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0" r:id="rId2"/>
  </p:sldMasterIdLst>
  <p:notesMasterIdLst>
    <p:notesMasterId r:id="rId7"/>
  </p:notesMasterIdLst>
  <p:handoutMasterIdLst>
    <p:handoutMasterId r:id="rId8"/>
  </p:handoutMasterIdLst>
  <p:sldIdLst>
    <p:sldId id="665" r:id="rId3"/>
    <p:sldId id="635" r:id="rId4"/>
    <p:sldId id="683" r:id="rId5"/>
    <p:sldId id="690"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oper, Nikki - HPC-ARA" initials="CN-H" lastIdx="1" clrIdx="0">
    <p:extLst>
      <p:ext uri="{19B8F6BF-5375-455C-9EA6-DF929625EA0E}">
        <p15:presenceInfo xmlns:p15="http://schemas.microsoft.com/office/powerpoint/2012/main" userId="S-1-5-21-3410193670-3997807138-1409478871-44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746"/>
    <a:srgbClr val="E6EDF6"/>
    <a:srgbClr val="CF1F62"/>
    <a:srgbClr val="C22C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8" autoAdjust="0"/>
    <p:restoredTop sz="89303" autoAdjust="0"/>
  </p:normalViewPr>
  <p:slideViewPr>
    <p:cSldViewPr>
      <p:cViewPr varScale="1">
        <p:scale>
          <a:sx n="75" d="100"/>
          <a:sy n="75" d="100"/>
        </p:scale>
        <p:origin x="1254" y="72"/>
      </p:cViewPr>
      <p:guideLst>
        <p:guide orient="horz" pos="2160"/>
        <p:guide pos="2880"/>
      </p:guideLst>
    </p:cSldViewPr>
  </p:slideViewPr>
  <p:outlineViewPr>
    <p:cViewPr>
      <p:scale>
        <a:sx n="33" d="100"/>
        <a:sy n="33" d="100"/>
      </p:scale>
      <p:origin x="0" y="3822"/>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700" y="588"/>
      </p:cViewPr>
      <p:guideLst>
        <p:guide orient="horz" pos="2924"/>
        <p:guide pos="220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38475" cy="464981"/>
          </a:xfrm>
          <a:prstGeom prst="rect">
            <a:avLst/>
          </a:prstGeom>
        </p:spPr>
        <p:txBody>
          <a:bodyPr vert="horz" wrap="square" lIns="91609" tIns="45804" rIns="91609" bIns="45804"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3970342" y="2"/>
            <a:ext cx="3038475" cy="464981"/>
          </a:xfrm>
          <a:prstGeom prst="rect">
            <a:avLst/>
          </a:prstGeom>
        </p:spPr>
        <p:txBody>
          <a:bodyPr vert="horz" wrap="square" lIns="91609" tIns="45804" rIns="91609" bIns="45804" numCol="1" anchor="t" anchorCtr="0" compatLnSpc="1">
            <a:prstTxWarp prst="textNoShape">
              <a:avLst/>
            </a:prstTxWarp>
          </a:bodyPr>
          <a:lstStyle>
            <a:lvl1pPr algn="r">
              <a:defRPr sz="1200"/>
            </a:lvl1pPr>
          </a:lstStyle>
          <a:p>
            <a:fld id="{67B79682-6D08-430A-8397-1F136B912076}" type="datetimeFigureOut">
              <a:rPr lang="en-US" altLang="en-US"/>
              <a:pPr/>
              <a:t>11/16/2017</a:t>
            </a:fld>
            <a:endParaRPr lang="en-US" altLang="en-US"/>
          </a:p>
        </p:txBody>
      </p:sp>
      <p:sp>
        <p:nvSpPr>
          <p:cNvPr id="4" name="Footer Placeholder 3"/>
          <p:cNvSpPr>
            <a:spLocks noGrp="1"/>
          </p:cNvSpPr>
          <p:nvPr>
            <p:ph type="ftr" sz="quarter" idx="2"/>
          </p:nvPr>
        </p:nvSpPr>
        <p:spPr>
          <a:xfrm>
            <a:off x="5" y="8829824"/>
            <a:ext cx="3038475" cy="464981"/>
          </a:xfrm>
          <a:prstGeom prst="rect">
            <a:avLst/>
          </a:prstGeom>
        </p:spPr>
        <p:txBody>
          <a:bodyPr vert="horz" wrap="square" lIns="91609" tIns="45804" rIns="91609" bIns="45804"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3970342" y="8829824"/>
            <a:ext cx="3038475" cy="464981"/>
          </a:xfrm>
          <a:prstGeom prst="rect">
            <a:avLst/>
          </a:prstGeom>
        </p:spPr>
        <p:txBody>
          <a:bodyPr vert="horz" wrap="square" lIns="91609" tIns="45804" rIns="91609" bIns="45804" numCol="1" anchor="b" anchorCtr="0" compatLnSpc="1">
            <a:prstTxWarp prst="textNoShape">
              <a:avLst/>
            </a:prstTxWarp>
          </a:bodyPr>
          <a:lstStyle>
            <a:lvl1pPr algn="r">
              <a:defRPr sz="1200"/>
            </a:lvl1pPr>
          </a:lstStyle>
          <a:p>
            <a:fld id="{2E2FBC40-79EB-4C03-A20C-B6CD7AA15EEA}" type="slidenum">
              <a:rPr lang="en-US" altLang="en-US"/>
              <a:pPr/>
              <a:t>‹#›</a:t>
            </a:fld>
            <a:endParaRPr lang="en-US" altLang="en-US"/>
          </a:p>
        </p:txBody>
      </p:sp>
    </p:spTree>
    <p:extLst>
      <p:ext uri="{BB962C8B-B14F-4D97-AF65-F5344CB8AC3E}">
        <p14:creationId xmlns:p14="http://schemas.microsoft.com/office/powerpoint/2010/main" val="2843533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38475" cy="464981"/>
          </a:xfrm>
          <a:prstGeom prst="rect">
            <a:avLst/>
          </a:prstGeom>
        </p:spPr>
        <p:txBody>
          <a:bodyPr vert="horz" wrap="square" lIns="93001" tIns="46500" rIns="93001" bIns="4650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970342" y="2"/>
            <a:ext cx="3038475" cy="464981"/>
          </a:xfrm>
          <a:prstGeom prst="rect">
            <a:avLst/>
          </a:prstGeom>
        </p:spPr>
        <p:txBody>
          <a:bodyPr vert="horz" wrap="square" lIns="93001" tIns="46500" rIns="93001" bIns="46500" numCol="1" anchor="t" anchorCtr="0" compatLnSpc="1">
            <a:prstTxWarp prst="textNoShape">
              <a:avLst/>
            </a:prstTxWarp>
          </a:bodyPr>
          <a:lstStyle>
            <a:lvl1pPr algn="r">
              <a:defRPr sz="1200"/>
            </a:lvl1pPr>
          </a:lstStyle>
          <a:p>
            <a:fld id="{0F68B561-1841-494E-81F9-23724D81CD2D}" type="datetimeFigureOut">
              <a:rPr lang="en-US" altLang="en-US"/>
              <a:pPr/>
              <a:t>11/16/2017</a:t>
            </a:fld>
            <a:endParaRPr lang="en-US" altLang="en-US"/>
          </a:p>
        </p:txBody>
      </p:sp>
      <p:sp>
        <p:nvSpPr>
          <p:cNvPr id="4" name="Slide Image Placeholder 3"/>
          <p:cNvSpPr>
            <a:spLocks noGrp="1" noRot="1" noChangeAspect="1"/>
          </p:cNvSpPr>
          <p:nvPr>
            <p:ph type="sldImg" idx="2"/>
          </p:nvPr>
        </p:nvSpPr>
        <p:spPr>
          <a:xfrm>
            <a:off x="1179513" y="693738"/>
            <a:ext cx="4651375" cy="3487737"/>
          </a:xfrm>
          <a:prstGeom prst="rect">
            <a:avLst/>
          </a:prstGeom>
          <a:noFill/>
          <a:ln w="12700">
            <a:solidFill>
              <a:prstClr val="black"/>
            </a:solidFill>
          </a:ln>
        </p:spPr>
        <p:txBody>
          <a:bodyPr vert="horz" lIns="93001" tIns="46500" rIns="93001" bIns="46500" rtlCol="0" anchor="ctr"/>
          <a:lstStyle/>
          <a:p>
            <a:pPr lvl="0"/>
            <a:endParaRPr lang="en-US" noProof="0"/>
          </a:p>
        </p:txBody>
      </p:sp>
      <p:sp>
        <p:nvSpPr>
          <p:cNvPr id="5" name="Notes Placeholder 4"/>
          <p:cNvSpPr>
            <a:spLocks noGrp="1"/>
          </p:cNvSpPr>
          <p:nvPr>
            <p:ph type="body" sz="quarter" idx="3"/>
          </p:nvPr>
        </p:nvSpPr>
        <p:spPr>
          <a:xfrm>
            <a:off x="701676" y="4416515"/>
            <a:ext cx="5607050" cy="4183220"/>
          </a:xfrm>
          <a:prstGeom prst="rect">
            <a:avLst/>
          </a:prstGeom>
        </p:spPr>
        <p:txBody>
          <a:bodyPr vert="horz" lIns="93001" tIns="46500" rIns="93001" bIns="4650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5" y="8829824"/>
            <a:ext cx="3038475" cy="464981"/>
          </a:xfrm>
          <a:prstGeom prst="rect">
            <a:avLst/>
          </a:prstGeom>
        </p:spPr>
        <p:txBody>
          <a:bodyPr vert="horz" wrap="square" lIns="93001" tIns="46500" rIns="93001" bIns="4650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970342" y="8829824"/>
            <a:ext cx="3038475" cy="464981"/>
          </a:xfrm>
          <a:prstGeom prst="rect">
            <a:avLst/>
          </a:prstGeom>
        </p:spPr>
        <p:txBody>
          <a:bodyPr vert="horz" wrap="square" lIns="93001" tIns="46500" rIns="93001" bIns="46500" numCol="1" anchor="b" anchorCtr="0" compatLnSpc="1">
            <a:prstTxWarp prst="textNoShape">
              <a:avLst/>
            </a:prstTxWarp>
          </a:bodyPr>
          <a:lstStyle>
            <a:lvl1pPr algn="r">
              <a:defRPr sz="1200"/>
            </a:lvl1pPr>
          </a:lstStyle>
          <a:p>
            <a:fld id="{18586329-D906-4814-A94D-8478C86AFAF8}" type="slidenum">
              <a:rPr lang="en-US" altLang="en-US"/>
              <a:pPr/>
              <a:t>‹#›</a:t>
            </a:fld>
            <a:endParaRPr lang="en-US" altLang="en-US"/>
          </a:p>
        </p:txBody>
      </p:sp>
    </p:spTree>
    <p:extLst>
      <p:ext uri="{BB962C8B-B14F-4D97-AF65-F5344CB8AC3E}">
        <p14:creationId xmlns:p14="http://schemas.microsoft.com/office/powerpoint/2010/main" val="13592842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669257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2</a:t>
            </a:fld>
            <a:endParaRPr lang="en-US" altLang="en-US"/>
          </a:p>
        </p:txBody>
      </p:sp>
    </p:spTree>
    <p:extLst>
      <p:ext uri="{BB962C8B-B14F-4D97-AF65-F5344CB8AC3E}">
        <p14:creationId xmlns:p14="http://schemas.microsoft.com/office/powerpoint/2010/main" val="3572770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3</a:t>
            </a:fld>
            <a:endParaRPr lang="en-US" altLang="en-US"/>
          </a:p>
        </p:txBody>
      </p:sp>
    </p:spTree>
    <p:extLst>
      <p:ext uri="{BB962C8B-B14F-4D97-AF65-F5344CB8AC3E}">
        <p14:creationId xmlns:p14="http://schemas.microsoft.com/office/powerpoint/2010/main" val="1330087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4</a:t>
            </a:fld>
            <a:endParaRPr lang="en-US" altLang="en-US"/>
          </a:p>
        </p:txBody>
      </p:sp>
    </p:spTree>
    <p:extLst>
      <p:ext uri="{BB962C8B-B14F-4D97-AF65-F5344CB8AC3E}">
        <p14:creationId xmlns:p14="http://schemas.microsoft.com/office/powerpoint/2010/main" val="1703015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BC5FEB4-C737-4C5F-AD2A-A9B943A3168E}" type="datetime1">
              <a:rPr lang="en-US" altLang="en-US" smtClean="0"/>
              <a:t>11/16/2017</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79CCB6C-A308-4A81-BABE-7F2CC4E6E0C5}" type="slidenum">
              <a:rPr lang="en-US" altLang="en-US"/>
              <a:pPr/>
              <a:t>‹#›</a:t>
            </a:fld>
            <a:endParaRPr lang="en-US" altLang="en-US" dirty="0"/>
          </a:p>
        </p:txBody>
      </p:sp>
      <p:pic>
        <p:nvPicPr>
          <p:cNvPr id="8" name="Picture 3" descr="houstonseal-color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381" y="200025"/>
            <a:ext cx="99441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6493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7A9DA16-CA6F-4609-B5C0-54A4BADEF268}" type="datetime1">
              <a:rPr lang="en-US" altLang="en-US" smtClean="0"/>
              <a:t>11/16/2017</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00232D-0215-45DA-806D-5E167A097844}" type="slidenum">
              <a:rPr lang="en-US" altLang="en-US"/>
              <a:pPr/>
              <a:t>‹#›</a:t>
            </a:fld>
            <a:endParaRPr lang="en-US" altLang="en-US"/>
          </a:p>
        </p:txBody>
      </p:sp>
    </p:spTree>
    <p:extLst>
      <p:ext uri="{BB962C8B-B14F-4D97-AF65-F5344CB8AC3E}">
        <p14:creationId xmlns:p14="http://schemas.microsoft.com/office/powerpoint/2010/main" val="339820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BF2108A-EDC5-42CB-802C-592710767A95}" type="datetime1">
              <a:rPr lang="en-US" altLang="en-US" smtClean="0"/>
              <a:t>11/16/2017</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1E7301-E363-4C2E-9305-B01996BBEF5C}" type="slidenum">
              <a:rPr lang="en-US" altLang="en-US"/>
              <a:pPr/>
              <a:t>‹#›</a:t>
            </a:fld>
            <a:endParaRPr lang="en-US" altLang="en-US"/>
          </a:p>
        </p:txBody>
      </p:sp>
    </p:spTree>
    <p:extLst>
      <p:ext uri="{BB962C8B-B14F-4D97-AF65-F5344CB8AC3E}">
        <p14:creationId xmlns:p14="http://schemas.microsoft.com/office/powerpoint/2010/main" val="3164455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dirty="0"/>
              <a:t>Click to edit Master title style</a:t>
            </a:r>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781800" y="294884"/>
            <a:ext cx="2001490" cy="2001490"/>
          </a:xfrm>
          <a:prstGeom prst="rect">
            <a:avLst/>
          </a:prstGeom>
        </p:spPr>
      </p:pic>
    </p:spTree>
    <p:extLst>
      <p:ext uri="{BB962C8B-B14F-4D97-AF65-F5344CB8AC3E}">
        <p14:creationId xmlns:p14="http://schemas.microsoft.com/office/powerpoint/2010/main" val="840542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3625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dirty="0"/>
              <a:t>Click to edit Master title style</a:t>
            </a:r>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2386050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28225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002031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2756167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dirty="0">
                <a:solidFill>
                  <a:prstClr val="black"/>
                </a:solidFill>
              </a:rPr>
              <a:t>Click to edit Master title style</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514625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afal basic">
    <p:spTree>
      <p:nvGrpSpPr>
        <p:cNvPr id="1" name=""/>
        <p:cNvGrpSpPr/>
        <p:nvPr/>
      </p:nvGrpSpPr>
      <p:grpSpPr>
        <a:xfrm>
          <a:off x="0" y="0"/>
          <a:ext cx="0" cy="0"/>
          <a:chOff x="0" y="0"/>
          <a:chExt cx="0" cy="0"/>
        </a:xfrm>
      </p:grpSpPr>
      <p:pic>
        <p:nvPicPr>
          <p:cNvPr id="15" name="Picture 14"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0" y="6736090"/>
            <a:ext cx="9143391" cy="121910"/>
          </a:xfrm>
          <a:prstGeom prst="rect">
            <a:avLst/>
          </a:prstGeom>
        </p:spPr>
      </p:pic>
      <p:sp>
        <p:nvSpPr>
          <p:cNvPr id="16" name="Text Placeholder 15"/>
          <p:cNvSpPr>
            <a:spLocks noGrp="1"/>
          </p:cNvSpPr>
          <p:nvPr>
            <p:ph type="body" sz="quarter" idx="11"/>
          </p:nvPr>
        </p:nvSpPr>
        <p:spPr>
          <a:xfrm>
            <a:off x="365760" y="990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10" y="-3043"/>
            <a:ext cx="9143391" cy="79243"/>
          </a:xfrm>
          <a:prstGeom prst="rect">
            <a:avLst/>
          </a:prstGeom>
        </p:spPr>
      </p:pic>
      <p:sp>
        <p:nvSpPr>
          <p:cNvPr id="11" name="Title 14"/>
          <p:cNvSpPr txBox="1">
            <a:spLocks/>
          </p:cNvSpPr>
          <p:nvPr userDrawn="1"/>
        </p:nvSpPr>
        <p:spPr>
          <a:xfrm>
            <a:off x="457200" y="274638"/>
            <a:ext cx="8229600" cy="563562"/>
          </a:xfrm>
          <a:prstGeom prst="rect">
            <a:avLst/>
          </a:prstGeom>
        </p:spPr>
        <p:txBody>
          <a:bodyPr/>
          <a:lstStyle>
            <a:lvl1pPr>
              <a:defRPr sz="2000" b="1"/>
            </a:lvl1pPr>
          </a:lstStyle>
          <a:p>
            <a:pPr algn="ctr" fontAlgn="auto">
              <a:spcBef>
                <a:spcPts val="0"/>
              </a:spcBef>
              <a:spcAft>
                <a:spcPts val="0"/>
              </a:spcAft>
              <a:defRPr/>
            </a:pPr>
            <a:endParaRPr lang="en-US" dirty="0">
              <a:solidFill>
                <a:prstClr val="black"/>
              </a:solidFill>
              <a:latin typeface="Calibri"/>
              <a:cs typeface="+mn-cs"/>
            </a:endParaRPr>
          </a:p>
        </p:txBody>
      </p:sp>
      <p:sp>
        <p:nvSpPr>
          <p:cNvPr id="17" name="Text Placeholder 2"/>
          <p:cNvSpPr>
            <a:spLocks noGrp="1"/>
          </p:cNvSpPr>
          <p:nvPr>
            <p:ph type="body" sz="quarter" idx="13" hasCustomPrompt="1"/>
          </p:nvPr>
        </p:nvSpPr>
        <p:spPr>
          <a:xfrm>
            <a:off x="436245" y="60198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takeaway</a:t>
            </a:r>
          </a:p>
        </p:txBody>
      </p:sp>
      <p:sp>
        <p:nvSpPr>
          <p:cNvPr id="12" name="Rectangle 11"/>
          <p:cNvSpPr>
            <a:spLocks noChangeArrowheads="1"/>
          </p:cNvSpPr>
          <p:nvPr userDrawn="1"/>
        </p:nvSpPr>
        <p:spPr bwMode="auto">
          <a:xfrm>
            <a:off x="-490" y="6674616"/>
            <a:ext cx="9001055" cy="366767"/>
          </a:xfrm>
          <a:prstGeom prst="rect">
            <a:avLst/>
          </a:prstGeom>
          <a:noFill/>
          <a:ln>
            <a:noFill/>
          </a:ln>
          <a:extLst/>
        </p:spPr>
        <p:txBody>
          <a:bodyPr wrap="square" lIns="90488" tIns="44450" rIns="90488" bIns="44450" anchor="ctr">
            <a:spAutoFit/>
          </a:bodyPr>
          <a:lstStyle/>
          <a:p>
            <a:pPr fontAlgn="auto">
              <a:spcBef>
                <a:spcPts val="0"/>
              </a:spcBef>
              <a:spcAft>
                <a:spcPts val="0"/>
              </a:spcAft>
            </a:pPr>
            <a:r>
              <a:rPr lang="en-US" sz="900" i="1" dirty="0">
                <a:solidFill>
                  <a:prstClr val="black"/>
                </a:solidFill>
                <a:latin typeface="Calibri" panose="020F0502020204030204"/>
                <a:cs typeface="+mn-cs"/>
              </a:rPr>
              <a:t>The content of this presentation is proprietary and confidential information of ©2017 Safal Partners</a:t>
            </a:r>
            <a:endParaRPr lang="en-US" i="1" dirty="0">
              <a:solidFill>
                <a:prstClr val="black"/>
              </a:solidFill>
              <a:latin typeface="Calibri" panose="020F0502020204030204"/>
              <a:cs typeface="+mn-cs"/>
            </a:endParaRPr>
          </a:p>
          <a:p>
            <a:pPr algn="r" defTabSz="457200" eaLnBrk="0" fontAlgn="auto" hangingPunct="0">
              <a:spcBef>
                <a:spcPts val="0"/>
              </a:spcBef>
              <a:spcAft>
                <a:spcPts val="0"/>
              </a:spcAft>
              <a:defRPr/>
            </a:pPr>
            <a:endParaRPr lang="en-US" sz="900" dirty="0">
              <a:solidFill>
                <a:prstClr val="black"/>
              </a:solidFill>
              <a:latin typeface="Calibri"/>
              <a:cs typeface="+mn-cs"/>
            </a:endParaRPr>
          </a:p>
        </p:txBody>
      </p:sp>
      <p:sp>
        <p:nvSpPr>
          <p:cNvPr id="13" name="Rectangle 12"/>
          <p:cNvSpPr>
            <a:spLocks noChangeArrowheads="1"/>
          </p:cNvSpPr>
          <p:nvPr userDrawn="1"/>
        </p:nvSpPr>
        <p:spPr bwMode="auto">
          <a:xfrm>
            <a:off x="8393906" y="6666384"/>
            <a:ext cx="433387" cy="230832"/>
          </a:xfrm>
          <a:prstGeom prst="rect">
            <a:avLst/>
          </a:prstGeom>
          <a:noFill/>
          <a:ln>
            <a:noFill/>
          </a:ln>
          <a:extLst/>
        </p:spPr>
        <p:txBody>
          <a:bodyPr lIns="90488" rIns="90488" anchor="ctr">
            <a:spAutoFit/>
          </a:bodyPr>
          <a:lstStyle/>
          <a:p>
            <a:pPr algn="ctr" defTabSz="457200" eaLnBrk="0" fontAlgn="auto" hangingPunct="0">
              <a:spcBef>
                <a:spcPts val="0"/>
              </a:spcBef>
              <a:spcAft>
                <a:spcPts val="0"/>
              </a:spcAft>
              <a:defRPr/>
            </a:pPr>
            <a:fld id="{2BF07DEB-607E-47B5-8250-1D8372858C64}" type="slidenum">
              <a:rPr lang="en-US" sz="900" smtClean="0">
                <a:solidFill>
                  <a:prstClr val="black"/>
                </a:solidFill>
                <a:latin typeface="Calibri"/>
                <a:cs typeface="+mn-cs"/>
              </a:rPr>
              <a:pPr algn="ctr" defTabSz="457200" eaLnBrk="0" fontAlgn="auto" hangingPunct="0">
                <a:spcBef>
                  <a:spcPts val="0"/>
                </a:spcBef>
                <a:spcAft>
                  <a:spcPts val="0"/>
                </a:spcAft>
                <a:defRPr/>
              </a:pPr>
              <a:t>‹#›</a:t>
            </a:fld>
            <a:endParaRPr lang="en-US" sz="900" dirty="0">
              <a:solidFill>
                <a:prstClr val="black"/>
              </a:solidFill>
              <a:latin typeface="Calibri"/>
              <a:cs typeface="+mn-cs"/>
            </a:endParaRPr>
          </a:p>
        </p:txBody>
      </p:sp>
      <p:sp>
        <p:nvSpPr>
          <p:cNvPr id="14" name="Title 14"/>
          <p:cNvSpPr>
            <a:spLocks noGrp="1"/>
          </p:cNvSpPr>
          <p:nvPr>
            <p:ph type="title"/>
          </p:nvPr>
        </p:nvSpPr>
        <p:spPr>
          <a:xfrm>
            <a:off x="381000" y="274638"/>
            <a:ext cx="8229600" cy="563562"/>
          </a:xfrm>
          <a:prstGeom prst="rect">
            <a:avLst/>
          </a:prstGeom>
        </p:spPr>
        <p:txBody>
          <a:bodyPr/>
          <a:lstStyle>
            <a:lvl1pPr>
              <a:defRPr sz="2000" b="1"/>
            </a:lvl1pPr>
          </a:lstStyle>
          <a:p>
            <a:r>
              <a:rPr lang="en-US"/>
              <a:t>Click to edit Master title style</a:t>
            </a:r>
            <a:endParaRPr lang="en-US" dirty="0"/>
          </a:p>
        </p:txBody>
      </p:sp>
    </p:spTree>
    <p:extLst>
      <p:ext uri="{BB962C8B-B14F-4D97-AF65-F5344CB8AC3E}">
        <p14:creationId xmlns:p14="http://schemas.microsoft.com/office/powerpoint/2010/main" val="17283278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87A603-AED2-41FC-937D-6B1E0F82F89C}" type="datetime1">
              <a:rPr lang="en-US" altLang="en-US" smtClean="0"/>
              <a:t>11/16/2017</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F75754-69F6-4B31-AC61-8B4BDD11B2C4}" type="slidenum">
              <a:rPr lang="en-US" altLang="en-US"/>
              <a:pPr/>
              <a:t>‹#›</a:t>
            </a:fld>
            <a:endParaRPr lang="en-US" altLang="en-US"/>
          </a:p>
        </p:txBody>
      </p:sp>
    </p:spTree>
    <p:extLst>
      <p:ext uri="{BB962C8B-B14F-4D97-AF65-F5344CB8AC3E}">
        <p14:creationId xmlns:p14="http://schemas.microsoft.com/office/powerpoint/2010/main" val="141363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1477771-6082-4945-B5B9-E09B73408BFF}" type="datetime1">
              <a:rPr lang="en-US" altLang="en-US" smtClean="0"/>
              <a:t>11/16/2017</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DE3025-4903-450C-AA42-482790229FCE}" type="slidenum">
              <a:rPr lang="en-US" altLang="en-US"/>
              <a:pPr/>
              <a:t>‹#›</a:t>
            </a:fld>
            <a:endParaRPr lang="en-US" altLang="en-US"/>
          </a:p>
        </p:txBody>
      </p:sp>
    </p:spTree>
    <p:extLst>
      <p:ext uri="{BB962C8B-B14F-4D97-AF65-F5344CB8AC3E}">
        <p14:creationId xmlns:p14="http://schemas.microsoft.com/office/powerpoint/2010/main" val="164528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E48D019-8D4D-46DC-B2F3-9B7EA9185E77}" type="datetime1">
              <a:rPr lang="en-US" altLang="en-US" smtClean="0"/>
              <a:t>11/16/2017</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576D37DD-3FCD-42F2-B41A-E1C872D1245A}" type="slidenum">
              <a:rPr lang="en-US" altLang="en-US"/>
              <a:pPr/>
              <a:t>‹#›</a:t>
            </a:fld>
            <a:endParaRPr lang="en-US" altLang="en-US"/>
          </a:p>
        </p:txBody>
      </p:sp>
    </p:spTree>
    <p:extLst>
      <p:ext uri="{BB962C8B-B14F-4D97-AF65-F5344CB8AC3E}">
        <p14:creationId xmlns:p14="http://schemas.microsoft.com/office/powerpoint/2010/main" val="260714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680FF887-6845-4DFD-97AE-FE8F0A591305}" type="datetime1">
              <a:rPr lang="en-US" altLang="en-US" smtClean="0"/>
              <a:t>11/16/2017</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92BBFF68-66B7-4C64-92A9-AE64FC3D2BF2}" type="slidenum">
              <a:rPr lang="en-US" altLang="en-US"/>
              <a:pPr/>
              <a:t>‹#›</a:t>
            </a:fld>
            <a:endParaRPr lang="en-US" altLang="en-US"/>
          </a:p>
        </p:txBody>
      </p:sp>
    </p:spTree>
    <p:extLst>
      <p:ext uri="{BB962C8B-B14F-4D97-AF65-F5344CB8AC3E}">
        <p14:creationId xmlns:p14="http://schemas.microsoft.com/office/powerpoint/2010/main" val="189134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48E0266-5E7F-496C-8658-170039DAEB8B}" type="datetime1">
              <a:rPr lang="en-US" altLang="en-US" smtClean="0"/>
              <a:t>11/16/2017</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42E8BFA2-0817-42D2-86B2-5A76BA60594F}" type="slidenum">
              <a:rPr lang="en-US" altLang="en-US"/>
              <a:pPr/>
              <a:t>‹#›</a:t>
            </a:fld>
            <a:endParaRPr lang="en-US" altLang="en-US"/>
          </a:p>
        </p:txBody>
      </p:sp>
    </p:spTree>
    <p:extLst>
      <p:ext uri="{BB962C8B-B14F-4D97-AF65-F5344CB8AC3E}">
        <p14:creationId xmlns:p14="http://schemas.microsoft.com/office/powerpoint/2010/main" val="175382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87A01D1-8A2B-4C1F-A0E7-27F9D41B47CD}" type="datetime1">
              <a:rPr lang="en-US" altLang="en-US" smtClean="0"/>
              <a:t>11/16/2017</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E5B29210-B43C-46AA-B9D2-2832F4B209F8}" type="slidenum">
              <a:rPr lang="en-US" altLang="en-US"/>
              <a:pPr/>
              <a:t>‹#›</a:t>
            </a:fld>
            <a:endParaRPr lang="en-US" altLang="en-US"/>
          </a:p>
        </p:txBody>
      </p:sp>
    </p:spTree>
    <p:extLst>
      <p:ext uri="{BB962C8B-B14F-4D97-AF65-F5344CB8AC3E}">
        <p14:creationId xmlns:p14="http://schemas.microsoft.com/office/powerpoint/2010/main" val="377636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0F66F20-C9AE-4942-98AB-4EDD4C981AD4}" type="datetime1">
              <a:rPr lang="en-US" altLang="en-US" smtClean="0"/>
              <a:t>11/16/2017</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67DFCFF3-4076-407F-BF68-3A6DC5016C3E}" type="slidenum">
              <a:rPr lang="en-US" altLang="en-US"/>
              <a:pPr/>
              <a:t>‹#›</a:t>
            </a:fld>
            <a:endParaRPr lang="en-US" altLang="en-US"/>
          </a:p>
        </p:txBody>
      </p:sp>
    </p:spTree>
    <p:extLst>
      <p:ext uri="{BB962C8B-B14F-4D97-AF65-F5344CB8AC3E}">
        <p14:creationId xmlns:p14="http://schemas.microsoft.com/office/powerpoint/2010/main" val="3641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507EDAA-78F9-4BF3-94E3-0FC54AFEEABC}" type="datetime1">
              <a:rPr lang="en-US" altLang="en-US" smtClean="0"/>
              <a:t>11/16/2017</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BDCD987C-5BDA-4626-A02A-65004798B8A4}" type="slidenum">
              <a:rPr lang="en-US" altLang="en-US"/>
              <a:pPr/>
              <a:t>‹#›</a:t>
            </a:fld>
            <a:endParaRPr lang="en-US" altLang="en-US"/>
          </a:p>
        </p:txBody>
      </p:sp>
    </p:spTree>
    <p:extLst>
      <p:ext uri="{BB962C8B-B14F-4D97-AF65-F5344CB8AC3E}">
        <p14:creationId xmlns:p14="http://schemas.microsoft.com/office/powerpoint/2010/main" val="79812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BF2AEE7-209C-42D7-BC1A-5E370A30C5E9}" type="datetime1">
              <a:rPr lang="en-US" altLang="en-US" smtClean="0"/>
              <a:t>11/16/2017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CB367EC-0906-46AC-8A3A-8FA558DC26F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398357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hf hdr="0" ft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OrdinanceFeedback@houstontx.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652" y="2722606"/>
            <a:ext cx="8166100" cy="2387600"/>
          </a:xfrm>
        </p:spPr>
        <p:txBody>
          <a:bodyPr>
            <a:normAutofit/>
          </a:bodyPr>
          <a:lstStyle/>
          <a:p>
            <a:pPr>
              <a:lnSpc>
                <a:spcPct val="100000"/>
              </a:lnSpc>
            </a:pPr>
            <a:r>
              <a:rPr lang="en-US" sz="3000" b="1">
                <a:solidFill>
                  <a:srgbClr val="001746"/>
                </a:solidFill>
                <a:latin typeface="Times New Roman" panose="02020603050405020304" pitchFamily="18" charset="0"/>
                <a:cs typeface="Times New Roman" panose="02020603050405020304" pitchFamily="18" charset="0"/>
              </a:rPr>
              <a:t>Correctional/Alternate Housing </a:t>
            </a:r>
            <a:r>
              <a:rPr lang="en-US" sz="3000" b="1" dirty="0">
                <a:solidFill>
                  <a:srgbClr val="001746"/>
                </a:solidFill>
                <a:latin typeface="Times New Roman" panose="02020603050405020304" pitchFamily="18" charset="0"/>
                <a:cs typeface="Times New Roman" panose="02020603050405020304" pitchFamily="18" charset="0"/>
              </a:rPr>
              <a:t>Facilities</a:t>
            </a:r>
            <a:br>
              <a:rPr lang="en-US" dirty="0">
                <a:solidFill>
                  <a:schemeClr val="tx1"/>
                </a:solidFill>
                <a:latin typeface="Times New Roman" panose="02020603050405020304" pitchFamily="18" charset="0"/>
                <a:cs typeface="Times New Roman" panose="02020603050405020304" pitchFamily="18" charset="0"/>
              </a:rPr>
            </a:br>
            <a:r>
              <a:rPr lang="en-US" sz="2800" dirty="0">
                <a:solidFill>
                  <a:srgbClr val="001746"/>
                </a:solidFill>
                <a:latin typeface="Times New Roman" panose="02020603050405020304" pitchFamily="18" charset="0"/>
                <a:cs typeface="Times New Roman" panose="02020603050405020304" pitchFamily="18" charset="0"/>
              </a:rPr>
              <a:t>Stakeholder Meeting</a:t>
            </a:r>
            <a:br>
              <a:rPr lang="en-US" sz="2800" dirty="0">
                <a:solidFill>
                  <a:schemeClr val="tx1"/>
                </a:solidFill>
                <a:latin typeface="Times New Roman" panose="02020603050405020304" pitchFamily="18" charset="0"/>
                <a:cs typeface="Times New Roman" panose="02020603050405020304" pitchFamily="18" charset="0"/>
              </a:rPr>
            </a:br>
            <a:br>
              <a:rPr lang="en-US" sz="2800" dirty="0">
                <a:solidFill>
                  <a:schemeClr val="tx1"/>
                </a:solidFill>
                <a:latin typeface="Times New Roman" panose="02020603050405020304" pitchFamily="18" charset="0"/>
                <a:cs typeface="Times New Roman" panose="02020603050405020304" pitchFamily="18" charset="0"/>
              </a:rPr>
            </a:b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a:latin typeface="Helvetica" pitchFamily="34" charset="0"/>
              </a:rPr>
              <a:t>December 8, </a:t>
            </a:r>
            <a:r>
              <a:rPr lang="en-US" dirty="0">
                <a:latin typeface="Helvetica" pitchFamily="34" charset="0"/>
              </a:rPr>
              <a:t>2017</a:t>
            </a:r>
          </a:p>
        </p:txBody>
      </p:sp>
    </p:spTree>
    <p:extLst>
      <p:ext uri="{BB962C8B-B14F-4D97-AF65-F5344CB8AC3E}">
        <p14:creationId xmlns:p14="http://schemas.microsoft.com/office/powerpoint/2010/main" val="31742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2</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Background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3924151"/>
          </a:xfrm>
          <a:prstGeom prst="rect">
            <a:avLst/>
          </a:prstGeom>
          <a:noFill/>
        </p:spPr>
        <p:txBody>
          <a:bodyPr wrap="square" rtlCol="0" anchor="t">
            <a:spAutoFit/>
          </a:bodyPr>
          <a:lstStyle/>
          <a:p>
            <a:pPr algn="just"/>
            <a:endParaRPr lang="en-US" sz="1600" dirty="0">
              <a:solidFill>
                <a:srgbClr val="002060"/>
              </a:solidFill>
              <a:ea typeface="Verdana" panose="020B0604030504040204" pitchFamily="34" charset="0"/>
              <a:cs typeface="Verdana" panose="020B0604030504040204" pitchFamily="34" charset="0"/>
            </a:endParaRPr>
          </a:p>
          <a:p>
            <a:pPr marL="285750" indent="-285750" algn="just">
              <a:buFont typeface="Wingdings" panose="05000000000000000000" pitchFamily="2" charset="2"/>
              <a:buChar char="q"/>
            </a:pPr>
            <a:r>
              <a:rPr lang="en-US" sz="24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Correctional/Alternate Housing Facilities in Houston</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Correctional Facility – A facility for the housing and rehabilitation or training of adults on parole, early or pre-release, or any other form of executive, judicial or administrative release from a penal institution</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Alternate Housing Facility – A residence owned by an individual, private legal entity, non-profit or faith based organization which is not owned by, operated by, established by or contracted with TDCJ where three or more unrelated parolees reside</a:t>
            </a:r>
          </a:p>
          <a:p>
            <a:pPr lvl="1" algn="just"/>
            <a:endParaRPr lang="en-US" sz="1600" dirty="0">
              <a:solidFill>
                <a:srgbClr val="002060"/>
              </a:solidFill>
              <a:ea typeface="Verdana" panose="020B0604030504040204" pitchFamily="34" charset="0"/>
              <a:cs typeface="Verdana" panose="020B0604030504040204" pitchFamily="34" charset="0"/>
            </a:endParaRPr>
          </a:p>
          <a:p>
            <a:pPr marL="285750" indent="-285750" algn="just">
              <a:buFont typeface="Wingdings" panose="05000000000000000000" pitchFamily="2" charset="2"/>
              <a:buChar char="q"/>
            </a:pPr>
            <a:endParaRPr lang="en-US" sz="1300" dirty="0">
              <a:ea typeface="Verdana" panose="020B0604030504040204" pitchFamily="34" charset="0"/>
              <a:cs typeface="Verdana" panose="020B0604030504040204" pitchFamily="34"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37268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3</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New Requirements</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5016758"/>
          </a:xfrm>
          <a:prstGeom prst="rect">
            <a:avLst/>
          </a:prstGeom>
          <a:noFill/>
        </p:spPr>
        <p:txBody>
          <a:bodyPr wrap="square" rtlCol="0" anchor="t">
            <a:spAutoFit/>
          </a:bodyPr>
          <a:lstStyle/>
          <a:p>
            <a:pPr algn="just"/>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Create an annual permit</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Distance Requirements – New facilities will be required to be 1,000 feet from schools (Public/private), public parks and other AHF subject to the ordinance</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Sex Offenders – A facility may not house more than one sex offender per location</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Certificate of Occupancy – A CO will be required if the facility houses three or more parolees</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Maximum Occupancy – Facility occupancy shall not exceed 75 persons</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Non-Transferrable – The permit is non-transferrable</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Existing locations – Facilities approved by TDCJ at the passage of the ordinance will be grandfathered for the distance requirements.  Existing facilities will have 18 months to comply with the remaining sections of the ordinance</a:t>
            </a:r>
            <a:endParaRPr lang="en-US" sz="2400" dirty="0">
              <a:solidFill>
                <a:srgbClr val="002060"/>
              </a:solidFill>
              <a:ea typeface="Verdana" panose="020B0604030504040204" pitchFamily="34" charset="0"/>
              <a:cs typeface="Verdana" panose="020B0604030504040204" pitchFamily="34"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69173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4</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br>
              <a:rPr lang="en-US" sz="2800" b="1" dirty="0">
                <a:solidFill>
                  <a:srgbClr val="002060"/>
                </a:solidFill>
                <a:latin typeface="Verdana" pitchFamily="34" charset="0"/>
                <a:ea typeface="Verdana" pitchFamily="34" charset="0"/>
                <a:cs typeface="Verdana" pitchFamily="34" charset="0"/>
              </a:rPr>
            </a:br>
            <a:endParaRPr lang="en-US" sz="2200" b="1" dirty="0">
              <a:solidFill>
                <a:srgbClr val="002060"/>
              </a:solidFill>
              <a:latin typeface="Verdana" pitchFamily="34" charset="0"/>
              <a:ea typeface="Verdana" pitchFamily="34" charset="0"/>
              <a:cs typeface="Verdana" pitchFamily="34" charset="0"/>
            </a:endParaRPr>
          </a:p>
        </p:txBody>
      </p:sp>
      <p:sp>
        <p:nvSpPr>
          <p:cNvPr id="6" name="TextBox 5"/>
          <p:cNvSpPr txBox="1"/>
          <p:nvPr/>
        </p:nvSpPr>
        <p:spPr>
          <a:xfrm>
            <a:off x="762000" y="1698379"/>
            <a:ext cx="7343775" cy="4524315"/>
          </a:xfrm>
          <a:prstGeom prst="rect">
            <a:avLst/>
          </a:prstGeom>
          <a:noFill/>
        </p:spPr>
        <p:txBody>
          <a:bodyPr wrap="square" rtlCol="0" anchor="t">
            <a:spAutoFit/>
          </a:bodyPr>
          <a:lstStyle/>
          <a:p>
            <a:pPr algn="ctr"/>
            <a:endParaRPr lang="en-US" sz="3600" dirty="0">
              <a:solidFill>
                <a:srgbClr val="002060"/>
              </a:solidFill>
              <a:ea typeface="Verdana" panose="020B0604030504040204" pitchFamily="34" charset="0"/>
              <a:cs typeface="Verdana" panose="020B0604030504040204" pitchFamily="34" charset="0"/>
            </a:endParaRPr>
          </a:p>
          <a:p>
            <a:pPr algn="ctr"/>
            <a:r>
              <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Questions?</a:t>
            </a: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Email Comments to:</a:t>
            </a:r>
          </a:p>
          <a:p>
            <a:pPr algn="ctr"/>
            <a:r>
              <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3"/>
              </a:rPr>
              <a:t>OrdinanceFeedback@houstontx.gov</a:t>
            </a: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ea typeface="Verdana" panose="020B0604030504040204" pitchFamily="34" charset="0"/>
              <a:cs typeface="Verdana" panose="020B0604030504040204" pitchFamily="34" charset="0"/>
            </a:endParaRPr>
          </a:p>
          <a:p>
            <a:pPr algn="ctr"/>
            <a:r>
              <a:rPr lang="en-US" sz="3600" dirty="0">
                <a:solidFill>
                  <a:srgbClr val="002060"/>
                </a:solidFill>
                <a:ea typeface="Verdana" panose="020B0604030504040204" pitchFamily="34" charset="0"/>
                <a:cs typeface="Verdana" panose="020B0604030504040204" pitchFamily="34" charset="0"/>
              </a:rPr>
              <a:t> </a:t>
            </a: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4"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621499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47579</TotalTime>
  <Words>222</Words>
  <Application>Microsoft Office PowerPoint</Application>
  <PresentationFormat>On-screen Show (4:3)</PresentationFormat>
  <Paragraphs>32</Paragraphs>
  <Slides>4</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ＭＳ Ｐゴシック</vt:lpstr>
      <vt:lpstr>Arial</vt:lpstr>
      <vt:lpstr>Calibri</vt:lpstr>
      <vt:lpstr>Courier New</vt:lpstr>
      <vt:lpstr>Helvetica</vt:lpstr>
      <vt:lpstr>Times New Roman</vt:lpstr>
      <vt:lpstr>Verdana</vt:lpstr>
      <vt:lpstr>Wingdings</vt:lpstr>
      <vt:lpstr>Office Theme</vt:lpstr>
      <vt:lpstr>Custom Design</vt:lpstr>
      <vt:lpstr>Correctional/Alternate Housing Facilities Stakeholder Meeting  </vt:lpstr>
      <vt:lpstr>Background </vt:lpstr>
      <vt:lpstr>New Requirements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Chiou, Chia-Hsuan - ARA</dc:creator>
  <cp:lastModifiedBy>Bruning, Kathryn - HPC-ARA</cp:lastModifiedBy>
  <cp:revision>3078</cp:revision>
  <cp:lastPrinted>2017-06-19T20:19:31Z</cp:lastPrinted>
  <dcterms:created xsi:type="dcterms:W3CDTF">2013-04-03T13:25:04Z</dcterms:created>
  <dcterms:modified xsi:type="dcterms:W3CDTF">2017-11-16T16:55:03Z</dcterms:modified>
</cp:coreProperties>
</file>