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9" r:id="rId2"/>
  </p:sldMasterIdLst>
  <p:notesMasterIdLst>
    <p:notesMasterId r:id="rId12"/>
  </p:notesMasterIdLst>
  <p:sldIdLst>
    <p:sldId id="314" r:id="rId3"/>
    <p:sldId id="385" r:id="rId4"/>
    <p:sldId id="407" r:id="rId5"/>
    <p:sldId id="406" r:id="rId6"/>
    <p:sldId id="468" r:id="rId7"/>
    <p:sldId id="469" r:id="rId8"/>
    <p:sldId id="470" r:id="rId9"/>
    <p:sldId id="394" r:id="rId10"/>
    <p:sldId id="280" r:id="rId11"/>
  </p:sldIdLst>
  <p:sldSz cx="9144000" cy="5143500" type="screen16x9"/>
  <p:notesSz cx="7010400" cy="9296400"/>
  <p:embeddedFontLst>
    <p:embeddedFont>
      <p:font typeface="Calibri" panose="020F0502020204030204" pitchFamily="34" charset="0"/>
      <p:regular r:id="rId13"/>
      <p:bold r:id="rId14"/>
      <p:italic r:id="rId15"/>
      <p:boldItalic r:id="rId16"/>
    </p:embeddedFont>
    <p:embeddedFont>
      <p:font typeface="Arial Black" panose="020B0A04020102020204" pitchFamily="34" charset="0"/>
      <p:bold r:id="rId17"/>
    </p:embeddedFont>
    <p:embeddedFont>
      <p:font typeface="Titillium Web" panose="020B060402020202020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77B7"/>
    <a:srgbClr val="63A4C9"/>
    <a:srgbClr val="326E91"/>
    <a:srgbClr val="30517C"/>
    <a:srgbClr val="757575"/>
    <a:srgbClr val="99CCFF"/>
    <a:srgbClr val="E65100"/>
    <a:srgbClr val="0577D1"/>
    <a:srgbClr val="CC99FF"/>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A3A9F2-C519-4DEE-808B-E84F761DDDFF}">
  <a:tblStyle styleId="{D1A3A9F2-C519-4DEE-808B-E84F761DDDFF}"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3567" autoAdjust="0"/>
  </p:normalViewPr>
  <p:slideViewPr>
    <p:cSldViewPr snapToGrid="0" snapToObjects="1">
      <p:cViewPr varScale="1">
        <p:scale>
          <a:sx n="111" d="100"/>
          <a:sy n="111" d="100"/>
        </p:scale>
        <p:origin x="1650"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Rate Increase</c:v>
                </c:pt>
              </c:strCache>
            </c:strRef>
          </c:tx>
          <c:spPr>
            <a:solidFill>
              <a:srgbClr val="4777B7"/>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#,##0</c:formatCode>
                <c:ptCount val="1"/>
                <c:pt idx="0">
                  <c:v>29400000</c:v>
                </c:pt>
              </c:numCache>
            </c:numRef>
          </c:val>
          <c:extLst>
            <c:ext xmlns:c16="http://schemas.microsoft.com/office/drawing/2014/chart" uri="{C3380CC4-5D6E-409C-BE32-E72D297353CC}">
              <c16:uniqueId val="{00000000-6934-4C94-A154-0B53A28F47F8}"/>
            </c:ext>
          </c:extLst>
        </c:ser>
        <c:ser>
          <c:idx val="1"/>
          <c:order val="1"/>
          <c:tx>
            <c:strRef>
              <c:f>Sheet1!$C$1</c:f>
              <c:strCache>
                <c:ptCount val="1"/>
                <c:pt idx="0">
                  <c:v>Expense Increase</c:v>
                </c:pt>
              </c:strCache>
            </c:strRef>
          </c:tx>
          <c:spPr>
            <a:solidFill>
              <a:srgbClr val="63A4C9"/>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f>
              <c:numCache>
                <c:formatCode>#,##0</c:formatCode>
                <c:ptCount val="1"/>
                <c:pt idx="0">
                  <c:v>34300000</c:v>
                </c:pt>
              </c:numCache>
            </c:numRef>
          </c:val>
          <c:extLst>
            <c:ext xmlns:c16="http://schemas.microsoft.com/office/drawing/2014/chart" uri="{C3380CC4-5D6E-409C-BE32-E72D297353CC}">
              <c16:uniqueId val="{00000003-6934-4C94-A154-0B53A28F47F8}"/>
            </c:ext>
          </c:extLst>
        </c:ser>
        <c:dLbls>
          <c:dLblPos val="outEnd"/>
          <c:showLegendKey val="0"/>
          <c:showVal val="1"/>
          <c:showCatName val="0"/>
          <c:showSerName val="0"/>
          <c:showPercent val="0"/>
          <c:showBubbleSize val="0"/>
        </c:dLbls>
        <c:gapWidth val="219"/>
        <c:overlap val="-27"/>
        <c:axId val="581740336"/>
        <c:axId val="357720672"/>
      </c:barChart>
      <c:catAx>
        <c:axId val="581740336"/>
        <c:scaling>
          <c:orientation val="minMax"/>
        </c:scaling>
        <c:delete val="1"/>
        <c:axPos val="b"/>
        <c:numFmt formatCode="General" sourceLinked="1"/>
        <c:majorTickMark val="none"/>
        <c:minorTickMark val="none"/>
        <c:tickLblPos val="nextTo"/>
        <c:crossAx val="357720672"/>
        <c:crosses val="autoZero"/>
        <c:auto val="1"/>
        <c:lblAlgn val="ctr"/>
        <c:lblOffset val="100"/>
        <c:noMultiLvlLbl val="0"/>
      </c:catAx>
      <c:valAx>
        <c:axId val="3577206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1740336"/>
        <c:crosses val="autoZero"/>
        <c:crossBetween val="between"/>
        <c:dispUnits>
          <c:builtInUnit val="million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1" y="4415790"/>
            <a:ext cx="5608319"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1729914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pPr>
              <a:lnSpc>
                <a:spcPct val="150000"/>
              </a:lnSpc>
            </a:pPr>
            <a:r>
              <a:rPr lang="en-US" sz="1400" dirty="0"/>
              <a:t>Two items to discuss regarding the water and wastewater rates. </a:t>
            </a:r>
          </a:p>
          <a:p>
            <a:pPr>
              <a:lnSpc>
                <a:spcPct val="150000"/>
              </a:lnSpc>
            </a:pPr>
            <a:endParaRPr lang="en-US" sz="1400" dirty="0"/>
          </a:p>
          <a:p>
            <a:pPr marL="342900" indent="-342900">
              <a:lnSpc>
                <a:spcPct val="150000"/>
              </a:lnSpc>
              <a:buAutoNum type="arabicPeriod"/>
            </a:pPr>
            <a:r>
              <a:rPr lang="en-US" sz="1400" dirty="0"/>
              <a:t>Upcoming, automatic, annual rate increase for water and wastewater</a:t>
            </a:r>
          </a:p>
          <a:p>
            <a:pPr marL="342900" indent="-342900">
              <a:lnSpc>
                <a:spcPct val="150000"/>
              </a:lnSpc>
              <a:buAutoNum type="arabicPeriod"/>
            </a:pPr>
            <a:r>
              <a:rPr lang="en-US" sz="1400" dirty="0"/>
              <a:t>The upcoming cost of service rate study</a:t>
            </a:r>
          </a:p>
        </p:txBody>
      </p:sp>
    </p:spTree>
    <p:extLst>
      <p:ext uri="{BB962C8B-B14F-4D97-AF65-F5344CB8AC3E}">
        <p14:creationId xmlns:p14="http://schemas.microsoft.com/office/powerpoint/2010/main" val="304474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Water &amp; Wastewater</a:t>
            </a:r>
          </a:p>
          <a:p>
            <a:pPr lvl="0">
              <a:buClr>
                <a:srgbClr val="2F5897">
                  <a:lumMod val="75000"/>
                </a:srgbClr>
              </a:buClr>
              <a:defRPr/>
            </a:pPr>
            <a:r>
              <a:rPr lang="en-US" sz="1400" dirty="0">
                <a:solidFill>
                  <a:sysClr val="windowText" lastClr="000000"/>
                </a:solidFill>
              </a:rPr>
              <a:t>Ordinance 2010-305 authorizes the City to provide for the automatic annual adjustment based on following:</a:t>
            </a:r>
          </a:p>
          <a:p>
            <a:pPr lvl="1">
              <a:buClr>
                <a:srgbClr val="2F5897">
                  <a:lumMod val="75000"/>
                </a:srgbClr>
              </a:buClr>
              <a:defRPr/>
            </a:pPr>
            <a:r>
              <a:rPr lang="en-US" sz="1400" dirty="0">
                <a:solidFill>
                  <a:sysClr val="windowText" lastClr="000000"/>
                </a:solidFill>
              </a:rPr>
              <a:t>Percentage increase of seasonally adjusted Producers Price Index (PPI) for all commodities </a:t>
            </a:r>
          </a:p>
          <a:p>
            <a:pPr lvl="1">
              <a:spcAft>
                <a:spcPts val="600"/>
              </a:spcAft>
              <a:buClr>
                <a:srgbClr val="2F5897">
                  <a:lumMod val="75000"/>
                </a:srgbClr>
              </a:buClr>
              <a:defRPr/>
            </a:pPr>
            <a:r>
              <a:rPr lang="en-US" sz="1400" dirty="0">
                <a:solidFill>
                  <a:sysClr val="windowText" lastClr="000000"/>
                </a:solidFill>
              </a:rPr>
              <a:t>Not to exceed the sum of the percentage increase of Consumer Price Index (CPI) and Houston Population Index. </a:t>
            </a:r>
          </a:p>
          <a:p>
            <a:pPr lvl="1">
              <a:spcAft>
                <a:spcPts val="600"/>
              </a:spcAft>
              <a:buClr>
                <a:srgbClr val="2F5897">
                  <a:lumMod val="75000"/>
                </a:srgbClr>
              </a:buClr>
              <a:defRPr/>
            </a:pPr>
            <a:r>
              <a:rPr lang="en-US" sz="1400" dirty="0">
                <a:solidFill>
                  <a:sysClr val="windowText" lastClr="000000"/>
                </a:solidFill>
              </a:rPr>
              <a:t>Effective April 1</a:t>
            </a:r>
            <a:r>
              <a:rPr lang="en-US" sz="1400" baseline="30000" dirty="0">
                <a:solidFill>
                  <a:sysClr val="windowText" lastClr="000000"/>
                </a:solidFill>
              </a:rPr>
              <a:t>st</a:t>
            </a:r>
            <a:r>
              <a:rPr lang="en-US" sz="1400" dirty="0">
                <a:solidFill>
                  <a:sysClr val="windowText" lastClr="000000"/>
                </a:solidFill>
              </a:rPr>
              <a:t> each year </a:t>
            </a:r>
          </a:p>
          <a:p>
            <a:pPr lvl="0">
              <a:buClr>
                <a:srgbClr val="2F5897">
                  <a:lumMod val="75000"/>
                </a:srgbClr>
              </a:buClr>
              <a:defRPr/>
            </a:pPr>
            <a:r>
              <a:rPr lang="en-US" sz="1400" dirty="0">
                <a:solidFill>
                  <a:sysClr val="windowText" lastClr="000000"/>
                </a:solidFill>
              </a:rPr>
              <a:t>For any rate category that does not generate revenue at least equal to the cost of service, rates shall be adjusted based upon the </a:t>
            </a:r>
            <a:r>
              <a:rPr lang="en-US" sz="1400" b="1" u="sng" dirty="0">
                <a:solidFill>
                  <a:sysClr val="windowText" lastClr="000000"/>
                </a:solidFill>
              </a:rPr>
              <a:t>greater</a:t>
            </a:r>
            <a:r>
              <a:rPr lang="en-US" sz="1400" dirty="0">
                <a:solidFill>
                  <a:sysClr val="windowText" lastClr="000000"/>
                </a:solidFill>
              </a:rPr>
              <a:t> of: </a:t>
            </a:r>
          </a:p>
          <a:p>
            <a:pPr lvl="1">
              <a:buClr>
                <a:srgbClr val="2F5897">
                  <a:lumMod val="75000"/>
                </a:srgbClr>
              </a:buClr>
              <a:defRPr/>
            </a:pPr>
            <a:r>
              <a:rPr lang="en-US" sz="1400" dirty="0">
                <a:solidFill>
                  <a:sysClr val="windowText" lastClr="000000"/>
                </a:solidFill>
              </a:rPr>
              <a:t>(</a:t>
            </a:r>
            <a:r>
              <a:rPr lang="en-US" sz="1400" dirty="0" err="1">
                <a:solidFill>
                  <a:sysClr val="windowText" lastClr="000000"/>
                </a:solidFill>
              </a:rPr>
              <a:t>i</a:t>
            </a:r>
            <a:r>
              <a:rPr lang="en-US" sz="1400" dirty="0">
                <a:solidFill>
                  <a:sysClr val="windowText" lastClr="000000"/>
                </a:solidFill>
              </a:rPr>
              <a:t>) Seasonally adjusted PPI for all commodities as reported by the Bureau of Labor Statistics</a:t>
            </a:r>
          </a:p>
          <a:p>
            <a:pPr lvl="1">
              <a:buClr>
                <a:srgbClr val="2F5897">
                  <a:lumMod val="75000"/>
                </a:srgbClr>
              </a:buClr>
              <a:defRPr/>
            </a:pPr>
            <a:r>
              <a:rPr lang="en-US" sz="1400" dirty="0">
                <a:solidFill>
                  <a:sysClr val="windowText" lastClr="000000"/>
                </a:solidFill>
              </a:rPr>
              <a:t>(ii) The sum of percentage increase of CPI </a:t>
            </a:r>
            <a:r>
              <a:rPr lang="en-US" sz="1400" u="sng" dirty="0">
                <a:solidFill>
                  <a:sysClr val="windowText" lastClr="000000"/>
                </a:solidFill>
              </a:rPr>
              <a:t>and</a:t>
            </a:r>
            <a:r>
              <a:rPr lang="en-US" sz="1400" dirty="0">
                <a:solidFill>
                  <a:sysClr val="windowText" lastClr="000000"/>
                </a:solidFill>
              </a:rPr>
              <a:t> Population</a:t>
            </a:r>
          </a:p>
          <a:p>
            <a:pPr lvl="0">
              <a:lnSpc>
                <a:spcPct val="150000"/>
              </a:lnSpc>
              <a:buClr>
                <a:srgbClr val="2F5897">
                  <a:lumMod val="75000"/>
                </a:srgbClr>
              </a:buClr>
              <a:defRPr/>
            </a:pPr>
            <a:r>
              <a:rPr lang="en-US" sz="1400" dirty="0">
                <a:solidFill>
                  <a:sysClr val="windowText" lastClr="000000"/>
                </a:solidFill>
              </a:rPr>
              <a:t>Current Rate increase to go into effect April 1, 2019 is 2.8%.</a:t>
            </a:r>
          </a:p>
          <a:p>
            <a:pPr lvl="1">
              <a:spcAft>
                <a:spcPts val="600"/>
              </a:spcAft>
              <a:buClr>
                <a:srgbClr val="2F5897">
                  <a:lumMod val="75000"/>
                </a:srgbClr>
              </a:buClr>
              <a:defRPr/>
            </a:pPr>
            <a:endParaRPr lang="en-US" dirty="0"/>
          </a:p>
        </p:txBody>
      </p:sp>
    </p:spTree>
    <p:extLst>
      <p:ext uri="{BB962C8B-B14F-4D97-AF65-F5344CB8AC3E}">
        <p14:creationId xmlns:p14="http://schemas.microsoft.com/office/powerpoint/2010/main" val="29164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dirty="0"/>
              <a:t>Rates are lagging behind Expenses for the following reasons:</a:t>
            </a:r>
          </a:p>
          <a:p>
            <a:pPr marL="742950" marR="0" lvl="1" indent="-285750" algn="l" defTabSz="914400" rtl="0" eaLnBrk="1" fontAlgn="auto" latinLnBrk="0" hangingPunct="1">
              <a:lnSpc>
                <a:spcPct val="100000"/>
              </a:lnSpc>
              <a:spcBef>
                <a:spcPct val="20000"/>
              </a:spcBef>
              <a:spcAft>
                <a:spcPts val="0"/>
              </a:spcAft>
              <a:buClr>
                <a:srgbClr val="2F5897">
                  <a:lumMod val="75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Over 80% of CUS O&amp;M costs are fixed</a:t>
            </a:r>
          </a:p>
          <a:p>
            <a:pPr marL="742950" marR="0" lvl="1" indent="-285750" algn="l" defTabSz="914400" rtl="0" eaLnBrk="1" fontAlgn="auto" latinLnBrk="0" hangingPunct="1">
              <a:lnSpc>
                <a:spcPct val="100000"/>
              </a:lnSpc>
              <a:spcBef>
                <a:spcPct val="20000"/>
              </a:spcBef>
              <a:spcAft>
                <a:spcPts val="0"/>
              </a:spcAft>
              <a:buClr>
                <a:srgbClr val="2F5897">
                  <a:lumMod val="75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Upcoming Consent Decree costs</a:t>
            </a:r>
          </a:p>
          <a:p>
            <a:pPr marL="742950" marR="0" lvl="1" indent="-285750" algn="l" defTabSz="914400" rtl="0" eaLnBrk="1" fontAlgn="auto" latinLnBrk="0" hangingPunct="1">
              <a:lnSpc>
                <a:spcPct val="100000"/>
              </a:lnSpc>
              <a:spcBef>
                <a:spcPct val="20000"/>
              </a:spcBef>
              <a:spcAft>
                <a:spcPts val="0"/>
              </a:spcAft>
              <a:buClr>
                <a:srgbClr val="2F5897">
                  <a:lumMod val="75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Unanticipated cost</a:t>
            </a:r>
            <a:r>
              <a:rPr lang="en-US" sz="1400" dirty="0">
                <a:solidFill>
                  <a:sysClr val="windowText" lastClr="000000"/>
                </a:solidFill>
              </a:rPr>
              <a:t>s from Hurricane Harvey related damages</a:t>
            </a:r>
          </a:p>
          <a:p>
            <a:pPr marL="857250" lvl="2" indent="-285750">
              <a:buClr>
                <a:srgbClr val="2F5897">
                  <a:lumMod val="75000"/>
                </a:srgbClr>
              </a:buClr>
              <a:buFont typeface="Arial" panose="020B0604020202020204" pitchFamily="34" charset="0"/>
              <a:buChar char="•"/>
              <a:defRPr/>
            </a:pPr>
            <a:r>
              <a:rPr lang="en-US" sz="1400" dirty="0">
                <a:solidFill>
                  <a:sysClr val="windowText" lastClr="000000"/>
                </a:solidFill>
              </a:rPr>
              <a:t>FEMA reimbursements are &lt; 100% in some categories</a:t>
            </a:r>
          </a:p>
          <a:p>
            <a:pPr marL="285750" indent="-285750">
              <a:buClr>
                <a:srgbClr val="2F5897">
                  <a:lumMod val="75000"/>
                </a:srgbClr>
              </a:buClr>
              <a:buFont typeface="Arial" panose="020B0604020202020204" pitchFamily="34" charset="0"/>
              <a:buChar char="•"/>
              <a:defRPr/>
            </a:pPr>
            <a:r>
              <a:rPr lang="en-US" sz="1400" dirty="0">
                <a:solidFill>
                  <a:sysClr val="windowText" lastClr="000000"/>
                </a:solidFill>
              </a:rPr>
              <a:t>Debt service increases significantly through FY34</a:t>
            </a:r>
          </a:p>
          <a:p>
            <a:pPr marL="285750" marR="0" lvl="0" indent="-285750" algn="l" defTabSz="914400" rtl="0" eaLnBrk="1" fontAlgn="auto" latinLnBrk="0" hangingPunct="1">
              <a:lnSpc>
                <a:spcPct val="100000"/>
              </a:lnSpc>
              <a:spcBef>
                <a:spcPct val="20000"/>
              </a:spcBef>
              <a:spcAft>
                <a:spcPts val="0"/>
              </a:spcAft>
              <a:buClr>
                <a:srgbClr val="2F5897">
                  <a:lumMod val="75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Minimum debt coverage* target of 1.3 times (bond covenants require 1.2x) </a:t>
            </a:r>
          </a:p>
          <a:p>
            <a:pPr marL="742950" marR="0" lvl="1" indent="-285750" algn="l" defTabSz="914400" rtl="0" eaLnBrk="1" fontAlgn="auto" latinLnBrk="0" hangingPunct="1">
              <a:lnSpc>
                <a:spcPct val="100000"/>
              </a:lnSpc>
              <a:spcBef>
                <a:spcPct val="20000"/>
              </a:spcBef>
              <a:spcAft>
                <a:spcPts val="0"/>
              </a:spcAft>
              <a:buClr>
                <a:srgbClr val="2F5897">
                  <a:lumMod val="75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ysClr val="windowText" lastClr="000000"/>
                </a:solidFill>
                <a:effectLst/>
                <a:uLnTx/>
                <a:uFillTx/>
                <a:latin typeface="Arial" pitchFamily="34" charset="0"/>
                <a:ea typeface="+mn-ea"/>
                <a:cs typeface="Arial" pitchFamily="34" charset="0"/>
              </a:rPr>
              <a:t>Rating agencies prefer 2x for utilities our size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A0D86-1B2F-40A0-BBB9-C8B39F79AB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18756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Wingdings" panose="05000000000000000000" pitchFamily="2" charset="2"/>
              <a:buNone/>
            </a:pPr>
            <a:r>
              <a:rPr lang="en-US" sz="1400" dirty="0"/>
              <a:t>2 – Although the fees and rates that will be reviewed in the rate study have annual automatic standard increases based per ordinance, these increases are not enough to cover the increased cost of delivering services over the long term, we will show an example later</a:t>
            </a:r>
          </a:p>
          <a:p>
            <a:pPr marL="0" indent="0">
              <a:spcAft>
                <a:spcPts val="600"/>
              </a:spcAft>
              <a:buFont typeface="Wingdings" panose="05000000000000000000" pitchFamily="2" charset="2"/>
              <a:buNone/>
            </a:pPr>
            <a:r>
              <a:rPr lang="en-US" sz="1400" dirty="0"/>
              <a:t>Cost of services include:</a:t>
            </a:r>
          </a:p>
          <a:p>
            <a:pPr marL="742950" lvl="1" indent="-285750" defTabSz="91440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itchFamily="34" charset="0"/>
              </a:rPr>
              <a:t>Adequate revenues to fund required expenses.</a:t>
            </a:r>
          </a:p>
          <a:p>
            <a:pPr marL="742950" lvl="1" indent="-285750" defTabSz="91440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itchFamily="34" charset="0"/>
              </a:rPr>
              <a:t>Appropriate cash reserves.</a:t>
            </a:r>
          </a:p>
          <a:p>
            <a:pPr marL="742950" lvl="1" indent="-285750" defTabSz="91440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itchFamily="34" charset="0"/>
              </a:rPr>
              <a:t>Adequate debt service coverage ratio of 1.3x (Bond covenants require 1.2x and rating agencies prefer 2.0x for utilities of our size).</a:t>
            </a:r>
          </a:p>
          <a:p>
            <a:pPr marL="742950" lvl="1" indent="-285750" defTabSz="91440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itchFamily="34" charset="0"/>
              </a:rPr>
              <a:t>Fixed annual costs. </a:t>
            </a:r>
          </a:p>
          <a:p>
            <a:pPr marL="742950" lvl="1" indent="-285750" defTabSz="91440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itchFamily="34" charset="0"/>
              </a:rPr>
              <a:t>O&amp;M expenses.</a:t>
            </a:r>
          </a:p>
          <a:p>
            <a:pPr marL="742950" lvl="1" indent="-285750" defTabSz="91440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itchFamily="34" charset="0"/>
              </a:rPr>
              <a:t>Additional expenses related to EPA consent decree</a:t>
            </a:r>
          </a:p>
          <a:p>
            <a:pPr marL="742950" lvl="1" indent="-285750" defTabSz="91440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itchFamily="34" charset="0"/>
              </a:rPr>
              <a:t>Harvey expenses that don’t end up getting reimbursed</a:t>
            </a:r>
          </a:p>
          <a:p>
            <a:pPr marL="0" lvl="0" indent="0" defTabSz="914400">
              <a:spcBef>
                <a:spcPct val="20000"/>
              </a:spcBef>
              <a:buClr>
                <a:srgbClr val="2F5897">
                  <a:lumMod val="75000"/>
                </a:srgbClr>
              </a:buClr>
              <a:buFont typeface="Arial" panose="020B0604020202020204" pitchFamily="34" charset="0"/>
              <a:buNone/>
              <a:defRPr/>
            </a:pPr>
            <a:r>
              <a:rPr lang="en-US" sz="1400" dirty="0">
                <a:solidFill>
                  <a:sysClr val="windowText" lastClr="000000"/>
                </a:solidFill>
                <a:latin typeface="Arial" panose="020B0604020202020204" pitchFamily="34" charset="0"/>
                <a:cs typeface="Arial" pitchFamily="34" charset="0"/>
              </a:rPr>
              <a:t>3- Texas Local Government Code, Chapter 395  requires that a rate study be performed for developer impact fees.    Bond covenants require a debt service coverage ratio of 1.2.</a:t>
            </a:r>
            <a:endParaRPr lang="en-US" sz="1400" dirty="0"/>
          </a:p>
          <a:p>
            <a:pPr marL="0" indent="0">
              <a:spcAft>
                <a:spcPts val="600"/>
              </a:spcAft>
              <a:buFont typeface="Wingdings" panose="05000000000000000000" pitchFamily="2" charset="2"/>
              <a:buNone/>
            </a:pPr>
            <a:r>
              <a:rPr lang="en-US" sz="1400" dirty="0"/>
              <a:t>4- To maintain the City’s Aa2 rating, revenue and rate standards must be met.</a:t>
            </a:r>
          </a:p>
        </p:txBody>
      </p:sp>
    </p:spTree>
    <p:extLst>
      <p:ext uri="{BB962C8B-B14F-4D97-AF65-F5344CB8AC3E}">
        <p14:creationId xmlns:p14="http://schemas.microsoft.com/office/powerpoint/2010/main" val="279381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Calculate equitable water and wastewater rates to fund the annual cost of services, including debt service requirements.</a:t>
            </a:r>
          </a:p>
          <a:p>
            <a:pPr marL="742950" lvl="1" indent="-28575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Calculate maximum sufficient impact fees to recover growth-related infrastructure cost while in compliance with Texas Local Government Chapter 395.</a:t>
            </a:r>
          </a:p>
          <a:p>
            <a:pPr marL="742950" lvl="1" indent="-285750">
              <a:spcBef>
                <a:spcPct val="20000"/>
              </a:spcBef>
              <a:buClr>
                <a:srgbClr val="2F5897">
                  <a:lumMod val="75000"/>
                </a:srgbClr>
              </a:buClr>
              <a:buFont typeface="Arial" panose="020B0604020202020204" pitchFamily="34" charset="0"/>
              <a:buChar char="•"/>
              <a:defRPr/>
            </a:pPr>
            <a:r>
              <a:rPr lang="en-US" sz="1400" dirty="0">
                <a:solidFill>
                  <a:sysClr val="windowText" lastClr="000000"/>
                </a:solidFill>
                <a:latin typeface="Arial" panose="020B0604020202020204" pitchFamily="34" charset="0"/>
                <a:cs typeface="Arial" panose="020B0604020202020204" pitchFamily="34" charset="0"/>
              </a:rPr>
              <a:t>Update miscellaneous HPW fees based on the cost to provide the associated service.</a:t>
            </a:r>
            <a:endParaRPr lang="en-US" sz="1200" dirty="0">
              <a:solidFill>
                <a:srgbClr val="224366"/>
              </a:solidFill>
            </a:endParaRPr>
          </a:p>
          <a:p>
            <a:endParaRPr lang="en-US" dirty="0"/>
          </a:p>
        </p:txBody>
      </p:sp>
      <p:sp>
        <p:nvSpPr>
          <p:cNvPr id="4" name="Slide Number Placeholder 3"/>
          <p:cNvSpPr>
            <a:spLocks noGrp="1"/>
          </p:cNvSpPr>
          <p:nvPr>
            <p:ph type="sldNum" sz="quarter" idx="10"/>
          </p:nvPr>
        </p:nvSpPr>
        <p:spPr/>
        <p:txBody>
          <a:bodyPr/>
          <a:lstStyle/>
          <a:p>
            <a:pPr defTabSz="931774">
              <a:defRPr/>
            </a:pPr>
            <a:fld id="{551A0D86-1B2F-40A0-BBB9-C8B39F79ABB1}"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45967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Wingdings" panose="05000000000000000000" pitchFamily="2" charset="2"/>
              <a:buNone/>
            </a:pPr>
            <a:endParaRPr lang="en-US" sz="1400" dirty="0"/>
          </a:p>
        </p:txBody>
      </p:sp>
    </p:spTree>
    <p:extLst>
      <p:ext uri="{BB962C8B-B14F-4D97-AF65-F5344CB8AC3E}">
        <p14:creationId xmlns:p14="http://schemas.microsoft.com/office/powerpoint/2010/main" val="28944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Rate Study Fee is $439K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1A0D86-1B2F-40A0-BBB9-C8B39F79AB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9381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Wingdings" panose="05000000000000000000" pitchFamily="2" charset="2"/>
              <a:buNone/>
            </a:pPr>
            <a:endParaRPr lang="en-US" sz="1400" dirty="0"/>
          </a:p>
        </p:txBody>
      </p:sp>
    </p:spTree>
    <p:extLst>
      <p:ext uri="{BB962C8B-B14F-4D97-AF65-F5344CB8AC3E}">
        <p14:creationId xmlns:p14="http://schemas.microsoft.com/office/powerpoint/2010/main" val="805910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dirty="0"/>
          </a:p>
        </p:txBody>
      </p:sp>
    </p:spTree>
    <p:extLst>
      <p:ext uri="{BB962C8B-B14F-4D97-AF65-F5344CB8AC3E}">
        <p14:creationId xmlns:p14="http://schemas.microsoft.com/office/powerpoint/2010/main" val="371930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 2 column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932712" y="422500"/>
            <a:ext cx="7214906"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844423" y="1584700"/>
            <a:ext cx="7303195" cy="3218999"/>
          </a:xfrm>
          <a:prstGeom prst="rect">
            <a:avLst/>
          </a:prstGeom>
        </p:spPr>
        <p:txBody>
          <a:bodyPr lIns="91425" tIns="91425" rIns="91425" bIns="91425" anchor="t" anchorCtr="0"/>
          <a:lstStyle>
            <a:lvl1pPr lvl="0">
              <a:spcBef>
                <a:spcPts val="0"/>
              </a:spcBef>
              <a:buClr>
                <a:schemeClr val="bg2"/>
              </a:buClr>
              <a:defRPr/>
            </a:lvl1pPr>
            <a:lvl2pPr marL="460375" lvl="1" indent="0">
              <a:spcBef>
                <a:spcPts val="0"/>
              </a:spcBef>
              <a:buClr>
                <a:schemeClr val="bg2"/>
              </a:buClr>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lang="en-US" dirty="0"/>
          </a:p>
          <a:p>
            <a:pPr lvl="1"/>
            <a:endParaRPr dirty="0"/>
          </a:p>
        </p:txBody>
      </p:sp>
      <p:sp>
        <p:nvSpPr>
          <p:cNvPr id="30" name="Shape 30"/>
          <p:cNvSpPr/>
          <p:nvPr/>
        </p:nvSpPr>
        <p:spPr>
          <a:xfrm>
            <a:off x="579000" y="579000"/>
            <a:ext cx="54300" cy="675599"/>
          </a:xfrm>
          <a:prstGeom prst="rect">
            <a:avLst/>
          </a:prstGeom>
          <a:solidFill>
            <a:srgbClr val="7F7F7F"/>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9089700" y="0"/>
            <a:ext cx="54300" cy="5143499"/>
          </a:xfrm>
          <a:prstGeom prst="rect">
            <a:avLst/>
          </a:prstGeom>
          <a:solidFill>
            <a:schemeClr val="bg2">
              <a:lumMod val="60000"/>
              <a:lumOff val="40000"/>
            </a:scheme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35906D-76F5-4962-B3DA-DFA53E1ED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60" t="22845" r="5397" b="3451"/>
          <a:stretch/>
        </p:blipFill>
        <p:spPr>
          <a:xfrm>
            <a:off x="0" y="0"/>
            <a:ext cx="9206741" cy="5143500"/>
          </a:xfrm>
          <a:prstGeom prst="rect">
            <a:avLst/>
          </a:prstGeom>
        </p:spPr>
      </p:pic>
      <p:sp>
        <p:nvSpPr>
          <p:cNvPr id="3" name="Parallelogram 2"/>
          <p:cNvSpPr/>
          <p:nvPr userDrawn="1"/>
        </p:nvSpPr>
        <p:spPr>
          <a:xfrm>
            <a:off x="3692769" y="0"/>
            <a:ext cx="5513972" cy="5143500"/>
          </a:xfrm>
          <a:prstGeom prst="parallelogram">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B5CF8EA3-FE4E-45B6-9A0D-5C970E12501E}"/>
              </a:ext>
            </a:extLst>
          </p:cNvPr>
          <p:cNvSpPr>
            <a:spLocks noGrp="1"/>
          </p:cNvSpPr>
          <p:nvPr>
            <p:ph type="title"/>
          </p:nvPr>
        </p:nvSpPr>
        <p:spPr>
          <a:xfrm>
            <a:off x="4536830" y="2466046"/>
            <a:ext cx="3569678" cy="1912277"/>
          </a:xfrm>
        </p:spPr>
        <p:txBody>
          <a:bodyPr anchor="b">
            <a:normAutofit/>
          </a:bodyPr>
          <a:lstStyle>
            <a:lvl1pPr algn="l">
              <a:defRPr sz="4050">
                <a:solidFill>
                  <a:schemeClr val="accent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ABC40E6-3BB6-45BF-8BB8-B6C1B7BE1651}"/>
              </a:ext>
            </a:extLst>
          </p:cNvPr>
          <p:cNvSpPr>
            <a:spLocks noGrp="1"/>
          </p:cNvSpPr>
          <p:nvPr>
            <p:ph type="sldNum" sz="quarter" idx="12"/>
          </p:nvPr>
        </p:nvSpPr>
        <p:spPr>
          <a:xfrm>
            <a:off x="6871996" y="4810665"/>
            <a:ext cx="2057400" cy="187039"/>
          </a:xfrm>
        </p:spPr>
        <p:txBody>
          <a:bodyPr/>
          <a:lstStyle>
            <a:lvl1pPr>
              <a:defRPr>
                <a:solidFill>
                  <a:schemeClr val="bg1"/>
                </a:solidFill>
              </a:defRPr>
            </a:lvl1pPr>
          </a:lstStyle>
          <a:p>
            <a:fld id="{43DCC59F-9F97-4D52-965B-7D8F9FFC86D5}" type="slidenum">
              <a:rPr lang="en-US" smtClean="0"/>
              <a:pPr/>
              <a:t>‹#›</a:t>
            </a:fld>
            <a:endParaRPr lang="en-US" dirty="0"/>
          </a:p>
        </p:txBody>
      </p:sp>
      <p:pic>
        <p:nvPicPr>
          <p:cNvPr id="17" name="Picture 16">
            <a:extLst>
              <a:ext uri="{FF2B5EF4-FFF2-40B4-BE49-F238E27FC236}">
                <a16:creationId xmlns:a16="http://schemas.microsoft.com/office/drawing/2014/main" id="{3ACF224B-BF58-4A88-A0F7-AD84D05F5A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5552138" y="807055"/>
            <a:ext cx="1539062" cy="1513195"/>
          </a:xfrm>
          <a:prstGeom prst="rect">
            <a:avLst/>
          </a:prstGeom>
        </p:spPr>
      </p:pic>
    </p:spTree>
    <p:extLst>
      <p:ext uri="{BB962C8B-B14F-4D97-AF65-F5344CB8AC3E}">
        <p14:creationId xmlns:p14="http://schemas.microsoft.com/office/powerpoint/2010/main" val="398150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A7A0A-7860-4536-AE75-B7A07E8E03D4}"/>
              </a:ext>
            </a:extLst>
          </p:cNvPr>
          <p:cNvSpPr>
            <a:spLocks noGrp="1"/>
          </p:cNvSpPr>
          <p:nvPr>
            <p:ph type="title"/>
          </p:nvPr>
        </p:nvSpPr>
        <p:spPr>
          <a:xfrm>
            <a:off x="258925" y="273844"/>
            <a:ext cx="8670471" cy="78284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6DC8F7F-9916-47B2-8BD6-CE741867F5B9}"/>
              </a:ext>
            </a:extLst>
          </p:cNvPr>
          <p:cNvSpPr>
            <a:spLocks noGrp="1"/>
          </p:cNvSpPr>
          <p:nvPr>
            <p:ph sz="half" idx="1"/>
          </p:nvPr>
        </p:nvSpPr>
        <p:spPr>
          <a:xfrm>
            <a:off x="258925"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D2CF58-1249-4957-800F-5CC9951081C9}"/>
              </a:ext>
            </a:extLst>
          </p:cNvPr>
          <p:cNvSpPr>
            <a:spLocks noGrp="1"/>
          </p:cNvSpPr>
          <p:nvPr>
            <p:ph sz="half" idx="2"/>
          </p:nvPr>
        </p:nvSpPr>
        <p:spPr>
          <a:xfrm>
            <a:off x="5043196"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8141DA-A3CE-42A8-9E64-4A2315DDE64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43AB02C-E52E-49EB-B408-6780C23E26B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192CA44-A51F-47D3-8C79-FDCB0C0CCD79}"/>
              </a:ext>
            </a:extLst>
          </p:cNvPr>
          <p:cNvSpPr>
            <a:spLocks noGrp="1"/>
          </p:cNvSpPr>
          <p:nvPr>
            <p:ph type="sldNum" sz="quarter" idx="12"/>
          </p:nvPr>
        </p:nvSpPr>
        <p:spPr/>
        <p:txBody>
          <a:bodyPr/>
          <a:lstStyle/>
          <a:p>
            <a:fld id="{43DCC59F-9F97-4D52-965B-7D8F9FFC86D5}" type="slidenum">
              <a:rPr lang="en-US" smtClean="0"/>
              <a:t>‹#›</a:t>
            </a:fld>
            <a:endParaRPr lang="en-US" dirty="0"/>
          </a:p>
        </p:txBody>
      </p:sp>
    </p:spTree>
    <p:extLst>
      <p:ext uri="{BB962C8B-B14F-4D97-AF65-F5344CB8AC3E}">
        <p14:creationId xmlns:p14="http://schemas.microsoft.com/office/powerpoint/2010/main" val="32945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EBF7C-E61B-4846-9105-684153A2442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ACF9B8-0798-4092-A2B3-7DB88D3C9C3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C4E39B6-B959-432A-9283-9181E2B8EA33}"/>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D8D3CA-0F8E-4BFA-9EB2-739EFE13BF4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1F2E8C6E-4FFC-4F3A-A088-B3B2CABBF330}"/>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3563E0-EC7C-451F-A5F9-A4C6F85FAD90}"/>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54E2C33-15BF-4E43-A655-399415B1B1F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85F7011-8C21-40CE-AE21-CF60B71A9975}"/>
              </a:ext>
            </a:extLst>
          </p:cNvPr>
          <p:cNvSpPr>
            <a:spLocks noGrp="1"/>
          </p:cNvSpPr>
          <p:nvPr>
            <p:ph type="sldNum" sz="quarter" idx="12"/>
          </p:nvPr>
        </p:nvSpPr>
        <p:spPr/>
        <p:txBody>
          <a:bodyPr/>
          <a:lstStyle/>
          <a:p>
            <a:fld id="{43DCC59F-9F97-4D52-965B-7D8F9FFC86D5}" type="slidenum">
              <a:rPr lang="en-US" smtClean="0"/>
              <a:t>‹#›</a:t>
            </a:fld>
            <a:endParaRPr lang="en-US" dirty="0"/>
          </a:p>
        </p:txBody>
      </p:sp>
    </p:spTree>
    <p:extLst>
      <p:ext uri="{BB962C8B-B14F-4D97-AF65-F5344CB8AC3E}">
        <p14:creationId xmlns:p14="http://schemas.microsoft.com/office/powerpoint/2010/main" val="3705152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6A83-1EA7-4962-9647-D4C007A0C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AF7DE-EC8F-43C1-BA55-781A5E3E781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D5CFE65-5D62-42D6-8747-443DACEA38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22F716-CD58-4E0E-BCA4-B25F17160E8E}"/>
              </a:ext>
            </a:extLst>
          </p:cNvPr>
          <p:cNvSpPr>
            <a:spLocks noGrp="1"/>
          </p:cNvSpPr>
          <p:nvPr>
            <p:ph type="sldNum" sz="quarter" idx="12"/>
          </p:nvPr>
        </p:nvSpPr>
        <p:spPr/>
        <p:txBody>
          <a:bodyPr/>
          <a:lstStyle/>
          <a:p>
            <a:fld id="{43DCC59F-9F97-4D52-965B-7D8F9FFC86D5}" type="slidenum">
              <a:rPr lang="en-US" smtClean="0"/>
              <a:t>‹#›</a:t>
            </a:fld>
            <a:endParaRPr lang="en-US" dirty="0"/>
          </a:p>
        </p:txBody>
      </p:sp>
    </p:spTree>
    <p:extLst>
      <p:ext uri="{BB962C8B-B14F-4D97-AF65-F5344CB8AC3E}">
        <p14:creationId xmlns:p14="http://schemas.microsoft.com/office/powerpoint/2010/main" val="72334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Flowchart: Data 5">
            <a:extLst>
              <a:ext uri="{FF2B5EF4-FFF2-40B4-BE49-F238E27FC236}">
                <a16:creationId xmlns:a16="http://schemas.microsoft.com/office/drawing/2014/main" id="{4C619EBD-0BC0-4FB3-8438-A58F519DAC18}"/>
              </a:ext>
            </a:extLst>
          </p:cNvPr>
          <p:cNvSpPr/>
          <p:nvPr userDrawn="1"/>
        </p:nvSpPr>
        <p:spPr>
          <a:xfrm>
            <a:off x="2400300" y="0"/>
            <a:ext cx="6743700" cy="5143500"/>
          </a:xfrm>
          <a:prstGeom prst="flowChartInputOutp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5E406A83-1EA7-4962-9647-D4C007A0C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AF7DE-EC8F-43C1-BA55-781A5E3E781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D5CFE65-5D62-42D6-8747-443DACEA38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22F716-CD58-4E0E-BCA4-B25F17160E8E}"/>
              </a:ext>
            </a:extLst>
          </p:cNvPr>
          <p:cNvSpPr>
            <a:spLocks noGrp="1"/>
          </p:cNvSpPr>
          <p:nvPr>
            <p:ph type="sldNum" sz="quarter" idx="12"/>
          </p:nvPr>
        </p:nvSpPr>
        <p:spPr/>
        <p:txBody>
          <a:bodyPr/>
          <a:lstStyle/>
          <a:p>
            <a:fld id="{43DCC59F-9F97-4D52-965B-7D8F9FFC86D5}" type="slidenum">
              <a:rPr lang="en-US" smtClean="0"/>
              <a:t>‹#›</a:t>
            </a:fld>
            <a:endParaRPr lang="en-US" dirty="0"/>
          </a:p>
        </p:txBody>
      </p:sp>
    </p:spTree>
    <p:extLst>
      <p:ext uri="{BB962C8B-B14F-4D97-AF65-F5344CB8AC3E}">
        <p14:creationId xmlns:p14="http://schemas.microsoft.com/office/powerpoint/2010/main" val="325095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FC0D22-EE51-4E8A-9DE7-E5903E814937}"/>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5DF6EEB-0C6B-41BB-AA3D-CBD11EB5ADD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559B7E9-835E-4636-9C27-B0944BDF573D}"/>
              </a:ext>
            </a:extLst>
          </p:cNvPr>
          <p:cNvSpPr>
            <a:spLocks noGrp="1"/>
          </p:cNvSpPr>
          <p:nvPr>
            <p:ph type="sldNum" sz="quarter" idx="12"/>
          </p:nvPr>
        </p:nvSpPr>
        <p:spPr/>
        <p:txBody>
          <a:bodyPr/>
          <a:lstStyle/>
          <a:p>
            <a:fld id="{43DCC59F-9F97-4D52-965B-7D8F9FFC86D5}" type="slidenum">
              <a:rPr lang="en-US" smtClean="0"/>
              <a:t>‹#›</a:t>
            </a:fld>
            <a:endParaRPr lang="en-US" dirty="0"/>
          </a:p>
        </p:txBody>
      </p:sp>
    </p:spTree>
    <p:extLst>
      <p:ext uri="{BB962C8B-B14F-4D97-AF65-F5344CB8AC3E}">
        <p14:creationId xmlns:p14="http://schemas.microsoft.com/office/powerpoint/2010/main" val="3097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only color">
    <p:spTree>
      <p:nvGrpSpPr>
        <p:cNvPr id="1" name="Shape 43"/>
        <p:cNvGrpSpPr/>
        <p:nvPr/>
      </p:nvGrpSpPr>
      <p:grpSpPr>
        <a:xfrm>
          <a:off x="0" y="0"/>
          <a:ext cx="0" cy="0"/>
          <a:chOff x="0" y="0"/>
          <a:chExt cx="0" cy="0"/>
        </a:xfrm>
      </p:grpSpPr>
      <p:sp>
        <p:nvSpPr>
          <p:cNvPr id="44" name="Shape 44"/>
          <p:cNvSpPr/>
          <p:nvPr/>
        </p:nvSpPr>
        <p:spPr>
          <a:xfrm>
            <a:off x="0" y="0"/>
            <a:ext cx="9144000" cy="3745800"/>
          </a:xfrm>
          <a:prstGeom prst="rect">
            <a:avLst/>
          </a:prstGeom>
          <a:solidFill>
            <a:schemeClr val="bg2">
              <a:lumMod val="60000"/>
              <a:lumOff val="40000"/>
            </a:schemeClr>
          </a:solidFill>
          <a:ln>
            <a:noFill/>
          </a:ln>
        </p:spPr>
        <p:txBody>
          <a:bodyPr lIns="91425" tIns="91425" rIns="91425" bIns="91425" anchor="ctr" anchorCtr="0">
            <a:noAutofit/>
          </a:bodyPr>
          <a:lstStyle/>
          <a:p>
            <a:pPr lvl="0">
              <a:spcBef>
                <a:spcPts val="0"/>
              </a:spcBef>
              <a:buNone/>
            </a:pPr>
            <a:endParaRPr/>
          </a:p>
        </p:txBody>
      </p:sp>
      <p:sp>
        <p:nvSpPr>
          <p:cNvPr id="45" name="Shape 45"/>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46" name="Shape 46"/>
          <p:cNvSpPr/>
          <p:nvPr/>
        </p:nvSpPr>
        <p:spPr>
          <a:xfrm>
            <a:off x="579000" y="579000"/>
            <a:ext cx="54300" cy="6755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solidFill>
                <a:srgbClr val="FFFFFF"/>
              </a:solidFill>
            </a:endParaRPr>
          </a:p>
        </p:txBody>
      </p:sp>
    </p:spTree>
    <p:extLst>
      <p:ext uri="{BB962C8B-B14F-4D97-AF65-F5344CB8AC3E}">
        <p14:creationId xmlns:p14="http://schemas.microsoft.com/office/powerpoint/2010/main" val="178514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color">
    <p:spTree>
      <p:nvGrpSpPr>
        <p:cNvPr id="1" name="Shape 60"/>
        <p:cNvGrpSpPr/>
        <p:nvPr/>
      </p:nvGrpSpPr>
      <p:grpSpPr>
        <a:xfrm>
          <a:off x="0" y="0"/>
          <a:ext cx="0" cy="0"/>
          <a:chOff x="0" y="0"/>
          <a:chExt cx="0" cy="0"/>
        </a:xfrm>
      </p:grpSpPr>
      <p:sp>
        <p:nvSpPr>
          <p:cNvPr id="61" name="Shape 61"/>
          <p:cNvSpPr/>
          <p:nvPr/>
        </p:nvSpPr>
        <p:spPr>
          <a:xfrm>
            <a:off x="0" y="0"/>
            <a:ext cx="9144000" cy="2593499"/>
          </a:xfrm>
          <a:prstGeom prst="rect">
            <a:avLst/>
          </a:prstGeom>
          <a:solidFill>
            <a:srgbClr val="40404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6" name="Flowchart: Data 5">
            <a:extLst>
              <a:ext uri="{FF2B5EF4-FFF2-40B4-BE49-F238E27FC236}">
                <a16:creationId xmlns:a16="http://schemas.microsoft.com/office/drawing/2014/main" id="{4C619EBD-0BC0-4FB3-8438-A58F519DAC18}"/>
              </a:ext>
            </a:extLst>
          </p:cNvPr>
          <p:cNvSpPr/>
          <p:nvPr userDrawn="1"/>
        </p:nvSpPr>
        <p:spPr>
          <a:xfrm>
            <a:off x="2400300" y="0"/>
            <a:ext cx="6743700" cy="5143500"/>
          </a:xfrm>
          <a:prstGeom prst="flowChartInputOutp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5E406A83-1EA7-4962-9647-D4C007A0C6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9AF7DE-EC8F-43C1-BA55-781A5E3E781E}"/>
              </a:ext>
            </a:extLst>
          </p:cNvPr>
          <p:cNvSpPr>
            <a:spLocks noGrp="1"/>
          </p:cNvSpPr>
          <p:nvPr>
            <p:ph type="dt" sz="half" idx="10"/>
          </p:nvPr>
        </p:nvSpPr>
        <p:spPr/>
        <p:txBody>
          <a:bodyPr/>
          <a:lstStyle/>
          <a:p>
            <a:fld id="{59F73531-E7DC-4148-B86A-FA27A30CA68F}" type="datetimeFigureOut">
              <a:rPr lang="en-US" smtClean="0"/>
              <a:t>3/5/2019</a:t>
            </a:fld>
            <a:endParaRPr lang="en-US" dirty="0"/>
          </a:p>
        </p:txBody>
      </p:sp>
      <p:sp>
        <p:nvSpPr>
          <p:cNvPr id="4" name="Footer Placeholder 3">
            <a:extLst>
              <a:ext uri="{FF2B5EF4-FFF2-40B4-BE49-F238E27FC236}">
                <a16:creationId xmlns:a16="http://schemas.microsoft.com/office/drawing/2014/main" id="{3D5CFE65-5D62-42D6-8747-443DACEA380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22F716-CD58-4E0E-BCA4-B25F17160E8E}"/>
              </a:ext>
            </a:extLst>
          </p:cNvPr>
          <p:cNvSpPr>
            <a:spLocks noGrp="1"/>
          </p:cNvSpPr>
          <p:nvPr>
            <p:ph type="sldNum" sz="quarter" idx="12"/>
          </p:nvPr>
        </p:nvSpPr>
        <p:spPr/>
        <p:txBody>
          <a:bodyPr/>
          <a:lstStyle/>
          <a:p>
            <a:fld id="{43DCC59F-9F97-4D52-965B-7D8F9FFC86D5}" type="slidenum">
              <a:rPr lang="en-US" smtClean="0"/>
              <a:t>‹#›</a:t>
            </a:fld>
            <a:endParaRPr lang="en-US" dirty="0"/>
          </a:p>
        </p:txBody>
      </p:sp>
    </p:spTree>
    <p:extLst>
      <p:ext uri="{BB962C8B-B14F-4D97-AF65-F5344CB8AC3E}">
        <p14:creationId xmlns:p14="http://schemas.microsoft.com/office/powerpoint/2010/main" val="376297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8BA9D3-B8A1-4B3B-B393-38243402D65D}"/>
              </a:ext>
            </a:extLst>
          </p:cNvPr>
          <p:cNvSpPr/>
          <p:nvPr userDrawn="1"/>
        </p:nvSpPr>
        <p:spPr>
          <a:xfrm>
            <a:off x="0" y="-3584"/>
            <a:ext cx="9144000" cy="5147084"/>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06BD448D-6CB2-4634-9777-BE943E7D0CCD}"/>
              </a:ext>
            </a:extLst>
          </p:cNvPr>
          <p:cNvSpPr>
            <a:spLocks noGrp="1"/>
          </p:cNvSpPr>
          <p:nvPr>
            <p:ph type="ctrTitle"/>
          </p:nvPr>
        </p:nvSpPr>
        <p:spPr>
          <a:xfrm>
            <a:off x="2270014" y="1739494"/>
            <a:ext cx="6015135" cy="676841"/>
          </a:xfrm>
        </p:spPr>
        <p:txBody>
          <a:bodyPr anchor="b"/>
          <a:lstStyle>
            <a:lvl1pPr algn="l">
              <a:defRPr sz="3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2270014" y="2545374"/>
            <a:ext cx="6015135" cy="858634"/>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3B0D50AA-9AE2-4E1D-AD3A-D4C20EB6EFD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224" t="26098" r="27210" b="26152"/>
          <a:stretch/>
        </p:blipFill>
        <p:spPr>
          <a:xfrm>
            <a:off x="599278" y="1965119"/>
            <a:ext cx="1210986" cy="1190632"/>
          </a:xfrm>
          <a:prstGeom prst="rect">
            <a:avLst/>
          </a:prstGeom>
        </p:spPr>
      </p:pic>
      <p:cxnSp>
        <p:nvCxnSpPr>
          <p:cNvPr id="13" name="Straight Connector 12">
            <a:extLst>
              <a:ext uri="{FF2B5EF4-FFF2-40B4-BE49-F238E27FC236}">
                <a16:creationId xmlns:a16="http://schemas.microsoft.com/office/drawing/2014/main" id="{E2958C45-1320-414E-A1BF-551B2393C17E}"/>
              </a:ext>
            </a:extLst>
          </p:cNvPr>
          <p:cNvCxnSpPr>
            <a:cxnSpLocks/>
          </p:cNvCxnSpPr>
          <p:nvPr userDrawn="1"/>
        </p:nvCxnSpPr>
        <p:spPr>
          <a:xfrm>
            <a:off x="1204771" y="-3584"/>
            <a:ext cx="0" cy="1900031"/>
          </a:xfrm>
          <a:prstGeom prst="line">
            <a:avLst/>
          </a:prstGeom>
          <a:ln w="44450" cap="rnd"/>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8B8F9C-38C4-40B9-B1C4-B0D81EB7DBB6}"/>
              </a:ext>
            </a:extLst>
          </p:cNvPr>
          <p:cNvCxnSpPr>
            <a:cxnSpLocks/>
          </p:cNvCxnSpPr>
          <p:nvPr userDrawn="1"/>
        </p:nvCxnSpPr>
        <p:spPr>
          <a:xfrm>
            <a:off x="1204771" y="3268047"/>
            <a:ext cx="0" cy="1875453"/>
          </a:xfrm>
          <a:prstGeom prst="line">
            <a:avLst/>
          </a:prstGeom>
          <a:ln w="44450" cap="rn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1425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5AD5D6B-17B4-4D91-9533-1309E230A14F}"/>
              </a:ext>
            </a:extLst>
          </p:cNvPr>
          <p:cNvSpPr/>
          <p:nvPr userDrawn="1"/>
        </p:nvSpPr>
        <p:spPr>
          <a:xfrm>
            <a:off x="0" y="-3584"/>
            <a:ext cx="9144000" cy="514708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pic>
        <p:nvPicPr>
          <p:cNvPr id="17" name="Picture 16">
            <a:extLst>
              <a:ext uri="{FF2B5EF4-FFF2-40B4-BE49-F238E27FC236}">
                <a16:creationId xmlns:a16="http://schemas.microsoft.com/office/drawing/2014/main" id="{DDCBDD94-62EF-4483-BB46-5BF0EE7A40A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224" t="26098" r="27210" b="26152"/>
          <a:stretch/>
        </p:blipFill>
        <p:spPr>
          <a:xfrm>
            <a:off x="599278" y="1965119"/>
            <a:ext cx="1210986" cy="1190632"/>
          </a:xfrm>
          <a:prstGeom prst="rect">
            <a:avLst/>
          </a:prstGeom>
        </p:spPr>
      </p:pic>
      <p:cxnSp>
        <p:nvCxnSpPr>
          <p:cNvPr id="21" name="Straight Connector 20">
            <a:extLst>
              <a:ext uri="{FF2B5EF4-FFF2-40B4-BE49-F238E27FC236}">
                <a16:creationId xmlns:a16="http://schemas.microsoft.com/office/drawing/2014/main" id="{63493A83-E90C-41E5-B508-BDC3B5D9A8E2}"/>
              </a:ext>
            </a:extLst>
          </p:cNvPr>
          <p:cNvCxnSpPr>
            <a:cxnSpLocks/>
          </p:cNvCxnSpPr>
          <p:nvPr userDrawn="1"/>
        </p:nvCxnSpPr>
        <p:spPr>
          <a:xfrm>
            <a:off x="1204771" y="-3584"/>
            <a:ext cx="0" cy="1900031"/>
          </a:xfrm>
          <a:prstGeom prst="line">
            <a:avLst/>
          </a:prstGeom>
          <a:ln w="4445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1F6576-6E1A-4647-9D56-3AF6C6A72B41}"/>
              </a:ext>
            </a:extLst>
          </p:cNvPr>
          <p:cNvCxnSpPr>
            <a:cxnSpLocks/>
          </p:cNvCxnSpPr>
          <p:nvPr userDrawn="1"/>
        </p:nvCxnSpPr>
        <p:spPr>
          <a:xfrm>
            <a:off x="1204771" y="3268047"/>
            <a:ext cx="0" cy="1875453"/>
          </a:xfrm>
          <a:prstGeom prst="line">
            <a:avLst/>
          </a:prstGeom>
          <a:ln w="444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6BD448D-6CB2-4634-9777-BE943E7D0CCD}"/>
              </a:ext>
            </a:extLst>
          </p:cNvPr>
          <p:cNvSpPr>
            <a:spLocks noGrp="1"/>
          </p:cNvSpPr>
          <p:nvPr>
            <p:ph type="ctrTitle"/>
          </p:nvPr>
        </p:nvSpPr>
        <p:spPr>
          <a:xfrm>
            <a:off x="2270014" y="1768069"/>
            <a:ext cx="6015135" cy="676841"/>
          </a:xfrm>
        </p:spPr>
        <p:txBody>
          <a:bodyPr anchor="b"/>
          <a:lstStyle>
            <a:lvl1pPr algn="l">
              <a:defRPr sz="3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2CECA65-B3DA-4EE2-80AC-9BB59465154D}"/>
              </a:ext>
            </a:extLst>
          </p:cNvPr>
          <p:cNvSpPr>
            <a:spLocks noGrp="1"/>
          </p:cNvSpPr>
          <p:nvPr>
            <p:ph type="subTitle" idx="1"/>
          </p:nvPr>
        </p:nvSpPr>
        <p:spPr>
          <a:xfrm>
            <a:off x="2270014" y="2567354"/>
            <a:ext cx="6015135" cy="945173"/>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159CCC0A-F599-4E58-88ED-916673EA9A35}"/>
              </a:ext>
            </a:extLst>
          </p:cNvPr>
          <p:cNvCxnSpPr>
            <a:cxnSpLocks/>
          </p:cNvCxnSpPr>
          <p:nvPr userDrawn="1"/>
        </p:nvCxnSpPr>
        <p:spPr>
          <a:xfrm flipH="1">
            <a:off x="8481526" y="4806137"/>
            <a:ext cx="662474" cy="0"/>
          </a:xfrm>
          <a:prstGeom prst="line">
            <a:avLst/>
          </a:prstGeom>
          <a:ln w="254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63758ED-3225-4C63-A85A-41E59988BF73}"/>
              </a:ext>
            </a:extLst>
          </p:cNvPr>
          <p:cNvSpPr txBox="1"/>
          <p:nvPr userDrawn="1"/>
        </p:nvSpPr>
        <p:spPr>
          <a:xfrm>
            <a:off x="6659681" y="4660640"/>
            <a:ext cx="1952431" cy="253916"/>
          </a:xfrm>
          <a:prstGeom prst="rect">
            <a:avLst/>
          </a:prstGeom>
          <a:noFill/>
        </p:spPr>
        <p:txBody>
          <a:bodyPr wrap="square" rtlCol="0">
            <a:spAutoFit/>
          </a:bodyPr>
          <a:lstStyle/>
          <a:p>
            <a:r>
              <a:rPr lang="en-US" sz="1050" dirty="0">
                <a:solidFill>
                  <a:schemeClr val="bg1"/>
                </a:solidFill>
              </a:rPr>
              <a:t>HoustonRecovers.org</a:t>
            </a:r>
          </a:p>
        </p:txBody>
      </p:sp>
    </p:spTree>
    <p:extLst>
      <p:ext uri="{BB962C8B-B14F-4D97-AF65-F5344CB8AC3E}">
        <p14:creationId xmlns:p14="http://schemas.microsoft.com/office/powerpoint/2010/main" val="372324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32B3-9288-44BB-9EBD-D9C7EA0B7D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EA9E4-F230-453D-B7AA-1C371A753E42}"/>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647ECC36-7263-4B0F-A58F-54D47EE955E0}"/>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37AA316-20DB-4329-AA31-4FC9E14BB7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20678F-BA16-4446-B230-694CD304530D}"/>
              </a:ext>
            </a:extLst>
          </p:cNvPr>
          <p:cNvSpPr>
            <a:spLocks noGrp="1"/>
          </p:cNvSpPr>
          <p:nvPr>
            <p:ph type="sldNum" sz="quarter" idx="12"/>
          </p:nvPr>
        </p:nvSpPr>
        <p:spPr/>
        <p:txBody>
          <a:bodyPr/>
          <a:lstStyle/>
          <a:p>
            <a:fld id="{43DCC59F-9F97-4D52-965B-7D8F9FFC86D5}" type="slidenum">
              <a:rPr lang="en-US" smtClean="0"/>
              <a:t>‹#›</a:t>
            </a:fld>
            <a:endParaRPr lang="en-US" dirty="0"/>
          </a:p>
        </p:txBody>
      </p:sp>
    </p:spTree>
    <p:extLst>
      <p:ext uri="{BB962C8B-B14F-4D97-AF65-F5344CB8AC3E}">
        <p14:creationId xmlns:p14="http://schemas.microsoft.com/office/powerpoint/2010/main" val="769244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35906D-76F5-4962-B3DA-DFA53E1ED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25" t="12462" r="12625" b="13834"/>
          <a:stretch/>
        </p:blipFill>
        <p:spPr>
          <a:xfrm>
            <a:off x="0" y="0"/>
            <a:ext cx="5386271" cy="5143500"/>
          </a:xfrm>
          <a:prstGeom prst="rect">
            <a:avLst/>
          </a:prstGeom>
        </p:spPr>
      </p:pic>
      <p:sp>
        <p:nvSpPr>
          <p:cNvPr id="7" name="Rectangle 6">
            <a:extLst>
              <a:ext uri="{FF2B5EF4-FFF2-40B4-BE49-F238E27FC236}">
                <a16:creationId xmlns:a16="http://schemas.microsoft.com/office/drawing/2014/main" id="{A98A61D8-67FE-4B59-8554-EF4322F66043}"/>
              </a:ext>
            </a:extLst>
          </p:cNvPr>
          <p:cNvSpPr/>
          <p:nvPr userDrawn="1"/>
        </p:nvSpPr>
        <p:spPr>
          <a:xfrm>
            <a:off x="4537250" y="0"/>
            <a:ext cx="4669491" cy="5147084"/>
          </a:xfrm>
          <a:prstGeom prst="rect">
            <a:avLst/>
          </a:prstGeom>
          <a:solidFill>
            <a:schemeClr val="accent5">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B5CF8EA3-FE4E-45B6-9A0D-5C970E12501E}"/>
              </a:ext>
            </a:extLst>
          </p:cNvPr>
          <p:cNvSpPr>
            <a:spLocks noGrp="1"/>
          </p:cNvSpPr>
          <p:nvPr>
            <p:ph type="title"/>
          </p:nvPr>
        </p:nvSpPr>
        <p:spPr>
          <a:xfrm>
            <a:off x="5123947" y="2276877"/>
            <a:ext cx="3805449" cy="1912277"/>
          </a:xfrm>
        </p:spPr>
        <p:txBody>
          <a:bodyPr anchor="b">
            <a:normAutofit/>
          </a:bodyPr>
          <a:lstStyle>
            <a:lvl1pPr algn="r">
              <a:defRPr sz="4050">
                <a:solidFill>
                  <a:schemeClr val="accent4">
                    <a:lumMod val="60000"/>
                    <a:lumOff val="40000"/>
                  </a:schemeClr>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ABC40E6-3BB6-45BF-8BB8-B6C1B7BE1651}"/>
              </a:ext>
            </a:extLst>
          </p:cNvPr>
          <p:cNvSpPr>
            <a:spLocks noGrp="1"/>
          </p:cNvSpPr>
          <p:nvPr>
            <p:ph type="sldNum" sz="quarter" idx="12"/>
          </p:nvPr>
        </p:nvSpPr>
        <p:spPr>
          <a:xfrm>
            <a:off x="6871996" y="4810665"/>
            <a:ext cx="2057400" cy="187039"/>
          </a:xfrm>
        </p:spPr>
        <p:txBody>
          <a:bodyPr/>
          <a:lstStyle>
            <a:lvl1pPr>
              <a:defRPr>
                <a:solidFill>
                  <a:schemeClr val="accent1"/>
                </a:solidFill>
              </a:defRPr>
            </a:lvl1pPr>
          </a:lstStyle>
          <a:p>
            <a:fld id="{43DCC59F-9F97-4D52-965B-7D8F9FFC86D5}" type="slidenum">
              <a:rPr lang="en-US" smtClean="0"/>
              <a:pPr/>
              <a:t>‹#›</a:t>
            </a:fld>
            <a:endParaRPr lang="en-US" dirty="0"/>
          </a:p>
        </p:txBody>
      </p:sp>
      <p:pic>
        <p:nvPicPr>
          <p:cNvPr id="17" name="Picture 16">
            <a:extLst>
              <a:ext uri="{FF2B5EF4-FFF2-40B4-BE49-F238E27FC236}">
                <a16:creationId xmlns:a16="http://schemas.microsoft.com/office/drawing/2014/main" id="{3ACF224B-BF58-4A88-A0F7-AD84D05F5A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6428928" y="621673"/>
            <a:ext cx="1051199" cy="1033532"/>
          </a:xfrm>
          <a:prstGeom prst="rect">
            <a:avLst/>
          </a:prstGeom>
        </p:spPr>
      </p:pic>
      <p:sp>
        <p:nvSpPr>
          <p:cNvPr id="8" name="Rectangle 7"/>
          <p:cNvSpPr/>
          <p:nvPr userDrawn="1"/>
        </p:nvSpPr>
        <p:spPr>
          <a:xfrm>
            <a:off x="6871996" y="4343401"/>
            <a:ext cx="2057400" cy="1230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5340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35906D-76F5-4962-B3DA-DFA53E1EDD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25" t="12462" r="12625" b="13834"/>
          <a:stretch/>
        </p:blipFill>
        <p:spPr>
          <a:xfrm>
            <a:off x="0" y="0"/>
            <a:ext cx="5386271" cy="5143500"/>
          </a:xfrm>
          <a:prstGeom prst="rect">
            <a:avLst/>
          </a:prstGeom>
        </p:spPr>
      </p:pic>
      <p:sp>
        <p:nvSpPr>
          <p:cNvPr id="7" name="Rectangle 6">
            <a:extLst>
              <a:ext uri="{FF2B5EF4-FFF2-40B4-BE49-F238E27FC236}">
                <a16:creationId xmlns:a16="http://schemas.microsoft.com/office/drawing/2014/main" id="{A98A61D8-67FE-4B59-8554-EF4322F66043}"/>
              </a:ext>
            </a:extLst>
          </p:cNvPr>
          <p:cNvSpPr/>
          <p:nvPr userDrawn="1"/>
        </p:nvSpPr>
        <p:spPr>
          <a:xfrm>
            <a:off x="4537250" y="0"/>
            <a:ext cx="4669491" cy="514708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 name="Title 1">
            <a:extLst>
              <a:ext uri="{FF2B5EF4-FFF2-40B4-BE49-F238E27FC236}">
                <a16:creationId xmlns:a16="http://schemas.microsoft.com/office/drawing/2014/main" id="{B5CF8EA3-FE4E-45B6-9A0D-5C970E12501E}"/>
              </a:ext>
            </a:extLst>
          </p:cNvPr>
          <p:cNvSpPr>
            <a:spLocks noGrp="1"/>
          </p:cNvSpPr>
          <p:nvPr>
            <p:ph type="title"/>
          </p:nvPr>
        </p:nvSpPr>
        <p:spPr>
          <a:xfrm>
            <a:off x="5123947" y="2276877"/>
            <a:ext cx="3805449" cy="1912277"/>
          </a:xfrm>
        </p:spPr>
        <p:txBody>
          <a:bodyPr anchor="b">
            <a:normAutofit/>
          </a:bodyPr>
          <a:lstStyle>
            <a:lvl1pPr algn="r">
              <a:defRPr sz="4050">
                <a:solidFill>
                  <a:schemeClr val="bg1"/>
                </a:solidFill>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5ABC40E6-3BB6-45BF-8BB8-B6C1B7BE1651}"/>
              </a:ext>
            </a:extLst>
          </p:cNvPr>
          <p:cNvSpPr>
            <a:spLocks noGrp="1"/>
          </p:cNvSpPr>
          <p:nvPr>
            <p:ph type="sldNum" sz="quarter" idx="12"/>
          </p:nvPr>
        </p:nvSpPr>
        <p:spPr>
          <a:xfrm>
            <a:off x="6871996" y="4810665"/>
            <a:ext cx="2057400" cy="187039"/>
          </a:xfrm>
        </p:spPr>
        <p:txBody>
          <a:bodyPr/>
          <a:lstStyle>
            <a:lvl1pPr>
              <a:defRPr>
                <a:solidFill>
                  <a:schemeClr val="accent1"/>
                </a:solidFill>
              </a:defRPr>
            </a:lvl1pPr>
          </a:lstStyle>
          <a:p>
            <a:fld id="{43DCC59F-9F97-4D52-965B-7D8F9FFC86D5}" type="slidenum">
              <a:rPr lang="en-US" smtClean="0"/>
              <a:pPr/>
              <a:t>‹#›</a:t>
            </a:fld>
            <a:endParaRPr lang="en-US" dirty="0"/>
          </a:p>
        </p:txBody>
      </p:sp>
      <p:pic>
        <p:nvPicPr>
          <p:cNvPr id="17" name="Picture 16">
            <a:extLst>
              <a:ext uri="{FF2B5EF4-FFF2-40B4-BE49-F238E27FC236}">
                <a16:creationId xmlns:a16="http://schemas.microsoft.com/office/drawing/2014/main" id="{3ACF224B-BF58-4A88-A0F7-AD84D05F5A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4224" t="26098" r="27210" b="26152"/>
          <a:stretch/>
        </p:blipFill>
        <p:spPr>
          <a:xfrm>
            <a:off x="6428928" y="621673"/>
            <a:ext cx="1051199" cy="1033532"/>
          </a:xfrm>
          <a:prstGeom prst="rect">
            <a:avLst/>
          </a:prstGeom>
        </p:spPr>
      </p:pic>
      <p:sp>
        <p:nvSpPr>
          <p:cNvPr id="3" name="Rectangle 2"/>
          <p:cNvSpPr/>
          <p:nvPr userDrawn="1"/>
        </p:nvSpPr>
        <p:spPr>
          <a:xfrm>
            <a:off x="6871996" y="4343401"/>
            <a:ext cx="2057400" cy="123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35222509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44425" y="422500"/>
            <a:ext cx="3226800" cy="857400"/>
          </a:xfrm>
          <a:prstGeom prst="rect">
            <a:avLst/>
          </a:prstGeom>
          <a:noFill/>
          <a:ln>
            <a:noFill/>
          </a:ln>
        </p:spPr>
        <p:txBody>
          <a:bodyPr lIns="91425" tIns="91425" rIns="91425" bIns="91425" anchor="t" anchorCtr="0"/>
          <a:lstStyle>
            <a:lvl1pPr lvl="0">
              <a:spcBef>
                <a:spcPts val="0"/>
              </a:spcBef>
              <a:buSzPct val="100000"/>
              <a:buFont typeface="Titillium Web"/>
              <a:buNone/>
              <a:defRPr sz="2600" b="1">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endParaRPr/>
          </a:p>
        </p:txBody>
      </p:sp>
      <p:sp>
        <p:nvSpPr>
          <p:cNvPr id="7" name="Shape 7"/>
          <p:cNvSpPr txBox="1">
            <a:spLocks noGrp="1"/>
          </p:cNvSpPr>
          <p:nvPr>
            <p:ph type="body" idx="1"/>
          </p:nvPr>
        </p:nvSpPr>
        <p:spPr>
          <a:xfrm>
            <a:off x="723798" y="1586325"/>
            <a:ext cx="6092099" cy="3148499"/>
          </a:xfrm>
          <a:prstGeom prst="rect">
            <a:avLst/>
          </a:prstGeom>
          <a:noFill/>
          <a:ln>
            <a:noFill/>
          </a:ln>
        </p:spPr>
        <p:txBody>
          <a:bodyPr lIns="91425" tIns="91425" rIns="91425" bIns="91425" anchor="t" anchorCtr="0"/>
          <a:lstStyle>
            <a:lvl1pPr lvl="0">
              <a:spcBef>
                <a:spcPts val="60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1pPr>
            <a:lvl2pPr lvl="1">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2pPr>
            <a:lvl3pPr lvl="2">
              <a:spcBef>
                <a:spcPts val="48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3pPr>
            <a:lvl4pPr lvl="3">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4pPr>
            <a:lvl5pPr lvl="4">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5pPr>
            <a:lvl6pPr lvl="5">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6pPr>
            <a:lvl7pPr lvl="6">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7pPr>
            <a:lvl8pPr lvl="7">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8pPr>
            <a:lvl9pPr lvl="8">
              <a:spcBef>
                <a:spcPts val="360"/>
              </a:spcBef>
              <a:buClr>
                <a:srgbClr val="FF004E"/>
              </a:buClr>
              <a:buSzPct val="100000"/>
              <a:buFont typeface="Titillium Web"/>
              <a:buChar char="▹"/>
              <a:defRPr sz="1800">
                <a:solidFill>
                  <a:schemeClr val="dk1"/>
                </a:solidFill>
                <a:latin typeface="Titillium Web"/>
                <a:ea typeface="Titillium Web"/>
                <a:cs typeface="Titillium Web"/>
                <a:sym typeface="Titillium Web"/>
              </a:defRPr>
            </a:lvl9pPr>
          </a:lstStyle>
          <a:p>
            <a:endParaRPr dirty="0"/>
          </a:p>
        </p:txBody>
      </p:sp>
    </p:spTree>
  </p:cSld>
  <p:clrMap bg1="lt1" tx1="dk1" bg2="dk2" tx2="lt2" accent1="accent1" accent2="accent2" accent3="accent3" accent4="accent4" accent5="accent5" accent6="accent6" hlink="hlink" folHlink="folHlink"/>
  <p:sldLayoutIdLst>
    <p:sldLayoutId id="2147483652" r:id="rId1"/>
    <p:sldLayoutId id="2147483662" r:id="rId2"/>
    <p:sldLayoutId id="2147483660" r:id="rId3"/>
    <p:sldLayoutId id="2147483681"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bg2">
            <a:lumMod val="60000"/>
            <a:lumOff val="40000"/>
          </a:schemeClr>
        </a:buClr>
        <a:buFont typeface="Wingdings" panose="05000000000000000000" pitchFamily="2" charset="2"/>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9EA761-B242-459A-8068-E5D4722141C5}"/>
              </a:ext>
            </a:extLst>
          </p:cNvPr>
          <p:cNvSpPr>
            <a:spLocks noGrp="1"/>
          </p:cNvSpPr>
          <p:nvPr>
            <p:ph type="title"/>
          </p:nvPr>
        </p:nvSpPr>
        <p:spPr>
          <a:xfrm>
            <a:off x="258925" y="273844"/>
            <a:ext cx="8670471" cy="7828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a:extLst>
              <a:ext uri="{FF2B5EF4-FFF2-40B4-BE49-F238E27FC236}">
                <a16:creationId xmlns:a16="http://schemas.microsoft.com/office/drawing/2014/main" id="{1BEAA131-14A9-471C-932D-D217A10FCF85}"/>
              </a:ext>
            </a:extLst>
          </p:cNvPr>
          <p:cNvSpPr>
            <a:spLocks noGrp="1"/>
          </p:cNvSpPr>
          <p:nvPr>
            <p:ph type="body" idx="1"/>
          </p:nvPr>
        </p:nvSpPr>
        <p:spPr>
          <a:xfrm>
            <a:off x="258925" y="1168660"/>
            <a:ext cx="8670471" cy="3464063"/>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p:txBody>
      </p:sp>
      <p:sp>
        <p:nvSpPr>
          <p:cNvPr id="4" name="Date Placeholder 3">
            <a:extLst>
              <a:ext uri="{FF2B5EF4-FFF2-40B4-BE49-F238E27FC236}">
                <a16:creationId xmlns:a16="http://schemas.microsoft.com/office/drawing/2014/main" id="{CC36609F-CE81-415A-B941-2B2BD238FC31}"/>
              </a:ext>
            </a:extLst>
          </p:cNvPr>
          <p:cNvSpPr>
            <a:spLocks noGrp="1"/>
          </p:cNvSpPr>
          <p:nvPr>
            <p:ph type="dt" sz="half" idx="2"/>
          </p:nvPr>
        </p:nvSpPr>
        <p:spPr>
          <a:xfrm>
            <a:off x="258925" y="4810665"/>
            <a:ext cx="2057400" cy="187039"/>
          </a:xfrm>
          <a:prstGeom prst="rect">
            <a:avLst/>
          </a:prstGeom>
        </p:spPr>
        <p:txBody>
          <a:bodyPr vert="horz" lIns="91440" tIns="45720" rIns="91440" bIns="45720" rtlCol="0" anchor="ctr"/>
          <a:lstStyle>
            <a:lvl1pPr algn="l">
              <a:defRPr sz="750">
                <a:solidFill>
                  <a:srgbClr val="0E2945"/>
                </a:solidFill>
              </a:defRPr>
            </a:lvl1pPr>
          </a:lstStyle>
          <a:p>
            <a:endParaRPr lang="en-US" dirty="0"/>
          </a:p>
        </p:txBody>
      </p:sp>
      <p:sp>
        <p:nvSpPr>
          <p:cNvPr id="5" name="Footer Placeholder 4">
            <a:extLst>
              <a:ext uri="{FF2B5EF4-FFF2-40B4-BE49-F238E27FC236}">
                <a16:creationId xmlns:a16="http://schemas.microsoft.com/office/drawing/2014/main" id="{1BE4C036-AF7A-412A-B0AC-F11E6480C7C7}"/>
              </a:ext>
            </a:extLst>
          </p:cNvPr>
          <p:cNvSpPr>
            <a:spLocks noGrp="1"/>
          </p:cNvSpPr>
          <p:nvPr>
            <p:ph type="ftr" sz="quarter" idx="3"/>
          </p:nvPr>
        </p:nvSpPr>
        <p:spPr>
          <a:xfrm>
            <a:off x="3028950" y="4810665"/>
            <a:ext cx="3086100" cy="187039"/>
          </a:xfrm>
          <a:prstGeom prst="rect">
            <a:avLst/>
          </a:prstGeom>
        </p:spPr>
        <p:txBody>
          <a:bodyPr vert="horz" lIns="91440" tIns="45720" rIns="91440" bIns="45720" rtlCol="0" anchor="ctr"/>
          <a:lstStyle>
            <a:lvl1pPr algn="ctr">
              <a:defRPr sz="750">
                <a:solidFill>
                  <a:srgbClr val="0E2945"/>
                </a:solidFill>
              </a:defRPr>
            </a:lvl1pPr>
          </a:lstStyle>
          <a:p>
            <a:endParaRPr lang="en-US" dirty="0"/>
          </a:p>
        </p:txBody>
      </p:sp>
      <p:sp>
        <p:nvSpPr>
          <p:cNvPr id="6" name="Slide Number Placeholder 5">
            <a:extLst>
              <a:ext uri="{FF2B5EF4-FFF2-40B4-BE49-F238E27FC236}">
                <a16:creationId xmlns:a16="http://schemas.microsoft.com/office/drawing/2014/main" id="{E16A6413-1423-437F-832C-A7E07CF39579}"/>
              </a:ext>
            </a:extLst>
          </p:cNvPr>
          <p:cNvSpPr>
            <a:spLocks noGrp="1"/>
          </p:cNvSpPr>
          <p:nvPr>
            <p:ph type="sldNum" sz="quarter" idx="4"/>
          </p:nvPr>
        </p:nvSpPr>
        <p:spPr>
          <a:xfrm>
            <a:off x="6871996" y="4810665"/>
            <a:ext cx="2057400" cy="187039"/>
          </a:xfrm>
          <a:prstGeom prst="rect">
            <a:avLst/>
          </a:prstGeom>
        </p:spPr>
        <p:txBody>
          <a:bodyPr vert="horz" lIns="91440" tIns="45720" rIns="91440" bIns="45720" rtlCol="0" anchor="ctr"/>
          <a:lstStyle>
            <a:lvl1pPr algn="r">
              <a:defRPr sz="750">
                <a:solidFill>
                  <a:srgbClr val="0E2945"/>
                </a:solidFill>
              </a:defRPr>
            </a:lvl1pPr>
          </a:lstStyle>
          <a:p>
            <a:fld id="{43DCC59F-9F97-4D52-965B-7D8F9FFC86D5}" type="slidenum">
              <a:rPr lang="en-US" smtClean="0"/>
              <a:pPr/>
              <a:t>‹#›</a:t>
            </a:fld>
            <a:endParaRPr lang="en-US" dirty="0"/>
          </a:p>
        </p:txBody>
      </p:sp>
    </p:spTree>
    <p:extLst>
      <p:ext uri="{BB962C8B-B14F-4D97-AF65-F5344CB8AC3E}">
        <p14:creationId xmlns:p14="http://schemas.microsoft.com/office/powerpoint/2010/main" val="29883209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685800" rtl="0" eaLnBrk="1" latinLnBrk="0" hangingPunct="1">
        <a:lnSpc>
          <a:spcPct val="90000"/>
        </a:lnSpc>
        <a:spcBef>
          <a:spcPct val="0"/>
        </a:spcBef>
        <a:buNone/>
        <a:defRPr sz="2100" b="1" kern="1200">
          <a:solidFill>
            <a:srgbClr val="0E2945"/>
          </a:solidFill>
          <a:latin typeface="+mj-lt"/>
          <a:ea typeface="+mj-ea"/>
          <a:cs typeface="+mj-cs"/>
        </a:defRPr>
      </a:lvl1pPr>
    </p:titleStyle>
    <p:bodyStyle>
      <a:lvl1pPr marL="171450" indent="-171450" algn="l" defTabSz="685800" rtl="0" eaLnBrk="1" latinLnBrk="0" hangingPunct="1">
        <a:lnSpc>
          <a:spcPct val="90000"/>
        </a:lnSpc>
        <a:spcBef>
          <a:spcPts val="750"/>
        </a:spcBef>
        <a:buClr>
          <a:schemeClr val="accent4"/>
        </a:buClr>
        <a:buFont typeface="Arial" panose="020B0604020202020204" pitchFamily="34" charset="0"/>
        <a:buChar char="•"/>
        <a:defRPr sz="1500" kern="1200">
          <a:solidFill>
            <a:srgbClr val="0E2945"/>
          </a:solidFill>
          <a:latin typeface="+mn-lt"/>
          <a:ea typeface="+mn-ea"/>
          <a:cs typeface="+mn-cs"/>
        </a:defRPr>
      </a:lvl1pPr>
      <a:lvl2pPr marL="514350" indent="-171450" algn="l" defTabSz="685800" rtl="0" eaLnBrk="1" latinLnBrk="0" hangingPunct="1">
        <a:lnSpc>
          <a:spcPct val="90000"/>
        </a:lnSpc>
        <a:spcBef>
          <a:spcPts val="375"/>
        </a:spcBef>
        <a:buClr>
          <a:schemeClr val="accent4"/>
        </a:buClr>
        <a:buFont typeface="Arial" panose="020B0604020202020204" pitchFamily="34" charset="0"/>
        <a:buChar char="•"/>
        <a:defRPr sz="1350" kern="1200">
          <a:solidFill>
            <a:srgbClr val="0E2945"/>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9" name="Rectangle 8"/>
          <p:cNvSpPr/>
          <p:nvPr/>
        </p:nvSpPr>
        <p:spPr>
          <a:xfrm>
            <a:off x="463620" y="536539"/>
            <a:ext cx="182396" cy="8621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8" name="Rectangle 17"/>
          <p:cNvSpPr/>
          <p:nvPr/>
        </p:nvSpPr>
        <p:spPr>
          <a:xfrm>
            <a:off x="9018811" y="-1"/>
            <a:ext cx="151002" cy="51435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Shape 66"/>
          <p:cNvSpPr txBox="1">
            <a:spLocks/>
          </p:cNvSpPr>
          <p:nvPr/>
        </p:nvSpPr>
        <p:spPr>
          <a:xfrm>
            <a:off x="4457360" y="536539"/>
            <a:ext cx="4712453" cy="732673"/>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SzPct val="100000"/>
              <a:buFont typeface="Titillium Web"/>
              <a:buNone/>
              <a:defRPr sz="2600" b="1" i="0" u="none" strike="noStrike" cap="none">
                <a:solidFill>
                  <a:srgbClr val="000000"/>
                </a:solidFill>
                <a:latin typeface="Titillium Web"/>
                <a:ea typeface="Titillium Web"/>
                <a:cs typeface="Titillium Web"/>
                <a:sym typeface="Titillium Web"/>
              </a:defRPr>
            </a:lvl1pPr>
            <a:lvl2pPr lvl="1">
              <a:spcBef>
                <a:spcPts val="0"/>
              </a:spcBef>
              <a:buSzPct val="100000"/>
              <a:buFont typeface="Titillium Web"/>
              <a:buNone/>
              <a:defRPr sz="2600" b="1">
                <a:latin typeface="Titillium Web"/>
                <a:ea typeface="Titillium Web"/>
                <a:cs typeface="Titillium Web"/>
                <a:sym typeface="Titillium Web"/>
              </a:defRPr>
            </a:lvl2pPr>
            <a:lvl3pPr lvl="2">
              <a:spcBef>
                <a:spcPts val="0"/>
              </a:spcBef>
              <a:buSzPct val="100000"/>
              <a:buFont typeface="Titillium Web"/>
              <a:buNone/>
              <a:defRPr sz="2600" b="1">
                <a:latin typeface="Titillium Web"/>
                <a:ea typeface="Titillium Web"/>
                <a:cs typeface="Titillium Web"/>
                <a:sym typeface="Titillium Web"/>
              </a:defRPr>
            </a:lvl3pPr>
            <a:lvl4pPr lvl="3">
              <a:spcBef>
                <a:spcPts val="0"/>
              </a:spcBef>
              <a:buSzPct val="100000"/>
              <a:buFont typeface="Titillium Web"/>
              <a:buNone/>
              <a:defRPr sz="2600" b="1">
                <a:latin typeface="Titillium Web"/>
                <a:ea typeface="Titillium Web"/>
                <a:cs typeface="Titillium Web"/>
                <a:sym typeface="Titillium Web"/>
              </a:defRPr>
            </a:lvl4pPr>
            <a:lvl5pPr lvl="4">
              <a:spcBef>
                <a:spcPts val="0"/>
              </a:spcBef>
              <a:buSzPct val="100000"/>
              <a:buFont typeface="Titillium Web"/>
              <a:buNone/>
              <a:defRPr sz="2600" b="1">
                <a:latin typeface="Titillium Web"/>
                <a:ea typeface="Titillium Web"/>
                <a:cs typeface="Titillium Web"/>
                <a:sym typeface="Titillium Web"/>
              </a:defRPr>
            </a:lvl5pPr>
            <a:lvl6pPr lvl="5">
              <a:spcBef>
                <a:spcPts val="0"/>
              </a:spcBef>
              <a:buSzPct val="100000"/>
              <a:buFont typeface="Titillium Web"/>
              <a:buNone/>
              <a:defRPr sz="2600" b="1">
                <a:latin typeface="Titillium Web"/>
                <a:ea typeface="Titillium Web"/>
                <a:cs typeface="Titillium Web"/>
                <a:sym typeface="Titillium Web"/>
              </a:defRPr>
            </a:lvl6pPr>
            <a:lvl7pPr lvl="6">
              <a:spcBef>
                <a:spcPts val="0"/>
              </a:spcBef>
              <a:buSzPct val="100000"/>
              <a:buFont typeface="Titillium Web"/>
              <a:buNone/>
              <a:defRPr sz="2600" b="1">
                <a:latin typeface="Titillium Web"/>
                <a:ea typeface="Titillium Web"/>
                <a:cs typeface="Titillium Web"/>
                <a:sym typeface="Titillium Web"/>
              </a:defRPr>
            </a:lvl7pPr>
            <a:lvl8pPr lvl="7">
              <a:spcBef>
                <a:spcPts val="0"/>
              </a:spcBef>
              <a:buSzPct val="100000"/>
              <a:buFont typeface="Titillium Web"/>
              <a:buNone/>
              <a:defRPr sz="2600" b="1">
                <a:latin typeface="Titillium Web"/>
                <a:ea typeface="Titillium Web"/>
                <a:cs typeface="Titillium Web"/>
                <a:sym typeface="Titillium Web"/>
              </a:defRPr>
            </a:lvl8pPr>
            <a:lvl9pPr lvl="8">
              <a:spcBef>
                <a:spcPts val="0"/>
              </a:spcBef>
              <a:buSzPct val="100000"/>
              <a:buFont typeface="Titillium Web"/>
              <a:buNone/>
              <a:defRPr sz="2600" b="1">
                <a:latin typeface="Titillium Web"/>
                <a:ea typeface="Titillium Web"/>
                <a:cs typeface="Titillium Web"/>
                <a:sym typeface="Titillium Web"/>
              </a:defRPr>
            </a:lvl9pPr>
          </a:lstStyle>
          <a:p>
            <a:r>
              <a:rPr lang="en-US" sz="1800" b="0" cap="all" dirty="0">
                <a:solidFill>
                  <a:schemeClr val="bg2">
                    <a:lumMod val="75000"/>
                  </a:schemeClr>
                </a:solidFill>
                <a:latin typeface="Arial Black" panose="020B0A04020102020204" pitchFamily="34" charset="0"/>
                <a:cs typeface="Arial Black"/>
              </a:rPr>
              <a:t>Houston Public Works</a:t>
            </a:r>
          </a:p>
          <a:p>
            <a:r>
              <a:rPr lang="en-US" sz="1800" b="0" cap="all" dirty="0">
                <a:solidFill>
                  <a:schemeClr val="bg2">
                    <a:lumMod val="75000"/>
                  </a:schemeClr>
                </a:solidFill>
                <a:latin typeface="Arial Black" panose="020B0A04020102020204" pitchFamily="34" charset="0"/>
                <a:cs typeface="Arial Black"/>
              </a:rPr>
              <a:t>Rate Increase &amp; </a:t>
            </a:r>
            <a:r>
              <a:rPr lang="en-US" sz="1800" b="0" cap="all" dirty="0" err="1">
                <a:solidFill>
                  <a:schemeClr val="bg2">
                    <a:lumMod val="75000"/>
                  </a:schemeClr>
                </a:solidFill>
                <a:latin typeface="Arial Black" panose="020B0A04020102020204" pitchFamily="34" charset="0"/>
                <a:cs typeface="Arial Black"/>
              </a:rPr>
              <a:t>Fy</a:t>
            </a:r>
            <a:r>
              <a:rPr lang="en-US" sz="1800" b="0" cap="all" dirty="0">
                <a:solidFill>
                  <a:schemeClr val="bg2">
                    <a:lumMod val="75000"/>
                  </a:schemeClr>
                </a:solidFill>
                <a:latin typeface="Arial Black" panose="020B0A04020102020204" pitchFamily="34" charset="0"/>
                <a:cs typeface="Arial Black"/>
              </a:rPr>
              <a:t> 2020 Rate Study</a:t>
            </a:r>
          </a:p>
          <a:p>
            <a:endParaRPr lang="en-US" sz="700" dirty="0">
              <a:solidFill>
                <a:schemeClr val="tx1">
                  <a:lumMod val="75000"/>
                  <a:lumOff val="25000"/>
                </a:schemeClr>
              </a:solidFill>
              <a:latin typeface="+mn-lt"/>
            </a:endParaRPr>
          </a:p>
          <a:p>
            <a:r>
              <a:rPr lang="en-US" sz="1500" dirty="0">
                <a:solidFill>
                  <a:schemeClr val="tx1">
                    <a:lumMod val="75000"/>
                    <a:lumOff val="25000"/>
                  </a:schemeClr>
                </a:solidFill>
                <a:latin typeface="+mn-lt"/>
              </a:rPr>
              <a:t>Samir Solanki</a:t>
            </a:r>
          </a:p>
          <a:p>
            <a:r>
              <a:rPr lang="en-US" sz="1500" dirty="0">
                <a:solidFill>
                  <a:schemeClr val="tx1">
                    <a:lumMod val="75000"/>
                    <a:lumOff val="25000"/>
                  </a:schemeClr>
                </a:solidFill>
                <a:latin typeface="+mn-lt"/>
              </a:rPr>
              <a:t>Director of Financial Management Services</a:t>
            </a:r>
          </a:p>
        </p:txBody>
      </p:sp>
      <p:sp>
        <p:nvSpPr>
          <p:cNvPr id="20" name="Rectangle 19"/>
          <p:cNvSpPr/>
          <p:nvPr/>
        </p:nvSpPr>
        <p:spPr>
          <a:xfrm>
            <a:off x="4238707" y="397307"/>
            <a:ext cx="60116" cy="871904"/>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D50202"/>
              </a:solidFill>
            </a:endParaRPr>
          </a:p>
        </p:txBody>
      </p:sp>
      <p:pic>
        <p:nvPicPr>
          <p:cNvPr id="3" name="Picture 2" descr="Exec Preso Cover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13" y="2976627"/>
            <a:ext cx="9195626" cy="2250001"/>
          </a:xfrm>
          <a:prstGeom prst="rect">
            <a:avLst/>
          </a:prstGeom>
        </p:spPr>
      </p:pic>
      <p:pic>
        <p:nvPicPr>
          <p:cNvPr id="7" name="Picture 6"/>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23721" y="354811"/>
            <a:ext cx="916493" cy="914400"/>
          </a:xfrm>
          <a:prstGeom prst="rect">
            <a:avLst/>
          </a:prstGeom>
        </p:spPr>
      </p:pic>
    </p:spTree>
    <p:extLst>
      <p:ext uri="{BB962C8B-B14F-4D97-AF65-F5344CB8AC3E}">
        <p14:creationId xmlns:p14="http://schemas.microsoft.com/office/powerpoint/2010/main" val="41868244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a:extLst>
              <a:ext uri="{FF2B5EF4-FFF2-40B4-BE49-F238E27FC236}">
                <a16:creationId xmlns:a16="http://schemas.microsoft.com/office/drawing/2014/main" id="{FFEAFC8C-CC75-44EA-9997-E18CE9AEBD1A}"/>
              </a:ext>
            </a:extLst>
          </p:cNvPr>
          <p:cNvGraphicFramePr>
            <a:graphicFrameLocks noGrp="1"/>
          </p:cNvGraphicFramePr>
          <p:nvPr>
            <p:extLst>
              <p:ext uri="{D42A27DB-BD31-4B8C-83A1-F6EECF244321}">
                <p14:modId xmlns:p14="http://schemas.microsoft.com/office/powerpoint/2010/main" val="3492323583"/>
              </p:ext>
            </p:extLst>
          </p:nvPr>
        </p:nvGraphicFramePr>
        <p:xfrm>
          <a:off x="470451" y="951167"/>
          <a:ext cx="8203098" cy="3449104"/>
        </p:xfrm>
        <a:graphic>
          <a:graphicData uri="http://schemas.openxmlformats.org/drawingml/2006/table">
            <a:tbl>
              <a:tblPr firstRow="1" bandRow="1">
                <a:tableStyleId>{D1A3A9F2-C519-4DEE-808B-E84F761DDDFF}</a:tableStyleId>
              </a:tblPr>
              <a:tblGrid>
                <a:gridCol w="1223178">
                  <a:extLst>
                    <a:ext uri="{9D8B030D-6E8A-4147-A177-3AD203B41FA5}">
                      <a16:colId xmlns:a16="http://schemas.microsoft.com/office/drawing/2014/main" val="711464964"/>
                    </a:ext>
                  </a:extLst>
                </a:gridCol>
                <a:gridCol w="2326640">
                  <a:extLst>
                    <a:ext uri="{9D8B030D-6E8A-4147-A177-3AD203B41FA5}">
                      <a16:colId xmlns:a16="http://schemas.microsoft.com/office/drawing/2014/main" val="593074843"/>
                    </a:ext>
                  </a:extLst>
                </a:gridCol>
                <a:gridCol w="2326640">
                  <a:extLst>
                    <a:ext uri="{9D8B030D-6E8A-4147-A177-3AD203B41FA5}">
                      <a16:colId xmlns:a16="http://schemas.microsoft.com/office/drawing/2014/main" val="3516528700"/>
                    </a:ext>
                  </a:extLst>
                </a:gridCol>
                <a:gridCol w="2326640">
                  <a:extLst>
                    <a:ext uri="{9D8B030D-6E8A-4147-A177-3AD203B41FA5}">
                      <a16:colId xmlns:a16="http://schemas.microsoft.com/office/drawing/2014/main" val="3821049771"/>
                    </a:ext>
                  </a:extLst>
                </a:gridCol>
              </a:tblGrid>
              <a:tr h="640080">
                <a:tc>
                  <a:txBody>
                    <a:bodyPr/>
                    <a:lstStyle/>
                    <a:p>
                      <a:pPr marL="0" marR="0" algn="l" defTabSz="685800" rtl="0" eaLnBrk="1" latinLnBrk="0" hangingPunct="1">
                        <a:lnSpc>
                          <a:spcPct val="107000"/>
                        </a:lnSpc>
                        <a:spcBef>
                          <a:spcPts val="0"/>
                        </a:spcBef>
                        <a:spcAft>
                          <a:spcPts val="0"/>
                        </a:spcAft>
                      </a:pPr>
                      <a:r>
                        <a:rPr lang="en-US" sz="1200" b="1" kern="1200" dirty="0">
                          <a:solidFill>
                            <a:schemeClr val="bg1"/>
                          </a:solidFill>
                          <a:effectLst/>
                          <a:latin typeface="+mn-lt"/>
                          <a:ea typeface="+mn-ea"/>
                          <a:cs typeface="+mn-cs"/>
                        </a:rPr>
                        <a:t>TYPE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algn="ctr" defTabSz="685800" rtl="0" eaLnBrk="1" latinLnBrk="0" hangingPunct="1">
                        <a:lnSpc>
                          <a:spcPct val="107000"/>
                        </a:lnSpc>
                        <a:spcBef>
                          <a:spcPts val="0"/>
                        </a:spcBef>
                        <a:spcAft>
                          <a:spcPts val="0"/>
                        </a:spcAft>
                      </a:pPr>
                      <a:r>
                        <a:rPr lang="en-US" sz="1200" b="1" kern="1200" dirty="0">
                          <a:solidFill>
                            <a:schemeClr val="bg1"/>
                          </a:solidFill>
                          <a:effectLst/>
                          <a:latin typeface="+mn-lt"/>
                          <a:ea typeface="+mn-ea"/>
                          <a:cs typeface="+mn-cs"/>
                        </a:rPr>
                        <a:t>WATER &amp; WASTEWATER</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0517C"/>
                    </a:solidFill>
                  </a:tcPr>
                </a:tc>
                <a:tc>
                  <a:txBody>
                    <a:bodyPr/>
                    <a:lstStyle/>
                    <a:p>
                      <a:pPr marL="0" marR="0" algn="ctr" defTabSz="685800" rtl="0" eaLnBrk="1" latinLnBrk="0" hangingPunct="1">
                        <a:lnSpc>
                          <a:spcPct val="107000"/>
                        </a:lnSpc>
                        <a:spcBef>
                          <a:spcPts val="0"/>
                        </a:spcBef>
                        <a:spcAft>
                          <a:spcPts val="0"/>
                        </a:spcAft>
                      </a:pPr>
                      <a:r>
                        <a:rPr lang="en-US" sz="1200" b="1" kern="1200" dirty="0">
                          <a:solidFill>
                            <a:schemeClr val="bg1"/>
                          </a:solidFill>
                          <a:effectLst/>
                          <a:latin typeface="+mn-lt"/>
                          <a:ea typeface="+mn-ea"/>
                          <a:cs typeface="+mn-cs"/>
                        </a:rPr>
                        <a:t>DEVELOPER IMPACT</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4777B7"/>
                    </a:solidFill>
                  </a:tcPr>
                </a:tc>
                <a:tc>
                  <a:txBody>
                    <a:bodyPr/>
                    <a:lstStyle/>
                    <a:p>
                      <a:pPr marL="0" marR="0" algn="ctr" defTabSz="685800" rtl="0" eaLnBrk="1" latinLnBrk="0" hangingPunct="1">
                        <a:lnSpc>
                          <a:spcPct val="107000"/>
                        </a:lnSpc>
                        <a:spcBef>
                          <a:spcPts val="0"/>
                        </a:spcBef>
                        <a:spcAft>
                          <a:spcPts val="0"/>
                        </a:spcAft>
                      </a:pPr>
                      <a:r>
                        <a:rPr lang="en-US" sz="1200" b="1" kern="1200" dirty="0">
                          <a:solidFill>
                            <a:schemeClr val="bg1"/>
                          </a:solidFill>
                          <a:effectLst/>
                          <a:latin typeface="+mn-lt"/>
                          <a:ea typeface="+mn-ea"/>
                          <a:cs typeface="+mn-cs"/>
                        </a:rPr>
                        <a:t>PERMIT &amp; OTHER</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326E91"/>
                    </a:solidFill>
                  </a:tcPr>
                </a:tc>
                <a:extLst>
                  <a:ext uri="{0D108BD9-81ED-4DB2-BD59-A6C34878D82A}">
                    <a16:rowId xmlns:a16="http://schemas.microsoft.com/office/drawing/2014/main" val="2944109208"/>
                  </a:ext>
                </a:extLst>
              </a:tr>
              <a:tr h="705904">
                <a:tc>
                  <a:txBody>
                    <a:bodyPr/>
                    <a:lstStyle/>
                    <a:p>
                      <a:pPr marL="0" marR="0" algn="l" defTabSz="685800" rtl="0" eaLnBrk="1" latinLnBrk="0" hangingPunct="1">
                        <a:lnSpc>
                          <a:spcPct val="107000"/>
                        </a:lnSpc>
                        <a:spcBef>
                          <a:spcPts val="0"/>
                        </a:spcBef>
                        <a:spcAft>
                          <a:spcPts val="0"/>
                        </a:spcAft>
                      </a:pPr>
                      <a:r>
                        <a:rPr lang="en-US" sz="1200" b="1" kern="1200" dirty="0">
                          <a:solidFill>
                            <a:schemeClr val="bg1"/>
                          </a:solidFill>
                          <a:effectLst/>
                          <a:latin typeface="+mn-lt"/>
                          <a:ea typeface="+mn-ea"/>
                          <a:cs typeface="+mn-cs"/>
                        </a:rPr>
                        <a:t>ORDINANCE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dirty="0">
                          <a:solidFill>
                            <a:schemeClr val="bg2">
                              <a:lumMod val="10000"/>
                            </a:schemeClr>
                          </a:solidFill>
                        </a:rPr>
                        <a:t>ORDINANCE 2010-305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HOUSTON CODE 47-316, 384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ORDINANCE 2011-1168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890127"/>
                  </a:ext>
                </a:extLst>
              </a:tr>
              <a:tr h="640080">
                <a:tc>
                  <a:txBody>
                    <a:bodyPr/>
                    <a:lstStyle/>
                    <a:p>
                      <a:pPr marL="0" marR="0" algn="l" defTabSz="685800" rtl="0" eaLnBrk="1" latinLnBrk="0" hangingPunct="1">
                        <a:lnSpc>
                          <a:spcPct val="107000"/>
                        </a:lnSpc>
                        <a:spcBef>
                          <a:spcPts val="0"/>
                        </a:spcBef>
                        <a:spcAft>
                          <a:spcPts val="0"/>
                        </a:spcAft>
                      </a:pPr>
                      <a:r>
                        <a:rPr lang="en-US" sz="1200" b="1" kern="1200" dirty="0">
                          <a:solidFill>
                            <a:schemeClr val="bg1"/>
                          </a:solidFill>
                          <a:effectLst/>
                          <a:latin typeface="+mn-lt"/>
                          <a:ea typeface="+mn-ea"/>
                          <a:cs typeface="+mn-cs"/>
                        </a:rPr>
                        <a:t>BASIS</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dirty="0">
                          <a:solidFill>
                            <a:schemeClr val="bg2">
                              <a:lumMod val="10000"/>
                            </a:schemeClr>
                          </a:solidFill>
                        </a:rPr>
                        <a:t>CONSUMER’S PRICE INDEX</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rPr>
                        <a:t>HOUSTON POPULATION</a:t>
                      </a:r>
                    </a:p>
                    <a:p>
                      <a:pPr algn="ctr"/>
                      <a:r>
                        <a:rPr lang="en-US" sz="1200" dirty="0">
                          <a:solidFill>
                            <a:schemeClr val="bg2">
                              <a:lumMod val="10000"/>
                            </a:schemeClr>
                          </a:solidFill>
                        </a:rPr>
                        <a:t>or</a:t>
                      </a:r>
                    </a:p>
                    <a:p>
                      <a:pPr algn="ctr"/>
                      <a:r>
                        <a:rPr lang="en-US" sz="1200" dirty="0">
                          <a:solidFill>
                            <a:schemeClr val="bg2">
                              <a:lumMod val="10000"/>
                            </a:schemeClr>
                          </a:solidFill>
                        </a:rPr>
                        <a:t>PRODUCER’S PRICE INDEX</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PRODUCER’S PRICE INDEX</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CONSUMER’S PRICE INDEX</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solidFill>
                            <a:schemeClr val="bg2">
                              <a:lumMod val="10000"/>
                            </a:schemeClr>
                          </a:solidFill>
                        </a:rPr>
                        <a:t>PRODUCER’S PRICE INDEX</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662668"/>
                  </a:ext>
                </a:extLst>
              </a:tr>
              <a:tr h="640080">
                <a:tc>
                  <a:txBody>
                    <a:bodyPr/>
                    <a:lstStyle/>
                    <a:p>
                      <a:pPr algn="l"/>
                      <a:r>
                        <a:rPr lang="en-US" sz="1200" b="1" kern="1200" dirty="0">
                          <a:solidFill>
                            <a:schemeClr val="bg1"/>
                          </a:solidFill>
                          <a:effectLst/>
                          <a:latin typeface="+mn-lt"/>
                          <a:ea typeface="+mn-ea"/>
                          <a:cs typeface="+mn-cs"/>
                        </a:rPr>
                        <a:t>CURRENT INCREASE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dirty="0">
                          <a:solidFill>
                            <a:schemeClr val="bg2">
                              <a:lumMod val="10000"/>
                            </a:schemeClr>
                          </a:solidFill>
                        </a:rPr>
                        <a:t>2.8%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4.3%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2.4%, 4.3%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9308688"/>
                  </a:ext>
                </a:extLst>
              </a:tr>
              <a:tr h="640080">
                <a:tc>
                  <a:txBody>
                    <a:bodyPr/>
                    <a:lstStyle/>
                    <a:p>
                      <a:pPr algn="l"/>
                      <a:r>
                        <a:rPr lang="en-US" sz="1200" b="1" kern="1200" dirty="0">
                          <a:solidFill>
                            <a:schemeClr val="bg1"/>
                          </a:solidFill>
                          <a:effectLst/>
                          <a:latin typeface="+mn-lt"/>
                          <a:ea typeface="+mn-ea"/>
                          <a:cs typeface="+mn-cs"/>
                        </a:rPr>
                        <a:t>EFFECTIVE DATE</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200" dirty="0">
                          <a:solidFill>
                            <a:schemeClr val="bg2">
                              <a:lumMod val="10000"/>
                            </a:schemeClr>
                          </a:solidFill>
                        </a:rPr>
                        <a:t>APRIL 1</a:t>
                      </a:r>
                      <a:r>
                        <a:rPr lang="en-US" sz="1200" baseline="30000" dirty="0">
                          <a:solidFill>
                            <a:schemeClr val="bg2">
                              <a:lumMod val="10000"/>
                            </a:schemeClr>
                          </a:solidFill>
                        </a:rPr>
                        <a:t>ST</a:t>
                      </a:r>
                      <a:endParaRPr lang="en-US" sz="1200" dirty="0">
                        <a:solidFill>
                          <a:schemeClr val="bg2">
                            <a:lumMod val="10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JULY 1</a:t>
                      </a:r>
                      <a:r>
                        <a:rPr lang="en-US" sz="1200" baseline="30000" dirty="0">
                          <a:solidFill>
                            <a:schemeClr val="bg2">
                              <a:lumMod val="10000"/>
                            </a:schemeClr>
                          </a:solidFill>
                        </a:rPr>
                        <a:t>ST</a:t>
                      </a:r>
                      <a:endParaRPr lang="en-US" sz="1200" dirty="0">
                        <a:solidFill>
                          <a:schemeClr val="bg2">
                            <a:lumMod val="10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2">
                              <a:lumMod val="10000"/>
                            </a:schemeClr>
                          </a:solidFill>
                        </a:rPr>
                        <a:t>JANUARY 1</a:t>
                      </a:r>
                      <a:r>
                        <a:rPr lang="en-US" sz="1200" baseline="30000" dirty="0">
                          <a:solidFill>
                            <a:schemeClr val="bg2">
                              <a:lumMod val="10000"/>
                            </a:schemeClr>
                          </a:solidFill>
                        </a:rPr>
                        <a:t>ST</a:t>
                      </a:r>
                      <a:endParaRPr lang="en-US" sz="1200" dirty="0">
                        <a:solidFill>
                          <a:schemeClr val="bg2">
                            <a:lumMod val="10000"/>
                          </a:schemeClr>
                        </a:solidFill>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3500387"/>
                  </a:ext>
                </a:extLst>
              </a:tr>
            </a:tbl>
          </a:graphicData>
        </a:graphic>
      </p:graphicFrame>
      <p:sp>
        <p:nvSpPr>
          <p:cNvPr id="10" name="TextBox 9">
            <a:extLst>
              <a:ext uri="{FF2B5EF4-FFF2-40B4-BE49-F238E27FC236}">
                <a16:creationId xmlns:a16="http://schemas.microsoft.com/office/drawing/2014/main" id="{78495A9A-1F06-486C-B5CD-F1DED7EA799D}"/>
              </a:ext>
            </a:extLst>
          </p:cNvPr>
          <p:cNvSpPr txBox="1"/>
          <p:nvPr/>
        </p:nvSpPr>
        <p:spPr>
          <a:xfrm>
            <a:off x="241005" y="293416"/>
            <a:ext cx="8203099" cy="415498"/>
          </a:xfrm>
          <a:prstGeom prst="rect">
            <a:avLst/>
          </a:prstGeom>
          <a:noFill/>
        </p:spPr>
        <p:txBody>
          <a:bodyPr wrap="square" rtlCol="0">
            <a:spAutoFit/>
          </a:bodyPr>
          <a:lstStyle/>
          <a:p>
            <a:r>
              <a:rPr lang="en-US" sz="2100" b="1" kern="1200" dirty="0">
                <a:solidFill>
                  <a:srgbClr val="0E2945"/>
                </a:solidFill>
              </a:rPr>
              <a:t>ANNUAL STANDARD INCREASES</a:t>
            </a:r>
          </a:p>
        </p:txBody>
      </p:sp>
      <p:sp>
        <p:nvSpPr>
          <p:cNvPr id="4" name="Slide Number Placeholder 3"/>
          <p:cNvSpPr>
            <a:spLocks noGrp="1"/>
          </p:cNvSpPr>
          <p:nvPr>
            <p:ph type="sldNum" sz="quarter" idx="12"/>
          </p:nvPr>
        </p:nvSpPr>
        <p:spPr/>
        <p:txBody>
          <a:bodyPr/>
          <a:lstStyle/>
          <a:p>
            <a:fld id="{43DCC59F-9F97-4D52-965B-7D8F9FFC86D5}" type="slidenum">
              <a:rPr lang="en-US" smtClean="0"/>
              <a:t>2</a:t>
            </a:fld>
            <a:endParaRPr lang="en-US" dirty="0"/>
          </a:p>
        </p:txBody>
      </p:sp>
    </p:spTree>
    <p:extLst>
      <p:ext uri="{BB962C8B-B14F-4D97-AF65-F5344CB8AC3E}">
        <p14:creationId xmlns:p14="http://schemas.microsoft.com/office/powerpoint/2010/main" val="1515838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CC59F-9F97-4D52-965B-7D8F9FFC86D5}" type="slidenum">
              <a:rPr kumimoji="0" lang="en-US" sz="750" b="0" i="0" u="none" strike="noStrike" kern="0" cap="none" spc="0" normalizeH="0" baseline="0" noProof="0" smtClean="0">
                <a:ln>
                  <a:noFill/>
                </a:ln>
                <a:solidFill>
                  <a:srgbClr val="0E2945"/>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750" b="0" i="0" u="none" strike="noStrike" kern="0" cap="none" spc="0" normalizeH="0" baseline="0" noProof="0" dirty="0">
              <a:ln>
                <a:noFill/>
              </a:ln>
              <a:solidFill>
                <a:srgbClr val="0E2945"/>
              </a:solidFill>
              <a:effectLst/>
              <a:uLnTx/>
              <a:uFillTx/>
              <a:latin typeface="Arial"/>
              <a:cs typeface="Arial"/>
              <a:sym typeface="Arial"/>
            </a:endParaRPr>
          </a:p>
        </p:txBody>
      </p:sp>
      <p:sp>
        <p:nvSpPr>
          <p:cNvPr id="33" name="TextBox 32">
            <a:extLst/>
          </p:cNvPr>
          <p:cNvSpPr txBox="1"/>
          <p:nvPr/>
        </p:nvSpPr>
        <p:spPr>
          <a:xfrm>
            <a:off x="241005" y="293416"/>
            <a:ext cx="8688390" cy="738664"/>
          </a:xfrm>
          <a:prstGeom prst="rect">
            <a:avLst/>
          </a:prstGeom>
          <a:noFill/>
        </p:spPr>
        <p:txBody>
          <a:bodyPr wrap="square" rtlCol="0">
            <a:spAutoFit/>
          </a:bodyPr>
          <a:lstStyle/>
          <a:p>
            <a:r>
              <a:rPr lang="en-US" sz="2100" b="1" kern="1200" dirty="0">
                <a:solidFill>
                  <a:srgbClr val="0E2945"/>
                </a:solidFill>
                <a:ea typeface="+mj-ea"/>
                <a:cs typeface="+mj-cs"/>
              </a:rPr>
              <a:t>WATER &amp; WASTEWATER</a:t>
            </a:r>
          </a:p>
          <a:p>
            <a:r>
              <a:rPr lang="en-US" sz="2100" b="1" kern="1200" dirty="0">
                <a:solidFill>
                  <a:srgbClr val="0E2945"/>
                </a:solidFill>
                <a:ea typeface="+mj-ea"/>
                <a:cs typeface="+mj-cs"/>
              </a:rPr>
              <a:t>ANNUAL STANDARD INCREASE VS. EXPENSE INCREASE</a:t>
            </a:r>
          </a:p>
        </p:txBody>
      </p:sp>
      <p:graphicFrame>
        <p:nvGraphicFramePr>
          <p:cNvPr id="8" name="Chart 7">
            <a:extLst>
              <a:ext uri="{FF2B5EF4-FFF2-40B4-BE49-F238E27FC236}">
                <a16:creationId xmlns:a16="http://schemas.microsoft.com/office/drawing/2014/main" id="{044CE36E-51FC-442A-98AF-54EFFE578868}"/>
              </a:ext>
            </a:extLst>
          </p:cNvPr>
          <p:cNvGraphicFramePr/>
          <p:nvPr>
            <p:extLst>
              <p:ext uri="{D42A27DB-BD31-4B8C-83A1-F6EECF244321}">
                <p14:modId xmlns:p14="http://schemas.microsoft.com/office/powerpoint/2010/main" val="2870058894"/>
              </p:ext>
            </p:extLst>
          </p:nvPr>
        </p:nvGraphicFramePr>
        <p:xfrm>
          <a:off x="1524000" y="1408014"/>
          <a:ext cx="6341458" cy="2646096"/>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810A4EA1-38FF-4044-9B93-DF54F92B0710}"/>
              </a:ext>
            </a:extLst>
          </p:cNvPr>
          <p:cNvSpPr txBox="1"/>
          <p:nvPr/>
        </p:nvSpPr>
        <p:spPr>
          <a:xfrm>
            <a:off x="4463820" y="3970721"/>
            <a:ext cx="844556" cy="307777"/>
          </a:xfrm>
          <a:prstGeom prst="rect">
            <a:avLst/>
          </a:prstGeom>
          <a:noFill/>
        </p:spPr>
        <p:txBody>
          <a:bodyPr wrap="square" rtlCol="0">
            <a:spAutoFit/>
          </a:bodyPr>
          <a:lstStyle/>
          <a:p>
            <a:r>
              <a:rPr lang="en-US" dirty="0"/>
              <a:t>2.88%</a:t>
            </a:r>
          </a:p>
        </p:txBody>
      </p:sp>
      <p:sp>
        <p:nvSpPr>
          <p:cNvPr id="36" name="TextBox 35">
            <a:extLst>
              <a:ext uri="{FF2B5EF4-FFF2-40B4-BE49-F238E27FC236}">
                <a16:creationId xmlns:a16="http://schemas.microsoft.com/office/drawing/2014/main" id="{10E30D9C-31DC-4F18-948C-429DDF5844E0}"/>
              </a:ext>
            </a:extLst>
          </p:cNvPr>
          <p:cNvSpPr txBox="1"/>
          <p:nvPr/>
        </p:nvSpPr>
        <p:spPr>
          <a:xfrm>
            <a:off x="3382470" y="3968254"/>
            <a:ext cx="728284" cy="307777"/>
          </a:xfrm>
          <a:prstGeom prst="rect">
            <a:avLst/>
          </a:prstGeom>
          <a:noFill/>
        </p:spPr>
        <p:txBody>
          <a:bodyPr wrap="square" rtlCol="0">
            <a:spAutoFit/>
          </a:bodyPr>
          <a:lstStyle/>
          <a:p>
            <a:r>
              <a:rPr lang="en-US" dirty="0"/>
              <a:t>2.80%</a:t>
            </a:r>
          </a:p>
        </p:txBody>
      </p:sp>
    </p:spTree>
    <p:extLst>
      <p:ext uri="{BB962C8B-B14F-4D97-AF65-F5344CB8AC3E}">
        <p14:creationId xmlns:p14="http://schemas.microsoft.com/office/powerpoint/2010/main" val="2193105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8495A9A-1F06-486C-B5CD-F1DED7EA799D}"/>
              </a:ext>
            </a:extLst>
          </p:cNvPr>
          <p:cNvSpPr txBox="1"/>
          <p:nvPr/>
        </p:nvSpPr>
        <p:spPr>
          <a:xfrm>
            <a:off x="241005" y="293416"/>
            <a:ext cx="7336465" cy="415498"/>
          </a:xfrm>
          <a:prstGeom prst="rect">
            <a:avLst/>
          </a:prstGeom>
          <a:noFill/>
        </p:spPr>
        <p:txBody>
          <a:bodyPr wrap="square" rtlCol="0">
            <a:spAutoFit/>
          </a:bodyPr>
          <a:lstStyle/>
          <a:p>
            <a:r>
              <a:rPr lang="en-US" sz="2100" b="1" kern="1200" dirty="0">
                <a:solidFill>
                  <a:srgbClr val="0E2945"/>
                </a:solidFill>
                <a:ea typeface="+mj-ea"/>
                <a:cs typeface="+mj-cs"/>
              </a:rPr>
              <a:t>RATE STUDY PURPOSE</a:t>
            </a:r>
          </a:p>
        </p:txBody>
      </p:sp>
      <p:sp>
        <p:nvSpPr>
          <p:cNvPr id="4" name="Slide Number Placeholder 3"/>
          <p:cNvSpPr>
            <a:spLocks noGrp="1"/>
          </p:cNvSpPr>
          <p:nvPr>
            <p:ph type="sldNum" sz="quarter" idx="12"/>
          </p:nvPr>
        </p:nvSpPr>
        <p:spPr/>
        <p:txBody>
          <a:bodyPr/>
          <a:lstStyle/>
          <a:p>
            <a:fld id="{43DCC59F-9F97-4D52-965B-7D8F9FFC86D5}" type="slidenum">
              <a:rPr lang="en-US" smtClean="0"/>
              <a:t>4</a:t>
            </a:fld>
            <a:endParaRPr lang="en-US" dirty="0"/>
          </a:p>
        </p:txBody>
      </p:sp>
      <p:grpSp>
        <p:nvGrpSpPr>
          <p:cNvPr id="7" name="Group 6">
            <a:extLst>
              <a:ext uri="{FF2B5EF4-FFF2-40B4-BE49-F238E27FC236}">
                <a16:creationId xmlns:a16="http://schemas.microsoft.com/office/drawing/2014/main" id="{C56E4618-0FB7-47B6-9F99-1A9A0B9877A8}"/>
              </a:ext>
            </a:extLst>
          </p:cNvPr>
          <p:cNvGrpSpPr/>
          <p:nvPr/>
        </p:nvGrpSpPr>
        <p:grpSpPr>
          <a:xfrm>
            <a:off x="241005" y="594311"/>
            <a:ext cx="8419247" cy="1307718"/>
            <a:chOff x="283637" y="855739"/>
            <a:chExt cx="8419247" cy="1307718"/>
          </a:xfrm>
        </p:grpSpPr>
        <p:sp>
          <p:nvSpPr>
            <p:cNvPr id="48" name="TextBox 47">
              <a:extLst>
                <a:ext uri="{FF2B5EF4-FFF2-40B4-BE49-F238E27FC236}">
                  <a16:creationId xmlns:a16="http://schemas.microsoft.com/office/drawing/2014/main" id="{81427473-C0EB-4590-BD66-4329F3072142}"/>
                </a:ext>
              </a:extLst>
            </p:cNvPr>
            <p:cNvSpPr txBox="1"/>
            <p:nvPr/>
          </p:nvSpPr>
          <p:spPr>
            <a:xfrm>
              <a:off x="283637" y="855739"/>
              <a:ext cx="977974" cy="923330"/>
            </a:xfrm>
            <a:prstGeom prst="rect">
              <a:avLst/>
            </a:prstGeom>
            <a:noFill/>
          </p:spPr>
          <p:txBody>
            <a:bodyPr wrap="square" rtlCol="0">
              <a:spAutoFit/>
            </a:bodyPr>
            <a:lstStyle/>
            <a:p>
              <a:pPr algn="ctr"/>
              <a:r>
                <a:rPr lang="en-US" sz="5400" b="1" dirty="0">
                  <a:solidFill>
                    <a:srgbClr val="002060"/>
                  </a:solidFill>
                </a:rPr>
                <a:t>1</a:t>
              </a:r>
              <a:endParaRPr lang="en-US" sz="1200" b="1" dirty="0">
                <a:solidFill>
                  <a:srgbClr val="002060"/>
                </a:solidFill>
              </a:endParaRPr>
            </a:p>
          </p:txBody>
        </p:sp>
        <p:grpSp>
          <p:nvGrpSpPr>
            <p:cNvPr id="47" name="Group 46">
              <a:extLst>
                <a:ext uri="{FF2B5EF4-FFF2-40B4-BE49-F238E27FC236}">
                  <a16:creationId xmlns:a16="http://schemas.microsoft.com/office/drawing/2014/main" id="{A060E9E7-F18F-4F3A-8E41-F2AEE12A17F4}"/>
                </a:ext>
              </a:extLst>
            </p:cNvPr>
            <p:cNvGrpSpPr/>
            <p:nvPr/>
          </p:nvGrpSpPr>
          <p:grpSpPr>
            <a:xfrm>
              <a:off x="1293068" y="997363"/>
              <a:ext cx="7409816" cy="1166094"/>
              <a:chOff x="7490932" y="1036688"/>
              <a:chExt cx="4022879" cy="1005163"/>
            </a:xfrm>
          </p:grpSpPr>
          <p:sp>
            <p:nvSpPr>
              <p:cNvPr id="49" name="TextBox 48">
                <a:extLst>
                  <a:ext uri="{FF2B5EF4-FFF2-40B4-BE49-F238E27FC236}">
                    <a16:creationId xmlns:a16="http://schemas.microsoft.com/office/drawing/2014/main" id="{CB507EEC-E65C-437B-A9D4-605FE3E654EC}"/>
                  </a:ext>
                </a:extLst>
              </p:cNvPr>
              <p:cNvSpPr txBox="1"/>
              <p:nvPr/>
            </p:nvSpPr>
            <p:spPr>
              <a:xfrm>
                <a:off x="7558296" y="1126564"/>
                <a:ext cx="3955515" cy="915287"/>
              </a:xfrm>
              <a:prstGeom prst="rect">
                <a:avLst/>
              </a:prstGeom>
              <a:noFill/>
            </p:spPr>
            <p:txBody>
              <a:bodyPr wrap="square" rtlCol="0">
                <a:spAutoFit/>
              </a:bodyPr>
              <a:lstStyle/>
              <a:p>
                <a:r>
                  <a:rPr lang="en-US" sz="2100" b="1" kern="1200" dirty="0">
                    <a:solidFill>
                      <a:srgbClr val="0E2945"/>
                    </a:solidFill>
                    <a:ea typeface="+mj-ea"/>
                    <a:cs typeface="+mj-cs"/>
                  </a:rPr>
                  <a:t>provides fair, justifiable rates and fees for services</a:t>
                </a:r>
                <a:endParaRPr lang="en-US" sz="2100" dirty="0">
                  <a:solidFill>
                    <a:srgbClr val="0E2945"/>
                  </a:solidFill>
                </a:endParaRPr>
              </a:p>
              <a:p>
                <a:pPr lvl="0">
                  <a:defRPr/>
                </a:pPr>
                <a:r>
                  <a:rPr lang="en-US" sz="2100" b="1" dirty="0">
                    <a:solidFill>
                      <a:srgbClr val="0E2945"/>
                    </a:solidFill>
                  </a:rPr>
                  <a:t> </a:t>
                </a:r>
              </a:p>
              <a:p>
                <a:endParaRPr lang="en-US" sz="2100" b="1" kern="1200" dirty="0">
                  <a:solidFill>
                    <a:srgbClr val="0E2945"/>
                  </a:solidFill>
                  <a:ea typeface="+mj-ea"/>
                  <a:cs typeface="+mj-cs"/>
                </a:endParaRPr>
              </a:p>
            </p:txBody>
          </p:sp>
          <p:cxnSp>
            <p:nvCxnSpPr>
              <p:cNvPr id="50" name="Straight Connector 49">
                <a:extLst>
                  <a:ext uri="{FF2B5EF4-FFF2-40B4-BE49-F238E27FC236}">
                    <a16:creationId xmlns:a16="http://schemas.microsoft.com/office/drawing/2014/main" id="{621E572D-8AC5-49CD-B709-FEC436590357}"/>
                  </a:ext>
                </a:extLst>
              </p:cNvPr>
              <p:cNvCxnSpPr>
                <a:cxnSpLocks/>
              </p:cNvCxnSpPr>
              <p:nvPr/>
            </p:nvCxnSpPr>
            <p:spPr>
              <a:xfrm>
                <a:off x="7490932" y="1036688"/>
                <a:ext cx="0" cy="551743"/>
              </a:xfrm>
              <a:prstGeom prst="line">
                <a:avLst/>
              </a:prstGeom>
              <a:ln>
                <a:solidFill>
                  <a:srgbClr val="0065B0"/>
                </a:solidFill>
              </a:ln>
            </p:spPr>
            <p:style>
              <a:lnRef idx="1">
                <a:schemeClr val="accent1"/>
              </a:lnRef>
              <a:fillRef idx="0">
                <a:schemeClr val="accent1"/>
              </a:fillRef>
              <a:effectRef idx="0">
                <a:schemeClr val="accent1"/>
              </a:effectRef>
              <a:fontRef idx="minor">
                <a:schemeClr val="tx1"/>
              </a:fontRef>
            </p:style>
          </p:cxnSp>
        </p:grpSp>
      </p:grpSp>
      <p:grpSp>
        <p:nvGrpSpPr>
          <p:cNvPr id="3" name="Group 2">
            <a:extLst>
              <a:ext uri="{FF2B5EF4-FFF2-40B4-BE49-F238E27FC236}">
                <a16:creationId xmlns:a16="http://schemas.microsoft.com/office/drawing/2014/main" id="{D4511F8E-6384-4FDA-90B9-B1F8F89120AA}"/>
              </a:ext>
            </a:extLst>
          </p:cNvPr>
          <p:cNvGrpSpPr/>
          <p:nvPr/>
        </p:nvGrpSpPr>
        <p:grpSpPr>
          <a:xfrm>
            <a:off x="170557" y="2834659"/>
            <a:ext cx="7836991" cy="923329"/>
            <a:chOff x="200102" y="3833650"/>
            <a:chExt cx="7836991" cy="923329"/>
          </a:xfrm>
        </p:grpSpPr>
        <p:sp>
          <p:nvSpPr>
            <p:cNvPr id="33" name="TextBox 32">
              <a:extLst>
                <a:ext uri="{FF2B5EF4-FFF2-40B4-BE49-F238E27FC236}">
                  <a16:creationId xmlns:a16="http://schemas.microsoft.com/office/drawing/2014/main" id="{CF2F3FB6-8D5B-4603-96C6-4D39929F2569}"/>
                </a:ext>
              </a:extLst>
            </p:cNvPr>
            <p:cNvSpPr txBox="1"/>
            <p:nvPr/>
          </p:nvSpPr>
          <p:spPr>
            <a:xfrm>
              <a:off x="1348243" y="4108234"/>
              <a:ext cx="6688850" cy="415498"/>
            </a:xfrm>
            <a:prstGeom prst="rect">
              <a:avLst/>
            </a:prstGeom>
            <a:noFill/>
          </p:spPr>
          <p:txBody>
            <a:bodyPr wrap="square" rtlCol="0">
              <a:spAutoFit/>
            </a:bodyPr>
            <a:lstStyle/>
            <a:p>
              <a:r>
                <a:rPr lang="en-US" sz="2100" b="1" kern="1200" dirty="0">
                  <a:solidFill>
                    <a:srgbClr val="0E2945"/>
                  </a:solidFill>
                  <a:ea typeface="+mj-ea"/>
                  <a:cs typeface="+mj-cs"/>
                </a:rPr>
                <a:t>  complies with laws and financial agreements</a:t>
              </a:r>
            </a:p>
          </p:txBody>
        </p:sp>
        <p:sp>
          <p:nvSpPr>
            <p:cNvPr id="32" name="TextBox 31">
              <a:extLst>
                <a:ext uri="{FF2B5EF4-FFF2-40B4-BE49-F238E27FC236}">
                  <a16:creationId xmlns:a16="http://schemas.microsoft.com/office/drawing/2014/main" id="{C922285B-1B09-4C9A-9140-D4B15ADB8FFA}"/>
                </a:ext>
              </a:extLst>
            </p:cNvPr>
            <p:cNvSpPr txBox="1"/>
            <p:nvPr/>
          </p:nvSpPr>
          <p:spPr>
            <a:xfrm>
              <a:off x="200102" y="3833650"/>
              <a:ext cx="1079880" cy="923329"/>
            </a:xfrm>
            <a:prstGeom prst="rect">
              <a:avLst/>
            </a:prstGeom>
            <a:noFill/>
          </p:spPr>
          <p:txBody>
            <a:bodyPr wrap="square" rtlCol="0">
              <a:spAutoFit/>
            </a:bodyPr>
            <a:lstStyle/>
            <a:p>
              <a:pPr algn="ctr"/>
              <a:r>
                <a:rPr lang="en-US" sz="5400" b="1" dirty="0">
                  <a:solidFill>
                    <a:srgbClr val="002060"/>
                  </a:solidFill>
                </a:rPr>
                <a:t>3</a:t>
              </a:r>
              <a:endParaRPr lang="en-US" sz="1200" b="1" dirty="0">
                <a:solidFill>
                  <a:srgbClr val="002060"/>
                </a:solidFill>
              </a:endParaRPr>
            </a:p>
          </p:txBody>
        </p:sp>
        <p:cxnSp>
          <p:nvCxnSpPr>
            <p:cNvPr id="34" name="Straight Connector 33">
              <a:extLst>
                <a:ext uri="{FF2B5EF4-FFF2-40B4-BE49-F238E27FC236}">
                  <a16:creationId xmlns:a16="http://schemas.microsoft.com/office/drawing/2014/main" id="{FA5B9189-F8F9-4253-ABC7-B0FBBABC886D}"/>
                </a:ext>
              </a:extLst>
            </p:cNvPr>
            <p:cNvCxnSpPr>
              <a:cxnSpLocks/>
            </p:cNvCxnSpPr>
            <p:nvPr/>
          </p:nvCxnSpPr>
          <p:spPr>
            <a:xfrm>
              <a:off x="1305738" y="3995942"/>
              <a:ext cx="0" cy="640080"/>
            </a:xfrm>
            <a:prstGeom prst="line">
              <a:avLst/>
            </a:prstGeom>
            <a:ln>
              <a:solidFill>
                <a:srgbClr val="0065B0"/>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24087CCA-0AEC-45D9-A8A5-3A2CF0F6016F}"/>
              </a:ext>
            </a:extLst>
          </p:cNvPr>
          <p:cNvGrpSpPr/>
          <p:nvPr/>
        </p:nvGrpSpPr>
        <p:grpSpPr>
          <a:xfrm>
            <a:off x="166245" y="1648060"/>
            <a:ext cx="8640488" cy="995952"/>
            <a:chOff x="166245" y="2819583"/>
            <a:chExt cx="8640488" cy="995952"/>
          </a:xfrm>
        </p:grpSpPr>
        <p:sp>
          <p:nvSpPr>
            <p:cNvPr id="22" name="TextBox 21">
              <a:extLst>
                <a:ext uri="{FF2B5EF4-FFF2-40B4-BE49-F238E27FC236}">
                  <a16:creationId xmlns:a16="http://schemas.microsoft.com/office/drawing/2014/main" id="{B1C67368-12DE-4484-87A1-8A15663C0527}"/>
                </a:ext>
              </a:extLst>
            </p:cNvPr>
            <p:cNvSpPr txBox="1"/>
            <p:nvPr/>
          </p:nvSpPr>
          <p:spPr>
            <a:xfrm>
              <a:off x="1348242" y="3076871"/>
              <a:ext cx="7458491" cy="738664"/>
            </a:xfrm>
            <a:prstGeom prst="rect">
              <a:avLst/>
            </a:prstGeom>
            <a:noFill/>
          </p:spPr>
          <p:txBody>
            <a:bodyPr wrap="square" rtlCol="0">
              <a:spAutoFit/>
            </a:bodyPr>
            <a:lstStyle/>
            <a:p>
              <a:r>
                <a:rPr lang="en-US" sz="2100" b="1" kern="1200" dirty="0">
                  <a:solidFill>
                    <a:srgbClr val="0E2945"/>
                  </a:solidFill>
                  <a:ea typeface="+mj-ea"/>
                  <a:cs typeface="+mj-cs"/>
                </a:rPr>
                <a:t>  ensures </a:t>
              </a:r>
              <a:r>
                <a:rPr lang="en-US" sz="2100" b="1" kern="1200" dirty="0">
                  <a:solidFill>
                    <a:srgbClr val="0E2945"/>
                  </a:solidFill>
                </a:rPr>
                <a:t>adequate revenue to cover cost of services</a:t>
              </a:r>
            </a:p>
            <a:p>
              <a:endParaRPr lang="en-US" sz="2100" b="1" kern="1200" dirty="0">
                <a:solidFill>
                  <a:srgbClr val="0E2945"/>
                </a:solidFill>
                <a:ea typeface="+mj-ea"/>
                <a:cs typeface="+mj-cs"/>
              </a:endParaRPr>
            </a:p>
          </p:txBody>
        </p:sp>
        <p:sp>
          <p:nvSpPr>
            <p:cNvPr id="24" name="TextBox 23">
              <a:extLst>
                <a:ext uri="{FF2B5EF4-FFF2-40B4-BE49-F238E27FC236}">
                  <a16:creationId xmlns:a16="http://schemas.microsoft.com/office/drawing/2014/main" id="{2051FB84-EDC9-4361-BA24-258A7F8172F8}"/>
                </a:ext>
              </a:extLst>
            </p:cNvPr>
            <p:cNvSpPr txBox="1"/>
            <p:nvPr/>
          </p:nvSpPr>
          <p:spPr>
            <a:xfrm>
              <a:off x="166245" y="2819583"/>
              <a:ext cx="1204135" cy="923329"/>
            </a:xfrm>
            <a:prstGeom prst="rect">
              <a:avLst/>
            </a:prstGeom>
            <a:noFill/>
          </p:spPr>
          <p:txBody>
            <a:bodyPr wrap="square" rtlCol="0">
              <a:spAutoFit/>
            </a:bodyPr>
            <a:lstStyle/>
            <a:p>
              <a:pPr algn="ctr"/>
              <a:r>
                <a:rPr lang="en-US" sz="5400" b="1" dirty="0">
                  <a:solidFill>
                    <a:srgbClr val="002060"/>
                  </a:solidFill>
                </a:rPr>
                <a:t>2</a:t>
              </a:r>
              <a:endParaRPr lang="en-US" sz="1200" b="1" dirty="0">
                <a:solidFill>
                  <a:srgbClr val="002060"/>
                </a:solidFill>
              </a:endParaRPr>
            </a:p>
          </p:txBody>
        </p:sp>
        <p:cxnSp>
          <p:nvCxnSpPr>
            <p:cNvPr id="23" name="Straight Connector 22">
              <a:extLst>
                <a:ext uri="{FF2B5EF4-FFF2-40B4-BE49-F238E27FC236}">
                  <a16:creationId xmlns:a16="http://schemas.microsoft.com/office/drawing/2014/main" id="{126933DC-930C-49A8-A13B-65A830E63BFB}"/>
                </a:ext>
              </a:extLst>
            </p:cNvPr>
            <p:cNvCxnSpPr>
              <a:cxnSpLocks/>
            </p:cNvCxnSpPr>
            <p:nvPr/>
          </p:nvCxnSpPr>
          <p:spPr>
            <a:xfrm>
              <a:off x="1267877" y="2990767"/>
              <a:ext cx="0" cy="640080"/>
            </a:xfrm>
            <a:prstGeom prst="line">
              <a:avLst/>
            </a:prstGeom>
            <a:ln>
              <a:solidFill>
                <a:srgbClr val="0065B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48F2805-85DE-48A7-A618-35B80FCDC097}"/>
              </a:ext>
            </a:extLst>
          </p:cNvPr>
          <p:cNvGrpSpPr/>
          <p:nvPr/>
        </p:nvGrpSpPr>
        <p:grpSpPr>
          <a:xfrm>
            <a:off x="170557" y="4024241"/>
            <a:ext cx="7836991" cy="923329"/>
            <a:chOff x="200102" y="3854318"/>
            <a:chExt cx="7836991" cy="923329"/>
          </a:xfrm>
        </p:grpSpPr>
        <p:sp>
          <p:nvSpPr>
            <p:cNvPr id="25" name="TextBox 24">
              <a:extLst>
                <a:ext uri="{FF2B5EF4-FFF2-40B4-BE49-F238E27FC236}">
                  <a16:creationId xmlns:a16="http://schemas.microsoft.com/office/drawing/2014/main" id="{6BC808C6-7A1F-4384-BCA7-41E96CBB2D85}"/>
                </a:ext>
              </a:extLst>
            </p:cNvPr>
            <p:cNvSpPr txBox="1"/>
            <p:nvPr/>
          </p:nvSpPr>
          <p:spPr>
            <a:xfrm>
              <a:off x="1348243" y="4108234"/>
              <a:ext cx="6688850" cy="415498"/>
            </a:xfrm>
            <a:prstGeom prst="rect">
              <a:avLst/>
            </a:prstGeom>
            <a:noFill/>
          </p:spPr>
          <p:txBody>
            <a:bodyPr wrap="square" rtlCol="0">
              <a:spAutoFit/>
            </a:bodyPr>
            <a:lstStyle/>
            <a:p>
              <a:r>
                <a:rPr lang="en-US" sz="2100" b="1" kern="1200" dirty="0">
                  <a:solidFill>
                    <a:srgbClr val="0E2945"/>
                  </a:solidFill>
                  <a:ea typeface="+mj-ea"/>
                  <a:cs typeface="+mj-cs"/>
                </a:rPr>
                <a:t>  maintains credit rating and low interest rates</a:t>
              </a:r>
            </a:p>
          </p:txBody>
        </p:sp>
        <p:sp>
          <p:nvSpPr>
            <p:cNvPr id="26" name="TextBox 25">
              <a:extLst>
                <a:ext uri="{FF2B5EF4-FFF2-40B4-BE49-F238E27FC236}">
                  <a16:creationId xmlns:a16="http://schemas.microsoft.com/office/drawing/2014/main" id="{9412EE5E-9CAE-454D-93C4-369F183F270E}"/>
                </a:ext>
              </a:extLst>
            </p:cNvPr>
            <p:cNvSpPr txBox="1"/>
            <p:nvPr/>
          </p:nvSpPr>
          <p:spPr>
            <a:xfrm>
              <a:off x="200102" y="3854318"/>
              <a:ext cx="1079880" cy="923329"/>
            </a:xfrm>
            <a:prstGeom prst="rect">
              <a:avLst/>
            </a:prstGeom>
            <a:noFill/>
          </p:spPr>
          <p:txBody>
            <a:bodyPr wrap="square" rtlCol="0">
              <a:spAutoFit/>
            </a:bodyPr>
            <a:lstStyle/>
            <a:p>
              <a:pPr algn="ctr"/>
              <a:r>
                <a:rPr lang="en-US" sz="5400" b="1" dirty="0">
                  <a:solidFill>
                    <a:srgbClr val="002060"/>
                  </a:solidFill>
                </a:rPr>
                <a:t>4</a:t>
              </a:r>
              <a:endParaRPr lang="en-US" sz="1200" b="1" dirty="0">
                <a:solidFill>
                  <a:srgbClr val="002060"/>
                </a:solidFill>
              </a:endParaRPr>
            </a:p>
          </p:txBody>
        </p:sp>
        <p:cxnSp>
          <p:nvCxnSpPr>
            <p:cNvPr id="27" name="Straight Connector 26">
              <a:extLst>
                <a:ext uri="{FF2B5EF4-FFF2-40B4-BE49-F238E27FC236}">
                  <a16:creationId xmlns:a16="http://schemas.microsoft.com/office/drawing/2014/main" id="{2309D76D-7BB6-420E-974C-D8DD486F398B}"/>
                </a:ext>
              </a:extLst>
            </p:cNvPr>
            <p:cNvCxnSpPr>
              <a:cxnSpLocks/>
            </p:cNvCxnSpPr>
            <p:nvPr/>
          </p:nvCxnSpPr>
          <p:spPr>
            <a:xfrm>
              <a:off x="1305738" y="3950222"/>
              <a:ext cx="0" cy="640080"/>
            </a:xfrm>
            <a:prstGeom prst="line">
              <a:avLst/>
            </a:prstGeom>
            <a:ln>
              <a:solidFill>
                <a:srgbClr val="0065B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099245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3"/>
          <p:cNvSpPr>
            <a:spLocks noGrp="1"/>
          </p:cNvSpPr>
          <p:nvPr>
            <p:ph type="sldNum" sz="quarter" idx="12"/>
          </p:nvPr>
        </p:nvSpPr>
        <p:spPr/>
        <p:txBody>
          <a:bodyPr/>
          <a:lstStyle/>
          <a:p>
            <a:pPr defTabSz="914378"/>
            <a:fld id="{43DCC59F-9F97-4D52-965B-7D8F9FFC86D5}" type="slidenum">
              <a:rPr lang="en-US" kern="0">
                <a:latin typeface="Arial"/>
                <a:cs typeface="Arial"/>
                <a:sym typeface="Arial"/>
              </a:rPr>
              <a:pPr defTabSz="914378"/>
              <a:t>5</a:t>
            </a:fld>
            <a:endParaRPr lang="en-US" kern="0" dirty="0">
              <a:latin typeface="Arial"/>
              <a:cs typeface="Arial"/>
              <a:sym typeface="Arial"/>
            </a:endParaRPr>
          </a:p>
        </p:txBody>
      </p:sp>
      <p:grpSp>
        <p:nvGrpSpPr>
          <p:cNvPr id="69" name="Group 68">
            <a:extLst>
              <a:ext uri="{FF2B5EF4-FFF2-40B4-BE49-F238E27FC236}">
                <a16:creationId xmlns:a16="http://schemas.microsoft.com/office/drawing/2014/main" id="{5E5B22DC-B4B7-41B5-8A76-0B7E685BC18D}"/>
              </a:ext>
            </a:extLst>
          </p:cNvPr>
          <p:cNvGrpSpPr/>
          <p:nvPr/>
        </p:nvGrpSpPr>
        <p:grpSpPr>
          <a:xfrm>
            <a:off x="4093991" y="2908283"/>
            <a:ext cx="2882626" cy="584955"/>
            <a:chOff x="9448121" y="3921760"/>
            <a:chExt cx="3960126" cy="779940"/>
          </a:xfrm>
        </p:grpSpPr>
        <p:grpSp>
          <p:nvGrpSpPr>
            <p:cNvPr id="70" name="Group 69">
              <a:extLst>
                <a:ext uri="{FF2B5EF4-FFF2-40B4-BE49-F238E27FC236}">
                  <a16:creationId xmlns:a16="http://schemas.microsoft.com/office/drawing/2014/main" id="{ADA7F134-EDEA-46DC-8296-676470A8C3E2}"/>
                </a:ext>
              </a:extLst>
            </p:cNvPr>
            <p:cNvGrpSpPr/>
            <p:nvPr/>
          </p:nvGrpSpPr>
          <p:grpSpPr>
            <a:xfrm>
              <a:off x="9448121" y="4267200"/>
              <a:ext cx="3960126" cy="434500"/>
              <a:chOff x="2245360" y="4267200"/>
              <a:chExt cx="3960126" cy="434500"/>
            </a:xfrm>
          </p:grpSpPr>
          <p:cxnSp>
            <p:nvCxnSpPr>
              <p:cNvPr id="73" name="Straight Connector 72">
                <a:extLst>
                  <a:ext uri="{FF2B5EF4-FFF2-40B4-BE49-F238E27FC236}">
                    <a16:creationId xmlns:a16="http://schemas.microsoft.com/office/drawing/2014/main" id="{4F32627E-06F5-447C-9072-F39DDF32238B}"/>
                  </a:ext>
                </a:extLst>
              </p:cNvPr>
              <p:cNvCxnSpPr/>
              <p:nvPr/>
            </p:nvCxnSpPr>
            <p:spPr>
              <a:xfrm flipV="1">
                <a:off x="2245360" y="4267200"/>
                <a:ext cx="193040" cy="434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BC896F45-4D6C-44DF-BE6C-DC8904A974FB}"/>
                  </a:ext>
                </a:extLst>
              </p:cNvPr>
              <p:cNvCxnSpPr/>
              <p:nvPr/>
            </p:nvCxnSpPr>
            <p:spPr>
              <a:xfrm>
                <a:off x="2438400" y="4267200"/>
                <a:ext cx="55880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5165E159-B7BD-4EA4-9752-915B09D0030C}"/>
                  </a:ext>
                </a:extLst>
              </p:cNvPr>
              <p:cNvCxnSpPr/>
              <p:nvPr/>
            </p:nvCxnSpPr>
            <p:spPr>
              <a:xfrm>
                <a:off x="2997200" y="4267200"/>
                <a:ext cx="233680" cy="434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6A94EEF7-849B-4FF1-B8D8-4F5777F634F9}"/>
                  </a:ext>
                </a:extLst>
              </p:cNvPr>
              <p:cNvCxnSpPr>
                <a:cxnSpLocks/>
              </p:cNvCxnSpPr>
              <p:nvPr/>
            </p:nvCxnSpPr>
            <p:spPr>
              <a:xfrm flipV="1">
                <a:off x="3230881" y="4696835"/>
                <a:ext cx="2974605" cy="4865"/>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71" name="Straight Connector 70">
              <a:extLst>
                <a:ext uri="{FF2B5EF4-FFF2-40B4-BE49-F238E27FC236}">
                  <a16:creationId xmlns:a16="http://schemas.microsoft.com/office/drawing/2014/main" id="{F7E136F6-808D-4A09-9525-CF39C21BD325}"/>
                </a:ext>
              </a:extLst>
            </p:cNvPr>
            <p:cNvCxnSpPr>
              <a:cxnSpLocks/>
            </p:cNvCxnSpPr>
            <p:nvPr/>
          </p:nvCxnSpPr>
          <p:spPr>
            <a:xfrm>
              <a:off x="9922255" y="3921760"/>
              <a:ext cx="0" cy="342807"/>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78" name="Hexagon 77">
            <a:extLst>
              <a:ext uri="{FF2B5EF4-FFF2-40B4-BE49-F238E27FC236}">
                <a16:creationId xmlns:a16="http://schemas.microsoft.com/office/drawing/2014/main" id="{27BEBC8F-EB75-4048-A820-AB9109A3C96E}"/>
              </a:ext>
            </a:extLst>
          </p:cNvPr>
          <p:cNvSpPr/>
          <p:nvPr/>
        </p:nvSpPr>
        <p:spPr>
          <a:xfrm>
            <a:off x="4149194" y="3228725"/>
            <a:ext cx="605205" cy="521729"/>
          </a:xfrm>
          <a:prstGeom prst="hexagon">
            <a:avLst/>
          </a:prstGeom>
          <a:solidFill>
            <a:srgbClr val="4777B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dirty="0">
              <a:solidFill>
                <a:prstClr val="white"/>
              </a:solidFill>
              <a:latin typeface="Arial" panose="020B0604020202020204"/>
            </a:endParaRPr>
          </a:p>
        </p:txBody>
      </p:sp>
      <p:sp>
        <p:nvSpPr>
          <p:cNvPr id="81" name="Hexagon 80">
            <a:extLst>
              <a:ext uri="{FF2B5EF4-FFF2-40B4-BE49-F238E27FC236}">
                <a16:creationId xmlns:a16="http://schemas.microsoft.com/office/drawing/2014/main" id="{68AE0A5E-9F3F-4334-8682-8E2A4513FD2A}"/>
              </a:ext>
            </a:extLst>
          </p:cNvPr>
          <p:cNvSpPr/>
          <p:nvPr/>
        </p:nvSpPr>
        <p:spPr>
          <a:xfrm>
            <a:off x="3448699" y="1231883"/>
            <a:ext cx="1944623" cy="1676400"/>
          </a:xfrm>
          <a:prstGeom prst="hexagon">
            <a:avLst/>
          </a:prstGeom>
          <a:noFill/>
          <a:ln w="76200">
            <a:solidFill>
              <a:srgbClr val="4777B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kern="1200">
              <a:solidFill>
                <a:prstClr val="white"/>
              </a:solidFill>
              <a:latin typeface="Arial" panose="020B0604020202020204"/>
            </a:endParaRPr>
          </a:p>
        </p:txBody>
      </p:sp>
      <p:sp>
        <p:nvSpPr>
          <p:cNvPr id="82" name="Hexagon 81">
            <a:extLst>
              <a:ext uri="{FF2B5EF4-FFF2-40B4-BE49-F238E27FC236}">
                <a16:creationId xmlns:a16="http://schemas.microsoft.com/office/drawing/2014/main" id="{87BFBBC8-FB9D-4E27-81C8-44704028BFC2}"/>
              </a:ext>
            </a:extLst>
          </p:cNvPr>
          <p:cNvSpPr/>
          <p:nvPr/>
        </p:nvSpPr>
        <p:spPr>
          <a:xfrm>
            <a:off x="3536290" y="1307393"/>
            <a:ext cx="1769440" cy="1525381"/>
          </a:xfrm>
          <a:prstGeom prst="hexagon">
            <a:avLst/>
          </a:prstGeom>
          <a:solidFill>
            <a:srgbClr val="4777B7"/>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a:solidFill>
                <a:prstClr val="white"/>
              </a:solidFill>
              <a:latin typeface="Arial" panose="020B0604020202020204"/>
            </a:endParaRPr>
          </a:p>
        </p:txBody>
      </p:sp>
      <p:sp>
        <p:nvSpPr>
          <p:cNvPr id="84" name="TextBox 83">
            <a:extLst>
              <a:ext uri="{FF2B5EF4-FFF2-40B4-BE49-F238E27FC236}">
                <a16:creationId xmlns:a16="http://schemas.microsoft.com/office/drawing/2014/main" id="{3DD66F52-8237-4299-8E49-D01708B66422}"/>
              </a:ext>
            </a:extLst>
          </p:cNvPr>
          <p:cNvSpPr txBox="1"/>
          <p:nvPr/>
        </p:nvSpPr>
        <p:spPr>
          <a:xfrm>
            <a:off x="4132920" y="1255796"/>
            <a:ext cx="576180" cy="461665"/>
          </a:xfrm>
          <a:prstGeom prst="rect">
            <a:avLst/>
          </a:prstGeom>
          <a:noFill/>
        </p:spPr>
        <p:txBody>
          <a:bodyPr wrap="square" rtlCol="0">
            <a:spAutoFit/>
          </a:bodyPr>
          <a:lstStyle/>
          <a:p>
            <a:pPr algn="ctr" defTabSz="685800">
              <a:defRPr/>
            </a:pPr>
            <a:endParaRPr lang="en-US" sz="2400" b="1" kern="1200" dirty="0">
              <a:solidFill>
                <a:prstClr val="white"/>
              </a:solidFill>
              <a:ea typeface="+mn-ea"/>
              <a:cs typeface="+mn-cs"/>
            </a:endParaRPr>
          </a:p>
        </p:txBody>
      </p:sp>
      <p:sp>
        <p:nvSpPr>
          <p:cNvPr id="86" name="TextBox 85">
            <a:extLst>
              <a:ext uri="{FF2B5EF4-FFF2-40B4-BE49-F238E27FC236}">
                <a16:creationId xmlns:a16="http://schemas.microsoft.com/office/drawing/2014/main" id="{4332319D-129E-44F8-B8C9-A19F68034A3B}"/>
              </a:ext>
            </a:extLst>
          </p:cNvPr>
          <p:cNvSpPr txBox="1"/>
          <p:nvPr/>
        </p:nvSpPr>
        <p:spPr>
          <a:xfrm>
            <a:off x="3638354" y="1737951"/>
            <a:ext cx="1601530" cy="584775"/>
          </a:xfrm>
          <a:prstGeom prst="rect">
            <a:avLst/>
          </a:prstGeom>
          <a:noFill/>
        </p:spPr>
        <p:txBody>
          <a:bodyPr wrap="square" rtlCol="0">
            <a:spAutoFit/>
          </a:bodyPr>
          <a:lstStyle/>
          <a:p>
            <a:pPr algn="ctr" defTabSz="685800">
              <a:defRPr/>
            </a:pPr>
            <a:r>
              <a:rPr lang="en-US" sz="1600" b="1" kern="1200" dirty="0">
                <a:solidFill>
                  <a:prstClr val="white"/>
                </a:solidFill>
                <a:ea typeface="+mn-ea"/>
                <a:cs typeface="+mn-cs"/>
              </a:rPr>
              <a:t>DEVELOPER IMPACT FEE</a:t>
            </a:r>
          </a:p>
        </p:txBody>
      </p:sp>
      <p:sp>
        <p:nvSpPr>
          <p:cNvPr id="96" name="TextBox 95">
            <a:extLst>
              <a:ext uri="{FF2B5EF4-FFF2-40B4-BE49-F238E27FC236}">
                <a16:creationId xmlns:a16="http://schemas.microsoft.com/office/drawing/2014/main" id="{12991D82-8E55-4FE4-A56F-0A15D82D31F4}"/>
              </a:ext>
            </a:extLst>
          </p:cNvPr>
          <p:cNvSpPr txBox="1"/>
          <p:nvPr/>
        </p:nvSpPr>
        <p:spPr>
          <a:xfrm>
            <a:off x="3387255" y="3757300"/>
            <a:ext cx="2165253" cy="276999"/>
          </a:xfrm>
          <a:prstGeom prst="rect">
            <a:avLst/>
          </a:prstGeom>
          <a:noFill/>
        </p:spPr>
        <p:txBody>
          <a:bodyPr wrap="square" rtlCol="0">
            <a:noAutofit/>
          </a:bodyPr>
          <a:lstStyle/>
          <a:p>
            <a:pPr algn="ctr" defTabSz="685800">
              <a:defRPr/>
            </a:pPr>
            <a:r>
              <a:rPr lang="en-US" sz="1800" b="1" kern="1200" dirty="0">
                <a:solidFill>
                  <a:srgbClr val="4777B7"/>
                </a:solidFill>
                <a:ea typeface="+mn-ea"/>
                <a:cs typeface="+mn-cs"/>
              </a:rPr>
              <a:t>COMBINED UTILITY SYSTEM</a:t>
            </a:r>
          </a:p>
        </p:txBody>
      </p:sp>
      <p:grpSp>
        <p:nvGrpSpPr>
          <p:cNvPr id="7" name="Group 6">
            <a:extLst>
              <a:ext uri="{FF2B5EF4-FFF2-40B4-BE49-F238E27FC236}">
                <a16:creationId xmlns:a16="http://schemas.microsoft.com/office/drawing/2014/main" id="{BC82B99E-58F4-4558-B5A2-430E91DB5F1C}"/>
              </a:ext>
            </a:extLst>
          </p:cNvPr>
          <p:cNvGrpSpPr/>
          <p:nvPr/>
        </p:nvGrpSpPr>
        <p:grpSpPr>
          <a:xfrm>
            <a:off x="0" y="1234561"/>
            <a:ext cx="4060845" cy="3051946"/>
            <a:chOff x="-408458" y="1234561"/>
            <a:chExt cx="4060845" cy="3051946"/>
          </a:xfrm>
        </p:grpSpPr>
        <p:sp>
          <p:nvSpPr>
            <p:cNvPr id="120" name="Hexagon 119">
              <a:extLst>
                <a:ext uri="{FF2B5EF4-FFF2-40B4-BE49-F238E27FC236}">
                  <a16:creationId xmlns:a16="http://schemas.microsoft.com/office/drawing/2014/main" id="{8D53B3AF-69F6-4FFB-809B-53475EBD32BF}"/>
                </a:ext>
              </a:extLst>
            </p:cNvPr>
            <p:cNvSpPr/>
            <p:nvPr/>
          </p:nvSpPr>
          <p:spPr>
            <a:xfrm>
              <a:off x="877898" y="3231402"/>
              <a:ext cx="605205" cy="521729"/>
            </a:xfrm>
            <a:prstGeom prst="hexagon">
              <a:avLst/>
            </a:prstGeom>
            <a:solidFill>
              <a:srgbClr val="30517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dirty="0">
                <a:solidFill>
                  <a:prstClr val="white"/>
                </a:solidFill>
                <a:latin typeface="Arial" panose="020B0604020202020204"/>
              </a:endParaRPr>
            </a:p>
          </p:txBody>
        </p:sp>
        <p:sp>
          <p:nvSpPr>
            <p:cNvPr id="130" name="TextBox 129">
              <a:extLst>
                <a:ext uri="{FF2B5EF4-FFF2-40B4-BE49-F238E27FC236}">
                  <a16:creationId xmlns:a16="http://schemas.microsoft.com/office/drawing/2014/main" id="{0F496BFA-7B0B-410B-BF9E-E61029C7A717}"/>
                </a:ext>
              </a:extLst>
            </p:cNvPr>
            <p:cNvSpPr txBox="1"/>
            <p:nvPr/>
          </p:nvSpPr>
          <p:spPr>
            <a:xfrm>
              <a:off x="134767" y="3764778"/>
              <a:ext cx="2122868" cy="521729"/>
            </a:xfrm>
            <a:prstGeom prst="rect">
              <a:avLst/>
            </a:prstGeom>
            <a:noFill/>
          </p:spPr>
          <p:txBody>
            <a:bodyPr wrap="square" rtlCol="0">
              <a:noAutofit/>
            </a:bodyPr>
            <a:lstStyle/>
            <a:p>
              <a:pPr algn="ctr" defTabSz="685800">
                <a:defRPr/>
              </a:pPr>
              <a:r>
                <a:rPr lang="en-US" sz="1800" b="1" kern="1200" dirty="0">
                  <a:solidFill>
                    <a:srgbClr val="30517C"/>
                  </a:solidFill>
                  <a:ea typeface="+mn-ea"/>
                  <a:cs typeface="+mn-cs"/>
                </a:rPr>
                <a:t>COMBINED UTILITY SYSTEM</a:t>
              </a:r>
              <a:endParaRPr lang="en-US" sz="1600" b="1" kern="1200" dirty="0">
                <a:solidFill>
                  <a:srgbClr val="757575"/>
                </a:solidFill>
                <a:ea typeface="+mn-ea"/>
                <a:cs typeface="+mn-cs"/>
              </a:endParaRPr>
            </a:p>
            <a:p>
              <a:pPr algn="ctr" defTabSz="685800">
                <a:defRPr/>
              </a:pPr>
              <a:endParaRPr lang="en-US" sz="1500" b="1" kern="1200" dirty="0">
                <a:solidFill>
                  <a:srgbClr val="30517C"/>
                </a:solidFill>
                <a:ea typeface="+mn-ea"/>
                <a:cs typeface="+mn-cs"/>
              </a:endParaRPr>
            </a:p>
          </p:txBody>
        </p:sp>
        <p:grpSp>
          <p:nvGrpSpPr>
            <p:cNvPr id="122" name="Group 121">
              <a:extLst>
                <a:ext uri="{FF2B5EF4-FFF2-40B4-BE49-F238E27FC236}">
                  <a16:creationId xmlns:a16="http://schemas.microsoft.com/office/drawing/2014/main" id="{75424273-728B-4DB9-B602-F70C6FB05379}"/>
                </a:ext>
              </a:extLst>
            </p:cNvPr>
            <p:cNvGrpSpPr/>
            <p:nvPr/>
          </p:nvGrpSpPr>
          <p:grpSpPr>
            <a:xfrm>
              <a:off x="240219" y="1234561"/>
              <a:ext cx="1944624" cy="1676400"/>
              <a:chOff x="3536981" y="1256256"/>
              <a:chExt cx="2592831" cy="2235200"/>
            </a:xfrm>
          </p:grpSpPr>
          <p:sp>
            <p:nvSpPr>
              <p:cNvPr id="124" name="Hexagon 123">
                <a:extLst>
                  <a:ext uri="{FF2B5EF4-FFF2-40B4-BE49-F238E27FC236}">
                    <a16:creationId xmlns:a16="http://schemas.microsoft.com/office/drawing/2014/main" id="{DAAECC30-91D7-43AD-9DA9-2C6F94D68A3E}"/>
                  </a:ext>
                </a:extLst>
              </p:cNvPr>
              <p:cNvSpPr/>
              <p:nvPr/>
            </p:nvSpPr>
            <p:spPr>
              <a:xfrm>
                <a:off x="3653769" y="1356936"/>
                <a:ext cx="2359254" cy="2033841"/>
              </a:xfrm>
              <a:prstGeom prst="hexagon">
                <a:avLst/>
              </a:prstGeom>
              <a:solidFill>
                <a:srgbClr val="30517C"/>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a:solidFill>
                    <a:prstClr val="white"/>
                  </a:solidFill>
                  <a:latin typeface="Arial" panose="020B0604020202020204"/>
                </a:endParaRPr>
              </a:p>
            </p:txBody>
          </p:sp>
          <p:sp>
            <p:nvSpPr>
              <p:cNvPr id="128" name="TextBox 127">
                <a:extLst>
                  <a:ext uri="{FF2B5EF4-FFF2-40B4-BE49-F238E27FC236}">
                    <a16:creationId xmlns:a16="http://schemas.microsoft.com/office/drawing/2014/main" id="{6D43F84C-4111-426E-BD68-0DF91C60CA3D}"/>
                  </a:ext>
                </a:extLst>
              </p:cNvPr>
              <p:cNvSpPr txBox="1"/>
              <p:nvPr/>
            </p:nvSpPr>
            <p:spPr>
              <a:xfrm>
                <a:off x="3723514" y="1790601"/>
                <a:ext cx="2204660" cy="1107996"/>
              </a:xfrm>
              <a:prstGeom prst="rect">
                <a:avLst/>
              </a:prstGeom>
              <a:noFill/>
            </p:spPr>
            <p:txBody>
              <a:bodyPr wrap="square" rtlCol="0">
                <a:spAutoFit/>
              </a:bodyPr>
              <a:lstStyle/>
              <a:p>
                <a:pPr algn="ctr" defTabSz="685800">
                  <a:defRPr/>
                </a:pPr>
                <a:r>
                  <a:rPr lang="en-US" sz="1600" b="1" kern="1200" dirty="0">
                    <a:solidFill>
                      <a:prstClr val="white"/>
                    </a:solidFill>
                    <a:ea typeface="+mn-ea"/>
                    <a:cs typeface="+mn-cs"/>
                  </a:rPr>
                  <a:t>WATER &amp; WASTEWATER RATES</a:t>
                </a:r>
              </a:p>
            </p:txBody>
          </p:sp>
          <p:sp>
            <p:nvSpPr>
              <p:cNvPr id="123" name="Hexagon 122">
                <a:extLst>
                  <a:ext uri="{FF2B5EF4-FFF2-40B4-BE49-F238E27FC236}">
                    <a16:creationId xmlns:a16="http://schemas.microsoft.com/office/drawing/2014/main" id="{2C5EF12A-E88B-43A2-9EE9-437E6D8E1E70}"/>
                  </a:ext>
                </a:extLst>
              </p:cNvPr>
              <p:cNvSpPr/>
              <p:nvPr/>
            </p:nvSpPr>
            <p:spPr>
              <a:xfrm>
                <a:off x="3536981" y="1256256"/>
                <a:ext cx="2592831" cy="2235200"/>
              </a:xfrm>
              <a:prstGeom prst="hexagon">
                <a:avLst/>
              </a:prstGeom>
              <a:noFill/>
              <a:ln w="76200">
                <a:solidFill>
                  <a:srgbClr val="30517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US" sz="1350" kern="1200">
                  <a:solidFill>
                    <a:prstClr val="white"/>
                  </a:solidFill>
                  <a:latin typeface="Arial" panose="020B0604020202020204"/>
                </a:endParaRPr>
              </a:p>
            </p:txBody>
          </p:sp>
        </p:grpSp>
        <p:grpSp>
          <p:nvGrpSpPr>
            <p:cNvPr id="132" name="Group 131">
              <a:extLst>
                <a:ext uri="{FF2B5EF4-FFF2-40B4-BE49-F238E27FC236}">
                  <a16:creationId xmlns:a16="http://schemas.microsoft.com/office/drawing/2014/main" id="{2301D3EB-FD65-4ED8-B3A7-790710CD3DF6}"/>
                </a:ext>
              </a:extLst>
            </p:cNvPr>
            <p:cNvGrpSpPr/>
            <p:nvPr/>
          </p:nvGrpSpPr>
          <p:grpSpPr>
            <a:xfrm>
              <a:off x="-408458" y="2959622"/>
              <a:ext cx="4060845" cy="536294"/>
              <a:chOff x="3039965" y="3986641"/>
              <a:chExt cx="5357099" cy="715059"/>
            </a:xfrm>
          </p:grpSpPr>
          <p:cxnSp>
            <p:nvCxnSpPr>
              <p:cNvPr id="134" name="Straight Connector 133">
                <a:extLst>
                  <a:ext uri="{FF2B5EF4-FFF2-40B4-BE49-F238E27FC236}">
                    <a16:creationId xmlns:a16="http://schemas.microsoft.com/office/drawing/2014/main" id="{688C2177-4988-4FCE-9A15-B3A94746D89C}"/>
                  </a:ext>
                </a:extLst>
              </p:cNvPr>
              <p:cNvCxnSpPr>
                <a:cxnSpLocks/>
              </p:cNvCxnSpPr>
              <p:nvPr/>
            </p:nvCxnSpPr>
            <p:spPr>
              <a:xfrm>
                <a:off x="5126735" y="3986641"/>
                <a:ext cx="0" cy="256809"/>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DAD0251F-B341-4E0A-94AA-358370BA6EE8}"/>
                  </a:ext>
                </a:extLst>
              </p:cNvPr>
              <p:cNvGrpSpPr/>
              <p:nvPr/>
            </p:nvGrpSpPr>
            <p:grpSpPr>
              <a:xfrm>
                <a:off x="3039965" y="4267200"/>
                <a:ext cx="5357099" cy="434500"/>
                <a:chOff x="642205" y="4267200"/>
                <a:chExt cx="5357099" cy="434500"/>
              </a:xfrm>
            </p:grpSpPr>
            <p:cxnSp>
              <p:nvCxnSpPr>
                <p:cNvPr id="135" name="Straight Connector 134">
                  <a:extLst>
                    <a:ext uri="{FF2B5EF4-FFF2-40B4-BE49-F238E27FC236}">
                      <a16:creationId xmlns:a16="http://schemas.microsoft.com/office/drawing/2014/main" id="{126CCDC5-6123-4721-B056-3EC95129E0AD}"/>
                    </a:ext>
                  </a:extLst>
                </p:cNvPr>
                <p:cNvCxnSpPr>
                  <a:cxnSpLocks/>
                </p:cNvCxnSpPr>
                <p:nvPr/>
              </p:nvCxnSpPr>
              <p:spPr>
                <a:xfrm>
                  <a:off x="642205" y="4693264"/>
                  <a:ext cx="1603153" cy="8436"/>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1BEC3D9E-B922-407B-9381-8D2A5C25C1F4}"/>
                    </a:ext>
                  </a:extLst>
                </p:cNvPr>
                <p:cNvCxnSpPr/>
                <p:nvPr/>
              </p:nvCxnSpPr>
              <p:spPr>
                <a:xfrm flipV="1">
                  <a:off x="2245360" y="4267200"/>
                  <a:ext cx="193040" cy="434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5EE34B40-F128-412C-ADD1-B8AAE0CF834F}"/>
                    </a:ext>
                  </a:extLst>
                </p:cNvPr>
                <p:cNvCxnSpPr/>
                <p:nvPr/>
              </p:nvCxnSpPr>
              <p:spPr>
                <a:xfrm>
                  <a:off x="2438400" y="4267200"/>
                  <a:ext cx="55880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36B5638-04F1-49CF-BFFE-0CFFA09C9684}"/>
                    </a:ext>
                  </a:extLst>
                </p:cNvPr>
                <p:cNvCxnSpPr/>
                <p:nvPr/>
              </p:nvCxnSpPr>
              <p:spPr>
                <a:xfrm>
                  <a:off x="2997200" y="4267200"/>
                  <a:ext cx="233680" cy="434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6412FD70-D59C-403E-9817-203FAA312414}"/>
                    </a:ext>
                  </a:extLst>
                </p:cNvPr>
                <p:cNvCxnSpPr>
                  <a:cxnSpLocks/>
                </p:cNvCxnSpPr>
                <p:nvPr/>
              </p:nvCxnSpPr>
              <p:spPr>
                <a:xfrm flipV="1">
                  <a:off x="3230880" y="4693264"/>
                  <a:ext cx="2768424" cy="8436"/>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grpSp>
      <p:grpSp>
        <p:nvGrpSpPr>
          <p:cNvPr id="4" name="Group 3">
            <a:extLst>
              <a:ext uri="{FF2B5EF4-FFF2-40B4-BE49-F238E27FC236}">
                <a16:creationId xmlns:a16="http://schemas.microsoft.com/office/drawing/2014/main" id="{4222BB56-331E-4239-B01C-9E79120BCBB1}"/>
              </a:ext>
            </a:extLst>
          </p:cNvPr>
          <p:cNvGrpSpPr/>
          <p:nvPr/>
        </p:nvGrpSpPr>
        <p:grpSpPr>
          <a:xfrm>
            <a:off x="6090699" y="1228234"/>
            <a:ext cx="3095595" cy="2835882"/>
            <a:chOff x="4319024" y="1216806"/>
            <a:chExt cx="3095595" cy="2835882"/>
          </a:xfrm>
        </p:grpSpPr>
        <p:grpSp>
          <p:nvGrpSpPr>
            <p:cNvPr id="98" name="Group 97">
              <a:extLst>
                <a:ext uri="{FF2B5EF4-FFF2-40B4-BE49-F238E27FC236}">
                  <a16:creationId xmlns:a16="http://schemas.microsoft.com/office/drawing/2014/main" id="{468CFB99-D937-4A38-B633-1526E5CD9C02}"/>
                </a:ext>
              </a:extLst>
            </p:cNvPr>
            <p:cNvGrpSpPr/>
            <p:nvPr/>
          </p:nvGrpSpPr>
          <p:grpSpPr>
            <a:xfrm>
              <a:off x="5247237" y="2901365"/>
              <a:ext cx="2167382" cy="594178"/>
              <a:chOff x="990081" y="3654735"/>
              <a:chExt cx="3047929" cy="792237"/>
            </a:xfrm>
          </p:grpSpPr>
          <p:cxnSp>
            <p:nvCxnSpPr>
              <p:cNvPr id="99" name="Straight Connector 98">
                <a:extLst>
                  <a:ext uri="{FF2B5EF4-FFF2-40B4-BE49-F238E27FC236}">
                    <a16:creationId xmlns:a16="http://schemas.microsoft.com/office/drawing/2014/main" id="{1217F9CF-9696-4422-AF0A-3E41155775F1}"/>
                  </a:ext>
                </a:extLst>
              </p:cNvPr>
              <p:cNvCxnSpPr>
                <a:cxnSpLocks/>
              </p:cNvCxnSpPr>
              <p:nvPr/>
            </p:nvCxnSpPr>
            <p:spPr>
              <a:xfrm>
                <a:off x="1468583" y="3654735"/>
                <a:ext cx="0" cy="342807"/>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00" name="Group 99">
                <a:extLst>
                  <a:ext uri="{FF2B5EF4-FFF2-40B4-BE49-F238E27FC236}">
                    <a16:creationId xmlns:a16="http://schemas.microsoft.com/office/drawing/2014/main" id="{9EF560F5-0B8D-4DBB-AFBB-87CC4AFB5232}"/>
                  </a:ext>
                </a:extLst>
              </p:cNvPr>
              <p:cNvGrpSpPr/>
              <p:nvPr/>
            </p:nvGrpSpPr>
            <p:grpSpPr>
              <a:xfrm>
                <a:off x="990081" y="4000175"/>
                <a:ext cx="3047929" cy="446797"/>
                <a:chOff x="2245360" y="4267200"/>
                <a:chExt cx="3047929" cy="446797"/>
              </a:xfrm>
            </p:grpSpPr>
            <p:cxnSp>
              <p:nvCxnSpPr>
                <p:cNvPr id="102" name="Straight Connector 101">
                  <a:extLst>
                    <a:ext uri="{FF2B5EF4-FFF2-40B4-BE49-F238E27FC236}">
                      <a16:creationId xmlns:a16="http://schemas.microsoft.com/office/drawing/2014/main" id="{DE9EF9E2-A804-4479-82B1-9BF41556C056}"/>
                    </a:ext>
                  </a:extLst>
                </p:cNvPr>
                <p:cNvCxnSpPr/>
                <p:nvPr/>
              </p:nvCxnSpPr>
              <p:spPr>
                <a:xfrm flipV="1">
                  <a:off x="2245360" y="4267200"/>
                  <a:ext cx="193040" cy="434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84D4BD4-2FD0-41F5-BB08-276004F8F570}"/>
                    </a:ext>
                  </a:extLst>
                </p:cNvPr>
                <p:cNvCxnSpPr/>
                <p:nvPr/>
              </p:nvCxnSpPr>
              <p:spPr>
                <a:xfrm>
                  <a:off x="2438400" y="4267200"/>
                  <a:ext cx="558800" cy="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EC52D05-28EC-48AD-8809-22E4B3D33761}"/>
                    </a:ext>
                  </a:extLst>
                </p:cNvPr>
                <p:cNvCxnSpPr/>
                <p:nvPr/>
              </p:nvCxnSpPr>
              <p:spPr>
                <a:xfrm>
                  <a:off x="2997200" y="4267200"/>
                  <a:ext cx="233680" cy="434500"/>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EC84344-AFE7-4D73-BB9E-728D99F0919D}"/>
                    </a:ext>
                  </a:extLst>
                </p:cNvPr>
                <p:cNvCxnSpPr>
                  <a:cxnSpLocks/>
                </p:cNvCxnSpPr>
                <p:nvPr/>
              </p:nvCxnSpPr>
              <p:spPr>
                <a:xfrm>
                  <a:off x="3230880" y="4701700"/>
                  <a:ext cx="2062409" cy="12297"/>
                </a:xfrm>
                <a:prstGeom prst="line">
                  <a:avLst/>
                </a:prstGeom>
                <a:ln w="2857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sp>
          <p:nvSpPr>
            <p:cNvPr id="107" name="Hexagon 106">
              <a:extLst>
                <a:ext uri="{FF2B5EF4-FFF2-40B4-BE49-F238E27FC236}">
                  <a16:creationId xmlns:a16="http://schemas.microsoft.com/office/drawing/2014/main" id="{5F0F6C14-75C8-40BB-806B-9F3CA11D0054}"/>
                </a:ext>
              </a:extLst>
            </p:cNvPr>
            <p:cNvSpPr/>
            <p:nvPr/>
          </p:nvSpPr>
          <p:spPr>
            <a:xfrm>
              <a:off x="5293617" y="3227972"/>
              <a:ext cx="605205" cy="521729"/>
            </a:xfrm>
            <a:prstGeom prst="hexagon">
              <a:avLst/>
            </a:prstGeom>
            <a:solidFill>
              <a:srgbClr val="326E9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dirty="0">
                <a:solidFill>
                  <a:prstClr val="white"/>
                </a:solidFill>
                <a:latin typeface="Arial" panose="020B0604020202020204"/>
              </a:endParaRPr>
            </a:p>
          </p:txBody>
        </p:sp>
        <p:grpSp>
          <p:nvGrpSpPr>
            <p:cNvPr id="109" name="Group 108">
              <a:extLst>
                <a:ext uri="{FF2B5EF4-FFF2-40B4-BE49-F238E27FC236}">
                  <a16:creationId xmlns:a16="http://schemas.microsoft.com/office/drawing/2014/main" id="{697B661C-13B9-41B9-8D82-D78091A884EA}"/>
                </a:ext>
              </a:extLst>
            </p:cNvPr>
            <p:cNvGrpSpPr/>
            <p:nvPr/>
          </p:nvGrpSpPr>
          <p:grpSpPr>
            <a:xfrm>
              <a:off x="4623907" y="1216806"/>
              <a:ext cx="1944623" cy="1676400"/>
              <a:chOff x="474552" y="1256256"/>
              <a:chExt cx="2592831" cy="2235200"/>
            </a:xfrm>
          </p:grpSpPr>
          <p:sp>
            <p:nvSpPr>
              <p:cNvPr id="110" name="Hexagon 109">
                <a:extLst>
                  <a:ext uri="{FF2B5EF4-FFF2-40B4-BE49-F238E27FC236}">
                    <a16:creationId xmlns:a16="http://schemas.microsoft.com/office/drawing/2014/main" id="{97975E29-F3D3-4CCE-8474-9A8435B6F924}"/>
                  </a:ext>
                </a:extLst>
              </p:cNvPr>
              <p:cNvSpPr/>
              <p:nvPr/>
            </p:nvSpPr>
            <p:spPr>
              <a:xfrm>
                <a:off x="474552" y="1256256"/>
                <a:ext cx="2592831" cy="2235200"/>
              </a:xfrm>
              <a:prstGeom prst="hexagon">
                <a:avLst/>
              </a:prstGeom>
              <a:noFill/>
              <a:ln w="76200">
                <a:solidFill>
                  <a:srgbClr val="326E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a:solidFill>
                    <a:prstClr val="white"/>
                  </a:solidFill>
                  <a:latin typeface="Arial" panose="020B0604020202020204"/>
                </a:endParaRPr>
              </a:p>
            </p:txBody>
          </p:sp>
          <p:sp>
            <p:nvSpPr>
              <p:cNvPr id="111" name="Hexagon 110">
                <a:extLst>
                  <a:ext uri="{FF2B5EF4-FFF2-40B4-BE49-F238E27FC236}">
                    <a16:creationId xmlns:a16="http://schemas.microsoft.com/office/drawing/2014/main" id="{6C4E02CD-D1FD-44ED-BB07-73C0C3B827A6}"/>
                  </a:ext>
                </a:extLst>
              </p:cNvPr>
              <p:cNvSpPr/>
              <p:nvPr/>
            </p:nvSpPr>
            <p:spPr>
              <a:xfrm>
                <a:off x="591340" y="1356936"/>
                <a:ext cx="2359254" cy="2033841"/>
              </a:xfrm>
              <a:prstGeom prst="hexagon">
                <a:avLst/>
              </a:prstGeom>
              <a:solidFill>
                <a:srgbClr val="326E9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kern="1200" dirty="0">
                  <a:solidFill>
                    <a:prstClr val="white"/>
                  </a:solidFill>
                  <a:latin typeface="Arial" panose="020B0604020202020204"/>
                </a:endParaRPr>
              </a:p>
            </p:txBody>
          </p:sp>
          <p:sp>
            <p:nvSpPr>
              <p:cNvPr id="115" name="TextBox 114">
                <a:extLst>
                  <a:ext uri="{FF2B5EF4-FFF2-40B4-BE49-F238E27FC236}">
                    <a16:creationId xmlns:a16="http://schemas.microsoft.com/office/drawing/2014/main" id="{D8B9D291-9735-40AD-8022-22C4B7C11722}"/>
                  </a:ext>
                </a:extLst>
              </p:cNvPr>
              <p:cNvSpPr txBox="1"/>
              <p:nvPr/>
            </p:nvSpPr>
            <p:spPr>
              <a:xfrm>
                <a:off x="712933" y="1795983"/>
                <a:ext cx="2226730" cy="1107996"/>
              </a:xfrm>
              <a:prstGeom prst="rect">
                <a:avLst/>
              </a:prstGeom>
              <a:noFill/>
            </p:spPr>
            <p:txBody>
              <a:bodyPr wrap="square" rtlCol="0">
                <a:spAutoFit/>
              </a:bodyPr>
              <a:lstStyle/>
              <a:p>
                <a:pPr algn="ctr" defTabSz="685800">
                  <a:defRPr/>
                </a:pPr>
                <a:r>
                  <a:rPr lang="en-US" sz="1600" b="1" kern="1200" dirty="0">
                    <a:solidFill>
                      <a:prstClr val="white"/>
                    </a:solidFill>
                    <a:ea typeface="+mn-ea"/>
                    <a:cs typeface="+mn-cs"/>
                  </a:rPr>
                  <a:t>PERMIT, LICENSE FEES &amp; OTHER</a:t>
                </a:r>
              </a:p>
            </p:txBody>
          </p:sp>
        </p:grpSp>
        <p:sp>
          <p:nvSpPr>
            <p:cNvPr id="117" name="TextBox 116">
              <a:extLst>
                <a:ext uri="{FF2B5EF4-FFF2-40B4-BE49-F238E27FC236}">
                  <a16:creationId xmlns:a16="http://schemas.microsoft.com/office/drawing/2014/main" id="{0D4ED0A4-AFC0-4FB1-93C7-EA3E1F30635B}"/>
                </a:ext>
              </a:extLst>
            </p:cNvPr>
            <p:cNvSpPr txBox="1"/>
            <p:nvPr/>
          </p:nvSpPr>
          <p:spPr>
            <a:xfrm>
              <a:off x="4319024" y="3753559"/>
              <a:ext cx="2735249" cy="299129"/>
            </a:xfrm>
            <a:prstGeom prst="rect">
              <a:avLst/>
            </a:prstGeom>
            <a:noFill/>
          </p:spPr>
          <p:txBody>
            <a:bodyPr wrap="square" rtlCol="0">
              <a:noAutofit/>
            </a:bodyPr>
            <a:lstStyle/>
            <a:p>
              <a:pPr algn="ctr" defTabSz="685800">
                <a:defRPr/>
              </a:pPr>
              <a:r>
                <a:rPr lang="en-US" sz="1800" b="1" kern="1200" dirty="0">
                  <a:solidFill>
                    <a:srgbClr val="326E91"/>
                  </a:solidFill>
                  <a:ea typeface="+mn-ea"/>
                  <a:cs typeface="+mn-cs"/>
                </a:rPr>
                <a:t>HOUSTON PERMITTING CENTER</a:t>
              </a:r>
            </a:p>
          </p:txBody>
        </p:sp>
      </p:grpSp>
      <p:sp>
        <p:nvSpPr>
          <p:cNvPr id="12" name="TextBox 11">
            <a:extLst>
              <a:ext uri="{FF2B5EF4-FFF2-40B4-BE49-F238E27FC236}">
                <a16:creationId xmlns:a16="http://schemas.microsoft.com/office/drawing/2014/main" id="{2277E873-3119-4378-AD83-9A9FE2309334}"/>
              </a:ext>
            </a:extLst>
          </p:cNvPr>
          <p:cNvSpPr txBox="1"/>
          <p:nvPr/>
        </p:nvSpPr>
        <p:spPr>
          <a:xfrm>
            <a:off x="377853" y="4283801"/>
            <a:ext cx="2490149" cy="523220"/>
          </a:xfrm>
          <a:prstGeom prst="rect">
            <a:avLst/>
          </a:prstGeom>
          <a:noFill/>
        </p:spPr>
        <p:txBody>
          <a:bodyPr wrap="square" rtlCol="0">
            <a:spAutoFit/>
          </a:bodyPr>
          <a:lstStyle/>
          <a:p>
            <a:pPr algn="ctr"/>
            <a:r>
              <a:rPr lang="en-US" b="1" dirty="0">
                <a:solidFill>
                  <a:srgbClr val="30517C"/>
                </a:solidFill>
              </a:rPr>
              <a:t>best practice</a:t>
            </a:r>
          </a:p>
          <a:p>
            <a:pPr algn="ctr"/>
            <a:r>
              <a:rPr lang="en-US" b="1" dirty="0">
                <a:solidFill>
                  <a:srgbClr val="30517C"/>
                </a:solidFill>
              </a:rPr>
              <a:t>every 5 years</a:t>
            </a:r>
          </a:p>
        </p:txBody>
      </p:sp>
      <p:sp>
        <p:nvSpPr>
          <p:cNvPr id="131" name="TextBox 130">
            <a:extLst>
              <a:ext uri="{FF2B5EF4-FFF2-40B4-BE49-F238E27FC236}">
                <a16:creationId xmlns:a16="http://schemas.microsoft.com/office/drawing/2014/main" id="{08712D88-3371-46A4-B116-90D4B8C74EF9}"/>
              </a:ext>
            </a:extLst>
          </p:cNvPr>
          <p:cNvSpPr txBox="1"/>
          <p:nvPr/>
        </p:nvSpPr>
        <p:spPr>
          <a:xfrm>
            <a:off x="3033374" y="4283801"/>
            <a:ext cx="2943645" cy="684803"/>
          </a:xfrm>
          <a:prstGeom prst="rect">
            <a:avLst/>
          </a:prstGeom>
          <a:noFill/>
        </p:spPr>
        <p:txBody>
          <a:bodyPr wrap="square" rtlCol="0">
            <a:spAutoFit/>
          </a:bodyPr>
          <a:lstStyle/>
          <a:p>
            <a:pPr algn="ctr"/>
            <a:r>
              <a:rPr lang="en-US" b="1" dirty="0">
                <a:solidFill>
                  <a:srgbClr val="4777B7"/>
                </a:solidFill>
              </a:rPr>
              <a:t>required </a:t>
            </a:r>
          </a:p>
          <a:p>
            <a:pPr algn="ctr"/>
            <a:r>
              <a:rPr lang="en-US" b="1" dirty="0">
                <a:solidFill>
                  <a:srgbClr val="4777B7"/>
                </a:solidFill>
              </a:rPr>
              <a:t>every 10 years</a:t>
            </a:r>
            <a:r>
              <a:rPr lang="en-US" dirty="0">
                <a:solidFill>
                  <a:srgbClr val="4777B7"/>
                </a:solidFill>
              </a:rPr>
              <a:t> </a:t>
            </a:r>
          </a:p>
          <a:p>
            <a:pPr algn="ctr"/>
            <a:r>
              <a:rPr lang="en-US" sz="1050" dirty="0">
                <a:solidFill>
                  <a:srgbClr val="4777B7"/>
                </a:solidFill>
              </a:rPr>
              <a:t>(Texas Local Government Code, Chapter 395)</a:t>
            </a:r>
            <a:endParaRPr lang="en-US" sz="1100" dirty="0">
              <a:solidFill>
                <a:srgbClr val="4777B7"/>
              </a:solidFill>
            </a:endParaRPr>
          </a:p>
        </p:txBody>
      </p:sp>
      <p:sp>
        <p:nvSpPr>
          <p:cNvPr id="146" name="TextBox 145">
            <a:extLst>
              <a:ext uri="{FF2B5EF4-FFF2-40B4-BE49-F238E27FC236}">
                <a16:creationId xmlns:a16="http://schemas.microsoft.com/office/drawing/2014/main" id="{E2B09B7B-DB9F-4136-B5DF-5F44386B4C95}"/>
              </a:ext>
            </a:extLst>
          </p:cNvPr>
          <p:cNvSpPr txBox="1"/>
          <p:nvPr/>
        </p:nvSpPr>
        <p:spPr>
          <a:xfrm>
            <a:off x="6007768" y="4324577"/>
            <a:ext cx="2818179" cy="523220"/>
          </a:xfrm>
          <a:prstGeom prst="rect">
            <a:avLst/>
          </a:prstGeom>
          <a:noFill/>
        </p:spPr>
        <p:txBody>
          <a:bodyPr wrap="square" rtlCol="0">
            <a:spAutoFit/>
          </a:bodyPr>
          <a:lstStyle>
            <a:defPPr marR="0" lvl="0" algn="l" rtl="0">
              <a:lnSpc>
                <a:spcPct val="100000"/>
              </a:lnSpc>
              <a:spcBef>
                <a:spcPts val="0"/>
              </a:spcBef>
              <a:spcAft>
                <a:spcPts val="0"/>
              </a:spcAft>
            </a:defPPr>
            <a:lvl1pPr algn="ctr"/>
          </a:lstStyle>
          <a:p>
            <a:r>
              <a:rPr lang="en-US" b="1" dirty="0">
                <a:solidFill>
                  <a:srgbClr val="326E91"/>
                </a:solidFill>
              </a:rPr>
              <a:t>as needed</a:t>
            </a:r>
          </a:p>
          <a:p>
            <a:r>
              <a:rPr lang="en-US" b="1" dirty="0">
                <a:solidFill>
                  <a:srgbClr val="326E91"/>
                </a:solidFill>
              </a:rPr>
              <a:t>last study in 2013</a:t>
            </a:r>
          </a:p>
        </p:txBody>
      </p:sp>
      <p:pic>
        <p:nvPicPr>
          <p:cNvPr id="3" name="Graphic 2" descr="City">
            <a:extLst>
              <a:ext uri="{FF2B5EF4-FFF2-40B4-BE49-F238E27FC236}">
                <a16:creationId xmlns:a16="http://schemas.microsoft.com/office/drawing/2014/main" id="{282C45A3-F588-440D-935B-EDD9DA229E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95684" y="3294704"/>
            <a:ext cx="365760" cy="365760"/>
          </a:xfrm>
          <a:prstGeom prst="rect">
            <a:avLst/>
          </a:prstGeom>
        </p:spPr>
      </p:pic>
      <p:pic>
        <p:nvPicPr>
          <p:cNvPr id="11" name="Graphic 10" descr="Gears">
            <a:extLst>
              <a:ext uri="{FF2B5EF4-FFF2-40B4-BE49-F238E27FC236}">
                <a16:creationId xmlns:a16="http://schemas.microsoft.com/office/drawing/2014/main" id="{3164C653-D66B-4980-9B37-166EC61FAB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42029" y="3256766"/>
            <a:ext cx="457200" cy="457200"/>
          </a:xfrm>
          <a:prstGeom prst="rect">
            <a:avLst/>
          </a:prstGeom>
        </p:spPr>
      </p:pic>
      <p:pic>
        <p:nvPicPr>
          <p:cNvPr id="77" name="Graphic 76" descr="Gears">
            <a:extLst>
              <a:ext uri="{FF2B5EF4-FFF2-40B4-BE49-F238E27FC236}">
                <a16:creationId xmlns:a16="http://schemas.microsoft.com/office/drawing/2014/main" id="{BFDDFA39-2357-48E6-8204-DF3A2667B4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6223" y="3248984"/>
            <a:ext cx="457200" cy="457200"/>
          </a:xfrm>
          <a:prstGeom prst="rect">
            <a:avLst/>
          </a:prstGeom>
        </p:spPr>
      </p:pic>
      <p:sp>
        <p:nvSpPr>
          <p:cNvPr id="58" name="TextBox 57">
            <a:extLst>
              <a:ext uri="{FF2B5EF4-FFF2-40B4-BE49-F238E27FC236}">
                <a16:creationId xmlns:a16="http://schemas.microsoft.com/office/drawing/2014/main" id="{D4949CE8-1E24-4C33-842B-35CBF1EA0349}"/>
              </a:ext>
            </a:extLst>
          </p:cNvPr>
          <p:cNvSpPr txBox="1"/>
          <p:nvPr/>
        </p:nvSpPr>
        <p:spPr>
          <a:xfrm>
            <a:off x="445276" y="274419"/>
            <a:ext cx="3723311" cy="461665"/>
          </a:xfrm>
          <a:prstGeom prst="rect">
            <a:avLst/>
          </a:prstGeom>
          <a:noFill/>
        </p:spPr>
        <p:txBody>
          <a:bodyPr wrap="square" rtlCol="0">
            <a:spAutoFit/>
          </a:bodyPr>
          <a:lstStyle/>
          <a:p>
            <a:r>
              <a:rPr lang="en-US" sz="2400" b="1" kern="1200" dirty="0">
                <a:solidFill>
                  <a:srgbClr val="0E2945"/>
                </a:solidFill>
                <a:ea typeface="+mj-ea"/>
                <a:cs typeface="+mj-cs"/>
              </a:rPr>
              <a:t>RATES &amp; FEES</a:t>
            </a:r>
          </a:p>
        </p:txBody>
      </p:sp>
    </p:spTree>
    <p:extLst>
      <p:ext uri="{BB962C8B-B14F-4D97-AF65-F5344CB8AC3E}">
        <p14:creationId xmlns:p14="http://schemas.microsoft.com/office/powerpoint/2010/main" val="402590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8495A9A-1F06-486C-B5CD-F1DED7EA799D}"/>
              </a:ext>
            </a:extLst>
          </p:cNvPr>
          <p:cNvSpPr txBox="1"/>
          <p:nvPr/>
        </p:nvSpPr>
        <p:spPr>
          <a:xfrm>
            <a:off x="241005" y="293416"/>
            <a:ext cx="7336465" cy="461665"/>
          </a:xfrm>
          <a:prstGeom prst="rect">
            <a:avLst/>
          </a:prstGeom>
          <a:noFill/>
        </p:spPr>
        <p:txBody>
          <a:bodyPr wrap="square" rtlCol="0">
            <a:spAutoFit/>
          </a:bodyPr>
          <a:lstStyle/>
          <a:p>
            <a:r>
              <a:rPr lang="en-US" sz="2400" b="1" kern="1200" dirty="0">
                <a:solidFill>
                  <a:srgbClr val="0E2945"/>
                </a:solidFill>
                <a:ea typeface="+mj-ea"/>
                <a:cs typeface="+mj-cs"/>
              </a:rPr>
              <a:t>PROCUREMENT PROCESS</a:t>
            </a:r>
          </a:p>
        </p:txBody>
      </p:sp>
      <p:sp>
        <p:nvSpPr>
          <p:cNvPr id="4" name="Slide Number Placeholder 3"/>
          <p:cNvSpPr>
            <a:spLocks noGrp="1"/>
          </p:cNvSpPr>
          <p:nvPr>
            <p:ph type="sldNum" sz="quarter" idx="12"/>
          </p:nvPr>
        </p:nvSpPr>
        <p:spPr/>
        <p:txBody>
          <a:bodyPr/>
          <a:lstStyle/>
          <a:p>
            <a:fld id="{43DCC59F-9F97-4D52-965B-7D8F9FFC86D5}" type="slidenum">
              <a:rPr lang="en-US" smtClean="0"/>
              <a:t>6</a:t>
            </a:fld>
            <a:endParaRPr lang="en-US" dirty="0"/>
          </a:p>
        </p:txBody>
      </p:sp>
      <p:grpSp>
        <p:nvGrpSpPr>
          <p:cNvPr id="7" name="Group 6">
            <a:extLst>
              <a:ext uri="{FF2B5EF4-FFF2-40B4-BE49-F238E27FC236}">
                <a16:creationId xmlns:a16="http://schemas.microsoft.com/office/drawing/2014/main" id="{C56E4618-0FB7-47B6-9F99-1A9A0B9877A8}"/>
              </a:ext>
            </a:extLst>
          </p:cNvPr>
          <p:cNvGrpSpPr/>
          <p:nvPr/>
        </p:nvGrpSpPr>
        <p:grpSpPr>
          <a:xfrm>
            <a:off x="283637" y="778942"/>
            <a:ext cx="8419248" cy="1357772"/>
            <a:chOff x="283637" y="855739"/>
            <a:chExt cx="8419248" cy="1357772"/>
          </a:xfrm>
        </p:grpSpPr>
        <p:sp>
          <p:nvSpPr>
            <p:cNvPr id="48" name="TextBox 47">
              <a:extLst>
                <a:ext uri="{FF2B5EF4-FFF2-40B4-BE49-F238E27FC236}">
                  <a16:creationId xmlns:a16="http://schemas.microsoft.com/office/drawing/2014/main" id="{81427473-C0EB-4590-BD66-4329F3072142}"/>
                </a:ext>
              </a:extLst>
            </p:cNvPr>
            <p:cNvSpPr txBox="1"/>
            <p:nvPr/>
          </p:nvSpPr>
          <p:spPr>
            <a:xfrm>
              <a:off x="283637" y="855739"/>
              <a:ext cx="977974" cy="923330"/>
            </a:xfrm>
            <a:prstGeom prst="rect">
              <a:avLst/>
            </a:prstGeom>
            <a:noFill/>
          </p:spPr>
          <p:txBody>
            <a:bodyPr wrap="square" rtlCol="0">
              <a:spAutoFit/>
            </a:bodyPr>
            <a:lstStyle/>
            <a:p>
              <a:pPr algn="ctr"/>
              <a:r>
                <a:rPr lang="en-US" sz="5400" b="1" dirty="0">
                  <a:solidFill>
                    <a:srgbClr val="002060"/>
                  </a:solidFill>
                </a:rPr>
                <a:t>1</a:t>
              </a:r>
              <a:endParaRPr lang="en-US" sz="1200" b="1" dirty="0">
                <a:solidFill>
                  <a:srgbClr val="002060"/>
                </a:solidFill>
              </a:endParaRPr>
            </a:p>
          </p:txBody>
        </p:sp>
        <p:grpSp>
          <p:nvGrpSpPr>
            <p:cNvPr id="47" name="Group 46">
              <a:extLst>
                <a:ext uri="{FF2B5EF4-FFF2-40B4-BE49-F238E27FC236}">
                  <a16:creationId xmlns:a16="http://schemas.microsoft.com/office/drawing/2014/main" id="{A060E9E7-F18F-4F3A-8E41-F2AEE12A17F4}"/>
                </a:ext>
              </a:extLst>
            </p:cNvPr>
            <p:cNvGrpSpPr/>
            <p:nvPr/>
          </p:nvGrpSpPr>
          <p:grpSpPr>
            <a:xfrm>
              <a:off x="1315240" y="957296"/>
              <a:ext cx="7387645" cy="1256215"/>
              <a:chOff x="7502969" y="1002150"/>
              <a:chExt cx="4010842" cy="1082846"/>
            </a:xfrm>
          </p:grpSpPr>
          <p:sp>
            <p:nvSpPr>
              <p:cNvPr id="49" name="TextBox 48">
                <a:extLst>
                  <a:ext uri="{FF2B5EF4-FFF2-40B4-BE49-F238E27FC236}">
                    <a16:creationId xmlns:a16="http://schemas.microsoft.com/office/drawing/2014/main" id="{CB507EEC-E65C-437B-A9D4-605FE3E654EC}"/>
                  </a:ext>
                </a:extLst>
              </p:cNvPr>
              <p:cNvSpPr txBox="1"/>
              <p:nvPr/>
            </p:nvSpPr>
            <p:spPr>
              <a:xfrm>
                <a:off x="7558296" y="1169709"/>
                <a:ext cx="3955515" cy="915287"/>
              </a:xfrm>
              <a:prstGeom prst="rect">
                <a:avLst/>
              </a:prstGeom>
              <a:noFill/>
            </p:spPr>
            <p:txBody>
              <a:bodyPr wrap="square" rtlCol="0">
                <a:spAutoFit/>
              </a:bodyPr>
              <a:lstStyle/>
              <a:p>
                <a:r>
                  <a:rPr lang="en-US" sz="2100" b="1" kern="1200" dirty="0">
                    <a:solidFill>
                      <a:srgbClr val="0E2945"/>
                    </a:solidFill>
                    <a:ea typeface="+mj-ea"/>
                    <a:cs typeface="+mj-cs"/>
                  </a:rPr>
                  <a:t>request for qualification process</a:t>
                </a:r>
                <a:endParaRPr lang="en-US" sz="2100" dirty="0">
                  <a:solidFill>
                    <a:srgbClr val="0E2945"/>
                  </a:solidFill>
                </a:endParaRPr>
              </a:p>
              <a:p>
                <a:pPr lvl="0">
                  <a:defRPr/>
                </a:pPr>
                <a:r>
                  <a:rPr lang="en-US" sz="2100" b="1" dirty="0">
                    <a:solidFill>
                      <a:srgbClr val="0E2945"/>
                    </a:solidFill>
                  </a:rPr>
                  <a:t> </a:t>
                </a:r>
              </a:p>
              <a:p>
                <a:endParaRPr lang="en-US" sz="2100" b="1" kern="1200" dirty="0">
                  <a:solidFill>
                    <a:srgbClr val="0E2945"/>
                  </a:solidFill>
                  <a:ea typeface="+mj-ea"/>
                  <a:cs typeface="+mj-cs"/>
                </a:endParaRPr>
              </a:p>
            </p:txBody>
          </p:sp>
          <p:cxnSp>
            <p:nvCxnSpPr>
              <p:cNvPr id="50" name="Straight Connector 49">
                <a:extLst>
                  <a:ext uri="{FF2B5EF4-FFF2-40B4-BE49-F238E27FC236}">
                    <a16:creationId xmlns:a16="http://schemas.microsoft.com/office/drawing/2014/main" id="{621E572D-8AC5-49CD-B709-FEC436590357}"/>
                  </a:ext>
                </a:extLst>
              </p:cNvPr>
              <p:cNvCxnSpPr>
                <a:cxnSpLocks/>
              </p:cNvCxnSpPr>
              <p:nvPr/>
            </p:nvCxnSpPr>
            <p:spPr>
              <a:xfrm>
                <a:off x="7502969" y="1002150"/>
                <a:ext cx="0" cy="630564"/>
              </a:xfrm>
              <a:prstGeom prst="line">
                <a:avLst/>
              </a:prstGeom>
              <a:ln>
                <a:solidFill>
                  <a:srgbClr val="0065B0"/>
                </a:solidFill>
              </a:ln>
            </p:spPr>
            <p:style>
              <a:lnRef idx="1">
                <a:schemeClr val="accent1"/>
              </a:lnRef>
              <a:fillRef idx="0">
                <a:schemeClr val="accent1"/>
              </a:fillRef>
              <a:effectRef idx="0">
                <a:schemeClr val="accent1"/>
              </a:effectRef>
              <a:fontRef idx="minor">
                <a:schemeClr val="tx1"/>
              </a:fontRef>
            </p:style>
          </p:cxnSp>
        </p:grpSp>
      </p:grpSp>
      <p:grpSp>
        <p:nvGrpSpPr>
          <p:cNvPr id="8" name="Group 7">
            <a:extLst>
              <a:ext uri="{FF2B5EF4-FFF2-40B4-BE49-F238E27FC236}">
                <a16:creationId xmlns:a16="http://schemas.microsoft.com/office/drawing/2014/main" id="{27DF26D9-B990-4F4A-9583-9E07F0AB0519}"/>
              </a:ext>
            </a:extLst>
          </p:cNvPr>
          <p:cNvGrpSpPr/>
          <p:nvPr/>
        </p:nvGrpSpPr>
        <p:grpSpPr>
          <a:xfrm>
            <a:off x="337266" y="2014458"/>
            <a:ext cx="8237239" cy="1071158"/>
            <a:chOff x="337266" y="2178694"/>
            <a:chExt cx="8237239" cy="1071158"/>
          </a:xfrm>
        </p:grpSpPr>
        <p:sp>
          <p:nvSpPr>
            <p:cNvPr id="54" name="TextBox 53">
              <a:extLst>
                <a:ext uri="{FF2B5EF4-FFF2-40B4-BE49-F238E27FC236}">
                  <a16:creationId xmlns:a16="http://schemas.microsoft.com/office/drawing/2014/main" id="{4BAD59CF-B6C2-472F-8022-EBC824888433}"/>
                </a:ext>
              </a:extLst>
            </p:cNvPr>
            <p:cNvSpPr txBox="1"/>
            <p:nvPr/>
          </p:nvSpPr>
          <p:spPr>
            <a:xfrm>
              <a:off x="1467873" y="2432847"/>
              <a:ext cx="7106632" cy="415498"/>
            </a:xfrm>
            <a:prstGeom prst="rect">
              <a:avLst/>
            </a:prstGeom>
            <a:noFill/>
          </p:spPr>
          <p:txBody>
            <a:bodyPr wrap="square" rtlCol="0">
              <a:spAutoFit/>
            </a:bodyPr>
            <a:lstStyle/>
            <a:p>
              <a:r>
                <a:rPr lang="en-US" sz="2100" b="1" kern="1200" dirty="0">
                  <a:solidFill>
                    <a:srgbClr val="0E2945"/>
                  </a:solidFill>
                  <a:ea typeface="+mj-ea"/>
                  <a:cs typeface="+mj-cs"/>
                </a:rPr>
                <a:t>two contractors submitted acceptable proposals</a:t>
              </a:r>
            </a:p>
          </p:txBody>
        </p:sp>
        <p:cxnSp>
          <p:nvCxnSpPr>
            <p:cNvPr id="55" name="Straight Connector 54">
              <a:extLst>
                <a:ext uri="{FF2B5EF4-FFF2-40B4-BE49-F238E27FC236}">
                  <a16:creationId xmlns:a16="http://schemas.microsoft.com/office/drawing/2014/main" id="{37ABCCA9-85D7-4CFC-BFA6-83EF33A0E4FE}"/>
                </a:ext>
              </a:extLst>
            </p:cNvPr>
            <p:cNvCxnSpPr>
              <a:cxnSpLocks/>
            </p:cNvCxnSpPr>
            <p:nvPr/>
          </p:nvCxnSpPr>
          <p:spPr>
            <a:xfrm>
              <a:off x="1279982" y="2274836"/>
              <a:ext cx="0" cy="731520"/>
            </a:xfrm>
            <a:prstGeom prst="line">
              <a:avLst/>
            </a:prstGeom>
            <a:ln>
              <a:solidFill>
                <a:srgbClr val="0065B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ECABB4B4-6346-4181-91CD-5700BFD9EF61}"/>
                </a:ext>
              </a:extLst>
            </p:cNvPr>
            <p:cNvSpPr txBox="1"/>
            <p:nvPr/>
          </p:nvSpPr>
          <p:spPr>
            <a:xfrm>
              <a:off x="337266" y="2178694"/>
              <a:ext cx="870718" cy="1071158"/>
            </a:xfrm>
            <a:prstGeom prst="rect">
              <a:avLst/>
            </a:prstGeom>
            <a:noFill/>
          </p:spPr>
          <p:txBody>
            <a:bodyPr wrap="square" rtlCol="0">
              <a:spAutoFit/>
            </a:bodyPr>
            <a:lstStyle/>
            <a:p>
              <a:pPr algn="ctr"/>
              <a:r>
                <a:rPr lang="en-US" sz="5400" b="1" dirty="0">
                  <a:solidFill>
                    <a:srgbClr val="002060"/>
                  </a:solidFill>
                </a:rPr>
                <a:t>2</a:t>
              </a:r>
              <a:endParaRPr lang="en-US" sz="1200" b="1" dirty="0">
                <a:solidFill>
                  <a:srgbClr val="002060"/>
                </a:solidFill>
              </a:endParaRPr>
            </a:p>
          </p:txBody>
        </p:sp>
      </p:grpSp>
      <p:sp>
        <p:nvSpPr>
          <p:cNvPr id="22" name="TextBox 21">
            <a:extLst>
              <a:ext uri="{FF2B5EF4-FFF2-40B4-BE49-F238E27FC236}">
                <a16:creationId xmlns:a16="http://schemas.microsoft.com/office/drawing/2014/main" id="{B1C67368-12DE-4484-87A1-8A15663C0527}"/>
              </a:ext>
            </a:extLst>
          </p:cNvPr>
          <p:cNvSpPr txBox="1"/>
          <p:nvPr/>
        </p:nvSpPr>
        <p:spPr>
          <a:xfrm>
            <a:off x="1330770" y="3466873"/>
            <a:ext cx="7458491" cy="1061829"/>
          </a:xfrm>
          <a:prstGeom prst="rect">
            <a:avLst/>
          </a:prstGeom>
          <a:noFill/>
        </p:spPr>
        <p:txBody>
          <a:bodyPr wrap="square" rtlCol="0">
            <a:spAutoFit/>
          </a:bodyPr>
          <a:lstStyle/>
          <a:p>
            <a:r>
              <a:rPr lang="en-US" sz="2100" b="1" kern="1200" dirty="0">
                <a:solidFill>
                  <a:srgbClr val="0E2945"/>
                </a:solidFill>
                <a:ea typeface="+mj-ea"/>
                <a:cs typeface="+mj-cs"/>
              </a:rPr>
              <a:t>  selection based on qualifications, work plan, key</a:t>
            </a:r>
          </a:p>
          <a:p>
            <a:r>
              <a:rPr lang="en-US" sz="2100" b="1" kern="1200" dirty="0">
                <a:solidFill>
                  <a:srgbClr val="0E2945"/>
                </a:solidFill>
                <a:ea typeface="+mj-ea"/>
                <a:cs typeface="+mj-cs"/>
              </a:rPr>
              <a:t>  personnel &amp; experience</a:t>
            </a:r>
            <a:endParaRPr lang="en-US" sz="2100" b="1" kern="1200" dirty="0">
              <a:solidFill>
                <a:srgbClr val="0E2945"/>
              </a:solidFill>
            </a:endParaRPr>
          </a:p>
          <a:p>
            <a:endParaRPr lang="en-US" sz="2100" b="1" kern="1200" dirty="0">
              <a:solidFill>
                <a:srgbClr val="0E2945"/>
              </a:solidFill>
              <a:ea typeface="+mj-ea"/>
              <a:cs typeface="+mj-cs"/>
            </a:endParaRPr>
          </a:p>
        </p:txBody>
      </p:sp>
      <p:sp>
        <p:nvSpPr>
          <p:cNvPr id="24" name="TextBox 23">
            <a:extLst>
              <a:ext uri="{FF2B5EF4-FFF2-40B4-BE49-F238E27FC236}">
                <a16:creationId xmlns:a16="http://schemas.microsoft.com/office/drawing/2014/main" id="{2051FB84-EDC9-4361-BA24-258A7F8172F8}"/>
              </a:ext>
            </a:extLst>
          </p:cNvPr>
          <p:cNvSpPr txBox="1"/>
          <p:nvPr/>
        </p:nvSpPr>
        <p:spPr>
          <a:xfrm>
            <a:off x="153085" y="3313962"/>
            <a:ext cx="1204135" cy="923329"/>
          </a:xfrm>
          <a:prstGeom prst="rect">
            <a:avLst/>
          </a:prstGeom>
          <a:noFill/>
        </p:spPr>
        <p:txBody>
          <a:bodyPr wrap="square" rtlCol="0">
            <a:spAutoFit/>
          </a:bodyPr>
          <a:lstStyle/>
          <a:p>
            <a:pPr algn="ctr"/>
            <a:r>
              <a:rPr lang="en-US" sz="5400" b="1" dirty="0">
                <a:solidFill>
                  <a:srgbClr val="002060"/>
                </a:solidFill>
              </a:rPr>
              <a:t>3</a:t>
            </a:r>
            <a:endParaRPr lang="en-US" sz="1200" b="1" dirty="0">
              <a:solidFill>
                <a:srgbClr val="002060"/>
              </a:solidFill>
            </a:endParaRPr>
          </a:p>
        </p:txBody>
      </p:sp>
      <p:cxnSp>
        <p:nvCxnSpPr>
          <p:cNvPr id="23" name="Straight Connector 22">
            <a:extLst>
              <a:ext uri="{FF2B5EF4-FFF2-40B4-BE49-F238E27FC236}">
                <a16:creationId xmlns:a16="http://schemas.microsoft.com/office/drawing/2014/main" id="{126933DC-930C-49A8-A13B-65A830E63BFB}"/>
              </a:ext>
            </a:extLst>
          </p:cNvPr>
          <p:cNvCxnSpPr>
            <a:cxnSpLocks/>
          </p:cNvCxnSpPr>
          <p:nvPr/>
        </p:nvCxnSpPr>
        <p:spPr>
          <a:xfrm>
            <a:off x="1262510" y="3409866"/>
            <a:ext cx="0" cy="731520"/>
          </a:xfrm>
          <a:prstGeom prst="line">
            <a:avLst/>
          </a:prstGeom>
          <a:ln>
            <a:solidFill>
              <a:srgbClr val="0065B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0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61D4EBB6-F27D-4808-B783-11DCE161DB1D}"/>
              </a:ext>
            </a:extLst>
          </p:cNvPr>
          <p:cNvCxnSpPr>
            <a:cxnSpLocks/>
          </p:cNvCxnSpPr>
          <p:nvPr/>
        </p:nvCxnSpPr>
        <p:spPr>
          <a:xfrm>
            <a:off x="4442251" y="1043836"/>
            <a:ext cx="0" cy="36971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5CE0537-6F11-47B0-9211-58623402C3D3}"/>
              </a:ext>
            </a:extLst>
          </p:cNvPr>
          <p:cNvSpPr/>
          <p:nvPr/>
        </p:nvSpPr>
        <p:spPr>
          <a:xfrm>
            <a:off x="250674" y="2132254"/>
            <a:ext cx="4062368" cy="2456891"/>
          </a:xfrm>
          <a:prstGeom prst="rect">
            <a:avLst/>
          </a:prstGeom>
        </p:spPr>
        <p:txBody>
          <a:bodyPr wrap="square">
            <a:spAutoFit/>
          </a:bodyPr>
          <a:lstStyle/>
          <a:p>
            <a:pPr defTabSz="685800">
              <a:defRPr/>
            </a:pPr>
            <a:r>
              <a:rPr lang="en-US" sz="1800" b="1" kern="1200" dirty="0" err="1">
                <a:solidFill>
                  <a:srgbClr val="0E2945"/>
                </a:solidFill>
                <a:ea typeface="+mn-ea"/>
                <a:cs typeface="+mn-cs"/>
              </a:rPr>
              <a:t>Carollo</a:t>
            </a:r>
            <a:r>
              <a:rPr lang="en-US" sz="1800" b="1" kern="1200" dirty="0">
                <a:solidFill>
                  <a:srgbClr val="0E2945"/>
                </a:solidFill>
                <a:ea typeface="+mn-ea"/>
                <a:cs typeface="+mn-cs"/>
              </a:rPr>
              <a:t> Engineers</a:t>
            </a:r>
          </a:p>
          <a:p>
            <a:pPr lvl="0">
              <a:lnSpc>
                <a:spcPct val="200000"/>
              </a:lnSpc>
            </a:pPr>
            <a:r>
              <a:rPr lang="en-US" kern="1200" dirty="0">
                <a:solidFill>
                  <a:srgbClr val="0E2945"/>
                </a:solidFill>
                <a:ea typeface="+mn-ea"/>
                <a:cs typeface="+mn-cs"/>
              </a:rPr>
              <a:t>experience with rate studies for other large cities</a:t>
            </a:r>
          </a:p>
          <a:p>
            <a:pPr lvl="0">
              <a:lnSpc>
                <a:spcPct val="200000"/>
              </a:lnSpc>
            </a:pPr>
            <a:r>
              <a:rPr lang="en-US" kern="1200" dirty="0">
                <a:solidFill>
                  <a:srgbClr val="0E2945"/>
                </a:solidFill>
                <a:ea typeface="+mn-ea"/>
                <a:cs typeface="+mn-cs"/>
              </a:rPr>
              <a:t>detailed and comprehensive workplan</a:t>
            </a:r>
          </a:p>
          <a:p>
            <a:pPr lvl="0">
              <a:lnSpc>
                <a:spcPct val="200000"/>
              </a:lnSpc>
            </a:pPr>
            <a:r>
              <a:rPr lang="en-US" kern="1200" dirty="0">
                <a:solidFill>
                  <a:srgbClr val="0E2945"/>
                </a:solidFill>
                <a:ea typeface="+mn-ea"/>
                <a:cs typeface="+mn-cs"/>
              </a:rPr>
              <a:t>experience and knowledge of key personnel</a:t>
            </a:r>
          </a:p>
          <a:p>
            <a:pPr lvl="0">
              <a:lnSpc>
                <a:spcPct val="200000"/>
              </a:lnSpc>
            </a:pPr>
            <a:r>
              <a:rPr lang="en-US" kern="1200" dirty="0">
                <a:solidFill>
                  <a:srgbClr val="0E2945"/>
                </a:solidFill>
                <a:ea typeface="+mn-ea"/>
                <a:cs typeface="+mn-cs"/>
              </a:rPr>
              <a:t>reasonable timeline for project completion</a:t>
            </a:r>
          </a:p>
          <a:p>
            <a:pPr lvl="0">
              <a:lnSpc>
                <a:spcPct val="200000"/>
              </a:lnSpc>
            </a:pPr>
            <a:r>
              <a:rPr lang="en-US" kern="1200" dirty="0">
                <a:solidFill>
                  <a:srgbClr val="0E2945"/>
                </a:solidFill>
                <a:ea typeface="+mn-ea"/>
                <a:cs typeface="+mn-cs"/>
              </a:rPr>
              <a:t>intuitive design of model and dashboard</a:t>
            </a:r>
          </a:p>
        </p:txBody>
      </p:sp>
      <p:sp>
        <p:nvSpPr>
          <p:cNvPr id="11" name="TextBox 10">
            <a:extLst>
              <a:ext uri="{FF2B5EF4-FFF2-40B4-BE49-F238E27FC236}">
                <a16:creationId xmlns:a16="http://schemas.microsoft.com/office/drawing/2014/main" id="{55747908-A5BA-4958-8135-3FB17679E467}"/>
              </a:ext>
            </a:extLst>
          </p:cNvPr>
          <p:cNvSpPr txBox="1"/>
          <p:nvPr/>
        </p:nvSpPr>
        <p:spPr>
          <a:xfrm>
            <a:off x="241005" y="293416"/>
            <a:ext cx="8688390" cy="461665"/>
          </a:xfrm>
          <a:prstGeom prst="rect">
            <a:avLst/>
          </a:prstGeom>
          <a:noFill/>
        </p:spPr>
        <p:txBody>
          <a:bodyPr wrap="square" rtlCol="0">
            <a:spAutoFit/>
          </a:bodyPr>
          <a:lstStyle/>
          <a:p>
            <a:r>
              <a:rPr lang="en-US" sz="2400" b="1" kern="1200" dirty="0">
                <a:solidFill>
                  <a:srgbClr val="0E2945"/>
                </a:solidFill>
                <a:ea typeface="+mj-ea"/>
                <a:cs typeface="+mj-cs"/>
              </a:rPr>
              <a:t>CONSULTANT SELECTION </a:t>
            </a:r>
          </a:p>
        </p:txBody>
      </p:sp>
      <p:sp>
        <p:nvSpPr>
          <p:cNvPr id="3" name="Slide Number Placeholder 2"/>
          <p:cNvSpPr>
            <a:spLocks noGrp="1"/>
          </p:cNvSpPr>
          <p:nvPr>
            <p:ph type="sldNum" sz="quarter" idx="12"/>
          </p:nvPr>
        </p:nvSpPr>
        <p:spPr/>
        <p:txBody>
          <a:bodyPr/>
          <a:lstStyle/>
          <a:p>
            <a:fld id="{43DCC59F-9F97-4D52-965B-7D8F9FFC86D5}" type="slidenum">
              <a:rPr lang="en-US" smtClean="0"/>
              <a:t>7</a:t>
            </a:fld>
            <a:endParaRPr lang="en-US" dirty="0"/>
          </a:p>
        </p:txBody>
      </p:sp>
      <p:sp>
        <p:nvSpPr>
          <p:cNvPr id="18" name="Rectangle 17">
            <a:extLst>
              <a:ext uri="{FF2B5EF4-FFF2-40B4-BE49-F238E27FC236}">
                <a16:creationId xmlns:a16="http://schemas.microsoft.com/office/drawing/2014/main" id="{D0AC3218-5FAD-463D-B6A9-3A0065D50243}"/>
              </a:ext>
            </a:extLst>
          </p:cNvPr>
          <p:cNvSpPr/>
          <p:nvPr/>
        </p:nvSpPr>
        <p:spPr>
          <a:xfrm>
            <a:off x="4701750" y="2129769"/>
            <a:ext cx="4062368" cy="2456891"/>
          </a:xfrm>
          <a:prstGeom prst="rect">
            <a:avLst/>
          </a:prstGeom>
        </p:spPr>
        <p:txBody>
          <a:bodyPr wrap="square">
            <a:spAutoFit/>
          </a:bodyPr>
          <a:lstStyle/>
          <a:p>
            <a:pPr defTabSz="685800">
              <a:defRPr/>
            </a:pPr>
            <a:r>
              <a:rPr lang="en-US" sz="1800" b="1" kern="1200" dirty="0">
                <a:solidFill>
                  <a:srgbClr val="0E2945"/>
                </a:solidFill>
                <a:ea typeface="+mn-ea"/>
                <a:cs typeface="+mn-cs"/>
              </a:rPr>
              <a:t>Other Submittal</a:t>
            </a:r>
          </a:p>
          <a:p>
            <a:pPr lvl="0">
              <a:lnSpc>
                <a:spcPct val="200000"/>
              </a:lnSpc>
            </a:pPr>
            <a:r>
              <a:rPr lang="en-US" kern="1200" dirty="0">
                <a:solidFill>
                  <a:srgbClr val="0E2945"/>
                </a:solidFill>
                <a:ea typeface="+mn-ea"/>
                <a:cs typeface="+mn-cs"/>
              </a:rPr>
              <a:t>no experience with rate studies for large cities</a:t>
            </a:r>
          </a:p>
          <a:p>
            <a:pPr lvl="0">
              <a:lnSpc>
                <a:spcPct val="200000"/>
              </a:lnSpc>
            </a:pPr>
            <a:r>
              <a:rPr lang="en-US" kern="1200" dirty="0">
                <a:solidFill>
                  <a:srgbClr val="0E2945"/>
                </a:solidFill>
                <a:ea typeface="+mn-ea"/>
                <a:cs typeface="+mn-cs"/>
              </a:rPr>
              <a:t>lack of clear and detailed workplan</a:t>
            </a:r>
          </a:p>
          <a:p>
            <a:pPr lvl="0">
              <a:lnSpc>
                <a:spcPct val="200000"/>
              </a:lnSpc>
            </a:pPr>
            <a:r>
              <a:rPr lang="en-US" kern="1200" dirty="0">
                <a:solidFill>
                  <a:srgbClr val="0E2945"/>
                </a:solidFill>
                <a:ea typeface="+mn-ea"/>
                <a:cs typeface="+mn-cs"/>
              </a:rPr>
              <a:t>limited experience of key personnel</a:t>
            </a:r>
          </a:p>
          <a:p>
            <a:pPr lvl="0">
              <a:lnSpc>
                <a:spcPct val="200000"/>
              </a:lnSpc>
            </a:pPr>
            <a:r>
              <a:rPr lang="en-US" kern="1200" dirty="0">
                <a:solidFill>
                  <a:srgbClr val="0E2945"/>
                </a:solidFill>
                <a:ea typeface="+mn-ea"/>
                <a:cs typeface="+mn-cs"/>
              </a:rPr>
              <a:t>reasonable timeline for project completion</a:t>
            </a:r>
          </a:p>
          <a:p>
            <a:pPr lvl="0">
              <a:lnSpc>
                <a:spcPct val="200000"/>
              </a:lnSpc>
            </a:pPr>
            <a:r>
              <a:rPr lang="en-US" kern="1200" dirty="0">
                <a:solidFill>
                  <a:srgbClr val="0E2945"/>
                </a:solidFill>
                <a:ea typeface="+mn-ea"/>
                <a:cs typeface="+mn-cs"/>
              </a:rPr>
              <a:t>design of model not intuitive or user friendly</a:t>
            </a:r>
          </a:p>
        </p:txBody>
      </p:sp>
      <p:sp>
        <p:nvSpPr>
          <p:cNvPr id="21" name="Rectangle 20">
            <a:extLst>
              <a:ext uri="{FF2B5EF4-FFF2-40B4-BE49-F238E27FC236}">
                <a16:creationId xmlns:a16="http://schemas.microsoft.com/office/drawing/2014/main" id="{EFE2D51D-3FED-4CDD-8562-B243320D38D1}"/>
              </a:ext>
            </a:extLst>
          </p:cNvPr>
          <p:cNvSpPr/>
          <p:nvPr/>
        </p:nvSpPr>
        <p:spPr>
          <a:xfrm>
            <a:off x="1689652" y="1104456"/>
            <a:ext cx="731520" cy="731520"/>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heckmark">
            <a:extLst>
              <a:ext uri="{FF2B5EF4-FFF2-40B4-BE49-F238E27FC236}">
                <a16:creationId xmlns:a16="http://schemas.microsoft.com/office/drawing/2014/main" id="{2EB06A47-1F0A-4688-9E10-2BA7C33F7B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7769" y="967296"/>
            <a:ext cx="914400" cy="914400"/>
          </a:xfrm>
          <a:prstGeom prst="rect">
            <a:avLst/>
          </a:prstGeom>
        </p:spPr>
      </p:pic>
      <p:sp>
        <p:nvSpPr>
          <p:cNvPr id="24" name="Rectangle 23">
            <a:extLst>
              <a:ext uri="{FF2B5EF4-FFF2-40B4-BE49-F238E27FC236}">
                <a16:creationId xmlns:a16="http://schemas.microsoft.com/office/drawing/2014/main" id="{E71C04AF-6F1E-4BFD-939F-53C4602D47B3}"/>
              </a:ext>
            </a:extLst>
          </p:cNvPr>
          <p:cNvSpPr/>
          <p:nvPr/>
        </p:nvSpPr>
        <p:spPr>
          <a:xfrm>
            <a:off x="6225208" y="1123110"/>
            <a:ext cx="731520" cy="731520"/>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descr="Close">
            <a:extLst>
              <a:ext uri="{FF2B5EF4-FFF2-40B4-BE49-F238E27FC236}">
                <a16:creationId xmlns:a16="http://schemas.microsoft.com/office/drawing/2014/main" id="{8FF39E18-5D9E-40D4-8507-ED4937E352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2334" y="1104456"/>
            <a:ext cx="731520" cy="731520"/>
          </a:xfrm>
          <a:prstGeom prst="rect">
            <a:avLst/>
          </a:prstGeom>
        </p:spPr>
      </p:pic>
    </p:spTree>
    <p:extLst>
      <p:ext uri="{BB962C8B-B14F-4D97-AF65-F5344CB8AC3E}">
        <p14:creationId xmlns:p14="http://schemas.microsoft.com/office/powerpoint/2010/main" val="407135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a:extLst>
              <a:ext uri="{FF2B5EF4-FFF2-40B4-BE49-F238E27FC236}">
                <a16:creationId xmlns:a16="http://schemas.microsoft.com/office/drawing/2014/main" id="{0A6040E4-5FD5-46ED-9F7F-9627C31CADE1}"/>
              </a:ext>
            </a:extLst>
          </p:cNvPr>
          <p:cNvCxnSpPr>
            <a:cxnSpLocks/>
          </p:cNvCxnSpPr>
          <p:nvPr/>
        </p:nvCxnSpPr>
        <p:spPr>
          <a:xfrm>
            <a:off x="0" y="2398966"/>
            <a:ext cx="9144000" cy="1194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8495A9A-1F06-486C-B5CD-F1DED7EA799D}"/>
              </a:ext>
            </a:extLst>
          </p:cNvPr>
          <p:cNvSpPr txBox="1"/>
          <p:nvPr/>
        </p:nvSpPr>
        <p:spPr>
          <a:xfrm>
            <a:off x="241005" y="293416"/>
            <a:ext cx="7336465" cy="415498"/>
          </a:xfrm>
          <a:prstGeom prst="rect">
            <a:avLst/>
          </a:prstGeom>
          <a:noFill/>
        </p:spPr>
        <p:txBody>
          <a:bodyPr wrap="square" rtlCol="0">
            <a:spAutoFit/>
          </a:bodyPr>
          <a:lstStyle/>
          <a:p>
            <a:r>
              <a:rPr lang="en-US" sz="2100" b="1" kern="1200" dirty="0">
                <a:solidFill>
                  <a:srgbClr val="0E2945"/>
                </a:solidFill>
                <a:ea typeface="+mj-ea"/>
                <a:cs typeface="+mj-cs"/>
              </a:rPr>
              <a:t>TIMELINE</a:t>
            </a:r>
          </a:p>
        </p:txBody>
      </p:sp>
      <p:sp>
        <p:nvSpPr>
          <p:cNvPr id="4" name="Slide Number Placeholder 3"/>
          <p:cNvSpPr>
            <a:spLocks noGrp="1"/>
          </p:cNvSpPr>
          <p:nvPr>
            <p:ph type="sldNum" sz="quarter" idx="12"/>
          </p:nvPr>
        </p:nvSpPr>
        <p:spPr/>
        <p:txBody>
          <a:bodyPr/>
          <a:lstStyle/>
          <a:p>
            <a:fld id="{43DCC59F-9F97-4D52-965B-7D8F9FFC86D5}" type="slidenum">
              <a:rPr lang="en-US" smtClean="0"/>
              <a:t>8</a:t>
            </a:fld>
            <a:endParaRPr lang="en-US" dirty="0"/>
          </a:p>
        </p:txBody>
      </p:sp>
      <p:grpSp>
        <p:nvGrpSpPr>
          <p:cNvPr id="3" name="Group 2">
            <a:extLst>
              <a:ext uri="{FF2B5EF4-FFF2-40B4-BE49-F238E27FC236}">
                <a16:creationId xmlns:a16="http://schemas.microsoft.com/office/drawing/2014/main" id="{27D130C0-488D-4EDD-9019-FC367FBBEA72}"/>
              </a:ext>
            </a:extLst>
          </p:cNvPr>
          <p:cNvGrpSpPr/>
          <p:nvPr/>
        </p:nvGrpSpPr>
        <p:grpSpPr>
          <a:xfrm>
            <a:off x="523010" y="1956977"/>
            <a:ext cx="1972932" cy="2061998"/>
            <a:chOff x="3484887" y="2700762"/>
            <a:chExt cx="1972932" cy="2061998"/>
          </a:xfrm>
        </p:grpSpPr>
        <p:cxnSp>
          <p:nvCxnSpPr>
            <p:cNvPr id="23" name="Straight Connector 22">
              <a:extLst>
                <a:ext uri="{FF2B5EF4-FFF2-40B4-BE49-F238E27FC236}">
                  <a16:creationId xmlns:a16="http://schemas.microsoft.com/office/drawing/2014/main" id="{12860657-D574-42DD-9E2A-550FF582C8F8}"/>
                </a:ext>
              </a:extLst>
            </p:cNvPr>
            <p:cNvCxnSpPr>
              <a:cxnSpLocks/>
            </p:cNvCxnSpPr>
            <p:nvPr/>
          </p:nvCxnSpPr>
          <p:spPr>
            <a:xfrm flipV="1">
              <a:off x="4471353" y="3517851"/>
              <a:ext cx="0" cy="408123"/>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2BBEAF9F-6F18-4B94-A68E-201D84B699B4}"/>
                </a:ext>
              </a:extLst>
            </p:cNvPr>
            <p:cNvSpPr/>
            <p:nvPr/>
          </p:nvSpPr>
          <p:spPr>
            <a:xfrm>
              <a:off x="4014153" y="2700762"/>
              <a:ext cx="914400" cy="914400"/>
            </a:xfrm>
            <a:prstGeom prst="ellipse">
              <a:avLst/>
            </a:prstGeom>
            <a:solidFill>
              <a:srgbClr val="4777B7"/>
            </a:solidFill>
            <a:ln w="57150">
              <a:solidFill>
                <a:srgbClr val="173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kern="1200" dirty="0">
                  <a:solidFill>
                    <a:prstClr val="white"/>
                  </a:solidFill>
                  <a:latin typeface="Arial" panose="020B0604020202020204"/>
                </a:rPr>
                <a:t>MAR</a:t>
              </a:r>
            </a:p>
            <a:p>
              <a:pPr algn="ctr" defTabSz="685800">
                <a:defRPr/>
              </a:pPr>
              <a:r>
                <a:rPr lang="en-US" sz="1200" b="1" kern="1200" dirty="0">
                  <a:solidFill>
                    <a:prstClr val="white"/>
                  </a:solidFill>
                  <a:latin typeface="Arial" panose="020B0604020202020204"/>
                </a:rPr>
                <a:t>2019</a:t>
              </a:r>
            </a:p>
          </p:txBody>
        </p:sp>
        <p:sp>
          <p:nvSpPr>
            <p:cNvPr id="62" name="Rectangle 61">
              <a:extLst>
                <a:ext uri="{FF2B5EF4-FFF2-40B4-BE49-F238E27FC236}">
                  <a16:creationId xmlns:a16="http://schemas.microsoft.com/office/drawing/2014/main" id="{46D15BFB-A778-4D53-A7B6-63BB5F73AFA9}"/>
                </a:ext>
              </a:extLst>
            </p:cNvPr>
            <p:cNvSpPr/>
            <p:nvPr/>
          </p:nvSpPr>
          <p:spPr>
            <a:xfrm>
              <a:off x="3484887" y="4005630"/>
              <a:ext cx="1972932" cy="757130"/>
            </a:xfrm>
            <a:prstGeom prst="rect">
              <a:avLst/>
            </a:prstGeom>
          </p:spPr>
          <p:txBody>
            <a:bodyPr wrap="square">
              <a:spAutoFit/>
            </a:bodyPr>
            <a:lstStyle/>
            <a:p>
              <a:pPr algn="ctr" defTabSz="685800">
                <a:lnSpc>
                  <a:spcPct val="90000"/>
                </a:lnSpc>
                <a:defRPr/>
              </a:pPr>
              <a:r>
                <a:rPr lang="en-US" sz="1600" b="1" kern="1200" dirty="0">
                  <a:solidFill>
                    <a:srgbClr val="173343"/>
                  </a:solidFill>
                  <a:latin typeface="Arial" panose="020B0604020202020204" pitchFamily="34" charset="0"/>
                  <a:ea typeface="+mn-ea"/>
                  <a:cs typeface="Arial" panose="020B0604020202020204" pitchFamily="34" charset="0"/>
                </a:rPr>
                <a:t>council action to begin rate study</a:t>
              </a:r>
            </a:p>
            <a:p>
              <a:pPr algn="ctr" defTabSz="685800">
                <a:lnSpc>
                  <a:spcPct val="90000"/>
                </a:lnSpc>
                <a:defRPr/>
              </a:pPr>
              <a:endParaRPr lang="en-US" sz="1600" b="1" kern="1200" dirty="0">
                <a:solidFill>
                  <a:srgbClr val="173343"/>
                </a:solidFill>
                <a:latin typeface="Arial" panose="020B0604020202020204" pitchFamily="34" charset="0"/>
                <a:ea typeface="+mn-ea"/>
                <a:cs typeface="Arial" panose="020B0604020202020204" pitchFamily="34" charset="0"/>
              </a:endParaRPr>
            </a:p>
          </p:txBody>
        </p:sp>
      </p:grpSp>
      <p:grpSp>
        <p:nvGrpSpPr>
          <p:cNvPr id="5" name="Group 4">
            <a:extLst>
              <a:ext uri="{FF2B5EF4-FFF2-40B4-BE49-F238E27FC236}">
                <a16:creationId xmlns:a16="http://schemas.microsoft.com/office/drawing/2014/main" id="{E0A69744-B34C-4400-A880-8FD536B388CA}"/>
              </a:ext>
            </a:extLst>
          </p:cNvPr>
          <p:cNvGrpSpPr/>
          <p:nvPr/>
        </p:nvGrpSpPr>
        <p:grpSpPr>
          <a:xfrm>
            <a:off x="6799930" y="1956977"/>
            <a:ext cx="1972932" cy="1853744"/>
            <a:chOff x="6371896" y="2700762"/>
            <a:chExt cx="1972932" cy="1853744"/>
          </a:xfrm>
        </p:grpSpPr>
        <p:cxnSp>
          <p:nvCxnSpPr>
            <p:cNvPr id="13" name="Straight Connector 12">
              <a:extLst>
                <a:ext uri="{FF2B5EF4-FFF2-40B4-BE49-F238E27FC236}">
                  <a16:creationId xmlns:a16="http://schemas.microsoft.com/office/drawing/2014/main" id="{01BA792D-362E-4EBC-8C00-1E275F7E2A55}"/>
                </a:ext>
              </a:extLst>
            </p:cNvPr>
            <p:cNvCxnSpPr>
              <a:cxnSpLocks/>
            </p:cNvCxnSpPr>
            <p:nvPr/>
          </p:nvCxnSpPr>
          <p:spPr>
            <a:xfrm flipV="1">
              <a:off x="7321538" y="3478676"/>
              <a:ext cx="5768" cy="438639"/>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F7E1CB9-33A3-4DBA-A869-89DCD79A7D7D}"/>
                </a:ext>
              </a:extLst>
            </p:cNvPr>
            <p:cNvSpPr/>
            <p:nvPr/>
          </p:nvSpPr>
          <p:spPr>
            <a:xfrm>
              <a:off x="6871996" y="2700762"/>
              <a:ext cx="914400" cy="914400"/>
            </a:xfrm>
            <a:prstGeom prst="ellipse">
              <a:avLst/>
            </a:prstGeom>
            <a:solidFill>
              <a:srgbClr val="63A4C9"/>
            </a:solidFill>
            <a:ln w="57150">
              <a:solidFill>
                <a:srgbClr val="173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kern="1200" dirty="0">
                  <a:solidFill>
                    <a:prstClr val="white"/>
                  </a:solidFill>
                  <a:latin typeface="Arial" panose="020B0604020202020204"/>
                </a:rPr>
                <a:t>JUL 2020 </a:t>
              </a:r>
            </a:p>
          </p:txBody>
        </p:sp>
        <p:sp>
          <p:nvSpPr>
            <p:cNvPr id="63" name="Rectangle 62">
              <a:extLst>
                <a:ext uri="{FF2B5EF4-FFF2-40B4-BE49-F238E27FC236}">
                  <a16:creationId xmlns:a16="http://schemas.microsoft.com/office/drawing/2014/main" id="{E4D42C8D-E48C-4B77-86BB-135B4CC35123}"/>
                </a:ext>
              </a:extLst>
            </p:cNvPr>
            <p:cNvSpPr/>
            <p:nvPr/>
          </p:nvSpPr>
          <p:spPr>
            <a:xfrm>
              <a:off x="6371896" y="4018975"/>
              <a:ext cx="1972932" cy="535531"/>
            </a:xfrm>
            <a:prstGeom prst="rect">
              <a:avLst/>
            </a:prstGeom>
          </p:spPr>
          <p:txBody>
            <a:bodyPr wrap="square">
              <a:spAutoFit/>
            </a:bodyPr>
            <a:lstStyle/>
            <a:p>
              <a:pPr algn="ctr" defTabSz="685800">
                <a:lnSpc>
                  <a:spcPct val="90000"/>
                </a:lnSpc>
                <a:defRPr/>
              </a:pPr>
              <a:r>
                <a:rPr lang="en-US" sz="1600" b="1" kern="1200" dirty="0">
                  <a:solidFill>
                    <a:srgbClr val="173343"/>
                  </a:solidFill>
                  <a:latin typeface="Arial" panose="020B0604020202020204" pitchFamily="34" charset="0"/>
                  <a:ea typeface="+mn-ea"/>
                  <a:cs typeface="Arial" panose="020B0604020202020204" pitchFamily="34" charset="0"/>
                </a:rPr>
                <a:t>new rates become effective</a:t>
              </a:r>
            </a:p>
          </p:txBody>
        </p:sp>
      </p:grpSp>
      <p:grpSp>
        <p:nvGrpSpPr>
          <p:cNvPr id="22" name="Group 21">
            <a:extLst>
              <a:ext uri="{FF2B5EF4-FFF2-40B4-BE49-F238E27FC236}">
                <a16:creationId xmlns:a16="http://schemas.microsoft.com/office/drawing/2014/main" id="{75C18FF8-25BC-46F0-8121-B1800F90B309}"/>
              </a:ext>
            </a:extLst>
          </p:cNvPr>
          <p:cNvGrpSpPr/>
          <p:nvPr/>
        </p:nvGrpSpPr>
        <p:grpSpPr>
          <a:xfrm>
            <a:off x="3676998" y="1956977"/>
            <a:ext cx="1972932" cy="1853744"/>
            <a:chOff x="6371896" y="2700762"/>
            <a:chExt cx="1972932" cy="1853744"/>
          </a:xfrm>
        </p:grpSpPr>
        <p:cxnSp>
          <p:nvCxnSpPr>
            <p:cNvPr id="24" name="Straight Connector 23">
              <a:extLst>
                <a:ext uri="{FF2B5EF4-FFF2-40B4-BE49-F238E27FC236}">
                  <a16:creationId xmlns:a16="http://schemas.microsoft.com/office/drawing/2014/main" id="{32A4FD2E-A918-4B59-8714-2947B2311FFB}"/>
                </a:ext>
              </a:extLst>
            </p:cNvPr>
            <p:cNvCxnSpPr>
              <a:cxnSpLocks/>
            </p:cNvCxnSpPr>
            <p:nvPr/>
          </p:nvCxnSpPr>
          <p:spPr>
            <a:xfrm flipV="1">
              <a:off x="7321538" y="3478676"/>
              <a:ext cx="5768" cy="438639"/>
            </a:xfrm>
            <a:prstGeom prst="line">
              <a:avLst/>
            </a:prstGeom>
            <a:ln w="38100">
              <a:head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3EFD48-FDAA-4638-8E99-9EA55C5B8491}"/>
                </a:ext>
              </a:extLst>
            </p:cNvPr>
            <p:cNvSpPr/>
            <p:nvPr/>
          </p:nvSpPr>
          <p:spPr>
            <a:xfrm>
              <a:off x="6871996" y="2700762"/>
              <a:ext cx="914400" cy="914400"/>
            </a:xfrm>
            <a:prstGeom prst="ellipse">
              <a:avLst/>
            </a:prstGeom>
            <a:solidFill>
              <a:srgbClr val="326E91"/>
            </a:solidFill>
            <a:ln w="57150">
              <a:solidFill>
                <a:srgbClr val="1733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200" b="1" kern="1200" dirty="0">
                  <a:solidFill>
                    <a:prstClr val="white"/>
                  </a:solidFill>
                  <a:latin typeface="Arial" panose="020B0604020202020204"/>
                </a:rPr>
                <a:t>APR 2020 </a:t>
              </a:r>
            </a:p>
          </p:txBody>
        </p:sp>
        <p:sp>
          <p:nvSpPr>
            <p:cNvPr id="26" name="Rectangle 25">
              <a:extLst>
                <a:ext uri="{FF2B5EF4-FFF2-40B4-BE49-F238E27FC236}">
                  <a16:creationId xmlns:a16="http://schemas.microsoft.com/office/drawing/2014/main" id="{079E5B70-A954-4FEE-BAD2-EA9F200CED37}"/>
                </a:ext>
              </a:extLst>
            </p:cNvPr>
            <p:cNvSpPr/>
            <p:nvPr/>
          </p:nvSpPr>
          <p:spPr>
            <a:xfrm>
              <a:off x="6371896" y="4018975"/>
              <a:ext cx="1972932" cy="535531"/>
            </a:xfrm>
            <a:prstGeom prst="rect">
              <a:avLst/>
            </a:prstGeom>
          </p:spPr>
          <p:txBody>
            <a:bodyPr wrap="square">
              <a:spAutoFit/>
            </a:bodyPr>
            <a:lstStyle/>
            <a:p>
              <a:pPr algn="ctr" defTabSz="685800">
                <a:lnSpc>
                  <a:spcPct val="90000"/>
                </a:lnSpc>
                <a:defRPr/>
              </a:pPr>
              <a:r>
                <a:rPr lang="en-US" sz="1600" b="1" kern="1200" dirty="0">
                  <a:solidFill>
                    <a:srgbClr val="173343"/>
                  </a:solidFill>
                  <a:latin typeface="Arial" panose="020B0604020202020204" pitchFamily="34" charset="0"/>
                  <a:ea typeface="+mn-ea"/>
                  <a:cs typeface="Arial" panose="020B0604020202020204" pitchFamily="34" charset="0"/>
                </a:rPr>
                <a:t>council action to increase rates</a:t>
              </a:r>
            </a:p>
          </p:txBody>
        </p:sp>
      </p:grpSp>
    </p:spTree>
    <p:extLst>
      <p:ext uri="{BB962C8B-B14F-4D97-AF65-F5344CB8AC3E}">
        <p14:creationId xmlns:p14="http://schemas.microsoft.com/office/powerpoint/2010/main" val="204436429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ctrTitle" idx="4294967295"/>
          </p:nvPr>
        </p:nvSpPr>
        <p:spPr>
          <a:xfrm>
            <a:off x="0" y="1518113"/>
            <a:ext cx="6237303" cy="871375"/>
          </a:xfrm>
          <a:prstGeom prst="rect">
            <a:avLst/>
          </a:prstGeom>
        </p:spPr>
        <p:txBody>
          <a:bodyPr lIns="91425" tIns="91425" rIns="91425" bIns="91425" anchor="t" anchorCtr="0">
            <a:noAutofit/>
          </a:bodyPr>
          <a:lstStyle/>
          <a:p>
            <a:pPr lvl="0" rtl="0">
              <a:spcBef>
                <a:spcPts val="0"/>
              </a:spcBef>
              <a:buNone/>
            </a:pPr>
            <a:r>
              <a:rPr lang="en-US" sz="8000" dirty="0">
                <a:solidFill>
                  <a:srgbClr val="FFFFFF"/>
                </a:solidFill>
                <a:latin typeface="+mj-lt"/>
              </a:rPr>
              <a:t>THANK YOU</a:t>
            </a:r>
            <a:endParaRPr lang="en" sz="8000" dirty="0">
              <a:solidFill>
                <a:srgbClr val="FFFFFF"/>
              </a:solidFill>
              <a:latin typeface="+mj-lt"/>
            </a:endParaRPr>
          </a:p>
        </p:txBody>
      </p:sp>
      <p:sp>
        <p:nvSpPr>
          <p:cNvPr id="2" name="TextBox 1">
            <a:extLst>
              <a:ext uri="{FF2B5EF4-FFF2-40B4-BE49-F238E27FC236}">
                <a16:creationId xmlns:a16="http://schemas.microsoft.com/office/drawing/2014/main" id="{06D714F9-3D98-444E-B7B1-77CED26A9A4E}"/>
              </a:ext>
            </a:extLst>
          </p:cNvPr>
          <p:cNvSpPr txBox="1"/>
          <p:nvPr/>
        </p:nvSpPr>
        <p:spPr>
          <a:xfrm>
            <a:off x="106163" y="2905041"/>
            <a:ext cx="7161452" cy="400110"/>
          </a:xfrm>
          <a:prstGeom prst="rect">
            <a:avLst/>
          </a:prstGeom>
          <a:noFill/>
        </p:spPr>
        <p:txBody>
          <a:bodyPr wrap="square" rtlCol="0">
            <a:spAutoFit/>
          </a:bodyPr>
          <a:lstStyle/>
          <a:p>
            <a:r>
              <a:rPr lang="en-US" sz="2000" b="1" dirty="0">
                <a:solidFill>
                  <a:srgbClr val="4777B7"/>
                </a:solidFill>
              </a:rPr>
              <a:t>council action to begin rate study March 20, 2019</a:t>
            </a:r>
          </a:p>
        </p:txBody>
      </p:sp>
    </p:spTree>
  </p:cSld>
  <p:clrMapOvr>
    <a:masterClrMapping/>
  </p:clrMapOvr>
  <p:transition spd="slow">
    <p:push dir="u"/>
  </p:transition>
</p:sld>
</file>

<file path=ppt/theme/theme1.xml><?xml version="1.0" encoding="utf-8"?>
<a:theme xmlns:a="http://schemas.openxmlformats.org/drawingml/2006/main" name="Fidel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slience Office">
      <a:dk1>
        <a:sysClr val="windowText" lastClr="000000"/>
      </a:dk1>
      <a:lt1>
        <a:sysClr val="window" lastClr="FFFFFF"/>
      </a:lt1>
      <a:dk2>
        <a:srgbClr val="474747"/>
      </a:dk2>
      <a:lt2>
        <a:srgbClr val="F8F8F8"/>
      </a:lt2>
      <a:accent1>
        <a:srgbClr val="99CCFF"/>
      </a:accent1>
      <a:accent2>
        <a:srgbClr val="DDDDDD"/>
      </a:accent2>
      <a:accent3>
        <a:srgbClr val="3399FF"/>
      </a:accent3>
      <a:accent4>
        <a:srgbClr val="336699"/>
      </a:accent4>
      <a:accent5>
        <a:srgbClr val="CCECFF"/>
      </a:accent5>
      <a:accent6>
        <a:srgbClr val="4D4D4D"/>
      </a:accent6>
      <a:hlink>
        <a:srgbClr val="5F5F5F"/>
      </a:hlink>
      <a:folHlink>
        <a:srgbClr val="919191"/>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27018</TotalTime>
  <Words>765</Words>
  <Application>Microsoft Office PowerPoint</Application>
  <PresentationFormat>On-screen Show (16:9)</PresentationFormat>
  <Paragraphs>136</Paragraphs>
  <Slides>9</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Wingdings</vt:lpstr>
      <vt:lpstr>Arial Black</vt:lpstr>
      <vt:lpstr>Titillium Web</vt:lpstr>
      <vt:lpstr>Fidele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Reed, Alanna - PWE</dc:creator>
  <cp:lastModifiedBy>Solanki, Samir - HPW</cp:lastModifiedBy>
  <cp:revision>396</cp:revision>
  <cp:lastPrinted>2019-03-05T14:35:39Z</cp:lastPrinted>
  <dcterms:modified xsi:type="dcterms:W3CDTF">2019-03-05T14:35:43Z</dcterms:modified>
</cp:coreProperties>
</file>