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9" r:id="rId4"/>
    <p:sldMasterId id="2147484932" r:id="rId5"/>
    <p:sldMasterId id="2147485604" r:id="rId6"/>
    <p:sldMasterId id="2147485160" r:id="rId7"/>
  </p:sldMasterIdLst>
  <p:notesMasterIdLst>
    <p:notesMasterId r:id="rId32"/>
  </p:notesMasterIdLst>
  <p:sldIdLst>
    <p:sldId id="257" r:id="rId8"/>
    <p:sldId id="301" r:id="rId9"/>
    <p:sldId id="305" r:id="rId10"/>
    <p:sldId id="306" r:id="rId11"/>
    <p:sldId id="307" r:id="rId12"/>
    <p:sldId id="308" r:id="rId13"/>
    <p:sldId id="309" r:id="rId14"/>
    <p:sldId id="325" r:id="rId15"/>
    <p:sldId id="312" r:id="rId16"/>
    <p:sldId id="313" r:id="rId17"/>
    <p:sldId id="314" r:id="rId18"/>
    <p:sldId id="315" r:id="rId19"/>
    <p:sldId id="316" r:id="rId20"/>
    <p:sldId id="260" r:id="rId21"/>
    <p:sldId id="300" r:id="rId22"/>
    <p:sldId id="303" r:id="rId23"/>
    <p:sldId id="317" r:id="rId24"/>
    <p:sldId id="319" r:id="rId25"/>
    <p:sldId id="320" r:id="rId26"/>
    <p:sldId id="321" r:id="rId27"/>
    <p:sldId id="323" r:id="rId28"/>
    <p:sldId id="324" r:id="rId29"/>
    <p:sldId id="311" r:id="rId30"/>
    <p:sldId id="304" r:id="rId31"/>
  </p:sldIdLst>
  <p:sldSz cx="12192000" cy="6858000"/>
  <p:notesSz cx="6858000" cy="240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61BC96-29E4-4DCB-8567-16D2E8CF2205}">
          <p14:sldIdLst>
            <p14:sldId id="257"/>
            <p14:sldId id="301"/>
            <p14:sldId id="305"/>
            <p14:sldId id="306"/>
            <p14:sldId id="307"/>
            <p14:sldId id="308"/>
            <p14:sldId id="309"/>
            <p14:sldId id="325"/>
            <p14:sldId id="312"/>
            <p14:sldId id="313"/>
            <p14:sldId id="314"/>
            <p14:sldId id="315"/>
            <p14:sldId id="316"/>
            <p14:sldId id="260"/>
            <p14:sldId id="300"/>
            <p14:sldId id="303"/>
            <p14:sldId id="317"/>
            <p14:sldId id="319"/>
            <p14:sldId id="320"/>
            <p14:sldId id="321"/>
            <p14:sldId id="323"/>
            <p14:sldId id="324"/>
            <p14:sldId id="311"/>
            <p14:sldId id="30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D738B1-3C75-F4DE-ABE5-3EFCCC92A036}" name="Tracy Kennedy" initials="TK" userId="S::timmel@microsoft.com::26984670-5916-458f-acdf-aab0419b36fb" providerId="AD"/>
  <p188:author id="{8A059CFD-7240-6194-CF68-8BB4927E1BBE}" name="Andrea Lattanner" initials="AL" userId="S::anlattan@microsoft.com::2a06fbee-d0c0-4b75-8a62-6723251b74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acy Kennedy" initials="TK" lastIdx="1" clrIdx="0">
    <p:extLst>
      <p:ext uri="{19B8F6BF-5375-455C-9EA6-DF929625EA0E}">
        <p15:presenceInfo xmlns:p15="http://schemas.microsoft.com/office/powerpoint/2012/main" userId="S::timmel@microsoft.com::26984670-5916-458f-acdf-aab0419b36fb" providerId="AD"/>
      </p:ext>
    </p:extLst>
  </p:cmAuthor>
  <p:cmAuthor id="2" name="Nicole Belanger" initials="NB" lastIdx="1" clrIdx="1">
    <p:extLst>
      <p:ext uri="{19B8F6BF-5375-455C-9EA6-DF929625EA0E}">
        <p15:presenceInfo xmlns:p15="http://schemas.microsoft.com/office/powerpoint/2012/main" userId="S::nibelang@microsoft.com::430e51a6-79de-4f30-b53a-e84fdd900b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545" autoAdjust="0"/>
  </p:normalViewPr>
  <p:slideViewPr>
    <p:cSldViewPr snapToGrid="0">
      <p:cViewPr>
        <p:scale>
          <a:sx n="62" d="100"/>
          <a:sy n="62" d="100"/>
        </p:scale>
        <p:origin x="2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7C6A83F-318C-41D0-85B1-50989E2E44CC}" type="datetimeFigureOut">
              <a:rPr lang="en-US" smtClean="0"/>
              <a:t>9/8/2020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55F7B90-7170-4AAC-B721-61232877ABEA}" type="slidenum">
              <a:rPr lang="en-US" smtClean="0"/>
              <a:t>‹#›</a:t>
            </a:fld>
            <a:endParaRPr lang="en-US"/>
          </a:p>
        </p:txBody>
      </p:sp>
    </p:spTree>
    <p:extLst>
      <p:ext uri="{BB962C8B-B14F-4D97-AF65-F5344CB8AC3E}">
        <p14:creationId xmlns:p14="http://schemas.microsoft.com/office/powerpoint/2010/main" val="1184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21E5A7B-BB8D-4368-A182-109669521632}" type="datetime8">
              <a:rPr lang="en-US" smtClean="0"/>
              <a:t>9/8/2020 6:05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9371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COVID-19 has created a global economic crisis, forcing tens of millions of people out of work.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Some of the jobs that have been lost will not be coming back and those jobs that do come back will look different than before. This is because companies have had to digitally transform at an accelerated pace, first to respond to the pandemic and now to help rebound in a post-pandemic economy.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 companies large and small drive efficiencies through this accelerated digital transformation, what is clear is that these employers will require more employees to have more digital skill, skills that will help adapt to what some are calling the new ‘hybrid economy’.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 hybrid economy is one where some employees will continue to work remotely while others return to the workplace, and where some consumers will return to shops and restaurants while others will want or need to be served remotely. It is an economy where the workplace and the marketplace will be increasingly more reliant on technology with the jobs skills to match.</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Microsoft is estimating that the global labor market will need around 150 million new tech jobs over the next five years, with many other traditional jobs becoming tech enabled. But we cannot wait that long. We need to take collective action now to stem the employment impacts of the pandemic or we will see further social and economic disparity and an ever-widened skilling gap.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And this impact will go beyond the workforce, creating a systemic effect on the ability of companies, industries, and even countries, to be able to effectively respond and recover, let alone reimagine their economy in a post-pandemic world.</a:t>
            </a:r>
          </a:p>
          <a:p>
            <a:endParaRPr lang="en-US" sz="120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We recognize that Microsoft is in a unique position to help 25 million job seekers, but this isn’t a challenge any one company can address alone. This requires a partnership between tech companies and employers, non-profit groups, and government workforce agencies connect with this effort. While it is not the entire solution, helping those whose jobs have been impacted by the COVID-19 economic crisis gain new digital skills can play a big role.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C55F7B90-7170-4AAC-B721-61232877ABEA}" type="slidenum">
              <a:rPr lang="en-US" smtClean="0"/>
              <a:t>2</a:t>
            </a:fld>
            <a:endParaRPr lang="en-US"/>
          </a:p>
        </p:txBody>
      </p:sp>
    </p:spTree>
    <p:extLst>
      <p:ext uri="{BB962C8B-B14F-4D97-AF65-F5344CB8AC3E}">
        <p14:creationId xmlns:p14="http://schemas.microsoft.com/office/powerpoint/2010/main" val="290268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At this crucial moment in history, it’s our responsibility to help lead a global effort to ensure the tens of millions of unemployed workers from the COVID-19 crisis have the opportunity to be empowered with digital skills they need to pursue the jobs of today and tomorrow.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Reopening and rebuilding the global economy will require people be equipped with new skills. Microsoft is in a unique position to increase access to learning for people all over the world - ensuring that people from all backgrounds and in every industry sector, will be learning in-demand skills, at the right time, in an accessible way.</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We can see where the transformation is going, and we can help people throughout the entire learning continuum to fully participate in the digital economy. If the world fails to take significant action today by private sector and governments to stem the grave economic impacts of unemployment, it will result in accentuated economic disparity and significant skilling gap across a broader set of the population.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This impact will go beyond the workforce to have a systemic effect on the ability of companies, industries and communities to realize the full potential of this digital transformation.  </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7A72-7B02-4C46-A737-3FAD0F1311D1}" type="datetime8">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9/8/2020 6:05 PM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50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At this crucial moment in history, it’s our responsibility to help lead a global effort to ensure the tens of millions of unemployed workers from the COVID-19 crisis have the opportunity to be empowered with digital skills they need to pursue the jobs of today and tomorrow.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Reopening and rebuilding the global economy will require people be equipped with new skills. Microsoft is in a unique position to increase access to learning for people all over the world - ensuring that people from all backgrounds and in every industry sector, will be learning in-demand skills, at the right time, in an accessible way.</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We can see where the transformation is going, and we can help people throughout the entire learning continuum to fully participate in the digital economy. If the world fails to take significant action today by private sector and governments to stem the grave economic impacts of unemployment, it will result in accentuated economic disparity and significant skilling gap across a broader set of the population.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This impact will go beyond the workforce to have a systemic effect on the ability of companies, industries and communities to realize the full potential of this digital transformation.  </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7A72-7B02-4C46-A737-3FAD0F1311D1}" type="datetime8">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9/8/2020 6:05 PM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675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kern="1200">
                <a:solidFill>
                  <a:schemeClr val="tx1"/>
                </a:solidFill>
                <a:effectLst/>
                <a:latin typeface="+mn-lt"/>
                <a:ea typeface="+mn-ea"/>
                <a:cs typeface="+mn-cs"/>
              </a:rPr>
              <a:t>We are bringing together and integrating three sets of offerings to meet the needs of job seekers:  </a:t>
            </a:r>
          </a:p>
          <a:p>
            <a:pPr rtl="0" fontAlgn="base"/>
            <a:endParaRPr lang="en-US" sz="1200" b="0" i="0" u="none" kern="1200">
              <a:solidFill>
                <a:schemeClr val="tx1"/>
              </a:solidFill>
              <a:effectLst/>
              <a:latin typeface="+mn-lt"/>
              <a:ea typeface="+mn-ea"/>
              <a:cs typeface="+mn-cs"/>
            </a:endParaRPr>
          </a:p>
          <a:p>
            <a:pPr marL="514350" indent="-457200">
              <a:spcBef>
                <a:spcPts val="1800"/>
              </a:spcBef>
              <a:buFont typeface="+mj-lt"/>
              <a:buAutoNum type="arabicPeriod"/>
            </a:pPr>
            <a:r>
              <a:rPr lang="en-US" sz="2000" kern="1200">
                <a:solidFill>
                  <a:schemeClr val="tx1"/>
                </a:solidFill>
                <a:latin typeface="+mn-lt"/>
                <a:ea typeface="+mn-ea"/>
                <a:cs typeface="+mn-cs"/>
              </a:rPr>
              <a:t>A four-part comprehensive approach</a:t>
            </a:r>
            <a:br>
              <a:rPr lang="en-US" sz="2000" kern="1200">
                <a:solidFill>
                  <a:schemeClr val="tx1"/>
                </a:solidFill>
                <a:latin typeface="+mn-lt"/>
                <a:ea typeface="+mn-ea"/>
                <a:cs typeface="+mn-cs"/>
              </a:rPr>
            </a:br>
            <a:endParaRPr lang="en-US" sz="2000" kern="1200">
              <a:solidFill>
                <a:schemeClr val="tx1"/>
              </a:solidFill>
              <a:latin typeface="+mn-lt"/>
              <a:ea typeface="+mn-ea"/>
              <a:cs typeface="+mn-cs"/>
            </a:endParaRPr>
          </a:p>
          <a:p>
            <a:pPr marL="974725" lvl="2" indent="-342900">
              <a:spcBef>
                <a:spcPts val="600"/>
              </a:spcBef>
              <a:buFont typeface="Arial" panose="020B0604020202020204" pitchFamily="34" charset="0"/>
              <a:buChar char="•"/>
            </a:pPr>
            <a:r>
              <a:rPr lang="en-US" sz="1600"/>
              <a:t>Free access to learning content from across Microsoft, LinkedIn and GitHub</a:t>
            </a:r>
          </a:p>
          <a:p>
            <a:pPr marL="974725" lvl="2" indent="-342900">
              <a:spcBef>
                <a:spcPts val="600"/>
              </a:spcBef>
              <a:buFont typeface="Arial" panose="020B0604020202020204" pitchFamily="34" charset="0"/>
              <a:buChar char="•"/>
            </a:pPr>
            <a:r>
              <a:rPr lang="en-US" sz="1600"/>
              <a:t>Discounted industry-recognized Microsoft certification exam for underserved job seekers</a:t>
            </a:r>
          </a:p>
          <a:p>
            <a:pPr marL="974725" lvl="2" indent="-342900">
              <a:spcBef>
                <a:spcPts val="600"/>
              </a:spcBef>
              <a:buFont typeface="Arial" panose="020B0604020202020204" pitchFamily="34" charset="0"/>
              <a:buChar char="•"/>
            </a:pPr>
            <a:r>
              <a:rPr lang="en-US" sz="1600"/>
              <a:t>Free access to employability tools</a:t>
            </a:r>
          </a:p>
          <a:p>
            <a:pPr marL="974725" lvl="2" indent="-342900">
              <a:spcBef>
                <a:spcPts val="600"/>
              </a:spcBef>
              <a:buFont typeface="Arial" panose="020B0604020202020204" pitchFamily="34" charset="0"/>
              <a:buChar char="•"/>
            </a:pPr>
            <a:r>
              <a:rPr lang="en-US" sz="1600"/>
              <a:t>Free connections to jobs</a:t>
            </a:r>
            <a:br>
              <a:rPr lang="en-US" sz="1600"/>
            </a:br>
            <a:endParaRPr lang="en-US" sz="1600"/>
          </a:p>
          <a:p>
            <a:pPr marL="514350" indent="-457200">
              <a:spcBef>
                <a:spcPts val="1800"/>
              </a:spcBef>
              <a:buFont typeface="+mj-lt"/>
              <a:buAutoNum type="arabicPeriod"/>
            </a:pPr>
            <a:r>
              <a:rPr lang="en-US" sz="2000" kern="1200">
                <a:solidFill>
                  <a:schemeClr val="tx1"/>
                </a:solidFill>
                <a:latin typeface="+mn-lt"/>
                <a:ea typeface="+mn-ea"/>
                <a:cs typeface="+mn-cs"/>
              </a:rPr>
              <a:t>Grants to non-profits to serve people in greatest need. </a:t>
            </a:r>
            <a:br>
              <a:rPr lang="en-US" sz="2000" kern="1200">
                <a:solidFill>
                  <a:schemeClr val="tx1"/>
                </a:solidFill>
                <a:latin typeface="+mn-lt"/>
                <a:ea typeface="+mn-ea"/>
                <a:cs typeface="+mn-cs"/>
              </a:rPr>
            </a:br>
            <a:endParaRPr lang="en-US" sz="2000" kern="1200">
              <a:solidFill>
                <a:schemeClr val="tx1"/>
              </a:solidFill>
              <a:latin typeface="+mn-lt"/>
              <a:ea typeface="+mn-ea"/>
              <a:cs typeface="+mn-cs"/>
            </a:endParaRPr>
          </a:p>
          <a:p>
            <a:pPr marL="514350" indent="-457200">
              <a:spcBef>
                <a:spcPts val="1800"/>
              </a:spcBef>
              <a:buFont typeface="+mj-lt"/>
              <a:buAutoNum type="arabicPeriod"/>
            </a:pPr>
            <a:r>
              <a:rPr lang="en-US" sz="2000" kern="1200">
                <a:solidFill>
                  <a:schemeClr val="tx1"/>
                </a:solidFill>
                <a:latin typeface="+mn-lt"/>
                <a:ea typeface="+mn-ea"/>
                <a:cs typeface="+mn-cs"/>
              </a:rPr>
              <a:t>Labor market insights from LinkedIn’s Economic Graph</a:t>
            </a:r>
          </a:p>
          <a:p>
            <a:pPr rtl="0" fontAlgn="base"/>
            <a:endParaRPr lang="en-US" sz="1200" b="0" i="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B646076B-F8B5-479B-9D39-C3D997FA580A}" type="slidenum">
              <a:rPr lang="en-US" smtClean="0"/>
              <a:t>15</a:t>
            </a:fld>
            <a:endParaRPr lang="en-US"/>
          </a:p>
        </p:txBody>
      </p:sp>
    </p:spTree>
    <p:extLst>
      <p:ext uri="{BB962C8B-B14F-4D97-AF65-F5344CB8AC3E}">
        <p14:creationId xmlns:p14="http://schemas.microsoft.com/office/powerpoint/2010/main" val="1699609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An effective, lasting response will require coordinated action from government and the private sector. In addition </a:t>
            </a:r>
            <a:r>
              <a:rPr lang="en-US" kern="1200" dirty="0">
                <a:effectLst/>
              </a:rPr>
              <a:t>to </a:t>
            </a:r>
            <a:r>
              <a:rPr lang="en-US" dirty="0"/>
              <a:t>sharing useful data with governments</a:t>
            </a:r>
            <a:r>
              <a:rPr lang="en-US" kern="1200" dirty="0">
                <a:effectLst/>
              </a:rPr>
              <a:t>, we will </a:t>
            </a:r>
            <a:r>
              <a:rPr lang="en-US" dirty="0"/>
              <a:t>use our voice </a:t>
            </a:r>
            <a:r>
              <a:rPr lang="en-US" kern="1200" dirty="0">
                <a:effectLst/>
              </a:rPr>
              <a:t>to advocate for public policies that </a:t>
            </a:r>
            <a:r>
              <a:rPr lang="en-US" dirty="0"/>
              <a:t>will be critical to </a:t>
            </a:r>
            <a:r>
              <a:rPr lang="en-US" kern="1200" dirty="0">
                <a:effectLst/>
              </a:rPr>
              <a:t>drive systems change and legislative priorities to support employees and job seekers to skill, reskill</a:t>
            </a:r>
            <a:r>
              <a:rPr lang="en-US" dirty="0"/>
              <a:t>,</a:t>
            </a:r>
            <a:r>
              <a:rPr lang="en-US" kern="1200" dirty="0">
                <a:effectLst/>
              </a:rPr>
              <a:t> and upskill for roles in the post-COVID-19 economy.</a:t>
            </a:r>
            <a:r>
              <a:rPr lang="en-US" dirty="0"/>
              <a:t> </a:t>
            </a:r>
          </a:p>
          <a:p>
            <a:pPr lvl="0">
              <a:lnSpc>
                <a:spcPct val="107000"/>
              </a:lnSpc>
              <a:spcAft>
                <a:spcPts val="800"/>
              </a:spcAft>
            </a:pPr>
            <a:endParaRPr lang="en-US" kern="1200" dirty="0">
              <a:effectLst/>
              <a:ea typeface="+mn-ea"/>
              <a:cs typeface="+mn-cs"/>
            </a:endParaRPr>
          </a:p>
          <a:p>
            <a:pPr>
              <a:lnSpc>
                <a:spcPct val="107000"/>
              </a:lnSpc>
              <a:spcAft>
                <a:spcPts val="800"/>
              </a:spcAft>
            </a:pPr>
            <a:r>
              <a:rPr lang="en-US" dirty="0"/>
              <a:t>As governments make substantial investments to respond to urgent public health and economic needs, Microsoft and LinkedIn recommend that countries </a:t>
            </a:r>
            <a:r>
              <a:rPr lang="en-US" kern="1200" dirty="0">
                <a:effectLst/>
              </a:rPr>
              <a:t>focus on three </a:t>
            </a:r>
            <a:r>
              <a:rPr lang="en-US" dirty="0"/>
              <a:t>key policy </a:t>
            </a:r>
            <a:r>
              <a:rPr lang="en-US" kern="1200" dirty="0">
                <a:effectLst/>
              </a:rPr>
              <a:t>areas</a:t>
            </a:r>
            <a:r>
              <a:rPr lang="en-US" dirty="0"/>
              <a:t> to ensure an inclusive economic recovery post-COVID-19 and beyond</a:t>
            </a:r>
            <a:r>
              <a:rPr lang="en-US" kern="1200" dirty="0">
                <a:effectLst/>
              </a:rPr>
              <a:t>:</a:t>
            </a:r>
            <a:r>
              <a:rPr lang="en-US" dirty="0"/>
              <a:t> </a:t>
            </a:r>
            <a:endParaRPr lang="en-US" kern="1200" dirty="0">
              <a:effectLst/>
              <a:ea typeface="+mn-ea"/>
              <a:cs typeface="+mn-cs"/>
            </a:endParaRPr>
          </a:p>
          <a:p>
            <a:pPr marL="171450" lvl="0" indent="-171450">
              <a:buFont typeface="Arial,Sans-Serif"/>
              <a:buChar char="•"/>
            </a:pPr>
            <a:endParaRPr lang="en-US" kern="1200" dirty="0">
              <a:effectLst/>
              <a:ea typeface="+mn-ea"/>
              <a:cs typeface="+mn-cs"/>
            </a:endParaRPr>
          </a:p>
          <a:p>
            <a:pPr marL="171450" indent="-171450">
              <a:buFont typeface="Arial,Sans-Serif"/>
              <a:buChar char="•"/>
            </a:pPr>
            <a:r>
              <a:rPr lang="en-US" b="1" kern="1200" dirty="0">
                <a:effectLst/>
              </a:rPr>
              <a:t>Invest in individuals to attain key </a:t>
            </a:r>
            <a:r>
              <a:rPr lang="en-US" b="1" dirty="0"/>
              <a:t>digital </a:t>
            </a:r>
            <a:r>
              <a:rPr lang="en-US" b="1" kern="1200" dirty="0">
                <a:effectLst/>
              </a:rPr>
              <a:t>skills:</a:t>
            </a:r>
            <a:r>
              <a:rPr lang="en-US" b="1" dirty="0"/>
              <a:t> </a:t>
            </a:r>
            <a:r>
              <a:rPr lang="en-US" b="0" kern="1200" dirty="0">
                <a:effectLst/>
              </a:rPr>
              <a:t>Increase </a:t>
            </a:r>
            <a:r>
              <a:rPr lang="en-US" dirty="0"/>
              <a:t>opportunities for individuals to attain key technology skills by expanding </a:t>
            </a:r>
            <a:r>
              <a:rPr lang="en-US" b="0" kern="1200" dirty="0">
                <a:effectLst/>
              </a:rPr>
              <a:t>availability of funding </a:t>
            </a:r>
            <a:r>
              <a:rPr lang="en-US" dirty="0"/>
              <a:t>to </a:t>
            </a:r>
            <a:r>
              <a:rPr lang="en-US" b="0" kern="1200" dirty="0">
                <a:effectLst/>
              </a:rPr>
              <a:t>individuals</a:t>
            </a:r>
            <a:r>
              <a:rPr lang="en-US" dirty="0"/>
              <a:t>. Increased</a:t>
            </a:r>
            <a:r>
              <a:rPr lang="en-US" b="0" kern="1200" dirty="0">
                <a:effectLst/>
              </a:rPr>
              <a:t> access to skills training </a:t>
            </a:r>
            <a:r>
              <a:rPr lang="en-US" dirty="0"/>
              <a:t>should include online tools and services that enable life-long learning </a:t>
            </a:r>
            <a:r>
              <a:rPr lang="en-US" b="0" kern="1200" dirty="0">
                <a:effectLst/>
              </a:rPr>
              <a:t>as well as funding to existing workforce programs </a:t>
            </a:r>
            <a:r>
              <a:rPr lang="en-US" dirty="0"/>
              <a:t>focusing </a:t>
            </a:r>
            <a:r>
              <a:rPr lang="en-US" b="0" kern="1200" dirty="0">
                <a:effectLst/>
              </a:rPr>
              <a:t>on technology </a:t>
            </a:r>
            <a:r>
              <a:rPr lang="en-US" dirty="0"/>
              <a:t>and </a:t>
            </a:r>
            <a:r>
              <a:rPr lang="en-US" b="0" kern="1200" dirty="0">
                <a:effectLst/>
              </a:rPr>
              <a:t>skills.</a:t>
            </a:r>
          </a:p>
          <a:p>
            <a:endParaRPr lang="en-US" dirty="0"/>
          </a:p>
          <a:p>
            <a:pPr marL="171450" indent="-171450">
              <a:buFont typeface="Arial,Sans-Serif"/>
              <a:buChar char="•"/>
            </a:pPr>
            <a:r>
              <a:rPr lang="en-US" b="1" kern="1200" dirty="0">
                <a:effectLst/>
              </a:rPr>
              <a:t>Incentives for employers to hire and upskill:</a:t>
            </a:r>
            <a:r>
              <a:rPr lang="en-US" b="1" dirty="0"/>
              <a:t> </a:t>
            </a:r>
            <a:r>
              <a:rPr lang="en-US" dirty="0"/>
              <a:t>In order to get as many people back to work as possible,</a:t>
            </a:r>
            <a:r>
              <a:rPr lang="en-US" b="0" kern="1200" dirty="0">
                <a:effectLst/>
              </a:rPr>
              <a:t> employers</a:t>
            </a:r>
            <a:r>
              <a:rPr lang="en-US" dirty="0"/>
              <a:t>, particularly small businesses, will need: </a:t>
            </a:r>
          </a:p>
          <a:p>
            <a:pPr marL="384175" lvl="1" indent="-171450">
              <a:buFont typeface="Arial,Sans-Serif"/>
              <a:buChar char="•"/>
            </a:pPr>
            <a:r>
              <a:rPr lang="en-US" dirty="0"/>
              <a:t>Incentives</a:t>
            </a:r>
            <a:r>
              <a:rPr lang="en-US" b="0" kern="1200" dirty="0">
                <a:effectLst/>
              </a:rPr>
              <a:t> to </a:t>
            </a:r>
            <a:r>
              <a:rPr lang="en-US" dirty="0"/>
              <a:t>hire new employees and </a:t>
            </a:r>
            <a:r>
              <a:rPr lang="en-US" b="0" kern="1200" dirty="0">
                <a:effectLst/>
              </a:rPr>
              <a:t>upskill </a:t>
            </a:r>
            <a:r>
              <a:rPr lang="en-US" dirty="0"/>
              <a:t>incumbent employees to advance in </a:t>
            </a:r>
            <a:r>
              <a:rPr lang="en-US" b="0" kern="1200" dirty="0">
                <a:effectLst/>
              </a:rPr>
              <a:t>their </a:t>
            </a:r>
            <a:r>
              <a:rPr lang="en-US" dirty="0"/>
              <a:t>career paths</a:t>
            </a:r>
            <a:r>
              <a:rPr lang="en-US" b="0" kern="1200" dirty="0">
                <a:effectLst/>
              </a:rPr>
              <a:t>.</a:t>
            </a:r>
          </a:p>
          <a:p>
            <a:pPr marL="384175" lvl="1" indent="-171450">
              <a:buFont typeface="Arial,Sans-Serif"/>
              <a:buChar char="•"/>
            </a:pPr>
            <a:r>
              <a:rPr lang="en-US" dirty="0"/>
              <a:t>Support for work-based training programs</a:t>
            </a:r>
          </a:p>
          <a:p>
            <a:pPr marL="384175" lvl="1" indent="-171450">
              <a:buFont typeface="Arial,Sans-Serif"/>
              <a:buChar char="•"/>
            </a:pPr>
            <a:r>
              <a:rPr lang="en-US" dirty="0"/>
              <a:t>Support for transitional employment, which would provide subsidies for time-limited, wage-paid work experiences</a:t>
            </a:r>
          </a:p>
          <a:p>
            <a:pPr marL="171450" indent="-171450">
              <a:buFont typeface="Arial,Sans-Serif"/>
              <a:buChar char="•"/>
            </a:pPr>
            <a:endParaRPr lang="en-US" dirty="0"/>
          </a:p>
          <a:p>
            <a:pPr marL="171450" indent="-171450">
              <a:buFont typeface="Arial,Sans-Serif"/>
              <a:buChar char="•"/>
            </a:pPr>
            <a:r>
              <a:rPr lang="en-US" b="1" kern="1200" dirty="0">
                <a:effectLst/>
              </a:rPr>
              <a:t>Leverage </a:t>
            </a:r>
            <a:r>
              <a:rPr lang="en-US" b="1" dirty="0"/>
              <a:t>the </a:t>
            </a:r>
            <a:r>
              <a:rPr lang="en-US" b="1" kern="1200" dirty="0">
                <a:effectLst/>
              </a:rPr>
              <a:t>power of innovation and data:</a:t>
            </a:r>
            <a:r>
              <a:rPr lang="en-US" b="1" dirty="0"/>
              <a:t> </a:t>
            </a:r>
            <a:r>
              <a:rPr lang="en-US" dirty="0"/>
              <a:t>Leverage data across multiple sources (including assessments and online tools) to provide critical insight into the skills that may lead to in-demand roles.</a:t>
            </a:r>
          </a:p>
          <a:p>
            <a:pPr marL="384175" lvl="1" indent="-171450">
              <a:buFont typeface="Arial,Sans-Serif"/>
              <a:buChar char="•"/>
            </a:pPr>
            <a:r>
              <a:rPr lang="en-US" dirty="0"/>
              <a:t>Millions of people worldwide will need information about what jobs will become available in the post-COVID economy, what skills will be needed for those jobs, where to attain the skills, and how they will pay for them.  </a:t>
            </a:r>
          </a:p>
          <a:p>
            <a:pPr marL="384175" lvl="1" indent="-171450">
              <a:buFont typeface="Arial,Sans-Serif"/>
              <a:buChar char="•"/>
            </a:pPr>
            <a:r>
              <a:rPr lang="en-US" dirty="0"/>
              <a:t>To support this, governments must support innovative public and private solutions to make sure that this information is available in as timely and user-friendly way as possible. That means encouraging</a:t>
            </a:r>
            <a:r>
              <a:rPr lang="en-US" b="0" kern="1200" dirty="0">
                <a:effectLst/>
              </a:rPr>
              <a:t> interoperable learning records and other data integration to help job seekers and employers identify in-demand skills and growth areas, while encouraging governments to </a:t>
            </a:r>
            <a:r>
              <a:rPr lang="en-US" dirty="0"/>
              <a:t>open up </a:t>
            </a:r>
            <a:r>
              <a:rPr lang="en-US" b="0" kern="1200" dirty="0">
                <a:effectLst/>
              </a:rPr>
              <a:t>government data sets for public use</a:t>
            </a:r>
            <a:endParaRPr lang="en-US" dirty="0"/>
          </a:p>
          <a:p>
            <a:pPr marL="212725" lvl="1"/>
            <a:endParaRPr lang="en-US" dirty="0"/>
          </a:p>
          <a:p>
            <a:r>
              <a:rPr lang="en-US" i="1" dirty="0"/>
              <a:t>(optional) </a:t>
            </a:r>
            <a:r>
              <a:rPr lang="en-US" dirty="0"/>
              <a:t>We’ve already seen several governments take important steps to invest in skills development for their citizens. For example:</a:t>
            </a:r>
          </a:p>
          <a:p>
            <a:r>
              <a:rPr lang="en-US" dirty="0"/>
              <a:t> </a:t>
            </a:r>
          </a:p>
          <a:p>
            <a:pPr marL="342900" indent="-342900">
              <a:buFont typeface="Symbol,Sans-Serif"/>
              <a:buChar char=""/>
            </a:pPr>
            <a:r>
              <a:rPr lang="en-NZ" b="1" dirty="0"/>
              <a:t>In New Zealand</a:t>
            </a:r>
            <a:r>
              <a:rPr lang="en-NZ" dirty="0"/>
              <a:t>, the Government invested approximately one billion USD to make vocational training courses free – for all ages – over the next two years in order to help people who have lost their jobs retrain and also allow new employees in some essential services to train on the job. </a:t>
            </a:r>
            <a:endParaRPr lang="en-US" dirty="0"/>
          </a:p>
          <a:p>
            <a:pPr marL="342900" indent="-342900">
              <a:buFont typeface="Symbol,Sans-Serif"/>
              <a:buChar char=""/>
            </a:pPr>
            <a:r>
              <a:rPr lang="en-NZ" b="1" dirty="0"/>
              <a:t>In Europe</a:t>
            </a:r>
            <a:r>
              <a:rPr lang="en-NZ" dirty="0"/>
              <a:t>, an important component of the European Commission’s “New Skills Agenda for Europe,” is it promotes </a:t>
            </a:r>
            <a:r>
              <a:rPr lang="en-NZ" dirty="0" err="1"/>
              <a:t>Europass</a:t>
            </a:r>
            <a:r>
              <a:rPr lang="en-NZ" dirty="0"/>
              <a:t>, which will offer people better tools to present their skills and obtain useful real-time information on skills needs and trends which can help with career and learning choices by working with other services across the </a:t>
            </a:r>
            <a:r>
              <a:rPr lang="en-NZ" dirty="0" err="1"/>
              <a:t>labor</a:t>
            </a:r>
            <a:r>
              <a:rPr lang="en-NZ" dirty="0"/>
              <a:t> and education and training systems to allow an easier exchange of information and data</a:t>
            </a:r>
            <a:r>
              <a:rPr lang="en-NZ" b="0" kern="1200" dirty="0">
                <a:effectLst/>
              </a:rPr>
              <a:t>.</a:t>
            </a:r>
            <a:r>
              <a:rPr lang="en-NZ" u="sng" dirty="0"/>
              <a:t> </a:t>
            </a:r>
            <a:r>
              <a:rPr lang="en-US" u="sng" dirty="0"/>
              <a:t> </a:t>
            </a:r>
            <a:r>
              <a:rPr lang="en-US" dirty="0"/>
              <a:t> </a:t>
            </a:r>
          </a:p>
          <a:p>
            <a:pPr marL="342900" indent="-342900">
              <a:buFont typeface="Symbol,Sans-Serif"/>
              <a:buChar char=""/>
            </a:pPr>
            <a:r>
              <a:rPr lang="en-US" b="1" dirty="0"/>
              <a:t>In the United States</a:t>
            </a:r>
            <a:r>
              <a:rPr lang="en-US" dirty="0"/>
              <a:t>, the Pledge to America’s Workers American Workforce Policy Advisory Board, established by the White House is developing proposals focused on investments in learning pathways, skills-based hiring, and the modernization of education and training to accelerate reskilling and facilitate innovation in workforce development</a:t>
            </a:r>
            <a:endParaRPr lang="en-US" dirty="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646076B-F8B5-479B-9D39-C3D997FA580A}" type="slidenum">
              <a:rPr lang="en-US" smtClean="0"/>
              <a:t>16</a:t>
            </a:fld>
            <a:endParaRPr lang="en-US"/>
          </a:p>
        </p:txBody>
      </p:sp>
    </p:spTree>
    <p:extLst>
      <p:ext uri="{BB962C8B-B14F-4D97-AF65-F5344CB8AC3E}">
        <p14:creationId xmlns:p14="http://schemas.microsoft.com/office/powerpoint/2010/main" val="69692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decades, Microsoft has been committed to closing the skills gap. But the time has come to further accelerate these efforts and build partnerships that help job seekers worldwide reskill and rejoin the workforce.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Reopening and reimaging the global economy is bigger than any one company, industry, or country.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Together, we can help people who have lost their jobs due to COVID-19 gain the skills they need to pursue the jobs of today and tomorrow</a:t>
            </a:r>
            <a:endParaRPr lang="en-US"/>
          </a:p>
          <a:p>
            <a:endParaRPr lang="en-US"/>
          </a:p>
        </p:txBody>
      </p:sp>
      <p:sp>
        <p:nvSpPr>
          <p:cNvPr id="4" name="Slide Number Placeholder 3"/>
          <p:cNvSpPr>
            <a:spLocks noGrp="1"/>
          </p:cNvSpPr>
          <p:nvPr>
            <p:ph type="sldNum" sz="quarter" idx="5"/>
          </p:nvPr>
        </p:nvSpPr>
        <p:spPr/>
        <p:txBody>
          <a:bodyPr/>
          <a:lstStyle/>
          <a:p>
            <a:fld id="{C55F7B90-7170-4AAC-B721-61232877ABEA}" type="slidenum">
              <a:rPr lang="en-US" smtClean="0"/>
              <a:t>24</a:t>
            </a:fld>
            <a:endParaRPr lang="en-US"/>
          </a:p>
        </p:txBody>
      </p:sp>
    </p:spTree>
    <p:extLst>
      <p:ext uri="{BB962C8B-B14F-4D97-AF65-F5344CB8AC3E}">
        <p14:creationId xmlns:p14="http://schemas.microsoft.com/office/powerpoint/2010/main" val="214179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685D9370-CB3C-4A6B-B97B-81D410A51ACA}"/>
              </a:ext>
            </a:extLst>
          </p:cNvPr>
          <p:cNvSpPr>
            <a:spLocks noGrp="1"/>
          </p:cNvSpPr>
          <p:nvPr>
            <p:ph type="ftr" sz="quarter" idx="10"/>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F3900C4D-C124-4ED3-B094-05D5BE997CAE}"/>
              </a:ext>
            </a:extLst>
          </p:cNvPr>
          <p:cNvSpPr>
            <a:spLocks noGrp="1"/>
          </p:cNvSpPr>
          <p:nvPr>
            <p:ph type="sldNum" sz="quarter" idx="11"/>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53115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4737">
                      <a:schemeClr val="tx1"/>
                    </a:gs>
                    <a:gs pos="35000">
                      <a:schemeClr val="tx1"/>
                    </a:gs>
                  </a:gsLst>
                  <a:lin ang="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54737">
                      <a:schemeClr val="tx1"/>
                    </a:gs>
                    <a:gs pos="35000">
                      <a:schemeClr val="tx1"/>
                    </a:gs>
                  </a:gsLst>
                  <a:lin ang="0" scaled="0"/>
                </a:gradFill>
                <a:latin typeface="+mn-lt"/>
              </a:defRPr>
            </a:lvl1pPr>
          </a:lstStyle>
          <a:p>
            <a:pPr lvl="0"/>
            <a:r>
              <a:rPr lang="en-US"/>
              <a:t>Speaker name</a:t>
            </a:r>
          </a:p>
        </p:txBody>
      </p:sp>
    </p:spTree>
    <p:extLst>
      <p:ext uri="{BB962C8B-B14F-4D97-AF65-F5344CB8AC3E}">
        <p14:creationId xmlns:p14="http://schemas.microsoft.com/office/powerpoint/2010/main" val="410216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4737">
                      <a:schemeClr val="tx1"/>
                    </a:gs>
                    <a:gs pos="35000">
                      <a:schemeClr val="tx1"/>
                    </a:gs>
                  </a:gsLst>
                  <a:lin ang="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66784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E90CD-27AB-4AAB-96EA-5A53BEF76284}"/>
              </a:ext>
            </a:extLst>
          </p:cNvPr>
          <p:cNvPicPr>
            <a:picLocks noChangeAspect="1"/>
          </p:cNvPicPr>
          <p:nvPr userDrawn="1"/>
        </p:nvPicPr>
        <p:blipFill>
          <a:blip r:embed="rId2"/>
          <a:stretch>
            <a:fillRect/>
          </a:stretch>
        </p:blipFill>
        <p:spPr>
          <a:xfrm>
            <a:off x="9667091" y="243841"/>
            <a:ext cx="2324567" cy="443962"/>
          </a:xfrm>
          <a:prstGeom prst="rect">
            <a:avLst/>
          </a:prstGeom>
        </p:spPr>
      </p:pic>
      <p:sp>
        <p:nvSpPr>
          <p:cNvPr id="3" name="TextBox 2">
            <a:extLst>
              <a:ext uri="{FF2B5EF4-FFF2-40B4-BE49-F238E27FC236}">
                <a16:creationId xmlns:a16="http://schemas.microsoft.com/office/drawing/2014/main" id="{E368822D-5F5B-4EDA-B694-717265B3CD03}"/>
              </a:ext>
            </a:extLst>
          </p:cNvPr>
          <p:cNvSpPr txBox="1"/>
          <p:nvPr userDrawn="1"/>
        </p:nvSpPr>
        <p:spPr>
          <a:xfrm>
            <a:off x="10267950" y="603164"/>
            <a:ext cx="1428750" cy="169277"/>
          </a:xfrm>
          <a:prstGeom prst="rect">
            <a:avLst/>
          </a:prstGeom>
          <a:noFill/>
        </p:spPr>
        <p:txBody>
          <a:bodyPr wrap="square" lIns="0" tIns="0" rIns="0" bIns="0" rtlCol="0">
            <a:spAutoFit/>
          </a:bodyPr>
          <a:lstStyle/>
          <a:p>
            <a:pPr algn="l"/>
            <a:r>
              <a:rPr lang="en-US" sz="1100">
                <a:solidFill>
                  <a:schemeClr val="tx2"/>
                </a:solidFill>
                <a:latin typeface="+mj-lt"/>
              </a:rPr>
              <a:t>Developer Relations</a:t>
            </a:r>
          </a:p>
        </p:txBody>
      </p:sp>
    </p:spTree>
    <p:extLst>
      <p:ext uri="{BB962C8B-B14F-4D97-AF65-F5344CB8AC3E}">
        <p14:creationId xmlns:p14="http://schemas.microsoft.com/office/powerpoint/2010/main" val="15311020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74525DB2-A58E-4464-B5FF-B4D762846859}"/>
              </a:ext>
            </a:extLst>
          </p:cNvPr>
          <p:cNvSpPr>
            <a:spLocks noGrp="1"/>
          </p:cNvSpPr>
          <p:nvPr>
            <p:ph type="ftr" sz="quarter" idx="12"/>
          </p:nvPr>
        </p:nvSpPr>
        <p:spPr/>
        <p:txBody>
          <a:bodyPr/>
          <a:lstStyle/>
          <a:p>
            <a:r>
              <a:rPr lang="en-US"/>
              <a:t>Microsoft confidential: internal use only</a:t>
            </a:r>
          </a:p>
        </p:txBody>
      </p:sp>
      <p:sp>
        <p:nvSpPr>
          <p:cNvPr id="7" name="Slide Number Placeholder 6">
            <a:extLst>
              <a:ext uri="{FF2B5EF4-FFF2-40B4-BE49-F238E27FC236}">
                <a16:creationId xmlns:a16="http://schemas.microsoft.com/office/drawing/2014/main" id="{14FC6134-15BC-47F7-AD6B-49C8290D9DBA}"/>
              </a:ext>
            </a:extLst>
          </p:cNvPr>
          <p:cNvSpPr>
            <a:spLocks noGrp="1"/>
          </p:cNvSpPr>
          <p:nvPr>
            <p:ph type="sldNum" sz="quarter" idx="13"/>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E90CD-27AB-4AAB-96EA-5A53BEF76284}"/>
              </a:ext>
            </a:extLst>
          </p:cNvPr>
          <p:cNvPicPr>
            <a:picLocks noChangeAspect="1"/>
          </p:cNvPicPr>
          <p:nvPr userDrawn="1"/>
        </p:nvPicPr>
        <p:blipFill>
          <a:blip r:embed="rId2"/>
          <a:stretch>
            <a:fillRect/>
          </a:stretch>
        </p:blipFill>
        <p:spPr>
          <a:xfrm>
            <a:off x="9667091" y="243841"/>
            <a:ext cx="2324567" cy="443962"/>
          </a:xfrm>
          <a:prstGeom prst="rect">
            <a:avLst/>
          </a:prstGeom>
        </p:spPr>
      </p:pic>
    </p:spTree>
    <p:extLst>
      <p:ext uri="{BB962C8B-B14F-4D97-AF65-F5344CB8AC3E}">
        <p14:creationId xmlns:p14="http://schemas.microsoft.com/office/powerpoint/2010/main" val="21312397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9278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524331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accent6"/>
                </a:solidFill>
                <a:cs typeface="Segoe UI" pitchFamily="34" charset="0"/>
              </a:rPr>
              <a:t>© Copyright Microsoft Corporation. All rights reserved. </a:t>
            </a:r>
          </a:p>
        </p:txBody>
      </p:sp>
      <p:grpSp>
        <p:nvGrpSpPr>
          <p:cNvPr id="3" name="Group 4">
            <a:extLst>
              <a:ext uri="{FF2B5EF4-FFF2-40B4-BE49-F238E27FC236}">
                <a16:creationId xmlns:a16="http://schemas.microsoft.com/office/drawing/2014/main" id="{4E8DDA36-73AC-4177-A6E9-34F25CB66563}"/>
              </a:ext>
            </a:extLst>
          </p:cNvPr>
          <p:cNvGrpSpPr>
            <a:grpSpLocks noChangeAspect="1"/>
          </p:cNvGrpSpPr>
          <p:nvPr userDrawn="1"/>
        </p:nvGrpSpPr>
        <p:grpSpPr bwMode="auto">
          <a:xfrm>
            <a:off x="582612" y="587376"/>
            <a:ext cx="1368425" cy="292100"/>
            <a:chOff x="367" y="370"/>
            <a:chExt cx="862" cy="184"/>
          </a:xfrm>
        </p:grpSpPr>
        <p:sp>
          <p:nvSpPr>
            <p:cNvPr id="8" name="Freeform 5">
              <a:extLst>
                <a:ext uri="{FF2B5EF4-FFF2-40B4-BE49-F238E27FC236}">
                  <a16:creationId xmlns:a16="http://schemas.microsoft.com/office/drawing/2014/main" id="{70D40003-2FAA-4E8A-B94D-36FE098A1BDF}"/>
                </a:ext>
              </a:extLst>
            </p:cNvPr>
            <p:cNvSpPr>
              <a:spLocks noEditPoints="1"/>
            </p:cNvSpPr>
            <p:nvPr userDrawn="1"/>
          </p:nvSpPr>
          <p:spPr bwMode="auto">
            <a:xfrm>
              <a:off x="606" y="398"/>
              <a:ext cx="623" cy="121"/>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7B2C44CC-E10B-4D13-AC72-996C3C4A0F6B}"/>
                </a:ext>
              </a:extLst>
            </p:cNvPr>
            <p:cNvSpPr>
              <a:spLocks noChangeArrowheads="1"/>
            </p:cNvSpPr>
            <p:nvPr userDrawn="1"/>
          </p:nvSpPr>
          <p:spPr bwMode="auto">
            <a:xfrm>
              <a:off x="367" y="370"/>
              <a:ext cx="88" cy="87"/>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4D9E827B-83BD-471A-91DA-759A9D9BBD84}"/>
                </a:ext>
              </a:extLst>
            </p:cNvPr>
            <p:cNvSpPr>
              <a:spLocks noChangeArrowheads="1"/>
            </p:cNvSpPr>
            <p:nvPr userDrawn="1"/>
          </p:nvSpPr>
          <p:spPr bwMode="auto">
            <a:xfrm>
              <a:off x="464" y="370"/>
              <a:ext cx="87" cy="87"/>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AD3A992D-6509-444C-B65E-0234CA940876}"/>
                </a:ext>
              </a:extLst>
            </p:cNvPr>
            <p:cNvSpPr>
              <a:spLocks noChangeArrowheads="1"/>
            </p:cNvSpPr>
            <p:nvPr userDrawn="1"/>
          </p:nvSpPr>
          <p:spPr bwMode="auto">
            <a:xfrm>
              <a:off x="367" y="466"/>
              <a:ext cx="88" cy="88"/>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C15C618F-E3BC-461C-9FDE-41D7871A76C0}"/>
                </a:ext>
              </a:extLst>
            </p:cNvPr>
            <p:cNvSpPr>
              <a:spLocks noChangeArrowheads="1"/>
            </p:cNvSpPr>
            <p:nvPr userDrawn="1"/>
          </p:nvSpPr>
          <p:spPr bwMode="auto">
            <a:xfrm>
              <a:off x="464" y="466"/>
              <a:ext cx="87" cy="88"/>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765022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lank dark">
    <p:bg>
      <p:bgPr>
        <a:solidFill>
          <a:schemeClr val="accent2"/>
        </a:solid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C852AFA-BC02-44DE-94C3-845604AD057E}"/>
              </a:ext>
            </a:extLst>
          </p:cNvPr>
          <p:cNvSpPr txBox="1"/>
          <p:nvPr userDrawn="1"/>
        </p:nvSpPr>
        <p:spPr bwMode="black">
          <a:xfrm>
            <a:off x="4396016"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13407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4A876829-75BD-45E1-884F-CE790E1DE552}"/>
              </a:ext>
            </a:extLst>
          </p:cNvPr>
          <p:cNvSpPr>
            <a:spLocks noGrp="1"/>
          </p:cNvSpPr>
          <p:nvPr>
            <p:ph type="ftr" sz="quarter" idx="12"/>
          </p:nvPr>
        </p:nvSpPr>
        <p:spPr/>
        <p:txBody>
          <a:bodyPr/>
          <a:lstStyle/>
          <a:p>
            <a:r>
              <a:rPr lang="en-US"/>
              <a:t>Microsoft confidential: internal use only</a:t>
            </a:r>
          </a:p>
        </p:txBody>
      </p:sp>
      <p:sp>
        <p:nvSpPr>
          <p:cNvPr id="6" name="Slide Number Placeholder 5">
            <a:extLst>
              <a:ext uri="{FF2B5EF4-FFF2-40B4-BE49-F238E27FC236}">
                <a16:creationId xmlns:a16="http://schemas.microsoft.com/office/drawing/2014/main" id="{C9D965D9-E281-497E-B5F3-8618D98C3E0D}"/>
              </a:ext>
            </a:extLst>
          </p:cNvPr>
          <p:cNvSpPr>
            <a:spLocks noGrp="1"/>
          </p:cNvSpPr>
          <p:nvPr>
            <p:ph type="sldNum" sz="quarter" idx="13"/>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DA93A-F06B-46F3-B3B0-32FD95269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A29001-7508-4C02-BBDD-9084511C6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BF67B-0FE7-49DD-BF8B-C309B5B73338}"/>
              </a:ext>
            </a:extLst>
          </p:cNvPr>
          <p:cNvSpPr>
            <a:spLocks noGrp="1"/>
          </p:cNvSpPr>
          <p:nvPr>
            <p:ph type="dt" sz="half" idx="10"/>
          </p:nvPr>
        </p:nvSpPr>
        <p:spPr/>
        <p:txBody>
          <a:bodyPr/>
          <a:lstStyle/>
          <a:p>
            <a:fld id="{8F3D31FB-1790-4890-ABBB-4FFE2263F7EC}" type="datetimeFigureOut">
              <a:rPr lang="en-US" smtClean="0"/>
              <a:t>9/8/2020</a:t>
            </a:fld>
            <a:endParaRPr lang="en-US"/>
          </a:p>
        </p:txBody>
      </p:sp>
      <p:sp>
        <p:nvSpPr>
          <p:cNvPr id="5" name="Footer Placeholder 4">
            <a:extLst>
              <a:ext uri="{FF2B5EF4-FFF2-40B4-BE49-F238E27FC236}">
                <a16:creationId xmlns:a16="http://schemas.microsoft.com/office/drawing/2014/main" id="{76140458-6C03-49AE-A1E7-C65C1C15A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FBF1D-513E-4989-A619-EB049A9BA4D0}"/>
              </a:ext>
            </a:extLst>
          </p:cNvPr>
          <p:cNvSpPr>
            <a:spLocks noGrp="1"/>
          </p:cNvSpPr>
          <p:nvPr>
            <p:ph type="sldNum" sz="quarter" idx="12"/>
          </p:nvPr>
        </p:nvSpPr>
        <p:spPr/>
        <p:txBody>
          <a:bodyPr/>
          <a:lstStyle/>
          <a:p>
            <a:fld id="{BA2BBFA5-8DDF-4E4C-AC5D-E97F002EBD24}" type="slidenum">
              <a:rPr lang="en-US" smtClean="0"/>
              <a:t>‹#›</a:t>
            </a:fld>
            <a:endParaRPr lang="en-US"/>
          </a:p>
        </p:txBody>
      </p:sp>
    </p:spTree>
    <p:extLst>
      <p:ext uri="{BB962C8B-B14F-4D97-AF65-F5344CB8AC3E}">
        <p14:creationId xmlns:p14="http://schemas.microsoft.com/office/powerpoint/2010/main" val="24560191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4249242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180208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393599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299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89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513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44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48999" cy="553998"/>
          </a:xfrm>
        </p:spPr>
        <p:txBody>
          <a:bodyPr/>
          <a:lstStyle/>
          <a:p>
            <a:r>
              <a:rPr lang="en-US"/>
              <a:t>Click to edit Master title style</a:t>
            </a:r>
          </a:p>
        </p:txBody>
      </p:sp>
      <p:sp>
        <p:nvSpPr>
          <p:cNvPr id="3" name="Footer Placeholder 3">
            <a:extLst>
              <a:ext uri="{FF2B5EF4-FFF2-40B4-BE49-F238E27FC236}">
                <a16:creationId xmlns:a16="http://schemas.microsoft.com/office/drawing/2014/main" id="{5F4CA0E8-7114-4664-9CE6-FBC8FDA0ABB9}"/>
              </a:ext>
            </a:extLst>
          </p:cNvPr>
          <p:cNvSpPr txBox="1">
            <a:spLocks/>
          </p:cNvSpPr>
          <p:nvPr userDrawn="1"/>
        </p:nvSpPr>
        <p:spPr>
          <a:xfrm>
            <a:off x="4038600" y="6565900"/>
            <a:ext cx="4114800" cy="182563"/>
          </a:xfrm>
          <a:prstGeom prst="rect">
            <a:avLst/>
          </a:prstGeom>
        </p:spPr>
        <p:txBody>
          <a:bodyPr/>
          <a:lstStyle>
            <a:defPPr>
              <a:defRPr lang="en-US"/>
            </a:defPPr>
            <a:lvl1pPr marL="0" algn="l" defTabSz="1228954" rtl="0" eaLnBrk="1" latinLnBrk="0" hangingPunct="1">
              <a:defRPr sz="2419" kern="1200">
                <a:solidFill>
                  <a:schemeClr val="tx1"/>
                </a:solidFill>
                <a:latin typeface="+mn-lt"/>
                <a:ea typeface="+mn-ea"/>
                <a:cs typeface="+mn-cs"/>
              </a:defRPr>
            </a:lvl1pPr>
            <a:lvl2pPr marL="614477" algn="l" defTabSz="1228954" rtl="0" eaLnBrk="1" latinLnBrk="0" hangingPunct="1">
              <a:defRPr sz="2419" kern="1200">
                <a:solidFill>
                  <a:schemeClr val="tx1"/>
                </a:solidFill>
                <a:latin typeface="+mn-lt"/>
                <a:ea typeface="+mn-ea"/>
                <a:cs typeface="+mn-cs"/>
              </a:defRPr>
            </a:lvl2pPr>
            <a:lvl3pPr marL="1228954" algn="l" defTabSz="1228954" rtl="0" eaLnBrk="1" latinLnBrk="0" hangingPunct="1">
              <a:defRPr sz="2419" kern="1200">
                <a:solidFill>
                  <a:schemeClr val="tx1"/>
                </a:solidFill>
                <a:latin typeface="+mn-lt"/>
                <a:ea typeface="+mn-ea"/>
                <a:cs typeface="+mn-cs"/>
              </a:defRPr>
            </a:lvl3pPr>
            <a:lvl4pPr marL="1843430" algn="l" defTabSz="1228954" rtl="0" eaLnBrk="1" latinLnBrk="0" hangingPunct="1">
              <a:defRPr sz="2419" kern="1200">
                <a:solidFill>
                  <a:schemeClr val="tx1"/>
                </a:solidFill>
                <a:latin typeface="+mn-lt"/>
                <a:ea typeface="+mn-ea"/>
                <a:cs typeface="+mn-cs"/>
              </a:defRPr>
            </a:lvl4pPr>
            <a:lvl5pPr marL="2457907" algn="l" defTabSz="1228954" rtl="0" eaLnBrk="1" latinLnBrk="0" hangingPunct="1">
              <a:defRPr sz="2419" kern="1200">
                <a:solidFill>
                  <a:schemeClr val="tx1"/>
                </a:solidFill>
                <a:latin typeface="+mn-lt"/>
                <a:ea typeface="+mn-ea"/>
                <a:cs typeface="+mn-cs"/>
              </a:defRPr>
            </a:lvl5pPr>
            <a:lvl6pPr marL="3072384" algn="l" defTabSz="1228954" rtl="0" eaLnBrk="1" latinLnBrk="0" hangingPunct="1">
              <a:defRPr sz="2419" kern="1200">
                <a:solidFill>
                  <a:schemeClr val="tx1"/>
                </a:solidFill>
                <a:latin typeface="+mn-lt"/>
                <a:ea typeface="+mn-ea"/>
                <a:cs typeface="+mn-cs"/>
              </a:defRPr>
            </a:lvl6pPr>
            <a:lvl7pPr marL="3686861" algn="l" defTabSz="1228954" rtl="0" eaLnBrk="1" latinLnBrk="0" hangingPunct="1">
              <a:defRPr sz="2419" kern="1200">
                <a:solidFill>
                  <a:schemeClr val="tx1"/>
                </a:solidFill>
                <a:latin typeface="+mn-lt"/>
                <a:ea typeface="+mn-ea"/>
                <a:cs typeface="+mn-cs"/>
              </a:defRPr>
            </a:lvl7pPr>
            <a:lvl8pPr marL="4301338" algn="l" defTabSz="1228954" rtl="0" eaLnBrk="1" latinLnBrk="0" hangingPunct="1">
              <a:defRPr sz="2419" kern="1200">
                <a:solidFill>
                  <a:schemeClr val="tx1"/>
                </a:solidFill>
                <a:latin typeface="+mn-lt"/>
                <a:ea typeface="+mn-ea"/>
                <a:cs typeface="+mn-cs"/>
              </a:defRPr>
            </a:lvl8pPr>
            <a:lvl9pPr marL="4915814" algn="l" defTabSz="1228954" rtl="0" eaLnBrk="1" latinLnBrk="0" hangingPunct="1">
              <a:defRPr sz="2419" kern="1200">
                <a:solidFill>
                  <a:schemeClr val="tx1"/>
                </a:solidFill>
                <a:latin typeface="+mn-lt"/>
                <a:ea typeface="+mn-ea"/>
                <a:cs typeface="+mn-cs"/>
              </a:defRPr>
            </a:lvl9pPr>
          </a:lstStyle>
          <a:p>
            <a:pPr algn="ctr" defTabSz="914400">
              <a:defRPr/>
            </a:pPr>
            <a:r>
              <a:rPr lang="en-US" sz="800">
                <a:solidFill>
                  <a:srgbClr val="FF0000"/>
                </a:solidFill>
              </a:rPr>
              <a:t>Microsoft Confidential - Internal Use Only</a:t>
            </a:r>
          </a:p>
        </p:txBody>
      </p:sp>
    </p:spTree>
    <p:extLst>
      <p:ext uri="{BB962C8B-B14F-4D97-AF65-F5344CB8AC3E}">
        <p14:creationId xmlns:p14="http://schemas.microsoft.com/office/powerpoint/2010/main" val="63796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90106" y="81723"/>
            <a:ext cx="11048999" cy="553998"/>
          </a:xfrm>
        </p:spPr>
        <p:txBody>
          <a:bodyPr/>
          <a:lstStyle/>
          <a:p>
            <a:r>
              <a:rPr lang="en-US"/>
              <a:t>Click to edit Master title style</a:t>
            </a:r>
          </a:p>
        </p:txBody>
      </p:sp>
    </p:spTree>
    <p:extLst>
      <p:ext uri="{BB962C8B-B14F-4D97-AF65-F5344CB8AC3E}">
        <p14:creationId xmlns:p14="http://schemas.microsoft.com/office/powerpoint/2010/main" val="151145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181528A2-9292-4C49-882B-99A461B22D43}"/>
              </a:ext>
            </a:extLst>
          </p:cNvPr>
          <p:cNvSpPr>
            <a:spLocks noGrp="1"/>
          </p:cNvSpPr>
          <p:nvPr>
            <p:ph type="ftr" sz="quarter" idx="12"/>
          </p:nvPr>
        </p:nvSpPr>
        <p:spPr/>
        <p:txBody>
          <a:bodyPr/>
          <a:lstStyle/>
          <a:p>
            <a:r>
              <a:rPr lang="en-US"/>
              <a:t>Microsoft confidential: internal use only</a:t>
            </a:r>
          </a:p>
        </p:txBody>
      </p:sp>
      <p:sp>
        <p:nvSpPr>
          <p:cNvPr id="6" name="Slide Number Placeholder 5">
            <a:extLst>
              <a:ext uri="{FF2B5EF4-FFF2-40B4-BE49-F238E27FC236}">
                <a16:creationId xmlns:a16="http://schemas.microsoft.com/office/drawing/2014/main" id="{CC117FBF-16CC-4EE7-9D2B-B1F7367A6A33}"/>
              </a:ext>
            </a:extLst>
          </p:cNvPr>
          <p:cNvSpPr>
            <a:spLocks noGrp="1"/>
          </p:cNvSpPr>
          <p:nvPr>
            <p:ph type="sldNum" sz="quarter" idx="13"/>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64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7175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554061"/>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4" y="2309812"/>
            <a:ext cx="7254865" cy="430901"/>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4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27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88496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58315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8317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66452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85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989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486" indent="0">
              <a:buNone/>
              <a:defRPr sz="2400">
                <a:solidFill>
                  <a:schemeClr val="tx1"/>
                </a:solidFill>
                <a:latin typeface="Consolas" panose="020B0609020204030204" pitchFamily="49" charset="0"/>
                <a:cs typeface="Consolas" panose="020B0609020204030204" pitchFamily="49" charset="0"/>
              </a:defRPr>
            </a:lvl2pPr>
            <a:lvl3pPr marL="584495" indent="0">
              <a:buNone/>
              <a:defRPr sz="2000">
                <a:solidFill>
                  <a:schemeClr val="tx1"/>
                </a:solidFill>
                <a:latin typeface="Consolas" panose="020B0609020204030204" pitchFamily="49" charset="0"/>
                <a:cs typeface="Consolas" panose="020B0609020204030204" pitchFamily="49" charset="0"/>
              </a:defRPr>
            </a:lvl3pPr>
            <a:lvl4pPr marL="814407" indent="0">
              <a:buNone/>
              <a:defRPr sz="1800">
                <a:solidFill>
                  <a:schemeClr val="tx1"/>
                </a:solidFill>
                <a:latin typeface="Consolas" panose="020B0609020204030204" pitchFamily="49" charset="0"/>
                <a:cs typeface="Consolas" panose="020B0609020204030204" pitchFamily="49" charset="0"/>
              </a:defRPr>
            </a:lvl4pPr>
            <a:lvl5pPr marL="1050795"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3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3837476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0E6503D-BCBC-4A74-8C98-B2DEBF0E7D8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1" name="think-cell Slide" r:id="rId4" imgW="530" imgH="528" progId="TCLayout.ActiveDocument.1">
                  <p:embed/>
                </p:oleObj>
              </mc:Choice>
              <mc:Fallback>
                <p:oleObj name="think-cell Slide" r:id="rId4" imgW="530" imgH="528" progId="TCLayout.ActiveDocument.1">
                  <p:embed/>
                  <p:pic>
                    <p:nvPicPr>
                      <p:cNvPr id="3" name="Object 2" hidden="1">
                        <a:extLst>
                          <a:ext uri="{FF2B5EF4-FFF2-40B4-BE49-F238E27FC236}">
                            <a16:creationId xmlns:a16="http://schemas.microsoft.com/office/drawing/2014/main" id="{60E6503D-BCBC-4A74-8C98-B2DEBF0E7D8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00789" y="470068"/>
            <a:ext cx="11555108" cy="717553"/>
          </a:xfrm>
        </p:spPr>
        <p:txBody>
          <a:bodyPr/>
          <a:lstStyle>
            <a:lvl1pPr>
              <a:defRPr sz="2400" spc="-49" baseline="0">
                <a:solidFill>
                  <a:schemeClr val="tx1"/>
                </a:solidFill>
                <a:latin typeface="+mj-lt"/>
                <a:cs typeface="Segoe UI Semilight" panose="020B0402040204020203"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3F90F663-697D-46FD-A1E7-F47C2A6E0B03}"/>
              </a:ext>
            </a:extLst>
          </p:cNvPr>
          <p:cNvSpPr>
            <a:spLocks noGrp="1"/>
          </p:cNvSpPr>
          <p:nvPr>
            <p:ph type="sldNum" sz="quarter" idx="4"/>
          </p:nvPr>
        </p:nvSpPr>
        <p:spPr>
          <a:xfrm>
            <a:off x="9166623" y="6287371"/>
            <a:ext cx="2689274" cy="357998"/>
          </a:xfrm>
          <a:prstGeom prst="rect">
            <a:avLst/>
          </a:prstGeom>
        </p:spPr>
        <p:txBody>
          <a:bodyPr vert="horz" lIns="91440" tIns="45720" rIns="91440" bIns="45720" rtlCol="0" anchor="ctr"/>
          <a:lstStyle>
            <a:lvl1pPr algn="r">
              <a:defRPr sz="900">
                <a:solidFill>
                  <a:schemeClr val="bg1">
                    <a:lumMod val="50000"/>
                  </a:schemeClr>
                </a:solidFill>
                <a:latin typeface="+mn-lt"/>
              </a:defRPr>
            </a:lvl1pPr>
          </a:lstStyle>
          <a:p>
            <a:fld id="{BDF25DFB-C5F7-48B5-8CE0-FDA8C4C4B3F3}" type="slidenum">
              <a:rPr lang="en-US" smtClean="0"/>
              <a:pPr/>
              <a:t>‹#›</a:t>
            </a:fld>
            <a:endParaRPr lang="en-US"/>
          </a:p>
        </p:txBody>
      </p:sp>
    </p:spTree>
    <p:extLst>
      <p:ext uri="{BB962C8B-B14F-4D97-AF65-F5344CB8AC3E}">
        <p14:creationId xmlns:p14="http://schemas.microsoft.com/office/powerpoint/2010/main" val="160112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73638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DA6CB8F8-873D-4C4D-9A57-A9B6EF7FC1CA}"/>
              </a:ext>
            </a:extLst>
          </p:cNvPr>
          <p:cNvSpPr>
            <a:spLocks noGrp="1"/>
          </p:cNvSpPr>
          <p:nvPr>
            <p:ph type="ftr" sz="quarter" idx="19"/>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D6A54598-F058-4512-98F2-1377EBE2B4C7}"/>
              </a:ext>
            </a:extLst>
          </p:cNvPr>
          <p:cNvSpPr>
            <a:spLocks noGrp="1"/>
          </p:cNvSpPr>
          <p:nvPr>
            <p:ph type="sldNum" sz="quarter" idx="20"/>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57B275CE-4FB7-45D8-B641-F666AB793450}"/>
              </a:ext>
            </a:extLst>
          </p:cNvPr>
          <p:cNvSpPr>
            <a:spLocks noGrp="1"/>
          </p:cNvSpPr>
          <p:nvPr>
            <p:ph type="ftr" sz="quarter" idx="19"/>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9D713EA9-2A62-444A-B40A-16D7C218D237}"/>
              </a:ext>
            </a:extLst>
          </p:cNvPr>
          <p:cNvSpPr>
            <a:spLocks noGrp="1"/>
          </p:cNvSpPr>
          <p:nvPr>
            <p:ph type="sldNum" sz="quarter" idx="20"/>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E76ED916-2901-4060-8D1F-EA33BAA6501D}"/>
              </a:ext>
            </a:extLst>
          </p:cNvPr>
          <p:cNvSpPr>
            <a:spLocks noGrp="1"/>
          </p:cNvSpPr>
          <p:nvPr>
            <p:ph type="ftr" sz="quarter" idx="21"/>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C257AA65-ADC3-4E48-AF2F-687316FF219A}"/>
              </a:ext>
            </a:extLst>
          </p:cNvPr>
          <p:cNvSpPr>
            <a:spLocks noGrp="1"/>
          </p:cNvSpPr>
          <p:nvPr>
            <p:ph type="sldNum" sz="quarter" idx="22"/>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4319307-E5B9-4BD4-8F6E-983FB75F3F9D}"/>
              </a:ext>
            </a:extLst>
          </p:cNvPr>
          <p:cNvSpPr>
            <a:spLocks noGrp="1"/>
          </p:cNvSpPr>
          <p:nvPr>
            <p:ph type="ftr" sz="quarter" idx="12"/>
          </p:nvPr>
        </p:nvSpPr>
        <p:spPr/>
        <p:txBody>
          <a:bodyPr/>
          <a:lstStyle/>
          <a:p>
            <a:r>
              <a:rPr lang="en-US"/>
              <a:t>Microsoft confidential: internal use only</a:t>
            </a:r>
          </a:p>
        </p:txBody>
      </p:sp>
      <p:sp>
        <p:nvSpPr>
          <p:cNvPr id="7" name="Slide Number Placeholder 6">
            <a:extLst>
              <a:ext uri="{FF2B5EF4-FFF2-40B4-BE49-F238E27FC236}">
                <a16:creationId xmlns:a16="http://schemas.microsoft.com/office/drawing/2014/main" id="{1D283922-EE3A-499A-A256-949336D2B460}"/>
              </a:ext>
            </a:extLst>
          </p:cNvPr>
          <p:cNvSpPr>
            <a:spLocks noGrp="1"/>
          </p:cNvSpPr>
          <p:nvPr>
            <p:ph type="sldNum" sz="quarter" idx="13"/>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3694113"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3">
            <a:extLst>
              <a:ext uri="{FF2B5EF4-FFF2-40B4-BE49-F238E27FC236}">
                <a16:creationId xmlns:a16="http://schemas.microsoft.com/office/drawing/2014/main" id="{91488E80-7C13-4323-B3A3-0D4351B24BF2}"/>
              </a:ext>
            </a:extLst>
          </p:cNvPr>
          <p:cNvSpPr>
            <a:spLocks noGrp="1"/>
          </p:cNvSpPr>
          <p:nvPr>
            <p:ph type="ftr" sz="quarter" idx="12"/>
          </p:nvPr>
        </p:nvSpPr>
        <p:spPr/>
        <p:txBody>
          <a:bodyPr/>
          <a:lstStyle/>
          <a:p>
            <a:r>
              <a:rPr lang="en-US"/>
              <a:t>Microsoft confidential: internal use only</a:t>
            </a:r>
          </a:p>
        </p:txBody>
      </p:sp>
      <p:sp>
        <p:nvSpPr>
          <p:cNvPr id="7" name="Slide Number Placeholder 6">
            <a:extLst>
              <a:ext uri="{FF2B5EF4-FFF2-40B4-BE49-F238E27FC236}">
                <a16:creationId xmlns:a16="http://schemas.microsoft.com/office/drawing/2014/main" id="{297EB6C3-79B2-43E5-83CA-0FD2D832CB35}"/>
              </a:ext>
            </a:extLst>
          </p:cNvPr>
          <p:cNvSpPr>
            <a:spLocks noGrp="1"/>
          </p:cNvSpPr>
          <p:nvPr>
            <p:ph type="sldNum" sz="quarter" idx="13"/>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3" name="Footer Placeholder 2">
            <a:extLst>
              <a:ext uri="{FF2B5EF4-FFF2-40B4-BE49-F238E27FC236}">
                <a16:creationId xmlns:a16="http://schemas.microsoft.com/office/drawing/2014/main" id="{1401DF41-947D-4225-911A-9691DE49168A}"/>
              </a:ext>
            </a:extLst>
          </p:cNvPr>
          <p:cNvSpPr>
            <a:spLocks noGrp="1"/>
          </p:cNvSpPr>
          <p:nvPr>
            <p:ph type="ftr" sz="quarter" idx="13"/>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756A47AB-C2E0-4AB0-8753-E5F747C18BDD}"/>
              </a:ext>
            </a:extLst>
          </p:cNvPr>
          <p:cNvSpPr>
            <a:spLocks noGrp="1"/>
          </p:cNvSpPr>
          <p:nvPr>
            <p:ph type="sldNum" sz="quarter" idx="14"/>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3" name="Footer Placeholder 2">
            <a:extLst>
              <a:ext uri="{FF2B5EF4-FFF2-40B4-BE49-F238E27FC236}">
                <a16:creationId xmlns:a16="http://schemas.microsoft.com/office/drawing/2014/main" id="{83833DD9-5A90-4FF3-92B3-A59317271A15}"/>
              </a:ext>
            </a:extLst>
          </p:cNvPr>
          <p:cNvSpPr>
            <a:spLocks noGrp="1"/>
          </p:cNvSpPr>
          <p:nvPr>
            <p:ph type="ftr" sz="quarter" idx="13"/>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34790E0A-01DA-4342-8058-4C2B797A36E7}"/>
              </a:ext>
            </a:extLst>
          </p:cNvPr>
          <p:cNvSpPr>
            <a:spLocks noGrp="1"/>
          </p:cNvSpPr>
          <p:nvPr>
            <p:ph type="sldNum" sz="quarter" idx="14"/>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
        <p:nvSpPr>
          <p:cNvPr id="3" name="Footer Placeholder 2">
            <a:extLst>
              <a:ext uri="{FF2B5EF4-FFF2-40B4-BE49-F238E27FC236}">
                <a16:creationId xmlns:a16="http://schemas.microsoft.com/office/drawing/2014/main" id="{36137FC7-2A6B-4BC0-A967-03A9A19F0244}"/>
              </a:ext>
            </a:extLst>
          </p:cNvPr>
          <p:cNvSpPr>
            <a:spLocks noGrp="1"/>
          </p:cNvSpPr>
          <p:nvPr>
            <p:ph type="ftr" sz="quarter" idx="10"/>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8E80D948-03EB-4C34-9D79-22194E71A9DE}"/>
              </a:ext>
            </a:extLst>
          </p:cNvPr>
          <p:cNvSpPr>
            <a:spLocks noGrp="1"/>
          </p:cNvSpPr>
          <p:nvPr>
            <p:ph type="sldNum" sz="quarter" idx="11"/>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Footer Placeholder 2">
            <a:extLst>
              <a:ext uri="{FF2B5EF4-FFF2-40B4-BE49-F238E27FC236}">
                <a16:creationId xmlns:a16="http://schemas.microsoft.com/office/drawing/2014/main" id="{A4875D9C-F6F1-4947-A8BB-99892CBDCAA8}"/>
              </a:ext>
            </a:extLst>
          </p:cNvPr>
          <p:cNvSpPr>
            <a:spLocks noGrp="1"/>
          </p:cNvSpPr>
          <p:nvPr>
            <p:ph type="ftr" sz="quarter" idx="10"/>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34338FBD-BE0B-4E40-A46E-1C9AE40C7E2E}"/>
              </a:ext>
            </a:extLst>
          </p:cNvPr>
          <p:cNvSpPr>
            <a:spLocks noGrp="1"/>
          </p:cNvSpPr>
          <p:nvPr>
            <p:ph type="sldNum" sz="quarter" idx="11"/>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573EE0-7241-4DE1-857A-8398EEF181AA}"/>
              </a:ext>
            </a:extLst>
          </p:cNvPr>
          <p:cNvSpPr>
            <a:spLocks noGrp="1"/>
          </p:cNvSpPr>
          <p:nvPr>
            <p:ph type="ftr" sz="quarter" idx="10"/>
          </p:nvPr>
        </p:nvSpPr>
        <p:spPr/>
        <p:txBody>
          <a:bodyPr/>
          <a:lstStyle/>
          <a:p>
            <a:r>
              <a:rPr lang="en-US"/>
              <a:t>Microsoft confidential: internal use only</a:t>
            </a:r>
          </a:p>
        </p:txBody>
      </p:sp>
      <p:sp>
        <p:nvSpPr>
          <p:cNvPr id="3" name="Slide Number Placeholder 2">
            <a:extLst>
              <a:ext uri="{FF2B5EF4-FFF2-40B4-BE49-F238E27FC236}">
                <a16:creationId xmlns:a16="http://schemas.microsoft.com/office/drawing/2014/main" id="{B151B09F-FFB5-45A7-813E-8142B0485A89}"/>
              </a:ext>
            </a:extLst>
          </p:cNvPr>
          <p:cNvSpPr>
            <a:spLocks noGrp="1"/>
          </p:cNvSpPr>
          <p:nvPr>
            <p:ph type="sldNum" sz="quarter" idx="11"/>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D96F34-4ED2-49F0-9C8B-DBF1F4BD3D74}"/>
              </a:ext>
            </a:extLst>
          </p:cNvPr>
          <p:cNvSpPr>
            <a:spLocks noGrp="1"/>
          </p:cNvSpPr>
          <p:nvPr>
            <p:ph type="ftr" sz="quarter" idx="10"/>
          </p:nvPr>
        </p:nvSpPr>
        <p:spPr/>
        <p:txBody>
          <a:bodyPr/>
          <a:lstStyle/>
          <a:p>
            <a:r>
              <a:rPr lang="en-US"/>
              <a:t>Microsoft confidential: internal use only</a:t>
            </a:r>
          </a:p>
        </p:txBody>
      </p:sp>
      <p:sp>
        <p:nvSpPr>
          <p:cNvPr id="3" name="Slide Number Placeholder 2">
            <a:extLst>
              <a:ext uri="{FF2B5EF4-FFF2-40B4-BE49-F238E27FC236}">
                <a16:creationId xmlns:a16="http://schemas.microsoft.com/office/drawing/2014/main" id="{AD242316-C7AA-49C5-B942-48F8C07CF9B8}"/>
              </a:ext>
            </a:extLst>
          </p:cNvPr>
          <p:cNvSpPr>
            <a:spLocks noGrp="1"/>
          </p:cNvSpPr>
          <p:nvPr>
            <p:ph type="sldNum" sz="quarter" idx="11"/>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33C8C15-67AD-4A2B-8AED-36BD100E7A29}"/>
              </a:ext>
            </a:extLst>
          </p:cNvPr>
          <p:cNvSpPr>
            <a:spLocks noGrp="1"/>
          </p:cNvSpPr>
          <p:nvPr>
            <p:ph type="ftr" sz="quarter" idx="11"/>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A86D2988-DF69-4E95-AC02-0F140D24C929}"/>
              </a:ext>
            </a:extLst>
          </p:cNvPr>
          <p:cNvSpPr>
            <a:spLocks noGrp="1"/>
          </p:cNvSpPr>
          <p:nvPr>
            <p:ph type="sldNum" sz="quarter" idx="12"/>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E7CF-312E-4122-9810-9AD2BEA55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EFDD4D-F476-4C14-A441-A1C7D9871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50957-7F5A-4FE7-80CC-1C095D36EDC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14E466-17C9-4C26-920C-5050DD990792}"/>
              </a:ext>
            </a:extLst>
          </p:cNvPr>
          <p:cNvSpPr>
            <a:spLocks noGrp="1"/>
          </p:cNvSpPr>
          <p:nvPr>
            <p:ph type="ftr" sz="quarter" idx="11"/>
          </p:nvPr>
        </p:nvSpPr>
        <p:spPr/>
        <p:txBody>
          <a:bodyPr/>
          <a:lstStyle/>
          <a:p>
            <a:r>
              <a:rPr lang="en-US"/>
              <a:t>Microsoft confidential: internal use only</a:t>
            </a:r>
          </a:p>
        </p:txBody>
      </p:sp>
      <p:sp>
        <p:nvSpPr>
          <p:cNvPr id="6" name="Slide Number Placeholder 5">
            <a:extLst>
              <a:ext uri="{FF2B5EF4-FFF2-40B4-BE49-F238E27FC236}">
                <a16:creationId xmlns:a16="http://schemas.microsoft.com/office/drawing/2014/main" id="{ED74D8BE-3B4F-430A-9319-0FEC998AF06C}"/>
              </a:ext>
            </a:extLst>
          </p:cNvPr>
          <p:cNvSpPr>
            <a:spLocks noGrp="1"/>
          </p:cNvSpPr>
          <p:nvPr>
            <p:ph type="sldNum" sz="quarter" idx="12"/>
          </p:nvPr>
        </p:nvSpPr>
        <p:spPr/>
        <p:txBody>
          <a:bodyPr/>
          <a:lstStyle/>
          <a:p>
            <a:fld id="{F8074CCA-7E80-49F5-95EB-62385321E218}" type="slidenum">
              <a:rPr lang="en-US" smtClean="0"/>
              <a:t>‹#›</a:t>
            </a:fld>
            <a:endParaRPr lang="en-US"/>
          </a:p>
        </p:txBody>
      </p:sp>
    </p:spTree>
    <p:extLst>
      <p:ext uri="{BB962C8B-B14F-4D97-AF65-F5344CB8AC3E}">
        <p14:creationId xmlns:p14="http://schemas.microsoft.com/office/powerpoint/2010/main" val="3962789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2">
            <a:extLst>
              <a:ext uri="{FF2B5EF4-FFF2-40B4-BE49-F238E27FC236}">
                <a16:creationId xmlns:a16="http://schemas.microsoft.com/office/drawing/2014/main" id="{1901D602-3D2A-4A5C-9698-8E10BAE96841}"/>
              </a:ext>
            </a:extLst>
          </p:cNvPr>
          <p:cNvSpPr>
            <a:spLocks noGrp="1"/>
          </p:cNvSpPr>
          <p:nvPr>
            <p:ph type="ftr" sz="quarter" idx="11"/>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EA387E0A-25E1-4733-9E1A-E460F8427DBC}"/>
              </a:ext>
            </a:extLst>
          </p:cNvPr>
          <p:cNvSpPr>
            <a:spLocks noGrp="1"/>
          </p:cNvSpPr>
          <p:nvPr>
            <p:ph type="sldNum" sz="quarter" idx="12"/>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2FCF827-1466-4B51-AFA1-899F1ED7D934}"/>
              </a:ext>
            </a:extLst>
          </p:cNvPr>
          <p:cNvSpPr>
            <a:spLocks noGrp="1"/>
          </p:cNvSpPr>
          <p:nvPr>
            <p:ph type="ftr" sz="quarter" idx="11"/>
          </p:nvPr>
        </p:nvSpPr>
        <p:spPr/>
        <p:txBody>
          <a:bodyPr/>
          <a:lstStyle/>
          <a:p>
            <a:r>
              <a:rPr lang="en-US"/>
              <a:t>Microsoft confidential: internal use only</a:t>
            </a:r>
          </a:p>
        </p:txBody>
      </p:sp>
      <p:sp>
        <p:nvSpPr>
          <p:cNvPr id="3" name="Slide Number Placeholder 2">
            <a:extLst>
              <a:ext uri="{FF2B5EF4-FFF2-40B4-BE49-F238E27FC236}">
                <a16:creationId xmlns:a16="http://schemas.microsoft.com/office/drawing/2014/main" id="{F6EA2804-F091-4860-B07E-FAC4959D702A}"/>
              </a:ext>
            </a:extLst>
          </p:cNvPr>
          <p:cNvSpPr>
            <a:spLocks noGrp="1"/>
          </p:cNvSpPr>
          <p:nvPr>
            <p:ph type="sldNum" sz="quarter" idx="12"/>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2">
            <a:extLst>
              <a:ext uri="{FF2B5EF4-FFF2-40B4-BE49-F238E27FC236}">
                <a16:creationId xmlns:a16="http://schemas.microsoft.com/office/drawing/2014/main" id="{9920134C-ED53-41C4-8117-F496AE8993F9}"/>
              </a:ext>
            </a:extLst>
          </p:cNvPr>
          <p:cNvSpPr>
            <a:spLocks noGrp="1"/>
          </p:cNvSpPr>
          <p:nvPr>
            <p:ph type="ftr" sz="quarter" idx="14"/>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D52F7193-911A-4FEC-A323-2A10FD71D23B}"/>
              </a:ext>
            </a:extLst>
          </p:cNvPr>
          <p:cNvSpPr>
            <a:spLocks noGrp="1"/>
          </p:cNvSpPr>
          <p:nvPr>
            <p:ph type="sldNum" sz="quarter" idx="15"/>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F89A3DE-5D4F-4C1D-88FA-17DF9BC5F7CC}"/>
              </a:ext>
            </a:extLst>
          </p:cNvPr>
          <p:cNvSpPr>
            <a:spLocks noGrp="1"/>
          </p:cNvSpPr>
          <p:nvPr>
            <p:ph type="ftr" sz="quarter" idx="13"/>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110D5223-E594-42A0-8DB9-806C9F1F21D9}"/>
              </a:ext>
            </a:extLst>
          </p:cNvPr>
          <p:cNvSpPr>
            <a:spLocks noGrp="1"/>
          </p:cNvSpPr>
          <p:nvPr>
            <p:ph type="sldNum" sz="quarter" idx="14"/>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E6B0650-765A-4CC5-9624-82F675E075F9}"/>
              </a:ext>
            </a:extLst>
          </p:cNvPr>
          <p:cNvSpPr>
            <a:spLocks noGrp="1"/>
          </p:cNvSpPr>
          <p:nvPr>
            <p:ph type="ftr" sz="quarter" idx="10"/>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96B2DCC8-4CB0-4558-BE1E-B226191258EF}"/>
              </a:ext>
            </a:extLst>
          </p:cNvPr>
          <p:cNvSpPr>
            <a:spLocks noGrp="1"/>
          </p:cNvSpPr>
          <p:nvPr>
            <p:ph type="sldNum" sz="quarter" idx="11"/>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F51DAABC-56FC-42E0-867C-EEAB93A637B0}"/>
              </a:ext>
            </a:extLst>
          </p:cNvPr>
          <p:cNvSpPr>
            <a:spLocks noGrp="1"/>
          </p:cNvSpPr>
          <p:nvPr>
            <p:ph type="ftr" sz="quarter" idx="10"/>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BC4667CA-65E6-4A90-B7E1-F517C7268A19}"/>
              </a:ext>
            </a:extLst>
          </p:cNvPr>
          <p:cNvSpPr>
            <a:spLocks noGrp="1"/>
          </p:cNvSpPr>
          <p:nvPr>
            <p:ph type="sldNum" sz="quarter" idx="11"/>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4D505BE8-827F-4B70-8306-BB62F8AE71E5}"/>
              </a:ext>
            </a:extLst>
          </p:cNvPr>
          <p:cNvSpPr>
            <a:spLocks noGrp="1"/>
          </p:cNvSpPr>
          <p:nvPr>
            <p:ph type="ftr" sz="quarter" idx="12"/>
          </p:nvPr>
        </p:nvSpPr>
        <p:spPr/>
        <p:txBody>
          <a:bodyPr/>
          <a:lstStyle/>
          <a:p>
            <a:r>
              <a:rPr lang="en-US"/>
              <a:t>Microsoft confidential: internal use only</a:t>
            </a:r>
          </a:p>
        </p:txBody>
      </p:sp>
      <p:sp>
        <p:nvSpPr>
          <p:cNvPr id="7" name="Slide Number Placeholder 6">
            <a:extLst>
              <a:ext uri="{FF2B5EF4-FFF2-40B4-BE49-F238E27FC236}">
                <a16:creationId xmlns:a16="http://schemas.microsoft.com/office/drawing/2014/main" id="{62BE7EF5-A7A7-43E2-9683-4B703BA6183F}"/>
              </a:ext>
            </a:extLst>
          </p:cNvPr>
          <p:cNvSpPr>
            <a:spLocks noGrp="1"/>
          </p:cNvSpPr>
          <p:nvPr>
            <p:ph type="sldNum" sz="quarter" idx="13"/>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9ADCFCDD-A7AB-41F3-B77D-BF5EA36A9675}"/>
              </a:ext>
            </a:extLst>
          </p:cNvPr>
          <p:cNvSpPr>
            <a:spLocks noGrp="1"/>
          </p:cNvSpPr>
          <p:nvPr>
            <p:ph type="ftr" sz="quarter" idx="12"/>
          </p:nvPr>
        </p:nvSpPr>
        <p:spPr/>
        <p:txBody>
          <a:bodyPr/>
          <a:lstStyle/>
          <a:p>
            <a:r>
              <a:rPr lang="en-US"/>
              <a:t>Microsoft confidential: internal use only</a:t>
            </a:r>
          </a:p>
        </p:txBody>
      </p:sp>
      <p:sp>
        <p:nvSpPr>
          <p:cNvPr id="6" name="Slide Number Placeholder 5">
            <a:extLst>
              <a:ext uri="{FF2B5EF4-FFF2-40B4-BE49-F238E27FC236}">
                <a16:creationId xmlns:a16="http://schemas.microsoft.com/office/drawing/2014/main" id="{6A9855BB-0412-4C41-B0A3-29BD59EF193F}"/>
              </a:ext>
            </a:extLst>
          </p:cNvPr>
          <p:cNvSpPr>
            <a:spLocks noGrp="1"/>
          </p:cNvSpPr>
          <p:nvPr>
            <p:ph type="sldNum" sz="quarter" idx="13"/>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259DFEC2-9A4C-4BA0-9A16-348D8EFEDE4F}"/>
              </a:ext>
            </a:extLst>
          </p:cNvPr>
          <p:cNvSpPr>
            <a:spLocks noGrp="1"/>
          </p:cNvSpPr>
          <p:nvPr>
            <p:ph type="ftr" sz="quarter" idx="12"/>
          </p:nvPr>
        </p:nvSpPr>
        <p:spPr/>
        <p:txBody>
          <a:bodyPr/>
          <a:lstStyle/>
          <a:p>
            <a:r>
              <a:rPr lang="en-US"/>
              <a:t>Microsoft confidential: internal use only</a:t>
            </a:r>
          </a:p>
        </p:txBody>
      </p:sp>
      <p:sp>
        <p:nvSpPr>
          <p:cNvPr id="6" name="Slide Number Placeholder 5">
            <a:extLst>
              <a:ext uri="{FF2B5EF4-FFF2-40B4-BE49-F238E27FC236}">
                <a16:creationId xmlns:a16="http://schemas.microsoft.com/office/drawing/2014/main" id="{8BC06A9C-5012-4064-A795-3833FC63B0E4}"/>
              </a:ext>
            </a:extLst>
          </p:cNvPr>
          <p:cNvSpPr>
            <a:spLocks noGrp="1"/>
          </p:cNvSpPr>
          <p:nvPr>
            <p:ph type="sldNum" sz="quarter" idx="13"/>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2">
            <a:extLst>
              <a:ext uri="{FF2B5EF4-FFF2-40B4-BE49-F238E27FC236}">
                <a16:creationId xmlns:a16="http://schemas.microsoft.com/office/drawing/2014/main" id="{DCFF3B4B-A7CA-4797-A75A-1B9D912F847F}"/>
              </a:ext>
            </a:extLst>
          </p:cNvPr>
          <p:cNvSpPr>
            <a:spLocks noGrp="1"/>
          </p:cNvSpPr>
          <p:nvPr>
            <p:ph type="ftr" sz="quarter" idx="11"/>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B6AE5886-140E-4D24-ACEB-2FE2AAC954B5}"/>
              </a:ext>
            </a:extLst>
          </p:cNvPr>
          <p:cNvSpPr>
            <a:spLocks noGrp="1"/>
          </p:cNvSpPr>
          <p:nvPr>
            <p:ph type="sldNum" sz="quarter" idx="12"/>
          </p:nvPr>
        </p:nvSpPr>
        <p:spPr>
          <a:xfrm>
            <a:off x="8841537" y="6382828"/>
            <a:ext cx="2761501" cy="365125"/>
          </a:xfrm>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896DFA49-D753-4218-8C76-B6E58B10DBD7}"/>
              </a:ext>
            </a:extLst>
          </p:cNvPr>
          <p:cNvSpPr>
            <a:spLocks noGrp="1"/>
          </p:cNvSpPr>
          <p:nvPr>
            <p:ph type="ftr" sz="quarter" idx="19"/>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4B369DA8-52AF-42AC-9A1D-5CB927E5BA07}"/>
              </a:ext>
            </a:extLst>
          </p:cNvPr>
          <p:cNvSpPr>
            <a:spLocks noGrp="1"/>
          </p:cNvSpPr>
          <p:nvPr>
            <p:ph type="sldNum" sz="quarter" idx="20"/>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ED35E6C6-877D-4BC7-87A5-1EA0167BDC40}"/>
              </a:ext>
            </a:extLst>
          </p:cNvPr>
          <p:cNvSpPr>
            <a:spLocks noGrp="1"/>
          </p:cNvSpPr>
          <p:nvPr>
            <p:ph type="ftr" sz="quarter" idx="19"/>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DC24117D-03C2-4FEF-BA4F-AB86221D1B86}"/>
              </a:ext>
            </a:extLst>
          </p:cNvPr>
          <p:cNvSpPr>
            <a:spLocks noGrp="1"/>
          </p:cNvSpPr>
          <p:nvPr>
            <p:ph type="sldNum" sz="quarter" idx="20"/>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Footer Placeholder 1">
            <a:extLst>
              <a:ext uri="{FF2B5EF4-FFF2-40B4-BE49-F238E27FC236}">
                <a16:creationId xmlns:a16="http://schemas.microsoft.com/office/drawing/2014/main" id="{ED835F7B-C648-45F4-AA7B-9B91AA4B10ED}"/>
              </a:ext>
            </a:extLst>
          </p:cNvPr>
          <p:cNvSpPr>
            <a:spLocks noGrp="1"/>
          </p:cNvSpPr>
          <p:nvPr>
            <p:ph type="ftr" sz="quarter" idx="21"/>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5BEE3C0A-09DD-41F6-A814-609EA98839B6}"/>
              </a:ext>
            </a:extLst>
          </p:cNvPr>
          <p:cNvSpPr>
            <a:spLocks noGrp="1"/>
          </p:cNvSpPr>
          <p:nvPr>
            <p:ph type="sldNum" sz="quarter" idx="22"/>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57B6F485-A240-4C06-9488-AF03F2FEBE15}"/>
              </a:ext>
            </a:extLst>
          </p:cNvPr>
          <p:cNvSpPr>
            <a:spLocks noGrp="1"/>
          </p:cNvSpPr>
          <p:nvPr>
            <p:ph type="ftr" sz="quarter" idx="12"/>
          </p:nvPr>
        </p:nvSpPr>
        <p:spPr/>
        <p:txBody>
          <a:bodyPr/>
          <a:lstStyle/>
          <a:p>
            <a:r>
              <a:rPr lang="en-US"/>
              <a:t>Microsoft confidential: internal use only</a:t>
            </a:r>
          </a:p>
        </p:txBody>
      </p:sp>
      <p:sp>
        <p:nvSpPr>
          <p:cNvPr id="7" name="Slide Number Placeholder 6">
            <a:extLst>
              <a:ext uri="{FF2B5EF4-FFF2-40B4-BE49-F238E27FC236}">
                <a16:creationId xmlns:a16="http://schemas.microsoft.com/office/drawing/2014/main" id="{629DDCED-E7FE-44F5-A4E9-3E239316F3DC}"/>
              </a:ext>
            </a:extLst>
          </p:cNvPr>
          <p:cNvSpPr>
            <a:spLocks noGrp="1"/>
          </p:cNvSpPr>
          <p:nvPr>
            <p:ph type="sldNum" sz="quarter" idx="13"/>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Footer Placeholder 3">
            <a:extLst>
              <a:ext uri="{FF2B5EF4-FFF2-40B4-BE49-F238E27FC236}">
                <a16:creationId xmlns:a16="http://schemas.microsoft.com/office/drawing/2014/main" id="{AA2C386A-00D7-4A26-9253-8C98F4972FAB}"/>
              </a:ext>
            </a:extLst>
          </p:cNvPr>
          <p:cNvSpPr>
            <a:spLocks noGrp="1"/>
          </p:cNvSpPr>
          <p:nvPr>
            <p:ph type="ftr" sz="quarter" idx="12"/>
          </p:nvPr>
        </p:nvSpPr>
        <p:spPr/>
        <p:txBody>
          <a:bodyPr/>
          <a:lstStyle/>
          <a:p>
            <a:r>
              <a:rPr lang="en-US"/>
              <a:t>Microsoft confidential: internal use only</a:t>
            </a:r>
          </a:p>
        </p:txBody>
      </p:sp>
      <p:sp>
        <p:nvSpPr>
          <p:cNvPr id="7" name="Slide Number Placeholder 6">
            <a:extLst>
              <a:ext uri="{FF2B5EF4-FFF2-40B4-BE49-F238E27FC236}">
                <a16:creationId xmlns:a16="http://schemas.microsoft.com/office/drawing/2014/main" id="{9B946E32-F01A-4F33-BA36-97CFCD53530F}"/>
              </a:ext>
            </a:extLst>
          </p:cNvPr>
          <p:cNvSpPr>
            <a:spLocks noGrp="1"/>
          </p:cNvSpPr>
          <p:nvPr>
            <p:ph type="sldNum" sz="quarter" idx="13"/>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3" name="Footer Placeholder 2">
            <a:extLst>
              <a:ext uri="{FF2B5EF4-FFF2-40B4-BE49-F238E27FC236}">
                <a16:creationId xmlns:a16="http://schemas.microsoft.com/office/drawing/2014/main" id="{A7CA78DF-D162-467C-A09E-8ED77D33E947}"/>
              </a:ext>
            </a:extLst>
          </p:cNvPr>
          <p:cNvSpPr>
            <a:spLocks noGrp="1"/>
          </p:cNvSpPr>
          <p:nvPr>
            <p:ph type="ftr" sz="quarter" idx="13"/>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CDB9501E-65E3-43F2-ADEC-CC1437A9E935}"/>
              </a:ext>
            </a:extLst>
          </p:cNvPr>
          <p:cNvSpPr>
            <a:spLocks noGrp="1"/>
          </p:cNvSpPr>
          <p:nvPr>
            <p:ph type="sldNum" sz="quarter" idx="14"/>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3" name="Footer Placeholder 2">
            <a:extLst>
              <a:ext uri="{FF2B5EF4-FFF2-40B4-BE49-F238E27FC236}">
                <a16:creationId xmlns:a16="http://schemas.microsoft.com/office/drawing/2014/main" id="{F0F97EFD-E18C-40B4-806E-D9D35C79986D}"/>
              </a:ext>
            </a:extLst>
          </p:cNvPr>
          <p:cNvSpPr>
            <a:spLocks noGrp="1"/>
          </p:cNvSpPr>
          <p:nvPr>
            <p:ph type="ftr" sz="quarter" idx="13"/>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B5E1ABB4-AF46-4729-AA7E-DC51C054EA7E}"/>
              </a:ext>
            </a:extLst>
          </p:cNvPr>
          <p:cNvSpPr>
            <a:spLocks noGrp="1"/>
          </p:cNvSpPr>
          <p:nvPr>
            <p:ph type="sldNum" sz="quarter" idx="14"/>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
        <p:nvSpPr>
          <p:cNvPr id="3" name="Footer Placeholder 2">
            <a:extLst>
              <a:ext uri="{FF2B5EF4-FFF2-40B4-BE49-F238E27FC236}">
                <a16:creationId xmlns:a16="http://schemas.microsoft.com/office/drawing/2014/main" id="{A986CE95-0FBB-4F72-92E1-7FACED5B6EF1}"/>
              </a:ext>
            </a:extLst>
          </p:cNvPr>
          <p:cNvSpPr>
            <a:spLocks noGrp="1"/>
          </p:cNvSpPr>
          <p:nvPr>
            <p:ph type="ftr" sz="quarter" idx="10"/>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71E0A977-7DBD-46B9-9668-B69BE58DC564}"/>
              </a:ext>
            </a:extLst>
          </p:cNvPr>
          <p:cNvSpPr>
            <a:spLocks noGrp="1"/>
          </p:cNvSpPr>
          <p:nvPr>
            <p:ph type="sldNum" sz="quarter" idx="11"/>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B935E1C-169C-401A-AFF2-151BFBB38441}"/>
              </a:ext>
            </a:extLst>
          </p:cNvPr>
          <p:cNvSpPr>
            <a:spLocks noGrp="1"/>
          </p:cNvSpPr>
          <p:nvPr>
            <p:ph type="ftr" sz="quarter" idx="11"/>
          </p:nvPr>
        </p:nvSpPr>
        <p:spPr/>
        <p:txBody>
          <a:bodyPr/>
          <a:lstStyle/>
          <a:p>
            <a:r>
              <a:rPr lang="en-US"/>
              <a:t>Microsoft confidential: internal use only</a:t>
            </a:r>
          </a:p>
        </p:txBody>
      </p:sp>
      <p:sp>
        <p:nvSpPr>
          <p:cNvPr id="3" name="Slide Number Placeholder 2">
            <a:extLst>
              <a:ext uri="{FF2B5EF4-FFF2-40B4-BE49-F238E27FC236}">
                <a16:creationId xmlns:a16="http://schemas.microsoft.com/office/drawing/2014/main" id="{6D429E6D-740F-4FDC-883C-DD85E949FF10}"/>
              </a:ext>
            </a:extLst>
          </p:cNvPr>
          <p:cNvSpPr>
            <a:spLocks noGrp="1"/>
          </p:cNvSpPr>
          <p:nvPr>
            <p:ph type="sldNum" sz="quarter" idx="12"/>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Footer Placeholder 2">
            <a:extLst>
              <a:ext uri="{FF2B5EF4-FFF2-40B4-BE49-F238E27FC236}">
                <a16:creationId xmlns:a16="http://schemas.microsoft.com/office/drawing/2014/main" id="{B2A6DEBC-FEB9-40F2-8CE2-ACEF22A9CDBC}"/>
              </a:ext>
            </a:extLst>
          </p:cNvPr>
          <p:cNvSpPr>
            <a:spLocks noGrp="1"/>
          </p:cNvSpPr>
          <p:nvPr>
            <p:ph type="ftr" sz="quarter" idx="10"/>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019C038B-A8F5-4F27-9C89-9B3119047A6B}"/>
              </a:ext>
            </a:extLst>
          </p:cNvPr>
          <p:cNvSpPr>
            <a:spLocks noGrp="1"/>
          </p:cNvSpPr>
          <p:nvPr>
            <p:ph type="sldNum" sz="quarter" idx="11"/>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D77667-D766-4661-8270-CE7954E973B2}"/>
              </a:ext>
            </a:extLst>
          </p:cNvPr>
          <p:cNvSpPr>
            <a:spLocks noGrp="1"/>
          </p:cNvSpPr>
          <p:nvPr>
            <p:ph type="ftr" sz="quarter" idx="10"/>
          </p:nvPr>
        </p:nvSpPr>
        <p:spPr/>
        <p:txBody>
          <a:bodyPr/>
          <a:lstStyle/>
          <a:p>
            <a:r>
              <a:rPr lang="en-US"/>
              <a:t>Microsoft confidential: internal use only</a:t>
            </a:r>
          </a:p>
        </p:txBody>
      </p:sp>
      <p:sp>
        <p:nvSpPr>
          <p:cNvPr id="3" name="Slide Number Placeholder 2">
            <a:extLst>
              <a:ext uri="{FF2B5EF4-FFF2-40B4-BE49-F238E27FC236}">
                <a16:creationId xmlns:a16="http://schemas.microsoft.com/office/drawing/2014/main" id="{BE416966-CB43-43DA-BBDE-9E0E4D3D8A48}"/>
              </a:ext>
            </a:extLst>
          </p:cNvPr>
          <p:cNvSpPr>
            <a:spLocks noGrp="1"/>
          </p:cNvSpPr>
          <p:nvPr>
            <p:ph type="sldNum" sz="quarter" idx="11"/>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0FC9CA-16F0-4488-9C2E-DF223287431C}"/>
              </a:ext>
            </a:extLst>
          </p:cNvPr>
          <p:cNvSpPr>
            <a:spLocks noGrp="1"/>
          </p:cNvSpPr>
          <p:nvPr>
            <p:ph type="ftr" sz="quarter" idx="10"/>
          </p:nvPr>
        </p:nvSpPr>
        <p:spPr/>
        <p:txBody>
          <a:bodyPr/>
          <a:lstStyle/>
          <a:p>
            <a:r>
              <a:rPr lang="en-US"/>
              <a:t>Microsoft confidential: internal use only</a:t>
            </a:r>
          </a:p>
        </p:txBody>
      </p:sp>
      <p:sp>
        <p:nvSpPr>
          <p:cNvPr id="3" name="Slide Number Placeholder 2">
            <a:extLst>
              <a:ext uri="{FF2B5EF4-FFF2-40B4-BE49-F238E27FC236}">
                <a16:creationId xmlns:a16="http://schemas.microsoft.com/office/drawing/2014/main" id="{124B9A24-65B8-4476-935B-D37E6425F18C}"/>
              </a:ext>
            </a:extLst>
          </p:cNvPr>
          <p:cNvSpPr>
            <a:spLocks noGrp="1"/>
          </p:cNvSpPr>
          <p:nvPr>
            <p:ph type="sldNum" sz="quarter" idx="11"/>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8C343C5-3960-4360-8923-F7CB6765F54F}"/>
              </a:ext>
            </a:extLst>
          </p:cNvPr>
          <p:cNvSpPr>
            <a:spLocks noGrp="1"/>
          </p:cNvSpPr>
          <p:nvPr>
            <p:ph type="ftr" sz="quarter" idx="11"/>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3657EA1D-A524-4813-97A2-ECD91D6A3F6C}"/>
              </a:ext>
            </a:extLst>
          </p:cNvPr>
          <p:cNvSpPr>
            <a:spLocks noGrp="1"/>
          </p:cNvSpPr>
          <p:nvPr>
            <p:ph type="sldNum" sz="quarter" idx="12"/>
          </p:nvPr>
        </p:nvSpPr>
        <p:spPr/>
        <p:txBody>
          <a:bodyPr/>
          <a:lstStyle/>
          <a:p>
            <a:fld id="{0263AE57-D0E7-4DD5-8669-8955749B119D}" type="slidenum">
              <a:rPr lang="en-US" smtClean="0"/>
              <a:t>‹#›</a:t>
            </a:fld>
            <a:endParaRPr lang="en-US"/>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54737">
                      <a:schemeClr val="tx1"/>
                    </a:gs>
                    <a:gs pos="35000">
                      <a:schemeClr val="tx1"/>
                    </a:gs>
                  </a:gsLst>
                  <a:lin ang="1620000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54737">
                      <a:schemeClr val="tx1"/>
                    </a:gs>
                    <a:gs pos="35000">
                      <a:schemeClr val="tx1"/>
                    </a:gs>
                  </a:gsLst>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92781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Footer Placeholder 2">
            <a:extLst>
              <a:ext uri="{FF2B5EF4-FFF2-40B4-BE49-F238E27FC236}">
                <a16:creationId xmlns:a16="http://schemas.microsoft.com/office/drawing/2014/main" id="{E9AEC499-6C47-44B9-857E-0688605B4FD5}"/>
              </a:ext>
            </a:extLst>
          </p:cNvPr>
          <p:cNvSpPr>
            <a:spLocks noGrp="1"/>
          </p:cNvSpPr>
          <p:nvPr>
            <p:ph type="ftr" sz="quarter" idx="14"/>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329C67B1-1943-4DB7-A584-F04D2FCAA0A6}"/>
              </a:ext>
            </a:extLst>
          </p:cNvPr>
          <p:cNvSpPr>
            <a:spLocks noGrp="1"/>
          </p:cNvSpPr>
          <p:nvPr>
            <p:ph type="sldNum" sz="quarter" idx="15"/>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5" name="Picture 4">
            <a:extLst>
              <a:ext uri="{FF2B5EF4-FFF2-40B4-BE49-F238E27FC236}">
                <a16:creationId xmlns:a16="http://schemas.microsoft.com/office/drawing/2014/main" id="{1D2A3C70-19FC-4CA4-8E79-80944F4E307B}"/>
              </a:ext>
            </a:extLst>
          </p:cNvPr>
          <p:cNvPicPr>
            <a:picLocks noChangeAspect="1"/>
          </p:cNvPicPr>
          <p:nvPr userDrawn="1"/>
        </p:nvPicPr>
        <p:blipFill>
          <a:blip r:embed="rId2"/>
          <a:stretch>
            <a:fillRect/>
          </a:stretch>
        </p:blipFill>
        <p:spPr>
          <a:xfrm>
            <a:off x="9667091" y="243841"/>
            <a:ext cx="2324567" cy="443962"/>
          </a:xfrm>
          <a:prstGeom prst="rect">
            <a:avLst/>
          </a:prstGeom>
        </p:spPr>
      </p:pic>
      <p:sp>
        <p:nvSpPr>
          <p:cNvPr id="3" name="TextBox 2">
            <a:extLst>
              <a:ext uri="{FF2B5EF4-FFF2-40B4-BE49-F238E27FC236}">
                <a16:creationId xmlns:a16="http://schemas.microsoft.com/office/drawing/2014/main" id="{B5EF405C-FBC4-46B5-9BC0-9C5E05B33376}"/>
              </a:ext>
            </a:extLst>
          </p:cNvPr>
          <p:cNvSpPr txBox="1"/>
          <p:nvPr userDrawn="1"/>
        </p:nvSpPr>
        <p:spPr>
          <a:xfrm>
            <a:off x="10267950" y="603164"/>
            <a:ext cx="1428750" cy="169277"/>
          </a:xfrm>
          <a:prstGeom prst="rect">
            <a:avLst/>
          </a:prstGeom>
          <a:noFill/>
        </p:spPr>
        <p:txBody>
          <a:bodyPr wrap="square" lIns="0" tIns="0" rIns="0" bIns="0" rtlCol="0">
            <a:spAutoFit/>
          </a:bodyPr>
          <a:lstStyle/>
          <a:p>
            <a:pPr algn="l"/>
            <a:r>
              <a:rPr lang="en-US" sz="1100">
                <a:solidFill>
                  <a:schemeClr val="tx2"/>
                </a:solidFill>
                <a:latin typeface="+mj-lt"/>
              </a:rPr>
              <a:t>Developer Relations</a:t>
            </a:r>
          </a:p>
        </p:txBody>
      </p:sp>
    </p:spTree>
    <p:extLst>
      <p:ext uri="{BB962C8B-B14F-4D97-AF65-F5344CB8AC3E}">
        <p14:creationId xmlns:p14="http://schemas.microsoft.com/office/powerpoint/2010/main" val="15410463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69DB306-ADBD-490C-B021-DE10C3C37F78}"/>
              </a:ext>
            </a:extLst>
          </p:cNvPr>
          <p:cNvPicPr>
            <a:picLocks noChangeAspect="1"/>
          </p:cNvPicPr>
          <p:nvPr userDrawn="1"/>
        </p:nvPicPr>
        <p:blipFill>
          <a:blip r:embed="rId2"/>
          <a:stretch>
            <a:fillRect/>
          </a:stretch>
        </p:blipFill>
        <p:spPr>
          <a:xfrm>
            <a:off x="9667091" y="243841"/>
            <a:ext cx="2324567" cy="443962"/>
          </a:xfrm>
          <a:prstGeom prst="rect">
            <a:avLst/>
          </a:prstGeom>
        </p:spPr>
      </p:pic>
      <p:sp>
        <p:nvSpPr>
          <p:cNvPr id="6" name="TextBox 5">
            <a:extLst>
              <a:ext uri="{FF2B5EF4-FFF2-40B4-BE49-F238E27FC236}">
                <a16:creationId xmlns:a16="http://schemas.microsoft.com/office/drawing/2014/main" id="{7AE54037-56D5-444C-905F-0E33CD75B216}"/>
              </a:ext>
            </a:extLst>
          </p:cNvPr>
          <p:cNvSpPr txBox="1"/>
          <p:nvPr userDrawn="1"/>
        </p:nvSpPr>
        <p:spPr>
          <a:xfrm>
            <a:off x="10267950" y="603164"/>
            <a:ext cx="1428750" cy="169277"/>
          </a:xfrm>
          <a:prstGeom prst="rect">
            <a:avLst/>
          </a:prstGeom>
          <a:noFill/>
        </p:spPr>
        <p:txBody>
          <a:bodyPr wrap="square" lIns="0" tIns="0" rIns="0" bIns="0" rtlCol="0">
            <a:spAutoFit/>
          </a:bodyPr>
          <a:lstStyle/>
          <a:p>
            <a:pPr algn="l"/>
            <a:r>
              <a:rPr lang="en-US" sz="1100">
                <a:solidFill>
                  <a:schemeClr val="tx2"/>
                </a:solidFill>
                <a:latin typeface="+mj-lt"/>
              </a:rPr>
              <a:t>Developer Relations</a:t>
            </a:r>
          </a:p>
        </p:txBody>
      </p:sp>
    </p:spTree>
    <p:extLst>
      <p:ext uri="{BB962C8B-B14F-4D97-AF65-F5344CB8AC3E}">
        <p14:creationId xmlns:p14="http://schemas.microsoft.com/office/powerpoint/2010/main" val="4591519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a:extLst>
              <a:ext uri="{FF2B5EF4-FFF2-40B4-BE49-F238E27FC236}">
                <a16:creationId xmlns:a16="http://schemas.microsoft.com/office/drawing/2014/main" id="{11FCA9D9-0755-47B1-AF8F-6D8E5640F2C8}"/>
              </a:ext>
            </a:extLst>
          </p:cNvPr>
          <p:cNvPicPr>
            <a:picLocks noChangeAspect="1"/>
          </p:cNvPicPr>
          <p:nvPr userDrawn="1"/>
        </p:nvPicPr>
        <p:blipFill>
          <a:blip r:embed="rId2"/>
          <a:stretch>
            <a:fillRect/>
          </a:stretch>
        </p:blipFill>
        <p:spPr>
          <a:xfrm>
            <a:off x="9667091" y="243841"/>
            <a:ext cx="2324567" cy="443962"/>
          </a:xfrm>
          <a:prstGeom prst="rect">
            <a:avLst/>
          </a:prstGeom>
        </p:spPr>
      </p:pic>
      <p:sp>
        <p:nvSpPr>
          <p:cNvPr id="8" name="TextBox 7">
            <a:extLst>
              <a:ext uri="{FF2B5EF4-FFF2-40B4-BE49-F238E27FC236}">
                <a16:creationId xmlns:a16="http://schemas.microsoft.com/office/drawing/2014/main" id="{97188A29-D911-4058-9A6B-26DD963F8089}"/>
              </a:ext>
            </a:extLst>
          </p:cNvPr>
          <p:cNvSpPr txBox="1"/>
          <p:nvPr userDrawn="1"/>
        </p:nvSpPr>
        <p:spPr>
          <a:xfrm>
            <a:off x="10267950" y="603164"/>
            <a:ext cx="1428750" cy="169277"/>
          </a:xfrm>
          <a:prstGeom prst="rect">
            <a:avLst/>
          </a:prstGeom>
          <a:noFill/>
        </p:spPr>
        <p:txBody>
          <a:bodyPr wrap="square" lIns="0" tIns="0" rIns="0" bIns="0" rtlCol="0">
            <a:spAutoFit/>
          </a:bodyPr>
          <a:lstStyle/>
          <a:p>
            <a:pPr algn="l"/>
            <a:r>
              <a:rPr lang="en-US" sz="1100">
                <a:solidFill>
                  <a:schemeClr val="tx2"/>
                </a:solidFill>
                <a:latin typeface="+mj-lt"/>
              </a:rPr>
              <a:t>Developer Relations</a:t>
            </a:r>
          </a:p>
        </p:txBody>
      </p:sp>
    </p:spTree>
    <p:extLst>
      <p:ext uri="{BB962C8B-B14F-4D97-AF65-F5344CB8AC3E}">
        <p14:creationId xmlns:p14="http://schemas.microsoft.com/office/powerpoint/2010/main" val="5729251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01004F5-54F0-4A17-A6F2-EE78CE186613}"/>
              </a:ext>
            </a:extLst>
          </p:cNvPr>
          <p:cNvPicPr>
            <a:picLocks noChangeAspect="1"/>
          </p:cNvPicPr>
          <p:nvPr userDrawn="1"/>
        </p:nvPicPr>
        <p:blipFill>
          <a:blip r:embed="rId2"/>
          <a:stretch>
            <a:fillRect/>
          </a:stretch>
        </p:blipFill>
        <p:spPr>
          <a:xfrm>
            <a:off x="9667091" y="243841"/>
            <a:ext cx="2324567" cy="443962"/>
          </a:xfrm>
          <a:prstGeom prst="rect">
            <a:avLst/>
          </a:prstGeom>
        </p:spPr>
      </p:pic>
      <p:sp>
        <p:nvSpPr>
          <p:cNvPr id="7" name="TextBox 6">
            <a:extLst>
              <a:ext uri="{FF2B5EF4-FFF2-40B4-BE49-F238E27FC236}">
                <a16:creationId xmlns:a16="http://schemas.microsoft.com/office/drawing/2014/main" id="{65BC7699-EA19-447D-BC78-1B3F777D3971}"/>
              </a:ext>
            </a:extLst>
          </p:cNvPr>
          <p:cNvSpPr txBox="1"/>
          <p:nvPr userDrawn="1"/>
        </p:nvSpPr>
        <p:spPr>
          <a:xfrm>
            <a:off x="10267950" y="603164"/>
            <a:ext cx="1428750" cy="169277"/>
          </a:xfrm>
          <a:prstGeom prst="rect">
            <a:avLst/>
          </a:prstGeom>
          <a:noFill/>
        </p:spPr>
        <p:txBody>
          <a:bodyPr wrap="square" lIns="0" tIns="0" rIns="0" bIns="0" rtlCol="0">
            <a:spAutoFit/>
          </a:bodyPr>
          <a:lstStyle/>
          <a:p>
            <a:pPr algn="l"/>
            <a:r>
              <a:rPr lang="en-US" sz="1100">
                <a:solidFill>
                  <a:schemeClr val="tx2"/>
                </a:solidFill>
                <a:latin typeface="+mj-lt"/>
              </a:rPr>
              <a:t>Developer Relations</a:t>
            </a:r>
          </a:p>
        </p:txBody>
      </p:sp>
    </p:spTree>
    <p:extLst>
      <p:ext uri="{BB962C8B-B14F-4D97-AF65-F5344CB8AC3E}">
        <p14:creationId xmlns:p14="http://schemas.microsoft.com/office/powerpoint/2010/main" val="10718665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2C9F169A-AFF8-4AFF-AACE-6B9CE6DA3902}"/>
              </a:ext>
            </a:extLst>
          </p:cNvPr>
          <p:cNvPicPr>
            <a:picLocks noChangeAspect="1"/>
          </p:cNvPicPr>
          <p:nvPr userDrawn="1"/>
        </p:nvPicPr>
        <p:blipFill>
          <a:blip r:embed="rId2"/>
          <a:stretch>
            <a:fillRect/>
          </a:stretch>
        </p:blipFill>
        <p:spPr>
          <a:xfrm>
            <a:off x="9667091" y="243841"/>
            <a:ext cx="2324567" cy="443962"/>
          </a:xfrm>
          <a:prstGeom prst="rect">
            <a:avLst/>
          </a:prstGeom>
        </p:spPr>
      </p:pic>
      <p:sp>
        <p:nvSpPr>
          <p:cNvPr id="4" name="TextBox 3">
            <a:extLst>
              <a:ext uri="{FF2B5EF4-FFF2-40B4-BE49-F238E27FC236}">
                <a16:creationId xmlns:a16="http://schemas.microsoft.com/office/drawing/2014/main" id="{3FE19C20-9718-4CFE-8D82-81AB80424887}"/>
              </a:ext>
            </a:extLst>
          </p:cNvPr>
          <p:cNvSpPr txBox="1"/>
          <p:nvPr userDrawn="1"/>
        </p:nvSpPr>
        <p:spPr>
          <a:xfrm>
            <a:off x="10267950" y="603164"/>
            <a:ext cx="1428750" cy="169277"/>
          </a:xfrm>
          <a:prstGeom prst="rect">
            <a:avLst/>
          </a:prstGeom>
          <a:noFill/>
        </p:spPr>
        <p:txBody>
          <a:bodyPr wrap="square" lIns="0" tIns="0" rIns="0" bIns="0" rtlCol="0">
            <a:spAutoFit/>
          </a:bodyPr>
          <a:lstStyle/>
          <a:p>
            <a:pPr algn="l"/>
            <a:r>
              <a:rPr lang="en-US" sz="1100">
                <a:solidFill>
                  <a:schemeClr val="tx2"/>
                </a:solidFill>
                <a:latin typeface="+mj-lt"/>
              </a:rPr>
              <a:t>Developer Relations</a:t>
            </a:r>
          </a:p>
        </p:txBody>
      </p:sp>
    </p:spTree>
    <p:extLst>
      <p:ext uri="{BB962C8B-B14F-4D97-AF65-F5344CB8AC3E}">
        <p14:creationId xmlns:p14="http://schemas.microsoft.com/office/powerpoint/2010/main" val="30760502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74F3B573-334B-4DE1-86D4-7CD31BE43366}"/>
              </a:ext>
            </a:extLst>
          </p:cNvPr>
          <p:cNvPicPr>
            <a:picLocks noChangeAspect="1"/>
          </p:cNvPicPr>
          <p:nvPr userDrawn="1"/>
        </p:nvPicPr>
        <p:blipFill>
          <a:blip r:embed="rId2"/>
          <a:stretch>
            <a:fillRect/>
          </a:stretch>
        </p:blipFill>
        <p:spPr>
          <a:xfrm>
            <a:off x="9667091" y="243841"/>
            <a:ext cx="2324567" cy="443962"/>
          </a:xfrm>
          <a:prstGeom prst="rect">
            <a:avLst/>
          </a:prstGeom>
        </p:spPr>
      </p:pic>
      <p:sp>
        <p:nvSpPr>
          <p:cNvPr id="4" name="TextBox 3">
            <a:extLst>
              <a:ext uri="{FF2B5EF4-FFF2-40B4-BE49-F238E27FC236}">
                <a16:creationId xmlns:a16="http://schemas.microsoft.com/office/drawing/2014/main" id="{2E446599-5E94-4CB2-A159-6DA110C8FAA2}"/>
              </a:ext>
            </a:extLst>
          </p:cNvPr>
          <p:cNvSpPr txBox="1"/>
          <p:nvPr userDrawn="1"/>
        </p:nvSpPr>
        <p:spPr>
          <a:xfrm>
            <a:off x="10267950" y="603164"/>
            <a:ext cx="1428750" cy="169277"/>
          </a:xfrm>
          <a:prstGeom prst="rect">
            <a:avLst/>
          </a:prstGeom>
          <a:noFill/>
        </p:spPr>
        <p:txBody>
          <a:bodyPr wrap="square" lIns="0" tIns="0" rIns="0" bIns="0" rtlCol="0">
            <a:spAutoFit/>
          </a:bodyPr>
          <a:lstStyle/>
          <a:p>
            <a:pPr algn="l"/>
            <a:r>
              <a:rPr lang="en-US" sz="1100">
                <a:solidFill>
                  <a:schemeClr val="tx2"/>
                </a:solidFill>
                <a:latin typeface="+mj-lt"/>
              </a:rPr>
              <a:t>Developer Relations</a:t>
            </a:r>
          </a:p>
        </p:txBody>
      </p:sp>
    </p:spTree>
    <p:extLst>
      <p:ext uri="{BB962C8B-B14F-4D97-AF65-F5344CB8AC3E}">
        <p14:creationId xmlns:p14="http://schemas.microsoft.com/office/powerpoint/2010/main" val="26069994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5" name="Picture 4">
            <a:extLst>
              <a:ext uri="{FF2B5EF4-FFF2-40B4-BE49-F238E27FC236}">
                <a16:creationId xmlns:a16="http://schemas.microsoft.com/office/drawing/2014/main" id="{1D2A3C70-19FC-4CA4-8E79-80944F4E307B}"/>
              </a:ext>
            </a:extLst>
          </p:cNvPr>
          <p:cNvPicPr>
            <a:picLocks noChangeAspect="1"/>
          </p:cNvPicPr>
          <p:nvPr userDrawn="1"/>
        </p:nvPicPr>
        <p:blipFill>
          <a:blip r:embed="rId2"/>
          <a:stretch>
            <a:fillRect/>
          </a:stretch>
        </p:blipFill>
        <p:spPr>
          <a:xfrm>
            <a:off x="9667091" y="243841"/>
            <a:ext cx="2324567" cy="443962"/>
          </a:xfrm>
          <a:prstGeom prst="rect">
            <a:avLst/>
          </a:prstGeom>
        </p:spPr>
      </p:pic>
    </p:spTree>
    <p:extLst>
      <p:ext uri="{BB962C8B-B14F-4D97-AF65-F5344CB8AC3E}">
        <p14:creationId xmlns:p14="http://schemas.microsoft.com/office/powerpoint/2010/main" val="15757168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69DB306-ADBD-490C-B021-DE10C3C37F78}"/>
              </a:ext>
            </a:extLst>
          </p:cNvPr>
          <p:cNvPicPr>
            <a:picLocks noChangeAspect="1"/>
          </p:cNvPicPr>
          <p:nvPr userDrawn="1"/>
        </p:nvPicPr>
        <p:blipFill>
          <a:blip r:embed="rId2"/>
          <a:stretch>
            <a:fillRect/>
          </a:stretch>
        </p:blipFill>
        <p:spPr>
          <a:xfrm>
            <a:off x="9667091" y="243841"/>
            <a:ext cx="2324567" cy="443962"/>
          </a:xfrm>
          <a:prstGeom prst="rect">
            <a:avLst/>
          </a:prstGeom>
        </p:spPr>
      </p:pic>
    </p:spTree>
    <p:extLst>
      <p:ext uri="{BB962C8B-B14F-4D97-AF65-F5344CB8AC3E}">
        <p14:creationId xmlns:p14="http://schemas.microsoft.com/office/powerpoint/2010/main" val="12881049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a:extLst>
              <a:ext uri="{FF2B5EF4-FFF2-40B4-BE49-F238E27FC236}">
                <a16:creationId xmlns:a16="http://schemas.microsoft.com/office/drawing/2014/main" id="{11FCA9D9-0755-47B1-AF8F-6D8E5640F2C8}"/>
              </a:ext>
            </a:extLst>
          </p:cNvPr>
          <p:cNvPicPr>
            <a:picLocks noChangeAspect="1"/>
          </p:cNvPicPr>
          <p:nvPr userDrawn="1"/>
        </p:nvPicPr>
        <p:blipFill>
          <a:blip r:embed="rId2"/>
          <a:stretch>
            <a:fillRect/>
          </a:stretch>
        </p:blipFill>
        <p:spPr>
          <a:xfrm>
            <a:off x="9667091" y="243841"/>
            <a:ext cx="2324567" cy="443962"/>
          </a:xfrm>
          <a:prstGeom prst="rect">
            <a:avLst/>
          </a:prstGeom>
        </p:spPr>
      </p:pic>
    </p:spTree>
    <p:extLst>
      <p:ext uri="{BB962C8B-B14F-4D97-AF65-F5344CB8AC3E}">
        <p14:creationId xmlns:p14="http://schemas.microsoft.com/office/powerpoint/2010/main" val="9797477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0EAD6914-2690-4018-B011-6FB7E316A7AE}"/>
              </a:ext>
            </a:extLst>
          </p:cNvPr>
          <p:cNvSpPr>
            <a:spLocks noGrp="1"/>
          </p:cNvSpPr>
          <p:nvPr>
            <p:ph type="ftr" sz="quarter" idx="13"/>
          </p:nvPr>
        </p:nvSpPr>
        <p:spPr/>
        <p:txBody>
          <a:bodyPr/>
          <a:lstStyle/>
          <a:p>
            <a:r>
              <a:rPr lang="en-US"/>
              <a:t>Microsoft confidential: internal use only</a:t>
            </a:r>
          </a:p>
        </p:txBody>
      </p:sp>
      <p:sp>
        <p:nvSpPr>
          <p:cNvPr id="5" name="Slide Number Placeholder 4">
            <a:extLst>
              <a:ext uri="{FF2B5EF4-FFF2-40B4-BE49-F238E27FC236}">
                <a16:creationId xmlns:a16="http://schemas.microsoft.com/office/drawing/2014/main" id="{5EA13822-628B-43C0-9BE9-BFC3F6CAEB4D}"/>
              </a:ext>
            </a:extLst>
          </p:cNvPr>
          <p:cNvSpPr>
            <a:spLocks noGrp="1"/>
          </p:cNvSpPr>
          <p:nvPr>
            <p:ph type="sldNum" sz="quarter" idx="14"/>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01004F5-54F0-4A17-A6F2-EE78CE186613}"/>
              </a:ext>
            </a:extLst>
          </p:cNvPr>
          <p:cNvPicPr>
            <a:picLocks noChangeAspect="1"/>
          </p:cNvPicPr>
          <p:nvPr userDrawn="1"/>
        </p:nvPicPr>
        <p:blipFill>
          <a:blip r:embed="rId2"/>
          <a:stretch>
            <a:fillRect/>
          </a:stretch>
        </p:blipFill>
        <p:spPr>
          <a:xfrm>
            <a:off x="9667091" y="243841"/>
            <a:ext cx="2324567" cy="443962"/>
          </a:xfrm>
          <a:prstGeom prst="rect">
            <a:avLst/>
          </a:prstGeom>
        </p:spPr>
      </p:pic>
    </p:spTree>
    <p:extLst>
      <p:ext uri="{BB962C8B-B14F-4D97-AF65-F5344CB8AC3E}">
        <p14:creationId xmlns:p14="http://schemas.microsoft.com/office/powerpoint/2010/main" val="2505564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2C9F169A-AFF8-4AFF-AACE-6B9CE6DA3902}"/>
              </a:ext>
            </a:extLst>
          </p:cNvPr>
          <p:cNvPicPr>
            <a:picLocks noChangeAspect="1"/>
          </p:cNvPicPr>
          <p:nvPr userDrawn="1"/>
        </p:nvPicPr>
        <p:blipFill>
          <a:blip r:embed="rId2"/>
          <a:stretch>
            <a:fillRect/>
          </a:stretch>
        </p:blipFill>
        <p:spPr>
          <a:xfrm>
            <a:off x="9667091" y="243841"/>
            <a:ext cx="2324567" cy="443962"/>
          </a:xfrm>
          <a:prstGeom prst="rect">
            <a:avLst/>
          </a:prstGeom>
        </p:spPr>
      </p:pic>
    </p:spTree>
    <p:extLst>
      <p:ext uri="{BB962C8B-B14F-4D97-AF65-F5344CB8AC3E}">
        <p14:creationId xmlns:p14="http://schemas.microsoft.com/office/powerpoint/2010/main" val="36201769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74F3B573-334B-4DE1-86D4-7CD31BE43366}"/>
              </a:ext>
            </a:extLst>
          </p:cNvPr>
          <p:cNvPicPr>
            <a:picLocks noChangeAspect="1"/>
          </p:cNvPicPr>
          <p:nvPr userDrawn="1"/>
        </p:nvPicPr>
        <p:blipFill>
          <a:blip r:embed="rId2"/>
          <a:stretch>
            <a:fillRect/>
          </a:stretch>
        </p:blipFill>
        <p:spPr>
          <a:xfrm>
            <a:off x="9667091" y="243841"/>
            <a:ext cx="2324567" cy="443962"/>
          </a:xfrm>
          <a:prstGeom prst="rect">
            <a:avLst/>
          </a:prstGeom>
        </p:spPr>
      </p:pic>
    </p:spTree>
    <p:extLst>
      <p:ext uri="{BB962C8B-B14F-4D97-AF65-F5344CB8AC3E}">
        <p14:creationId xmlns:p14="http://schemas.microsoft.com/office/powerpoint/2010/main" val="37332875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C84442B-30F1-434D-A09F-6747BDE874CC}"/>
              </a:ext>
            </a:extLst>
          </p:cNvPr>
          <p:cNvSpPr>
            <a:spLocks noGrp="1"/>
          </p:cNvSpPr>
          <p:nvPr>
            <p:ph type="ftr" sz="quarter" idx="10"/>
          </p:nvPr>
        </p:nvSpPr>
        <p:spPr/>
        <p:txBody>
          <a:bodyPr/>
          <a:lstStyle/>
          <a:p>
            <a:r>
              <a:rPr lang="en-US"/>
              <a:t>Microsoft confidential: internal use only</a:t>
            </a:r>
          </a:p>
        </p:txBody>
      </p:sp>
      <p:sp>
        <p:nvSpPr>
          <p:cNvPr id="4" name="Slide Number Placeholder 3">
            <a:extLst>
              <a:ext uri="{FF2B5EF4-FFF2-40B4-BE49-F238E27FC236}">
                <a16:creationId xmlns:a16="http://schemas.microsoft.com/office/drawing/2014/main" id="{547814A5-71EE-4468-96DE-4BB0B1E3A0B0}"/>
              </a:ext>
            </a:extLst>
          </p:cNvPr>
          <p:cNvSpPr>
            <a:spLocks noGrp="1"/>
          </p:cNvSpPr>
          <p:nvPr>
            <p:ph type="sldNum" sz="quarter" idx="11"/>
          </p:nvPr>
        </p:nvSpPr>
        <p:spPr/>
        <p:txBody>
          <a:bodyPr/>
          <a:lstStyle/>
          <a:p>
            <a:fld id="{753A54E6-7444-4A82-9029-33A1122F0169}" type="slidenum">
              <a:rPr lang="en-US" smtClean="0"/>
              <a:t>‹#›</a:t>
            </a:fld>
            <a:endParaRPr lang="en-US"/>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image" Target="../media/image1.emf"/><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 Type="http://schemas.openxmlformats.org/officeDocument/2006/relationships/slideLayout" Target="../slideLayouts/slideLayout70.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theme" Target="../theme/theme3.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image" Target="../media/image1.emf"/><Relationship Id="rId10" Type="http://schemas.openxmlformats.org/officeDocument/2006/relationships/slideLayout" Target="../slideLayouts/slideLayout75.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theme" Target="../theme/theme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509760" y="2843773"/>
            <a:ext cx="6858000" cy="1170455"/>
          </a:xfrm>
          <a:prstGeom prst="rect">
            <a:avLst/>
          </a:prstGeom>
        </p:spPr>
      </p:pic>
      <p:sp>
        <p:nvSpPr>
          <p:cNvPr id="5" name="Footer Placeholder 4">
            <a:extLst>
              <a:ext uri="{FF2B5EF4-FFF2-40B4-BE49-F238E27FC236}">
                <a16:creationId xmlns:a16="http://schemas.microsoft.com/office/drawing/2014/main" id="{F910A1BD-74F8-4E32-9A01-B8053C81667F}"/>
              </a:ext>
            </a:extLst>
          </p:cNvPr>
          <p:cNvSpPr>
            <a:spLocks noGrp="1"/>
          </p:cNvSpPr>
          <p:nvPr>
            <p:ph type="ftr" sz="quarter" idx="3"/>
          </p:nvPr>
        </p:nvSpPr>
        <p:spPr>
          <a:xfrm>
            <a:off x="498856" y="6382829"/>
            <a:ext cx="4114800" cy="365125"/>
          </a:xfrm>
          <a:prstGeom prst="rect">
            <a:avLst/>
          </a:prstGeom>
        </p:spPr>
        <p:txBody>
          <a:bodyPr vert="horz" lIns="91440" tIns="45720" rIns="91440" bIns="45720" rtlCol="0" anchor="ctr"/>
          <a:lstStyle>
            <a:lvl1pPr marL="0" indent="0" algn="l">
              <a:defRPr sz="1200" i="1">
                <a:solidFill>
                  <a:schemeClr val="tx1">
                    <a:tint val="75000"/>
                  </a:schemeClr>
                </a:solidFill>
              </a:defRPr>
            </a:lvl1pPr>
          </a:lstStyle>
          <a:p>
            <a:r>
              <a:rPr lang="en-US"/>
              <a:t>Microsoft confidential: internal use only</a:t>
            </a:r>
          </a:p>
        </p:txBody>
      </p:sp>
      <p:sp>
        <p:nvSpPr>
          <p:cNvPr id="6" name="Slide Number Placeholder 5">
            <a:extLst>
              <a:ext uri="{FF2B5EF4-FFF2-40B4-BE49-F238E27FC236}">
                <a16:creationId xmlns:a16="http://schemas.microsoft.com/office/drawing/2014/main" id="{B6820248-3833-4DEA-9C08-545D016AB901}"/>
              </a:ext>
            </a:extLst>
          </p:cNvPr>
          <p:cNvSpPr>
            <a:spLocks noGrp="1"/>
          </p:cNvSpPr>
          <p:nvPr>
            <p:ph type="sldNum" sz="quarter" idx="4"/>
          </p:nvPr>
        </p:nvSpPr>
        <p:spPr>
          <a:xfrm>
            <a:off x="8848332" y="6365335"/>
            <a:ext cx="27615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A54E6-7444-4A82-9029-33A1122F0169}" type="slidenum">
              <a:rPr lang="en-US" smtClean="0"/>
              <a:t>‹#›</a:t>
            </a:fld>
            <a:endParaRPr lang="en-US"/>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5637" r:id="rId33"/>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
        <p:nvSpPr>
          <p:cNvPr id="5" name="Footer Placeholder 4">
            <a:extLst>
              <a:ext uri="{FF2B5EF4-FFF2-40B4-BE49-F238E27FC236}">
                <a16:creationId xmlns:a16="http://schemas.microsoft.com/office/drawing/2014/main" id="{56C86C55-82AA-4CD5-B90A-C823C3C8F9DE}"/>
              </a:ext>
            </a:extLst>
          </p:cNvPr>
          <p:cNvSpPr>
            <a:spLocks noGrp="1"/>
          </p:cNvSpPr>
          <p:nvPr>
            <p:ph type="ftr" sz="quarter" idx="3"/>
          </p:nvPr>
        </p:nvSpPr>
        <p:spPr>
          <a:xfrm>
            <a:off x="521209" y="6346571"/>
            <a:ext cx="4114800" cy="365125"/>
          </a:xfrm>
          <a:prstGeom prst="rect">
            <a:avLst/>
          </a:prstGeom>
        </p:spPr>
        <p:txBody>
          <a:bodyPr vert="horz" lIns="91440" tIns="45720" rIns="91440" bIns="45720" rtlCol="0" anchor="ctr"/>
          <a:lstStyle>
            <a:lvl1pPr algn="l">
              <a:defRPr sz="1200" i="1">
                <a:solidFill>
                  <a:schemeClr val="tx1">
                    <a:tint val="75000"/>
                  </a:schemeClr>
                </a:solidFill>
              </a:defRPr>
            </a:lvl1pPr>
          </a:lstStyle>
          <a:p>
            <a:r>
              <a:rPr lang="en-US"/>
              <a:t>Microsoft confidential: internal use only</a:t>
            </a:r>
          </a:p>
        </p:txBody>
      </p:sp>
      <p:sp>
        <p:nvSpPr>
          <p:cNvPr id="6" name="Slide Number Placeholder 5">
            <a:extLst>
              <a:ext uri="{FF2B5EF4-FFF2-40B4-BE49-F238E27FC236}">
                <a16:creationId xmlns:a16="http://schemas.microsoft.com/office/drawing/2014/main" id="{73797315-7E59-4C8D-B44C-38C5347E8F13}"/>
              </a:ext>
            </a:extLst>
          </p:cNvPr>
          <p:cNvSpPr>
            <a:spLocks noGrp="1"/>
          </p:cNvSpPr>
          <p:nvPr>
            <p:ph type="sldNum" sz="quarter" idx="4"/>
          </p:nvPr>
        </p:nvSpPr>
        <p:spPr>
          <a:xfrm>
            <a:off x="8866633" y="63465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3AE57-D0E7-4DD5-8669-8955749B119D}" type="slidenum">
              <a:rPr lang="en-US" smtClean="0"/>
              <a:t>‹#›</a:t>
            </a:fld>
            <a:endParaRPr lang="en-US"/>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 id="2147484945" r:id="rId13"/>
    <p:sldLayoutId id="2147484946" r:id="rId14"/>
    <p:sldLayoutId id="2147484947" r:id="rId15"/>
    <p:sldLayoutId id="2147484948" r:id="rId16"/>
    <p:sldLayoutId id="2147484949" r:id="rId17"/>
    <p:sldLayoutId id="2147484950" r:id="rId18"/>
    <p:sldLayoutId id="2147484951" r:id="rId19"/>
    <p:sldLayoutId id="2147484952" r:id="rId20"/>
    <p:sldLayoutId id="2147484953" r:id="rId21"/>
    <p:sldLayoutId id="2147484954" r:id="rId22"/>
    <p:sldLayoutId id="2147484955" r:id="rId23"/>
    <p:sldLayoutId id="2147484956" r:id="rId24"/>
    <p:sldLayoutId id="2147484957" r:id="rId25"/>
    <p:sldLayoutId id="2147484958" r:id="rId26"/>
    <p:sldLayoutId id="2147484959" r:id="rId27"/>
    <p:sldLayoutId id="2147484960" r:id="rId28"/>
    <p:sldLayoutId id="2147484961" r:id="rId29"/>
    <p:sldLayoutId id="2147484962" r:id="rId30"/>
    <p:sldLayoutId id="2147484963" r:id="rId31"/>
    <p:sldLayoutId id="2147484964" r:id="rId32"/>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7"/>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135" r:id="rId1"/>
    <p:sldLayoutId id="2147485605" r:id="rId2"/>
    <p:sldLayoutId id="2147485606" r:id="rId3"/>
    <p:sldLayoutId id="2147485607" r:id="rId4"/>
    <p:sldLayoutId id="2147485608" r:id="rId5"/>
    <p:sldLayoutId id="2147485488" r:id="rId6"/>
    <p:sldLayoutId id="2147485489" r:id="rId7"/>
    <p:sldLayoutId id="2147485490" r:id="rId8"/>
    <p:sldLayoutId id="2147485491" r:id="rId9"/>
    <p:sldLayoutId id="2147485492" r:id="rId10"/>
    <p:sldLayoutId id="2147485493" r:id="rId11"/>
    <p:sldLayoutId id="2147485500" r:id="rId12"/>
    <p:sldLayoutId id="2147485501" r:id="rId13"/>
    <p:sldLayoutId id="2147485502" r:id="rId14"/>
    <p:sldLayoutId id="2147485503" r:id="rId15"/>
    <p:sldLayoutId id="2147485504" r:id="rId16"/>
    <p:sldLayoutId id="2147485505" r:id="rId17"/>
    <p:sldLayoutId id="2147485609" r:id="rId18"/>
    <p:sldLayoutId id="2147485610" r:id="rId19"/>
    <p:sldLayoutId id="2147485611" r:id="rId20"/>
    <p:sldLayoutId id="2147485612" r:id="rId21"/>
    <p:sldLayoutId id="2147485613" r:id="rId22"/>
    <p:sldLayoutId id="2147485614" r:id="rId23"/>
    <p:sldLayoutId id="2147485615" r:id="rId24"/>
    <p:sldLayoutId id="2147485616" r:id="rId25"/>
    <p:sldLayoutId id="2147485617" r:id="rId26"/>
    <p:sldLayoutId id="2147485618" r:id="rId27"/>
    <p:sldLayoutId id="2147485619" r:id="rId28"/>
    <p:sldLayoutId id="2147485620" r:id="rId29"/>
    <p:sldLayoutId id="2147485621" r:id="rId30"/>
    <p:sldLayoutId id="2147485622" r:id="rId31"/>
    <p:sldLayoutId id="2147485623" r:id="rId32"/>
    <p:sldLayoutId id="2147485624" r:id="rId33"/>
    <p:sldLayoutId id="2147485625" r:id="rId34"/>
    <p:sldLayoutId id="2147485626" r:id="rId35"/>
    <p:sldLayoutId id="2147485155" r:id="rId36"/>
    <p:sldLayoutId id="2147485156" r:id="rId37"/>
    <p:sldLayoutId id="2147485627" r:id="rId38"/>
    <p:sldLayoutId id="2147485628" r:id="rId39"/>
    <p:sldLayoutId id="2147485629" r:id="rId40"/>
    <p:sldLayoutId id="2147485158" r:id="rId41"/>
    <p:sldLayoutId id="2147485630" r:id="rId42"/>
    <p:sldLayoutId id="2147485631" r:id="rId43"/>
    <p:sldLayoutId id="2147485523" r:id="rId44"/>
    <p:sldLayoutId id="2147485525" r:id="rId45"/>
    <p:sldLayoutId id="2147485632" r:id="rId46"/>
    <p:sldLayoutId id="2147485161" r:id="rId47"/>
    <p:sldLayoutId id="2147485633" r:id="rId48"/>
    <p:sldLayoutId id="2147485634" r:id="rId49"/>
    <p:sldLayoutId id="2147485163" r:id="rId50"/>
    <p:sldLayoutId id="2147485635" r:id="rId51"/>
    <p:sldLayoutId id="2147485529" r:id="rId52"/>
    <p:sldLayoutId id="2147485636" r:id="rId53"/>
    <p:sldLayoutId id="2147485531" r:id="rId54"/>
    <p:sldLayoutId id="2147485655" r:id="rId55"/>
  </p:sldLayoutIdLst>
  <p:transition>
    <p:fade/>
  </p:transition>
  <p:hf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33754063"/>
      </p:ext>
    </p:extLst>
  </p:cSld>
  <p:clrMap bg1="lt1" tx1="dk1" bg2="lt2" tx2="dk2" accent1="accent1" accent2="accent2" accent3="accent3" accent4="accent4" accent5="accent5" accent6="accent6" hlink="hlink" folHlink="folHlink"/>
  <p:sldLayoutIdLst>
    <p:sldLayoutId id="2147485651" r:id="rId1"/>
    <p:sldLayoutId id="2147485652" r:id="rId2"/>
    <p:sldLayoutId id="2147485164" r:id="rId3"/>
    <p:sldLayoutId id="2147485165" r:id="rId4"/>
    <p:sldLayoutId id="2147485166" r:id="rId5"/>
    <p:sldLayoutId id="2147485167" r:id="rId6"/>
    <p:sldLayoutId id="2147485168" r:id="rId7"/>
    <p:sldLayoutId id="2147485169" r:id="rId8"/>
    <p:sldLayoutId id="2147485202" r:id="rId9"/>
    <p:sldLayoutId id="2147485201" r:id="rId10"/>
    <p:sldLayoutId id="2147485170"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225" r:id="rId22"/>
    <p:sldLayoutId id="214748519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73">
          <p15:clr>
            <a:srgbClr val="A4A3A4"/>
          </p15:clr>
        </p15:guide>
        <p15:guide id="29" orient="horz" pos="4135">
          <p15:clr>
            <a:srgbClr val="A4A3A4"/>
          </p15:clr>
        </p15:guide>
        <p15:guide id="30" pos="750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1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8.xml"/><Relationship Id="rId4" Type="http://schemas.openxmlformats.org/officeDocument/2006/relationships/hyperlink" Target="https://opportunity.linkedin.com/en-u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D5E61ACE-698B-4949-A3DC-7CE6F6B31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CD2BBBA-1312-453F-993E-CD2430F7FB79}"/>
              </a:ext>
            </a:extLst>
          </p:cNvPr>
          <p:cNvSpPr/>
          <p:nvPr/>
        </p:nvSpPr>
        <p:spPr>
          <a:xfrm>
            <a:off x="0" y="0"/>
            <a:ext cx="12192000" cy="6858000"/>
          </a:xfrm>
          <a:prstGeom prst="rect">
            <a:avLst/>
          </a:prstGeom>
          <a:solidFill>
            <a:schemeClr val="bg2">
              <a:lumMod val="1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title"/>
          </p:nvPr>
        </p:nvSpPr>
        <p:spPr>
          <a:xfrm>
            <a:off x="2351585" y="1837258"/>
            <a:ext cx="11546282" cy="2462213"/>
          </a:xfrm>
        </p:spPr>
        <p:txBody>
          <a:bodyPr/>
          <a:lstStyle/>
          <a:p>
            <a:r>
              <a:rPr lang="en-US" sz="4000" dirty="0">
                <a:solidFill>
                  <a:schemeClr val="tx1"/>
                </a:solidFill>
                <a:effectLst>
                  <a:outerShdw blurRad="38100" dist="38100" dir="2700000" algn="tl">
                    <a:srgbClr val="000000">
                      <a:alpha val="43137"/>
                    </a:srgbClr>
                  </a:outerShdw>
                </a:effectLst>
                <a:ea typeface="+mn-lt"/>
                <a:cs typeface="+mn-lt"/>
              </a:rPr>
              <a:t>Accelerating skilling to ensure </a:t>
            </a:r>
            <a:br>
              <a:rPr lang="en-US" sz="4000" dirty="0">
                <a:solidFill>
                  <a:schemeClr val="tx1"/>
                </a:solidFill>
                <a:effectLst>
                  <a:outerShdw blurRad="38100" dist="38100" dir="2700000" algn="tl">
                    <a:srgbClr val="000000">
                      <a:alpha val="43137"/>
                    </a:srgbClr>
                  </a:outerShdw>
                </a:effectLst>
                <a:ea typeface="+mn-lt"/>
                <a:cs typeface="+mn-lt"/>
              </a:rPr>
            </a:br>
            <a:r>
              <a:rPr lang="en-US" sz="4000" dirty="0">
                <a:solidFill>
                  <a:schemeClr val="tx1"/>
                </a:solidFill>
                <a:effectLst>
                  <a:outerShdw blurRad="38100" dist="38100" dir="2700000" algn="tl">
                    <a:srgbClr val="000000">
                      <a:alpha val="43137"/>
                    </a:srgbClr>
                  </a:outerShdw>
                </a:effectLst>
                <a:ea typeface="+mn-lt"/>
                <a:cs typeface="+mn-lt"/>
              </a:rPr>
              <a:t>an inclusive economic recovery</a:t>
            </a:r>
            <a:br>
              <a:rPr lang="en-US" sz="4000" dirty="0">
                <a:solidFill>
                  <a:schemeClr val="tx1"/>
                </a:solidFill>
                <a:effectLst>
                  <a:outerShdw blurRad="38100" dist="38100" dir="2700000" algn="tl">
                    <a:srgbClr val="000000">
                      <a:alpha val="43137"/>
                    </a:srgbClr>
                  </a:outerShdw>
                </a:effectLst>
                <a:ea typeface="+mn-lt"/>
                <a:cs typeface="+mn-lt"/>
              </a:rPr>
            </a:br>
            <a:br>
              <a:rPr lang="en-US" sz="4000" dirty="0">
                <a:solidFill>
                  <a:schemeClr val="tx1"/>
                </a:solidFill>
                <a:effectLst>
                  <a:outerShdw blurRad="38100" dist="38100" dir="2700000" algn="tl">
                    <a:srgbClr val="000000">
                      <a:alpha val="43137"/>
                    </a:srgbClr>
                  </a:outerShdw>
                </a:effectLst>
                <a:ea typeface="+mn-lt"/>
                <a:cs typeface="+mn-lt"/>
              </a:rPr>
            </a:br>
            <a:r>
              <a:rPr lang="en-US" sz="4000" dirty="0">
                <a:solidFill>
                  <a:schemeClr val="tx1"/>
                </a:solidFill>
                <a:effectLst>
                  <a:outerShdw blurRad="38100" dist="38100" dir="2700000" algn="tl">
                    <a:srgbClr val="000000">
                      <a:alpha val="43137"/>
                    </a:srgbClr>
                  </a:outerShdw>
                </a:effectLst>
                <a:ea typeface="+mn-lt"/>
                <a:cs typeface="+mn-lt"/>
              </a:rPr>
              <a:t>aka.ms/</a:t>
            </a:r>
            <a:r>
              <a:rPr lang="en-US" sz="4000" dirty="0" err="1">
                <a:solidFill>
                  <a:schemeClr val="bg1"/>
                </a:solidFill>
                <a:effectLst>
                  <a:outerShdw blurRad="38100" dist="38100" dir="2700000" algn="tl">
                    <a:srgbClr val="000000">
                      <a:alpha val="43137"/>
                    </a:srgbClr>
                  </a:outerShdw>
                </a:effectLst>
                <a:ea typeface="+mn-lt"/>
                <a:cs typeface="+mn-lt"/>
              </a:rPr>
              <a:t>acceleratehouston</a:t>
            </a:r>
            <a:endParaRPr lang="en-US" sz="4000" dirty="0">
              <a:solidFill>
                <a:schemeClr val="bg1"/>
              </a:solidFill>
              <a:effectLst>
                <a:outerShdw blurRad="38100" dist="38100" dir="2700000" algn="tl">
                  <a:srgbClr val="000000">
                    <a:alpha val="43137"/>
                  </a:srgbClr>
                </a:outerShdw>
              </a:effectLst>
            </a:endParaRPr>
          </a:p>
        </p:txBody>
      </p:sp>
      <p:pic>
        <p:nvPicPr>
          <p:cNvPr id="2052" name="Picture 4" descr="See the source image">
            <a:extLst>
              <a:ext uri="{FF2B5EF4-FFF2-40B4-BE49-F238E27FC236}">
                <a16:creationId xmlns:a16="http://schemas.microsoft.com/office/drawing/2014/main" id="{2CEE855B-8C6D-42C5-969D-21D3ED4C6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403" y="0"/>
            <a:ext cx="1682445" cy="6188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906ACA-BDA5-4044-86D8-4C650782A3BC}"/>
              </a:ext>
            </a:extLst>
          </p:cNvPr>
          <p:cNvSpPr txBox="1"/>
          <p:nvPr/>
        </p:nvSpPr>
        <p:spPr>
          <a:xfrm>
            <a:off x="3380509" y="3251261"/>
            <a:ext cx="676101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1" name="TextBox 10">
            <a:extLst>
              <a:ext uri="{FF2B5EF4-FFF2-40B4-BE49-F238E27FC236}">
                <a16:creationId xmlns:a16="http://schemas.microsoft.com/office/drawing/2014/main" id="{7DCFFCB6-C91C-40B6-A07B-6E42D055613A}"/>
              </a:ext>
            </a:extLst>
          </p:cNvPr>
          <p:cNvSpPr txBox="1"/>
          <p:nvPr/>
        </p:nvSpPr>
        <p:spPr>
          <a:xfrm>
            <a:off x="3380509" y="3251261"/>
            <a:ext cx="676101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2" name="TextBox 1">
            <a:extLst>
              <a:ext uri="{FF2B5EF4-FFF2-40B4-BE49-F238E27FC236}">
                <a16:creationId xmlns:a16="http://schemas.microsoft.com/office/drawing/2014/main" id="{8FBB8E14-8780-4BC4-8F20-AA30189707FE}"/>
              </a:ext>
            </a:extLst>
          </p:cNvPr>
          <p:cNvSpPr txBox="1"/>
          <p:nvPr/>
        </p:nvSpPr>
        <p:spPr>
          <a:xfrm rot="10800000" flipV="1">
            <a:off x="7580029" y="6377867"/>
            <a:ext cx="4462819" cy="369332"/>
          </a:xfrm>
          <a:prstGeom prst="rect">
            <a:avLst/>
          </a:prstGeom>
          <a:noFill/>
        </p:spPr>
        <p:txBody>
          <a:bodyPr wrap="square" lIns="0" tIns="0" rIns="0" bIns="0" rtlCol="0">
            <a:spAutoFit/>
          </a:bodyPr>
          <a:lstStyle/>
          <a:p>
            <a:pPr algn="r"/>
            <a:r>
              <a:rPr lang="en-US" sz="2400" b="1" dirty="0"/>
              <a:t>September 9, 2020</a:t>
            </a:r>
          </a:p>
        </p:txBody>
      </p:sp>
    </p:spTree>
    <p:extLst>
      <p:ext uri="{BB962C8B-B14F-4D97-AF65-F5344CB8AC3E}">
        <p14:creationId xmlns:p14="http://schemas.microsoft.com/office/powerpoint/2010/main" val="2336616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A56CEA-7B18-4446-9FAE-16311EF8117C}"/>
              </a:ext>
            </a:extLst>
          </p:cNvPr>
          <p:cNvPicPr>
            <a:picLocks noChangeAspect="1"/>
          </p:cNvPicPr>
          <p:nvPr/>
        </p:nvPicPr>
        <p:blipFill>
          <a:blip r:embed="rId2"/>
          <a:stretch>
            <a:fillRect/>
          </a:stretch>
        </p:blipFill>
        <p:spPr>
          <a:xfrm>
            <a:off x="3664717" y="0"/>
            <a:ext cx="4942952" cy="7126088"/>
          </a:xfrm>
          <a:prstGeom prst="rect">
            <a:avLst/>
          </a:prstGeom>
        </p:spPr>
      </p:pic>
    </p:spTree>
    <p:extLst>
      <p:ext uri="{BB962C8B-B14F-4D97-AF65-F5344CB8AC3E}">
        <p14:creationId xmlns:p14="http://schemas.microsoft.com/office/powerpoint/2010/main" val="23376769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2FE841-A4CD-41E3-8A13-9F4E67A56DF7}"/>
              </a:ext>
            </a:extLst>
          </p:cNvPr>
          <p:cNvPicPr>
            <a:picLocks noChangeAspect="1"/>
          </p:cNvPicPr>
          <p:nvPr/>
        </p:nvPicPr>
        <p:blipFill>
          <a:blip r:embed="rId2"/>
          <a:stretch>
            <a:fillRect/>
          </a:stretch>
        </p:blipFill>
        <p:spPr>
          <a:xfrm>
            <a:off x="2602523" y="-54252"/>
            <a:ext cx="6655777" cy="7154022"/>
          </a:xfrm>
          <a:prstGeom prst="rect">
            <a:avLst/>
          </a:prstGeom>
        </p:spPr>
      </p:pic>
    </p:spTree>
    <p:extLst>
      <p:ext uri="{BB962C8B-B14F-4D97-AF65-F5344CB8AC3E}">
        <p14:creationId xmlns:p14="http://schemas.microsoft.com/office/powerpoint/2010/main" val="361237278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703DE3-8603-45E3-98A7-BA40803C3FA1}"/>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tint val="75000"/>
                  </a:srgbClr>
                </a:solidFill>
                <a:effectLst/>
                <a:uLnTx/>
                <a:uFillTx/>
                <a:latin typeface="Segoe UI"/>
                <a:ea typeface="+mn-ea"/>
                <a:cs typeface="+mn-cs"/>
              </a:rPr>
              <a:t>Microsoft confidential: internal use only</a:t>
            </a:r>
          </a:p>
        </p:txBody>
      </p:sp>
      <p:sp>
        <p:nvSpPr>
          <p:cNvPr id="5" name="Slide Number Placeholder 4">
            <a:extLst>
              <a:ext uri="{FF2B5EF4-FFF2-40B4-BE49-F238E27FC236}">
                <a16:creationId xmlns:a16="http://schemas.microsoft.com/office/drawing/2014/main" id="{34493F11-0ED0-4EFF-867B-50C4D1A4115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A54E6-7444-4A82-9029-33A1122F0169}" type="slidenum">
              <a:rPr kumimoji="0" lang="en-US"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0BFFA43D-3B93-4763-9A38-8A15D356349E}"/>
              </a:ext>
            </a:extLst>
          </p:cNvPr>
          <p:cNvPicPr>
            <a:picLocks noChangeAspect="1"/>
          </p:cNvPicPr>
          <p:nvPr/>
        </p:nvPicPr>
        <p:blipFill>
          <a:blip r:embed="rId2"/>
          <a:stretch>
            <a:fillRect/>
          </a:stretch>
        </p:blipFill>
        <p:spPr>
          <a:xfrm>
            <a:off x="498856" y="0"/>
            <a:ext cx="5355093" cy="6858000"/>
          </a:xfrm>
          <a:prstGeom prst="rect">
            <a:avLst/>
          </a:prstGeom>
        </p:spPr>
      </p:pic>
      <p:pic>
        <p:nvPicPr>
          <p:cNvPr id="9" name="Picture 8">
            <a:extLst>
              <a:ext uri="{FF2B5EF4-FFF2-40B4-BE49-F238E27FC236}">
                <a16:creationId xmlns:a16="http://schemas.microsoft.com/office/drawing/2014/main" id="{EEFF5881-0DB3-47FE-A595-188F66BC331A}"/>
              </a:ext>
            </a:extLst>
          </p:cNvPr>
          <p:cNvPicPr>
            <a:picLocks noChangeAspect="1"/>
          </p:cNvPicPr>
          <p:nvPr/>
        </p:nvPicPr>
        <p:blipFill>
          <a:blip r:embed="rId3"/>
          <a:stretch>
            <a:fillRect/>
          </a:stretch>
        </p:blipFill>
        <p:spPr>
          <a:xfrm>
            <a:off x="6007773" y="403198"/>
            <a:ext cx="5531278" cy="6327262"/>
          </a:xfrm>
          <a:prstGeom prst="rect">
            <a:avLst/>
          </a:prstGeom>
        </p:spPr>
      </p:pic>
    </p:spTree>
    <p:extLst>
      <p:ext uri="{BB962C8B-B14F-4D97-AF65-F5344CB8AC3E}">
        <p14:creationId xmlns:p14="http://schemas.microsoft.com/office/powerpoint/2010/main" val="55195407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054532-C44C-4390-95BE-166ECC370AD2}"/>
              </a:ext>
            </a:extLst>
          </p:cNvPr>
          <p:cNvPicPr>
            <a:picLocks noChangeAspect="1"/>
          </p:cNvPicPr>
          <p:nvPr/>
        </p:nvPicPr>
        <p:blipFill>
          <a:blip r:embed="rId2"/>
          <a:stretch>
            <a:fillRect/>
          </a:stretch>
        </p:blipFill>
        <p:spPr>
          <a:xfrm>
            <a:off x="1712217" y="0"/>
            <a:ext cx="8767566" cy="7210589"/>
          </a:xfrm>
          <a:prstGeom prst="rect">
            <a:avLst/>
          </a:prstGeom>
        </p:spPr>
      </p:pic>
    </p:spTree>
    <p:extLst>
      <p:ext uri="{BB962C8B-B14F-4D97-AF65-F5344CB8AC3E}">
        <p14:creationId xmlns:p14="http://schemas.microsoft.com/office/powerpoint/2010/main" val="16069115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88A6EE-6A52-461E-878F-AD66805F0A87}"/>
              </a:ext>
            </a:extLst>
          </p:cNvPr>
          <p:cNvSpPr>
            <a:spLocks noGrp="1"/>
          </p:cNvSpPr>
          <p:nvPr>
            <p:ph type="title"/>
          </p:nvPr>
        </p:nvSpPr>
        <p:spPr>
          <a:xfrm>
            <a:off x="1288986" y="3050771"/>
            <a:ext cx="2813028" cy="553998"/>
          </a:xfrm>
        </p:spPr>
        <p:txBody>
          <a:bodyPr/>
          <a:lstStyle/>
          <a:p>
            <a:r>
              <a:rPr lang="en-US"/>
              <a:t>Our </a:t>
            </a:r>
            <a:r>
              <a:rPr lang="en-US">
                <a:solidFill>
                  <a:srgbClr val="0078D4"/>
                </a:solidFill>
              </a:rPr>
              <a:t>goal</a:t>
            </a:r>
          </a:p>
        </p:txBody>
      </p:sp>
      <p:sp>
        <p:nvSpPr>
          <p:cNvPr id="4" name="Text Placeholder 3">
            <a:extLst>
              <a:ext uri="{FF2B5EF4-FFF2-40B4-BE49-F238E27FC236}">
                <a16:creationId xmlns:a16="http://schemas.microsoft.com/office/drawing/2014/main" id="{C3551C22-F5D4-453C-AA6D-0F9FEE200071}"/>
              </a:ext>
            </a:extLst>
          </p:cNvPr>
          <p:cNvSpPr>
            <a:spLocks noGrp="1"/>
          </p:cNvSpPr>
          <p:nvPr>
            <p:ph type="body" sz="quarter" idx="11"/>
          </p:nvPr>
        </p:nvSpPr>
        <p:spPr>
          <a:xfrm>
            <a:off x="4102014" y="2730187"/>
            <a:ext cx="7461336" cy="1349152"/>
          </a:xfrm>
        </p:spPr>
        <p:txBody>
          <a:bodyPr/>
          <a:lstStyle/>
          <a:p>
            <a:pPr fontAlgn="base">
              <a:lnSpc>
                <a:spcPct val="107000"/>
              </a:lnSpc>
              <a:spcBef>
                <a:spcPts val="0"/>
              </a:spcBef>
            </a:pPr>
            <a:r>
              <a:rPr lang="en-US" b="1">
                <a:latin typeface="Segoe UI" panose="020B0502040204020203" pitchFamily="34" charset="0"/>
                <a:ea typeface="Calibri" panose="020F0502020204030204" pitchFamily="34" charset="0"/>
              </a:rPr>
              <a:t>Microsoft to help 25 Million job seekers</a:t>
            </a:r>
          </a:p>
          <a:p>
            <a:pPr fontAlgn="base">
              <a:lnSpc>
                <a:spcPct val="107000"/>
              </a:lnSpc>
              <a:spcBef>
                <a:spcPts val="0"/>
              </a:spcBef>
            </a:pPr>
            <a:r>
              <a:rPr lang="en-US" b="1">
                <a:latin typeface="Segoe UI"/>
                <a:ea typeface="Calibri" panose="020F0502020204030204" pitchFamily="34" charset="0"/>
                <a:cs typeface="Segoe UI"/>
              </a:rPr>
              <a:t>worldwide acquire new digital skills for </a:t>
            </a:r>
            <a:br>
              <a:rPr lang="en-US" b="1">
                <a:latin typeface="Segoe UI" panose="020B0502040204020203" pitchFamily="34" charset="0"/>
                <a:ea typeface="Calibri" panose="020F0502020204030204" pitchFamily="34" charset="0"/>
              </a:rPr>
            </a:br>
            <a:r>
              <a:rPr lang="en-US" b="1">
                <a:latin typeface="Segoe UI"/>
                <a:ea typeface="Calibri" panose="020F0502020204030204" pitchFamily="34" charset="0"/>
                <a:cs typeface="Segoe UI"/>
              </a:rPr>
              <a:t>the post-pandemic Economy </a:t>
            </a:r>
            <a:endParaRPr lang="en-US" b="1">
              <a:effectLst/>
              <a:latin typeface="Segoe UI" panose="020B0502040204020203" pitchFamily="34" charset="0"/>
              <a:ea typeface="Calibri" panose="020F0502020204030204" pitchFamily="34" charset="0"/>
            </a:endParaRPr>
          </a:p>
        </p:txBody>
      </p:sp>
      <p:sp>
        <p:nvSpPr>
          <p:cNvPr id="5" name="Slide Number Placeholder 4">
            <a:extLst>
              <a:ext uri="{FF2B5EF4-FFF2-40B4-BE49-F238E27FC236}">
                <a16:creationId xmlns:a16="http://schemas.microsoft.com/office/drawing/2014/main" id="{3BE9B3A6-080A-47C6-8319-9194494BF49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A54E6-7444-4A82-9029-33A1122F0169}" type="slidenum">
              <a:rPr kumimoji="0" lang="en-US" sz="12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4201441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12E53F56-34E2-4B7D-BC1C-B25A32AA8D9D}"/>
              </a:ext>
            </a:extLst>
          </p:cNvPr>
          <p:cNvSpPr txBox="1">
            <a:spLocks/>
          </p:cNvSpPr>
          <p:nvPr/>
        </p:nvSpPr>
        <p:spPr>
          <a:xfrm>
            <a:off x="673198" y="2455357"/>
            <a:ext cx="4632670" cy="166199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3600"/>
              <a:t>An immediate skilling initiative to reach </a:t>
            </a:r>
          </a:p>
          <a:p>
            <a:r>
              <a:rPr lang="en-US" sz="3600">
                <a:solidFill>
                  <a:srgbClr val="0078D4"/>
                </a:solidFill>
              </a:rPr>
              <a:t>25 million </a:t>
            </a:r>
            <a:r>
              <a:rPr lang="en-US" sz="3600"/>
              <a:t>people</a:t>
            </a:r>
            <a:endParaRPr lang="en-US"/>
          </a:p>
        </p:txBody>
      </p:sp>
      <p:grpSp>
        <p:nvGrpSpPr>
          <p:cNvPr id="28" name="Group 27">
            <a:extLst>
              <a:ext uri="{FF2B5EF4-FFF2-40B4-BE49-F238E27FC236}">
                <a16:creationId xmlns:a16="http://schemas.microsoft.com/office/drawing/2014/main" id="{D4C30AEB-EA59-4794-9FE6-8AD9B6781100}"/>
              </a:ext>
            </a:extLst>
          </p:cNvPr>
          <p:cNvGrpSpPr/>
          <p:nvPr/>
        </p:nvGrpSpPr>
        <p:grpSpPr>
          <a:xfrm>
            <a:off x="5897827" y="633931"/>
            <a:ext cx="5591055" cy="5591055"/>
            <a:chOff x="5897827" y="633931"/>
            <a:chExt cx="5591055" cy="5591055"/>
          </a:xfrm>
        </p:grpSpPr>
        <p:sp>
          <p:nvSpPr>
            <p:cNvPr id="19" name="Circle: Hollow 18">
              <a:extLst>
                <a:ext uri="{FF2B5EF4-FFF2-40B4-BE49-F238E27FC236}">
                  <a16:creationId xmlns:a16="http://schemas.microsoft.com/office/drawing/2014/main" id="{CB8042D1-97FA-4A28-90C1-C9C877161B7D}"/>
                </a:ext>
              </a:extLst>
            </p:cNvPr>
            <p:cNvSpPr/>
            <p:nvPr/>
          </p:nvSpPr>
          <p:spPr bwMode="auto">
            <a:xfrm>
              <a:off x="6094594" y="830698"/>
              <a:ext cx="5197520" cy="5197520"/>
            </a:xfrm>
            <a:prstGeom prst="donut">
              <a:avLst>
                <a:gd name="adj" fmla="val 31529"/>
              </a:avLst>
            </a:prstGeom>
            <a:solidFill>
              <a:srgbClr val="0051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nvGrpSpPr>
            <p:cNvPr id="17" name="Group 16">
              <a:extLst>
                <a:ext uri="{FF2B5EF4-FFF2-40B4-BE49-F238E27FC236}">
                  <a16:creationId xmlns:a16="http://schemas.microsoft.com/office/drawing/2014/main" id="{672C2077-F453-4007-AC83-81400D25AB0A}"/>
                </a:ext>
              </a:extLst>
            </p:cNvPr>
            <p:cNvGrpSpPr/>
            <p:nvPr/>
          </p:nvGrpSpPr>
          <p:grpSpPr>
            <a:xfrm>
              <a:off x="5897827" y="633931"/>
              <a:ext cx="5591055" cy="5591055"/>
              <a:chOff x="5897827" y="633931"/>
              <a:chExt cx="5591055" cy="5591055"/>
            </a:xfrm>
          </p:grpSpPr>
          <p:sp>
            <p:nvSpPr>
              <p:cNvPr id="4" name="Freeform: Shape 3">
                <a:extLst>
                  <a:ext uri="{FF2B5EF4-FFF2-40B4-BE49-F238E27FC236}">
                    <a16:creationId xmlns:a16="http://schemas.microsoft.com/office/drawing/2014/main" id="{B1A6FD4E-8443-4BCB-A235-DAE297E85BF1}"/>
                  </a:ext>
                </a:extLst>
              </p:cNvPr>
              <p:cNvSpPr/>
              <p:nvPr/>
            </p:nvSpPr>
            <p:spPr>
              <a:xfrm rot="647444">
                <a:off x="6379038" y="633931"/>
                <a:ext cx="2802687" cy="2498899"/>
              </a:xfrm>
              <a:custGeom>
                <a:avLst/>
                <a:gdLst>
                  <a:gd name="connsiteX0" fmla="*/ 656574 w 2802687"/>
                  <a:gd name="connsiteY0" fmla="*/ 2293108 h 2498899"/>
                  <a:gd name="connsiteX1" fmla="*/ 1273949 w 2802687"/>
                  <a:gd name="connsiteY1" fmla="*/ 2498900 h 2498899"/>
                  <a:gd name="connsiteX2" fmla="*/ 2596896 w 2802687"/>
                  <a:gd name="connsiteY2" fmla="*/ 1273949 h 2498899"/>
                  <a:gd name="connsiteX3" fmla="*/ 2626295 w 2802687"/>
                  <a:gd name="connsiteY3" fmla="*/ 1273949 h 2498899"/>
                  <a:gd name="connsiteX4" fmla="*/ 2802688 w 2802687"/>
                  <a:gd name="connsiteY4" fmla="*/ 646774 h 2498899"/>
                  <a:gd name="connsiteX5" fmla="*/ 2616495 w 2802687"/>
                  <a:gd name="connsiteY5" fmla="*/ 0 h 2498899"/>
                  <a:gd name="connsiteX6" fmla="*/ 2587097 w 2802687"/>
                  <a:gd name="connsiteY6" fmla="*/ 0 h 2498899"/>
                  <a:gd name="connsiteX7" fmla="*/ 0 w 2802687"/>
                  <a:gd name="connsiteY7" fmla="*/ 2430303 h 2498899"/>
                  <a:gd name="connsiteX8" fmla="*/ 656574 w 2802687"/>
                  <a:gd name="connsiteY8" fmla="*/ 2293108 h 249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687" h="2498899">
                    <a:moveTo>
                      <a:pt x="656574" y="2293108"/>
                    </a:moveTo>
                    <a:lnTo>
                      <a:pt x="1273949" y="2498900"/>
                    </a:lnTo>
                    <a:cubicBezTo>
                      <a:pt x="1322947" y="1812927"/>
                      <a:pt x="1891324" y="1273949"/>
                      <a:pt x="2596896" y="1273949"/>
                    </a:cubicBezTo>
                    <a:cubicBezTo>
                      <a:pt x="2606696" y="1273949"/>
                      <a:pt x="2616495" y="1273949"/>
                      <a:pt x="2626295" y="1273949"/>
                    </a:cubicBezTo>
                    <a:lnTo>
                      <a:pt x="2802688" y="646774"/>
                    </a:lnTo>
                    <a:lnTo>
                      <a:pt x="2616495" y="0"/>
                    </a:lnTo>
                    <a:cubicBezTo>
                      <a:pt x="2606696" y="0"/>
                      <a:pt x="2596896" y="0"/>
                      <a:pt x="2587097" y="0"/>
                    </a:cubicBezTo>
                    <a:cubicBezTo>
                      <a:pt x="1205352" y="0"/>
                      <a:pt x="78397" y="1077957"/>
                      <a:pt x="0" y="2430303"/>
                    </a:cubicBezTo>
                    <a:lnTo>
                      <a:pt x="656574" y="2293108"/>
                    </a:lnTo>
                    <a:close/>
                  </a:path>
                </a:pathLst>
              </a:custGeom>
              <a:solidFill>
                <a:srgbClr val="0078D4"/>
              </a:solidFill>
              <a:ln w="97946"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61B06B6-07B3-4CEF-8C8E-DF52AA4E2665}"/>
                  </a:ext>
                </a:extLst>
              </p:cNvPr>
              <p:cNvSpPr/>
              <p:nvPr/>
            </p:nvSpPr>
            <p:spPr>
              <a:xfrm rot="647444">
                <a:off x="8989983" y="1115229"/>
                <a:ext cx="2498899" cy="2792888"/>
              </a:xfrm>
              <a:custGeom>
                <a:avLst/>
                <a:gdLst>
                  <a:gd name="connsiteX0" fmla="*/ 205792 w 2498899"/>
                  <a:gd name="connsiteY0" fmla="*/ 656574 h 2792888"/>
                  <a:gd name="connsiteX1" fmla="*/ 0 w 2498899"/>
                  <a:gd name="connsiteY1" fmla="*/ 1264149 h 2792888"/>
                  <a:gd name="connsiteX2" fmla="*/ 1224951 w 2498899"/>
                  <a:gd name="connsiteY2" fmla="*/ 2587097 h 2792888"/>
                  <a:gd name="connsiteX3" fmla="*/ 1224951 w 2498899"/>
                  <a:gd name="connsiteY3" fmla="*/ 2616495 h 2792888"/>
                  <a:gd name="connsiteX4" fmla="*/ 1852126 w 2498899"/>
                  <a:gd name="connsiteY4" fmla="*/ 2792888 h 2792888"/>
                  <a:gd name="connsiteX5" fmla="*/ 2498900 w 2498899"/>
                  <a:gd name="connsiteY5" fmla="*/ 2616495 h 2792888"/>
                  <a:gd name="connsiteX6" fmla="*/ 2498900 w 2498899"/>
                  <a:gd name="connsiteY6" fmla="*/ 2587097 h 2792888"/>
                  <a:gd name="connsiteX7" fmla="*/ 68597 w 2498899"/>
                  <a:gd name="connsiteY7" fmla="*/ 0 h 2792888"/>
                  <a:gd name="connsiteX8" fmla="*/ 205792 w 2498899"/>
                  <a:gd name="connsiteY8" fmla="*/ 656574 h 27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899" h="2792888">
                    <a:moveTo>
                      <a:pt x="205792" y="656574"/>
                    </a:moveTo>
                    <a:lnTo>
                      <a:pt x="0" y="1264149"/>
                    </a:lnTo>
                    <a:cubicBezTo>
                      <a:pt x="685973" y="1313147"/>
                      <a:pt x="1224951" y="1881525"/>
                      <a:pt x="1224951" y="2587097"/>
                    </a:cubicBezTo>
                    <a:cubicBezTo>
                      <a:pt x="1224951" y="2596896"/>
                      <a:pt x="1224951" y="2606696"/>
                      <a:pt x="1224951" y="2616495"/>
                    </a:cubicBezTo>
                    <a:lnTo>
                      <a:pt x="1852126" y="2792888"/>
                    </a:lnTo>
                    <a:lnTo>
                      <a:pt x="2498900" y="2616495"/>
                    </a:lnTo>
                    <a:cubicBezTo>
                      <a:pt x="2498900" y="2606696"/>
                      <a:pt x="2498900" y="2596896"/>
                      <a:pt x="2498900" y="2587097"/>
                    </a:cubicBezTo>
                    <a:cubicBezTo>
                      <a:pt x="2498900" y="1205352"/>
                      <a:pt x="1420943" y="78397"/>
                      <a:pt x="68597" y="0"/>
                    </a:cubicBezTo>
                    <a:lnTo>
                      <a:pt x="205792" y="656574"/>
                    </a:lnTo>
                    <a:close/>
                  </a:path>
                </a:pathLst>
              </a:custGeom>
              <a:solidFill>
                <a:srgbClr val="0078D4"/>
              </a:solidFill>
              <a:ln w="97946"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58C5213-1B3B-4F5E-AA72-7B48839CB074}"/>
                  </a:ext>
                </a:extLst>
              </p:cNvPr>
              <p:cNvSpPr/>
              <p:nvPr/>
            </p:nvSpPr>
            <p:spPr>
              <a:xfrm rot="647444">
                <a:off x="5897827" y="2940169"/>
                <a:ext cx="2498899" cy="2802687"/>
              </a:xfrm>
              <a:custGeom>
                <a:avLst/>
                <a:gdLst>
                  <a:gd name="connsiteX0" fmla="*/ 2293108 w 2498899"/>
                  <a:gd name="connsiteY0" fmla="*/ 2146114 h 2802687"/>
                  <a:gd name="connsiteX1" fmla="*/ 2498900 w 2498899"/>
                  <a:gd name="connsiteY1" fmla="*/ 1528739 h 2802687"/>
                  <a:gd name="connsiteX2" fmla="*/ 1273949 w 2498899"/>
                  <a:gd name="connsiteY2" fmla="*/ 205792 h 2802687"/>
                  <a:gd name="connsiteX3" fmla="*/ 1273949 w 2498899"/>
                  <a:gd name="connsiteY3" fmla="*/ 176393 h 2802687"/>
                  <a:gd name="connsiteX4" fmla="*/ 646774 w 2498899"/>
                  <a:gd name="connsiteY4" fmla="*/ 0 h 2802687"/>
                  <a:gd name="connsiteX5" fmla="*/ 0 w 2498899"/>
                  <a:gd name="connsiteY5" fmla="*/ 186193 h 2802687"/>
                  <a:gd name="connsiteX6" fmla="*/ 0 w 2498899"/>
                  <a:gd name="connsiteY6" fmla="*/ 215591 h 2802687"/>
                  <a:gd name="connsiteX7" fmla="*/ 2430303 w 2498899"/>
                  <a:gd name="connsiteY7" fmla="*/ 2802688 h 2802687"/>
                  <a:gd name="connsiteX8" fmla="*/ 2293108 w 2498899"/>
                  <a:gd name="connsiteY8" fmla="*/ 2146114 h 280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8899" h="2802687">
                    <a:moveTo>
                      <a:pt x="2293108" y="2146114"/>
                    </a:moveTo>
                    <a:lnTo>
                      <a:pt x="2498900" y="1528739"/>
                    </a:lnTo>
                    <a:cubicBezTo>
                      <a:pt x="1812927" y="1479741"/>
                      <a:pt x="1273949" y="911363"/>
                      <a:pt x="1273949" y="205792"/>
                    </a:cubicBezTo>
                    <a:cubicBezTo>
                      <a:pt x="1273949" y="195992"/>
                      <a:pt x="1273949" y="186193"/>
                      <a:pt x="1273949" y="176393"/>
                    </a:cubicBezTo>
                    <a:lnTo>
                      <a:pt x="646774" y="0"/>
                    </a:lnTo>
                    <a:lnTo>
                      <a:pt x="0" y="186193"/>
                    </a:lnTo>
                    <a:cubicBezTo>
                      <a:pt x="0" y="195992"/>
                      <a:pt x="0" y="205792"/>
                      <a:pt x="0" y="215591"/>
                    </a:cubicBezTo>
                    <a:cubicBezTo>
                      <a:pt x="0" y="1597336"/>
                      <a:pt x="1077957" y="2724291"/>
                      <a:pt x="2430303" y="2802688"/>
                    </a:cubicBezTo>
                    <a:lnTo>
                      <a:pt x="2293108" y="2146114"/>
                    </a:lnTo>
                    <a:close/>
                  </a:path>
                </a:pathLst>
              </a:custGeom>
              <a:solidFill>
                <a:srgbClr val="0078D4"/>
              </a:solidFill>
              <a:ln w="9794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27DA634-23F4-4840-B287-3CEE0D0B2507}"/>
                  </a:ext>
                </a:extLst>
              </p:cNvPr>
              <p:cNvSpPr/>
              <p:nvPr/>
            </p:nvSpPr>
            <p:spPr>
              <a:xfrm rot="647444">
                <a:off x="8213778" y="3726087"/>
                <a:ext cx="2792888" cy="2498899"/>
              </a:xfrm>
              <a:custGeom>
                <a:avLst/>
                <a:gdLst>
                  <a:gd name="connsiteX0" fmla="*/ 2136315 w 2792888"/>
                  <a:gd name="connsiteY0" fmla="*/ 205792 h 2498899"/>
                  <a:gd name="connsiteX1" fmla="*/ 1528739 w 2792888"/>
                  <a:gd name="connsiteY1" fmla="*/ 0 h 2498899"/>
                  <a:gd name="connsiteX2" fmla="*/ 205792 w 2792888"/>
                  <a:gd name="connsiteY2" fmla="*/ 1224951 h 2498899"/>
                  <a:gd name="connsiteX3" fmla="*/ 176393 w 2792888"/>
                  <a:gd name="connsiteY3" fmla="*/ 1224951 h 2498899"/>
                  <a:gd name="connsiteX4" fmla="*/ 0 w 2792888"/>
                  <a:gd name="connsiteY4" fmla="*/ 1852126 h 2498899"/>
                  <a:gd name="connsiteX5" fmla="*/ 176393 w 2792888"/>
                  <a:gd name="connsiteY5" fmla="*/ 2498900 h 2498899"/>
                  <a:gd name="connsiteX6" fmla="*/ 205792 w 2792888"/>
                  <a:gd name="connsiteY6" fmla="*/ 2498900 h 2498899"/>
                  <a:gd name="connsiteX7" fmla="*/ 2792888 w 2792888"/>
                  <a:gd name="connsiteY7" fmla="*/ 68597 h 2498899"/>
                  <a:gd name="connsiteX8" fmla="*/ 2136315 w 2792888"/>
                  <a:gd name="connsiteY8" fmla="*/ 205792 h 249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888" h="2498899">
                    <a:moveTo>
                      <a:pt x="2136315" y="205792"/>
                    </a:moveTo>
                    <a:lnTo>
                      <a:pt x="1528739" y="0"/>
                    </a:lnTo>
                    <a:cubicBezTo>
                      <a:pt x="1479741" y="685973"/>
                      <a:pt x="911364" y="1224951"/>
                      <a:pt x="205792" y="1224951"/>
                    </a:cubicBezTo>
                    <a:cubicBezTo>
                      <a:pt x="195992" y="1224951"/>
                      <a:pt x="186193" y="1224951"/>
                      <a:pt x="176393" y="1224951"/>
                    </a:cubicBezTo>
                    <a:lnTo>
                      <a:pt x="0" y="1852126"/>
                    </a:lnTo>
                    <a:lnTo>
                      <a:pt x="176393" y="2498900"/>
                    </a:lnTo>
                    <a:cubicBezTo>
                      <a:pt x="186193" y="2498900"/>
                      <a:pt x="195992" y="2498900"/>
                      <a:pt x="205792" y="2498900"/>
                    </a:cubicBezTo>
                    <a:cubicBezTo>
                      <a:pt x="1587536" y="2498900"/>
                      <a:pt x="2714491" y="1420943"/>
                      <a:pt x="2792888" y="68597"/>
                    </a:cubicBezTo>
                    <a:lnTo>
                      <a:pt x="2136315" y="205792"/>
                    </a:lnTo>
                    <a:close/>
                  </a:path>
                </a:pathLst>
              </a:custGeom>
              <a:solidFill>
                <a:srgbClr val="0078D4"/>
              </a:solidFill>
              <a:ln w="97946" cap="flat">
                <a:noFill/>
                <a:prstDash val="solid"/>
                <a:miter/>
              </a:ln>
            </p:spPr>
            <p:txBody>
              <a:bodyPr rtlCol="0" anchor="ctr"/>
              <a:lstStyle/>
              <a:p>
                <a:endParaRPr lang="en-US"/>
              </a:p>
            </p:txBody>
          </p:sp>
        </p:grpSp>
        <p:sp>
          <p:nvSpPr>
            <p:cNvPr id="11" name="Rectangle 10">
              <a:extLst>
                <a:ext uri="{FF2B5EF4-FFF2-40B4-BE49-F238E27FC236}">
                  <a16:creationId xmlns:a16="http://schemas.microsoft.com/office/drawing/2014/main" id="{5D6C27E3-9A9D-4CAA-8444-738234244CE3}"/>
                </a:ext>
              </a:extLst>
            </p:cNvPr>
            <p:cNvSpPr/>
            <p:nvPr/>
          </p:nvSpPr>
          <p:spPr>
            <a:xfrm>
              <a:off x="9918308" y="2337268"/>
              <a:ext cx="1549618" cy="492443"/>
            </a:xfrm>
            <a:prstGeom prst="rect">
              <a:avLst/>
            </a:prstGeom>
            <a:ln>
              <a:noFill/>
            </a:ln>
          </p:spPr>
          <p:txBody>
            <a:bodyPr wrap="square" lIns="0" tIns="0" rIns="0" bIns="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spc="30">
                  <a:solidFill>
                    <a:srgbClr val="FFFFFF"/>
                  </a:solidFill>
                  <a:latin typeface="Segoe UI Semibold" panose="020B0702040204020203" pitchFamily="34" charset="0"/>
                  <a:cs typeface="Segoe UI Semibold" panose="020B0702040204020203" pitchFamily="34" charset="0"/>
                </a:rPr>
                <a:t>Tests and certifications</a:t>
              </a:r>
            </a:p>
          </p:txBody>
        </p:sp>
        <p:sp>
          <p:nvSpPr>
            <p:cNvPr id="13" name="Rectangle 12">
              <a:extLst>
                <a:ext uri="{FF2B5EF4-FFF2-40B4-BE49-F238E27FC236}">
                  <a16:creationId xmlns:a16="http://schemas.microsoft.com/office/drawing/2014/main" id="{423C9599-6EE5-43DC-B908-FBA47B971535}"/>
                </a:ext>
              </a:extLst>
            </p:cNvPr>
            <p:cNvSpPr/>
            <p:nvPr/>
          </p:nvSpPr>
          <p:spPr>
            <a:xfrm>
              <a:off x="7055196" y="1609855"/>
              <a:ext cx="2069522" cy="492443"/>
            </a:xfrm>
            <a:prstGeom prst="rect">
              <a:avLst/>
            </a:prstGeom>
            <a:ln>
              <a:noFill/>
            </a:ln>
          </p:spPr>
          <p:txBody>
            <a:bodyPr wrap="square" lIns="0" tIns="0" rIns="0" bIns="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spc="30">
                  <a:solidFill>
                    <a:srgbClr val="FFFFFF"/>
                  </a:solidFill>
                  <a:latin typeface="Segoe UI Semibold" panose="020B0702040204020203" pitchFamily="34" charset="0"/>
                  <a:cs typeface="Segoe UI Semibold" panose="020B0702040204020203" pitchFamily="34" charset="0"/>
                </a:rPr>
                <a:t>Curated learning path</a:t>
              </a:r>
            </a:p>
          </p:txBody>
        </p:sp>
        <p:sp>
          <p:nvSpPr>
            <p:cNvPr id="15" name="Rectangle 14">
              <a:extLst>
                <a:ext uri="{FF2B5EF4-FFF2-40B4-BE49-F238E27FC236}">
                  <a16:creationId xmlns:a16="http://schemas.microsoft.com/office/drawing/2014/main" id="{A3C05BD6-51CA-44A3-B0BD-67278208AD99}"/>
                </a:ext>
              </a:extLst>
            </p:cNvPr>
            <p:cNvSpPr/>
            <p:nvPr/>
          </p:nvSpPr>
          <p:spPr>
            <a:xfrm>
              <a:off x="8811536" y="5001923"/>
              <a:ext cx="1438856" cy="492443"/>
            </a:xfrm>
            <a:prstGeom prst="rect">
              <a:avLst/>
            </a:prstGeom>
            <a:ln>
              <a:noFill/>
            </a:ln>
          </p:spPr>
          <p:txBody>
            <a:bodyPr wrap="square" lIns="0" tIns="0" rIns="0" bIns="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600" spc="30">
                  <a:solidFill>
                    <a:srgbClr val="FFFFFF"/>
                  </a:solidFill>
                  <a:latin typeface="Segoe UI Semibold" panose="020B0702040204020203" pitchFamily="34" charset="0"/>
                  <a:cs typeface="Segoe UI Semibold" panose="020B0702040204020203" pitchFamily="34" charset="0"/>
                </a:rPr>
                <a:t>Employability tools</a:t>
              </a:r>
            </a:p>
          </p:txBody>
        </p:sp>
        <p:sp>
          <p:nvSpPr>
            <p:cNvPr id="18" name="Rectangle 17">
              <a:extLst>
                <a:ext uri="{FF2B5EF4-FFF2-40B4-BE49-F238E27FC236}">
                  <a16:creationId xmlns:a16="http://schemas.microsoft.com/office/drawing/2014/main" id="{78DF4134-86BA-4EFB-8E1E-AFE0B3D29AF7}"/>
                </a:ext>
              </a:extLst>
            </p:cNvPr>
            <p:cNvSpPr/>
            <p:nvPr/>
          </p:nvSpPr>
          <p:spPr>
            <a:xfrm>
              <a:off x="6280387" y="4293360"/>
              <a:ext cx="1549618" cy="492443"/>
            </a:xfrm>
            <a:prstGeom prst="rect">
              <a:avLst/>
            </a:prstGeom>
            <a:ln>
              <a:noFill/>
            </a:ln>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spc="30">
                  <a:solidFill>
                    <a:srgbClr val="FFFFFF"/>
                  </a:solidFill>
                  <a:latin typeface="Segoe UI Semibold" panose="020B0702040204020203" pitchFamily="34" charset="0"/>
                  <a:cs typeface="Segoe UI Semibold" panose="020B0702040204020203" pitchFamily="34" charset="0"/>
                </a:rPr>
                <a:t>Connections</a:t>
              </a: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spc="30">
                  <a:solidFill>
                    <a:srgbClr val="FFFFFF"/>
                  </a:solidFill>
                  <a:latin typeface="Segoe UI Semibold" panose="020B0702040204020203" pitchFamily="34" charset="0"/>
                  <a:cs typeface="Segoe UI Semibold" panose="020B0702040204020203" pitchFamily="34" charset="0"/>
                </a:rPr>
                <a:t>to jobs</a:t>
              </a:r>
            </a:p>
          </p:txBody>
        </p:sp>
        <p:sp>
          <p:nvSpPr>
            <p:cNvPr id="25" name="people_12">
              <a:extLst>
                <a:ext uri="{FF2B5EF4-FFF2-40B4-BE49-F238E27FC236}">
                  <a16:creationId xmlns:a16="http://schemas.microsoft.com/office/drawing/2014/main" id="{6EE2FB59-B8C5-4787-99D8-969C1211DB83}"/>
                </a:ext>
              </a:extLst>
            </p:cNvPr>
            <p:cNvSpPr>
              <a:spLocks noChangeAspect="1" noEditPoints="1"/>
            </p:cNvSpPr>
            <p:nvPr/>
          </p:nvSpPr>
          <p:spPr bwMode="auto">
            <a:xfrm>
              <a:off x="8347526" y="2890263"/>
              <a:ext cx="691656" cy="59010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22225" cap="sq">
              <a:solidFill>
                <a:srgbClr val="0078D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D4D8EEA6-87FC-4FCD-A979-A786DDED6C8D}"/>
                </a:ext>
              </a:extLst>
            </p:cNvPr>
            <p:cNvSpPr/>
            <p:nvPr/>
          </p:nvSpPr>
          <p:spPr>
            <a:xfrm>
              <a:off x="7918545" y="3598664"/>
              <a:ext cx="1549618" cy="246221"/>
            </a:xfrm>
            <a:prstGeom prst="rect">
              <a:avLst/>
            </a:prstGeom>
            <a:ln>
              <a:noFill/>
            </a:ln>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spc="30">
                  <a:solidFill>
                    <a:srgbClr val="0078D4"/>
                  </a:solidFill>
                  <a:latin typeface="Segoe UI Semibold" panose="020B0702040204020203" pitchFamily="34" charset="0"/>
                  <a:cs typeface="Segoe UI Semibold" panose="020B0702040204020203" pitchFamily="34" charset="0"/>
                </a:rPr>
                <a:t>Job seekers</a:t>
              </a:r>
            </a:p>
          </p:txBody>
        </p:sp>
      </p:grpSp>
    </p:spTree>
    <p:extLst>
      <p:ext uri="{BB962C8B-B14F-4D97-AF65-F5344CB8AC3E}">
        <p14:creationId xmlns:p14="http://schemas.microsoft.com/office/powerpoint/2010/main" val="2825186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decel="100000" fill="hold" grpId="1" nodeType="withEffect">
                                  <p:stCondLst>
                                    <p:cond delay="0"/>
                                  </p:stCondLst>
                                  <p:childTnLst>
                                    <p:animMotion origin="layout" path="M 2.08333E-7 0 L 2.08333E-7 -0.13843 " pathEditMode="relative" rAng="0" ptsTypes="AA">
                                      <p:cBhvr>
                                        <p:cTn id="9" dur="750" spd="-100000" fill="hold"/>
                                        <p:tgtEl>
                                          <p:spTgt spid="8"/>
                                        </p:tgtEl>
                                        <p:attrNameLst>
                                          <p:attrName>ppt_x</p:attrName>
                                          <p:attrName>ppt_y</p:attrName>
                                        </p:attrNameLst>
                                      </p:cBhvr>
                                      <p:rCtr x="0" y="-6921"/>
                                    </p:animMotion>
                                  </p:childTnLst>
                                </p:cTn>
                              </p:par>
                              <p:par>
                                <p:cTn id="10" presetID="10" presetClass="entr" presetSubtype="0" fill="hold" nodeType="withEffect">
                                  <p:stCondLst>
                                    <p:cond delay="2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35" presetClass="path" presetSubtype="0" decel="100000" fill="hold" nodeType="withEffect">
                                  <p:stCondLst>
                                    <p:cond delay="0"/>
                                  </p:stCondLst>
                                  <p:childTnLst>
                                    <p:animMotion origin="layout" path="M 3.33333E-6 0 L 0.06849 0.00139 " pathEditMode="relative" rAng="0" ptsTypes="AA">
                                      <p:cBhvr>
                                        <p:cTn id="14" dur="750" spd="-100000" fill="hold"/>
                                        <p:tgtEl>
                                          <p:spTgt spid="28"/>
                                        </p:tgtEl>
                                        <p:attrNameLst>
                                          <p:attrName>ppt_x</p:attrName>
                                          <p:attrName>ppt_y</p:attrName>
                                        </p:attrNameLst>
                                      </p:cBhvr>
                                      <p:rCtr x="3424"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DEA2A0-7281-4C2D-B684-21A811C32E97}"/>
              </a:ext>
            </a:extLst>
          </p:cNvPr>
          <p:cNvSpPr/>
          <p:nvPr/>
        </p:nvSpPr>
        <p:spPr bwMode="auto">
          <a:xfrm>
            <a:off x="4230915" y="0"/>
            <a:ext cx="7961086" cy="6858000"/>
          </a:xfrm>
          <a:prstGeom prst="rect">
            <a:avLst/>
          </a:prstGeom>
          <a:solidFill>
            <a:schemeClr val="tx1">
              <a:alpha val="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2">
            <a:extLst>
              <a:ext uri="{FF2B5EF4-FFF2-40B4-BE49-F238E27FC236}">
                <a16:creationId xmlns:a16="http://schemas.microsoft.com/office/drawing/2014/main" id="{5DE7E484-B2E5-4FAF-B713-ADCD52871918}"/>
              </a:ext>
            </a:extLst>
          </p:cNvPr>
          <p:cNvSpPr txBox="1">
            <a:spLocks/>
          </p:cNvSpPr>
          <p:nvPr/>
        </p:nvSpPr>
        <p:spPr>
          <a:xfrm>
            <a:off x="312649" y="2491823"/>
            <a:ext cx="3795246" cy="1661993"/>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a:ea typeface="+mj-lt"/>
                <a:cs typeface="+mj-lt"/>
              </a:rPr>
              <a:t>Advocate for</a:t>
            </a:r>
            <a:r>
              <a:rPr lang="en-US">
                <a:solidFill>
                  <a:srgbClr val="0078D4"/>
                </a:solidFill>
              </a:rPr>
              <a:t> public policy</a:t>
            </a:r>
            <a:r>
              <a:rPr lang="en-US">
                <a:ea typeface="+mj-lt"/>
                <a:cs typeface="+mj-lt"/>
              </a:rPr>
              <a:t> to support skilling</a:t>
            </a:r>
            <a:endParaRPr lang="en-US"/>
          </a:p>
        </p:txBody>
      </p:sp>
      <p:grpSp>
        <p:nvGrpSpPr>
          <p:cNvPr id="21" name="Group 20">
            <a:extLst>
              <a:ext uri="{FF2B5EF4-FFF2-40B4-BE49-F238E27FC236}">
                <a16:creationId xmlns:a16="http://schemas.microsoft.com/office/drawing/2014/main" id="{F845E568-10BD-4777-A0E7-BF1EA3E77EC4}"/>
              </a:ext>
            </a:extLst>
          </p:cNvPr>
          <p:cNvGrpSpPr/>
          <p:nvPr/>
        </p:nvGrpSpPr>
        <p:grpSpPr>
          <a:xfrm>
            <a:off x="4718304" y="645886"/>
            <a:ext cx="1693440" cy="1693440"/>
            <a:chOff x="4718304" y="645886"/>
            <a:chExt cx="1693440" cy="1693440"/>
          </a:xfrm>
        </p:grpSpPr>
        <p:pic>
          <p:nvPicPr>
            <p:cNvPr id="4" name="Picture 3">
              <a:extLst>
                <a:ext uri="{FF2B5EF4-FFF2-40B4-BE49-F238E27FC236}">
                  <a16:creationId xmlns:a16="http://schemas.microsoft.com/office/drawing/2014/main" id="{15C97590-E308-4520-B8C3-F5E1ED8319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19780" y="747362"/>
              <a:ext cx="1490488" cy="1490488"/>
            </a:xfrm>
            <a:prstGeom prst="ellipse">
              <a:avLst/>
            </a:prstGeom>
            <a:noFill/>
            <a:ln w="10795" cap="flat" cmpd="sng" algn="ctr">
              <a:noFill/>
              <a:prstDash val="solid"/>
            </a:ln>
            <a:effectLst/>
          </p:spPr>
        </p:pic>
        <p:sp>
          <p:nvSpPr>
            <p:cNvPr id="5" name="outer ring">
              <a:extLst>
                <a:ext uri="{FF2B5EF4-FFF2-40B4-BE49-F238E27FC236}">
                  <a16:creationId xmlns:a16="http://schemas.microsoft.com/office/drawing/2014/main" id="{D624E6D5-962D-48E3-97B0-6FE5FB8513C6}"/>
                </a:ext>
              </a:extLst>
            </p:cNvPr>
            <p:cNvSpPr>
              <a:spLocks noChangeAspect="1"/>
            </p:cNvSpPr>
            <p:nvPr/>
          </p:nvSpPr>
          <p:spPr bwMode="auto">
            <a:xfrm>
              <a:off x="4718304" y="645886"/>
              <a:ext cx="1693440" cy="1693440"/>
            </a:xfrm>
            <a:prstGeom prst="ellipse">
              <a:avLst/>
            </a:prstGeom>
            <a:noFill/>
            <a:ln w="222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defTabSz="813768" fontAlgn="base">
                <a:spcBef>
                  <a:spcPct val="0"/>
                </a:spcBef>
                <a:spcAft>
                  <a:spcPct val="0"/>
                </a:spcAft>
              </a:pPr>
              <a:endParaRPr lang="en-US" sz="1745">
                <a:gradFill>
                  <a:gsLst>
                    <a:gs pos="0">
                      <a:srgbClr val="FFFFFF"/>
                    </a:gs>
                    <a:gs pos="100000">
                      <a:srgbClr val="FFFFFF"/>
                    </a:gs>
                  </a:gsLst>
                  <a:lin ang="5400000" scaled="0"/>
                </a:gradFill>
                <a:latin typeface="Segoe UI"/>
                <a:cs typeface="Segoe UI" pitchFamily="34" charset="0"/>
              </a:endParaRPr>
            </a:p>
          </p:txBody>
        </p:sp>
      </p:grpSp>
      <p:grpSp>
        <p:nvGrpSpPr>
          <p:cNvPr id="22" name="Group 21">
            <a:extLst>
              <a:ext uri="{FF2B5EF4-FFF2-40B4-BE49-F238E27FC236}">
                <a16:creationId xmlns:a16="http://schemas.microsoft.com/office/drawing/2014/main" id="{08D5179E-6111-457C-99F6-710D9E376EF4}"/>
              </a:ext>
            </a:extLst>
          </p:cNvPr>
          <p:cNvGrpSpPr/>
          <p:nvPr/>
        </p:nvGrpSpPr>
        <p:grpSpPr>
          <a:xfrm>
            <a:off x="4718304" y="2582280"/>
            <a:ext cx="1693440" cy="1693440"/>
            <a:chOff x="4718304" y="2582280"/>
            <a:chExt cx="1693440" cy="1693440"/>
          </a:xfrm>
        </p:grpSpPr>
        <p:pic>
          <p:nvPicPr>
            <p:cNvPr id="6" name="Picture 5">
              <a:extLst>
                <a:ext uri="{FF2B5EF4-FFF2-40B4-BE49-F238E27FC236}">
                  <a16:creationId xmlns:a16="http://schemas.microsoft.com/office/drawing/2014/main" id="{95D18C97-18CB-44E6-AB14-33F9058762F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819780" y="2685080"/>
              <a:ext cx="1490488" cy="1487840"/>
            </a:xfrm>
            <a:prstGeom prst="ellipse">
              <a:avLst/>
            </a:prstGeom>
            <a:noFill/>
            <a:ln w="10795" cap="flat" cmpd="sng" algn="ctr">
              <a:noFill/>
              <a:prstDash val="solid"/>
            </a:ln>
            <a:effectLst/>
          </p:spPr>
        </p:pic>
        <p:sp>
          <p:nvSpPr>
            <p:cNvPr id="7" name="outer ring">
              <a:extLst>
                <a:ext uri="{FF2B5EF4-FFF2-40B4-BE49-F238E27FC236}">
                  <a16:creationId xmlns:a16="http://schemas.microsoft.com/office/drawing/2014/main" id="{FFF72313-7537-42B6-B72A-9D5E3E4B2C75}"/>
                </a:ext>
              </a:extLst>
            </p:cNvPr>
            <p:cNvSpPr>
              <a:spLocks noChangeAspect="1"/>
            </p:cNvSpPr>
            <p:nvPr/>
          </p:nvSpPr>
          <p:spPr bwMode="auto">
            <a:xfrm>
              <a:off x="4718304" y="2582280"/>
              <a:ext cx="1693440" cy="1693440"/>
            </a:xfrm>
            <a:prstGeom prst="ellipse">
              <a:avLst/>
            </a:prstGeom>
            <a:noFill/>
            <a:ln w="222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defTabSz="813768" fontAlgn="base">
                <a:spcBef>
                  <a:spcPct val="0"/>
                </a:spcBef>
                <a:spcAft>
                  <a:spcPct val="0"/>
                </a:spcAft>
              </a:pPr>
              <a:endParaRPr lang="en-US" sz="1745">
                <a:gradFill>
                  <a:gsLst>
                    <a:gs pos="0">
                      <a:srgbClr val="FFFFFF"/>
                    </a:gs>
                    <a:gs pos="100000">
                      <a:srgbClr val="FFFFFF"/>
                    </a:gs>
                  </a:gsLst>
                  <a:lin ang="5400000" scaled="0"/>
                </a:gradFill>
                <a:latin typeface="Segoe UI"/>
                <a:cs typeface="Segoe UI" pitchFamily="34" charset="0"/>
              </a:endParaRPr>
            </a:p>
          </p:txBody>
        </p:sp>
      </p:grpSp>
      <p:grpSp>
        <p:nvGrpSpPr>
          <p:cNvPr id="23" name="Group 22">
            <a:extLst>
              <a:ext uri="{FF2B5EF4-FFF2-40B4-BE49-F238E27FC236}">
                <a16:creationId xmlns:a16="http://schemas.microsoft.com/office/drawing/2014/main" id="{AEF5BC92-2BCC-4B12-91E4-55A48F748507}"/>
              </a:ext>
            </a:extLst>
          </p:cNvPr>
          <p:cNvGrpSpPr/>
          <p:nvPr/>
        </p:nvGrpSpPr>
        <p:grpSpPr>
          <a:xfrm>
            <a:off x="4718304" y="4518674"/>
            <a:ext cx="1693440" cy="1693440"/>
            <a:chOff x="4718304" y="4518674"/>
            <a:chExt cx="1693440" cy="1693440"/>
          </a:xfrm>
        </p:grpSpPr>
        <p:pic>
          <p:nvPicPr>
            <p:cNvPr id="8" name="Picture 7">
              <a:extLst>
                <a:ext uri="{FF2B5EF4-FFF2-40B4-BE49-F238E27FC236}">
                  <a16:creationId xmlns:a16="http://schemas.microsoft.com/office/drawing/2014/main" id="{77B669E2-3850-4AE6-B492-098BCDF278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819780" y="4620150"/>
              <a:ext cx="1490488" cy="1490488"/>
            </a:xfrm>
            <a:prstGeom prst="ellipse">
              <a:avLst/>
            </a:prstGeom>
            <a:noFill/>
            <a:ln w="10795" cap="flat" cmpd="sng" algn="ctr">
              <a:noFill/>
              <a:prstDash val="solid"/>
            </a:ln>
            <a:effectLst/>
          </p:spPr>
        </p:pic>
        <p:sp>
          <p:nvSpPr>
            <p:cNvPr id="9" name="outer ring">
              <a:extLst>
                <a:ext uri="{FF2B5EF4-FFF2-40B4-BE49-F238E27FC236}">
                  <a16:creationId xmlns:a16="http://schemas.microsoft.com/office/drawing/2014/main" id="{5BD58655-39FB-4D4A-BF23-6F317A180227}"/>
                </a:ext>
              </a:extLst>
            </p:cNvPr>
            <p:cNvSpPr>
              <a:spLocks noChangeAspect="1"/>
            </p:cNvSpPr>
            <p:nvPr/>
          </p:nvSpPr>
          <p:spPr bwMode="auto">
            <a:xfrm>
              <a:off x="4718304" y="4518674"/>
              <a:ext cx="1693440" cy="1693440"/>
            </a:xfrm>
            <a:prstGeom prst="ellipse">
              <a:avLst/>
            </a:prstGeom>
            <a:noFill/>
            <a:ln w="222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defTabSz="813768" fontAlgn="base">
                <a:spcBef>
                  <a:spcPct val="0"/>
                </a:spcBef>
                <a:spcAft>
                  <a:spcPct val="0"/>
                </a:spcAft>
              </a:pPr>
              <a:endParaRPr lang="en-US" sz="1745">
                <a:gradFill>
                  <a:gsLst>
                    <a:gs pos="0">
                      <a:srgbClr val="FFFFFF"/>
                    </a:gs>
                    <a:gs pos="100000">
                      <a:srgbClr val="FFFFFF"/>
                    </a:gs>
                  </a:gsLst>
                  <a:lin ang="5400000" scaled="0"/>
                </a:gradFill>
                <a:latin typeface="Segoe UI"/>
                <a:cs typeface="Segoe UI" pitchFamily="34" charset="0"/>
              </a:endParaRPr>
            </a:p>
          </p:txBody>
        </p:sp>
      </p:grpSp>
      <p:sp>
        <p:nvSpPr>
          <p:cNvPr id="10" name="TextBox 9">
            <a:extLst>
              <a:ext uri="{FF2B5EF4-FFF2-40B4-BE49-F238E27FC236}">
                <a16:creationId xmlns:a16="http://schemas.microsoft.com/office/drawing/2014/main" id="{B39A2358-6B71-4EB7-999F-977D8D700F40}"/>
              </a:ext>
            </a:extLst>
          </p:cNvPr>
          <p:cNvSpPr txBox="1"/>
          <p:nvPr/>
        </p:nvSpPr>
        <p:spPr>
          <a:xfrm>
            <a:off x="6741817" y="3275112"/>
            <a:ext cx="4078514" cy="307777"/>
          </a:xfrm>
          <a:prstGeom prst="rect">
            <a:avLst/>
          </a:prstGeom>
          <a:noFill/>
        </p:spPr>
        <p:txBody>
          <a:bodyPr wrap="square" lIns="0" tIns="0" rIns="0" bIns="0" rtlCol="0" anchor="ctr">
            <a:spAutoFit/>
          </a:bodyPr>
          <a:lstStyle>
            <a:defPPr>
              <a:defRPr lang="en-US"/>
            </a:defPPr>
            <a:lvl1pPr lvl="0" defTabSz="914367">
              <a:defRPr sz="2000">
                <a:latin typeface="Segoe UI Semibold"/>
              </a:defRPr>
            </a:lvl1pPr>
          </a:lstStyle>
          <a:p>
            <a:r>
              <a:rPr lang="en-US"/>
              <a:t>Create incentives for employers</a:t>
            </a:r>
          </a:p>
        </p:txBody>
      </p:sp>
      <p:sp>
        <p:nvSpPr>
          <p:cNvPr id="11" name="TextBox 10">
            <a:extLst>
              <a:ext uri="{FF2B5EF4-FFF2-40B4-BE49-F238E27FC236}">
                <a16:creationId xmlns:a16="http://schemas.microsoft.com/office/drawing/2014/main" id="{5DCF5537-B415-4B38-84D2-B30F5C0F5E6F}"/>
              </a:ext>
            </a:extLst>
          </p:cNvPr>
          <p:cNvSpPr txBox="1"/>
          <p:nvPr/>
        </p:nvSpPr>
        <p:spPr>
          <a:xfrm>
            <a:off x="6741817" y="1338718"/>
            <a:ext cx="5205117" cy="307777"/>
          </a:xfrm>
          <a:prstGeom prst="rect">
            <a:avLst/>
          </a:prstGeom>
          <a:noFill/>
        </p:spPr>
        <p:txBody>
          <a:bodyPr wrap="square" lIns="0" tIns="0" rIns="0" bIns="0" rtlCol="0" anchor="ctr">
            <a:spAutoFit/>
          </a:bodyPr>
          <a:lstStyle/>
          <a:p>
            <a:pPr defTabSz="914367">
              <a:defRPr/>
            </a:pPr>
            <a:r>
              <a:rPr lang="en-US" sz="2000">
                <a:latin typeface="Segoe UI Semibold"/>
              </a:rPr>
              <a:t>Invest in individuals to attain key digital skill</a:t>
            </a:r>
            <a:endParaRPr lang="en-US"/>
          </a:p>
        </p:txBody>
      </p:sp>
      <p:sp>
        <p:nvSpPr>
          <p:cNvPr id="12" name="TextBox 11">
            <a:extLst>
              <a:ext uri="{FF2B5EF4-FFF2-40B4-BE49-F238E27FC236}">
                <a16:creationId xmlns:a16="http://schemas.microsoft.com/office/drawing/2014/main" id="{B4CB7A2C-11F6-4047-A36E-1040C51793A8}"/>
              </a:ext>
            </a:extLst>
          </p:cNvPr>
          <p:cNvSpPr txBox="1"/>
          <p:nvPr/>
        </p:nvSpPr>
        <p:spPr>
          <a:xfrm>
            <a:off x="6741817" y="5211506"/>
            <a:ext cx="4078514" cy="307777"/>
          </a:xfrm>
          <a:prstGeom prst="rect">
            <a:avLst/>
          </a:prstGeom>
          <a:noFill/>
        </p:spPr>
        <p:txBody>
          <a:bodyPr wrap="square" lIns="0" tIns="0" rIns="0" bIns="0" rtlCol="0" anchor="ctr">
            <a:spAutoFit/>
          </a:bodyPr>
          <a:lstStyle>
            <a:defPPr>
              <a:defRPr lang="en-US"/>
            </a:defPPr>
            <a:lvl1pPr lvl="0" defTabSz="914367">
              <a:defRPr sz="2000">
                <a:latin typeface="Segoe UI Semibold"/>
              </a:defRPr>
            </a:lvl1pPr>
          </a:lstStyle>
          <a:p>
            <a:r>
              <a:rPr lang="en-US"/>
              <a:t>Put innovation and data to work</a:t>
            </a:r>
          </a:p>
        </p:txBody>
      </p:sp>
    </p:spTree>
    <p:extLst>
      <p:ext uri="{BB962C8B-B14F-4D97-AF65-F5344CB8AC3E}">
        <p14:creationId xmlns:p14="http://schemas.microsoft.com/office/powerpoint/2010/main" val="4127611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par>
                                <p:cTn id="8" presetID="35" presetClass="path" presetSubtype="0" decel="100000" fill="hold" grpId="1" nodeType="withEffect">
                                  <p:stCondLst>
                                    <p:cond delay="0"/>
                                  </p:stCondLst>
                                  <p:childTnLst>
                                    <p:animMotion origin="layout" path="M 8.33333E-7 -3.33333E-6 L 8.33333E-7 0.06644 " pathEditMode="relative" rAng="0" ptsTypes="AA">
                                      <p:cBhvr>
                                        <p:cTn id="9" dur="1000" spd="-100000" fill="hold"/>
                                        <p:tgtEl>
                                          <p:spTgt spid="11"/>
                                        </p:tgtEl>
                                        <p:attrNameLst>
                                          <p:attrName>ppt_x</p:attrName>
                                          <p:attrName>ppt_y</p:attrName>
                                        </p:attrNameLst>
                                      </p:cBhvr>
                                      <p:rCtr x="0" y="3310"/>
                                    </p:animMotion>
                                  </p:childTnLst>
                                </p:cTn>
                              </p:par>
                              <p:par>
                                <p:cTn id="10" presetID="10" presetClass="entr" presetSubtype="0" fill="hold" grpId="0" nodeType="withEffect">
                                  <p:stCondLst>
                                    <p:cond delay="3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00"/>
                                        <p:tgtEl>
                                          <p:spTgt spid="10"/>
                                        </p:tgtEl>
                                      </p:cBhvr>
                                    </p:animEffect>
                                  </p:childTnLst>
                                </p:cTn>
                              </p:par>
                              <p:par>
                                <p:cTn id="13" presetID="35" presetClass="path" presetSubtype="0" decel="100000" fill="hold" grpId="1" nodeType="withEffect">
                                  <p:stCondLst>
                                    <p:cond delay="100"/>
                                  </p:stCondLst>
                                  <p:childTnLst>
                                    <p:animMotion origin="layout" path="M -2.91667E-6 -3.33333E-6 L -2.91667E-6 0.06644 " pathEditMode="relative" rAng="0" ptsTypes="AA">
                                      <p:cBhvr>
                                        <p:cTn id="14" dur="1000" spd="-100000" fill="hold"/>
                                        <p:tgtEl>
                                          <p:spTgt spid="10"/>
                                        </p:tgtEl>
                                        <p:attrNameLst>
                                          <p:attrName>ppt_x</p:attrName>
                                          <p:attrName>ppt_y</p:attrName>
                                        </p:attrNameLst>
                                      </p:cBhvr>
                                      <p:rCtr x="0" y="3310"/>
                                    </p:animMotion>
                                  </p:childTnLst>
                                </p:cTn>
                              </p:par>
                              <p:par>
                                <p:cTn id="15" presetID="10" presetClass="entr" presetSubtype="0" fill="hold" grpId="0" nodeType="withEffect">
                                  <p:stCondLst>
                                    <p:cond delay="4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35" presetClass="path" presetSubtype="0" decel="100000" fill="hold" grpId="1" nodeType="withEffect">
                                  <p:stCondLst>
                                    <p:cond delay="300"/>
                                  </p:stCondLst>
                                  <p:childTnLst>
                                    <p:animMotion origin="layout" path="M 3.33333E-6 -3.33333E-6 L 3.33333E-6 0.06644 " pathEditMode="relative" rAng="0" ptsTypes="AA">
                                      <p:cBhvr>
                                        <p:cTn id="19" dur="1000" spd="-100000" fill="hold"/>
                                        <p:tgtEl>
                                          <p:spTgt spid="12"/>
                                        </p:tgtEl>
                                        <p:attrNameLst>
                                          <p:attrName>ppt_x</p:attrName>
                                          <p:attrName>ppt_y</p:attrName>
                                        </p:attrNameLst>
                                      </p:cBhvr>
                                      <p:rCtr x="0" y="3310"/>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35" presetClass="path" presetSubtype="0" decel="100000" fill="hold" grpId="1" nodeType="withEffect">
                                  <p:stCondLst>
                                    <p:cond delay="0"/>
                                  </p:stCondLst>
                                  <p:childTnLst>
                                    <p:animMotion origin="layout" path="M 2.08333E-7 0 L 2.08333E-7 0.07662 " pathEditMode="relative" rAng="0" ptsTypes="AA">
                                      <p:cBhvr>
                                        <p:cTn id="24" dur="750" spd="-100000" fill="hold"/>
                                        <p:tgtEl>
                                          <p:spTgt spid="3"/>
                                        </p:tgtEl>
                                        <p:attrNameLst>
                                          <p:attrName>ppt_x</p:attrName>
                                          <p:attrName>ppt_y</p:attrName>
                                        </p:attrNameLst>
                                      </p:cBhvr>
                                      <p:rCtr x="0" y="3819"/>
                                    </p:animMotion>
                                  </p:childTnLst>
                                </p:cTn>
                              </p:par>
                              <p:par>
                                <p:cTn id="25" presetID="10" presetClass="entr" presetSubtype="0" fill="hold" nodeType="withEffect">
                                  <p:stCondLst>
                                    <p:cond delay="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700"/>
                                        <p:tgtEl>
                                          <p:spTgt spid="21"/>
                                        </p:tgtEl>
                                      </p:cBhvr>
                                    </p:animEffect>
                                  </p:childTnLst>
                                </p:cTn>
                              </p:par>
                              <p:par>
                                <p:cTn id="28" presetID="35" presetClass="path" presetSubtype="0" decel="100000" fill="hold" nodeType="withEffect">
                                  <p:stCondLst>
                                    <p:cond delay="0"/>
                                  </p:stCondLst>
                                  <p:childTnLst>
                                    <p:animMotion origin="layout" path="M 8.33333E-7 -3.33333E-6 L 8.33333E-7 0.06644 " pathEditMode="relative" rAng="0" ptsTypes="AA">
                                      <p:cBhvr>
                                        <p:cTn id="29" dur="1000" spd="-100000" fill="hold"/>
                                        <p:tgtEl>
                                          <p:spTgt spid="21"/>
                                        </p:tgtEl>
                                        <p:attrNameLst>
                                          <p:attrName>ppt_x</p:attrName>
                                          <p:attrName>ppt_y</p:attrName>
                                        </p:attrNameLst>
                                      </p:cBhvr>
                                      <p:rCtr x="0" y="3310"/>
                                    </p:animMotion>
                                  </p:childTnLst>
                                </p:cTn>
                              </p:par>
                              <p:par>
                                <p:cTn id="30" presetID="10" presetClass="entr" presetSubtype="0" fill="hold" nodeType="withEffect">
                                  <p:stCondLst>
                                    <p:cond delay="35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700"/>
                                        <p:tgtEl>
                                          <p:spTgt spid="22"/>
                                        </p:tgtEl>
                                      </p:cBhvr>
                                    </p:animEffect>
                                  </p:childTnLst>
                                </p:cTn>
                              </p:par>
                              <p:par>
                                <p:cTn id="33" presetID="35" presetClass="path" presetSubtype="0" decel="100000" fill="hold" nodeType="withEffect">
                                  <p:stCondLst>
                                    <p:cond delay="100"/>
                                  </p:stCondLst>
                                  <p:childTnLst>
                                    <p:animMotion origin="layout" path="M -2.91667E-6 -3.33333E-6 L -2.91667E-6 0.06644 " pathEditMode="relative" rAng="0" ptsTypes="AA">
                                      <p:cBhvr>
                                        <p:cTn id="34" dur="1000" spd="-100000" fill="hold"/>
                                        <p:tgtEl>
                                          <p:spTgt spid="22"/>
                                        </p:tgtEl>
                                        <p:attrNameLst>
                                          <p:attrName>ppt_x</p:attrName>
                                          <p:attrName>ppt_y</p:attrName>
                                        </p:attrNameLst>
                                      </p:cBhvr>
                                      <p:rCtr x="0" y="3310"/>
                                    </p:animMotion>
                                  </p:childTnLst>
                                </p:cTn>
                              </p:par>
                              <p:par>
                                <p:cTn id="35" presetID="10" presetClass="entr" presetSubtype="0" fill="hold" nodeType="withEffect">
                                  <p:stCondLst>
                                    <p:cond delay="45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700"/>
                                        <p:tgtEl>
                                          <p:spTgt spid="23"/>
                                        </p:tgtEl>
                                      </p:cBhvr>
                                    </p:animEffect>
                                  </p:childTnLst>
                                </p:cTn>
                              </p:par>
                              <p:par>
                                <p:cTn id="38" presetID="35" presetClass="path" presetSubtype="0" decel="100000" fill="hold" nodeType="withEffect">
                                  <p:stCondLst>
                                    <p:cond delay="300"/>
                                  </p:stCondLst>
                                  <p:childTnLst>
                                    <p:animMotion origin="layout" path="M 3.33333E-6 -3.33333E-6 L 3.33333E-6 0.06644 " pathEditMode="relative" rAng="0" ptsTypes="AA">
                                      <p:cBhvr>
                                        <p:cTn id="39" dur="1000" spd="-100000" fill="hold"/>
                                        <p:tgtEl>
                                          <p:spTgt spid="23"/>
                                        </p:tgtEl>
                                        <p:attrNameLst>
                                          <p:attrName>ppt_x</p:attrName>
                                          <p:attrName>ppt_y</p:attrName>
                                        </p:attrNameLst>
                                      </p:cBhvr>
                                      <p:rCtr x="0" y="3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730A9-2937-4689-A862-0C3A6ECA5625}"/>
              </a:ext>
            </a:extLst>
          </p:cNvPr>
          <p:cNvPicPr>
            <a:picLocks noChangeAspect="1"/>
          </p:cNvPicPr>
          <p:nvPr/>
        </p:nvPicPr>
        <p:blipFill>
          <a:blip r:embed="rId2"/>
          <a:stretch>
            <a:fillRect/>
          </a:stretch>
        </p:blipFill>
        <p:spPr>
          <a:xfrm>
            <a:off x="2540976" y="4286642"/>
            <a:ext cx="7734300" cy="3029893"/>
          </a:xfrm>
          <a:prstGeom prst="rect">
            <a:avLst/>
          </a:prstGeom>
        </p:spPr>
      </p:pic>
      <p:pic>
        <p:nvPicPr>
          <p:cNvPr id="5" name="Picture 4">
            <a:extLst>
              <a:ext uri="{FF2B5EF4-FFF2-40B4-BE49-F238E27FC236}">
                <a16:creationId xmlns:a16="http://schemas.microsoft.com/office/drawing/2014/main" id="{C40B3B0E-D3DA-4AD9-9CD5-7BD8318C3308}"/>
              </a:ext>
            </a:extLst>
          </p:cNvPr>
          <p:cNvPicPr>
            <a:picLocks noChangeAspect="1"/>
          </p:cNvPicPr>
          <p:nvPr/>
        </p:nvPicPr>
        <p:blipFill>
          <a:blip r:embed="rId3"/>
          <a:stretch>
            <a:fillRect/>
          </a:stretch>
        </p:blipFill>
        <p:spPr>
          <a:xfrm>
            <a:off x="2747595" y="562763"/>
            <a:ext cx="7321063" cy="3794281"/>
          </a:xfrm>
          <a:prstGeom prst="rect">
            <a:avLst/>
          </a:prstGeom>
        </p:spPr>
      </p:pic>
      <p:sp>
        <p:nvSpPr>
          <p:cNvPr id="7" name="TextBox 6">
            <a:extLst>
              <a:ext uri="{FF2B5EF4-FFF2-40B4-BE49-F238E27FC236}">
                <a16:creationId xmlns:a16="http://schemas.microsoft.com/office/drawing/2014/main" id="{E5ADA961-E7EC-44CA-A58A-A89958FBF56C}"/>
              </a:ext>
            </a:extLst>
          </p:cNvPr>
          <p:cNvSpPr txBox="1"/>
          <p:nvPr/>
        </p:nvSpPr>
        <p:spPr>
          <a:xfrm>
            <a:off x="3047268" y="76907"/>
            <a:ext cx="6097464" cy="369332"/>
          </a:xfrm>
          <a:prstGeom prst="rect">
            <a:avLst/>
          </a:prstGeom>
          <a:noFill/>
        </p:spPr>
        <p:txBody>
          <a:bodyPr wrap="square">
            <a:spAutoFit/>
          </a:bodyPr>
          <a:lstStyle/>
          <a:p>
            <a:pPr algn="ctr"/>
            <a:r>
              <a:rPr lang="en-US" b="1" dirty="0">
                <a:hlinkClick r:id="rId4"/>
              </a:rPr>
              <a:t>https://opportunity.linkedin.com/en-us</a:t>
            </a:r>
            <a:endParaRPr lang="en-US" b="1" dirty="0"/>
          </a:p>
        </p:txBody>
      </p:sp>
    </p:spTree>
    <p:extLst>
      <p:ext uri="{BB962C8B-B14F-4D97-AF65-F5344CB8AC3E}">
        <p14:creationId xmlns:p14="http://schemas.microsoft.com/office/powerpoint/2010/main" val="17393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D20511-196B-467B-8305-7986EA4CDB7F}"/>
              </a:ext>
            </a:extLst>
          </p:cNvPr>
          <p:cNvPicPr>
            <a:picLocks noChangeAspect="1"/>
          </p:cNvPicPr>
          <p:nvPr/>
        </p:nvPicPr>
        <p:blipFill>
          <a:blip r:embed="rId2"/>
          <a:stretch>
            <a:fillRect/>
          </a:stretch>
        </p:blipFill>
        <p:spPr>
          <a:xfrm>
            <a:off x="0" y="1523770"/>
            <a:ext cx="12192000" cy="3986306"/>
          </a:xfrm>
          <a:prstGeom prst="rect">
            <a:avLst/>
          </a:prstGeom>
        </p:spPr>
      </p:pic>
    </p:spTree>
    <p:extLst>
      <p:ext uri="{BB962C8B-B14F-4D97-AF65-F5344CB8AC3E}">
        <p14:creationId xmlns:p14="http://schemas.microsoft.com/office/powerpoint/2010/main" val="82256371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EDC345-E299-47D1-BD8D-59D1A434D45F}"/>
              </a:ext>
            </a:extLst>
          </p:cNvPr>
          <p:cNvPicPr>
            <a:picLocks noChangeAspect="1"/>
          </p:cNvPicPr>
          <p:nvPr/>
        </p:nvPicPr>
        <p:blipFill>
          <a:blip r:embed="rId2"/>
          <a:stretch>
            <a:fillRect/>
          </a:stretch>
        </p:blipFill>
        <p:spPr>
          <a:xfrm>
            <a:off x="0" y="1715628"/>
            <a:ext cx="12192000" cy="3866359"/>
          </a:xfrm>
          <a:prstGeom prst="rect">
            <a:avLst/>
          </a:prstGeom>
        </p:spPr>
      </p:pic>
    </p:spTree>
    <p:extLst>
      <p:ext uri="{BB962C8B-B14F-4D97-AF65-F5344CB8AC3E}">
        <p14:creationId xmlns:p14="http://schemas.microsoft.com/office/powerpoint/2010/main" val="3866341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AB807C-FAD4-4365-AEE8-3D17365D5C87}"/>
              </a:ext>
            </a:extLst>
          </p:cNvPr>
          <p:cNvSpPr txBox="1"/>
          <p:nvPr/>
        </p:nvSpPr>
        <p:spPr>
          <a:xfrm>
            <a:off x="1213520" y="758689"/>
            <a:ext cx="9764960"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Segoe UI Semibold"/>
                <a:ea typeface="+mn-ea"/>
                <a:cs typeface="+mn-cs"/>
              </a:rPr>
              <a:t>The problem we need to solve</a:t>
            </a:r>
          </a:p>
        </p:txBody>
      </p:sp>
      <p:sp>
        <p:nvSpPr>
          <p:cNvPr id="3" name="TextBox 2">
            <a:extLst>
              <a:ext uri="{FF2B5EF4-FFF2-40B4-BE49-F238E27FC236}">
                <a16:creationId xmlns:a16="http://schemas.microsoft.com/office/drawing/2014/main" id="{8C7DDF17-1248-4A1E-9B2E-4240C79FB060}"/>
              </a:ext>
            </a:extLst>
          </p:cNvPr>
          <p:cNvSpPr txBox="1"/>
          <p:nvPr/>
        </p:nvSpPr>
        <p:spPr>
          <a:xfrm>
            <a:off x="3652198" y="4856834"/>
            <a:ext cx="2188420" cy="861774"/>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A different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“hybrid economy”</a:t>
            </a:r>
          </a:p>
        </p:txBody>
      </p:sp>
      <p:sp>
        <p:nvSpPr>
          <p:cNvPr id="4" name="TextBox 3">
            <a:extLst>
              <a:ext uri="{FF2B5EF4-FFF2-40B4-BE49-F238E27FC236}">
                <a16:creationId xmlns:a16="http://schemas.microsoft.com/office/drawing/2014/main" id="{8E8BE9B0-DACC-494E-810A-C15BD40BCFC2}"/>
              </a:ext>
            </a:extLst>
          </p:cNvPr>
          <p:cNvSpPr txBox="1"/>
          <p:nvPr/>
        </p:nvSpPr>
        <p:spPr>
          <a:xfrm>
            <a:off x="1032184" y="4856834"/>
            <a:ext cx="2038295" cy="861774"/>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A global economic crisis</a:t>
            </a:r>
          </a:p>
        </p:txBody>
      </p:sp>
      <p:sp>
        <p:nvSpPr>
          <p:cNvPr id="5" name="TextBox 4">
            <a:extLst>
              <a:ext uri="{FF2B5EF4-FFF2-40B4-BE49-F238E27FC236}">
                <a16:creationId xmlns:a16="http://schemas.microsoft.com/office/drawing/2014/main" id="{BA8372ED-454B-403C-8A0D-581076F686D5}"/>
              </a:ext>
            </a:extLst>
          </p:cNvPr>
          <p:cNvSpPr txBox="1"/>
          <p:nvPr/>
        </p:nvSpPr>
        <p:spPr>
          <a:xfrm>
            <a:off x="6422338" y="4856834"/>
            <a:ext cx="2038294" cy="861774"/>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A new skilling challenge</a:t>
            </a:r>
          </a:p>
        </p:txBody>
      </p:sp>
      <p:sp>
        <p:nvSpPr>
          <p:cNvPr id="6" name="TextBox 5">
            <a:extLst>
              <a:ext uri="{FF2B5EF4-FFF2-40B4-BE49-F238E27FC236}">
                <a16:creationId xmlns:a16="http://schemas.microsoft.com/office/drawing/2014/main" id="{E65101EB-04B9-4C19-A2FB-814757C29ED1}"/>
              </a:ext>
            </a:extLst>
          </p:cNvPr>
          <p:cNvSpPr txBox="1"/>
          <p:nvPr/>
        </p:nvSpPr>
        <p:spPr>
          <a:xfrm>
            <a:off x="9117416" y="4856834"/>
            <a:ext cx="2038294" cy="861774"/>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Need for new partnerships</a:t>
            </a:r>
          </a:p>
        </p:txBody>
      </p:sp>
      <p:pic>
        <p:nvPicPr>
          <p:cNvPr id="11" name="Picture 10">
            <a:extLst>
              <a:ext uri="{FF2B5EF4-FFF2-40B4-BE49-F238E27FC236}">
                <a16:creationId xmlns:a16="http://schemas.microsoft.com/office/drawing/2014/main" id="{30802B91-7530-403D-B0BE-017F3AAB8E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32184" y="2213528"/>
            <a:ext cx="2039112" cy="2039112"/>
          </a:xfrm>
          <a:prstGeom prst="ellipse">
            <a:avLst/>
          </a:prstGeom>
          <a:noFill/>
          <a:ln w="10795" cap="flat" cmpd="sng" algn="ctr">
            <a:noFill/>
            <a:prstDash val="solid"/>
          </a:ln>
          <a:effectLst/>
        </p:spPr>
      </p:pic>
      <p:pic>
        <p:nvPicPr>
          <p:cNvPr id="12" name="Picture 11">
            <a:extLst>
              <a:ext uri="{FF2B5EF4-FFF2-40B4-BE49-F238E27FC236}">
                <a16:creationId xmlns:a16="http://schemas.microsoft.com/office/drawing/2014/main" id="{644AA324-3BD4-4310-9573-A75B876A01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727940" y="2215026"/>
            <a:ext cx="2036935" cy="2036935"/>
          </a:xfrm>
          <a:prstGeom prst="ellipse">
            <a:avLst/>
          </a:prstGeom>
          <a:solidFill>
            <a:srgbClr val="243A5E"/>
          </a:solidFill>
          <a:ln w="10795" cap="flat" cmpd="sng" algn="ctr">
            <a:noFill/>
            <a:prstDash val="solid"/>
          </a:ln>
          <a:effectLst/>
        </p:spPr>
      </p:pic>
      <p:pic>
        <p:nvPicPr>
          <p:cNvPr id="13" name="Picture 12">
            <a:extLst>
              <a:ext uri="{FF2B5EF4-FFF2-40B4-BE49-F238E27FC236}">
                <a16:creationId xmlns:a16="http://schemas.microsoft.com/office/drawing/2014/main" id="{D3A8E7B4-CEC6-46C1-802B-4B4530796E3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22339" y="2214348"/>
            <a:ext cx="2038292" cy="2038292"/>
          </a:xfrm>
          <a:prstGeom prst="ellipse">
            <a:avLst/>
          </a:prstGeom>
          <a:noFill/>
          <a:ln w="10795" cap="flat" cmpd="sng" algn="ctr">
            <a:noFill/>
            <a:prstDash val="solid"/>
          </a:ln>
          <a:effectLst/>
        </p:spPr>
      </p:pic>
      <p:pic>
        <p:nvPicPr>
          <p:cNvPr id="14" name="Picture 13">
            <a:extLst>
              <a:ext uri="{FF2B5EF4-FFF2-40B4-BE49-F238E27FC236}">
                <a16:creationId xmlns:a16="http://schemas.microsoft.com/office/drawing/2014/main" id="{D86787D8-7A7D-4856-900F-730D2A29B2F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117007" y="2213938"/>
            <a:ext cx="2039112" cy="2039112"/>
          </a:xfrm>
          <a:prstGeom prst="ellipse">
            <a:avLst/>
          </a:prstGeom>
          <a:noFill/>
          <a:ln w="10795" cap="flat" cmpd="sng" algn="ctr">
            <a:noFill/>
            <a:prstDash val="solid"/>
          </a:ln>
          <a:effectLst/>
        </p:spPr>
      </p:pic>
      <p:sp>
        <p:nvSpPr>
          <p:cNvPr id="15" name="outer ring">
            <a:extLst>
              <a:ext uri="{FF2B5EF4-FFF2-40B4-BE49-F238E27FC236}">
                <a16:creationId xmlns:a16="http://schemas.microsoft.com/office/drawing/2014/main" id="{07B0DB3A-E38B-486A-A90E-0195C1819411}"/>
              </a:ext>
            </a:extLst>
          </p:cNvPr>
          <p:cNvSpPr>
            <a:spLocks noChangeAspect="1"/>
          </p:cNvSpPr>
          <p:nvPr/>
        </p:nvSpPr>
        <p:spPr bwMode="auto">
          <a:xfrm>
            <a:off x="892948" y="2075111"/>
            <a:ext cx="2316767" cy="2316767"/>
          </a:xfrm>
          <a:prstGeom prst="ellipse">
            <a:avLst/>
          </a:prstGeom>
          <a:noFill/>
          <a:ln w="222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defTabSz="813768" fontAlgn="base">
              <a:spcBef>
                <a:spcPct val="0"/>
              </a:spcBef>
              <a:spcAft>
                <a:spcPct val="0"/>
              </a:spcAft>
            </a:pPr>
            <a:endParaRPr lang="en-US" sz="1745">
              <a:gradFill>
                <a:gsLst>
                  <a:gs pos="0">
                    <a:srgbClr val="FFFFFF"/>
                  </a:gs>
                  <a:gs pos="100000">
                    <a:srgbClr val="FFFFFF"/>
                  </a:gs>
                </a:gsLst>
                <a:lin ang="5400000" scaled="0"/>
              </a:gradFill>
              <a:latin typeface="Segoe UI"/>
              <a:cs typeface="Segoe UI" pitchFamily="34" charset="0"/>
            </a:endParaRPr>
          </a:p>
        </p:txBody>
      </p:sp>
      <p:sp>
        <p:nvSpPr>
          <p:cNvPr id="16" name="outer ring">
            <a:extLst>
              <a:ext uri="{FF2B5EF4-FFF2-40B4-BE49-F238E27FC236}">
                <a16:creationId xmlns:a16="http://schemas.microsoft.com/office/drawing/2014/main" id="{7BFA975C-9E81-4E4D-9D8C-1C52087AB651}"/>
              </a:ext>
            </a:extLst>
          </p:cNvPr>
          <p:cNvSpPr>
            <a:spLocks noChangeAspect="1"/>
          </p:cNvSpPr>
          <p:nvPr/>
        </p:nvSpPr>
        <p:spPr bwMode="auto">
          <a:xfrm>
            <a:off x="3588025" y="2075111"/>
            <a:ext cx="2316767" cy="2316767"/>
          </a:xfrm>
          <a:prstGeom prst="ellipse">
            <a:avLst/>
          </a:prstGeom>
          <a:noFill/>
          <a:ln w="222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marL="0" marR="0" lvl="0" indent="0" algn="l" defTabSz="813768" rtl="0" eaLnBrk="1" fontAlgn="base" latinLnBrk="0" hangingPunct="1">
              <a:lnSpc>
                <a:spcPct val="100000"/>
              </a:lnSpc>
              <a:spcBef>
                <a:spcPct val="0"/>
              </a:spcBef>
              <a:spcAft>
                <a:spcPct val="0"/>
              </a:spcAft>
              <a:buClrTx/>
              <a:buSzTx/>
              <a:buFontTx/>
              <a:buNone/>
              <a:tabLst/>
              <a:defRPr/>
            </a:pPr>
            <a:endParaRPr kumimoji="0" lang="en-US" sz="174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outer ring">
            <a:extLst>
              <a:ext uri="{FF2B5EF4-FFF2-40B4-BE49-F238E27FC236}">
                <a16:creationId xmlns:a16="http://schemas.microsoft.com/office/drawing/2014/main" id="{934DCFEA-DFEC-42BF-88E6-8017D900BA18}"/>
              </a:ext>
            </a:extLst>
          </p:cNvPr>
          <p:cNvSpPr>
            <a:spLocks noChangeAspect="1"/>
          </p:cNvSpPr>
          <p:nvPr/>
        </p:nvSpPr>
        <p:spPr bwMode="auto">
          <a:xfrm>
            <a:off x="6283102" y="2075111"/>
            <a:ext cx="2316767" cy="2316767"/>
          </a:xfrm>
          <a:prstGeom prst="ellipse">
            <a:avLst/>
          </a:prstGeom>
          <a:noFill/>
          <a:ln w="222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defTabSz="813768" fontAlgn="base">
              <a:spcBef>
                <a:spcPct val="0"/>
              </a:spcBef>
              <a:spcAft>
                <a:spcPct val="0"/>
              </a:spcAft>
            </a:pPr>
            <a:endParaRPr lang="en-US" sz="1745">
              <a:gradFill>
                <a:gsLst>
                  <a:gs pos="0">
                    <a:srgbClr val="FFFFFF"/>
                  </a:gs>
                  <a:gs pos="100000">
                    <a:srgbClr val="FFFFFF"/>
                  </a:gs>
                </a:gsLst>
                <a:lin ang="5400000" scaled="0"/>
              </a:gradFill>
              <a:latin typeface="Segoe UI"/>
              <a:cs typeface="Segoe UI" pitchFamily="34" charset="0"/>
            </a:endParaRPr>
          </a:p>
        </p:txBody>
      </p:sp>
      <p:sp>
        <p:nvSpPr>
          <p:cNvPr id="18" name="outer ring">
            <a:extLst>
              <a:ext uri="{FF2B5EF4-FFF2-40B4-BE49-F238E27FC236}">
                <a16:creationId xmlns:a16="http://schemas.microsoft.com/office/drawing/2014/main" id="{39CB87B2-EB72-4E04-9AA3-98856C04D86D}"/>
              </a:ext>
            </a:extLst>
          </p:cNvPr>
          <p:cNvSpPr>
            <a:spLocks noChangeAspect="1"/>
          </p:cNvSpPr>
          <p:nvPr/>
        </p:nvSpPr>
        <p:spPr bwMode="auto">
          <a:xfrm>
            <a:off x="8978180" y="2075111"/>
            <a:ext cx="2316767" cy="2316767"/>
          </a:xfrm>
          <a:prstGeom prst="ellipse">
            <a:avLst/>
          </a:prstGeom>
          <a:noFill/>
          <a:ln w="222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9604" tIns="127683" rIns="159604" bIns="127683" numCol="1" spcCol="0" rtlCol="0" fromWordArt="0" anchor="t" anchorCtr="0" forceAA="0" compatLnSpc="1">
            <a:prstTxWarp prst="textNoShape">
              <a:avLst/>
            </a:prstTxWarp>
            <a:noAutofit/>
          </a:bodyPr>
          <a:lstStyle/>
          <a:p>
            <a:pPr defTabSz="813768" fontAlgn="base">
              <a:spcBef>
                <a:spcPct val="0"/>
              </a:spcBef>
              <a:spcAft>
                <a:spcPct val="0"/>
              </a:spcAft>
            </a:pPr>
            <a:endParaRPr lang="en-US" sz="1745">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1847285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35" presetClass="path" presetSubtype="0" decel="100000" fill="hold" grpId="1" nodeType="withEffect">
                                  <p:stCondLst>
                                    <p:cond delay="0"/>
                                  </p:stCondLst>
                                  <p:childTnLst>
                                    <p:animMotion origin="layout" path="M 0 4.44444E-6 L 0 -0.06991 " pathEditMode="relative" rAng="0" ptsTypes="AA">
                                      <p:cBhvr>
                                        <p:cTn id="9" dur="1000" spd="-100000" fill="hold"/>
                                        <p:tgtEl>
                                          <p:spTgt spid="2"/>
                                        </p:tgtEl>
                                        <p:attrNameLst>
                                          <p:attrName>ppt_x</p:attrName>
                                          <p:attrName>ppt_y</p:attrName>
                                        </p:attrNameLst>
                                      </p:cBhvr>
                                      <p:rCtr x="0" y="-3495"/>
                                    </p:animMotion>
                                  </p:childTnLst>
                                </p:cTn>
                              </p:par>
                              <p:par>
                                <p:cTn id="10" presetID="10" presetClass="entr" presetSubtype="0"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00"/>
                                        <p:tgtEl>
                                          <p:spTgt spid="4"/>
                                        </p:tgtEl>
                                      </p:cBhvr>
                                    </p:animEffect>
                                  </p:childTnLst>
                                </p:cTn>
                              </p:par>
                              <p:par>
                                <p:cTn id="13" presetID="35" presetClass="path" presetSubtype="0" decel="100000" fill="hold" grpId="1" nodeType="withEffect">
                                  <p:stCondLst>
                                    <p:cond delay="0"/>
                                  </p:stCondLst>
                                  <p:childTnLst>
                                    <p:animMotion origin="layout" path="M 8.33333E-7 -3.33333E-6 L 8.33333E-7 0.06644 " pathEditMode="relative" rAng="0" ptsTypes="AA">
                                      <p:cBhvr>
                                        <p:cTn id="14" dur="1000" spd="-100000" fill="hold"/>
                                        <p:tgtEl>
                                          <p:spTgt spid="4"/>
                                        </p:tgtEl>
                                        <p:attrNameLst>
                                          <p:attrName>ppt_x</p:attrName>
                                          <p:attrName>ppt_y</p:attrName>
                                        </p:attrNameLst>
                                      </p:cBhvr>
                                      <p:rCtr x="0" y="3310"/>
                                    </p:animMotion>
                                  </p:childTnLst>
                                </p:cTn>
                              </p:par>
                              <p:par>
                                <p:cTn id="15" presetID="10" presetClass="entr" presetSubtype="0" fill="hold" grpId="0" nodeType="withEffect">
                                  <p:stCondLst>
                                    <p:cond delay="3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00"/>
                                        <p:tgtEl>
                                          <p:spTgt spid="3"/>
                                        </p:tgtEl>
                                      </p:cBhvr>
                                    </p:animEffect>
                                  </p:childTnLst>
                                </p:cTn>
                              </p:par>
                              <p:par>
                                <p:cTn id="18" presetID="35" presetClass="path" presetSubtype="0" decel="100000" fill="hold" grpId="1" nodeType="withEffect">
                                  <p:stCondLst>
                                    <p:cond delay="100"/>
                                  </p:stCondLst>
                                  <p:childTnLst>
                                    <p:animMotion origin="layout" path="M -2.91667E-6 -3.33333E-6 L -2.91667E-6 0.06644 " pathEditMode="relative" rAng="0" ptsTypes="AA">
                                      <p:cBhvr>
                                        <p:cTn id="19" dur="1000" spd="-100000" fill="hold"/>
                                        <p:tgtEl>
                                          <p:spTgt spid="3"/>
                                        </p:tgtEl>
                                        <p:attrNameLst>
                                          <p:attrName>ppt_x</p:attrName>
                                          <p:attrName>ppt_y</p:attrName>
                                        </p:attrNameLst>
                                      </p:cBhvr>
                                      <p:rCtr x="0" y="3310"/>
                                    </p:animMotion>
                                  </p:childTnLst>
                                </p:cTn>
                              </p:par>
                              <p:par>
                                <p:cTn id="20" presetID="10" presetClass="entr" presetSubtype="0" fill="hold" grpId="0" nodeType="withEffect">
                                  <p:stCondLst>
                                    <p:cond delay="4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00"/>
                                        <p:tgtEl>
                                          <p:spTgt spid="5"/>
                                        </p:tgtEl>
                                      </p:cBhvr>
                                    </p:animEffect>
                                  </p:childTnLst>
                                </p:cTn>
                              </p:par>
                              <p:par>
                                <p:cTn id="23" presetID="35" presetClass="path" presetSubtype="0" decel="100000" fill="hold" grpId="1" nodeType="withEffect">
                                  <p:stCondLst>
                                    <p:cond delay="300"/>
                                  </p:stCondLst>
                                  <p:childTnLst>
                                    <p:animMotion origin="layout" path="M 3.33333E-6 -3.33333E-6 L 3.33333E-6 0.06644 " pathEditMode="relative" rAng="0" ptsTypes="AA">
                                      <p:cBhvr>
                                        <p:cTn id="24" dur="1000" spd="-100000" fill="hold"/>
                                        <p:tgtEl>
                                          <p:spTgt spid="5"/>
                                        </p:tgtEl>
                                        <p:attrNameLst>
                                          <p:attrName>ppt_x</p:attrName>
                                          <p:attrName>ppt_y</p:attrName>
                                        </p:attrNameLst>
                                      </p:cBhvr>
                                      <p:rCtr x="0" y="3310"/>
                                    </p:animMotion>
                                  </p:childTnLst>
                                </p:cTn>
                              </p:par>
                              <p:par>
                                <p:cTn id="25" presetID="10" presetClass="entr" presetSubtype="0" fill="hold" grpId="0" nodeType="withEffect">
                                  <p:stCondLst>
                                    <p:cond delay="5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00"/>
                                        <p:tgtEl>
                                          <p:spTgt spid="6"/>
                                        </p:tgtEl>
                                      </p:cBhvr>
                                    </p:animEffect>
                                  </p:childTnLst>
                                </p:cTn>
                              </p:par>
                              <p:par>
                                <p:cTn id="28" presetID="35" presetClass="path" presetSubtype="0" decel="100000" fill="hold" grpId="1" nodeType="withEffect">
                                  <p:stCondLst>
                                    <p:cond delay="400"/>
                                  </p:stCondLst>
                                  <p:childTnLst>
                                    <p:animMotion origin="layout" path="M -2.08333E-7 -3.33333E-6 L -2.08333E-7 0.06644 " pathEditMode="relative" rAng="0" ptsTypes="AA">
                                      <p:cBhvr>
                                        <p:cTn id="29" dur="1000" spd="-100000" fill="hold"/>
                                        <p:tgtEl>
                                          <p:spTgt spid="6"/>
                                        </p:tgtEl>
                                        <p:attrNameLst>
                                          <p:attrName>ppt_x</p:attrName>
                                          <p:attrName>ppt_y</p:attrName>
                                        </p:attrNameLst>
                                      </p:cBhvr>
                                      <p:rCtr x="0" y="3310"/>
                                    </p:animMotion>
                                  </p:childTnLst>
                                </p:cTn>
                              </p:par>
                              <p:par>
                                <p:cTn id="30" presetID="10" presetClass="entr" presetSubtype="0"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6" presetClass="emph" presetSubtype="0" accel="100000" autoRev="1" fill="hold" nodeType="withEffect">
                                  <p:stCondLst>
                                    <p:cond delay="0"/>
                                  </p:stCondLst>
                                  <p:childTnLst>
                                    <p:animScale>
                                      <p:cBhvr>
                                        <p:cTn id="34" dur="500" fill="hold"/>
                                        <p:tgtEl>
                                          <p:spTgt spid="11"/>
                                        </p:tgtEl>
                                      </p:cBhvr>
                                      <p:by x="85000" y="85000"/>
                                    </p:animScale>
                                  </p:childTnLst>
                                </p:cTn>
                              </p:par>
                              <p:par>
                                <p:cTn id="35" presetID="10" presetClass="entr" presetSubtype="0" fill="hold" nodeType="withEffect">
                                  <p:stCondLst>
                                    <p:cond delay="6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6" presetClass="emph" presetSubtype="0" accel="100000" autoRev="1" fill="hold" nodeType="withEffect">
                                  <p:stCondLst>
                                    <p:cond delay="100"/>
                                  </p:stCondLst>
                                  <p:childTnLst>
                                    <p:animScale>
                                      <p:cBhvr>
                                        <p:cTn id="39" dur="500" fill="hold"/>
                                        <p:tgtEl>
                                          <p:spTgt spid="12"/>
                                        </p:tgtEl>
                                      </p:cBhvr>
                                      <p:by x="85000" y="85000"/>
                                    </p:animScale>
                                  </p:childTnLst>
                                </p:cTn>
                              </p:par>
                              <p:par>
                                <p:cTn id="40" presetID="10" presetClass="entr" presetSubtype="0" fill="hold" nodeType="withEffect">
                                  <p:stCondLst>
                                    <p:cond delay="7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6" presetClass="emph" presetSubtype="0" accel="100000" autoRev="1" fill="hold" nodeType="withEffect">
                                  <p:stCondLst>
                                    <p:cond delay="200"/>
                                  </p:stCondLst>
                                  <p:childTnLst>
                                    <p:animScale>
                                      <p:cBhvr>
                                        <p:cTn id="44" dur="500" fill="hold"/>
                                        <p:tgtEl>
                                          <p:spTgt spid="13"/>
                                        </p:tgtEl>
                                      </p:cBhvr>
                                      <p:by x="85000" y="85000"/>
                                    </p:animScale>
                                  </p:childTnLst>
                                </p:cTn>
                              </p:par>
                              <p:par>
                                <p:cTn id="45" presetID="10" presetClass="entr" presetSubtype="0" fill="hold" nodeType="withEffect">
                                  <p:stCondLst>
                                    <p:cond delay="8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6" presetClass="emph" presetSubtype="0" accel="100000" autoRev="1" fill="hold" nodeType="withEffect">
                                  <p:stCondLst>
                                    <p:cond delay="300"/>
                                  </p:stCondLst>
                                  <p:childTnLst>
                                    <p:animScale>
                                      <p:cBhvr>
                                        <p:cTn id="49" dur="500" fill="hold"/>
                                        <p:tgtEl>
                                          <p:spTgt spid="14"/>
                                        </p:tgtEl>
                                      </p:cBhvr>
                                      <p:by x="85000" y="85000"/>
                                    </p:animScale>
                                  </p:childTnLst>
                                </p:cTn>
                              </p:par>
                              <p:par>
                                <p:cTn id="50" presetID="10" presetClass="entr" presetSubtype="0" fill="hold" grpId="0" nodeType="withEffect">
                                  <p:stCondLst>
                                    <p:cond delay="6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6" presetClass="emph" presetSubtype="0" accel="100000" autoRev="1" fill="hold" grpId="1" nodeType="withEffect">
                                  <p:stCondLst>
                                    <p:cond delay="100"/>
                                  </p:stCondLst>
                                  <p:childTnLst>
                                    <p:animScale>
                                      <p:cBhvr>
                                        <p:cTn id="54" dur="500" fill="hold"/>
                                        <p:tgtEl>
                                          <p:spTgt spid="15"/>
                                        </p:tgtEl>
                                      </p:cBhvr>
                                      <p:by x="50000" y="50000"/>
                                    </p:animScale>
                                  </p:childTnLst>
                                </p:cTn>
                              </p:par>
                              <p:par>
                                <p:cTn id="55" presetID="6" presetClass="emph" presetSubtype="0" decel="100000" autoRev="1" fill="hold" grpId="2" nodeType="withEffect">
                                  <p:stCondLst>
                                    <p:cond delay="900"/>
                                  </p:stCondLst>
                                  <p:childTnLst>
                                    <p:animScale>
                                      <p:cBhvr>
                                        <p:cTn id="56" dur="200" fill="hold"/>
                                        <p:tgtEl>
                                          <p:spTgt spid="15"/>
                                        </p:tgtEl>
                                      </p:cBhvr>
                                      <p:by x="103000" y="103000"/>
                                    </p:animScale>
                                  </p:childTnLst>
                                </p:cTn>
                              </p:par>
                              <p:par>
                                <p:cTn id="57" presetID="10" presetClass="entr" presetSubtype="0" fill="hold" grpId="0" nodeType="withEffect">
                                  <p:stCondLst>
                                    <p:cond delay="70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6" presetClass="emph" presetSubtype="0" accel="100000" autoRev="1" fill="hold" grpId="1" nodeType="withEffect">
                                  <p:stCondLst>
                                    <p:cond delay="200"/>
                                  </p:stCondLst>
                                  <p:childTnLst>
                                    <p:animScale>
                                      <p:cBhvr>
                                        <p:cTn id="61" dur="500" fill="hold"/>
                                        <p:tgtEl>
                                          <p:spTgt spid="16"/>
                                        </p:tgtEl>
                                      </p:cBhvr>
                                      <p:by x="50000" y="50000"/>
                                    </p:animScale>
                                  </p:childTnLst>
                                </p:cTn>
                              </p:par>
                              <p:par>
                                <p:cTn id="62" presetID="6" presetClass="emph" presetSubtype="0" decel="100000" autoRev="1" fill="hold" grpId="2" nodeType="withEffect">
                                  <p:stCondLst>
                                    <p:cond delay="1000"/>
                                  </p:stCondLst>
                                  <p:childTnLst>
                                    <p:animScale>
                                      <p:cBhvr>
                                        <p:cTn id="63" dur="200" fill="hold"/>
                                        <p:tgtEl>
                                          <p:spTgt spid="16"/>
                                        </p:tgtEl>
                                      </p:cBhvr>
                                      <p:by x="103000" y="103000"/>
                                    </p:animScale>
                                  </p:childTnLst>
                                </p:cTn>
                              </p:par>
                              <p:par>
                                <p:cTn id="64" presetID="10" presetClass="entr" presetSubtype="0" fill="hold" grpId="0" nodeType="withEffect">
                                  <p:stCondLst>
                                    <p:cond delay="80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6" presetClass="emph" presetSubtype="0" accel="100000" autoRev="1" fill="hold" grpId="1" nodeType="withEffect">
                                  <p:stCondLst>
                                    <p:cond delay="300"/>
                                  </p:stCondLst>
                                  <p:childTnLst>
                                    <p:animScale>
                                      <p:cBhvr>
                                        <p:cTn id="68" dur="500" fill="hold"/>
                                        <p:tgtEl>
                                          <p:spTgt spid="17"/>
                                        </p:tgtEl>
                                      </p:cBhvr>
                                      <p:by x="50000" y="50000"/>
                                    </p:animScale>
                                  </p:childTnLst>
                                </p:cTn>
                              </p:par>
                              <p:par>
                                <p:cTn id="69" presetID="6" presetClass="emph" presetSubtype="0" decel="100000" autoRev="1" fill="hold" grpId="2" nodeType="withEffect">
                                  <p:stCondLst>
                                    <p:cond delay="1100"/>
                                  </p:stCondLst>
                                  <p:childTnLst>
                                    <p:animScale>
                                      <p:cBhvr>
                                        <p:cTn id="70" dur="200" fill="hold"/>
                                        <p:tgtEl>
                                          <p:spTgt spid="17"/>
                                        </p:tgtEl>
                                      </p:cBhvr>
                                      <p:by x="103000" y="103000"/>
                                    </p:animScale>
                                  </p:childTnLst>
                                </p:cTn>
                              </p:par>
                              <p:par>
                                <p:cTn id="71" presetID="10" presetClass="entr" presetSubtype="0" fill="hold" grpId="0" nodeType="withEffect">
                                  <p:stCondLst>
                                    <p:cond delay="9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6" presetClass="emph" presetSubtype="0" accel="100000" autoRev="1" fill="hold" grpId="1" nodeType="withEffect">
                                  <p:stCondLst>
                                    <p:cond delay="400"/>
                                  </p:stCondLst>
                                  <p:childTnLst>
                                    <p:animScale>
                                      <p:cBhvr>
                                        <p:cTn id="75" dur="500" fill="hold"/>
                                        <p:tgtEl>
                                          <p:spTgt spid="18"/>
                                        </p:tgtEl>
                                      </p:cBhvr>
                                      <p:by x="50000" y="50000"/>
                                    </p:animScale>
                                  </p:childTnLst>
                                </p:cTn>
                              </p:par>
                              <p:par>
                                <p:cTn id="76" presetID="6" presetClass="emph" presetSubtype="0" decel="100000" autoRev="1" fill="hold" grpId="2" nodeType="withEffect">
                                  <p:stCondLst>
                                    <p:cond delay="1200"/>
                                  </p:stCondLst>
                                  <p:childTnLst>
                                    <p:animScale>
                                      <p:cBhvr>
                                        <p:cTn id="77" dur="200" fill="hold"/>
                                        <p:tgtEl>
                                          <p:spTgt spid="18"/>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B0BC7-4714-47F7-83EF-434A5EB7C7EA}"/>
              </a:ext>
            </a:extLst>
          </p:cNvPr>
          <p:cNvPicPr>
            <a:picLocks noChangeAspect="1"/>
          </p:cNvPicPr>
          <p:nvPr/>
        </p:nvPicPr>
        <p:blipFill>
          <a:blip r:embed="rId2"/>
          <a:stretch>
            <a:fillRect/>
          </a:stretch>
        </p:blipFill>
        <p:spPr>
          <a:xfrm>
            <a:off x="1319212" y="257175"/>
            <a:ext cx="9553575" cy="6343650"/>
          </a:xfrm>
          <a:prstGeom prst="rect">
            <a:avLst/>
          </a:prstGeom>
        </p:spPr>
      </p:pic>
    </p:spTree>
    <p:extLst>
      <p:ext uri="{BB962C8B-B14F-4D97-AF65-F5344CB8AC3E}">
        <p14:creationId xmlns:p14="http://schemas.microsoft.com/office/powerpoint/2010/main" val="2326484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C5BB8-6948-470E-9662-CFE8F7C13EEE}"/>
              </a:ext>
            </a:extLst>
          </p:cNvPr>
          <p:cNvPicPr>
            <a:picLocks noChangeAspect="1"/>
          </p:cNvPicPr>
          <p:nvPr/>
        </p:nvPicPr>
        <p:blipFill>
          <a:blip r:embed="rId2"/>
          <a:stretch>
            <a:fillRect/>
          </a:stretch>
        </p:blipFill>
        <p:spPr>
          <a:xfrm>
            <a:off x="167054" y="0"/>
            <a:ext cx="11857892" cy="6919546"/>
          </a:xfrm>
          <a:prstGeom prst="rect">
            <a:avLst/>
          </a:prstGeom>
        </p:spPr>
      </p:pic>
    </p:spTree>
    <p:extLst>
      <p:ext uri="{BB962C8B-B14F-4D97-AF65-F5344CB8AC3E}">
        <p14:creationId xmlns:p14="http://schemas.microsoft.com/office/powerpoint/2010/main" val="192535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1D158-B370-4200-AF90-C61444B3EE56}"/>
              </a:ext>
            </a:extLst>
          </p:cNvPr>
          <p:cNvPicPr>
            <a:picLocks noChangeAspect="1"/>
          </p:cNvPicPr>
          <p:nvPr/>
        </p:nvPicPr>
        <p:blipFill>
          <a:blip r:embed="rId2"/>
          <a:stretch>
            <a:fillRect/>
          </a:stretch>
        </p:blipFill>
        <p:spPr>
          <a:xfrm>
            <a:off x="123368" y="0"/>
            <a:ext cx="11945263" cy="6858000"/>
          </a:xfrm>
          <a:prstGeom prst="rect">
            <a:avLst/>
          </a:prstGeom>
        </p:spPr>
      </p:pic>
    </p:spTree>
    <p:extLst>
      <p:ext uri="{BB962C8B-B14F-4D97-AF65-F5344CB8AC3E}">
        <p14:creationId xmlns:p14="http://schemas.microsoft.com/office/powerpoint/2010/main" val="369817998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CA5BE-4E12-4001-BAB9-127EE53659E0}"/>
              </a:ext>
            </a:extLst>
          </p:cNvPr>
          <p:cNvPicPr>
            <a:picLocks noChangeAspect="1"/>
          </p:cNvPicPr>
          <p:nvPr/>
        </p:nvPicPr>
        <p:blipFill rotWithShape="1">
          <a:blip r:embed="rId2"/>
          <a:srcRect r="444"/>
          <a:stretch/>
        </p:blipFill>
        <p:spPr>
          <a:xfrm>
            <a:off x="20" y="10"/>
            <a:ext cx="12191980" cy="6857990"/>
          </a:xfrm>
          <a:prstGeom prst="rect">
            <a:avLst/>
          </a:prstGeom>
          <a:noFill/>
        </p:spPr>
      </p:pic>
    </p:spTree>
    <p:extLst>
      <p:ext uri="{BB962C8B-B14F-4D97-AF65-F5344CB8AC3E}">
        <p14:creationId xmlns:p14="http://schemas.microsoft.com/office/powerpoint/2010/main" val="19153277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See the source image">
            <a:extLst>
              <a:ext uri="{FF2B5EF4-FFF2-40B4-BE49-F238E27FC236}">
                <a16:creationId xmlns:a16="http://schemas.microsoft.com/office/drawing/2014/main" id="{B14CA170-1B90-4481-922F-0479FC29B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262" y="3061871"/>
            <a:ext cx="2533475" cy="541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31B73C-54F2-42B5-870C-4C4C32290E6C}"/>
              </a:ext>
            </a:extLst>
          </p:cNvPr>
          <p:cNvSpPr txBox="1"/>
          <p:nvPr/>
        </p:nvSpPr>
        <p:spPr>
          <a:xfrm rot="10800000" flipV="1">
            <a:off x="2729550" y="4013041"/>
            <a:ext cx="6919416" cy="677108"/>
          </a:xfrm>
          <a:prstGeom prst="rect">
            <a:avLst/>
          </a:prstGeom>
          <a:noFill/>
        </p:spPr>
        <p:txBody>
          <a:bodyPr wrap="square" lIns="0" tIns="0" rIns="0" bIns="0" rtlCol="0">
            <a:spAutoFit/>
          </a:bodyPr>
          <a:lstStyle/>
          <a:p>
            <a:pPr algn="l"/>
            <a:r>
              <a:rPr lang="en-US" sz="4400" b="1" dirty="0"/>
              <a:t>aka.ms/</a:t>
            </a:r>
            <a:r>
              <a:rPr lang="en-US" sz="4400" b="1" dirty="0" err="1"/>
              <a:t>acceleratehouston</a:t>
            </a:r>
            <a:endParaRPr lang="en-US" sz="4400" b="1" dirty="0"/>
          </a:p>
        </p:txBody>
      </p:sp>
    </p:spTree>
    <p:extLst>
      <p:ext uri="{BB962C8B-B14F-4D97-AF65-F5344CB8AC3E}">
        <p14:creationId xmlns:p14="http://schemas.microsoft.com/office/powerpoint/2010/main" val="10700554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2FD570-18C7-4714-B5C7-F5A47FBCF275}"/>
              </a:ext>
            </a:extLst>
          </p:cNvPr>
          <p:cNvPicPr>
            <a:picLocks noChangeAspect="1"/>
          </p:cNvPicPr>
          <p:nvPr/>
        </p:nvPicPr>
        <p:blipFill rotWithShape="1">
          <a:blip r:embed="rId2"/>
          <a:srcRect r="888" b="-1"/>
          <a:stretch/>
        </p:blipFill>
        <p:spPr>
          <a:xfrm>
            <a:off x="20" y="10"/>
            <a:ext cx="12191980" cy="6857990"/>
          </a:xfrm>
          <a:prstGeom prst="rect">
            <a:avLst/>
          </a:prstGeom>
          <a:noFill/>
        </p:spPr>
      </p:pic>
    </p:spTree>
    <p:extLst>
      <p:ext uri="{BB962C8B-B14F-4D97-AF65-F5344CB8AC3E}">
        <p14:creationId xmlns:p14="http://schemas.microsoft.com/office/powerpoint/2010/main" val="177801968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373C3D-253C-4B1D-BDEF-C9D1954EFA09}"/>
              </a:ext>
            </a:extLst>
          </p:cNvPr>
          <p:cNvPicPr>
            <a:picLocks noChangeAspect="1"/>
          </p:cNvPicPr>
          <p:nvPr/>
        </p:nvPicPr>
        <p:blipFill rotWithShape="1">
          <a:blip r:embed="rId2"/>
          <a:srcRect l="433" r="1" b="1"/>
          <a:stretch/>
        </p:blipFill>
        <p:spPr>
          <a:xfrm>
            <a:off x="120650" y="68263"/>
            <a:ext cx="11950700" cy="6721475"/>
          </a:xfrm>
          <a:prstGeom prst="rect">
            <a:avLst/>
          </a:prstGeom>
          <a:noFill/>
        </p:spPr>
      </p:pic>
    </p:spTree>
    <p:extLst>
      <p:ext uri="{BB962C8B-B14F-4D97-AF65-F5344CB8AC3E}">
        <p14:creationId xmlns:p14="http://schemas.microsoft.com/office/powerpoint/2010/main" val="2718056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C6DB3-5330-4E1B-B8B4-2493A8CE001D}"/>
              </a:ext>
            </a:extLst>
          </p:cNvPr>
          <p:cNvPicPr>
            <a:picLocks noChangeAspect="1"/>
          </p:cNvPicPr>
          <p:nvPr/>
        </p:nvPicPr>
        <p:blipFill rotWithShape="1">
          <a:blip r:embed="rId2"/>
          <a:srcRect b="16045"/>
          <a:stretch/>
        </p:blipFill>
        <p:spPr>
          <a:xfrm>
            <a:off x="20" y="10"/>
            <a:ext cx="12191980" cy="6857990"/>
          </a:xfrm>
          <a:prstGeom prst="rect">
            <a:avLst/>
          </a:prstGeom>
          <a:noFill/>
        </p:spPr>
      </p:pic>
    </p:spTree>
    <p:extLst>
      <p:ext uri="{BB962C8B-B14F-4D97-AF65-F5344CB8AC3E}">
        <p14:creationId xmlns:p14="http://schemas.microsoft.com/office/powerpoint/2010/main" val="285588020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DA601-E0F3-4066-A9AC-7834339D9A81}"/>
              </a:ext>
            </a:extLst>
          </p:cNvPr>
          <p:cNvPicPr>
            <a:picLocks noChangeAspect="1"/>
          </p:cNvPicPr>
          <p:nvPr/>
        </p:nvPicPr>
        <p:blipFill>
          <a:blip r:embed="rId2"/>
          <a:stretch>
            <a:fillRect/>
          </a:stretch>
        </p:blipFill>
        <p:spPr>
          <a:xfrm>
            <a:off x="371514" y="0"/>
            <a:ext cx="11448971" cy="6858000"/>
          </a:xfrm>
          <a:prstGeom prst="rect">
            <a:avLst/>
          </a:prstGeom>
        </p:spPr>
      </p:pic>
    </p:spTree>
    <p:extLst>
      <p:ext uri="{BB962C8B-B14F-4D97-AF65-F5344CB8AC3E}">
        <p14:creationId xmlns:p14="http://schemas.microsoft.com/office/powerpoint/2010/main" val="405150689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D0837D-0EC7-4157-AADA-673F975F8321}"/>
              </a:ext>
            </a:extLst>
          </p:cNvPr>
          <p:cNvPicPr>
            <a:picLocks noChangeAspect="1"/>
          </p:cNvPicPr>
          <p:nvPr/>
        </p:nvPicPr>
        <p:blipFill>
          <a:blip r:embed="rId2"/>
          <a:stretch>
            <a:fillRect/>
          </a:stretch>
        </p:blipFill>
        <p:spPr>
          <a:xfrm>
            <a:off x="0" y="15240"/>
            <a:ext cx="12192000" cy="6827520"/>
          </a:xfrm>
          <a:prstGeom prst="rect">
            <a:avLst/>
          </a:prstGeom>
          <a:noFill/>
        </p:spPr>
      </p:pic>
    </p:spTree>
    <p:extLst>
      <p:ext uri="{BB962C8B-B14F-4D97-AF65-F5344CB8AC3E}">
        <p14:creationId xmlns:p14="http://schemas.microsoft.com/office/powerpoint/2010/main" val="11002103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CA592FC-5B8E-4814-8FF7-F4767C12E22E}"/>
              </a:ext>
            </a:extLst>
          </p:cNvPr>
          <p:cNvSpPr>
            <a:spLocks noGrp="1"/>
          </p:cNvSpPr>
          <p:nvPr>
            <p:ph type="title"/>
          </p:nvPr>
        </p:nvSpPr>
        <p:spPr>
          <a:xfrm>
            <a:off x="658602" y="425450"/>
            <a:ext cx="11018520" cy="553998"/>
          </a:xfrm>
        </p:spPr>
        <p:txBody>
          <a:bodyPr/>
          <a:lstStyle/>
          <a:p>
            <a:pPr algn="ctr"/>
            <a:r>
              <a:rPr lang="en-US" dirty="0"/>
              <a:t>August Workforce Update:  Houston </a:t>
            </a:r>
          </a:p>
        </p:txBody>
      </p:sp>
      <p:pic>
        <p:nvPicPr>
          <p:cNvPr id="3" name="Picture 2">
            <a:extLst>
              <a:ext uri="{FF2B5EF4-FFF2-40B4-BE49-F238E27FC236}">
                <a16:creationId xmlns:a16="http://schemas.microsoft.com/office/drawing/2014/main" id="{7FF98AAD-658C-46DE-B523-82343CD90127}"/>
              </a:ext>
            </a:extLst>
          </p:cNvPr>
          <p:cNvPicPr>
            <a:picLocks noChangeAspect="1"/>
          </p:cNvPicPr>
          <p:nvPr/>
        </p:nvPicPr>
        <p:blipFill>
          <a:blip r:embed="rId2"/>
          <a:stretch>
            <a:fillRect/>
          </a:stretch>
        </p:blipFill>
        <p:spPr>
          <a:xfrm>
            <a:off x="868139" y="1403350"/>
            <a:ext cx="10591637" cy="4051300"/>
          </a:xfrm>
          <a:prstGeom prst="rect">
            <a:avLst/>
          </a:prstGeom>
          <a:noFill/>
        </p:spPr>
      </p:pic>
      <p:sp>
        <p:nvSpPr>
          <p:cNvPr id="4" name="TextBox 3">
            <a:extLst>
              <a:ext uri="{FF2B5EF4-FFF2-40B4-BE49-F238E27FC236}">
                <a16:creationId xmlns:a16="http://schemas.microsoft.com/office/drawing/2014/main" id="{0EA05406-EE07-4BA7-8929-48F66E066493}"/>
              </a:ext>
            </a:extLst>
          </p:cNvPr>
          <p:cNvSpPr txBox="1"/>
          <p:nvPr/>
        </p:nvSpPr>
        <p:spPr>
          <a:xfrm>
            <a:off x="5640265" y="2971800"/>
            <a:ext cx="914400" cy="914400"/>
          </a:xfrm>
          <a:prstGeom prst="rect">
            <a:avLst/>
          </a:prstGeom>
          <a:noFill/>
        </p:spPr>
        <p:txBody>
          <a:bodyPr wrap="square" lIns="0" tIns="0" rIns="0" bIns="0" rtlCol="0">
            <a:spAutoFit/>
          </a:bodyPr>
          <a:lstStyle/>
          <a:p>
            <a:pPr algn="l"/>
            <a:endParaRPr lang="en-US" sz="2000" dirty="0" err="1"/>
          </a:p>
        </p:txBody>
      </p:sp>
      <p:sp>
        <p:nvSpPr>
          <p:cNvPr id="5" name="TextBox 4">
            <a:extLst>
              <a:ext uri="{FF2B5EF4-FFF2-40B4-BE49-F238E27FC236}">
                <a16:creationId xmlns:a16="http://schemas.microsoft.com/office/drawing/2014/main" id="{D5826EC9-2D69-4062-B656-50AD0642764F}"/>
              </a:ext>
            </a:extLst>
          </p:cNvPr>
          <p:cNvSpPr txBox="1"/>
          <p:nvPr/>
        </p:nvSpPr>
        <p:spPr>
          <a:xfrm>
            <a:off x="5640265" y="2971800"/>
            <a:ext cx="914400" cy="914400"/>
          </a:xfrm>
          <a:prstGeom prst="rect">
            <a:avLst/>
          </a:prstGeom>
          <a:noFill/>
        </p:spPr>
        <p:txBody>
          <a:bodyPr wrap="square" lIns="0" tIns="0" rIns="0" bIns="0" rtlCol="0">
            <a:spAutoFit/>
          </a:bodyPr>
          <a:lstStyle/>
          <a:p>
            <a:pPr algn="l"/>
            <a:endParaRPr lang="en-US" sz="2000" dirty="0" err="1"/>
          </a:p>
        </p:txBody>
      </p:sp>
    </p:spTree>
    <p:extLst>
      <p:ext uri="{BB962C8B-B14F-4D97-AF65-F5344CB8AC3E}">
        <p14:creationId xmlns:p14="http://schemas.microsoft.com/office/powerpoint/2010/main" val="147546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4A4CBE-B51C-4E34-82A6-69A115AD49C7}"/>
              </a:ext>
            </a:extLst>
          </p:cNvPr>
          <p:cNvPicPr>
            <a:picLocks noChangeAspect="1"/>
          </p:cNvPicPr>
          <p:nvPr/>
        </p:nvPicPr>
        <p:blipFill>
          <a:blip r:embed="rId3"/>
          <a:stretch>
            <a:fillRect/>
          </a:stretch>
        </p:blipFill>
        <p:spPr>
          <a:xfrm>
            <a:off x="3149792" y="-127541"/>
            <a:ext cx="5253205" cy="7060185"/>
          </a:xfrm>
          <a:prstGeom prst="rect">
            <a:avLst/>
          </a:prstGeom>
        </p:spPr>
      </p:pic>
    </p:spTree>
    <p:extLst>
      <p:ext uri="{BB962C8B-B14F-4D97-AF65-F5344CB8AC3E}">
        <p14:creationId xmlns:p14="http://schemas.microsoft.com/office/powerpoint/2010/main" val="239527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w="12700" cap="flat" cmpd="sng" algn="ctr">
          <a:solidFill>
            <a:srgbClr val="F2F2F2"/>
          </a:solidFill>
          <a:prstDash val="solid"/>
          <a:miter lim="800000"/>
        </a:ln>
        <a:effectLst/>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0" cap="none" spc="0" normalizeH="0" baseline="0" noProof="0">
            <a:ln>
              <a:noFill/>
            </a:ln>
            <a:solidFill>
              <a:prstClr val="white"/>
            </a:solidFill>
            <a:effectLst/>
            <a:uLnTx/>
            <a:uFillTx/>
            <a:latin typeface="Segoe UI"/>
            <a:ea typeface="+mn-ea"/>
            <a:cs typeface="+mn-cs"/>
          </a:defRPr>
        </a:defPPr>
      </a:lst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4.xml><?xml version="1.0" encoding="utf-8"?>
<a:theme xmlns:a="http://schemas.openxmlformats.org/drawingml/2006/main" name="White Template_USE THIS">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483434C67E8A4496ECD56D78316DD6" ma:contentTypeVersion="6" ma:contentTypeDescription="Create a new document." ma:contentTypeScope="" ma:versionID="19de29a9a1bdefeec2d0c2370362b0f0">
  <xsd:schema xmlns:xsd="http://www.w3.org/2001/XMLSchema" xmlns:xs="http://www.w3.org/2001/XMLSchema" xmlns:p="http://schemas.microsoft.com/office/2006/metadata/properties" xmlns:ns2="1ad5483b-37a0-40ef-aba6-3b36c14da152" xmlns:ns3="838c06e6-b154-4057-934e-c6a84180491d" targetNamespace="http://schemas.microsoft.com/office/2006/metadata/properties" ma:root="true" ma:fieldsID="bee3638a4b065e7554740dc357a742c3" ns2:_="" ns3:_="">
    <xsd:import namespace="1ad5483b-37a0-40ef-aba6-3b36c14da152"/>
    <xsd:import namespace="838c06e6-b154-4057-934e-c6a8418049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5483b-37a0-40ef-aba6-3b36c14da1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8c06e6-b154-4057-934e-c6a8418049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38c06e6-b154-4057-934e-c6a84180491d">
      <UserInfo>
        <DisplayName>Zoe Darmé</DisplayName>
        <AccountId>168</AccountId>
        <AccountType/>
      </UserInfo>
      <UserInfo>
        <DisplayName>Lindsay Bealko (JeffreyM Consulting LLC)</DisplayName>
        <AccountId>49</AccountId>
        <AccountType/>
      </UserInfo>
    </SharedWithUsers>
    <MediaServiceKeyPoints xmlns="1ad5483b-37a0-40ef-aba6-3b36c14da152" xsi:nil="true"/>
  </documentManagement>
</p:properties>
</file>

<file path=customXml/itemProps1.xml><?xml version="1.0" encoding="utf-8"?>
<ds:datastoreItem xmlns:ds="http://schemas.openxmlformats.org/officeDocument/2006/customXml" ds:itemID="{C00D56A3-F328-470A-AFD8-25F1119993C9}">
  <ds:schemaRefs>
    <ds:schemaRef ds:uri="http://schemas.microsoft.com/sharepoint/v3/contenttype/forms"/>
  </ds:schemaRefs>
</ds:datastoreItem>
</file>

<file path=customXml/itemProps2.xml><?xml version="1.0" encoding="utf-8"?>
<ds:datastoreItem xmlns:ds="http://schemas.openxmlformats.org/officeDocument/2006/customXml" ds:itemID="{92E2BD58-1902-40DF-9ADB-75217218A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5483b-37a0-40ef-aba6-3b36c14da152"/>
    <ds:schemaRef ds:uri="838c06e6-b154-4057-934e-c6a841804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7189FF-7DD4-40F1-A023-0B8B4160D468}">
  <ds:schemaRefs>
    <ds:schemaRef ds:uri="http://purl.org/dc/dcmitype/"/>
    <ds:schemaRef ds:uri="http://schemas.microsoft.com/office/2006/metadata/properties"/>
    <ds:schemaRef ds:uri="838c06e6-b154-4057-934e-c6a84180491d"/>
    <ds:schemaRef ds:uri="http://purl.org/dc/terms/"/>
    <ds:schemaRef ds:uri="http://schemas.microsoft.com/office/2006/documentManagement/types"/>
    <ds:schemaRef ds:uri="1ad5483b-37a0-40ef-aba6-3b36c14da152"/>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7</TotalTime>
  <Words>1747</Words>
  <Application>Microsoft Office PowerPoint</Application>
  <PresentationFormat>Widescreen</PresentationFormat>
  <Paragraphs>108</Paragraphs>
  <Slides>24</Slides>
  <Notes>7</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38" baseType="lpstr">
      <vt:lpstr>Arial</vt:lpstr>
      <vt:lpstr>Arial,Sans-Serif</vt:lpstr>
      <vt:lpstr>Calibri</vt:lpstr>
      <vt:lpstr>Consolas</vt:lpstr>
      <vt:lpstr>Segoe UI</vt:lpstr>
      <vt:lpstr>Segoe UI Semibold</vt:lpstr>
      <vt:lpstr>Symbol,Sans-Serif</vt:lpstr>
      <vt:lpstr>Times New Roman</vt:lpstr>
      <vt:lpstr>Wingdings</vt:lpstr>
      <vt:lpstr>White Template</vt:lpstr>
      <vt:lpstr>White Template</vt:lpstr>
      <vt:lpstr>White Template</vt:lpstr>
      <vt:lpstr>White Template_USE THIS</vt:lpstr>
      <vt:lpstr>think-cell Slide</vt:lpstr>
      <vt:lpstr>Accelerating skilling to ensure  an inclusive economic recovery  aka.ms/acceleratehouston</vt:lpstr>
      <vt:lpstr>PowerPoint Presentation</vt:lpstr>
      <vt:lpstr>PowerPoint Presentation</vt:lpstr>
      <vt:lpstr>PowerPoint Presentation</vt:lpstr>
      <vt:lpstr>PowerPoint Presentation</vt:lpstr>
      <vt:lpstr>PowerPoint Presentation</vt:lpstr>
      <vt:lpstr>PowerPoint Presentation</vt:lpstr>
      <vt:lpstr>August Workforce Update:  Houston </vt:lpstr>
      <vt:lpstr>PowerPoint Presentation</vt:lpstr>
      <vt:lpstr>PowerPoint Presentation</vt:lpstr>
      <vt:lpstr>PowerPoint Presentation</vt:lpstr>
      <vt:lpstr>PowerPoint Presentation</vt:lpstr>
      <vt:lpstr>PowerPoint Presentation</vt:lpstr>
      <vt:lpstr>Our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skilling to ensure  an inclusive economic recovery  aka.ms/acceleratehouston</dc:title>
  <dc:creator>Allyson Knox (CELA)</dc:creator>
  <cp:lastModifiedBy>Allyson Knox (CELA)</cp:lastModifiedBy>
  <cp:revision>2</cp:revision>
  <dcterms:created xsi:type="dcterms:W3CDTF">2020-09-08T22:28:17Z</dcterms:created>
  <dcterms:modified xsi:type="dcterms:W3CDTF">2020-09-08T22:35:52Z</dcterms:modified>
</cp:coreProperties>
</file>