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</p:sldMasterIdLst>
  <p:notesMasterIdLst>
    <p:notesMasterId r:id="rId19"/>
  </p:notesMasterIdLst>
  <p:handoutMasterIdLst>
    <p:handoutMasterId r:id="rId20"/>
  </p:handoutMasterIdLst>
  <p:sldIdLst>
    <p:sldId id="537" r:id="rId7"/>
    <p:sldId id="552" r:id="rId8"/>
    <p:sldId id="559" r:id="rId9"/>
    <p:sldId id="560" r:id="rId10"/>
    <p:sldId id="554" r:id="rId11"/>
    <p:sldId id="562" r:id="rId12"/>
    <p:sldId id="556" r:id="rId13"/>
    <p:sldId id="557" r:id="rId14"/>
    <p:sldId id="558" r:id="rId15"/>
    <p:sldId id="546" r:id="rId16"/>
    <p:sldId id="561" r:id="rId17"/>
    <p:sldId id="564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D233A4-693B-4455-BE40-87FC498184C0}">
          <p14:sldIdLst>
            <p14:sldId id="537"/>
            <p14:sldId id="552"/>
            <p14:sldId id="559"/>
            <p14:sldId id="560"/>
            <p14:sldId id="554"/>
            <p14:sldId id="562"/>
            <p14:sldId id="556"/>
            <p14:sldId id="557"/>
            <p14:sldId id="558"/>
            <p14:sldId id="546"/>
            <p14:sldId id="561"/>
            <p14:sldId id="5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74" autoAdjust="0"/>
    <p:restoredTop sz="55556" autoAdjust="0"/>
  </p:normalViewPr>
  <p:slideViewPr>
    <p:cSldViewPr>
      <p:cViewPr>
        <p:scale>
          <a:sx n="90" d="100"/>
          <a:sy n="90" d="100"/>
        </p:scale>
        <p:origin x="-119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129321\AppData\Local\Microsoft\Windows\Temporary%20Internet%20Files\Content.Outlook\9HH1SIBB\ETHNICITY%20BY%20DEPT%204-2016%20to%20Brian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8.8652482269503553E-3"/>
                  <c:y val="2.61044217981250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276595744680851E-2"/>
                  <c:y val="1.0040162230048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413010873640794E-2"/>
                  <c:y val="-0.10727375687628085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0921985815602835E-3"/>
                  <c:y val="3.212851913615393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'ALL POS'!$F$101:$J$101</c:f>
              <c:strCache>
                <c:ptCount val="5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American Indian or Alaskan Native</c:v>
                </c:pt>
                <c:pt idx="4">
                  <c:v>Asian or Pacific Islander</c:v>
                </c:pt>
              </c:strCache>
            </c:strRef>
          </c:cat>
          <c:val>
            <c:numRef>
              <c:f>'ALL POS'!$F$102:$J$102</c:f>
              <c:numCache>
                <c:formatCode>0%</c:formatCode>
                <c:ptCount val="5"/>
                <c:pt idx="0">
                  <c:v>0.22352941176470589</c:v>
                </c:pt>
                <c:pt idx="1">
                  <c:v>0.18823529411764706</c:v>
                </c:pt>
                <c:pt idx="2">
                  <c:v>0.43529411764705883</c:v>
                </c:pt>
                <c:pt idx="3">
                  <c:v>1.1764705882352941E-2</c:v>
                </c:pt>
                <c:pt idx="4">
                  <c:v>0.14117647058823529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13B644F-1FC0-46A7-A435-5E0F8D38A660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AB8321-0394-402E-81F4-C4A7F6A1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7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3" tIns="46651" rIns="93303" bIns="466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3" tIns="46651" rIns="93303" bIns="46651" rtlCol="0"/>
          <a:lstStyle>
            <a:lvl1pPr algn="r">
              <a:defRPr sz="1200"/>
            </a:lvl1pPr>
          </a:lstStyle>
          <a:p>
            <a:fld id="{8CD50417-CF15-4423-8A69-D0E625A4EAC7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3" tIns="46651" rIns="93303" bIns="466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3" tIns="46651" rIns="93303" bIns="466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3" tIns="46651" rIns="93303" bIns="466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03" tIns="46651" rIns="93303" bIns="46651" rtlCol="0" anchor="b"/>
          <a:lstStyle>
            <a:lvl1pPr algn="r">
              <a:defRPr sz="1200"/>
            </a:lvl1pPr>
          </a:lstStyle>
          <a:p>
            <a:fld id="{992E518C-B257-42BC-82C6-CFE985B21F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437A-0343-471F-837B-44EB863F925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0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518C-B257-42BC-82C6-CFE985B21F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6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518C-B257-42BC-82C6-CFE985B21F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9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518C-B257-42BC-82C6-CFE985B21F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518C-B257-42BC-82C6-CFE985B21F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7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518C-B257-42BC-82C6-CFE985B21F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9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518C-B257-42BC-82C6-CFE985B21F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7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518C-B257-42BC-82C6-CFE985B21F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0058-33B3-4ECE-85FB-7CFB67F3543A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993-2E02-4617-9193-E103C83ADB1D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6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AE54-9212-4DD9-9A8E-E9A395A0785E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4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32881"/>
            <a:ext cx="8166100" cy="2387600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rgbClr val="63666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32438"/>
            <a:ext cx="8166100" cy="11858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257800"/>
            <a:ext cx="9144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0901" y="294883"/>
            <a:ext cx="2163361" cy="21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5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273800" cy="839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7937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272784" cy="839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0472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90472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793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64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2459"/>
            <a:ext cx="5111750" cy="4988479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81898"/>
            <a:ext cx="3008313" cy="3749040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3550" y="1128713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3139"/>
            <a:ext cx="62738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Click to edit Master title style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49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1983"/>
            <a:ext cx="5486400" cy="35898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16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3550" y="1128713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Click to edit Master title style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63550" y="1138238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1509"/>
            <a:ext cx="2057400" cy="498847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1509"/>
            <a:ext cx="6019800" cy="498847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4025" y="1138238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Click to edit Master title style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fal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0" y="6736090"/>
            <a:ext cx="9143391" cy="12191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990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ba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" y="-3043"/>
            <a:ext cx="9143391" cy="79243"/>
          </a:xfrm>
          <a:prstGeom prst="rect">
            <a:avLst/>
          </a:prstGeom>
        </p:spPr>
      </p:pic>
      <p:sp>
        <p:nvSpPr>
          <p:cNvPr id="11" name="Title 14"/>
          <p:cNvSpPr txBox="1">
            <a:spLocks/>
          </p:cNvSpPr>
          <p:nvPr userDrawn="1"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6245" y="6019800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/>
              <a:t>Click to edit takeaway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490" y="6674616"/>
            <a:ext cx="9001055" cy="366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88" tIns="44450" rIns="90488" bIns="44450" anchor="ctr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</a:rPr>
              <a:t>The content of this presentation is proprietary and confidential information of ©</a:t>
            </a:r>
            <a:r>
              <a:rPr lang="en-US" sz="900" i="1" dirty="0" smtClean="0">
                <a:solidFill>
                  <a:prstClr val="black"/>
                </a:solidFill>
              </a:rPr>
              <a:t>2017 </a:t>
            </a:r>
            <a:r>
              <a:rPr lang="en-US" sz="900" i="1" dirty="0">
                <a:solidFill>
                  <a:prstClr val="black"/>
                </a:solidFill>
              </a:rPr>
              <a:t>Safal Partners</a:t>
            </a:r>
            <a:endParaRPr lang="en-US" i="1" dirty="0">
              <a:solidFill>
                <a:prstClr val="black"/>
              </a:solidFill>
            </a:endParaRPr>
          </a:p>
          <a:p>
            <a:pPr algn="r" defTabSz="457200" eaLnBrk="0" hangingPunct="0">
              <a:defRPr/>
            </a:pP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8393906" y="6666384"/>
            <a:ext cx="433387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90488" rIns="90488" anchor="ctr">
            <a:spAutoFit/>
          </a:bodyPr>
          <a:lstStyle/>
          <a:p>
            <a:pPr algn="ctr" defTabSz="457200" eaLnBrk="0" hangingPunct="0">
              <a:defRPr/>
            </a:pPr>
            <a:fld id="{2BF07DEB-607E-47B5-8250-1D8372858C64}" type="slidenum">
              <a:rPr lang="en-US" sz="900" smtClean="0">
                <a:solidFill>
                  <a:prstClr val="black"/>
                </a:solidFill>
              </a:rPr>
              <a:pPr algn="ctr" defTabSz="457200" eaLnBrk="0" hangingPunct="0">
                <a:defRPr/>
              </a:pPr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4" name="Title 1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48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FC50-ED26-4E13-AA89-8917452A8BAF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9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D79A-7484-45AE-823A-DB7EC6A7259E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175F-2360-427B-B65D-19F30F75C808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3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095E-3D1A-40C4-9055-30FE1A962C4F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99EF-197C-4D59-B191-70B780A113F9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1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97A4-EAD0-46D8-9DDF-F018CB93492C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5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4CB8-F846-4DC7-94AD-4AB9096EA029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0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C28-6B06-45D7-BF76-F8E6580E6F84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1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829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066800"/>
            <a:ext cx="9144000" cy="58293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2296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1E70-3B51-402C-A358-47314436A811}" type="datetime1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80DBC4-F51A-498A-848D-847AC19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4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96100"/>
            <a:chOff x="0" y="0"/>
            <a:chExt cx="9144000" cy="6896100"/>
          </a:xfrm>
        </p:grpSpPr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81400"/>
              <a:ext cx="9144000" cy="331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96100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5199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472"/>
            <a:ext cx="8229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6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18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62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19542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Budget: Fiscal Year 2018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Planning &amp; Development Department</a:t>
            </a:r>
          </a:p>
          <a:p>
            <a:pPr algn="r"/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Patrick Walsh, P.E.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Planning &amp; Development Department</a:t>
            </a:r>
          </a:p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City Council – Budget &amp; Fiscal Affairs Committee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May 17, 2017</a:t>
            </a:r>
          </a:p>
        </p:txBody>
      </p:sp>
      <p:pic>
        <p:nvPicPr>
          <p:cNvPr id="8" name="Picture 2" descr="N:\Graphic Standards\City Seal logos\Color logo 2in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2116594" cy="838200"/>
          </a:xfrm>
          <a:prstGeom prst="rect">
            <a:avLst/>
          </a:prstGeom>
          <a:noFill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8CE65-43BC-49FB-8699-2741771298E7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5867400"/>
            <a:ext cx="9144000" cy="990600"/>
            <a:chOff x="0" y="5867400"/>
            <a:chExt cx="9144000" cy="990600"/>
          </a:xfrm>
        </p:grpSpPr>
        <p:sp>
          <p:nvSpPr>
            <p:cNvPr id="17" name="Rectangle 16"/>
            <p:cNvSpPr/>
            <p:nvPr/>
          </p:nvSpPr>
          <p:spPr>
            <a:xfrm>
              <a:off x="0" y="5867400"/>
              <a:ext cx="914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2" descr="N:\Graphic Standards\City Seal logos\Color logo 2in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5943600"/>
              <a:ext cx="2116594" cy="838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24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Questions</a:t>
            </a:r>
            <a:endParaRPr lang="en-US" sz="96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867400"/>
            <a:ext cx="9144000" cy="990600"/>
            <a:chOff x="0" y="5867400"/>
            <a:chExt cx="9144000" cy="990600"/>
          </a:xfrm>
        </p:grpSpPr>
        <p:sp>
          <p:nvSpPr>
            <p:cNvPr id="6" name="Rectangle 5"/>
            <p:cNvSpPr/>
            <p:nvPr/>
          </p:nvSpPr>
          <p:spPr>
            <a:xfrm>
              <a:off x="0" y="5867400"/>
              <a:ext cx="914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 descr="N:\Graphic Standards\City Seal logos\Color logo 2inc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5943600"/>
              <a:ext cx="2116594" cy="838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013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Appendix A: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Department </a:t>
            </a:r>
            <a:r>
              <a:rPr lang="en-US" dirty="0">
                <a:solidFill>
                  <a:schemeClr val="tx2"/>
                </a:solidFill>
              </a:rPr>
              <a:t>Demographics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762000"/>
            <a:ext cx="7162800" cy="6324599"/>
            <a:chOff x="2667000" y="914400"/>
            <a:chExt cx="7162800" cy="6324599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5036163"/>
                </p:ext>
              </p:extLst>
            </p:nvPr>
          </p:nvGraphicFramePr>
          <p:xfrm>
            <a:off x="2667000" y="914400"/>
            <a:ext cx="7162800" cy="6324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267200" y="49530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44862" y="1828800"/>
              <a:ext cx="1399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Asian or </a:t>
              </a:r>
            </a:p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Pacific Islander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1557877"/>
              <a:ext cx="16866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American Indian or</a:t>
              </a:r>
            </a:p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Alaskan Native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3423" y="442668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Hispanic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8627" y="225373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39481" y="3324135"/>
            <a:ext cx="2262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Employees: 79</a:t>
            </a:r>
          </a:p>
          <a:p>
            <a:pPr algn="ctr"/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Male: 52%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Female: 48%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Appendix </a:t>
            </a:r>
            <a:r>
              <a:rPr lang="en-US" dirty="0" smtClean="0">
                <a:solidFill>
                  <a:schemeClr val="tx2"/>
                </a:solidFill>
              </a:rPr>
              <a:t>B: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Performance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16668"/>
              </p:ext>
            </p:extLst>
          </p:nvPr>
        </p:nvGraphicFramePr>
        <p:xfrm>
          <a:off x="457200" y="1219201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500808"/>
                <a:gridCol w="678567"/>
                <a:gridCol w="738549"/>
                <a:gridCol w="933875"/>
                <a:gridCol w="1015601"/>
              </a:tblGrid>
              <a:tr h="333319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Performance Measures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Priorities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FY16</a:t>
                      </a:r>
                    </a:p>
                    <a:p>
                      <a:pPr algn="ctr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Actual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FY17</a:t>
                      </a:r>
                    </a:p>
                    <a:p>
                      <a:pPr algn="ctr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Budget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FY17</a:t>
                      </a:r>
                    </a:p>
                    <a:p>
                      <a:pPr algn="ctr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Estimates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FY18</a:t>
                      </a:r>
                    </a:p>
                    <a:p>
                      <a:pPr algn="ctr"/>
                      <a:r>
                        <a:rPr lang="en-US" sz="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Estimates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1746"/>
                    </a:solidFill>
                  </a:tcPr>
                </a:tc>
              </a:tr>
              <a:tr h="333319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Applications Reviewed: Commercial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Services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Infrastructure; Sound Financial Management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9,500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33319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Percentage of commercial plans reviewed in 5 business days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Sound Financial Management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95.4%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33319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Applications Reviewed: Residential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Services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Infrastructure; Sound Financial Management</a:t>
                      </a:r>
                      <a:endParaRPr lang="en-US" sz="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17,500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33319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Percentage of residential plans reviewed in 3 business days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Sound Financial Management</a:t>
                      </a: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93.9%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4526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Percentage of walk-in customers for POD services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the HPC met by the planner within 10 minutes of check-in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Sound Financial Management</a:t>
                      </a: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33319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Applications Reviewed: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Subdivision Plats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Services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Infrastructure; Sound Financial Management</a:t>
                      </a: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2,318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2,150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2,092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2,100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4526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Percentage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property addresses assigned prior to Planning Commission approval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Services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Infrastructure; Sound Financial Management</a:t>
                      </a: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4526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Applications Reviewed: Special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Minimum Lot Size/Building Line and Prohibited Yard Parking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 Sound Financial Management</a:t>
                      </a: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4526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Lots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protected by Special Minimum Lot Size, Building Line, and Prohibited Yard Parking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</a:t>
                      </a:r>
                      <a:r>
                        <a:rPr lang="en-US" sz="800" baseline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 Sound Financial Management</a:t>
                      </a:r>
                      <a:endParaRPr lang="en-US" sz="80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7,611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6,000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2,641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2,350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4526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Applications Reviewed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Annual Major Thoroughfare and Freeway Plan Amendments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Services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Infrastructure; Sound Financial Management</a:t>
                      </a: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4526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Applications Reviewed: Historic COA, Landmark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Protected Landmark, and Historic Districts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Sound Financial Management</a:t>
                      </a: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387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382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382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54526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Small Area Plans (Mobility Studies, Livable Center Studies, etc.) coordinated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Communities;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Services</a:t>
                      </a:r>
                      <a:r>
                        <a:rPr lang="en-US" sz="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Infrastructure; Sound Financial Management</a:t>
                      </a:r>
                      <a:endParaRPr lang="en-US" sz="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0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pitchFamily="34" charset="0"/>
              </a:rPr>
              <a:t>Organizational Chart</a:t>
            </a:r>
            <a:endParaRPr lang="en-US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7901" y="6282056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latin typeface="Helvetica" pitchFamily="34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latin typeface="Helvetica" pitchFamily="34" charset="0"/>
              <a:ea typeface="ＭＳ Ｐゴシック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368040" y="1447800"/>
            <a:ext cx="234696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Director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5715000" y="2662382"/>
            <a:ext cx="1447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Director’s 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Office</a:t>
            </a:r>
          </a:p>
          <a:p>
            <a:pPr algn="ctr">
              <a:spcBef>
                <a:spcPct val="0"/>
              </a:spcBef>
            </a:pP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Admin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Coordinator</a:t>
            </a:r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243791" y="4790186"/>
            <a:ext cx="1594153" cy="77241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Community &amp;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Regional Planning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4572000" y="2133600"/>
            <a:ext cx="0" cy="2661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572000" y="2967182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1020888" y="4518890"/>
            <a:ext cx="0" cy="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676400" y="3429000"/>
            <a:ext cx="1725903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Council Liaison &amp;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PIO</a:t>
            </a:r>
            <a:endParaRPr lang="en-US" sz="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H="1">
            <a:off x="3402013" y="3705225"/>
            <a:ext cx="1160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03835" y="1790700"/>
            <a:ext cx="1634109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Mayor’s Office of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Communications</a:t>
            </a:r>
            <a:endParaRPr lang="en-US" sz="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7318970" y="1828800"/>
            <a:ext cx="158627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Finance </a:t>
            </a:r>
            <a:r>
              <a:rPr lang="en-U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epartment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Fleet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HR</a:t>
            </a:r>
            <a:endParaRPr lang="en-US" sz="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8142670" y="2444269"/>
            <a:ext cx="0" cy="235122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923544" y="3810000"/>
            <a:ext cx="75285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flipH="1">
            <a:off x="920686" y="2400300"/>
            <a:ext cx="2858" cy="137939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8142670" y="4518890"/>
            <a:ext cx="0" cy="2712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45" name="Straight Connector 44"/>
          <p:cNvCxnSpPr>
            <a:stCxn id="36" idx="0"/>
            <a:endCxn id="44" idx="0"/>
          </p:cNvCxnSpPr>
          <p:nvPr/>
        </p:nvCxnSpPr>
        <p:spPr>
          <a:xfrm>
            <a:off x="1020888" y="4518890"/>
            <a:ext cx="71217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2012310" y="4795490"/>
            <a:ext cx="1594153" cy="77241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Transportation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Planning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3765398" y="4795490"/>
            <a:ext cx="1594153" cy="77241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GIS Services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5534488" y="4795490"/>
            <a:ext cx="1594153" cy="77241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</a:t>
            </a: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7318970" y="4770579"/>
            <a:ext cx="1594153" cy="77241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2854476" y="4513586"/>
            <a:ext cx="0" cy="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331564" y="4518890"/>
            <a:ext cx="0" cy="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Department Initiatives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474060"/>
              </p:ext>
            </p:extLst>
          </p:nvPr>
        </p:nvGraphicFramePr>
        <p:xfrm>
          <a:off x="457200" y="1419860"/>
          <a:ext cx="8229599" cy="45999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9000"/>
                <a:gridCol w="2057400"/>
                <a:gridCol w="2743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Initiative Name</a:t>
                      </a:r>
                      <a:endParaRPr lang="en-US" sz="105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Mayor’s Priority</a:t>
                      </a:r>
                      <a:endParaRPr lang="en-US" sz="105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Plan Houston Strategy</a:t>
                      </a:r>
                      <a:endParaRPr lang="en-US" sz="105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Complete Communities </a:t>
                      </a:r>
                      <a:r>
                        <a:rPr lang="en-US" sz="1050" dirty="0" smtClean="0"/>
                        <a:t>– A</a:t>
                      </a:r>
                      <a:r>
                        <a:rPr lang="en-US" sz="1050" baseline="0" dirty="0" smtClean="0"/>
                        <a:t> p</a:t>
                      </a:r>
                      <a:r>
                        <a:rPr lang="en-US" sz="1050" dirty="0" smtClean="0"/>
                        <a:t>rogram to revitalize underserved neighborhoods.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All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All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Walkab</a:t>
                      </a:r>
                      <a:r>
                        <a:rPr lang="en-US" sz="1050" b="1" baseline="0" dirty="0" smtClean="0"/>
                        <a:t>le Places</a:t>
                      </a:r>
                      <a:r>
                        <a:rPr lang="en-US" sz="1050" baseline="0" dirty="0" smtClean="0"/>
                        <a:t>– Develop a comprehensive approach for encouraging walkable places with a focus on improvements to development regulations.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Complete Communities;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Services</a:t>
                      </a:r>
                      <a:r>
                        <a:rPr lang="en-US" sz="1050" baseline="0" dirty="0" smtClean="0"/>
                        <a:t> &amp; Infrastructure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Grow Responsibly</a:t>
                      </a:r>
                      <a:r>
                        <a:rPr lang="en-US" sz="1050" baseline="0" dirty="0" smtClean="0"/>
                        <a:t>; Nurture Safe and Healthy Neighborhoods;  Connect People and Places; Foster an Affordable City; Celebrate What’s Uniquely Houston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Platting Standards</a:t>
                      </a:r>
                      <a:r>
                        <a:rPr lang="en-US" sz="1050" b="1" baseline="0" dirty="0" smtClean="0"/>
                        <a:t> </a:t>
                      </a:r>
                      <a:r>
                        <a:rPr lang="en-US" sz="1050" dirty="0" smtClean="0"/>
                        <a:t>– Review and make recommendations to update rules</a:t>
                      </a:r>
                      <a:r>
                        <a:rPr lang="en-US" sz="1050" baseline="0" dirty="0" smtClean="0"/>
                        <a:t> related to subdivision platting and site plan development.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Complete Communities;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Services</a:t>
                      </a:r>
                      <a:r>
                        <a:rPr lang="en-US" sz="1050" baseline="0" dirty="0" smtClean="0"/>
                        <a:t> &amp; Infrastructure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Grow Responsibly</a:t>
                      </a:r>
                      <a:r>
                        <a:rPr lang="en-US" sz="1050" baseline="0" dirty="0" smtClean="0"/>
                        <a:t>; Nurture Safe and Healthy Neighborhoods;  Connect People and Places; Foster an Affordable City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Historic District Design</a:t>
                      </a:r>
                      <a:r>
                        <a:rPr lang="en-US" sz="1050" b="1" baseline="0" dirty="0" smtClean="0"/>
                        <a:t> Guidelines </a:t>
                      </a:r>
                      <a:r>
                        <a:rPr lang="en-US" sz="1050" baseline="0" dirty="0" smtClean="0"/>
                        <a:t>– Develop design guidelines for historic district for Houston Heights East, Houston Heights West, and Houston Heights South.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Complete Communities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Celebrate What’s Uniquely Houston; </a:t>
                      </a:r>
                      <a:r>
                        <a:rPr lang="en-US" sz="1050" dirty="0" smtClean="0"/>
                        <a:t>Grow Responsibly</a:t>
                      </a:r>
                      <a:r>
                        <a:rPr lang="en-US" sz="1050" baseline="0" dirty="0" smtClean="0"/>
                        <a:t>; Nurture Safe and Healthy Neighborhoods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Houston Bike Plan Implementation </a:t>
                      </a:r>
                      <a:r>
                        <a:rPr lang="en-US" sz="1050" dirty="0" smtClean="0"/>
                        <a:t>– Implement the recommendations of the </a:t>
                      </a:r>
                      <a:r>
                        <a:rPr lang="en-US" sz="1050" baseline="0" dirty="0" smtClean="0"/>
                        <a:t>Houston Bike Plan.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Complete Communities;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Services</a:t>
                      </a:r>
                      <a:r>
                        <a:rPr lang="en-US" sz="1050" baseline="0" dirty="0" smtClean="0"/>
                        <a:t> &amp; Infrastructure; Sound Financial Management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Connect People and Places; Connect People and Places; Spend Money Wisely; </a:t>
                      </a:r>
                      <a:r>
                        <a:rPr lang="en-US" sz="1050" dirty="0" smtClean="0"/>
                        <a:t>Grow Responsibly</a:t>
                      </a:r>
                      <a:r>
                        <a:rPr lang="en-US" sz="1050" baseline="0" dirty="0" smtClean="0"/>
                        <a:t>; Nurture Safe and Healthy Neighborhoods;  Connect People and Places; Foster an Affordable City; Partner with others, Public and Private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Bike Share Expansion </a:t>
                      </a:r>
                      <a:r>
                        <a:rPr lang="en-US" sz="1050" dirty="0" smtClean="0"/>
                        <a:t>– Implementation</a:t>
                      </a:r>
                      <a:r>
                        <a:rPr lang="en-US" sz="1050" baseline="0" dirty="0" smtClean="0"/>
                        <a:t> expansion of the Bike Share system, made possible by a Transportation Alternatives Program federal grant.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Complete Communities;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Services</a:t>
                      </a:r>
                      <a:r>
                        <a:rPr lang="en-US" sz="1050" baseline="0" dirty="0" smtClean="0"/>
                        <a:t> &amp; Infrastructure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Connect People and Places; Spend Money Wisely; </a:t>
                      </a:r>
                      <a:r>
                        <a:rPr lang="en-US" sz="1050" dirty="0" smtClean="0"/>
                        <a:t>Grow Responsibly</a:t>
                      </a:r>
                      <a:r>
                        <a:rPr lang="en-US" sz="1050" baseline="0" dirty="0" smtClean="0"/>
                        <a:t>; Nurture Safe and Healthy Neighborhoods;  Connect People and Places; Foster an Affordable City; Partner with others, Public and Private</a:t>
                      </a:r>
                      <a:endParaRPr lang="en-US" sz="105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Revenue by </a:t>
            </a:r>
            <a:r>
              <a:rPr lang="en-US" dirty="0" smtClean="0">
                <a:solidFill>
                  <a:schemeClr val="tx2"/>
                </a:solidFill>
              </a:rPr>
              <a:t>Fund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(In Thousands)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30214"/>
              </p:ext>
            </p:extLst>
          </p:nvPr>
        </p:nvGraphicFramePr>
        <p:xfrm>
          <a:off x="380999" y="2133600"/>
          <a:ext cx="8311084" cy="1809748"/>
        </p:xfrm>
        <a:graphic>
          <a:graphicData uri="http://schemas.openxmlformats.org/drawingml/2006/table">
            <a:tbl>
              <a:tblPr/>
              <a:tblGrid>
                <a:gridCol w="2390775"/>
                <a:gridCol w="1023026"/>
                <a:gridCol w="1023026"/>
                <a:gridCol w="1023026"/>
                <a:gridCol w="1023026"/>
                <a:gridCol w="1133197"/>
                <a:gridCol w="695008"/>
              </a:tblGrid>
              <a:tr h="219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197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FY18 Prop/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19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Proposed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FY17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32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Fund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3,572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1,305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1,389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1,178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$      (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211)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(15.2%)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P&amp;D Special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Revenue Fund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3,203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7,092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6,341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6,613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272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 Service Revolving Fund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946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1,280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1,048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1,441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394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Historic Preservation Fund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      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    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$          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(6)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(30.6%)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7,735</a:t>
                      </a:r>
                      <a:endParaRPr lang="en-US" sz="1300" b="0" i="0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$   9,684</a:t>
                      </a:r>
                      <a:endParaRPr lang="en-US" sz="1300" b="0" i="0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 8,796</a:t>
                      </a:r>
                      <a:endParaRPr lang="en-US" sz="1300" b="0" i="0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$   9,245</a:t>
                      </a:r>
                      <a:endParaRPr lang="en-US" sz="1300" b="0" i="0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     449</a:t>
                      </a:r>
                      <a:endParaRPr lang="en-US" sz="1300" b="0" i="0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Revenue Highlights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General Fund </a:t>
            </a:r>
            <a:r>
              <a:rPr lang="en-US" dirty="0" smtClean="0"/>
              <a:t>– Reduction in chargebacks</a:t>
            </a:r>
          </a:p>
          <a:p>
            <a:pPr>
              <a:spcAft>
                <a:spcPts val="300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Special Revenue Fund </a:t>
            </a:r>
            <a:r>
              <a:rPr lang="en-US" dirty="0"/>
              <a:t>– </a:t>
            </a:r>
            <a:r>
              <a:rPr lang="en-US" dirty="0" smtClean="0"/>
              <a:t>No significant changes</a:t>
            </a:r>
          </a:p>
          <a:p>
            <a:pPr>
              <a:spcAft>
                <a:spcPts val="3000"/>
              </a:spcAft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Central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Service Revolving Fund </a:t>
            </a:r>
            <a:r>
              <a:rPr lang="en-US" dirty="0" smtClean="0"/>
              <a:t>– Revenue increased due to the transfer of 4 FTEs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Historic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Preservation Fund </a:t>
            </a:r>
            <a:r>
              <a:rPr lang="en-US" dirty="0" smtClean="0"/>
              <a:t>– No significant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Expenditures by Fund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(In Thousands)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3207"/>
              </p:ext>
            </p:extLst>
          </p:nvPr>
        </p:nvGraphicFramePr>
        <p:xfrm>
          <a:off x="457201" y="1828800"/>
          <a:ext cx="8305801" cy="2328822"/>
        </p:xfrm>
        <a:graphic>
          <a:graphicData uri="http://schemas.openxmlformats.org/drawingml/2006/table">
            <a:tbl>
              <a:tblPr/>
              <a:tblGrid>
                <a:gridCol w="2347633"/>
                <a:gridCol w="972511"/>
                <a:gridCol w="1070993"/>
                <a:gridCol w="1070993"/>
                <a:gridCol w="1070993"/>
                <a:gridCol w="1050476"/>
                <a:gridCol w="722202"/>
              </a:tblGrid>
              <a:tr h="16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949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FY18 Prop/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8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Proposed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FY17 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8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 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5,804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4,438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4,238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3,508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930)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(20.9%)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P&amp;D Special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Revenue 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2,785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7,057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6,113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6,670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387)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(5.5%)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 Service Revolving 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  946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1,280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1,048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1,441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  161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Historic Preservation 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82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203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(33.3%)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$   9,616</a:t>
                      </a:r>
                      <a:endParaRPr lang="en-US" sz="1300" b="0" i="0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$  13,075</a:t>
                      </a:r>
                      <a:endParaRPr lang="en-US" sz="1300" b="0" i="0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$ 11,602</a:t>
                      </a:r>
                      <a:endParaRPr lang="en-US" sz="1300" b="0" i="0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  11,820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 $ (</a:t>
                      </a:r>
                      <a:r>
                        <a:rPr lang="en-US" sz="13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1,256)</a:t>
                      </a:r>
                      <a:endParaRPr lang="en-US" sz="13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(9.6%)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Budget Expenditures Net Change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105400" cy="540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4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Expenditures Highlights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0472"/>
            <a:ext cx="8229600" cy="4834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General Fund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Reduction </a:t>
            </a:r>
            <a:r>
              <a:rPr lang="en-US" sz="2000" dirty="0"/>
              <a:t>of </a:t>
            </a:r>
            <a:r>
              <a:rPr lang="en-US" sz="2000" dirty="0" smtClean="0"/>
              <a:t>five </a:t>
            </a:r>
            <a:r>
              <a:rPr lang="en-US" sz="2000" dirty="0"/>
              <a:t>FTEs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Reduction in restricted accounts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Special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Revenue Fund </a:t>
            </a:r>
            <a:r>
              <a:rPr lang="en-US" sz="2000" dirty="0" smtClean="0"/>
              <a:t>– Reduction in personnel expenditures and chargeback payments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Central Service Revolving Fund </a:t>
            </a:r>
            <a:r>
              <a:rPr lang="en-US" sz="2000" dirty="0" smtClean="0"/>
              <a:t>– Net increase of one FTE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Historic Preservation Fund </a:t>
            </a:r>
            <a:r>
              <a:rPr lang="en-US" sz="2000" dirty="0" smtClean="0"/>
              <a:t>– Reduction from completion of Design </a:t>
            </a:r>
            <a:r>
              <a:rPr lang="en-US" sz="2000" dirty="0"/>
              <a:t>Guidelines 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All Funds </a:t>
            </a:r>
            <a:r>
              <a:rPr lang="en-US" sz="2000" dirty="0" smtClean="0"/>
              <a:t>– Increase from HOPE </a:t>
            </a:r>
            <a:r>
              <a:rPr lang="en-US" sz="2000" dirty="0"/>
              <a:t>and Health </a:t>
            </a:r>
            <a:r>
              <a:rPr lang="en-US" sz="2000" dirty="0" smtClean="0"/>
              <a:t>Benefits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1697665" y="2456120"/>
            <a:ext cx="5715000" cy="4173280"/>
          </a:xfrm>
          <a:prstGeom prst="trapezoid">
            <a:avLst>
              <a:gd name="adj" fmla="val 371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Organization Chart (Budget Divisions)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DBC4-F51A-498A-848D-847AC198421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65096"/>
              </p:ext>
            </p:extLst>
          </p:nvPr>
        </p:nvGraphicFramePr>
        <p:xfrm>
          <a:off x="3200400" y="289560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GIS Services </a:t>
                      </a:r>
                    </a:p>
                    <a:p>
                      <a:pPr algn="ctr"/>
                      <a:r>
                        <a:rPr lang="en-US" sz="1200" b="0" baseline="0" dirty="0" smtClean="0"/>
                        <a:t>Fund: 1002   Division: </a:t>
                      </a:r>
                      <a:r>
                        <a:rPr lang="en-US" sz="1200" b="0" dirty="0" smtClean="0"/>
                        <a:t>700002</a:t>
                      </a:r>
                      <a:endParaRPr lang="en-US" sz="1200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Expenditures: $1,441,273</a:t>
                      </a: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</a:t>
                      </a:r>
                      <a:r>
                        <a:rPr lang="en-US" sz="1200" baseline="0" dirty="0" smtClean="0"/>
                        <a:t> 11.5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62775"/>
              </p:ext>
            </p:extLst>
          </p:nvPr>
        </p:nvGraphicFramePr>
        <p:xfrm>
          <a:off x="3200400" y="401320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Development</a:t>
                      </a:r>
                      <a:r>
                        <a:rPr lang="en-US" sz="1200" baseline="0" dirty="0" smtClean="0"/>
                        <a:t> Services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b="0" baseline="0" dirty="0" smtClean="0"/>
                        <a:t>Fund: 2306   Division: </a:t>
                      </a:r>
                      <a:r>
                        <a:rPr lang="en-US" sz="1200" b="0" dirty="0" smtClean="0"/>
                        <a:t>700003</a:t>
                      </a:r>
                      <a:endParaRPr lang="en-US" sz="1200" b="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Expenditures: $200,000</a:t>
                      </a: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</a:t>
                      </a:r>
                      <a:r>
                        <a:rPr lang="en-US" sz="1200" baseline="0" dirty="0" smtClean="0"/>
                        <a:t> 0.0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157754"/>
              </p:ext>
            </p:extLst>
          </p:nvPr>
        </p:nvGraphicFramePr>
        <p:xfrm>
          <a:off x="3200400" y="508000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Community Sustainability </a:t>
                      </a:r>
                    </a:p>
                    <a:p>
                      <a:pPr algn="ctr"/>
                      <a:r>
                        <a:rPr lang="en-US" sz="1200" b="0" dirty="0" smtClean="0"/>
                        <a:t>Fund:</a:t>
                      </a:r>
                      <a:r>
                        <a:rPr lang="en-US" sz="1200" b="0" baseline="0" dirty="0" smtClean="0"/>
                        <a:t> 1000   Division: </a:t>
                      </a:r>
                      <a:r>
                        <a:rPr lang="en-US" sz="1200" b="0" dirty="0" smtClean="0"/>
                        <a:t>700005</a:t>
                      </a:r>
                      <a:endParaRPr lang="en-US" sz="1200" b="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Expenditures: $1,021,569</a:t>
                      </a: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</a:t>
                      </a:r>
                      <a:r>
                        <a:rPr lang="en-US" sz="1200" baseline="0" dirty="0" smtClean="0"/>
                        <a:t> 9.8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60556"/>
              </p:ext>
            </p:extLst>
          </p:nvPr>
        </p:nvGraphicFramePr>
        <p:xfrm>
          <a:off x="3200400" y="137160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Planning &amp; Development Department</a:t>
                      </a:r>
                    </a:p>
                    <a:p>
                      <a:pPr algn="ctr"/>
                      <a:r>
                        <a:rPr lang="en-US" sz="1200" b="0" dirty="0" smtClean="0"/>
                        <a:t>Business</a:t>
                      </a:r>
                      <a:r>
                        <a:rPr lang="en-US" sz="1200" b="0" baseline="0" dirty="0" smtClean="0"/>
                        <a:t> Area No.: 7000</a:t>
                      </a:r>
                      <a:endParaRPr lang="en-US" sz="1200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Expenditures: $11,819,596</a:t>
                      </a:r>
                      <a:endParaRPr lang="en-US" sz="1200" dirty="0"/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 88.1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68265"/>
              </p:ext>
            </p:extLst>
          </p:nvPr>
        </p:nvGraphicFramePr>
        <p:xfrm>
          <a:off x="304800" y="289560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Review Development Plats/Site Plans</a:t>
                      </a:r>
                    </a:p>
                    <a:p>
                      <a:pPr algn="ctr"/>
                      <a:r>
                        <a:rPr lang="en-US" sz="1200" b="0" dirty="0" smtClean="0"/>
                        <a:t>Fund:</a:t>
                      </a:r>
                      <a:r>
                        <a:rPr lang="en-US" sz="1200" b="0" baseline="0" dirty="0" smtClean="0"/>
                        <a:t> 2308   Division: </a:t>
                      </a:r>
                      <a:r>
                        <a:rPr lang="en-US" sz="1200" b="0" dirty="0" smtClean="0"/>
                        <a:t>700007</a:t>
                      </a:r>
                      <a:endParaRPr lang="en-US" sz="1200" b="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Expenditures: $1,092,055</a:t>
                      </a: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</a:t>
                      </a:r>
                      <a:r>
                        <a:rPr lang="en-US" sz="1200" baseline="0" dirty="0" smtClean="0"/>
                        <a:t> 13.0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73254"/>
              </p:ext>
            </p:extLst>
          </p:nvPr>
        </p:nvGraphicFramePr>
        <p:xfrm>
          <a:off x="304800" y="401320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198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Review Subdivision Plat Application</a:t>
                      </a:r>
                    </a:p>
                    <a:p>
                      <a:pPr algn="ctr"/>
                      <a:r>
                        <a:rPr lang="en-US" sz="1200" b="0" dirty="0" smtClean="0"/>
                        <a:t>Fund:</a:t>
                      </a:r>
                      <a:r>
                        <a:rPr lang="en-US" sz="1200" b="0" baseline="0" dirty="0" smtClean="0"/>
                        <a:t> 2308   Division: </a:t>
                      </a:r>
                      <a:r>
                        <a:rPr lang="en-US" sz="1200" b="0" dirty="0" smtClean="0"/>
                        <a:t>700008</a:t>
                      </a:r>
                      <a:endParaRPr lang="en-US" sz="1200" b="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Expenditures:  $1,702,993</a:t>
                      </a:r>
                      <a:endParaRPr lang="en-US" sz="1200" dirty="0"/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 19.0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56549"/>
              </p:ext>
            </p:extLst>
          </p:nvPr>
        </p:nvGraphicFramePr>
        <p:xfrm>
          <a:off x="304800" y="508000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GIS Customer &amp;</a:t>
                      </a:r>
                      <a:r>
                        <a:rPr lang="en-US" sz="1200" baseline="0" dirty="0" smtClean="0"/>
                        <a:t> Admin Support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b="0" dirty="0" smtClean="0"/>
                        <a:t>Fund:</a:t>
                      </a:r>
                      <a:r>
                        <a:rPr lang="en-US" sz="1200" b="0" baseline="0" dirty="0" smtClean="0"/>
                        <a:t> 2308   Division: </a:t>
                      </a:r>
                      <a:r>
                        <a:rPr lang="en-US" sz="1200" b="0" dirty="0" smtClean="0"/>
                        <a:t>700009</a:t>
                      </a:r>
                      <a:endParaRPr lang="en-US" sz="1200" b="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Expenditures:  $3,874,970</a:t>
                      </a:r>
                      <a:endParaRPr lang="en-US" sz="1200" dirty="0"/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 15.5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60433"/>
              </p:ext>
            </p:extLst>
          </p:nvPr>
        </p:nvGraphicFramePr>
        <p:xfrm>
          <a:off x="6096000" y="290576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City Historic Preservation</a:t>
                      </a:r>
                      <a:r>
                        <a:rPr lang="en-US" sz="1200" baseline="0" dirty="0" smtClean="0"/>
                        <a:t> Program </a:t>
                      </a:r>
                    </a:p>
                    <a:p>
                      <a:pPr algn="ctr"/>
                      <a:r>
                        <a:rPr lang="en-US" sz="1200" b="0" dirty="0" smtClean="0"/>
                        <a:t>Fund:</a:t>
                      </a:r>
                      <a:r>
                        <a:rPr lang="en-US" sz="1200" b="0" baseline="0" dirty="0" smtClean="0"/>
                        <a:t> 1000   Division: </a:t>
                      </a:r>
                      <a:r>
                        <a:rPr lang="en-US" sz="1200" b="0" dirty="0" smtClean="0"/>
                        <a:t>700011</a:t>
                      </a:r>
                      <a:endParaRPr lang="en-US" sz="1200" b="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Expenditures: $404,443</a:t>
                      </a: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</a:t>
                      </a:r>
                      <a:r>
                        <a:rPr lang="en-US" sz="1200" baseline="0" dirty="0" smtClean="0"/>
                        <a:t> 4.7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31938"/>
              </p:ext>
            </p:extLst>
          </p:nvPr>
        </p:nvGraphicFramePr>
        <p:xfrm>
          <a:off x="6096000" y="402336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System Level Transportation Planning </a:t>
                      </a:r>
                      <a:r>
                        <a:rPr lang="en-US" sz="1200" b="0" dirty="0" smtClean="0"/>
                        <a:t>Fund:</a:t>
                      </a:r>
                      <a:r>
                        <a:rPr lang="en-US" sz="1200" b="0" baseline="0" dirty="0" smtClean="0"/>
                        <a:t> 1000   Division: </a:t>
                      </a:r>
                      <a:r>
                        <a:rPr lang="en-US" sz="1200" b="0" dirty="0" smtClean="0"/>
                        <a:t>700012</a:t>
                      </a:r>
                      <a:endParaRPr lang="en-US" sz="1200" b="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Expenditures: $728,387</a:t>
                      </a: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</a:t>
                      </a:r>
                      <a:r>
                        <a:rPr lang="en-US" sz="1200" baseline="0" dirty="0" smtClean="0"/>
                        <a:t> 6.8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74804"/>
              </p:ext>
            </p:extLst>
          </p:nvPr>
        </p:nvGraphicFramePr>
        <p:xfrm>
          <a:off x="6096000" y="5090160"/>
          <a:ext cx="2743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Management and Support</a:t>
                      </a:r>
                    </a:p>
                    <a:p>
                      <a:pPr algn="ctr"/>
                      <a:r>
                        <a:rPr lang="en-US" sz="1200" b="0" dirty="0" smtClean="0"/>
                        <a:t>Fund:</a:t>
                      </a:r>
                      <a:r>
                        <a:rPr lang="en-US" sz="1200" b="0" baseline="0" dirty="0" smtClean="0"/>
                        <a:t> 1000   Division: </a:t>
                      </a:r>
                      <a:r>
                        <a:rPr lang="en-US" sz="1200" b="0" dirty="0" smtClean="0"/>
                        <a:t>700001</a:t>
                      </a:r>
                      <a:endParaRPr lang="en-US" sz="1200" b="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Expenditures: $1,353,906</a:t>
                      </a: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FTEs:</a:t>
                      </a:r>
                      <a:r>
                        <a:rPr lang="en-US" sz="1200" baseline="0" dirty="0" smtClean="0"/>
                        <a:t> 7.8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6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D8A77CC2DD44B2DD962C3F904D5F" ma:contentTypeVersion="0" ma:contentTypeDescription="Create a new document." ma:contentTypeScope="" ma:versionID="c2586983960c0f88a9db9d7e756e96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B7C82-F55C-40C8-BFFA-11E5C4402080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65E0B0-2CD7-4800-AAE8-741F5E80F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E96F54-5BC4-469C-ADAF-77B0B950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18388</TotalTime>
  <Words>1229</Words>
  <Application>Microsoft Office PowerPoint</Application>
  <PresentationFormat>On-screen Show (4:3)</PresentationFormat>
  <Paragraphs>351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1_Custom Design</vt:lpstr>
      <vt:lpstr>PowerPoint Presentation</vt:lpstr>
      <vt:lpstr>Organizational Chart</vt:lpstr>
      <vt:lpstr>Department Initiatives</vt:lpstr>
      <vt:lpstr>Revenue by Fund (In Thousands)</vt:lpstr>
      <vt:lpstr>Revenue Highlights</vt:lpstr>
      <vt:lpstr>Expenditures by Fund (In Thousands)</vt:lpstr>
      <vt:lpstr>Budget Expenditures Net Change</vt:lpstr>
      <vt:lpstr>Expenditures Highlights</vt:lpstr>
      <vt:lpstr>Organization Chart (Budget Divisions)</vt:lpstr>
      <vt:lpstr>PowerPoint Presentation</vt:lpstr>
      <vt:lpstr>Appendix A: Department Demographics</vt:lpstr>
      <vt:lpstr>Appendix B: Performance Measures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Crimmins, Brian - PD</dc:creator>
  <cp:lastModifiedBy>Brollier, Matthew - CNL</cp:lastModifiedBy>
  <cp:revision>482</cp:revision>
  <cp:lastPrinted>2016-05-12T14:13:35Z</cp:lastPrinted>
  <dcterms:created xsi:type="dcterms:W3CDTF">2014-05-15T16:31:06Z</dcterms:created>
  <dcterms:modified xsi:type="dcterms:W3CDTF">2017-05-16T22:26:25Z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0x010100236FD8A77CC2DD44B2DD962C3F904D5F</vt:lpwstr>
  </property>
</Properties>
</file>