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6"/>
  </p:notesMasterIdLst>
  <p:sldIdLst>
    <p:sldId id="269" r:id="rId2"/>
    <p:sldId id="265" r:id="rId3"/>
    <p:sldId id="257" r:id="rId4"/>
    <p:sldId id="258" r:id="rId5"/>
    <p:sldId id="260" r:id="rId6"/>
    <p:sldId id="259" r:id="rId7"/>
    <p:sldId id="261" r:id="rId8"/>
    <p:sldId id="267" r:id="rId9"/>
    <p:sldId id="262" r:id="rId10"/>
    <p:sldId id="268" r:id="rId11"/>
    <p:sldId id="256" r:id="rId12"/>
    <p:sldId id="263" r:id="rId13"/>
    <p:sldId id="264" r:id="rId14"/>
    <p:sldId id="266"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Column1</c:v>
                </c:pt>
              </c:strCache>
            </c:strRef>
          </c:tx>
          <c:dLbls>
            <c:dLbl>
              <c:idx val="0"/>
              <c:spPr/>
              <c:txPr>
                <a:bodyPr/>
                <a:lstStyle/>
                <a:p>
                  <a:pPr>
                    <a:defRPr>
                      <a:solidFill>
                        <a:schemeClr val="bg1"/>
                      </a:solidFill>
                    </a:defRPr>
                  </a:pPr>
                  <a:endParaRPr lang="en-US"/>
                </a:p>
              </c:txPr>
              <c:showLegendKey val="0"/>
              <c:showVal val="1"/>
              <c:showCatName val="1"/>
              <c:showSerName val="0"/>
              <c:showPercent val="1"/>
              <c:showBubbleSize val="0"/>
            </c:dLbl>
            <c:showLegendKey val="0"/>
            <c:showVal val="1"/>
            <c:showCatName val="1"/>
            <c:showSerName val="0"/>
            <c:showPercent val="1"/>
            <c:showBubbleSize val="0"/>
            <c:showLeaderLines val="1"/>
          </c:dLbls>
          <c:cat>
            <c:strRef>
              <c:f>Sheet1!$A$2:$A$6</c:f>
              <c:strCache>
                <c:ptCount val="5"/>
                <c:pt idx="0">
                  <c:v>Black/African American</c:v>
                </c:pt>
                <c:pt idx="1">
                  <c:v>Hispanic/Latino</c:v>
                </c:pt>
                <c:pt idx="2">
                  <c:v>White</c:v>
                </c:pt>
                <c:pt idx="3">
                  <c:v>Asian/Pacific Islander</c:v>
                </c:pt>
                <c:pt idx="4">
                  <c:v>Native American</c:v>
                </c:pt>
              </c:strCache>
            </c:strRef>
          </c:cat>
          <c:val>
            <c:numRef>
              <c:f>Sheet1!$B$2:$B$6</c:f>
              <c:numCache>
                <c:formatCode>General</c:formatCode>
                <c:ptCount val="5"/>
                <c:pt idx="0">
                  <c:v>59</c:v>
                </c:pt>
                <c:pt idx="1">
                  <c:v>33</c:v>
                </c:pt>
                <c:pt idx="2">
                  <c:v>11</c:v>
                </c:pt>
                <c:pt idx="3">
                  <c:v>1</c:v>
                </c:pt>
                <c:pt idx="4">
                  <c:v>1</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Column1</c:v>
                </c:pt>
              </c:strCache>
            </c:strRef>
          </c:tx>
          <c:dLbls>
            <c:dLbl>
              <c:idx val="0"/>
              <c:layout>
                <c:manualLayout>
                  <c:x val="-0.18205392728686692"/>
                  <c:y val="-0.22425371130961522"/>
                </c:manualLayout>
              </c:layout>
              <c:tx>
                <c:rich>
                  <a:bodyPr/>
                  <a:lstStyle/>
                  <a:p>
                    <a:r>
                      <a:rPr lang="en-US" dirty="0">
                        <a:solidFill>
                          <a:schemeClr val="bg1"/>
                        </a:solidFill>
                      </a:rPr>
                      <a:t>Black/African American, 26, 68%</a:t>
                    </a:r>
                  </a:p>
                </c:rich>
              </c:tx>
              <c:showLegendKey val="0"/>
              <c:showVal val="1"/>
              <c:showCatName val="1"/>
              <c:showSerName val="0"/>
              <c:showPercent val="1"/>
              <c:showBubbleSize val="0"/>
            </c:dLbl>
            <c:dLbl>
              <c:idx val="1"/>
              <c:layout/>
              <c:tx>
                <c:rich>
                  <a:bodyPr/>
                  <a:lstStyle/>
                  <a:p>
                    <a:r>
                      <a:rPr lang="en-US" smtClean="0"/>
                      <a:t>Hispanic/Latino </a:t>
                    </a:r>
                    <a:r>
                      <a:rPr lang="en-US"/>
                      <a:t>9, 24%</a:t>
                    </a:r>
                  </a:p>
                </c:rich>
              </c:tx>
              <c:showLegendKey val="0"/>
              <c:showVal val="1"/>
              <c:showCatName val="1"/>
              <c:showSerName val="0"/>
              <c:showPercent val="1"/>
              <c:showBubbleSize val="0"/>
            </c:dLbl>
            <c:dLbl>
              <c:idx val="2"/>
              <c:layout>
                <c:manualLayout>
                  <c:x val="7.3553392631476616E-2"/>
                  <c:y val="-3.602592420662741E-2"/>
                </c:manualLayout>
              </c:layout>
              <c:showLegendKey val="0"/>
              <c:showVal val="1"/>
              <c:showCatName val="1"/>
              <c:showSerName val="0"/>
              <c:showPercent val="1"/>
              <c:showBubbleSize val="0"/>
            </c:dLbl>
            <c:showLegendKey val="0"/>
            <c:showVal val="1"/>
            <c:showCatName val="1"/>
            <c:showSerName val="0"/>
            <c:showPercent val="1"/>
            <c:showBubbleSize val="0"/>
            <c:showLeaderLines val="1"/>
          </c:dLbls>
          <c:cat>
            <c:strRef>
              <c:f>Sheet1!$A$2:$A$4</c:f>
              <c:strCache>
                <c:ptCount val="3"/>
                <c:pt idx="0">
                  <c:v>Black/African American</c:v>
                </c:pt>
                <c:pt idx="1">
                  <c:v>Hispanic/Latino</c:v>
                </c:pt>
                <c:pt idx="2">
                  <c:v>White</c:v>
                </c:pt>
              </c:strCache>
            </c:strRef>
          </c:cat>
          <c:val>
            <c:numRef>
              <c:f>Sheet1!$B$2:$B$4</c:f>
              <c:numCache>
                <c:formatCode>General</c:formatCode>
                <c:ptCount val="3"/>
                <c:pt idx="0">
                  <c:v>26</c:v>
                </c:pt>
                <c:pt idx="1">
                  <c:v>9</c:v>
                </c:pt>
                <c:pt idx="2">
                  <c:v>3</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A5DFA3-F930-4A71-A0D6-0A62C63B1CD9}" type="doc">
      <dgm:prSet loTypeId="urn:microsoft.com/office/officeart/2005/8/layout/orgChart1" loCatId="hierarchy" qsTypeId="urn:microsoft.com/office/officeart/2005/8/quickstyle/simple5" qsCatId="simple" csTypeId="urn:microsoft.com/office/officeart/2005/8/colors/accent1_1" csCatId="accent1" phldr="1"/>
      <dgm:spPr/>
      <dgm:t>
        <a:bodyPr/>
        <a:lstStyle/>
        <a:p>
          <a:endParaRPr lang="en-US"/>
        </a:p>
      </dgm:t>
    </dgm:pt>
    <dgm:pt modelId="{0056151D-D5B8-4922-ADE7-DB7965ABD4CE}">
      <dgm:prSet phldrT="[Text]"/>
      <dgm:spPr/>
      <dgm:t>
        <a:bodyPr/>
        <a:lstStyle/>
        <a:p>
          <a:r>
            <a:rPr lang="en-US" dirty="0" smtClean="0"/>
            <a:t>Director</a:t>
          </a:r>
          <a:endParaRPr lang="en-US" dirty="0"/>
        </a:p>
      </dgm:t>
    </dgm:pt>
    <dgm:pt modelId="{0B305467-EABB-4B77-92CD-C50AAE065C80}" type="parTrans" cxnId="{CBBA219B-E610-4493-A073-147F7F14970F}">
      <dgm:prSet/>
      <dgm:spPr/>
      <dgm:t>
        <a:bodyPr/>
        <a:lstStyle/>
        <a:p>
          <a:endParaRPr lang="en-US"/>
        </a:p>
      </dgm:t>
    </dgm:pt>
    <dgm:pt modelId="{4DBEE448-B447-43AA-8C6A-2DF72823730C}" type="sibTrans" cxnId="{CBBA219B-E610-4493-A073-147F7F14970F}">
      <dgm:prSet/>
      <dgm:spPr/>
      <dgm:t>
        <a:bodyPr/>
        <a:lstStyle/>
        <a:p>
          <a:endParaRPr lang="en-US"/>
        </a:p>
      </dgm:t>
    </dgm:pt>
    <dgm:pt modelId="{1B79A8A7-7F9E-4928-9208-A958B0F4AE7F}" type="asst">
      <dgm:prSet phldrT="[Text]"/>
      <dgm:spPr/>
      <dgm:t>
        <a:bodyPr/>
        <a:lstStyle/>
        <a:p>
          <a:r>
            <a:rPr lang="en-US" dirty="0" smtClean="0"/>
            <a:t>Admin Assistant</a:t>
          </a:r>
          <a:endParaRPr lang="en-US" dirty="0"/>
        </a:p>
      </dgm:t>
    </dgm:pt>
    <dgm:pt modelId="{68417746-1F1A-4B22-BFED-54A06E9195A4}" type="parTrans" cxnId="{D0383F4F-69CD-4CB8-B1B0-8A4C97E3A6F2}">
      <dgm:prSet>
        <dgm:style>
          <a:lnRef idx="1">
            <a:schemeClr val="dk1"/>
          </a:lnRef>
          <a:fillRef idx="0">
            <a:schemeClr val="dk1"/>
          </a:fillRef>
          <a:effectRef idx="0">
            <a:schemeClr val="dk1"/>
          </a:effectRef>
          <a:fontRef idx="minor">
            <a:schemeClr val="tx1"/>
          </a:fontRef>
        </dgm:style>
      </dgm:prSet>
      <dgm:spPr/>
      <dgm:t>
        <a:bodyPr/>
        <a:lstStyle/>
        <a:p>
          <a:endParaRPr lang="en-US"/>
        </a:p>
      </dgm:t>
    </dgm:pt>
    <dgm:pt modelId="{BEC41360-1AF5-4181-A938-E894CD600075}" type="sibTrans" cxnId="{D0383F4F-69CD-4CB8-B1B0-8A4C97E3A6F2}">
      <dgm:prSet/>
      <dgm:spPr/>
      <dgm:t>
        <a:bodyPr/>
        <a:lstStyle/>
        <a:p>
          <a:endParaRPr lang="en-US"/>
        </a:p>
      </dgm:t>
    </dgm:pt>
    <dgm:pt modelId="{0F8343ED-675E-4BA1-802C-B541A25C2672}">
      <dgm:prSet phldrT="[Text]"/>
      <dgm:spPr/>
      <dgm:t>
        <a:bodyPr/>
        <a:lstStyle/>
        <a:p>
          <a:r>
            <a:rPr lang="en-US" dirty="0" smtClean="0"/>
            <a:t>Assistant Director</a:t>
          </a:r>
          <a:endParaRPr lang="en-US" dirty="0"/>
        </a:p>
      </dgm:t>
    </dgm:pt>
    <dgm:pt modelId="{0816D40D-3A86-4BA8-B053-1FC2BCFC165F}" type="parTrans" cxnId="{751F55DA-C1BB-421F-BCF5-F51FC2D3E781}">
      <dgm:prSet>
        <dgm:style>
          <a:lnRef idx="1">
            <a:schemeClr val="dk1"/>
          </a:lnRef>
          <a:fillRef idx="0">
            <a:schemeClr val="dk1"/>
          </a:fillRef>
          <a:effectRef idx="0">
            <a:schemeClr val="dk1"/>
          </a:effectRef>
          <a:fontRef idx="minor">
            <a:schemeClr val="tx1"/>
          </a:fontRef>
        </dgm:style>
      </dgm:prSet>
      <dgm:spPr/>
      <dgm:t>
        <a:bodyPr/>
        <a:lstStyle/>
        <a:p>
          <a:endParaRPr lang="en-US"/>
        </a:p>
      </dgm:t>
    </dgm:pt>
    <dgm:pt modelId="{BC1AB637-735C-4FEF-B6D9-318768F24152}" type="sibTrans" cxnId="{751F55DA-C1BB-421F-BCF5-F51FC2D3E781}">
      <dgm:prSet/>
      <dgm:spPr/>
      <dgm:t>
        <a:bodyPr/>
        <a:lstStyle/>
        <a:p>
          <a:endParaRPr lang="en-US"/>
        </a:p>
      </dgm:t>
    </dgm:pt>
    <dgm:pt modelId="{0D43F5A1-3FA0-474A-B1C5-BBE702F2AEE6}">
      <dgm:prSet phldrT="[Text]"/>
      <dgm:spPr/>
      <dgm:t>
        <a:bodyPr/>
        <a:lstStyle/>
        <a:p>
          <a:r>
            <a:rPr lang="en-US" dirty="0" smtClean="0"/>
            <a:t>Finance </a:t>
          </a:r>
        </a:p>
        <a:p>
          <a:r>
            <a:rPr lang="en-US" dirty="0" smtClean="0"/>
            <a:t>Administrative Manager</a:t>
          </a:r>
          <a:endParaRPr lang="en-US" dirty="0"/>
        </a:p>
      </dgm:t>
    </dgm:pt>
    <dgm:pt modelId="{1F604EEF-BF84-4FB1-8E05-3BBB7D82AFBD}" type="parTrans" cxnId="{7FA39F27-DBDA-4DD6-8EDA-B99C8288CFBD}">
      <dgm:prSet>
        <dgm:style>
          <a:lnRef idx="1">
            <a:schemeClr val="dk1"/>
          </a:lnRef>
          <a:fillRef idx="0">
            <a:schemeClr val="dk1"/>
          </a:fillRef>
          <a:effectRef idx="0">
            <a:schemeClr val="dk1"/>
          </a:effectRef>
          <a:fontRef idx="minor">
            <a:schemeClr val="tx1"/>
          </a:fontRef>
        </dgm:style>
      </dgm:prSet>
      <dgm:spPr/>
      <dgm:t>
        <a:bodyPr/>
        <a:lstStyle/>
        <a:p>
          <a:endParaRPr lang="en-US"/>
        </a:p>
      </dgm:t>
    </dgm:pt>
    <dgm:pt modelId="{FD3075B7-A065-4C21-BFC7-81223DE5817A}" type="sibTrans" cxnId="{7FA39F27-DBDA-4DD6-8EDA-B99C8288CFBD}">
      <dgm:prSet/>
      <dgm:spPr/>
      <dgm:t>
        <a:bodyPr/>
        <a:lstStyle/>
        <a:p>
          <a:endParaRPr lang="en-US"/>
        </a:p>
      </dgm:t>
    </dgm:pt>
    <dgm:pt modelId="{8A29C06C-299B-48E9-BF8E-41560ED158C7}" type="asst">
      <dgm:prSet/>
      <dgm:spPr/>
      <dgm:t>
        <a:bodyPr/>
        <a:lstStyle/>
        <a:p>
          <a:r>
            <a:rPr lang="en-US" dirty="0" smtClean="0"/>
            <a:t>Citizen’s Assistance Office</a:t>
          </a:r>
          <a:endParaRPr lang="en-US" dirty="0"/>
        </a:p>
      </dgm:t>
    </dgm:pt>
    <dgm:pt modelId="{B0033AFB-6F02-440A-89F2-8E6129B0B872}" type="parTrans" cxnId="{BE008D6D-9A3B-4469-BF55-70765C8F8F66}">
      <dgm:prSet>
        <dgm:style>
          <a:lnRef idx="1">
            <a:schemeClr val="dk1"/>
          </a:lnRef>
          <a:fillRef idx="0">
            <a:schemeClr val="dk1"/>
          </a:fillRef>
          <a:effectRef idx="0">
            <a:schemeClr val="dk1"/>
          </a:effectRef>
          <a:fontRef idx="minor">
            <a:schemeClr val="tx1"/>
          </a:fontRef>
        </dgm:style>
      </dgm:prSet>
      <dgm:spPr/>
      <dgm:t>
        <a:bodyPr/>
        <a:lstStyle/>
        <a:p>
          <a:endParaRPr lang="en-US">
            <a:ln w="6350">
              <a:solidFill>
                <a:schemeClr val="tx1"/>
              </a:solidFill>
            </a:ln>
          </a:endParaRPr>
        </a:p>
      </dgm:t>
    </dgm:pt>
    <dgm:pt modelId="{E6950EE3-89FA-4227-AEAF-8C4D6F89CFB5}" type="sibTrans" cxnId="{BE008D6D-9A3B-4469-BF55-70765C8F8F66}">
      <dgm:prSet/>
      <dgm:spPr/>
      <dgm:t>
        <a:bodyPr/>
        <a:lstStyle/>
        <a:p>
          <a:endParaRPr lang="en-US"/>
        </a:p>
      </dgm:t>
    </dgm:pt>
    <dgm:pt modelId="{21AAD0AF-754F-4714-B2D6-8315C642031C}">
      <dgm:prSet/>
      <dgm:spPr/>
      <dgm:t>
        <a:bodyPr/>
        <a:lstStyle/>
        <a:p>
          <a:r>
            <a:rPr lang="en-US" dirty="0" smtClean="0"/>
            <a:t> Division   Manager</a:t>
          </a:r>
          <a:endParaRPr lang="en-US" dirty="0"/>
        </a:p>
      </dgm:t>
    </dgm:pt>
    <dgm:pt modelId="{246AB851-2452-4043-9307-7F91BAE159F2}" type="parTrans" cxnId="{D45137F7-0C45-44AC-B211-FE24FDE4BB4B}">
      <dgm:prSet>
        <dgm:style>
          <a:lnRef idx="1">
            <a:schemeClr val="dk1"/>
          </a:lnRef>
          <a:fillRef idx="0">
            <a:schemeClr val="dk1"/>
          </a:fillRef>
          <a:effectRef idx="0">
            <a:schemeClr val="dk1"/>
          </a:effectRef>
          <a:fontRef idx="minor">
            <a:schemeClr val="tx1"/>
          </a:fontRef>
        </dgm:style>
      </dgm:prSet>
      <dgm:spPr/>
      <dgm:t>
        <a:bodyPr/>
        <a:lstStyle/>
        <a:p>
          <a:endParaRPr lang="en-US"/>
        </a:p>
      </dgm:t>
    </dgm:pt>
    <dgm:pt modelId="{24D62FC6-9B77-41B0-A211-A4A8D39C16E5}" type="sibTrans" cxnId="{D45137F7-0C45-44AC-B211-FE24FDE4BB4B}">
      <dgm:prSet/>
      <dgm:spPr/>
      <dgm:t>
        <a:bodyPr/>
        <a:lstStyle/>
        <a:p>
          <a:endParaRPr lang="en-US"/>
        </a:p>
      </dgm:t>
    </dgm:pt>
    <dgm:pt modelId="{319EC857-3B3D-4DAD-91DF-8714A6108E84}" type="asst">
      <dgm:prSet/>
      <dgm:spPr/>
      <dgm:t>
        <a:bodyPr/>
        <a:lstStyle/>
        <a:p>
          <a:r>
            <a:rPr lang="en-US" dirty="0" smtClean="0"/>
            <a:t>Office of New Americans International Communities</a:t>
          </a:r>
          <a:endParaRPr lang="en-US" dirty="0"/>
        </a:p>
      </dgm:t>
    </dgm:pt>
    <dgm:pt modelId="{E87DB50E-ABAD-47BE-B67F-AB86C9CDF94E}" type="parTrans" cxnId="{DAA72FDC-1CF6-4147-B845-6ADE66DE6E4D}">
      <dgm:prSet>
        <dgm:style>
          <a:lnRef idx="1">
            <a:schemeClr val="dk1"/>
          </a:lnRef>
          <a:fillRef idx="0">
            <a:schemeClr val="dk1"/>
          </a:fillRef>
          <a:effectRef idx="0">
            <a:schemeClr val="dk1"/>
          </a:effectRef>
          <a:fontRef idx="minor">
            <a:schemeClr val="tx1"/>
          </a:fontRef>
        </dgm:style>
      </dgm:prSet>
      <dgm:spPr/>
      <dgm:t>
        <a:bodyPr/>
        <a:lstStyle/>
        <a:p>
          <a:endParaRPr lang="en-US"/>
        </a:p>
      </dgm:t>
    </dgm:pt>
    <dgm:pt modelId="{129414D1-23E1-4A36-B351-3044454C0188}" type="sibTrans" cxnId="{DAA72FDC-1CF6-4147-B845-6ADE66DE6E4D}">
      <dgm:prSet/>
      <dgm:spPr/>
      <dgm:t>
        <a:bodyPr/>
        <a:lstStyle/>
        <a:p>
          <a:endParaRPr lang="en-US"/>
        </a:p>
      </dgm:t>
    </dgm:pt>
    <dgm:pt modelId="{7C3A4783-702C-4414-932E-8BB19491AD76}" type="asst">
      <dgm:prSet/>
      <dgm:spPr/>
      <dgm:t>
        <a:bodyPr/>
        <a:lstStyle/>
        <a:p>
          <a:r>
            <a:rPr lang="en-US" dirty="0" smtClean="0"/>
            <a:t>Public Information Officer</a:t>
          </a:r>
          <a:endParaRPr lang="en-US" dirty="0"/>
        </a:p>
      </dgm:t>
    </dgm:pt>
    <dgm:pt modelId="{64301F9D-EFCD-46BD-89EC-A09B265023F5}" type="parTrans" cxnId="{11F8CD21-32EE-4773-80CE-9F38F1EA9500}">
      <dgm:prSet>
        <dgm:style>
          <a:lnRef idx="1">
            <a:schemeClr val="dk1"/>
          </a:lnRef>
          <a:fillRef idx="0">
            <a:schemeClr val="dk1"/>
          </a:fillRef>
          <a:effectRef idx="0">
            <a:schemeClr val="dk1"/>
          </a:effectRef>
          <a:fontRef idx="minor">
            <a:schemeClr val="tx1"/>
          </a:fontRef>
        </dgm:style>
      </dgm:prSet>
      <dgm:spPr/>
      <dgm:t>
        <a:bodyPr/>
        <a:lstStyle/>
        <a:p>
          <a:endParaRPr lang="en-US"/>
        </a:p>
      </dgm:t>
    </dgm:pt>
    <dgm:pt modelId="{0D3B0E74-CD39-4A0C-9A36-D7B7B500CA38}" type="sibTrans" cxnId="{11F8CD21-32EE-4773-80CE-9F38F1EA9500}">
      <dgm:prSet/>
      <dgm:spPr/>
      <dgm:t>
        <a:bodyPr/>
        <a:lstStyle/>
        <a:p>
          <a:endParaRPr lang="en-US"/>
        </a:p>
      </dgm:t>
    </dgm:pt>
    <dgm:pt modelId="{5B2C8CBE-20CE-4576-8716-551CAB8AE913}">
      <dgm:prSet/>
      <dgm:spPr/>
      <dgm:t>
        <a:bodyPr/>
        <a:lstStyle/>
        <a:p>
          <a:r>
            <a:rPr lang="en-US" dirty="0" smtClean="0"/>
            <a:t>Anti-Gang</a:t>
          </a:r>
          <a:endParaRPr lang="en-US" dirty="0"/>
        </a:p>
      </dgm:t>
    </dgm:pt>
    <dgm:pt modelId="{ACB0B1F3-F7F5-42B0-9B6F-A9FC95FC9434}" type="parTrans" cxnId="{17A71D32-5490-4670-B40A-564753C04D70}">
      <dgm:prSet/>
      <dgm:spPr>
        <a:ln w="6350"/>
      </dgm:spPr>
      <dgm:t>
        <a:bodyPr/>
        <a:lstStyle/>
        <a:p>
          <a:endParaRPr lang="en-US"/>
        </a:p>
      </dgm:t>
    </dgm:pt>
    <dgm:pt modelId="{D2BD510F-59D6-43DF-9FF2-ABAC9DA8F52A}" type="sibTrans" cxnId="{17A71D32-5490-4670-B40A-564753C04D70}">
      <dgm:prSet/>
      <dgm:spPr/>
      <dgm:t>
        <a:bodyPr/>
        <a:lstStyle/>
        <a:p>
          <a:endParaRPr lang="en-US"/>
        </a:p>
      </dgm:t>
    </dgm:pt>
    <dgm:pt modelId="{07370F41-9107-4761-9C0D-5C7BCB6CFF3C}">
      <dgm:prSet phldrT="[Text]"/>
      <dgm:spPr/>
      <dgm:t>
        <a:bodyPr/>
        <a:lstStyle/>
        <a:p>
          <a:r>
            <a:rPr lang="en-US" dirty="0" smtClean="0"/>
            <a:t>Council Liaison’s</a:t>
          </a:r>
          <a:endParaRPr lang="en-US" dirty="0"/>
        </a:p>
      </dgm:t>
    </dgm:pt>
    <dgm:pt modelId="{998F654B-F9F3-40DE-BB91-F4EA41B09B4D}" type="sibTrans" cxnId="{184B217F-BB31-4813-9BDA-4B402FD23ECC}">
      <dgm:prSet/>
      <dgm:spPr/>
      <dgm:t>
        <a:bodyPr/>
        <a:lstStyle/>
        <a:p>
          <a:endParaRPr lang="en-US"/>
        </a:p>
      </dgm:t>
    </dgm:pt>
    <dgm:pt modelId="{67DF29E4-7186-4DDF-83D4-5845048D0B3F}" type="parTrans" cxnId="{184B217F-BB31-4813-9BDA-4B402FD23ECC}">
      <dgm:prSet>
        <dgm:style>
          <a:lnRef idx="1">
            <a:schemeClr val="dk1"/>
          </a:lnRef>
          <a:fillRef idx="0">
            <a:schemeClr val="dk1"/>
          </a:fillRef>
          <a:effectRef idx="0">
            <a:schemeClr val="dk1"/>
          </a:effectRef>
          <a:fontRef idx="minor">
            <a:schemeClr val="tx1"/>
          </a:fontRef>
        </dgm:style>
      </dgm:prSet>
      <dgm:spPr/>
      <dgm:t>
        <a:bodyPr/>
        <a:lstStyle/>
        <a:p>
          <a:endParaRPr lang="en-US"/>
        </a:p>
      </dgm:t>
    </dgm:pt>
    <dgm:pt modelId="{F8CE8D64-4D22-4447-BC31-7A1009792E3F}">
      <dgm:prSet/>
      <dgm:spPr/>
      <dgm:t>
        <a:bodyPr/>
        <a:lstStyle/>
        <a:p>
          <a:r>
            <a:rPr lang="en-US" dirty="0" smtClean="0"/>
            <a:t>Deputy </a:t>
          </a:r>
          <a:r>
            <a:rPr lang="en-US" smtClean="0"/>
            <a:t>Assistant Director - IPS</a:t>
          </a:r>
          <a:endParaRPr lang="en-US"/>
        </a:p>
      </dgm:t>
    </dgm:pt>
    <dgm:pt modelId="{47222E66-565E-4322-A6DC-6C05772BA158}" type="parTrans" cxnId="{CD0D9AB5-BF14-4B63-A4DE-B532A285F51E}">
      <dgm:prSet>
        <dgm:style>
          <a:lnRef idx="1">
            <a:schemeClr val="dk1"/>
          </a:lnRef>
          <a:fillRef idx="0">
            <a:schemeClr val="dk1"/>
          </a:fillRef>
          <a:effectRef idx="0">
            <a:schemeClr val="dk1"/>
          </a:effectRef>
          <a:fontRef idx="minor">
            <a:schemeClr val="tx1"/>
          </a:fontRef>
        </dgm:style>
      </dgm:prSet>
      <dgm:spPr/>
      <dgm:t>
        <a:bodyPr/>
        <a:lstStyle/>
        <a:p>
          <a:endParaRPr lang="en-US" b="0"/>
        </a:p>
      </dgm:t>
    </dgm:pt>
    <dgm:pt modelId="{DC308AFD-29B3-4C1D-A7A9-98063F4DE23F}" type="sibTrans" cxnId="{CD0D9AB5-BF14-4B63-A4DE-B532A285F51E}">
      <dgm:prSet/>
      <dgm:spPr/>
      <dgm:t>
        <a:bodyPr/>
        <a:lstStyle/>
        <a:p>
          <a:endParaRPr lang="en-US"/>
        </a:p>
      </dgm:t>
    </dgm:pt>
    <dgm:pt modelId="{5D0DD8E1-C854-4BCD-A0E9-7A2653C1D2C8}" type="pres">
      <dgm:prSet presAssocID="{31A5DFA3-F930-4A71-A0D6-0A62C63B1CD9}" presName="hierChild1" presStyleCnt="0">
        <dgm:presLayoutVars>
          <dgm:orgChart val="1"/>
          <dgm:chPref val="1"/>
          <dgm:dir/>
          <dgm:animOne val="branch"/>
          <dgm:animLvl val="lvl"/>
          <dgm:resizeHandles/>
        </dgm:presLayoutVars>
      </dgm:prSet>
      <dgm:spPr/>
      <dgm:t>
        <a:bodyPr/>
        <a:lstStyle/>
        <a:p>
          <a:endParaRPr lang="en-US"/>
        </a:p>
      </dgm:t>
    </dgm:pt>
    <dgm:pt modelId="{6EBBE1AF-8888-4D52-88B2-43D9AC4384D2}" type="pres">
      <dgm:prSet presAssocID="{0056151D-D5B8-4922-ADE7-DB7965ABD4CE}" presName="hierRoot1" presStyleCnt="0">
        <dgm:presLayoutVars>
          <dgm:hierBranch val="init"/>
        </dgm:presLayoutVars>
      </dgm:prSet>
      <dgm:spPr/>
    </dgm:pt>
    <dgm:pt modelId="{1518C70C-6D1B-4E31-9647-A433C617707D}" type="pres">
      <dgm:prSet presAssocID="{0056151D-D5B8-4922-ADE7-DB7965ABD4CE}" presName="rootComposite1" presStyleCnt="0"/>
      <dgm:spPr/>
    </dgm:pt>
    <dgm:pt modelId="{67EEC520-9F69-4B37-8B8A-55FA9BD46D6B}" type="pres">
      <dgm:prSet presAssocID="{0056151D-D5B8-4922-ADE7-DB7965ABD4CE}" presName="rootText1" presStyleLbl="node0" presStyleIdx="0" presStyleCnt="1" custLinFactNeighborX="2250" custLinFactNeighborY="15515">
        <dgm:presLayoutVars>
          <dgm:chPref val="3"/>
        </dgm:presLayoutVars>
      </dgm:prSet>
      <dgm:spPr/>
      <dgm:t>
        <a:bodyPr/>
        <a:lstStyle/>
        <a:p>
          <a:endParaRPr lang="en-US"/>
        </a:p>
      </dgm:t>
    </dgm:pt>
    <dgm:pt modelId="{09D65C2B-E62C-47C7-BE60-9E3383B81880}" type="pres">
      <dgm:prSet presAssocID="{0056151D-D5B8-4922-ADE7-DB7965ABD4CE}" presName="rootConnector1" presStyleLbl="node1" presStyleIdx="0" presStyleCnt="0"/>
      <dgm:spPr/>
      <dgm:t>
        <a:bodyPr/>
        <a:lstStyle/>
        <a:p>
          <a:endParaRPr lang="en-US"/>
        </a:p>
      </dgm:t>
    </dgm:pt>
    <dgm:pt modelId="{BFD0F200-4BF0-4180-B42E-80DAA771442E}" type="pres">
      <dgm:prSet presAssocID="{0056151D-D5B8-4922-ADE7-DB7965ABD4CE}" presName="hierChild2" presStyleCnt="0"/>
      <dgm:spPr/>
    </dgm:pt>
    <dgm:pt modelId="{88494332-FFEC-4243-81A2-9610C4251D2E}" type="pres">
      <dgm:prSet presAssocID="{0816D40D-3A86-4BA8-B053-1FC2BCFC165F}" presName="Name37" presStyleLbl="parChTrans1D2" presStyleIdx="0" presStyleCnt="7"/>
      <dgm:spPr/>
      <dgm:t>
        <a:bodyPr/>
        <a:lstStyle/>
        <a:p>
          <a:endParaRPr lang="en-US"/>
        </a:p>
      </dgm:t>
    </dgm:pt>
    <dgm:pt modelId="{4B0B6456-2BC3-47FA-B599-06BCEFD69001}" type="pres">
      <dgm:prSet presAssocID="{0F8343ED-675E-4BA1-802C-B541A25C2672}" presName="hierRoot2" presStyleCnt="0">
        <dgm:presLayoutVars>
          <dgm:hierBranch val="init"/>
        </dgm:presLayoutVars>
      </dgm:prSet>
      <dgm:spPr/>
    </dgm:pt>
    <dgm:pt modelId="{EA14EB3E-5640-4154-A2BE-BA4C55470020}" type="pres">
      <dgm:prSet presAssocID="{0F8343ED-675E-4BA1-802C-B541A25C2672}" presName="rootComposite" presStyleCnt="0"/>
      <dgm:spPr/>
    </dgm:pt>
    <dgm:pt modelId="{64E8C1D3-6C21-44A1-9CA9-5D0AF704EFDB}" type="pres">
      <dgm:prSet presAssocID="{0F8343ED-675E-4BA1-802C-B541A25C2672}" presName="rootText" presStyleLbl="node2" presStyleIdx="0" presStyleCnt="5" custLinFactNeighborX="1183" custLinFactNeighborY="-10750">
        <dgm:presLayoutVars>
          <dgm:chPref val="3"/>
        </dgm:presLayoutVars>
      </dgm:prSet>
      <dgm:spPr/>
      <dgm:t>
        <a:bodyPr/>
        <a:lstStyle/>
        <a:p>
          <a:endParaRPr lang="en-US"/>
        </a:p>
      </dgm:t>
    </dgm:pt>
    <dgm:pt modelId="{D3A41E79-4CE7-4285-A9AF-AF81D6EAD529}" type="pres">
      <dgm:prSet presAssocID="{0F8343ED-675E-4BA1-802C-B541A25C2672}" presName="rootConnector" presStyleLbl="node2" presStyleIdx="0" presStyleCnt="5"/>
      <dgm:spPr/>
      <dgm:t>
        <a:bodyPr/>
        <a:lstStyle/>
        <a:p>
          <a:endParaRPr lang="en-US"/>
        </a:p>
      </dgm:t>
    </dgm:pt>
    <dgm:pt modelId="{39B68C3C-DAD7-4E33-A5B0-D66BC84FCDC8}" type="pres">
      <dgm:prSet presAssocID="{0F8343ED-675E-4BA1-802C-B541A25C2672}" presName="hierChild4" presStyleCnt="0"/>
      <dgm:spPr/>
    </dgm:pt>
    <dgm:pt modelId="{9DFCF674-E25B-4EEE-BB78-3C4ADDA9D5C2}" type="pres">
      <dgm:prSet presAssocID="{0F8343ED-675E-4BA1-802C-B541A25C2672}" presName="hierChild5" presStyleCnt="0"/>
      <dgm:spPr/>
    </dgm:pt>
    <dgm:pt modelId="{BD48D353-CAB2-409B-8D95-DCA81B6B5F34}" type="pres">
      <dgm:prSet presAssocID="{B0033AFB-6F02-440A-89F2-8E6129B0B872}" presName="Name111" presStyleLbl="parChTrans1D3" presStyleIdx="0" presStyleCnt="3"/>
      <dgm:spPr/>
      <dgm:t>
        <a:bodyPr/>
        <a:lstStyle/>
        <a:p>
          <a:endParaRPr lang="en-US"/>
        </a:p>
      </dgm:t>
    </dgm:pt>
    <dgm:pt modelId="{9DB93D81-8457-4C06-94B2-83EF6177DAC1}" type="pres">
      <dgm:prSet presAssocID="{8A29C06C-299B-48E9-BF8E-41560ED158C7}" presName="hierRoot3" presStyleCnt="0">
        <dgm:presLayoutVars>
          <dgm:hierBranch val="init"/>
        </dgm:presLayoutVars>
      </dgm:prSet>
      <dgm:spPr/>
    </dgm:pt>
    <dgm:pt modelId="{A4829952-4312-44D6-8256-E12912169600}" type="pres">
      <dgm:prSet presAssocID="{8A29C06C-299B-48E9-BF8E-41560ED158C7}" presName="rootComposite3" presStyleCnt="0"/>
      <dgm:spPr/>
    </dgm:pt>
    <dgm:pt modelId="{281BB0F9-2C06-4B75-ABD1-C2A9CF32AF72}" type="pres">
      <dgm:prSet presAssocID="{8A29C06C-299B-48E9-BF8E-41560ED158C7}" presName="rootText3" presStyleLbl="asst2" presStyleIdx="0" presStyleCnt="2" custLinFactNeighborX="-266" custLinFactNeighborY="-30258">
        <dgm:presLayoutVars>
          <dgm:chPref val="3"/>
        </dgm:presLayoutVars>
      </dgm:prSet>
      <dgm:spPr/>
      <dgm:t>
        <a:bodyPr/>
        <a:lstStyle/>
        <a:p>
          <a:endParaRPr lang="en-US"/>
        </a:p>
      </dgm:t>
    </dgm:pt>
    <dgm:pt modelId="{59A0047D-9687-452B-8F06-8D5306877E74}" type="pres">
      <dgm:prSet presAssocID="{8A29C06C-299B-48E9-BF8E-41560ED158C7}" presName="rootConnector3" presStyleLbl="asst2" presStyleIdx="0" presStyleCnt="2"/>
      <dgm:spPr/>
      <dgm:t>
        <a:bodyPr/>
        <a:lstStyle/>
        <a:p>
          <a:endParaRPr lang="en-US"/>
        </a:p>
      </dgm:t>
    </dgm:pt>
    <dgm:pt modelId="{21808D0E-D1D8-4F80-A6E9-4980A908BC39}" type="pres">
      <dgm:prSet presAssocID="{8A29C06C-299B-48E9-BF8E-41560ED158C7}" presName="hierChild6" presStyleCnt="0"/>
      <dgm:spPr/>
    </dgm:pt>
    <dgm:pt modelId="{1C1DA0B3-308F-42AF-BAEB-FEF02E7563EE}" type="pres">
      <dgm:prSet presAssocID="{8A29C06C-299B-48E9-BF8E-41560ED158C7}" presName="hierChild7" presStyleCnt="0"/>
      <dgm:spPr/>
    </dgm:pt>
    <dgm:pt modelId="{CC743609-EBDD-4732-888E-BE0C3762489E}" type="pres">
      <dgm:prSet presAssocID="{47222E66-565E-4322-A6DC-6C05772BA158}" presName="Name37" presStyleLbl="parChTrans1D2" presStyleIdx="1" presStyleCnt="7"/>
      <dgm:spPr/>
      <dgm:t>
        <a:bodyPr/>
        <a:lstStyle/>
        <a:p>
          <a:endParaRPr lang="en-US"/>
        </a:p>
      </dgm:t>
    </dgm:pt>
    <dgm:pt modelId="{3CD87F0A-5ED3-42CC-A85B-E15388A22E50}" type="pres">
      <dgm:prSet presAssocID="{F8CE8D64-4D22-4447-BC31-7A1009792E3F}" presName="hierRoot2" presStyleCnt="0">
        <dgm:presLayoutVars>
          <dgm:hierBranch val="init"/>
        </dgm:presLayoutVars>
      </dgm:prSet>
      <dgm:spPr/>
    </dgm:pt>
    <dgm:pt modelId="{17203640-E6F4-4F75-A3C1-3F2A3F7C524F}" type="pres">
      <dgm:prSet presAssocID="{F8CE8D64-4D22-4447-BC31-7A1009792E3F}" presName="rootComposite" presStyleCnt="0"/>
      <dgm:spPr/>
    </dgm:pt>
    <dgm:pt modelId="{34576B5A-44AA-49F9-9D79-B7D17B5F6C58}" type="pres">
      <dgm:prSet presAssocID="{F8CE8D64-4D22-4447-BC31-7A1009792E3F}" presName="rootText" presStyleLbl="node2" presStyleIdx="1" presStyleCnt="5" custLinFactNeighborX="4197" custLinFactNeighborY="-11742">
        <dgm:presLayoutVars>
          <dgm:chPref val="3"/>
        </dgm:presLayoutVars>
      </dgm:prSet>
      <dgm:spPr/>
      <dgm:t>
        <a:bodyPr/>
        <a:lstStyle/>
        <a:p>
          <a:endParaRPr lang="en-US"/>
        </a:p>
      </dgm:t>
    </dgm:pt>
    <dgm:pt modelId="{607C0EC4-EC77-441E-8937-1A8896D639EC}" type="pres">
      <dgm:prSet presAssocID="{F8CE8D64-4D22-4447-BC31-7A1009792E3F}" presName="rootConnector" presStyleLbl="node2" presStyleIdx="1" presStyleCnt="5"/>
      <dgm:spPr/>
      <dgm:t>
        <a:bodyPr/>
        <a:lstStyle/>
        <a:p>
          <a:endParaRPr lang="en-US"/>
        </a:p>
      </dgm:t>
    </dgm:pt>
    <dgm:pt modelId="{13DB7F7E-B739-49AE-A5D6-C03BB1C75BD0}" type="pres">
      <dgm:prSet presAssocID="{F8CE8D64-4D22-4447-BC31-7A1009792E3F}" presName="hierChild4" presStyleCnt="0"/>
      <dgm:spPr/>
    </dgm:pt>
    <dgm:pt modelId="{301D8232-AB44-4C36-9662-057B55F1685F}" type="pres">
      <dgm:prSet presAssocID="{F8CE8D64-4D22-4447-BC31-7A1009792E3F}" presName="hierChild5" presStyleCnt="0"/>
      <dgm:spPr/>
    </dgm:pt>
    <dgm:pt modelId="{3A6747A4-E82E-49B1-A1A2-9072E446718D}" type="pres">
      <dgm:prSet presAssocID="{67DF29E4-7186-4DDF-83D4-5845048D0B3F}" presName="Name37" presStyleLbl="parChTrans1D2" presStyleIdx="2" presStyleCnt="7"/>
      <dgm:spPr/>
      <dgm:t>
        <a:bodyPr/>
        <a:lstStyle/>
        <a:p>
          <a:endParaRPr lang="en-US"/>
        </a:p>
      </dgm:t>
    </dgm:pt>
    <dgm:pt modelId="{5AB8C188-001B-4687-ADD2-2B391B304CF4}" type="pres">
      <dgm:prSet presAssocID="{07370F41-9107-4761-9C0D-5C7BCB6CFF3C}" presName="hierRoot2" presStyleCnt="0">
        <dgm:presLayoutVars>
          <dgm:hierBranch val="init"/>
        </dgm:presLayoutVars>
      </dgm:prSet>
      <dgm:spPr/>
    </dgm:pt>
    <dgm:pt modelId="{FD6D1C8E-14EC-42C7-9125-5EF77A147738}" type="pres">
      <dgm:prSet presAssocID="{07370F41-9107-4761-9C0D-5C7BCB6CFF3C}" presName="rootComposite" presStyleCnt="0"/>
      <dgm:spPr/>
    </dgm:pt>
    <dgm:pt modelId="{4D46A01E-8C10-4E38-9A49-A3A0BBD88171}" type="pres">
      <dgm:prSet presAssocID="{07370F41-9107-4761-9C0D-5C7BCB6CFF3C}" presName="rootText" presStyleLbl="node2" presStyleIdx="2" presStyleCnt="5" custLinFactNeighborX="3179" custLinFactNeighborY="-10750">
        <dgm:presLayoutVars>
          <dgm:chPref val="3"/>
        </dgm:presLayoutVars>
      </dgm:prSet>
      <dgm:spPr/>
      <dgm:t>
        <a:bodyPr/>
        <a:lstStyle/>
        <a:p>
          <a:endParaRPr lang="en-US"/>
        </a:p>
      </dgm:t>
    </dgm:pt>
    <dgm:pt modelId="{D84729FE-4445-43F2-AD2F-DA6AD2BC1F23}" type="pres">
      <dgm:prSet presAssocID="{07370F41-9107-4761-9C0D-5C7BCB6CFF3C}" presName="rootConnector" presStyleLbl="node2" presStyleIdx="2" presStyleCnt="5"/>
      <dgm:spPr/>
      <dgm:t>
        <a:bodyPr/>
        <a:lstStyle/>
        <a:p>
          <a:endParaRPr lang="en-US"/>
        </a:p>
      </dgm:t>
    </dgm:pt>
    <dgm:pt modelId="{773B482B-1217-4AD2-B492-3073813BD471}" type="pres">
      <dgm:prSet presAssocID="{07370F41-9107-4761-9C0D-5C7BCB6CFF3C}" presName="hierChild4" presStyleCnt="0"/>
      <dgm:spPr/>
    </dgm:pt>
    <dgm:pt modelId="{92F2FE0C-7BA3-4415-8E92-BE0A82F0A9BE}" type="pres">
      <dgm:prSet presAssocID="{07370F41-9107-4761-9C0D-5C7BCB6CFF3C}" presName="hierChild5" presStyleCnt="0"/>
      <dgm:spPr/>
    </dgm:pt>
    <dgm:pt modelId="{15DB8465-8E4B-4988-AF44-FEAD14B83650}" type="pres">
      <dgm:prSet presAssocID="{1F604EEF-BF84-4FB1-8E05-3BBB7D82AFBD}" presName="Name37" presStyleLbl="parChTrans1D2" presStyleIdx="3" presStyleCnt="7"/>
      <dgm:spPr/>
      <dgm:t>
        <a:bodyPr/>
        <a:lstStyle/>
        <a:p>
          <a:endParaRPr lang="en-US"/>
        </a:p>
      </dgm:t>
    </dgm:pt>
    <dgm:pt modelId="{3EF7934B-96B7-422E-99CC-E0F8951CD56D}" type="pres">
      <dgm:prSet presAssocID="{0D43F5A1-3FA0-474A-B1C5-BBE702F2AEE6}" presName="hierRoot2" presStyleCnt="0">
        <dgm:presLayoutVars>
          <dgm:hierBranch val="init"/>
        </dgm:presLayoutVars>
      </dgm:prSet>
      <dgm:spPr/>
    </dgm:pt>
    <dgm:pt modelId="{1CD58C05-0A1D-4498-A086-2CCA8B120589}" type="pres">
      <dgm:prSet presAssocID="{0D43F5A1-3FA0-474A-B1C5-BBE702F2AEE6}" presName="rootComposite" presStyleCnt="0"/>
      <dgm:spPr/>
    </dgm:pt>
    <dgm:pt modelId="{E610830F-3E6F-4C9F-9E8A-44A732426220}" type="pres">
      <dgm:prSet presAssocID="{0D43F5A1-3FA0-474A-B1C5-BBE702F2AEE6}" presName="rootText" presStyleLbl="node2" presStyleIdx="3" presStyleCnt="5" custLinFactNeighborX="49" custLinFactNeighborY="-10750">
        <dgm:presLayoutVars>
          <dgm:chPref val="3"/>
        </dgm:presLayoutVars>
      </dgm:prSet>
      <dgm:spPr/>
      <dgm:t>
        <a:bodyPr/>
        <a:lstStyle/>
        <a:p>
          <a:endParaRPr lang="en-US"/>
        </a:p>
      </dgm:t>
    </dgm:pt>
    <dgm:pt modelId="{A9AE3EFB-0530-46A8-89F0-73F0C773920A}" type="pres">
      <dgm:prSet presAssocID="{0D43F5A1-3FA0-474A-B1C5-BBE702F2AEE6}" presName="rootConnector" presStyleLbl="node2" presStyleIdx="3" presStyleCnt="5"/>
      <dgm:spPr/>
      <dgm:t>
        <a:bodyPr/>
        <a:lstStyle/>
        <a:p>
          <a:endParaRPr lang="en-US"/>
        </a:p>
      </dgm:t>
    </dgm:pt>
    <dgm:pt modelId="{F11000C9-9E69-49D1-B61D-F00985B41E14}" type="pres">
      <dgm:prSet presAssocID="{0D43F5A1-3FA0-474A-B1C5-BBE702F2AEE6}" presName="hierChild4" presStyleCnt="0"/>
      <dgm:spPr/>
    </dgm:pt>
    <dgm:pt modelId="{F4157AC7-D5FF-4566-B26C-738C0A9127BD}" type="pres">
      <dgm:prSet presAssocID="{0D43F5A1-3FA0-474A-B1C5-BBE702F2AEE6}" presName="hierChild5" presStyleCnt="0"/>
      <dgm:spPr/>
    </dgm:pt>
    <dgm:pt modelId="{38178DD4-673F-4352-B28A-29BF0D307722}" type="pres">
      <dgm:prSet presAssocID="{246AB851-2452-4043-9307-7F91BAE159F2}" presName="Name37" presStyleLbl="parChTrans1D2" presStyleIdx="4" presStyleCnt="7"/>
      <dgm:spPr/>
      <dgm:t>
        <a:bodyPr/>
        <a:lstStyle/>
        <a:p>
          <a:endParaRPr lang="en-US"/>
        </a:p>
      </dgm:t>
    </dgm:pt>
    <dgm:pt modelId="{6C1E8C89-9219-4C2F-A484-8203E3536808}" type="pres">
      <dgm:prSet presAssocID="{21AAD0AF-754F-4714-B2D6-8315C642031C}" presName="hierRoot2" presStyleCnt="0">
        <dgm:presLayoutVars>
          <dgm:hierBranch val="init"/>
        </dgm:presLayoutVars>
      </dgm:prSet>
      <dgm:spPr/>
    </dgm:pt>
    <dgm:pt modelId="{CBA9941B-452D-4362-9CC2-46642C2104D8}" type="pres">
      <dgm:prSet presAssocID="{21AAD0AF-754F-4714-B2D6-8315C642031C}" presName="rootComposite" presStyleCnt="0"/>
      <dgm:spPr/>
    </dgm:pt>
    <dgm:pt modelId="{613BDA92-AB7E-4C88-9A6C-5B357D42D4C4}" type="pres">
      <dgm:prSet presAssocID="{21AAD0AF-754F-4714-B2D6-8315C642031C}" presName="rootText" presStyleLbl="node2" presStyleIdx="4" presStyleCnt="5" custLinFactNeighborX="2044" custLinFactNeighborY="-10750">
        <dgm:presLayoutVars>
          <dgm:chPref val="3"/>
        </dgm:presLayoutVars>
      </dgm:prSet>
      <dgm:spPr/>
      <dgm:t>
        <a:bodyPr/>
        <a:lstStyle/>
        <a:p>
          <a:endParaRPr lang="en-US"/>
        </a:p>
      </dgm:t>
    </dgm:pt>
    <dgm:pt modelId="{1B17D913-E37B-45C0-99DE-6E887EC9B699}" type="pres">
      <dgm:prSet presAssocID="{21AAD0AF-754F-4714-B2D6-8315C642031C}" presName="rootConnector" presStyleLbl="node2" presStyleIdx="4" presStyleCnt="5"/>
      <dgm:spPr/>
      <dgm:t>
        <a:bodyPr/>
        <a:lstStyle/>
        <a:p>
          <a:endParaRPr lang="en-US"/>
        </a:p>
      </dgm:t>
    </dgm:pt>
    <dgm:pt modelId="{E3CF0B43-92E4-40A8-BBEA-449996AD89A1}" type="pres">
      <dgm:prSet presAssocID="{21AAD0AF-754F-4714-B2D6-8315C642031C}" presName="hierChild4" presStyleCnt="0"/>
      <dgm:spPr/>
    </dgm:pt>
    <dgm:pt modelId="{FF9A6CAF-177D-416B-A9A0-106CA9A38FAD}" type="pres">
      <dgm:prSet presAssocID="{ACB0B1F3-F7F5-42B0-9B6F-A9FC95FC9434}" presName="Name37" presStyleLbl="parChTrans1D3" presStyleIdx="1" presStyleCnt="3"/>
      <dgm:spPr/>
      <dgm:t>
        <a:bodyPr/>
        <a:lstStyle/>
        <a:p>
          <a:endParaRPr lang="en-US"/>
        </a:p>
      </dgm:t>
    </dgm:pt>
    <dgm:pt modelId="{7C3827B3-A92B-4ECB-9CC8-6A4487E417CC}" type="pres">
      <dgm:prSet presAssocID="{5B2C8CBE-20CE-4576-8716-551CAB8AE913}" presName="hierRoot2" presStyleCnt="0">
        <dgm:presLayoutVars>
          <dgm:hierBranch val="init"/>
        </dgm:presLayoutVars>
      </dgm:prSet>
      <dgm:spPr/>
    </dgm:pt>
    <dgm:pt modelId="{88B9C5B5-BB59-41F9-8040-321FB41842CC}" type="pres">
      <dgm:prSet presAssocID="{5B2C8CBE-20CE-4576-8716-551CAB8AE913}" presName="rootComposite" presStyleCnt="0"/>
      <dgm:spPr/>
    </dgm:pt>
    <dgm:pt modelId="{0CF4FF28-8389-409C-86CA-39DB085AA9E5}" type="pres">
      <dgm:prSet presAssocID="{5B2C8CBE-20CE-4576-8716-551CAB8AE913}" presName="rootText" presStyleLbl="node3" presStyleIdx="0" presStyleCnt="1" custLinFactY="-82005" custLinFactNeighborX="-1458" custLinFactNeighborY="-100000">
        <dgm:presLayoutVars>
          <dgm:chPref val="3"/>
        </dgm:presLayoutVars>
      </dgm:prSet>
      <dgm:spPr/>
      <dgm:t>
        <a:bodyPr/>
        <a:lstStyle/>
        <a:p>
          <a:endParaRPr lang="en-US"/>
        </a:p>
      </dgm:t>
    </dgm:pt>
    <dgm:pt modelId="{F4CA9318-E810-4C31-8163-8BE2D803C227}" type="pres">
      <dgm:prSet presAssocID="{5B2C8CBE-20CE-4576-8716-551CAB8AE913}" presName="rootConnector" presStyleLbl="node3" presStyleIdx="0" presStyleCnt="1"/>
      <dgm:spPr/>
      <dgm:t>
        <a:bodyPr/>
        <a:lstStyle/>
        <a:p>
          <a:endParaRPr lang="en-US"/>
        </a:p>
      </dgm:t>
    </dgm:pt>
    <dgm:pt modelId="{FFD25520-1C32-4D9C-A566-FFA31F7B4D9A}" type="pres">
      <dgm:prSet presAssocID="{5B2C8CBE-20CE-4576-8716-551CAB8AE913}" presName="hierChild4" presStyleCnt="0"/>
      <dgm:spPr/>
    </dgm:pt>
    <dgm:pt modelId="{97C6A981-35AB-4D29-88E5-B12CDD2CD673}" type="pres">
      <dgm:prSet presAssocID="{5B2C8CBE-20CE-4576-8716-551CAB8AE913}" presName="hierChild5" presStyleCnt="0"/>
      <dgm:spPr/>
    </dgm:pt>
    <dgm:pt modelId="{70E51FA1-EBA2-4ABD-9761-2D9A508F31BB}" type="pres">
      <dgm:prSet presAssocID="{21AAD0AF-754F-4714-B2D6-8315C642031C}" presName="hierChild5" presStyleCnt="0"/>
      <dgm:spPr/>
    </dgm:pt>
    <dgm:pt modelId="{72972D68-532B-43DF-99E8-BA2966EAE264}" type="pres">
      <dgm:prSet presAssocID="{E87DB50E-ABAD-47BE-B67F-AB86C9CDF94E}" presName="Name111" presStyleLbl="parChTrans1D3" presStyleIdx="2" presStyleCnt="3"/>
      <dgm:spPr/>
      <dgm:t>
        <a:bodyPr/>
        <a:lstStyle/>
        <a:p>
          <a:endParaRPr lang="en-US"/>
        </a:p>
      </dgm:t>
    </dgm:pt>
    <dgm:pt modelId="{1F7DC45A-A527-4F65-BDCE-7AB13A93E73C}" type="pres">
      <dgm:prSet presAssocID="{319EC857-3B3D-4DAD-91DF-8714A6108E84}" presName="hierRoot3" presStyleCnt="0">
        <dgm:presLayoutVars>
          <dgm:hierBranch val="init"/>
        </dgm:presLayoutVars>
      </dgm:prSet>
      <dgm:spPr/>
    </dgm:pt>
    <dgm:pt modelId="{669E4FC2-5011-49AA-A1A3-619DC96123D9}" type="pres">
      <dgm:prSet presAssocID="{319EC857-3B3D-4DAD-91DF-8714A6108E84}" presName="rootComposite3" presStyleCnt="0"/>
      <dgm:spPr/>
    </dgm:pt>
    <dgm:pt modelId="{36196E49-19E5-40C3-BF69-204305E9F849}" type="pres">
      <dgm:prSet presAssocID="{319EC857-3B3D-4DAD-91DF-8714A6108E84}" presName="rootText3" presStyleLbl="asst2" presStyleIdx="1" presStyleCnt="2" custLinFactX="26979" custLinFactNeighborX="100000" custLinFactNeighborY="80878">
        <dgm:presLayoutVars>
          <dgm:chPref val="3"/>
        </dgm:presLayoutVars>
      </dgm:prSet>
      <dgm:spPr/>
      <dgm:t>
        <a:bodyPr/>
        <a:lstStyle/>
        <a:p>
          <a:endParaRPr lang="en-US"/>
        </a:p>
      </dgm:t>
    </dgm:pt>
    <dgm:pt modelId="{DA993D3A-30B0-4DE6-8AFD-F725C4955B42}" type="pres">
      <dgm:prSet presAssocID="{319EC857-3B3D-4DAD-91DF-8714A6108E84}" presName="rootConnector3" presStyleLbl="asst2" presStyleIdx="1" presStyleCnt="2"/>
      <dgm:spPr/>
      <dgm:t>
        <a:bodyPr/>
        <a:lstStyle/>
        <a:p>
          <a:endParaRPr lang="en-US"/>
        </a:p>
      </dgm:t>
    </dgm:pt>
    <dgm:pt modelId="{4DA55A47-4206-4C40-AFF9-49ABEC9D80FD}" type="pres">
      <dgm:prSet presAssocID="{319EC857-3B3D-4DAD-91DF-8714A6108E84}" presName="hierChild6" presStyleCnt="0"/>
      <dgm:spPr/>
    </dgm:pt>
    <dgm:pt modelId="{84D31F27-8BCE-41F5-9AAB-737A2AC7D835}" type="pres">
      <dgm:prSet presAssocID="{319EC857-3B3D-4DAD-91DF-8714A6108E84}" presName="hierChild7" presStyleCnt="0"/>
      <dgm:spPr/>
    </dgm:pt>
    <dgm:pt modelId="{18560586-4A15-4F00-BD66-C06D4F1021A0}" type="pres">
      <dgm:prSet presAssocID="{0056151D-D5B8-4922-ADE7-DB7965ABD4CE}" presName="hierChild3" presStyleCnt="0"/>
      <dgm:spPr/>
    </dgm:pt>
    <dgm:pt modelId="{10C6C7DF-2AAA-4C78-A974-04C1D91F9914}" type="pres">
      <dgm:prSet presAssocID="{68417746-1F1A-4B22-BFED-54A06E9195A4}" presName="Name111" presStyleLbl="parChTrans1D2" presStyleIdx="5" presStyleCnt="7"/>
      <dgm:spPr/>
      <dgm:t>
        <a:bodyPr/>
        <a:lstStyle/>
        <a:p>
          <a:endParaRPr lang="en-US"/>
        </a:p>
      </dgm:t>
    </dgm:pt>
    <dgm:pt modelId="{01A1783C-954B-46BF-93DD-B195E4FE013C}" type="pres">
      <dgm:prSet presAssocID="{1B79A8A7-7F9E-4928-9208-A958B0F4AE7F}" presName="hierRoot3" presStyleCnt="0">
        <dgm:presLayoutVars>
          <dgm:hierBranch val="init"/>
        </dgm:presLayoutVars>
      </dgm:prSet>
      <dgm:spPr/>
    </dgm:pt>
    <dgm:pt modelId="{73CD2B84-BA9E-420C-A527-268F276E9583}" type="pres">
      <dgm:prSet presAssocID="{1B79A8A7-7F9E-4928-9208-A958B0F4AE7F}" presName="rootComposite3" presStyleCnt="0"/>
      <dgm:spPr/>
    </dgm:pt>
    <dgm:pt modelId="{4506E2BC-3141-4457-BB9A-76FAA8E0F635}" type="pres">
      <dgm:prSet presAssocID="{1B79A8A7-7F9E-4928-9208-A958B0F4AE7F}" presName="rootText3" presStyleLbl="asst1" presStyleIdx="0" presStyleCnt="2">
        <dgm:presLayoutVars>
          <dgm:chPref val="3"/>
        </dgm:presLayoutVars>
      </dgm:prSet>
      <dgm:spPr/>
      <dgm:t>
        <a:bodyPr/>
        <a:lstStyle/>
        <a:p>
          <a:endParaRPr lang="en-US"/>
        </a:p>
      </dgm:t>
    </dgm:pt>
    <dgm:pt modelId="{9196A0EE-1298-43F9-8908-A4AD63C48061}" type="pres">
      <dgm:prSet presAssocID="{1B79A8A7-7F9E-4928-9208-A958B0F4AE7F}" presName="rootConnector3" presStyleLbl="asst1" presStyleIdx="0" presStyleCnt="2"/>
      <dgm:spPr/>
      <dgm:t>
        <a:bodyPr/>
        <a:lstStyle/>
        <a:p>
          <a:endParaRPr lang="en-US"/>
        </a:p>
      </dgm:t>
    </dgm:pt>
    <dgm:pt modelId="{A45F1B0D-7F02-48D8-8F9E-C4A8BB6DD16F}" type="pres">
      <dgm:prSet presAssocID="{1B79A8A7-7F9E-4928-9208-A958B0F4AE7F}" presName="hierChild6" presStyleCnt="0"/>
      <dgm:spPr/>
    </dgm:pt>
    <dgm:pt modelId="{9D707D5D-3736-4417-A660-1E93F1ED3FFB}" type="pres">
      <dgm:prSet presAssocID="{1B79A8A7-7F9E-4928-9208-A958B0F4AE7F}" presName="hierChild7" presStyleCnt="0"/>
      <dgm:spPr/>
    </dgm:pt>
    <dgm:pt modelId="{9688AE7D-DC57-45A7-ADBB-C15AE929BA64}" type="pres">
      <dgm:prSet presAssocID="{64301F9D-EFCD-46BD-89EC-A09B265023F5}" presName="Name111" presStyleLbl="parChTrans1D2" presStyleIdx="6" presStyleCnt="7"/>
      <dgm:spPr/>
      <dgm:t>
        <a:bodyPr/>
        <a:lstStyle/>
        <a:p>
          <a:endParaRPr lang="en-US"/>
        </a:p>
      </dgm:t>
    </dgm:pt>
    <dgm:pt modelId="{8D89DA5F-1365-468F-8775-7982A02ADBCF}" type="pres">
      <dgm:prSet presAssocID="{7C3A4783-702C-4414-932E-8BB19491AD76}" presName="hierRoot3" presStyleCnt="0">
        <dgm:presLayoutVars>
          <dgm:hierBranch val="init"/>
        </dgm:presLayoutVars>
      </dgm:prSet>
      <dgm:spPr/>
    </dgm:pt>
    <dgm:pt modelId="{FDD00332-5561-4FB0-94AB-4E8958303FE7}" type="pres">
      <dgm:prSet presAssocID="{7C3A4783-702C-4414-932E-8BB19491AD76}" presName="rootComposite3" presStyleCnt="0"/>
      <dgm:spPr/>
    </dgm:pt>
    <dgm:pt modelId="{98007332-D13A-47D4-A672-87D24A7CEE4E}" type="pres">
      <dgm:prSet presAssocID="{7C3A4783-702C-4414-932E-8BB19491AD76}" presName="rootText3" presStyleLbl="asst1" presStyleIdx="1" presStyleCnt="2">
        <dgm:presLayoutVars>
          <dgm:chPref val="3"/>
        </dgm:presLayoutVars>
      </dgm:prSet>
      <dgm:spPr/>
      <dgm:t>
        <a:bodyPr/>
        <a:lstStyle/>
        <a:p>
          <a:endParaRPr lang="en-US"/>
        </a:p>
      </dgm:t>
    </dgm:pt>
    <dgm:pt modelId="{DC019F1C-A8C3-441C-A4DE-7D72F4284AD9}" type="pres">
      <dgm:prSet presAssocID="{7C3A4783-702C-4414-932E-8BB19491AD76}" presName="rootConnector3" presStyleLbl="asst1" presStyleIdx="1" presStyleCnt="2"/>
      <dgm:spPr/>
      <dgm:t>
        <a:bodyPr/>
        <a:lstStyle/>
        <a:p>
          <a:endParaRPr lang="en-US"/>
        </a:p>
      </dgm:t>
    </dgm:pt>
    <dgm:pt modelId="{B981F587-7F9C-44C0-8974-4E8139407E3E}" type="pres">
      <dgm:prSet presAssocID="{7C3A4783-702C-4414-932E-8BB19491AD76}" presName="hierChild6" presStyleCnt="0"/>
      <dgm:spPr/>
    </dgm:pt>
    <dgm:pt modelId="{A57CE913-C645-4408-9813-CEB3558B8E57}" type="pres">
      <dgm:prSet presAssocID="{7C3A4783-702C-4414-932E-8BB19491AD76}" presName="hierChild7" presStyleCnt="0"/>
      <dgm:spPr/>
    </dgm:pt>
  </dgm:ptLst>
  <dgm:cxnLst>
    <dgm:cxn modelId="{184B217F-BB31-4813-9BDA-4B402FD23ECC}" srcId="{0056151D-D5B8-4922-ADE7-DB7965ABD4CE}" destId="{07370F41-9107-4761-9C0D-5C7BCB6CFF3C}" srcOrd="3" destOrd="0" parTransId="{67DF29E4-7186-4DDF-83D4-5845048D0B3F}" sibTransId="{998F654B-F9F3-40DE-BB91-F4EA41B09B4D}"/>
    <dgm:cxn modelId="{BE008D6D-9A3B-4469-BF55-70765C8F8F66}" srcId="{0F8343ED-675E-4BA1-802C-B541A25C2672}" destId="{8A29C06C-299B-48E9-BF8E-41560ED158C7}" srcOrd="0" destOrd="0" parTransId="{B0033AFB-6F02-440A-89F2-8E6129B0B872}" sibTransId="{E6950EE3-89FA-4227-AEAF-8C4D6F89CFB5}"/>
    <dgm:cxn modelId="{4CFB5A83-D4E1-4418-AF8E-EC8A1E4DC600}" type="presOf" srcId="{21AAD0AF-754F-4714-B2D6-8315C642031C}" destId="{613BDA92-AB7E-4C88-9A6C-5B357D42D4C4}" srcOrd="0" destOrd="0" presId="urn:microsoft.com/office/officeart/2005/8/layout/orgChart1"/>
    <dgm:cxn modelId="{218F913F-CC22-4E9E-B223-C9A268B7F00B}" type="presOf" srcId="{8A29C06C-299B-48E9-BF8E-41560ED158C7}" destId="{59A0047D-9687-452B-8F06-8D5306877E74}" srcOrd="1" destOrd="0" presId="urn:microsoft.com/office/officeart/2005/8/layout/orgChart1"/>
    <dgm:cxn modelId="{DAA72FDC-1CF6-4147-B845-6ADE66DE6E4D}" srcId="{21AAD0AF-754F-4714-B2D6-8315C642031C}" destId="{319EC857-3B3D-4DAD-91DF-8714A6108E84}" srcOrd="0" destOrd="0" parTransId="{E87DB50E-ABAD-47BE-B67F-AB86C9CDF94E}" sibTransId="{129414D1-23E1-4A36-B351-3044454C0188}"/>
    <dgm:cxn modelId="{C557F329-CAB2-4695-98A8-E95FF312CE48}" type="presOf" srcId="{7C3A4783-702C-4414-932E-8BB19491AD76}" destId="{DC019F1C-A8C3-441C-A4DE-7D72F4284AD9}" srcOrd="1" destOrd="0" presId="urn:microsoft.com/office/officeart/2005/8/layout/orgChart1"/>
    <dgm:cxn modelId="{3E6B3B2A-1CB0-4BEE-9B71-E0EED62F4648}" type="presOf" srcId="{8A29C06C-299B-48E9-BF8E-41560ED158C7}" destId="{281BB0F9-2C06-4B75-ABD1-C2A9CF32AF72}" srcOrd="0" destOrd="0" presId="urn:microsoft.com/office/officeart/2005/8/layout/orgChart1"/>
    <dgm:cxn modelId="{51487DDB-5B21-47E8-83FF-EFF19249F3FA}" type="presOf" srcId="{B0033AFB-6F02-440A-89F2-8E6129B0B872}" destId="{BD48D353-CAB2-409B-8D95-DCA81B6B5F34}" srcOrd="0" destOrd="0" presId="urn:microsoft.com/office/officeart/2005/8/layout/orgChart1"/>
    <dgm:cxn modelId="{7C165BF4-81B6-4A02-B2B3-E10FEEEB0781}" type="presOf" srcId="{F8CE8D64-4D22-4447-BC31-7A1009792E3F}" destId="{607C0EC4-EC77-441E-8937-1A8896D639EC}" srcOrd="1" destOrd="0" presId="urn:microsoft.com/office/officeart/2005/8/layout/orgChart1"/>
    <dgm:cxn modelId="{5784BBB1-72FB-45BF-B38E-7FB95A0F3891}" type="presOf" srcId="{0F8343ED-675E-4BA1-802C-B541A25C2672}" destId="{D3A41E79-4CE7-4285-A9AF-AF81D6EAD529}" srcOrd="1" destOrd="0" presId="urn:microsoft.com/office/officeart/2005/8/layout/orgChart1"/>
    <dgm:cxn modelId="{7D7B527A-297B-4A31-AD0D-F422DA788E6F}" type="presOf" srcId="{1F604EEF-BF84-4FB1-8E05-3BBB7D82AFBD}" destId="{15DB8465-8E4B-4988-AF44-FEAD14B83650}" srcOrd="0" destOrd="0" presId="urn:microsoft.com/office/officeart/2005/8/layout/orgChart1"/>
    <dgm:cxn modelId="{A9144B03-3C37-4C0B-ACBB-2824B5EDED5E}" type="presOf" srcId="{5B2C8CBE-20CE-4576-8716-551CAB8AE913}" destId="{F4CA9318-E810-4C31-8163-8BE2D803C227}" srcOrd="1" destOrd="0" presId="urn:microsoft.com/office/officeart/2005/8/layout/orgChart1"/>
    <dgm:cxn modelId="{615B1EBA-FA1A-4AE9-BDE3-5ADE8646C3CE}" type="presOf" srcId="{246AB851-2452-4043-9307-7F91BAE159F2}" destId="{38178DD4-673F-4352-B28A-29BF0D307722}" srcOrd="0" destOrd="0" presId="urn:microsoft.com/office/officeart/2005/8/layout/orgChart1"/>
    <dgm:cxn modelId="{751F55DA-C1BB-421F-BCF5-F51FC2D3E781}" srcId="{0056151D-D5B8-4922-ADE7-DB7965ABD4CE}" destId="{0F8343ED-675E-4BA1-802C-B541A25C2672}" srcOrd="1" destOrd="0" parTransId="{0816D40D-3A86-4BA8-B053-1FC2BCFC165F}" sibTransId="{BC1AB637-735C-4FEF-B6D9-318768F24152}"/>
    <dgm:cxn modelId="{8A30028E-EC9A-443F-848D-7CAAF00BDDE0}" type="presOf" srcId="{319EC857-3B3D-4DAD-91DF-8714A6108E84}" destId="{36196E49-19E5-40C3-BF69-204305E9F849}" srcOrd="0" destOrd="0" presId="urn:microsoft.com/office/officeart/2005/8/layout/orgChart1"/>
    <dgm:cxn modelId="{17A71D32-5490-4670-B40A-564753C04D70}" srcId="{21AAD0AF-754F-4714-B2D6-8315C642031C}" destId="{5B2C8CBE-20CE-4576-8716-551CAB8AE913}" srcOrd="1" destOrd="0" parTransId="{ACB0B1F3-F7F5-42B0-9B6F-A9FC95FC9434}" sibTransId="{D2BD510F-59D6-43DF-9FF2-ABAC9DA8F52A}"/>
    <dgm:cxn modelId="{A18635D6-DD05-424E-AE79-AA376B4FE636}" type="presOf" srcId="{07370F41-9107-4761-9C0D-5C7BCB6CFF3C}" destId="{4D46A01E-8C10-4E38-9A49-A3A0BBD88171}" srcOrd="0" destOrd="0" presId="urn:microsoft.com/office/officeart/2005/8/layout/orgChart1"/>
    <dgm:cxn modelId="{11F8CD21-32EE-4773-80CE-9F38F1EA9500}" srcId="{0056151D-D5B8-4922-ADE7-DB7965ABD4CE}" destId="{7C3A4783-702C-4414-932E-8BB19491AD76}" srcOrd="6" destOrd="0" parTransId="{64301F9D-EFCD-46BD-89EC-A09B265023F5}" sibTransId="{0D3B0E74-CD39-4A0C-9A36-D7B7B500CA38}"/>
    <dgm:cxn modelId="{CD0D9AB5-BF14-4B63-A4DE-B532A285F51E}" srcId="{0056151D-D5B8-4922-ADE7-DB7965ABD4CE}" destId="{F8CE8D64-4D22-4447-BC31-7A1009792E3F}" srcOrd="2" destOrd="0" parTransId="{47222E66-565E-4322-A6DC-6C05772BA158}" sibTransId="{DC308AFD-29B3-4C1D-A7A9-98063F4DE23F}"/>
    <dgm:cxn modelId="{CBBA219B-E610-4493-A073-147F7F14970F}" srcId="{31A5DFA3-F930-4A71-A0D6-0A62C63B1CD9}" destId="{0056151D-D5B8-4922-ADE7-DB7965ABD4CE}" srcOrd="0" destOrd="0" parTransId="{0B305467-EABB-4B77-92CD-C50AAE065C80}" sibTransId="{4DBEE448-B447-43AA-8C6A-2DF72823730C}"/>
    <dgm:cxn modelId="{7188A70D-FEC3-464F-8453-930B5B27C8B1}" type="presOf" srcId="{0816D40D-3A86-4BA8-B053-1FC2BCFC165F}" destId="{88494332-FFEC-4243-81A2-9610C4251D2E}" srcOrd="0" destOrd="0" presId="urn:microsoft.com/office/officeart/2005/8/layout/orgChart1"/>
    <dgm:cxn modelId="{D45137F7-0C45-44AC-B211-FE24FDE4BB4B}" srcId="{0056151D-D5B8-4922-ADE7-DB7965ABD4CE}" destId="{21AAD0AF-754F-4714-B2D6-8315C642031C}" srcOrd="5" destOrd="0" parTransId="{246AB851-2452-4043-9307-7F91BAE159F2}" sibTransId="{24D62FC6-9B77-41B0-A211-A4A8D39C16E5}"/>
    <dgm:cxn modelId="{DD1C1FBD-8850-4D7B-9EC1-3552699968EF}" type="presOf" srcId="{21AAD0AF-754F-4714-B2D6-8315C642031C}" destId="{1B17D913-E37B-45C0-99DE-6E887EC9B699}" srcOrd="1" destOrd="0" presId="urn:microsoft.com/office/officeart/2005/8/layout/orgChart1"/>
    <dgm:cxn modelId="{CE9F7D16-3AB4-4234-BBE1-6E9443477941}" type="presOf" srcId="{319EC857-3B3D-4DAD-91DF-8714A6108E84}" destId="{DA993D3A-30B0-4DE6-8AFD-F725C4955B42}" srcOrd="1" destOrd="0" presId="urn:microsoft.com/office/officeart/2005/8/layout/orgChart1"/>
    <dgm:cxn modelId="{188E5873-D73E-45F5-983A-D8FDF62AA78C}" type="presOf" srcId="{07370F41-9107-4761-9C0D-5C7BCB6CFF3C}" destId="{D84729FE-4445-43F2-AD2F-DA6AD2BC1F23}" srcOrd="1" destOrd="0" presId="urn:microsoft.com/office/officeart/2005/8/layout/orgChart1"/>
    <dgm:cxn modelId="{7FA39F27-DBDA-4DD6-8EDA-B99C8288CFBD}" srcId="{0056151D-D5B8-4922-ADE7-DB7965ABD4CE}" destId="{0D43F5A1-3FA0-474A-B1C5-BBE702F2AEE6}" srcOrd="4" destOrd="0" parTransId="{1F604EEF-BF84-4FB1-8E05-3BBB7D82AFBD}" sibTransId="{FD3075B7-A065-4C21-BFC7-81223DE5817A}"/>
    <dgm:cxn modelId="{E2B2D240-EE9C-4C24-8A8E-040F77459AF4}" type="presOf" srcId="{1B79A8A7-7F9E-4928-9208-A958B0F4AE7F}" destId="{4506E2BC-3141-4457-BB9A-76FAA8E0F635}" srcOrd="0" destOrd="0" presId="urn:microsoft.com/office/officeart/2005/8/layout/orgChart1"/>
    <dgm:cxn modelId="{7BD437E7-68A2-4A53-AB82-9C966F7914BD}" type="presOf" srcId="{ACB0B1F3-F7F5-42B0-9B6F-A9FC95FC9434}" destId="{FF9A6CAF-177D-416B-A9A0-106CA9A38FAD}" srcOrd="0" destOrd="0" presId="urn:microsoft.com/office/officeart/2005/8/layout/orgChart1"/>
    <dgm:cxn modelId="{6B562102-5250-425C-92D6-487E8A21F13E}" type="presOf" srcId="{E87DB50E-ABAD-47BE-B67F-AB86C9CDF94E}" destId="{72972D68-532B-43DF-99E8-BA2966EAE264}" srcOrd="0" destOrd="0" presId="urn:microsoft.com/office/officeart/2005/8/layout/orgChart1"/>
    <dgm:cxn modelId="{12B15043-B0E0-402C-9C8F-345197E68DDD}" type="presOf" srcId="{5B2C8CBE-20CE-4576-8716-551CAB8AE913}" destId="{0CF4FF28-8389-409C-86CA-39DB085AA9E5}" srcOrd="0" destOrd="0" presId="urn:microsoft.com/office/officeart/2005/8/layout/orgChart1"/>
    <dgm:cxn modelId="{D0383F4F-69CD-4CB8-B1B0-8A4C97E3A6F2}" srcId="{0056151D-D5B8-4922-ADE7-DB7965ABD4CE}" destId="{1B79A8A7-7F9E-4928-9208-A958B0F4AE7F}" srcOrd="0" destOrd="0" parTransId="{68417746-1F1A-4B22-BFED-54A06E9195A4}" sibTransId="{BEC41360-1AF5-4181-A938-E894CD600075}"/>
    <dgm:cxn modelId="{01590A7F-0715-4372-B6C0-DB4EF0B5EEDD}" type="presOf" srcId="{67DF29E4-7186-4DDF-83D4-5845048D0B3F}" destId="{3A6747A4-E82E-49B1-A1A2-9072E446718D}" srcOrd="0" destOrd="0" presId="urn:microsoft.com/office/officeart/2005/8/layout/orgChart1"/>
    <dgm:cxn modelId="{AD95D3B8-11F0-4F5F-8CFB-9F14AFE6D128}" type="presOf" srcId="{0056151D-D5B8-4922-ADE7-DB7965ABD4CE}" destId="{67EEC520-9F69-4B37-8B8A-55FA9BD46D6B}" srcOrd="0" destOrd="0" presId="urn:microsoft.com/office/officeart/2005/8/layout/orgChart1"/>
    <dgm:cxn modelId="{3CB85B21-B9B1-49D5-A315-157567266AFA}" type="presOf" srcId="{0D43F5A1-3FA0-474A-B1C5-BBE702F2AEE6}" destId="{A9AE3EFB-0530-46A8-89F0-73F0C773920A}" srcOrd="1" destOrd="0" presId="urn:microsoft.com/office/officeart/2005/8/layout/orgChart1"/>
    <dgm:cxn modelId="{09050344-F1E7-4359-9E83-CED49F2ECC02}" type="presOf" srcId="{1B79A8A7-7F9E-4928-9208-A958B0F4AE7F}" destId="{9196A0EE-1298-43F9-8908-A4AD63C48061}" srcOrd="1" destOrd="0" presId="urn:microsoft.com/office/officeart/2005/8/layout/orgChart1"/>
    <dgm:cxn modelId="{E27597AA-2A33-4D26-9058-836DE7569AF2}" type="presOf" srcId="{64301F9D-EFCD-46BD-89EC-A09B265023F5}" destId="{9688AE7D-DC57-45A7-ADBB-C15AE929BA64}" srcOrd="0" destOrd="0" presId="urn:microsoft.com/office/officeart/2005/8/layout/orgChart1"/>
    <dgm:cxn modelId="{5732DB46-DBFA-4A71-9E7A-701870D68A1B}" type="presOf" srcId="{7C3A4783-702C-4414-932E-8BB19491AD76}" destId="{98007332-D13A-47D4-A672-87D24A7CEE4E}" srcOrd="0" destOrd="0" presId="urn:microsoft.com/office/officeart/2005/8/layout/orgChart1"/>
    <dgm:cxn modelId="{0BA552BF-381D-4EC5-8208-9E7F22865A2D}" type="presOf" srcId="{31A5DFA3-F930-4A71-A0D6-0A62C63B1CD9}" destId="{5D0DD8E1-C854-4BCD-A0E9-7A2653C1D2C8}" srcOrd="0" destOrd="0" presId="urn:microsoft.com/office/officeart/2005/8/layout/orgChart1"/>
    <dgm:cxn modelId="{65BE9C9A-ADBB-4CD3-8F68-81660640C491}" type="presOf" srcId="{0F8343ED-675E-4BA1-802C-B541A25C2672}" destId="{64E8C1D3-6C21-44A1-9CA9-5D0AF704EFDB}" srcOrd="0" destOrd="0" presId="urn:microsoft.com/office/officeart/2005/8/layout/orgChart1"/>
    <dgm:cxn modelId="{6D5DCBF2-D87E-44A5-9717-20C576CCCE88}" type="presOf" srcId="{47222E66-565E-4322-A6DC-6C05772BA158}" destId="{CC743609-EBDD-4732-888E-BE0C3762489E}" srcOrd="0" destOrd="0" presId="urn:microsoft.com/office/officeart/2005/8/layout/orgChart1"/>
    <dgm:cxn modelId="{3CEEF7AE-61FB-4D54-A995-6B8CFA879054}" type="presOf" srcId="{F8CE8D64-4D22-4447-BC31-7A1009792E3F}" destId="{34576B5A-44AA-49F9-9D79-B7D17B5F6C58}" srcOrd="0" destOrd="0" presId="urn:microsoft.com/office/officeart/2005/8/layout/orgChart1"/>
    <dgm:cxn modelId="{0F05D185-E403-48BF-A3DB-B2A9179CB9FF}" type="presOf" srcId="{0D43F5A1-3FA0-474A-B1C5-BBE702F2AEE6}" destId="{E610830F-3E6F-4C9F-9E8A-44A732426220}" srcOrd="0" destOrd="0" presId="urn:microsoft.com/office/officeart/2005/8/layout/orgChart1"/>
    <dgm:cxn modelId="{D1834DFE-FA58-4D9C-BBA3-E55C3D81C290}" type="presOf" srcId="{68417746-1F1A-4B22-BFED-54A06E9195A4}" destId="{10C6C7DF-2AAA-4C78-A974-04C1D91F9914}" srcOrd="0" destOrd="0" presId="urn:microsoft.com/office/officeart/2005/8/layout/orgChart1"/>
    <dgm:cxn modelId="{2FC7E96F-27CA-40F9-A14B-EBEA39E4273D}" type="presOf" srcId="{0056151D-D5B8-4922-ADE7-DB7965ABD4CE}" destId="{09D65C2B-E62C-47C7-BE60-9E3383B81880}" srcOrd="1" destOrd="0" presId="urn:microsoft.com/office/officeart/2005/8/layout/orgChart1"/>
    <dgm:cxn modelId="{A07B8169-3FD1-45C3-96B7-E8C37518FAE8}" type="presParOf" srcId="{5D0DD8E1-C854-4BCD-A0E9-7A2653C1D2C8}" destId="{6EBBE1AF-8888-4D52-88B2-43D9AC4384D2}" srcOrd="0" destOrd="0" presId="urn:microsoft.com/office/officeart/2005/8/layout/orgChart1"/>
    <dgm:cxn modelId="{8E64FD97-17FB-4B97-9D9C-163BA642C9A9}" type="presParOf" srcId="{6EBBE1AF-8888-4D52-88B2-43D9AC4384D2}" destId="{1518C70C-6D1B-4E31-9647-A433C617707D}" srcOrd="0" destOrd="0" presId="urn:microsoft.com/office/officeart/2005/8/layout/orgChart1"/>
    <dgm:cxn modelId="{E3470484-528B-462D-82A3-5EFA3AEF9E58}" type="presParOf" srcId="{1518C70C-6D1B-4E31-9647-A433C617707D}" destId="{67EEC520-9F69-4B37-8B8A-55FA9BD46D6B}" srcOrd="0" destOrd="0" presId="urn:microsoft.com/office/officeart/2005/8/layout/orgChart1"/>
    <dgm:cxn modelId="{D1A5FFB0-7B46-4F7D-93E3-A595A3400F54}" type="presParOf" srcId="{1518C70C-6D1B-4E31-9647-A433C617707D}" destId="{09D65C2B-E62C-47C7-BE60-9E3383B81880}" srcOrd="1" destOrd="0" presId="urn:microsoft.com/office/officeart/2005/8/layout/orgChart1"/>
    <dgm:cxn modelId="{EDA47437-9690-4BAB-A50F-67F96A58B04F}" type="presParOf" srcId="{6EBBE1AF-8888-4D52-88B2-43D9AC4384D2}" destId="{BFD0F200-4BF0-4180-B42E-80DAA771442E}" srcOrd="1" destOrd="0" presId="urn:microsoft.com/office/officeart/2005/8/layout/orgChart1"/>
    <dgm:cxn modelId="{E4F881A0-7B03-436F-86CA-F7DACE46AD31}" type="presParOf" srcId="{BFD0F200-4BF0-4180-B42E-80DAA771442E}" destId="{88494332-FFEC-4243-81A2-9610C4251D2E}" srcOrd="0" destOrd="0" presId="urn:microsoft.com/office/officeart/2005/8/layout/orgChart1"/>
    <dgm:cxn modelId="{992342D8-A052-47D5-BEE8-618D2C2B10AC}" type="presParOf" srcId="{BFD0F200-4BF0-4180-B42E-80DAA771442E}" destId="{4B0B6456-2BC3-47FA-B599-06BCEFD69001}" srcOrd="1" destOrd="0" presId="urn:microsoft.com/office/officeart/2005/8/layout/orgChart1"/>
    <dgm:cxn modelId="{54DE5888-B61D-4DED-9238-D59629A0E2F5}" type="presParOf" srcId="{4B0B6456-2BC3-47FA-B599-06BCEFD69001}" destId="{EA14EB3E-5640-4154-A2BE-BA4C55470020}" srcOrd="0" destOrd="0" presId="urn:microsoft.com/office/officeart/2005/8/layout/orgChart1"/>
    <dgm:cxn modelId="{A1F93B65-E9A8-470B-BEF1-23702E6942AE}" type="presParOf" srcId="{EA14EB3E-5640-4154-A2BE-BA4C55470020}" destId="{64E8C1D3-6C21-44A1-9CA9-5D0AF704EFDB}" srcOrd="0" destOrd="0" presId="urn:microsoft.com/office/officeart/2005/8/layout/orgChart1"/>
    <dgm:cxn modelId="{A35D23AE-842B-43F8-AB6A-D84EBEE805CD}" type="presParOf" srcId="{EA14EB3E-5640-4154-A2BE-BA4C55470020}" destId="{D3A41E79-4CE7-4285-A9AF-AF81D6EAD529}" srcOrd="1" destOrd="0" presId="urn:microsoft.com/office/officeart/2005/8/layout/orgChart1"/>
    <dgm:cxn modelId="{04BE8CA1-C09C-49A7-A8A3-FCD5E1545151}" type="presParOf" srcId="{4B0B6456-2BC3-47FA-B599-06BCEFD69001}" destId="{39B68C3C-DAD7-4E33-A5B0-D66BC84FCDC8}" srcOrd="1" destOrd="0" presId="urn:microsoft.com/office/officeart/2005/8/layout/orgChart1"/>
    <dgm:cxn modelId="{205C2D3C-7574-405F-9B24-2E4CD397B314}" type="presParOf" srcId="{4B0B6456-2BC3-47FA-B599-06BCEFD69001}" destId="{9DFCF674-E25B-4EEE-BB78-3C4ADDA9D5C2}" srcOrd="2" destOrd="0" presId="urn:microsoft.com/office/officeart/2005/8/layout/orgChart1"/>
    <dgm:cxn modelId="{3DFD1E29-64D5-4CAF-86D6-58169718685D}" type="presParOf" srcId="{9DFCF674-E25B-4EEE-BB78-3C4ADDA9D5C2}" destId="{BD48D353-CAB2-409B-8D95-DCA81B6B5F34}" srcOrd="0" destOrd="0" presId="urn:microsoft.com/office/officeart/2005/8/layout/orgChart1"/>
    <dgm:cxn modelId="{0A63BC42-4F5C-41F3-92D8-3B33D1270EF3}" type="presParOf" srcId="{9DFCF674-E25B-4EEE-BB78-3C4ADDA9D5C2}" destId="{9DB93D81-8457-4C06-94B2-83EF6177DAC1}" srcOrd="1" destOrd="0" presId="urn:microsoft.com/office/officeart/2005/8/layout/orgChart1"/>
    <dgm:cxn modelId="{68B17439-1982-431B-814F-58D310F64BB2}" type="presParOf" srcId="{9DB93D81-8457-4C06-94B2-83EF6177DAC1}" destId="{A4829952-4312-44D6-8256-E12912169600}" srcOrd="0" destOrd="0" presId="urn:microsoft.com/office/officeart/2005/8/layout/orgChart1"/>
    <dgm:cxn modelId="{EE2DE99A-15A1-4B70-96B1-60B9B129F219}" type="presParOf" srcId="{A4829952-4312-44D6-8256-E12912169600}" destId="{281BB0F9-2C06-4B75-ABD1-C2A9CF32AF72}" srcOrd="0" destOrd="0" presId="urn:microsoft.com/office/officeart/2005/8/layout/orgChart1"/>
    <dgm:cxn modelId="{4FBBF30F-A6BC-4AEB-9A54-D214057C32A8}" type="presParOf" srcId="{A4829952-4312-44D6-8256-E12912169600}" destId="{59A0047D-9687-452B-8F06-8D5306877E74}" srcOrd="1" destOrd="0" presId="urn:microsoft.com/office/officeart/2005/8/layout/orgChart1"/>
    <dgm:cxn modelId="{BDAD3DE2-BAFE-495F-A503-C368D6402254}" type="presParOf" srcId="{9DB93D81-8457-4C06-94B2-83EF6177DAC1}" destId="{21808D0E-D1D8-4F80-A6E9-4980A908BC39}" srcOrd="1" destOrd="0" presId="urn:microsoft.com/office/officeart/2005/8/layout/orgChart1"/>
    <dgm:cxn modelId="{3F1C073B-64C7-48AE-8B89-E508F23AA7C4}" type="presParOf" srcId="{9DB93D81-8457-4C06-94B2-83EF6177DAC1}" destId="{1C1DA0B3-308F-42AF-BAEB-FEF02E7563EE}" srcOrd="2" destOrd="0" presId="urn:microsoft.com/office/officeart/2005/8/layout/orgChart1"/>
    <dgm:cxn modelId="{DCDE1B50-E3E1-43B1-8B2D-E314C03F3806}" type="presParOf" srcId="{BFD0F200-4BF0-4180-B42E-80DAA771442E}" destId="{CC743609-EBDD-4732-888E-BE0C3762489E}" srcOrd="2" destOrd="0" presId="urn:microsoft.com/office/officeart/2005/8/layout/orgChart1"/>
    <dgm:cxn modelId="{68D9F53F-80D0-4D1E-BA60-95425678E149}" type="presParOf" srcId="{BFD0F200-4BF0-4180-B42E-80DAA771442E}" destId="{3CD87F0A-5ED3-42CC-A85B-E15388A22E50}" srcOrd="3" destOrd="0" presId="urn:microsoft.com/office/officeart/2005/8/layout/orgChart1"/>
    <dgm:cxn modelId="{FBD92431-EC6A-4669-AE06-990660218CB0}" type="presParOf" srcId="{3CD87F0A-5ED3-42CC-A85B-E15388A22E50}" destId="{17203640-E6F4-4F75-A3C1-3F2A3F7C524F}" srcOrd="0" destOrd="0" presId="urn:microsoft.com/office/officeart/2005/8/layout/orgChart1"/>
    <dgm:cxn modelId="{8D776C66-3706-4B4E-B883-49BCFC290BDF}" type="presParOf" srcId="{17203640-E6F4-4F75-A3C1-3F2A3F7C524F}" destId="{34576B5A-44AA-49F9-9D79-B7D17B5F6C58}" srcOrd="0" destOrd="0" presId="urn:microsoft.com/office/officeart/2005/8/layout/orgChart1"/>
    <dgm:cxn modelId="{C39A4C07-4C77-4A56-B17D-0FABFDF79351}" type="presParOf" srcId="{17203640-E6F4-4F75-A3C1-3F2A3F7C524F}" destId="{607C0EC4-EC77-441E-8937-1A8896D639EC}" srcOrd="1" destOrd="0" presId="urn:microsoft.com/office/officeart/2005/8/layout/orgChart1"/>
    <dgm:cxn modelId="{6D015BC7-0455-44B6-B826-9F37470326EA}" type="presParOf" srcId="{3CD87F0A-5ED3-42CC-A85B-E15388A22E50}" destId="{13DB7F7E-B739-49AE-A5D6-C03BB1C75BD0}" srcOrd="1" destOrd="0" presId="urn:microsoft.com/office/officeart/2005/8/layout/orgChart1"/>
    <dgm:cxn modelId="{95AB77E6-94AA-4F2B-AD6B-9C97CA4226B0}" type="presParOf" srcId="{3CD87F0A-5ED3-42CC-A85B-E15388A22E50}" destId="{301D8232-AB44-4C36-9662-057B55F1685F}" srcOrd="2" destOrd="0" presId="urn:microsoft.com/office/officeart/2005/8/layout/orgChart1"/>
    <dgm:cxn modelId="{5B461A38-4AFF-4042-B2EE-6F423D98D026}" type="presParOf" srcId="{BFD0F200-4BF0-4180-B42E-80DAA771442E}" destId="{3A6747A4-E82E-49B1-A1A2-9072E446718D}" srcOrd="4" destOrd="0" presId="urn:microsoft.com/office/officeart/2005/8/layout/orgChart1"/>
    <dgm:cxn modelId="{9AA59DF2-5C26-4CE6-8E50-2236F5D20874}" type="presParOf" srcId="{BFD0F200-4BF0-4180-B42E-80DAA771442E}" destId="{5AB8C188-001B-4687-ADD2-2B391B304CF4}" srcOrd="5" destOrd="0" presId="urn:microsoft.com/office/officeart/2005/8/layout/orgChart1"/>
    <dgm:cxn modelId="{E6662E15-D199-45AF-BF00-58A5C3AFAA68}" type="presParOf" srcId="{5AB8C188-001B-4687-ADD2-2B391B304CF4}" destId="{FD6D1C8E-14EC-42C7-9125-5EF77A147738}" srcOrd="0" destOrd="0" presId="urn:microsoft.com/office/officeart/2005/8/layout/orgChart1"/>
    <dgm:cxn modelId="{5D121FC0-EB39-4B76-A06C-0B1192E5D644}" type="presParOf" srcId="{FD6D1C8E-14EC-42C7-9125-5EF77A147738}" destId="{4D46A01E-8C10-4E38-9A49-A3A0BBD88171}" srcOrd="0" destOrd="0" presId="urn:microsoft.com/office/officeart/2005/8/layout/orgChart1"/>
    <dgm:cxn modelId="{6618F5E1-EABA-4B45-A130-F66C1FFEFCEA}" type="presParOf" srcId="{FD6D1C8E-14EC-42C7-9125-5EF77A147738}" destId="{D84729FE-4445-43F2-AD2F-DA6AD2BC1F23}" srcOrd="1" destOrd="0" presId="urn:microsoft.com/office/officeart/2005/8/layout/orgChart1"/>
    <dgm:cxn modelId="{F13A2608-0B8A-41F2-AD5A-BE744350FD7D}" type="presParOf" srcId="{5AB8C188-001B-4687-ADD2-2B391B304CF4}" destId="{773B482B-1217-4AD2-B492-3073813BD471}" srcOrd="1" destOrd="0" presId="urn:microsoft.com/office/officeart/2005/8/layout/orgChart1"/>
    <dgm:cxn modelId="{B287211F-18BA-4545-A5CD-760B779DC08A}" type="presParOf" srcId="{5AB8C188-001B-4687-ADD2-2B391B304CF4}" destId="{92F2FE0C-7BA3-4415-8E92-BE0A82F0A9BE}" srcOrd="2" destOrd="0" presId="urn:microsoft.com/office/officeart/2005/8/layout/orgChart1"/>
    <dgm:cxn modelId="{76886630-66BE-49EE-883A-656C5AC78364}" type="presParOf" srcId="{BFD0F200-4BF0-4180-B42E-80DAA771442E}" destId="{15DB8465-8E4B-4988-AF44-FEAD14B83650}" srcOrd="6" destOrd="0" presId="urn:microsoft.com/office/officeart/2005/8/layout/orgChart1"/>
    <dgm:cxn modelId="{D1B42E06-8B7F-4B68-BEA7-177F974FC6D8}" type="presParOf" srcId="{BFD0F200-4BF0-4180-B42E-80DAA771442E}" destId="{3EF7934B-96B7-422E-99CC-E0F8951CD56D}" srcOrd="7" destOrd="0" presId="urn:microsoft.com/office/officeart/2005/8/layout/orgChart1"/>
    <dgm:cxn modelId="{C33198B5-3629-40D7-9762-EDE3D389F982}" type="presParOf" srcId="{3EF7934B-96B7-422E-99CC-E0F8951CD56D}" destId="{1CD58C05-0A1D-4498-A086-2CCA8B120589}" srcOrd="0" destOrd="0" presId="urn:microsoft.com/office/officeart/2005/8/layout/orgChart1"/>
    <dgm:cxn modelId="{E51D9397-F862-4694-BCA9-C8B82B0876FF}" type="presParOf" srcId="{1CD58C05-0A1D-4498-A086-2CCA8B120589}" destId="{E610830F-3E6F-4C9F-9E8A-44A732426220}" srcOrd="0" destOrd="0" presId="urn:microsoft.com/office/officeart/2005/8/layout/orgChart1"/>
    <dgm:cxn modelId="{C6C20330-6ABA-4076-B63B-9314082D2A26}" type="presParOf" srcId="{1CD58C05-0A1D-4498-A086-2CCA8B120589}" destId="{A9AE3EFB-0530-46A8-89F0-73F0C773920A}" srcOrd="1" destOrd="0" presId="urn:microsoft.com/office/officeart/2005/8/layout/orgChart1"/>
    <dgm:cxn modelId="{B0713606-33B8-4A9B-9A89-0B988FC1C478}" type="presParOf" srcId="{3EF7934B-96B7-422E-99CC-E0F8951CD56D}" destId="{F11000C9-9E69-49D1-B61D-F00985B41E14}" srcOrd="1" destOrd="0" presId="urn:microsoft.com/office/officeart/2005/8/layout/orgChart1"/>
    <dgm:cxn modelId="{0482614E-EA10-4DB7-BAA8-07EC607FA320}" type="presParOf" srcId="{3EF7934B-96B7-422E-99CC-E0F8951CD56D}" destId="{F4157AC7-D5FF-4566-B26C-738C0A9127BD}" srcOrd="2" destOrd="0" presId="urn:microsoft.com/office/officeart/2005/8/layout/orgChart1"/>
    <dgm:cxn modelId="{8BF2079F-C4D6-4128-92F6-4F3186947851}" type="presParOf" srcId="{BFD0F200-4BF0-4180-B42E-80DAA771442E}" destId="{38178DD4-673F-4352-B28A-29BF0D307722}" srcOrd="8" destOrd="0" presId="urn:microsoft.com/office/officeart/2005/8/layout/orgChart1"/>
    <dgm:cxn modelId="{8892A8D9-6B12-4D7A-B371-C826A64BF3DB}" type="presParOf" srcId="{BFD0F200-4BF0-4180-B42E-80DAA771442E}" destId="{6C1E8C89-9219-4C2F-A484-8203E3536808}" srcOrd="9" destOrd="0" presId="urn:microsoft.com/office/officeart/2005/8/layout/orgChart1"/>
    <dgm:cxn modelId="{7DCD0652-0152-4C9D-8DC3-F8A767A8183C}" type="presParOf" srcId="{6C1E8C89-9219-4C2F-A484-8203E3536808}" destId="{CBA9941B-452D-4362-9CC2-46642C2104D8}" srcOrd="0" destOrd="0" presId="urn:microsoft.com/office/officeart/2005/8/layout/orgChart1"/>
    <dgm:cxn modelId="{51D8D26F-35D2-4D7E-A8E7-5A4069593661}" type="presParOf" srcId="{CBA9941B-452D-4362-9CC2-46642C2104D8}" destId="{613BDA92-AB7E-4C88-9A6C-5B357D42D4C4}" srcOrd="0" destOrd="0" presId="urn:microsoft.com/office/officeart/2005/8/layout/orgChart1"/>
    <dgm:cxn modelId="{406EC0B7-CE86-4778-9352-7136C66781C7}" type="presParOf" srcId="{CBA9941B-452D-4362-9CC2-46642C2104D8}" destId="{1B17D913-E37B-45C0-99DE-6E887EC9B699}" srcOrd="1" destOrd="0" presId="urn:microsoft.com/office/officeart/2005/8/layout/orgChart1"/>
    <dgm:cxn modelId="{0ED3538B-D459-4BAD-844D-5ED54570EC88}" type="presParOf" srcId="{6C1E8C89-9219-4C2F-A484-8203E3536808}" destId="{E3CF0B43-92E4-40A8-BBEA-449996AD89A1}" srcOrd="1" destOrd="0" presId="urn:microsoft.com/office/officeart/2005/8/layout/orgChart1"/>
    <dgm:cxn modelId="{02888DFC-8008-4156-8403-DB6E556606B8}" type="presParOf" srcId="{E3CF0B43-92E4-40A8-BBEA-449996AD89A1}" destId="{FF9A6CAF-177D-416B-A9A0-106CA9A38FAD}" srcOrd="0" destOrd="0" presId="urn:microsoft.com/office/officeart/2005/8/layout/orgChart1"/>
    <dgm:cxn modelId="{0EBE0AE7-B061-426F-9310-8FA6A3B45B85}" type="presParOf" srcId="{E3CF0B43-92E4-40A8-BBEA-449996AD89A1}" destId="{7C3827B3-A92B-4ECB-9CC8-6A4487E417CC}" srcOrd="1" destOrd="0" presId="urn:microsoft.com/office/officeart/2005/8/layout/orgChart1"/>
    <dgm:cxn modelId="{91C33DA1-6C42-4D6F-80FD-40052066C404}" type="presParOf" srcId="{7C3827B3-A92B-4ECB-9CC8-6A4487E417CC}" destId="{88B9C5B5-BB59-41F9-8040-321FB41842CC}" srcOrd="0" destOrd="0" presId="urn:microsoft.com/office/officeart/2005/8/layout/orgChart1"/>
    <dgm:cxn modelId="{6306D88E-F44E-4FD7-B24A-D48F752327F3}" type="presParOf" srcId="{88B9C5B5-BB59-41F9-8040-321FB41842CC}" destId="{0CF4FF28-8389-409C-86CA-39DB085AA9E5}" srcOrd="0" destOrd="0" presId="urn:microsoft.com/office/officeart/2005/8/layout/orgChart1"/>
    <dgm:cxn modelId="{A9C4A787-4B66-4F76-9B26-D60C4B58DCE7}" type="presParOf" srcId="{88B9C5B5-BB59-41F9-8040-321FB41842CC}" destId="{F4CA9318-E810-4C31-8163-8BE2D803C227}" srcOrd="1" destOrd="0" presId="urn:microsoft.com/office/officeart/2005/8/layout/orgChart1"/>
    <dgm:cxn modelId="{DBC1CD0A-5925-4A82-8AC9-004A08080A9D}" type="presParOf" srcId="{7C3827B3-A92B-4ECB-9CC8-6A4487E417CC}" destId="{FFD25520-1C32-4D9C-A566-FFA31F7B4D9A}" srcOrd="1" destOrd="0" presId="urn:microsoft.com/office/officeart/2005/8/layout/orgChart1"/>
    <dgm:cxn modelId="{6FE77DCB-7EBB-4BFE-8A5B-73F1BC38F473}" type="presParOf" srcId="{7C3827B3-A92B-4ECB-9CC8-6A4487E417CC}" destId="{97C6A981-35AB-4D29-88E5-B12CDD2CD673}" srcOrd="2" destOrd="0" presId="urn:microsoft.com/office/officeart/2005/8/layout/orgChart1"/>
    <dgm:cxn modelId="{46B884AA-C17A-4334-8F6B-672A7B576EBA}" type="presParOf" srcId="{6C1E8C89-9219-4C2F-A484-8203E3536808}" destId="{70E51FA1-EBA2-4ABD-9761-2D9A508F31BB}" srcOrd="2" destOrd="0" presId="urn:microsoft.com/office/officeart/2005/8/layout/orgChart1"/>
    <dgm:cxn modelId="{26E88ECC-800A-4303-BFC7-181AE07931A1}" type="presParOf" srcId="{70E51FA1-EBA2-4ABD-9761-2D9A508F31BB}" destId="{72972D68-532B-43DF-99E8-BA2966EAE264}" srcOrd="0" destOrd="0" presId="urn:microsoft.com/office/officeart/2005/8/layout/orgChart1"/>
    <dgm:cxn modelId="{F987FDD9-9FAF-4012-9BE3-6151E0F5239B}" type="presParOf" srcId="{70E51FA1-EBA2-4ABD-9761-2D9A508F31BB}" destId="{1F7DC45A-A527-4F65-BDCE-7AB13A93E73C}" srcOrd="1" destOrd="0" presId="urn:microsoft.com/office/officeart/2005/8/layout/orgChart1"/>
    <dgm:cxn modelId="{AEEDA30B-0A8D-4674-ADDD-9949FEDE2411}" type="presParOf" srcId="{1F7DC45A-A527-4F65-BDCE-7AB13A93E73C}" destId="{669E4FC2-5011-49AA-A1A3-619DC96123D9}" srcOrd="0" destOrd="0" presId="urn:microsoft.com/office/officeart/2005/8/layout/orgChart1"/>
    <dgm:cxn modelId="{BDF38DA9-AB0C-4C3C-A221-BD20447BF764}" type="presParOf" srcId="{669E4FC2-5011-49AA-A1A3-619DC96123D9}" destId="{36196E49-19E5-40C3-BF69-204305E9F849}" srcOrd="0" destOrd="0" presId="urn:microsoft.com/office/officeart/2005/8/layout/orgChart1"/>
    <dgm:cxn modelId="{0A5F25A0-B048-4649-81CD-8588E09A9043}" type="presParOf" srcId="{669E4FC2-5011-49AA-A1A3-619DC96123D9}" destId="{DA993D3A-30B0-4DE6-8AFD-F725C4955B42}" srcOrd="1" destOrd="0" presId="urn:microsoft.com/office/officeart/2005/8/layout/orgChart1"/>
    <dgm:cxn modelId="{2057750F-6602-4216-9AB2-8AE25EAADFEA}" type="presParOf" srcId="{1F7DC45A-A527-4F65-BDCE-7AB13A93E73C}" destId="{4DA55A47-4206-4C40-AFF9-49ABEC9D80FD}" srcOrd="1" destOrd="0" presId="urn:microsoft.com/office/officeart/2005/8/layout/orgChart1"/>
    <dgm:cxn modelId="{08E0B7B8-737F-40A6-B87F-524C51F02541}" type="presParOf" srcId="{1F7DC45A-A527-4F65-BDCE-7AB13A93E73C}" destId="{84D31F27-8BCE-41F5-9AAB-737A2AC7D835}" srcOrd="2" destOrd="0" presId="urn:microsoft.com/office/officeart/2005/8/layout/orgChart1"/>
    <dgm:cxn modelId="{25C36323-F930-48D8-A4D6-C0E18912EFD1}" type="presParOf" srcId="{6EBBE1AF-8888-4D52-88B2-43D9AC4384D2}" destId="{18560586-4A15-4F00-BD66-C06D4F1021A0}" srcOrd="2" destOrd="0" presId="urn:microsoft.com/office/officeart/2005/8/layout/orgChart1"/>
    <dgm:cxn modelId="{E1E2F3DB-06CB-4F02-B6EE-C3C89A0EA2B8}" type="presParOf" srcId="{18560586-4A15-4F00-BD66-C06D4F1021A0}" destId="{10C6C7DF-2AAA-4C78-A974-04C1D91F9914}" srcOrd="0" destOrd="0" presId="urn:microsoft.com/office/officeart/2005/8/layout/orgChart1"/>
    <dgm:cxn modelId="{9C98B46C-5DA4-447A-B1C1-60AD1FDB6C73}" type="presParOf" srcId="{18560586-4A15-4F00-BD66-C06D4F1021A0}" destId="{01A1783C-954B-46BF-93DD-B195E4FE013C}" srcOrd="1" destOrd="0" presId="urn:microsoft.com/office/officeart/2005/8/layout/orgChart1"/>
    <dgm:cxn modelId="{C4270D33-BD09-41FC-B4F8-4C8AAC49597A}" type="presParOf" srcId="{01A1783C-954B-46BF-93DD-B195E4FE013C}" destId="{73CD2B84-BA9E-420C-A527-268F276E9583}" srcOrd="0" destOrd="0" presId="urn:microsoft.com/office/officeart/2005/8/layout/orgChart1"/>
    <dgm:cxn modelId="{705605CE-D275-4282-AD1A-4EBEE762F96C}" type="presParOf" srcId="{73CD2B84-BA9E-420C-A527-268F276E9583}" destId="{4506E2BC-3141-4457-BB9A-76FAA8E0F635}" srcOrd="0" destOrd="0" presId="urn:microsoft.com/office/officeart/2005/8/layout/orgChart1"/>
    <dgm:cxn modelId="{A7B1EE3F-B01F-4894-9EBE-477A097F2C8B}" type="presParOf" srcId="{73CD2B84-BA9E-420C-A527-268F276E9583}" destId="{9196A0EE-1298-43F9-8908-A4AD63C48061}" srcOrd="1" destOrd="0" presId="urn:microsoft.com/office/officeart/2005/8/layout/orgChart1"/>
    <dgm:cxn modelId="{AEBB330B-EA8F-43E5-92A8-BFCBA403DE00}" type="presParOf" srcId="{01A1783C-954B-46BF-93DD-B195E4FE013C}" destId="{A45F1B0D-7F02-48D8-8F9E-C4A8BB6DD16F}" srcOrd="1" destOrd="0" presId="urn:microsoft.com/office/officeart/2005/8/layout/orgChart1"/>
    <dgm:cxn modelId="{724E385F-5798-43B7-90DE-140877A9A3E1}" type="presParOf" srcId="{01A1783C-954B-46BF-93DD-B195E4FE013C}" destId="{9D707D5D-3736-4417-A660-1E93F1ED3FFB}" srcOrd="2" destOrd="0" presId="urn:microsoft.com/office/officeart/2005/8/layout/orgChart1"/>
    <dgm:cxn modelId="{1AD58011-1FE7-4101-A914-1C9B1292B8D5}" type="presParOf" srcId="{18560586-4A15-4F00-BD66-C06D4F1021A0}" destId="{9688AE7D-DC57-45A7-ADBB-C15AE929BA64}" srcOrd="2" destOrd="0" presId="urn:microsoft.com/office/officeart/2005/8/layout/orgChart1"/>
    <dgm:cxn modelId="{C7B56B05-ECB5-45B7-A7A6-EE86174A528D}" type="presParOf" srcId="{18560586-4A15-4F00-BD66-C06D4F1021A0}" destId="{8D89DA5F-1365-468F-8775-7982A02ADBCF}" srcOrd="3" destOrd="0" presId="urn:microsoft.com/office/officeart/2005/8/layout/orgChart1"/>
    <dgm:cxn modelId="{FC176FA2-12AE-439A-BF14-F67F123C81CE}" type="presParOf" srcId="{8D89DA5F-1365-468F-8775-7982A02ADBCF}" destId="{FDD00332-5561-4FB0-94AB-4E8958303FE7}" srcOrd="0" destOrd="0" presId="urn:microsoft.com/office/officeart/2005/8/layout/orgChart1"/>
    <dgm:cxn modelId="{5FC28D8A-4A0E-4370-9158-F3E340D01CC8}" type="presParOf" srcId="{FDD00332-5561-4FB0-94AB-4E8958303FE7}" destId="{98007332-D13A-47D4-A672-87D24A7CEE4E}" srcOrd="0" destOrd="0" presId="urn:microsoft.com/office/officeart/2005/8/layout/orgChart1"/>
    <dgm:cxn modelId="{4DFEBF73-FA80-4DA8-AE35-7258D1385590}" type="presParOf" srcId="{FDD00332-5561-4FB0-94AB-4E8958303FE7}" destId="{DC019F1C-A8C3-441C-A4DE-7D72F4284AD9}" srcOrd="1" destOrd="0" presId="urn:microsoft.com/office/officeart/2005/8/layout/orgChart1"/>
    <dgm:cxn modelId="{C116EA28-E833-45DB-9EEA-76A974BAA72F}" type="presParOf" srcId="{8D89DA5F-1365-468F-8775-7982A02ADBCF}" destId="{B981F587-7F9C-44C0-8974-4E8139407E3E}" srcOrd="1" destOrd="0" presId="urn:microsoft.com/office/officeart/2005/8/layout/orgChart1"/>
    <dgm:cxn modelId="{1E5C928D-1484-4D0F-9E24-5D6CDA6F115A}" type="presParOf" srcId="{8D89DA5F-1365-468F-8775-7982A02ADBCF}" destId="{A57CE913-C645-4408-9813-CEB3558B8E5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88AE7D-DC57-45A7-ADBB-C15AE929BA64}">
      <dsp:nvSpPr>
        <dsp:cNvPr id="0" name=""/>
        <dsp:cNvSpPr/>
      </dsp:nvSpPr>
      <dsp:spPr>
        <a:xfrm>
          <a:off x="4381499" y="2080763"/>
          <a:ext cx="101818" cy="471977"/>
        </a:xfrm>
        <a:custGeom>
          <a:avLst/>
          <a:gdLst/>
          <a:ahLst/>
          <a:cxnLst/>
          <a:rect l="0" t="0" r="0" b="0"/>
          <a:pathLst>
            <a:path>
              <a:moveTo>
                <a:pt x="0" y="0"/>
              </a:moveTo>
              <a:lnTo>
                <a:pt x="0" y="471977"/>
              </a:lnTo>
              <a:lnTo>
                <a:pt x="101818" y="471977"/>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10C6C7DF-2AAA-4C78-A974-04C1D91F9914}">
      <dsp:nvSpPr>
        <dsp:cNvPr id="0" name=""/>
        <dsp:cNvSpPr/>
      </dsp:nvSpPr>
      <dsp:spPr>
        <a:xfrm>
          <a:off x="4224143" y="2080763"/>
          <a:ext cx="157356" cy="471977"/>
        </a:xfrm>
        <a:custGeom>
          <a:avLst/>
          <a:gdLst/>
          <a:ahLst/>
          <a:cxnLst/>
          <a:rect l="0" t="0" r="0" b="0"/>
          <a:pathLst>
            <a:path>
              <a:moveTo>
                <a:pt x="157356" y="0"/>
              </a:moveTo>
              <a:lnTo>
                <a:pt x="157356" y="471977"/>
              </a:lnTo>
              <a:lnTo>
                <a:pt x="0" y="471977"/>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72972D68-532B-43DF-99E8-BA2966EAE264}">
      <dsp:nvSpPr>
        <dsp:cNvPr id="0" name=""/>
        <dsp:cNvSpPr/>
      </dsp:nvSpPr>
      <dsp:spPr>
        <a:xfrm>
          <a:off x="7365646" y="3671205"/>
          <a:ext cx="163184" cy="1133139"/>
        </a:xfrm>
        <a:custGeom>
          <a:avLst/>
          <a:gdLst/>
          <a:ahLst/>
          <a:cxnLst/>
          <a:rect l="0" t="0" r="0" b="0"/>
          <a:pathLst>
            <a:path>
              <a:moveTo>
                <a:pt x="0" y="0"/>
              </a:moveTo>
              <a:lnTo>
                <a:pt x="0" y="1133139"/>
              </a:lnTo>
              <a:lnTo>
                <a:pt x="163184" y="1133139"/>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FF9A6CAF-177D-416B-A9A0-106CA9A38FAD}">
      <dsp:nvSpPr>
        <dsp:cNvPr id="0" name=""/>
        <dsp:cNvSpPr/>
      </dsp:nvSpPr>
      <dsp:spPr>
        <a:xfrm>
          <a:off x="7365646" y="3671205"/>
          <a:ext cx="141904" cy="387189"/>
        </a:xfrm>
        <a:custGeom>
          <a:avLst/>
          <a:gdLst/>
          <a:ahLst/>
          <a:cxnLst/>
          <a:rect l="0" t="0" r="0" b="0"/>
          <a:pathLst>
            <a:path>
              <a:moveTo>
                <a:pt x="0" y="0"/>
              </a:moveTo>
              <a:lnTo>
                <a:pt x="0" y="387189"/>
              </a:lnTo>
              <a:lnTo>
                <a:pt x="141904" y="387189"/>
              </a:lnTo>
            </a:path>
          </a:pathLst>
        </a:custGeom>
        <a:noFill/>
        <a:ln w="6350"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38178DD4-673F-4352-B28A-29BF0D307722}">
      <dsp:nvSpPr>
        <dsp:cNvPr id="0" name=""/>
        <dsp:cNvSpPr/>
      </dsp:nvSpPr>
      <dsp:spPr>
        <a:xfrm>
          <a:off x="4381499" y="2080763"/>
          <a:ext cx="2984146" cy="973358"/>
        </a:xfrm>
        <a:custGeom>
          <a:avLst/>
          <a:gdLst/>
          <a:ahLst/>
          <a:cxnLst/>
          <a:rect l="0" t="0" r="0" b="0"/>
          <a:pathLst>
            <a:path>
              <a:moveTo>
                <a:pt x="0" y="0"/>
              </a:moveTo>
              <a:lnTo>
                <a:pt x="0" y="843770"/>
              </a:lnTo>
              <a:lnTo>
                <a:pt x="2984146" y="843770"/>
              </a:lnTo>
              <a:lnTo>
                <a:pt x="2984146" y="973358"/>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15DB8465-8E4B-4988-AF44-FEAD14B83650}">
      <dsp:nvSpPr>
        <dsp:cNvPr id="0" name=""/>
        <dsp:cNvSpPr/>
      </dsp:nvSpPr>
      <dsp:spPr>
        <a:xfrm>
          <a:off x="4381499" y="2080763"/>
          <a:ext cx="1466180" cy="973358"/>
        </a:xfrm>
        <a:custGeom>
          <a:avLst/>
          <a:gdLst/>
          <a:ahLst/>
          <a:cxnLst/>
          <a:rect l="0" t="0" r="0" b="0"/>
          <a:pathLst>
            <a:path>
              <a:moveTo>
                <a:pt x="0" y="0"/>
              </a:moveTo>
              <a:lnTo>
                <a:pt x="0" y="843770"/>
              </a:lnTo>
              <a:lnTo>
                <a:pt x="1466180" y="843770"/>
              </a:lnTo>
              <a:lnTo>
                <a:pt x="1466180" y="973358"/>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3A6747A4-E82E-49B1-A1A2-9072E446718D}">
      <dsp:nvSpPr>
        <dsp:cNvPr id="0" name=""/>
        <dsp:cNvSpPr/>
      </dsp:nvSpPr>
      <dsp:spPr>
        <a:xfrm>
          <a:off x="4335779" y="2080763"/>
          <a:ext cx="91440" cy="973358"/>
        </a:xfrm>
        <a:custGeom>
          <a:avLst/>
          <a:gdLst/>
          <a:ahLst/>
          <a:cxnLst/>
          <a:rect l="0" t="0" r="0" b="0"/>
          <a:pathLst>
            <a:path>
              <a:moveTo>
                <a:pt x="45720" y="0"/>
              </a:moveTo>
              <a:lnTo>
                <a:pt x="45720" y="843770"/>
              </a:lnTo>
              <a:lnTo>
                <a:pt x="57185" y="843770"/>
              </a:lnTo>
              <a:lnTo>
                <a:pt x="57185" y="973358"/>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CC743609-EBDD-4732-888E-BE0C3762489E}">
      <dsp:nvSpPr>
        <dsp:cNvPr id="0" name=""/>
        <dsp:cNvSpPr/>
      </dsp:nvSpPr>
      <dsp:spPr>
        <a:xfrm>
          <a:off x="2912184" y="2080763"/>
          <a:ext cx="1469315" cy="967236"/>
        </a:xfrm>
        <a:custGeom>
          <a:avLst/>
          <a:gdLst/>
          <a:ahLst/>
          <a:cxnLst/>
          <a:rect l="0" t="0" r="0" b="0"/>
          <a:pathLst>
            <a:path>
              <a:moveTo>
                <a:pt x="1469315" y="0"/>
              </a:moveTo>
              <a:lnTo>
                <a:pt x="1469315" y="837648"/>
              </a:lnTo>
              <a:lnTo>
                <a:pt x="0" y="837648"/>
              </a:lnTo>
              <a:lnTo>
                <a:pt x="0" y="967236"/>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BD48D353-CAB2-409B-8D95-DCA81B6B5F34}">
      <dsp:nvSpPr>
        <dsp:cNvPr id="0" name=""/>
        <dsp:cNvSpPr/>
      </dsp:nvSpPr>
      <dsp:spPr>
        <a:xfrm>
          <a:off x="1234171" y="3671205"/>
          <a:ext cx="147470" cy="447336"/>
        </a:xfrm>
        <a:custGeom>
          <a:avLst/>
          <a:gdLst/>
          <a:ahLst/>
          <a:cxnLst/>
          <a:rect l="0" t="0" r="0" b="0"/>
          <a:pathLst>
            <a:path>
              <a:moveTo>
                <a:pt x="147470" y="0"/>
              </a:moveTo>
              <a:lnTo>
                <a:pt x="147470" y="447336"/>
              </a:lnTo>
              <a:lnTo>
                <a:pt x="0" y="447336"/>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88494332-FFEC-4243-81A2-9610C4251D2E}">
      <dsp:nvSpPr>
        <dsp:cNvPr id="0" name=""/>
        <dsp:cNvSpPr/>
      </dsp:nvSpPr>
      <dsp:spPr>
        <a:xfrm>
          <a:off x="1381642" y="2080763"/>
          <a:ext cx="2999857" cy="973358"/>
        </a:xfrm>
        <a:custGeom>
          <a:avLst/>
          <a:gdLst/>
          <a:ahLst/>
          <a:cxnLst/>
          <a:rect l="0" t="0" r="0" b="0"/>
          <a:pathLst>
            <a:path>
              <a:moveTo>
                <a:pt x="2999857" y="0"/>
              </a:moveTo>
              <a:lnTo>
                <a:pt x="2999857" y="843770"/>
              </a:lnTo>
              <a:lnTo>
                <a:pt x="0" y="843770"/>
              </a:lnTo>
              <a:lnTo>
                <a:pt x="0" y="973358"/>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67EEC520-9F69-4B37-8B8A-55FA9BD46D6B}">
      <dsp:nvSpPr>
        <dsp:cNvPr id="0" name=""/>
        <dsp:cNvSpPr/>
      </dsp:nvSpPr>
      <dsp:spPr>
        <a:xfrm>
          <a:off x="3764415" y="1463678"/>
          <a:ext cx="1234168" cy="617084"/>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lt1">
              <a:hueOff val="0"/>
              <a:satOff val="0"/>
              <a:lumOff val="0"/>
              <a:alphaOff val="0"/>
              <a:shade val="25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Director</a:t>
          </a:r>
          <a:endParaRPr lang="en-US" sz="1100" kern="1200" dirty="0"/>
        </a:p>
      </dsp:txBody>
      <dsp:txXfrm>
        <a:off x="3764415" y="1463678"/>
        <a:ext cx="1234168" cy="617084"/>
      </dsp:txXfrm>
    </dsp:sp>
    <dsp:sp modelId="{64E8C1D3-6C21-44A1-9CA9-5D0AF704EFDB}">
      <dsp:nvSpPr>
        <dsp:cNvPr id="0" name=""/>
        <dsp:cNvSpPr/>
      </dsp:nvSpPr>
      <dsp:spPr>
        <a:xfrm>
          <a:off x="764558" y="3054121"/>
          <a:ext cx="1234168" cy="617084"/>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lt1">
              <a:hueOff val="0"/>
              <a:satOff val="0"/>
              <a:lumOff val="0"/>
              <a:alphaOff val="0"/>
              <a:shade val="25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Assistant Director</a:t>
          </a:r>
          <a:endParaRPr lang="en-US" sz="1100" kern="1200" dirty="0"/>
        </a:p>
      </dsp:txBody>
      <dsp:txXfrm>
        <a:off x="764558" y="3054121"/>
        <a:ext cx="1234168" cy="617084"/>
      </dsp:txXfrm>
    </dsp:sp>
    <dsp:sp modelId="{281BB0F9-2C06-4B75-ABD1-C2A9CF32AF72}">
      <dsp:nvSpPr>
        <dsp:cNvPr id="0" name=""/>
        <dsp:cNvSpPr/>
      </dsp:nvSpPr>
      <dsp:spPr>
        <a:xfrm>
          <a:off x="3" y="3810000"/>
          <a:ext cx="1234168" cy="617084"/>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lt1">
              <a:hueOff val="0"/>
              <a:satOff val="0"/>
              <a:lumOff val="0"/>
              <a:alphaOff val="0"/>
              <a:shade val="25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Citizen’s Assistance Office</a:t>
          </a:r>
          <a:endParaRPr lang="en-US" sz="1100" kern="1200" dirty="0"/>
        </a:p>
      </dsp:txBody>
      <dsp:txXfrm>
        <a:off x="3" y="3810000"/>
        <a:ext cx="1234168" cy="617084"/>
      </dsp:txXfrm>
    </dsp:sp>
    <dsp:sp modelId="{34576B5A-44AA-49F9-9D79-B7D17B5F6C58}">
      <dsp:nvSpPr>
        <dsp:cNvPr id="0" name=""/>
        <dsp:cNvSpPr/>
      </dsp:nvSpPr>
      <dsp:spPr>
        <a:xfrm>
          <a:off x="2295100" y="3047999"/>
          <a:ext cx="1234168" cy="617084"/>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lt1">
              <a:hueOff val="0"/>
              <a:satOff val="0"/>
              <a:lumOff val="0"/>
              <a:alphaOff val="0"/>
              <a:shade val="25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Deputy </a:t>
          </a:r>
          <a:r>
            <a:rPr lang="en-US" sz="1100" kern="1200" smtClean="0"/>
            <a:t>Assistant Director - IPS</a:t>
          </a:r>
          <a:endParaRPr lang="en-US" sz="1100" kern="1200"/>
        </a:p>
      </dsp:txBody>
      <dsp:txXfrm>
        <a:off x="2295100" y="3047999"/>
        <a:ext cx="1234168" cy="617084"/>
      </dsp:txXfrm>
    </dsp:sp>
    <dsp:sp modelId="{4D46A01E-8C10-4E38-9A49-A3A0BBD88171}">
      <dsp:nvSpPr>
        <dsp:cNvPr id="0" name=""/>
        <dsp:cNvSpPr/>
      </dsp:nvSpPr>
      <dsp:spPr>
        <a:xfrm>
          <a:off x="3775881" y="3054121"/>
          <a:ext cx="1234168" cy="617084"/>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lt1">
              <a:hueOff val="0"/>
              <a:satOff val="0"/>
              <a:lumOff val="0"/>
              <a:alphaOff val="0"/>
              <a:shade val="25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Council Liaison’s</a:t>
          </a:r>
          <a:endParaRPr lang="en-US" sz="1100" kern="1200" dirty="0"/>
        </a:p>
      </dsp:txBody>
      <dsp:txXfrm>
        <a:off x="3775881" y="3054121"/>
        <a:ext cx="1234168" cy="617084"/>
      </dsp:txXfrm>
    </dsp:sp>
    <dsp:sp modelId="{E610830F-3E6F-4C9F-9E8A-44A732426220}">
      <dsp:nvSpPr>
        <dsp:cNvPr id="0" name=""/>
        <dsp:cNvSpPr/>
      </dsp:nvSpPr>
      <dsp:spPr>
        <a:xfrm>
          <a:off x="5230595" y="3054121"/>
          <a:ext cx="1234168" cy="617084"/>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lt1">
              <a:hueOff val="0"/>
              <a:satOff val="0"/>
              <a:lumOff val="0"/>
              <a:alphaOff val="0"/>
              <a:shade val="25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Finance </a:t>
          </a:r>
        </a:p>
        <a:p>
          <a:pPr lvl="0" algn="ctr" defTabSz="488950">
            <a:lnSpc>
              <a:spcPct val="90000"/>
            </a:lnSpc>
            <a:spcBef>
              <a:spcPct val="0"/>
            </a:spcBef>
            <a:spcAft>
              <a:spcPct val="35000"/>
            </a:spcAft>
          </a:pPr>
          <a:r>
            <a:rPr lang="en-US" sz="1100" kern="1200" dirty="0" smtClean="0"/>
            <a:t>Administrative Manager</a:t>
          </a:r>
          <a:endParaRPr lang="en-US" sz="1100" kern="1200" dirty="0"/>
        </a:p>
      </dsp:txBody>
      <dsp:txXfrm>
        <a:off x="5230595" y="3054121"/>
        <a:ext cx="1234168" cy="617084"/>
      </dsp:txXfrm>
    </dsp:sp>
    <dsp:sp modelId="{613BDA92-AB7E-4C88-9A6C-5B357D42D4C4}">
      <dsp:nvSpPr>
        <dsp:cNvPr id="0" name=""/>
        <dsp:cNvSpPr/>
      </dsp:nvSpPr>
      <dsp:spPr>
        <a:xfrm>
          <a:off x="6748561" y="3054121"/>
          <a:ext cx="1234168" cy="617084"/>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lt1">
              <a:hueOff val="0"/>
              <a:satOff val="0"/>
              <a:lumOff val="0"/>
              <a:alphaOff val="0"/>
              <a:shade val="25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 Division   Manager</a:t>
          </a:r>
          <a:endParaRPr lang="en-US" sz="1100" kern="1200" dirty="0"/>
        </a:p>
      </dsp:txBody>
      <dsp:txXfrm>
        <a:off x="6748561" y="3054121"/>
        <a:ext cx="1234168" cy="617084"/>
      </dsp:txXfrm>
    </dsp:sp>
    <dsp:sp modelId="{0CF4FF28-8389-409C-86CA-39DB085AA9E5}">
      <dsp:nvSpPr>
        <dsp:cNvPr id="0" name=""/>
        <dsp:cNvSpPr/>
      </dsp:nvSpPr>
      <dsp:spPr>
        <a:xfrm>
          <a:off x="7507550" y="3749853"/>
          <a:ext cx="1234168" cy="617084"/>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lt1">
              <a:hueOff val="0"/>
              <a:satOff val="0"/>
              <a:lumOff val="0"/>
              <a:alphaOff val="0"/>
              <a:shade val="25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Anti-Gang</a:t>
          </a:r>
          <a:endParaRPr lang="en-US" sz="1100" kern="1200" dirty="0"/>
        </a:p>
      </dsp:txBody>
      <dsp:txXfrm>
        <a:off x="7507550" y="3749853"/>
        <a:ext cx="1234168" cy="617084"/>
      </dsp:txXfrm>
    </dsp:sp>
    <dsp:sp modelId="{36196E49-19E5-40C3-BF69-204305E9F849}">
      <dsp:nvSpPr>
        <dsp:cNvPr id="0" name=""/>
        <dsp:cNvSpPr/>
      </dsp:nvSpPr>
      <dsp:spPr>
        <a:xfrm>
          <a:off x="7528831" y="4495803"/>
          <a:ext cx="1234168" cy="617084"/>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lt1">
              <a:hueOff val="0"/>
              <a:satOff val="0"/>
              <a:lumOff val="0"/>
              <a:alphaOff val="0"/>
              <a:shade val="25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Office of New Americans International Communities</a:t>
          </a:r>
          <a:endParaRPr lang="en-US" sz="1100" kern="1200" dirty="0"/>
        </a:p>
      </dsp:txBody>
      <dsp:txXfrm>
        <a:off x="7528831" y="4495803"/>
        <a:ext cx="1234168" cy="617084"/>
      </dsp:txXfrm>
    </dsp:sp>
    <dsp:sp modelId="{4506E2BC-3141-4457-BB9A-76FAA8E0F635}">
      <dsp:nvSpPr>
        <dsp:cNvPr id="0" name=""/>
        <dsp:cNvSpPr/>
      </dsp:nvSpPr>
      <dsp:spPr>
        <a:xfrm>
          <a:off x="2989974" y="2244197"/>
          <a:ext cx="1234168" cy="617084"/>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lt1">
              <a:hueOff val="0"/>
              <a:satOff val="0"/>
              <a:lumOff val="0"/>
              <a:alphaOff val="0"/>
              <a:shade val="25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Admin Assistant</a:t>
          </a:r>
          <a:endParaRPr lang="en-US" sz="1100" kern="1200" dirty="0"/>
        </a:p>
      </dsp:txBody>
      <dsp:txXfrm>
        <a:off x="2989974" y="2244197"/>
        <a:ext cx="1234168" cy="617084"/>
      </dsp:txXfrm>
    </dsp:sp>
    <dsp:sp modelId="{98007332-D13A-47D4-A672-87D24A7CEE4E}">
      <dsp:nvSpPr>
        <dsp:cNvPr id="0" name=""/>
        <dsp:cNvSpPr/>
      </dsp:nvSpPr>
      <dsp:spPr>
        <a:xfrm>
          <a:off x="4483318" y="2244197"/>
          <a:ext cx="1234168" cy="617084"/>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lt1">
              <a:hueOff val="0"/>
              <a:satOff val="0"/>
              <a:lumOff val="0"/>
              <a:alphaOff val="0"/>
              <a:shade val="25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Public Information Officer</a:t>
          </a:r>
          <a:endParaRPr lang="en-US" sz="1100" kern="1200" dirty="0"/>
        </a:p>
      </dsp:txBody>
      <dsp:txXfrm>
        <a:off x="4483318" y="2244197"/>
        <a:ext cx="1234168" cy="61708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B9979A9-FAB9-44E9-B53D-2E9850CDAF93}" type="datetimeFigureOut">
              <a:rPr lang="en-US" smtClean="0"/>
              <a:t>5/18/2017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ED416E6-DB1D-4E36-9AE4-C5F0377A199C}" type="slidenum">
              <a:rPr lang="en-US" smtClean="0"/>
              <a:t>‹#›</a:t>
            </a:fld>
            <a:endParaRPr lang="en-US"/>
          </a:p>
        </p:txBody>
      </p:sp>
    </p:spTree>
    <p:extLst>
      <p:ext uri="{BB962C8B-B14F-4D97-AF65-F5344CB8AC3E}">
        <p14:creationId xmlns:p14="http://schemas.microsoft.com/office/powerpoint/2010/main" val="1147735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F10360B-B0C2-43B9-B2DA-0366D3CEF14F}" type="datetime1">
              <a:rPr lang="en-US" smtClean="0"/>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3CE4A-FBE1-4BB1-937B-AB7F6499D51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E79FDF-80E8-4C88-867A-2DC6F5B9410B}" type="datetime1">
              <a:rPr lang="en-US" smtClean="0"/>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3CE4A-FBE1-4BB1-937B-AB7F6499D51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9478B7-1775-445C-A219-A0538DE242D9}" type="datetime1">
              <a:rPr lang="en-US" smtClean="0"/>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3CE4A-FBE1-4BB1-937B-AB7F6499D51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C53A52-1A1B-4BD7-828D-09F709FA735F}" type="datetime1">
              <a:rPr lang="en-US" smtClean="0"/>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3CE4A-FBE1-4BB1-937B-AB7F6499D51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3D287116-F141-445F-944B-F0A8AF7388FB}" type="datetime1">
              <a:rPr lang="en-US" smtClean="0"/>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3CE4A-FBE1-4BB1-937B-AB7F6499D51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138CF03-DADF-4C77-BA8A-D7F2AD2A5F42}" type="datetime1">
              <a:rPr lang="en-US" smtClean="0"/>
              <a:t>5/18/2017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63CE4A-FBE1-4BB1-937B-AB7F6499D512}"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C577B32-0257-4D24-A6A9-1F4C43F3F08F}" type="datetime1">
              <a:rPr lang="en-US" smtClean="0"/>
              <a:t>5/18/2017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63CE4A-FBE1-4BB1-937B-AB7F6499D51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FB302C-0B1A-4067-98F6-C58E565CDF49}" type="datetime1">
              <a:rPr lang="en-US" smtClean="0"/>
              <a:t>5/18/2017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63CE4A-FBE1-4BB1-937B-AB7F6499D51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39B5CE-50F2-42E7-8FA2-ECF9CD0D9941}" type="datetime1">
              <a:rPr lang="en-US" smtClean="0"/>
              <a:t>5/18/2017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63CE4A-FBE1-4BB1-937B-AB7F6499D51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A67C4824-E43C-44B1-AF84-873D5A8604E6}" type="datetime1">
              <a:rPr lang="en-US" smtClean="0"/>
              <a:t>5/18/2017</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5563CE4A-FBE1-4BB1-937B-AB7F6499D51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CD3333-022F-439F-AF28-1B187E3853FE}" type="datetime1">
              <a:rPr lang="en-US" smtClean="0"/>
              <a:t>5/18/2017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63CE4A-FBE1-4BB1-937B-AB7F6499D51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CA9C44-D75E-466C-9138-FA44B15371AA}" type="datetime1">
              <a:rPr lang="en-US" smtClean="0"/>
              <a:t>5/18/2017</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5563CE4A-FBE1-4BB1-937B-AB7F6499D51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094052">
            <a:off x="434306" y="918058"/>
            <a:ext cx="7772400" cy="1752600"/>
          </a:xfrm>
        </p:spPr>
        <p:txBody>
          <a:bodyPr/>
          <a:lstStyle/>
          <a:p>
            <a:r>
              <a:rPr lang="en-US" dirty="0" smtClean="0"/>
              <a:t>Department of Neighborhoods </a:t>
            </a:r>
            <a:endParaRPr lang="en-US" dirty="0"/>
          </a:p>
        </p:txBody>
      </p:sp>
      <p:sp>
        <p:nvSpPr>
          <p:cNvPr id="3" name="Subtitle 2"/>
          <p:cNvSpPr>
            <a:spLocks noGrp="1"/>
          </p:cNvSpPr>
          <p:nvPr>
            <p:ph type="subTitle" idx="1"/>
          </p:nvPr>
        </p:nvSpPr>
        <p:spPr>
          <a:xfrm rot="19110503">
            <a:off x="1834826" y="2738593"/>
            <a:ext cx="6400800" cy="1752600"/>
          </a:xfrm>
        </p:spPr>
        <p:txBody>
          <a:bodyPr>
            <a:normAutofit/>
          </a:bodyPr>
          <a:lstStyle/>
          <a:p>
            <a:r>
              <a:rPr lang="en-US" sz="1600" dirty="0" smtClean="0"/>
              <a:t>FY2018 Budget Presentation</a:t>
            </a:r>
            <a:endParaRPr lang="en-US" sz="1600" dirty="0"/>
          </a:p>
        </p:txBody>
      </p:sp>
      <p:sp>
        <p:nvSpPr>
          <p:cNvPr id="5" name="Slide Number Placeholder 4"/>
          <p:cNvSpPr>
            <a:spLocks noGrp="1"/>
          </p:cNvSpPr>
          <p:nvPr>
            <p:ph type="sldNum" sz="quarter" idx="12"/>
          </p:nvPr>
        </p:nvSpPr>
        <p:spPr/>
        <p:txBody>
          <a:bodyPr/>
          <a:lstStyle/>
          <a:p>
            <a:fld id="{5563CE4A-FBE1-4BB1-937B-AB7F6499D512}" type="slidenum">
              <a:rPr lang="en-US" smtClean="0"/>
              <a:t>1</a:t>
            </a:fld>
            <a:endParaRPr lang="en-US"/>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52400"/>
            <a:ext cx="1523999" cy="15461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56223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rot="19140000">
            <a:off x="998432" y="2010397"/>
            <a:ext cx="5650992" cy="1207509"/>
          </a:xfrm>
        </p:spPr>
        <p:txBody>
          <a:bodyPr/>
          <a:lstStyle/>
          <a:p>
            <a:r>
              <a:rPr lang="en-US" dirty="0" smtClean="0"/>
              <a:t>Appendix</a:t>
            </a:r>
            <a:endParaRPr lang="en-US" dirty="0"/>
          </a:p>
        </p:txBody>
      </p:sp>
      <p:sp>
        <p:nvSpPr>
          <p:cNvPr id="2" name="Slide Number Placeholder 1"/>
          <p:cNvSpPr>
            <a:spLocks noGrp="1"/>
          </p:cNvSpPr>
          <p:nvPr>
            <p:ph type="sldNum" sz="quarter" idx="12"/>
          </p:nvPr>
        </p:nvSpPr>
        <p:spPr/>
        <p:txBody>
          <a:bodyPr/>
          <a:lstStyle/>
          <a:p>
            <a:fld id="{5563CE4A-FBE1-4BB1-937B-AB7F6499D512}" type="slidenum">
              <a:rPr lang="en-US" smtClean="0"/>
              <a:t>10</a:t>
            </a:fld>
            <a:endParaRPr lang="en-US"/>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52399"/>
            <a:ext cx="1523999" cy="15461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50631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284680827"/>
              </p:ext>
            </p:extLst>
          </p:nvPr>
        </p:nvGraphicFramePr>
        <p:xfrm>
          <a:off x="152400" y="457200"/>
          <a:ext cx="8763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fld id="{5563CE4A-FBE1-4BB1-937B-AB7F6499D512}" type="slidenum">
              <a:rPr lang="en-US" smtClean="0"/>
              <a:t>11</a:t>
            </a:fld>
            <a:endParaRPr lang="en-US"/>
          </a:p>
        </p:txBody>
      </p:sp>
      <p:pic>
        <p:nvPicPr>
          <p:cNvPr id="6"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467600" y="152400"/>
            <a:ext cx="1523999" cy="15461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295400" y="374073"/>
            <a:ext cx="6629400" cy="707886"/>
          </a:xfrm>
          <a:prstGeom prst="rect">
            <a:avLst/>
          </a:prstGeom>
          <a:noFill/>
        </p:spPr>
        <p:txBody>
          <a:bodyPr wrap="square" rtlCol="0">
            <a:spAutoFit/>
          </a:bodyPr>
          <a:lstStyle/>
          <a:p>
            <a:pPr algn="ctr"/>
            <a:r>
              <a:rPr lang="en-US" sz="4000" dirty="0" smtClean="0"/>
              <a:t>Organizational Chart</a:t>
            </a:r>
            <a:endParaRPr lang="en-US" sz="4000" dirty="0"/>
          </a:p>
        </p:txBody>
      </p:sp>
    </p:spTree>
    <p:extLst>
      <p:ext uri="{BB962C8B-B14F-4D97-AF65-F5344CB8AC3E}">
        <p14:creationId xmlns:p14="http://schemas.microsoft.com/office/powerpoint/2010/main" val="31806789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22154330"/>
              </p:ext>
            </p:extLst>
          </p:nvPr>
        </p:nvGraphicFramePr>
        <p:xfrm>
          <a:off x="342898" y="1752600"/>
          <a:ext cx="8458200" cy="44196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5563CE4A-FBE1-4BB1-937B-AB7F6499D512}" type="slidenum">
              <a:rPr lang="en-US" smtClean="0"/>
              <a:t>12</a:t>
            </a:fld>
            <a:endParaRPr lang="en-US"/>
          </a:p>
        </p:txBody>
      </p:sp>
      <p:sp>
        <p:nvSpPr>
          <p:cNvPr id="5" name="TextBox 1"/>
          <p:cNvSpPr txBox="1"/>
          <p:nvPr/>
        </p:nvSpPr>
        <p:spPr>
          <a:xfrm>
            <a:off x="2946406" y="5562600"/>
            <a:ext cx="3251185" cy="99058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u="sng" dirty="0" smtClean="0">
                <a:latin typeface="Arial Black" panose="020B0A04020102020204" pitchFamily="34" charset="0"/>
              </a:rPr>
              <a:t>Gender Breakdown</a:t>
            </a:r>
          </a:p>
          <a:p>
            <a:pPr algn="ctr"/>
            <a:r>
              <a:rPr lang="en-US" sz="1400" dirty="0" smtClean="0">
                <a:latin typeface="Arial" panose="020B0604020202020204" pitchFamily="34" charset="0"/>
                <a:cs typeface="Arial" panose="020B0604020202020204" pitchFamily="34" charset="0"/>
              </a:rPr>
              <a:t>Female:	51</a:t>
            </a:r>
          </a:p>
          <a:p>
            <a:pPr algn="ctr"/>
            <a:r>
              <a:rPr lang="en-US" sz="1400" dirty="0" smtClean="0">
                <a:latin typeface="Arial" panose="020B0604020202020204" pitchFamily="34" charset="0"/>
                <a:cs typeface="Arial" panose="020B0604020202020204" pitchFamily="34" charset="0"/>
              </a:rPr>
              <a:t>Male:	54</a:t>
            </a:r>
          </a:p>
          <a:p>
            <a:pPr algn="ctr"/>
            <a:r>
              <a:rPr lang="en-US" sz="1400" dirty="0" smtClean="0">
                <a:latin typeface="Arial Black" panose="020B0A04020102020204" pitchFamily="34" charset="0"/>
                <a:cs typeface="Arial" panose="020B0604020202020204" pitchFamily="34" charset="0"/>
              </a:rPr>
              <a:t>Grand Total     105</a:t>
            </a:r>
            <a:r>
              <a:rPr lang="en-US" sz="1200" dirty="0" smtClean="0">
                <a:latin typeface="Arial Black" panose="020B0A04020102020204" pitchFamily="34" charset="0"/>
                <a:cs typeface="Arial" panose="020B0604020202020204" pitchFamily="34" charset="0"/>
              </a:rPr>
              <a:t>	</a:t>
            </a:r>
          </a:p>
        </p:txBody>
      </p:sp>
      <p:sp>
        <p:nvSpPr>
          <p:cNvPr id="6" name="TextBox 5"/>
          <p:cNvSpPr txBox="1"/>
          <p:nvPr/>
        </p:nvSpPr>
        <p:spPr>
          <a:xfrm>
            <a:off x="609600" y="76200"/>
            <a:ext cx="7162800" cy="1323439"/>
          </a:xfrm>
          <a:prstGeom prst="rect">
            <a:avLst/>
          </a:prstGeom>
          <a:noFill/>
        </p:spPr>
        <p:txBody>
          <a:bodyPr wrap="square" rtlCol="0">
            <a:spAutoFit/>
          </a:bodyPr>
          <a:lstStyle/>
          <a:p>
            <a:r>
              <a:rPr lang="en-US" sz="4000" dirty="0" smtClean="0"/>
              <a:t>Department Demographics</a:t>
            </a:r>
          </a:p>
          <a:p>
            <a:r>
              <a:rPr lang="en-US" sz="4000" dirty="0" smtClean="0"/>
              <a:t>General Fund</a:t>
            </a:r>
            <a:endParaRPr lang="en-US" sz="4000" dirty="0"/>
          </a:p>
        </p:txBody>
      </p:sp>
    </p:spTree>
    <p:extLst>
      <p:ext uri="{BB962C8B-B14F-4D97-AF65-F5344CB8AC3E}">
        <p14:creationId xmlns:p14="http://schemas.microsoft.com/office/powerpoint/2010/main" val="4088265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46475514"/>
              </p:ext>
            </p:extLst>
          </p:nvPr>
        </p:nvGraphicFramePr>
        <p:xfrm>
          <a:off x="457200" y="1564034"/>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5563CE4A-FBE1-4BB1-937B-AB7F6499D512}" type="slidenum">
              <a:rPr lang="en-US" smtClean="0"/>
              <a:t>13</a:t>
            </a:fld>
            <a:endParaRPr lang="en-US"/>
          </a:p>
        </p:txBody>
      </p:sp>
      <p:sp>
        <p:nvSpPr>
          <p:cNvPr id="5" name="TextBox 4"/>
          <p:cNvSpPr txBox="1"/>
          <p:nvPr/>
        </p:nvSpPr>
        <p:spPr>
          <a:xfrm>
            <a:off x="2870200" y="5397500"/>
            <a:ext cx="3708400" cy="1384995"/>
          </a:xfrm>
          <a:prstGeom prst="rect">
            <a:avLst/>
          </a:prstGeom>
          <a:noFill/>
        </p:spPr>
        <p:txBody>
          <a:bodyPr wrap="square" rtlCol="0">
            <a:spAutoFit/>
          </a:bodyPr>
          <a:lstStyle/>
          <a:p>
            <a:pPr algn="ctr"/>
            <a:r>
              <a:rPr lang="en-US" sz="1400" b="1" u="sng" dirty="0">
                <a:latin typeface="Arial Black" panose="020B0A04020102020204" pitchFamily="34" charset="0"/>
              </a:rPr>
              <a:t>Gender Breakdown</a:t>
            </a:r>
          </a:p>
          <a:p>
            <a:pPr algn="ctr"/>
            <a:r>
              <a:rPr lang="en-US" sz="1400" dirty="0">
                <a:latin typeface="Arial" panose="020B0604020202020204" pitchFamily="34" charset="0"/>
                <a:cs typeface="Arial" panose="020B0604020202020204" pitchFamily="34" charset="0"/>
              </a:rPr>
              <a:t>Female:	</a:t>
            </a:r>
            <a:r>
              <a:rPr lang="en-US" sz="1400" dirty="0" smtClean="0">
                <a:latin typeface="Arial" panose="020B0604020202020204" pitchFamily="34" charset="0"/>
                <a:cs typeface="Arial" panose="020B0604020202020204" pitchFamily="34" charset="0"/>
              </a:rPr>
              <a:t>18</a:t>
            </a:r>
            <a:endParaRPr lang="en-US" sz="1400" dirty="0">
              <a:latin typeface="Arial" panose="020B0604020202020204" pitchFamily="34" charset="0"/>
              <a:cs typeface="Arial" panose="020B0604020202020204" pitchFamily="34" charset="0"/>
            </a:endParaRPr>
          </a:p>
          <a:p>
            <a:pPr algn="ctr"/>
            <a:r>
              <a:rPr lang="en-US" sz="1400" dirty="0">
                <a:latin typeface="Arial" panose="020B0604020202020204" pitchFamily="34" charset="0"/>
                <a:cs typeface="Arial" panose="020B0604020202020204" pitchFamily="34" charset="0"/>
              </a:rPr>
              <a:t>Male:	</a:t>
            </a:r>
            <a:r>
              <a:rPr lang="en-US" sz="1400" dirty="0" smtClean="0">
                <a:latin typeface="Arial" panose="020B0604020202020204" pitchFamily="34" charset="0"/>
                <a:cs typeface="Arial" panose="020B0604020202020204" pitchFamily="34" charset="0"/>
              </a:rPr>
              <a:t>20</a:t>
            </a:r>
            <a:endParaRPr lang="en-US" sz="1400" dirty="0">
              <a:latin typeface="Arial" panose="020B0604020202020204" pitchFamily="34" charset="0"/>
              <a:cs typeface="Arial" panose="020B0604020202020204" pitchFamily="34" charset="0"/>
            </a:endParaRPr>
          </a:p>
          <a:p>
            <a:pPr algn="ctr"/>
            <a:r>
              <a:rPr lang="en-US" sz="1400" dirty="0">
                <a:latin typeface="Arial Black" panose="020B0A04020102020204" pitchFamily="34" charset="0"/>
                <a:cs typeface="Arial" panose="020B0604020202020204" pitchFamily="34" charset="0"/>
              </a:rPr>
              <a:t>Grand Total  </a:t>
            </a:r>
            <a:r>
              <a:rPr lang="en-US" sz="1400" dirty="0" smtClean="0">
                <a:latin typeface="Arial Black" panose="020B0A04020102020204" pitchFamily="34" charset="0"/>
                <a:cs typeface="Arial" panose="020B0604020202020204" pitchFamily="34" charset="0"/>
              </a:rPr>
              <a:t>38</a:t>
            </a:r>
            <a:r>
              <a:rPr lang="en-US" sz="1400" dirty="0">
                <a:latin typeface="Arial Black" panose="020B0A04020102020204" pitchFamily="34" charset="0"/>
                <a:cs typeface="Arial" panose="020B0604020202020204" pitchFamily="34" charset="0"/>
              </a:rPr>
              <a:t>	</a:t>
            </a:r>
          </a:p>
          <a:p>
            <a:endParaRPr lang="en-US" sz="1400" b="1" dirty="0">
              <a:latin typeface="Arial Black" panose="020B0A04020102020204" pitchFamily="34" charset="0"/>
            </a:endParaRPr>
          </a:p>
          <a:p>
            <a:endParaRPr lang="en-US" sz="1400" dirty="0"/>
          </a:p>
        </p:txBody>
      </p:sp>
      <p:sp>
        <p:nvSpPr>
          <p:cNvPr id="9" name="TextBox 8"/>
          <p:cNvSpPr txBox="1"/>
          <p:nvPr/>
        </p:nvSpPr>
        <p:spPr>
          <a:xfrm>
            <a:off x="609600" y="76200"/>
            <a:ext cx="7162800" cy="1323439"/>
          </a:xfrm>
          <a:prstGeom prst="rect">
            <a:avLst/>
          </a:prstGeom>
          <a:noFill/>
        </p:spPr>
        <p:txBody>
          <a:bodyPr wrap="square" rtlCol="0">
            <a:spAutoFit/>
          </a:bodyPr>
          <a:lstStyle/>
          <a:p>
            <a:r>
              <a:rPr lang="en-US" sz="4000" dirty="0" smtClean="0"/>
              <a:t>Department Demographics</a:t>
            </a:r>
          </a:p>
          <a:p>
            <a:r>
              <a:rPr lang="en-US" sz="4000" dirty="0" smtClean="0"/>
              <a:t>CDBG Fund</a:t>
            </a:r>
            <a:endParaRPr lang="en-US" sz="4000" dirty="0"/>
          </a:p>
        </p:txBody>
      </p:sp>
    </p:spTree>
    <p:extLst>
      <p:ext uri="{BB962C8B-B14F-4D97-AF65-F5344CB8AC3E}">
        <p14:creationId xmlns:p14="http://schemas.microsoft.com/office/powerpoint/2010/main" val="15577466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31844" y="6172200"/>
            <a:ext cx="502920" cy="502920"/>
          </a:xfrm>
        </p:spPr>
        <p:txBody>
          <a:bodyPr/>
          <a:lstStyle/>
          <a:p>
            <a:fld id="{016DFC01-5263-43CC-B2B1-8A1F23EF6CC2}" type="slidenum">
              <a:rPr lang="en-US" smtClean="0"/>
              <a:pPr/>
              <a:t>14</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582888942"/>
              </p:ext>
            </p:extLst>
          </p:nvPr>
        </p:nvGraphicFramePr>
        <p:xfrm>
          <a:off x="533400" y="685800"/>
          <a:ext cx="8000998" cy="2057401"/>
        </p:xfrm>
        <a:graphic>
          <a:graphicData uri="http://schemas.openxmlformats.org/drawingml/2006/table">
            <a:tbl>
              <a:tblPr firstRow="1" bandRow="1">
                <a:tableStyleId>{5C22544A-7EE6-4342-B048-85BDC9FD1C3A}</a:tableStyleId>
              </a:tblPr>
              <a:tblGrid>
                <a:gridCol w="2895599"/>
                <a:gridCol w="1219200"/>
                <a:gridCol w="914400"/>
                <a:gridCol w="838200"/>
                <a:gridCol w="1066800"/>
                <a:gridCol w="1066799"/>
              </a:tblGrid>
              <a:tr h="626165">
                <a:tc>
                  <a:txBody>
                    <a:bodyPr/>
                    <a:lstStyle/>
                    <a:p>
                      <a:pPr algn="ctr"/>
                      <a:r>
                        <a:rPr lang="en-US" sz="900" b="0" dirty="0" smtClean="0">
                          <a:latin typeface="Verdana" pitchFamily="34" charset="0"/>
                          <a:ea typeface="Verdana" pitchFamily="34" charset="0"/>
                          <a:cs typeface="Verdana" pitchFamily="34" charset="0"/>
                        </a:rPr>
                        <a:t>Customer Measures</a:t>
                      </a:r>
                      <a:endParaRPr lang="en-US" sz="900" b="0" dirty="0">
                        <a:latin typeface="Verdana" pitchFamily="34" charset="0"/>
                        <a:ea typeface="Verdana" pitchFamily="34" charset="0"/>
                        <a:cs typeface="Verdana" pitchFamily="34" charset="0"/>
                      </a:endParaRPr>
                    </a:p>
                  </a:txBody>
                  <a:tcPr>
                    <a:solidFill>
                      <a:srgbClr val="001746"/>
                    </a:solidFill>
                  </a:tcPr>
                </a:tc>
                <a:tc>
                  <a:txBody>
                    <a:bodyPr/>
                    <a:lstStyle/>
                    <a:p>
                      <a:pPr algn="ctr"/>
                      <a:r>
                        <a:rPr lang="en-US" sz="900" b="0" dirty="0" smtClean="0">
                          <a:latin typeface="Verdana" pitchFamily="34" charset="0"/>
                          <a:ea typeface="Verdana" pitchFamily="34" charset="0"/>
                          <a:cs typeface="Verdana" pitchFamily="34" charset="0"/>
                        </a:rPr>
                        <a:t>Priorities</a:t>
                      </a:r>
                      <a:endParaRPr lang="en-US" sz="900" b="0" dirty="0">
                        <a:latin typeface="Verdana" pitchFamily="34" charset="0"/>
                        <a:ea typeface="Verdana" pitchFamily="34" charset="0"/>
                        <a:cs typeface="Verdana" pitchFamily="34" charset="0"/>
                      </a:endParaRPr>
                    </a:p>
                  </a:txBody>
                  <a:tcPr>
                    <a:solidFill>
                      <a:srgbClr val="001746"/>
                    </a:solidFill>
                  </a:tcPr>
                </a:tc>
                <a:tc>
                  <a:txBody>
                    <a:bodyPr/>
                    <a:lstStyle/>
                    <a:p>
                      <a:pPr algn="ctr"/>
                      <a:r>
                        <a:rPr lang="en-US" sz="900" b="0" dirty="0" smtClean="0">
                          <a:latin typeface="Verdana" pitchFamily="34" charset="0"/>
                          <a:ea typeface="Verdana" pitchFamily="34" charset="0"/>
                          <a:cs typeface="Verdana" pitchFamily="34" charset="0"/>
                        </a:rPr>
                        <a:t>FY16</a:t>
                      </a:r>
                    </a:p>
                    <a:p>
                      <a:pPr algn="ctr"/>
                      <a:r>
                        <a:rPr lang="en-US" sz="900" b="0" dirty="0" smtClean="0">
                          <a:latin typeface="Verdana" pitchFamily="34" charset="0"/>
                          <a:ea typeface="Verdana" pitchFamily="34" charset="0"/>
                          <a:cs typeface="Verdana" pitchFamily="34" charset="0"/>
                        </a:rPr>
                        <a:t>Actual</a:t>
                      </a:r>
                      <a:endParaRPr lang="en-US" sz="900" b="0" dirty="0">
                        <a:latin typeface="Verdana" pitchFamily="34" charset="0"/>
                        <a:ea typeface="Verdana" pitchFamily="34" charset="0"/>
                        <a:cs typeface="Verdana" pitchFamily="34" charset="0"/>
                      </a:endParaRPr>
                    </a:p>
                  </a:txBody>
                  <a:tcPr>
                    <a:solidFill>
                      <a:srgbClr val="001746"/>
                    </a:solidFill>
                  </a:tcPr>
                </a:tc>
                <a:tc>
                  <a:txBody>
                    <a:bodyPr/>
                    <a:lstStyle/>
                    <a:p>
                      <a:pPr algn="ctr"/>
                      <a:r>
                        <a:rPr lang="en-US" sz="900" b="0" dirty="0" smtClean="0">
                          <a:latin typeface="Verdana" pitchFamily="34" charset="0"/>
                          <a:ea typeface="Verdana" pitchFamily="34" charset="0"/>
                          <a:cs typeface="Verdana" pitchFamily="34" charset="0"/>
                        </a:rPr>
                        <a:t>FY17</a:t>
                      </a:r>
                    </a:p>
                    <a:p>
                      <a:pPr algn="ctr"/>
                      <a:r>
                        <a:rPr lang="en-US" sz="900" b="0" dirty="0" smtClean="0">
                          <a:latin typeface="Verdana" pitchFamily="34" charset="0"/>
                          <a:ea typeface="Verdana" pitchFamily="34" charset="0"/>
                          <a:cs typeface="Verdana" pitchFamily="34" charset="0"/>
                        </a:rPr>
                        <a:t>Budget</a:t>
                      </a:r>
                      <a:endParaRPr lang="en-US" sz="900" b="0" dirty="0">
                        <a:latin typeface="Verdana" pitchFamily="34" charset="0"/>
                        <a:ea typeface="Verdana" pitchFamily="34" charset="0"/>
                        <a:cs typeface="Verdana" pitchFamily="34" charset="0"/>
                      </a:endParaRPr>
                    </a:p>
                  </a:txBody>
                  <a:tcPr>
                    <a:solidFill>
                      <a:srgbClr val="001746"/>
                    </a:solidFill>
                  </a:tcPr>
                </a:tc>
                <a:tc>
                  <a:txBody>
                    <a:bodyPr/>
                    <a:lstStyle/>
                    <a:p>
                      <a:pPr algn="ctr"/>
                      <a:r>
                        <a:rPr lang="en-US" sz="900" b="0" dirty="0" smtClean="0">
                          <a:latin typeface="Verdana" pitchFamily="34" charset="0"/>
                          <a:ea typeface="Verdana" pitchFamily="34" charset="0"/>
                          <a:cs typeface="Verdana" pitchFamily="34" charset="0"/>
                        </a:rPr>
                        <a:t>FY17</a:t>
                      </a:r>
                    </a:p>
                    <a:p>
                      <a:pPr algn="ctr"/>
                      <a:r>
                        <a:rPr lang="en-US" sz="900" b="0" dirty="0" smtClean="0">
                          <a:latin typeface="Verdana" pitchFamily="34" charset="0"/>
                          <a:ea typeface="Verdana" pitchFamily="34" charset="0"/>
                          <a:cs typeface="Verdana" pitchFamily="34" charset="0"/>
                        </a:rPr>
                        <a:t>Estimates</a:t>
                      </a:r>
                      <a:endParaRPr lang="en-US" sz="900" b="0" dirty="0">
                        <a:latin typeface="Verdana" pitchFamily="34" charset="0"/>
                        <a:ea typeface="Verdana" pitchFamily="34" charset="0"/>
                        <a:cs typeface="Verdana" pitchFamily="34" charset="0"/>
                      </a:endParaRPr>
                    </a:p>
                  </a:txBody>
                  <a:tcPr>
                    <a:solidFill>
                      <a:srgbClr val="001746"/>
                    </a:solidFill>
                  </a:tcPr>
                </a:tc>
                <a:tc>
                  <a:txBody>
                    <a:bodyPr/>
                    <a:lstStyle/>
                    <a:p>
                      <a:pPr algn="ctr"/>
                      <a:r>
                        <a:rPr lang="en-US" sz="900" b="0" dirty="0" smtClean="0">
                          <a:latin typeface="Verdana" pitchFamily="34" charset="0"/>
                          <a:ea typeface="Verdana" pitchFamily="34" charset="0"/>
                          <a:cs typeface="Verdana" pitchFamily="34" charset="0"/>
                        </a:rPr>
                        <a:t>FY18</a:t>
                      </a:r>
                    </a:p>
                    <a:p>
                      <a:pPr algn="ctr"/>
                      <a:r>
                        <a:rPr lang="en-US" sz="900" b="0" dirty="0" smtClean="0">
                          <a:latin typeface="Verdana" pitchFamily="34" charset="0"/>
                          <a:ea typeface="Verdana" pitchFamily="34" charset="0"/>
                          <a:cs typeface="Verdana" pitchFamily="34" charset="0"/>
                        </a:rPr>
                        <a:t>Estimates</a:t>
                      </a:r>
                      <a:endParaRPr lang="en-US" sz="900" b="0" dirty="0">
                        <a:latin typeface="Verdana" pitchFamily="34" charset="0"/>
                        <a:ea typeface="Verdana" pitchFamily="34" charset="0"/>
                        <a:cs typeface="Verdana" pitchFamily="34" charset="0"/>
                      </a:endParaRPr>
                    </a:p>
                  </a:txBody>
                  <a:tcPr>
                    <a:solidFill>
                      <a:srgbClr val="001746"/>
                    </a:solidFill>
                  </a:tcPr>
                </a:tc>
              </a:tr>
              <a:tr h="357809">
                <a:tc>
                  <a:txBody>
                    <a:bodyPr/>
                    <a:lstStyle/>
                    <a:p>
                      <a:pPr algn="ctr" fontAlgn="b"/>
                      <a:r>
                        <a:rPr lang="en-US" sz="900" b="0" i="0" u="none" strike="noStrike" dirty="0">
                          <a:solidFill>
                            <a:srgbClr val="0D0D0D"/>
                          </a:solidFill>
                          <a:effectLst/>
                          <a:latin typeface="Vrinda"/>
                        </a:rPr>
                        <a:t>Percent of anti-Gang Program Youth Who Completed Program Services </a:t>
                      </a:r>
                    </a:p>
                  </a:txBody>
                  <a:tcPr marL="9525" marR="9525" marT="9525" marB="0" anchor="ct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Vrinda" panose="020B0502040204020203" pitchFamily="34" charset="0"/>
                          <a:ea typeface="Calibri"/>
                          <a:cs typeface="Vrinda" panose="020B0502040204020203" pitchFamily="34" charset="0"/>
                        </a:rPr>
                        <a:t>Public Safety, Complete Communities</a:t>
                      </a:r>
                    </a:p>
                  </a:txBody>
                  <a:tcPr marL="9525" marR="9525" marT="9525" marB="0" anchor="ctr"/>
                </a:tc>
                <a:tc>
                  <a:txBody>
                    <a:bodyPr/>
                    <a:lstStyle/>
                    <a:p>
                      <a:pPr algn="ctr" fontAlgn="b"/>
                      <a:r>
                        <a:rPr lang="en-US" sz="900" b="0" i="0" u="none" strike="noStrike" dirty="0">
                          <a:solidFill>
                            <a:srgbClr val="0D0D0D"/>
                          </a:solidFill>
                          <a:effectLst/>
                          <a:latin typeface="Vrinda"/>
                        </a:rPr>
                        <a:t>87%</a:t>
                      </a:r>
                    </a:p>
                  </a:txBody>
                  <a:tcPr marL="9525" marR="9525" marT="9525" marB="0" anchor="ctr"/>
                </a:tc>
                <a:tc>
                  <a:txBody>
                    <a:bodyPr/>
                    <a:lstStyle/>
                    <a:p>
                      <a:pPr algn="ctr" fontAlgn="b"/>
                      <a:r>
                        <a:rPr lang="en-US" sz="900" b="0" i="0" u="none" strike="noStrike">
                          <a:solidFill>
                            <a:srgbClr val="0D0D0D"/>
                          </a:solidFill>
                          <a:effectLst/>
                          <a:latin typeface="Vrinda"/>
                        </a:rPr>
                        <a:t>85%</a:t>
                      </a:r>
                    </a:p>
                  </a:txBody>
                  <a:tcPr marL="9525" marR="9525" marT="9525" marB="0" anchor="ctr"/>
                </a:tc>
                <a:tc>
                  <a:txBody>
                    <a:bodyPr/>
                    <a:lstStyle/>
                    <a:p>
                      <a:pPr algn="ctr" fontAlgn="b"/>
                      <a:r>
                        <a:rPr lang="en-US" sz="900" b="0" i="0" u="none" strike="noStrike" dirty="0">
                          <a:solidFill>
                            <a:srgbClr val="0D0D0D"/>
                          </a:solidFill>
                          <a:effectLst/>
                          <a:latin typeface="Vrinda"/>
                        </a:rPr>
                        <a:t>89%</a:t>
                      </a:r>
                    </a:p>
                  </a:txBody>
                  <a:tcPr marL="9525" marR="9525" marT="9525" marB="0" anchor="ctr"/>
                </a:tc>
                <a:tc>
                  <a:txBody>
                    <a:bodyPr/>
                    <a:lstStyle/>
                    <a:p>
                      <a:pPr algn="ctr" fontAlgn="b"/>
                      <a:r>
                        <a:rPr lang="en-US" sz="900" b="0" i="0" u="none" strike="noStrike" dirty="0">
                          <a:solidFill>
                            <a:srgbClr val="0D0D0D"/>
                          </a:solidFill>
                          <a:effectLst/>
                          <a:latin typeface="Vrinda"/>
                        </a:rPr>
                        <a:t>90%</a:t>
                      </a:r>
                    </a:p>
                  </a:txBody>
                  <a:tcPr marL="9525" marR="9525" marT="9525" marB="0" anchor="ctr"/>
                </a:tc>
              </a:tr>
              <a:tr h="357809">
                <a:tc>
                  <a:txBody>
                    <a:bodyPr/>
                    <a:lstStyle/>
                    <a:p>
                      <a:pPr algn="ctr" fontAlgn="b"/>
                      <a:r>
                        <a:rPr lang="en-US" sz="900" b="0" i="0" u="none" strike="noStrike" dirty="0">
                          <a:solidFill>
                            <a:srgbClr val="0D0D0D"/>
                          </a:solidFill>
                          <a:effectLst/>
                          <a:latin typeface="Vrinda"/>
                        </a:rPr>
                        <a:t>Percent of Anti-Gang Youth Who Reoffend </a:t>
                      </a:r>
                    </a:p>
                  </a:txBody>
                  <a:tcPr marL="9525" marR="9525" marT="9525" marB="0" anchor="ct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Vrinda" panose="020B0502040204020203" pitchFamily="34" charset="0"/>
                          <a:ea typeface="Calibri"/>
                          <a:cs typeface="Vrinda" panose="020B0502040204020203" pitchFamily="34" charset="0"/>
                        </a:rPr>
                        <a:t>Public Safety, Complete Communities</a:t>
                      </a:r>
                    </a:p>
                  </a:txBody>
                  <a:tcPr marL="9525" marR="9525" marT="9525" marB="0" anchor="ctr"/>
                </a:tc>
                <a:tc>
                  <a:txBody>
                    <a:bodyPr/>
                    <a:lstStyle/>
                    <a:p>
                      <a:pPr algn="ctr" fontAlgn="b"/>
                      <a:r>
                        <a:rPr lang="en-US" sz="900" b="0" i="0" u="none" strike="noStrike" dirty="0">
                          <a:solidFill>
                            <a:srgbClr val="0D0D0D"/>
                          </a:solidFill>
                          <a:effectLst/>
                          <a:latin typeface="Vrinda"/>
                        </a:rPr>
                        <a:t>18%</a:t>
                      </a:r>
                    </a:p>
                  </a:txBody>
                  <a:tcPr marL="9525" marR="9525" marT="9525" marB="0" anchor="ctr"/>
                </a:tc>
                <a:tc>
                  <a:txBody>
                    <a:bodyPr/>
                    <a:lstStyle/>
                    <a:p>
                      <a:pPr algn="ctr" fontAlgn="b"/>
                      <a:r>
                        <a:rPr lang="en-US" sz="900" b="0" i="0" u="none" strike="noStrike" dirty="0">
                          <a:solidFill>
                            <a:srgbClr val="0D0D0D"/>
                          </a:solidFill>
                          <a:effectLst/>
                          <a:latin typeface="Vrinda"/>
                        </a:rPr>
                        <a:t>6%</a:t>
                      </a:r>
                    </a:p>
                  </a:txBody>
                  <a:tcPr marL="9525" marR="9525" marT="9525" marB="0" anchor="ctr"/>
                </a:tc>
                <a:tc>
                  <a:txBody>
                    <a:bodyPr/>
                    <a:lstStyle/>
                    <a:p>
                      <a:pPr algn="ctr" fontAlgn="b"/>
                      <a:r>
                        <a:rPr lang="en-US" sz="900" b="0" i="0" u="none" strike="noStrike">
                          <a:solidFill>
                            <a:srgbClr val="0D0D0D"/>
                          </a:solidFill>
                          <a:effectLst/>
                          <a:latin typeface="Vrinda"/>
                        </a:rPr>
                        <a:t>4%</a:t>
                      </a:r>
                    </a:p>
                  </a:txBody>
                  <a:tcPr marL="9525" marR="9525" marT="9525" marB="0" anchor="ctr"/>
                </a:tc>
                <a:tc>
                  <a:txBody>
                    <a:bodyPr/>
                    <a:lstStyle/>
                    <a:p>
                      <a:pPr algn="ctr" fontAlgn="b"/>
                      <a:r>
                        <a:rPr lang="en-US" sz="900" b="0" i="0" u="none" strike="noStrike" dirty="0">
                          <a:solidFill>
                            <a:srgbClr val="0D0D0D"/>
                          </a:solidFill>
                          <a:effectLst/>
                          <a:latin typeface="Vrinda"/>
                        </a:rPr>
                        <a:t>10%</a:t>
                      </a:r>
                    </a:p>
                  </a:txBody>
                  <a:tcPr marL="9525" marR="9525" marT="9525" marB="0" anchor="ctr"/>
                </a:tc>
              </a:tr>
              <a:tr h="357809">
                <a:tc>
                  <a:txBody>
                    <a:bodyPr/>
                    <a:lstStyle/>
                    <a:p>
                      <a:pPr algn="ctr" fontAlgn="b"/>
                      <a:r>
                        <a:rPr lang="en-US" sz="900" b="0" i="0" u="none" strike="noStrike" dirty="0">
                          <a:solidFill>
                            <a:srgbClr val="0D0D0D"/>
                          </a:solidFill>
                          <a:effectLst/>
                          <a:latin typeface="Vrinda"/>
                        </a:rPr>
                        <a:t>Youth Served Through Anti-Gang Programs </a:t>
                      </a:r>
                    </a:p>
                  </a:txBody>
                  <a:tcPr marL="9525" marR="9525" marT="9525" marB="0" anchor="ct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Vrinda" panose="020B0502040204020203" pitchFamily="34" charset="0"/>
                          <a:ea typeface="Calibri"/>
                          <a:cs typeface="Vrinda" panose="020B0502040204020203" pitchFamily="34" charset="0"/>
                        </a:rPr>
                        <a:t>Public Safety, Complete Communities</a:t>
                      </a:r>
                    </a:p>
                  </a:txBody>
                  <a:tcPr marL="9525" marR="9525" marT="9525" marB="0" anchor="ctr"/>
                </a:tc>
                <a:tc>
                  <a:txBody>
                    <a:bodyPr/>
                    <a:lstStyle/>
                    <a:p>
                      <a:pPr algn="ctr" fontAlgn="b"/>
                      <a:r>
                        <a:rPr lang="en-US" sz="900" b="0" i="0" u="none" strike="noStrike" dirty="0">
                          <a:solidFill>
                            <a:srgbClr val="0D0D0D"/>
                          </a:solidFill>
                          <a:effectLst/>
                          <a:latin typeface="Vrinda"/>
                        </a:rPr>
                        <a:t>6942</a:t>
                      </a:r>
                    </a:p>
                  </a:txBody>
                  <a:tcPr marL="9525" marR="9525" marT="9525" marB="0" anchor="ctr"/>
                </a:tc>
                <a:tc>
                  <a:txBody>
                    <a:bodyPr/>
                    <a:lstStyle/>
                    <a:p>
                      <a:pPr algn="ctr" fontAlgn="b"/>
                      <a:r>
                        <a:rPr lang="en-US" sz="900" b="0" i="0" u="none" strike="noStrike" dirty="0">
                          <a:solidFill>
                            <a:srgbClr val="0D0D0D"/>
                          </a:solidFill>
                          <a:effectLst/>
                          <a:latin typeface="Vrinda"/>
                        </a:rPr>
                        <a:t>6000</a:t>
                      </a:r>
                    </a:p>
                  </a:txBody>
                  <a:tcPr marL="9525" marR="9525" marT="9525" marB="0" anchor="ctr"/>
                </a:tc>
                <a:tc>
                  <a:txBody>
                    <a:bodyPr/>
                    <a:lstStyle/>
                    <a:p>
                      <a:pPr algn="ctr" fontAlgn="b"/>
                      <a:r>
                        <a:rPr lang="en-US" sz="900" b="0" i="0" u="none" strike="noStrike">
                          <a:solidFill>
                            <a:srgbClr val="0D0D0D"/>
                          </a:solidFill>
                          <a:effectLst/>
                          <a:latin typeface="Vrinda"/>
                        </a:rPr>
                        <a:t>6821</a:t>
                      </a:r>
                    </a:p>
                  </a:txBody>
                  <a:tcPr marL="9525" marR="9525" marT="9525" marB="0" anchor="ctr"/>
                </a:tc>
                <a:tc>
                  <a:txBody>
                    <a:bodyPr/>
                    <a:lstStyle/>
                    <a:p>
                      <a:pPr algn="ctr" fontAlgn="b"/>
                      <a:r>
                        <a:rPr lang="en-US" sz="900" b="0" i="0" u="none" strike="noStrike" dirty="0">
                          <a:solidFill>
                            <a:srgbClr val="0D0D0D"/>
                          </a:solidFill>
                          <a:effectLst/>
                          <a:latin typeface="Vrinda"/>
                        </a:rPr>
                        <a:t>6500</a:t>
                      </a:r>
                    </a:p>
                  </a:txBody>
                  <a:tcPr marL="9525" marR="9525" marT="9525" marB="0" anchor="ctr"/>
                </a:tc>
              </a:tr>
              <a:tr h="357809">
                <a:tc>
                  <a:txBody>
                    <a:bodyPr/>
                    <a:lstStyle/>
                    <a:p>
                      <a:pPr algn="ctr" fontAlgn="b"/>
                      <a:r>
                        <a:rPr lang="en-US" sz="900" b="0" i="0" u="none" strike="noStrike" dirty="0">
                          <a:solidFill>
                            <a:srgbClr val="0D0D0D"/>
                          </a:solidFill>
                          <a:effectLst/>
                          <a:latin typeface="Vrinda"/>
                        </a:rPr>
                        <a:t>Departments trained in </a:t>
                      </a:r>
                      <a:r>
                        <a:rPr lang="en-US" sz="900" b="0" i="0" u="none" strike="noStrike" dirty="0" smtClean="0">
                          <a:solidFill>
                            <a:srgbClr val="0D0D0D"/>
                          </a:solidFill>
                          <a:effectLst/>
                          <a:latin typeface="Vrinda"/>
                        </a:rPr>
                        <a:t>Language Access </a:t>
                      </a:r>
                      <a:endParaRPr lang="en-US" sz="900" b="0" i="0" u="none" strike="noStrike" dirty="0">
                        <a:solidFill>
                          <a:srgbClr val="0D0D0D"/>
                        </a:solidFill>
                        <a:effectLst/>
                        <a:latin typeface="Vrinda"/>
                      </a:endParaRP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Vrinda" panose="020B0502040204020203" pitchFamily="34" charset="0"/>
                          <a:ea typeface="Calibri"/>
                          <a:cs typeface="Vrinda" panose="020B0502040204020203" pitchFamily="34" charset="0"/>
                        </a:rPr>
                        <a:t>Complete Communities</a:t>
                      </a:r>
                    </a:p>
                    <a:p>
                      <a:pPr algn="ctr" fontAlgn="b"/>
                      <a:r>
                        <a:rPr lang="en-US" sz="900" b="0" i="0" u="none" strike="noStrike" dirty="0">
                          <a:solidFill>
                            <a:srgbClr val="0D0D0D"/>
                          </a:solidFill>
                          <a:effectLst/>
                          <a:latin typeface="Vrinda"/>
                        </a:rPr>
                        <a:t> </a:t>
                      </a:r>
                    </a:p>
                  </a:txBody>
                  <a:tcPr marL="9525" marR="9525" marT="9525" marB="0" anchor="b"/>
                </a:tc>
                <a:tc>
                  <a:txBody>
                    <a:bodyPr/>
                    <a:lstStyle/>
                    <a:p>
                      <a:pPr algn="ctr" fontAlgn="b"/>
                      <a:r>
                        <a:rPr lang="en-US" sz="900" b="0" i="0" u="none" strike="noStrike" dirty="0">
                          <a:solidFill>
                            <a:srgbClr val="0D0D0D"/>
                          </a:solidFill>
                          <a:effectLst/>
                          <a:latin typeface="Vrinda"/>
                        </a:rPr>
                        <a:t>36%</a:t>
                      </a:r>
                    </a:p>
                  </a:txBody>
                  <a:tcPr marL="9525" marR="9525" marT="9525" marB="0" anchor="ctr"/>
                </a:tc>
                <a:tc>
                  <a:txBody>
                    <a:bodyPr/>
                    <a:lstStyle/>
                    <a:p>
                      <a:pPr algn="ctr" fontAlgn="b"/>
                      <a:r>
                        <a:rPr lang="en-US" sz="900" b="0" i="0" u="none" strike="noStrike" dirty="0">
                          <a:solidFill>
                            <a:srgbClr val="0D0D0D"/>
                          </a:solidFill>
                          <a:effectLst/>
                          <a:latin typeface="Vrinda"/>
                        </a:rPr>
                        <a:t>50%</a:t>
                      </a:r>
                    </a:p>
                  </a:txBody>
                  <a:tcPr marL="9525" marR="9525" marT="9525" marB="0" anchor="ctr"/>
                </a:tc>
                <a:tc>
                  <a:txBody>
                    <a:bodyPr/>
                    <a:lstStyle/>
                    <a:p>
                      <a:pPr algn="ctr" fontAlgn="b"/>
                      <a:r>
                        <a:rPr lang="en-US" sz="900" b="0" i="0" u="none" strike="noStrike" dirty="0">
                          <a:solidFill>
                            <a:srgbClr val="0D0D0D"/>
                          </a:solidFill>
                          <a:effectLst/>
                          <a:latin typeface="Vrinda"/>
                        </a:rPr>
                        <a:t>63%</a:t>
                      </a:r>
                    </a:p>
                  </a:txBody>
                  <a:tcPr marL="9525" marR="9525" marT="9525" marB="0" anchor="ctr"/>
                </a:tc>
                <a:tc>
                  <a:txBody>
                    <a:bodyPr/>
                    <a:lstStyle/>
                    <a:p>
                      <a:pPr algn="ctr" fontAlgn="b"/>
                      <a:r>
                        <a:rPr lang="en-US" sz="900" b="0" i="0" u="none" strike="noStrike" dirty="0">
                          <a:solidFill>
                            <a:srgbClr val="0D0D0D"/>
                          </a:solidFill>
                          <a:effectLst/>
                          <a:latin typeface="Vrinda"/>
                        </a:rPr>
                        <a:t>100%</a:t>
                      </a:r>
                    </a:p>
                  </a:txBody>
                  <a:tcPr marL="9525" marR="9525" marT="9525" marB="0" anchor="ct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173148284"/>
              </p:ext>
            </p:extLst>
          </p:nvPr>
        </p:nvGraphicFramePr>
        <p:xfrm>
          <a:off x="533400" y="2743200"/>
          <a:ext cx="8000998" cy="3975674"/>
        </p:xfrm>
        <a:graphic>
          <a:graphicData uri="http://schemas.openxmlformats.org/drawingml/2006/table">
            <a:tbl>
              <a:tblPr firstRow="1" bandRow="1">
                <a:tableStyleId>{5C22544A-7EE6-4342-B048-85BDC9FD1C3A}</a:tableStyleId>
              </a:tblPr>
              <a:tblGrid>
                <a:gridCol w="2819400"/>
                <a:gridCol w="1287306"/>
                <a:gridCol w="922494"/>
                <a:gridCol w="838200"/>
                <a:gridCol w="1066800"/>
                <a:gridCol w="1066798"/>
              </a:tblGrid>
              <a:tr h="775274">
                <a:tc>
                  <a:txBody>
                    <a:bodyPr/>
                    <a:lstStyle/>
                    <a:p>
                      <a:pPr algn="ctr"/>
                      <a:r>
                        <a:rPr lang="en-US" sz="1200" dirty="0" smtClean="0">
                          <a:latin typeface="Verdana" pitchFamily="34" charset="0"/>
                          <a:ea typeface="Verdana" pitchFamily="34" charset="0"/>
                          <a:cs typeface="Verdana" pitchFamily="34" charset="0"/>
                        </a:rPr>
                        <a:t>Business Process Measures</a:t>
                      </a:r>
                      <a:endParaRPr lang="en-US" sz="1200" dirty="0">
                        <a:latin typeface="Verdana" pitchFamily="34" charset="0"/>
                        <a:ea typeface="Verdana" pitchFamily="34" charset="0"/>
                        <a:cs typeface="Verdana" pitchFamily="34" charset="0"/>
                      </a:endParaRPr>
                    </a:p>
                  </a:txBody>
                  <a:tcPr>
                    <a:solidFill>
                      <a:srgbClr val="001746"/>
                    </a:solidFill>
                  </a:tcPr>
                </a:tc>
                <a:tc>
                  <a:txBody>
                    <a:bodyPr/>
                    <a:lstStyle/>
                    <a:p>
                      <a:pPr algn="ctr"/>
                      <a:r>
                        <a:rPr lang="en-US" sz="1200" dirty="0" smtClean="0">
                          <a:latin typeface="Verdana" pitchFamily="34" charset="0"/>
                          <a:ea typeface="Verdana" pitchFamily="34" charset="0"/>
                          <a:cs typeface="Verdana" pitchFamily="34" charset="0"/>
                        </a:rPr>
                        <a:t>Priorities</a:t>
                      </a:r>
                      <a:endParaRPr lang="en-US" sz="1200" dirty="0">
                        <a:latin typeface="Verdana" pitchFamily="34" charset="0"/>
                        <a:ea typeface="Verdana" pitchFamily="34" charset="0"/>
                        <a:cs typeface="Verdana" pitchFamily="34" charset="0"/>
                      </a:endParaRPr>
                    </a:p>
                  </a:txBody>
                  <a:tcPr>
                    <a:solidFill>
                      <a:srgbClr val="001746"/>
                    </a:solidFill>
                  </a:tcPr>
                </a:tc>
                <a:tc>
                  <a:txBody>
                    <a:bodyPr/>
                    <a:lstStyle/>
                    <a:p>
                      <a:pPr algn="ctr"/>
                      <a:r>
                        <a:rPr lang="en-US" sz="1200" dirty="0" smtClean="0">
                          <a:latin typeface="Verdana" pitchFamily="34" charset="0"/>
                          <a:ea typeface="Verdana" pitchFamily="34" charset="0"/>
                          <a:cs typeface="Verdana" pitchFamily="34" charset="0"/>
                        </a:rPr>
                        <a:t>FY16</a:t>
                      </a:r>
                    </a:p>
                    <a:p>
                      <a:pPr algn="ctr"/>
                      <a:r>
                        <a:rPr lang="en-US" sz="1200" dirty="0" smtClean="0">
                          <a:latin typeface="Verdana" pitchFamily="34" charset="0"/>
                          <a:ea typeface="Verdana" pitchFamily="34" charset="0"/>
                          <a:cs typeface="Verdana" pitchFamily="34" charset="0"/>
                        </a:rPr>
                        <a:t>Actual</a:t>
                      </a:r>
                      <a:endParaRPr lang="en-US" sz="1200" dirty="0">
                        <a:latin typeface="Verdana" pitchFamily="34" charset="0"/>
                        <a:ea typeface="Verdana" pitchFamily="34" charset="0"/>
                        <a:cs typeface="Verdana" pitchFamily="34" charset="0"/>
                      </a:endParaRPr>
                    </a:p>
                  </a:txBody>
                  <a:tcPr>
                    <a:solidFill>
                      <a:srgbClr val="001746"/>
                    </a:solidFill>
                  </a:tcPr>
                </a:tc>
                <a:tc>
                  <a:txBody>
                    <a:bodyPr/>
                    <a:lstStyle/>
                    <a:p>
                      <a:pPr algn="ctr"/>
                      <a:r>
                        <a:rPr lang="en-US" sz="1200" dirty="0" smtClean="0">
                          <a:latin typeface="Verdana" pitchFamily="34" charset="0"/>
                          <a:ea typeface="Verdana" pitchFamily="34" charset="0"/>
                          <a:cs typeface="Verdana" pitchFamily="34" charset="0"/>
                        </a:rPr>
                        <a:t>FY17</a:t>
                      </a:r>
                    </a:p>
                    <a:p>
                      <a:pPr algn="ctr"/>
                      <a:r>
                        <a:rPr lang="en-US" sz="1200" dirty="0" smtClean="0">
                          <a:latin typeface="Verdana" pitchFamily="34" charset="0"/>
                          <a:ea typeface="Verdana" pitchFamily="34" charset="0"/>
                          <a:cs typeface="Verdana" pitchFamily="34" charset="0"/>
                        </a:rPr>
                        <a:t>Budget</a:t>
                      </a:r>
                      <a:endParaRPr lang="en-US" sz="1200" dirty="0">
                        <a:latin typeface="Verdana" pitchFamily="34" charset="0"/>
                        <a:ea typeface="Verdana" pitchFamily="34" charset="0"/>
                        <a:cs typeface="Verdana" pitchFamily="34" charset="0"/>
                      </a:endParaRPr>
                    </a:p>
                  </a:txBody>
                  <a:tcPr>
                    <a:solidFill>
                      <a:srgbClr val="001746"/>
                    </a:solidFill>
                  </a:tcPr>
                </a:tc>
                <a:tc>
                  <a:txBody>
                    <a:bodyPr/>
                    <a:lstStyle/>
                    <a:p>
                      <a:pPr algn="ctr"/>
                      <a:r>
                        <a:rPr lang="en-US" sz="1200" dirty="0" smtClean="0">
                          <a:latin typeface="Verdana" pitchFamily="34" charset="0"/>
                          <a:ea typeface="Verdana" pitchFamily="34" charset="0"/>
                          <a:cs typeface="Verdana" pitchFamily="34" charset="0"/>
                        </a:rPr>
                        <a:t>FY17</a:t>
                      </a:r>
                    </a:p>
                    <a:p>
                      <a:pPr algn="ctr"/>
                      <a:r>
                        <a:rPr lang="en-US" sz="1200" dirty="0" smtClean="0">
                          <a:latin typeface="Verdana" pitchFamily="34" charset="0"/>
                          <a:ea typeface="Verdana" pitchFamily="34" charset="0"/>
                          <a:cs typeface="Verdana" pitchFamily="34" charset="0"/>
                        </a:rPr>
                        <a:t>Estimates</a:t>
                      </a:r>
                      <a:endParaRPr lang="en-US" sz="1200" dirty="0">
                        <a:latin typeface="Verdana" pitchFamily="34" charset="0"/>
                        <a:ea typeface="Verdana" pitchFamily="34" charset="0"/>
                        <a:cs typeface="Verdana" pitchFamily="34" charset="0"/>
                      </a:endParaRPr>
                    </a:p>
                  </a:txBody>
                  <a:tcPr>
                    <a:solidFill>
                      <a:srgbClr val="001746"/>
                    </a:solidFill>
                  </a:tcPr>
                </a:tc>
                <a:tc>
                  <a:txBody>
                    <a:bodyPr/>
                    <a:lstStyle/>
                    <a:p>
                      <a:pPr algn="ctr"/>
                      <a:r>
                        <a:rPr lang="en-US" sz="1200" dirty="0" smtClean="0">
                          <a:latin typeface="Verdana" pitchFamily="34" charset="0"/>
                          <a:ea typeface="Verdana" pitchFamily="34" charset="0"/>
                          <a:cs typeface="Verdana" pitchFamily="34" charset="0"/>
                        </a:rPr>
                        <a:t>FY18</a:t>
                      </a:r>
                    </a:p>
                    <a:p>
                      <a:pPr algn="ctr"/>
                      <a:r>
                        <a:rPr lang="en-US" sz="1200" dirty="0" smtClean="0">
                          <a:latin typeface="Verdana" pitchFamily="34" charset="0"/>
                          <a:ea typeface="Verdana" pitchFamily="34" charset="0"/>
                          <a:cs typeface="Verdana" pitchFamily="34" charset="0"/>
                        </a:rPr>
                        <a:t>Estimates</a:t>
                      </a:r>
                      <a:endParaRPr lang="en-US" sz="1200" dirty="0">
                        <a:latin typeface="Verdana" pitchFamily="34" charset="0"/>
                        <a:ea typeface="Verdana" pitchFamily="34" charset="0"/>
                        <a:cs typeface="Verdana" pitchFamily="34" charset="0"/>
                      </a:endParaRPr>
                    </a:p>
                  </a:txBody>
                  <a:tcPr>
                    <a:solidFill>
                      <a:srgbClr val="001746"/>
                    </a:solidFill>
                  </a:tcPr>
                </a:tc>
              </a:tr>
              <a:tr h="355928">
                <a:tc>
                  <a:txBody>
                    <a:bodyPr/>
                    <a:lstStyle/>
                    <a:p>
                      <a:pPr algn="ctr"/>
                      <a:r>
                        <a:rPr lang="en-US" sz="900" dirty="0" smtClean="0">
                          <a:latin typeface="Vrinda" panose="020B0502040204020203" pitchFamily="34" charset="0"/>
                          <a:cs typeface="Vrinda" panose="020B0502040204020203" pitchFamily="34" charset="0"/>
                        </a:rPr>
                        <a:t>Average Daily Inspections</a:t>
                      </a:r>
                      <a:endParaRPr lang="en-US" sz="900" dirty="0">
                        <a:latin typeface="Vrinda" panose="020B0502040204020203" pitchFamily="34" charset="0"/>
                        <a:cs typeface="Vrinda" panose="020B0502040204020203" pitchFamily="34" charset="0"/>
                      </a:endParaRPr>
                    </a:p>
                  </a:txBody>
                  <a:tcPr anchor="ctr"/>
                </a:tc>
                <a:tc>
                  <a:txBody>
                    <a:bodyPr/>
                    <a:lstStyle/>
                    <a:p>
                      <a:pPr algn="ctr"/>
                      <a:r>
                        <a:rPr lang="en-US" sz="900" dirty="0" smtClean="0">
                          <a:latin typeface="Vrinda" panose="020B0502040204020203" pitchFamily="34" charset="0"/>
                          <a:ea typeface="Verdana" pitchFamily="34" charset="0"/>
                          <a:cs typeface="Vrinda" panose="020B0502040204020203" pitchFamily="34" charset="0"/>
                        </a:rPr>
                        <a:t>Public Safety, Complete Communities</a:t>
                      </a:r>
                    </a:p>
                    <a:p>
                      <a:pPr algn="ctr"/>
                      <a:endParaRPr lang="en-US" sz="900" dirty="0">
                        <a:latin typeface="Vrinda" panose="020B0502040204020203" pitchFamily="34" charset="0"/>
                        <a:ea typeface="Verdana" pitchFamily="34" charset="0"/>
                        <a:cs typeface="Vrinda" panose="020B0502040204020203" pitchFamily="34" charset="0"/>
                      </a:endParaRPr>
                    </a:p>
                  </a:txBody>
                  <a:tcPr anchor="ctr"/>
                </a:tc>
                <a:tc>
                  <a:txBody>
                    <a:bodyPr/>
                    <a:lstStyle/>
                    <a:p>
                      <a:pPr algn="ctr"/>
                      <a:r>
                        <a:rPr lang="en-US" sz="900" dirty="0" smtClean="0">
                          <a:latin typeface="Vrinda" panose="020B0502040204020203" pitchFamily="34" charset="0"/>
                          <a:cs typeface="Vrinda" panose="020B0502040204020203" pitchFamily="34" charset="0"/>
                        </a:rPr>
                        <a:t>286</a:t>
                      </a:r>
                      <a:endParaRPr lang="en-US" sz="900" dirty="0">
                        <a:latin typeface="Vrinda" panose="020B0502040204020203" pitchFamily="34" charset="0"/>
                        <a:cs typeface="Vrinda" panose="020B0502040204020203" pitchFamily="34" charset="0"/>
                      </a:endParaRPr>
                    </a:p>
                  </a:txBody>
                  <a:tcPr anchor="ctr"/>
                </a:tc>
                <a:tc>
                  <a:txBody>
                    <a:bodyPr/>
                    <a:lstStyle/>
                    <a:p>
                      <a:pPr algn="ctr"/>
                      <a:r>
                        <a:rPr lang="en-US" sz="900" dirty="0" smtClean="0">
                          <a:latin typeface="Vrinda" panose="020B0502040204020203" pitchFamily="34" charset="0"/>
                          <a:cs typeface="Vrinda" panose="020B0502040204020203" pitchFamily="34" charset="0"/>
                        </a:rPr>
                        <a:t>320</a:t>
                      </a:r>
                      <a:endParaRPr lang="en-US" sz="900" dirty="0">
                        <a:latin typeface="Vrinda" panose="020B0502040204020203" pitchFamily="34" charset="0"/>
                        <a:cs typeface="Vrinda" panose="020B0502040204020203" pitchFamily="34" charset="0"/>
                      </a:endParaRPr>
                    </a:p>
                  </a:txBody>
                  <a:tcPr anchor="ctr"/>
                </a:tc>
                <a:tc>
                  <a:txBody>
                    <a:bodyPr/>
                    <a:lstStyle/>
                    <a:p>
                      <a:pPr algn="ctr"/>
                      <a:r>
                        <a:rPr lang="en-US" sz="900" dirty="0" smtClean="0">
                          <a:latin typeface="Vrinda" panose="020B0502040204020203" pitchFamily="34" charset="0"/>
                          <a:cs typeface="Vrinda" panose="020B0502040204020203" pitchFamily="34" charset="0"/>
                        </a:rPr>
                        <a:t>300</a:t>
                      </a:r>
                      <a:endParaRPr lang="en-US" sz="900" dirty="0">
                        <a:latin typeface="Vrinda" panose="020B0502040204020203" pitchFamily="34" charset="0"/>
                        <a:cs typeface="Vrinda" panose="020B0502040204020203" pitchFamily="34" charset="0"/>
                      </a:endParaRPr>
                    </a:p>
                  </a:txBody>
                  <a:tcPr anchor="ctr"/>
                </a:tc>
                <a:tc>
                  <a:txBody>
                    <a:bodyPr/>
                    <a:lstStyle/>
                    <a:p>
                      <a:pPr algn="ctr"/>
                      <a:r>
                        <a:rPr lang="en-US" sz="900" dirty="0" smtClean="0">
                          <a:latin typeface="Vrinda" panose="020B0502040204020203" pitchFamily="34" charset="0"/>
                          <a:cs typeface="Vrinda" panose="020B0502040204020203" pitchFamily="34" charset="0"/>
                        </a:rPr>
                        <a:t>320</a:t>
                      </a:r>
                      <a:endParaRPr lang="en-US" sz="900" dirty="0">
                        <a:latin typeface="Vrinda" panose="020B0502040204020203" pitchFamily="34" charset="0"/>
                        <a:cs typeface="Vrinda" panose="020B0502040204020203" pitchFamily="34" charset="0"/>
                      </a:endParaRPr>
                    </a:p>
                  </a:txBody>
                  <a:tcPr anchor="ctr"/>
                </a:tc>
              </a:tr>
              <a:tr h="355928">
                <a:tc>
                  <a:txBody>
                    <a:bodyPr/>
                    <a:lstStyle/>
                    <a:p>
                      <a:pPr algn="ctr"/>
                      <a:r>
                        <a:rPr lang="en-US" sz="900" dirty="0" smtClean="0">
                          <a:latin typeface="Vrinda" panose="020B0502040204020203" pitchFamily="34" charset="0"/>
                          <a:cs typeface="Vrinda" panose="020B0502040204020203" pitchFamily="34" charset="0"/>
                        </a:rPr>
                        <a:t>Average Days from Inspection</a:t>
                      </a:r>
                      <a:r>
                        <a:rPr lang="en-US" sz="900" baseline="0" dirty="0" smtClean="0">
                          <a:latin typeface="Vrinda" panose="020B0502040204020203" pitchFamily="34" charset="0"/>
                          <a:cs typeface="Vrinda" panose="020B0502040204020203" pitchFamily="34" charset="0"/>
                        </a:rPr>
                        <a:t> to Initial inspection</a:t>
                      </a:r>
                      <a:endParaRPr lang="en-US" sz="900" dirty="0">
                        <a:latin typeface="Vrinda" panose="020B0502040204020203" pitchFamily="34" charset="0"/>
                        <a:cs typeface="Vrinda" panose="020B0502040204020203"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Vrinda" panose="020B0502040204020203" pitchFamily="34" charset="0"/>
                          <a:ea typeface="Calibri"/>
                          <a:cs typeface="Vrinda" panose="020B0502040204020203" pitchFamily="34" charset="0"/>
                        </a:rPr>
                        <a:t>Public Safety, Complete Communities</a:t>
                      </a:r>
                    </a:p>
                    <a:p>
                      <a:pPr algn="ctr"/>
                      <a:endParaRPr lang="en-US" sz="900" dirty="0">
                        <a:latin typeface="Vrinda" panose="020B0502040204020203" pitchFamily="34" charset="0"/>
                        <a:ea typeface="Verdana" pitchFamily="34" charset="0"/>
                        <a:cs typeface="Vrinda" panose="020B0502040204020203" pitchFamily="34" charset="0"/>
                      </a:endParaRPr>
                    </a:p>
                  </a:txBody>
                  <a:tcPr anchor="ctr"/>
                </a:tc>
                <a:tc>
                  <a:txBody>
                    <a:bodyPr/>
                    <a:lstStyle/>
                    <a:p>
                      <a:pPr algn="ctr"/>
                      <a:r>
                        <a:rPr lang="en-US" sz="900" dirty="0" smtClean="0">
                          <a:latin typeface="Vrinda" panose="020B0502040204020203" pitchFamily="34" charset="0"/>
                          <a:cs typeface="Vrinda" panose="020B0502040204020203" pitchFamily="34" charset="0"/>
                        </a:rPr>
                        <a:t>13</a:t>
                      </a:r>
                      <a:endParaRPr lang="en-US" sz="900" dirty="0">
                        <a:latin typeface="Vrinda" panose="020B0502040204020203" pitchFamily="34" charset="0"/>
                        <a:cs typeface="Vrinda" panose="020B0502040204020203" pitchFamily="34" charset="0"/>
                      </a:endParaRPr>
                    </a:p>
                  </a:txBody>
                  <a:tcPr anchor="ctr"/>
                </a:tc>
                <a:tc>
                  <a:txBody>
                    <a:bodyPr/>
                    <a:lstStyle/>
                    <a:p>
                      <a:pPr algn="ctr"/>
                      <a:r>
                        <a:rPr lang="en-US" sz="900" dirty="0" smtClean="0">
                          <a:latin typeface="Vrinda" panose="020B0502040204020203" pitchFamily="34" charset="0"/>
                          <a:cs typeface="Vrinda" panose="020B0502040204020203" pitchFamily="34" charset="0"/>
                        </a:rPr>
                        <a:t>10</a:t>
                      </a:r>
                      <a:endParaRPr lang="en-US" sz="900" dirty="0">
                        <a:latin typeface="Vrinda" panose="020B0502040204020203" pitchFamily="34" charset="0"/>
                        <a:cs typeface="Vrinda" panose="020B0502040204020203" pitchFamily="34" charset="0"/>
                      </a:endParaRPr>
                    </a:p>
                  </a:txBody>
                  <a:tcPr anchor="ctr"/>
                </a:tc>
                <a:tc>
                  <a:txBody>
                    <a:bodyPr/>
                    <a:lstStyle/>
                    <a:p>
                      <a:pPr algn="ctr"/>
                      <a:r>
                        <a:rPr lang="en-US" sz="900" dirty="0" smtClean="0">
                          <a:latin typeface="Vrinda" panose="020B0502040204020203" pitchFamily="34" charset="0"/>
                          <a:cs typeface="Vrinda" panose="020B0502040204020203" pitchFamily="34" charset="0"/>
                        </a:rPr>
                        <a:t>25</a:t>
                      </a:r>
                      <a:endParaRPr lang="en-US" sz="900" dirty="0">
                        <a:latin typeface="Vrinda" panose="020B0502040204020203" pitchFamily="34" charset="0"/>
                        <a:cs typeface="Vrinda" panose="020B0502040204020203" pitchFamily="34" charset="0"/>
                      </a:endParaRPr>
                    </a:p>
                  </a:txBody>
                  <a:tcPr anchor="ctr"/>
                </a:tc>
                <a:tc>
                  <a:txBody>
                    <a:bodyPr/>
                    <a:lstStyle/>
                    <a:p>
                      <a:pPr algn="ctr"/>
                      <a:r>
                        <a:rPr lang="en-US" sz="900" dirty="0" smtClean="0">
                          <a:latin typeface="Vrinda" panose="020B0502040204020203" pitchFamily="34" charset="0"/>
                          <a:cs typeface="Vrinda" panose="020B0502040204020203" pitchFamily="34" charset="0"/>
                        </a:rPr>
                        <a:t>10</a:t>
                      </a:r>
                      <a:endParaRPr lang="en-US" sz="900" dirty="0">
                        <a:latin typeface="Vrinda" panose="020B0502040204020203" pitchFamily="34" charset="0"/>
                        <a:cs typeface="Vrinda" panose="020B0502040204020203" pitchFamily="34" charset="0"/>
                      </a:endParaRPr>
                    </a:p>
                  </a:txBody>
                  <a:tcPr anchor="ctr"/>
                </a:tc>
              </a:tr>
              <a:tr h="355928">
                <a:tc>
                  <a:txBody>
                    <a:bodyPr/>
                    <a:lstStyle/>
                    <a:p>
                      <a:pPr algn="ctr"/>
                      <a:r>
                        <a:rPr lang="en-US" sz="900" dirty="0" smtClean="0">
                          <a:latin typeface="Vrinda" panose="020B0502040204020203" pitchFamily="34" charset="0"/>
                          <a:cs typeface="Vrinda" panose="020B0502040204020203" pitchFamily="34" charset="0"/>
                        </a:rPr>
                        <a:t>Dangerous</a:t>
                      </a:r>
                      <a:r>
                        <a:rPr lang="en-US" sz="900" baseline="0" dirty="0" smtClean="0">
                          <a:latin typeface="Vrinda" panose="020B0502040204020203" pitchFamily="34" charset="0"/>
                          <a:cs typeface="Vrinda" panose="020B0502040204020203" pitchFamily="34" charset="0"/>
                        </a:rPr>
                        <a:t> Buildings Demolished</a:t>
                      </a:r>
                      <a:endParaRPr lang="en-US" sz="900" dirty="0">
                        <a:latin typeface="Vrinda" panose="020B0502040204020203" pitchFamily="34" charset="0"/>
                        <a:cs typeface="Vrinda" panose="020B0502040204020203"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Vrinda" panose="020B0502040204020203" pitchFamily="34" charset="0"/>
                          <a:ea typeface="Calibri"/>
                          <a:cs typeface="Vrinda" panose="020B0502040204020203" pitchFamily="34" charset="0"/>
                        </a:rPr>
                        <a:t>Public Safety, Complete Communities</a:t>
                      </a:r>
                    </a:p>
                    <a:p>
                      <a:pPr algn="ctr"/>
                      <a:endParaRPr lang="en-US" sz="900" dirty="0">
                        <a:latin typeface="Vrinda" panose="020B0502040204020203" pitchFamily="34" charset="0"/>
                        <a:ea typeface="Verdana" pitchFamily="34" charset="0"/>
                        <a:cs typeface="Vrinda" panose="020B0502040204020203" pitchFamily="34" charset="0"/>
                      </a:endParaRPr>
                    </a:p>
                  </a:txBody>
                  <a:tcPr anchor="ctr"/>
                </a:tc>
                <a:tc>
                  <a:txBody>
                    <a:bodyPr/>
                    <a:lstStyle/>
                    <a:p>
                      <a:pPr algn="ctr"/>
                      <a:r>
                        <a:rPr lang="en-US" sz="900" dirty="0" smtClean="0">
                          <a:latin typeface="Vrinda" panose="020B0502040204020203" pitchFamily="34" charset="0"/>
                          <a:cs typeface="Vrinda" panose="020B0502040204020203" pitchFamily="34" charset="0"/>
                        </a:rPr>
                        <a:t>542</a:t>
                      </a:r>
                      <a:endParaRPr lang="en-US" sz="900" dirty="0">
                        <a:latin typeface="Vrinda" panose="020B0502040204020203" pitchFamily="34" charset="0"/>
                        <a:cs typeface="Vrinda" panose="020B0502040204020203" pitchFamily="34" charset="0"/>
                      </a:endParaRPr>
                    </a:p>
                  </a:txBody>
                  <a:tcPr anchor="ctr"/>
                </a:tc>
                <a:tc>
                  <a:txBody>
                    <a:bodyPr/>
                    <a:lstStyle/>
                    <a:p>
                      <a:pPr algn="ctr"/>
                      <a:r>
                        <a:rPr lang="en-US" sz="900" dirty="0" smtClean="0">
                          <a:latin typeface="Vrinda" panose="020B0502040204020203" pitchFamily="34" charset="0"/>
                          <a:cs typeface="Vrinda" panose="020B0502040204020203" pitchFamily="34" charset="0"/>
                        </a:rPr>
                        <a:t>425</a:t>
                      </a:r>
                      <a:endParaRPr lang="en-US" sz="900" dirty="0">
                        <a:latin typeface="Vrinda" panose="020B0502040204020203" pitchFamily="34" charset="0"/>
                        <a:cs typeface="Vrinda" panose="020B0502040204020203" pitchFamily="34" charset="0"/>
                      </a:endParaRPr>
                    </a:p>
                  </a:txBody>
                  <a:tcPr anchor="ctr"/>
                </a:tc>
                <a:tc>
                  <a:txBody>
                    <a:bodyPr/>
                    <a:lstStyle/>
                    <a:p>
                      <a:pPr algn="ctr"/>
                      <a:r>
                        <a:rPr lang="en-US" sz="900" dirty="0" smtClean="0">
                          <a:latin typeface="Vrinda" panose="020B0502040204020203" pitchFamily="34" charset="0"/>
                          <a:cs typeface="Vrinda" panose="020B0502040204020203" pitchFamily="34" charset="0"/>
                        </a:rPr>
                        <a:t>425</a:t>
                      </a:r>
                      <a:endParaRPr lang="en-US" sz="900" dirty="0">
                        <a:latin typeface="Vrinda" panose="020B0502040204020203" pitchFamily="34" charset="0"/>
                        <a:cs typeface="Vrinda" panose="020B0502040204020203" pitchFamily="34" charset="0"/>
                      </a:endParaRPr>
                    </a:p>
                  </a:txBody>
                  <a:tcPr anchor="ctr"/>
                </a:tc>
                <a:tc>
                  <a:txBody>
                    <a:bodyPr/>
                    <a:lstStyle/>
                    <a:p>
                      <a:pPr algn="ctr"/>
                      <a:r>
                        <a:rPr lang="en-US" sz="900" dirty="0" smtClean="0">
                          <a:latin typeface="Vrinda" panose="020B0502040204020203" pitchFamily="34" charset="0"/>
                          <a:cs typeface="Vrinda" panose="020B0502040204020203" pitchFamily="34" charset="0"/>
                        </a:rPr>
                        <a:t>425</a:t>
                      </a:r>
                      <a:endParaRPr lang="en-US" sz="900" dirty="0">
                        <a:latin typeface="Vrinda" panose="020B0502040204020203" pitchFamily="34" charset="0"/>
                        <a:cs typeface="Vrinda" panose="020B0502040204020203" pitchFamily="34" charset="0"/>
                      </a:endParaRPr>
                    </a:p>
                  </a:txBody>
                  <a:tcPr anchor="ctr"/>
                </a:tc>
              </a:tr>
              <a:tr h="355928">
                <a:tc>
                  <a:txBody>
                    <a:bodyPr/>
                    <a:lstStyle/>
                    <a:p>
                      <a:pPr algn="ctr"/>
                      <a:r>
                        <a:rPr lang="en-US" sz="900" dirty="0" smtClean="0">
                          <a:latin typeface="Vrinda" panose="020B0502040204020203" pitchFamily="34" charset="0"/>
                          <a:cs typeface="Vrinda" panose="020B0502040204020203" pitchFamily="34" charset="0"/>
                        </a:rPr>
                        <a:t>Junked Motor Vehicles Resolved</a:t>
                      </a:r>
                      <a:endParaRPr lang="en-US" sz="900" dirty="0">
                        <a:latin typeface="Vrinda" panose="020B0502040204020203" pitchFamily="34" charset="0"/>
                        <a:cs typeface="Vrinda" panose="020B0502040204020203"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Vrinda" panose="020B0502040204020203" pitchFamily="34" charset="0"/>
                          <a:ea typeface="Calibri"/>
                          <a:cs typeface="Vrinda" panose="020B0502040204020203" pitchFamily="34" charset="0"/>
                        </a:rPr>
                        <a:t>Public Safety, Complete Communities</a:t>
                      </a:r>
                    </a:p>
                    <a:p>
                      <a:pPr algn="ctr"/>
                      <a:endParaRPr lang="en-US" sz="900" dirty="0">
                        <a:latin typeface="Vrinda" panose="020B0502040204020203" pitchFamily="34" charset="0"/>
                        <a:ea typeface="Verdana" pitchFamily="34" charset="0"/>
                        <a:cs typeface="Vrinda" panose="020B0502040204020203" pitchFamily="34" charset="0"/>
                      </a:endParaRPr>
                    </a:p>
                  </a:txBody>
                  <a:tcPr anchor="ctr"/>
                </a:tc>
                <a:tc>
                  <a:txBody>
                    <a:bodyPr/>
                    <a:lstStyle/>
                    <a:p>
                      <a:pPr algn="ctr"/>
                      <a:r>
                        <a:rPr lang="en-US" sz="900" dirty="0" smtClean="0">
                          <a:latin typeface="Vrinda" panose="020B0502040204020203" pitchFamily="34" charset="0"/>
                          <a:cs typeface="Vrinda" panose="020B0502040204020203" pitchFamily="34" charset="0"/>
                        </a:rPr>
                        <a:t>2,991</a:t>
                      </a:r>
                      <a:endParaRPr lang="en-US" sz="900" dirty="0">
                        <a:latin typeface="Vrinda" panose="020B0502040204020203" pitchFamily="34" charset="0"/>
                        <a:cs typeface="Vrinda" panose="020B0502040204020203" pitchFamily="34" charset="0"/>
                      </a:endParaRPr>
                    </a:p>
                  </a:txBody>
                  <a:tcPr anchor="ctr"/>
                </a:tc>
                <a:tc>
                  <a:txBody>
                    <a:bodyPr/>
                    <a:lstStyle/>
                    <a:p>
                      <a:pPr algn="ctr"/>
                      <a:r>
                        <a:rPr lang="en-US" sz="900" dirty="0" smtClean="0">
                          <a:latin typeface="Vrinda" panose="020B0502040204020203" pitchFamily="34" charset="0"/>
                          <a:cs typeface="Vrinda" panose="020B0502040204020203" pitchFamily="34" charset="0"/>
                        </a:rPr>
                        <a:t>2,100</a:t>
                      </a:r>
                      <a:endParaRPr lang="en-US" sz="900" dirty="0">
                        <a:latin typeface="Vrinda" panose="020B0502040204020203" pitchFamily="34" charset="0"/>
                        <a:cs typeface="Vrinda" panose="020B0502040204020203" pitchFamily="34" charset="0"/>
                      </a:endParaRPr>
                    </a:p>
                  </a:txBody>
                  <a:tcPr anchor="ctr"/>
                </a:tc>
                <a:tc>
                  <a:txBody>
                    <a:bodyPr/>
                    <a:lstStyle/>
                    <a:p>
                      <a:pPr algn="ctr"/>
                      <a:r>
                        <a:rPr lang="en-US" sz="900" dirty="0" smtClean="0">
                          <a:latin typeface="Vrinda" panose="020B0502040204020203" pitchFamily="34" charset="0"/>
                          <a:cs typeface="Vrinda" panose="020B0502040204020203" pitchFamily="34" charset="0"/>
                        </a:rPr>
                        <a:t>3,000</a:t>
                      </a:r>
                      <a:endParaRPr lang="en-US" sz="900" dirty="0">
                        <a:latin typeface="Vrinda" panose="020B0502040204020203" pitchFamily="34" charset="0"/>
                        <a:cs typeface="Vrinda" panose="020B0502040204020203" pitchFamily="34" charset="0"/>
                      </a:endParaRPr>
                    </a:p>
                  </a:txBody>
                  <a:tcPr anchor="ctr"/>
                </a:tc>
                <a:tc>
                  <a:txBody>
                    <a:bodyPr/>
                    <a:lstStyle/>
                    <a:p>
                      <a:pPr algn="ctr"/>
                      <a:r>
                        <a:rPr lang="en-US" sz="900" dirty="0" smtClean="0">
                          <a:latin typeface="Vrinda" panose="020B0502040204020203" pitchFamily="34" charset="0"/>
                          <a:cs typeface="Vrinda" panose="020B0502040204020203" pitchFamily="34" charset="0"/>
                        </a:rPr>
                        <a:t>3,000</a:t>
                      </a:r>
                      <a:endParaRPr lang="en-US" sz="900" dirty="0">
                        <a:latin typeface="Vrinda" panose="020B0502040204020203" pitchFamily="34" charset="0"/>
                        <a:cs typeface="Vrinda" panose="020B0502040204020203" pitchFamily="34" charset="0"/>
                      </a:endParaRPr>
                    </a:p>
                  </a:txBody>
                  <a:tcPr anchor="ctr"/>
                </a:tc>
              </a:tr>
              <a:tr h="355928">
                <a:tc>
                  <a:txBody>
                    <a:bodyPr/>
                    <a:lstStyle/>
                    <a:p>
                      <a:pPr algn="ctr"/>
                      <a:r>
                        <a:rPr lang="en-US" sz="900" dirty="0" smtClean="0">
                          <a:latin typeface="Vrinda" panose="020B0502040204020203" pitchFamily="34" charset="0"/>
                          <a:cs typeface="Vrinda" panose="020B0502040204020203" pitchFamily="34" charset="0"/>
                        </a:rPr>
                        <a:t>Weeded</a:t>
                      </a:r>
                      <a:r>
                        <a:rPr lang="en-US" sz="900" baseline="0" dirty="0" smtClean="0">
                          <a:latin typeface="Vrinda" panose="020B0502040204020203" pitchFamily="34" charset="0"/>
                          <a:cs typeface="Vrinda" panose="020B0502040204020203" pitchFamily="34" charset="0"/>
                        </a:rPr>
                        <a:t> Lots Cut</a:t>
                      </a:r>
                      <a:endParaRPr lang="en-US" sz="900" dirty="0">
                        <a:latin typeface="Vrinda" panose="020B0502040204020203" pitchFamily="34" charset="0"/>
                        <a:cs typeface="Vrinda" panose="020B0502040204020203"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Vrinda" panose="020B0502040204020203" pitchFamily="34" charset="0"/>
                          <a:ea typeface="Calibri"/>
                          <a:cs typeface="Vrinda" panose="020B0502040204020203" pitchFamily="34" charset="0"/>
                        </a:rPr>
                        <a:t>Public Safety, Complete Communities</a:t>
                      </a:r>
                    </a:p>
                    <a:p>
                      <a:pPr algn="ctr"/>
                      <a:endParaRPr lang="en-US" sz="900" dirty="0">
                        <a:latin typeface="Vrinda" panose="020B0502040204020203" pitchFamily="34" charset="0"/>
                        <a:ea typeface="Verdana" pitchFamily="34" charset="0"/>
                        <a:cs typeface="Vrinda" panose="020B0502040204020203" pitchFamily="34" charset="0"/>
                      </a:endParaRPr>
                    </a:p>
                  </a:txBody>
                  <a:tcPr anchor="ctr"/>
                </a:tc>
                <a:tc>
                  <a:txBody>
                    <a:bodyPr/>
                    <a:lstStyle/>
                    <a:p>
                      <a:pPr algn="ctr"/>
                      <a:r>
                        <a:rPr lang="en-US" sz="900" dirty="0" smtClean="0">
                          <a:latin typeface="Vrinda" panose="020B0502040204020203" pitchFamily="34" charset="0"/>
                          <a:cs typeface="Vrinda" panose="020B0502040204020203" pitchFamily="34" charset="0"/>
                        </a:rPr>
                        <a:t>11,800</a:t>
                      </a:r>
                      <a:endParaRPr lang="en-US" sz="900" dirty="0">
                        <a:latin typeface="Vrinda" panose="020B0502040204020203" pitchFamily="34" charset="0"/>
                        <a:cs typeface="Vrinda" panose="020B0502040204020203" pitchFamily="34" charset="0"/>
                      </a:endParaRPr>
                    </a:p>
                  </a:txBody>
                  <a:tcPr anchor="ctr"/>
                </a:tc>
                <a:tc>
                  <a:txBody>
                    <a:bodyPr/>
                    <a:lstStyle/>
                    <a:p>
                      <a:pPr algn="ctr"/>
                      <a:r>
                        <a:rPr lang="en-US" sz="900" dirty="0" smtClean="0">
                          <a:latin typeface="Vrinda" panose="020B0502040204020203" pitchFamily="34" charset="0"/>
                          <a:cs typeface="Vrinda" panose="020B0502040204020203" pitchFamily="34" charset="0"/>
                        </a:rPr>
                        <a:t>9,100</a:t>
                      </a:r>
                      <a:endParaRPr lang="en-US" sz="900" dirty="0">
                        <a:latin typeface="Vrinda" panose="020B0502040204020203" pitchFamily="34" charset="0"/>
                        <a:cs typeface="Vrinda" panose="020B0502040204020203" pitchFamily="34" charset="0"/>
                      </a:endParaRPr>
                    </a:p>
                  </a:txBody>
                  <a:tcPr anchor="ctr"/>
                </a:tc>
                <a:tc>
                  <a:txBody>
                    <a:bodyPr/>
                    <a:lstStyle/>
                    <a:p>
                      <a:pPr algn="ctr"/>
                      <a:r>
                        <a:rPr lang="en-US" sz="900" dirty="0" smtClean="0">
                          <a:latin typeface="Vrinda" panose="020B0502040204020203" pitchFamily="34" charset="0"/>
                          <a:cs typeface="Vrinda" panose="020B0502040204020203" pitchFamily="34" charset="0"/>
                        </a:rPr>
                        <a:t>9,299</a:t>
                      </a:r>
                      <a:endParaRPr lang="en-US" sz="900" dirty="0">
                        <a:latin typeface="Vrinda" panose="020B0502040204020203" pitchFamily="34" charset="0"/>
                        <a:cs typeface="Vrinda" panose="020B0502040204020203" pitchFamily="34" charset="0"/>
                      </a:endParaRPr>
                    </a:p>
                  </a:txBody>
                  <a:tcPr anchor="ctr"/>
                </a:tc>
                <a:tc>
                  <a:txBody>
                    <a:bodyPr/>
                    <a:lstStyle/>
                    <a:p>
                      <a:pPr algn="ctr"/>
                      <a:r>
                        <a:rPr lang="en-US" sz="900" dirty="0" smtClean="0">
                          <a:latin typeface="Vrinda" panose="020B0502040204020203" pitchFamily="34" charset="0"/>
                          <a:cs typeface="Vrinda" panose="020B0502040204020203" pitchFamily="34" charset="0"/>
                        </a:rPr>
                        <a:t>10,000</a:t>
                      </a:r>
                      <a:endParaRPr lang="en-US" sz="900" dirty="0">
                        <a:latin typeface="Vrinda" panose="020B0502040204020203" pitchFamily="34" charset="0"/>
                        <a:cs typeface="Vrinda" panose="020B0502040204020203" pitchFamily="34" charset="0"/>
                      </a:endParaRPr>
                    </a:p>
                  </a:txBody>
                  <a:tcPr anchor="ctr"/>
                </a:tc>
              </a:tr>
            </a:tbl>
          </a:graphicData>
        </a:graphic>
      </p:graphicFrame>
      <p:sp>
        <p:nvSpPr>
          <p:cNvPr id="3" name="TextBox 2"/>
          <p:cNvSpPr txBox="1"/>
          <p:nvPr/>
        </p:nvSpPr>
        <p:spPr>
          <a:xfrm>
            <a:off x="457200" y="-8965"/>
            <a:ext cx="8229600" cy="707886"/>
          </a:xfrm>
          <a:prstGeom prst="rect">
            <a:avLst/>
          </a:prstGeom>
          <a:noFill/>
        </p:spPr>
        <p:txBody>
          <a:bodyPr wrap="square" rtlCol="0">
            <a:spAutoFit/>
          </a:bodyPr>
          <a:lstStyle/>
          <a:p>
            <a:pPr algn="ctr"/>
            <a:r>
              <a:rPr lang="en-US" sz="4000" dirty="0" smtClean="0"/>
              <a:t>FY2018 Performance Measures</a:t>
            </a:r>
            <a:endParaRPr lang="en-US" sz="4000" dirty="0"/>
          </a:p>
        </p:txBody>
      </p:sp>
    </p:spTree>
    <p:extLst>
      <p:ext uri="{BB962C8B-B14F-4D97-AF65-F5344CB8AC3E}">
        <p14:creationId xmlns:p14="http://schemas.microsoft.com/office/powerpoint/2010/main" val="32754738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7"/>
          <p:cNvGraphicFramePr>
            <a:graphicFrameLocks/>
          </p:cNvGraphicFramePr>
          <p:nvPr>
            <p:extLst>
              <p:ext uri="{D42A27DB-BD31-4B8C-83A1-F6EECF244321}">
                <p14:modId xmlns:p14="http://schemas.microsoft.com/office/powerpoint/2010/main" val="4114250768"/>
              </p:ext>
            </p:extLst>
          </p:nvPr>
        </p:nvGraphicFramePr>
        <p:xfrm>
          <a:off x="228600" y="1676400"/>
          <a:ext cx="8686800" cy="4670615"/>
        </p:xfrm>
        <a:graphic>
          <a:graphicData uri="http://schemas.openxmlformats.org/drawingml/2006/table">
            <a:tbl>
              <a:tblPr firstRow="1" firstCol="1" bandRow="1">
                <a:tableStyleId>{5C22544A-7EE6-4342-B048-85BDC9FD1C3A}</a:tableStyleId>
              </a:tblPr>
              <a:tblGrid>
                <a:gridCol w="2675467"/>
                <a:gridCol w="3488266"/>
                <a:gridCol w="2523067"/>
              </a:tblGrid>
              <a:tr h="178612">
                <a:tc>
                  <a:txBody>
                    <a:bodyPr/>
                    <a:lstStyle/>
                    <a:p>
                      <a:pPr marL="0" marR="0" algn="ctr">
                        <a:lnSpc>
                          <a:spcPct val="115000"/>
                        </a:lnSpc>
                        <a:spcBef>
                          <a:spcPts val="0"/>
                        </a:spcBef>
                        <a:spcAft>
                          <a:spcPts val="0"/>
                        </a:spcAft>
                      </a:pPr>
                      <a:r>
                        <a:rPr lang="en-US" sz="900" dirty="0" smtClean="0">
                          <a:effectLst/>
                        </a:rPr>
                        <a:t>Initiative</a:t>
                      </a:r>
                      <a:endParaRPr lang="en-US" sz="900" dirty="0">
                        <a:effectLst/>
                        <a:latin typeface="Calibri"/>
                        <a:ea typeface="Calibri"/>
                        <a:cs typeface="Times New Roman"/>
                      </a:endParaRPr>
                    </a:p>
                  </a:txBody>
                  <a:tcPr marL="31003" marR="31003" marT="0" marB="0" anchor="ctr"/>
                </a:tc>
                <a:tc>
                  <a:txBody>
                    <a:bodyPr/>
                    <a:lstStyle/>
                    <a:p>
                      <a:pPr marL="0" marR="0" algn="ctr">
                        <a:lnSpc>
                          <a:spcPct val="115000"/>
                        </a:lnSpc>
                        <a:spcBef>
                          <a:spcPts val="0"/>
                        </a:spcBef>
                        <a:spcAft>
                          <a:spcPts val="0"/>
                        </a:spcAft>
                      </a:pPr>
                      <a:r>
                        <a:rPr lang="en-US" sz="900" dirty="0" smtClean="0">
                          <a:effectLst/>
                        </a:rPr>
                        <a:t>Mayor’s Priority </a:t>
                      </a:r>
                      <a:endParaRPr lang="en-US" sz="900" dirty="0">
                        <a:effectLst/>
                        <a:latin typeface="Calibri"/>
                        <a:ea typeface="Calibri"/>
                        <a:cs typeface="Times New Roman"/>
                      </a:endParaRPr>
                    </a:p>
                  </a:txBody>
                  <a:tcPr marL="31003" marR="31003" marT="0" marB="0" anchor="ctr"/>
                </a:tc>
                <a:tc>
                  <a:txBody>
                    <a:bodyPr/>
                    <a:lstStyle/>
                    <a:p>
                      <a:pPr marL="0" marR="0" algn="ctr">
                        <a:lnSpc>
                          <a:spcPct val="115000"/>
                        </a:lnSpc>
                        <a:spcBef>
                          <a:spcPts val="0"/>
                        </a:spcBef>
                        <a:spcAft>
                          <a:spcPts val="0"/>
                        </a:spcAft>
                      </a:pPr>
                      <a:r>
                        <a:rPr lang="en-US" sz="900" dirty="0" smtClean="0">
                          <a:effectLst/>
                        </a:rPr>
                        <a:t>Plan Houston Strategies </a:t>
                      </a:r>
                      <a:endParaRPr lang="en-US" sz="900" dirty="0">
                        <a:effectLst/>
                        <a:latin typeface="Calibri"/>
                        <a:ea typeface="Calibri"/>
                        <a:cs typeface="Times New Roman"/>
                      </a:endParaRPr>
                    </a:p>
                  </a:txBody>
                  <a:tcPr marL="31003" marR="31003" marT="0" marB="0" anchor="ctr"/>
                </a:tc>
              </a:tr>
              <a:tr h="565403">
                <a:tc>
                  <a:txBody>
                    <a:bodyPr/>
                    <a:lstStyle/>
                    <a:p>
                      <a:pPr marL="0" marR="0" algn="ctr">
                        <a:lnSpc>
                          <a:spcPct val="115000"/>
                        </a:lnSpc>
                        <a:spcBef>
                          <a:spcPts val="0"/>
                        </a:spcBef>
                        <a:spcAft>
                          <a:spcPts val="0"/>
                        </a:spcAft>
                      </a:pPr>
                      <a:r>
                        <a:rPr lang="en-US" sz="900" dirty="0" smtClean="0">
                          <a:effectLst/>
                        </a:rPr>
                        <a:t>Neighborhood Mow Down Program</a:t>
                      </a:r>
                      <a:endParaRPr lang="en-US" sz="900" dirty="0">
                        <a:effectLst/>
                        <a:latin typeface="Calibri"/>
                        <a:ea typeface="Calibri"/>
                        <a:cs typeface="Times New Roman"/>
                      </a:endParaRPr>
                    </a:p>
                  </a:txBody>
                  <a:tcPr marL="31003" marR="31003" marT="0" marB="0" anchor="ctr"/>
                </a:tc>
                <a:tc>
                  <a:txBody>
                    <a:bodyPr/>
                    <a:lstStyle/>
                    <a:p>
                      <a:pPr marL="0" marR="0" algn="ctr">
                        <a:lnSpc>
                          <a:spcPct val="115000"/>
                        </a:lnSpc>
                        <a:spcBef>
                          <a:spcPts val="0"/>
                        </a:spcBef>
                        <a:spcAft>
                          <a:spcPts val="0"/>
                        </a:spcAft>
                      </a:pPr>
                      <a:r>
                        <a:rPr lang="en-US" sz="900" dirty="0" smtClean="0">
                          <a:effectLst/>
                          <a:latin typeface="Calibri"/>
                          <a:ea typeface="Calibri"/>
                          <a:cs typeface="Times New Roman"/>
                        </a:rPr>
                        <a:t>Public</a:t>
                      </a:r>
                      <a:r>
                        <a:rPr lang="en-US" sz="900" baseline="0" dirty="0" smtClean="0">
                          <a:effectLst/>
                          <a:latin typeface="Calibri"/>
                          <a:ea typeface="Calibri"/>
                          <a:cs typeface="Times New Roman"/>
                        </a:rPr>
                        <a:t> Safety, Complete Communities, Sound Financial Management</a:t>
                      </a:r>
                      <a:endParaRPr lang="en-US" sz="900" dirty="0">
                        <a:effectLst/>
                        <a:latin typeface="Calibri"/>
                        <a:ea typeface="Calibri"/>
                        <a:cs typeface="Times New Roman"/>
                      </a:endParaRPr>
                    </a:p>
                  </a:txBody>
                  <a:tcPr marL="31003" marR="31003" marT="0" marB="0" anchor="ctr"/>
                </a:tc>
                <a:tc>
                  <a:txBody>
                    <a:bodyPr/>
                    <a:lstStyle/>
                    <a:p>
                      <a:pPr marL="342900" marR="0" lvl="0" indent="-342900">
                        <a:lnSpc>
                          <a:spcPct val="115000"/>
                        </a:lnSpc>
                        <a:spcBef>
                          <a:spcPts val="0"/>
                        </a:spcBef>
                        <a:spcAft>
                          <a:spcPts val="0"/>
                        </a:spcAft>
                        <a:buFont typeface="Symbol"/>
                        <a:buChar char=""/>
                      </a:pPr>
                      <a:r>
                        <a:rPr lang="en-US" sz="900" b="0" dirty="0">
                          <a:effectLst/>
                        </a:rPr>
                        <a:t>Nurture safe and healthy </a:t>
                      </a:r>
                      <a:r>
                        <a:rPr lang="en-US" sz="900" b="0" dirty="0" smtClean="0">
                          <a:effectLst/>
                        </a:rPr>
                        <a:t>neighborhoods</a:t>
                      </a:r>
                      <a:r>
                        <a:rPr lang="en-US" sz="900" b="0" baseline="0" dirty="0" smtClean="0">
                          <a:effectLst/>
                        </a:rPr>
                        <a:t> </a:t>
                      </a:r>
                    </a:p>
                    <a:p>
                      <a:pPr marL="342900" marR="0" lvl="0" indent="-342900">
                        <a:lnSpc>
                          <a:spcPct val="115000"/>
                        </a:lnSpc>
                        <a:spcBef>
                          <a:spcPts val="0"/>
                        </a:spcBef>
                        <a:spcAft>
                          <a:spcPts val="0"/>
                        </a:spcAft>
                        <a:buFont typeface="Symbol"/>
                        <a:buChar char=""/>
                      </a:pPr>
                      <a:r>
                        <a:rPr lang="en-US" sz="900" b="0" baseline="0" dirty="0" smtClean="0">
                          <a:effectLst/>
                          <a:latin typeface="Calibri"/>
                          <a:ea typeface="Calibri"/>
                          <a:cs typeface="Times New Roman"/>
                        </a:rPr>
                        <a:t>Partner with others, public and private</a:t>
                      </a:r>
                    </a:p>
                    <a:p>
                      <a:pPr marL="342900" marR="0" lvl="0" indent="-342900">
                        <a:lnSpc>
                          <a:spcPct val="115000"/>
                        </a:lnSpc>
                        <a:spcBef>
                          <a:spcPts val="0"/>
                        </a:spcBef>
                        <a:spcAft>
                          <a:spcPts val="0"/>
                        </a:spcAft>
                        <a:buFont typeface="Symbol"/>
                        <a:buChar char=""/>
                      </a:pPr>
                      <a:r>
                        <a:rPr lang="en-US" sz="900" b="0" baseline="0" dirty="0" smtClean="0">
                          <a:effectLst/>
                          <a:latin typeface="Calibri"/>
                          <a:ea typeface="Calibri"/>
                          <a:cs typeface="Times New Roman"/>
                        </a:rPr>
                        <a:t>Grow responsibly</a:t>
                      </a:r>
                    </a:p>
                    <a:p>
                      <a:pPr marL="342900" marR="0" lvl="0" indent="-342900">
                        <a:lnSpc>
                          <a:spcPct val="115000"/>
                        </a:lnSpc>
                        <a:spcBef>
                          <a:spcPts val="0"/>
                        </a:spcBef>
                        <a:spcAft>
                          <a:spcPts val="0"/>
                        </a:spcAft>
                        <a:buFont typeface="Symbol"/>
                        <a:buChar char=""/>
                      </a:pPr>
                      <a:r>
                        <a:rPr lang="en-US" sz="900" b="0" baseline="0" dirty="0" smtClean="0">
                          <a:effectLst/>
                          <a:latin typeface="Calibri"/>
                          <a:ea typeface="Calibri"/>
                          <a:cs typeface="Times New Roman"/>
                        </a:rPr>
                        <a:t>Spend money wisely</a:t>
                      </a:r>
                      <a:endParaRPr lang="en-US" sz="900" b="1" dirty="0">
                        <a:effectLst/>
                        <a:latin typeface="Calibri"/>
                        <a:ea typeface="Calibri"/>
                        <a:cs typeface="Times New Roman"/>
                      </a:endParaRPr>
                    </a:p>
                  </a:txBody>
                  <a:tcPr marL="31003" marR="31003" marT="0" marB="0" anchor="b"/>
                </a:tc>
              </a:tr>
              <a:tr h="848105">
                <a:tc>
                  <a:txBody>
                    <a:bodyPr/>
                    <a:lstStyle/>
                    <a:p>
                      <a:pPr marL="0" marR="0" algn="ctr">
                        <a:lnSpc>
                          <a:spcPct val="115000"/>
                        </a:lnSpc>
                        <a:spcBef>
                          <a:spcPts val="0"/>
                        </a:spcBef>
                        <a:spcAft>
                          <a:spcPts val="0"/>
                        </a:spcAft>
                      </a:pPr>
                      <a:r>
                        <a:rPr lang="en-US" sz="900" dirty="0">
                          <a:effectLst/>
                        </a:rPr>
                        <a:t>Neighborhood Academy</a:t>
                      </a:r>
                      <a:endParaRPr lang="en-US" sz="900" dirty="0">
                        <a:effectLst/>
                        <a:latin typeface="Calibri"/>
                        <a:ea typeface="Calibri"/>
                        <a:cs typeface="Times New Roman"/>
                      </a:endParaRPr>
                    </a:p>
                  </a:txBody>
                  <a:tcPr marL="31003" marR="31003" marT="0" marB="0" anchor="ctr"/>
                </a:tc>
                <a:tc>
                  <a:txBody>
                    <a:bodyPr/>
                    <a:lstStyle/>
                    <a:p>
                      <a:pPr marL="0" marR="0" algn="ctr">
                        <a:lnSpc>
                          <a:spcPct val="115000"/>
                        </a:lnSpc>
                        <a:spcBef>
                          <a:spcPts val="0"/>
                        </a:spcBef>
                        <a:spcAft>
                          <a:spcPts val="0"/>
                        </a:spcAft>
                      </a:pPr>
                      <a:r>
                        <a:rPr lang="en-US" sz="900" dirty="0" smtClean="0">
                          <a:effectLst/>
                        </a:rPr>
                        <a:t>Complete Communities</a:t>
                      </a:r>
                      <a:endParaRPr lang="en-US" sz="900" dirty="0">
                        <a:effectLst/>
                        <a:latin typeface="Calibri"/>
                        <a:ea typeface="Calibri"/>
                        <a:cs typeface="Times New Roman"/>
                      </a:endParaRPr>
                    </a:p>
                  </a:txBody>
                  <a:tcPr marL="31003" marR="31003" marT="0" marB="0" anchor="ctr"/>
                </a:tc>
                <a:tc>
                  <a:txBody>
                    <a:bodyPr/>
                    <a:lstStyle/>
                    <a:p>
                      <a:pPr marL="342900" marR="0" lvl="0" indent="-342900">
                        <a:lnSpc>
                          <a:spcPct val="115000"/>
                        </a:lnSpc>
                        <a:spcBef>
                          <a:spcPts val="0"/>
                        </a:spcBef>
                        <a:spcAft>
                          <a:spcPts val="0"/>
                        </a:spcAft>
                        <a:buFont typeface="Symbol"/>
                        <a:buChar char=""/>
                      </a:pPr>
                      <a:r>
                        <a:rPr lang="en-US" sz="900" b="0" dirty="0" smtClean="0">
                          <a:effectLst/>
                        </a:rPr>
                        <a:t>Grow responsibly</a:t>
                      </a:r>
                    </a:p>
                    <a:p>
                      <a:pPr marL="342900" marR="0" lvl="0" indent="-342900">
                        <a:lnSpc>
                          <a:spcPct val="115000"/>
                        </a:lnSpc>
                        <a:spcBef>
                          <a:spcPts val="0"/>
                        </a:spcBef>
                        <a:spcAft>
                          <a:spcPts val="0"/>
                        </a:spcAft>
                        <a:buFont typeface="Symbol"/>
                        <a:buChar char=""/>
                      </a:pPr>
                      <a:r>
                        <a:rPr lang="en-US" sz="900" b="0" dirty="0" smtClean="0">
                          <a:effectLst/>
                        </a:rPr>
                        <a:t>Celebrate what’s uniquely Houston</a:t>
                      </a:r>
                    </a:p>
                    <a:p>
                      <a:pPr marL="342900" marR="0" lvl="0" indent="-342900">
                        <a:lnSpc>
                          <a:spcPct val="115000"/>
                        </a:lnSpc>
                        <a:spcBef>
                          <a:spcPts val="0"/>
                        </a:spcBef>
                        <a:spcAft>
                          <a:spcPts val="0"/>
                        </a:spcAft>
                        <a:buFont typeface="Symbol"/>
                        <a:buChar char=""/>
                      </a:pPr>
                      <a:r>
                        <a:rPr lang="en-US" sz="900" b="0" dirty="0" smtClean="0">
                          <a:effectLst/>
                        </a:rPr>
                        <a:t>Partner</a:t>
                      </a:r>
                      <a:r>
                        <a:rPr lang="en-US" sz="900" b="0" baseline="0" dirty="0" smtClean="0">
                          <a:effectLst/>
                        </a:rPr>
                        <a:t> with others, public and private</a:t>
                      </a:r>
                      <a:endParaRPr lang="en-US" sz="900" b="0" dirty="0">
                        <a:effectLst/>
                      </a:endParaRPr>
                    </a:p>
                    <a:p>
                      <a:pPr marL="342900" marR="0" lvl="0" indent="-342900" algn="l" defTabSz="914400" rtl="0" eaLnBrk="1" fontAlgn="auto" latinLnBrk="0" hangingPunct="1">
                        <a:lnSpc>
                          <a:spcPct val="115000"/>
                        </a:lnSpc>
                        <a:spcBef>
                          <a:spcPts val="0"/>
                        </a:spcBef>
                        <a:spcAft>
                          <a:spcPts val="0"/>
                        </a:spcAft>
                        <a:buClrTx/>
                        <a:buSzTx/>
                        <a:buFont typeface="Symbol"/>
                        <a:buChar char=""/>
                        <a:tabLst/>
                        <a:defRPr/>
                      </a:pPr>
                      <a:r>
                        <a:rPr lang="en-US" sz="900" b="0" dirty="0">
                          <a:effectLst/>
                        </a:rPr>
                        <a:t>Communicate clearly and with </a:t>
                      </a:r>
                      <a:r>
                        <a:rPr lang="en-US" sz="900" b="0" dirty="0" smtClean="0">
                          <a:effectLst/>
                        </a:rPr>
                        <a:t>transparency</a:t>
                      </a:r>
                    </a:p>
                    <a:p>
                      <a:pPr marL="342900" marR="0" lvl="0" indent="-342900" algn="l" defTabSz="914400" rtl="0" eaLnBrk="1" fontAlgn="auto" latinLnBrk="0" hangingPunct="1">
                        <a:lnSpc>
                          <a:spcPct val="115000"/>
                        </a:lnSpc>
                        <a:spcBef>
                          <a:spcPts val="0"/>
                        </a:spcBef>
                        <a:spcAft>
                          <a:spcPts val="0"/>
                        </a:spcAft>
                        <a:buClrTx/>
                        <a:buSzTx/>
                        <a:buFont typeface="Symbol"/>
                        <a:buChar char=""/>
                        <a:tabLst/>
                        <a:defRPr/>
                      </a:pPr>
                      <a:r>
                        <a:rPr lang="en-US" sz="900" b="0" dirty="0" smtClean="0">
                          <a:effectLst/>
                        </a:rPr>
                        <a:t>Nurture safe and healthy neighborhoods</a:t>
                      </a:r>
                      <a:endParaRPr lang="en-US" sz="900" b="1" dirty="0" smtClean="0">
                        <a:effectLst/>
                      </a:endParaRPr>
                    </a:p>
                  </a:txBody>
                  <a:tcPr marL="31003" marR="31003" marT="0" marB="0" anchor="b"/>
                </a:tc>
              </a:tr>
              <a:tr h="754029">
                <a:tc>
                  <a:txBody>
                    <a:bodyPr/>
                    <a:lstStyle/>
                    <a:p>
                      <a:pPr marL="0" marR="0" algn="ctr">
                        <a:lnSpc>
                          <a:spcPct val="115000"/>
                        </a:lnSpc>
                        <a:spcBef>
                          <a:spcPts val="0"/>
                        </a:spcBef>
                        <a:spcAft>
                          <a:spcPts val="0"/>
                        </a:spcAft>
                      </a:pPr>
                      <a:r>
                        <a:rPr lang="en-US" sz="900" dirty="0" smtClean="0">
                          <a:effectLst/>
                          <a:latin typeface="+mn-lt"/>
                          <a:ea typeface="Calibri"/>
                          <a:cs typeface="Times New Roman"/>
                        </a:rPr>
                        <a:t>Gang Free Houston </a:t>
                      </a:r>
                      <a:endParaRPr lang="en-US" sz="900" dirty="0">
                        <a:effectLst/>
                        <a:latin typeface="Calibri"/>
                        <a:ea typeface="Calibri"/>
                        <a:cs typeface="Times New Roman"/>
                      </a:endParaRPr>
                    </a:p>
                  </a:txBody>
                  <a:tcPr marL="31003" marR="31003" marT="0" marB="0" anchor="ctr"/>
                </a:tc>
                <a:tc>
                  <a:txBody>
                    <a:bodyPr/>
                    <a:lstStyle/>
                    <a:p>
                      <a:pPr marL="0" marR="0" algn="ctr">
                        <a:lnSpc>
                          <a:spcPct val="115000"/>
                        </a:lnSpc>
                        <a:spcBef>
                          <a:spcPts val="0"/>
                        </a:spcBef>
                        <a:spcAft>
                          <a:spcPts val="0"/>
                        </a:spcAft>
                      </a:pPr>
                      <a:r>
                        <a:rPr lang="en-US" sz="900" dirty="0" smtClean="0">
                          <a:effectLst/>
                          <a:latin typeface="+mn-lt"/>
                          <a:ea typeface="Calibri"/>
                          <a:cs typeface="Times New Roman"/>
                        </a:rPr>
                        <a:t>Public Safety, Complete Communities</a:t>
                      </a:r>
                      <a:endParaRPr lang="en-US" sz="900" dirty="0">
                        <a:effectLst/>
                        <a:latin typeface="Calibri"/>
                        <a:ea typeface="Calibri"/>
                        <a:cs typeface="Times New Roman"/>
                      </a:endParaRPr>
                    </a:p>
                  </a:txBody>
                  <a:tcPr marL="31003" marR="31003" marT="0" marB="0" anchor="ctr"/>
                </a:tc>
                <a:tc>
                  <a:txBody>
                    <a:bodyPr/>
                    <a:lstStyle/>
                    <a:p>
                      <a:pPr marL="342900" marR="0" lvl="0" indent="-342900" algn="l" defTabSz="914400" rtl="0" eaLnBrk="1" fontAlgn="auto" latinLnBrk="0" hangingPunct="1">
                        <a:lnSpc>
                          <a:spcPct val="115000"/>
                        </a:lnSpc>
                        <a:spcBef>
                          <a:spcPts val="0"/>
                        </a:spcBef>
                        <a:spcAft>
                          <a:spcPts val="0"/>
                        </a:spcAft>
                        <a:buClrTx/>
                        <a:buSzTx/>
                        <a:buFont typeface="Symbol"/>
                        <a:buChar char=""/>
                        <a:tabLst/>
                        <a:defRPr/>
                      </a:pPr>
                      <a:r>
                        <a:rPr lang="en-US" sz="900" dirty="0" smtClean="0">
                          <a:solidFill>
                            <a:srgbClr val="000000"/>
                          </a:solidFill>
                          <a:effectLst/>
                          <a:latin typeface="Franklin Gothic Book"/>
                          <a:ea typeface="Calibri"/>
                          <a:cs typeface="Times New Roman"/>
                        </a:rPr>
                        <a:t>Nurture safe and healthy neighborhoods</a:t>
                      </a:r>
                    </a:p>
                    <a:p>
                      <a:pPr marL="342900" marR="0" lvl="0" indent="-342900" algn="l" defTabSz="914400" rtl="0" eaLnBrk="1" fontAlgn="auto" latinLnBrk="0" hangingPunct="1">
                        <a:lnSpc>
                          <a:spcPct val="115000"/>
                        </a:lnSpc>
                        <a:spcBef>
                          <a:spcPts val="0"/>
                        </a:spcBef>
                        <a:spcAft>
                          <a:spcPts val="0"/>
                        </a:spcAft>
                        <a:buClrTx/>
                        <a:buSzTx/>
                        <a:buFont typeface="Symbol"/>
                        <a:buChar char=""/>
                        <a:tabLst/>
                        <a:defRPr/>
                      </a:pPr>
                      <a:r>
                        <a:rPr lang="en-US" sz="900" b="0" dirty="0" smtClean="0">
                          <a:solidFill>
                            <a:srgbClr val="000000"/>
                          </a:solidFill>
                          <a:effectLst/>
                          <a:latin typeface="Franklin Gothic Book"/>
                          <a:cs typeface="Times New Roman"/>
                        </a:rPr>
                        <a:t>Champion</a:t>
                      </a:r>
                      <a:r>
                        <a:rPr lang="en-US" sz="900" b="0" baseline="0" dirty="0" smtClean="0">
                          <a:solidFill>
                            <a:srgbClr val="000000"/>
                          </a:solidFill>
                          <a:effectLst/>
                          <a:latin typeface="Franklin Gothic Book"/>
                          <a:cs typeface="Times New Roman"/>
                        </a:rPr>
                        <a:t> learning</a:t>
                      </a:r>
                    </a:p>
                    <a:p>
                      <a:pPr marL="342900" marR="0" lvl="0" indent="-342900" algn="l" defTabSz="914400" rtl="0" eaLnBrk="1" fontAlgn="auto" latinLnBrk="0" hangingPunct="1">
                        <a:lnSpc>
                          <a:spcPct val="115000"/>
                        </a:lnSpc>
                        <a:spcBef>
                          <a:spcPts val="0"/>
                        </a:spcBef>
                        <a:spcAft>
                          <a:spcPts val="0"/>
                        </a:spcAft>
                        <a:buClrTx/>
                        <a:buSzTx/>
                        <a:buFont typeface="Symbol"/>
                        <a:buChar char=""/>
                        <a:tabLst/>
                        <a:defRPr/>
                      </a:pPr>
                      <a:r>
                        <a:rPr lang="en-US" sz="900" b="0" baseline="0" dirty="0" smtClean="0">
                          <a:solidFill>
                            <a:srgbClr val="000000"/>
                          </a:solidFill>
                          <a:effectLst/>
                          <a:latin typeface="Franklin Gothic Book"/>
                          <a:cs typeface="Times New Roman"/>
                        </a:rPr>
                        <a:t>Grow responsibly</a:t>
                      </a:r>
                    </a:p>
                    <a:p>
                      <a:pPr marL="342900" marR="0" lvl="0" indent="-342900" algn="l" defTabSz="914400" rtl="0" eaLnBrk="1" fontAlgn="auto" latinLnBrk="0" hangingPunct="1">
                        <a:lnSpc>
                          <a:spcPct val="115000"/>
                        </a:lnSpc>
                        <a:spcBef>
                          <a:spcPts val="0"/>
                        </a:spcBef>
                        <a:spcAft>
                          <a:spcPts val="0"/>
                        </a:spcAft>
                        <a:buClrTx/>
                        <a:buSzTx/>
                        <a:buFont typeface="Symbol"/>
                        <a:buChar char=""/>
                        <a:tabLst/>
                        <a:defRPr/>
                      </a:pPr>
                      <a:r>
                        <a:rPr lang="en-US" sz="900" b="0" baseline="0" dirty="0" smtClean="0">
                          <a:solidFill>
                            <a:srgbClr val="000000"/>
                          </a:solidFill>
                          <a:effectLst/>
                          <a:latin typeface="Franklin Gothic Book"/>
                          <a:cs typeface="Times New Roman"/>
                        </a:rPr>
                        <a:t>Partner with others, public and private</a:t>
                      </a:r>
                      <a:endParaRPr lang="en-US" sz="900" b="0" dirty="0" smtClean="0">
                        <a:effectLst/>
                      </a:endParaRPr>
                    </a:p>
                  </a:txBody>
                  <a:tcPr marL="31003" marR="31003" marT="0" marB="0" anchor="b"/>
                </a:tc>
              </a:tr>
              <a:tr h="645589">
                <a:tc>
                  <a:txBody>
                    <a:bodyPr/>
                    <a:lstStyle/>
                    <a:p>
                      <a:pPr marL="0" marR="0" algn="ctr">
                        <a:lnSpc>
                          <a:spcPct val="115000"/>
                        </a:lnSpc>
                        <a:spcBef>
                          <a:spcPts val="0"/>
                        </a:spcBef>
                        <a:spcAft>
                          <a:spcPts val="0"/>
                        </a:spcAft>
                      </a:pPr>
                      <a:r>
                        <a:rPr lang="en-US" sz="900" b="1" dirty="0" smtClean="0">
                          <a:effectLst/>
                          <a:latin typeface="Franklin Gothic Book"/>
                          <a:ea typeface="Calibri"/>
                          <a:cs typeface="Times New Roman"/>
                        </a:rPr>
                        <a:t>Houston Youth Green Corps</a:t>
                      </a:r>
                      <a:r>
                        <a:rPr lang="en-US" sz="900" b="1" dirty="0" smtClean="0">
                          <a:effectLst/>
                          <a:latin typeface="+mn-lt"/>
                          <a:ea typeface="Calibri"/>
                          <a:cs typeface="Times New Roman"/>
                        </a:rPr>
                        <a:t> </a:t>
                      </a:r>
                      <a:endParaRPr lang="en-US" sz="900" b="1" dirty="0">
                        <a:effectLst/>
                        <a:latin typeface="Calibri"/>
                        <a:ea typeface="Calibri"/>
                        <a:cs typeface="Times New Roman"/>
                      </a:endParaRPr>
                    </a:p>
                  </a:txBody>
                  <a:tcPr marL="31003" marR="31003"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900" dirty="0" smtClean="0">
                          <a:effectLst/>
                          <a:latin typeface="+mn-lt"/>
                          <a:ea typeface="Calibri"/>
                          <a:cs typeface="Times New Roman"/>
                        </a:rPr>
                        <a:t>Public Safety, Complete Communities</a:t>
                      </a:r>
                    </a:p>
                    <a:p>
                      <a:pPr marL="0" marR="0" algn="ctr">
                        <a:lnSpc>
                          <a:spcPct val="115000"/>
                        </a:lnSpc>
                        <a:spcBef>
                          <a:spcPts val="0"/>
                        </a:spcBef>
                        <a:spcAft>
                          <a:spcPts val="0"/>
                        </a:spcAft>
                      </a:pPr>
                      <a:endParaRPr lang="en-US" sz="900" dirty="0">
                        <a:effectLst/>
                        <a:latin typeface="Calibri"/>
                        <a:ea typeface="Calibri"/>
                        <a:cs typeface="Times New Roman"/>
                      </a:endParaRPr>
                    </a:p>
                  </a:txBody>
                  <a:tcPr marL="31003" marR="31003" marT="0" marB="0" anchor="ctr"/>
                </a:tc>
                <a:tc>
                  <a:txBody>
                    <a:bodyPr/>
                    <a:lstStyle/>
                    <a:p>
                      <a:pPr marL="342900" marR="0" lvl="0" indent="-342900" algn="l" defTabSz="914400" rtl="0" eaLnBrk="1" fontAlgn="auto" latinLnBrk="0" hangingPunct="1">
                        <a:lnSpc>
                          <a:spcPct val="115000"/>
                        </a:lnSpc>
                        <a:spcBef>
                          <a:spcPts val="0"/>
                        </a:spcBef>
                        <a:spcAft>
                          <a:spcPts val="0"/>
                        </a:spcAft>
                        <a:buClrTx/>
                        <a:buSzTx/>
                        <a:buFont typeface="Symbol"/>
                        <a:buChar char=""/>
                        <a:tabLst/>
                        <a:defRPr/>
                      </a:pPr>
                      <a:r>
                        <a:rPr lang="en-US" sz="900" dirty="0" smtClean="0">
                          <a:solidFill>
                            <a:srgbClr val="000000"/>
                          </a:solidFill>
                          <a:effectLst/>
                          <a:latin typeface="Franklin Gothic Book"/>
                          <a:ea typeface="Calibri"/>
                          <a:cs typeface="Times New Roman"/>
                        </a:rPr>
                        <a:t>Nurture safe and healthy neighborhoods</a:t>
                      </a:r>
                    </a:p>
                    <a:p>
                      <a:pPr marL="342900" marR="0" lvl="0" indent="-342900" algn="l" defTabSz="914400" rtl="0" eaLnBrk="1" fontAlgn="auto" latinLnBrk="0" hangingPunct="1">
                        <a:lnSpc>
                          <a:spcPct val="115000"/>
                        </a:lnSpc>
                        <a:spcBef>
                          <a:spcPts val="0"/>
                        </a:spcBef>
                        <a:spcAft>
                          <a:spcPts val="0"/>
                        </a:spcAft>
                        <a:buClrTx/>
                        <a:buSzTx/>
                        <a:buFont typeface="Symbol"/>
                        <a:buChar char=""/>
                        <a:tabLst/>
                        <a:defRPr/>
                      </a:pPr>
                      <a:r>
                        <a:rPr lang="en-US" sz="900" b="0" dirty="0" smtClean="0">
                          <a:solidFill>
                            <a:srgbClr val="000000"/>
                          </a:solidFill>
                          <a:effectLst/>
                          <a:latin typeface="Franklin Gothic Book"/>
                          <a:cs typeface="Times New Roman"/>
                        </a:rPr>
                        <a:t>Champion</a:t>
                      </a:r>
                      <a:r>
                        <a:rPr lang="en-US" sz="900" b="0" baseline="0" dirty="0" smtClean="0">
                          <a:solidFill>
                            <a:srgbClr val="000000"/>
                          </a:solidFill>
                          <a:effectLst/>
                          <a:latin typeface="Franklin Gothic Book"/>
                          <a:cs typeface="Times New Roman"/>
                        </a:rPr>
                        <a:t> Learning</a:t>
                      </a:r>
                    </a:p>
                    <a:p>
                      <a:pPr marL="342900" marR="0" lvl="0" indent="-342900" algn="l" defTabSz="914400" rtl="0" eaLnBrk="1" fontAlgn="auto" latinLnBrk="0" hangingPunct="1">
                        <a:lnSpc>
                          <a:spcPct val="115000"/>
                        </a:lnSpc>
                        <a:spcBef>
                          <a:spcPts val="0"/>
                        </a:spcBef>
                        <a:spcAft>
                          <a:spcPts val="0"/>
                        </a:spcAft>
                        <a:buClrTx/>
                        <a:buSzTx/>
                        <a:buFont typeface="Symbol"/>
                        <a:buChar char=""/>
                        <a:tabLst/>
                        <a:defRPr/>
                      </a:pPr>
                      <a:r>
                        <a:rPr lang="en-US" sz="900" b="0" baseline="0" dirty="0" smtClean="0">
                          <a:solidFill>
                            <a:srgbClr val="000000"/>
                          </a:solidFill>
                          <a:effectLst/>
                          <a:latin typeface="Franklin Gothic Book"/>
                          <a:cs typeface="Times New Roman"/>
                        </a:rPr>
                        <a:t>Partner with others, public and private</a:t>
                      </a:r>
                    </a:p>
                    <a:p>
                      <a:pPr marL="342900" marR="0" lvl="0" indent="-342900" algn="l" defTabSz="914400" rtl="0" eaLnBrk="1" fontAlgn="auto" latinLnBrk="0" hangingPunct="1">
                        <a:lnSpc>
                          <a:spcPct val="115000"/>
                        </a:lnSpc>
                        <a:spcBef>
                          <a:spcPts val="0"/>
                        </a:spcBef>
                        <a:spcAft>
                          <a:spcPts val="0"/>
                        </a:spcAft>
                        <a:buClrTx/>
                        <a:buSzTx/>
                        <a:buFont typeface="Symbol"/>
                        <a:buChar char=""/>
                        <a:tabLst/>
                        <a:defRPr/>
                      </a:pPr>
                      <a:endParaRPr lang="en-US" sz="900" b="1" baseline="0" dirty="0" smtClean="0">
                        <a:solidFill>
                          <a:srgbClr val="000000"/>
                        </a:solidFill>
                        <a:effectLst/>
                        <a:latin typeface="Franklin Gothic Book"/>
                        <a:cs typeface="Times New Roman"/>
                      </a:endParaRPr>
                    </a:p>
                  </a:txBody>
                  <a:tcPr marL="31003" marR="31003" marT="0" marB="0" anchor="b"/>
                </a:tc>
              </a:tr>
              <a:tr h="838200">
                <a:tc>
                  <a:txBody>
                    <a:bodyPr/>
                    <a:lstStyle/>
                    <a:p>
                      <a:pPr marL="0" marR="0" algn="ctr">
                        <a:lnSpc>
                          <a:spcPct val="115000"/>
                        </a:lnSpc>
                        <a:spcBef>
                          <a:spcPts val="0"/>
                        </a:spcBef>
                        <a:spcAft>
                          <a:spcPts val="0"/>
                        </a:spcAft>
                      </a:pPr>
                      <a:r>
                        <a:rPr lang="en-US" sz="900" dirty="0">
                          <a:effectLst/>
                        </a:rPr>
                        <a:t>Language Access</a:t>
                      </a:r>
                      <a:endParaRPr lang="en-US" sz="900" dirty="0">
                        <a:effectLst/>
                        <a:latin typeface="Calibri"/>
                        <a:ea typeface="Calibri"/>
                        <a:cs typeface="Times New Roman"/>
                      </a:endParaRPr>
                    </a:p>
                  </a:txBody>
                  <a:tcPr marL="31003" marR="31003" marT="0" marB="0" anchor="ctr"/>
                </a:tc>
                <a:tc>
                  <a:txBody>
                    <a:bodyPr/>
                    <a:lstStyle/>
                    <a:p>
                      <a:pPr marL="0" marR="0" algn="ctr">
                        <a:lnSpc>
                          <a:spcPct val="115000"/>
                        </a:lnSpc>
                        <a:spcBef>
                          <a:spcPts val="0"/>
                        </a:spcBef>
                        <a:spcAft>
                          <a:spcPts val="0"/>
                        </a:spcAft>
                      </a:pPr>
                      <a:r>
                        <a:rPr lang="en-US" sz="900" dirty="0" smtClean="0">
                          <a:effectLst/>
                        </a:rPr>
                        <a:t>Complete Communities</a:t>
                      </a:r>
                      <a:endParaRPr lang="en-US" sz="900" dirty="0">
                        <a:effectLst/>
                        <a:latin typeface="Calibri"/>
                        <a:ea typeface="Calibri"/>
                        <a:cs typeface="Times New Roman"/>
                      </a:endParaRPr>
                    </a:p>
                  </a:txBody>
                  <a:tcPr marL="31003" marR="31003" marT="0" marB="0" anchor="ctr"/>
                </a:tc>
                <a:tc>
                  <a:txBody>
                    <a:bodyPr/>
                    <a:lstStyle/>
                    <a:p>
                      <a:pPr marL="342900" marR="0" lvl="0" indent="-342900">
                        <a:lnSpc>
                          <a:spcPct val="115000"/>
                        </a:lnSpc>
                        <a:spcBef>
                          <a:spcPts val="0"/>
                        </a:spcBef>
                        <a:spcAft>
                          <a:spcPts val="0"/>
                        </a:spcAft>
                        <a:buFont typeface="Symbol"/>
                        <a:buChar char=""/>
                      </a:pPr>
                      <a:r>
                        <a:rPr lang="en-US" sz="900" b="0" dirty="0" smtClean="0">
                          <a:effectLst/>
                        </a:rPr>
                        <a:t>Grow </a:t>
                      </a:r>
                      <a:r>
                        <a:rPr lang="en-US" sz="900" b="0" dirty="0">
                          <a:effectLst/>
                        </a:rPr>
                        <a:t>responsibly </a:t>
                      </a:r>
                      <a:endParaRPr lang="en-US" sz="900" b="0" dirty="0" smtClean="0">
                        <a:effectLst/>
                      </a:endParaRPr>
                    </a:p>
                    <a:p>
                      <a:pPr marL="342900" marR="0" lvl="0" indent="-342900" algn="l" defTabSz="914400" rtl="0" eaLnBrk="1" fontAlgn="auto" latinLnBrk="0" hangingPunct="1">
                        <a:lnSpc>
                          <a:spcPct val="115000"/>
                        </a:lnSpc>
                        <a:spcBef>
                          <a:spcPts val="0"/>
                        </a:spcBef>
                        <a:spcAft>
                          <a:spcPts val="0"/>
                        </a:spcAft>
                        <a:buClrTx/>
                        <a:buSzTx/>
                        <a:buFont typeface="Symbol"/>
                        <a:buChar char=""/>
                        <a:tabLst/>
                        <a:defRPr/>
                      </a:pPr>
                      <a:r>
                        <a:rPr lang="en-US" sz="900" b="0" dirty="0" smtClean="0">
                          <a:effectLst/>
                        </a:rPr>
                        <a:t>Celebrate what is uniquely Houston</a:t>
                      </a:r>
                    </a:p>
                    <a:p>
                      <a:pPr marL="342900" marR="0" lvl="0" indent="-342900" algn="l" defTabSz="914400" rtl="0" eaLnBrk="1" fontAlgn="auto" latinLnBrk="0" hangingPunct="1">
                        <a:lnSpc>
                          <a:spcPct val="115000"/>
                        </a:lnSpc>
                        <a:spcBef>
                          <a:spcPts val="0"/>
                        </a:spcBef>
                        <a:spcAft>
                          <a:spcPts val="0"/>
                        </a:spcAft>
                        <a:buClrTx/>
                        <a:buSzTx/>
                        <a:buFont typeface="Symbol"/>
                        <a:buChar char=""/>
                        <a:tabLst/>
                        <a:defRPr/>
                      </a:pPr>
                      <a:r>
                        <a:rPr lang="en-US" sz="900" b="0" dirty="0" smtClean="0">
                          <a:effectLst/>
                        </a:rPr>
                        <a:t>Nurture</a:t>
                      </a:r>
                      <a:r>
                        <a:rPr lang="en-US" sz="900" b="0" baseline="0" dirty="0" smtClean="0">
                          <a:effectLst/>
                        </a:rPr>
                        <a:t> safe and healthy neighborhoods</a:t>
                      </a:r>
                    </a:p>
                    <a:p>
                      <a:pPr marL="342900" marR="0" lvl="0" indent="-342900" algn="l" defTabSz="914400" rtl="0" eaLnBrk="1" fontAlgn="auto" latinLnBrk="0" hangingPunct="1">
                        <a:lnSpc>
                          <a:spcPct val="115000"/>
                        </a:lnSpc>
                        <a:spcBef>
                          <a:spcPts val="0"/>
                        </a:spcBef>
                        <a:spcAft>
                          <a:spcPts val="0"/>
                        </a:spcAft>
                        <a:buClrTx/>
                        <a:buSzTx/>
                        <a:buFont typeface="Symbol"/>
                        <a:buChar char=""/>
                        <a:tabLst/>
                        <a:defRPr/>
                      </a:pPr>
                      <a:r>
                        <a:rPr lang="en-US" sz="900" b="0" baseline="0" dirty="0" smtClean="0">
                          <a:effectLst/>
                        </a:rPr>
                        <a:t>Spend money wisely</a:t>
                      </a:r>
                    </a:p>
                    <a:p>
                      <a:pPr marL="342900" marR="0" lvl="0" indent="-342900" algn="l" defTabSz="914400" rtl="0" eaLnBrk="1" fontAlgn="auto" latinLnBrk="0" hangingPunct="1">
                        <a:lnSpc>
                          <a:spcPct val="115000"/>
                        </a:lnSpc>
                        <a:spcBef>
                          <a:spcPts val="0"/>
                        </a:spcBef>
                        <a:spcAft>
                          <a:spcPts val="0"/>
                        </a:spcAft>
                        <a:buClrTx/>
                        <a:buSzTx/>
                        <a:buFont typeface="Symbol"/>
                        <a:buChar char=""/>
                        <a:tabLst/>
                        <a:defRPr/>
                      </a:pPr>
                      <a:r>
                        <a:rPr lang="en-US" sz="900" b="0" baseline="0" dirty="0" smtClean="0">
                          <a:effectLst/>
                        </a:rPr>
                        <a:t>Partner with others, public and private</a:t>
                      </a:r>
                    </a:p>
                    <a:p>
                      <a:pPr marL="342900" marR="0" lvl="0" indent="-342900" algn="l" defTabSz="914400" rtl="0" eaLnBrk="1" fontAlgn="auto" latinLnBrk="0" hangingPunct="1">
                        <a:lnSpc>
                          <a:spcPct val="115000"/>
                        </a:lnSpc>
                        <a:spcBef>
                          <a:spcPts val="0"/>
                        </a:spcBef>
                        <a:spcAft>
                          <a:spcPts val="0"/>
                        </a:spcAft>
                        <a:buClrTx/>
                        <a:buSzTx/>
                        <a:buFont typeface="Symbol"/>
                        <a:buChar char=""/>
                        <a:tabLst/>
                        <a:defRPr/>
                      </a:pPr>
                      <a:r>
                        <a:rPr lang="en-US" sz="900" b="0" baseline="0" dirty="0" smtClean="0">
                          <a:effectLst/>
                        </a:rPr>
                        <a:t>Support our global economy</a:t>
                      </a:r>
                    </a:p>
                    <a:p>
                      <a:pPr marL="342900" marR="0" lvl="0" indent="-342900" algn="l" defTabSz="914400" rtl="0" eaLnBrk="1" fontAlgn="auto" latinLnBrk="0" hangingPunct="1">
                        <a:lnSpc>
                          <a:spcPct val="115000"/>
                        </a:lnSpc>
                        <a:spcBef>
                          <a:spcPts val="0"/>
                        </a:spcBef>
                        <a:spcAft>
                          <a:spcPts val="0"/>
                        </a:spcAft>
                        <a:buClrTx/>
                        <a:buSzTx/>
                        <a:buFont typeface="Symbol"/>
                        <a:buChar char=""/>
                        <a:tabLst/>
                        <a:defRPr/>
                      </a:pPr>
                      <a:r>
                        <a:rPr lang="en-US" sz="900" b="0" baseline="0" dirty="0" smtClean="0">
                          <a:effectLst/>
                        </a:rPr>
                        <a:t>Communicate clearly and with transparency</a:t>
                      </a:r>
                      <a:endParaRPr lang="en-US" sz="900" b="1" dirty="0" smtClean="0">
                        <a:effectLst/>
                      </a:endParaRPr>
                    </a:p>
                  </a:txBody>
                  <a:tcPr marL="31003" marR="31003" marT="0" marB="0" anchor="b"/>
                </a:tc>
              </a:tr>
              <a:tr h="509206">
                <a:tc>
                  <a:txBody>
                    <a:bodyPr/>
                    <a:lstStyle/>
                    <a:p>
                      <a:pPr marL="0" marR="0" algn="ctr">
                        <a:lnSpc>
                          <a:spcPct val="115000"/>
                        </a:lnSpc>
                        <a:spcBef>
                          <a:spcPts val="0"/>
                        </a:spcBef>
                        <a:spcAft>
                          <a:spcPts val="0"/>
                        </a:spcAft>
                      </a:pPr>
                      <a:r>
                        <a:rPr lang="en-US" sz="900" b="1" dirty="0" smtClean="0">
                          <a:effectLst/>
                          <a:latin typeface="+mj-lt"/>
                          <a:ea typeface="Calibri"/>
                          <a:cs typeface="Times New Roman"/>
                        </a:rPr>
                        <a:t>INFOR</a:t>
                      </a:r>
                      <a:endParaRPr lang="en-US" sz="900" b="1" dirty="0">
                        <a:effectLst/>
                        <a:latin typeface="+mj-lt"/>
                        <a:ea typeface="Calibri"/>
                        <a:cs typeface="Times New Roman"/>
                      </a:endParaRPr>
                    </a:p>
                  </a:txBody>
                  <a:tcPr marL="31003" marR="31003" marT="0" marB="0" anchor="ctr"/>
                </a:tc>
                <a:tc>
                  <a:txBody>
                    <a:bodyPr/>
                    <a:lstStyle/>
                    <a:p>
                      <a:pPr marL="0" marR="0">
                        <a:lnSpc>
                          <a:spcPct val="115000"/>
                        </a:lnSpc>
                        <a:spcBef>
                          <a:spcPts val="0"/>
                        </a:spcBef>
                        <a:spcAft>
                          <a:spcPts val="0"/>
                        </a:spcAft>
                      </a:pPr>
                      <a:r>
                        <a:rPr lang="en-US" sz="900" dirty="0" smtClean="0">
                          <a:effectLst/>
                          <a:latin typeface="+mn-lt"/>
                          <a:ea typeface="Calibri"/>
                          <a:cs typeface="Times New Roman"/>
                        </a:rPr>
                        <a:t>Public Safety, Complete Communities, Sound Financial Management</a:t>
                      </a:r>
                    </a:p>
                  </a:txBody>
                  <a:tcPr marL="31003" marR="31003" marT="0" marB="0" anchor="ctr"/>
                </a:tc>
                <a:tc>
                  <a:txBody>
                    <a:bodyPr/>
                    <a:lstStyle/>
                    <a:p>
                      <a:pPr marL="342900" marR="0" lvl="0" indent="-342900">
                        <a:lnSpc>
                          <a:spcPct val="115000"/>
                        </a:lnSpc>
                        <a:spcBef>
                          <a:spcPts val="0"/>
                        </a:spcBef>
                        <a:spcAft>
                          <a:spcPts val="0"/>
                        </a:spcAft>
                        <a:buFont typeface="Symbol"/>
                        <a:buChar char=""/>
                      </a:pPr>
                      <a:endParaRPr lang="en-US" sz="900" b="0" dirty="0" smtClean="0">
                        <a:effectLst/>
                        <a:latin typeface="+mn-lt"/>
                        <a:ea typeface="Calibri"/>
                        <a:cs typeface="Times New Roman"/>
                      </a:endParaRPr>
                    </a:p>
                    <a:p>
                      <a:pPr marL="342900" marR="0" lvl="0" indent="-342900">
                        <a:lnSpc>
                          <a:spcPct val="115000"/>
                        </a:lnSpc>
                        <a:spcBef>
                          <a:spcPts val="0"/>
                        </a:spcBef>
                        <a:spcAft>
                          <a:spcPts val="0"/>
                        </a:spcAft>
                        <a:buFont typeface="Symbol"/>
                        <a:buChar char=""/>
                      </a:pPr>
                      <a:r>
                        <a:rPr lang="en-US" sz="900" b="0" dirty="0" smtClean="0">
                          <a:effectLst/>
                          <a:latin typeface="+mn-lt"/>
                          <a:ea typeface="Calibri"/>
                          <a:cs typeface="Times New Roman"/>
                        </a:rPr>
                        <a:t>Nurture</a:t>
                      </a:r>
                      <a:r>
                        <a:rPr lang="en-US" sz="900" b="0" baseline="0" dirty="0" smtClean="0">
                          <a:effectLst/>
                          <a:latin typeface="+mn-lt"/>
                          <a:ea typeface="Calibri"/>
                          <a:cs typeface="Times New Roman"/>
                        </a:rPr>
                        <a:t> safe and healthy neighborhoods</a:t>
                      </a:r>
                    </a:p>
                    <a:p>
                      <a:pPr marL="342900" marR="0" lvl="0" indent="-342900">
                        <a:lnSpc>
                          <a:spcPct val="115000"/>
                        </a:lnSpc>
                        <a:spcBef>
                          <a:spcPts val="0"/>
                        </a:spcBef>
                        <a:spcAft>
                          <a:spcPts val="0"/>
                        </a:spcAft>
                        <a:buFont typeface="Symbol"/>
                        <a:buChar char=""/>
                      </a:pPr>
                      <a:endParaRPr lang="en-US" sz="900" b="0" baseline="0" dirty="0" smtClean="0">
                        <a:effectLst/>
                        <a:latin typeface="+mn-lt"/>
                        <a:ea typeface="Calibri"/>
                        <a:cs typeface="Times New Roman"/>
                      </a:endParaRPr>
                    </a:p>
                  </a:txBody>
                  <a:tcPr marL="31003" marR="31003" marT="0" marB="0" anchor="b"/>
                </a:tc>
              </a:tr>
            </a:tbl>
          </a:graphicData>
        </a:graphic>
      </p:graphicFrame>
      <p:sp>
        <p:nvSpPr>
          <p:cNvPr id="3" name="Rectangle 2"/>
          <p:cNvSpPr/>
          <p:nvPr/>
        </p:nvSpPr>
        <p:spPr>
          <a:xfrm>
            <a:off x="228600" y="393412"/>
            <a:ext cx="6840975" cy="707886"/>
          </a:xfrm>
          <a:prstGeom prst="rect">
            <a:avLst/>
          </a:prstGeom>
        </p:spPr>
        <p:txBody>
          <a:bodyPr wrap="none">
            <a:spAutoFit/>
          </a:bodyPr>
          <a:lstStyle/>
          <a:p>
            <a:r>
              <a:rPr lang="en-US" sz="4000" dirty="0"/>
              <a:t>FY2018 Department Initiatives</a:t>
            </a:r>
          </a:p>
        </p:txBody>
      </p:sp>
      <p:sp>
        <p:nvSpPr>
          <p:cNvPr id="4" name="Slide Number Placeholder 3"/>
          <p:cNvSpPr>
            <a:spLocks noGrp="1"/>
          </p:cNvSpPr>
          <p:nvPr>
            <p:ph type="sldNum" sz="quarter" idx="12"/>
          </p:nvPr>
        </p:nvSpPr>
        <p:spPr>
          <a:xfrm>
            <a:off x="8458200" y="6324600"/>
            <a:ext cx="457200" cy="426720"/>
          </a:xfrm>
        </p:spPr>
        <p:txBody>
          <a:bodyPr/>
          <a:lstStyle/>
          <a:p>
            <a:fld id="{5563CE4A-FBE1-4BB1-937B-AB7F6499D512}" type="slidenum">
              <a:rPr lang="en-US" smtClean="0"/>
              <a:t>2</a:t>
            </a:fld>
            <a:endParaRPr lang="en-US"/>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76200"/>
            <a:ext cx="1523999" cy="15461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1751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563CE4A-FBE1-4BB1-937B-AB7F6499D512}" type="slidenum">
              <a:rPr lang="en-US" smtClean="0"/>
              <a:t>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835186190"/>
              </p:ext>
            </p:extLst>
          </p:nvPr>
        </p:nvGraphicFramePr>
        <p:xfrm>
          <a:off x="685800" y="2590800"/>
          <a:ext cx="7696201" cy="2338137"/>
        </p:xfrm>
        <a:graphic>
          <a:graphicData uri="http://schemas.openxmlformats.org/drawingml/2006/table">
            <a:tbl>
              <a:tblPr firstRow="1" bandRow="1">
                <a:tableStyleId>{5C22544A-7EE6-4342-B048-85BDC9FD1C3A}</a:tableStyleId>
              </a:tblPr>
              <a:tblGrid>
                <a:gridCol w="1326930"/>
                <a:gridCol w="973083"/>
                <a:gridCol w="1238469"/>
                <a:gridCol w="881118"/>
                <a:gridCol w="1153511"/>
                <a:gridCol w="1326931"/>
                <a:gridCol w="796159"/>
              </a:tblGrid>
              <a:tr h="1014663">
                <a:tc>
                  <a:txBody>
                    <a:bodyPr/>
                    <a:lstStyle/>
                    <a:p>
                      <a:pPr algn="ctr"/>
                      <a:r>
                        <a:rPr lang="en-US" sz="1000" dirty="0" smtClean="0">
                          <a:latin typeface="Verdana" pitchFamily="34" charset="0"/>
                          <a:ea typeface="Verdana" pitchFamily="34" charset="0"/>
                          <a:cs typeface="Verdana" pitchFamily="34" charset="0"/>
                        </a:rPr>
                        <a:t>Fund</a:t>
                      </a:r>
                      <a:endParaRPr lang="en-US" sz="1000" dirty="0">
                        <a:latin typeface="Verdana" pitchFamily="34" charset="0"/>
                        <a:ea typeface="Verdana" pitchFamily="34" charset="0"/>
                        <a:cs typeface="Verdana" pitchFamily="34" charset="0"/>
                      </a:endParaRPr>
                    </a:p>
                  </a:txBody>
                  <a:tcPr anchor="b">
                    <a:solidFill>
                      <a:srgbClr val="001746"/>
                    </a:solidFill>
                  </a:tcPr>
                </a:tc>
                <a:tc>
                  <a:txBody>
                    <a:bodyPr/>
                    <a:lstStyle/>
                    <a:p>
                      <a:pPr algn="ctr"/>
                      <a:r>
                        <a:rPr lang="en-US" sz="1000" dirty="0" smtClean="0">
                          <a:latin typeface="Verdana" pitchFamily="34" charset="0"/>
                          <a:ea typeface="Verdana" pitchFamily="34" charset="0"/>
                          <a:cs typeface="Verdana" pitchFamily="34" charset="0"/>
                        </a:rPr>
                        <a:t>FY16</a:t>
                      </a:r>
                    </a:p>
                    <a:p>
                      <a:pPr algn="ctr"/>
                      <a:r>
                        <a:rPr lang="en-US" sz="1000" dirty="0" smtClean="0">
                          <a:latin typeface="Verdana" pitchFamily="34" charset="0"/>
                          <a:ea typeface="Verdana" pitchFamily="34" charset="0"/>
                          <a:cs typeface="Verdana" pitchFamily="34" charset="0"/>
                        </a:rPr>
                        <a:t>Actual</a:t>
                      </a:r>
                      <a:endParaRPr lang="en-US" sz="1000" dirty="0">
                        <a:latin typeface="Verdana" pitchFamily="34" charset="0"/>
                        <a:ea typeface="Verdana" pitchFamily="34" charset="0"/>
                        <a:cs typeface="Verdana" pitchFamily="34" charset="0"/>
                      </a:endParaRPr>
                    </a:p>
                  </a:txBody>
                  <a:tcPr anchor="b">
                    <a:solidFill>
                      <a:srgbClr val="001746"/>
                    </a:solidFill>
                  </a:tcPr>
                </a:tc>
                <a:tc>
                  <a:txBody>
                    <a:bodyPr/>
                    <a:lstStyle/>
                    <a:p>
                      <a:pPr algn="ctr"/>
                      <a:r>
                        <a:rPr lang="en-US" sz="1000" dirty="0" smtClean="0">
                          <a:latin typeface="Verdana" pitchFamily="34" charset="0"/>
                          <a:ea typeface="Verdana" pitchFamily="34" charset="0"/>
                          <a:cs typeface="Verdana" pitchFamily="34" charset="0"/>
                        </a:rPr>
                        <a:t>FY17</a:t>
                      </a:r>
                    </a:p>
                    <a:p>
                      <a:pPr algn="ctr"/>
                      <a:r>
                        <a:rPr lang="en-US" sz="1000" dirty="0" smtClean="0">
                          <a:latin typeface="Verdana" pitchFamily="34" charset="0"/>
                          <a:ea typeface="Verdana" pitchFamily="34" charset="0"/>
                          <a:cs typeface="Verdana" pitchFamily="34" charset="0"/>
                        </a:rPr>
                        <a:t>Budget</a:t>
                      </a:r>
                      <a:endParaRPr lang="en-US" sz="1000" dirty="0">
                        <a:latin typeface="Verdana" pitchFamily="34" charset="0"/>
                        <a:ea typeface="Verdana" pitchFamily="34" charset="0"/>
                        <a:cs typeface="Verdana" pitchFamily="34" charset="0"/>
                      </a:endParaRPr>
                    </a:p>
                  </a:txBody>
                  <a:tcPr anchor="b">
                    <a:solidFill>
                      <a:srgbClr val="001746"/>
                    </a:solidFill>
                  </a:tcPr>
                </a:tc>
                <a:tc>
                  <a:txBody>
                    <a:bodyPr/>
                    <a:lstStyle/>
                    <a:p>
                      <a:pPr algn="ctr"/>
                      <a:r>
                        <a:rPr lang="en-US" sz="1000" dirty="0" smtClean="0">
                          <a:latin typeface="Verdana" pitchFamily="34" charset="0"/>
                          <a:ea typeface="Verdana" pitchFamily="34" charset="0"/>
                          <a:cs typeface="Verdana" pitchFamily="34" charset="0"/>
                        </a:rPr>
                        <a:t>FY17</a:t>
                      </a:r>
                    </a:p>
                    <a:p>
                      <a:pPr algn="ctr"/>
                      <a:r>
                        <a:rPr lang="en-US" sz="1000" dirty="0" smtClean="0">
                          <a:latin typeface="Verdana" pitchFamily="34" charset="0"/>
                          <a:ea typeface="Verdana" pitchFamily="34" charset="0"/>
                          <a:cs typeface="Verdana" pitchFamily="34" charset="0"/>
                        </a:rPr>
                        <a:t>Estimate</a:t>
                      </a:r>
                      <a:endParaRPr lang="en-US" sz="1000" dirty="0">
                        <a:latin typeface="Verdana" pitchFamily="34" charset="0"/>
                        <a:ea typeface="Verdana" pitchFamily="34" charset="0"/>
                        <a:cs typeface="Verdana" pitchFamily="34" charset="0"/>
                      </a:endParaRPr>
                    </a:p>
                  </a:txBody>
                  <a:tcPr anchor="b">
                    <a:solidFill>
                      <a:srgbClr val="001746"/>
                    </a:solidFill>
                  </a:tcPr>
                </a:tc>
                <a:tc>
                  <a:txBody>
                    <a:bodyPr/>
                    <a:lstStyle/>
                    <a:p>
                      <a:pPr algn="ctr"/>
                      <a:r>
                        <a:rPr lang="en-US" sz="1000" dirty="0" smtClean="0">
                          <a:latin typeface="Verdana" pitchFamily="34" charset="0"/>
                          <a:ea typeface="Verdana" pitchFamily="34" charset="0"/>
                          <a:cs typeface="Verdana" pitchFamily="34" charset="0"/>
                        </a:rPr>
                        <a:t>FY18</a:t>
                      </a:r>
                    </a:p>
                    <a:p>
                      <a:pPr algn="ctr"/>
                      <a:r>
                        <a:rPr lang="en-US" sz="1000" dirty="0" smtClean="0">
                          <a:latin typeface="Verdana" pitchFamily="34" charset="0"/>
                          <a:ea typeface="Verdana" pitchFamily="34" charset="0"/>
                          <a:cs typeface="Verdana" pitchFamily="34" charset="0"/>
                        </a:rPr>
                        <a:t>Proposed</a:t>
                      </a:r>
                      <a:endParaRPr lang="en-US" sz="1000" dirty="0">
                        <a:latin typeface="Verdana" pitchFamily="34" charset="0"/>
                        <a:ea typeface="Verdana" pitchFamily="34" charset="0"/>
                        <a:cs typeface="Verdana" pitchFamily="34" charset="0"/>
                      </a:endParaRPr>
                    </a:p>
                  </a:txBody>
                  <a:tcPr anchor="b">
                    <a:solidFill>
                      <a:srgbClr val="001746"/>
                    </a:solidFill>
                  </a:tcPr>
                </a:tc>
                <a:tc>
                  <a:txBody>
                    <a:bodyPr/>
                    <a:lstStyle/>
                    <a:p>
                      <a:pPr algn="ctr"/>
                      <a:r>
                        <a:rPr lang="en-US" sz="1000" dirty="0" smtClean="0">
                          <a:latin typeface="Verdana" pitchFamily="34" charset="0"/>
                          <a:ea typeface="Verdana" pitchFamily="34" charset="0"/>
                          <a:cs typeface="Verdana" pitchFamily="34" charset="0"/>
                        </a:rPr>
                        <a:t>Variance</a:t>
                      </a:r>
                    </a:p>
                    <a:p>
                      <a:pPr algn="ctr"/>
                      <a:r>
                        <a:rPr lang="en-US" sz="1000" dirty="0" smtClean="0">
                          <a:latin typeface="Verdana" pitchFamily="34" charset="0"/>
                          <a:ea typeface="Verdana" pitchFamily="34" charset="0"/>
                          <a:cs typeface="Verdana" pitchFamily="34" charset="0"/>
                        </a:rPr>
                        <a:t>FY18 Prop/</a:t>
                      </a:r>
                    </a:p>
                    <a:p>
                      <a:pPr algn="ctr"/>
                      <a:r>
                        <a:rPr lang="en-US" sz="1000" dirty="0" smtClean="0">
                          <a:latin typeface="Verdana" pitchFamily="34" charset="0"/>
                          <a:ea typeface="Verdana" pitchFamily="34" charset="0"/>
                          <a:cs typeface="Verdana" pitchFamily="34" charset="0"/>
                        </a:rPr>
                        <a:t>FY17 Est</a:t>
                      </a:r>
                      <a:endParaRPr lang="en-US" sz="1000" dirty="0">
                        <a:latin typeface="Verdana" pitchFamily="34" charset="0"/>
                        <a:ea typeface="Verdana" pitchFamily="34" charset="0"/>
                        <a:cs typeface="Verdana" pitchFamily="34" charset="0"/>
                      </a:endParaRPr>
                    </a:p>
                  </a:txBody>
                  <a:tcPr anchor="b">
                    <a:solidFill>
                      <a:srgbClr val="00174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Verdana" pitchFamily="34" charset="0"/>
                          <a:ea typeface="Verdana" pitchFamily="34" charset="0"/>
                          <a:cs typeface="Verdana" pitchFamily="34" charset="0"/>
                        </a:rPr>
                        <a:t>%</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Verdana" pitchFamily="34" charset="0"/>
                          <a:ea typeface="Verdana" pitchFamily="34" charset="0"/>
                          <a:cs typeface="Verdana" pitchFamily="34" charset="0"/>
                        </a:rPr>
                        <a:t>Change</a:t>
                      </a:r>
                      <a:endParaRPr lang="en-US" sz="1000" dirty="0">
                        <a:latin typeface="Verdana" pitchFamily="34" charset="0"/>
                        <a:ea typeface="Verdana" pitchFamily="34" charset="0"/>
                        <a:cs typeface="Verdana" pitchFamily="34" charset="0"/>
                      </a:endParaRPr>
                    </a:p>
                  </a:txBody>
                  <a:tcPr anchor="b">
                    <a:solidFill>
                      <a:srgbClr val="001746"/>
                    </a:solidFill>
                  </a:tcPr>
                </a:tc>
              </a:tr>
              <a:tr h="661737">
                <a:tc>
                  <a:txBody>
                    <a:bodyPr/>
                    <a:lstStyle/>
                    <a:p>
                      <a:r>
                        <a:rPr lang="en-US" sz="1200" b="1" dirty="0" smtClean="0">
                          <a:latin typeface="Verdana" pitchFamily="34" charset="0"/>
                          <a:ea typeface="Verdana" pitchFamily="34" charset="0"/>
                          <a:cs typeface="Verdana" pitchFamily="34" charset="0"/>
                        </a:rPr>
                        <a:t>General Fund 1000</a:t>
                      </a:r>
                      <a:endParaRPr lang="en-US" sz="1200" b="1" dirty="0">
                        <a:latin typeface="Verdana" pitchFamily="34" charset="0"/>
                        <a:ea typeface="Verdana" pitchFamily="34" charset="0"/>
                        <a:cs typeface="Verdana" pitchFamily="34" charset="0"/>
                      </a:endParaRPr>
                    </a:p>
                  </a:txBody>
                  <a:tcPr/>
                </a:tc>
                <a:tc>
                  <a:txBody>
                    <a:bodyPr/>
                    <a:lstStyle/>
                    <a:p>
                      <a:pPr algn="r"/>
                      <a:r>
                        <a:rPr lang="en-US" sz="1200" dirty="0" smtClean="0">
                          <a:latin typeface="Verdana" pitchFamily="34" charset="0"/>
                          <a:ea typeface="Verdana" pitchFamily="34" charset="0"/>
                          <a:cs typeface="Verdana" pitchFamily="34" charset="0"/>
                        </a:rPr>
                        <a:t>$2,711</a:t>
                      </a:r>
                      <a:endParaRPr lang="en-US" sz="1200" dirty="0">
                        <a:latin typeface="Verdana" pitchFamily="34" charset="0"/>
                        <a:ea typeface="Verdana" pitchFamily="34" charset="0"/>
                        <a:cs typeface="Verdana" pitchFamily="34" charset="0"/>
                      </a:endParaRPr>
                    </a:p>
                  </a:txBody>
                  <a:tcPr/>
                </a:tc>
                <a:tc>
                  <a:txBody>
                    <a:bodyPr/>
                    <a:lstStyle/>
                    <a:p>
                      <a:pPr algn="r"/>
                      <a:r>
                        <a:rPr lang="en-US" sz="1200" dirty="0" smtClean="0">
                          <a:latin typeface="Verdana" pitchFamily="34" charset="0"/>
                          <a:ea typeface="Verdana" pitchFamily="34" charset="0"/>
                          <a:cs typeface="Verdana" pitchFamily="34" charset="0"/>
                        </a:rPr>
                        <a:t>$2,171</a:t>
                      </a:r>
                      <a:endParaRPr lang="en-US" sz="1200" dirty="0">
                        <a:latin typeface="Verdana" pitchFamily="34" charset="0"/>
                        <a:ea typeface="Verdana" pitchFamily="34" charset="0"/>
                        <a:cs typeface="Verdana" pitchFamily="34" charset="0"/>
                      </a:endParaRPr>
                    </a:p>
                  </a:txBody>
                  <a:tcPr/>
                </a:tc>
                <a:tc>
                  <a:txBody>
                    <a:bodyPr/>
                    <a:lstStyle/>
                    <a:p>
                      <a:pPr algn="r"/>
                      <a:r>
                        <a:rPr lang="en-US" sz="1200" dirty="0" smtClean="0">
                          <a:latin typeface="Verdana" pitchFamily="34" charset="0"/>
                          <a:ea typeface="Verdana" pitchFamily="34" charset="0"/>
                          <a:cs typeface="Verdana" pitchFamily="34" charset="0"/>
                        </a:rPr>
                        <a:t>$2,171</a:t>
                      </a:r>
                    </a:p>
                    <a:p>
                      <a:pPr algn="r"/>
                      <a:endParaRPr lang="en-US" sz="1200" dirty="0">
                        <a:latin typeface="Verdana" pitchFamily="34" charset="0"/>
                        <a:ea typeface="Verdana" pitchFamily="34" charset="0"/>
                        <a:cs typeface="Verdana" pitchFamily="34" charset="0"/>
                      </a:endParaRPr>
                    </a:p>
                  </a:txBody>
                  <a:tcPr/>
                </a:tc>
                <a:tc>
                  <a:txBody>
                    <a:bodyPr/>
                    <a:lstStyle/>
                    <a:p>
                      <a:pPr algn="r"/>
                      <a:r>
                        <a:rPr lang="en-US" sz="1200" dirty="0" smtClean="0">
                          <a:latin typeface="Verdana" pitchFamily="34" charset="0"/>
                          <a:ea typeface="Verdana" pitchFamily="34" charset="0"/>
                          <a:cs typeface="Verdana" pitchFamily="34" charset="0"/>
                        </a:rPr>
                        <a:t>$4,233</a:t>
                      </a:r>
                    </a:p>
                    <a:p>
                      <a:pPr algn="r"/>
                      <a:endParaRPr lang="en-US" sz="1200" dirty="0">
                        <a:latin typeface="Verdana" pitchFamily="34" charset="0"/>
                        <a:ea typeface="Verdana" pitchFamily="34" charset="0"/>
                        <a:cs typeface="Verdana" pitchFamily="34" charset="0"/>
                      </a:endParaRPr>
                    </a:p>
                  </a:txBody>
                  <a:tcPr/>
                </a:tc>
                <a:tc>
                  <a:txBody>
                    <a:bodyPr/>
                    <a:lstStyle/>
                    <a:p>
                      <a:pPr algn="r"/>
                      <a:r>
                        <a:rPr lang="en-US" sz="1200" dirty="0" smtClean="0">
                          <a:latin typeface="Verdana" pitchFamily="34" charset="0"/>
                          <a:ea typeface="Verdana" pitchFamily="34" charset="0"/>
                          <a:cs typeface="Verdana" pitchFamily="34" charset="0"/>
                        </a:rPr>
                        <a:t>$2,062</a:t>
                      </a:r>
                      <a:endParaRPr lang="en-US" sz="1200" dirty="0">
                        <a:latin typeface="Verdana" pitchFamily="34" charset="0"/>
                        <a:ea typeface="Verdana" pitchFamily="34" charset="0"/>
                        <a:cs typeface="Verdana" pitchFamily="34" charset="0"/>
                      </a:endParaRPr>
                    </a:p>
                  </a:txBody>
                  <a:tcPr/>
                </a:tc>
                <a:tc>
                  <a:txBody>
                    <a:bodyPr/>
                    <a:lstStyle/>
                    <a:p>
                      <a:pPr algn="r"/>
                      <a:r>
                        <a:rPr lang="en-US" sz="1200" dirty="0" smtClean="0">
                          <a:latin typeface="Verdana" pitchFamily="34" charset="0"/>
                          <a:ea typeface="Verdana" pitchFamily="34" charset="0"/>
                          <a:cs typeface="Verdana" pitchFamily="34" charset="0"/>
                        </a:rPr>
                        <a:t>95.0%</a:t>
                      </a:r>
                    </a:p>
                  </a:txBody>
                  <a:tcPr/>
                </a:tc>
              </a:tr>
              <a:tr h="661737">
                <a:tc>
                  <a:txBody>
                    <a:bodyPr/>
                    <a:lstStyle/>
                    <a:p>
                      <a:r>
                        <a:rPr lang="en-US" sz="1200" b="1" dirty="0" smtClean="0">
                          <a:latin typeface="Verdana" pitchFamily="34" charset="0"/>
                          <a:ea typeface="Verdana" pitchFamily="34" charset="0"/>
                          <a:cs typeface="Verdana" pitchFamily="34" charset="0"/>
                        </a:rPr>
                        <a:t>Total</a:t>
                      </a:r>
                      <a:endParaRPr lang="en-US" sz="1200" b="1" dirty="0">
                        <a:latin typeface="Verdana" pitchFamily="34" charset="0"/>
                        <a:ea typeface="Verdana" pitchFamily="34" charset="0"/>
                        <a:cs typeface="Verdana" pitchFamily="34" charset="0"/>
                      </a:endParaRPr>
                    </a:p>
                  </a:txBody>
                  <a:tcPr/>
                </a:tc>
                <a:tc>
                  <a:txBody>
                    <a:bodyPr/>
                    <a:lstStyle/>
                    <a:p>
                      <a:pPr algn="r"/>
                      <a:r>
                        <a:rPr lang="en-US" sz="1200" dirty="0" smtClean="0">
                          <a:latin typeface="Verdana" pitchFamily="34" charset="0"/>
                          <a:ea typeface="Verdana" pitchFamily="34" charset="0"/>
                          <a:cs typeface="Verdana" pitchFamily="34" charset="0"/>
                        </a:rPr>
                        <a:t>$2,711</a:t>
                      </a:r>
                      <a:endParaRPr lang="en-US" sz="1200" dirty="0">
                        <a:latin typeface="Verdana" pitchFamily="34" charset="0"/>
                        <a:ea typeface="Verdana" pitchFamily="34" charset="0"/>
                        <a:cs typeface="Verdana" pitchFamily="34" charset="0"/>
                      </a:endParaRPr>
                    </a:p>
                  </a:txBody>
                  <a:tcPr/>
                </a:tc>
                <a:tc>
                  <a:txBody>
                    <a:bodyPr/>
                    <a:lstStyle/>
                    <a:p>
                      <a:pPr algn="r"/>
                      <a:r>
                        <a:rPr lang="en-US" sz="1200" dirty="0" smtClean="0">
                          <a:latin typeface="Verdana" pitchFamily="34" charset="0"/>
                          <a:ea typeface="Verdana" pitchFamily="34" charset="0"/>
                          <a:cs typeface="Verdana" pitchFamily="34" charset="0"/>
                        </a:rPr>
                        <a:t>$2,171</a:t>
                      </a:r>
                      <a:endParaRPr lang="en-US" sz="1200" dirty="0">
                        <a:latin typeface="Verdana" pitchFamily="34" charset="0"/>
                        <a:ea typeface="Verdana" pitchFamily="34" charset="0"/>
                        <a:cs typeface="Verdana" pitchFamily="34" charset="0"/>
                      </a:endParaRPr>
                    </a:p>
                  </a:txBody>
                  <a:tcPr/>
                </a:tc>
                <a:tc>
                  <a:txBody>
                    <a:bodyPr/>
                    <a:lstStyle/>
                    <a:p>
                      <a:pPr algn="r"/>
                      <a:r>
                        <a:rPr lang="en-US" sz="1200" dirty="0" smtClean="0">
                          <a:latin typeface="Verdana" pitchFamily="34" charset="0"/>
                          <a:ea typeface="Verdana" pitchFamily="34" charset="0"/>
                          <a:cs typeface="Verdana" pitchFamily="34" charset="0"/>
                        </a:rPr>
                        <a:t>$2,171</a:t>
                      </a:r>
                      <a:endParaRPr lang="en-US" sz="1200" dirty="0">
                        <a:latin typeface="Verdana" pitchFamily="34" charset="0"/>
                        <a:ea typeface="Verdana" pitchFamily="34" charset="0"/>
                        <a:cs typeface="Verdana" pitchFamily="34" charset="0"/>
                      </a:endParaRPr>
                    </a:p>
                  </a:txBody>
                  <a:tcPr/>
                </a:tc>
                <a:tc>
                  <a:txBody>
                    <a:bodyPr/>
                    <a:lstStyle/>
                    <a:p>
                      <a:pPr algn="r"/>
                      <a:r>
                        <a:rPr lang="en-US" sz="1200" dirty="0" smtClean="0">
                          <a:latin typeface="Verdana" pitchFamily="34" charset="0"/>
                          <a:ea typeface="Verdana" pitchFamily="34" charset="0"/>
                          <a:cs typeface="Verdana" pitchFamily="34" charset="0"/>
                        </a:rPr>
                        <a:t>$4,233</a:t>
                      </a:r>
                      <a:endParaRPr lang="en-US" sz="1200" dirty="0">
                        <a:latin typeface="Verdana" pitchFamily="34" charset="0"/>
                        <a:ea typeface="Verdana" pitchFamily="34" charset="0"/>
                        <a:cs typeface="Verdana" pitchFamily="34" charset="0"/>
                      </a:endParaRPr>
                    </a:p>
                  </a:txBody>
                  <a:tcPr/>
                </a:tc>
                <a:tc>
                  <a:txBody>
                    <a:bodyPr/>
                    <a:lstStyle/>
                    <a:p>
                      <a:pPr algn="r"/>
                      <a:r>
                        <a:rPr lang="en-US" sz="1200" dirty="0" smtClean="0">
                          <a:latin typeface="Verdana" pitchFamily="34" charset="0"/>
                          <a:ea typeface="Verdana" pitchFamily="34" charset="0"/>
                          <a:cs typeface="Verdana" pitchFamily="34" charset="0"/>
                        </a:rPr>
                        <a:t>$2,062</a:t>
                      </a:r>
                      <a:endParaRPr lang="en-US" sz="1200" dirty="0">
                        <a:latin typeface="Verdana" pitchFamily="34" charset="0"/>
                        <a:ea typeface="Verdana" pitchFamily="34" charset="0"/>
                        <a:cs typeface="Verdana" pitchFamily="34" charset="0"/>
                      </a:endParaRPr>
                    </a:p>
                  </a:txBody>
                  <a:tcPr/>
                </a:tc>
                <a:tc>
                  <a:txBody>
                    <a:bodyPr/>
                    <a:lstStyle/>
                    <a:p>
                      <a:pPr algn="r"/>
                      <a:r>
                        <a:rPr lang="en-US" sz="1200" dirty="0" smtClean="0">
                          <a:latin typeface="Verdana" pitchFamily="34" charset="0"/>
                          <a:ea typeface="Verdana" pitchFamily="34" charset="0"/>
                          <a:cs typeface="Verdana" pitchFamily="34" charset="0"/>
                        </a:rPr>
                        <a:t>95.0%</a:t>
                      </a:r>
                    </a:p>
                  </a:txBody>
                  <a:tcPr/>
                </a:tc>
              </a:tr>
            </a:tbl>
          </a:graphicData>
        </a:graphic>
      </p:graphicFrame>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67600" y="152400"/>
            <a:ext cx="1523999" cy="15461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609600" y="304800"/>
            <a:ext cx="5715000" cy="1138773"/>
          </a:xfrm>
          <a:prstGeom prst="rect">
            <a:avLst/>
          </a:prstGeom>
          <a:noFill/>
        </p:spPr>
        <p:txBody>
          <a:bodyPr wrap="square" rtlCol="0">
            <a:spAutoFit/>
          </a:bodyPr>
          <a:lstStyle/>
          <a:p>
            <a:r>
              <a:rPr lang="en-US" sz="4000" dirty="0" smtClean="0"/>
              <a:t>Revenues by Fund</a:t>
            </a:r>
          </a:p>
          <a:p>
            <a:r>
              <a:rPr lang="en-US" sz="2800" dirty="0" smtClean="0"/>
              <a:t>($ in thousands)</a:t>
            </a:r>
            <a:endParaRPr lang="en-US" sz="2800" dirty="0"/>
          </a:p>
        </p:txBody>
      </p:sp>
      <p:sp>
        <p:nvSpPr>
          <p:cNvPr id="2" name="TextBox 1"/>
          <p:cNvSpPr txBox="1"/>
          <p:nvPr/>
        </p:nvSpPr>
        <p:spPr>
          <a:xfrm>
            <a:off x="990600" y="5776404"/>
            <a:ext cx="7620000" cy="584775"/>
          </a:xfrm>
          <a:prstGeom prst="rect">
            <a:avLst/>
          </a:prstGeom>
          <a:noFill/>
        </p:spPr>
        <p:txBody>
          <a:bodyPr wrap="square" rtlCol="0">
            <a:spAutoFit/>
          </a:bodyPr>
          <a:lstStyle/>
          <a:p>
            <a:r>
              <a:rPr lang="en-US" sz="1400" dirty="0">
                <a:solidFill>
                  <a:schemeClr val="bg1"/>
                </a:solidFill>
              </a:rPr>
              <a:t>*</a:t>
            </a:r>
            <a:r>
              <a:rPr lang="en-US" sz="1400" dirty="0" smtClean="0">
                <a:solidFill>
                  <a:schemeClr val="bg1"/>
                </a:solidFill>
              </a:rPr>
              <a:t>The </a:t>
            </a:r>
            <a:r>
              <a:rPr lang="en-US" sz="1400" dirty="0">
                <a:solidFill>
                  <a:schemeClr val="bg1"/>
                </a:solidFill>
              </a:rPr>
              <a:t>FY2018 Budget reflects a one time transfer of funds in the amount of $</a:t>
            </a:r>
            <a:r>
              <a:rPr lang="en-US" sz="1400" dirty="0" smtClean="0">
                <a:solidFill>
                  <a:schemeClr val="bg1"/>
                </a:solidFill>
              </a:rPr>
              <a:t>2,107,421.</a:t>
            </a:r>
          </a:p>
          <a:p>
            <a:pPr>
              <a:buFont typeface="Arial" panose="020B0604020202020204" pitchFamily="34" charset="0"/>
              <a:buChar char="•"/>
            </a:pPr>
            <a:endParaRPr lang="en-US" dirty="0">
              <a:solidFill>
                <a:schemeClr val="bg2">
                  <a:lumMod val="25000"/>
                </a:schemeClr>
              </a:solidFill>
            </a:endParaRPr>
          </a:p>
        </p:txBody>
      </p:sp>
    </p:spTree>
    <p:extLst>
      <p:ext uri="{BB962C8B-B14F-4D97-AF65-F5344CB8AC3E}">
        <p14:creationId xmlns:p14="http://schemas.microsoft.com/office/powerpoint/2010/main" val="1491010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708659" y="2438400"/>
            <a:ext cx="7520940" cy="3579849"/>
          </a:xfrm>
        </p:spPr>
        <p:txBody>
          <a:bodyPr>
            <a:normAutofit/>
          </a:bodyPr>
          <a:lstStyle/>
          <a:p>
            <a:pPr>
              <a:buFont typeface="Arial" panose="020B0604020202020204" pitchFamily="34" charset="0"/>
              <a:buChar char="•"/>
            </a:pPr>
            <a:r>
              <a:rPr lang="en-US" sz="2400" b="0" dirty="0">
                <a:solidFill>
                  <a:schemeClr val="bg2">
                    <a:lumMod val="25000"/>
                  </a:schemeClr>
                </a:solidFill>
              </a:rPr>
              <a:t>The FY2018 Budget reflects a one time transfer of funds in the amount of $</a:t>
            </a:r>
            <a:r>
              <a:rPr lang="en-US" sz="2400" b="0" dirty="0" smtClean="0">
                <a:solidFill>
                  <a:schemeClr val="bg2">
                    <a:lumMod val="25000"/>
                  </a:schemeClr>
                </a:solidFill>
              </a:rPr>
              <a:t>2,107,421.</a:t>
            </a:r>
          </a:p>
          <a:p>
            <a:pPr marL="0" indent="0"/>
            <a:endParaRPr lang="en-US" sz="2400" b="0" dirty="0">
              <a:solidFill>
                <a:schemeClr val="bg2">
                  <a:lumMod val="25000"/>
                </a:schemeClr>
              </a:solidFill>
            </a:endParaRPr>
          </a:p>
          <a:p>
            <a:endParaRPr lang="en-US" dirty="0"/>
          </a:p>
        </p:txBody>
      </p:sp>
      <p:sp>
        <p:nvSpPr>
          <p:cNvPr id="2" name="Slide Number Placeholder 1"/>
          <p:cNvSpPr>
            <a:spLocks noGrp="1"/>
          </p:cNvSpPr>
          <p:nvPr>
            <p:ph type="sldNum" sz="quarter" idx="12"/>
          </p:nvPr>
        </p:nvSpPr>
        <p:spPr/>
        <p:txBody>
          <a:bodyPr/>
          <a:lstStyle/>
          <a:p>
            <a:fld id="{5563CE4A-FBE1-4BB1-937B-AB7F6499D512}" type="slidenum">
              <a:rPr lang="en-US" smtClean="0"/>
              <a:t>4</a:t>
            </a:fld>
            <a:endParaRPr lang="en-US"/>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67600" y="152400"/>
            <a:ext cx="1523999" cy="15461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304800" y="286266"/>
            <a:ext cx="7315200" cy="707886"/>
          </a:xfrm>
          <a:prstGeom prst="rect">
            <a:avLst/>
          </a:prstGeom>
          <a:noFill/>
        </p:spPr>
        <p:txBody>
          <a:bodyPr wrap="square" rtlCol="0">
            <a:spAutoFit/>
          </a:bodyPr>
          <a:lstStyle/>
          <a:p>
            <a:r>
              <a:rPr lang="en-US" sz="4000" dirty="0" smtClean="0"/>
              <a:t>FY2018 – Revenues Highlights</a:t>
            </a:r>
            <a:endParaRPr lang="en-US" sz="4000" dirty="0"/>
          </a:p>
        </p:txBody>
      </p:sp>
    </p:spTree>
    <p:extLst>
      <p:ext uri="{BB962C8B-B14F-4D97-AF65-F5344CB8AC3E}">
        <p14:creationId xmlns:p14="http://schemas.microsoft.com/office/powerpoint/2010/main" val="3529067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563CE4A-FBE1-4BB1-937B-AB7F6499D512}" type="slidenum">
              <a:rPr lang="en-US" smtClean="0">
                <a:solidFill>
                  <a:schemeClr val="tx1"/>
                </a:solidFill>
              </a:rPr>
              <a:t>5</a:t>
            </a:fld>
            <a:endParaRPr lang="en-US">
              <a:solidFill>
                <a:schemeClr val="tx1"/>
              </a:solidFill>
            </a:endParaRPr>
          </a:p>
        </p:txBody>
      </p:sp>
      <p:sp>
        <p:nvSpPr>
          <p:cNvPr id="5" name="TextBox 4"/>
          <p:cNvSpPr txBox="1"/>
          <p:nvPr/>
        </p:nvSpPr>
        <p:spPr>
          <a:xfrm>
            <a:off x="0" y="61385"/>
            <a:ext cx="9144000" cy="1138773"/>
          </a:xfrm>
          <a:prstGeom prst="rect">
            <a:avLst/>
          </a:prstGeom>
          <a:noFill/>
        </p:spPr>
        <p:txBody>
          <a:bodyPr wrap="square" rtlCol="0">
            <a:spAutoFit/>
          </a:bodyPr>
          <a:lstStyle/>
          <a:p>
            <a:r>
              <a:rPr lang="en-US" sz="4000" dirty="0" smtClean="0"/>
              <a:t>FY2018 Budget Expenditures Net Change</a:t>
            </a:r>
          </a:p>
          <a:p>
            <a:r>
              <a:rPr lang="en-US" sz="2800" dirty="0" smtClean="0"/>
              <a:t>($ in thousands)</a:t>
            </a:r>
            <a:endParaRPr lang="en-US" sz="2800" dirty="0"/>
          </a:p>
        </p:txBody>
      </p:sp>
      <p:sp>
        <p:nvSpPr>
          <p:cNvPr id="284" name="AutoShape 3"/>
          <p:cNvSpPr>
            <a:spLocks noChangeAspect="1" noChangeArrowheads="1" noTextEdit="1"/>
          </p:cNvSpPr>
          <p:nvPr/>
        </p:nvSpPr>
        <p:spPr bwMode="auto">
          <a:xfrm>
            <a:off x="2537617" y="718857"/>
            <a:ext cx="4119563" cy="5986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285" name="Group 4"/>
          <p:cNvGrpSpPr>
            <a:grpSpLocks noChangeAspect="1"/>
          </p:cNvGrpSpPr>
          <p:nvPr/>
        </p:nvGrpSpPr>
        <p:grpSpPr bwMode="auto">
          <a:xfrm>
            <a:off x="2548906" y="845857"/>
            <a:ext cx="6007101" cy="6138864"/>
            <a:chOff x="1808" y="480"/>
            <a:chExt cx="3784" cy="3867"/>
          </a:xfrm>
        </p:grpSpPr>
        <p:grpSp>
          <p:nvGrpSpPr>
            <p:cNvPr id="286" name="Group 205"/>
            <p:cNvGrpSpPr>
              <a:grpSpLocks/>
            </p:cNvGrpSpPr>
            <p:nvPr/>
          </p:nvGrpSpPr>
          <p:grpSpPr bwMode="auto">
            <a:xfrm>
              <a:off x="1808" y="480"/>
              <a:ext cx="3784" cy="3867"/>
              <a:chOff x="1808" y="480"/>
              <a:chExt cx="3784" cy="3867"/>
            </a:xfrm>
          </p:grpSpPr>
          <p:sp>
            <p:nvSpPr>
              <p:cNvPr id="378" name="Rectangle 5"/>
              <p:cNvSpPr>
                <a:spLocks noChangeArrowheads="1"/>
              </p:cNvSpPr>
              <p:nvPr/>
            </p:nvSpPr>
            <p:spPr bwMode="auto">
              <a:xfrm>
                <a:off x="1824" y="480"/>
                <a:ext cx="2595" cy="169"/>
              </a:xfrm>
              <a:prstGeom prst="rect">
                <a:avLst/>
              </a:prstGeom>
              <a:solidFill>
                <a:srgbClr val="1F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9" name="Rectangle 6"/>
              <p:cNvSpPr>
                <a:spLocks noChangeArrowheads="1"/>
              </p:cNvSpPr>
              <p:nvPr/>
            </p:nvSpPr>
            <p:spPr bwMode="auto">
              <a:xfrm>
                <a:off x="1824" y="646"/>
                <a:ext cx="3768" cy="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0" name="Rectangle 7"/>
              <p:cNvSpPr>
                <a:spLocks noChangeArrowheads="1"/>
              </p:cNvSpPr>
              <p:nvPr/>
            </p:nvSpPr>
            <p:spPr bwMode="auto">
              <a:xfrm>
                <a:off x="1824" y="692"/>
                <a:ext cx="1580" cy="83"/>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1" name="Rectangle 8"/>
              <p:cNvSpPr>
                <a:spLocks noChangeArrowheads="1"/>
              </p:cNvSpPr>
              <p:nvPr/>
            </p:nvSpPr>
            <p:spPr bwMode="auto">
              <a:xfrm>
                <a:off x="3400" y="692"/>
                <a:ext cx="1019" cy="8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2" name="Rectangle 9"/>
              <p:cNvSpPr>
                <a:spLocks noChangeArrowheads="1"/>
              </p:cNvSpPr>
              <p:nvPr/>
            </p:nvSpPr>
            <p:spPr bwMode="auto">
              <a:xfrm>
                <a:off x="1824" y="771"/>
                <a:ext cx="2595" cy="32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3" name="Rectangle 10"/>
              <p:cNvSpPr>
                <a:spLocks noChangeArrowheads="1"/>
              </p:cNvSpPr>
              <p:nvPr/>
            </p:nvSpPr>
            <p:spPr bwMode="auto">
              <a:xfrm>
                <a:off x="1824" y="1088"/>
                <a:ext cx="2595" cy="83"/>
              </a:xfrm>
              <a:prstGeom prst="rect">
                <a:avLst/>
              </a:prstGeom>
              <a:solidFill>
                <a:srgbClr val="1F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4" name="Rectangle 11"/>
              <p:cNvSpPr>
                <a:spLocks noChangeArrowheads="1"/>
              </p:cNvSpPr>
              <p:nvPr/>
            </p:nvSpPr>
            <p:spPr bwMode="auto">
              <a:xfrm>
                <a:off x="1824" y="1167"/>
                <a:ext cx="3768" cy="5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5" name="Rectangle 12"/>
              <p:cNvSpPr>
                <a:spLocks noChangeArrowheads="1"/>
              </p:cNvSpPr>
              <p:nvPr/>
            </p:nvSpPr>
            <p:spPr bwMode="auto">
              <a:xfrm>
                <a:off x="1824" y="1214"/>
                <a:ext cx="1580" cy="83"/>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6" name="Rectangle 13"/>
              <p:cNvSpPr>
                <a:spLocks noChangeArrowheads="1"/>
              </p:cNvSpPr>
              <p:nvPr/>
            </p:nvSpPr>
            <p:spPr bwMode="auto">
              <a:xfrm>
                <a:off x="3400" y="1214"/>
                <a:ext cx="1019" cy="8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7" name="Rectangle 14"/>
              <p:cNvSpPr>
                <a:spLocks noChangeArrowheads="1"/>
              </p:cNvSpPr>
              <p:nvPr/>
            </p:nvSpPr>
            <p:spPr bwMode="auto">
              <a:xfrm>
                <a:off x="1824" y="1293"/>
                <a:ext cx="2595" cy="3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8" name="Rectangle 15"/>
              <p:cNvSpPr>
                <a:spLocks noChangeArrowheads="1"/>
              </p:cNvSpPr>
              <p:nvPr/>
            </p:nvSpPr>
            <p:spPr bwMode="auto">
              <a:xfrm>
                <a:off x="1824" y="1603"/>
                <a:ext cx="1836" cy="8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9" name="Rectangle 16"/>
              <p:cNvSpPr>
                <a:spLocks noChangeArrowheads="1"/>
              </p:cNvSpPr>
              <p:nvPr/>
            </p:nvSpPr>
            <p:spPr bwMode="auto">
              <a:xfrm>
                <a:off x="3656" y="1603"/>
                <a:ext cx="475" cy="82"/>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0" name="Rectangle 17"/>
              <p:cNvSpPr>
                <a:spLocks noChangeArrowheads="1"/>
              </p:cNvSpPr>
              <p:nvPr/>
            </p:nvSpPr>
            <p:spPr bwMode="auto">
              <a:xfrm>
                <a:off x="4127" y="1603"/>
                <a:ext cx="292" cy="8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1" name="Rectangle 18"/>
              <p:cNvSpPr>
                <a:spLocks noChangeArrowheads="1"/>
              </p:cNvSpPr>
              <p:nvPr/>
            </p:nvSpPr>
            <p:spPr bwMode="auto">
              <a:xfrm>
                <a:off x="1824" y="1682"/>
                <a:ext cx="2595" cy="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2" name="Rectangle 19"/>
              <p:cNvSpPr>
                <a:spLocks noChangeArrowheads="1"/>
              </p:cNvSpPr>
              <p:nvPr/>
            </p:nvSpPr>
            <p:spPr bwMode="auto">
              <a:xfrm>
                <a:off x="1824" y="1729"/>
                <a:ext cx="1580" cy="82"/>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3" name="Rectangle 20"/>
              <p:cNvSpPr>
                <a:spLocks noChangeArrowheads="1"/>
              </p:cNvSpPr>
              <p:nvPr/>
            </p:nvSpPr>
            <p:spPr bwMode="auto">
              <a:xfrm>
                <a:off x="3400" y="1729"/>
                <a:ext cx="1019" cy="8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4" name="Rectangle 21"/>
              <p:cNvSpPr>
                <a:spLocks noChangeArrowheads="1"/>
              </p:cNvSpPr>
              <p:nvPr/>
            </p:nvSpPr>
            <p:spPr bwMode="auto">
              <a:xfrm>
                <a:off x="1824" y="1808"/>
                <a:ext cx="3768" cy="2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5" name="Rectangle 22"/>
              <p:cNvSpPr>
                <a:spLocks noChangeArrowheads="1"/>
              </p:cNvSpPr>
              <p:nvPr/>
            </p:nvSpPr>
            <p:spPr bwMode="auto">
              <a:xfrm>
                <a:off x="1824" y="1833"/>
                <a:ext cx="2595" cy="73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6" name="Rectangle 23"/>
              <p:cNvSpPr>
                <a:spLocks noChangeArrowheads="1"/>
              </p:cNvSpPr>
              <p:nvPr/>
            </p:nvSpPr>
            <p:spPr bwMode="auto">
              <a:xfrm>
                <a:off x="1824" y="2687"/>
                <a:ext cx="1580" cy="83"/>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7" name="Rectangle 24"/>
              <p:cNvSpPr>
                <a:spLocks noChangeArrowheads="1"/>
              </p:cNvSpPr>
              <p:nvPr/>
            </p:nvSpPr>
            <p:spPr bwMode="auto">
              <a:xfrm>
                <a:off x="3400" y="2783"/>
                <a:ext cx="1019" cy="8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8" name="Rectangle 26"/>
              <p:cNvSpPr>
                <a:spLocks noChangeArrowheads="1"/>
              </p:cNvSpPr>
              <p:nvPr/>
            </p:nvSpPr>
            <p:spPr bwMode="auto">
              <a:xfrm>
                <a:off x="1824" y="2887"/>
                <a:ext cx="2595" cy="25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9" name="Rectangle 27"/>
              <p:cNvSpPr>
                <a:spLocks noChangeArrowheads="1"/>
              </p:cNvSpPr>
              <p:nvPr/>
            </p:nvSpPr>
            <p:spPr bwMode="auto">
              <a:xfrm>
                <a:off x="1824" y="3139"/>
                <a:ext cx="1836" cy="8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0" name="Rectangle 28"/>
              <p:cNvSpPr>
                <a:spLocks noChangeArrowheads="1"/>
              </p:cNvSpPr>
              <p:nvPr/>
            </p:nvSpPr>
            <p:spPr bwMode="auto">
              <a:xfrm>
                <a:off x="3656" y="3139"/>
                <a:ext cx="475" cy="83"/>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1" name="Rectangle 29"/>
              <p:cNvSpPr>
                <a:spLocks noChangeArrowheads="1"/>
              </p:cNvSpPr>
              <p:nvPr/>
            </p:nvSpPr>
            <p:spPr bwMode="auto">
              <a:xfrm>
                <a:off x="4127" y="3139"/>
                <a:ext cx="292" cy="8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2" name="Rectangle 30"/>
              <p:cNvSpPr>
                <a:spLocks noChangeArrowheads="1"/>
              </p:cNvSpPr>
              <p:nvPr/>
            </p:nvSpPr>
            <p:spPr bwMode="auto">
              <a:xfrm>
                <a:off x="1824" y="3218"/>
                <a:ext cx="1836" cy="8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3" name="Rectangle 31"/>
              <p:cNvSpPr>
                <a:spLocks noChangeArrowheads="1"/>
              </p:cNvSpPr>
              <p:nvPr/>
            </p:nvSpPr>
            <p:spPr bwMode="auto">
              <a:xfrm>
                <a:off x="4127" y="3218"/>
                <a:ext cx="292" cy="8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4" name="Rectangle 32"/>
              <p:cNvSpPr>
                <a:spLocks noChangeArrowheads="1"/>
              </p:cNvSpPr>
              <p:nvPr/>
            </p:nvSpPr>
            <p:spPr bwMode="auto">
              <a:xfrm>
                <a:off x="1820" y="3314"/>
                <a:ext cx="2595" cy="103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5" name="Rectangle 33"/>
              <p:cNvSpPr>
                <a:spLocks noChangeArrowheads="1"/>
              </p:cNvSpPr>
              <p:nvPr/>
            </p:nvSpPr>
            <p:spPr bwMode="auto">
              <a:xfrm>
                <a:off x="1838" y="703"/>
                <a:ext cx="774"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FY2017 Current Budget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06" name="Rectangle 34"/>
              <p:cNvSpPr>
                <a:spLocks noChangeArrowheads="1"/>
              </p:cNvSpPr>
              <p:nvPr/>
            </p:nvSpPr>
            <p:spPr bwMode="auto">
              <a:xfrm>
                <a:off x="4196" y="703"/>
                <a:ext cx="187" cy="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1" i="1" u="none" strike="noStrike" cap="none" normalizeH="0" baseline="0" smtClean="0">
                    <a:ln>
                      <a:noFill/>
                    </a:ln>
                    <a:solidFill>
                      <a:srgbClr val="000000"/>
                    </a:solidFill>
                    <a:effectLst/>
                    <a:latin typeface="Arial" pitchFamily="34" charset="0"/>
                    <a:cs typeface="Arial" pitchFamily="34" charset="0"/>
                  </a:rPr>
                  <a:t>Notes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07" name="Rectangle 35"/>
              <p:cNvSpPr>
                <a:spLocks noChangeArrowheads="1"/>
              </p:cNvSpPr>
              <p:nvPr/>
            </p:nvSpPr>
            <p:spPr bwMode="auto">
              <a:xfrm>
                <a:off x="4196" y="753"/>
                <a:ext cx="147"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8" name="Rectangle 36"/>
              <p:cNvSpPr>
                <a:spLocks noChangeArrowheads="1"/>
              </p:cNvSpPr>
              <p:nvPr/>
            </p:nvSpPr>
            <p:spPr bwMode="auto">
              <a:xfrm>
                <a:off x="1892" y="782"/>
                <a:ext cx="53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Operating Budget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09" name="Rectangle 37"/>
              <p:cNvSpPr>
                <a:spLocks noChangeArrowheads="1"/>
              </p:cNvSpPr>
              <p:nvPr/>
            </p:nvSpPr>
            <p:spPr bwMode="auto">
              <a:xfrm>
                <a:off x="3915" y="782"/>
                <a:ext cx="227"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10,807</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0" name="Rectangle 38"/>
              <p:cNvSpPr>
                <a:spLocks noChangeArrowheads="1"/>
              </p:cNvSpPr>
              <p:nvPr/>
            </p:nvSpPr>
            <p:spPr bwMode="auto">
              <a:xfrm>
                <a:off x="3692" y="782"/>
                <a:ext cx="24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1" name="Rectangle 39"/>
              <p:cNvSpPr>
                <a:spLocks noChangeArrowheads="1"/>
              </p:cNvSpPr>
              <p:nvPr/>
            </p:nvSpPr>
            <p:spPr bwMode="auto">
              <a:xfrm>
                <a:off x="3904" y="782"/>
                <a:ext cx="47"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2" name="Rectangle 40"/>
              <p:cNvSpPr>
                <a:spLocks noChangeArrowheads="1"/>
              </p:cNvSpPr>
              <p:nvPr/>
            </p:nvSpPr>
            <p:spPr bwMode="auto">
              <a:xfrm>
                <a:off x="1892" y="861"/>
                <a:ext cx="543"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Restricted Budget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3" name="Rectangle 41"/>
              <p:cNvSpPr>
                <a:spLocks noChangeArrowheads="1"/>
              </p:cNvSpPr>
              <p:nvPr/>
            </p:nvSpPr>
            <p:spPr bwMode="auto">
              <a:xfrm>
                <a:off x="3998" y="861"/>
                <a:ext cx="137"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957</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4" name="Rectangle 42"/>
              <p:cNvSpPr>
                <a:spLocks noChangeArrowheads="1"/>
              </p:cNvSpPr>
              <p:nvPr/>
            </p:nvSpPr>
            <p:spPr bwMode="auto">
              <a:xfrm>
                <a:off x="3692" y="861"/>
                <a:ext cx="33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5" name="Rectangle 43"/>
              <p:cNvSpPr>
                <a:spLocks noChangeArrowheads="1"/>
              </p:cNvSpPr>
              <p:nvPr/>
            </p:nvSpPr>
            <p:spPr bwMode="auto">
              <a:xfrm>
                <a:off x="3994" y="861"/>
                <a:ext cx="47"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6" name="Rectangle 44"/>
              <p:cNvSpPr>
                <a:spLocks noChangeArrowheads="1"/>
              </p:cNvSpPr>
              <p:nvPr/>
            </p:nvSpPr>
            <p:spPr bwMode="auto">
              <a:xfrm>
                <a:off x="4253" y="858"/>
                <a:ext cx="65"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7" name="Rectangle 45"/>
              <p:cNvSpPr>
                <a:spLocks noChangeArrowheads="1"/>
              </p:cNvSpPr>
              <p:nvPr/>
            </p:nvSpPr>
            <p:spPr bwMode="auto">
              <a:xfrm>
                <a:off x="1838" y="941"/>
                <a:ext cx="756"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FY2017 Current Budget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8" name="Rectangle 46"/>
              <p:cNvSpPr>
                <a:spLocks noChangeArrowheads="1"/>
              </p:cNvSpPr>
              <p:nvPr/>
            </p:nvSpPr>
            <p:spPr bwMode="auto">
              <a:xfrm>
                <a:off x="3915" y="941"/>
                <a:ext cx="230"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11,764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9" name="Rectangle 47"/>
              <p:cNvSpPr>
                <a:spLocks noChangeArrowheads="1"/>
              </p:cNvSpPr>
              <p:nvPr/>
            </p:nvSpPr>
            <p:spPr bwMode="auto">
              <a:xfrm>
                <a:off x="3692" y="941"/>
                <a:ext cx="248"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20" name="Rectangle 48"/>
              <p:cNvSpPr>
                <a:spLocks noChangeArrowheads="1"/>
              </p:cNvSpPr>
              <p:nvPr/>
            </p:nvSpPr>
            <p:spPr bwMode="auto">
              <a:xfrm>
                <a:off x="3904" y="941"/>
                <a:ext cx="50"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21" name="Rectangle 49"/>
              <p:cNvSpPr>
                <a:spLocks noChangeArrowheads="1"/>
              </p:cNvSpPr>
              <p:nvPr/>
            </p:nvSpPr>
            <p:spPr bwMode="auto">
              <a:xfrm>
                <a:off x="1838" y="1225"/>
                <a:ext cx="993"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Operating Budget Adjustments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22" name="Rectangle 50"/>
              <p:cNvSpPr>
                <a:spLocks noChangeArrowheads="1"/>
              </p:cNvSpPr>
              <p:nvPr/>
            </p:nvSpPr>
            <p:spPr bwMode="auto">
              <a:xfrm>
                <a:off x="1838" y="1347"/>
                <a:ext cx="803"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Budget reduction initiatives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23" name="Rectangle 51"/>
              <p:cNvSpPr>
                <a:spLocks noChangeArrowheads="1"/>
              </p:cNvSpPr>
              <p:nvPr/>
            </p:nvSpPr>
            <p:spPr bwMode="auto">
              <a:xfrm>
                <a:off x="4009" y="1347"/>
                <a:ext cx="144"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(26)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24" name="Rectangle 52"/>
              <p:cNvSpPr>
                <a:spLocks noChangeArrowheads="1"/>
              </p:cNvSpPr>
              <p:nvPr/>
            </p:nvSpPr>
            <p:spPr bwMode="auto">
              <a:xfrm>
                <a:off x="3692" y="1347"/>
                <a:ext cx="33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25" name="Rectangle 53"/>
              <p:cNvSpPr>
                <a:spLocks noChangeArrowheads="1"/>
              </p:cNvSpPr>
              <p:nvPr/>
            </p:nvSpPr>
            <p:spPr bwMode="auto">
              <a:xfrm>
                <a:off x="3998" y="1347"/>
                <a:ext cx="47"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26" name="Rectangle 54"/>
              <p:cNvSpPr>
                <a:spLocks noChangeArrowheads="1"/>
              </p:cNvSpPr>
              <p:nvPr/>
            </p:nvSpPr>
            <p:spPr bwMode="auto">
              <a:xfrm>
                <a:off x="1838" y="1426"/>
                <a:ext cx="106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Personnel budget utilization savings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27" name="Rectangle 55"/>
              <p:cNvSpPr>
                <a:spLocks noChangeArrowheads="1"/>
              </p:cNvSpPr>
              <p:nvPr/>
            </p:nvSpPr>
            <p:spPr bwMode="auto">
              <a:xfrm>
                <a:off x="4009" y="1426"/>
                <a:ext cx="144"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(89)</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28" name="Rectangle 56"/>
              <p:cNvSpPr>
                <a:spLocks noChangeArrowheads="1"/>
              </p:cNvSpPr>
              <p:nvPr/>
            </p:nvSpPr>
            <p:spPr bwMode="auto">
              <a:xfrm>
                <a:off x="3692" y="1426"/>
                <a:ext cx="33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29" name="Rectangle 57"/>
              <p:cNvSpPr>
                <a:spLocks noChangeArrowheads="1"/>
              </p:cNvSpPr>
              <p:nvPr/>
            </p:nvSpPr>
            <p:spPr bwMode="auto">
              <a:xfrm>
                <a:off x="3998" y="1426"/>
                <a:ext cx="47"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0" name="Rectangle 58"/>
              <p:cNvSpPr>
                <a:spLocks noChangeArrowheads="1"/>
              </p:cNvSpPr>
              <p:nvPr/>
            </p:nvSpPr>
            <p:spPr bwMode="auto">
              <a:xfrm>
                <a:off x="2259" y="1506"/>
                <a:ext cx="1274"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Subtotal Operating Budget Adjustments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1" name="Rectangle 59"/>
              <p:cNvSpPr>
                <a:spLocks noChangeArrowheads="1"/>
              </p:cNvSpPr>
              <p:nvPr/>
            </p:nvSpPr>
            <p:spPr bwMode="auto">
              <a:xfrm>
                <a:off x="3976" y="1506"/>
                <a:ext cx="184"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(115)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2" name="Rectangle 60"/>
              <p:cNvSpPr>
                <a:spLocks noChangeArrowheads="1"/>
              </p:cNvSpPr>
              <p:nvPr/>
            </p:nvSpPr>
            <p:spPr bwMode="auto">
              <a:xfrm>
                <a:off x="3692" y="1506"/>
                <a:ext cx="320"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3" name="Rectangle 61"/>
              <p:cNvSpPr>
                <a:spLocks noChangeArrowheads="1"/>
              </p:cNvSpPr>
              <p:nvPr/>
            </p:nvSpPr>
            <p:spPr bwMode="auto">
              <a:xfrm>
                <a:off x="3976" y="1506"/>
                <a:ext cx="50"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4" name="Rectangle 62"/>
              <p:cNvSpPr>
                <a:spLocks noChangeArrowheads="1"/>
              </p:cNvSpPr>
              <p:nvPr/>
            </p:nvSpPr>
            <p:spPr bwMode="auto">
              <a:xfrm>
                <a:off x="2274" y="1613"/>
                <a:ext cx="1249"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 Change from FY17 Operating Budget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5" name="Rectangle 63"/>
              <p:cNvSpPr>
                <a:spLocks noChangeArrowheads="1"/>
              </p:cNvSpPr>
              <p:nvPr/>
            </p:nvSpPr>
            <p:spPr bwMode="auto">
              <a:xfrm>
                <a:off x="3937" y="1613"/>
                <a:ext cx="22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FF0000"/>
                    </a:solidFill>
                    <a:effectLst/>
                    <a:latin typeface="Arial" pitchFamily="34" charset="0"/>
                    <a:cs typeface="Arial" pitchFamily="34" charset="0"/>
                  </a:rPr>
                  <a:t>(1.1%)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6" name="Rectangle 64"/>
              <p:cNvSpPr>
                <a:spLocks noChangeArrowheads="1"/>
              </p:cNvSpPr>
              <p:nvPr/>
            </p:nvSpPr>
            <p:spPr bwMode="auto">
              <a:xfrm>
                <a:off x="1838" y="1739"/>
                <a:ext cx="1249"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Contractual or Mandated Adjustments: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7" name="Rectangle 65"/>
              <p:cNvSpPr>
                <a:spLocks noChangeArrowheads="1"/>
              </p:cNvSpPr>
              <p:nvPr/>
            </p:nvSpPr>
            <p:spPr bwMode="auto">
              <a:xfrm>
                <a:off x="1838" y="1844"/>
                <a:ext cx="57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Pension Allowance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8" name="Rectangle 66"/>
              <p:cNvSpPr>
                <a:spLocks noChangeArrowheads="1"/>
              </p:cNvSpPr>
              <p:nvPr/>
            </p:nvSpPr>
            <p:spPr bwMode="auto">
              <a:xfrm>
                <a:off x="3976" y="1844"/>
                <a:ext cx="18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(106)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9" name="Rectangle 67"/>
              <p:cNvSpPr>
                <a:spLocks noChangeArrowheads="1"/>
              </p:cNvSpPr>
              <p:nvPr/>
            </p:nvSpPr>
            <p:spPr bwMode="auto">
              <a:xfrm>
                <a:off x="3692" y="1844"/>
                <a:ext cx="317"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40" name="Rectangle 68"/>
              <p:cNvSpPr>
                <a:spLocks noChangeArrowheads="1"/>
              </p:cNvSpPr>
              <p:nvPr/>
            </p:nvSpPr>
            <p:spPr bwMode="auto">
              <a:xfrm>
                <a:off x="3976" y="1844"/>
                <a:ext cx="47"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41" name="Rectangle 69"/>
              <p:cNvSpPr>
                <a:spLocks noChangeArrowheads="1"/>
              </p:cNvSpPr>
              <p:nvPr/>
            </p:nvSpPr>
            <p:spPr bwMode="auto">
              <a:xfrm>
                <a:off x="1838" y="1923"/>
                <a:ext cx="46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Health Benefits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42" name="Rectangle 70"/>
              <p:cNvSpPr>
                <a:spLocks noChangeArrowheads="1"/>
              </p:cNvSpPr>
              <p:nvPr/>
            </p:nvSpPr>
            <p:spPr bwMode="auto">
              <a:xfrm>
                <a:off x="4030" y="1923"/>
                <a:ext cx="10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74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43" name="Rectangle 71"/>
              <p:cNvSpPr>
                <a:spLocks noChangeArrowheads="1"/>
              </p:cNvSpPr>
              <p:nvPr/>
            </p:nvSpPr>
            <p:spPr bwMode="auto">
              <a:xfrm>
                <a:off x="3692" y="1923"/>
                <a:ext cx="353"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44" name="Rectangle 72"/>
              <p:cNvSpPr>
                <a:spLocks noChangeArrowheads="1"/>
              </p:cNvSpPr>
              <p:nvPr/>
            </p:nvSpPr>
            <p:spPr bwMode="auto">
              <a:xfrm>
                <a:off x="4016" y="1923"/>
                <a:ext cx="47"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45" name="Rectangle 73"/>
              <p:cNvSpPr>
                <a:spLocks noChangeArrowheads="1"/>
              </p:cNvSpPr>
              <p:nvPr/>
            </p:nvSpPr>
            <p:spPr bwMode="auto">
              <a:xfrm>
                <a:off x="1838" y="2002"/>
                <a:ext cx="497"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Hope Allowance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46" name="Rectangle 74"/>
              <p:cNvSpPr>
                <a:spLocks noChangeArrowheads="1"/>
              </p:cNvSpPr>
              <p:nvPr/>
            </p:nvSpPr>
            <p:spPr bwMode="auto">
              <a:xfrm>
                <a:off x="3998" y="2002"/>
                <a:ext cx="137"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123</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47" name="Rectangle 75"/>
              <p:cNvSpPr>
                <a:spLocks noChangeArrowheads="1"/>
              </p:cNvSpPr>
              <p:nvPr/>
            </p:nvSpPr>
            <p:spPr bwMode="auto">
              <a:xfrm>
                <a:off x="3692" y="2002"/>
                <a:ext cx="33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48" name="Rectangle 76"/>
              <p:cNvSpPr>
                <a:spLocks noChangeArrowheads="1"/>
              </p:cNvSpPr>
              <p:nvPr/>
            </p:nvSpPr>
            <p:spPr bwMode="auto">
              <a:xfrm>
                <a:off x="3998" y="2002"/>
                <a:ext cx="47"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49" name="Rectangle 77"/>
              <p:cNvSpPr>
                <a:spLocks noChangeArrowheads="1"/>
              </p:cNvSpPr>
              <p:nvPr/>
            </p:nvSpPr>
            <p:spPr bwMode="auto">
              <a:xfrm>
                <a:off x="4257" y="1998"/>
                <a:ext cx="58" cy="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0" i="1"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0" name="Rectangle 84"/>
              <p:cNvSpPr>
                <a:spLocks noChangeArrowheads="1"/>
              </p:cNvSpPr>
              <p:nvPr/>
            </p:nvSpPr>
            <p:spPr bwMode="auto">
              <a:xfrm>
                <a:off x="3692" y="2160"/>
                <a:ext cx="33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1" name="Rectangle 85"/>
              <p:cNvSpPr>
                <a:spLocks noChangeArrowheads="1"/>
              </p:cNvSpPr>
              <p:nvPr/>
            </p:nvSpPr>
            <p:spPr bwMode="auto">
              <a:xfrm>
                <a:off x="3998" y="2160"/>
                <a:ext cx="47"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2" name="Rectangle 87"/>
              <p:cNvSpPr>
                <a:spLocks noChangeArrowheads="1"/>
              </p:cNvSpPr>
              <p:nvPr/>
            </p:nvSpPr>
            <p:spPr bwMode="auto">
              <a:xfrm>
                <a:off x="4009" y="2240"/>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53" name="Rectangle 91"/>
              <p:cNvSpPr>
                <a:spLocks noChangeArrowheads="1"/>
              </p:cNvSpPr>
              <p:nvPr/>
            </p:nvSpPr>
            <p:spPr bwMode="auto">
              <a:xfrm>
                <a:off x="4009" y="2319"/>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54" name="Rectangle 94"/>
              <p:cNvSpPr>
                <a:spLocks noChangeArrowheads="1"/>
              </p:cNvSpPr>
              <p:nvPr/>
            </p:nvSpPr>
            <p:spPr bwMode="auto">
              <a:xfrm>
                <a:off x="1828" y="2088"/>
                <a:ext cx="98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rgbClr val="000000"/>
                    </a:solidFill>
                    <a:effectLst/>
                    <a:latin typeface="Arial" pitchFamily="34" charset="0"/>
                    <a:cs typeface="Arial" pitchFamily="34" charset="0"/>
                  </a:rPr>
                  <a:t>City Council Surplus Adjustments</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55" name="Rectangle 95"/>
              <p:cNvSpPr>
                <a:spLocks noChangeArrowheads="1"/>
              </p:cNvSpPr>
              <p:nvPr/>
            </p:nvSpPr>
            <p:spPr bwMode="auto">
              <a:xfrm>
                <a:off x="3991" y="2080"/>
                <a:ext cx="144"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rgbClr val="000000"/>
                    </a:solidFill>
                    <a:effectLst/>
                    <a:latin typeface="Arial" pitchFamily="34" charset="0"/>
                    <a:cs typeface="Arial" pitchFamily="34" charset="0"/>
                  </a:rPr>
                  <a:t>(31)</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56" name="Rectangle 96"/>
              <p:cNvSpPr>
                <a:spLocks noChangeArrowheads="1"/>
              </p:cNvSpPr>
              <p:nvPr/>
            </p:nvSpPr>
            <p:spPr bwMode="auto">
              <a:xfrm>
                <a:off x="3692" y="2398"/>
                <a:ext cx="33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7" name="Rectangle 97"/>
              <p:cNvSpPr>
                <a:spLocks noChangeArrowheads="1"/>
              </p:cNvSpPr>
              <p:nvPr/>
            </p:nvSpPr>
            <p:spPr bwMode="auto">
              <a:xfrm>
                <a:off x="3998" y="2398"/>
                <a:ext cx="47"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8" name="Rectangle 98"/>
              <p:cNvSpPr>
                <a:spLocks noChangeArrowheads="1"/>
              </p:cNvSpPr>
              <p:nvPr/>
            </p:nvSpPr>
            <p:spPr bwMode="auto">
              <a:xfrm>
                <a:off x="1828" y="2173"/>
                <a:ext cx="147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rgbClr val="000000"/>
                    </a:solidFill>
                    <a:effectLst/>
                    <a:latin typeface="Arial" pitchFamily="34" charset="0"/>
                    <a:cs typeface="Arial" pitchFamily="34" charset="0"/>
                  </a:rPr>
                  <a:t>Mayor's Office for People with Disabilities Transfer</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59" name="Rectangle 99"/>
              <p:cNvSpPr>
                <a:spLocks noChangeArrowheads="1"/>
              </p:cNvSpPr>
              <p:nvPr/>
            </p:nvSpPr>
            <p:spPr bwMode="auto">
              <a:xfrm>
                <a:off x="3965" y="2150"/>
                <a:ext cx="18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rgbClr val="000000"/>
                    </a:solidFill>
                    <a:effectLst/>
                    <a:latin typeface="Arial" pitchFamily="34" charset="0"/>
                    <a:cs typeface="Arial" pitchFamily="34" charset="0"/>
                  </a:rPr>
                  <a:t>(312)</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60" name="Rectangle 100"/>
              <p:cNvSpPr>
                <a:spLocks noChangeArrowheads="1"/>
              </p:cNvSpPr>
              <p:nvPr/>
            </p:nvSpPr>
            <p:spPr bwMode="auto">
              <a:xfrm>
                <a:off x="3692" y="2477"/>
                <a:ext cx="299"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61" name="Rectangle 101"/>
              <p:cNvSpPr>
                <a:spLocks noChangeArrowheads="1"/>
              </p:cNvSpPr>
              <p:nvPr/>
            </p:nvSpPr>
            <p:spPr bwMode="auto">
              <a:xfrm>
                <a:off x="3962" y="2477"/>
                <a:ext cx="47"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62" name="Rectangle 102"/>
              <p:cNvSpPr>
                <a:spLocks noChangeArrowheads="1"/>
              </p:cNvSpPr>
              <p:nvPr/>
            </p:nvSpPr>
            <p:spPr bwMode="auto">
              <a:xfrm>
                <a:off x="4240" y="2157"/>
                <a:ext cx="58" cy="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0" i="1" u="none" strike="noStrike" cap="none" normalizeH="0" baseline="0" dirty="0" smtClean="0">
                    <a:ln>
                      <a:noFill/>
                    </a:ln>
                    <a:solidFill>
                      <a:srgbClr val="000000"/>
                    </a:solidFill>
                    <a:effectLst/>
                    <a:latin typeface="Arial" pitchFamily="34" charset="0"/>
                    <a:cs typeface="Arial" pitchFamily="34" charset="0"/>
                  </a:rPr>
                  <a:t>4</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63" name="Rectangle 103"/>
              <p:cNvSpPr>
                <a:spLocks noChangeArrowheads="1"/>
              </p:cNvSpPr>
              <p:nvPr/>
            </p:nvSpPr>
            <p:spPr bwMode="auto">
              <a:xfrm>
                <a:off x="1833" y="2259"/>
                <a:ext cx="78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rgbClr val="000000"/>
                    </a:solidFill>
                    <a:effectLst/>
                    <a:latin typeface="Arial" pitchFamily="34" charset="0"/>
                    <a:cs typeface="Arial" pitchFamily="34" charset="0"/>
                  </a:rPr>
                  <a:t>Other Restricted Accounts</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64" name="Rectangle 104"/>
              <p:cNvSpPr>
                <a:spLocks noChangeArrowheads="1"/>
              </p:cNvSpPr>
              <p:nvPr/>
            </p:nvSpPr>
            <p:spPr bwMode="auto">
              <a:xfrm>
                <a:off x="4013" y="2224"/>
                <a:ext cx="10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rgbClr val="000000"/>
                    </a:solidFill>
                    <a:effectLst/>
                    <a:latin typeface="Arial" pitchFamily="34" charset="0"/>
                    <a:cs typeface="Arial" pitchFamily="34" charset="0"/>
                  </a:rPr>
                  <a:t>89</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65" name="Rectangle 105"/>
              <p:cNvSpPr>
                <a:spLocks noChangeArrowheads="1"/>
              </p:cNvSpPr>
              <p:nvPr/>
            </p:nvSpPr>
            <p:spPr bwMode="auto">
              <a:xfrm>
                <a:off x="3692" y="2556"/>
                <a:ext cx="291"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66" name="Rectangle 106"/>
              <p:cNvSpPr>
                <a:spLocks noChangeArrowheads="1"/>
              </p:cNvSpPr>
              <p:nvPr/>
            </p:nvSpPr>
            <p:spPr bwMode="auto">
              <a:xfrm>
                <a:off x="4004" y="2189"/>
                <a:ext cx="47"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67" name="Rectangle 107"/>
              <p:cNvSpPr>
                <a:spLocks noChangeArrowheads="1"/>
              </p:cNvSpPr>
              <p:nvPr/>
            </p:nvSpPr>
            <p:spPr bwMode="auto">
              <a:xfrm>
                <a:off x="4232" y="2240"/>
                <a:ext cx="58" cy="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700" b="0" i="1" u="none" strike="noStrike" cap="none" normalizeH="0" baseline="0" dirty="0" smtClean="0">
                    <a:ln>
                      <a:noFill/>
                    </a:ln>
                    <a:solidFill>
                      <a:srgbClr val="000000"/>
                    </a:solidFill>
                    <a:effectLst/>
                    <a:latin typeface="Arial" pitchFamily="34" charset="0"/>
                    <a:cs typeface="Arial" pitchFamily="34" charset="0"/>
                  </a:rPr>
                  <a:t>3</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68" name="Rectangle 108"/>
              <p:cNvSpPr>
                <a:spLocks noChangeArrowheads="1"/>
              </p:cNvSpPr>
              <p:nvPr/>
            </p:nvSpPr>
            <p:spPr bwMode="auto">
              <a:xfrm>
                <a:off x="2224" y="2342"/>
                <a:ext cx="1314"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smtClean="0">
                    <a:ln>
                      <a:noFill/>
                    </a:ln>
                    <a:solidFill>
                      <a:srgbClr val="000000"/>
                    </a:solidFill>
                    <a:effectLst/>
                    <a:latin typeface="Arial" pitchFamily="34" charset="0"/>
                    <a:cs typeface="Arial" pitchFamily="34" charset="0"/>
                  </a:rPr>
                  <a:t>Subtotal Contractual/Mandated Increases</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69" name="Rectangle 109"/>
              <p:cNvSpPr>
                <a:spLocks noChangeArrowheads="1"/>
              </p:cNvSpPr>
              <p:nvPr/>
            </p:nvSpPr>
            <p:spPr bwMode="auto">
              <a:xfrm>
                <a:off x="3948" y="2314"/>
                <a:ext cx="184"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smtClean="0">
                    <a:ln>
                      <a:noFill/>
                    </a:ln>
                    <a:solidFill>
                      <a:srgbClr val="000000"/>
                    </a:solidFill>
                    <a:effectLst/>
                    <a:latin typeface="Arial" pitchFamily="34" charset="0"/>
                    <a:cs typeface="Arial" pitchFamily="34" charset="0"/>
                  </a:rPr>
                  <a:t>(163)</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70" name="Rectangle 110"/>
              <p:cNvSpPr>
                <a:spLocks noChangeArrowheads="1"/>
              </p:cNvSpPr>
              <p:nvPr/>
            </p:nvSpPr>
            <p:spPr bwMode="auto">
              <a:xfrm>
                <a:off x="3676" y="2324"/>
                <a:ext cx="320"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71" name="Rectangle 111"/>
              <p:cNvSpPr>
                <a:spLocks noChangeArrowheads="1"/>
              </p:cNvSpPr>
              <p:nvPr/>
            </p:nvSpPr>
            <p:spPr bwMode="auto">
              <a:xfrm>
                <a:off x="3976" y="2635"/>
                <a:ext cx="50"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72" name="Rectangle 112"/>
              <p:cNvSpPr>
                <a:spLocks noChangeArrowheads="1"/>
              </p:cNvSpPr>
              <p:nvPr/>
            </p:nvSpPr>
            <p:spPr bwMode="auto">
              <a:xfrm>
                <a:off x="1838" y="2680"/>
                <a:ext cx="839"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smtClean="0">
                    <a:ln>
                      <a:noFill/>
                    </a:ln>
                    <a:solidFill>
                      <a:srgbClr val="000000"/>
                    </a:solidFill>
                    <a:effectLst/>
                    <a:latin typeface="Arial" pitchFamily="34" charset="0"/>
                    <a:cs typeface="Arial" pitchFamily="34" charset="0"/>
                  </a:rPr>
                  <a:t>FY2018 Proposed Budget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73" name="Rectangle 113"/>
              <p:cNvSpPr>
                <a:spLocks noChangeArrowheads="1"/>
              </p:cNvSpPr>
              <p:nvPr/>
            </p:nvSpPr>
            <p:spPr bwMode="auto">
              <a:xfrm>
                <a:off x="1838" y="2898"/>
                <a:ext cx="116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Operating and Contractual Adjustments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74" name="Rectangle 114"/>
              <p:cNvSpPr>
                <a:spLocks noChangeArrowheads="1"/>
              </p:cNvSpPr>
              <p:nvPr/>
            </p:nvSpPr>
            <p:spPr bwMode="auto">
              <a:xfrm>
                <a:off x="3976" y="2898"/>
                <a:ext cx="18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(278)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75" name="Rectangle 115"/>
              <p:cNvSpPr>
                <a:spLocks noChangeArrowheads="1"/>
              </p:cNvSpPr>
              <p:nvPr/>
            </p:nvSpPr>
            <p:spPr bwMode="auto">
              <a:xfrm>
                <a:off x="3692" y="2898"/>
                <a:ext cx="317"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76" name="Rectangle 116"/>
              <p:cNvSpPr>
                <a:spLocks noChangeArrowheads="1"/>
              </p:cNvSpPr>
              <p:nvPr/>
            </p:nvSpPr>
            <p:spPr bwMode="auto">
              <a:xfrm>
                <a:off x="3976" y="2898"/>
                <a:ext cx="47"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77" name="Rectangle 117"/>
              <p:cNvSpPr>
                <a:spLocks noChangeArrowheads="1"/>
              </p:cNvSpPr>
              <p:nvPr/>
            </p:nvSpPr>
            <p:spPr bwMode="auto">
              <a:xfrm>
                <a:off x="2673" y="3035"/>
                <a:ext cx="821"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FY2018 Proposed Budget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78" name="Rectangle 118"/>
              <p:cNvSpPr>
                <a:spLocks noChangeArrowheads="1"/>
              </p:cNvSpPr>
              <p:nvPr/>
            </p:nvSpPr>
            <p:spPr bwMode="auto">
              <a:xfrm>
                <a:off x="3915" y="3035"/>
                <a:ext cx="230"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11,486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79" name="Rectangle 119"/>
              <p:cNvSpPr>
                <a:spLocks noChangeArrowheads="1"/>
              </p:cNvSpPr>
              <p:nvPr/>
            </p:nvSpPr>
            <p:spPr bwMode="auto">
              <a:xfrm>
                <a:off x="3692" y="3035"/>
                <a:ext cx="248"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0" name="Rectangle 120"/>
              <p:cNvSpPr>
                <a:spLocks noChangeArrowheads="1"/>
              </p:cNvSpPr>
              <p:nvPr/>
            </p:nvSpPr>
            <p:spPr bwMode="auto">
              <a:xfrm>
                <a:off x="3904" y="3035"/>
                <a:ext cx="50"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 name="Rectangle 121"/>
              <p:cNvSpPr>
                <a:spLocks noChangeArrowheads="1"/>
              </p:cNvSpPr>
              <p:nvPr/>
            </p:nvSpPr>
            <p:spPr bwMode="auto">
              <a:xfrm>
                <a:off x="2335" y="3150"/>
                <a:ext cx="1177"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 Change from FY17 Current Budget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2" name="Rectangle 122"/>
              <p:cNvSpPr>
                <a:spLocks noChangeArrowheads="1"/>
              </p:cNvSpPr>
              <p:nvPr/>
            </p:nvSpPr>
            <p:spPr bwMode="auto">
              <a:xfrm>
                <a:off x="3937" y="3150"/>
                <a:ext cx="22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FF0000"/>
                    </a:solidFill>
                    <a:effectLst/>
                    <a:latin typeface="Arial" pitchFamily="34" charset="0"/>
                    <a:cs typeface="Arial" pitchFamily="34" charset="0"/>
                  </a:rPr>
                  <a:t>(2.4%)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3" name="Rectangle 123"/>
              <p:cNvSpPr>
                <a:spLocks noChangeArrowheads="1"/>
              </p:cNvSpPr>
              <p:nvPr/>
            </p:nvSpPr>
            <p:spPr bwMode="auto">
              <a:xfrm>
                <a:off x="1838" y="3387"/>
                <a:ext cx="270"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Notes: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4" name="Rectangle 124"/>
              <p:cNvSpPr>
                <a:spLocks noChangeArrowheads="1"/>
              </p:cNvSpPr>
              <p:nvPr/>
            </p:nvSpPr>
            <p:spPr bwMode="auto">
              <a:xfrm>
                <a:off x="1838" y="3942"/>
                <a:ext cx="18"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85" name="Rectangle 125"/>
              <p:cNvSpPr>
                <a:spLocks noChangeArrowheads="1"/>
              </p:cNvSpPr>
              <p:nvPr/>
            </p:nvSpPr>
            <p:spPr bwMode="auto">
              <a:xfrm>
                <a:off x="1847" y="3943"/>
                <a:ext cx="188"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6" name="Rectangle 126"/>
              <p:cNvSpPr>
                <a:spLocks noChangeArrowheads="1"/>
              </p:cNvSpPr>
              <p:nvPr/>
            </p:nvSpPr>
            <p:spPr bwMode="auto">
              <a:xfrm>
                <a:off x="1834" y="4032"/>
                <a:ext cx="2521"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228600" marR="0" lvl="0" indent="-228600" algn="l" defTabSz="914400" rtl="0" eaLnBrk="1" fontAlgn="base" latinLnBrk="0" hangingPunct="1">
                  <a:lnSpc>
                    <a:spcPct val="100000"/>
                  </a:lnSpc>
                  <a:spcBef>
                    <a:spcPct val="0"/>
                  </a:spcBef>
                  <a:spcAft>
                    <a:spcPct val="0"/>
                  </a:spcAft>
                  <a:buClrTx/>
                  <a:buSzTx/>
                  <a:buFontTx/>
                  <a:buAutoNum type="arabicPlain" startAt="4"/>
                  <a:tabLst/>
                </a:pPr>
                <a:r>
                  <a:rPr kumimoji="0" lang="en-US" altLang="en-US" sz="800" b="0" i="0" u="none" strike="noStrike" cap="none" normalizeH="0" baseline="0" dirty="0" smtClean="0">
                    <a:ln>
                      <a:noFill/>
                    </a:ln>
                    <a:solidFill>
                      <a:srgbClr val="000000"/>
                    </a:solidFill>
                    <a:effectLst/>
                    <a:latin typeface="Arial" pitchFamily="34" charset="0"/>
                    <a:cs typeface="Arial" pitchFamily="34" charset="0"/>
                  </a:rPr>
                  <a:t>In</a:t>
                </a:r>
                <a:r>
                  <a:rPr kumimoji="0" lang="en-US" altLang="en-US" sz="800" b="0" i="0" u="none" strike="noStrike" cap="none" normalizeH="0" dirty="0" smtClean="0">
                    <a:ln>
                      <a:noFill/>
                    </a:ln>
                    <a:solidFill>
                      <a:srgbClr val="000000"/>
                    </a:solidFill>
                    <a:effectLst/>
                    <a:latin typeface="Arial" pitchFamily="34" charset="0"/>
                    <a:cs typeface="Arial" pitchFamily="34" charset="0"/>
                  </a:rPr>
                  <a:t> FY2018 the Office for People with Disabilities will transfer to the Public Works &amp; </a:t>
                </a:r>
              </a:p>
              <a:p>
                <a:pPr marL="342900" marR="0" lvl="0" indent="-342900" algn="l" defTabSz="914400" rtl="0" eaLnBrk="1" fontAlgn="base" latinLnBrk="0" hangingPunct="1">
                  <a:lnSpc>
                    <a:spcPct val="100000"/>
                  </a:lnSpc>
                  <a:spcBef>
                    <a:spcPct val="0"/>
                  </a:spcBef>
                  <a:spcAft>
                    <a:spcPct val="0"/>
                  </a:spcAft>
                  <a:buClrTx/>
                  <a:buSzTx/>
                  <a:buFontTx/>
                  <a:buAutoNum type="arabicPlain" startAt="4"/>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87" name="Rectangle 127"/>
              <p:cNvSpPr>
                <a:spLocks noChangeArrowheads="1"/>
              </p:cNvSpPr>
              <p:nvPr/>
            </p:nvSpPr>
            <p:spPr bwMode="auto">
              <a:xfrm>
                <a:off x="1838" y="4107"/>
                <a:ext cx="1553"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rgbClr val="000000"/>
                    </a:solidFill>
                    <a:effectLst/>
                    <a:latin typeface="Arial" pitchFamily="34" charset="0"/>
                    <a:cs typeface="Arial" pitchFamily="34" charset="0"/>
                  </a:rPr>
                  <a:t>Engineering Department (budget costs of $311, 875)..</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88" name="Rectangle 128"/>
              <p:cNvSpPr>
                <a:spLocks noChangeArrowheads="1"/>
              </p:cNvSpPr>
              <p:nvPr/>
            </p:nvSpPr>
            <p:spPr bwMode="auto">
              <a:xfrm>
                <a:off x="1838" y="3625"/>
                <a:ext cx="1494"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2   Municipal employees contractual pay increases.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9" name="Rectangle 129"/>
              <p:cNvSpPr>
                <a:spLocks noChangeArrowheads="1"/>
              </p:cNvSpPr>
              <p:nvPr/>
            </p:nvSpPr>
            <p:spPr bwMode="auto">
              <a:xfrm>
                <a:off x="1838" y="3704"/>
                <a:ext cx="2577"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rgbClr val="000000"/>
                    </a:solidFill>
                    <a:effectLst/>
                    <a:latin typeface="Arial" pitchFamily="34" charset="0"/>
                    <a:cs typeface="Arial" pitchFamily="34" charset="0"/>
                  </a:rPr>
                  <a:t>3  Other Restricted Accounts to include Fuel, Application Services, Data Services, Voice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90" name="Rectangle 130"/>
              <p:cNvSpPr>
                <a:spLocks noChangeArrowheads="1"/>
              </p:cNvSpPr>
              <p:nvPr/>
            </p:nvSpPr>
            <p:spPr bwMode="auto">
              <a:xfrm>
                <a:off x="1838" y="3783"/>
                <a:ext cx="2627"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rgbClr val="000000"/>
                    </a:solidFill>
                    <a:effectLst/>
                    <a:latin typeface="Arial" pitchFamily="34" charset="0"/>
                    <a:cs typeface="Arial" pitchFamily="34" charset="0"/>
                  </a:rPr>
                  <a:t>Services, Voice Labor, GIS Revolving Fund Services, Voice Services -Wireless, Insurance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91" name="Rectangle 131"/>
              <p:cNvSpPr>
                <a:spLocks noChangeArrowheads="1"/>
              </p:cNvSpPr>
              <p:nvPr/>
            </p:nvSpPr>
            <p:spPr bwMode="auto">
              <a:xfrm>
                <a:off x="1808" y="3862"/>
                <a:ext cx="2460"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en-US" sz="800" dirty="0">
                    <a:solidFill>
                      <a:srgbClr val="000000"/>
                    </a:solidFill>
                  </a:rPr>
                  <a:t> </a:t>
                </a:r>
                <a:r>
                  <a:rPr lang="en-US" altLang="en-US" sz="800" dirty="0" smtClean="0">
                    <a:solidFill>
                      <a:srgbClr val="000000"/>
                    </a:solidFill>
                  </a:rPr>
                  <a:t>fees, </a:t>
                </a:r>
                <a:r>
                  <a:rPr lang="en-US" altLang="en-US" sz="800" dirty="0" err="1">
                    <a:solidFill>
                      <a:srgbClr val="000000"/>
                    </a:solidFill>
                  </a:rPr>
                  <a:t>I</a:t>
                </a:r>
                <a:r>
                  <a:rPr kumimoji="0" lang="en-US" altLang="en-US" sz="800" b="0" i="0" u="none" strike="noStrike" cap="none" normalizeH="0" baseline="0" dirty="0" err="1" smtClean="0">
                    <a:ln>
                      <a:noFill/>
                    </a:ln>
                    <a:solidFill>
                      <a:srgbClr val="000000"/>
                    </a:solidFill>
                    <a:effectLst/>
                    <a:latin typeface="Arial" pitchFamily="34" charset="0"/>
                    <a:cs typeface="Arial" pitchFamily="34" charset="0"/>
                  </a:rPr>
                  <a:t>nterfund</a:t>
                </a:r>
                <a:r>
                  <a:rPr kumimoji="0" lang="en-US" altLang="en-US" sz="800" b="0" i="0" u="none" strike="noStrike" cap="none" normalizeH="0" baseline="0" dirty="0" smtClean="0">
                    <a:ln>
                      <a:noFill/>
                    </a:ln>
                    <a:solidFill>
                      <a:srgbClr val="000000"/>
                    </a:solidFill>
                    <a:effectLst/>
                    <a:latin typeface="Arial" pitchFamily="34" charset="0"/>
                    <a:cs typeface="Arial" pitchFamily="34" charset="0"/>
                  </a:rPr>
                  <a:t> HR Client Services, KRONOS Service Chargeback, </a:t>
                </a:r>
                <a:r>
                  <a:rPr kumimoji="0" lang="en-US" altLang="en-US" sz="800" b="0" i="0" u="none" strike="noStrike" cap="none" normalizeH="0" baseline="0" dirty="0" err="1" smtClean="0">
                    <a:ln>
                      <a:noFill/>
                    </a:ln>
                    <a:solidFill>
                      <a:srgbClr val="000000"/>
                    </a:solidFill>
                    <a:effectLst/>
                    <a:latin typeface="Arial" pitchFamily="34" charset="0"/>
                    <a:cs typeface="Arial" pitchFamily="34" charset="0"/>
                  </a:rPr>
                  <a:t>Interfund</a:t>
                </a:r>
                <a:r>
                  <a:rPr kumimoji="0" lang="en-US" altLang="en-US" sz="800" b="0" i="0" u="none" strike="noStrike" cap="none" normalizeH="0" baseline="0" dirty="0" smtClean="0">
                    <a:ln>
                      <a:noFill/>
                    </a:ln>
                    <a:solidFill>
                      <a:srgbClr val="000000"/>
                    </a:solidFill>
                    <a:effectLst/>
                    <a:latin typeface="Arial" pitchFamily="34" charset="0"/>
                    <a:cs typeface="Arial" pitchFamily="34" charset="0"/>
                  </a:rPr>
                  <a:t> Vehicle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92" name="Rectangle 132"/>
              <p:cNvSpPr>
                <a:spLocks noChangeArrowheads="1"/>
              </p:cNvSpPr>
              <p:nvPr/>
            </p:nvSpPr>
            <p:spPr bwMode="auto">
              <a:xfrm>
                <a:off x="1838" y="4179"/>
                <a:ext cx="29" cy="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93" name="Rectangle 133"/>
              <p:cNvSpPr>
                <a:spLocks noChangeArrowheads="1"/>
              </p:cNvSpPr>
              <p:nvPr/>
            </p:nvSpPr>
            <p:spPr bwMode="auto">
              <a:xfrm>
                <a:off x="2436" y="487"/>
                <a:ext cx="1537"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F2F2F2"/>
                    </a:solidFill>
                    <a:effectLst/>
                    <a:latin typeface="Arial" pitchFamily="34" charset="0"/>
                    <a:cs typeface="Arial" pitchFamily="34" charset="0"/>
                  </a:rPr>
                  <a:t>FY2018 General Fund Budget Expenditures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94" name="Rectangle 134"/>
              <p:cNvSpPr>
                <a:spLocks noChangeArrowheads="1"/>
              </p:cNvSpPr>
              <p:nvPr/>
            </p:nvSpPr>
            <p:spPr bwMode="auto">
              <a:xfrm>
                <a:off x="2526" y="570"/>
                <a:ext cx="134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F2F2F2"/>
                    </a:solidFill>
                    <a:effectLst/>
                    <a:latin typeface="Arial" pitchFamily="34" charset="0"/>
                    <a:cs typeface="Arial" pitchFamily="34" charset="0"/>
                  </a:rPr>
                  <a:t>Net Change to FY2017 Current Budget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95" name="Rectangle 135"/>
              <p:cNvSpPr>
                <a:spLocks noChangeArrowheads="1"/>
              </p:cNvSpPr>
              <p:nvPr/>
            </p:nvSpPr>
            <p:spPr bwMode="auto">
              <a:xfrm>
                <a:off x="2349" y="1099"/>
                <a:ext cx="1742"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F2F2F2"/>
                    </a:solidFill>
                    <a:effectLst/>
                    <a:latin typeface="Arial" pitchFamily="34" charset="0"/>
                    <a:cs typeface="Arial" pitchFamily="34" charset="0"/>
                  </a:rPr>
                  <a:t>Explanation of FY2018 Incremental Increase/(Decrease)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96" name="Rectangle 136"/>
              <p:cNvSpPr>
                <a:spLocks noChangeArrowheads="1"/>
              </p:cNvSpPr>
              <p:nvPr/>
            </p:nvSpPr>
            <p:spPr bwMode="auto">
              <a:xfrm>
                <a:off x="1838" y="3467"/>
                <a:ext cx="2458"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rgbClr val="000000"/>
                    </a:solidFill>
                    <a:effectLst/>
                    <a:latin typeface="Arial" pitchFamily="34" charset="0"/>
                    <a:cs typeface="Arial" pitchFamily="34" charset="0"/>
                  </a:rPr>
                  <a:t>1  Restricted Budget includes service chargeback accounts for items such as fuel,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97" name="Rectangle 137"/>
              <p:cNvSpPr>
                <a:spLocks noChangeArrowheads="1"/>
              </p:cNvSpPr>
              <p:nvPr/>
            </p:nvSpPr>
            <p:spPr bwMode="auto">
              <a:xfrm>
                <a:off x="1838" y="3546"/>
                <a:ext cx="478"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rgbClr val="000000"/>
                    </a:solidFill>
                    <a:effectLst/>
                    <a:latin typeface="Arial" pitchFamily="34" charset="0"/>
                    <a:cs typeface="Arial" pitchFamily="34" charset="0"/>
                  </a:rPr>
                  <a:t>IT accounts,</a:t>
                </a:r>
                <a:r>
                  <a:rPr kumimoji="0" lang="en-US" altLang="en-US" sz="800" b="0" i="0" u="none" strike="noStrike" cap="none" normalizeH="0" dirty="0" smtClean="0">
                    <a:ln>
                      <a:noFill/>
                    </a:ln>
                    <a:solidFill>
                      <a:srgbClr val="000000"/>
                    </a:solidFill>
                    <a:effectLst/>
                    <a:latin typeface="Arial" pitchFamily="34" charset="0"/>
                    <a:cs typeface="Arial" pitchFamily="34" charset="0"/>
                  </a:rPr>
                  <a:t> </a:t>
                </a:r>
                <a:r>
                  <a:rPr kumimoji="0" lang="en-US" altLang="en-US" sz="800" b="0" i="0" u="none" strike="noStrike" cap="none" normalizeH="0" baseline="0" dirty="0" smtClean="0">
                    <a:ln>
                      <a:noFill/>
                    </a:ln>
                    <a:solidFill>
                      <a:srgbClr val="000000"/>
                    </a:solidFill>
                    <a:effectLst/>
                    <a:latin typeface="Arial" pitchFamily="34" charset="0"/>
                    <a:cs typeface="Arial" pitchFamily="34" charset="0"/>
                  </a:rPr>
                  <a:t>etc.</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98" name="Rectangle 138"/>
              <p:cNvSpPr>
                <a:spLocks noChangeArrowheads="1"/>
              </p:cNvSpPr>
              <p:nvPr/>
            </p:nvSpPr>
            <p:spPr bwMode="auto">
              <a:xfrm>
                <a:off x="1824" y="480"/>
                <a:ext cx="4"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9" name="Line 139"/>
              <p:cNvSpPr>
                <a:spLocks noChangeShapeType="1"/>
              </p:cNvSpPr>
              <p:nvPr/>
            </p:nvSpPr>
            <p:spPr bwMode="auto">
              <a:xfrm>
                <a:off x="1828" y="480"/>
                <a:ext cx="259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0" name="Rectangle 140"/>
              <p:cNvSpPr>
                <a:spLocks noChangeArrowheads="1"/>
              </p:cNvSpPr>
              <p:nvPr/>
            </p:nvSpPr>
            <p:spPr bwMode="auto">
              <a:xfrm>
                <a:off x="1828" y="480"/>
                <a:ext cx="2591"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1" name="Rectangle 141"/>
              <p:cNvSpPr>
                <a:spLocks noChangeArrowheads="1"/>
              </p:cNvSpPr>
              <p:nvPr/>
            </p:nvSpPr>
            <p:spPr bwMode="auto">
              <a:xfrm>
                <a:off x="4415" y="480"/>
                <a:ext cx="4"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2" name="Rectangle 142"/>
              <p:cNvSpPr>
                <a:spLocks noChangeArrowheads="1"/>
              </p:cNvSpPr>
              <p:nvPr/>
            </p:nvSpPr>
            <p:spPr bwMode="auto">
              <a:xfrm>
                <a:off x="3400" y="480"/>
                <a:ext cx="4"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3" name="Rectangle 143"/>
              <p:cNvSpPr>
                <a:spLocks noChangeArrowheads="1"/>
              </p:cNvSpPr>
              <p:nvPr/>
            </p:nvSpPr>
            <p:spPr bwMode="auto">
              <a:xfrm>
                <a:off x="3656" y="480"/>
                <a:ext cx="4"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4" name="Rectangle 144"/>
              <p:cNvSpPr>
                <a:spLocks noChangeArrowheads="1"/>
              </p:cNvSpPr>
              <p:nvPr/>
            </p:nvSpPr>
            <p:spPr bwMode="auto">
              <a:xfrm>
                <a:off x="4127" y="480"/>
                <a:ext cx="4"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5" name="Line 145"/>
              <p:cNvSpPr>
                <a:spLocks noChangeShapeType="1"/>
              </p:cNvSpPr>
              <p:nvPr/>
            </p:nvSpPr>
            <p:spPr bwMode="auto">
              <a:xfrm>
                <a:off x="1828" y="646"/>
                <a:ext cx="259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6" name="Rectangle 146"/>
              <p:cNvSpPr>
                <a:spLocks noChangeArrowheads="1"/>
              </p:cNvSpPr>
              <p:nvPr/>
            </p:nvSpPr>
            <p:spPr bwMode="auto">
              <a:xfrm>
                <a:off x="1828" y="646"/>
                <a:ext cx="2591"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7" name="Line 147"/>
              <p:cNvSpPr>
                <a:spLocks noChangeShapeType="1"/>
              </p:cNvSpPr>
              <p:nvPr/>
            </p:nvSpPr>
            <p:spPr bwMode="auto">
              <a:xfrm>
                <a:off x="1828" y="692"/>
                <a:ext cx="157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8" name="Rectangle 148"/>
              <p:cNvSpPr>
                <a:spLocks noChangeArrowheads="1"/>
              </p:cNvSpPr>
              <p:nvPr/>
            </p:nvSpPr>
            <p:spPr bwMode="auto">
              <a:xfrm>
                <a:off x="1828" y="692"/>
                <a:ext cx="157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9" name="Line 149"/>
              <p:cNvSpPr>
                <a:spLocks noChangeShapeType="1"/>
              </p:cNvSpPr>
              <p:nvPr/>
            </p:nvSpPr>
            <p:spPr bwMode="auto">
              <a:xfrm>
                <a:off x="1828" y="771"/>
                <a:ext cx="157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0" name="Rectangle 150"/>
              <p:cNvSpPr>
                <a:spLocks noChangeArrowheads="1"/>
              </p:cNvSpPr>
              <p:nvPr/>
            </p:nvSpPr>
            <p:spPr bwMode="auto">
              <a:xfrm>
                <a:off x="1828" y="771"/>
                <a:ext cx="157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1" name="Line 151"/>
              <p:cNvSpPr>
                <a:spLocks noChangeShapeType="1"/>
              </p:cNvSpPr>
              <p:nvPr/>
            </p:nvSpPr>
            <p:spPr bwMode="auto">
              <a:xfrm>
                <a:off x="3400" y="696"/>
                <a:ext cx="0" cy="7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2" name="Rectangle 152"/>
              <p:cNvSpPr>
                <a:spLocks noChangeArrowheads="1"/>
              </p:cNvSpPr>
              <p:nvPr/>
            </p:nvSpPr>
            <p:spPr bwMode="auto">
              <a:xfrm>
                <a:off x="3400" y="696"/>
                <a:ext cx="4"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3" name="Line 153"/>
              <p:cNvSpPr>
                <a:spLocks noChangeShapeType="1"/>
              </p:cNvSpPr>
              <p:nvPr/>
            </p:nvSpPr>
            <p:spPr bwMode="auto">
              <a:xfrm>
                <a:off x="3656" y="930"/>
                <a:ext cx="47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4" name="Rectangle 154"/>
              <p:cNvSpPr>
                <a:spLocks noChangeArrowheads="1"/>
              </p:cNvSpPr>
              <p:nvPr/>
            </p:nvSpPr>
            <p:spPr bwMode="auto">
              <a:xfrm>
                <a:off x="3656" y="930"/>
                <a:ext cx="47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5" name="Line 155"/>
              <p:cNvSpPr>
                <a:spLocks noChangeShapeType="1"/>
              </p:cNvSpPr>
              <p:nvPr/>
            </p:nvSpPr>
            <p:spPr bwMode="auto">
              <a:xfrm>
                <a:off x="3656" y="1009"/>
                <a:ext cx="47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6" name="Rectangle 156"/>
              <p:cNvSpPr>
                <a:spLocks noChangeArrowheads="1"/>
              </p:cNvSpPr>
              <p:nvPr/>
            </p:nvSpPr>
            <p:spPr bwMode="auto">
              <a:xfrm>
                <a:off x="3656" y="1009"/>
                <a:ext cx="47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7" name="Line 157"/>
              <p:cNvSpPr>
                <a:spLocks noChangeShapeType="1"/>
              </p:cNvSpPr>
              <p:nvPr/>
            </p:nvSpPr>
            <p:spPr bwMode="auto">
              <a:xfrm>
                <a:off x="1828" y="1088"/>
                <a:ext cx="259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8" name="Rectangle 158"/>
              <p:cNvSpPr>
                <a:spLocks noChangeArrowheads="1"/>
              </p:cNvSpPr>
              <p:nvPr/>
            </p:nvSpPr>
            <p:spPr bwMode="auto">
              <a:xfrm>
                <a:off x="1828" y="1088"/>
                <a:ext cx="2591"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9" name="Line 159"/>
              <p:cNvSpPr>
                <a:spLocks noChangeShapeType="1"/>
              </p:cNvSpPr>
              <p:nvPr/>
            </p:nvSpPr>
            <p:spPr bwMode="auto">
              <a:xfrm>
                <a:off x="1828" y="1167"/>
                <a:ext cx="259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0" name="Rectangle 160"/>
              <p:cNvSpPr>
                <a:spLocks noChangeArrowheads="1"/>
              </p:cNvSpPr>
              <p:nvPr/>
            </p:nvSpPr>
            <p:spPr bwMode="auto">
              <a:xfrm>
                <a:off x="1828" y="1167"/>
                <a:ext cx="2591"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1" name="Line 161"/>
              <p:cNvSpPr>
                <a:spLocks noChangeShapeType="1"/>
              </p:cNvSpPr>
              <p:nvPr/>
            </p:nvSpPr>
            <p:spPr bwMode="auto">
              <a:xfrm>
                <a:off x="1828" y="1214"/>
                <a:ext cx="259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2" name="Rectangle 162"/>
              <p:cNvSpPr>
                <a:spLocks noChangeArrowheads="1"/>
              </p:cNvSpPr>
              <p:nvPr/>
            </p:nvSpPr>
            <p:spPr bwMode="auto">
              <a:xfrm>
                <a:off x="1828" y="1214"/>
                <a:ext cx="2591"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3" name="Line 163"/>
              <p:cNvSpPr>
                <a:spLocks noChangeShapeType="1"/>
              </p:cNvSpPr>
              <p:nvPr/>
            </p:nvSpPr>
            <p:spPr bwMode="auto">
              <a:xfrm>
                <a:off x="1828" y="1293"/>
                <a:ext cx="157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4" name="Rectangle 164"/>
              <p:cNvSpPr>
                <a:spLocks noChangeArrowheads="1"/>
              </p:cNvSpPr>
              <p:nvPr/>
            </p:nvSpPr>
            <p:spPr bwMode="auto">
              <a:xfrm>
                <a:off x="1828" y="1293"/>
                <a:ext cx="157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5" name="Line 165"/>
              <p:cNvSpPr>
                <a:spLocks noChangeShapeType="1"/>
              </p:cNvSpPr>
              <p:nvPr/>
            </p:nvSpPr>
            <p:spPr bwMode="auto">
              <a:xfrm>
                <a:off x="3400" y="1218"/>
                <a:ext cx="0" cy="7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6" name="Rectangle 166"/>
              <p:cNvSpPr>
                <a:spLocks noChangeArrowheads="1"/>
              </p:cNvSpPr>
              <p:nvPr/>
            </p:nvSpPr>
            <p:spPr bwMode="auto">
              <a:xfrm>
                <a:off x="3400" y="1218"/>
                <a:ext cx="4"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7" name="Line 167"/>
              <p:cNvSpPr>
                <a:spLocks noChangeShapeType="1"/>
              </p:cNvSpPr>
              <p:nvPr/>
            </p:nvSpPr>
            <p:spPr bwMode="auto">
              <a:xfrm>
                <a:off x="3656" y="1495"/>
                <a:ext cx="47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8" name="Rectangle 168"/>
              <p:cNvSpPr>
                <a:spLocks noChangeArrowheads="1"/>
              </p:cNvSpPr>
              <p:nvPr/>
            </p:nvSpPr>
            <p:spPr bwMode="auto">
              <a:xfrm>
                <a:off x="3656" y="1495"/>
                <a:ext cx="47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9" name="Line 169"/>
              <p:cNvSpPr>
                <a:spLocks noChangeShapeType="1"/>
              </p:cNvSpPr>
              <p:nvPr/>
            </p:nvSpPr>
            <p:spPr bwMode="auto">
              <a:xfrm>
                <a:off x="3656" y="1574"/>
                <a:ext cx="47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0" name="Rectangle 170"/>
              <p:cNvSpPr>
                <a:spLocks noChangeArrowheads="1"/>
              </p:cNvSpPr>
              <p:nvPr/>
            </p:nvSpPr>
            <p:spPr bwMode="auto">
              <a:xfrm>
                <a:off x="3656" y="1574"/>
                <a:ext cx="47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1" name="Line 171"/>
              <p:cNvSpPr>
                <a:spLocks noChangeShapeType="1"/>
              </p:cNvSpPr>
              <p:nvPr/>
            </p:nvSpPr>
            <p:spPr bwMode="auto">
              <a:xfrm>
                <a:off x="3660" y="1603"/>
                <a:ext cx="47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2" name="Rectangle 172"/>
              <p:cNvSpPr>
                <a:spLocks noChangeArrowheads="1"/>
              </p:cNvSpPr>
              <p:nvPr/>
            </p:nvSpPr>
            <p:spPr bwMode="auto">
              <a:xfrm>
                <a:off x="3660" y="1603"/>
                <a:ext cx="471"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3" name="Line 173"/>
              <p:cNvSpPr>
                <a:spLocks noChangeShapeType="1"/>
              </p:cNvSpPr>
              <p:nvPr/>
            </p:nvSpPr>
            <p:spPr bwMode="auto">
              <a:xfrm>
                <a:off x="3656" y="1603"/>
                <a:ext cx="0" cy="8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4" name="Rectangle 174"/>
              <p:cNvSpPr>
                <a:spLocks noChangeArrowheads="1"/>
              </p:cNvSpPr>
              <p:nvPr/>
            </p:nvSpPr>
            <p:spPr bwMode="auto">
              <a:xfrm>
                <a:off x="3656" y="1603"/>
                <a:ext cx="4" cy="8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5" name="Line 175"/>
              <p:cNvSpPr>
                <a:spLocks noChangeShapeType="1"/>
              </p:cNvSpPr>
              <p:nvPr/>
            </p:nvSpPr>
            <p:spPr bwMode="auto">
              <a:xfrm>
                <a:off x="3660" y="1682"/>
                <a:ext cx="47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6" name="Rectangle 176"/>
              <p:cNvSpPr>
                <a:spLocks noChangeArrowheads="1"/>
              </p:cNvSpPr>
              <p:nvPr/>
            </p:nvSpPr>
            <p:spPr bwMode="auto">
              <a:xfrm>
                <a:off x="3660" y="1682"/>
                <a:ext cx="471"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7" name="Line 177"/>
              <p:cNvSpPr>
                <a:spLocks noChangeShapeType="1"/>
              </p:cNvSpPr>
              <p:nvPr/>
            </p:nvSpPr>
            <p:spPr bwMode="auto">
              <a:xfrm>
                <a:off x="4127" y="1606"/>
                <a:ext cx="0" cy="7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8" name="Rectangle 178"/>
              <p:cNvSpPr>
                <a:spLocks noChangeArrowheads="1"/>
              </p:cNvSpPr>
              <p:nvPr/>
            </p:nvSpPr>
            <p:spPr bwMode="auto">
              <a:xfrm>
                <a:off x="4127" y="1606"/>
                <a:ext cx="4"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9" name="Line 179"/>
              <p:cNvSpPr>
                <a:spLocks noChangeShapeType="1"/>
              </p:cNvSpPr>
              <p:nvPr/>
            </p:nvSpPr>
            <p:spPr bwMode="auto">
              <a:xfrm>
                <a:off x="1828" y="1729"/>
                <a:ext cx="259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0" name="Rectangle 180"/>
              <p:cNvSpPr>
                <a:spLocks noChangeArrowheads="1"/>
              </p:cNvSpPr>
              <p:nvPr/>
            </p:nvSpPr>
            <p:spPr bwMode="auto">
              <a:xfrm>
                <a:off x="1828" y="1729"/>
                <a:ext cx="2591"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1" name="Line 181"/>
              <p:cNvSpPr>
                <a:spLocks noChangeShapeType="1"/>
              </p:cNvSpPr>
              <p:nvPr/>
            </p:nvSpPr>
            <p:spPr bwMode="auto">
              <a:xfrm>
                <a:off x="1828" y="1808"/>
                <a:ext cx="157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2" name="Rectangle 182"/>
              <p:cNvSpPr>
                <a:spLocks noChangeArrowheads="1"/>
              </p:cNvSpPr>
              <p:nvPr/>
            </p:nvSpPr>
            <p:spPr bwMode="auto">
              <a:xfrm>
                <a:off x="1828" y="1808"/>
                <a:ext cx="157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3" name="Line 183"/>
              <p:cNvSpPr>
                <a:spLocks noChangeShapeType="1"/>
              </p:cNvSpPr>
              <p:nvPr/>
            </p:nvSpPr>
            <p:spPr bwMode="auto">
              <a:xfrm>
                <a:off x="3400" y="1732"/>
                <a:ext cx="0" cy="7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4" name="Rectangle 184"/>
              <p:cNvSpPr>
                <a:spLocks noChangeArrowheads="1"/>
              </p:cNvSpPr>
              <p:nvPr/>
            </p:nvSpPr>
            <p:spPr bwMode="auto">
              <a:xfrm>
                <a:off x="3400" y="1732"/>
                <a:ext cx="4"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5" name="Line 185"/>
              <p:cNvSpPr>
                <a:spLocks noChangeShapeType="1"/>
              </p:cNvSpPr>
              <p:nvPr/>
            </p:nvSpPr>
            <p:spPr bwMode="auto">
              <a:xfrm>
                <a:off x="3651" y="2302"/>
                <a:ext cx="47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6" name="Line 187"/>
              <p:cNvSpPr>
                <a:spLocks noChangeShapeType="1"/>
              </p:cNvSpPr>
              <p:nvPr/>
            </p:nvSpPr>
            <p:spPr bwMode="auto">
              <a:xfrm>
                <a:off x="3656" y="2411"/>
                <a:ext cx="47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7" name="Rectangle 188"/>
              <p:cNvSpPr>
                <a:spLocks noChangeArrowheads="1"/>
              </p:cNvSpPr>
              <p:nvPr/>
            </p:nvSpPr>
            <p:spPr bwMode="auto">
              <a:xfrm>
                <a:off x="3660" y="2412"/>
                <a:ext cx="47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8" name="Line 189"/>
              <p:cNvSpPr>
                <a:spLocks noChangeShapeType="1"/>
              </p:cNvSpPr>
              <p:nvPr/>
            </p:nvSpPr>
            <p:spPr bwMode="auto">
              <a:xfrm>
                <a:off x="1822" y="2672"/>
                <a:ext cx="259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9" name="Line 191"/>
              <p:cNvSpPr>
                <a:spLocks noChangeShapeType="1"/>
              </p:cNvSpPr>
              <p:nvPr/>
            </p:nvSpPr>
            <p:spPr bwMode="auto">
              <a:xfrm>
                <a:off x="1824" y="2770"/>
                <a:ext cx="157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0" name="Line 193"/>
              <p:cNvSpPr>
                <a:spLocks noChangeShapeType="1"/>
              </p:cNvSpPr>
              <p:nvPr/>
            </p:nvSpPr>
            <p:spPr bwMode="auto">
              <a:xfrm>
                <a:off x="3400" y="2690"/>
                <a:ext cx="0" cy="8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1" name="Line 195"/>
              <p:cNvSpPr>
                <a:spLocks noChangeShapeType="1"/>
              </p:cNvSpPr>
              <p:nvPr/>
            </p:nvSpPr>
            <p:spPr bwMode="auto">
              <a:xfrm>
                <a:off x="3656" y="3024"/>
                <a:ext cx="47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2" name="Rectangle 196"/>
              <p:cNvSpPr>
                <a:spLocks noChangeArrowheads="1"/>
              </p:cNvSpPr>
              <p:nvPr/>
            </p:nvSpPr>
            <p:spPr bwMode="auto">
              <a:xfrm>
                <a:off x="3656" y="3024"/>
                <a:ext cx="47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3" name="Line 197"/>
              <p:cNvSpPr>
                <a:spLocks noChangeShapeType="1"/>
              </p:cNvSpPr>
              <p:nvPr/>
            </p:nvSpPr>
            <p:spPr bwMode="auto">
              <a:xfrm>
                <a:off x="3656" y="3103"/>
                <a:ext cx="47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4" name="Rectangle 198"/>
              <p:cNvSpPr>
                <a:spLocks noChangeArrowheads="1"/>
              </p:cNvSpPr>
              <p:nvPr/>
            </p:nvSpPr>
            <p:spPr bwMode="auto">
              <a:xfrm>
                <a:off x="3656" y="3103"/>
                <a:ext cx="47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5" name="Line 199"/>
              <p:cNvSpPr>
                <a:spLocks noChangeShapeType="1"/>
              </p:cNvSpPr>
              <p:nvPr/>
            </p:nvSpPr>
            <p:spPr bwMode="auto">
              <a:xfrm>
                <a:off x="3660" y="3139"/>
                <a:ext cx="47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6" name="Rectangle 200"/>
              <p:cNvSpPr>
                <a:spLocks noChangeArrowheads="1"/>
              </p:cNvSpPr>
              <p:nvPr/>
            </p:nvSpPr>
            <p:spPr bwMode="auto">
              <a:xfrm>
                <a:off x="3660" y="3139"/>
                <a:ext cx="471"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7" name="Line 201"/>
              <p:cNvSpPr>
                <a:spLocks noChangeShapeType="1"/>
              </p:cNvSpPr>
              <p:nvPr/>
            </p:nvSpPr>
            <p:spPr bwMode="auto">
              <a:xfrm>
                <a:off x="3656" y="3139"/>
                <a:ext cx="0" cy="8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8" name="Rectangle 202"/>
              <p:cNvSpPr>
                <a:spLocks noChangeArrowheads="1"/>
              </p:cNvSpPr>
              <p:nvPr/>
            </p:nvSpPr>
            <p:spPr bwMode="auto">
              <a:xfrm>
                <a:off x="3656" y="3139"/>
                <a:ext cx="4" cy="8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9" name="Rectangle 204"/>
              <p:cNvSpPr>
                <a:spLocks noChangeArrowheads="1"/>
              </p:cNvSpPr>
              <p:nvPr/>
            </p:nvSpPr>
            <p:spPr bwMode="auto">
              <a:xfrm>
                <a:off x="3660" y="3218"/>
                <a:ext cx="471"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87" name="Line 206"/>
            <p:cNvSpPr>
              <a:spLocks noChangeShapeType="1"/>
            </p:cNvSpPr>
            <p:nvPr/>
          </p:nvSpPr>
          <p:spPr bwMode="auto">
            <a:xfrm>
              <a:off x="4127" y="3143"/>
              <a:ext cx="0" cy="7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8" name="Rectangle 207"/>
            <p:cNvSpPr>
              <a:spLocks noChangeArrowheads="1"/>
            </p:cNvSpPr>
            <p:nvPr/>
          </p:nvSpPr>
          <p:spPr bwMode="auto">
            <a:xfrm>
              <a:off x="4127" y="3143"/>
              <a:ext cx="4"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9" name="Line 208"/>
            <p:cNvSpPr>
              <a:spLocks noChangeShapeType="1"/>
            </p:cNvSpPr>
            <p:nvPr/>
          </p:nvSpPr>
          <p:spPr bwMode="auto">
            <a:xfrm>
              <a:off x="1828" y="3297"/>
              <a:ext cx="259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0" name="Rectangle 209"/>
            <p:cNvSpPr>
              <a:spLocks noChangeArrowheads="1"/>
            </p:cNvSpPr>
            <p:nvPr/>
          </p:nvSpPr>
          <p:spPr bwMode="auto">
            <a:xfrm>
              <a:off x="1828" y="3297"/>
              <a:ext cx="2591"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1" name="Line 210"/>
            <p:cNvSpPr>
              <a:spLocks noChangeShapeType="1"/>
            </p:cNvSpPr>
            <p:nvPr/>
          </p:nvSpPr>
          <p:spPr bwMode="auto">
            <a:xfrm>
              <a:off x="1824" y="480"/>
              <a:ext cx="0" cy="377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2" name="Rectangle 211"/>
            <p:cNvSpPr>
              <a:spLocks noChangeArrowheads="1"/>
            </p:cNvSpPr>
            <p:nvPr/>
          </p:nvSpPr>
          <p:spPr bwMode="auto">
            <a:xfrm>
              <a:off x="1824" y="480"/>
              <a:ext cx="4" cy="377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3" name="Line 212"/>
            <p:cNvSpPr>
              <a:spLocks noChangeShapeType="1"/>
            </p:cNvSpPr>
            <p:nvPr/>
          </p:nvSpPr>
          <p:spPr bwMode="auto">
            <a:xfrm>
              <a:off x="1828" y="4247"/>
              <a:ext cx="259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4" name="Rectangle 213"/>
            <p:cNvSpPr>
              <a:spLocks noChangeArrowheads="1"/>
            </p:cNvSpPr>
            <p:nvPr/>
          </p:nvSpPr>
          <p:spPr bwMode="auto">
            <a:xfrm>
              <a:off x="1828" y="4247"/>
              <a:ext cx="2591"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5" name="Line 214"/>
            <p:cNvSpPr>
              <a:spLocks noChangeShapeType="1"/>
            </p:cNvSpPr>
            <p:nvPr/>
          </p:nvSpPr>
          <p:spPr bwMode="auto">
            <a:xfrm>
              <a:off x="4415" y="484"/>
              <a:ext cx="0" cy="37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6" name="Line 216"/>
            <p:cNvSpPr>
              <a:spLocks noChangeShapeType="1"/>
            </p:cNvSpPr>
            <p:nvPr/>
          </p:nvSpPr>
          <p:spPr bwMode="auto">
            <a:xfrm>
              <a:off x="4419" y="480"/>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7" name="Rectangle 217"/>
            <p:cNvSpPr>
              <a:spLocks noChangeArrowheads="1"/>
            </p:cNvSpPr>
            <p:nvPr/>
          </p:nvSpPr>
          <p:spPr bwMode="auto">
            <a:xfrm>
              <a:off x="4419" y="480"/>
              <a:ext cx="4" cy="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8" name="Line 218"/>
            <p:cNvSpPr>
              <a:spLocks noChangeShapeType="1"/>
            </p:cNvSpPr>
            <p:nvPr/>
          </p:nvSpPr>
          <p:spPr bwMode="auto">
            <a:xfrm>
              <a:off x="4419" y="56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9" name="Rectangle 219"/>
            <p:cNvSpPr>
              <a:spLocks noChangeArrowheads="1"/>
            </p:cNvSpPr>
            <p:nvPr/>
          </p:nvSpPr>
          <p:spPr bwMode="auto">
            <a:xfrm>
              <a:off x="4419" y="563"/>
              <a:ext cx="4"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0" name="Line 220"/>
            <p:cNvSpPr>
              <a:spLocks noChangeShapeType="1"/>
            </p:cNvSpPr>
            <p:nvPr/>
          </p:nvSpPr>
          <p:spPr bwMode="auto">
            <a:xfrm>
              <a:off x="4419" y="771"/>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1" name="Rectangle 221"/>
            <p:cNvSpPr>
              <a:spLocks noChangeArrowheads="1"/>
            </p:cNvSpPr>
            <p:nvPr/>
          </p:nvSpPr>
          <p:spPr bwMode="auto">
            <a:xfrm>
              <a:off x="4419" y="771"/>
              <a:ext cx="4" cy="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2" name="Line 222"/>
            <p:cNvSpPr>
              <a:spLocks noChangeShapeType="1"/>
            </p:cNvSpPr>
            <p:nvPr/>
          </p:nvSpPr>
          <p:spPr bwMode="auto">
            <a:xfrm>
              <a:off x="4419" y="851"/>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3" name="Rectangle 223"/>
            <p:cNvSpPr>
              <a:spLocks noChangeArrowheads="1"/>
            </p:cNvSpPr>
            <p:nvPr/>
          </p:nvSpPr>
          <p:spPr bwMode="auto">
            <a:xfrm>
              <a:off x="4419" y="851"/>
              <a:ext cx="4"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4" name="Line 224"/>
            <p:cNvSpPr>
              <a:spLocks noChangeShapeType="1"/>
            </p:cNvSpPr>
            <p:nvPr/>
          </p:nvSpPr>
          <p:spPr bwMode="auto">
            <a:xfrm>
              <a:off x="4419" y="930"/>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5" name="Rectangle 225"/>
            <p:cNvSpPr>
              <a:spLocks noChangeArrowheads="1"/>
            </p:cNvSpPr>
            <p:nvPr/>
          </p:nvSpPr>
          <p:spPr bwMode="auto">
            <a:xfrm>
              <a:off x="4419" y="930"/>
              <a:ext cx="4"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6" name="Line 226"/>
            <p:cNvSpPr>
              <a:spLocks noChangeShapeType="1"/>
            </p:cNvSpPr>
            <p:nvPr/>
          </p:nvSpPr>
          <p:spPr bwMode="auto">
            <a:xfrm>
              <a:off x="4419" y="1009"/>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7" name="Rectangle 227"/>
            <p:cNvSpPr>
              <a:spLocks noChangeArrowheads="1"/>
            </p:cNvSpPr>
            <p:nvPr/>
          </p:nvSpPr>
          <p:spPr bwMode="auto">
            <a:xfrm>
              <a:off x="4419" y="1009"/>
              <a:ext cx="4" cy="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8" name="Line 228"/>
            <p:cNvSpPr>
              <a:spLocks noChangeShapeType="1"/>
            </p:cNvSpPr>
            <p:nvPr/>
          </p:nvSpPr>
          <p:spPr bwMode="auto">
            <a:xfrm>
              <a:off x="4419" y="1088"/>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9" name="Rectangle 229"/>
            <p:cNvSpPr>
              <a:spLocks noChangeArrowheads="1"/>
            </p:cNvSpPr>
            <p:nvPr/>
          </p:nvSpPr>
          <p:spPr bwMode="auto">
            <a:xfrm>
              <a:off x="4419" y="1088"/>
              <a:ext cx="4" cy="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0" name="Line 230"/>
            <p:cNvSpPr>
              <a:spLocks noChangeShapeType="1"/>
            </p:cNvSpPr>
            <p:nvPr/>
          </p:nvSpPr>
          <p:spPr bwMode="auto">
            <a:xfrm>
              <a:off x="4419" y="129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1" name="Rectangle 231"/>
            <p:cNvSpPr>
              <a:spLocks noChangeArrowheads="1"/>
            </p:cNvSpPr>
            <p:nvPr/>
          </p:nvSpPr>
          <p:spPr bwMode="auto">
            <a:xfrm>
              <a:off x="4419" y="1293"/>
              <a:ext cx="4" cy="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2" name="Line 232"/>
            <p:cNvSpPr>
              <a:spLocks noChangeShapeType="1"/>
            </p:cNvSpPr>
            <p:nvPr/>
          </p:nvSpPr>
          <p:spPr bwMode="auto">
            <a:xfrm>
              <a:off x="4419" y="1336"/>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3" name="Rectangle 233"/>
            <p:cNvSpPr>
              <a:spLocks noChangeArrowheads="1"/>
            </p:cNvSpPr>
            <p:nvPr/>
          </p:nvSpPr>
          <p:spPr bwMode="auto">
            <a:xfrm>
              <a:off x="4419" y="1336"/>
              <a:ext cx="4" cy="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4" name="Line 234"/>
            <p:cNvSpPr>
              <a:spLocks noChangeShapeType="1"/>
            </p:cNvSpPr>
            <p:nvPr/>
          </p:nvSpPr>
          <p:spPr bwMode="auto">
            <a:xfrm>
              <a:off x="4419" y="1416"/>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5" name="Rectangle 235"/>
            <p:cNvSpPr>
              <a:spLocks noChangeArrowheads="1"/>
            </p:cNvSpPr>
            <p:nvPr/>
          </p:nvSpPr>
          <p:spPr bwMode="auto">
            <a:xfrm>
              <a:off x="4419" y="1416"/>
              <a:ext cx="4"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6" name="Line 236"/>
            <p:cNvSpPr>
              <a:spLocks noChangeShapeType="1"/>
            </p:cNvSpPr>
            <p:nvPr/>
          </p:nvSpPr>
          <p:spPr bwMode="auto">
            <a:xfrm>
              <a:off x="4419" y="1495"/>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7" name="Rectangle 237"/>
            <p:cNvSpPr>
              <a:spLocks noChangeArrowheads="1"/>
            </p:cNvSpPr>
            <p:nvPr/>
          </p:nvSpPr>
          <p:spPr bwMode="auto">
            <a:xfrm>
              <a:off x="4419" y="1495"/>
              <a:ext cx="4"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8" name="Line 238"/>
            <p:cNvSpPr>
              <a:spLocks noChangeShapeType="1"/>
            </p:cNvSpPr>
            <p:nvPr/>
          </p:nvSpPr>
          <p:spPr bwMode="auto">
            <a:xfrm>
              <a:off x="4419" y="157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9" name="Rectangle 239"/>
            <p:cNvSpPr>
              <a:spLocks noChangeArrowheads="1"/>
            </p:cNvSpPr>
            <p:nvPr/>
          </p:nvSpPr>
          <p:spPr bwMode="auto">
            <a:xfrm>
              <a:off x="4419" y="1574"/>
              <a:ext cx="4"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0" name="Line 240"/>
            <p:cNvSpPr>
              <a:spLocks noChangeShapeType="1"/>
            </p:cNvSpPr>
            <p:nvPr/>
          </p:nvSpPr>
          <p:spPr bwMode="auto">
            <a:xfrm>
              <a:off x="4419" y="160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1" name="Rectangle 241"/>
            <p:cNvSpPr>
              <a:spLocks noChangeArrowheads="1"/>
            </p:cNvSpPr>
            <p:nvPr/>
          </p:nvSpPr>
          <p:spPr bwMode="auto">
            <a:xfrm>
              <a:off x="4419" y="1603"/>
              <a:ext cx="4"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2" name="Line 242"/>
            <p:cNvSpPr>
              <a:spLocks noChangeShapeType="1"/>
            </p:cNvSpPr>
            <p:nvPr/>
          </p:nvSpPr>
          <p:spPr bwMode="auto">
            <a:xfrm>
              <a:off x="4419" y="1682"/>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3" name="Rectangle 243"/>
            <p:cNvSpPr>
              <a:spLocks noChangeArrowheads="1"/>
            </p:cNvSpPr>
            <p:nvPr/>
          </p:nvSpPr>
          <p:spPr bwMode="auto">
            <a:xfrm>
              <a:off x="4419" y="1682"/>
              <a:ext cx="4"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4" name="Line 244"/>
            <p:cNvSpPr>
              <a:spLocks noChangeShapeType="1"/>
            </p:cNvSpPr>
            <p:nvPr/>
          </p:nvSpPr>
          <p:spPr bwMode="auto">
            <a:xfrm>
              <a:off x="4419" y="1729"/>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5" name="Rectangle 245"/>
            <p:cNvSpPr>
              <a:spLocks noChangeArrowheads="1"/>
            </p:cNvSpPr>
            <p:nvPr/>
          </p:nvSpPr>
          <p:spPr bwMode="auto">
            <a:xfrm>
              <a:off x="4419" y="1729"/>
              <a:ext cx="4"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6" name="Line 246"/>
            <p:cNvSpPr>
              <a:spLocks noChangeShapeType="1"/>
            </p:cNvSpPr>
            <p:nvPr/>
          </p:nvSpPr>
          <p:spPr bwMode="auto">
            <a:xfrm>
              <a:off x="4419" y="1912"/>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7" name="Rectangle 247"/>
            <p:cNvSpPr>
              <a:spLocks noChangeArrowheads="1"/>
            </p:cNvSpPr>
            <p:nvPr/>
          </p:nvSpPr>
          <p:spPr bwMode="auto">
            <a:xfrm>
              <a:off x="4419" y="1912"/>
              <a:ext cx="4" cy="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8" name="Line 248"/>
            <p:cNvSpPr>
              <a:spLocks noChangeShapeType="1"/>
            </p:cNvSpPr>
            <p:nvPr/>
          </p:nvSpPr>
          <p:spPr bwMode="auto">
            <a:xfrm>
              <a:off x="4419" y="1991"/>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9" name="Rectangle 249"/>
            <p:cNvSpPr>
              <a:spLocks noChangeArrowheads="1"/>
            </p:cNvSpPr>
            <p:nvPr/>
          </p:nvSpPr>
          <p:spPr bwMode="auto">
            <a:xfrm>
              <a:off x="4419" y="1991"/>
              <a:ext cx="4" cy="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0" name="Line 250"/>
            <p:cNvSpPr>
              <a:spLocks noChangeShapeType="1"/>
            </p:cNvSpPr>
            <p:nvPr/>
          </p:nvSpPr>
          <p:spPr bwMode="auto">
            <a:xfrm>
              <a:off x="4419" y="2070"/>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1" name="Rectangle 251"/>
            <p:cNvSpPr>
              <a:spLocks noChangeArrowheads="1"/>
            </p:cNvSpPr>
            <p:nvPr/>
          </p:nvSpPr>
          <p:spPr bwMode="auto">
            <a:xfrm>
              <a:off x="4419" y="2070"/>
              <a:ext cx="4" cy="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2" name="Line 252"/>
            <p:cNvSpPr>
              <a:spLocks noChangeShapeType="1"/>
            </p:cNvSpPr>
            <p:nvPr/>
          </p:nvSpPr>
          <p:spPr bwMode="auto">
            <a:xfrm>
              <a:off x="4419" y="2150"/>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3" name="Rectangle 253"/>
            <p:cNvSpPr>
              <a:spLocks noChangeArrowheads="1"/>
            </p:cNvSpPr>
            <p:nvPr/>
          </p:nvSpPr>
          <p:spPr bwMode="auto">
            <a:xfrm>
              <a:off x="4419" y="2150"/>
              <a:ext cx="4"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4" name="Line 254"/>
            <p:cNvSpPr>
              <a:spLocks noChangeShapeType="1"/>
            </p:cNvSpPr>
            <p:nvPr/>
          </p:nvSpPr>
          <p:spPr bwMode="auto">
            <a:xfrm>
              <a:off x="4419" y="2229"/>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5" name="Rectangle 255"/>
            <p:cNvSpPr>
              <a:spLocks noChangeArrowheads="1"/>
            </p:cNvSpPr>
            <p:nvPr/>
          </p:nvSpPr>
          <p:spPr bwMode="auto">
            <a:xfrm>
              <a:off x="4419" y="2229"/>
              <a:ext cx="4"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6" name="Line 256"/>
            <p:cNvSpPr>
              <a:spLocks noChangeShapeType="1"/>
            </p:cNvSpPr>
            <p:nvPr/>
          </p:nvSpPr>
          <p:spPr bwMode="auto">
            <a:xfrm>
              <a:off x="4419" y="2308"/>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7" name="Rectangle 257"/>
            <p:cNvSpPr>
              <a:spLocks noChangeArrowheads="1"/>
            </p:cNvSpPr>
            <p:nvPr/>
          </p:nvSpPr>
          <p:spPr bwMode="auto">
            <a:xfrm>
              <a:off x="4419" y="2308"/>
              <a:ext cx="4" cy="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8" name="Line 258"/>
            <p:cNvSpPr>
              <a:spLocks noChangeShapeType="1"/>
            </p:cNvSpPr>
            <p:nvPr/>
          </p:nvSpPr>
          <p:spPr bwMode="auto">
            <a:xfrm>
              <a:off x="4419" y="238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9" name="Rectangle 259"/>
            <p:cNvSpPr>
              <a:spLocks noChangeArrowheads="1"/>
            </p:cNvSpPr>
            <p:nvPr/>
          </p:nvSpPr>
          <p:spPr bwMode="auto">
            <a:xfrm>
              <a:off x="4419" y="2387"/>
              <a:ext cx="4" cy="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0" name="Line 260"/>
            <p:cNvSpPr>
              <a:spLocks noChangeShapeType="1"/>
            </p:cNvSpPr>
            <p:nvPr/>
          </p:nvSpPr>
          <p:spPr bwMode="auto">
            <a:xfrm>
              <a:off x="4419" y="2466"/>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1" name="Rectangle 261"/>
            <p:cNvSpPr>
              <a:spLocks noChangeArrowheads="1"/>
            </p:cNvSpPr>
            <p:nvPr/>
          </p:nvSpPr>
          <p:spPr bwMode="auto">
            <a:xfrm>
              <a:off x="4419" y="2466"/>
              <a:ext cx="4" cy="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2" name="Line 262"/>
            <p:cNvSpPr>
              <a:spLocks noChangeShapeType="1"/>
            </p:cNvSpPr>
            <p:nvPr/>
          </p:nvSpPr>
          <p:spPr bwMode="auto">
            <a:xfrm>
              <a:off x="4419" y="2545"/>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3" name="Rectangle 263"/>
            <p:cNvSpPr>
              <a:spLocks noChangeArrowheads="1"/>
            </p:cNvSpPr>
            <p:nvPr/>
          </p:nvSpPr>
          <p:spPr bwMode="auto">
            <a:xfrm>
              <a:off x="4419" y="2545"/>
              <a:ext cx="4" cy="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4" name="Line 264"/>
            <p:cNvSpPr>
              <a:spLocks noChangeShapeType="1"/>
            </p:cNvSpPr>
            <p:nvPr/>
          </p:nvSpPr>
          <p:spPr bwMode="auto">
            <a:xfrm>
              <a:off x="4419" y="2625"/>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5" name="Rectangle 265"/>
            <p:cNvSpPr>
              <a:spLocks noChangeArrowheads="1"/>
            </p:cNvSpPr>
            <p:nvPr/>
          </p:nvSpPr>
          <p:spPr bwMode="auto">
            <a:xfrm>
              <a:off x="4419" y="2625"/>
              <a:ext cx="4"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6" name="Line 266"/>
            <p:cNvSpPr>
              <a:spLocks noChangeShapeType="1"/>
            </p:cNvSpPr>
            <p:nvPr/>
          </p:nvSpPr>
          <p:spPr bwMode="auto">
            <a:xfrm>
              <a:off x="4419" y="270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7" name="Rectangle 267"/>
            <p:cNvSpPr>
              <a:spLocks noChangeArrowheads="1"/>
            </p:cNvSpPr>
            <p:nvPr/>
          </p:nvSpPr>
          <p:spPr bwMode="auto">
            <a:xfrm>
              <a:off x="4419" y="2704"/>
              <a:ext cx="4"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8" name="Line 268"/>
            <p:cNvSpPr>
              <a:spLocks noChangeShapeType="1"/>
            </p:cNvSpPr>
            <p:nvPr/>
          </p:nvSpPr>
          <p:spPr bwMode="auto">
            <a:xfrm>
              <a:off x="4419" y="278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9" name="Rectangle 269"/>
            <p:cNvSpPr>
              <a:spLocks noChangeArrowheads="1"/>
            </p:cNvSpPr>
            <p:nvPr/>
          </p:nvSpPr>
          <p:spPr bwMode="auto">
            <a:xfrm>
              <a:off x="4419" y="2783"/>
              <a:ext cx="4"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0" name="Line 270"/>
            <p:cNvSpPr>
              <a:spLocks noChangeShapeType="1"/>
            </p:cNvSpPr>
            <p:nvPr/>
          </p:nvSpPr>
          <p:spPr bwMode="auto">
            <a:xfrm>
              <a:off x="4419" y="2966"/>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1" name="Rectangle 271"/>
            <p:cNvSpPr>
              <a:spLocks noChangeArrowheads="1"/>
            </p:cNvSpPr>
            <p:nvPr/>
          </p:nvSpPr>
          <p:spPr bwMode="auto">
            <a:xfrm>
              <a:off x="4419" y="2966"/>
              <a:ext cx="4" cy="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2" name="Line 272"/>
            <p:cNvSpPr>
              <a:spLocks noChangeShapeType="1"/>
            </p:cNvSpPr>
            <p:nvPr/>
          </p:nvSpPr>
          <p:spPr bwMode="auto">
            <a:xfrm>
              <a:off x="4419" y="302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3" name="Rectangle 273"/>
            <p:cNvSpPr>
              <a:spLocks noChangeArrowheads="1"/>
            </p:cNvSpPr>
            <p:nvPr/>
          </p:nvSpPr>
          <p:spPr bwMode="auto">
            <a:xfrm>
              <a:off x="4419" y="3024"/>
              <a:ext cx="4" cy="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4" name="Line 274"/>
            <p:cNvSpPr>
              <a:spLocks noChangeShapeType="1"/>
            </p:cNvSpPr>
            <p:nvPr/>
          </p:nvSpPr>
          <p:spPr bwMode="auto">
            <a:xfrm>
              <a:off x="4419" y="310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5" name="Rectangle 275"/>
            <p:cNvSpPr>
              <a:spLocks noChangeArrowheads="1"/>
            </p:cNvSpPr>
            <p:nvPr/>
          </p:nvSpPr>
          <p:spPr bwMode="auto">
            <a:xfrm>
              <a:off x="4419" y="3103"/>
              <a:ext cx="4" cy="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6" name="Line 276"/>
            <p:cNvSpPr>
              <a:spLocks noChangeShapeType="1"/>
            </p:cNvSpPr>
            <p:nvPr/>
          </p:nvSpPr>
          <p:spPr bwMode="auto">
            <a:xfrm>
              <a:off x="4419" y="3139"/>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7" name="Rectangle 277"/>
            <p:cNvSpPr>
              <a:spLocks noChangeArrowheads="1"/>
            </p:cNvSpPr>
            <p:nvPr/>
          </p:nvSpPr>
          <p:spPr bwMode="auto">
            <a:xfrm>
              <a:off x="4419" y="3139"/>
              <a:ext cx="4" cy="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8" name="Line 278"/>
            <p:cNvSpPr>
              <a:spLocks noChangeShapeType="1"/>
            </p:cNvSpPr>
            <p:nvPr/>
          </p:nvSpPr>
          <p:spPr bwMode="auto">
            <a:xfrm>
              <a:off x="4419" y="3218"/>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9" name="Rectangle 279"/>
            <p:cNvSpPr>
              <a:spLocks noChangeArrowheads="1"/>
            </p:cNvSpPr>
            <p:nvPr/>
          </p:nvSpPr>
          <p:spPr bwMode="auto">
            <a:xfrm>
              <a:off x="4419" y="3218"/>
              <a:ext cx="4" cy="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0" name="Line 280"/>
            <p:cNvSpPr>
              <a:spLocks noChangeShapeType="1"/>
            </p:cNvSpPr>
            <p:nvPr/>
          </p:nvSpPr>
          <p:spPr bwMode="auto">
            <a:xfrm>
              <a:off x="4419" y="329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1" name="Rectangle 281"/>
            <p:cNvSpPr>
              <a:spLocks noChangeArrowheads="1"/>
            </p:cNvSpPr>
            <p:nvPr/>
          </p:nvSpPr>
          <p:spPr bwMode="auto">
            <a:xfrm>
              <a:off x="4419" y="3297"/>
              <a:ext cx="4" cy="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2" name="Line 282"/>
            <p:cNvSpPr>
              <a:spLocks noChangeShapeType="1"/>
            </p:cNvSpPr>
            <p:nvPr/>
          </p:nvSpPr>
          <p:spPr bwMode="auto">
            <a:xfrm>
              <a:off x="4419" y="337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3" name="Rectangle 283"/>
            <p:cNvSpPr>
              <a:spLocks noChangeArrowheads="1"/>
            </p:cNvSpPr>
            <p:nvPr/>
          </p:nvSpPr>
          <p:spPr bwMode="auto">
            <a:xfrm>
              <a:off x="4419" y="3377"/>
              <a:ext cx="4"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4" name="Line 284"/>
            <p:cNvSpPr>
              <a:spLocks noChangeShapeType="1"/>
            </p:cNvSpPr>
            <p:nvPr/>
          </p:nvSpPr>
          <p:spPr bwMode="auto">
            <a:xfrm>
              <a:off x="4419" y="3456"/>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5" name="Rectangle 285"/>
            <p:cNvSpPr>
              <a:spLocks noChangeArrowheads="1"/>
            </p:cNvSpPr>
            <p:nvPr/>
          </p:nvSpPr>
          <p:spPr bwMode="auto">
            <a:xfrm>
              <a:off x="4419" y="3456"/>
              <a:ext cx="4"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6" name="Line 286"/>
            <p:cNvSpPr>
              <a:spLocks noChangeShapeType="1"/>
            </p:cNvSpPr>
            <p:nvPr/>
          </p:nvSpPr>
          <p:spPr bwMode="auto">
            <a:xfrm>
              <a:off x="4419" y="361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7" name="Rectangle 287"/>
            <p:cNvSpPr>
              <a:spLocks noChangeArrowheads="1"/>
            </p:cNvSpPr>
            <p:nvPr/>
          </p:nvSpPr>
          <p:spPr bwMode="auto">
            <a:xfrm>
              <a:off x="4419" y="3614"/>
              <a:ext cx="4" cy="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8" name="Line 288"/>
            <p:cNvSpPr>
              <a:spLocks noChangeShapeType="1"/>
            </p:cNvSpPr>
            <p:nvPr/>
          </p:nvSpPr>
          <p:spPr bwMode="auto">
            <a:xfrm>
              <a:off x="4419" y="369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9" name="Rectangle 289"/>
            <p:cNvSpPr>
              <a:spLocks noChangeArrowheads="1"/>
            </p:cNvSpPr>
            <p:nvPr/>
          </p:nvSpPr>
          <p:spPr bwMode="auto">
            <a:xfrm>
              <a:off x="4419" y="3693"/>
              <a:ext cx="4" cy="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0" name="Line 290"/>
            <p:cNvSpPr>
              <a:spLocks noChangeShapeType="1"/>
            </p:cNvSpPr>
            <p:nvPr/>
          </p:nvSpPr>
          <p:spPr bwMode="auto">
            <a:xfrm>
              <a:off x="4419" y="3931"/>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1" name="Rectangle 291"/>
            <p:cNvSpPr>
              <a:spLocks noChangeArrowheads="1"/>
            </p:cNvSpPr>
            <p:nvPr/>
          </p:nvSpPr>
          <p:spPr bwMode="auto">
            <a:xfrm>
              <a:off x="4419" y="3931"/>
              <a:ext cx="4"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2" name="Line 292"/>
            <p:cNvSpPr>
              <a:spLocks noChangeShapeType="1"/>
            </p:cNvSpPr>
            <p:nvPr/>
          </p:nvSpPr>
          <p:spPr bwMode="auto">
            <a:xfrm>
              <a:off x="4419" y="4089"/>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3" name="Rectangle 293"/>
            <p:cNvSpPr>
              <a:spLocks noChangeArrowheads="1"/>
            </p:cNvSpPr>
            <p:nvPr/>
          </p:nvSpPr>
          <p:spPr bwMode="auto">
            <a:xfrm>
              <a:off x="4419" y="4089"/>
              <a:ext cx="4" cy="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4" name="Line 294"/>
            <p:cNvSpPr>
              <a:spLocks noChangeShapeType="1"/>
            </p:cNvSpPr>
            <p:nvPr/>
          </p:nvSpPr>
          <p:spPr bwMode="auto">
            <a:xfrm>
              <a:off x="4419" y="4168"/>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5" name="Rectangle 295"/>
            <p:cNvSpPr>
              <a:spLocks noChangeArrowheads="1"/>
            </p:cNvSpPr>
            <p:nvPr/>
          </p:nvSpPr>
          <p:spPr bwMode="auto">
            <a:xfrm>
              <a:off x="4419" y="4168"/>
              <a:ext cx="4" cy="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6" name="Line 296"/>
            <p:cNvSpPr>
              <a:spLocks noChangeShapeType="1"/>
            </p:cNvSpPr>
            <p:nvPr/>
          </p:nvSpPr>
          <p:spPr bwMode="auto">
            <a:xfrm>
              <a:off x="4419" y="424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7" name="Rectangle 297"/>
            <p:cNvSpPr>
              <a:spLocks noChangeArrowheads="1"/>
            </p:cNvSpPr>
            <p:nvPr/>
          </p:nvSpPr>
          <p:spPr bwMode="auto">
            <a:xfrm>
              <a:off x="4419" y="4247"/>
              <a:ext cx="4" cy="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42293772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563CE4A-FBE1-4BB1-937B-AB7F6499D512}" type="slidenum">
              <a:rPr lang="en-US" smtClean="0"/>
              <a:t>6</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706069769"/>
              </p:ext>
            </p:extLst>
          </p:nvPr>
        </p:nvGraphicFramePr>
        <p:xfrm>
          <a:off x="762000" y="2286000"/>
          <a:ext cx="7696201" cy="2338137"/>
        </p:xfrm>
        <a:graphic>
          <a:graphicData uri="http://schemas.openxmlformats.org/drawingml/2006/table">
            <a:tbl>
              <a:tblPr firstRow="1" bandRow="1">
                <a:tableStyleId>{5C22544A-7EE6-4342-B048-85BDC9FD1C3A}</a:tableStyleId>
              </a:tblPr>
              <a:tblGrid>
                <a:gridCol w="1326930"/>
                <a:gridCol w="973083"/>
                <a:gridCol w="1238469"/>
                <a:gridCol w="881118"/>
                <a:gridCol w="1153511"/>
                <a:gridCol w="1326931"/>
                <a:gridCol w="796159"/>
              </a:tblGrid>
              <a:tr h="1014663">
                <a:tc>
                  <a:txBody>
                    <a:bodyPr/>
                    <a:lstStyle/>
                    <a:p>
                      <a:pPr algn="ctr"/>
                      <a:r>
                        <a:rPr lang="en-US" sz="1000" dirty="0" smtClean="0">
                          <a:latin typeface="Verdana" pitchFamily="34" charset="0"/>
                          <a:ea typeface="Verdana" pitchFamily="34" charset="0"/>
                          <a:cs typeface="Verdana" pitchFamily="34" charset="0"/>
                        </a:rPr>
                        <a:t>Fund</a:t>
                      </a:r>
                      <a:endParaRPr lang="en-US" sz="1000" dirty="0">
                        <a:latin typeface="Verdana" pitchFamily="34" charset="0"/>
                        <a:ea typeface="Verdana" pitchFamily="34" charset="0"/>
                        <a:cs typeface="Verdana" pitchFamily="34" charset="0"/>
                      </a:endParaRPr>
                    </a:p>
                  </a:txBody>
                  <a:tcPr anchor="b">
                    <a:solidFill>
                      <a:srgbClr val="001746"/>
                    </a:solidFill>
                  </a:tcPr>
                </a:tc>
                <a:tc>
                  <a:txBody>
                    <a:bodyPr/>
                    <a:lstStyle/>
                    <a:p>
                      <a:pPr algn="ctr"/>
                      <a:r>
                        <a:rPr lang="en-US" sz="1000" dirty="0" smtClean="0">
                          <a:latin typeface="Verdana" pitchFamily="34" charset="0"/>
                          <a:ea typeface="Verdana" pitchFamily="34" charset="0"/>
                          <a:cs typeface="Verdana" pitchFamily="34" charset="0"/>
                        </a:rPr>
                        <a:t>FY16</a:t>
                      </a:r>
                    </a:p>
                    <a:p>
                      <a:pPr algn="ctr"/>
                      <a:r>
                        <a:rPr lang="en-US" sz="1000" dirty="0" smtClean="0">
                          <a:latin typeface="Verdana" pitchFamily="34" charset="0"/>
                          <a:ea typeface="Verdana" pitchFamily="34" charset="0"/>
                          <a:cs typeface="Verdana" pitchFamily="34" charset="0"/>
                        </a:rPr>
                        <a:t>Actual</a:t>
                      </a:r>
                      <a:endParaRPr lang="en-US" sz="1000" dirty="0">
                        <a:latin typeface="Verdana" pitchFamily="34" charset="0"/>
                        <a:ea typeface="Verdana" pitchFamily="34" charset="0"/>
                        <a:cs typeface="Verdana" pitchFamily="34" charset="0"/>
                      </a:endParaRPr>
                    </a:p>
                  </a:txBody>
                  <a:tcPr anchor="b">
                    <a:solidFill>
                      <a:srgbClr val="001746"/>
                    </a:solidFill>
                  </a:tcPr>
                </a:tc>
                <a:tc>
                  <a:txBody>
                    <a:bodyPr/>
                    <a:lstStyle/>
                    <a:p>
                      <a:pPr algn="ctr"/>
                      <a:r>
                        <a:rPr lang="en-US" sz="1000" dirty="0" smtClean="0">
                          <a:latin typeface="Verdana" pitchFamily="34" charset="0"/>
                          <a:ea typeface="Verdana" pitchFamily="34" charset="0"/>
                          <a:cs typeface="Verdana" pitchFamily="34" charset="0"/>
                        </a:rPr>
                        <a:t>FY17</a:t>
                      </a:r>
                    </a:p>
                    <a:p>
                      <a:pPr algn="ctr"/>
                      <a:r>
                        <a:rPr lang="en-US" sz="1000" dirty="0" smtClean="0">
                          <a:latin typeface="Verdana" pitchFamily="34" charset="0"/>
                          <a:ea typeface="Verdana" pitchFamily="34" charset="0"/>
                          <a:cs typeface="Verdana" pitchFamily="34" charset="0"/>
                        </a:rPr>
                        <a:t>Budget</a:t>
                      </a:r>
                      <a:endParaRPr lang="en-US" sz="1000" dirty="0">
                        <a:latin typeface="Verdana" pitchFamily="34" charset="0"/>
                        <a:ea typeface="Verdana" pitchFamily="34" charset="0"/>
                        <a:cs typeface="Verdana" pitchFamily="34" charset="0"/>
                      </a:endParaRPr>
                    </a:p>
                  </a:txBody>
                  <a:tcPr anchor="b">
                    <a:solidFill>
                      <a:srgbClr val="001746"/>
                    </a:solidFill>
                  </a:tcPr>
                </a:tc>
                <a:tc>
                  <a:txBody>
                    <a:bodyPr/>
                    <a:lstStyle/>
                    <a:p>
                      <a:pPr algn="ctr"/>
                      <a:r>
                        <a:rPr lang="en-US" sz="1000" dirty="0" smtClean="0">
                          <a:latin typeface="Verdana" pitchFamily="34" charset="0"/>
                          <a:ea typeface="Verdana" pitchFamily="34" charset="0"/>
                          <a:cs typeface="Verdana" pitchFamily="34" charset="0"/>
                        </a:rPr>
                        <a:t>FY17</a:t>
                      </a:r>
                    </a:p>
                    <a:p>
                      <a:pPr algn="ctr"/>
                      <a:r>
                        <a:rPr lang="en-US" sz="1000" dirty="0" smtClean="0">
                          <a:latin typeface="Verdana" pitchFamily="34" charset="0"/>
                          <a:ea typeface="Verdana" pitchFamily="34" charset="0"/>
                          <a:cs typeface="Verdana" pitchFamily="34" charset="0"/>
                        </a:rPr>
                        <a:t>Estimate</a:t>
                      </a:r>
                      <a:endParaRPr lang="en-US" sz="1000" dirty="0">
                        <a:latin typeface="Verdana" pitchFamily="34" charset="0"/>
                        <a:ea typeface="Verdana" pitchFamily="34" charset="0"/>
                        <a:cs typeface="Verdana" pitchFamily="34" charset="0"/>
                      </a:endParaRPr>
                    </a:p>
                  </a:txBody>
                  <a:tcPr anchor="b">
                    <a:solidFill>
                      <a:srgbClr val="001746"/>
                    </a:solidFill>
                  </a:tcPr>
                </a:tc>
                <a:tc>
                  <a:txBody>
                    <a:bodyPr/>
                    <a:lstStyle/>
                    <a:p>
                      <a:pPr algn="ctr"/>
                      <a:r>
                        <a:rPr lang="en-US" sz="1000" dirty="0" smtClean="0">
                          <a:latin typeface="Verdana" pitchFamily="34" charset="0"/>
                          <a:ea typeface="Verdana" pitchFamily="34" charset="0"/>
                          <a:cs typeface="Verdana" pitchFamily="34" charset="0"/>
                        </a:rPr>
                        <a:t>FY18</a:t>
                      </a:r>
                    </a:p>
                    <a:p>
                      <a:pPr algn="ctr"/>
                      <a:r>
                        <a:rPr lang="en-US" sz="1000" dirty="0" smtClean="0">
                          <a:latin typeface="Verdana" pitchFamily="34" charset="0"/>
                          <a:ea typeface="Verdana" pitchFamily="34" charset="0"/>
                          <a:cs typeface="Verdana" pitchFamily="34" charset="0"/>
                        </a:rPr>
                        <a:t>Proposed</a:t>
                      </a:r>
                      <a:endParaRPr lang="en-US" sz="1000" dirty="0">
                        <a:latin typeface="Verdana" pitchFamily="34" charset="0"/>
                        <a:ea typeface="Verdana" pitchFamily="34" charset="0"/>
                        <a:cs typeface="Verdana" pitchFamily="34" charset="0"/>
                      </a:endParaRPr>
                    </a:p>
                  </a:txBody>
                  <a:tcPr anchor="b">
                    <a:solidFill>
                      <a:srgbClr val="001746"/>
                    </a:solidFill>
                  </a:tcPr>
                </a:tc>
                <a:tc>
                  <a:txBody>
                    <a:bodyPr/>
                    <a:lstStyle/>
                    <a:p>
                      <a:pPr algn="ctr"/>
                      <a:r>
                        <a:rPr lang="en-US" sz="1000" dirty="0" smtClean="0">
                          <a:latin typeface="Verdana" pitchFamily="34" charset="0"/>
                          <a:ea typeface="Verdana" pitchFamily="34" charset="0"/>
                          <a:cs typeface="Verdana" pitchFamily="34" charset="0"/>
                        </a:rPr>
                        <a:t>Variance</a:t>
                      </a:r>
                    </a:p>
                    <a:p>
                      <a:pPr algn="ctr"/>
                      <a:r>
                        <a:rPr lang="en-US" sz="1000" dirty="0" smtClean="0">
                          <a:latin typeface="Verdana" pitchFamily="34" charset="0"/>
                          <a:ea typeface="Verdana" pitchFamily="34" charset="0"/>
                          <a:cs typeface="Verdana" pitchFamily="34" charset="0"/>
                        </a:rPr>
                        <a:t>FY18 Prop/</a:t>
                      </a:r>
                    </a:p>
                    <a:p>
                      <a:pPr algn="ctr"/>
                      <a:r>
                        <a:rPr lang="en-US" sz="1000" dirty="0" smtClean="0">
                          <a:latin typeface="Verdana" pitchFamily="34" charset="0"/>
                          <a:ea typeface="Verdana" pitchFamily="34" charset="0"/>
                          <a:cs typeface="Verdana" pitchFamily="34" charset="0"/>
                        </a:rPr>
                        <a:t>FY17 Est</a:t>
                      </a:r>
                      <a:endParaRPr lang="en-US" sz="1000" dirty="0">
                        <a:latin typeface="Verdana" pitchFamily="34" charset="0"/>
                        <a:ea typeface="Verdana" pitchFamily="34" charset="0"/>
                        <a:cs typeface="Verdana" pitchFamily="34" charset="0"/>
                      </a:endParaRPr>
                    </a:p>
                  </a:txBody>
                  <a:tcPr anchor="b">
                    <a:solidFill>
                      <a:srgbClr val="00174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Verdana" pitchFamily="34" charset="0"/>
                          <a:ea typeface="Verdana" pitchFamily="34" charset="0"/>
                          <a:cs typeface="Verdana" pitchFamily="34" charset="0"/>
                        </a:rPr>
                        <a:t>%</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Verdana" pitchFamily="34" charset="0"/>
                          <a:ea typeface="Verdana" pitchFamily="34" charset="0"/>
                          <a:cs typeface="Verdana" pitchFamily="34" charset="0"/>
                        </a:rPr>
                        <a:t>Change</a:t>
                      </a:r>
                      <a:endParaRPr lang="en-US" sz="1000" dirty="0">
                        <a:latin typeface="Verdana" pitchFamily="34" charset="0"/>
                        <a:ea typeface="Verdana" pitchFamily="34" charset="0"/>
                        <a:cs typeface="Verdana" pitchFamily="34" charset="0"/>
                      </a:endParaRPr>
                    </a:p>
                  </a:txBody>
                  <a:tcPr anchor="b">
                    <a:solidFill>
                      <a:srgbClr val="001746"/>
                    </a:solidFill>
                  </a:tcPr>
                </a:tc>
              </a:tr>
              <a:tr h="661737">
                <a:tc>
                  <a:txBody>
                    <a:bodyPr/>
                    <a:lstStyle/>
                    <a:p>
                      <a:r>
                        <a:rPr lang="en-US" sz="1200" b="1" dirty="0" smtClean="0">
                          <a:latin typeface="Verdana" pitchFamily="34" charset="0"/>
                          <a:ea typeface="Verdana" pitchFamily="34" charset="0"/>
                          <a:cs typeface="Verdana" pitchFamily="34" charset="0"/>
                        </a:rPr>
                        <a:t>General Fund 1000</a:t>
                      </a:r>
                      <a:endParaRPr lang="en-US" sz="1200" b="1" dirty="0">
                        <a:latin typeface="Verdana" pitchFamily="34" charset="0"/>
                        <a:ea typeface="Verdana" pitchFamily="34" charset="0"/>
                        <a:cs typeface="Verdana" pitchFamily="34" charset="0"/>
                      </a:endParaRPr>
                    </a:p>
                  </a:txBody>
                  <a:tcPr/>
                </a:tc>
                <a:tc>
                  <a:txBody>
                    <a:bodyPr/>
                    <a:lstStyle/>
                    <a:p>
                      <a:pPr algn="r"/>
                      <a:r>
                        <a:rPr lang="en-US" sz="1200" dirty="0" smtClean="0">
                          <a:latin typeface="Verdana" pitchFamily="34" charset="0"/>
                          <a:ea typeface="Verdana" pitchFamily="34" charset="0"/>
                          <a:cs typeface="Verdana" pitchFamily="34" charset="0"/>
                        </a:rPr>
                        <a:t>$12,472</a:t>
                      </a:r>
                      <a:endParaRPr lang="en-US" sz="1200" dirty="0">
                        <a:latin typeface="Verdana" pitchFamily="34" charset="0"/>
                        <a:ea typeface="Verdana" pitchFamily="34" charset="0"/>
                        <a:cs typeface="Verdana" pitchFamily="34" charset="0"/>
                      </a:endParaRPr>
                    </a:p>
                  </a:txBody>
                  <a:tcPr/>
                </a:tc>
                <a:tc>
                  <a:txBody>
                    <a:bodyPr/>
                    <a:lstStyle/>
                    <a:p>
                      <a:pPr algn="r"/>
                      <a:r>
                        <a:rPr lang="en-US" sz="1200" dirty="0" smtClean="0">
                          <a:latin typeface="Verdana" pitchFamily="34" charset="0"/>
                          <a:ea typeface="Verdana" pitchFamily="34" charset="0"/>
                          <a:cs typeface="Verdana" pitchFamily="34" charset="0"/>
                        </a:rPr>
                        <a:t>$11,765</a:t>
                      </a:r>
                      <a:endParaRPr lang="en-US" sz="1200" dirty="0">
                        <a:latin typeface="Verdana" pitchFamily="34" charset="0"/>
                        <a:ea typeface="Verdana" pitchFamily="34" charset="0"/>
                        <a:cs typeface="Verdana" pitchFamily="34" charset="0"/>
                      </a:endParaRPr>
                    </a:p>
                  </a:txBody>
                  <a:tcPr/>
                </a:tc>
                <a:tc>
                  <a:txBody>
                    <a:bodyPr/>
                    <a:lstStyle/>
                    <a:p>
                      <a:pPr algn="r"/>
                      <a:r>
                        <a:rPr lang="en-US" sz="1200" dirty="0" smtClean="0">
                          <a:latin typeface="Verdana" pitchFamily="34" charset="0"/>
                          <a:ea typeface="Verdana" pitchFamily="34" charset="0"/>
                          <a:cs typeface="Verdana" pitchFamily="34" charset="0"/>
                        </a:rPr>
                        <a:t>$11,561</a:t>
                      </a:r>
                    </a:p>
                    <a:p>
                      <a:pPr algn="r"/>
                      <a:endParaRPr lang="en-US" sz="1200" dirty="0">
                        <a:latin typeface="Verdana" pitchFamily="34" charset="0"/>
                        <a:ea typeface="Verdana" pitchFamily="34" charset="0"/>
                        <a:cs typeface="Verdana" pitchFamily="34" charset="0"/>
                      </a:endParaRPr>
                    </a:p>
                  </a:txBody>
                  <a:tcPr/>
                </a:tc>
                <a:tc>
                  <a:txBody>
                    <a:bodyPr/>
                    <a:lstStyle/>
                    <a:p>
                      <a:pPr algn="r"/>
                      <a:r>
                        <a:rPr lang="en-US" sz="1200" dirty="0" smtClean="0">
                          <a:latin typeface="Verdana" pitchFamily="34" charset="0"/>
                          <a:ea typeface="Verdana" pitchFamily="34" charset="0"/>
                          <a:cs typeface="Verdana" pitchFamily="34" charset="0"/>
                        </a:rPr>
                        <a:t>$11,486</a:t>
                      </a:r>
                    </a:p>
                    <a:p>
                      <a:pPr algn="r"/>
                      <a:endParaRPr lang="en-US" sz="1200" dirty="0">
                        <a:latin typeface="Verdana" pitchFamily="34" charset="0"/>
                        <a:ea typeface="Verdana" pitchFamily="34" charset="0"/>
                        <a:cs typeface="Verdana" pitchFamily="34" charset="0"/>
                      </a:endParaRPr>
                    </a:p>
                  </a:txBody>
                  <a:tcPr/>
                </a:tc>
                <a:tc>
                  <a:txBody>
                    <a:bodyPr/>
                    <a:lstStyle/>
                    <a:p>
                      <a:pPr algn="r"/>
                      <a:r>
                        <a:rPr lang="en-US" sz="1200" dirty="0" smtClean="0">
                          <a:latin typeface="Verdana" pitchFamily="34" charset="0"/>
                          <a:ea typeface="Verdana" pitchFamily="34" charset="0"/>
                          <a:cs typeface="Verdana" pitchFamily="34" charset="0"/>
                        </a:rPr>
                        <a:t>$(279)</a:t>
                      </a:r>
                      <a:endParaRPr lang="en-US" sz="1200" dirty="0">
                        <a:latin typeface="Verdana" pitchFamily="34" charset="0"/>
                        <a:ea typeface="Verdana" pitchFamily="34" charset="0"/>
                        <a:cs typeface="Verdana" pitchFamily="34" charset="0"/>
                      </a:endParaRPr>
                    </a:p>
                  </a:txBody>
                  <a:tcPr/>
                </a:tc>
                <a:tc>
                  <a:txBody>
                    <a:bodyPr/>
                    <a:lstStyle/>
                    <a:p>
                      <a:pPr algn="r"/>
                      <a:r>
                        <a:rPr lang="en-US" sz="1200" dirty="0" smtClean="0">
                          <a:latin typeface="Verdana" pitchFamily="34" charset="0"/>
                          <a:ea typeface="Verdana" pitchFamily="34" charset="0"/>
                          <a:cs typeface="Verdana" pitchFamily="34" charset="0"/>
                        </a:rPr>
                        <a:t>(2.4%)</a:t>
                      </a:r>
                    </a:p>
                  </a:txBody>
                  <a:tcPr/>
                </a:tc>
              </a:tr>
              <a:tr h="661737">
                <a:tc>
                  <a:txBody>
                    <a:bodyPr/>
                    <a:lstStyle/>
                    <a:p>
                      <a:r>
                        <a:rPr lang="en-US" sz="1200" b="1" dirty="0" smtClean="0">
                          <a:latin typeface="Verdana" pitchFamily="34" charset="0"/>
                          <a:ea typeface="Verdana" pitchFamily="34" charset="0"/>
                          <a:cs typeface="Verdana" pitchFamily="34" charset="0"/>
                        </a:rPr>
                        <a:t>Total</a:t>
                      </a:r>
                      <a:endParaRPr lang="en-US" sz="1200" b="1" dirty="0">
                        <a:latin typeface="Verdana" pitchFamily="34" charset="0"/>
                        <a:ea typeface="Verdana" pitchFamily="34" charset="0"/>
                        <a:cs typeface="Verdana" pitchFamily="34" charset="0"/>
                      </a:endParaRPr>
                    </a:p>
                  </a:txBody>
                  <a:tcPr/>
                </a:tc>
                <a:tc>
                  <a:txBody>
                    <a:bodyPr/>
                    <a:lstStyle/>
                    <a:p>
                      <a:pPr algn="r"/>
                      <a:r>
                        <a:rPr lang="en-US" sz="1200" dirty="0" smtClean="0">
                          <a:latin typeface="Verdana" pitchFamily="34" charset="0"/>
                          <a:ea typeface="Verdana" pitchFamily="34" charset="0"/>
                          <a:cs typeface="Verdana" pitchFamily="34" charset="0"/>
                        </a:rPr>
                        <a:t>$12,472</a:t>
                      </a:r>
                      <a:endParaRPr lang="en-US" sz="1200" dirty="0">
                        <a:latin typeface="Verdana" pitchFamily="34" charset="0"/>
                        <a:ea typeface="Verdana" pitchFamily="34" charset="0"/>
                        <a:cs typeface="Verdana" pitchFamily="34" charset="0"/>
                      </a:endParaRPr>
                    </a:p>
                  </a:txBody>
                  <a:tcPr/>
                </a:tc>
                <a:tc>
                  <a:txBody>
                    <a:bodyPr/>
                    <a:lstStyle/>
                    <a:p>
                      <a:pPr algn="r"/>
                      <a:r>
                        <a:rPr lang="en-US" sz="1200" dirty="0" smtClean="0">
                          <a:latin typeface="Verdana" pitchFamily="34" charset="0"/>
                          <a:ea typeface="Verdana" pitchFamily="34" charset="0"/>
                          <a:cs typeface="Verdana" pitchFamily="34" charset="0"/>
                        </a:rPr>
                        <a:t>$11,765</a:t>
                      </a:r>
                      <a:endParaRPr lang="en-US" sz="1200" dirty="0">
                        <a:latin typeface="Verdana" pitchFamily="34" charset="0"/>
                        <a:ea typeface="Verdana" pitchFamily="34" charset="0"/>
                        <a:cs typeface="Verdana" pitchFamily="34" charset="0"/>
                      </a:endParaRPr>
                    </a:p>
                  </a:txBody>
                  <a:tcPr/>
                </a:tc>
                <a:tc>
                  <a:txBody>
                    <a:bodyPr/>
                    <a:lstStyle/>
                    <a:p>
                      <a:pPr algn="r"/>
                      <a:r>
                        <a:rPr lang="en-US" sz="1200" dirty="0" smtClean="0">
                          <a:latin typeface="Verdana" pitchFamily="34" charset="0"/>
                          <a:ea typeface="Verdana" pitchFamily="34" charset="0"/>
                          <a:cs typeface="Verdana" pitchFamily="34" charset="0"/>
                        </a:rPr>
                        <a:t>$11,561</a:t>
                      </a:r>
                      <a:endParaRPr lang="en-US" sz="1200" dirty="0">
                        <a:latin typeface="Verdana" pitchFamily="34" charset="0"/>
                        <a:ea typeface="Verdana" pitchFamily="34" charset="0"/>
                        <a:cs typeface="Verdana" pitchFamily="34" charset="0"/>
                      </a:endParaRPr>
                    </a:p>
                  </a:txBody>
                  <a:tcPr/>
                </a:tc>
                <a:tc>
                  <a:txBody>
                    <a:bodyPr/>
                    <a:lstStyle/>
                    <a:p>
                      <a:pPr algn="r"/>
                      <a:r>
                        <a:rPr lang="en-US" sz="1200" dirty="0" smtClean="0">
                          <a:latin typeface="Verdana" pitchFamily="34" charset="0"/>
                          <a:ea typeface="Verdana" pitchFamily="34" charset="0"/>
                          <a:cs typeface="Verdana" pitchFamily="34" charset="0"/>
                        </a:rPr>
                        <a:t>$11,486</a:t>
                      </a:r>
                      <a:endParaRPr lang="en-US" sz="1200" dirty="0">
                        <a:latin typeface="Verdana" pitchFamily="34" charset="0"/>
                        <a:ea typeface="Verdana" pitchFamily="34" charset="0"/>
                        <a:cs typeface="Verdana" pitchFamily="34" charset="0"/>
                      </a:endParaRPr>
                    </a:p>
                  </a:txBody>
                  <a:tcPr/>
                </a:tc>
                <a:tc>
                  <a:txBody>
                    <a:bodyPr/>
                    <a:lstStyle/>
                    <a:p>
                      <a:pPr algn="r"/>
                      <a:r>
                        <a:rPr lang="en-US" sz="1200" dirty="0" smtClean="0">
                          <a:latin typeface="Verdana" pitchFamily="34" charset="0"/>
                          <a:ea typeface="Verdana" pitchFamily="34" charset="0"/>
                          <a:cs typeface="Verdana" pitchFamily="34" charset="0"/>
                        </a:rPr>
                        <a:t>$(279)</a:t>
                      </a:r>
                      <a:endParaRPr lang="en-US" sz="1200" dirty="0">
                        <a:latin typeface="Verdana" pitchFamily="34" charset="0"/>
                        <a:ea typeface="Verdana" pitchFamily="34" charset="0"/>
                        <a:cs typeface="Verdana" pitchFamily="34" charset="0"/>
                      </a:endParaRPr>
                    </a:p>
                  </a:txBody>
                  <a:tcPr/>
                </a:tc>
                <a:tc>
                  <a:txBody>
                    <a:bodyPr/>
                    <a:lstStyle/>
                    <a:p>
                      <a:pPr algn="r"/>
                      <a:r>
                        <a:rPr lang="en-US" sz="1200" dirty="0" smtClean="0">
                          <a:latin typeface="Verdana" pitchFamily="34" charset="0"/>
                          <a:ea typeface="Verdana" pitchFamily="34" charset="0"/>
                          <a:cs typeface="Verdana" pitchFamily="34" charset="0"/>
                        </a:rPr>
                        <a:t>(2.4%)</a:t>
                      </a:r>
                    </a:p>
                  </a:txBody>
                  <a:tcPr/>
                </a:tc>
              </a:tr>
            </a:tbl>
          </a:graphicData>
        </a:graphic>
      </p:graphicFrame>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67600" y="152400"/>
            <a:ext cx="1523999" cy="15461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609600" y="304800"/>
            <a:ext cx="6172200" cy="1138773"/>
          </a:xfrm>
          <a:prstGeom prst="rect">
            <a:avLst/>
          </a:prstGeom>
          <a:noFill/>
        </p:spPr>
        <p:txBody>
          <a:bodyPr wrap="square" rtlCol="0">
            <a:spAutoFit/>
          </a:bodyPr>
          <a:lstStyle/>
          <a:p>
            <a:r>
              <a:rPr lang="en-US" sz="4000" dirty="0" smtClean="0"/>
              <a:t>Expenditures by Fund</a:t>
            </a:r>
          </a:p>
          <a:p>
            <a:r>
              <a:rPr lang="en-US" sz="2800" dirty="0" smtClean="0"/>
              <a:t>($ in thousands)</a:t>
            </a:r>
            <a:endParaRPr lang="en-US" sz="2800" dirty="0"/>
          </a:p>
        </p:txBody>
      </p:sp>
      <p:sp>
        <p:nvSpPr>
          <p:cNvPr id="4" name="Rectangle 3"/>
          <p:cNvSpPr/>
          <p:nvPr/>
        </p:nvSpPr>
        <p:spPr>
          <a:xfrm>
            <a:off x="914400" y="5791200"/>
            <a:ext cx="6934200" cy="523220"/>
          </a:xfrm>
          <a:prstGeom prst="rect">
            <a:avLst/>
          </a:prstGeom>
        </p:spPr>
        <p:txBody>
          <a:bodyPr wrap="square">
            <a:spAutoFit/>
          </a:bodyPr>
          <a:lstStyle/>
          <a:p>
            <a:r>
              <a:rPr lang="en-US" sz="1400" dirty="0">
                <a:solidFill>
                  <a:schemeClr val="bg1"/>
                </a:solidFill>
              </a:rPr>
              <a:t>* In FY2018 the Office of People with Disabilities division will transfer to Public Works &amp; Engineering department (budget costs of $311,875).</a:t>
            </a:r>
          </a:p>
        </p:txBody>
      </p:sp>
    </p:spTree>
    <p:extLst>
      <p:ext uri="{BB962C8B-B14F-4D97-AF65-F5344CB8AC3E}">
        <p14:creationId xmlns:p14="http://schemas.microsoft.com/office/powerpoint/2010/main" val="37067986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838200" y="1698539"/>
            <a:ext cx="7520940" cy="3579849"/>
          </a:xfrm>
        </p:spPr>
        <p:txBody>
          <a:bodyPr>
            <a:normAutofit lnSpcReduction="10000"/>
          </a:bodyPr>
          <a:lstStyle/>
          <a:p>
            <a:pPr>
              <a:buFont typeface="Arial" panose="020B0604020202020204" pitchFamily="34" charset="0"/>
              <a:buChar char="•"/>
            </a:pPr>
            <a:r>
              <a:rPr lang="en-US" sz="2200" b="0" dirty="0"/>
              <a:t>The FY2018 Budget provides funding for health benefits, pension contribution, and municipal employees contractual pay increases</a:t>
            </a:r>
            <a:r>
              <a:rPr lang="en-US" sz="2200" b="0" dirty="0" smtClean="0"/>
              <a:t>.</a:t>
            </a:r>
          </a:p>
          <a:p>
            <a:pPr>
              <a:buFont typeface="Arial" panose="020B0604020202020204" pitchFamily="34" charset="0"/>
              <a:buChar char="•"/>
            </a:pPr>
            <a:endParaRPr lang="en-US" sz="2200" b="0" dirty="0"/>
          </a:p>
          <a:p>
            <a:pPr>
              <a:buFont typeface="Arial" panose="020B0604020202020204" pitchFamily="34" charset="0"/>
              <a:buChar char="•"/>
            </a:pPr>
            <a:r>
              <a:rPr lang="en-US" sz="2200" b="0" dirty="0"/>
              <a:t>The FY2018 Budget includes a reduction of $25,891 for department savings initiatives</a:t>
            </a:r>
            <a:r>
              <a:rPr lang="en-US" sz="2200" b="0" dirty="0" smtClean="0"/>
              <a:t>.</a:t>
            </a:r>
          </a:p>
          <a:p>
            <a:pPr>
              <a:buFont typeface="Arial" panose="020B0604020202020204" pitchFamily="34" charset="0"/>
              <a:buChar char="•"/>
            </a:pPr>
            <a:endParaRPr lang="en-US" sz="2200" b="0" dirty="0"/>
          </a:p>
          <a:p>
            <a:pPr lvl="0">
              <a:buFont typeface="Arial" pitchFamily="34" charset="0"/>
              <a:buChar char="•"/>
            </a:pPr>
            <a:r>
              <a:rPr lang="en-US" sz="2200" b="0" dirty="0">
                <a:solidFill>
                  <a:srgbClr val="CDD7D9">
                    <a:lumMod val="25000"/>
                  </a:srgbClr>
                </a:solidFill>
              </a:rPr>
              <a:t>In FY2018 the Office of People with Disabilities division will transfer to Public Works &amp; Engineering department (budget costs of $311,875).</a:t>
            </a:r>
          </a:p>
          <a:p>
            <a:endParaRPr lang="en-US" dirty="0"/>
          </a:p>
        </p:txBody>
      </p:sp>
      <p:sp>
        <p:nvSpPr>
          <p:cNvPr id="2" name="Slide Number Placeholder 1"/>
          <p:cNvSpPr>
            <a:spLocks noGrp="1"/>
          </p:cNvSpPr>
          <p:nvPr>
            <p:ph type="sldNum" sz="quarter" idx="12"/>
          </p:nvPr>
        </p:nvSpPr>
        <p:spPr/>
        <p:txBody>
          <a:bodyPr/>
          <a:lstStyle/>
          <a:p>
            <a:fld id="{5563CE4A-FBE1-4BB1-937B-AB7F6499D512}" type="slidenum">
              <a:rPr lang="en-US" smtClean="0"/>
              <a:t>7</a:t>
            </a:fld>
            <a:endParaRPr lang="en-US"/>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67600" y="152400"/>
            <a:ext cx="1523999" cy="15461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52400" y="152400"/>
            <a:ext cx="8001000" cy="707886"/>
          </a:xfrm>
          <a:prstGeom prst="rect">
            <a:avLst/>
          </a:prstGeom>
          <a:noFill/>
        </p:spPr>
        <p:txBody>
          <a:bodyPr wrap="square" rtlCol="0">
            <a:spAutoFit/>
          </a:bodyPr>
          <a:lstStyle/>
          <a:p>
            <a:r>
              <a:rPr lang="en-US" sz="4000" dirty="0" smtClean="0"/>
              <a:t>FY2018 – Expenditures Highlights</a:t>
            </a:r>
            <a:endParaRPr lang="en-US" sz="4000" dirty="0"/>
          </a:p>
        </p:txBody>
      </p:sp>
    </p:spTree>
    <p:extLst>
      <p:ext uri="{BB962C8B-B14F-4D97-AF65-F5344CB8AC3E}">
        <p14:creationId xmlns:p14="http://schemas.microsoft.com/office/powerpoint/2010/main" val="12260664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563CE4A-FBE1-4BB1-937B-AB7F6499D512}" type="slidenum">
              <a:rPr lang="en-US" smtClean="0"/>
              <a:t>8</a:t>
            </a:fld>
            <a:endParaRPr lang="en-US"/>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67600" y="152400"/>
            <a:ext cx="1523999" cy="15461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04982" y="143164"/>
            <a:ext cx="6858000" cy="1138773"/>
          </a:xfrm>
          <a:prstGeom prst="rect">
            <a:avLst/>
          </a:prstGeom>
          <a:noFill/>
        </p:spPr>
        <p:txBody>
          <a:bodyPr wrap="square" rtlCol="0">
            <a:spAutoFit/>
          </a:bodyPr>
          <a:lstStyle/>
          <a:p>
            <a:r>
              <a:rPr lang="en-US" sz="4000" dirty="0" smtClean="0"/>
              <a:t>Functional Org Chart</a:t>
            </a:r>
          </a:p>
          <a:p>
            <a:r>
              <a:rPr lang="en-US" sz="2800" dirty="0" smtClean="0"/>
              <a:t>($ in thousands)</a:t>
            </a:r>
            <a:endParaRPr lang="en-US" sz="2800" dirty="0"/>
          </a:p>
        </p:txBody>
      </p:sp>
      <p:sp>
        <p:nvSpPr>
          <p:cNvPr id="8" name="Text Box 3"/>
          <p:cNvSpPr txBox="1">
            <a:spLocks noChangeArrowheads="1"/>
          </p:cNvSpPr>
          <p:nvPr/>
        </p:nvSpPr>
        <p:spPr bwMode="auto">
          <a:xfrm>
            <a:off x="536449" y="2712720"/>
            <a:ext cx="1920240" cy="18745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pPr>
            <a:r>
              <a:rPr lang="en-US" sz="1000" b="1" dirty="0">
                <a:solidFill>
                  <a:prstClr val="black"/>
                </a:solidFill>
                <a:latin typeface="Century Schoolbook" pitchFamily="18" charset="0"/>
              </a:rPr>
              <a:t>Director’s Office</a:t>
            </a:r>
          </a:p>
          <a:p>
            <a:pPr algn="ctr" fontAlgn="base">
              <a:spcBef>
                <a:spcPct val="0"/>
              </a:spcBef>
            </a:pPr>
            <a:r>
              <a:rPr lang="en-US" sz="1000" b="1" dirty="0">
                <a:solidFill>
                  <a:prstClr val="black"/>
                </a:solidFill>
                <a:latin typeface="Century Schoolbook" pitchFamily="18" charset="0"/>
              </a:rPr>
              <a:t>10.9 FTEs     $1,376,951</a:t>
            </a:r>
            <a:endParaRPr lang="en-US" sz="1000" dirty="0">
              <a:solidFill>
                <a:prstClr val="black"/>
              </a:solidFill>
              <a:latin typeface="Century Schoolbook" pitchFamily="18" charset="0"/>
            </a:endParaRPr>
          </a:p>
          <a:p>
            <a:pPr fontAlgn="base">
              <a:spcBef>
                <a:spcPct val="0"/>
              </a:spcBef>
              <a:spcAft>
                <a:spcPts val="1000"/>
              </a:spcAft>
            </a:pPr>
            <a:r>
              <a:rPr lang="en-US" sz="900" dirty="0">
                <a:solidFill>
                  <a:prstClr val="black"/>
                </a:solidFill>
                <a:latin typeface="Century Schoolbook" pitchFamily="18" charset="0"/>
              </a:rPr>
              <a:t>Provides executive support and leadership to all divisions of the department. Provides all divisions with services in budget, purchasing, receiving grants, receiving funds and account payables.</a:t>
            </a:r>
          </a:p>
          <a:p>
            <a:pPr fontAlgn="base">
              <a:spcBef>
                <a:spcPct val="0"/>
              </a:spcBef>
              <a:spcAft>
                <a:spcPct val="0"/>
              </a:spcAft>
            </a:pPr>
            <a:endParaRPr lang="en-US" dirty="0">
              <a:solidFill>
                <a:prstClr val="white"/>
              </a:solidFill>
              <a:latin typeface="Century Schoolbook" pitchFamily="18" charset="0"/>
            </a:endParaRPr>
          </a:p>
        </p:txBody>
      </p:sp>
      <p:sp>
        <p:nvSpPr>
          <p:cNvPr id="9" name="Text Box 4"/>
          <p:cNvSpPr txBox="1">
            <a:spLocks noChangeArrowheads="1"/>
          </p:cNvSpPr>
          <p:nvPr/>
        </p:nvSpPr>
        <p:spPr bwMode="auto">
          <a:xfrm>
            <a:off x="2560319" y="2712720"/>
            <a:ext cx="1920240" cy="18745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pPr>
            <a:r>
              <a:rPr lang="en-US" sz="1000" b="1" dirty="0">
                <a:solidFill>
                  <a:prstClr val="black"/>
                </a:solidFill>
                <a:latin typeface="Century Schoolbook" pitchFamily="18" charset="0"/>
              </a:rPr>
              <a:t>Inspections &amp; Public Service</a:t>
            </a:r>
          </a:p>
          <a:p>
            <a:pPr fontAlgn="base">
              <a:spcBef>
                <a:spcPct val="0"/>
              </a:spcBef>
            </a:pPr>
            <a:r>
              <a:rPr lang="en-US" sz="1000" b="1" dirty="0">
                <a:solidFill>
                  <a:prstClr val="black"/>
                </a:solidFill>
                <a:latin typeface="Century Schoolbook" pitchFamily="18" charset="0"/>
              </a:rPr>
              <a:t>68.0 FTEs	$7,447,871</a:t>
            </a:r>
          </a:p>
          <a:p>
            <a:pPr fontAlgn="base">
              <a:spcBef>
                <a:spcPct val="0"/>
              </a:spcBef>
              <a:spcAft>
                <a:spcPts val="1000"/>
              </a:spcAft>
            </a:pPr>
            <a:r>
              <a:rPr lang="en-US" sz="900" dirty="0">
                <a:solidFill>
                  <a:prstClr val="black"/>
                </a:solidFill>
                <a:latin typeface="Century Schoolbook" pitchFamily="18" charset="0"/>
              </a:rPr>
              <a:t>Enforces City codes pertaining to dangerous buildings, weeded lots, junked motors vehicles and unlawfully placed signs upon the City’s </a:t>
            </a:r>
            <a:r>
              <a:rPr lang="en-US" sz="900" dirty="0" smtClean="0">
                <a:solidFill>
                  <a:prstClr val="black"/>
                </a:solidFill>
                <a:latin typeface="Century Schoolbook" pitchFamily="18" charset="0"/>
              </a:rPr>
              <a:t>right-of-way</a:t>
            </a:r>
            <a:r>
              <a:rPr lang="en-US" sz="900" dirty="0">
                <a:solidFill>
                  <a:prstClr val="black"/>
                </a:solidFill>
                <a:latin typeface="Century Schoolbook" pitchFamily="18" charset="0"/>
              </a:rPr>
              <a:t>.  Responds to emergencies caused by natural disaster.  Provides timely and effective customer service to the public.</a:t>
            </a:r>
            <a:endParaRPr lang="en-US" dirty="0">
              <a:solidFill>
                <a:prstClr val="white"/>
              </a:solidFill>
              <a:latin typeface="Arial" pitchFamily="34" charset="0"/>
            </a:endParaRPr>
          </a:p>
        </p:txBody>
      </p:sp>
      <p:sp>
        <p:nvSpPr>
          <p:cNvPr id="10" name="Text Box 5"/>
          <p:cNvSpPr txBox="1">
            <a:spLocks noChangeArrowheads="1"/>
          </p:cNvSpPr>
          <p:nvPr/>
        </p:nvSpPr>
        <p:spPr bwMode="auto">
          <a:xfrm>
            <a:off x="5029200" y="2712720"/>
            <a:ext cx="1920240" cy="18745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pPr>
            <a:r>
              <a:rPr lang="en-US" sz="1000" b="1" dirty="0">
                <a:solidFill>
                  <a:prstClr val="black"/>
                </a:solidFill>
                <a:latin typeface="Century Schoolbook" pitchFamily="18" charset="0"/>
              </a:rPr>
              <a:t>Citizens’ Assistance Office</a:t>
            </a:r>
            <a:endParaRPr lang="en-US" sz="1000" dirty="0">
              <a:solidFill>
                <a:prstClr val="black"/>
              </a:solidFill>
              <a:latin typeface="Century Schoolbook" pitchFamily="18" charset="0"/>
            </a:endParaRPr>
          </a:p>
          <a:p>
            <a:pPr fontAlgn="base">
              <a:spcBef>
                <a:spcPct val="0"/>
              </a:spcBef>
            </a:pPr>
            <a:r>
              <a:rPr lang="en-US" sz="1000" b="1" dirty="0">
                <a:solidFill>
                  <a:prstClr val="black"/>
                </a:solidFill>
                <a:latin typeface="Century Schoolbook" pitchFamily="18" charset="0"/>
              </a:rPr>
              <a:t>10.9 FTEs	$980,219</a:t>
            </a:r>
            <a:endParaRPr lang="en-US" sz="1000" dirty="0">
              <a:solidFill>
                <a:prstClr val="black"/>
              </a:solidFill>
              <a:latin typeface="Century Schoolbook" pitchFamily="18" charset="0"/>
            </a:endParaRPr>
          </a:p>
          <a:p>
            <a:pPr fontAlgn="base">
              <a:spcBef>
                <a:spcPct val="0"/>
              </a:spcBef>
              <a:spcAft>
                <a:spcPts val="1000"/>
              </a:spcAft>
            </a:pPr>
            <a:r>
              <a:rPr lang="en-US" sz="900" dirty="0">
                <a:solidFill>
                  <a:prstClr val="black"/>
                </a:solidFill>
                <a:latin typeface="Century Schoolbook" pitchFamily="18" charset="0"/>
              </a:rPr>
              <a:t>Through community liaisons, ensures responses and resolutions to Mayoral priorities, community complaints, provides education about city services to the community, and supplements other city departments with project staffing. Primary liaison to Super Neighborhood Association &amp; CIP meetings.</a:t>
            </a:r>
          </a:p>
          <a:p>
            <a:pPr fontAlgn="base">
              <a:spcBef>
                <a:spcPct val="0"/>
              </a:spcBef>
              <a:spcAft>
                <a:spcPct val="0"/>
              </a:spcAft>
            </a:pPr>
            <a:endParaRPr lang="en-US" dirty="0">
              <a:solidFill>
                <a:prstClr val="white"/>
              </a:solidFill>
              <a:latin typeface="Arial" pitchFamily="34" charset="0"/>
            </a:endParaRPr>
          </a:p>
        </p:txBody>
      </p:sp>
      <p:sp>
        <p:nvSpPr>
          <p:cNvPr id="11" name="Text Box 6"/>
          <p:cNvSpPr txBox="1">
            <a:spLocks noChangeArrowheads="1"/>
          </p:cNvSpPr>
          <p:nvPr/>
        </p:nvSpPr>
        <p:spPr bwMode="auto">
          <a:xfrm>
            <a:off x="7110983" y="2712720"/>
            <a:ext cx="1920240" cy="18745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pPr>
            <a:r>
              <a:rPr lang="en-US" sz="1000" b="1" dirty="0">
                <a:solidFill>
                  <a:prstClr val="black"/>
                </a:solidFill>
                <a:latin typeface="Century Schoolbook" pitchFamily="18" charset="0"/>
              </a:rPr>
              <a:t>Anti-Gang Office</a:t>
            </a:r>
            <a:endParaRPr lang="en-US" sz="1000" dirty="0">
              <a:solidFill>
                <a:prstClr val="black"/>
              </a:solidFill>
              <a:latin typeface="Century Schoolbook" pitchFamily="18" charset="0"/>
            </a:endParaRPr>
          </a:p>
          <a:p>
            <a:pPr fontAlgn="base">
              <a:spcBef>
                <a:spcPct val="0"/>
              </a:spcBef>
            </a:pPr>
            <a:r>
              <a:rPr lang="en-US" sz="1000" b="1" dirty="0">
                <a:solidFill>
                  <a:prstClr val="black"/>
                </a:solidFill>
                <a:latin typeface="Century Schoolbook" pitchFamily="18" charset="0"/>
              </a:rPr>
              <a:t>14.8 FTEs	$1,462,572</a:t>
            </a:r>
          </a:p>
          <a:p>
            <a:pPr fontAlgn="base">
              <a:spcBef>
                <a:spcPct val="0"/>
              </a:spcBef>
            </a:pPr>
            <a:r>
              <a:rPr lang="en-US" sz="900" dirty="0">
                <a:solidFill>
                  <a:prstClr val="black"/>
                </a:solidFill>
                <a:latin typeface="Century Schoolbook" pitchFamily="18" charset="0"/>
              </a:rPr>
              <a:t>The division develops and implements programs that serve youth, families, and communities through direct services, volunteer initiatives, collaboration, outreach, education, and policy development.</a:t>
            </a:r>
          </a:p>
          <a:p>
            <a:pPr fontAlgn="base">
              <a:spcBef>
                <a:spcPct val="0"/>
              </a:spcBef>
              <a:spcAft>
                <a:spcPts val="1000"/>
              </a:spcAft>
            </a:pPr>
            <a:r>
              <a:rPr lang="en-US" sz="900" dirty="0">
                <a:solidFill>
                  <a:prstClr val="black"/>
                </a:solidFill>
                <a:latin typeface="Century Schoolbook" pitchFamily="18" charset="0"/>
              </a:rPr>
              <a:t> </a:t>
            </a:r>
          </a:p>
          <a:p>
            <a:pPr fontAlgn="base">
              <a:spcBef>
                <a:spcPct val="0"/>
              </a:spcBef>
              <a:spcAft>
                <a:spcPct val="0"/>
              </a:spcAft>
            </a:pPr>
            <a:endParaRPr lang="en-US" dirty="0">
              <a:solidFill>
                <a:prstClr val="black"/>
              </a:solidFill>
              <a:latin typeface="Arial" pitchFamily="34" charset="0"/>
            </a:endParaRPr>
          </a:p>
        </p:txBody>
      </p:sp>
      <p:sp>
        <p:nvSpPr>
          <p:cNvPr id="12" name="Text Box 9"/>
          <p:cNvSpPr txBox="1">
            <a:spLocks noChangeArrowheads="1"/>
          </p:cNvSpPr>
          <p:nvPr/>
        </p:nvSpPr>
        <p:spPr bwMode="auto">
          <a:xfrm>
            <a:off x="3633786" y="4663440"/>
            <a:ext cx="2286000" cy="212140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pPr>
            <a:r>
              <a:rPr lang="en-US" sz="1000" b="1" dirty="0">
                <a:solidFill>
                  <a:prstClr val="black"/>
                </a:solidFill>
                <a:latin typeface="Century Schoolbook" pitchFamily="18" charset="0"/>
              </a:rPr>
              <a:t>Office of </a:t>
            </a:r>
            <a:r>
              <a:rPr lang="en-US" sz="1000" b="1" dirty="0" smtClean="0">
                <a:solidFill>
                  <a:prstClr val="black"/>
                </a:solidFill>
                <a:latin typeface="Century Schoolbook" pitchFamily="18" charset="0"/>
              </a:rPr>
              <a:t>New Americans and International Communities</a:t>
            </a:r>
            <a:endParaRPr lang="en-US" sz="1000" dirty="0">
              <a:solidFill>
                <a:prstClr val="black"/>
              </a:solidFill>
              <a:latin typeface="Century Schoolbook" pitchFamily="18" charset="0"/>
            </a:endParaRPr>
          </a:p>
          <a:p>
            <a:pPr fontAlgn="base">
              <a:spcBef>
                <a:spcPct val="0"/>
              </a:spcBef>
            </a:pPr>
            <a:r>
              <a:rPr lang="en-US" sz="1000" b="1" dirty="0">
                <a:solidFill>
                  <a:prstClr val="black"/>
                </a:solidFill>
                <a:latin typeface="Century Schoolbook" pitchFamily="18" charset="0"/>
              </a:rPr>
              <a:t>2.0 FTEs	</a:t>
            </a:r>
            <a:r>
              <a:rPr lang="en-US" sz="1000" b="1" dirty="0" smtClean="0">
                <a:solidFill>
                  <a:prstClr val="black"/>
                </a:solidFill>
                <a:latin typeface="Century Schoolbook" pitchFamily="18" charset="0"/>
              </a:rPr>
              <a:t>       $</a:t>
            </a:r>
            <a:r>
              <a:rPr lang="en-US" sz="1000" b="1" dirty="0">
                <a:solidFill>
                  <a:prstClr val="black"/>
                </a:solidFill>
                <a:latin typeface="Century Schoolbook" pitchFamily="18" charset="0"/>
              </a:rPr>
              <a:t>218,753</a:t>
            </a:r>
            <a:endParaRPr lang="en-US" sz="1000" dirty="0">
              <a:solidFill>
                <a:prstClr val="black"/>
              </a:solidFill>
              <a:latin typeface="Century Schoolbook" pitchFamily="18" charset="0"/>
            </a:endParaRPr>
          </a:p>
          <a:p>
            <a:pPr fontAlgn="base">
              <a:spcBef>
                <a:spcPct val="0"/>
              </a:spcBef>
              <a:spcAft>
                <a:spcPts val="1000"/>
              </a:spcAft>
            </a:pPr>
            <a:r>
              <a:rPr lang="en-US" sz="900" dirty="0">
                <a:solidFill>
                  <a:prstClr val="black"/>
                </a:solidFill>
                <a:latin typeface="Century Schoolbook" pitchFamily="18" charset="0"/>
              </a:rPr>
              <a:t>In partnership with community-based organizations and volunteers reaches out to Houston’s diverse community of immigrants, ex-patriates and refugees to facilitate successful civic, economic and cultural integration as members of our community.  The division oversees the Welcome Houston Committee, the </a:t>
            </a:r>
            <a:r>
              <a:rPr lang="en-US" sz="900" dirty="0" err="1">
                <a:solidFill>
                  <a:prstClr val="black"/>
                </a:solidFill>
                <a:latin typeface="Century Schoolbook" pitchFamily="18" charset="0"/>
              </a:rPr>
              <a:t>iSpeak</a:t>
            </a:r>
            <a:r>
              <a:rPr lang="en-US" sz="900" dirty="0">
                <a:solidFill>
                  <a:prstClr val="black"/>
                </a:solidFill>
                <a:latin typeface="Century Schoolbook" pitchFamily="18" charset="0"/>
              </a:rPr>
              <a:t> Houston Language Access Program, Citizenship Month, World Refugee Day, and Citizenship Forums.</a:t>
            </a:r>
          </a:p>
          <a:p>
            <a:pPr fontAlgn="base">
              <a:spcBef>
                <a:spcPct val="0"/>
              </a:spcBef>
              <a:spcAft>
                <a:spcPct val="0"/>
              </a:spcAft>
            </a:pPr>
            <a:endParaRPr lang="en-US" dirty="0">
              <a:solidFill>
                <a:prstClr val="white"/>
              </a:solidFill>
              <a:latin typeface="Arial" pitchFamily="34" charset="0"/>
            </a:endParaRPr>
          </a:p>
        </p:txBody>
      </p:sp>
      <p:cxnSp>
        <p:nvCxnSpPr>
          <p:cNvPr id="13" name="Straight Connector 12"/>
          <p:cNvCxnSpPr>
            <a:endCxn id="12" idx="0"/>
          </p:cNvCxnSpPr>
          <p:nvPr/>
        </p:nvCxnSpPr>
        <p:spPr>
          <a:xfrm flipH="1">
            <a:off x="4776786" y="2233422"/>
            <a:ext cx="1" cy="24300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600200" y="2502408"/>
            <a:ext cx="64709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600200" y="2517648"/>
            <a:ext cx="0" cy="195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endCxn id="9" idx="0"/>
          </p:cNvCxnSpPr>
          <p:nvPr/>
        </p:nvCxnSpPr>
        <p:spPr>
          <a:xfrm>
            <a:off x="3520439" y="2502408"/>
            <a:ext cx="0" cy="2103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endCxn id="10" idx="0"/>
          </p:cNvCxnSpPr>
          <p:nvPr/>
        </p:nvCxnSpPr>
        <p:spPr>
          <a:xfrm>
            <a:off x="5989320" y="2517648"/>
            <a:ext cx="0" cy="195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endCxn id="11" idx="0"/>
          </p:cNvCxnSpPr>
          <p:nvPr/>
        </p:nvCxnSpPr>
        <p:spPr>
          <a:xfrm>
            <a:off x="8071103" y="2502408"/>
            <a:ext cx="0" cy="210312"/>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 Box 2"/>
          <p:cNvSpPr txBox="1">
            <a:spLocks noChangeArrowheads="1"/>
          </p:cNvSpPr>
          <p:nvPr/>
        </p:nvSpPr>
        <p:spPr bwMode="auto">
          <a:xfrm>
            <a:off x="3352799" y="1204722"/>
            <a:ext cx="2847975" cy="10287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2100" dirty="0">
                <a:solidFill>
                  <a:prstClr val="black"/>
                </a:solidFill>
                <a:latin typeface="Century Schoolbook" pitchFamily="18" charset="0"/>
              </a:rPr>
              <a:t>DEPARTMENT OF NEIGHBORHOODS</a:t>
            </a:r>
          </a:p>
          <a:p>
            <a:pPr algn="ctr" fontAlgn="base">
              <a:spcBef>
                <a:spcPct val="0"/>
              </a:spcBef>
              <a:spcAft>
                <a:spcPts val="1000"/>
              </a:spcAft>
            </a:pPr>
            <a:r>
              <a:rPr lang="en-US" sz="1400" dirty="0">
                <a:solidFill>
                  <a:prstClr val="black"/>
                </a:solidFill>
                <a:latin typeface="Century Schoolbook" pitchFamily="18" charset="0"/>
              </a:rPr>
              <a:t>106.6 FTEs       $11,486,366</a:t>
            </a:r>
          </a:p>
        </p:txBody>
      </p:sp>
    </p:spTree>
    <p:extLst>
      <p:ext uri="{BB962C8B-B14F-4D97-AF65-F5344CB8AC3E}">
        <p14:creationId xmlns:p14="http://schemas.microsoft.com/office/powerpoint/2010/main" val="22434653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rot="19140000">
            <a:off x="997671" y="1933813"/>
            <a:ext cx="5648623" cy="1204306"/>
          </a:xfrm>
        </p:spPr>
        <p:txBody>
          <a:bodyPr/>
          <a:lstStyle/>
          <a:p>
            <a:r>
              <a:rPr lang="en-US" dirty="0" smtClean="0"/>
              <a:t>Questions</a:t>
            </a:r>
            <a:endParaRPr lang="en-US" dirty="0"/>
          </a:p>
        </p:txBody>
      </p:sp>
      <p:sp>
        <p:nvSpPr>
          <p:cNvPr id="2" name="Slide Number Placeholder 1"/>
          <p:cNvSpPr>
            <a:spLocks noGrp="1"/>
          </p:cNvSpPr>
          <p:nvPr>
            <p:ph type="sldNum" sz="quarter" idx="12"/>
          </p:nvPr>
        </p:nvSpPr>
        <p:spPr/>
        <p:txBody>
          <a:bodyPr/>
          <a:lstStyle/>
          <a:p>
            <a:fld id="{5563CE4A-FBE1-4BB1-937B-AB7F6499D512}" type="slidenum">
              <a:rPr lang="en-US" smtClean="0"/>
              <a:t>9</a:t>
            </a:fld>
            <a:endParaRPr lang="en-US"/>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52399"/>
            <a:ext cx="1523999" cy="15461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17533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Custom 4">
      <a:dk1>
        <a:srgbClr val="000000"/>
      </a:dk1>
      <a:lt1>
        <a:srgbClr val="FFFFFF"/>
      </a:lt1>
      <a:dk2>
        <a:srgbClr val="434342"/>
      </a:dk2>
      <a:lt2>
        <a:srgbClr val="CDD7D9"/>
      </a:lt2>
      <a:accent1>
        <a:srgbClr val="002060"/>
      </a:accent1>
      <a:accent2>
        <a:srgbClr val="FFC000"/>
      </a:accent2>
      <a:accent3>
        <a:srgbClr val="0042C7"/>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3099</TotalTime>
  <Words>1005</Words>
  <Application>Microsoft Office PowerPoint</Application>
  <PresentationFormat>On-screen Show (4:3)</PresentationFormat>
  <Paragraphs>345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Angles</vt:lpstr>
      <vt:lpstr>Department of Neighborhoods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lpstr>Appendix</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Maddox, Nikki - DON</dc:creator>
  <cp:lastModifiedBy>Maddox, Nikki - DON</cp:lastModifiedBy>
  <cp:revision>41</cp:revision>
  <cp:lastPrinted>2017-05-18T21:49:05Z</cp:lastPrinted>
  <dcterms:created xsi:type="dcterms:W3CDTF">2017-04-18T16:26:14Z</dcterms:created>
  <dcterms:modified xsi:type="dcterms:W3CDTF">2017-05-18T22:09:01Z</dcterms:modified>
</cp:coreProperties>
</file>