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2"/>
  </p:notesMasterIdLst>
  <p:handoutMasterIdLst>
    <p:handoutMasterId r:id="rId23"/>
  </p:handoutMasterIdLst>
  <p:sldIdLst>
    <p:sldId id="257" r:id="rId2"/>
    <p:sldId id="332" r:id="rId3"/>
    <p:sldId id="314" r:id="rId4"/>
    <p:sldId id="306" r:id="rId5"/>
    <p:sldId id="307" r:id="rId6"/>
    <p:sldId id="316" r:id="rId7"/>
    <p:sldId id="313" r:id="rId8"/>
    <p:sldId id="309" r:id="rId9"/>
    <p:sldId id="329" r:id="rId10"/>
    <p:sldId id="330" r:id="rId11"/>
    <p:sldId id="315" r:id="rId12"/>
    <p:sldId id="310" r:id="rId13"/>
    <p:sldId id="328" r:id="rId14"/>
    <p:sldId id="320" r:id="rId15"/>
    <p:sldId id="326" r:id="rId16"/>
    <p:sldId id="327" r:id="rId17"/>
    <p:sldId id="311" r:id="rId18"/>
    <p:sldId id="325" r:id="rId19"/>
    <p:sldId id="318" r:id="rId20"/>
    <p:sldId id="333"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Osei-Bonsu" initials="JO" lastIdx="9" clrIdx="0">
    <p:extLst/>
  </p:cmAuthor>
  <p:cmAuthor id="2" name="Krista L Stegemiller" initials="KLS" lastIdx="27" clrIdx="1">
    <p:extLst/>
  </p:cmAuthor>
  <p:cmAuthor id="3" name="Sean M Lindstrom" initials="SML" lastIdx="7"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98" autoAdjust="0"/>
    <p:restoredTop sz="93846" autoAdjust="0"/>
  </p:normalViewPr>
  <p:slideViewPr>
    <p:cSldViewPr snapToGrid="0">
      <p:cViewPr>
        <p:scale>
          <a:sx n="70" d="100"/>
          <a:sy n="70" d="100"/>
        </p:scale>
        <p:origin x="-834" y="-714"/>
      </p:cViewPr>
      <p:guideLst>
        <p:guide orient="horz" pos="2167"/>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explosion val="25"/>
          <c:dPt>
            <c:idx val="0"/>
            <c:bubble3D val="0"/>
            <c:spPr>
              <a:solidFill>
                <a:srgbClr val="FF0000"/>
              </a:solidFill>
            </c:spPr>
          </c:dPt>
          <c:dPt>
            <c:idx val="1"/>
            <c:bubble3D val="0"/>
            <c:spPr>
              <a:solidFill>
                <a:srgbClr val="FFFF00"/>
              </a:solidFill>
            </c:spPr>
          </c:dPt>
          <c:dPt>
            <c:idx val="2"/>
            <c:bubble3D val="0"/>
            <c:spPr>
              <a:solidFill>
                <a:schemeClr val="accent6">
                  <a:lumMod val="75000"/>
                </a:schemeClr>
              </a:solidFill>
            </c:spPr>
          </c:dPt>
          <c:dPt>
            <c:idx val="3"/>
            <c:bubble3D val="0"/>
            <c:spPr>
              <a:solidFill>
                <a:schemeClr val="accent4">
                  <a:lumMod val="40000"/>
                  <a:lumOff val="60000"/>
                </a:schemeClr>
              </a:solidFill>
            </c:spPr>
          </c:dPt>
          <c:dPt>
            <c:idx val="5"/>
            <c:bubble3D val="0"/>
            <c:spPr>
              <a:solidFill>
                <a:schemeClr val="accent2"/>
              </a:solidFill>
            </c:spPr>
          </c:dPt>
          <c:dLbls>
            <c:dLbl>
              <c:idx val="0"/>
              <c:layout>
                <c:manualLayout>
                  <c:x val="0.1540045123818671"/>
                  <c:y val="-2.0587667329067281E-2"/>
                </c:manualLayout>
              </c:layout>
              <c:showLegendKey val="0"/>
              <c:showVal val="1"/>
              <c:showCatName val="1"/>
              <c:showSerName val="0"/>
              <c:showPercent val="0"/>
              <c:showBubbleSize val="0"/>
            </c:dLbl>
            <c:dLbl>
              <c:idx val="1"/>
              <c:layout>
                <c:manualLayout>
                  <c:x val="0"/>
                  <c:y val="-0.17385651934329099"/>
                </c:manualLayout>
              </c:layout>
              <c:showLegendKey val="0"/>
              <c:showVal val="1"/>
              <c:showCatName val="1"/>
              <c:showSerName val="0"/>
              <c:showPercent val="0"/>
              <c:showBubbleSize val="0"/>
            </c:dLbl>
            <c:dLbl>
              <c:idx val="2"/>
              <c:layout>
                <c:manualLayout>
                  <c:x val="-7.8030136911827336E-2"/>
                  <c:y val="-3.8232755820751477E-3"/>
                </c:manualLayout>
              </c:layout>
              <c:showLegendKey val="0"/>
              <c:showVal val="1"/>
              <c:showCatName val="1"/>
              <c:showSerName val="0"/>
              <c:showPercent val="0"/>
              <c:showBubbleSize val="0"/>
            </c:dLbl>
            <c:dLbl>
              <c:idx val="3"/>
              <c:layout>
                <c:manualLayout>
                  <c:x val="-4.3803931873302948E-2"/>
                  <c:y val="6.6785801559978257E-3"/>
                </c:manualLayout>
              </c:layout>
              <c:showLegendKey val="0"/>
              <c:showVal val="1"/>
              <c:showCatName val="1"/>
              <c:showSerName val="0"/>
              <c:showPercent val="0"/>
              <c:showBubbleSize val="0"/>
            </c:dLbl>
            <c:dLbl>
              <c:idx val="4"/>
              <c:layout>
                <c:manualLayout>
                  <c:x val="-3.5366925509455163E-3"/>
                  <c:y val="-1.0662926467345506E-2"/>
                </c:manualLayout>
              </c:layout>
              <c:showLegendKey val="0"/>
              <c:showVal val="1"/>
              <c:showCatName val="1"/>
              <c:showSerName val="0"/>
              <c:showPercent val="0"/>
              <c:showBubbleSize val="0"/>
            </c:dLbl>
            <c:dLbl>
              <c:idx val="5"/>
              <c:layout>
                <c:manualLayout>
                  <c:x val="2.130158356212378E-2"/>
                  <c:y val="-6.7214881609699767E-2"/>
                </c:manualLayout>
              </c:layout>
              <c:showLegendKey val="0"/>
              <c:showVal val="1"/>
              <c:showCatName val="1"/>
              <c:showSerName val="0"/>
              <c:showPercent val="0"/>
              <c:showBubbleSize val="0"/>
            </c:dLbl>
            <c:dLbl>
              <c:idx val="6"/>
              <c:layout>
                <c:manualLayout>
                  <c:x val="7.8062152472597998E-2"/>
                  <c:y val="-4.3563556211916939E-2"/>
                </c:manualLayout>
              </c:layout>
              <c:showLegendKey val="0"/>
              <c:showVal val="1"/>
              <c:showCatName val="1"/>
              <c:showSerName val="0"/>
              <c:showPercent val="0"/>
              <c:showBubbleSize val="0"/>
            </c:dLbl>
            <c:txPr>
              <a:bodyPr/>
              <a:lstStyle/>
              <a:p>
                <a:pPr>
                  <a:defRPr sz="1200" b="1"/>
                </a:pPr>
                <a:endParaRPr lang="en-US"/>
              </a:p>
            </c:txPr>
            <c:showLegendKey val="0"/>
            <c:showVal val="1"/>
            <c:showCatName val="1"/>
            <c:showSerName val="0"/>
            <c:showPercent val="0"/>
            <c:showBubbleSize val="0"/>
            <c:showLeaderLines val="1"/>
          </c:dLbls>
          <c:cat>
            <c:strRef>
              <c:f>Sheet1!$A$2:$A$8</c:f>
              <c:strCache>
                <c:ptCount val="7"/>
                <c:pt idx="0">
                  <c:v>Asian Females</c:v>
                </c:pt>
                <c:pt idx="1">
                  <c:v>Black Females</c:v>
                </c:pt>
                <c:pt idx="2">
                  <c:v>Black Males</c:v>
                </c:pt>
                <c:pt idx="3">
                  <c:v>Hispanic Females</c:v>
                </c:pt>
                <c:pt idx="4">
                  <c:v>Hispanic Males</c:v>
                </c:pt>
                <c:pt idx="5">
                  <c:v>White Females</c:v>
                </c:pt>
                <c:pt idx="6">
                  <c:v>White Males</c:v>
                </c:pt>
              </c:strCache>
            </c:strRef>
          </c:cat>
          <c:val>
            <c:numRef>
              <c:f>Sheet1!$B$2:$B$8</c:f>
              <c:numCache>
                <c:formatCode>General</c:formatCode>
                <c:ptCount val="7"/>
                <c:pt idx="0">
                  <c:v>1</c:v>
                </c:pt>
                <c:pt idx="1">
                  <c:v>15</c:v>
                </c:pt>
                <c:pt idx="2">
                  <c:v>7</c:v>
                </c:pt>
                <c:pt idx="3">
                  <c:v>4</c:v>
                </c:pt>
                <c:pt idx="4">
                  <c:v>1</c:v>
                </c:pt>
                <c:pt idx="5">
                  <c:v>1</c:v>
                </c:pt>
                <c:pt idx="6">
                  <c:v>2</c:v>
                </c:pt>
              </c:numCache>
            </c:numRef>
          </c:val>
        </c:ser>
        <c:dLbls>
          <c:showLegendKey val="0"/>
          <c:showVal val="0"/>
          <c:showCatName val="0"/>
          <c:showSerName val="0"/>
          <c:showPercent val="0"/>
          <c:showBubbleSize val="0"/>
          <c:showLeaderLines val="1"/>
        </c:dLbls>
      </c:pie3DChart>
    </c:plotArea>
    <c:plotVisOnly val="1"/>
    <c:dispBlanksAs val="gap"/>
    <c:showDLblsOverMax val="0"/>
  </c:chart>
  <c:spPr>
    <a:ln>
      <a:solidFill>
        <a:schemeClr val="accent1"/>
      </a:solidFill>
    </a:ln>
    <a:effectLst>
      <a:innerShdw blurRad="215900">
        <a:prstClr val="black"/>
      </a:innerShdw>
    </a:effectLst>
  </c:spPr>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7E92BB-6BD1-465D-97BD-30D06B0D5C7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26FE3B7-76C1-466A-A811-925FCCF65DC9}">
      <dgm:prSet phldrT="[Text]" custT="1"/>
      <dgm:spPr>
        <a:solidFill>
          <a:schemeClr val="accent1">
            <a:lumMod val="50000"/>
          </a:schemeClr>
        </a:solidFill>
        <a:ln>
          <a:solidFill>
            <a:schemeClr val="tx1"/>
          </a:solidFill>
        </a:ln>
      </dgm:spPr>
      <dgm:t>
        <a:bodyPr/>
        <a:lstStyle/>
        <a:p>
          <a:r>
            <a:rPr lang="en-US" sz="2000" b="1" dirty="0" smtClean="0"/>
            <a:t>OFFICE OF BUSINESS OPPORTUNITY</a:t>
          </a:r>
        </a:p>
        <a:p>
          <a:r>
            <a:rPr lang="en-US" sz="2000" b="1" dirty="0" smtClean="0"/>
            <a:t>FUND 1000</a:t>
          </a:r>
        </a:p>
        <a:p>
          <a:r>
            <a:rPr lang="en-US" sz="2000" b="1" dirty="0" smtClean="0"/>
            <a:t>29.5  FTEs  $3,049</a:t>
          </a:r>
          <a:endParaRPr lang="en-US" sz="2000" b="1" dirty="0"/>
        </a:p>
      </dgm:t>
    </dgm:pt>
    <dgm:pt modelId="{0D57CA85-8576-43EF-9E74-A0033F4FA36B}" type="sibTrans" cxnId="{BD637618-C12C-4971-8E94-9A74A2D5CFD3}">
      <dgm:prSet/>
      <dgm:spPr/>
      <dgm:t>
        <a:bodyPr/>
        <a:lstStyle/>
        <a:p>
          <a:endParaRPr lang="en-US"/>
        </a:p>
      </dgm:t>
    </dgm:pt>
    <dgm:pt modelId="{8D05573D-B2B5-4E1F-96DE-BFD63B89B72C}" type="parTrans" cxnId="{BD637618-C12C-4971-8E94-9A74A2D5CFD3}">
      <dgm:prSet/>
      <dgm:spPr/>
      <dgm:t>
        <a:bodyPr/>
        <a:lstStyle/>
        <a:p>
          <a:endParaRPr lang="en-US"/>
        </a:p>
      </dgm:t>
    </dgm:pt>
    <dgm:pt modelId="{176FAC16-2E0C-40E8-9B2B-9AF6B8008F56}">
      <dgm:prSet phldrT="[Text]" custT="1"/>
      <dgm:spPr>
        <a:solidFill>
          <a:schemeClr val="accent1">
            <a:lumMod val="50000"/>
          </a:schemeClr>
        </a:solidFill>
        <a:ln>
          <a:solidFill>
            <a:schemeClr val="tx1"/>
          </a:solidFill>
        </a:ln>
      </dgm:spPr>
      <dgm:t>
        <a:bodyPr/>
        <a:lstStyle/>
        <a:p>
          <a:pPr algn="ctr"/>
          <a:r>
            <a:rPr lang="en-US" sz="1900" b="1" dirty="0" smtClean="0"/>
            <a:t>OBO Solutions Center</a:t>
          </a:r>
        </a:p>
        <a:p>
          <a:pPr algn="ctr"/>
          <a:r>
            <a:rPr lang="en-US" sz="1900" b="1" dirty="0" smtClean="0"/>
            <a:t>3.9  FTEs     $318</a:t>
          </a:r>
        </a:p>
        <a:p>
          <a:pPr algn="l"/>
          <a:r>
            <a:rPr lang="en-US" sz="1600" dirty="0" smtClean="0"/>
            <a:t>Provides free business assistance and monitors business creation and job development by systematically tracking clients.</a:t>
          </a:r>
        </a:p>
      </dgm:t>
    </dgm:pt>
    <dgm:pt modelId="{273D429C-3D2E-4A07-99D0-2AE90E3D7877}" type="sibTrans" cxnId="{2A17147C-4520-48D4-93B7-F90C1C042F57}">
      <dgm:prSet/>
      <dgm:spPr/>
      <dgm:t>
        <a:bodyPr/>
        <a:lstStyle/>
        <a:p>
          <a:endParaRPr lang="en-US"/>
        </a:p>
      </dgm:t>
    </dgm:pt>
    <dgm:pt modelId="{9E1055B4-9AC2-48FF-B55C-5B6B68C3BD71}" type="parTrans" cxnId="{2A17147C-4520-48D4-93B7-F90C1C042F57}">
      <dgm:prSet/>
      <dgm:spPr>
        <a:ln w="28575">
          <a:solidFill>
            <a:schemeClr val="accent1">
              <a:lumMod val="50000"/>
            </a:schemeClr>
          </a:solidFill>
        </a:ln>
      </dgm:spPr>
      <dgm:t>
        <a:bodyPr/>
        <a:lstStyle/>
        <a:p>
          <a:endParaRPr lang="en-US"/>
        </a:p>
      </dgm:t>
    </dgm:pt>
    <dgm:pt modelId="{8B768ABF-D43F-4908-A06E-D11F0FBB86F5}">
      <dgm:prSet phldrT="[Text]" custT="1"/>
      <dgm:spPr>
        <a:solidFill>
          <a:schemeClr val="accent1">
            <a:lumMod val="50000"/>
          </a:schemeClr>
        </a:solidFill>
        <a:ln>
          <a:solidFill>
            <a:schemeClr val="tx1"/>
          </a:solidFill>
        </a:ln>
      </dgm:spPr>
      <dgm:t>
        <a:bodyPr/>
        <a:lstStyle/>
        <a:p>
          <a:pPr algn="ctr"/>
          <a:r>
            <a:rPr lang="en-US" sz="1900" b="1" dirty="0" smtClean="0"/>
            <a:t>Certification and Compliance</a:t>
          </a:r>
        </a:p>
        <a:p>
          <a:pPr algn="ctr"/>
          <a:r>
            <a:rPr lang="en-US" sz="1900" b="1" dirty="0" smtClean="0"/>
            <a:t>25.6  FTEs     $2,732</a:t>
          </a:r>
        </a:p>
        <a:p>
          <a:pPr algn="l"/>
          <a:r>
            <a:rPr lang="en-US" sz="1600" dirty="0" smtClean="0"/>
            <a:t>Consists of Certification and Designations, Contract Compliance, Department Services and Administration.</a:t>
          </a:r>
        </a:p>
      </dgm:t>
    </dgm:pt>
    <dgm:pt modelId="{A2BF180C-1821-4BEE-8AB6-89E8E6372713}" type="sibTrans" cxnId="{E98DF7A8-745F-45CC-B5CC-9B7D2C3B4908}">
      <dgm:prSet/>
      <dgm:spPr/>
      <dgm:t>
        <a:bodyPr/>
        <a:lstStyle/>
        <a:p>
          <a:endParaRPr lang="en-US"/>
        </a:p>
      </dgm:t>
    </dgm:pt>
    <dgm:pt modelId="{9CECAADE-598F-4546-BC0A-2DBDEE946CD4}" type="parTrans" cxnId="{E98DF7A8-745F-45CC-B5CC-9B7D2C3B4908}">
      <dgm:prSet/>
      <dgm:spPr>
        <a:ln w="28575">
          <a:solidFill>
            <a:schemeClr val="accent1">
              <a:lumMod val="50000"/>
            </a:schemeClr>
          </a:solidFill>
        </a:ln>
      </dgm:spPr>
      <dgm:t>
        <a:bodyPr/>
        <a:lstStyle/>
        <a:p>
          <a:endParaRPr lang="en-US"/>
        </a:p>
      </dgm:t>
    </dgm:pt>
    <dgm:pt modelId="{86DBFCFA-8F8E-4792-9D46-FA2572934A73}" type="pres">
      <dgm:prSet presAssocID="{4E7E92BB-6BD1-465D-97BD-30D06B0D5C7A}" presName="hierChild1" presStyleCnt="0">
        <dgm:presLayoutVars>
          <dgm:orgChart val="1"/>
          <dgm:chPref val="1"/>
          <dgm:dir/>
          <dgm:animOne val="branch"/>
          <dgm:animLvl val="lvl"/>
          <dgm:resizeHandles/>
        </dgm:presLayoutVars>
      </dgm:prSet>
      <dgm:spPr/>
      <dgm:t>
        <a:bodyPr/>
        <a:lstStyle/>
        <a:p>
          <a:endParaRPr lang="en-US"/>
        </a:p>
      </dgm:t>
    </dgm:pt>
    <dgm:pt modelId="{0899A602-CC1C-40EE-B70B-2D0B4D118BBF}" type="pres">
      <dgm:prSet presAssocID="{326FE3B7-76C1-466A-A811-925FCCF65DC9}" presName="hierRoot1" presStyleCnt="0">
        <dgm:presLayoutVars>
          <dgm:hierBranch val="init"/>
        </dgm:presLayoutVars>
      </dgm:prSet>
      <dgm:spPr/>
    </dgm:pt>
    <dgm:pt modelId="{0A9E39F7-EF8D-45D7-8675-E5EF4B6BC477}" type="pres">
      <dgm:prSet presAssocID="{326FE3B7-76C1-466A-A811-925FCCF65DC9}" presName="rootComposite1" presStyleCnt="0"/>
      <dgm:spPr/>
    </dgm:pt>
    <dgm:pt modelId="{9FDC39A9-7E79-49BD-BE8A-4AF69042BC3F}" type="pres">
      <dgm:prSet presAssocID="{326FE3B7-76C1-466A-A811-925FCCF65DC9}" presName="rootText1" presStyleLbl="node0" presStyleIdx="0" presStyleCnt="1">
        <dgm:presLayoutVars>
          <dgm:chPref val="3"/>
        </dgm:presLayoutVars>
      </dgm:prSet>
      <dgm:spPr/>
      <dgm:t>
        <a:bodyPr/>
        <a:lstStyle/>
        <a:p>
          <a:endParaRPr lang="en-US"/>
        </a:p>
      </dgm:t>
    </dgm:pt>
    <dgm:pt modelId="{12235B89-C3D8-4AE2-9CDA-5CBA5D66BFA3}" type="pres">
      <dgm:prSet presAssocID="{326FE3B7-76C1-466A-A811-925FCCF65DC9}" presName="rootConnector1" presStyleLbl="node1" presStyleIdx="0" presStyleCnt="0"/>
      <dgm:spPr/>
      <dgm:t>
        <a:bodyPr/>
        <a:lstStyle/>
        <a:p>
          <a:endParaRPr lang="en-US"/>
        </a:p>
      </dgm:t>
    </dgm:pt>
    <dgm:pt modelId="{E17F8D91-BCAD-467A-BBBC-5DF367EC0135}" type="pres">
      <dgm:prSet presAssocID="{326FE3B7-76C1-466A-A811-925FCCF65DC9}" presName="hierChild2" presStyleCnt="0"/>
      <dgm:spPr/>
    </dgm:pt>
    <dgm:pt modelId="{FCA3BF6E-AADD-42BD-BCDA-FD80F335F3D3}" type="pres">
      <dgm:prSet presAssocID="{9E1055B4-9AC2-48FF-B55C-5B6B68C3BD71}" presName="Name37" presStyleLbl="parChTrans1D2" presStyleIdx="0" presStyleCnt="2"/>
      <dgm:spPr/>
      <dgm:t>
        <a:bodyPr/>
        <a:lstStyle/>
        <a:p>
          <a:endParaRPr lang="en-US"/>
        </a:p>
      </dgm:t>
    </dgm:pt>
    <dgm:pt modelId="{E917A31F-2EF7-4325-BD9B-B383D5C53375}" type="pres">
      <dgm:prSet presAssocID="{176FAC16-2E0C-40E8-9B2B-9AF6B8008F56}" presName="hierRoot2" presStyleCnt="0">
        <dgm:presLayoutVars>
          <dgm:hierBranch val="init"/>
        </dgm:presLayoutVars>
      </dgm:prSet>
      <dgm:spPr/>
    </dgm:pt>
    <dgm:pt modelId="{B8449882-4403-4FD9-A858-428DA232F456}" type="pres">
      <dgm:prSet presAssocID="{176FAC16-2E0C-40E8-9B2B-9AF6B8008F56}" presName="rootComposite" presStyleCnt="0"/>
      <dgm:spPr/>
    </dgm:pt>
    <dgm:pt modelId="{00F426BD-6BDE-4BFE-A4CA-466927A5B565}" type="pres">
      <dgm:prSet presAssocID="{176FAC16-2E0C-40E8-9B2B-9AF6B8008F56}" presName="rootText" presStyleLbl="node2" presStyleIdx="0" presStyleCnt="2">
        <dgm:presLayoutVars>
          <dgm:chPref val="3"/>
        </dgm:presLayoutVars>
      </dgm:prSet>
      <dgm:spPr/>
      <dgm:t>
        <a:bodyPr/>
        <a:lstStyle/>
        <a:p>
          <a:endParaRPr lang="en-US"/>
        </a:p>
      </dgm:t>
    </dgm:pt>
    <dgm:pt modelId="{8C0228BC-DA99-4D19-87EF-1810EC5E43BE}" type="pres">
      <dgm:prSet presAssocID="{176FAC16-2E0C-40E8-9B2B-9AF6B8008F56}" presName="rootConnector" presStyleLbl="node2" presStyleIdx="0" presStyleCnt="2"/>
      <dgm:spPr/>
      <dgm:t>
        <a:bodyPr/>
        <a:lstStyle/>
        <a:p>
          <a:endParaRPr lang="en-US"/>
        </a:p>
      </dgm:t>
    </dgm:pt>
    <dgm:pt modelId="{CCE83B02-7525-458A-AE35-472F9556657A}" type="pres">
      <dgm:prSet presAssocID="{176FAC16-2E0C-40E8-9B2B-9AF6B8008F56}" presName="hierChild4" presStyleCnt="0"/>
      <dgm:spPr/>
    </dgm:pt>
    <dgm:pt modelId="{96F0E701-0F16-4D9C-BFFF-56C313FC6E17}" type="pres">
      <dgm:prSet presAssocID="{176FAC16-2E0C-40E8-9B2B-9AF6B8008F56}" presName="hierChild5" presStyleCnt="0"/>
      <dgm:spPr/>
    </dgm:pt>
    <dgm:pt modelId="{8C47141F-9A81-48E4-8724-4329557F6249}" type="pres">
      <dgm:prSet presAssocID="{9CECAADE-598F-4546-BC0A-2DBDEE946CD4}" presName="Name37" presStyleLbl="parChTrans1D2" presStyleIdx="1" presStyleCnt="2"/>
      <dgm:spPr/>
      <dgm:t>
        <a:bodyPr/>
        <a:lstStyle/>
        <a:p>
          <a:endParaRPr lang="en-US"/>
        </a:p>
      </dgm:t>
    </dgm:pt>
    <dgm:pt modelId="{AFD1146D-1748-4EEC-AE4F-6664472E048C}" type="pres">
      <dgm:prSet presAssocID="{8B768ABF-D43F-4908-A06E-D11F0FBB86F5}" presName="hierRoot2" presStyleCnt="0">
        <dgm:presLayoutVars>
          <dgm:hierBranch val="init"/>
        </dgm:presLayoutVars>
      </dgm:prSet>
      <dgm:spPr/>
    </dgm:pt>
    <dgm:pt modelId="{61700117-FABC-4FEE-A091-947782E1DE99}" type="pres">
      <dgm:prSet presAssocID="{8B768ABF-D43F-4908-A06E-D11F0FBB86F5}" presName="rootComposite" presStyleCnt="0"/>
      <dgm:spPr/>
    </dgm:pt>
    <dgm:pt modelId="{B6343DAA-FFB6-46BB-AE79-692AAFEF8955}" type="pres">
      <dgm:prSet presAssocID="{8B768ABF-D43F-4908-A06E-D11F0FBB86F5}" presName="rootText" presStyleLbl="node2" presStyleIdx="1" presStyleCnt="2">
        <dgm:presLayoutVars>
          <dgm:chPref val="3"/>
        </dgm:presLayoutVars>
      </dgm:prSet>
      <dgm:spPr/>
      <dgm:t>
        <a:bodyPr/>
        <a:lstStyle/>
        <a:p>
          <a:endParaRPr lang="en-US"/>
        </a:p>
      </dgm:t>
    </dgm:pt>
    <dgm:pt modelId="{2F5AB7C0-0C38-4C38-94A1-70EF51F687F0}" type="pres">
      <dgm:prSet presAssocID="{8B768ABF-D43F-4908-A06E-D11F0FBB86F5}" presName="rootConnector" presStyleLbl="node2" presStyleIdx="1" presStyleCnt="2"/>
      <dgm:spPr/>
      <dgm:t>
        <a:bodyPr/>
        <a:lstStyle/>
        <a:p>
          <a:endParaRPr lang="en-US"/>
        </a:p>
      </dgm:t>
    </dgm:pt>
    <dgm:pt modelId="{47F19C85-4520-4B79-9A3E-741F122F924E}" type="pres">
      <dgm:prSet presAssocID="{8B768ABF-D43F-4908-A06E-D11F0FBB86F5}" presName="hierChild4" presStyleCnt="0"/>
      <dgm:spPr/>
    </dgm:pt>
    <dgm:pt modelId="{243E4B7B-262B-4260-BD69-E4CA0B9C2FBA}" type="pres">
      <dgm:prSet presAssocID="{8B768ABF-D43F-4908-A06E-D11F0FBB86F5}" presName="hierChild5" presStyleCnt="0"/>
      <dgm:spPr/>
    </dgm:pt>
    <dgm:pt modelId="{E8D799F2-59D4-4DFC-ABE2-9BFC4665B2E2}" type="pres">
      <dgm:prSet presAssocID="{326FE3B7-76C1-466A-A811-925FCCF65DC9}" presName="hierChild3" presStyleCnt="0"/>
      <dgm:spPr/>
    </dgm:pt>
  </dgm:ptLst>
  <dgm:cxnLst>
    <dgm:cxn modelId="{BD637618-C12C-4971-8E94-9A74A2D5CFD3}" srcId="{4E7E92BB-6BD1-465D-97BD-30D06B0D5C7A}" destId="{326FE3B7-76C1-466A-A811-925FCCF65DC9}" srcOrd="0" destOrd="0" parTransId="{8D05573D-B2B5-4E1F-96DE-BFD63B89B72C}" sibTransId="{0D57CA85-8576-43EF-9E74-A0033F4FA36B}"/>
    <dgm:cxn modelId="{E98DF7A8-745F-45CC-B5CC-9B7D2C3B4908}" srcId="{326FE3B7-76C1-466A-A811-925FCCF65DC9}" destId="{8B768ABF-D43F-4908-A06E-D11F0FBB86F5}" srcOrd="1" destOrd="0" parTransId="{9CECAADE-598F-4546-BC0A-2DBDEE946CD4}" sibTransId="{A2BF180C-1821-4BEE-8AB6-89E8E6372713}"/>
    <dgm:cxn modelId="{2A17147C-4520-48D4-93B7-F90C1C042F57}" srcId="{326FE3B7-76C1-466A-A811-925FCCF65DC9}" destId="{176FAC16-2E0C-40E8-9B2B-9AF6B8008F56}" srcOrd="0" destOrd="0" parTransId="{9E1055B4-9AC2-48FF-B55C-5B6B68C3BD71}" sibTransId="{273D429C-3D2E-4A07-99D0-2AE90E3D7877}"/>
    <dgm:cxn modelId="{1D2D0BDB-17A0-47E3-BF79-7EA9B68ABD7E}" type="presOf" srcId="{326FE3B7-76C1-466A-A811-925FCCF65DC9}" destId="{12235B89-C3D8-4AE2-9CDA-5CBA5D66BFA3}" srcOrd="1" destOrd="0" presId="urn:microsoft.com/office/officeart/2005/8/layout/orgChart1"/>
    <dgm:cxn modelId="{DCC7B5E0-5C8D-4610-8F2B-070F5115C077}" type="presOf" srcId="{176FAC16-2E0C-40E8-9B2B-9AF6B8008F56}" destId="{00F426BD-6BDE-4BFE-A4CA-466927A5B565}" srcOrd="0" destOrd="0" presId="urn:microsoft.com/office/officeart/2005/8/layout/orgChart1"/>
    <dgm:cxn modelId="{0A0201B9-40F7-45C3-8E4C-D02B86110F25}" type="presOf" srcId="{8B768ABF-D43F-4908-A06E-D11F0FBB86F5}" destId="{2F5AB7C0-0C38-4C38-94A1-70EF51F687F0}" srcOrd="1" destOrd="0" presId="urn:microsoft.com/office/officeart/2005/8/layout/orgChart1"/>
    <dgm:cxn modelId="{1C8B1320-A69E-4A17-B042-F2FB94C2AB77}" type="presOf" srcId="{176FAC16-2E0C-40E8-9B2B-9AF6B8008F56}" destId="{8C0228BC-DA99-4D19-87EF-1810EC5E43BE}" srcOrd="1" destOrd="0" presId="urn:microsoft.com/office/officeart/2005/8/layout/orgChart1"/>
    <dgm:cxn modelId="{B8339BBB-D3B7-4B1A-A068-4B9B2243216C}" type="presOf" srcId="{326FE3B7-76C1-466A-A811-925FCCF65DC9}" destId="{9FDC39A9-7E79-49BD-BE8A-4AF69042BC3F}" srcOrd="0" destOrd="0" presId="urn:microsoft.com/office/officeart/2005/8/layout/orgChart1"/>
    <dgm:cxn modelId="{66785947-EC32-487A-A105-4034F76BE2D3}" type="presOf" srcId="{9CECAADE-598F-4546-BC0A-2DBDEE946CD4}" destId="{8C47141F-9A81-48E4-8724-4329557F6249}" srcOrd="0" destOrd="0" presId="urn:microsoft.com/office/officeart/2005/8/layout/orgChart1"/>
    <dgm:cxn modelId="{956F86E7-A238-425A-83FD-4EDC6F043A58}" type="presOf" srcId="{4E7E92BB-6BD1-465D-97BD-30D06B0D5C7A}" destId="{86DBFCFA-8F8E-4792-9D46-FA2572934A73}" srcOrd="0" destOrd="0" presId="urn:microsoft.com/office/officeart/2005/8/layout/orgChart1"/>
    <dgm:cxn modelId="{9FADF317-D917-4EFE-91A6-E722F733BE70}" type="presOf" srcId="{9E1055B4-9AC2-48FF-B55C-5B6B68C3BD71}" destId="{FCA3BF6E-AADD-42BD-BCDA-FD80F335F3D3}" srcOrd="0" destOrd="0" presId="urn:microsoft.com/office/officeart/2005/8/layout/orgChart1"/>
    <dgm:cxn modelId="{C9A0DD99-BABD-4DC5-8ABB-09E1BBAEA59A}" type="presOf" srcId="{8B768ABF-D43F-4908-A06E-D11F0FBB86F5}" destId="{B6343DAA-FFB6-46BB-AE79-692AAFEF8955}" srcOrd="0" destOrd="0" presId="urn:microsoft.com/office/officeart/2005/8/layout/orgChart1"/>
    <dgm:cxn modelId="{F5CB8832-24F9-4184-B688-7916CC0F51DB}" type="presParOf" srcId="{86DBFCFA-8F8E-4792-9D46-FA2572934A73}" destId="{0899A602-CC1C-40EE-B70B-2D0B4D118BBF}" srcOrd="0" destOrd="0" presId="urn:microsoft.com/office/officeart/2005/8/layout/orgChart1"/>
    <dgm:cxn modelId="{2802C046-F50D-45CE-BC3A-E7A7B8490A7F}" type="presParOf" srcId="{0899A602-CC1C-40EE-B70B-2D0B4D118BBF}" destId="{0A9E39F7-EF8D-45D7-8675-E5EF4B6BC477}" srcOrd="0" destOrd="0" presId="urn:microsoft.com/office/officeart/2005/8/layout/orgChart1"/>
    <dgm:cxn modelId="{716C53FD-DD44-4D31-917A-12CD7534DA46}" type="presParOf" srcId="{0A9E39F7-EF8D-45D7-8675-E5EF4B6BC477}" destId="{9FDC39A9-7E79-49BD-BE8A-4AF69042BC3F}" srcOrd="0" destOrd="0" presId="urn:microsoft.com/office/officeart/2005/8/layout/orgChart1"/>
    <dgm:cxn modelId="{DDB2AADA-0CA4-47DD-9C84-9DEA01B40875}" type="presParOf" srcId="{0A9E39F7-EF8D-45D7-8675-E5EF4B6BC477}" destId="{12235B89-C3D8-4AE2-9CDA-5CBA5D66BFA3}" srcOrd="1" destOrd="0" presId="urn:microsoft.com/office/officeart/2005/8/layout/orgChart1"/>
    <dgm:cxn modelId="{779C4953-42CD-4E3A-ACF2-1DECB020A7B6}" type="presParOf" srcId="{0899A602-CC1C-40EE-B70B-2D0B4D118BBF}" destId="{E17F8D91-BCAD-467A-BBBC-5DF367EC0135}" srcOrd="1" destOrd="0" presId="urn:microsoft.com/office/officeart/2005/8/layout/orgChart1"/>
    <dgm:cxn modelId="{AD58FA57-C8CE-463F-92CE-A72B291FB6F4}" type="presParOf" srcId="{E17F8D91-BCAD-467A-BBBC-5DF367EC0135}" destId="{FCA3BF6E-AADD-42BD-BCDA-FD80F335F3D3}" srcOrd="0" destOrd="0" presId="urn:microsoft.com/office/officeart/2005/8/layout/orgChart1"/>
    <dgm:cxn modelId="{488F0164-38A3-492F-8CA2-83B86CD6B7BE}" type="presParOf" srcId="{E17F8D91-BCAD-467A-BBBC-5DF367EC0135}" destId="{E917A31F-2EF7-4325-BD9B-B383D5C53375}" srcOrd="1" destOrd="0" presId="urn:microsoft.com/office/officeart/2005/8/layout/orgChart1"/>
    <dgm:cxn modelId="{2A0F87C1-502D-4DC6-9DE8-1D00F377001E}" type="presParOf" srcId="{E917A31F-2EF7-4325-BD9B-B383D5C53375}" destId="{B8449882-4403-4FD9-A858-428DA232F456}" srcOrd="0" destOrd="0" presId="urn:microsoft.com/office/officeart/2005/8/layout/orgChart1"/>
    <dgm:cxn modelId="{95BF3CCA-A7DF-401F-A3A8-240C1BA0BF09}" type="presParOf" srcId="{B8449882-4403-4FD9-A858-428DA232F456}" destId="{00F426BD-6BDE-4BFE-A4CA-466927A5B565}" srcOrd="0" destOrd="0" presId="urn:microsoft.com/office/officeart/2005/8/layout/orgChart1"/>
    <dgm:cxn modelId="{A292D67B-8475-4F58-BE77-C737BE31A37A}" type="presParOf" srcId="{B8449882-4403-4FD9-A858-428DA232F456}" destId="{8C0228BC-DA99-4D19-87EF-1810EC5E43BE}" srcOrd="1" destOrd="0" presId="urn:microsoft.com/office/officeart/2005/8/layout/orgChart1"/>
    <dgm:cxn modelId="{790C795B-E746-4FB9-9684-6D9402CFCF50}" type="presParOf" srcId="{E917A31F-2EF7-4325-BD9B-B383D5C53375}" destId="{CCE83B02-7525-458A-AE35-472F9556657A}" srcOrd="1" destOrd="0" presId="urn:microsoft.com/office/officeart/2005/8/layout/orgChart1"/>
    <dgm:cxn modelId="{567FF5C4-1402-47FB-850C-9225837D96FD}" type="presParOf" srcId="{E917A31F-2EF7-4325-BD9B-B383D5C53375}" destId="{96F0E701-0F16-4D9C-BFFF-56C313FC6E17}" srcOrd="2" destOrd="0" presId="urn:microsoft.com/office/officeart/2005/8/layout/orgChart1"/>
    <dgm:cxn modelId="{BB43106E-0672-42C3-BD67-A6D2FF5A21B3}" type="presParOf" srcId="{E17F8D91-BCAD-467A-BBBC-5DF367EC0135}" destId="{8C47141F-9A81-48E4-8724-4329557F6249}" srcOrd="2" destOrd="0" presId="urn:microsoft.com/office/officeart/2005/8/layout/orgChart1"/>
    <dgm:cxn modelId="{D2AD4DBE-E038-43B9-A54A-C5D5B7A872A6}" type="presParOf" srcId="{E17F8D91-BCAD-467A-BBBC-5DF367EC0135}" destId="{AFD1146D-1748-4EEC-AE4F-6664472E048C}" srcOrd="3" destOrd="0" presId="urn:microsoft.com/office/officeart/2005/8/layout/orgChart1"/>
    <dgm:cxn modelId="{8B6CBCFE-B627-4FBF-BBD6-7598622512A9}" type="presParOf" srcId="{AFD1146D-1748-4EEC-AE4F-6664472E048C}" destId="{61700117-FABC-4FEE-A091-947782E1DE99}" srcOrd="0" destOrd="0" presId="urn:microsoft.com/office/officeart/2005/8/layout/orgChart1"/>
    <dgm:cxn modelId="{427BA624-B6ED-467C-9AD6-AA124D92FCFA}" type="presParOf" srcId="{61700117-FABC-4FEE-A091-947782E1DE99}" destId="{B6343DAA-FFB6-46BB-AE79-692AAFEF8955}" srcOrd="0" destOrd="0" presId="urn:microsoft.com/office/officeart/2005/8/layout/orgChart1"/>
    <dgm:cxn modelId="{D9244940-9A22-40E7-A7E4-65E1A1CA217E}" type="presParOf" srcId="{61700117-FABC-4FEE-A091-947782E1DE99}" destId="{2F5AB7C0-0C38-4C38-94A1-70EF51F687F0}" srcOrd="1" destOrd="0" presId="urn:microsoft.com/office/officeart/2005/8/layout/orgChart1"/>
    <dgm:cxn modelId="{460A9F7C-E768-4CD2-86BA-83CB002494B0}" type="presParOf" srcId="{AFD1146D-1748-4EEC-AE4F-6664472E048C}" destId="{47F19C85-4520-4B79-9A3E-741F122F924E}" srcOrd="1" destOrd="0" presId="urn:microsoft.com/office/officeart/2005/8/layout/orgChart1"/>
    <dgm:cxn modelId="{A0D7F8EE-7DF3-4A04-B8B1-86A7B1961F0F}" type="presParOf" srcId="{AFD1146D-1748-4EEC-AE4F-6664472E048C}" destId="{243E4B7B-262B-4260-BD69-E4CA0B9C2FBA}" srcOrd="2" destOrd="0" presId="urn:microsoft.com/office/officeart/2005/8/layout/orgChart1"/>
    <dgm:cxn modelId="{048A6DBA-A58C-4F9B-9DE8-C7FF27F03CCA}" type="presParOf" srcId="{0899A602-CC1C-40EE-B70B-2D0B4D118BBF}" destId="{E8D799F2-59D4-4DFC-ABE2-9BFC4665B2E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7E92BB-6BD1-465D-97BD-30D06B0D5C7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26FE3B7-76C1-466A-A811-925FCCF65DC9}">
      <dgm:prSet phldrT="[Text]" custT="1"/>
      <dgm:spPr>
        <a:solidFill>
          <a:schemeClr val="accent1">
            <a:lumMod val="50000"/>
          </a:schemeClr>
        </a:solidFill>
        <a:ln>
          <a:solidFill>
            <a:schemeClr val="tx1"/>
          </a:solidFill>
        </a:ln>
      </dgm:spPr>
      <dgm:t>
        <a:bodyPr/>
        <a:lstStyle/>
        <a:p>
          <a:pPr>
            <a:spcAft>
              <a:spcPts val="600"/>
            </a:spcAft>
          </a:pPr>
          <a:r>
            <a:rPr lang="en-US" sz="2000" b="1" dirty="0" smtClean="0"/>
            <a:t>OFFICE OF BUSINESS OPPORTUNITY</a:t>
          </a:r>
        </a:p>
        <a:p>
          <a:pPr>
            <a:spcAft>
              <a:spcPts val="600"/>
            </a:spcAft>
          </a:pPr>
          <a:r>
            <a:rPr lang="en-US" sz="2000" b="1" dirty="0" smtClean="0"/>
            <a:t>FUND 2424</a:t>
          </a:r>
        </a:p>
        <a:p>
          <a:pPr>
            <a:spcAft>
              <a:spcPts val="600"/>
            </a:spcAft>
          </a:pPr>
          <a:r>
            <a:rPr lang="en-US" sz="2000" b="1" dirty="0" smtClean="0"/>
            <a:t>2 FTEs    $747</a:t>
          </a:r>
          <a:endParaRPr lang="en-US" sz="2000" b="1" dirty="0"/>
        </a:p>
      </dgm:t>
    </dgm:pt>
    <dgm:pt modelId="{0D57CA85-8576-43EF-9E74-A0033F4FA36B}" type="sibTrans" cxnId="{BD637618-C12C-4971-8E94-9A74A2D5CFD3}">
      <dgm:prSet/>
      <dgm:spPr/>
      <dgm:t>
        <a:bodyPr/>
        <a:lstStyle/>
        <a:p>
          <a:endParaRPr lang="en-US"/>
        </a:p>
      </dgm:t>
    </dgm:pt>
    <dgm:pt modelId="{8D05573D-B2B5-4E1F-96DE-BFD63B89B72C}" type="parTrans" cxnId="{BD637618-C12C-4971-8E94-9A74A2D5CFD3}">
      <dgm:prSet/>
      <dgm:spPr/>
      <dgm:t>
        <a:bodyPr/>
        <a:lstStyle/>
        <a:p>
          <a:endParaRPr lang="en-US"/>
        </a:p>
      </dgm:t>
    </dgm:pt>
    <dgm:pt modelId="{176FAC16-2E0C-40E8-9B2B-9AF6B8008F56}">
      <dgm:prSet phldrT="[Text]" custT="1"/>
      <dgm:spPr>
        <a:solidFill>
          <a:schemeClr val="accent1">
            <a:lumMod val="50000"/>
          </a:schemeClr>
        </a:solidFill>
        <a:ln>
          <a:solidFill>
            <a:schemeClr val="tx1"/>
          </a:solidFill>
        </a:ln>
      </dgm:spPr>
      <dgm:t>
        <a:bodyPr/>
        <a:lstStyle/>
        <a:p>
          <a:pPr algn="ctr"/>
          <a:r>
            <a:rPr lang="en-US" sz="1900" b="1" dirty="0" smtClean="0"/>
            <a:t>Contractor Responsibility Fund</a:t>
          </a:r>
        </a:p>
        <a:p>
          <a:pPr algn="ctr"/>
          <a:r>
            <a:rPr lang="en-US" sz="1900" b="1" dirty="0" smtClean="0"/>
            <a:t>2 FTEs    $747</a:t>
          </a:r>
        </a:p>
        <a:p>
          <a:pPr algn="l"/>
          <a:r>
            <a:rPr lang="en-US" sz="1600" dirty="0" smtClean="0"/>
            <a:t>Provides oversight of the Pay or Play Program and is responsible for program revenue collections, administrative operations, financial oversight, and monitoring of funds.</a:t>
          </a:r>
        </a:p>
      </dgm:t>
    </dgm:pt>
    <dgm:pt modelId="{273D429C-3D2E-4A07-99D0-2AE90E3D7877}" type="sibTrans" cxnId="{2A17147C-4520-48D4-93B7-F90C1C042F57}">
      <dgm:prSet/>
      <dgm:spPr/>
      <dgm:t>
        <a:bodyPr/>
        <a:lstStyle/>
        <a:p>
          <a:endParaRPr lang="en-US"/>
        </a:p>
      </dgm:t>
    </dgm:pt>
    <dgm:pt modelId="{9E1055B4-9AC2-48FF-B55C-5B6B68C3BD71}" type="parTrans" cxnId="{2A17147C-4520-48D4-93B7-F90C1C042F57}">
      <dgm:prSet/>
      <dgm:spPr>
        <a:ln w="28575">
          <a:solidFill>
            <a:schemeClr val="accent1">
              <a:lumMod val="50000"/>
            </a:schemeClr>
          </a:solidFill>
        </a:ln>
      </dgm:spPr>
      <dgm:t>
        <a:bodyPr/>
        <a:lstStyle/>
        <a:p>
          <a:endParaRPr lang="en-US" b="1"/>
        </a:p>
      </dgm:t>
    </dgm:pt>
    <dgm:pt modelId="{86DBFCFA-8F8E-4792-9D46-FA2572934A73}" type="pres">
      <dgm:prSet presAssocID="{4E7E92BB-6BD1-465D-97BD-30D06B0D5C7A}" presName="hierChild1" presStyleCnt="0">
        <dgm:presLayoutVars>
          <dgm:orgChart val="1"/>
          <dgm:chPref val="1"/>
          <dgm:dir/>
          <dgm:animOne val="branch"/>
          <dgm:animLvl val="lvl"/>
          <dgm:resizeHandles/>
        </dgm:presLayoutVars>
      </dgm:prSet>
      <dgm:spPr/>
      <dgm:t>
        <a:bodyPr/>
        <a:lstStyle/>
        <a:p>
          <a:endParaRPr lang="en-US"/>
        </a:p>
      </dgm:t>
    </dgm:pt>
    <dgm:pt modelId="{0899A602-CC1C-40EE-B70B-2D0B4D118BBF}" type="pres">
      <dgm:prSet presAssocID="{326FE3B7-76C1-466A-A811-925FCCF65DC9}" presName="hierRoot1" presStyleCnt="0">
        <dgm:presLayoutVars>
          <dgm:hierBranch val="init"/>
        </dgm:presLayoutVars>
      </dgm:prSet>
      <dgm:spPr/>
    </dgm:pt>
    <dgm:pt modelId="{0A9E39F7-EF8D-45D7-8675-E5EF4B6BC477}" type="pres">
      <dgm:prSet presAssocID="{326FE3B7-76C1-466A-A811-925FCCF65DC9}" presName="rootComposite1" presStyleCnt="0"/>
      <dgm:spPr/>
    </dgm:pt>
    <dgm:pt modelId="{9FDC39A9-7E79-49BD-BE8A-4AF69042BC3F}" type="pres">
      <dgm:prSet presAssocID="{326FE3B7-76C1-466A-A811-925FCCF65DC9}" presName="rootText1" presStyleLbl="node0" presStyleIdx="0" presStyleCnt="1">
        <dgm:presLayoutVars>
          <dgm:chPref val="3"/>
        </dgm:presLayoutVars>
      </dgm:prSet>
      <dgm:spPr/>
      <dgm:t>
        <a:bodyPr/>
        <a:lstStyle/>
        <a:p>
          <a:endParaRPr lang="en-US"/>
        </a:p>
      </dgm:t>
    </dgm:pt>
    <dgm:pt modelId="{12235B89-C3D8-4AE2-9CDA-5CBA5D66BFA3}" type="pres">
      <dgm:prSet presAssocID="{326FE3B7-76C1-466A-A811-925FCCF65DC9}" presName="rootConnector1" presStyleLbl="node1" presStyleIdx="0" presStyleCnt="0"/>
      <dgm:spPr/>
      <dgm:t>
        <a:bodyPr/>
        <a:lstStyle/>
        <a:p>
          <a:endParaRPr lang="en-US"/>
        </a:p>
      </dgm:t>
    </dgm:pt>
    <dgm:pt modelId="{E17F8D91-BCAD-467A-BBBC-5DF367EC0135}" type="pres">
      <dgm:prSet presAssocID="{326FE3B7-76C1-466A-A811-925FCCF65DC9}" presName="hierChild2" presStyleCnt="0"/>
      <dgm:spPr/>
    </dgm:pt>
    <dgm:pt modelId="{FCA3BF6E-AADD-42BD-BCDA-FD80F335F3D3}" type="pres">
      <dgm:prSet presAssocID="{9E1055B4-9AC2-48FF-B55C-5B6B68C3BD71}" presName="Name37" presStyleLbl="parChTrans1D2" presStyleIdx="0" presStyleCnt="1"/>
      <dgm:spPr/>
      <dgm:t>
        <a:bodyPr/>
        <a:lstStyle/>
        <a:p>
          <a:endParaRPr lang="en-US"/>
        </a:p>
      </dgm:t>
    </dgm:pt>
    <dgm:pt modelId="{E917A31F-2EF7-4325-BD9B-B383D5C53375}" type="pres">
      <dgm:prSet presAssocID="{176FAC16-2E0C-40E8-9B2B-9AF6B8008F56}" presName="hierRoot2" presStyleCnt="0">
        <dgm:presLayoutVars>
          <dgm:hierBranch val="init"/>
        </dgm:presLayoutVars>
      </dgm:prSet>
      <dgm:spPr/>
    </dgm:pt>
    <dgm:pt modelId="{B8449882-4403-4FD9-A858-428DA232F456}" type="pres">
      <dgm:prSet presAssocID="{176FAC16-2E0C-40E8-9B2B-9AF6B8008F56}" presName="rootComposite" presStyleCnt="0"/>
      <dgm:spPr/>
    </dgm:pt>
    <dgm:pt modelId="{00F426BD-6BDE-4BFE-A4CA-466927A5B565}" type="pres">
      <dgm:prSet presAssocID="{176FAC16-2E0C-40E8-9B2B-9AF6B8008F56}" presName="rootText" presStyleLbl="node2" presStyleIdx="0" presStyleCnt="1" custScaleX="123828" custScaleY="111634" custLinFactNeighborY="-11529">
        <dgm:presLayoutVars>
          <dgm:chPref val="3"/>
        </dgm:presLayoutVars>
      </dgm:prSet>
      <dgm:spPr/>
      <dgm:t>
        <a:bodyPr/>
        <a:lstStyle/>
        <a:p>
          <a:endParaRPr lang="en-US"/>
        </a:p>
      </dgm:t>
    </dgm:pt>
    <dgm:pt modelId="{8C0228BC-DA99-4D19-87EF-1810EC5E43BE}" type="pres">
      <dgm:prSet presAssocID="{176FAC16-2E0C-40E8-9B2B-9AF6B8008F56}" presName="rootConnector" presStyleLbl="node2" presStyleIdx="0" presStyleCnt="1"/>
      <dgm:spPr/>
      <dgm:t>
        <a:bodyPr/>
        <a:lstStyle/>
        <a:p>
          <a:endParaRPr lang="en-US"/>
        </a:p>
      </dgm:t>
    </dgm:pt>
    <dgm:pt modelId="{CCE83B02-7525-458A-AE35-472F9556657A}" type="pres">
      <dgm:prSet presAssocID="{176FAC16-2E0C-40E8-9B2B-9AF6B8008F56}" presName="hierChild4" presStyleCnt="0"/>
      <dgm:spPr/>
    </dgm:pt>
    <dgm:pt modelId="{96F0E701-0F16-4D9C-BFFF-56C313FC6E17}" type="pres">
      <dgm:prSet presAssocID="{176FAC16-2E0C-40E8-9B2B-9AF6B8008F56}" presName="hierChild5" presStyleCnt="0"/>
      <dgm:spPr/>
    </dgm:pt>
    <dgm:pt modelId="{E8D799F2-59D4-4DFC-ABE2-9BFC4665B2E2}" type="pres">
      <dgm:prSet presAssocID="{326FE3B7-76C1-466A-A811-925FCCF65DC9}" presName="hierChild3" presStyleCnt="0"/>
      <dgm:spPr/>
    </dgm:pt>
  </dgm:ptLst>
  <dgm:cxnLst>
    <dgm:cxn modelId="{BD637618-C12C-4971-8E94-9A74A2D5CFD3}" srcId="{4E7E92BB-6BD1-465D-97BD-30D06B0D5C7A}" destId="{326FE3B7-76C1-466A-A811-925FCCF65DC9}" srcOrd="0" destOrd="0" parTransId="{8D05573D-B2B5-4E1F-96DE-BFD63B89B72C}" sibTransId="{0D57CA85-8576-43EF-9E74-A0033F4FA36B}"/>
    <dgm:cxn modelId="{DA4D4EDE-716D-40A2-B76F-B7662E8F927D}" type="presOf" srcId="{326FE3B7-76C1-466A-A811-925FCCF65DC9}" destId="{9FDC39A9-7E79-49BD-BE8A-4AF69042BC3F}" srcOrd="0" destOrd="0" presId="urn:microsoft.com/office/officeart/2005/8/layout/orgChart1"/>
    <dgm:cxn modelId="{90A38B1A-3981-41BA-B04F-1C79F32DA5A5}" type="presOf" srcId="{176FAC16-2E0C-40E8-9B2B-9AF6B8008F56}" destId="{00F426BD-6BDE-4BFE-A4CA-466927A5B565}" srcOrd="0" destOrd="0" presId="urn:microsoft.com/office/officeart/2005/8/layout/orgChart1"/>
    <dgm:cxn modelId="{D1A91C52-F6B4-45DF-BAD3-5B5C19B47E54}" type="presOf" srcId="{326FE3B7-76C1-466A-A811-925FCCF65DC9}" destId="{12235B89-C3D8-4AE2-9CDA-5CBA5D66BFA3}" srcOrd="1" destOrd="0" presId="urn:microsoft.com/office/officeart/2005/8/layout/orgChart1"/>
    <dgm:cxn modelId="{2A17147C-4520-48D4-93B7-F90C1C042F57}" srcId="{326FE3B7-76C1-466A-A811-925FCCF65DC9}" destId="{176FAC16-2E0C-40E8-9B2B-9AF6B8008F56}" srcOrd="0" destOrd="0" parTransId="{9E1055B4-9AC2-48FF-B55C-5B6B68C3BD71}" sibTransId="{273D429C-3D2E-4A07-99D0-2AE90E3D7877}"/>
    <dgm:cxn modelId="{10E5517E-BE73-4757-B628-50893AB60CB0}" type="presOf" srcId="{176FAC16-2E0C-40E8-9B2B-9AF6B8008F56}" destId="{8C0228BC-DA99-4D19-87EF-1810EC5E43BE}" srcOrd="1" destOrd="0" presId="urn:microsoft.com/office/officeart/2005/8/layout/orgChart1"/>
    <dgm:cxn modelId="{19755335-D48C-4295-BE31-B6D5E7E93400}" type="presOf" srcId="{9E1055B4-9AC2-48FF-B55C-5B6B68C3BD71}" destId="{FCA3BF6E-AADD-42BD-BCDA-FD80F335F3D3}" srcOrd="0" destOrd="0" presId="urn:microsoft.com/office/officeart/2005/8/layout/orgChart1"/>
    <dgm:cxn modelId="{CDA124C1-E6EC-4CE9-90C3-28F78151F7D7}" type="presOf" srcId="{4E7E92BB-6BD1-465D-97BD-30D06B0D5C7A}" destId="{86DBFCFA-8F8E-4792-9D46-FA2572934A73}" srcOrd="0" destOrd="0" presId="urn:microsoft.com/office/officeart/2005/8/layout/orgChart1"/>
    <dgm:cxn modelId="{76D85AFB-C2CC-4A14-9836-2B7BBEB8C9F8}" type="presParOf" srcId="{86DBFCFA-8F8E-4792-9D46-FA2572934A73}" destId="{0899A602-CC1C-40EE-B70B-2D0B4D118BBF}" srcOrd="0" destOrd="0" presId="urn:microsoft.com/office/officeart/2005/8/layout/orgChart1"/>
    <dgm:cxn modelId="{4F6DB6B2-034B-41E2-852A-6A5D63CFA089}" type="presParOf" srcId="{0899A602-CC1C-40EE-B70B-2D0B4D118BBF}" destId="{0A9E39F7-EF8D-45D7-8675-E5EF4B6BC477}" srcOrd="0" destOrd="0" presId="urn:microsoft.com/office/officeart/2005/8/layout/orgChart1"/>
    <dgm:cxn modelId="{8B732787-AA07-4D7B-8A86-FF665273788F}" type="presParOf" srcId="{0A9E39F7-EF8D-45D7-8675-E5EF4B6BC477}" destId="{9FDC39A9-7E79-49BD-BE8A-4AF69042BC3F}" srcOrd="0" destOrd="0" presId="urn:microsoft.com/office/officeart/2005/8/layout/orgChart1"/>
    <dgm:cxn modelId="{60BACC0B-125B-4B02-8DEF-C89B933153C9}" type="presParOf" srcId="{0A9E39F7-EF8D-45D7-8675-E5EF4B6BC477}" destId="{12235B89-C3D8-4AE2-9CDA-5CBA5D66BFA3}" srcOrd="1" destOrd="0" presId="urn:microsoft.com/office/officeart/2005/8/layout/orgChart1"/>
    <dgm:cxn modelId="{92F0D6C5-D092-437F-9378-F69E566DA57A}" type="presParOf" srcId="{0899A602-CC1C-40EE-B70B-2D0B4D118BBF}" destId="{E17F8D91-BCAD-467A-BBBC-5DF367EC0135}" srcOrd="1" destOrd="0" presId="urn:microsoft.com/office/officeart/2005/8/layout/orgChart1"/>
    <dgm:cxn modelId="{F172E3D3-6767-4609-9FE8-DFFA9CD955DB}" type="presParOf" srcId="{E17F8D91-BCAD-467A-BBBC-5DF367EC0135}" destId="{FCA3BF6E-AADD-42BD-BCDA-FD80F335F3D3}" srcOrd="0" destOrd="0" presId="urn:microsoft.com/office/officeart/2005/8/layout/orgChart1"/>
    <dgm:cxn modelId="{00013109-5C15-46B1-A380-E2C718F1EDA9}" type="presParOf" srcId="{E17F8D91-BCAD-467A-BBBC-5DF367EC0135}" destId="{E917A31F-2EF7-4325-BD9B-B383D5C53375}" srcOrd="1" destOrd="0" presId="urn:microsoft.com/office/officeart/2005/8/layout/orgChart1"/>
    <dgm:cxn modelId="{4FC68FE1-22A7-4E3B-A8DB-88423DFF3F66}" type="presParOf" srcId="{E917A31F-2EF7-4325-BD9B-B383D5C53375}" destId="{B8449882-4403-4FD9-A858-428DA232F456}" srcOrd="0" destOrd="0" presId="urn:microsoft.com/office/officeart/2005/8/layout/orgChart1"/>
    <dgm:cxn modelId="{276C8074-DA19-4480-A7D9-67F32D2F2126}" type="presParOf" srcId="{B8449882-4403-4FD9-A858-428DA232F456}" destId="{00F426BD-6BDE-4BFE-A4CA-466927A5B565}" srcOrd="0" destOrd="0" presId="urn:microsoft.com/office/officeart/2005/8/layout/orgChart1"/>
    <dgm:cxn modelId="{B166DBDE-9D81-4F52-8BA6-63B741EE536B}" type="presParOf" srcId="{B8449882-4403-4FD9-A858-428DA232F456}" destId="{8C0228BC-DA99-4D19-87EF-1810EC5E43BE}" srcOrd="1" destOrd="0" presId="urn:microsoft.com/office/officeart/2005/8/layout/orgChart1"/>
    <dgm:cxn modelId="{5E0E5574-DE0C-4435-983E-4EA5875BE165}" type="presParOf" srcId="{E917A31F-2EF7-4325-BD9B-B383D5C53375}" destId="{CCE83B02-7525-458A-AE35-472F9556657A}" srcOrd="1" destOrd="0" presId="urn:microsoft.com/office/officeart/2005/8/layout/orgChart1"/>
    <dgm:cxn modelId="{B70EE0FB-0381-4D51-B479-DE08449DDA3A}" type="presParOf" srcId="{E917A31F-2EF7-4325-BD9B-B383D5C53375}" destId="{96F0E701-0F16-4D9C-BFFF-56C313FC6E17}" srcOrd="2" destOrd="0" presId="urn:microsoft.com/office/officeart/2005/8/layout/orgChart1"/>
    <dgm:cxn modelId="{C9352EDC-19C1-4FE3-9821-FDD715DFEC51}" type="presParOf" srcId="{0899A602-CC1C-40EE-B70B-2D0B4D118BBF}" destId="{E8D799F2-59D4-4DFC-ABE2-9BFC4665B2E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47141F-9A81-48E4-8724-4329557F6249}">
      <dsp:nvSpPr>
        <dsp:cNvPr id="0" name=""/>
        <dsp:cNvSpPr/>
      </dsp:nvSpPr>
      <dsp:spPr>
        <a:xfrm>
          <a:off x="4114799" y="1798570"/>
          <a:ext cx="2172802" cy="754195"/>
        </a:xfrm>
        <a:custGeom>
          <a:avLst/>
          <a:gdLst/>
          <a:ahLst/>
          <a:cxnLst/>
          <a:rect l="0" t="0" r="0" b="0"/>
          <a:pathLst>
            <a:path>
              <a:moveTo>
                <a:pt x="0" y="0"/>
              </a:moveTo>
              <a:lnTo>
                <a:pt x="0" y="377097"/>
              </a:lnTo>
              <a:lnTo>
                <a:pt x="2172802" y="377097"/>
              </a:lnTo>
              <a:lnTo>
                <a:pt x="2172802" y="754195"/>
              </a:lnTo>
            </a:path>
          </a:pathLst>
        </a:custGeom>
        <a:noFill/>
        <a:ln w="28575" cap="flat" cmpd="sng" algn="ctr">
          <a:solidFill>
            <a:schemeClr val="accent1">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FCA3BF6E-AADD-42BD-BCDA-FD80F335F3D3}">
      <dsp:nvSpPr>
        <dsp:cNvPr id="0" name=""/>
        <dsp:cNvSpPr/>
      </dsp:nvSpPr>
      <dsp:spPr>
        <a:xfrm>
          <a:off x="1941997" y="1798570"/>
          <a:ext cx="2172802" cy="754195"/>
        </a:xfrm>
        <a:custGeom>
          <a:avLst/>
          <a:gdLst/>
          <a:ahLst/>
          <a:cxnLst/>
          <a:rect l="0" t="0" r="0" b="0"/>
          <a:pathLst>
            <a:path>
              <a:moveTo>
                <a:pt x="2172802" y="0"/>
              </a:moveTo>
              <a:lnTo>
                <a:pt x="2172802" y="377097"/>
              </a:lnTo>
              <a:lnTo>
                <a:pt x="0" y="377097"/>
              </a:lnTo>
              <a:lnTo>
                <a:pt x="0" y="754195"/>
              </a:lnTo>
            </a:path>
          </a:pathLst>
        </a:custGeom>
        <a:noFill/>
        <a:ln w="28575" cap="flat" cmpd="sng" algn="ctr">
          <a:solidFill>
            <a:schemeClr val="accent1">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9FDC39A9-7E79-49BD-BE8A-4AF69042BC3F}">
      <dsp:nvSpPr>
        <dsp:cNvPr id="0" name=""/>
        <dsp:cNvSpPr/>
      </dsp:nvSpPr>
      <dsp:spPr>
        <a:xfrm>
          <a:off x="2319095" y="2866"/>
          <a:ext cx="3591408" cy="1795704"/>
        </a:xfrm>
        <a:prstGeom prst="rect">
          <a:avLst/>
        </a:prstGeom>
        <a:solidFill>
          <a:schemeClr val="accent1">
            <a:lumMod val="5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OFFICE OF BUSINESS OPPORTUNITY</a:t>
          </a:r>
        </a:p>
        <a:p>
          <a:pPr lvl="0" algn="ctr" defTabSz="889000">
            <a:lnSpc>
              <a:spcPct val="90000"/>
            </a:lnSpc>
            <a:spcBef>
              <a:spcPct val="0"/>
            </a:spcBef>
            <a:spcAft>
              <a:spcPct val="35000"/>
            </a:spcAft>
          </a:pPr>
          <a:r>
            <a:rPr lang="en-US" sz="2000" b="1" kern="1200" dirty="0" smtClean="0"/>
            <a:t>FUND 1000</a:t>
          </a:r>
        </a:p>
        <a:p>
          <a:pPr lvl="0" algn="ctr" defTabSz="889000">
            <a:lnSpc>
              <a:spcPct val="90000"/>
            </a:lnSpc>
            <a:spcBef>
              <a:spcPct val="0"/>
            </a:spcBef>
            <a:spcAft>
              <a:spcPct val="35000"/>
            </a:spcAft>
          </a:pPr>
          <a:r>
            <a:rPr lang="en-US" sz="2000" b="1" kern="1200" dirty="0" smtClean="0"/>
            <a:t>29.5  FTEs  $3,049</a:t>
          </a:r>
          <a:endParaRPr lang="en-US" sz="2000" b="1" kern="1200" dirty="0"/>
        </a:p>
      </dsp:txBody>
      <dsp:txXfrm>
        <a:off x="2319095" y="2866"/>
        <a:ext cx="3591408" cy="1795704"/>
      </dsp:txXfrm>
    </dsp:sp>
    <dsp:sp modelId="{00F426BD-6BDE-4BFE-A4CA-466927A5B565}">
      <dsp:nvSpPr>
        <dsp:cNvPr id="0" name=""/>
        <dsp:cNvSpPr/>
      </dsp:nvSpPr>
      <dsp:spPr>
        <a:xfrm>
          <a:off x="146293" y="2552766"/>
          <a:ext cx="3591408" cy="1795704"/>
        </a:xfrm>
        <a:prstGeom prst="rect">
          <a:avLst/>
        </a:prstGeom>
        <a:solidFill>
          <a:schemeClr val="accent1">
            <a:lumMod val="5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kern="1200" dirty="0" smtClean="0"/>
            <a:t>OBO Solutions Center</a:t>
          </a:r>
        </a:p>
        <a:p>
          <a:pPr lvl="0" algn="ctr" defTabSz="844550">
            <a:lnSpc>
              <a:spcPct val="90000"/>
            </a:lnSpc>
            <a:spcBef>
              <a:spcPct val="0"/>
            </a:spcBef>
            <a:spcAft>
              <a:spcPct val="35000"/>
            </a:spcAft>
          </a:pPr>
          <a:r>
            <a:rPr lang="en-US" sz="1900" b="1" kern="1200" dirty="0" smtClean="0"/>
            <a:t>3.9  FTEs     $318</a:t>
          </a:r>
        </a:p>
        <a:p>
          <a:pPr lvl="0" algn="l" defTabSz="844550">
            <a:lnSpc>
              <a:spcPct val="90000"/>
            </a:lnSpc>
            <a:spcBef>
              <a:spcPct val="0"/>
            </a:spcBef>
            <a:spcAft>
              <a:spcPct val="35000"/>
            </a:spcAft>
          </a:pPr>
          <a:r>
            <a:rPr lang="en-US" sz="1600" kern="1200" dirty="0" smtClean="0"/>
            <a:t>Provides free business assistance and monitors business creation and job development by systematically tracking clients.</a:t>
          </a:r>
        </a:p>
      </dsp:txBody>
      <dsp:txXfrm>
        <a:off x="146293" y="2552766"/>
        <a:ext cx="3591408" cy="1795704"/>
      </dsp:txXfrm>
    </dsp:sp>
    <dsp:sp modelId="{B6343DAA-FFB6-46BB-AE79-692AAFEF8955}">
      <dsp:nvSpPr>
        <dsp:cNvPr id="0" name=""/>
        <dsp:cNvSpPr/>
      </dsp:nvSpPr>
      <dsp:spPr>
        <a:xfrm>
          <a:off x="4491897" y="2552766"/>
          <a:ext cx="3591408" cy="1795704"/>
        </a:xfrm>
        <a:prstGeom prst="rect">
          <a:avLst/>
        </a:prstGeom>
        <a:solidFill>
          <a:schemeClr val="accent1">
            <a:lumMod val="5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kern="1200" dirty="0" smtClean="0"/>
            <a:t>Certification and Compliance</a:t>
          </a:r>
        </a:p>
        <a:p>
          <a:pPr lvl="0" algn="ctr" defTabSz="844550">
            <a:lnSpc>
              <a:spcPct val="90000"/>
            </a:lnSpc>
            <a:spcBef>
              <a:spcPct val="0"/>
            </a:spcBef>
            <a:spcAft>
              <a:spcPct val="35000"/>
            </a:spcAft>
          </a:pPr>
          <a:r>
            <a:rPr lang="en-US" sz="1900" b="1" kern="1200" dirty="0" smtClean="0"/>
            <a:t>25.6  FTEs     $2,732</a:t>
          </a:r>
        </a:p>
        <a:p>
          <a:pPr lvl="0" algn="l" defTabSz="844550">
            <a:lnSpc>
              <a:spcPct val="90000"/>
            </a:lnSpc>
            <a:spcBef>
              <a:spcPct val="0"/>
            </a:spcBef>
            <a:spcAft>
              <a:spcPct val="35000"/>
            </a:spcAft>
          </a:pPr>
          <a:r>
            <a:rPr lang="en-US" sz="1600" kern="1200" dirty="0" smtClean="0"/>
            <a:t>Consists of Certification and Designations, Contract Compliance, Department Services and Administration.</a:t>
          </a:r>
        </a:p>
      </dsp:txBody>
      <dsp:txXfrm>
        <a:off x="4491897" y="2552766"/>
        <a:ext cx="3591408" cy="17957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A3BF6E-AADD-42BD-BCDA-FD80F335F3D3}">
      <dsp:nvSpPr>
        <dsp:cNvPr id="0" name=""/>
        <dsp:cNvSpPr/>
      </dsp:nvSpPr>
      <dsp:spPr>
        <a:xfrm>
          <a:off x="4069080" y="1715666"/>
          <a:ext cx="91440" cy="522680"/>
        </a:xfrm>
        <a:custGeom>
          <a:avLst/>
          <a:gdLst/>
          <a:ahLst/>
          <a:cxnLst/>
          <a:rect l="0" t="0" r="0" b="0"/>
          <a:pathLst>
            <a:path>
              <a:moveTo>
                <a:pt x="45720" y="0"/>
              </a:moveTo>
              <a:lnTo>
                <a:pt x="45720" y="522680"/>
              </a:lnTo>
            </a:path>
          </a:pathLst>
        </a:custGeom>
        <a:noFill/>
        <a:ln w="28575" cap="flat" cmpd="sng" algn="ctr">
          <a:solidFill>
            <a:schemeClr val="accent1">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9FDC39A9-7E79-49BD-BE8A-4AF69042BC3F}">
      <dsp:nvSpPr>
        <dsp:cNvPr id="0" name=""/>
        <dsp:cNvSpPr/>
      </dsp:nvSpPr>
      <dsp:spPr>
        <a:xfrm>
          <a:off x="2399462" y="329"/>
          <a:ext cx="3430674" cy="1715337"/>
        </a:xfrm>
        <a:prstGeom prst="rect">
          <a:avLst/>
        </a:prstGeom>
        <a:solidFill>
          <a:schemeClr val="accent1">
            <a:lumMod val="5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ts val="600"/>
            </a:spcAft>
          </a:pPr>
          <a:r>
            <a:rPr lang="en-US" sz="2000" b="1" kern="1200" dirty="0" smtClean="0"/>
            <a:t>OFFICE OF BUSINESS OPPORTUNITY</a:t>
          </a:r>
        </a:p>
        <a:p>
          <a:pPr lvl="0" algn="ctr" defTabSz="889000">
            <a:lnSpc>
              <a:spcPct val="90000"/>
            </a:lnSpc>
            <a:spcBef>
              <a:spcPct val="0"/>
            </a:spcBef>
            <a:spcAft>
              <a:spcPts val="600"/>
            </a:spcAft>
          </a:pPr>
          <a:r>
            <a:rPr lang="en-US" sz="2000" b="1" kern="1200" dirty="0" smtClean="0"/>
            <a:t>FUND 2424</a:t>
          </a:r>
        </a:p>
        <a:p>
          <a:pPr lvl="0" algn="ctr" defTabSz="889000">
            <a:lnSpc>
              <a:spcPct val="90000"/>
            </a:lnSpc>
            <a:spcBef>
              <a:spcPct val="0"/>
            </a:spcBef>
            <a:spcAft>
              <a:spcPts val="600"/>
            </a:spcAft>
          </a:pPr>
          <a:r>
            <a:rPr lang="en-US" sz="2000" b="1" kern="1200" dirty="0" smtClean="0"/>
            <a:t>2 FTEs    $747</a:t>
          </a:r>
          <a:endParaRPr lang="en-US" sz="2000" b="1" kern="1200" dirty="0"/>
        </a:p>
      </dsp:txBody>
      <dsp:txXfrm>
        <a:off x="2399462" y="329"/>
        <a:ext cx="3430674" cy="1715337"/>
      </dsp:txXfrm>
    </dsp:sp>
    <dsp:sp modelId="{00F426BD-6BDE-4BFE-A4CA-466927A5B565}">
      <dsp:nvSpPr>
        <dsp:cNvPr id="0" name=""/>
        <dsp:cNvSpPr/>
      </dsp:nvSpPr>
      <dsp:spPr>
        <a:xfrm>
          <a:off x="1990732" y="2238346"/>
          <a:ext cx="4248135" cy="1914899"/>
        </a:xfrm>
        <a:prstGeom prst="rect">
          <a:avLst/>
        </a:prstGeom>
        <a:solidFill>
          <a:schemeClr val="accent1">
            <a:lumMod val="5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kern="1200" dirty="0" smtClean="0"/>
            <a:t>Contractor Responsibility Fund</a:t>
          </a:r>
        </a:p>
        <a:p>
          <a:pPr lvl="0" algn="ctr" defTabSz="844550">
            <a:lnSpc>
              <a:spcPct val="90000"/>
            </a:lnSpc>
            <a:spcBef>
              <a:spcPct val="0"/>
            </a:spcBef>
            <a:spcAft>
              <a:spcPct val="35000"/>
            </a:spcAft>
          </a:pPr>
          <a:r>
            <a:rPr lang="en-US" sz="1900" b="1" kern="1200" dirty="0" smtClean="0"/>
            <a:t>2 FTEs    $747</a:t>
          </a:r>
        </a:p>
        <a:p>
          <a:pPr lvl="0" algn="l" defTabSz="844550">
            <a:lnSpc>
              <a:spcPct val="90000"/>
            </a:lnSpc>
            <a:spcBef>
              <a:spcPct val="0"/>
            </a:spcBef>
            <a:spcAft>
              <a:spcPct val="35000"/>
            </a:spcAft>
          </a:pPr>
          <a:r>
            <a:rPr lang="en-US" sz="1600" kern="1200" dirty="0" smtClean="0"/>
            <a:t>Provides oversight of the Pay or Play Program and is responsible for program revenue collections, administrative operations, financial oversight, and monitoring of funds.</a:t>
          </a:r>
        </a:p>
      </dsp:txBody>
      <dsp:txXfrm>
        <a:off x="1990732" y="2238346"/>
        <a:ext cx="4248135" cy="191489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43" y="0"/>
            <a:ext cx="3037840" cy="466434"/>
          </a:xfrm>
          <a:prstGeom prst="rect">
            <a:avLst/>
          </a:prstGeom>
        </p:spPr>
        <p:txBody>
          <a:bodyPr vert="horz" lIns="93177" tIns="46589" rIns="93177" bIns="46589" rtlCol="0"/>
          <a:lstStyle>
            <a:lvl1pPr algn="r">
              <a:defRPr sz="1200"/>
            </a:lvl1pPr>
          </a:lstStyle>
          <a:p>
            <a:fld id="{F47CE4CF-BEB3-4AE3-B9B6-0E0BF56FF2BD}" type="datetimeFigureOut">
              <a:rPr lang="en-US" smtClean="0"/>
              <a:t>5/22/2017</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3" y="8829967"/>
            <a:ext cx="3037840" cy="466433"/>
          </a:xfrm>
          <a:prstGeom prst="rect">
            <a:avLst/>
          </a:prstGeom>
        </p:spPr>
        <p:txBody>
          <a:bodyPr vert="horz" lIns="93177" tIns="46589" rIns="93177" bIns="46589" rtlCol="0" anchor="b"/>
          <a:lstStyle>
            <a:lvl1pPr algn="r">
              <a:defRPr sz="1200"/>
            </a:lvl1pPr>
          </a:lstStyle>
          <a:p>
            <a:fld id="{E58B12E4-CD10-4CF7-AB7A-200996D539CF}" type="slidenum">
              <a:rPr lang="en-US" smtClean="0"/>
              <a:t>‹#›</a:t>
            </a:fld>
            <a:endParaRPr lang="en-US" dirty="0"/>
          </a:p>
        </p:txBody>
      </p:sp>
    </p:spTree>
    <p:extLst>
      <p:ext uri="{BB962C8B-B14F-4D97-AF65-F5344CB8AC3E}">
        <p14:creationId xmlns:p14="http://schemas.microsoft.com/office/powerpoint/2010/main" val="99458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5"/>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43" y="5"/>
            <a:ext cx="3038475" cy="466725"/>
          </a:xfrm>
          <a:prstGeom prst="rect">
            <a:avLst/>
          </a:prstGeom>
        </p:spPr>
        <p:txBody>
          <a:bodyPr vert="horz" lIns="91440" tIns="45720" rIns="91440" bIns="45720" rtlCol="0"/>
          <a:lstStyle>
            <a:lvl1pPr algn="r">
              <a:defRPr sz="1200"/>
            </a:lvl1pPr>
          </a:lstStyle>
          <a:p>
            <a:fld id="{01896FB4-3287-4654-BF43-1D2C88298C15}" type="datetimeFigureOut">
              <a:rPr lang="en-US" smtClean="0"/>
              <a:t>5/22/2017</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80"/>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5" y="8829680"/>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43" y="8829680"/>
            <a:ext cx="3038475" cy="466725"/>
          </a:xfrm>
          <a:prstGeom prst="rect">
            <a:avLst/>
          </a:prstGeom>
        </p:spPr>
        <p:txBody>
          <a:bodyPr vert="horz" lIns="91440" tIns="45720" rIns="91440" bIns="45720" rtlCol="0" anchor="b"/>
          <a:lstStyle>
            <a:lvl1pPr algn="r">
              <a:defRPr sz="1200"/>
            </a:lvl1pPr>
          </a:lstStyle>
          <a:p>
            <a:fld id="{2CAF6483-8743-41C2-846C-DF8FE3810E0C}" type="slidenum">
              <a:rPr lang="en-US" smtClean="0"/>
              <a:t>‹#›</a:t>
            </a:fld>
            <a:endParaRPr lang="en-US" dirty="0"/>
          </a:p>
        </p:txBody>
      </p:sp>
    </p:spTree>
    <p:extLst>
      <p:ext uri="{BB962C8B-B14F-4D97-AF65-F5344CB8AC3E}">
        <p14:creationId xmlns:p14="http://schemas.microsoft.com/office/powerpoint/2010/main" val="1576745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t>1</a:t>
            </a:fld>
            <a:endParaRPr lang="en-US" dirty="0"/>
          </a:p>
        </p:txBody>
      </p:sp>
    </p:spTree>
    <p:extLst>
      <p:ext uri="{BB962C8B-B14F-4D97-AF65-F5344CB8AC3E}">
        <p14:creationId xmlns:p14="http://schemas.microsoft.com/office/powerpoint/2010/main" val="669257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0E1FEC-3812-4BB3-B51E-741CA2B0081B}" type="slidenum">
              <a:rPr lang="en-US" smtClean="0"/>
              <a:pPr/>
              <a:t>13</a:t>
            </a:fld>
            <a:endParaRPr lang="en-US" dirty="0"/>
          </a:p>
        </p:txBody>
      </p:sp>
    </p:spTree>
    <p:extLst>
      <p:ext uri="{BB962C8B-B14F-4D97-AF65-F5344CB8AC3E}">
        <p14:creationId xmlns:p14="http://schemas.microsoft.com/office/powerpoint/2010/main" val="3773181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454673" eaLnBrk="0" fontAlgn="base" hangingPunct="0">
              <a:spcBef>
                <a:spcPct val="30000"/>
              </a:spcBef>
              <a:spcAft>
                <a:spcPct val="0"/>
              </a:spcAft>
              <a:defRPr/>
            </a:pPr>
            <a:r>
              <a:rPr lang="en-US" dirty="0">
                <a:solidFill>
                  <a:srgbClr val="191919"/>
                </a:solidFill>
                <a:latin typeface="Arial"/>
                <a:ea typeface="MS PGothic" pitchFamily="34" charset="-128"/>
                <a:cs typeface="ＭＳ Ｐゴシック" charset="-128"/>
              </a:rPr>
              <a:t>Last year’s LiftOff Houston! Business Plan Competition was held on November 15, 2014.  Capital One Bank awarded  a total of $30,000 in prizes to three winners  in the categories of Innovation, Service and Product.</a:t>
            </a:r>
          </a:p>
          <a:p>
            <a:pPr defTabSz="454673" eaLnBrk="0" fontAlgn="base" hangingPunct="0">
              <a:spcBef>
                <a:spcPct val="30000"/>
              </a:spcBef>
              <a:spcAft>
                <a:spcPct val="0"/>
              </a:spcAft>
              <a:defRPr/>
            </a:pPr>
            <a:endParaRPr lang="en-US" dirty="0" smtClean="0"/>
          </a:p>
          <a:p>
            <a:pPr defTabSz="454673" eaLnBrk="0" fontAlgn="base" hangingPunct="0">
              <a:spcBef>
                <a:spcPct val="30000"/>
              </a:spcBef>
              <a:spcAft>
                <a:spcPct val="0"/>
              </a:spcAft>
              <a:defRPr/>
            </a:pPr>
            <a:r>
              <a:rPr lang="en-US" dirty="0" smtClean="0"/>
              <a:t>The Hire Me Now! Job Fair highlighted the Tweet My Jobs! Platform as a way for employers to expand their reach in recruiting.  It also provided</a:t>
            </a:r>
            <a:r>
              <a:rPr lang="en-US" baseline="0" dirty="0" smtClean="0"/>
              <a:t> </a:t>
            </a:r>
            <a:r>
              <a:rPr lang="en-US" dirty="0" smtClean="0"/>
              <a:t>job seekers a way to easily see the types of jobs available in the Houston area.</a:t>
            </a:r>
            <a:endParaRPr lang="en-US" baseline="0" dirty="0" smtClean="0"/>
          </a:p>
          <a:p>
            <a:pPr defTabSz="454673" eaLnBrk="0" fontAlgn="base" hangingPunct="0">
              <a:spcBef>
                <a:spcPct val="30000"/>
              </a:spcBef>
              <a:spcAft>
                <a:spcPct val="0"/>
              </a:spcAft>
              <a:defRPr/>
            </a:pPr>
            <a:endParaRPr lang="en-US" dirty="0" smtClean="0"/>
          </a:p>
          <a:p>
            <a:pPr defTabSz="454673" eaLnBrk="0" fontAlgn="base" hangingPunct="0">
              <a:spcBef>
                <a:spcPct val="30000"/>
              </a:spcBef>
              <a:spcAft>
                <a:spcPct val="0"/>
              </a:spcAft>
              <a:defRPr/>
            </a:pPr>
            <a:r>
              <a:rPr lang="en-US" dirty="0" smtClean="0"/>
              <a:t>There are currently</a:t>
            </a:r>
            <a:r>
              <a:rPr lang="en-US" baseline="0" dirty="0" smtClean="0"/>
              <a:t> over 71,800 jobs posted as open in the Houston area </a:t>
            </a:r>
            <a:endParaRPr lang="en-US" dirty="0"/>
          </a:p>
          <a:p>
            <a:pPr defTabSz="454673" eaLnBrk="0" fontAlgn="base" hangingPunct="0">
              <a:spcBef>
                <a:spcPct val="30000"/>
              </a:spcBef>
              <a:spcAft>
                <a:spcPct val="0"/>
              </a:spcAft>
              <a:defRPr/>
            </a:pPr>
            <a:endParaRPr lang="en-US" i="1" dirty="0"/>
          </a:p>
          <a:p>
            <a:pPr defTabSz="454673" eaLnBrk="0" fontAlgn="base" hangingPunct="0">
              <a:spcBef>
                <a:spcPct val="30000"/>
              </a:spcBef>
              <a:spcAft>
                <a:spcPct val="0"/>
              </a:spcAft>
              <a:defRPr/>
            </a:pPr>
            <a:endParaRPr lang="en-US" dirty="0"/>
          </a:p>
          <a:p>
            <a:pPr defTabSz="454673" eaLnBrk="0" fontAlgn="base" hangingPunct="0">
              <a:spcBef>
                <a:spcPct val="30000"/>
              </a:spcBef>
              <a:spcAft>
                <a:spcPct val="0"/>
              </a:spcAft>
              <a:defRPr/>
            </a:pPr>
            <a:endParaRPr lang="en-US" dirty="0"/>
          </a:p>
          <a:p>
            <a:endParaRPr lang="en-US" dirty="0"/>
          </a:p>
        </p:txBody>
      </p:sp>
      <p:sp>
        <p:nvSpPr>
          <p:cNvPr id="4" name="Header Placeholder 3"/>
          <p:cNvSpPr>
            <a:spLocks noGrp="1"/>
          </p:cNvSpPr>
          <p:nvPr>
            <p:ph type="hdr" sz="quarter" idx="10"/>
          </p:nvPr>
        </p:nvSpPr>
        <p:spPr/>
        <p:txBody>
          <a:bodyPr/>
          <a:lstStyle/>
          <a:p>
            <a:pPr>
              <a:defRPr/>
            </a:pPr>
            <a:r>
              <a:rPr lang="en-US" dirty="0" smtClean="0"/>
              <a:t>Presentation Template</a:t>
            </a:r>
            <a:endParaRPr lang="en-US" dirty="0"/>
          </a:p>
        </p:txBody>
      </p:sp>
      <p:sp>
        <p:nvSpPr>
          <p:cNvPr id="5" name="Date Placeholder 4"/>
          <p:cNvSpPr>
            <a:spLocks noGrp="1"/>
          </p:cNvSpPr>
          <p:nvPr>
            <p:ph type="dt" idx="11"/>
          </p:nvPr>
        </p:nvSpPr>
        <p:spPr/>
        <p:txBody>
          <a:bodyPr/>
          <a:lstStyle/>
          <a:p>
            <a:fld id="{C2100E78-548B-4D85-9AD5-0741FD9823BA}" type="datetime1">
              <a:rPr lang="en-US" smtClean="0"/>
              <a:pPr/>
              <a:t>5/22/2017</a:t>
            </a:fld>
            <a:endParaRPr lang="en-US" dirty="0"/>
          </a:p>
        </p:txBody>
      </p:sp>
      <p:sp>
        <p:nvSpPr>
          <p:cNvPr id="6" name="Footer Placeholder 5"/>
          <p:cNvSpPr>
            <a:spLocks noGrp="1"/>
          </p:cNvSpPr>
          <p:nvPr>
            <p:ph type="ftr" sz="quarter" idx="12"/>
          </p:nvPr>
        </p:nvSpPr>
        <p:spPr/>
        <p:txBody>
          <a:bodyPr/>
          <a:lstStyle/>
          <a:p>
            <a:pPr>
              <a:defRPr/>
            </a:pPr>
            <a:r>
              <a:rPr lang="en-US" dirty="0" smtClean="0"/>
              <a:t>R3-070611</a:t>
            </a:r>
            <a:endParaRPr lang="en-US" dirty="0"/>
          </a:p>
        </p:txBody>
      </p:sp>
      <p:sp>
        <p:nvSpPr>
          <p:cNvPr id="7" name="Slide Number Placeholder 6"/>
          <p:cNvSpPr>
            <a:spLocks noGrp="1"/>
          </p:cNvSpPr>
          <p:nvPr>
            <p:ph type="sldNum" sz="quarter" idx="13"/>
          </p:nvPr>
        </p:nvSpPr>
        <p:spPr/>
        <p:txBody>
          <a:bodyPr/>
          <a:lstStyle/>
          <a:p>
            <a:fld id="{AE29F82E-23E9-4671-819A-060CAA3926F0}" type="slidenum">
              <a:rPr lang="en-US" smtClean="0"/>
              <a:pPr/>
              <a:t>14</a:t>
            </a:fld>
            <a:endParaRPr lang="en-US" dirty="0"/>
          </a:p>
        </p:txBody>
      </p:sp>
    </p:spTree>
    <p:extLst>
      <p:ext uri="{BB962C8B-B14F-4D97-AF65-F5344CB8AC3E}">
        <p14:creationId xmlns:p14="http://schemas.microsoft.com/office/powerpoint/2010/main" val="2922400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454673" eaLnBrk="0" fontAlgn="base" hangingPunct="0">
              <a:spcBef>
                <a:spcPct val="30000"/>
              </a:spcBef>
              <a:spcAft>
                <a:spcPct val="0"/>
              </a:spcAft>
              <a:defRPr/>
            </a:pPr>
            <a:r>
              <a:rPr lang="en-US" dirty="0">
                <a:solidFill>
                  <a:srgbClr val="191919"/>
                </a:solidFill>
                <a:latin typeface="Arial"/>
                <a:ea typeface="MS PGothic" pitchFamily="34" charset="-128"/>
                <a:cs typeface="ＭＳ Ｐゴシック" charset="-128"/>
              </a:rPr>
              <a:t>Last year’s LiftOff Houston! Business Plan Competition was held on November 15, 2014.  Capital One Bank awarded  a total of $30,000 in prizes to three winners  in the categories of Innovation, Service and Product.</a:t>
            </a:r>
          </a:p>
          <a:p>
            <a:pPr defTabSz="454673" eaLnBrk="0" fontAlgn="base" hangingPunct="0">
              <a:spcBef>
                <a:spcPct val="30000"/>
              </a:spcBef>
              <a:spcAft>
                <a:spcPct val="0"/>
              </a:spcAft>
              <a:defRPr/>
            </a:pPr>
            <a:endParaRPr lang="en-US" dirty="0" smtClean="0"/>
          </a:p>
          <a:p>
            <a:pPr defTabSz="454673" eaLnBrk="0" fontAlgn="base" hangingPunct="0">
              <a:spcBef>
                <a:spcPct val="30000"/>
              </a:spcBef>
              <a:spcAft>
                <a:spcPct val="0"/>
              </a:spcAft>
              <a:defRPr/>
            </a:pPr>
            <a:r>
              <a:rPr lang="en-US" dirty="0" smtClean="0"/>
              <a:t>The Hire Me Now! Job Fair highlighted the Tweet My Jobs! Platform as a way for employers to expand their reach in recruiting.  It also provided</a:t>
            </a:r>
            <a:r>
              <a:rPr lang="en-US" baseline="0" dirty="0" smtClean="0"/>
              <a:t> </a:t>
            </a:r>
            <a:r>
              <a:rPr lang="en-US" dirty="0" smtClean="0"/>
              <a:t>job seekers a way to easily see the types of jobs available in the Houston area.</a:t>
            </a:r>
            <a:endParaRPr lang="en-US" baseline="0" dirty="0" smtClean="0"/>
          </a:p>
          <a:p>
            <a:pPr defTabSz="454673" eaLnBrk="0" fontAlgn="base" hangingPunct="0">
              <a:spcBef>
                <a:spcPct val="30000"/>
              </a:spcBef>
              <a:spcAft>
                <a:spcPct val="0"/>
              </a:spcAft>
              <a:defRPr/>
            </a:pPr>
            <a:endParaRPr lang="en-US" dirty="0" smtClean="0"/>
          </a:p>
          <a:p>
            <a:pPr defTabSz="454673" eaLnBrk="0" fontAlgn="base" hangingPunct="0">
              <a:spcBef>
                <a:spcPct val="30000"/>
              </a:spcBef>
              <a:spcAft>
                <a:spcPct val="0"/>
              </a:spcAft>
              <a:defRPr/>
            </a:pPr>
            <a:r>
              <a:rPr lang="en-US" dirty="0" smtClean="0"/>
              <a:t>There are currently</a:t>
            </a:r>
            <a:r>
              <a:rPr lang="en-US" baseline="0" dirty="0" smtClean="0"/>
              <a:t> over 71,800 jobs posted as open in the Houston area </a:t>
            </a:r>
            <a:endParaRPr lang="en-US" dirty="0"/>
          </a:p>
          <a:p>
            <a:pPr defTabSz="454673" eaLnBrk="0" fontAlgn="base" hangingPunct="0">
              <a:spcBef>
                <a:spcPct val="30000"/>
              </a:spcBef>
              <a:spcAft>
                <a:spcPct val="0"/>
              </a:spcAft>
              <a:defRPr/>
            </a:pPr>
            <a:endParaRPr lang="en-US" i="1" dirty="0"/>
          </a:p>
          <a:p>
            <a:pPr defTabSz="454673" eaLnBrk="0" fontAlgn="base" hangingPunct="0">
              <a:spcBef>
                <a:spcPct val="30000"/>
              </a:spcBef>
              <a:spcAft>
                <a:spcPct val="0"/>
              </a:spcAft>
              <a:defRPr/>
            </a:pPr>
            <a:endParaRPr lang="en-US" dirty="0"/>
          </a:p>
          <a:p>
            <a:pPr defTabSz="454673" eaLnBrk="0" fontAlgn="base" hangingPunct="0">
              <a:spcBef>
                <a:spcPct val="30000"/>
              </a:spcBef>
              <a:spcAft>
                <a:spcPct val="0"/>
              </a:spcAft>
              <a:defRPr/>
            </a:pPr>
            <a:endParaRPr lang="en-US" dirty="0"/>
          </a:p>
          <a:p>
            <a:endParaRPr lang="en-US" dirty="0"/>
          </a:p>
        </p:txBody>
      </p:sp>
      <p:sp>
        <p:nvSpPr>
          <p:cNvPr id="4" name="Header Placeholder 3"/>
          <p:cNvSpPr>
            <a:spLocks noGrp="1"/>
          </p:cNvSpPr>
          <p:nvPr>
            <p:ph type="hdr" sz="quarter" idx="10"/>
          </p:nvPr>
        </p:nvSpPr>
        <p:spPr/>
        <p:txBody>
          <a:bodyPr/>
          <a:lstStyle/>
          <a:p>
            <a:pPr>
              <a:defRPr/>
            </a:pPr>
            <a:r>
              <a:rPr lang="en-US" dirty="0" smtClean="0"/>
              <a:t>Presentation Template</a:t>
            </a:r>
            <a:endParaRPr lang="en-US" dirty="0"/>
          </a:p>
        </p:txBody>
      </p:sp>
      <p:sp>
        <p:nvSpPr>
          <p:cNvPr id="5" name="Date Placeholder 4"/>
          <p:cNvSpPr>
            <a:spLocks noGrp="1"/>
          </p:cNvSpPr>
          <p:nvPr>
            <p:ph type="dt" idx="11"/>
          </p:nvPr>
        </p:nvSpPr>
        <p:spPr/>
        <p:txBody>
          <a:bodyPr/>
          <a:lstStyle/>
          <a:p>
            <a:fld id="{C2100E78-548B-4D85-9AD5-0741FD9823BA}" type="datetime1">
              <a:rPr lang="en-US" smtClean="0"/>
              <a:pPr/>
              <a:t>5/22/2017</a:t>
            </a:fld>
            <a:endParaRPr lang="en-US" dirty="0"/>
          </a:p>
        </p:txBody>
      </p:sp>
      <p:sp>
        <p:nvSpPr>
          <p:cNvPr id="6" name="Footer Placeholder 5"/>
          <p:cNvSpPr>
            <a:spLocks noGrp="1"/>
          </p:cNvSpPr>
          <p:nvPr>
            <p:ph type="ftr" sz="quarter" idx="12"/>
          </p:nvPr>
        </p:nvSpPr>
        <p:spPr/>
        <p:txBody>
          <a:bodyPr/>
          <a:lstStyle/>
          <a:p>
            <a:pPr>
              <a:defRPr/>
            </a:pPr>
            <a:r>
              <a:rPr lang="en-US" dirty="0" smtClean="0"/>
              <a:t>R3-070611</a:t>
            </a:r>
            <a:endParaRPr lang="en-US" dirty="0"/>
          </a:p>
        </p:txBody>
      </p:sp>
      <p:sp>
        <p:nvSpPr>
          <p:cNvPr id="7" name="Slide Number Placeholder 6"/>
          <p:cNvSpPr>
            <a:spLocks noGrp="1"/>
          </p:cNvSpPr>
          <p:nvPr>
            <p:ph type="sldNum" sz="quarter" idx="13"/>
          </p:nvPr>
        </p:nvSpPr>
        <p:spPr/>
        <p:txBody>
          <a:bodyPr/>
          <a:lstStyle/>
          <a:p>
            <a:fld id="{AE29F82E-23E9-4671-819A-060CAA3926F0}" type="slidenum">
              <a:rPr lang="en-US" smtClean="0"/>
              <a:pPr/>
              <a:t>15</a:t>
            </a:fld>
            <a:endParaRPr lang="en-US" dirty="0"/>
          </a:p>
        </p:txBody>
      </p:sp>
    </p:spTree>
    <p:extLst>
      <p:ext uri="{BB962C8B-B14F-4D97-AF65-F5344CB8AC3E}">
        <p14:creationId xmlns:p14="http://schemas.microsoft.com/office/powerpoint/2010/main" val="2922400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454673" eaLnBrk="0" fontAlgn="base" hangingPunct="0">
              <a:spcBef>
                <a:spcPct val="30000"/>
              </a:spcBef>
              <a:spcAft>
                <a:spcPct val="0"/>
              </a:spcAft>
              <a:defRPr/>
            </a:pPr>
            <a:r>
              <a:rPr lang="en-US" dirty="0">
                <a:solidFill>
                  <a:srgbClr val="191919"/>
                </a:solidFill>
                <a:latin typeface="Arial"/>
                <a:ea typeface="MS PGothic" pitchFamily="34" charset="-128"/>
                <a:cs typeface="ＭＳ Ｐゴシック" charset="-128"/>
              </a:rPr>
              <a:t>Last year’s LiftOff Houston! Business Plan Competition was held on November 15, 2014.  Capital One Bank awarded  a total of $30,000 in prizes to three winners  in the categories of Innovation, Service and Product.</a:t>
            </a:r>
          </a:p>
          <a:p>
            <a:pPr defTabSz="454673" eaLnBrk="0" fontAlgn="base" hangingPunct="0">
              <a:spcBef>
                <a:spcPct val="30000"/>
              </a:spcBef>
              <a:spcAft>
                <a:spcPct val="0"/>
              </a:spcAft>
              <a:defRPr/>
            </a:pPr>
            <a:endParaRPr lang="en-US" dirty="0" smtClean="0"/>
          </a:p>
          <a:p>
            <a:pPr defTabSz="454673" eaLnBrk="0" fontAlgn="base" hangingPunct="0">
              <a:spcBef>
                <a:spcPct val="30000"/>
              </a:spcBef>
              <a:spcAft>
                <a:spcPct val="0"/>
              </a:spcAft>
              <a:defRPr/>
            </a:pPr>
            <a:r>
              <a:rPr lang="en-US" dirty="0" smtClean="0"/>
              <a:t>The Hire Me Now! Job Fair highlighted the Tweet My Jobs! Platform as a way for employers to expand their reach in recruiting.  It also provided</a:t>
            </a:r>
            <a:r>
              <a:rPr lang="en-US" baseline="0" dirty="0" smtClean="0"/>
              <a:t> </a:t>
            </a:r>
            <a:r>
              <a:rPr lang="en-US" dirty="0" smtClean="0"/>
              <a:t>job seekers a way to easily see the types of jobs available in the Houston area.</a:t>
            </a:r>
            <a:endParaRPr lang="en-US" baseline="0" dirty="0" smtClean="0"/>
          </a:p>
          <a:p>
            <a:pPr defTabSz="454673" eaLnBrk="0" fontAlgn="base" hangingPunct="0">
              <a:spcBef>
                <a:spcPct val="30000"/>
              </a:spcBef>
              <a:spcAft>
                <a:spcPct val="0"/>
              </a:spcAft>
              <a:defRPr/>
            </a:pPr>
            <a:endParaRPr lang="en-US" dirty="0" smtClean="0"/>
          </a:p>
          <a:p>
            <a:pPr defTabSz="454673" eaLnBrk="0" fontAlgn="base" hangingPunct="0">
              <a:spcBef>
                <a:spcPct val="30000"/>
              </a:spcBef>
              <a:spcAft>
                <a:spcPct val="0"/>
              </a:spcAft>
              <a:defRPr/>
            </a:pPr>
            <a:r>
              <a:rPr lang="en-US" dirty="0" smtClean="0"/>
              <a:t>There are currently</a:t>
            </a:r>
            <a:r>
              <a:rPr lang="en-US" baseline="0" dirty="0" smtClean="0"/>
              <a:t> over 71,800 jobs posted as open in the Houston area </a:t>
            </a:r>
            <a:endParaRPr lang="en-US" dirty="0"/>
          </a:p>
          <a:p>
            <a:pPr defTabSz="454673" eaLnBrk="0" fontAlgn="base" hangingPunct="0">
              <a:spcBef>
                <a:spcPct val="30000"/>
              </a:spcBef>
              <a:spcAft>
                <a:spcPct val="0"/>
              </a:spcAft>
              <a:defRPr/>
            </a:pPr>
            <a:endParaRPr lang="en-US" i="1" dirty="0"/>
          </a:p>
          <a:p>
            <a:pPr defTabSz="454673" eaLnBrk="0" fontAlgn="base" hangingPunct="0">
              <a:spcBef>
                <a:spcPct val="30000"/>
              </a:spcBef>
              <a:spcAft>
                <a:spcPct val="0"/>
              </a:spcAft>
              <a:defRPr/>
            </a:pPr>
            <a:endParaRPr lang="en-US" dirty="0"/>
          </a:p>
          <a:p>
            <a:pPr defTabSz="454673" eaLnBrk="0" fontAlgn="base" hangingPunct="0">
              <a:spcBef>
                <a:spcPct val="30000"/>
              </a:spcBef>
              <a:spcAft>
                <a:spcPct val="0"/>
              </a:spcAft>
              <a:defRPr/>
            </a:pPr>
            <a:endParaRPr lang="en-US" dirty="0"/>
          </a:p>
          <a:p>
            <a:endParaRPr lang="en-US" dirty="0"/>
          </a:p>
        </p:txBody>
      </p:sp>
      <p:sp>
        <p:nvSpPr>
          <p:cNvPr id="4" name="Header Placeholder 3"/>
          <p:cNvSpPr>
            <a:spLocks noGrp="1"/>
          </p:cNvSpPr>
          <p:nvPr>
            <p:ph type="hdr" sz="quarter" idx="10"/>
          </p:nvPr>
        </p:nvSpPr>
        <p:spPr/>
        <p:txBody>
          <a:bodyPr/>
          <a:lstStyle/>
          <a:p>
            <a:pPr>
              <a:defRPr/>
            </a:pPr>
            <a:r>
              <a:rPr lang="en-US" dirty="0" smtClean="0"/>
              <a:t>Presentation Template</a:t>
            </a:r>
            <a:endParaRPr lang="en-US" dirty="0"/>
          </a:p>
        </p:txBody>
      </p:sp>
      <p:sp>
        <p:nvSpPr>
          <p:cNvPr id="5" name="Date Placeholder 4"/>
          <p:cNvSpPr>
            <a:spLocks noGrp="1"/>
          </p:cNvSpPr>
          <p:nvPr>
            <p:ph type="dt" idx="11"/>
          </p:nvPr>
        </p:nvSpPr>
        <p:spPr/>
        <p:txBody>
          <a:bodyPr/>
          <a:lstStyle/>
          <a:p>
            <a:fld id="{C2100E78-548B-4D85-9AD5-0741FD9823BA}" type="datetime1">
              <a:rPr lang="en-US" smtClean="0"/>
              <a:pPr/>
              <a:t>5/22/2017</a:t>
            </a:fld>
            <a:endParaRPr lang="en-US" dirty="0"/>
          </a:p>
        </p:txBody>
      </p:sp>
      <p:sp>
        <p:nvSpPr>
          <p:cNvPr id="6" name="Footer Placeholder 5"/>
          <p:cNvSpPr>
            <a:spLocks noGrp="1"/>
          </p:cNvSpPr>
          <p:nvPr>
            <p:ph type="ftr" sz="quarter" idx="12"/>
          </p:nvPr>
        </p:nvSpPr>
        <p:spPr/>
        <p:txBody>
          <a:bodyPr/>
          <a:lstStyle/>
          <a:p>
            <a:pPr>
              <a:defRPr/>
            </a:pPr>
            <a:r>
              <a:rPr lang="en-US" dirty="0" smtClean="0"/>
              <a:t>R3-070611</a:t>
            </a:r>
            <a:endParaRPr lang="en-US" dirty="0"/>
          </a:p>
        </p:txBody>
      </p:sp>
      <p:sp>
        <p:nvSpPr>
          <p:cNvPr id="7" name="Slide Number Placeholder 6"/>
          <p:cNvSpPr>
            <a:spLocks noGrp="1"/>
          </p:cNvSpPr>
          <p:nvPr>
            <p:ph type="sldNum" sz="quarter" idx="13"/>
          </p:nvPr>
        </p:nvSpPr>
        <p:spPr/>
        <p:txBody>
          <a:bodyPr/>
          <a:lstStyle/>
          <a:p>
            <a:fld id="{AE29F82E-23E9-4671-819A-060CAA3926F0}" type="slidenum">
              <a:rPr lang="en-US" smtClean="0"/>
              <a:pPr/>
              <a:t>16</a:t>
            </a:fld>
            <a:endParaRPr lang="en-US" dirty="0"/>
          </a:p>
        </p:txBody>
      </p:sp>
    </p:spTree>
    <p:extLst>
      <p:ext uri="{BB962C8B-B14F-4D97-AF65-F5344CB8AC3E}">
        <p14:creationId xmlns:p14="http://schemas.microsoft.com/office/powerpoint/2010/main" val="2922400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0E1FEC-3812-4BB3-B51E-741CA2B0081B}" type="slidenum">
              <a:rPr lang="en-US" smtClean="0"/>
              <a:pPr/>
              <a:t>20</a:t>
            </a:fld>
            <a:endParaRPr lang="en-US" dirty="0"/>
          </a:p>
        </p:txBody>
      </p:sp>
    </p:spTree>
    <p:extLst>
      <p:ext uri="{BB962C8B-B14F-4D97-AF65-F5344CB8AC3E}">
        <p14:creationId xmlns:p14="http://schemas.microsoft.com/office/powerpoint/2010/main" val="377318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214002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CAF6483-8743-41C2-846C-DF8FE3810E0C}" type="slidenum">
              <a:rPr lang="en-US" smtClean="0"/>
              <a:t>3</a:t>
            </a:fld>
            <a:endParaRPr lang="en-US" dirty="0"/>
          </a:p>
        </p:txBody>
      </p:sp>
    </p:spTree>
    <p:extLst>
      <p:ext uri="{BB962C8B-B14F-4D97-AF65-F5344CB8AC3E}">
        <p14:creationId xmlns:p14="http://schemas.microsoft.com/office/powerpoint/2010/main" val="1155305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0E1FEC-3812-4BB3-B51E-741CA2B0081B}" type="slidenum">
              <a:rPr lang="en-US" smtClean="0"/>
              <a:pPr/>
              <a:t>4</a:t>
            </a:fld>
            <a:endParaRPr lang="en-US" dirty="0"/>
          </a:p>
        </p:txBody>
      </p:sp>
    </p:spTree>
    <p:extLst>
      <p:ext uri="{BB962C8B-B14F-4D97-AF65-F5344CB8AC3E}">
        <p14:creationId xmlns:p14="http://schemas.microsoft.com/office/powerpoint/2010/main" val="4163858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0E1FEC-3812-4BB3-B51E-741CA2B0081B}" type="slidenum">
              <a:rPr lang="en-US" smtClean="0"/>
              <a:pPr/>
              <a:t>5</a:t>
            </a:fld>
            <a:endParaRPr lang="en-US" dirty="0"/>
          </a:p>
        </p:txBody>
      </p:sp>
    </p:spTree>
    <p:extLst>
      <p:ext uri="{BB962C8B-B14F-4D97-AF65-F5344CB8AC3E}">
        <p14:creationId xmlns:p14="http://schemas.microsoft.com/office/powerpoint/2010/main" val="1805524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0E1FEC-3812-4BB3-B51E-741CA2B0081B}" type="slidenum">
              <a:rPr lang="en-US" smtClean="0"/>
              <a:pPr/>
              <a:t>6</a:t>
            </a:fld>
            <a:endParaRPr lang="en-US" dirty="0"/>
          </a:p>
        </p:txBody>
      </p:sp>
    </p:spTree>
    <p:extLst>
      <p:ext uri="{BB962C8B-B14F-4D97-AF65-F5344CB8AC3E}">
        <p14:creationId xmlns:p14="http://schemas.microsoft.com/office/powerpoint/2010/main" val="4163858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0E1FEC-3812-4BB3-B51E-741CA2B0081B}" type="slidenum">
              <a:rPr lang="en-US" smtClean="0"/>
              <a:pPr/>
              <a:t>8</a:t>
            </a:fld>
            <a:endParaRPr lang="en-US" dirty="0"/>
          </a:p>
        </p:txBody>
      </p:sp>
    </p:spTree>
    <p:extLst>
      <p:ext uri="{BB962C8B-B14F-4D97-AF65-F5344CB8AC3E}">
        <p14:creationId xmlns:p14="http://schemas.microsoft.com/office/powerpoint/2010/main" val="1805524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0E1FEC-3812-4BB3-B51E-741CA2B0081B}" type="slidenum">
              <a:rPr lang="en-US" smtClean="0"/>
              <a:pPr/>
              <a:t>11</a:t>
            </a:fld>
            <a:endParaRPr lang="en-US" dirty="0"/>
          </a:p>
        </p:txBody>
      </p:sp>
    </p:spTree>
    <p:extLst>
      <p:ext uri="{BB962C8B-B14F-4D97-AF65-F5344CB8AC3E}">
        <p14:creationId xmlns:p14="http://schemas.microsoft.com/office/powerpoint/2010/main" val="3773181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0E1FEC-3812-4BB3-B51E-741CA2B0081B}" type="slidenum">
              <a:rPr lang="en-US" smtClean="0"/>
              <a:pPr/>
              <a:t>12</a:t>
            </a:fld>
            <a:endParaRPr lang="en-US" dirty="0"/>
          </a:p>
        </p:txBody>
      </p:sp>
    </p:spTree>
    <p:extLst>
      <p:ext uri="{BB962C8B-B14F-4D97-AF65-F5344CB8AC3E}">
        <p14:creationId xmlns:p14="http://schemas.microsoft.com/office/powerpoint/2010/main" val="3773181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5257800"/>
            <a:ext cx="9144000" cy="16002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2" name="Title 1"/>
          <p:cNvSpPr>
            <a:spLocks noGrp="1"/>
          </p:cNvSpPr>
          <p:nvPr>
            <p:ph type="ctrTitle"/>
          </p:nvPr>
        </p:nvSpPr>
        <p:spPr>
          <a:xfrm>
            <a:off x="457200" y="2732881"/>
            <a:ext cx="8166100" cy="2387600"/>
          </a:xfrm>
        </p:spPr>
        <p:txBody>
          <a:bodyPr anchor="t" anchorCtr="0">
            <a:normAutofit/>
          </a:bodyPr>
          <a:lstStyle>
            <a:lvl1pPr algn="l">
              <a:defRPr sz="4200">
                <a:solidFill>
                  <a:srgbClr val="63666A"/>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5532438"/>
            <a:ext cx="8166100" cy="11858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cxnSp>
        <p:nvCxnSpPr>
          <p:cNvPr id="6" name="Straight Connector 5"/>
          <p:cNvCxnSpPr/>
          <p:nvPr userDrawn="1"/>
        </p:nvCxnSpPr>
        <p:spPr>
          <a:xfrm>
            <a:off x="0" y="5257800"/>
            <a:ext cx="9144000" cy="0"/>
          </a:xfrm>
          <a:prstGeom prst="line">
            <a:avLst/>
          </a:prstGeom>
          <a:ln/>
        </p:spPr>
        <p:style>
          <a:lnRef idx="3">
            <a:schemeClr val="accent4"/>
          </a:lnRef>
          <a:fillRef idx="0">
            <a:schemeClr val="accent4"/>
          </a:fillRef>
          <a:effectRef idx="2">
            <a:schemeClr val="accent4"/>
          </a:effectRef>
          <a:fontRef idx="minor">
            <a:schemeClr val="tx1"/>
          </a:fontRef>
        </p:style>
      </p:cxnSp>
      <p:pic>
        <p:nvPicPr>
          <p:cNvPr id="8" name="Picture 7"/>
          <p:cNvPicPr>
            <a:picLocks noChangeAspect="1"/>
          </p:cNvPicPr>
          <p:nvPr userDrawn="1"/>
        </p:nvPicPr>
        <p:blipFill>
          <a:blip r:embed="rId2"/>
          <a:stretch>
            <a:fillRect/>
          </a:stretch>
        </p:blipFill>
        <p:spPr>
          <a:xfrm>
            <a:off x="6380901" y="294883"/>
            <a:ext cx="2163361" cy="2163361"/>
          </a:xfrm>
          <a:prstGeom prst="rect">
            <a:avLst/>
          </a:prstGeom>
        </p:spPr>
      </p:pic>
    </p:spTree>
    <p:extLst>
      <p:ext uri="{BB962C8B-B14F-4D97-AF65-F5344CB8AC3E}">
        <p14:creationId xmlns:p14="http://schemas.microsoft.com/office/powerpoint/2010/main" val="127614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3139"/>
            <a:ext cx="6273800" cy="839862"/>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a:cxnSpLocks noChangeShapeType="1"/>
          </p:cNvCxnSpPr>
          <p:nvPr userDrawn="1"/>
        </p:nvCxnSpPr>
        <p:spPr bwMode="auto">
          <a:xfrm>
            <a:off x="457200" y="1143000"/>
            <a:ext cx="8229600" cy="7937"/>
          </a:xfrm>
          <a:prstGeom prst="line">
            <a:avLst/>
          </a:prstGeom>
          <a:noFill/>
          <a:ln w="38100">
            <a:solidFill>
              <a:schemeClr val="accent5">
                <a:lumMod val="50000"/>
              </a:schemeClr>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7" name="Picture 6"/>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420504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3139"/>
            <a:ext cx="6272784" cy="839862"/>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490472"/>
            <a:ext cx="3867150" cy="4351338"/>
          </a:xfrm>
        </p:spPr>
        <p:txBody>
          <a:bodyPr/>
          <a:lstStyle>
            <a:lvl1pPr marL="0"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19650" y="1490472"/>
            <a:ext cx="3867150" cy="4351338"/>
          </a:xfrm>
        </p:spPr>
        <p:txBody>
          <a:bodyPr/>
          <a:lstStyle>
            <a:lvl1pPr marL="0"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a:cxnSpLocks noChangeShapeType="1"/>
          </p:cNvCxnSpPr>
          <p:nvPr userDrawn="1"/>
        </p:nvCxnSpPr>
        <p:spPr bwMode="auto">
          <a:xfrm>
            <a:off x="457200" y="1143000"/>
            <a:ext cx="8229600" cy="7937"/>
          </a:xfrm>
          <a:prstGeom prst="line">
            <a:avLst/>
          </a:prstGeom>
          <a:noFill/>
          <a:ln w="381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8" name="Picture 7"/>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501737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60364"/>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242459"/>
            <a:ext cx="5111750" cy="4988479"/>
          </a:xfrm>
        </p:spPr>
        <p:txBody>
          <a:bodyPr/>
          <a:lstStyle>
            <a:lvl1pPr>
              <a:defRPr sz="24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481898"/>
            <a:ext cx="3008313" cy="3749040"/>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cxnSp>
        <p:nvCxnSpPr>
          <p:cNvPr id="11" name="Straight Connector 10"/>
          <p:cNvCxnSpPr>
            <a:cxnSpLocks noChangeShapeType="1"/>
          </p:cNvCxnSpPr>
          <p:nvPr userDrawn="1"/>
        </p:nvCxnSpPr>
        <p:spPr bwMode="auto">
          <a:xfrm>
            <a:off x="463550" y="1128713"/>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 name="Title 1"/>
          <p:cNvSpPr txBox="1">
            <a:spLocks/>
          </p:cNvSpPr>
          <p:nvPr userDrawn="1"/>
        </p:nvSpPr>
        <p:spPr>
          <a:xfrm>
            <a:off x="457200" y="303139"/>
            <a:ext cx="62738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r>
              <a:rPr lang="en-US" dirty="0" smtClean="0">
                <a:solidFill>
                  <a:prstClr val="black"/>
                </a:solidFill>
              </a:rPr>
              <a:t>Click to edit Master title style</a:t>
            </a:r>
            <a:endParaRPr lang="en-US" dirty="0">
              <a:solidFill>
                <a:prstClr val="black"/>
              </a:solidFill>
            </a:endParaRP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859616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149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251983"/>
            <a:ext cx="5486400" cy="35898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4816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cxnSp>
        <p:nvCxnSpPr>
          <p:cNvPr id="11" name="Straight Connector 10"/>
          <p:cNvCxnSpPr>
            <a:cxnSpLocks noChangeShapeType="1"/>
          </p:cNvCxnSpPr>
          <p:nvPr userDrawn="1"/>
        </p:nvCxnSpPr>
        <p:spPr bwMode="auto">
          <a:xfrm>
            <a:off x="463550" y="1128713"/>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 name="Title 1"/>
          <p:cNvSpPr txBox="1">
            <a:spLocks/>
          </p:cNvSpPr>
          <p:nvPr userDrawn="1"/>
        </p:nvSpPr>
        <p:spPr>
          <a:xfrm>
            <a:off x="457200" y="303139"/>
            <a:ext cx="67310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r>
              <a:rPr lang="en-US" dirty="0" smtClean="0">
                <a:solidFill>
                  <a:prstClr val="black"/>
                </a:solidFill>
              </a:rPr>
              <a:t>Click to edit Master title style</a:t>
            </a:r>
            <a:endParaRPr lang="en-US" dirty="0">
              <a:solidFill>
                <a:prstClr val="black"/>
              </a:solidFill>
            </a:endParaRP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230887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a:cxnSpLocks noChangeShapeType="1"/>
          </p:cNvCxnSpPr>
          <p:nvPr userDrawn="1"/>
        </p:nvCxnSpPr>
        <p:spPr bwMode="auto">
          <a:xfrm>
            <a:off x="463550" y="1138238"/>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498587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61509"/>
            <a:ext cx="2057400" cy="4988479"/>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261509"/>
            <a:ext cx="6019800" cy="4988479"/>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a:cxnSpLocks noChangeShapeType="1"/>
          </p:cNvCxnSpPr>
          <p:nvPr userDrawn="1"/>
        </p:nvCxnSpPr>
        <p:spPr bwMode="auto">
          <a:xfrm>
            <a:off x="454025" y="1138238"/>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9" name="Title 1"/>
          <p:cNvSpPr txBox="1">
            <a:spLocks/>
          </p:cNvSpPr>
          <p:nvPr userDrawn="1"/>
        </p:nvSpPr>
        <p:spPr>
          <a:xfrm>
            <a:off x="457200" y="303139"/>
            <a:ext cx="67310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r>
              <a:rPr lang="en-US" dirty="0" smtClean="0">
                <a:solidFill>
                  <a:prstClr val="black"/>
                </a:solidFill>
              </a:rPr>
              <a:t>Click to edit Master title style</a:t>
            </a:r>
            <a:endParaRPr lang="en-US" dirty="0">
              <a:solidFill>
                <a:prstClr val="black"/>
              </a:solidFill>
            </a:endParaRP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11" name="Picture 10"/>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192314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3139"/>
            <a:ext cx="6731000" cy="839862"/>
          </a:xfrm>
          <a:prstGeom prst="rect">
            <a:avLst/>
          </a:prstGeom>
        </p:spPr>
        <p:txBody>
          <a:bodyPr vert="horz" lIns="0" tIns="0" rIns="0" bIns="0" rtlCol="0" anchor="ctr"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90472"/>
            <a:ext cx="8229600" cy="4351338"/>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205243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hf hdr="0" ftr="0" dt="0"/>
  <p:txStyles>
    <p:title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p:titleStyle>
    <p:bodyStyle>
      <a:lvl1pPr marL="347472" indent="-347472" algn="l" defTabSz="914400" rtl="0" eaLnBrk="1" latinLnBrk="0" hangingPunct="1">
        <a:lnSpc>
          <a:spcPct val="90000"/>
        </a:lnSpc>
        <a:spcBef>
          <a:spcPts val="1000"/>
        </a:spcBef>
        <a:spcAft>
          <a:spcPts val="12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804672" indent="-347472" algn="l" defTabSz="914400" rtl="0" eaLnBrk="1" latinLnBrk="0" hangingPunct="1">
        <a:lnSpc>
          <a:spcPct val="90000"/>
        </a:lnSpc>
        <a:spcBef>
          <a:spcPts val="500"/>
        </a:spcBef>
        <a:spcAft>
          <a:spcPts val="1200"/>
        </a:spcAft>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261872" indent="-347472" algn="l" defTabSz="914400" rtl="0" eaLnBrk="1" latinLnBrk="0" hangingPunct="1">
        <a:lnSpc>
          <a:spcPct val="90000"/>
        </a:lnSpc>
        <a:spcBef>
          <a:spcPts val="500"/>
        </a:spcBef>
        <a:spcAft>
          <a:spcPts val="1200"/>
        </a:spcAft>
        <a:buFont typeface="Courier New" panose="02070309020205020404" pitchFamily="49" charset="0"/>
        <a:buChar char="o"/>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spcAft>
          <a:spcPts val="12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176272" indent="-347472" algn="l" defTabSz="914400" rtl="0" eaLnBrk="1" latinLnBrk="0" hangingPunct="1">
        <a:lnSpc>
          <a:spcPct val="90000"/>
        </a:lnSpc>
        <a:spcBef>
          <a:spcPts val="500"/>
        </a:spcBef>
        <a:spcAft>
          <a:spcPts val="12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6652" y="2722606"/>
            <a:ext cx="8166100" cy="2387600"/>
          </a:xfrm>
        </p:spPr>
        <p:txBody>
          <a:bodyPr/>
          <a:lstStyle/>
          <a:p>
            <a:r>
              <a:rPr lang="en-US" b="1" dirty="0" smtClean="0">
                <a:latin typeface="Helvetica" pitchFamily="34" charset="0"/>
              </a:rPr>
              <a:t>Office of Business Opportunity</a:t>
            </a:r>
            <a:br>
              <a:rPr lang="en-US" b="1" dirty="0" smtClean="0">
                <a:latin typeface="Helvetica" pitchFamily="34" charset="0"/>
              </a:rPr>
            </a:br>
            <a:r>
              <a:rPr lang="en-US" sz="2800" b="1" dirty="0" smtClean="0">
                <a:latin typeface="Helvetica" pitchFamily="34" charset="0"/>
              </a:rPr>
              <a:t>FY 2018 Proposed </a:t>
            </a:r>
            <a:r>
              <a:rPr lang="en-US" sz="2800" b="1" dirty="0">
                <a:latin typeface="Helvetica" pitchFamily="34" charset="0"/>
              </a:rPr>
              <a:t>Budget </a:t>
            </a:r>
            <a:r>
              <a:rPr lang="en-US" sz="2800" b="1" dirty="0" smtClean="0">
                <a:latin typeface="Helvetica" pitchFamily="34" charset="0"/>
              </a:rPr>
              <a:t>Presentation</a:t>
            </a:r>
            <a:r>
              <a:rPr lang="en-US" sz="2800" dirty="0" smtClean="0">
                <a:latin typeface="Helvetica" pitchFamily="34" charset="0"/>
              </a:rPr>
              <a:t/>
            </a:r>
            <a:br>
              <a:rPr lang="en-US" sz="2800" dirty="0" smtClean="0">
                <a:latin typeface="Helvetica" pitchFamily="34" charset="0"/>
              </a:rPr>
            </a:br>
            <a:r>
              <a:rPr lang="en-US" sz="2800" dirty="0">
                <a:latin typeface="Helvetica" pitchFamily="34" charset="0"/>
              </a:rPr>
              <a:t/>
            </a:r>
            <a:br>
              <a:rPr lang="en-US" sz="2800" dirty="0">
                <a:latin typeface="Helvetica" pitchFamily="34" charset="0"/>
              </a:rPr>
            </a:br>
            <a:endParaRPr lang="en-US" sz="2800" dirty="0">
              <a:latin typeface="Helvetica" pitchFamily="34" charset="0"/>
            </a:endParaRPr>
          </a:p>
        </p:txBody>
      </p:sp>
      <p:sp>
        <p:nvSpPr>
          <p:cNvPr id="3" name="Subtitle 2"/>
          <p:cNvSpPr>
            <a:spLocks noGrp="1"/>
          </p:cNvSpPr>
          <p:nvPr>
            <p:ph type="subTitle" idx="1"/>
          </p:nvPr>
        </p:nvSpPr>
        <p:spPr/>
        <p:txBody>
          <a:bodyPr>
            <a:normAutofit/>
          </a:bodyPr>
          <a:lstStyle/>
          <a:p>
            <a:r>
              <a:rPr lang="en-US" sz="2800" b="1" dirty="0" smtClean="0">
                <a:latin typeface="Helvetica" pitchFamily="34" charset="0"/>
              </a:rPr>
              <a:t>May 23, 2017</a:t>
            </a:r>
            <a:endParaRPr lang="en-US" sz="2800" b="1" dirty="0">
              <a:latin typeface="Helvetica" pitchFamily="34" charset="0"/>
            </a:endParaRPr>
          </a:p>
        </p:txBody>
      </p:sp>
    </p:spTree>
    <p:extLst>
      <p:ext uri="{BB962C8B-B14F-4D97-AF65-F5344CB8AC3E}">
        <p14:creationId xmlns:p14="http://schemas.microsoft.com/office/powerpoint/2010/main" val="2035044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2060"/>
                </a:solidFill>
                <a:latin typeface="Helvetica" pitchFamily="34" charset="0"/>
              </a:rPr>
              <a:t>OBO Functional </a:t>
            </a:r>
            <a:r>
              <a:rPr lang="en-US" b="1" dirty="0" smtClean="0">
                <a:solidFill>
                  <a:srgbClr val="002060"/>
                </a:solidFill>
                <a:latin typeface="Helvetica" pitchFamily="34" charset="0"/>
              </a:rPr>
              <a:t>Organizational </a:t>
            </a:r>
            <a:r>
              <a:rPr lang="en-US" b="1" dirty="0">
                <a:solidFill>
                  <a:srgbClr val="002060"/>
                </a:solidFill>
                <a:latin typeface="Helvetica" pitchFamily="34" charset="0"/>
              </a:rPr>
              <a:t>Chart</a:t>
            </a:r>
            <a:br>
              <a:rPr lang="en-US" b="1" dirty="0">
                <a:solidFill>
                  <a:srgbClr val="002060"/>
                </a:solidFill>
                <a:latin typeface="Helvetica" pitchFamily="34" charset="0"/>
              </a:rPr>
            </a:br>
            <a:r>
              <a:rPr lang="en-US" b="1" dirty="0">
                <a:solidFill>
                  <a:srgbClr val="002060"/>
                </a:solidFill>
                <a:latin typeface="Helvetica" pitchFamily="34" charset="0"/>
              </a:rPr>
              <a:t>(in thousands)</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90506358"/>
              </p:ext>
            </p:extLst>
          </p:nvPr>
        </p:nvGraphicFramePr>
        <p:xfrm>
          <a:off x="457200" y="1490663"/>
          <a:ext cx="8229600" cy="4351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10</a:t>
            </a:fld>
            <a:endParaRPr lang="en-US" dirty="0">
              <a:solidFill>
                <a:prstClr val="black"/>
              </a:solidFill>
              <a:ea typeface="ＭＳ Ｐゴシック" charset="0"/>
            </a:endParaRPr>
          </a:p>
        </p:txBody>
      </p:sp>
    </p:spTree>
    <p:extLst>
      <p:ext uri="{BB962C8B-B14F-4D97-AF65-F5344CB8AC3E}">
        <p14:creationId xmlns:p14="http://schemas.microsoft.com/office/powerpoint/2010/main" val="2815960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7675" y="1261872"/>
            <a:ext cx="8229600" cy="4351338"/>
          </a:xfrm>
        </p:spPr>
        <p:txBody>
          <a:bodyPr anchor="ctr">
            <a:normAutofit/>
          </a:bodyPr>
          <a:lstStyle/>
          <a:p>
            <a:pPr marL="0" indent="0" algn="ctr">
              <a:buNone/>
            </a:pPr>
            <a:r>
              <a:rPr lang="en-US" sz="4800" b="1" dirty="0" smtClean="0">
                <a:solidFill>
                  <a:srgbClr val="002060"/>
                </a:solidFill>
                <a:latin typeface="Helvetica" pitchFamily="34" charset="0"/>
              </a:rPr>
              <a:t>Questions</a:t>
            </a:r>
          </a:p>
        </p:txBody>
      </p:sp>
      <p:sp>
        <p:nvSpPr>
          <p:cNvPr id="6" name="Slide Number Placeholder 5"/>
          <p:cNvSpPr>
            <a:spLocks noGrp="1"/>
          </p:cNvSpPr>
          <p:nvPr>
            <p:ph type="sldNum" sz="quarter" idx="12"/>
          </p:nvPr>
        </p:nvSpPr>
        <p:spPr/>
        <p:txBody>
          <a:bodyPr/>
          <a:lstStyle/>
          <a:p>
            <a:fld id="{016DFC01-5263-43CC-B2B1-8A1F23EF6CC2}" type="slidenum">
              <a:rPr lang="en-US" smtClean="0"/>
              <a:pPr/>
              <a:t>11</a:t>
            </a:fld>
            <a:endParaRPr lang="en-US" dirty="0"/>
          </a:p>
        </p:txBody>
      </p:sp>
    </p:spTree>
    <p:extLst>
      <p:ext uri="{BB962C8B-B14F-4D97-AF65-F5344CB8AC3E}">
        <p14:creationId xmlns:p14="http://schemas.microsoft.com/office/powerpoint/2010/main" val="2899778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2060"/>
                </a:solidFill>
                <a:latin typeface="Helvetica" pitchFamily="34" charset="0"/>
              </a:rPr>
              <a:t>Appendix</a:t>
            </a:r>
          </a:p>
        </p:txBody>
      </p:sp>
      <p:sp>
        <p:nvSpPr>
          <p:cNvPr id="3" name="Content Placeholder 2"/>
          <p:cNvSpPr>
            <a:spLocks noGrp="1"/>
          </p:cNvSpPr>
          <p:nvPr>
            <p:ph idx="1"/>
          </p:nvPr>
        </p:nvSpPr>
        <p:spPr/>
        <p:txBody>
          <a:bodyPr>
            <a:normAutofit/>
          </a:bodyPr>
          <a:lstStyle/>
          <a:p>
            <a:endParaRPr lang="en-US" dirty="0" smtClean="0">
              <a:solidFill>
                <a:schemeClr val="bg2">
                  <a:lumMod val="25000"/>
                </a:schemeClr>
              </a:solidFill>
              <a:latin typeface="Helvetica" pitchFamily="34" charset="0"/>
            </a:endParaRPr>
          </a:p>
          <a:p>
            <a:pPr lvl="1">
              <a:buFont typeface="Arial" panose="020B0604020202020204" pitchFamily="34" charset="0"/>
              <a:buChar char="•"/>
            </a:pPr>
            <a:r>
              <a:rPr lang="en-US" dirty="0" smtClean="0">
                <a:solidFill>
                  <a:schemeClr val="bg2">
                    <a:lumMod val="25000"/>
                  </a:schemeClr>
                </a:solidFill>
                <a:latin typeface="Helvetica" pitchFamily="34" charset="0"/>
              </a:rPr>
              <a:t>Department </a:t>
            </a:r>
            <a:r>
              <a:rPr lang="en-US" dirty="0">
                <a:solidFill>
                  <a:schemeClr val="bg2">
                    <a:lumMod val="25000"/>
                  </a:schemeClr>
                </a:solidFill>
                <a:latin typeface="Helvetica" pitchFamily="34" charset="0"/>
              </a:rPr>
              <a:t>Demographic Breakdown                       (Gender &amp; Ethnicity)</a:t>
            </a:r>
          </a:p>
          <a:p>
            <a:pPr marL="801688" lvl="2" indent="-344488">
              <a:buFont typeface="Arial" panose="020B0604020202020204" pitchFamily="34" charset="0"/>
              <a:buChar char="•"/>
            </a:pPr>
            <a:r>
              <a:rPr lang="en-US" sz="2200" dirty="0">
                <a:solidFill>
                  <a:schemeClr val="bg2">
                    <a:lumMod val="25000"/>
                  </a:schemeClr>
                </a:solidFill>
                <a:latin typeface="Helvetica" pitchFamily="34" charset="0"/>
              </a:rPr>
              <a:t>FY 2017 Accomplishments</a:t>
            </a:r>
          </a:p>
          <a:p>
            <a:pPr lvl="2"/>
            <a:endParaRPr lang="en-US" dirty="0" smtClean="0">
              <a:solidFill>
                <a:srgbClr val="FF0000"/>
              </a:solidFill>
              <a:latin typeface="Helvetica" pitchFamily="34" charset="0"/>
            </a:endParaRPr>
          </a:p>
          <a:p>
            <a:pPr lvl="2"/>
            <a:endParaRPr lang="en-US" dirty="0">
              <a:solidFill>
                <a:srgbClr val="FF0000"/>
              </a:solidFill>
              <a:latin typeface="Helvetica" pitchFamily="34" charset="0"/>
            </a:endParaRPr>
          </a:p>
          <a:p>
            <a:pPr marL="914400" lvl="2" indent="0">
              <a:buNone/>
            </a:pPr>
            <a:endParaRPr lang="en-US" dirty="0">
              <a:solidFill>
                <a:srgbClr val="FF0000"/>
              </a:solidFill>
              <a:latin typeface="Helvetica" pitchFamily="34" charset="0"/>
            </a:endParaRPr>
          </a:p>
          <a:p>
            <a:pPr lvl="2"/>
            <a:endParaRPr lang="en-US" dirty="0" smtClean="0">
              <a:solidFill>
                <a:srgbClr val="FF0000"/>
              </a:solidFill>
              <a:latin typeface="Helvetica" pitchFamily="34" charset="0"/>
            </a:endParaRPr>
          </a:p>
          <a:p>
            <a:pPr lvl="2"/>
            <a:endParaRPr lang="en-US" dirty="0" smtClean="0">
              <a:solidFill>
                <a:srgbClr val="FF0000"/>
              </a:solidFill>
              <a:latin typeface="Helvetica" pitchFamily="34" charset="0"/>
            </a:endParaRPr>
          </a:p>
        </p:txBody>
      </p:sp>
      <p:sp>
        <p:nvSpPr>
          <p:cNvPr id="6" name="Slide Number Placeholder 5"/>
          <p:cNvSpPr>
            <a:spLocks noGrp="1"/>
          </p:cNvSpPr>
          <p:nvPr>
            <p:ph type="sldNum" sz="quarter" idx="12"/>
          </p:nvPr>
        </p:nvSpPr>
        <p:spPr/>
        <p:txBody>
          <a:bodyPr/>
          <a:lstStyle/>
          <a:p>
            <a:fld id="{016DFC01-5263-43CC-B2B1-8A1F23EF6CC2}" type="slidenum">
              <a:rPr lang="en-US" smtClean="0"/>
              <a:pPr/>
              <a:t>12</a:t>
            </a:fld>
            <a:endParaRPr lang="en-US" dirty="0"/>
          </a:p>
        </p:txBody>
      </p:sp>
    </p:spTree>
    <p:extLst>
      <p:ext uri="{BB962C8B-B14F-4D97-AF65-F5344CB8AC3E}">
        <p14:creationId xmlns:p14="http://schemas.microsoft.com/office/powerpoint/2010/main" val="3861788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OBO Staff Demographic Breakdown</a:t>
            </a:r>
            <a:endParaRPr lang="en-US" b="1" dirty="0">
              <a:solidFill>
                <a:srgbClr val="002060"/>
              </a:solidFill>
              <a:latin typeface="Helvetica" pitchFamily="34" charset="0"/>
            </a:endParaRPr>
          </a:p>
        </p:txBody>
      </p:sp>
      <p:sp>
        <p:nvSpPr>
          <p:cNvPr id="3" name="Content Placeholder 2"/>
          <p:cNvSpPr>
            <a:spLocks noGrp="1"/>
          </p:cNvSpPr>
          <p:nvPr>
            <p:ph idx="1"/>
          </p:nvPr>
        </p:nvSpPr>
        <p:spPr/>
        <p:txBody>
          <a:bodyPr>
            <a:normAutofit/>
          </a:bodyPr>
          <a:lstStyle/>
          <a:p>
            <a:pPr lvl="2"/>
            <a:endParaRPr lang="en-US" dirty="0" smtClean="0">
              <a:solidFill>
                <a:srgbClr val="FF0000"/>
              </a:solidFill>
              <a:latin typeface="Helvetica" pitchFamily="34" charset="0"/>
            </a:endParaRPr>
          </a:p>
          <a:p>
            <a:pPr lvl="2"/>
            <a:endParaRPr lang="en-US" dirty="0">
              <a:solidFill>
                <a:srgbClr val="FF0000"/>
              </a:solidFill>
              <a:latin typeface="Helvetica" pitchFamily="34" charset="0"/>
            </a:endParaRPr>
          </a:p>
          <a:p>
            <a:pPr marL="914400" lvl="2" indent="0">
              <a:buNone/>
            </a:pPr>
            <a:endParaRPr lang="en-US" dirty="0">
              <a:solidFill>
                <a:srgbClr val="FF0000"/>
              </a:solidFill>
              <a:latin typeface="Helvetica" pitchFamily="34" charset="0"/>
            </a:endParaRPr>
          </a:p>
          <a:p>
            <a:pPr lvl="2"/>
            <a:endParaRPr lang="en-US" dirty="0" smtClean="0">
              <a:solidFill>
                <a:srgbClr val="FF0000"/>
              </a:solidFill>
              <a:latin typeface="Helvetica" pitchFamily="34" charset="0"/>
            </a:endParaRPr>
          </a:p>
          <a:p>
            <a:pPr lvl="2"/>
            <a:endParaRPr lang="en-US" dirty="0" smtClean="0">
              <a:solidFill>
                <a:srgbClr val="FF0000"/>
              </a:solidFill>
              <a:latin typeface="Helvetica" pitchFamily="34" charset="0"/>
            </a:endParaRPr>
          </a:p>
        </p:txBody>
      </p:sp>
      <p:sp>
        <p:nvSpPr>
          <p:cNvPr id="6" name="Slide Number Placeholder 5"/>
          <p:cNvSpPr>
            <a:spLocks noGrp="1"/>
          </p:cNvSpPr>
          <p:nvPr>
            <p:ph type="sldNum" sz="quarter" idx="12"/>
          </p:nvPr>
        </p:nvSpPr>
        <p:spPr/>
        <p:txBody>
          <a:bodyPr/>
          <a:lstStyle/>
          <a:p>
            <a:fld id="{016DFC01-5263-43CC-B2B1-8A1F23EF6CC2}" type="slidenum">
              <a:rPr lang="en-US" smtClean="0"/>
              <a:pPr/>
              <a:t>13</a:t>
            </a:fld>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1502942552"/>
              </p:ext>
            </p:extLst>
          </p:nvPr>
        </p:nvGraphicFramePr>
        <p:xfrm>
          <a:off x="415925" y="1627188"/>
          <a:ext cx="8277225" cy="4525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4374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926" y="247650"/>
            <a:ext cx="6553200" cy="838200"/>
          </a:xfrm>
        </p:spPr>
        <p:txBody>
          <a:bodyPr>
            <a:noAutofit/>
          </a:bodyPr>
          <a:lstStyle/>
          <a:p>
            <a:r>
              <a:rPr lang="en-US" b="1" dirty="0">
                <a:solidFill>
                  <a:srgbClr val="002060"/>
                </a:solidFill>
              </a:rPr>
              <a:t>Department</a:t>
            </a:r>
            <a:r>
              <a:rPr lang="en-US" b="1" dirty="0" smtClean="0">
                <a:solidFill>
                  <a:srgbClr val="002060"/>
                </a:solidFill>
              </a:rPr>
              <a:t> FY 2017Accomplishments</a:t>
            </a:r>
            <a:endParaRPr lang="en-US" b="1" dirty="0">
              <a:solidFill>
                <a:srgbClr val="002060"/>
              </a:solidFill>
            </a:endParaRPr>
          </a:p>
        </p:txBody>
      </p:sp>
      <p:sp>
        <p:nvSpPr>
          <p:cNvPr id="4" name="Date Placeholder 3"/>
          <p:cNvSpPr>
            <a:spLocks noGrp="1"/>
          </p:cNvSpPr>
          <p:nvPr>
            <p:ph type="dt" sz="half" idx="4294967295"/>
          </p:nvPr>
        </p:nvSpPr>
        <p:spPr>
          <a:xfrm>
            <a:off x="457200" y="6356350"/>
            <a:ext cx="2133600" cy="365125"/>
          </a:xfrm>
          <a:prstGeom prst="rect">
            <a:avLst/>
          </a:prstGeom>
        </p:spPr>
        <p:txBody>
          <a:bodyPr/>
          <a:lstStyle/>
          <a:p>
            <a:pPr>
              <a:defRPr/>
            </a:pPr>
            <a:endParaRPr lang="en-US" dirty="0"/>
          </a:p>
        </p:txBody>
      </p:sp>
      <p:sp>
        <p:nvSpPr>
          <p:cNvPr id="5" name="Slide Number Placeholder 4"/>
          <p:cNvSpPr>
            <a:spLocks noGrp="1"/>
          </p:cNvSpPr>
          <p:nvPr>
            <p:ph type="sldNum" sz="quarter" idx="12"/>
          </p:nvPr>
        </p:nvSpPr>
        <p:spPr/>
        <p:txBody>
          <a:bodyPr/>
          <a:lstStyle/>
          <a:p>
            <a:fld id="{F265D440-C213-44E1-8DF2-63C2A2CC8B5D}" type="slidenum">
              <a:rPr lang="en-US" smtClean="0"/>
              <a:pPr/>
              <a:t>14</a:t>
            </a:fld>
            <a:endParaRPr lang="en-US" dirty="0"/>
          </a:p>
        </p:txBody>
      </p:sp>
      <p:sp>
        <p:nvSpPr>
          <p:cNvPr id="10" name="TextBox 9"/>
          <p:cNvSpPr txBox="1"/>
          <p:nvPr/>
        </p:nvSpPr>
        <p:spPr>
          <a:xfrm>
            <a:off x="1890712" y="1191053"/>
            <a:ext cx="6938964" cy="5886227"/>
          </a:xfrm>
          <a:prstGeom prst="rect">
            <a:avLst/>
          </a:prstGeom>
          <a:noFill/>
        </p:spPr>
        <p:txBody>
          <a:bodyPr wrap="square" rtlCol="0">
            <a:spAutoFit/>
          </a:bodyPr>
          <a:lstStyle/>
          <a:p>
            <a:r>
              <a:rPr lang="en-US" sz="1450" dirty="0">
                <a:solidFill>
                  <a:srgbClr val="FF0000"/>
                </a:solidFill>
              </a:rPr>
              <a:t> </a:t>
            </a:r>
            <a:endParaRPr lang="en-US" sz="200" dirty="0" smtClean="0">
              <a:solidFill>
                <a:srgbClr val="FF0000"/>
              </a:solidFill>
            </a:endParaRPr>
          </a:p>
          <a:p>
            <a:r>
              <a:rPr lang="en-US" b="1" dirty="0" smtClean="0"/>
              <a:t>BUILD UP HOUSTON</a:t>
            </a:r>
          </a:p>
          <a:p>
            <a:endParaRPr lang="en-US" sz="800" b="1" dirty="0" smtClean="0"/>
          </a:p>
          <a:p>
            <a:pPr marL="0" lvl="1"/>
            <a:endParaRPr lang="en-US" sz="200" b="1" dirty="0"/>
          </a:p>
          <a:p>
            <a:pPr algn="just"/>
            <a:r>
              <a:rPr lang="en-US" sz="1300" dirty="0" smtClean="0"/>
              <a:t>In January 2017,  the Office of Business Opportunity partnered </a:t>
            </a:r>
            <a:r>
              <a:rPr lang="en-US" sz="1300" dirty="0"/>
              <a:t>with Houston Community College to launch the 3rd Cohort of Build Up </a:t>
            </a:r>
            <a:r>
              <a:rPr lang="en-US" sz="1300" dirty="0" smtClean="0"/>
              <a:t>Houston.   In its second year, seven certified firms participated.  In May 2017, eight small business owners will graduate from the program.  Build </a:t>
            </a:r>
            <a:r>
              <a:rPr lang="en-US" sz="1300" dirty="0"/>
              <a:t>Up Houston is a comprehensive, seven month program designed to increase the capacity and success of small businesses in the construction service industry with doing business in the City of Houston. </a:t>
            </a:r>
            <a:r>
              <a:rPr lang="en-US" sz="1300" dirty="0" smtClean="0"/>
              <a:t>  The program utilizes </a:t>
            </a:r>
            <a:r>
              <a:rPr lang="en-US" sz="1300" dirty="0"/>
              <a:t>curriculum provided by Interise, a non-profit organization, focused on helping established small business owners take their companies to the next level for continual growth and success. </a:t>
            </a:r>
            <a:r>
              <a:rPr lang="en-US" sz="1300" dirty="0" smtClean="0"/>
              <a:t>Interise </a:t>
            </a:r>
            <a:r>
              <a:rPr lang="en-US" sz="1300" dirty="0"/>
              <a:t>has an award-winning curriculum </a:t>
            </a:r>
            <a:r>
              <a:rPr lang="en-US" sz="1300" dirty="0" smtClean="0"/>
              <a:t>developed </a:t>
            </a:r>
            <a:r>
              <a:rPr lang="en-US" sz="1300" dirty="0"/>
              <a:t>and refined by working hand-in-hand with small business owners and national business experts. Interise has established themselves as a proven leader in educating and training established business owners to grow their businesses</a:t>
            </a:r>
            <a:r>
              <a:rPr lang="en-US" sz="1300" dirty="0" smtClean="0"/>
              <a:t>.</a:t>
            </a:r>
          </a:p>
          <a:p>
            <a:endParaRPr lang="en-US" sz="1300" dirty="0"/>
          </a:p>
          <a:p>
            <a:endParaRPr lang="en-US" sz="300" dirty="0"/>
          </a:p>
          <a:p>
            <a:r>
              <a:rPr lang="en-US" b="1" dirty="0" smtClean="0"/>
              <a:t>INTERAGENCY </a:t>
            </a:r>
            <a:r>
              <a:rPr lang="en-US" b="1" dirty="0"/>
              <a:t>MENTOR PROTÉGÉ PROGRAM (IMPP</a:t>
            </a:r>
            <a:r>
              <a:rPr lang="en-US" b="1" dirty="0" smtClean="0"/>
              <a:t>)</a:t>
            </a:r>
          </a:p>
          <a:p>
            <a:endParaRPr lang="en-US" sz="800" b="1" dirty="0"/>
          </a:p>
          <a:p>
            <a:endParaRPr lang="en-US" sz="200" dirty="0"/>
          </a:p>
          <a:p>
            <a:pPr algn="just"/>
            <a:r>
              <a:rPr lang="en-US" sz="1300" dirty="0"/>
              <a:t>The City of Houston, Metropolitan Transit Authority of Harris County, Houston Independent School District, Port of  Houston, Houston Community College, and the </a:t>
            </a:r>
            <a:r>
              <a:rPr lang="en-US" sz="1300" dirty="0" smtClean="0"/>
              <a:t>Houston </a:t>
            </a:r>
            <a:r>
              <a:rPr lang="en-US" sz="1300" dirty="0"/>
              <a:t>First Corporation have teamed together for the 5th year of the Interagency Mentor Protégé Program (IMPP).  IMPP exists to strengthen effective working relationships and fosters long term stability between established firms and local agencies with emerging historically underutilized businesses. The goals of IMPP is to enhance business skills and broaden the base of historically underutilized businesses by providing the knowledge and experience of established firms.  This year’s program began on May 2nd  with 20 certified firms. Over 160 applications were received for the 2017 cohort of the IMPP.</a:t>
            </a:r>
          </a:p>
          <a:p>
            <a:endParaRPr lang="en-US" sz="1300" dirty="0"/>
          </a:p>
          <a:p>
            <a:endParaRPr lang="en-US" sz="1450" dirty="0">
              <a:solidFill>
                <a:srgbClr val="FF0000"/>
              </a:solidFill>
            </a:endParaRPr>
          </a:p>
          <a:p>
            <a:endParaRPr lang="en-US" sz="1450" dirty="0">
              <a:solidFill>
                <a:srgbClr val="FF0000"/>
              </a:solidFill>
            </a:endParaRP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0025" y="1337050"/>
            <a:ext cx="1690685" cy="139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mento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85" y="3940147"/>
            <a:ext cx="1838325" cy="1609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cxnSp>
        <p:nvCxnSpPr>
          <p:cNvPr id="11" name="Straight Connector 10"/>
          <p:cNvCxnSpPr/>
          <p:nvPr/>
        </p:nvCxnSpPr>
        <p:spPr>
          <a:xfrm flipV="1">
            <a:off x="1990725" y="3940147"/>
            <a:ext cx="6686550" cy="9354"/>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122871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304800"/>
            <a:ext cx="7328551" cy="838200"/>
          </a:xfrm>
        </p:spPr>
        <p:txBody>
          <a:bodyPr>
            <a:noAutofit/>
          </a:bodyPr>
          <a:lstStyle/>
          <a:p>
            <a:r>
              <a:rPr lang="en-US" b="1" dirty="0">
                <a:solidFill>
                  <a:srgbClr val="002060"/>
                </a:solidFill>
              </a:rPr>
              <a:t>Department</a:t>
            </a:r>
            <a:r>
              <a:rPr lang="en-US" b="1" dirty="0" smtClean="0">
                <a:solidFill>
                  <a:srgbClr val="002060"/>
                </a:solidFill>
              </a:rPr>
              <a:t> FY 2017 Accomplishments</a:t>
            </a:r>
            <a:br>
              <a:rPr lang="en-US" b="1" dirty="0" smtClean="0">
                <a:solidFill>
                  <a:srgbClr val="002060"/>
                </a:solidFill>
              </a:rPr>
            </a:br>
            <a:r>
              <a:rPr lang="en-US" b="1" dirty="0" smtClean="0">
                <a:solidFill>
                  <a:srgbClr val="002060"/>
                </a:solidFill>
              </a:rPr>
              <a:t>Cont’d</a:t>
            </a:r>
            <a:endParaRPr lang="en-US" b="1" dirty="0">
              <a:solidFill>
                <a:srgbClr val="002060"/>
              </a:solidFill>
            </a:endParaRPr>
          </a:p>
        </p:txBody>
      </p:sp>
      <p:sp>
        <p:nvSpPr>
          <p:cNvPr id="4" name="Date Placeholder 3"/>
          <p:cNvSpPr>
            <a:spLocks noGrp="1"/>
          </p:cNvSpPr>
          <p:nvPr>
            <p:ph type="dt" sz="half" idx="4294967295"/>
          </p:nvPr>
        </p:nvSpPr>
        <p:spPr>
          <a:xfrm>
            <a:off x="457200" y="6356350"/>
            <a:ext cx="2133600" cy="365125"/>
          </a:xfrm>
          <a:prstGeom prst="rect">
            <a:avLst/>
          </a:prstGeom>
        </p:spPr>
        <p:txBody>
          <a:bodyPr/>
          <a:lstStyle/>
          <a:p>
            <a:pPr>
              <a:defRPr/>
            </a:pPr>
            <a:endParaRPr lang="en-US" dirty="0"/>
          </a:p>
        </p:txBody>
      </p:sp>
      <p:sp>
        <p:nvSpPr>
          <p:cNvPr id="5" name="Slide Number Placeholder 4"/>
          <p:cNvSpPr>
            <a:spLocks noGrp="1"/>
          </p:cNvSpPr>
          <p:nvPr>
            <p:ph type="sldNum" sz="quarter" idx="12"/>
          </p:nvPr>
        </p:nvSpPr>
        <p:spPr/>
        <p:txBody>
          <a:bodyPr/>
          <a:lstStyle/>
          <a:p>
            <a:fld id="{F265D440-C213-44E1-8DF2-63C2A2CC8B5D}" type="slidenum">
              <a:rPr lang="en-US" smtClean="0"/>
              <a:pPr/>
              <a:t>15</a:t>
            </a:fld>
            <a:endParaRPr lang="en-US" dirty="0"/>
          </a:p>
        </p:txBody>
      </p:sp>
      <p:sp>
        <p:nvSpPr>
          <p:cNvPr id="10" name="TextBox 9"/>
          <p:cNvSpPr txBox="1"/>
          <p:nvPr/>
        </p:nvSpPr>
        <p:spPr>
          <a:xfrm>
            <a:off x="1928901" y="1264006"/>
            <a:ext cx="6929350" cy="5447645"/>
          </a:xfrm>
          <a:prstGeom prst="rect">
            <a:avLst/>
          </a:prstGeom>
          <a:noFill/>
        </p:spPr>
        <p:txBody>
          <a:bodyPr wrap="square" rtlCol="0">
            <a:spAutoFit/>
          </a:bodyPr>
          <a:lstStyle/>
          <a:p>
            <a:r>
              <a:rPr lang="en-US" b="1" dirty="0">
                <a:solidFill>
                  <a:prstClr val="black"/>
                </a:solidFill>
              </a:rPr>
              <a:t>TURNAROUND  </a:t>
            </a:r>
            <a:r>
              <a:rPr lang="en-US" b="1" dirty="0" smtClean="0">
                <a:solidFill>
                  <a:prstClr val="black"/>
                </a:solidFill>
              </a:rPr>
              <a:t>HOUSTON</a:t>
            </a:r>
          </a:p>
          <a:p>
            <a:endParaRPr lang="en-US" sz="300" b="1" dirty="0">
              <a:solidFill>
                <a:prstClr val="black"/>
              </a:solidFill>
            </a:endParaRPr>
          </a:p>
          <a:p>
            <a:endParaRPr lang="en-US" sz="400" dirty="0">
              <a:solidFill>
                <a:prstClr val="black"/>
              </a:solidFill>
            </a:endParaRPr>
          </a:p>
          <a:p>
            <a:pPr algn="just"/>
            <a:r>
              <a:rPr lang="en-US" sz="1300" dirty="0"/>
              <a:t>In March 2016, Mayor Turner kicked off a series of resource fairs to address the barriers to employment that many Houstonians face. </a:t>
            </a:r>
            <a:r>
              <a:rPr lang="en-US" sz="1300" dirty="0" smtClean="0"/>
              <a:t>OBO</a:t>
            </a:r>
            <a:r>
              <a:rPr lang="en-US" sz="1300" dirty="0" smtClean="0">
                <a:solidFill>
                  <a:srgbClr val="FF0000"/>
                </a:solidFill>
              </a:rPr>
              <a:t>,</a:t>
            </a:r>
            <a:r>
              <a:rPr lang="en-US" sz="1300" dirty="0" smtClean="0"/>
              <a:t> </a:t>
            </a:r>
            <a:r>
              <a:rPr lang="en-US" sz="1300" dirty="0"/>
              <a:t>in </a:t>
            </a:r>
            <a:r>
              <a:rPr lang="en-US" sz="1300" dirty="0" smtClean="0"/>
              <a:t>collaboration </a:t>
            </a:r>
            <a:r>
              <a:rPr lang="en-US" sz="1300" dirty="0"/>
              <a:t>with the Houston </a:t>
            </a:r>
            <a:r>
              <a:rPr lang="en-US" sz="1300" dirty="0" smtClean="0"/>
              <a:t>Health Department, </a:t>
            </a:r>
            <a:r>
              <a:rPr lang="en-US" sz="1300" dirty="0"/>
              <a:t>various other City departments, community resource agencies, organizations, and employers, offer participants access </a:t>
            </a:r>
            <a:r>
              <a:rPr lang="en-US" sz="1300" dirty="0" smtClean="0"/>
              <a:t>to job training, resume writing, tattoo removal, social service agencies, educational institutions, counseling, and intervention to help hard to employ Houstonians turn their lives around.  Since its inception, essential services have been provided to nearly 1,200 Houstonians. In FY 2017, a total of four Resource Fairs were conducted that yielded 724 attendees.  </a:t>
            </a:r>
            <a:r>
              <a:rPr lang="en-US" sz="1300" dirty="0">
                <a:solidFill>
                  <a:prstClr val="black"/>
                </a:solidFill>
              </a:rPr>
              <a:t>  </a:t>
            </a:r>
          </a:p>
          <a:p>
            <a:pPr marL="0" lvl="1"/>
            <a:endParaRPr lang="en-US" sz="400" b="1" dirty="0">
              <a:solidFill>
                <a:prstClr val="black"/>
              </a:solidFill>
            </a:endParaRPr>
          </a:p>
          <a:p>
            <a:endParaRPr lang="en-US" sz="1000" dirty="0">
              <a:solidFill>
                <a:prstClr val="black"/>
              </a:solidFill>
            </a:endParaRPr>
          </a:p>
          <a:p>
            <a:endParaRPr lang="en-US" sz="300" b="1" dirty="0">
              <a:solidFill>
                <a:prstClr val="black"/>
              </a:solidFill>
            </a:endParaRPr>
          </a:p>
          <a:p>
            <a:r>
              <a:rPr lang="en-US" b="1" dirty="0">
                <a:solidFill>
                  <a:prstClr val="black"/>
                </a:solidFill>
              </a:rPr>
              <a:t>ECONOMIC DEVELOPMENT DIVERSITY DASHBOARD</a:t>
            </a:r>
          </a:p>
          <a:p>
            <a:endParaRPr lang="en-US" sz="700" b="1" dirty="0">
              <a:solidFill>
                <a:prstClr val="black"/>
              </a:solidFill>
            </a:endParaRPr>
          </a:p>
          <a:p>
            <a:pPr algn="just"/>
            <a:r>
              <a:rPr lang="en-US" sz="1300" dirty="0"/>
              <a:t>The Office of Business Opportunity worked with the Economic Development Office to design the Economic Development Diversity Dashboard (EDDD), an application created to allow external agencies and organizations to report the participation of certified and Hire Houston First firms. The system is currently available and allows each TIRZ to enter their own data.  Automated MWSBE Participation Reports are available in the EDDD System for TIRZ.</a:t>
            </a:r>
          </a:p>
          <a:p>
            <a:pPr algn="just"/>
            <a:endParaRPr lang="en-US" sz="1300" dirty="0"/>
          </a:p>
          <a:p>
            <a:pPr marL="0" lvl="1"/>
            <a:endParaRPr lang="en-US" sz="800" b="1" dirty="0">
              <a:solidFill>
                <a:prstClr val="black"/>
              </a:solidFill>
            </a:endParaRPr>
          </a:p>
          <a:p>
            <a:r>
              <a:rPr lang="en-US" dirty="0">
                <a:solidFill>
                  <a:prstClr val="black"/>
                </a:solidFill>
              </a:rPr>
              <a:t> </a:t>
            </a:r>
            <a:r>
              <a:rPr lang="en-US" b="1" dirty="0">
                <a:solidFill>
                  <a:prstClr val="black"/>
                </a:solidFill>
              </a:rPr>
              <a:t>SUPER BOWL LI</a:t>
            </a:r>
          </a:p>
          <a:p>
            <a:endParaRPr lang="en-US" sz="400" b="1" dirty="0" smtClean="0">
              <a:solidFill>
                <a:prstClr val="black"/>
              </a:solidFill>
            </a:endParaRPr>
          </a:p>
          <a:p>
            <a:endParaRPr lang="en-US" sz="400" b="1" dirty="0">
              <a:solidFill>
                <a:prstClr val="black"/>
              </a:solidFill>
            </a:endParaRPr>
          </a:p>
          <a:p>
            <a:pPr algn="just"/>
            <a:r>
              <a:rPr lang="en-US" sz="1300" dirty="0"/>
              <a:t>OBO partnered with the Super Bowl LI Host Committee to promote their opportunities in the small business community, with a focus on Minority and Women Business Enterprises (MWBE) within the Houston area that were ready and able to perform work on contracts for the 2017 Super Bowl. To ensure that businesses were able to take advantage of this unique opportunity, OBO certified 68 firms for the Super Bowl.  The Mayor’s </a:t>
            </a:r>
            <a:r>
              <a:rPr lang="en-US" sz="1300" dirty="0" smtClean="0"/>
              <a:t>Office of Special Events was charged with monitoring utilization and contract awards.</a:t>
            </a:r>
            <a:r>
              <a:rPr lang="en-US" sz="1300" dirty="0" smtClean="0">
                <a:solidFill>
                  <a:srgbClr val="FF0000"/>
                </a:solidFill>
              </a:rPr>
              <a:t> </a:t>
            </a:r>
            <a:endParaRPr lang="en-US" sz="1450" dirty="0">
              <a:solidFill>
                <a:srgbClr val="FF0000"/>
              </a:solidFill>
            </a:endParaRPr>
          </a:p>
        </p:txBody>
      </p:sp>
      <p:cxnSp>
        <p:nvCxnSpPr>
          <p:cNvPr id="11" name="Straight Connector 10"/>
          <p:cNvCxnSpPr/>
          <p:nvPr/>
        </p:nvCxnSpPr>
        <p:spPr>
          <a:xfrm flipV="1">
            <a:off x="1928900" y="3148652"/>
            <a:ext cx="6805525" cy="9354"/>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12" name="Straight Connector 11"/>
          <p:cNvCxnSpPr/>
          <p:nvPr/>
        </p:nvCxnSpPr>
        <p:spPr>
          <a:xfrm flipV="1">
            <a:off x="2021726" y="4888313"/>
            <a:ext cx="6743700" cy="4678"/>
          </a:xfrm>
          <a:prstGeom prst="line">
            <a:avLst/>
          </a:prstGeom>
          <a:ln w="38100">
            <a:solidFill>
              <a:srgbClr val="0070C0"/>
            </a:solidFill>
          </a:ln>
        </p:spPr>
        <p:style>
          <a:lnRef idx="3">
            <a:schemeClr val="accent5"/>
          </a:lnRef>
          <a:fillRef idx="0">
            <a:schemeClr val="accent5"/>
          </a:fillRef>
          <a:effectRef idx="2">
            <a:schemeClr val="accent5"/>
          </a:effectRef>
          <a:fontRef idx="minor">
            <a:schemeClr val="tx1"/>
          </a:fontRef>
        </p:style>
      </p:cxnSp>
      <p:pic>
        <p:nvPicPr>
          <p:cNvPr id="15" name="Picture 2" descr="Turnaround Houston!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25" y="1173192"/>
            <a:ext cx="1905000" cy="1871933"/>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104595" y="3298636"/>
            <a:ext cx="1597808" cy="1176933"/>
            <a:chOff x="85725" y="3497758"/>
            <a:chExt cx="1597808" cy="1176933"/>
          </a:xfrm>
        </p:grpSpPr>
        <p:sp>
          <p:nvSpPr>
            <p:cNvPr id="18" name="Rectangle 17"/>
            <p:cNvSpPr/>
            <p:nvPr/>
          </p:nvSpPr>
          <p:spPr>
            <a:xfrm>
              <a:off x="85725" y="3497758"/>
              <a:ext cx="460382" cy="769441"/>
            </a:xfrm>
            <a:prstGeom prst="rect">
              <a:avLst/>
            </a:prstGeom>
            <a:noFill/>
          </p:spPr>
          <p:txBody>
            <a:bodyPr wrap="none" lIns="91440" tIns="45720" rIns="91440" bIns="45720">
              <a:spAutoFit/>
            </a:bodyPr>
            <a:lstStyle/>
            <a:p>
              <a:pPr algn="ctr"/>
              <a:r>
                <a:rPr lang="en-US"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E</a:t>
              </a:r>
              <a:endParaRPr lang="en-US" sz="44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sp>
          <p:nvSpPr>
            <p:cNvPr id="19" name="Rectangle 18"/>
            <p:cNvSpPr/>
            <p:nvPr/>
          </p:nvSpPr>
          <p:spPr>
            <a:xfrm>
              <a:off x="385367" y="3620551"/>
              <a:ext cx="540533" cy="769441"/>
            </a:xfrm>
            <a:prstGeom prst="rect">
              <a:avLst/>
            </a:prstGeom>
            <a:noFill/>
          </p:spPr>
          <p:txBody>
            <a:bodyPr wrap="none" lIns="91440" tIns="45720" rIns="91440" bIns="45720">
              <a:spAutoFit/>
            </a:bodyPr>
            <a:lstStyle/>
            <a:p>
              <a:pPr algn="ctr"/>
              <a:r>
                <a:rPr lang="en-US"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D</a:t>
              </a:r>
              <a:endParaRPr lang="en-US" sz="54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sp>
          <p:nvSpPr>
            <p:cNvPr id="20" name="Rectangle 19"/>
            <p:cNvSpPr/>
            <p:nvPr/>
          </p:nvSpPr>
          <p:spPr>
            <a:xfrm>
              <a:off x="1143000" y="3905250"/>
              <a:ext cx="540533" cy="769441"/>
            </a:xfrm>
            <a:prstGeom prst="rect">
              <a:avLst/>
            </a:prstGeom>
            <a:noFill/>
          </p:spPr>
          <p:txBody>
            <a:bodyPr wrap="none" lIns="91440" tIns="45720" rIns="91440" bIns="45720">
              <a:spAutoFit/>
            </a:bodyPr>
            <a:lstStyle/>
            <a:p>
              <a:pPr algn="ctr"/>
              <a:r>
                <a:rPr lang="en-US"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D</a:t>
              </a:r>
              <a:endParaRPr lang="en-US" sz="44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sp>
          <p:nvSpPr>
            <p:cNvPr id="21" name="Rectangle 20"/>
            <p:cNvSpPr/>
            <p:nvPr/>
          </p:nvSpPr>
          <p:spPr>
            <a:xfrm>
              <a:off x="767958" y="3763371"/>
              <a:ext cx="540533" cy="769441"/>
            </a:xfrm>
            <a:prstGeom prst="rect">
              <a:avLst/>
            </a:prstGeom>
            <a:noFill/>
          </p:spPr>
          <p:txBody>
            <a:bodyPr wrap="none" lIns="91440" tIns="45720" rIns="91440" bIns="45720">
              <a:spAutoFit/>
            </a:bodyPr>
            <a:lstStyle/>
            <a:p>
              <a:pPr algn="ctr"/>
              <a:r>
                <a:rPr lang="en-US"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D</a:t>
              </a:r>
              <a:endParaRPr lang="en-US" sz="44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grpSp>
      <p:pic>
        <p:nvPicPr>
          <p:cNvPr id="22" name="Picture 21" descr="http://72.47.232.236/wp-content/uploads/2015/09/houston-superbowl-logo-unvei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712" y="4761781"/>
            <a:ext cx="1676400" cy="1406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3054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57" y="304800"/>
            <a:ext cx="7344544" cy="838200"/>
          </a:xfrm>
        </p:spPr>
        <p:txBody>
          <a:bodyPr>
            <a:noAutofit/>
          </a:bodyPr>
          <a:lstStyle/>
          <a:p>
            <a:r>
              <a:rPr lang="en-US" b="1" dirty="0">
                <a:solidFill>
                  <a:srgbClr val="002060"/>
                </a:solidFill>
              </a:rPr>
              <a:t>Department</a:t>
            </a:r>
            <a:r>
              <a:rPr lang="en-US" b="1" dirty="0" smtClean="0">
                <a:solidFill>
                  <a:srgbClr val="002060"/>
                </a:solidFill>
              </a:rPr>
              <a:t> FY 2017 Accomplishments</a:t>
            </a:r>
            <a:br>
              <a:rPr lang="en-US" b="1" dirty="0" smtClean="0">
                <a:solidFill>
                  <a:srgbClr val="002060"/>
                </a:solidFill>
              </a:rPr>
            </a:br>
            <a:r>
              <a:rPr lang="en-US" b="1" dirty="0" smtClean="0">
                <a:solidFill>
                  <a:srgbClr val="002060"/>
                </a:solidFill>
              </a:rPr>
              <a:t>Cont’d</a:t>
            </a:r>
            <a:endParaRPr lang="en-US" b="1" dirty="0">
              <a:solidFill>
                <a:srgbClr val="002060"/>
              </a:solidFill>
            </a:endParaRPr>
          </a:p>
        </p:txBody>
      </p:sp>
      <p:sp>
        <p:nvSpPr>
          <p:cNvPr id="4" name="Date Placeholder 3"/>
          <p:cNvSpPr>
            <a:spLocks noGrp="1"/>
          </p:cNvSpPr>
          <p:nvPr>
            <p:ph type="dt" sz="half" idx="4294967295"/>
          </p:nvPr>
        </p:nvSpPr>
        <p:spPr>
          <a:xfrm>
            <a:off x="457200" y="6356350"/>
            <a:ext cx="2133600" cy="365125"/>
          </a:xfrm>
          <a:prstGeom prst="rect">
            <a:avLst/>
          </a:prstGeom>
        </p:spPr>
        <p:txBody>
          <a:bodyPr/>
          <a:lstStyle/>
          <a:p>
            <a:pPr>
              <a:defRPr/>
            </a:pPr>
            <a:endParaRPr lang="en-US" dirty="0"/>
          </a:p>
        </p:txBody>
      </p:sp>
      <p:sp>
        <p:nvSpPr>
          <p:cNvPr id="5" name="Slide Number Placeholder 4"/>
          <p:cNvSpPr>
            <a:spLocks noGrp="1"/>
          </p:cNvSpPr>
          <p:nvPr>
            <p:ph type="sldNum" sz="quarter" idx="12"/>
          </p:nvPr>
        </p:nvSpPr>
        <p:spPr/>
        <p:txBody>
          <a:bodyPr/>
          <a:lstStyle/>
          <a:p>
            <a:fld id="{F265D440-C213-44E1-8DF2-63C2A2CC8B5D}" type="slidenum">
              <a:rPr lang="en-US" smtClean="0"/>
              <a:pPr/>
              <a:t>16</a:t>
            </a:fld>
            <a:endParaRPr lang="en-US" dirty="0"/>
          </a:p>
        </p:txBody>
      </p:sp>
      <p:sp>
        <p:nvSpPr>
          <p:cNvPr id="10" name="TextBox 9"/>
          <p:cNvSpPr txBox="1"/>
          <p:nvPr/>
        </p:nvSpPr>
        <p:spPr>
          <a:xfrm>
            <a:off x="1928900" y="1264006"/>
            <a:ext cx="6748375" cy="5201424"/>
          </a:xfrm>
          <a:prstGeom prst="rect">
            <a:avLst/>
          </a:prstGeom>
          <a:noFill/>
        </p:spPr>
        <p:txBody>
          <a:bodyPr wrap="square" rtlCol="0">
            <a:spAutoFit/>
          </a:bodyPr>
          <a:lstStyle/>
          <a:p>
            <a:r>
              <a:rPr lang="en-US" b="1" dirty="0">
                <a:solidFill>
                  <a:prstClr val="black"/>
                </a:solidFill>
              </a:rPr>
              <a:t>LIFTOFF HOUSTON</a:t>
            </a:r>
            <a:r>
              <a:rPr lang="en-US" b="1" dirty="0" smtClean="0">
                <a:solidFill>
                  <a:prstClr val="black"/>
                </a:solidFill>
              </a:rPr>
              <a:t>!</a:t>
            </a:r>
          </a:p>
          <a:p>
            <a:endParaRPr lang="en-US" sz="300" b="1" dirty="0" smtClean="0">
              <a:solidFill>
                <a:prstClr val="black"/>
              </a:solidFill>
            </a:endParaRPr>
          </a:p>
          <a:p>
            <a:endParaRPr lang="en-US" sz="400" b="1" dirty="0">
              <a:solidFill>
                <a:prstClr val="black"/>
              </a:solidFill>
            </a:endParaRPr>
          </a:p>
          <a:p>
            <a:endParaRPr lang="en-US" sz="100" dirty="0"/>
          </a:p>
          <a:p>
            <a:r>
              <a:rPr lang="en-US" sz="1300" dirty="0"/>
              <a:t>In the first half of FY 2017, $30,000 was awarded to three participants in the City of Houston's Business Plan Competition.  In its fourth year, </a:t>
            </a:r>
            <a:r>
              <a:rPr lang="en-US" sz="1300" dirty="0" smtClean="0"/>
              <a:t>Liftoff </a:t>
            </a:r>
            <a:r>
              <a:rPr lang="en-US" sz="1300" dirty="0"/>
              <a:t>Houston! held 18 workshops that provided training to 839 individuals. This initiative is funded by Capital One Bank</a:t>
            </a:r>
            <a:r>
              <a:rPr lang="en-US" sz="1300" dirty="0" smtClean="0"/>
              <a:t>.  Liftoff Houston! will </a:t>
            </a:r>
            <a:r>
              <a:rPr lang="en-US" sz="1300" dirty="0"/>
              <a:t>launch again in </a:t>
            </a:r>
            <a:r>
              <a:rPr lang="en-US" sz="1300" dirty="0" smtClean="0"/>
              <a:t>June</a:t>
            </a:r>
            <a:r>
              <a:rPr lang="en-US" sz="1300" dirty="0" smtClean="0">
                <a:solidFill>
                  <a:srgbClr val="FF0000"/>
                </a:solidFill>
              </a:rPr>
              <a:t>, </a:t>
            </a:r>
            <a:r>
              <a:rPr lang="en-US" sz="1300" dirty="0" smtClean="0"/>
              <a:t>2017.</a:t>
            </a:r>
            <a:endParaRPr lang="en-US" sz="1300" dirty="0"/>
          </a:p>
          <a:p>
            <a:endParaRPr lang="en-US" sz="1050" b="1" dirty="0"/>
          </a:p>
          <a:p>
            <a:endParaRPr lang="en-US" sz="400" b="1" dirty="0">
              <a:solidFill>
                <a:prstClr val="black"/>
              </a:solidFill>
            </a:endParaRPr>
          </a:p>
          <a:p>
            <a:endParaRPr lang="en-US" sz="300" b="1" dirty="0" smtClean="0">
              <a:solidFill>
                <a:prstClr val="black"/>
              </a:solidFill>
            </a:endParaRPr>
          </a:p>
          <a:p>
            <a:r>
              <a:rPr lang="en-US" b="1" dirty="0" smtClean="0">
                <a:solidFill>
                  <a:prstClr val="black"/>
                </a:solidFill>
              </a:rPr>
              <a:t>VIRTUAL </a:t>
            </a:r>
            <a:r>
              <a:rPr lang="en-US" b="1" dirty="0">
                <a:solidFill>
                  <a:prstClr val="black"/>
                </a:solidFill>
              </a:rPr>
              <a:t>LEGAL </a:t>
            </a:r>
            <a:r>
              <a:rPr lang="en-US" b="1" dirty="0" smtClean="0">
                <a:solidFill>
                  <a:prstClr val="black"/>
                </a:solidFill>
              </a:rPr>
              <a:t>LAB</a:t>
            </a:r>
          </a:p>
          <a:p>
            <a:endParaRPr lang="en-US" sz="800" b="1" dirty="0">
              <a:solidFill>
                <a:prstClr val="black"/>
              </a:solidFill>
            </a:endParaRPr>
          </a:p>
          <a:p>
            <a:r>
              <a:rPr lang="en-US" sz="1300" dirty="0" smtClean="0"/>
              <a:t>In </a:t>
            </a:r>
            <a:r>
              <a:rPr lang="en-US" sz="1300" dirty="0"/>
              <a:t>FY 2016, OBO partnered with Vinson &amp; Elkins, LLP to create the Virtual Legal Lab - a program that affords small businesses the opportunity to have one-on-one skype sessions with a licensed attorney to answer legal questions that they may have about their business.   The program has hosted four Legal Labs so far in FY 2017, with a total of 30 small business owners participating</a:t>
            </a:r>
            <a:r>
              <a:rPr lang="en-US" sz="1300" dirty="0" smtClean="0"/>
              <a:t>.</a:t>
            </a:r>
            <a:endParaRPr lang="en-US" sz="1300" dirty="0"/>
          </a:p>
          <a:p>
            <a:pPr marL="0" lvl="1"/>
            <a:endParaRPr lang="en-US" sz="1000" b="1" dirty="0">
              <a:solidFill>
                <a:srgbClr val="FF0000"/>
              </a:solidFill>
            </a:endParaRPr>
          </a:p>
          <a:p>
            <a:endParaRPr lang="en-US" sz="400" b="1" dirty="0">
              <a:solidFill>
                <a:prstClr val="black"/>
              </a:solidFill>
            </a:endParaRPr>
          </a:p>
          <a:p>
            <a:endParaRPr lang="en-US" sz="400" b="1" dirty="0"/>
          </a:p>
          <a:p>
            <a:endParaRPr lang="en-US" sz="600" b="1" dirty="0" smtClean="0"/>
          </a:p>
          <a:p>
            <a:r>
              <a:rPr lang="en-US" b="1" dirty="0" smtClean="0"/>
              <a:t>DISPARITY </a:t>
            </a:r>
            <a:r>
              <a:rPr lang="en-US" b="1" dirty="0"/>
              <a:t>STUDY</a:t>
            </a:r>
          </a:p>
          <a:p>
            <a:endParaRPr lang="en-US" sz="400" dirty="0">
              <a:solidFill>
                <a:srgbClr val="FF0000"/>
              </a:solidFill>
            </a:endParaRPr>
          </a:p>
          <a:p>
            <a:pPr algn="just"/>
            <a:r>
              <a:rPr lang="en-US" sz="1300" dirty="0"/>
              <a:t>The Office of Business Opportunity, in collaboration with the Legal Department, hired a consultant to conduct a Citywide Disparity Study covering five years of City procurements.  The Study will evaluate the extent of marketplace discrimination, if any, against minority-owned, women-owned, and disadvantaged businesses, as it relates to their participation on City of Houston construction and professional services contracts, as well as procurement of goods and services.  The Study is estimated to be completed in the first quarter of FY 2019.</a:t>
            </a:r>
          </a:p>
          <a:p>
            <a:endParaRPr lang="en-US" sz="1300" dirty="0"/>
          </a:p>
          <a:p>
            <a:endParaRPr lang="en-US" sz="1000" dirty="0"/>
          </a:p>
          <a:p>
            <a:endParaRPr lang="en-US" sz="1450" dirty="0">
              <a:solidFill>
                <a:srgbClr val="FF0000"/>
              </a:solidFill>
            </a:endParaRPr>
          </a:p>
        </p:txBody>
      </p:sp>
      <p:cxnSp>
        <p:nvCxnSpPr>
          <p:cNvPr id="11" name="Straight Connector 10"/>
          <p:cNvCxnSpPr/>
          <p:nvPr/>
        </p:nvCxnSpPr>
        <p:spPr>
          <a:xfrm flipV="1">
            <a:off x="1928900" y="2590563"/>
            <a:ext cx="6462625" cy="9354"/>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12" name="Straight Connector 11"/>
          <p:cNvCxnSpPr/>
          <p:nvPr/>
        </p:nvCxnSpPr>
        <p:spPr>
          <a:xfrm flipV="1">
            <a:off x="1928900" y="4115522"/>
            <a:ext cx="6462625" cy="9354"/>
          </a:xfrm>
          <a:prstGeom prst="line">
            <a:avLst/>
          </a:prstGeom>
          <a:ln w="38100">
            <a:solidFill>
              <a:srgbClr val="0070C0"/>
            </a:solidFill>
          </a:ln>
        </p:spPr>
        <p:style>
          <a:lnRef idx="3">
            <a:schemeClr val="accent5"/>
          </a:lnRef>
          <a:fillRef idx="0">
            <a:schemeClr val="accent5"/>
          </a:fillRef>
          <a:effectRef idx="2">
            <a:schemeClr val="accent5"/>
          </a:effectRef>
          <a:fontRef idx="minor">
            <a:schemeClr val="tx1"/>
          </a:fontRef>
        </p:style>
      </p:cxnSp>
      <p:grpSp>
        <p:nvGrpSpPr>
          <p:cNvPr id="17" name="Group 16"/>
          <p:cNvGrpSpPr/>
          <p:nvPr/>
        </p:nvGrpSpPr>
        <p:grpSpPr>
          <a:xfrm>
            <a:off x="-4171" y="2613531"/>
            <a:ext cx="1930975" cy="2062103"/>
            <a:chOff x="98840" y="3009705"/>
            <a:chExt cx="1930975" cy="6441536"/>
          </a:xfrm>
        </p:grpSpPr>
        <p:sp>
          <p:nvSpPr>
            <p:cNvPr id="18" name="Rectangle 17"/>
            <p:cNvSpPr/>
            <p:nvPr/>
          </p:nvSpPr>
          <p:spPr>
            <a:xfrm>
              <a:off x="223551" y="3497758"/>
              <a:ext cx="184730" cy="769441"/>
            </a:xfrm>
            <a:prstGeom prst="rect">
              <a:avLst/>
            </a:prstGeom>
            <a:noFill/>
          </p:spPr>
          <p:txBody>
            <a:bodyPr wrap="none" lIns="91440" tIns="45720" rIns="91440" bIns="45720">
              <a:spAutoFit/>
            </a:bodyPr>
            <a:lstStyle/>
            <a:p>
              <a:pPr algn="ctr"/>
              <a:endParaRPr lang="en-US" sz="44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sp>
          <p:nvSpPr>
            <p:cNvPr id="19" name="Rectangle 18"/>
            <p:cNvSpPr/>
            <p:nvPr/>
          </p:nvSpPr>
          <p:spPr>
            <a:xfrm>
              <a:off x="563268" y="3620551"/>
              <a:ext cx="184730" cy="923330"/>
            </a:xfrm>
            <a:prstGeom prst="rect">
              <a:avLst/>
            </a:prstGeom>
            <a:noFill/>
          </p:spPr>
          <p:txBody>
            <a:bodyPr wrap="none" lIns="91440" tIns="45720" rIns="91440" bIns="45720">
              <a:spAutoFit/>
            </a:bodyPr>
            <a:lstStyle/>
            <a:p>
              <a:pPr algn="ctr"/>
              <a:endParaRPr lang="en-US" sz="54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sp>
          <p:nvSpPr>
            <p:cNvPr id="20" name="Rectangle 19"/>
            <p:cNvSpPr/>
            <p:nvPr/>
          </p:nvSpPr>
          <p:spPr>
            <a:xfrm>
              <a:off x="98840" y="3009705"/>
              <a:ext cx="1930975" cy="6441536"/>
            </a:xfrm>
            <a:prstGeom prst="rect">
              <a:avLst/>
            </a:prstGeom>
            <a:noFill/>
          </p:spPr>
          <p:txBody>
            <a:bodyPr wrap="square" lIns="91440" tIns="45720" rIns="91440" bIns="45720">
              <a:spAutoFit/>
            </a:bodyPr>
            <a:lstStyle/>
            <a:p>
              <a:pPr algn="ctr"/>
              <a:r>
                <a:rPr lang="en-US" sz="28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Virtual Legal</a:t>
              </a:r>
            </a:p>
            <a:p>
              <a:pPr algn="ctr"/>
              <a:r>
                <a:rPr lang="en-US" sz="28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Lab</a:t>
              </a:r>
            </a:p>
            <a:p>
              <a:pPr algn="ctr"/>
              <a:endParaRPr lang="en-US" sz="44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sp>
          <p:nvSpPr>
            <p:cNvPr id="21" name="Rectangle 20"/>
            <p:cNvSpPr/>
            <p:nvPr/>
          </p:nvSpPr>
          <p:spPr>
            <a:xfrm>
              <a:off x="945859" y="3763371"/>
              <a:ext cx="184730" cy="769441"/>
            </a:xfrm>
            <a:prstGeom prst="rect">
              <a:avLst/>
            </a:prstGeom>
            <a:noFill/>
          </p:spPr>
          <p:txBody>
            <a:bodyPr wrap="none" lIns="91440" tIns="45720" rIns="91440" bIns="45720">
              <a:spAutoFit/>
            </a:bodyPr>
            <a:lstStyle/>
            <a:p>
              <a:pPr algn="ctr"/>
              <a:endParaRPr lang="en-US" sz="44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grpSp>
      <p:pic>
        <p:nvPicPr>
          <p:cNvPr id="23" name="Picture 3" descr="C:\Users\e060311\AppData\Local\Microsoft\Windows\Temporary Internet Files\Content.IE5\LXT5B88W\201110240135146875000report[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624" y="4374311"/>
            <a:ext cx="1733908" cy="125083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p:nvPicPr>
        <p:blipFill rotWithShape="1">
          <a:blip r:embed="rId4" cstate="print">
            <a:extLst>
              <a:ext uri="{28A0092B-C50C-407E-A947-70E740481C1C}">
                <a14:useLocalDpi xmlns:a14="http://schemas.microsoft.com/office/drawing/2010/main" val="0"/>
              </a:ext>
            </a:extLst>
          </a:blip>
          <a:srcRect b="17974"/>
          <a:stretch/>
        </p:blipFill>
        <p:spPr>
          <a:xfrm>
            <a:off x="192898" y="1264006"/>
            <a:ext cx="1566892" cy="1039009"/>
          </a:xfrm>
          <a:prstGeom prst="rect">
            <a:avLst/>
          </a:prstGeom>
        </p:spPr>
      </p:pic>
    </p:spTree>
    <p:extLst>
      <p:ext uri="{BB962C8B-B14F-4D97-AF65-F5344CB8AC3E}">
        <p14:creationId xmlns:p14="http://schemas.microsoft.com/office/powerpoint/2010/main" val="240583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31076" y="381966"/>
            <a:ext cx="6273800" cy="839862"/>
          </a:xfrm>
        </p:spPr>
        <p:txBody>
          <a:bodyPr>
            <a:noAutofit/>
          </a:bodyPr>
          <a:lstStyle/>
          <a:p>
            <a:r>
              <a:rPr lang="en-US" b="1" dirty="0" smtClean="0">
                <a:solidFill>
                  <a:srgbClr val="002060"/>
                </a:solidFill>
                <a:latin typeface="Helvetica" pitchFamily="34" charset="0"/>
              </a:rPr>
              <a:t>FY 2018 </a:t>
            </a:r>
            <a:r>
              <a:rPr lang="en-US" b="1" dirty="0">
                <a:solidFill>
                  <a:srgbClr val="002060"/>
                </a:solidFill>
                <a:latin typeface="Helvetica" pitchFamily="34" charset="0"/>
              </a:rPr>
              <a:t>Performance </a:t>
            </a:r>
            <a:r>
              <a:rPr lang="en-US" b="1" dirty="0" smtClean="0">
                <a:solidFill>
                  <a:srgbClr val="002060"/>
                </a:solidFill>
                <a:latin typeface="Helvetica" pitchFamily="34" charset="0"/>
              </a:rPr>
              <a:t>Measures</a:t>
            </a:r>
            <a:br>
              <a:rPr lang="en-US" b="1" dirty="0" smtClean="0">
                <a:solidFill>
                  <a:srgbClr val="002060"/>
                </a:solidFill>
                <a:latin typeface="Helvetica" pitchFamily="34" charset="0"/>
              </a:rPr>
            </a:br>
            <a:r>
              <a:rPr lang="en-US" b="1" dirty="0" smtClean="0">
                <a:solidFill>
                  <a:srgbClr val="002060"/>
                </a:solidFill>
                <a:latin typeface="Helvetica" pitchFamily="34" charset="0"/>
              </a:rPr>
              <a:t>Fund 1000</a:t>
            </a:r>
            <a:r>
              <a:rPr lang="en-US" dirty="0">
                <a:solidFill>
                  <a:srgbClr val="002060"/>
                </a:solidFill>
                <a:latin typeface="Helvetica" pitchFamily="34" charset="0"/>
              </a:rPr>
              <a:t/>
            </a:r>
            <a:br>
              <a:rPr lang="en-US" dirty="0">
                <a:solidFill>
                  <a:srgbClr val="002060"/>
                </a:solidFill>
                <a:latin typeface="Helvetica" pitchFamily="34" charset="0"/>
              </a:rPr>
            </a:br>
            <a:endParaRPr lang="en-US" dirty="0">
              <a:solidFill>
                <a:srgbClr val="002060"/>
              </a:solidFill>
              <a:latin typeface="Helvetic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87775227"/>
              </p:ext>
            </p:extLst>
          </p:nvPr>
        </p:nvGraphicFramePr>
        <p:xfrm>
          <a:off x="498896" y="1293963"/>
          <a:ext cx="8000998" cy="2926080"/>
        </p:xfrm>
        <a:graphic>
          <a:graphicData uri="http://schemas.openxmlformats.org/drawingml/2006/table">
            <a:tbl>
              <a:tblPr firstRow="1" bandRow="1">
                <a:tableStyleId>{5C22544A-7EE6-4342-B048-85BDC9FD1C3A}</a:tableStyleId>
              </a:tblPr>
              <a:tblGrid>
                <a:gridCol w="2848153"/>
                <a:gridCol w="1258554"/>
                <a:gridCol w="922492"/>
                <a:gridCol w="838200"/>
                <a:gridCol w="1066800"/>
                <a:gridCol w="1066799"/>
              </a:tblGrid>
              <a:tr h="439946">
                <a:tc>
                  <a:txBody>
                    <a:bodyPr/>
                    <a:lstStyle/>
                    <a:p>
                      <a:pPr algn="ctr"/>
                      <a:r>
                        <a:rPr lang="en-US" sz="1200" dirty="0" smtClean="0">
                          <a:latin typeface="Verdana" pitchFamily="34" charset="0"/>
                          <a:ea typeface="Verdana" pitchFamily="34" charset="0"/>
                          <a:cs typeface="Verdana" pitchFamily="34" charset="0"/>
                        </a:rPr>
                        <a:t>Customer Measures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Priorities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16</a:t>
                      </a:r>
                    </a:p>
                    <a:p>
                      <a:pPr algn="ctr"/>
                      <a:r>
                        <a:rPr lang="en-US" sz="1200" dirty="0" smtClean="0">
                          <a:latin typeface="Verdana" pitchFamily="34" charset="0"/>
                          <a:ea typeface="Verdana" pitchFamily="34" charset="0"/>
                          <a:cs typeface="Verdana" pitchFamily="34" charset="0"/>
                        </a:rPr>
                        <a:t>Actual</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17</a:t>
                      </a:r>
                    </a:p>
                    <a:p>
                      <a:pPr algn="ctr"/>
                      <a:r>
                        <a:rPr lang="en-US" sz="1200" dirty="0" smtClean="0">
                          <a:latin typeface="Verdana" pitchFamily="34" charset="0"/>
                          <a:ea typeface="Verdana" pitchFamily="34" charset="0"/>
                          <a:cs typeface="Verdana" pitchFamily="34" charset="0"/>
                        </a:rPr>
                        <a:t>Budget</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17</a:t>
                      </a:r>
                    </a:p>
                    <a:p>
                      <a:pPr algn="ctr"/>
                      <a:r>
                        <a:rPr lang="en-US" sz="1200" dirty="0" smtClean="0">
                          <a:latin typeface="Verdana" pitchFamily="34" charset="0"/>
                          <a:ea typeface="Verdana" pitchFamily="34" charset="0"/>
                          <a:cs typeface="Verdana" pitchFamily="34" charset="0"/>
                        </a:rPr>
                        <a:t>Estimates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18</a:t>
                      </a:r>
                    </a:p>
                    <a:p>
                      <a:pPr algn="ctr"/>
                      <a:r>
                        <a:rPr lang="en-US" sz="1200" dirty="0" smtClean="0">
                          <a:latin typeface="Verdana" pitchFamily="34" charset="0"/>
                          <a:ea typeface="Verdana" pitchFamily="34" charset="0"/>
                          <a:cs typeface="Verdana" pitchFamily="34" charset="0"/>
                        </a:rPr>
                        <a:t>Estimates</a:t>
                      </a:r>
                      <a:endParaRPr lang="en-US" sz="1200" dirty="0">
                        <a:latin typeface="Verdana" pitchFamily="34" charset="0"/>
                        <a:ea typeface="Verdana" pitchFamily="34" charset="0"/>
                        <a:cs typeface="Verdana" pitchFamily="34" charset="0"/>
                      </a:endParaRPr>
                    </a:p>
                  </a:txBody>
                  <a:tcPr>
                    <a:solidFill>
                      <a:srgbClr val="001746"/>
                    </a:solidFill>
                  </a:tcPr>
                </a:tc>
              </a:tr>
              <a:tr h="401415">
                <a:tc>
                  <a:txBody>
                    <a:bodyPr/>
                    <a:lstStyle/>
                    <a:p>
                      <a:r>
                        <a:rPr lang="en-US" sz="1200" dirty="0" smtClean="0"/>
                        <a:t>New</a:t>
                      </a:r>
                      <a:r>
                        <a:rPr lang="en-US" sz="1200" baseline="0" dirty="0" smtClean="0"/>
                        <a:t> Certified Firms</a:t>
                      </a:r>
                      <a:endParaRPr lang="en-US" sz="1200" dirty="0"/>
                    </a:p>
                  </a:txBody>
                  <a:tcPr/>
                </a:tc>
                <a:tc>
                  <a:txBody>
                    <a:bodyPr/>
                    <a:lstStyle/>
                    <a:p>
                      <a:pPr algn="l"/>
                      <a:r>
                        <a:rPr lang="en-US" sz="1200" dirty="0" smtClean="0"/>
                        <a:t>Services</a:t>
                      </a:r>
                      <a:r>
                        <a:rPr lang="en-US" sz="1200" baseline="0" dirty="0" smtClean="0"/>
                        <a:t> &amp; Infrastructure</a:t>
                      </a:r>
                      <a:r>
                        <a:rPr lang="en-US" sz="1200" dirty="0" smtClean="0"/>
                        <a:t> </a:t>
                      </a:r>
                      <a:endParaRPr lang="en-US" sz="1200" dirty="0">
                        <a:latin typeface="Verdana" pitchFamily="34" charset="0"/>
                        <a:ea typeface="Verdana" pitchFamily="34" charset="0"/>
                        <a:cs typeface="Verdana" pitchFamily="34" charset="0"/>
                      </a:endParaRPr>
                    </a:p>
                  </a:txBody>
                  <a:tcPr/>
                </a:tc>
                <a:tc>
                  <a:txBody>
                    <a:bodyPr/>
                    <a:lstStyle/>
                    <a:p>
                      <a:pPr algn="ctr"/>
                      <a:r>
                        <a:rPr lang="en-US" sz="1200" dirty="0" smtClean="0"/>
                        <a:t>257</a:t>
                      </a:r>
                      <a:endParaRPr lang="en-US" sz="1200" dirty="0"/>
                    </a:p>
                  </a:txBody>
                  <a:tcPr/>
                </a:tc>
                <a:tc>
                  <a:txBody>
                    <a:bodyPr/>
                    <a:lstStyle/>
                    <a:p>
                      <a:pPr algn="ctr"/>
                      <a:r>
                        <a:rPr lang="en-US" sz="1200" dirty="0" smtClean="0"/>
                        <a:t>400</a:t>
                      </a:r>
                      <a:endParaRPr lang="en-US" sz="1200" dirty="0"/>
                    </a:p>
                  </a:txBody>
                  <a:tcPr/>
                </a:tc>
                <a:tc>
                  <a:txBody>
                    <a:bodyPr/>
                    <a:lstStyle/>
                    <a:p>
                      <a:pPr algn="ctr"/>
                      <a:r>
                        <a:rPr lang="en-US" sz="1200" dirty="0" smtClean="0"/>
                        <a:t>400</a:t>
                      </a:r>
                      <a:endParaRPr lang="en-US" sz="1200" dirty="0"/>
                    </a:p>
                  </a:txBody>
                  <a:tcPr/>
                </a:tc>
                <a:tc>
                  <a:txBody>
                    <a:bodyPr/>
                    <a:lstStyle/>
                    <a:p>
                      <a:pPr algn="ctr"/>
                      <a:r>
                        <a:rPr lang="en-US" sz="1200" dirty="0" smtClean="0"/>
                        <a:t>400</a:t>
                      </a:r>
                      <a:endParaRPr lang="en-US" sz="1200" dirty="0"/>
                    </a:p>
                  </a:txBody>
                  <a:tcPr/>
                </a:tc>
              </a:tr>
              <a:tr h="397390">
                <a:tc>
                  <a:txBody>
                    <a:bodyPr/>
                    <a:lstStyle/>
                    <a:p>
                      <a:r>
                        <a:rPr lang="en-US" sz="1200" dirty="0" smtClean="0"/>
                        <a:t>New Hire Houston First Designations</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Services</a:t>
                      </a:r>
                      <a:r>
                        <a:rPr lang="en-US" sz="1200" baseline="0" dirty="0" smtClean="0"/>
                        <a:t> &amp; Infrastructure</a:t>
                      </a:r>
                      <a:r>
                        <a:rPr lang="en-US" sz="1200" dirty="0" smtClean="0"/>
                        <a:t> </a:t>
                      </a:r>
                      <a:endParaRPr lang="en-US" sz="1200" dirty="0">
                        <a:latin typeface="Verdana" pitchFamily="34" charset="0"/>
                        <a:ea typeface="Verdana" pitchFamily="34" charset="0"/>
                        <a:cs typeface="Verdana" pitchFamily="34" charset="0"/>
                      </a:endParaRPr>
                    </a:p>
                  </a:txBody>
                  <a:tcPr/>
                </a:tc>
                <a:tc>
                  <a:txBody>
                    <a:bodyPr/>
                    <a:lstStyle/>
                    <a:p>
                      <a:pPr algn="ctr"/>
                      <a:r>
                        <a:rPr lang="en-US" sz="1200" dirty="0" smtClean="0"/>
                        <a:t>460</a:t>
                      </a:r>
                      <a:endParaRPr lang="en-US" sz="1200" dirty="0"/>
                    </a:p>
                  </a:txBody>
                  <a:tcPr/>
                </a:tc>
                <a:tc>
                  <a:txBody>
                    <a:bodyPr/>
                    <a:lstStyle/>
                    <a:p>
                      <a:pPr algn="ctr"/>
                      <a:r>
                        <a:rPr lang="en-US" sz="1200" dirty="0" smtClean="0"/>
                        <a:t>250</a:t>
                      </a:r>
                      <a:endParaRPr lang="en-US" sz="1200" dirty="0"/>
                    </a:p>
                  </a:txBody>
                  <a:tcPr/>
                </a:tc>
                <a:tc>
                  <a:txBody>
                    <a:bodyPr/>
                    <a:lstStyle/>
                    <a:p>
                      <a:pPr algn="ctr"/>
                      <a:r>
                        <a:rPr lang="en-US" sz="1200" dirty="0" smtClean="0"/>
                        <a:t>250</a:t>
                      </a:r>
                      <a:endParaRPr lang="en-US" sz="1200" dirty="0"/>
                    </a:p>
                  </a:txBody>
                  <a:tcPr/>
                </a:tc>
                <a:tc>
                  <a:txBody>
                    <a:bodyPr/>
                    <a:lstStyle/>
                    <a:p>
                      <a:pPr algn="ctr"/>
                      <a:r>
                        <a:rPr lang="en-US" sz="1200" dirty="0" smtClean="0"/>
                        <a:t>275</a:t>
                      </a:r>
                      <a:endParaRPr lang="en-US" sz="1200" dirty="0"/>
                    </a:p>
                  </a:txBody>
                  <a:tcPr/>
                </a:tc>
              </a:tr>
              <a:tr h="319177">
                <a:tc>
                  <a:txBody>
                    <a:bodyPr/>
                    <a:lstStyle/>
                    <a:p>
                      <a:r>
                        <a:rPr lang="en-US" sz="1200" dirty="0" smtClean="0"/>
                        <a:t>Turnaround Houston</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Complete Communities</a:t>
                      </a:r>
                      <a:endParaRPr lang="en-US" sz="1200" kern="1200" dirty="0">
                        <a:solidFill>
                          <a:schemeClr val="dk1"/>
                        </a:solidFill>
                        <a:latin typeface="+mn-lt"/>
                        <a:ea typeface="+mn-ea"/>
                        <a:cs typeface="+mn-cs"/>
                      </a:endParaRP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750</a:t>
                      </a:r>
                      <a:endParaRPr lang="en-US" sz="1200" dirty="0"/>
                    </a:p>
                  </a:txBody>
                  <a:tcPr/>
                </a:tc>
              </a:tr>
              <a:tr h="406592">
                <a:tc>
                  <a:txBody>
                    <a:bodyPr/>
                    <a:lstStyle/>
                    <a:p>
                      <a:r>
                        <a:rPr lang="en-US" sz="1200" dirty="0" smtClean="0"/>
                        <a:t>Liftoff Houston!</a:t>
                      </a:r>
                      <a:r>
                        <a:rPr lang="en-US" sz="1200" baseline="0" dirty="0" smtClean="0"/>
                        <a:t> Business Plan Competition</a:t>
                      </a:r>
                      <a:endParaRPr lang="en-US" sz="12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Complete Communities</a:t>
                      </a:r>
                      <a:endParaRPr lang="en-US" sz="1200" kern="1200" dirty="0">
                        <a:solidFill>
                          <a:schemeClr val="dk1"/>
                        </a:solidFill>
                        <a:latin typeface="+mn-lt"/>
                        <a:ea typeface="+mn-ea"/>
                        <a:cs typeface="+mn-cs"/>
                      </a:endParaRP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500</a:t>
                      </a:r>
                      <a:endParaRPr lang="en-US" sz="1200" dirty="0"/>
                    </a:p>
                  </a:txBody>
                  <a:tcPr/>
                </a:tc>
              </a:tr>
              <a:tr h="439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Labor Standards</a:t>
                      </a:r>
                      <a:endParaRPr lang="en-US" sz="12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Services</a:t>
                      </a:r>
                      <a:r>
                        <a:rPr lang="en-US" sz="1200" baseline="0" dirty="0" smtClean="0"/>
                        <a:t> &amp; Infrastructure</a:t>
                      </a:r>
                      <a:r>
                        <a:rPr lang="en-US" sz="1200" dirty="0" smtClean="0"/>
                        <a:t> </a:t>
                      </a:r>
                      <a:endParaRPr lang="en-US" sz="1200" dirty="0" smtClean="0">
                        <a:latin typeface="Verdana" pitchFamily="34" charset="0"/>
                        <a:ea typeface="Verdana" pitchFamily="34" charset="0"/>
                        <a:cs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60%</a:t>
                      </a:r>
                      <a:endParaRPr lang="en-US" sz="1200"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550262399"/>
              </p:ext>
            </p:extLst>
          </p:nvPr>
        </p:nvGraphicFramePr>
        <p:xfrm>
          <a:off x="508959" y="4088920"/>
          <a:ext cx="8051320" cy="2286000"/>
        </p:xfrm>
        <a:graphic>
          <a:graphicData uri="http://schemas.openxmlformats.org/drawingml/2006/table">
            <a:tbl>
              <a:tblPr firstRow="1" bandRow="1">
                <a:tableStyleId>{5C22544A-7EE6-4342-B048-85BDC9FD1C3A}</a:tableStyleId>
              </a:tblPr>
              <a:tblGrid>
                <a:gridCol w="2838091"/>
                <a:gridCol w="1318937"/>
                <a:gridCol w="922494"/>
                <a:gridCol w="838200"/>
                <a:gridCol w="1066800"/>
                <a:gridCol w="1066798"/>
              </a:tblGrid>
              <a:tr h="353682">
                <a:tc>
                  <a:txBody>
                    <a:bodyPr/>
                    <a:lstStyle/>
                    <a:p>
                      <a:pPr algn="ctr"/>
                      <a:r>
                        <a:rPr lang="en-US" sz="1200" dirty="0" smtClean="0">
                          <a:latin typeface="Verdana" pitchFamily="34" charset="0"/>
                          <a:ea typeface="Verdana" pitchFamily="34" charset="0"/>
                          <a:cs typeface="Verdana" pitchFamily="34" charset="0"/>
                        </a:rPr>
                        <a:t>Business Process Measures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Priorities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16</a:t>
                      </a:r>
                    </a:p>
                    <a:p>
                      <a:pPr algn="ctr"/>
                      <a:r>
                        <a:rPr lang="en-US" sz="1200" dirty="0" smtClean="0">
                          <a:latin typeface="Verdana" pitchFamily="34" charset="0"/>
                          <a:ea typeface="Verdana" pitchFamily="34" charset="0"/>
                          <a:cs typeface="Verdana" pitchFamily="34" charset="0"/>
                        </a:rPr>
                        <a:t>Actual</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17</a:t>
                      </a:r>
                    </a:p>
                    <a:p>
                      <a:pPr algn="ctr"/>
                      <a:r>
                        <a:rPr lang="en-US" sz="1200" dirty="0" smtClean="0">
                          <a:latin typeface="Verdana" pitchFamily="34" charset="0"/>
                          <a:ea typeface="Verdana" pitchFamily="34" charset="0"/>
                          <a:cs typeface="Verdana" pitchFamily="34" charset="0"/>
                        </a:rPr>
                        <a:t>Budget</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17</a:t>
                      </a:r>
                    </a:p>
                    <a:p>
                      <a:pPr algn="ctr"/>
                      <a:r>
                        <a:rPr lang="en-US" sz="1200" dirty="0" smtClean="0">
                          <a:latin typeface="Verdana" pitchFamily="34" charset="0"/>
                          <a:ea typeface="Verdana" pitchFamily="34" charset="0"/>
                          <a:cs typeface="Verdana" pitchFamily="34" charset="0"/>
                        </a:rPr>
                        <a:t>Estimates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18</a:t>
                      </a:r>
                    </a:p>
                    <a:p>
                      <a:pPr algn="ctr"/>
                      <a:r>
                        <a:rPr lang="en-US" sz="1200" dirty="0" smtClean="0">
                          <a:latin typeface="Verdana" pitchFamily="34" charset="0"/>
                          <a:ea typeface="Verdana" pitchFamily="34" charset="0"/>
                          <a:cs typeface="Verdana" pitchFamily="34" charset="0"/>
                        </a:rPr>
                        <a:t>Estimates</a:t>
                      </a:r>
                      <a:endParaRPr lang="en-US" sz="1200" dirty="0">
                        <a:latin typeface="Verdana" pitchFamily="34" charset="0"/>
                        <a:ea typeface="Verdana" pitchFamily="34" charset="0"/>
                        <a:cs typeface="Verdana" pitchFamily="34" charset="0"/>
                      </a:endParaRPr>
                    </a:p>
                  </a:txBody>
                  <a:tcPr>
                    <a:solidFill>
                      <a:srgbClr val="001746"/>
                    </a:solidFill>
                  </a:tcPr>
                </a:tc>
              </a:tr>
              <a:tr h="431320">
                <a:tc>
                  <a:txBody>
                    <a:bodyPr/>
                    <a:lstStyle/>
                    <a:p>
                      <a:r>
                        <a:rPr lang="en-US" sz="1200" dirty="0" smtClean="0"/>
                        <a:t>Certification Processing Timeframes (days)</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Services</a:t>
                      </a:r>
                      <a:r>
                        <a:rPr lang="en-US" sz="1200" baseline="0" dirty="0" smtClean="0"/>
                        <a:t> &amp; Infrastructure</a:t>
                      </a:r>
                      <a:r>
                        <a:rPr lang="en-US" sz="1200" dirty="0" smtClean="0"/>
                        <a:t> </a:t>
                      </a:r>
                      <a:endParaRPr lang="en-US" sz="1200" dirty="0">
                        <a:latin typeface="Verdana" pitchFamily="34" charset="0"/>
                        <a:ea typeface="Verdana" pitchFamily="34" charset="0"/>
                        <a:cs typeface="Verdana" pitchFamily="34" charset="0"/>
                      </a:endParaRPr>
                    </a:p>
                  </a:txBody>
                  <a:tcPr/>
                </a:tc>
                <a:tc>
                  <a:txBody>
                    <a:bodyPr/>
                    <a:lstStyle/>
                    <a:p>
                      <a:pPr algn="ctr"/>
                      <a:r>
                        <a:rPr lang="en-US" sz="1200" dirty="0" smtClean="0"/>
                        <a:t>90</a:t>
                      </a:r>
                      <a:endParaRPr lang="en-US" sz="1200" dirty="0"/>
                    </a:p>
                  </a:txBody>
                  <a:tcPr/>
                </a:tc>
                <a:tc>
                  <a:txBody>
                    <a:bodyPr/>
                    <a:lstStyle/>
                    <a:p>
                      <a:pPr algn="ctr"/>
                      <a:r>
                        <a:rPr lang="en-US" sz="1200" dirty="0" smtClean="0"/>
                        <a:t>90</a:t>
                      </a:r>
                      <a:endParaRPr lang="en-US" sz="1200" dirty="0"/>
                    </a:p>
                  </a:txBody>
                  <a:tcPr/>
                </a:tc>
                <a:tc>
                  <a:txBody>
                    <a:bodyPr/>
                    <a:lstStyle/>
                    <a:p>
                      <a:pPr algn="ctr"/>
                      <a:r>
                        <a:rPr lang="en-US" sz="1200" dirty="0" smtClean="0"/>
                        <a:t>90</a:t>
                      </a:r>
                      <a:endParaRPr lang="en-US" sz="1200" dirty="0"/>
                    </a:p>
                  </a:txBody>
                  <a:tcPr/>
                </a:tc>
                <a:tc>
                  <a:txBody>
                    <a:bodyPr/>
                    <a:lstStyle/>
                    <a:p>
                      <a:pPr algn="ctr"/>
                      <a:r>
                        <a:rPr lang="en-US" sz="1200" dirty="0" smtClean="0"/>
                        <a:t>90</a:t>
                      </a:r>
                      <a:endParaRPr lang="en-US" sz="1200" dirty="0"/>
                    </a:p>
                  </a:txBody>
                  <a:tcPr/>
                </a:tc>
              </a:tr>
              <a:tr h="375537">
                <a:tc>
                  <a:txBody>
                    <a:bodyPr/>
                    <a:lstStyle/>
                    <a:p>
                      <a:r>
                        <a:rPr lang="en-US" sz="1200" dirty="0" smtClean="0"/>
                        <a:t>MWSBE</a:t>
                      </a:r>
                      <a:r>
                        <a:rPr lang="en-US" sz="1200" baseline="0" dirty="0" smtClean="0"/>
                        <a:t> Contract Participation – Construction</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Services</a:t>
                      </a:r>
                      <a:r>
                        <a:rPr lang="en-US" sz="1200" baseline="0" dirty="0" smtClean="0"/>
                        <a:t> &amp; Infrastructure</a:t>
                      </a:r>
                      <a:r>
                        <a:rPr lang="en-US" sz="1200" dirty="0" smtClean="0"/>
                        <a:t> </a:t>
                      </a:r>
                      <a:endParaRPr lang="en-US" sz="1200" dirty="0">
                        <a:latin typeface="Verdana" pitchFamily="34" charset="0"/>
                        <a:ea typeface="Verdana" pitchFamily="34" charset="0"/>
                        <a:cs typeface="Verdana"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22%</a:t>
                      </a:r>
                    </a:p>
                    <a:p>
                      <a:pPr algn="ctr"/>
                      <a:endParaRPr lang="en-US" sz="1200" dirty="0"/>
                    </a:p>
                  </a:txBody>
                  <a:tcPr/>
                </a:tc>
                <a:tc>
                  <a:txBody>
                    <a:bodyPr/>
                    <a:lstStyle/>
                    <a:p>
                      <a:pPr algn="ctr"/>
                      <a:r>
                        <a:rPr lang="en-US" sz="1200" dirty="0" smtClean="0"/>
                        <a:t>34%</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34%</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34%</a:t>
                      </a:r>
                    </a:p>
                    <a:p>
                      <a:pPr algn="ctr"/>
                      <a:endParaRPr lang="en-US" sz="1200" dirty="0"/>
                    </a:p>
                  </a:txBody>
                  <a:tcPr/>
                </a:tc>
              </a:tr>
              <a:tr h="4100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MWSBE</a:t>
                      </a:r>
                      <a:r>
                        <a:rPr lang="en-US" sz="1200" baseline="0" dirty="0" smtClean="0"/>
                        <a:t> Contract Participation – Professional Services</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Services</a:t>
                      </a:r>
                      <a:r>
                        <a:rPr lang="en-US" sz="1200" baseline="0" dirty="0" smtClean="0"/>
                        <a:t> &amp; Infrastructure</a:t>
                      </a:r>
                      <a:r>
                        <a:rPr lang="en-US" sz="1200" dirty="0" smtClean="0"/>
                        <a:t> </a:t>
                      </a:r>
                      <a:endParaRPr lang="en-US" sz="1200" dirty="0">
                        <a:latin typeface="Verdana" pitchFamily="34" charset="0"/>
                        <a:ea typeface="Verdana" pitchFamily="34" charset="0"/>
                        <a:cs typeface="Verdana" pitchFamily="34" charset="0"/>
                      </a:endParaRPr>
                    </a:p>
                  </a:txBody>
                  <a:tcPr/>
                </a:tc>
                <a:tc>
                  <a:txBody>
                    <a:bodyPr/>
                    <a:lstStyle/>
                    <a:p>
                      <a:pPr algn="ctr"/>
                      <a:r>
                        <a:rPr lang="en-US" sz="1200" dirty="0" smtClean="0"/>
                        <a:t>41%</a:t>
                      </a:r>
                      <a:endParaRPr lang="en-US" sz="1200" dirty="0"/>
                    </a:p>
                  </a:txBody>
                  <a:tcPr/>
                </a:tc>
                <a:tc>
                  <a:txBody>
                    <a:bodyPr/>
                    <a:lstStyle/>
                    <a:p>
                      <a:pPr algn="ctr"/>
                      <a:r>
                        <a:rPr lang="en-US" sz="1200" dirty="0" smtClean="0"/>
                        <a:t>24%</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24%</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24%</a:t>
                      </a:r>
                    </a:p>
                    <a:p>
                      <a:pPr algn="ctr"/>
                      <a:endParaRPr lang="en-US" sz="1200" dirty="0"/>
                    </a:p>
                  </a:txBody>
                  <a:tcPr/>
                </a:tc>
              </a:tr>
              <a:tr h="362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MWSBE</a:t>
                      </a:r>
                      <a:r>
                        <a:rPr lang="en-US" sz="1200" baseline="0" dirty="0" smtClean="0"/>
                        <a:t> Contract Participation – Purchasing</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Services</a:t>
                      </a:r>
                      <a:r>
                        <a:rPr lang="en-US" sz="1200" baseline="0" dirty="0" smtClean="0"/>
                        <a:t> &amp; Infrastructure</a:t>
                      </a:r>
                      <a:endParaRPr lang="en-US" sz="1200" dirty="0">
                        <a:latin typeface="Verdana" pitchFamily="34" charset="0"/>
                        <a:ea typeface="Verdana" pitchFamily="34" charset="0"/>
                        <a:cs typeface="Verdana" pitchFamily="34" charset="0"/>
                      </a:endParaRPr>
                    </a:p>
                  </a:txBody>
                  <a:tcPr/>
                </a:tc>
                <a:tc>
                  <a:txBody>
                    <a:bodyPr/>
                    <a:lstStyle/>
                    <a:p>
                      <a:pPr algn="ctr"/>
                      <a:r>
                        <a:rPr lang="en-US" sz="1200" dirty="0" smtClean="0"/>
                        <a:t>15%</a:t>
                      </a:r>
                      <a:endParaRPr lang="en-US" sz="1200" dirty="0"/>
                    </a:p>
                  </a:txBody>
                  <a:tcPr/>
                </a:tc>
                <a:tc>
                  <a:txBody>
                    <a:bodyPr/>
                    <a:lstStyle/>
                    <a:p>
                      <a:pPr algn="ctr"/>
                      <a:r>
                        <a:rPr lang="en-US" sz="1200" dirty="0" smtClean="0"/>
                        <a:t>11%</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11%</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11%</a:t>
                      </a:r>
                    </a:p>
                    <a:p>
                      <a:pPr algn="ctr"/>
                      <a:endParaRPr lang="en-US" sz="1200" dirty="0"/>
                    </a:p>
                  </a:txBody>
                  <a:tcPr/>
                </a:tc>
              </a:tr>
            </a:tbl>
          </a:graphicData>
        </a:graphic>
      </p:graphicFrame>
      <p:sp>
        <p:nvSpPr>
          <p:cNvPr id="5" name="Slide Number Placeholder 4"/>
          <p:cNvSpPr>
            <a:spLocks noGrp="1"/>
          </p:cNvSpPr>
          <p:nvPr>
            <p:ph type="sldNum" sz="quarter" idx="12"/>
          </p:nvPr>
        </p:nvSpPr>
        <p:spPr/>
        <p:txBody>
          <a:bodyPr/>
          <a:lstStyle/>
          <a:p>
            <a:fld id="{016DFC01-5263-43CC-B2B1-8A1F23EF6CC2}" type="slidenum">
              <a:rPr lang="en-US" smtClean="0"/>
              <a:pPr/>
              <a:t>17</a:t>
            </a:fld>
            <a:endParaRPr lang="en-US" dirty="0"/>
          </a:p>
        </p:txBody>
      </p:sp>
    </p:spTree>
    <p:extLst>
      <p:ext uri="{BB962C8B-B14F-4D97-AF65-F5344CB8AC3E}">
        <p14:creationId xmlns:p14="http://schemas.microsoft.com/office/powerpoint/2010/main" val="31818376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31076" y="381966"/>
            <a:ext cx="6273800" cy="839862"/>
          </a:xfrm>
        </p:spPr>
        <p:txBody>
          <a:bodyPr>
            <a:noAutofit/>
          </a:bodyPr>
          <a:lstStyle/>
          <a:p>
            <a:r>
              <a:rPr lang="en-US" b="1" dirty="0" smtClean="0">
                <a:solidFill>
                  <a:srgbClr val="002060"/>
                </a:solidFill>
                <a:latin typeface="Helvetica" pitchFamily="34" charset="0"/>
              </a:rPr>
              <a:t>FY 2018 </a:t>
            </a:r>
            <a:r>
              <a:rPr lang="en-US" b="1" dirty="0">
                <a:solidFill>
                  <a:srgbClr val="002060"/>
                </a:solidFill>
                <a:latin typeface="Helvetica" pitchFamily="34" charset="0"/>
              </a:rPr>
              <a:t>Performance </a:t>
            </a:r>
            <a:r>
              <a:rPr lang="en-US" b="1" dirty="0" smtClean="0">
                <a:solidFill>
                  <a:srgbClr val="002060"/>
                </a:solidFill>
                <a:latin typeface="Helvetica" pitchFamily="34" charset="0"/>
              </a:rPr>
              <a:t>Measures</a:t>
            </a:r>
            <a:br>
              <a:rPr lang="en-US" b="1" dirty="0" smtClean="0">
                <a:solidFill>
                  <a:srgbClr val="002060"/>
                </a:solidFill>
                <a:latin typeface="Helvetica" pitchFamily="34" charset="0"/>
              </a:rPr>
            </a:br>
            <a:r>
              <a:rPr lang="en-US" b="1" dirty="0" smtClean="0">
                <a:solidFill>
                  <a:srgbClr val="002060"/>
                </a:solidFill>
                <a:latin typeface="Helvetica" pitchFamily="34" charset="0"/>
              </a:rPr>
              <a:t>Fund 1000 (Cont’d)</a:t>
            </a:r>
            <a:r>
              <a:rPr lang="en-US" dirty="0">
                <a:solidFill>
                  <a:srgbClr val="002060"/>
                </a:solidFill>
                <a:latin typeface="Helvetica" pitchFamily="34" charset="0"/>
              </a:rPr>
              <a:t/>
            </a:r>
            <a:br>
              <a:rPr lang="en-US" dirty="0">
                <a:solidFill>
                  <a:srgbClr val="002060"/>
                </a:solidFill>
                <a:latin typeface="Helvetica" pitchFamily="34" charset="0"/>
              </a:rPr>
            </a:br>
            <a:endParaRPr lang="en-US" dirty="0">
              <a:solidFill>
                <a:srgbClr val="002060"/>
              </a:solidFill>
              <a:latin typeface="Helvetica"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14931042"/>
              </p:ext>
            </p:extLst>
          </p:nvPr>
        </p:nvGraphicFramePr>
        <p:xfrm>
          <a:off x="577970" y="1328467"/>
          <a:ext cx="7990934" cy="1371600"/>
        </p:xfrm>
        <a:graphic>
          <a:graphicData uri="http://schemas.openxmlformats.org/drawingml/2006/table">
            <a:tbl>
              <a:tblPr firstRow="1" bandRow="1">
                <a:tableStyleId>{5C22544A-7EE6-4342-B048-85BDC9FD1C3A}</a:tableStyleId>
              </a:tblPr>
              <a:tblGrid>
                <a:gridCol w="2794959"/>
                <a:gridCol w="1301683"/>
                <a:gridCol w="922494"/>
                <a:gridCol w="838200"/>
                <a:gridCol w="1066800"/>
                <a:gridCol w="1066798"/>
              </a:tblGrid>
              <a:tr h="365664">
                <a:tc>
                  <a:txBody>
                    <a:bodyPr/>
                    <a:lstStyle/>
                    <a:p>
                      <a:pPr algn="ctr"/>
                      <a:r>
                        <a:rPr lang="en-US" sz="1200" dirty="0" smtClean="0">
                          <a:latin typeface="Verdana" pitchFamily="34" charset="0"/>
                          <a:ea typeface="Verdana" pitchFamily="34" charset="0"/>
                          <a:cs typeface="Verdana" pitchFamily="34" charset="0"/>
                        </a:rPr>
                        <a:t>Business Process Measures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Priorities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16</a:t>
                      </a:r>
                    </a:p>
                    <a:p>
                      <a:pPr algn="ctr"/>
                      <a:r>
                        <a:rPr lang="en-US" sz="1200" dirty="0" smtClean="0">
                          <a:latin typeface="Verdana" pitchFamily="34" charset="0"/>
                          <a:ea typeface="Verdana" pitchFamily="34" charset="0"/>
                          <a:cs typeface="Verdana" pitchFamily="34" charset="0"/>
                        </a:rPr>
                        <a:t>Actual</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17</a:t>
                      </a:r>
                    </a:p>
                    <a:p>
                      <a:pPr algn="ctr"/>
                      <a:r>
                        <a:rPr lang="en-US" sz="1200" dirty="0" smtClean="0">
                          <a:latin typeface="Verdana" pitchFamily="34" charset="0"/>
                          <a:ea typeface="Verdana" pitchFamily="34" charset="0"/>
                          <a:cs typeface="Verdana" pitchFamily="34" charset="0"/>
                        </a:rPr>
                        <a:t>Budget</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17</a:t>
                      </a:r>
                    </a:p>
                    <a:p>
                      <a:pPr algn="ctr"/>
                      <a:r>
                        <a:rPr lang="en-US" sz="1200" dirty="0" smtClean="0">
                          <a:latin typeface="Verdana" pitchFamily="34" charset="0"/>
                          <a:ea typeface="Verdana" pitchFamily="34" charset="0"/>
                          <a:cs typeface="Verdana" pitchFamily="34" charset="0"/>
                        </a:rPr>
                        <a:t>Estimates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18</a:t>
                      </a:r>
                    </a:p>
                    <a:p>
                      <a:pPr algn="ctr"/>
                      <a:r>
                        <a:rPr lang="en-US" sz="1200" dirty="0" smtClean="0">
                          <a:latin typeface="Verdana" pitchFamily="34" charset="0"/>
                          <a:ea typeface="Verdana" pitchFamily="34" charset="0"/>
                          <a:cs typeface="Verdana" pitchFamily="34" charset="0"/>
                        </a:rPr>
                        <a:t>Estimates</a:t>
                      </a:r>
                      <a:endParaRPr lang="en-US" sz="1200" dirty="0">
                        <a:latin typeface="Verdana" pitchFamily="34" charset="0"/>
                        <a:ea typeface="Verdana" pitchFamily="34" charset="0"/>
                        <a:cs typeface="Verdana" pitchFamily="34" charset="0"/>
                      </a:endParaRPr>
                    </a:p>
                  </a:txBody>
                  <a:tcPr>
                    <a:solidFill>
                      <a:srgbClr val="001746"/>
                    </a:solidFill>
                  </a:tcPr>
                </a:tc>
              </a:tr>
              <a:tr h="410617">
                <a:tc>
                  <a:txBody>
                    <a:bodyPr/>
                    <a:lstStyle/>
                    <a:p>
                      <a:r>
                        <a:rPr lang="en-US" sz="1200" kern="1200" baseline="0" dirty="0" smtClean="0">
                          <a:solidFill>
                            <a:schemeClr val="dk1"/>
                          </a:solidFill>
                          <a:latin typeface="+mn-lt"/>
                          <a:ea typeface="+mn-ea"/>
                          <a:cs typeface="+mn-cs"/>
                        </a:rPr>
                        <a:t>Expenditures: Adopted Budget vs Actual Utilization</a:t>
                      </a:r>
                      <a:endParaRPr lang="en-US" sz="1200" kern="1200" baseline="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Sound Financial Management</a:t>
                      </a:r>
                      <a:endParaRPr lang="en-US"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97%</a:t>
                      </a:r>
                      <a:endParaRPr lang="en-US"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98%</a:t>
                      </a:r>
                      <a:endParaRPr lang="en-US" sz="12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97%</a:t>
                      </a:r>
                    </a:p>
                    <a:p>
                      <a:pPr marL="0" algn="ctr" defTabSz="914400" rtl="0" eaLnBrk="1" latinLnBrk="0" hangingPunct="1"/>
                      <a:endParaRPr lang="en-US" sz="12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98%</a:t>
                      </a:r>
                    </a:p>
                    <a:p>
                      <a:pPr marL="0" algn="ctr" defTabSz="914400" rtl="0" eaLnBrk="1" latinLnBrk="0" hangingPunct="1"/>
                      <a:endParaRPr lang="en-US" sz="1200" kern="1200" dirty="0">
                        <a:solidFill>
                          <a:schemeClr val="dk1"/>
                        </a:solidFill>
                        <a:latin typeface="+mn-lt"/>
                        <a:ea typeface="+mn-ea"/>
                        <a:cs typeface="+mn-cs"/>
                      </a:endParaRPr>
                    </a:p>
                  </a:txBody>
                  <a:tcPr/>
                </a:tc>
              </a:tr>
              <a:tr h="397965">
                <a:tc>
                  <a:txBody>
                    <a:bodyPr/>
                    <a:lstStyle/>
                    <a:p>
                      <a:r>
                        <a:rPr lang="en-US" sz="1200" kern="1200" baseline="0" dirty="0" smtClean="0">
                          <a:solidFill>
                            <a:schemeClr val="dk1"/>
                          </a:solidFill>
                          <a:latin typeface="+mn-lt"/>
                          <a:ea typeface="+mn-ea"/>
                          <a:cs typeface="+mn-cs"/>
                        </a:rPr>
                        <a:t>Revenues: Adopted Budget vs Actual Utilization</a:t>
                      </a:r>
                      <a:endParaRPr lang="en-US" sz="12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Sound Financial Management</a:t>
                      </a:r>
                      <a:endParaRPr lang="en-US"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118%</a:t>
                      </a:r>
                      <a:endParaRPr lang="en-US"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100%</a:t>
                      </a:r>
                      <a:endParaRPr lang="en-US" sz="12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100%</a:t>
                      </a:r>
                    </a:p>
                    <a:p>
                      <a:pPr marL="0" algn="ctr" defTabSz="914400" rtl="0" eaLnBrk="1" latinLnBrk="0" hangingPunct="1"/>
                      <a:endParaRPr lang="en-US" sz="12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100%</a:t>
                      </a:r>
                    </a:p>
                    <a:p>
                      <a:pPr marL="0" algn="ctr" defTabSz="914400" rtl="0" eaLnBrk="1" latinLnBrk="0" hangingPunct="1"/>
                      <a:endParaRPr lang="en-US" sz="1200" kern="1200" dirty="0">
                        <a:solidFill>
                          <a:schemeClr val="dk1"/>
                        </a:solidFill>
                        <a:latin typeface="+mn-lt"/>
                        <a:ea typeface="+mn-ea"/>
                        <a:cs typeface="+mn-cs"/>
                      </a:endParaRPr>
                    </a:p>
                  </a:txBody>
                  <a:tcPr/>
                </a:tc>
              </a:tr>
            </a:tbl>
          </a:graphicData>
        </a:graphic>
      </p:graphicFrame>
      <p:sp>
        <p:nvSpPr>
          <p:cNvPr id="5" name="Slide Number Placeholder 4"/>
          <p:cNvSpPr>
            <a:spLocks noGrp="1"/>
          </p:cNvSpPr>
          <p:nvPr>
            <p:ph type="sldNum" sz="quarter" idx="12"/>
          </p:nvPr>
        </p:nvSpPr>
        <p:spPr/>
        <p:txBody>
          <a:bodyPr/>
          <a:lstStyle/>
          <a:p>
            <a:fld id="{016DFC01-5263-43CC-B2B1-8A1F23EF6CC2}" type="slidenum">
              <a:rPr lang="en-US" smtClean="0"/>
              <a:pPr/>
              <a:t>18</a:t>
            </a:fld>
            <a:endParaRPr lang="en-US" dirty="0"/>
          </a:p>
        </p:txBody>
      </p:sp>
    </p:spTree>
    <p:extLst>
      <p:ext uri="{BB962C8B-B14F-4D97-AF65-F5344CB8AC3E}">
        <p14:creationId xmlns:p14="http://schemas.microsoft.com/office/powerpoint/2010/main" val="1898586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31076" y="381966"/>
            <a:ext cx="6273800" cy="839862"/>
          </a:xfrm>
        </p:spPr>
        <p:txBody>
          <a:bodyPr>
            <a:noAutofit/>
          </a:bodyPr>
          <a:lstStyle/>
          <a:p>
            <a:r>
              <a:rPr lang="en-US" b="1" dirty="0" smtClean="0">
                <a:solidFill>
                  <a:srgbClr val="002060"/>
                </a:solidFill>
                <a:latin typeface="Helvetica" pitchFamily="34" charset="0"/>
              </a:rPr>
              <a:t>FY 2018 </a:t>
            </a:r>
            <a:r>
              <a:rPr lang="en-US" b="1" dirty="0">
                <a:solidFill>
                  <a:srgbClr val="002060"/>
                </a:solidFill>
                <a:latin typeface="Helvetica" pitchFamily="34" charset="0"/>
              </a:rPr>
              <a:t>Performance </a:t>
            </a:r>
            <a:r>
              <a:rPr lang="en-US" b="1" dirty="0" smtClean="0">
                <a:solidFill>
                  <a:srgbClr val="002060"/>
                </a:solidFill>
                <a:latin typeface="Helvetica" pitchFamily="34" charset="0"/>
              </a:rPr>
              <a:t>Measures </a:t>
            </a:r>
            <a:br>
              <a:rPr lang="en-US" b="1" dirty="0" smtClean="0">
                <a:solidFill>
                  <a:srgbClr val="002060"/>
                </a:solidFill>
                <a:latin typeface="Helvetica" pitchFamily="34" charset="0"/>
              </a:rPr>
            </a:br>
            <a:r>
              <a:rPr lang="en-US" b="1" dirty="0" smtClean="0">
                <a:solidFill>
                  <a:srgbClr val="002060"/>
                </a:solidFill>
                <a:latin typeface="Helvetica" pitchFamily="34" charset="0"/>
              </a:rPr>
              <a:t>Fund 2424</a:t>
            </a:r>
            <a:endParaRPr lang="en-US" b="1" dirty="0">
              <a:solidFill>
                <a:srgbClr val="002060"/>
              </a:solidFill>
              <a:latin typeface="Helvetic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65364185"/>
              </p:ext>
            </p:extLst>
          </p:nvPr>
        </p:nvGraphicFramePr>
        <p:xfrm>
          <a:off x="533401" y="1600200"/>
          <a:ext cx="8000998" cy="991925"/>
        </p:xfrm>
        <a:graphic>
          <a:graphicData uri="http://schemas.openxmlformats.org/drawingml/2006/table">
            <a:tbl>
              <a:tblPr firstRow="1" bandRow="1">
                <a:tableStyleId>{5C22544A-7EE6-4342-B048-85BDC9FD1C3A}</a:tableStyleId>
              </a:tblPr>
              <a:tblGrid>
                <a:gridCol w="2819399"/>
                <a:gridCol w="1287308"/>
                <a:gridCol w="922492"/>
                <a:gridCol w="838200"/>
                <a:gridCol w="1066800"/>
                <a:gridCol w="1066799"/>
              </a:tblGrid>
              <a:tr h="626165">
                <a:tc>
                  <a:txBody>
                    <a:bodyPr/>
                    <a:lstStyle/>
                    <a:p>
                      <a:pPr algn="ctr"/>
                      <a:r>
                        <a:rPr lang="en-US" sz="1200" dirty="0" smtClean="0">
                          <a:latin typeface="Verdana" pitchFamily="34" charset="0"/>
                          <a:ea typeface="Verdana" pitchFamily="34" charset="0"/>
                          <a:cs typeface="Verdana" pitchFamily="34" charset="0"/>
                        </a:rPr>
                        <a:t>Customer Measures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Priorities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16</a:t>
                      </a:r>
                    </a:p>
                    <a:p>
                      <a:pPr algn="ctr"/>
                      <a:r>
                        <a:rPr lang="en-US" sz="1200" dirty="0" smtClean="0">
                          <a:latin typeface="Verdana" pitchFamily="34" charset="0"/>
                          <a:ea typeface="Verdana" pitchFamily="34" charset="0"/>
                          <a:cs typeface="Verdana" pitchFamily="34" charset="0"/>
                        </a:rPr>
                        <a:t>Actual</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17</a:t>
                      </a:r>
                    </a:p>
                    <a:p>
                      <a:pPr algn="ctr"/>
                      <a:r>
                        <a:rPr lang="en-US" sz="1200" dirty="0" smtClean="0">
                          <a:latin typeface="Verdana" pitchFamily="34" charset="0"/>
                          <a:ea typeface="Verdana" pitchFamily="34" charset="0"/>
                          <a:cs typeface="Verdana" pitchFamily="34" charset="0"/>
                        </a:rPr>
                        <a:t>Budget</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17</a:t>
                      </a:r>
                    </a:p>
                    <a:p>
                      <a:pPr algn="ctr"/>
                      <a:r>
                        <a:rPr lang="en-US" sz="1200" dirty="0" smtClean="0">
                          <a:latin typeface="Verdana" pitchFamily="34" charset="0"/>
                          <a:ea typeface="Verdana" pitchFamily="34" charset="0"/>
                          <a:cs typeface="Verdana" pitchFamily="34" charset="0"/>
                        </a:rPr>
                        <a:t>Estimates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18</a:t>
                      </a:r>
                    </a:p>
                    <a:p>
                      <a:pPr algn="ctr"/>
                      <a:r>
                        <a:rPr lang="en-US" sz="1200" dirty="0" smtClean="0">
                          <a:latin typeface="Verdana" pitchFamily="34" charset="0"/>
                          <a:ea typeface="Verdana" pitchFamily="34" charset="0"/>
                          <a:cs typeface="Verdana" pitchFamily="34" charset="0"/>
                        </a:rPr>
                        <a:t>Estimates</a:t>
                      </a:r>
                      <a:endParaRPr lang="en-US" sz="1200" dirty="0">
                        <a:latin typeface="Verdana" pitchFamily="34" charset="0"/>
                        <a:ea typeface="Verdana" pitchFamily="34" charset="0"/>
                        <a:cs typeface="Verdana" pitchFamily="34" charset="0"/>
                      </a:endParaRPr>
                    </a:p>
                  </a:txBody>
                  <a:tcPr>
                    <a:solidFill>
                      <a:srgbClr val="001746"/>
                    </a:solidFill>
                  </a:tcPr>
                </a:tc>
              </a:tr>
              <a:tr h="357809">
                <a:tc>
                  <a:txBody>
                    <a:bodyPr/>
                    <a:lstStyle/>
                    <a:p>
                      <a:r>
                        <a:rPr lang="en-US" dirty="0" smtClean="0"/>
                        <a:t> </a:t>
                      </a:r>
                      <a:endParaRPr lang="en-US" dirty="0"/>
                    </a:p>
                  </a:txBody>
                  <a:tcPr/>
                </a:tc>
                <a:tc>
                  <a:txBody>
                    <a:bodyPr/>
                    <a:lstStyle/>
                    <a:p>
                      <a:pPr algn="ctr"/>
                      <a:endParaRPr lang="en-US" sz="1200" dirty="0">
                        <a:latin typeface="Verdana" pitchFamily="34" charset="0"/>
                        <a:ea typeface="Verdana" pitchFamily="34" charset="0"/>
                        <a:cs typeface="Verdana" pitchFamily="34" charset="0"/>
                      </a:endParaRP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1736828"/>
              </p:ext>
            </p:extLst>
          </p:nvPr>
        </p:nvGraphicFramePr>
        <p:xfrm>
          <a:off x="533400" y="2587925"/>
          <a:ext cx="8000998" cy="2008517"/>
        </p:xfrm>
        <a:graphic>
          <a:graphicData uri="http://schemas.openxmlformats.org/drawingml/2006/table">
            <a:tbl>
              <a:tblPr firstRow="1" bandRow="1">
                <a:tableStyleId>{5C22544A-7EE6-4342-B048-85BDC9FD1C3A}</a:tableStyleId>
              </a:tblPr>
              <a:tblGrid>
                <a:gridCol w="2819400"/>
                <a:gridCol w="1287306"/>
                <a:gridCol w="922494"/>
                <a:gridCol w="838200"/>
                <a:gridCol w="1066800"/>
                <a:gridCol w="1066798"/>
              </a:tblGrid>
              <a:tr h="560717">
                <a:tc>
                  <a:txBody>
                    <a:bodyPr/>
                    <a:lstStyle/>
                    <a:p>
                      <a:pPr algn="ctr"/>
                      <a:r>
                        <a:rPr lang="en-US" sz="1200" dirty="0" smtClean="0">
                          <a:latin typeface="Verdana" pitchFamily="34" charset="0"/>
                          <a:ea typeface="Verdana" pitchFamily="34" charset="0"/>
                          <a:cs typeface="Verdana" pitchFamily="34" charset="0"/>
                        </a:rPr>
                        <a:t>Business Process Measures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Priorities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16</a:t>
                      </a:r>
                    </a:p>
                    <a:p>
                      <a:pPr algn="ctr"/>
                      <a:r>
                        <a:rPr lang="en-US" sz="1200" dirty="0" smtClean="0">
                          <a:latin typeface="Verdana" pitchFamily="34" charset="0"/>
                          <a:ea typeface="Verdana" pitchFamily="34" charset="0"/>
                          <a:cs typeface="Verdana" pitchFamily="34" charset="0"/>
                        </a:rPr>
                        <a:t>Actual</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17</a:t>
                      </a:r>
                    </a:p>
                    <a:p>
                      <a:pPr algn="ctr"/>
                      <a:r>
                        <a:rPr lang="en-US" sz="1200" dirty="0" smtClean="0">
                          <a:latin typeface="Verdana" pitchFamily="34" charset="0"/>
                          <a:ea typeface="Verdana" pitchFamily="34" charset="0"/>
                          <a:cs typeface="Verdana" pitchFamily="34" charset="0"/>
                        </a:rPr>
                        <a:t>Budget</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17</a:t>
                      </a:r>
                    </a:p>
                    <a:p>
                      <a:pPr algn="ctr"/>
                      <a:r>
                        <a:rPr lang="en-US" sz="1200" dirty="0" smtClean="0">
                          <a:latin typeface="Verdana" pitchFamily="34" charset="0"/>
                          <a:ea typeface="Verdana" pitchFamily="34" charset="0"/>
                          <a:cs typeface="Verdana" pitchFamily="34" charset="0"/>
                        </a:rPr>
                        <a:t>Estimates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 18</a:t>
                      </a:r>
                    </a:p>
                    <a:p>
                      <a:pPr algn="ctr"/>
                      <a:r>
                        <a:rPr lang="en-US" sz="1200" dirty="0" smtClean="0">
                          <a:latin typeface="Verdana" pitchFamily="34" charset="0"/>
                          <a:ea typeface="Verdana" pitchFamily="34" charset="0"/>
                          <a:cs typeface="Verdana" pitchFamily="34" charset="0"/>
                        </a:rPr>
                        <a:t>Estimates</a:t>
                      </a:r>
                      <a:endParaRPr lang="en-US" sz="1200" dirty="0">
                        <a:latin typeface="Verdana" pitchFamily="34" charset="0"/>
                        <a:ea typeface="Verdana" pitchFamily="34" charset="0"/>
                        <a:cs typeface="Verdana" pitchFamily="34" charset="0"/>
                      </a:endParaRPr>
                    </a:p>
                  </a:txBody>
                  <a:tcPr>
                    <a:solidFill>
                      <a:srgbClr val="001746"/>
                    </a:solidFill>
                  </a:tcPr>
                </a:tc>
              </a:tr>
              <a:tr h="355928">
                <a:tc>
                  <a:txBody>
                    <a:bodyPr/>
                    <a:lstStyle/>
                    <a:p>
                      <a:r>
                        <a:rPr lang="en-US" sz="1100" dirty="0" smtClean="0"/>
                        <a:t>Ratio of Play Option Contracts</a:t>
                      </a:r>
                      <a:endParaRPr lang="en-US" sz="1100" dirty="0"/>
                    </a:p>
                  </a:txBody>
                  <a:tcPr/>
                </a:tc>
                <a:tc>
                  <a:txBody>
                    <a:bodyPr/>
                    <a:lstStyle/>
                    <a:p>
                      <a:pPr algn="l"/>
                      <a:r>
                        <a:rPr lang="en-US" sz="1100" kern="1200" dirty="0" smtClean="0">
                          <a:solidFill>
                            <a:schemeClr val="dk1"/>
                          </a:solidFill>
                          <a:latin typeface="+mn-lt"/>
                          <a:ea typeface="+mn-ea"/>
                          <a:cs typeface="+mn-cs"/>
                        </a:rPr>
                        <a:t>Services &amp; Infrastructure</a:t>
                      </a:r>
                      <a:endParaRPr lang="en-US" sz="1100" kern="1200" dirty="0">
                        <a:solidFill>
                          <a:schemeClr val="dk1"/>
                        </a:solidFill>
                        <a:latin typeface="+mn-lt"/>
                        <a:ea typeface="+mn-ea"/>
                        <a:cs typeface="+mn-cs"/>
                      </a:endParaRPr>
                    </a:p>
                  </a:txBody>
                  <a:tcPr/>
                </a:tc>
                <a:tc>
                  <a:txBody>
                    <a:bodyPr/>
                    <a:lstStyle/>
                    <a:p>
                      <a:pPr algn="ctr"/>
                      <a:r>
                        <a:rPr lang="en-US" sz="1100" dirty="0" smtClean="0"/>
                        <a:t>65%</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65%</a:t>
                      </a:r>
                    </a:p>
                    <a:p>
                      <a:pPr algn="ct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65%</a:t>
                      </a:r>
                    </a:p>
                    <a:p>
                      <a:pPr algn="ct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65%</a:t>
                      </a:r>
                    </a:p>
                    <a:p>
                      <a:pPr algn="ctr"/>
                      <a:endParaRPr lang="en-US" sz="1100" dirty="0"/>
                    </a:p>
                  </a:txBody>
                  <a:tcPr/>
                </a:tc>
              </a:tr>
              <a:tr h="355928">
                <a:tc>
                  <a:txBody>
                    <a:bodyPr/>
                    <a:lstStyle/>
                    <a:p>
                      <a:r>
                        <a:rPr lang="en-US" sz="1100" dirty="0" smtClean="0"/>
                        <a:t>Expenditures : Adopted Budget  vs  Actual Utilization</a:t>
                      </a:r>
                      <a:endParaRPr lang="en-US" sz="1100" dirty="0"/>
                    </a:p>
                  </a:txBody>
                  <a:tcPr/>
                </a:tc>
                <a:tc>
                  <a:txBody>
                    <a:bodyPr/>
                    <a:lstStyle/>
                    <a:p>
                      <a:pPr marL="0" algn="l" defTabSz="914400" rtl="0" eaLnBrk="1" latinLnBrk="0" hangingPunct="1"/>
                      <a:r>
                        <a:rPr lang="en-US" sz="1100" kern="1200" dirty="0" smtClean="0">
                          <a:solidFill>
                            <a:schemeClr val="dk1"/>
                          </a:solidFill>
                          <a:latin typeface="+mn-lt"/>
                          <a:ea typeface="+mn-ea"/>
                          <a:cs typeface="+mn-cs"/>
                        </a:rPr>
                        <a:t>Sound Financial Management</a:t>
                      </a:r>
                      <a:endParaRPr lang="en-US" sz="1100" kern="1200" dirty="0">
                        <a:solidFill>
                          <a:schemeClr val="dk1"/>
                        </a:solidFill>
                        <a:latin typeface="+mn-lt"/>
                        <a:ea typeface="+mn-ea"/>
                        <a:cs typeface="+mn-cs"/>
                      </a:endParaRPr>
                    </a:p>
                  </a:txBody>
                  <a:tcPr/>
                </a:tc>
                <a:tc>
                  <a:txBody>
                    <a:bodyPr/>
                    <a:lstStyle/>
                    <a:p>
                      <a:pPr algn="ctr"/>
                      <a:r>
                        <a:rPr lang="en-US" sz="1100" dirty="0" smtClean="0"/>
                        <a:t>59%</a:t>
                      </a:r>
                      <a:endParaRPr lang="en-US" sz="1100" dirty="0"/>
                    </a:p>
                  </a:txBody>
                  <a:tcPr/>
                </a:tc>
                <a:tc>
                  <a:txBody>
                    <a:bodyPr/>
                    <a:lstStyle/>
                    <a:p>
                      <a:pPr algn="ctr"/>
                      <a:r>
                        <a:rPr lang="en-US" sz="1100" dirty="0" smtClean="0"/>
                        <a:t>98%</a:t>
                      </a:r>
                      <a:endParaRPr lang="en-US" sz="1100" dirty="0"/>
                    </a:p>
                  </a:txBody>
                  <a:tcPr/>
                </a:tc>
                <a:tc>
                  <a:txBody>
                    <a:bodyPr/>
                    <a:lstStyle/>
                    <a:p>
                      <a:pPr algn="ctr"/>
                      <a:r>
                        <a:rPr lang="en-US" sz="1100" dirty="0" smtClean="0"/>
                        <a:t>100%</a:t>
                      </a:r>
                      <a:endParaRPr lang="en-US" sz="1100" dirty="0"/>
                    </a:p>
                  </a:txBody>
                  <a:tcPr/>
                </a:tc>
                <a:tc>
                  <a:txBody>
                    <a:bodyPr/>
                    <a:lstStyle/>
                    <a:p>
                      <a:pPr algn="ctr"/>
                      <a:r>
                        <a:rPr lang="en-US" sz="1100" dirty="0" smtClean="0"/>
                        <a:t>98%</a:t>
                      </a:r>
                      <a:endParaRPr lang="en-US" sz="1100" dirty="0"/>
                    </a:p>
                  </a:txBody>
                  <a:tcPr/>
                </a:tc>
              </a:tr>
              <a:tr h="3559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Expenditures : Adopted Budget  vs  Actual Utilization</a:t>
                      </a:r>
                    </a:p>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Sound Financial Management</a:t>
                      </a:r>
                      <a:endParaRPr lang="en-US" sz="1100" dirty="0">
                        <a:latin typeface="Verdana" pitchFamily="34" charset="0"/>
                        <a:ea typeface="Verdana" pitchFamily="34" charset="0"/>
                        <a:cs typeface="Verdana" pitchFamily="34" charset="0"/>
                      </a:endParaRPr>
                    </a:p>
                  </a:txBody>
                  <a:tcPr/>
                </a:tc>
                <a:tc>
                  <a:txBody>
                    <a:bodyPr/>
                    <a:lstStyle/>
                    <a:p>
                      <a:pPr algn="ctr"/>
                      <a:r>
                        <a:rPr lang="en-US" sz="1100" dirty="0" smtClean="0"/>
                        <a:t>197%</a:t>
                      </a:r>
                      <a:endParaRPr lang="en-US" sz="1100" dirty="0"/>
                    </a:p>
                  </a:txBody>
                  <a:tcPr/>
                </a:tc>
                <a:tc>
                  <a:txBody>
                    <a:bodyPr/>
                    <a:lstStyle/>
                    <a:p>
                      <a:pPr algn="ctr"/>
                      <a:r>
                        <a:rPr lang="en-US" sz="1100" dirty="0" smtClean="0"/>
                        <a:t>100%</a:t>
                      </a:r>
                      <a:endParaRPr lang="en-US" sz="1100" dirty="0"/>
                    </a:p>
                  </a:txBody>
                  <a:tcPr/>
                </a:tc>
                <a:tc>
                  <a:txBody>
                    <a:bodyPr/>
                    <a:lstStyle/>
                    <a:p>
                      <a:pPr algn="ctr"/>
                      <a:r>
                        <a:rPr lang="en-US" sz="1100" dirty="0" smtClean="0"/>
                        <a:t>136%</a:t>
                      </a:r>
                      <a:endParaRPr lang="en-US" sz="1100" dirty="0"/>
                    </a:p>
                  </a:txBody>
                  <a:tcPr/>
                </a:tc>
                <a:tc>
                  <a:txBody>
                    <a:bodyPr/>
                    <a:lstStyle/>
                    <a:p>
                      <a:pPr algn="ctr"/>
                      <a:r>
                        <a:rPr lang="en-US" sz="1100" dirty="0" smtClean="0"/>
                        <a:t>100%</a:t>
                      </a:r>
                      <a:endParaRPr lang="en-US" sz="1100" dirty="0"/>
                    </a:p>
                  </a:txBody>
                  <a:tcPr/>
                </a:tc>
              </a:tr>
            </a:tbl>
          </a:graphicData>
        </a:graphic>
      </p:graphicFrame>
      <p:sp>
        <p:nvSpPr>
          <p:cNvPr id="5" name="Slide Number Placeholder 4"/>
          <p:cNvSpPr>
            <a:spLocks noGrp="1"/>
          </p:cNvSpPr>
          <p:nvPr>
            <p:ph type="sldNum" sz="quarter" idx="12"/>
          </p:nvPr>
        </p:nvSpPr>
        <p:spPr/>
        <p:txBody>
          <a:bodyPr/>
          <a:lstStyle/>
          <a:p>
            <a:fld id="{016DFC01-5263-43CC-B2B1-8A1F23EF6CC2}" type="slidenum">
              <a:rPr lang="en-US" smtClean="0"/>
              <a:pPr/>
              <a:t>19</a:t>
            </a:fld>
            <a:endParaRPr lang="en-US" dirty="0"/>
          </a:p>
        </p:txBody>
      </p:sp>
    </p:spTree>
    <p:extLst>
      <p:ext uri="{BB962C8B-B14F-4D97-AF65-F5344CB8AC3E}">
        <p14:creationId xmlns:p14="http://schemas.microsoft.com/office/powerpoint/2010/main" val="2901947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2060"/>
                </a:solidFill>
                <a:latin typeface="Helvetica" pitchFamily="34" charset="0"/>
              </a:rPr>
              <a:t>Organizational </a:t>
            </a:r>
            <a:r>
              <a:rPr lang="en-US" b="1" dirty="0" smtClean="0">
                <a:solidFill>
                  <a:srgbClr val="002060"/>
                </a:solidFill>
                <a:latin typeface="Helvetica" pitchFamily="34" charset="0"/>
              </a:rPr>
              <a:t>Chart</a:t>
            </a:r>
            <a:endParaRPr lang="en-US" b="1" dirty="0">
              <a:solidFill>
                <a:srgbClr val="002060"/>
              </a:solidFill>
              <a:latin typeface="Helvetica" pitchFamily="34" charset="0"/>
            </a:endParaRPr>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399" y="1261533"/>
            <a:ext cx="8602133" cy="5317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5808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7675" y="1261872"/>
            <a:ext cx="8229600" cy="4351338"/>
          </a:xfrm>
        </p:spPr>
        <p:txBody>
          <a:bodyPr anchor="ctr">
            <a:normAutofit/>
          </a:bodyPr>
          <a:lstStyle/>
          <a:p>
            <a:pPr marL="0" indent="0" algn="ctr">
              <a:buNone/>
            </a:pPr>
            <a:r>
              <a:rPr lang="en-US" sz="4800" b="1" dirty="0" smtClean="0">
                <a:solidFill>
                  <a:srgbClr val="002060"/>
                </a:solidFill>
                <a:latin typeface="Helvetica" pitchFamily="34" charset="0"/>
              </a:rPr>
              <a:t>Thank You</a:t>
            </a:r>
          </a:p>
        </p:txBody>
      </p:sp>
      <p:sp>
        <p:nvSpPr>
          <p:cNvPr id="6" name="Slide Number Placeholder 5"/>
          <p:cNvSpPr>
            <a:spLocks noGrp="1"/>
          </p:cNvSpPr>
          <p:nvPr>
            <p:ph type="sldNum" sz="quarter" idx="12"/>
          </p:nvPr>
        </p:nvSpPr>
        <p:spPr/>
        <p:txBody>
          <a:bodyPr/>
          <a:lstStyle/>
          <a:p>
            <a:fld id="{016DFC01-5263-43CC-B2B1-8A1F23EF6CC2}" type="slidenum">
              <a:rPr lang="en-US" smtClean="0"/>
              <a:pPr/>
              <a:t>20</a:t>
            </a:fld>
            <a:endParaRPr lang="en-US" dirty="0"/>
          </a:p>
        </p:txBody>
      </p:sp>
    </p:spTree>
    <p:extLst>
      <p:ext uri="{BB962C8B-B14F-4D97-AF65-F5344CB8AC3E}">
        <p14:creationId xmlns:p14="http://schemas.microsoft.com/office/powerpoint/2010/main" val="4147067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3139"/>
            <a:ext cx="6273800" cy="697525"/>
          </a:xfrm>
        </p:spPr>
        <p:txBody>
          <a:bodyPr>
            <a:normAutofit/>
          </a:bodyPr>
          <a:lstStyle/>
          <a:p>
            <a:r>
              <a:rPr lang="en-US" b="1" dirty="0" smtClean="0">
                <a:solidFill>
                  <a:srgbClr val="002060"/>
                </a:solidFill>
                <a:latin typeface="Helvetica" pitchFamily="34" charset="0"/>
              </a:rPr>
              <a:t>FY 2018 </a:t>
            </a:r>
            <a:r>
              <a:rPr lang="en-US" b="1" dirty="0">
                <a:solidFill>
                  <a:srgbClr val="002060"/>
                </a:solidFill>
                <a:latin typeface="Helvetica" pitchFamily="34" charset="0"/>
              </a:rPr>
              <a:t>Department </a:t>
            </a:r>
            <a:r>
              <a:rPr lang="en-US" b="1" dirty="0" smtClean="0">
                <a:solidFill>
                  <a:srgbClr val="002060"/>
                </a:solidFill>
                <a:latin typeface="Helvetica" pitchFamily="34" charset="0"/>
              </a:rPr>
              <a:t>Initiatives</a:t>
            </a:r>
            <a:endParaRPr lang="en-US" b="1" dirty="0">
              <a:solidFill>
                <a:srgbClr val="002060"/>
              </a:solidFill>
              <a:latin typeface="Helvetica" pitchFamily="34" charset="0"/>
            </a:endParaRPr>
          </a:p>
        </p:txBody>
      </p:sp>
      <p:sp>
        <p:nvSpPr>
          <p:cNvPr id="4" name="Slide Number Placeholder 3"/>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3</a:t>
            </a:fld>
            <a:endParaRPr lang="en-US" dirty="0">
              <a:solidFill>
                <a:prstClr val="black"/>
              </a:solidFill>
              <a:ea typeface="ＭＳ Ｐゴシック" charset="0"/>
            </a:endParaRPr>
          </a:p>
        </p:txBody>
      </p:sp>
      <p:sp>
        <p:nvSpPr>
          <p:cNvPr id="3" name="Rectangle 2"/>
          <p:cNvSpPr/>
          <p:nvPr/>
        </p:nvSpPr>
        <p:spPr>
          <a:xfrm>
            <a:off x="356989" y="1121013"/>
            <a:ext cx="8361123" cy="646331"/>
          </a:xfrm>
          <a:prstGeom prst="rect">
            <a:avLst/>
          </a:prstGeom>
        </p:spPr>
        <p:txBody>
          <a:bodyPr wrap="square">
            <a:spAutoFit/>
          </a:bodyPr>
          <a:lstStyle/>
          <a:p>
            <a:pPr marL="285750" indent="-285750">
              <a:buFont typeface="Arial" panose="020B0604020202020204" pitchFamily="34" charset="0"/>
              <a:buChar char="•"/>
            </a:pPr>
            <a:endParaRPr lang="en-US" dirty="0">
              <a:solidFill>
                <a:schemeClr val="bg2">
                  <a:lumMod val="25000"/>
                </a:schemeClr>
              </a:solidFill>
              <a:latin typeface="Helvetica" pitchFamily="34" charset="0"/>
            </a:endParaRPr>
          </a:p>
          <a:p>
            <a:endParaRPr lang="en-US" dirty="0">
              <a:solidFill>
                <a:schemeClr val="bg2">
                  <a:lumMod val="25000"/>
                </a:schemeClr>
              </a:solidFill>
              <a:latin typeface="Helvetica"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665027"/>
            <a:ext cx="8686800" cy="4290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8958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002060"/>
                </a:solidFill>
                <a:latin typeface="Helvetica" pitchFamily="34" charset="0"/>
              </a:rPr>
              <a:t>Revenues By Funds </a:t>
            </a:r>
            <a:br>
              <a:rPr lang="en-US" b="1" dirty="0" smtClean="0">
                <a:solidFill>
                  <a:srgbClr val="002060"/>
                </a:solidFill>
                <a:latin typeface="Helvetica" pitchFamily="34" charset="0"/>
              </a:rPr>
            </a:br>
            <a:r>
              <a:rPr lang="en-US" b="1" dirty="0" smtClean="0">
                <a:solidFill>
                  <a:srgbClr val="002060"/>
                </a:solidFill>
                <a:latin typeface="Helvetica" pitchFamily="34" charset="0"/>
              </a:rPr>
              <a:t>($ in </a:t>
            </a:r>
            <a:r>
              <a:rPr lang="en-US" b="1" dirty="0">
                <a:solidFill>
                  <a:srgbClr val="002060"/>
                </a:solidFill>
                <a:latin typeface="Helvetica" pitchFamily="34" charset="0"/>
              </a:rPr>
              <a:t>t</a:t>
            </a:r>
            <a:r>
              <a:rPr lang="en-US" b="1" dirty="0" smtClean="0">
                <a:solidFill>
                  <a:srgbClr val="002060"/>
                </a:solidFill>
                <a:latin typeface="Helvetica" pitchFamily="34" charset="0"/>
              </a:rPr>
              <a:t>housands)</a:t>
            </a:r>
            <a:endParaRPr lang="en-US" b="1" dirty="0">
              <a:solidFill>
                <a:srgbClr val="002060"/>
              </a:solidFill>
              <a:latin typeface="Helvetica" pitchFamily="34" charset="0"/>
            </a:endParaRPr>
          </a:p>
        </p:txBody>
      </p:sp>
      <p:sp>
        <p:nvSpPr>
          <p:cNvPr id="3" name="Slide Number Placeholder 2"/>
          <p:cNvSpPr>
            <a:spLocks noGrp="1"/>
          </p:cNvSpPr>
          <p:nvPr>
            <p:ph type="sldNum" sz="quarter" idx="12"/>
          </p:nvPr>
        </p:nvSpPr>
        <p:spPr/>
        <p:txBody>
          <a:bodyPr/>
          <a:lstStyle/>
          <a:p>
            <a:fld id="{016DFC01-5263-43CC-B2B1-8A1F23EF6CC2}" type="slidenum">
              <a:rPr lang="en-US" smtClean="0"/>
              <a:pPr/>
              <a:t>4</a:t>
            </a:fld>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 y="1635860"/>
            <a:ext cx="84582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3164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2060"/>
                </a:solidFill>
                <a:latin typeface="Helvetica" pitchFamily="34" charset="0"/>
              </a:rPr>
              <a:t>FY 2018 Revenues </a:t>
            </a:r>
            <a:r>
              <a:rPr lang="en-US" b="1" dirty="0">
                <a:solidFill>
                  <a:srgbClr val="002060"/>
                </a:solidFill>
                <a:latin typeface="Helvetica" pitchFamily="34" charset="0"/>
              </a:rPr>
              <a:t>Highlights</a:t>
            </a:r>
          </a:p>
        </p:txBody>
      </p:sp>
      <p:sp>
        <p:nvSpPr>
          <p:cNvPr id="3" name="Content Placeholder 2"/>
          <p:cNvSpPr>
            <a:spLocks noGrp="1"/>
          </p:cNvSpPr>
          <p:nvPr>
            <p:ph idx="1"/>
          </p:nvPr>
        </p:nvSpPr>
        <p:spPr>
          <a:xfrm>
            <a:off x="457200" y="1490472"/>
            <a:ext cx="8011886" cy="4351338"/>
          </a:xfrm>
        </p:spPr>
        <p:txBody>
          <a:bodyPr>
            <a:noAutofit/>
          </a:bodyPr>
          <a:lstStyle/>
          <a:p>
            <a:r>
              <a:rPr lang="en-US" sz="2200" dirty="0" smtClean="0">
                <a:solidFill>
                  <a:schemeClr val="bg2">
                    <a:lumMod val="25000"/>
                  </a:schemeClr>
                </a:solidFill>
                <a:latin typeface="Helvetica" pitchFamily="34" charset="0"/>
              </a:rPr>
              <a:t>The FY </a:t>
            </a:r>
            <a:r>
              <a:rPr lang="en-US" sz="2200" dirty="0">
                <a:solidFill>
                  <a:schemeClr val="bg2">
                    <a:lumMod val="25000"/>
                  </a:schemeClr>
                </a:solidFill>
                <a:latin typeface="Helvetica" pitchFamily="34" charset="0"/>
              </a:rPr>
              <a:t>2018 b</a:t>
            </a:r>
            <a:r>
              <a:rPr lang="en-US" sz="2200" dirty="0" smtClean="0">
                <a:solidFill>
                  <a:schemeClr val="bg2">
                    <a:lumMod val="25000"/>
                  </a:schemeClr>
                </a:solidFill>
                <a:latin typeface="Helvetica" pitchFamily="34" charset="0"/>
              </a:rPr>
              <a:t>udget for Fund 1000 reflects a 0.5% increase    from the FY 2017 budget </a:t>
            </a:r>
            <a:r>
              <a:rPr lang="en-US" sz="2200" dirty="0">
                <a:solidFill>
                  <a:schemeClr val="bg2">
                    <a:lumMod val="25000"/>
                  </a:schemeClr>
                </a:solidFill>
                <a:latin typeface="Helvetica" pitchFamily="34" charset="0"/>
              </a:rPr>
              <a:t>estimates.</a:t>
            </a:r>
            <a:r>
              <a:rPr lang="en-US" sz="2200" dirty="0" smtClean="0">
                <a:solidFill>
                  <a:schemeClr val="bg2">
                    <a:lumMod val="25000"/>
                  </a:schemeClr>
                </a:solidFill>
                <a:latin typeface="Helvetica" pitchFamily="34" charset="0"/>
              </a:rPr>
              <a:t>  This equates to a $645 increase.</a:t>
            </a:r>
          </a:p>
          <a:p>
            <a:r>
              <a:rPr lang="en-US" sz="2200" dirty="0" smtClean="0">
                <a:solidFill>
                  <a:schemeClr val="bg2">
                    <a:lumMod val="25000"/>
                  </a:schemeClr>
                </a:solidFill>
                <a:latin typeface="Helvetica" pitchFamily="34" charset="0"/>
              </a:rPr>
              <a:t>FY 2018’s budget for Fund 2424 reflects a 0.5% increase from the FY 2017 </a:t>
            </a:r>
            <a:r>
              <a:rPr lang="en-US" sz="2200" dirty="0">
                <a:solidFill>
                  <a:schemeClr val="bg2">
                    <a:lumMod val="25000"/>
                  </a:schemeClr>
                </a:solidFill>
                <a:latin typeface="Helvetica" pitchFamily="34" charset="0"/>
              </a:rPr>
              <a:t>budget estimates. This equates to a $6,000 increase in revenue for FY 2018 due to the amount of interest that is anticipated to be collected for the Pay or Play Program.</a:t>
            </a:r>
          </a:p>
          <a:p>
            <a:pPr marL="800100" lvl="2" indent="-342900">
              <a:spcBef>
                <a:spcPts val="1000"/>
              </a:spcBef>
              <a:buFont typeface="Wingdings" panose="05000000000000000000" pitchFamily="2" charset="2"/>
              <a:buChar char="v"/>
            </a:pPr>
            <a:r>
              <a:rPr lang="en-US" sz="2200" dirty="0">
                <a:solidFill>
                  <a:schemeClr val="bg2">
                    <a:lumMod val="25000"/>
                  </a:schemeClr>
                </a:solidFill>
                <a:latin typeface="Helvetica" pitchFamily="34" charset="0"/>
              </a:rPr>
              <a:t>It is also projected that more contractors will opt to pay </a:t>
            </a:r>
            <a:r>
              <a:rPr lang="en-US" sz="2200" dirty="0" smtClean="0">
                <a:solidFill>
                  <a:schemeClr val="bg2">
                    <a:lumMod val="25000"/>
                  </a:schemeClr>
                </a:solidFill>
                <a:latin typeface="Helvetica" pitchFamily="34" charset="0"/>
              </a:rPr>
              <a:t>into the </a:t>
            </a:r>
            <a:r>
              <a:rPr lang="en-US" sz="2200" dirty="0">
                <a:solidFill>
                  <a:schemeClr val="bg2">
                    <a:lumMod val="25000"/>
                  </a:schemeClr>
                </a:solidFill>
                <a:latin typeface="Helvetica" pitchFamily="34" charset="0"/>
              </a:rPr>
              <a:t>Contractor Responsibility Fund in FY 2018 if the        requirements for mandatory insurance as stipulated in the Affordable Care Act is removed.</a:t>
            </a:r>
          </a:p>
          <a:p>
            <a:pPr marL="0" indent="0">
              <a:buNone/>
            </a:pPr>
            <a:r>
              <a:rPr lang="en-US" sz="2200" dirty="0" smtClean="0">
                <a:solidFill>
                  <a:schemeClr val="bg2">
                    <a:lumMod val="25000"/>
                  </a:schemeClr>
                </a:solidFill>
                <a:latin typeface="Helvetica" pitchFamily="34" charset="0"/>
              </a:rPr>
              <a:t>                                                                                                                              </a:t>
            </a:r>
          </a:p>
          <a:p>
            <a:endParaRPr lang="en-US" sz="1000" dirty="0"/>
          </a:p>
          <a:p>
            <a:endParaRPr lang="en-US" sz="1000" dirty="0"/>
          </a:p>
        </p:txBody>
      </p:sp>
      <p:sp>
        <p:nvSpPr>
          <p:cNvPr id="6" name="Slide Number Placeholder 5"/>
          <p:cNvSpPr>
            <a:spLocks noGrp="1"/>
          </p:cNvSpPr>
          <p:nvPr>
            <p:ph type="sldNum" sz="quarter" idx="12"/>
          </p:nvPr>
        </p:nvSpPr>
        <p:spPr/>
        <p:txBody>
          <a:bodyPr/>
          <a:lstStyle/>
          <a:p>
            <a:fld id="{016DFC01-5263-43CC-B2B1-8A1F23EF6CC2}" type="slidenum">
              <a:rPr lang="en-US" smtClean="0"/>
              <a:pPr/>
              <a:t>5</a:t>
            </a:fld>
            <a:endParaRPr lang="en-US" dirty="0"/>
          </a:p>
        </p:txBody>
      </p:sp>
    </p:spTree>
    <p:extLst>
      <p:ext uri="{BB962C8B-B14F-4D97-AF65-F5344CB8AC3E}">
        <p14:creationId xmlns:p14="http://schemas.microsoft.com/office/powerpoint/2010/main" val="3206178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3139"/>
            <a:ext cx="6600825" cy="839862"/>
          </a:xfrm>
        </p:spPr>
        <p:txBody>
          <a:bodyPr>
            <a:noAutofit/>
          </a:bodyPr>
          <a:lstStyle/>
          <a:p>
            <a:r>
              <a:rPr lang="en-US" b="1" dirty="0" smtClean="0">
                <a:solidFill>
                  <a:srgbClr val="002060"/>
                </a:solidFill>
                <a:latin typeface="Helvetica" pitchFamily="34" charset="0"/>
              </a:rPr>
              <a:t>Expenditures </a:t>
            </a:r>
            <a:r>
              <a:rPr lang="en-US" b="1" dirty="0">
                <a:solidFill>
                  <a:srgbClr val="002060"/>
                </a:solidFill>
                <a:latin typeface="Helvetica" pitchFamily="34" charset="0"/>
              </a:rPr>
              <a:t>By </a:t>
            </a:r>
            <a:r>
              <a:rPr lang="en-US" b="1" dirty="0" smtClean="0">
                <a:solidFill>
                  <a:srgbClr val="002060"/>
                </a:solidFill>
                <a:latin typeface="Helvetica" pitchFamily="34" charset="0"/>
              </a:rPr>
              <a:t>Funds </a:t>
            </a:r>
            <a:br>
              <a:rPr lang="en-US" b="1" dirty="0" smtClean="0">
                <a:solidFill>
                  <a:srgbClr val="002060"/>
                </a:solidFill>
                <a:latin typeface="Helvetica" pitchFamily="34" charset="0"/>
              </a:rPr>
            </a:br>
            <a:r>
              <a:rPr lang="en-US" b="1" dirty="0" smtClean="0">
                <a:solidFill>
                  <a:srgbClr val="002060"/>
                </a:solidFill>
                <a:latin typeface="Helvetica" pitchFamily="34" charset="0"/>
              </a:rPr>
              <a:t>($ in </a:t>
            </a:r>
            <a:r>
              <a:rPr lang="en-US" b="1" dirty="0">
                <a:solidFill>
                  <a:srgbClr val="002060"/>
                </a:solidFill>
                <a:latin typeface="Helvetica" pitchFamily="34" charset="0"/>
              </a:rPr>
              <a:t>t</a:t>
            </a:r>
            <a:r>
              <a:rPr lang="en-US" b="1" dirty="0" smtClean="0">
                <a:solidFill>
                  <a:srgbClr val="002060"/>
                </a:solidFill>
                <a:latin typeface="Helvetica" pitchFamily="34" charset="0"/>
              </a:rPr>
              <a:t>housands</a:t>
            </a:r>
            <a:r>
              <a:rPr lang="en-US" b="1" dirty="0">
                <a:solidFill>
                  <a:srgbClr val="002060"/>
                </a:solidFill>
                <a:latin typeface="Helvetica" pitchFamily="34" charset="0"/>
              </a:rPr>
              <a:t>)</a:t>
            </a:r>
          </a:p>
        </p:txBody>
      </p:sp>
      <p:sp>
        <p:nvSpPr>
          <p:cNvPr id="3" name="Slide Number Placeholder 2"/>
          <p:cNvSpPr>
            <a:spLocks noGrp="1"/>
          </p:cNvSpPr>
          <p:nvPr>
            <p:ph type="sldNum" sz="quarter" idx="12"/>
          </p:nvPr>
        </p:nvSpPr>
        <p:spPr/>
        <p:txBody>
          <a:bodyPr/>
          <a:lstStyle/>
          <a:p>
            <a:fld id="{016DFC01-5263-43CC-B2B1-8A1F23EF6CC2}" type="slidenum">
              <a:rPr lang="en-US" smtClean="0"/>
              <a:pPr/>
              <a:t>6</a:t>
            </a:fld>
            <a:endParaRPr 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362" y="1602072"/>
            <a:ext cx="8677275" cy="202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7013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2060"/>
                </a:solidFill>
                <a:latin typeface="Helvetica" pitchFamily="34" charset="0"/>
              </a:rPr>
              <a:t>FY 2018 Budget </a:t>
            </a:r>
            <a:r>
              <a:rPr lang="en-US" b="1" dirty="0">
                <a:solidFill>
                  <a:srgbClr val="002060"/>
                </a:solidFill>
                <a:latin typeface="Helvetica" pitchFamily="34" charset="0"/>
              </a:rPr>
              <a:t>Expenditures </a:t>
            </a:r>
            <a:r>
              <a:rPr lang="en-US" b="1" dirty="0" smtClean="0">
                <a:solidFill>
                  <a:srgbClr val="002060"/>
                </a:solidFill>
                <a:latin typeface="Helvetica" pitchFamily="34" charset="0"/>
              </a:rPr>
              <a:t/>
            </a:r>
            <a:br>
              <a:rPr lang="en-US" b="1" dirty="0" smtClean="0">
                <a:solidFill>
                  <a:srgbClr val="002060"/>
                </a:solidFill>
                <a:latin typeface="Helvetica" pitchFamily="34" charset="0"/>
              </a:rPr>
            </a:br>
            <a:r>
              <a:rPr lang="en-US" b="1" dirty="0" smtClean="0">
                <a:solidFill>
                  <a:srgbClr val="002060"/>
                </a:solidFill>
                <a:latin typeface="Helvetica" pitchFamily="34" charset="0"/>
              </a:rPr>
              <a:t>Net </a:t>
            </a:r>
            <a:r>
              <a:rPr lang="en-US" b="1" dirty="0">
                <a:solidFill>
                  <a:srgbClr val="002060"/>
                </a:solidFill>
                <a:latin typeface="Helvetica" pitchFamily="34" charset="0"/>
              </a:rPr>
              <a:t>Change (in thousands)</a:t>
            </a:r>
          </a:p>
        </p:txBody>
      </p:sp>
      <p:sp>
        <p:nvSpPr>
          <p:cNvPr id="6" name="Slide Number Placeholder 5"/>
          <p:cNvSpPr>
            <a:spLocks noGrp="1"/>
          </p:cNvSpPr>
          <p:nvPr>
            <p:ph type="sldNum" sz="quarter" idx="12"/>
          </p:nvPr>
        </p:nvSpPr>
        <p:spPr/>
        <p:txBody>
          <a:bodyPr/>
          <a:lstStyle/>
          <a:p>
            <a:fld id="{016DFC01-5263-43CC-B2B1-8A1F23EF6CC2}" type="slidenum">
              <a:rPr lang="en-US" smtClean="0"/>
              <a:pPr/>
              <a:t>7</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7605" y="1247370"/>
            <a:ext cx="6086901" cy="5480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5746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689" y="306170"/>
            <a:ext cx="6705600" cy="1143000"/>
          </a:xfrm>
        </p:spPr>
        <p:txBody>
          <a:bodyPr>
            <a:normAutofit/>
          </a:bodyPr>
          <a:lstStyle/>
          <a:p>
            <a:r>
              <a:rPr lang="en-US" b="1" dirty="0" smtClean="0">
                <a:solidFill>
                  <a:srgbClr val="002060"/>
                </a:solidFill>
                <a:latin typeface="Helvetica" pitchFamily="34" charset="0"/>
              </a:rPr>
              <a:t>FY 2018 Expenditures Highlights</a:t>
            </a:r>
            <a:endParaRPr lang="en-US" b="1" dirty="0">
              <a:solidFill>
                <a:srgbClr val="002060"/>
              </a:solidFill>
              <a:latin typeface="Helvetica" pitchFamily="34" charset="0"/>
            </a:endParaRPr>
          </a:p>
        </p:txBody>
      </p:sp>
      <p:sp>
        <p:nvSpPr>
          <p:cNvPr id="3" name="Content Placeholder 2"/>
          <p:cNvSpPr>
            <a:spLocks noGrp="1"/>
          </p:cNvSpPr>
          <p:nvPr>
            <p:ph idx="1"/>
          </p:nvPr>
        </p:nvSpPr>
        <p:spPr>
          <a:xfrm>
            <a:off x="447675" y="1376171"/>
            <a:ext cx="8097611" cy="4676285"/>
          </a:xfrm>
        </p:spPr>
        <p:txBody>
          <a:bodyPr>
            <a:noAutofit/>
          </a:bodyPr>
          <a:lstStyle/>
          <a:p>
            <a:r>
              <a:rPr lang="en-US" sz="2200" dirty="0" smtClean="0">
                <a:solidFill>
                  <a:schemeClr val="bg2">
                    <a:lumMod val="25000"/>
                  </a:schemeClr>
                </a:solidFill>
                <a:latin typeface="Helvetica" pitchFamily="34" charset="0"/>
              </a:rPr>
              <a:t>The </a:t>
            </a:r>
            <a:r>
              <a:rPr lang="en-US" sz="2200" dirty="0">
                <a:solidFill>
                  <a:schemeClr val="bg2">
                    <a:lumMod val="25000"/>
                  </a:schemeClr>
                </a:solidFill>
                <a:latin typeface="Helvetica" pitchFamily="34" charset="0"/>
              </a:rPr>
              <a:t>FY 2018 budget for Fund 1000 reflects a 0% change in   expenditures from the FY 2017 estimated budget.</a:t>
            </a:r>
          </a:p>
          <a:p>
            <a:r>
              <a:rPr lang="en-US" sz="2200" dirty="0">
                <a:solidFill>
                  <a:schemeClr val="bg2">
                    <a:lumMod val="25000"/>
                  </a:schemeClr>
                </a:solidFill>
                <a:latin typeface="Helvetica" pitchFamily="34" charset="0"/>
              </a:rPr>
              <a:t>In the proposed FY 2018 budget, OBO’s operating costs declined by 4.7%.  This decrease however, was absorbed by the increase in HITS’ Application Services fee.</a:t>
            </a:r>
          </a:p>
          <a:p>
            <a:r>
              <a:rPr lang="en-US" sz="2200" dirty="0">
                <a:solidFill>
                  <a:schemeClr val="bg2">
                    <a:lumMod val="25000"/>
                  </a:schemeClr>
                </a:solidFill>
                <a:latin typeface="Helvetica" pitchFamily="34" charset="0"/>
              </a:rPr>
              <a:t>FY 2018’s budget for Fund 2424 reflects a $</a:t>
            </a:r>
            <a:r>
              <a:rPr lang="en-US" sz="2200" dirty="0" smtClean="0">
                <a:solidFill>
                  <a:schemeClr val="bg2">
                    <a:lumMod val="25000"/>
                  </a:schemeClr>
                </a:solidFill>
                <a:latin typeface="Helvetica" pitchFamily="34" charset="0"/>
              </a:rPr>
              <a:t>125,000 </a:t>
            </a:r>
            <a:r>
              <a:rPr lang="en-US" sz="2200" dirty="0">
                <a:solidFill>
                  <a:schemeClr val="bg2">
                    <a:lumMod val="25000"/>
                  </a:schemeClr>
                </a:solidFill>
                <a:latin typeface="Helvetica" pitchFamily="34" charset="0"/>
              </a:rPr>
              <a:t>decrease. This resulted in a </a:t>
            </a:r>
            <a:r>
              <a:rPr lang="en-US" sz="2200" dirty="0" smtClean="0">
                <a:solidFill>
                  <a:schemeClr val="bg2">
                    <a:lumMod val="25000"/>
                  </a:schemeClr>
                </a:solidFill>
                <a:latin typeface="Helvetica" pitchFamily="34" charset="0"/>
              </a:rPr>
              <a:t>14.3% </a:t>
            </a:r>
            <a:r>
              <a:rPr lang="en-US" sz="2200" dirty="0">
                <a:solidFill>
                  <a:schemeClr val="bg2">
                    <a:lumMod val="25000"/>
                  </a:schemeClr>
                </a:solidFill>
                <a:latin typeface="Helvetica" pitchFamily="34" charset="0"/>
              </a:rPr>
              <a:t>decrease from the FY 2017 estimated budget.  A significant amount of this decrease is due to budgetary adjustments in the Emergency </a:t>
            </a:r>
            <a:r>
              <a:rPr lang="en-US" sz="2200" dirty="0">
                <a:solidFill>
                  <a:schemeClr val="bg2">
                    <a:lumMod val="25000"/>
                  </a:schemeClr>
                </a:solidFill>
                <a:latin typeface="Helvetica" pitchFamily="34" charset="0"/>
              </a:rPr>
              <a:t>TeleHealth</a:t>
            </a:r>
            <a:r>
              <a:rPr lang="en-US" sz="2200" dirty="0">
                <a:solidFill>
                  <a:schemeClr val="bg2">
                    <a:lumMod val="25000"/>
                  </a:schemeClr>
                </a:solidFill>
                <a:latin typeface="Helvetica" pitchFamily="34" charset="0"/>
              </a:rPr>
              <a:t> Navigation (ETHAN) Program’s change of Scope for year 2 of the program. </a:t>
            </a:r>
          </a:p>
          <a:p>
            <a:pPr marL="0" indent="0">
              <a:buNone/>
            </a:pPr>
            <a:endParaRPr lang="en-US" sz="3600" b="1" u="sng" dirty="0" smtClean="0">
              <a:latin typeface="Verdana" panose="020B0604030504040204" pitchFamily="34" charset="0"/>
              <a:ea typeface="Verdana" panose="020B0604030504040204" pitchFamily="34" charset="0"/>
              <a:cs typeface="Verdana" panose="020B0604030504040204" pitchFamily="34" charset="0"/>
            </a:endParaRPr>
          </a:p>
          <a:p>
            <a:endParaRPr lang="en-US" sz="1000" dirty="0"/>
          </a:p>
          <a:p>
            <a:endParaRPr lang="en-US" sz="1000" dirty="0"/>
          </a:p>
        </p:txBody>
      </p:sp>
      <p:sp>
        <p:nvSpPr>
          <p:cNvPr id="6" name="Slide Number Placeholder 5"/>
          <p:cNvSpPr>
            <a:spLocks noGrp="1"/>
          </p:cNvSpPr>
          <p:nvPr>
            <p:ph type="sldNum" sz="quarter" idx="12"/>
          </p:nvPr>
        </p:nvSpPr>
        <p:spPr/>
        <p:txBody>
          <a:bodyPr/>
          <a:lstStyle/>
          <a:p>
            <a:fld id="{016DFC01-5263-43CC-B2B1-8A1F23EF6CC2}" type="slidenum">
              <a:rPr lang="en-US" smtClean="0"/>
              <a:pPr/>
              <a:t>8</a:t>
            </a:fld>
            <a:endParaRPr lang="en-US" dirty="0"/>
          </a:p>
        </p:txBody>
      </p:sp>
    </p:spTree>
    <p:extLst>
      <p:ext uri="{BB962C8B-B14F-4D97-AF65-F5344CB8AC3E}">
        <p14:creationId xmlns:p14="http://schemas.microsoft.com/office/powerpoint/2010/main" val="2139237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2060"/>
                </a:solidFill>
                <a:latin typeface="Helvetica" pitchFamily="34" charset="0"/>
              </a:rPr>
              <a:t>OBO Functional </a:t>
            </a:r>
            <a:r>
              <a:rPr lang="en-US" b="1" dirty="0" smtClean="0">
                <a:solidFill>
                  <a:srgbClr val="002060"/>
                </a:solidFill>
                <a:latin typeface="Helvetica" pitchFamily="34" charset="0"/>
              </a:rPr>
              <a:t>Organizational </a:t>
            </a:r>
            <a:r>
              <a:rPr lang="en-US" b="1" dirty="0">
                <a:solidFill>
                  <a:srgbClr val="002060"/>
                </a:solidFill>
                <a:latin typeface="Helvetica" pitchFamily="34" charset="0"/>
              </a:rPr>
              <a:t>Chart</a:t>
            </a:r>
            <a:br>
              <a:rPr lang="en-US" b="1" dirty="0">
                <a:solidFill>
                  <a:srgbClr val="002060"/>
                </a:solidFill>
                <a:latin typeface="Helvetica" pitchFamily="34" charset="0"/>
              </a:rPr>
            </a:br>
            <a:r>
              <a:rPr lang="en-US" b="1" dirty="0">
                <a:solidFill>
                  <a:srgbClr val="002060"/>
                </a:solidFill>
                <a:latin typeface="Helvetica" pitchFamily="34" charset="0"/>
              </a:rPr>
              <a:t>(in thousands)</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17916695"/>
              </p:ext>
            </p:extLst>
          </p:nvPr>
        </p:nvGraphicFramePr>
        <p:xfrm>
          <a:off x="457200" y="1490663"/>
          <a:ext cx="8229600" cy="4351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9</a:t>
            </a:fld>
            <a:endParaRPr lang="en-US" dirty="0">
              <a:solidFill>
                <a:prstClr val="black"/>
              </a:solidFill>
              <a:ea typeface="ＭＳ Ｐゴシック" charset="0"/>
            </a:endParaRPr>
          </a:p>
        </p:txBody>
      </p:sp>
    </p:spTree>
    <p:extLst>
      <p:ext uri="{BB962C8B-B14F-4D97-AF65-F5344CB8AC3E}">
        <p14:creationId xmlns:p14="http://schemas.microsoft.com/office/powerpoint/2010/main" val="3562203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32763</TotalTime>
  <Words>1190</Words>
  <Application>Microsoft Office PowerPoint</Application>
  <PresentationFormat>On-screen Show (4:3)</PresentationFormat>
  <Paragraphs>301</Paragraphs>
  <Slides>20</Slides>
  <Notes>14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Custom Design</vt:lpstr>
      <vt:lpstr>Office of Business Opportunity FY 2018 Proposed Budget Presentation  </vt:lpstr>
      <vt:lpstr>Organizational Chart</vt:lpstr>
      <vt:lpstr>FY 2018 Department Initiatives</vt:lpstr>
      <vt:lpstr>Revenues By Funds  ($ in thousands)</vt:lpstr>
      <vt:lpstr>FY 2018 Revenues Highlights</vt:lpstr>
      <vt:lpstr>Expenditures By Funds  ($ in thousands)</vt:lpstr>
      <vt:lpstr>FY 2018 Budget Expenditures  Net Change (in thousands)</vt:lpstr>
      <vt:lpstr>FY 2018 Expenditures Highlights</vt:lpstr>
      <vt:lpstr>OBO Functional Organizational Chart (in thousands)</vt:lpstr>
      <vt:lpstr>OBO Functional Organizational Chart (in thousands)</vt:lpstr>
      <vt:lpstr>PowerPoint Presentation</vt:lpstr>
      <vt:lpstr>Appendix</vt:lpstr>
      <vt:lpstr>OBO Staff Demographic Breakdown</vt:lpstr>
      <vt:lpstr>Department FY 2017Accomplishments</vt:lpstr>
      <vt:lpstr>Department FY 2017 Accomplishments Cont’d</vt:lpstr>
      <vt:lpstr>Department FY 2017 Accomplishments Cont’d</vt:lpstr>
      <vt:lpstr>FY 2018 Performance Measures Fund 1000 </vt:lpstr>
      <vt:lpstr>FY 2018 Performance Measures Fund 1000 (Cont’d) </vt:lpstr>
      <vt:lpstr>FY 2018 Performance Measures  Fund 2424</vt:lpstr>
      <vt:lpstr>PowerPoint Presentation</vt:lpstr>
    </vt:vector>
  </TitlesOfParts>
  <Company>PricewaterhouseCoopers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Presentation Template</dc:title>
  <dc:creator>Kurt.Amend@houstontx.gov</dc:creator>
  <cp:lastModifiedBy>Jackson, Patsy - OBO</cp:lastModifiedBy>
  <cp:revision>517</cp:revision>
  <cp:lastPrinted>2017-05-22T14:30:41Z</cp:lastPrinted>
  <dcterms:created xsi:type="dcterms:W3CDTF">2015-10-09T16:02:59Z</dcterms:created>
  <dcterms:modified xsi:type="dcterms:W3CDTF">2017-05-22T21:52:22Z</dcterms:modified>
</cp:coreProperties>
</file>