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352" r:id="rId3"/>
    <p:sldId id="350" r:id="rId4"/>
    <p:sldId id="330" r:id="rId5"/>
    <p:sldId id="306" r:id="rId6"/>
    <p:sldId id="342" r:id="rId7"/>
    <p:sldId id="347" r:id="rId8"/>
    <p:sldId id="344" r:id="rId9"/>
    <p:sldId id="337" r:id="rId10"/>
    <p:sldId id="338" r:id="rId11"/>
    <p:sldId id="324" r:id="rId12"/>
    <p:sldId id="341" r:id="rId13"/>
    <p:sldId id="348" r:id="rId14"/>
    <p:sldId id="31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Osei-Bonsu" initials="JO" lastIdx="9" clrIdx="0">
    <p:extLst/>
  </p:cmAuthor>
  <p:cmAuthor id="2" name="Krista L Stegemiller" initials="KLS" lastIdx="27" clrIdx="1">
    <p:extLst/>
  </p:cmAuthor>
  <p:cmAuthor id="3" name="Sean M Lindstrom" initials="SML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3869" autoAdjust="0"/>
  </p:normalViewPr>
  <p:slideViewPr>
    <p:cSldViewPr snapToGrid="0">
      <p:cViewPr varScale="1">
        <p:scale>
          <a:sx n="127" d="100"/>
          <a:sy n="127" d="100"/>
        </p:scale>
        <p:origin x="1068" y="132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9455909943716E-2"/>
          <c:y val="0.13982300884955737"/>
          <c:w val="0.8592870544090071"/>
          <c:h val="0.64424778761061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3699">
              <a:solidFill>
                <a:srgbClr val="000000"/>
              </a:solidFill>
              <a:prstDash val="solid"/>
            </a:ln>
          </c:spPr>
          <c:explosion val="46"/>
          <c:dPt>
            <c:idx val="0"/>
            <c:bubble3D val="0"/>
            <c:explosion val="0"/>
            <c:spPr>
              <a:solidFill>
                <a:srgbClr val="3366FF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00D-4B55-A435-8735A411C17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00D-4B55-A435-8735A411C173}"/>
              </c:ext>
            </c:extLst>
          </c:dPt>
          <c:dPt>
            <c:idx val="2"/>
            <c:bubble3D val="0"/>
            <c:spPr>
              <a:solidFill>
                <a:srgbClr val="993366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00D-4B55-A435-8735A411C173}"/>
              </c:ext>
            </c:extLst>
          </c:dPt>
          <c:cat>
            <c:strRef>
              <c:f>Sheet1!$I$4:$K$4</c:f>
              <c:strCache>
                <c:ptCount val="3"/>
                <c:pt idx="0">
                  <c:v>Personnel </c:v>
                </c:pt>
                <c:pt idx="1">
                  <c:v>Supplies</c:v>
                </c:pt>
                <c:pt idx="2">
                  <c:v>Other Services &amp; Charges</c:v>
                </c:pt>
              </c:strCache>
            </c:strRef>
          </c:cat>
          <c:val>
            <c:numRef>
              <c:f>Sheet1!$I$5:$K$5</c:f>
              <c:numCache>
                <c:formatCode>0.00%</c:formatCode>
                <c:ptCount val="3"/>
                <c:pt idx="0">
                  <c:v>0.95134456998123973</c:v>
                </c:pt>
                <c:pt idx="1">
                  <c:v>7.3764492071776502E-3</c:v>
                </c:pt>
                <c:pt idx="2">
                  <c:v>4.1278980811582676E-2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D-4B55-A435-8735A411C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7398">
          <a:noFill/>
        </a:ln>
      </c:spPr>
    </c:plotArea>
    <c:legend>
      <c:legendPos val="b"/>
      <c:layout>
        <c:manualLayout>
          <c:xMode val="edge"/>
          <c:yMode val="edge"/>
          <c:x val="4.5136906273812574E-2"/>
          <c:y val="0.72992394506353764"/>
          <c:w val="0.89738642685996561"/>
          <c:h val="0.26205201106618425"/>
        </c:manualLayout>
      </c:layout>
      <c:overlay val="0"/>
      <c:spPr>
        <a:solidFill>
          <a:srgbClr val="FFFFFF"/>
        </a:solidFill>
        <a:ln w="3425">
          <a:solidFill>
            <a:srgbClr val="000000"/>
          </a:solidFill>
          <a:prstDash val="solid"/>
        </a:ln>
      </c:spPr>
      <c:txPr>
        <a:bodyPr/>
        <a:lstStyle/>
        <a:p>
          <a:pPr>
            <a:defRPr sz="193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FY18 CDSF DEPARTMENTAL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Amount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Sheet1!$A$3:$A$20</c:f>
              <c:strCache>
                <c:ptCount val="18"/>
                <c:pt idx="0">
                  <c:v>PWE</c:v>
                </c:pt>
                <c:pt idx="1">
                  <c:v>HPARD </c:v>
                </c:pt>
                <c:pt idx="2">
                  <c:v>HPD</c:v>
                </c:pt>
                <c:pt idx="3">
                  <c:v>Solid Waste</c:v>
                </c:pt>
                <c:pt idx="4">
                  <c:v>SDW</c:v>
                </c:pt>
                <c:pt idx="5">
                  <c:v>CASE</c:v>
                </c:pt>
                <c:pt idx="6">
                  <c:v>HFD</c:v>
                </c:pt>
                <c:pt idx="7">
                  <c:v>Harris County Constable 1</c:v>
                </c:pt>
                <c:pt idx="8">
                  <c:v>DON</c:v>
                </c:pt>
                <c:pt idx="9">
                  <c:v>Health</c:v>
                </c:pt>
                <c:pt idx="10">
                  <c:v>ARA/BARC</c:v>
                </c:pt>
                <c:pt idx="11">
                  <c:v>HPL</c:v>
                </c:pt>
                <c:pt idx="12">
                  <c:v>MOCA</c:v>
                </c:pt>
                <c:pt idx="13">
                  <c:v>Planning &amp; Development</c:v>
                </c:pt>
                <c:pt idx="14">
                  <c:v>SPARK</c:v>
                </c:pt>
                <c:pt idx="15">
                  <c:v>Houston Parks Board</c:v>
                </c:pt>
                <c:pt idx="16">
                  <c:v>TIRZ</c:v>
                </c:pt>
                <c:pt idx="17">
                  <c:v>Other</c:v>
                </c:pt>
              </c:strCache>
            </c:strRef>
          </c:cat>
          <c:val>
            <c:numRef>
              <c:f>Sheet1!$B$3:$B$20</c:f>
              <c:numCache>
                <c:formatCode>"$"#,##0.00</c:formatCode>
                <c:ptCount val="18"/>
                <c:pt idx="0">
                  <c:v>5910160.2999999998</c:v>
                </c:pt>
                <c:pt idx="1">
                  <c:v>627152.32999999996</c:v>
                </c:pt>
                <c:pt idx="2">
                  <c:v>535526.31000000006</c:v>
                </c:pt>
                <c:pt idx="3">
                  <c:v>253141.82</c:v>
                </c:pt>
                <c:pt idx="4">
                  <c:v>210000</c:v>
                </c:pt>
                <c:pt idx="5">
                  <c:v>164420</c:v>
                </c:pt>
                <c:pt idx="6">
                  <c:v>123948.68</c:v>
                </c:pt>
                <c:pt idx="7">
                  <c:v>123000</c:v>
                </c:pt>
                <c:pt idx="8">
                  <c:v>101025</c:v>
                </c:pt>
                <c:pt idx="9">
                  <c:v>164989.48000000001</c:v>
                </c:pt>
                <c:pt idx="10">
                  <c:v>87017.8</c:v>
                </c:pt>
                <c:pt idx="11">
                  <c:v>83236.77</c:v>
                </c:pt>
                <c:pt idx="12">
                  <c:v>93500</c:v>
                </c:pt>
                <c:pt idx="13">
                  <c:v>112517.8</c:v>
                </c:pt>
                <c:pt idx="14">
                  <c:v>62100</c:v>
                </c:pt>
                <c:pt idx="15">
                  <c:v>30000</c:v>
                </c:pt>
                <c:pt idx="16">
                  <c:v>30000</c:v>
                </c:pt>
                <c:pt idx="17">
                  <c:v>26043.270000000004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5-4A3F-8B36-DD4BE3F14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21441712"/>
        <c:axId val="562974784"/>
      </c:barChart>
      <c:catAx>
        <c:axId val="42144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74784"/>
        <c:crosses val="autoZero"/>
        <c:auto val="1"/>
        <c:lblAlgn val="ctr"/>
        <c:lblOffset val="100"/>
        <c:noMultiLvlLbl val="0"/>
      </c:catAx>
      <c:valAx>
        <c:axId val="56297478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214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CE4CF-BEB3-4AE3-B9B6-0E0BF56FF2BD}" type="datetimeFigureOut">
              <a:rPr lang="en-US" smtClean="0"/>
              <a:t>5/6/2018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8B12E4-CD10-4CF7-AB7A-200996D53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6FB4-3287-4654-BF43-1D2C88298C15}" type="datetimeFigureOut">
              <a:rPr lang="en-US" smtClean="0"/>
              <a:t>5/6/2018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483-8743-41C2-846C-DF8FE3810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2881"/>
            <a:ext cx="8166100" cy="2387600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32438"/>
            <a:ext cx="8166100" cy="1185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0901" y="294883"/>
            <a:ext cx="2163361" cy="2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3800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2784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6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2459"/>
            <a:ext cx="5111750" cy="498847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81898"/>
            <a:ext cx="3008313" cy="3749040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2738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1983"/>
            <a:ext cx="5486400" cy="3589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16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63550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1509"/>
            <a:ext cx="2057400" cy="49884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1509"/>
            <a:ext cx="6019800" cy="4988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4025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472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62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http://www.houstontx.gov/council/b/index.html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://www.houstontx.gov/council/5/index.html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houstontx.gov/council/j/index.html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hyperlink" Target="http://www.houstontx.gov/council/e/index.html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52" y="2722606"/>
            <a:ext cx="8166100" cy="2387600"/>
          </a:xfrm>
        </p:spPr>
        <p:txBody>
          <a:bodyPr/>
          <a:lstStyle/>
          <a:p>
            <a:r>
              <a:rPr lang="en-US" dirty="0">
                <a:latin typeface="Helvetica" pitchFamily="34" charset="0"/>
              </a:rPr>
              <a:t>City Council</a:t>
            </a:r>
            <a:br>
              <a:rPr lang="en-US" dirty="0">
                <a:latin typeface="Helvetica" pitchFamily="34" charset="0"/>
              </a:rPr>
            </a:br>
            <a:r>
              <a:rPr lang="en-US" sz="2800" b="1" dirty="0">
                <a:latin typeface="Helvetica" pitchFamily="34" charset="0"/>
              </a:rPr>
              <a:t>FY2019 Proposed Budget Presentation</a:t>
            </a:r>
            <a:br>
              <a:rPr lang="en-US" sz="2800" dirty="0">
                <a:latin typeface="Helvetica" pitchFamily="34" charset="0"/>
              </a:rPr>
            </a:br>
            <a:br>
              <a:rPr lang="en-US" sz="2800" dirty="0">
                <a:latin typeface="Helvetica" pitchFamily="34" charset="0"/>
              </a:rPr>
            </a:br>
            <a:endParaRPr lang="en-US" sz="2800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May 9, 2018</a:t>
            </a:r>
          </a:p>
        </p:txBody>
      </p:sp>
    </p:spTree>
    <p:extLst>
      <p:ext uri="{BB962C8B-B14F-4D97-AF65-F5344CB8AC3E}">
        <p14:creationId xmlns:p14="http://schemas.microsoft.com/office/powerpoint/2010/main" val="203504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Increase/Decrease  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Houston Information Technology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C5AD2-36E2-4863-8DF7-1A340C15BA90}"/>
              </a:ext>
            </a:extLst>
          </p:cNvPr>
          <p:cNvSpPr/>
          <p:nvPr/>
        </p:nvSpPr>
        <p:spPr>
          <a:xfrm>
            <a:off x="457200" y="1578909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Voice Labor decreased by $253</a:t>
            </a:r>
          </a:p>
          <a:p>
            <a:pPr marL="914400" lvl="4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Decrease is due to updated allocation basis.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182DD-50A7-4B16-9D2D-41B6B7AC5163}"/>
              </a:ext>
            </a:extLst>
          </p:cNvPr>
          <p:cNvSpPr/>
          <p:nvPr/>
        </p:nvSpPr>
        <p:spPr>
          <a:xfrm>
            <a:off x="457200" y="2286795"/>
            <a:ext cx="7886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dirty="0">
              <a:latin typeface="Arial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KRONOS Service Chargeback decreased by $2,861</a:t>
            </a:r>
          </a:p>
          <a:p>
            <a:pPr marL="914400" lvl="6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Decrease is due to updated allocation basis. </a:t>
            </a:r>
          </a:p>
        </p:txBody>
      </p:sp>
    </p:spTree>
    <p:extLst>
      <p:ext uri="{BB962C8B-B14F-4D97-AF65-F5344CB8AC3E}">
        <p14:creationId xmlns:p14="http://schemas.microsoft.com/office/powerpoint/2010/main" val="28136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0" y="303139"/>
            <a:ext cx="6423925" cy="8398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FY2019 Operating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1949" y="1892300"/>
            <a:ext cx="6976675" cy="3378200"/>
            <a:chOff x="1066800" y="2514600"/>
            <a:chExt cx="6976675" cy="3378200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122159"/>
                </p:ext>
              </p:extLst>
            </p:nvPr>
          </p:nvGraphicFramePr>
          <p:xfrm>
            <a:off x="1955800" y="2727325"/>
            <a:ext cx="5413375" cy="316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08908" y="2819400"/>
              <a:ext cx="33345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5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4.32% - Other Services &amp; Charges</a:t>
              </a:r>
            </a:p>
            <a:p>
              <a:pPr algn="ctr">
                <a:lnSpc>
                  <a:spcPct val="50000"/>
                </a:lnSpc>
                <a:buFont typeface="Wingdings" pitchFamily="2" charset="2"/>
                <a:buNone/>
              </a:pPr>
              <a:endParaRPr lang="en-US" sz="1200" dirty="0">
                <a:latin typeface="Arial" charset="0"/>
              </a:endParaRPr>
            </a:p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endParaRPr lang="en-US" sz="1800" dirty="0">
                <a:latin typeface="Arial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62200" y="2514600"/>
              <a:ext cx="1620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.76% - Supplies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66800" y="3276600"/>
              <a:ext cx="20441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94.92% - Personnel 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57400" y="3581400"/>
              <a:ext cx="990600" cy="381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572000" y="3048000"/>
              <a:ext cx="1109276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200400" y="2895600"/>
              <a:ext cx="381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79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DISTRICT SERVICE FUND</a:t>
            </a:r>
            <a:br>
              <a:rPr lang="en-US" dirty="0"/>
            </a:br>
            <a:r>
              <a:rPr lang="en-US" dirty="0"/>
              <a:t>MAJOR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562"/>
            <a:ext cx="8610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Harvey Cleanup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Sidewalks/Curb repairs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ADA ramps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Asphalt Overlay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Street Lights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Speed Cushions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Hike and Bike Trails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B-Cycle Stations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My Brother’s Keeper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Concrete Panel Replacements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Assisted With Several HPARD projects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HPD Overtime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Speed Trailers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Inter-local Agreement with Harris County Constable Precinct 1 (Purchased Cameras – Illegal Dumping)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Rescue Vehicles for HFD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BARC (Spay and Neutering)/Trailers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Working in Conjunction with DON to cut weeded lots and cleanup excess trash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After School Programs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Electrical Boxes (Murals)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Assisted With Home Repairs for Senior Citizens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Removed Shopping Carts from the streets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Hired Part-time employees to assist with neighborhood parks and Community Centers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Specialized equipment was purchased for HPD and HFD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2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DISTRICT SERVICE FUND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903E2E-CE25-4D81-A64C-270974C2F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72078"/>
              </p:ext>
            </p:extLst>
          </p:nvPr>
        </p:nvGraphicFramePr>
        <p:xfrm>
          <a:off x="555942" y="1566704"/>
          <a:ext cx="7582218" cy="466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75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7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ity-sk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9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F0D94143-8FD7-450B-A084-75BF7AFC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30" y="0"/>
            <a:ext cx="2181370" cy="18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05523E-2C79-47C9-B01D-319EBC717D0A}"/>
              </a:ext>
            </a:extLst>
          </p:cNvPr>
          <p:cNvSpPr txBox="1"/>
          <p:nvPr/>
        </p:nvSpPr>
        <p:spPr>
          <a:xfrm>
            <a:off x="17779" y="0"/>
            <a:ext cx="70984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Council Member Larry Green worked diligently to make a </a:t>
            </a:r>
          </a:p>
          <a:p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change in the City of Houston and especially in “District K”</a:t>
            </a:r>
          </a:p>
          <a:p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                       CM Green you will be missed!</a:t>
            </a:r>
          </a:p>
        </p:txBody>
      </p:sp>
    </p:spTree>
    <p:extLst>
      <p:ext uri="{BB962C8B-B14F-4D97-AF65-F5344CB8AC3E}">
        <p14:creationId xmlns:p14="http://schemas.microsoft.com/office/powerpoint/2010/main" val="7166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ity-sk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33136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350" y="-33136"/>
            <a:ext cx="9153525" cy="2307966"/>
            <a:chOff x="0" y="311409"/>
            <a:chExt cx="9153525" cy="2307966"/>
          </a:xfrm>
        </p:grpSpPr>
        <p:pic>
          <p:nvPicPr>
            <p:cNvPr id="5" name="Picture 201" descr="Jerry Davi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95375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6" name="Picture 205" descr="Mike Laste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33375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7" name="Picture 211" descr="Jack Christi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82000" y="1857375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8" name="Picture 217" descr="Dave Martin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0" y="333375"/>
              <a:ext cx="762000" cy="762001"/>
            </a:xfrm>
            <a:prstGeom prst="rect">
              <a:avLst/>
            </a:prstGeom>
            <a:noFill/>
          </p:spPr>
        </p:pic>
        <p:pic>
          <p:nvPicPr>
            <p:cNvPr id="9" name="Picture 2" descr="http://citypointe/GOVT/PublishingImages/stardig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1175"/>
              <a:ext cx="761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citypointe/GOVT/PublishingImages/boykins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333375"/>
              <a:ext cx="771525" cy="77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://citypointe/GOVT/PublishingImages/gallego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2" y="323851"/>
              <a:ext cx="823913" cy="77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citypointe/GOVT/PublishingImages/robinson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474" y="333375"/>
              <a:ext cx="771526" cy="77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http://citypointe/GOVT/PublishingImages/kubosh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33375"/>
              <a:ext cx="761999" cy="76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333375"/>
              <a:ext cx="747713" cy="783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Council Member Steve L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3337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ouncil Member Greg Travis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9" y="333375"/>
              <a:ext cx="816767" cy="76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ouncil Member Karla Cisneros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766" y="333375"/>
              <a:ext cx="721764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ouncil Member Mike Knox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23851"/>
              <a:ext cx="860171" cy="77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ouncil Member Amanda Edwards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950" y="1095375"/>
              <a:ext cx="790575" cy="79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6098378" y="311409"/>
              <a:ext cx="745091" cy="80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offthekuff.com/wp/wp-content/uploads/2018/04/MarthaCastexTatum.jpg">
            <a:extLst>
              <a:ext uri="{FF2B5EF4-FFF2-40B4-BE49-F238E27FC236}">
                <a16:creationId xmlns:a16="http://schemas.microsoft.com/office/drawing/2014/main" id="{5F8A9429-E40C-4147-A102-F022223F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3" y="-28180"/>
            <a:ext cx="756876" cy="7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City Council’s Org Chart – </a:t>
            </a: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Organization Chart 270"/>
          <p:cNvGrpSpPr>
            <a:grpSpLocks/>
          </p:cNvGrpSpPr>
          <p:nvPr/>
        </p:nvGrpSpPr>
        <p:grpSpPr bwMode="auto">
          <a:xfrm>
            <a:off x="1828630" y="1344343"/>
            <a:ext cx="5638970" cy="4036161"/>
            <a:chOff x="1326" y="4502"/>
            <a:chExt cx="14536" cy="5786"/>
          </a:xfrm>
        </p:grpSpPr>
        <p:sp>
          <p:nvSpPr>
            <p:cNvPr id="24" name="_s20769"/>
            <p:cNvSpPr>
              <a:spLocks noChangeArrowheads="1"/>
            </p:cNvSpPr>
            <p:nvPr/>
          </p:nvSpPr>
          <p:spPr bwMode="auto">
            <a:xfrm>
              <a:off x="6630" y="4502"/>
              <a:ext cx="3953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City Council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82.7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10,054,519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_s20768"/>
            <p:cNvSpPr>
              <a:spLocks noChangeArrowheads="1"/>
            </p:cNvSpPr>
            <p:nvPr/>
          </p:nvSpPr>
          <p:spPr bwMode="auto">
            <a:xfrm>
              <a:off x="1326" y="5595"/>
              <a:ext cx="3340" cy="70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A – Stardig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5500010001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5.6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_s20767"/>
            <p:cNvSpPr>
              <a:spLocks noChangeArrowheads="1"/>
            </p:cNvSpPr>
            <p:nvPr/>
          </p:nvSpPr>
          <p:spPr bwMode="auto">
            <a:xfrm>
              <a:off x="8790" y="5594"/>
              <a:ext cx="3340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C – Cohen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5500010003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_s20766"/>
            <p:cNvSpPr>
              <a:spLocks noChangeArrowheads="1"/>
            </p:cNvSpPr>
            <p:nvPr/>
          </p:nvSpPr>
          <p:spPr bwMode="auto">
            <a:xfrm>
              <a:off x="12344" y="5594"/>
              <a:ext cx="3518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D – Boykins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5500010004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_s20765"/>
            <p:cNvSpPr>
              <a:spLocks noChangeArrowheads="1"/>
            </p:cNvSpPr>
            <p:nvPr/>
          </p:nvSpPr>
          <p:spPr bwMode="auto">
            <a:xfrm>
              <a:off x="4988" y="5594"/>
              <a:ext cx="3355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B – Davis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5.6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_s20764"/>
            <p:cNvSpPr>
              <a:spLocks noChangeArrowheads="1"/>
            </p:cNvSpPr>
            <p:nvPr/>
          </p:nvSpPr>
          <p:spPr bwMode="auto">
            <a:xfrm>
              <a:off x="12344" y="6677"/>
              <a:ext cx="3518" cy="70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H – Cisneros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5500010008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7.0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_s20763"/>
            <p:cNvSpPr>
              <a:spLocks noChangeArrowheads="1"/>
            </p:cNvSpPr>
            <p:nvPr/>
          </p:nvSpPr>
          <p:spPr bwMode="auto">
            <a:xfrm>
              <a:off x="8791" y="6654"/>
              <a:ext cx="3339" cy="70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G –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Travis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5500010007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4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.2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_s20762"/>
            <p:cNvSpPr>
              <a:spLocks noChangeArrowheads="1"/>
            </p:cNvSpPr>
            <p:nvPr/>
          </p:nvSpPr>
          <p:spPr bwMode="auto">
            <a:xfrm>
              <a:off x="4988" y="6649"/>
              <a:ext cx="3355" cy="70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F –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Le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5500010006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_s20761"/>
            <p:cNvSpPr>
              <a:spLocks noChangeArrowheads="1"/>
            </p:cNvSpPr>
            <p:nvPr/>
          </p:nvSpPr>
          <p:spPr bwMode="auto">
            <a:xfrm>
              <a:off x="1332" y="6633"/>
              <a:ext cx="3334" cy="70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E - Martin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5500010005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4.8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_s20760"/>
            <p:cNvSpPr>
              <a:spLocks noChangeArrowheads="1"/>
            </p:cNvSpPr>
            <p:nvPr/>
          </p:nvSpPr>
          <p:spPr bwMode="auto">
            <a:xfrm>
              <a:off x="8865" y="8706"/>
              <a:ext cx="3265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Position 4 – Edwards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5500010013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483,962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_s20759"/>
            <p:cNvSpPr>
              <a:spLocks noChangeArrowheads="1"/>
            </p:cNvSpPr>
            <p:nvPr/>
          </p:nvSpPr>
          <p:spPr bwMode="auto">
            <a:xfrm>
              <a:off x="4988" y="8706"/>
              <a:ext cx="3420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Position 3 – Kubosh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_s20758"/>
            <p:cNvSpPr>
              <a:spLocks noChangeArrowheads="1"/>
            </p:cNvSpPr>
            <p:nvPr/>
          </p:nvSpPr>
          <p:spPr bwMode="auto">
            <a:xfrm>
              <a:off x="12344" y="7696"/>
              <a:ext cx="3518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Position 1 –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Knox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5.7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_s20757"/>
            <p:cNvSpPr>
              <a:spLocks noChangeArrowheads="1"/>
            </p:cNvSpPr>
            <p:nvPr/>
          </p:nvSpPr>
          <p:spPr bwMode="auto">
            <a:xfrm>
              <a:off x="8815" y="7699"/>
              <a:ext cx="3315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K – </a:t>
              </a:r>
              <a:r>
                <a:rPr lang="en-US" altLang="en-US" sz="6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CM-Elect Castex-Tatum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5500010018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600" dirty="0">
                  <a:latin typeface="Arial" pitchFamily="34" charset="0"/>
                  <a:ea typeface="Times New Roman" pitchFamily="18" charset="0"/>
                </a:rPr>
                <a:t>5.2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_s20756"/>
            <p:cNvSpPr>
              <a:spLocks noChangeArrowheads="1"/>
            </p:cNvSpPr>
            <p:nvPr/>
          </p:nvSpPr>
          <p:spPr bwMode="auto">
            <a:xfrm>
              <a:off x="4988" y="7670"/>
              <a:ext cx="3355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J</a:t>
              </a:r>
              <a:r>
                <a:rPr kumimoji="0" lang="en-US" altLang="en-US" sz="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– Laster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5500010017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5.0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_s20755"/>
            <p:cNvSpPr>
              <a:spLocks noChangeArrowheads="1"/>
            </p:cNvSpPr>
            <p:nvPr/>
          </p:nvSpPr>
          <p:spPr bwMode="auto">
            <a:xfrm>
              <a:off x="1332" y="7699"/>
              <a:ext cx="3334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District I – Gallegos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5500010009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5.3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438,962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274"/>
            <p:cNvSpPr>
              <a:spLocks noChangeArrowheads="1"/>
            </p:cNvSpPr>
            <p:nvPr/>
          </p:nvSpPr>
          <p:spPr bwMode="auto">
            <a:xfrm>
              <a:off x="12344" y="8706"/>
              <a:ext cx="3518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800" dirty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Position 5 –</a:t>
              </a:r>
              <a:r>
                <a:rPr kumimoji="0" lang="en-US" altLang="en-US" sz="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Christie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5500010014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4.7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utoShape 273"/>
            <p:cNvSpPr>
              <a:spLocks noChangeArrowheads="1"/>
            </p:cNvSpPr>
            <p:nvPr/>
          </p:nvSpPr>
          <p:spPr bwMode="auto">
            <a:xfrm>
              <a:off x="1332" y="8706"/>
              <a:ext cx="3334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Position 2 – Robinson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5500010011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4.6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    438,962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_s20769"/>
            <p:cNvSpPr>
              <a:spLocks noChangeArrowheads="1"/>
            </p:cNvSpPr>
            <p:nvPr/>
          </p:nvSpPr>
          <p:spPr bwMode="auto">
            <a:xfrm>
              <a:off x="6630" y="9580"/>
              <a:ext cx="3926" cy="7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City Council General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5500010016</a:t>
              </a:r>
              <a:endParaRPr lang="en-US" altLang="en-US" sz="9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FTEs:                       </a:t>
              </a:r>
              <a:r>
                <a:rPr lang="en-US" altLang="en-US" sz="800" dirty="0">
                  <a:latin typeface="Arial" pitchFamily="34" charset="0"/>
                  <a:ea typeface="Times New Roman" pitchFamily="18" charset="0"/>
                </a:rPr>
                <a:t>0.0</a:t>
              </a: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Exp.:                556,127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 bwMode="auto">
          <a:xfrm>
            <a:off x="4651232" y="1838225"/>
            <a:ext cx="0" cy="30481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2602535" y="1990725"/>
            <a:ext cx="4262688" cy="122582"/>
            <a:chOff x="2514600" y="3148495"/>
            <a:chExt cx="4262688" cy="1225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418263" y="3148495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2525353" y="2710951"/>
            <a:ext cx="4262688" cy="129707"/>
            <a:chOff x="2514600" y="3148495"/>
            <a:chExt cx="4262688" cy="12970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524160" y="3442687"/>
            <a:ext cx="4262688" cy="129707"/>
            <a:chOff x="2514600" y="3148495"/>
            <a:chExt cx="4262688" cy="129707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2560634" y="4147018"/>
            <a:ext cx="4262688" cy="129707"/>
            <a:chOff x="2514600" y="3148495"/>
            <a:chExt cx="4262688" cy="129707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_s20769"/>
          <p:cNvSpPr>
            <a:spLocks noChangeArrowheads="1"/>
          </p:cNvSpPr>
          <p:nvPr/>
        </p:nvSpPr>
        <p:spPr bwMode="auto">
          <a:xfrm>
            <a:off x="3899991" y="5591175"/>
            <a:ext cx="1519720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>
                <a:latin typeface="Arial" pitchFamily="34" charset="0"/>
              </a:rPr>
              <a:t>Council District Service Fund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5500020001-5500020011</a:t>
            </a:r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0.0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2,475,000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4645155" y="5380504"/>
            <a:ext cx="1029" cy="2106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-266870" y="1340366"/>
            <a:ext cx="21868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14400"/>
            <a:r>
              <a:rPr lang="en-US" sz="1000" dirty="0"/>
              <a:t>FTE’s for FY18 – 77.5</a:t>
            </a:r>
          </a:p>
          <a:p>
            <a:pPr marL="914400"/>
            <a:r>
              <a:rPr lang="en-US" sz="1000" dirty="0"/>
              <a:t>FTE’s for FY19 – 82.7</a:t>
            </a:r>
          </a:p>
        </p:txBody>
      </p:sp>
    </p:spTree>
    <p:extLst>
      <p:ext uri="{BB962C8B-B14F-4D97-AF65-F5344CB8AC3E}">
        <p14:creationId xmlns:p14="http://schemas.microsoft.com/office/powerpoint/2010/main" val="360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(FY18 TO FY19)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09089" y="1194960"/>
            <a:ext cx="7905751" cy="3416320"/>
          </a:xfrm>
          <a:prstGeom prst="rect">
            <a:avLst/>
          </a:prstGeom>
          <a:noFill/>
          <a:ln w="76200" cmpd="dbl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127000">
            <a:bevelT w="0" h="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 Adopted FY18 Budget was $9,978,068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Operating Budget - $7,021,312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" charset="0"/>
              </a:rPr>
              <a:t>$438,832/Office (16)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Proposed FY19 Budget is $10,054,519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Operating Budget - $7,023,392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" charset="0"/>
              </a:rPr>
              <a:t>$438,962/Office (16)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049" y="5192970"/>
            <a:ext cx="8153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Municipal Pension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decreased by $5,687 and IT increased by $2,357.  An adjustment by IT in the amount of $5,403 was made to the FY18 operating budget.  Operating budget was increased by .03%</a:t>
            </a:r>
          </a:p>
        </p:txBody>
      </p:sp>
    </p:spTree>
    <p:extLst>
      <p:ext uri="{BB962C8B-B14F-4D97-AF65-F5344CB8AC3E}">
        <p14:creationId xmlns:p14="http://schemas.microsoft.com/office/powerpoint/2010/main" val="16731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(FY18 TO FY19)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77239" y="1143001"/>
            <a:ext cx="75342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Adopted FY18 Health Benefits - $481,756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FY18 Increase - $41,064 (Total $522,820)</a:t>
            </a: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Proposed FY19 Health Benefits - $556,134</a:t>
            </a:r>
          </a:p>
          <a:p>
            <a:pPr lvl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" y="4987751"/>
            <a:ext cx="721042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Health Insurance increased by $33,314.  This is due to the number of employees hired within the fiscal year.</a:t>
            </a:r>
          </a:p>
        </p:txBody>
      </p:sp>
    </p:spTree>
    <p:extLst>
      <p:ext uri="{BB962C8B-B14F-4D97-AF65-F5344CB8AC3E}">
        <p14:creationId xmlns:p14="http://schemas.microsoft.com/office/powerpoint/2010/main" val="4611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(FY18 TO FY19)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66675" y="373551"/>
            <a:ext cx="9601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FY18 Council District Service Fund (CDSF) Carry Forward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$868,524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FY19 Council District Service Fund (CDSF) Carry Forward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Undetermined (Contingent on Mayor Turner’s approval)</a:t>
            </a: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7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16" y="310823"/>
            <a:ext cx="6273800" cy="8398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(FY18 TO FY19)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66675" y="409571"/>
            <a:ext cx="960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Adopted FY18 Council District Service Fund - $2,475,000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$225,000/District Office (11)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6676" y="2594072"/>
            <a:ext cx="921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Proposed FY19 Council District Service Fund - $2,475,000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$225,000/District Office (11)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24" y="5111576"/>
            <a:ext cx="78105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Proposed FY19 Council District Service Fund remained the same amount as FY18.  </a:t>
            </a:r>
          </a:p>
          <a:p>
            <a:pPr>
              <a:spcBef>
                <a:spcPts val="6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Increase/Decrease  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Houston Information Technology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5515" y="1572184"/>
            <a:ext cx="70054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EGIS Revolving Fund Services increased by $503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Increase is due to updated allocation basis.</a:t>
            </a:r>
            <a:endParaRPr lang="en-US" sz="2000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1800" dirty="0"/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Voice Services increased by $987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Increase is due to updated allocation basis.</a:t>
            </a:r>
            <a:r>
              <a:rPr lang="en-US" sz="2000" dirty="0"/>
              <a:t> </a:t>
            </a:r>
            <a:endParaRPr lang="en-US" sz="2000" dirty="0">
              <a:latin typeface="Arial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ABBEA8-FB4D-4B66-9345-E0CA7C5F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5" y="3511121"/>
            <a:ext cx="8321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Application Services increased by $10,941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Changes are due to various contractual increases including: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Infor, SAP and Microsoft Office 365 software.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</a:rPr>
              <a:t>    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BF51FF4-A169-4E82-8F9D-C87B26C5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90" y="4082089"/>
            <a:ext cx="8701421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800" dirty="0"/>
          </a:p>
          <a:p>
            <a:pPr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Data Services decreased by $6,960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 marL="1371600" lvl="8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Decrease is due to "one-time" or non-recurring cost in FY2018. </a:t>
            </a:r>
          </a:p>
          <a:p>
            <a:pPr marL="1028700" lvl="8"/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173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45345</TotalTime>
  <Words>641</Words>
  <Application>Microsoft Office PowerPoint</Application>
  <PresentationFormat>On-screen Show (4:3)</PresentationFormat>
  <Paragraphs>225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Helvetica</vt:lpstr>
      <vt:lpstr>Times New Roman</vt:lpstr>
      <vt:lpstr>Wingdings</vt:lpstr>
      <vt:lpstr>Custom Design</vt:lpstr>
      <vt:lpstr>City Council FY2019 Proposed Budget Presentation  </vt:lpstr>
      <vt:lpstr>PowerPoint Presentation</vt:lpstr>
      <vt:lpstr>PowerPoint Presentation</vt:lpstr>
      <vt:lpstr>City Council’s Org Chart – </vt:lpstr>
      <vt:lpstr>Budget Comparison (FY18 TO FY19)</vt:lpstr>
      <vt:lpstr>Budget Comparison (FY18 TO FY19)</vt:lpstr>
      <vt:lpstr>Budget Comparison (FY18 TO FY19)</vt:lpstr>
      <vt:lpstr>Budget Comparison (FY18 TO FY19)</vt:lpstr>
      <vt:lpstr>Increase/Decrease   Houston Information Technology Services</vt:lpstr>
      <vt:lpstr>Increase/Decrease   Houston Information Technology Services</vt:lpstr>
      <vt:lpstr>FY2019 Operating Budget</vt:lpstr>
      <vt:lpstr>COUNCIL DISTRICT SERVICE FUND MAJOR PROJECTS</vt:lpstr>
      <vt:lpstr>COUNCIL DISTRICT SERVICE FUND OVERVIEW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Presentation Template</dc:title>
  <dc:creator>Kurt.Amend@houstontx.gov</dc:creator>
  <cp:lastModifiedBy>Hamilton, Merrick - FIN</cp:lastModifiedBy>
  <cp:revision>463</cp:revision>
  <cp:lastPrinted>2018-05-02T18:47:23Z</cp:lastPrinted>
  <dcterms:created xsi:type="dcterms:W3CDTF">2015-10-09T16:02:59Z</dcterms:created>
  <dcterms:modified xsi:type="dcterms:W3CDTF">2018-05-06T19:00:17Z</dcterms:modified>
</cp:coreProperties>
</file>