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9.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notesSlides/notesSlide18.xml" ContentType="application/vnd.openxmlformats-officedocument.presentationml.notesSlide+xml"/>
  <Override PartName="/ppt/charts/chart14.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57" r:id="rId3"/>
    <p:sldId id="260" r:id="rId4"/>
    <p:sldId id="261" r:id="rId5"/>
    <p:sldId id="287" r:id="rId6"/>
    <p:sldId id="288" r:id="rId7"/>
    <p:sldId id="289" r:id="rId8"/>
    <p:sldId id="290" r:id="rId9"/>
    <p:sldId id="291" r:id="rId10"/>
    <p:sldId id="259" r:id="rId11"/>
    <p:sldId id="262" r:id="rId12"/>
    <p:sldId id="279" r:id="rId13"/>
    <p:sldId id="274" r:id="rId14"/>
    <p:sldId id="258" r:id="rId15"/>
    <p:sldId id="263" r:id="rId16"/>
    <p:sldId id="264" r:id="rId17"/>
    <p:sldId id="292" r:id="rId18"/>
    <p:sldId id="293"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7DCB"/>
    <a:srgbClr val="63A0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00" autoAdjust="0"/>
    <p:restoredTop sz="96215" autoAdjust="0"/>
  </p:normalViewPr>
  <p:slideViewPr>
    <p:cSldViewPr snapToGrid="0">
      <p:cViewPr varScale="1">
        <p:scale>
          <a:sx n="87" d="100"/>
          <a:sy n="87" d="100"/>
        </p:scale>
        <p:origin x="1714" y="86"/>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snapToGrid="0">
      <p:cViewPr varScale="1">
        <p:scale>
          <a:sx n="86" d="100"/>
          <a:sy n="86" d="100"/>
        </p:scale>
        <p:origin x="374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80"/>
      <c:rotY val="230"/>
      <c:depthPercent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2934202190243445E-2"/>
          <c:y val="0.20343620974943916"/>
          <c:w val="0.8188059251214288"/>
          <c:h val="0.79340571537375615"/>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EFF0-47E4-8318-E4DEC6A7956E}"/>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EFF0-47E4-8318-E4DEC6A7956E}"/>
              </c:ext>
            </c:extLst>
          </c:dPt>
          <c:dLbls>
            <c:dLbl>
              <c:idx val="0"/>
              <c:layout>
                <c:manualLayout>
                  <c:x val="0.20016638667960127"/>
                  <c:y val="4.4038457149378069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spc="0" baseline="0">
                      <a:solidFill>
                        <a:schemeClr val="tx1"/>
                      </a:solidFill>
                      <a:latin typeface="+mn-lt"/>
                      <a:ea typeface="+mn-ea"/>
                      <a:cs typeface="+mn-cs"/>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17662296727700466"/>
                      <c:h val="0.19947826086956519"/>
                    </c:manualLayout>
                  </c15:layout>
                </c:ext>
                <c:ext xmlns:c16="http://schemas.microsoft.com/office/drawing/2014/chart" uri="{C3380CC4-5D6E-409C-BE32-E72D297353CC}">
                  <c16:uniqueId val="{00000001-EFF0-47E4-8318-E4DEC6A7956E}"/>
                </c:ext>
              </c:extLst>
            </c:dLbl>
            <c:dLbl>
              <c:idx val="1"/>
              <c:layout>
                <c:manualLayout>
                  <c:x val="-0.238934630907192"/>
                  <c:y val="-9.3660390277302288E-2"/>
                </c:manualLayout>
              </c:layout>
              <c:tx>
                <c:rich>
                  <a:bodyPr rot="0" spcFirstLastPara="1" vertOverflow="ellipsis" vert="horz" wrap="square" lIns="38100" tIns="19050" rIns="38100" bIns="19050" anchor="ctr" anchorCtr="1">
                    <a:noAutofit/>
                  </a:bodyPr>
                  <a:lstStyle/>
                  <a:p>
                    <a:pPr>
                      <a:defRPr sz="1100" b="1" i="0" u="none" strike="noStrike" kern="1200" spc="0" baseline="0">
                        <a:solidFill>
                          <a:schemeClr val="tx1"/>
                        </a:solidFill>
                        <a:latin typeface="+mn-lt"/>
                        <a:ea typeface="+mn-ea"/>
                        <a:cs typeface="+mn-cs"/>
                      </a:defRPr>
                    </a:pPr>
                    <a:fld id="{97D39F97-D939-4F1E-99BE-11A30286AFCA}" type="CATEGORYNAME">
                      <a:rPr lang="en-US" sz="1100">
                        <a:solidFill>
                          <a:schemeClr val="tx1"/>
                        </a:solidFill>
                      </a:rPr>
                      <a:pPr>
                        <a:defRPr sz="1100">
                          <a:solidFill>
                            <a:schemeClr val="tx1"/>
                          </a:solidFill>
                        </a:defRPr>
                      </a:pPr>
                      <a:t>[CATEGORY NAME]</a:t>
                    </a:fld>
                    <a:endParaRPr lang="en-US" sz="1100" baseline="0">
                      <a:solidFill>
                        <a:schemeClr val="tx1"/>
                      </a:solidFill>
                    </a:endParaRPr>
                  </a:p>
                  <a:p>
                    <a:pPr>
                      <a:defRPr sz="1100">
                        <a:solidFill>
                          <a:schemeClr val="tx1"/>
                        </a:solidFill>
                      </a:defRPr>
                    </a:pPr>
                    <a:fld id="{7DDE48CC-5468-47AB-9254-F6802B9254EA}" type="VALUE">
                      <a:rPr lang="en-US" sz="1100">
                        <a:solidFill>
                          <a:schemeClr val="tx1"/>
                        </a:solidFill>
                      </a:rPr>
                      <a:pPr>
                        <a:defRPr sz="1100">
                          <a:solidFill>
                            <a:schemeClr val="tx1"/>
                          </a:solidFill>
                        </a:defRPr>
                      </a:pPr>
                      <a:t>[VALUE]</a:t>
                    </a:fld>
                    <a:endParaRPr lang="en-US" sz="1100" baseline="0">
                      <a:solidFill>
                        <a:schemeClr val="tx1"/>
                      </a:solidFill>
                    </a:endParaRPr>
                  </a:p>
                  <a:p>
                    <a:pPr>
                      <a:defRPr sz="1100">
                        <a:solidFill>
                          <a:schemeClr val="tx1"/>
                        </a:solidFill>
                      </a:defRPr>
                    </a:pPr>
                    <a:fld id="{8B6CDCC3-077C-4EF8-BF40-1B4ABF5E60C4}" type="PERCENTAGE">
                      <a:rPr lang="en-US" sz="1100">
                        <a:solidFill>
                          <a:schemeClr val="tx1"/>
                        </a:solidFill>
                      </a:rPr>
                      <a:pPr>
                        <a:defRPr sz="1100">
                          <a:solidFill>
                            <a:schemeClr val="tx1"/>
                          </a:solidFill>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spc="0" baseline="0">
                      <a:solidFill>
                        <a:schemeClr val="tx1"/>
                      </a:solidFill>
                      <a:latin typeface="+mn-lt"/>
                      <a:ea typeface="+mn-ea"/>
                      <a:cs typeface="+mn-cs"/>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0959017667916183"/>
                      <c:h val="0.25165217391304345"/>
                    </c:manualLayout>
                  </c15:layout>
                  <c15:dlblFieldTable/>
                  <c15:showDataLabelsRange val="0"/>
                </c:ext>
                <c:ext xmlns:c16="http://schemas.microsoft.com/office/drawing/2014/chart" uri="{C3380CC4-5D6E-409C-BE32-E72D297353CC}">
                  <c16:uniqueId val="{00000003-EFF0-47E4-8318-E4DEC6A7956E}"/>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tx1"/>
                    </a:solidFill>
                    <a:latin typeface="+mn-lt"/>
                    <a:ea typeface="+mn-ea"/>
                    <a:cs typeface="+mn-cs"/>
                  </a:defRPr>
                </a:pPr>
                <a:endParaRPr lang="en-US"/>
              </a:p>
            </c:txPr>
            <c:dLblPos val="in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Sheet6!$J$3:$J$4</c:f>
              <c:strCache>
                <c:ptCount val="2"/>
                <c:pt idx="0">
                  <c:v>Personnel Services</c:v>
                </c:pt>
                <c:pt idx="1">
                  <c:v>Other Services and Charges</c:v>
                </c:pt>
              </c:strCache>
            </c:strRef>
          </c:cat>
          <c:val>
            <c:numRef>
              <c:f>Sheet6!$K$3:$K$4</c:f>
              <c:numCache>
                <c:formatCode>"$"#,##0_);[Red]\("$"#,##0\)</c:formatCode>
                <c:ptCount val="2"/>
                <c:pt idx="0">
                  <c:v>13173</c:v>
                </c:pt>
                <c:pt idx="1">
                  <c:v>29885</c:v>
                </c:pt>
              </c:numCache>
            </c:numRef>
          </c:val>
          <c:extLst>
            <c:ext xmlns:c16="http://schemas.microsoft.com/office/drawing/2014/chart" uri="{C3380CC4-5D6E-409C-BE32-E72D297353CC}">
              <c16:uniqueId val="{00000004-EFF0-47E4-8318-E4DEC6A7956E}"/>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400"/>
            </a:pPr>
            <a:r>
              <a:rPr lang="en-US" sz="1400" cap="small" baseline="0" dirty="0"/>
              <a:t>Employee Ethnicity Profile</a:t>
            </a:r>
          </a:p>
        </c:rich>
      </c:tx>
      <c:layout>
        <c:manualLayout>
          <c:xMode val="edge"/>
          <c:yMode val="edge"/>
          <c:x val="0.19277818029476335"/>
          <c:y val="0"/>
        </c:manualLayout>
      </c:layout>
      <c:overlay val="1"/>
    </c:title>
    <c:autoTitleDeleted val="0"/>
    <c:view3D>
      <c:rotX val="50"/>
      <c:rotY val="170"/>
      <c:rAngAx val="0"/>
      <c:perspective val="0"/>
    </c:view3D>
    <c:floor>
      <c:thickness val="0"/>
    </c:floor>
    <c:sideWall>
      <c:thickness val="0"/>
    </c:sideWall>
    <c:backWall>
      <c:thickness val="0"/>
    </c:backWall>
    <c:plotArea>
      <c:layout>
        <c:manualLayout>
          <c:layoutTarget val="inner"/>
          <c:xMode val="edge"/>
          <c:yMode val="edge"/>
          <c:x val="3.082995475991197E-2"/>
          <c:y val="0.10706747547410941"/>
          <c:w val="0.92970285178498391"/>
          <c:h val="0.73860048459054128"/>
        </c:manualLayout>
      </c:layout>
      <c:pie3DChart>
        <c:varyColors val="1"/>
        <c:ser>
          <c:idx val="0"/>
          <c:order val="0"/>
          <c:tx>
            <c:strRef>
              <c:f>Sheet1!$B$1</c:f>
              <c:strCache>
                <c:ptCount val="1"/>
                <c:pt idx="0">
                  <c:v>Race</c:v>
                </c:pt>
              </c:strCache>
            </c:strRef>
          </c:tx>
          <c:explosion val="1"/>
          <c:dPt>
            <c:idx val="0"/>
            <c:bubble3D val="0"/>
            <c:explosion val="5"/>
            <c:extLst>
              <c:ext xmlns:c16="http://schemas.microsoft.com/office/drawing/2014/chart" uri="{C3380CC4-5D6E-409C-BE32-E72D297353CC}">
                <c16:uniqueId val="{00000000-B5DA-4395-A623-3F48BC2CA9AB}"/>
              </c:ext>
            </c:extLst>
          </c:dPt>
          <c:dLbls>
            <c:dLbl>
              <c:idx val="0"/>
              <c:layout>
                <c:manualLayout>
                  <c:x val="-0.23844400938353238"/>
                  <c:y val="-4.5551077173067639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0-B5DA-4395-A623-3F48BC2CA9AB}"/>
                </c:ext>
              </c:extLst>
            </c:dLbl>
            <c:dLbl>
              <c:idx val="1"/>
              <c:layout>
                <c:manualLayout>
                  <c:x val="-0.14466808066500844"/>
                  <c:y val="8.6339736713516219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B5DA-4395-A623-3F48BC2CA9AB}"/>
                </c:ext>
              </c:extLst>
            </c:dLbl>
            <c:dLbl>
              <c:idx val="2"/>
              <c:layout>
                <c:manualLayout>
                  <c:x val="0.18154761904761904"/>
                  <c:y val="0"/>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B5DA-4395-A623-3F48BC2CA9AB}"/>
                </c:ext>
              </c:extLst>
            </c:dLbl>
            <c:dLbl>
              <c:idx val="3"/>
              <c:layout>
                <c:manualLayout>
                  <c:x val="0.18516924907257365"/>
                  <c:y val="-3.1458990513475144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B5DA-4395-A623-3F48BC2CA9AB}"/>
                </c:ext>
              </c:extLst>
            </c:dLbl>
            <c:spPr>
              <a:noFill/>
              <a:ln>
                <a:noFill/>
              </a:ln>
              <a:effectLst/>
            </c:spPr>
            <c:txPr>
              <a:bodyPr/>
              <a:lstStyle/>
              <a:p>
                <a:pPr>
                  <a:defRPr sz="900" b="1"/>
                </a:pPr>
                <a:endParaRPr lang="en-US"/>
              </a:p>
            </c:txPr>
            <c:dLblPos val="outEnd"/>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Sheet1!$A$2:$A$6</c:f>
              <c:strCache>
                <c:ptCount val="5"/>
                <c:pt idx="0">
                  <c:v>White</c:v>
                </c:pt>
                <c:pt idx="1">
                  <c:v>African American</c:v>
                </c:pt>
                <c:pt idx="2">
                  <c:v>Hispanic</c:v>
                </c:pt>
                <c:pt idx="3">
                  <c:v>Asian</c:v>
                </c:pt>
                <c:pt idx="4">
                  <c:v>Other</c:v>
                </c:pt>
              </c:strCache>
            </c:strRef>
          </c:cat>
          <c:val>
            <c:numRef>
              <c:f>Sheet1!$B$2:$B$6</c:f>
              <c:numCache>
                <c:formatCode>General</c:formatCode>
                <c:ptCount val="5"/>
                <c:pt idx="0">
                  <c:v>53</c:v>
                </c:pt>
                <c:pt idx="1">
                  <c:v>98</c:v>
                </c:pt>
                <c:pt idx="2">
                  <c:v>102</c:v>
                </c:pt>
                <c:pt idx="3">
                  <c:v>2</c:v>
                </c:pt>
                <c:pt idx="4">
                  <c:v>2</c:v>
                </c:pt>
              </c:numCache>
            </c:numRef>
          </c:val>
          <c:extLst>
            <c:ext xmlns:c16="http://schemas.microsoft.com/office/drawing/2014/chart" uri="{C3380CC4-5D6E-409C-BE32-E72D297353CC}">
              <c16:uniqueId val="{00000004-B5DA-4395-A623-3F48BC2CA9AB}"/>
            </c:ext>
          </c:extLst>
        </c:ser>
        <c:dLbls>
          <c:showLegendKey val="0"/>
          <c:showVal val="0"/>
          <c:showCatName val="0"/>
          <c:showSerName val="0"/>
          <c:showPercent val="0"/>
          <c:showBubbleSize val="0"/>
          <c:showLeaderLines val="1"/>
        </c:dLbls>
      </c:pie3DChart>
    </c:plotArea>
    <c:legend>
      <c:legendPos val="b"/>
      <c:layout>
        <c:manualLayout>
          <c:xMode val="edge"/>
          <c:yMode val="edge"/>
          <c:x val="0.1188251456131114"/>
          <c:y val="0.90129828918721211"/>
          <c:w val="0.80841493748090054"/>
          <c:h val="9.411169002396931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a:lstStyle/>
          <a:p>
            <a:pPr>
              <a:defRPr sz="1400"/>
            </a:pPr>
            <a:r>
              <a:rPr lang="en-US" sz="1400" cap="small" baseline="0" dirty="0"/>
              <a:t>Employee Gender Profile</a:t>
            </a:r>
          </a:p>
        </c:rich>
      </c:tx>
      <c:layout>
        <c:manualLayout>
          <c:xMode val="edge"/>
          <c:yMode val="edge"/>
          <c:x val="0.18225503113486516"/>
          <c:y val="8.6819144783570803E-3"/>
        </c:manualLayout>
      </c:layout>
      <c:overlay val="1"/>
    </c:title>
    <c:autoTitleDeleted val="0"/>
    <c:view3D>
      <c:rotX val="50"/>
      <c:rotY val="200"/>
      <c:rAngAx val="0"/>
      <c:perspective val="10"/>
    </c:view3D>
    <c:floor>
      <c:thickness val="0"/>
    </c:floor>
    <c:sideWall>
      <c:thickness val="0"/>
    </c:sideWall>
    <c:backWall>
      <c:thickness val="0"/>
    </c:backWall>
    <c:plotArea>
      <c:layout>
        <c:manualLayout>
          <c:layoutTarget val="inner"/>
          <c:xMode val="edge"/>
          <c:yMode val="edge"/>
          <c:x val="5.0983511715360141E-2"/>
          <c:y val="0.12083750894774517"/>
          <c:w val="0.89515389700421566"/>
          <c:h val="0.71565045398033378"/>
        </c:manualLayout>
      </c:layout>
      <c:pie3DChart>
        <c:varyColors val="1"/>
        <c:ser>
          <c:idx val="0"/>
          <c:order val="0"/>
          <c:tx>
            <c:strRef>
              <c:f>Sheet1!$B$1</c:f>
              <c:strCache>
                <c:ptCount val="1"/>
                <c:pt idx="0">
                  <c:v>Gender</c:v>
                </c:pt>
              </c:strCache>
            </c:strRef>
          </c:tx>
          <c:explosion val="1"/>
          <c:dPt>
            <c:idx val="1"/>
            <c:bubble3D val="0"/>
            <c:explosion val="13"/>
            <c:extLst>
              <c:ext xmlns:c16="http://schemas.microsoft.com/office/drawing/2014/chart" uri="{C3380CC4-5D6E-409C-BE32-E72D297353CC}">
                <c16:uniqueId val="{00000000-30E8-4DDC-8D9D-5B07CA59F3AB}"/>
              </c:ext>
            </c:extLst>
          </c:dPt>
          <c:dLbls>
            <c:dLbl>
              <c:idx val="0"/>
              <c:layout>
                <c:manualLayout>
                  <c:x val="-0.22980677068834032"/>
                  <c:y val="0.15589983941876293"/>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30E8-4DDC-8D9D-5B07CA59F3AB}"/>
                </c:ext>
              </c:extLst>
            </c:dLbl>
            <c:dLbl>
              <c:idx val="1"/>
              <c:layout>
                <c:manualLayout>
                  <c:x val="0.13460263714620194"/>
                  <c:y val="8.1247786610405756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0-30E8-4DDC-8D9D-5B07CA59F3AB}"/>
                </c:ext>
              </c:extLst>
            </c:dLbl>
            <c:dLbl>
              <c:idx val="2"/>
              <c:layout>
                <c:manualLayout>
                  <c:x val="0.18154761904761904"/>
                  <c:y val="0"/>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2-30E8-4DDC-8D9D-5B07CA59F3AB}"/>
                </c:ext>
              </c:extLst>
            </c:dLbl>
            <c:dLbl>
              <c:idx val="3"/>
              <c:layout>
                <c:manualLayout>
                  <c:x val="0.11607142857142846"/>
                  <c:y val="-8.6538461538461536E-2"/>
                </c:manualLayout>
              </c:layout>
              <c:dLblPos val="bestFit"/>
              <c:showLegendKey val="0"/>
              <c:showVal val="1"/>
              <c:showCatName val="0"/>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30E8-4DDC-8D9D-5B07CA59F3AB}"/>
                </c:ext>
              </c:extLst>
            </c:dLbl>
            <c:spPr>
              <a:noFill/>
              <a:ln>
                <a:noFill/>
              </a:ln>
              <a:effectLst/>
            </c:spPr>
            <c:txPr>
              <a:bodyPr/>
              <a:lstStyle/>
              <a:p>
                <a:pPr>
                  <a:defRPr sz="900" b="1"/>
                </a:pPr>
                <a:endParaRPr lang="en-US"/>
              </a:p>
            </c:txPr>
            <c:dLblPos val="outEnd"/>
            <c:showLegendKey val="0"/>
            <c:showVal val="1"/>
            <c:showCatName val="0"/>
            <c:showSerName val="0"/>
            <c:showPercent val="1"/>
            <c:showBubbleSize val="0"/>
            <c:separator>
</c:separator>
            <c:showLeaderLines val="1"/>
            <c:extLst>
              <c:ext xmlns:c15="http://schemas.microsoft.com/office/drawing/2012/chart" uri="{CE6537A1-D6FC-4f65-9D91-7224C49458BB}"/>
            </c:extLst>
          </c:dLbls>
          <c:cat>
            <c:strRef>
              <c:f>Sheet1!$A$2:$A$3</c:f>
              <c:strCache>
                <c:ptCount val="2"/>
                <c:pt idx="0">
                  <c:v>Male</c:v>
                </c:pt>
                <c:pt idx="1">
                  <c:v>Female</c:v>
                </c:pt>
              </c:strCache>
            </c:strRef>
          </c:cat>
          <c:val>
            <c:numRef>
              <c:f>Sheet1!$B$2:$B$3</c:f>
              <c:numCache>
                <c:formatCode>General</c:formatCode>
                <c:ptCount val="2"/>
                <c:pt idx="0">
                  <c:v>195</c:v>
                </c:pt>
                <c:pt idx="1">
                  <c:v>75</c:v>
                </c:pt>
              </c:numCache>
            </c:numRef>
          </c:val>
          <c:extLst>
            <c:ext xmlns:c16="http://schemas.microsoft.com/office/drawing/2014/chart" uri="{C3380CC4-5D6E-409C-BE32-E72D297353CC}">
              <c16:uniqueId val="{00000004-30E8-4DDC-8D9D-5B07CA59F3AB}"/>
            </c:ext>
          </c:extLst>
        </c:ser>
        <c:dLbls>
          <c:showLegendKey val="0"/>
          <c:showVal val="0"/>
          <c:showCatName val="0"/>
          <c:showSerName val="0"/>
          <c:showPercent val="0"/>
          <c:showBubbleSize val="0"/>
          <c:showLeaderLines val="1"/>
        </c:dLbls>
      </c:pie3DChart>
    </c:plotArea>
    <c:legend>
      <c:legendPos val="b"/>
      <c:layout>
        <c:manualLayout>
          <c:xMode val="edge"/>
          <c:yMode val="edge"/>
          <c:x val="0.26398439221496883"/>
          <c:y val="0.87517492006827968"/>
          <c:w val="0.4241494020129073"/>
          <c:h val="8.9005004747708352E-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sz="1200"/>
            </a:pPr>
            <a:r>
              <a:rPr lang="en-US" sz="1200" cap="small" baseline="0" dirty="0"/>
              <a:t>Employee Ethnicity and Gender Profile</a:t>
            </a:r>
          </a:p>
        </c:rich>
      </c:tx>
      <c:overlay val="0"/>
    </c:title>
    <c:autoTitleDeleted val="0"/>
    <c:view3D>
      <c:rotX val="20"/>
      <c:rotY val="30"/>
      <c:rAngAx val="1"/>
    </c:view3D>
    <c:floor>
      <c:thickness val="0"/>
    </c:floor>
    <c:sideWall>
      <c:thickness val="0"/>
    </c:sideWall>
    <c:backWall>
      <c:thickness val="0"/>
    </c:backWall>
    <c:plotArea>
      <c:layout>
        <c:manualLayout>
          <c:layoutTarget val="inner"/>
          <c:xMode val="edge"/>
          <c:yMode val="edge"/>
          <c:x val="8.829593063978132E-2"/>
          <c:y val="0.20462438679724215"/>
          <c:w val="0.91170406936021864"/>
          <c:h val="0.40018118486930165"/>
        </c:manualLayout>
      </c:layout>
      <c:bar3DChart>
        <c:barDir val="col"/>
        <c:grouping val="clustered"/>
        <c:varyColors val="0"/>
        <c:ser>
          <c:idx val="0"/>
          <c:order val="0"/>
          <c:tx>
            <c:strRef>
              <c:f>Sheet1!$B$1</c:f>
              <c:strCache>
                <c:ptCount val="1"/>
                <c:pt idx="0">
                  <c:v>Male</c:v>
                </c:pt>
              </c:strCache>
            </c:strRef>
          </c:tx>
          <c:invertIfNegative val="0"/>
          <c:cat>
            <c:strRef>
              <c:f>Sheet1!$A$2:$A$6</c:f>
              <c:strCache>
                <c:ptCount val="5"/>
                <c:pt idx="0">
                  <c:v>White</c:v>
                </c:pt>
                <c:pt idx="1">
                  <c:v>African American</c:v>
                </c:pt>
                <c:pt idx="2">
                  <c:v>Hispanic</c:v>
                </c:pt>
                <c:pt idx="3">
                  <c:v>Asian</c:v>
                </c:pt>
                <c:pt idx="4">
                  <c:v>Other</c:v>
                </c:pt>
              </c:strCache>
            </c:strRef>
          </c:cat>
          <c:val>
            <c:numRef>
              <c:f>Sheet1!$B$2:$B$6</c:f>
              <c:numCache>
                <c:formatCode>General</c:formatCode>
                <c:ptCount val="5"/>
                <c:pt idx="0">
                  <c:v>46</c:v>
                </c:pt>
                <c:pt idx="1">
                  <c:v>63</c:v>
                </c:pt>
                <c:pt idx="2">
                  <c:v>73</c:v>
                </c:pt>
                <c:pt idx="3">
                  <c:v>11</c:v>
                </c:pt>
                <c:pt idx="4">
                  <c:v>2</c:v>
                </c:pt>
              </c:numCache>
            </c:numRef>
          </c:val>
          <c:extLst>
            <c:ext xmlns:c16="http://schemas.microsoft.com/office/drawing/2014/chart" uri="{C3380CC4-5D6E-409C-BE32-E72D297353CC}">
              <c16:uniqueId val="{00000000-C102-47E4-AA96-0499419730D5}"/>
            </c:ext>
          </c:extLst>
        </c:ser>
        <c:ser>
          <c:idx val="1"/>
          <c:order val="1"/>
          <c:tx>
            <c:strRef>
              <c:f>Sheet1!$C$1</c:f>
              <c:strCache>
                <c:ptCount val="1"/>
                <c:pt idx="0">
                  <c:v>Female</c:v>
                </c:pt>
              </c:strCache>
            </c:strRef>
          </c:tx>
          <c:invertIfNegative val="0"/>
          <c:cat>
            <c:strRef>
              <c:f>Sheet1!$A$2:$A$6</c:f>
              <c:strCache>
                <c:ptCount val="5"/>
                <c:pt idx="0">
                  <c:v>White</c:v>
                </c:pt>
                <c:pt idx="1">
                  <c:v>African American</c:v>
                </c:pt>
                <c:pt idx="2">
                  <c:v>Hispanic</c:v>
                </c:pt>
                <c:pt idx="3">
                  <c:v>Asian</c:v>
                </c:pt>
                <c:pt idx="4">
                  <c:v>Other</c:v>
                </c:pt>
              </c:strCache>
            </c:strRef>
          </c:cat>
          <c:val>
            <c:numRef>
              <c:f>Sheet1!$C$2:$C$6</c:f>
              <c:numCache>
                <c:formatCode>General</c:formatCode>
                <c:ptCount val="5"/>
                <c:pt idx="0">
                  <c:v>7</c:v>
                </c:pt>
                <c:pt idx="1">
                  <c:v>35</c:v>
                </c:pt>
                <c:pt idx="2">
                  <c:v>29</c:v>
                </c:pt>
                <c:pt idx="3">
                  <c:v>4</c:v>
                </c:pt>
                <c:pt idx="4">
                  <c:v>0</c:v>
                </c:pt>
              </c:numCache>
            </c:numRef>
          </c:val>
          <c:extLst>
            <c:ext xmlns:c16="http://schemas.microsoft.com/office/drawing/2014/chart" uri="{C3380CC4-5D6E-409C-BE32-E72D297353CC}">
              <c16:uniqueId val="{00000001-C102-47E4-AA96-0499419730D5}"/>
            </c:ext>
          </c:extLst>
        </c:ser>
        <c:ser>
          <c:idx val="2"/>
          <c:order val="2"/>
          <c:tx>
            <c:strRef>
              <c:f>Sheet1!$D$1</c:f>
              <c:strCache>
                <c:ptCount val="1"/>
                <c:pt idx="0">
                  <c:v>Total</c:v>
                </c:pt>
              </c:strCache>
            </c:strRef>
          </c:tx>
          <c:invertIfNegative val="0"/>
          <c:cat>
            <c:strRef>
              <c:f>Sheet1!$A$2:$A$6</c:f>
              <c:strCache>
                <c:ptCount val="5"/>
                <c:pt idx="0">
                  <c:v>White</c:v>
                </c:pt>
                <c:pt idx="1">
                  <c:v>African American</c:v>
                </c:pt>
                <c:pt idx="2">
                  <c:v>Hispanic</c:v>
                </c:pt>
                <c:pt idx="3">
                  <c:v>Asian</c:v>
                </c:pt>
                <c:pt idx="4">
                  <c:v>Other</c:v>
                </c:pt>
              </c:strCache>
            </c:strRef>
          </c:cat>
          <c:val>
            <c:numRef>
              <c:f>Sheet1!$D$2:$D$6</c:f>
              <c:numCache>
                <c:formatCode>General</c:formatCode>
                <c:ptCount val="5"/>
                <c:pt idx="0">
                  <c:v>53</c:v>
                </c:pt>
                <c:pt idx="1">
                  <c:v>98</c:v>
                </c:pt>
                <c:pt idx="2">
                  <c:v>102</c:v>
                </c:pt>
                <c:pt idx="3">
                  <c:v>15</c:v>
                </c:pt>
                <c:pt idx="4">
                  <c:v>2</c:v>
                </c:pt>
              </c:numCache>
            </c:numRef>
          </c:val>
          <c:extLst>
            <c:ext xmlns:c16="http://schemas.microsoft.com/office/drawing/2014/chart" uri="{C3380CC4-5D6E-409C-BE32-E72D297353CC}">
              <c16:uniqueId val="{00000002-C102-47E4-AA96-0499419730D5}"/>
            </c:ext>
          </c:extLst>
        </c:ser>
        <c:dLbls>
          <c:showLegendKey val="0"/>
          <c:showVal val="0"/>
          <c:showCatName val="0"/>
          <c:showSerName val="0"/>
          <c:showPercent val="0"/>
          <c:showBubbleSize val="0"/>
        </c:dLbls>
        <c:gapWidth val="150"/>
        <c:shape val="box"/>
        <c:axId val="253250112"/>
        <c:axId val="253258864"/>
        <c:axId val="0"/>
      </c:bar3DChart>
      <c:catAx>
        <c:axId val="253250112"/>
        <c:scaling>
          <c:orientation val="minMax"/>
        </c:scaling>
        <c:delete val="0"/>
        <c:axPos val="b"/>
        <c:numFmt formatCode="General" sourceLinked="0"/>
        <c:majorTickMark val="none"/>
        <c:minorTickMark val="none"/>
        <c:tickLblPos val="nextTo"/>
        <c:crossAx val="253258864"/>
        <c:crosses val="autoZero"/>
        <c:auto val="1"/>
        <c:lblAlgn val="ctr"/>
        <c:lblOffset val="100"/>
        <c:noMultiLvlLbl val="0"/>
      </c:catAx>
      <c:valAx>
        <c:axId val="253258864"/>
        <c:scaling>
          <c:orientation val="minMax"/>
          <c:max val="100"/>
        </c:scaling>
        <c:delete val="0"/>
        <c:axPos val="l"/>
        <c:majorGridlines/>
        <c:numFmt formatCode="General" sourceLinked="1"/>
        <c:majorTickMark val="none"/>
        <c:minorTickMark val="none"/>
        <c:tickLblPos val="nextTo"/>
        <c:txPr>
          <a:bodyPr/>
          <a:lstStyle/>
          <a:p>
            <a:pPr>
              <a:defRPr sz="900"/>
            </a:pPr>
            <a:endParaRPr lang="en-US"/>
          </a:p>
        </c:txPr>
        <c:crossAx val="253250112"/>
        <c:crosses val="autoZero"/>
        <c:crossBetween val="between"/>
        <c:majorUnit val="20"/>
      </c:valAx>
      <c:dTable>
        <c:showHorzBorder val="1"/>
        <c:showVertBorder val="1"/>
        <c:showOutline val="1"/>
        <c:showKeys val="1"/>
        <c:txPr>
          <a:bodyPr/>
          <a:lstStyle/>
          <a:p>
            <a:pPr rtl="0">
              <a:defRPr sz="900"/>
            </a:pPr>
            <a:endParaRPr lang="en-US"/>
          </a:p>
        </c:txPr>
      </c:dTable>
    </c:plotArea>
    <c:plotVisOnly val="1"/>
    <c:dispBlanksAs val="gap"/>
    <c:showDLblsOverMax val="0"/>
  </c:chart>
  <c:txPr>
    <a:bodyPr/>
    <a:lstStyle/>
    <a:p>
      <a:pPr>
        <a:defRPr sz="1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title>
      <c:tx>
        <c:rich>
          <a:bodyPr/>
          <a:lstStyle/>
          <a:p>
            <a:pPr>
              <a:defRPr/>
            </a:pPr>
            <a:r>
              <a:rPr lang="en-US" sz="1800" b="1" i="0" baseline="0" dirty="0">
                <a:effectLst/>
              </a:rPr>
              <a:t>FTEs vs. Properties</a:t>
            </a:r>
            <a:endParaRPr lang="en-US" dirty="0">
              <a:effectLst/>
            </a:endParaRPr>
          </a:p>
        </c:rich>
      </c:tx>
      <c:layout>
        <c:manualLayout>
          <c:xMode val="edge"/>
          <c:yMode val="edge"/>
          <c:x val="0.39377824605358946"/>
          <c:y val="1.1494252873563218E-2"/>
        </c:manualLayout>
      </c:layout>
      <c:overlay val="0"/>
    </c:title>
    <c:autoTitleDeleted val="0"/>
    <c:view3D>
      <c:rotX val="15"/>
      <c:rotY val="20"/>
      <c:rAngAx val="1"/>
    </c:view3D>
    <c:floor>
      <c:thickness val="0"/>
    </c:floor>
    <c:sideWall>
      <c:thickness val="0"/>
    </c:sideWall>
    <c:backWall>
      <c:thickness val="0"/>
    </c:backWall>
    <c:plotArea>
      <c:layout>
        <c:manualLayout>
          <c:layoutTarget val="inner"/>
          <c:xMode val="edge"/>
          <c:yMode val="edge"/>
          <c:x val="5.2978540661757605E-2"/>
          <c:y val="0.15072721513259119"/>
          <c:w val="0.93677792595757448"/>
          <c:h val="0.60774504480043445"/>
        </c:manualLayout>
      </c:layout>
      <c:bar3DChart>
        <c:barDir val="col"/>
        <c:grouping val="clustered"/>
        <c:varyColors val="0"/>
        <c:ser>
          <c:idx val="0"/>
          <c:order val="0"/>
          <c:tx>
            <c:strRef>
              <c:f>Sheet1!$B$1</c:f>
              <c:strCache>
                <c:ptCount val="1"/>
                <c:pt idx="0">
                  <c:v>Properties</c:v>
                </c:pt>
              </c:strCache>
            </c:strRef>
          </c:tx>
          <c:invertIfNegative val="0"/>
          <c:dLbls>
            <c:dLbl>
              <c:idx val="0"/>
              <c:layout>
                <c:manualLayout>
                  <c:x val="8.3333351560225619E-3"/>
                  <c:y val="-2.46193093896010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0C-4704-A420-0694E8F8385B}"/>
                </c:ext>
              </c:extLst>
            </c:dLbl>
            <c:dLbl>
              <c:idx val="1"/>
              <c:layout>
                <c:manualLayout>
                  <c:x val="1.1706895292191892E-2"/>
                  <c:y val="-1.14942528735632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20C-4704-A420-0694E8F8385B}"/>
                </c:ext>
              </c:extLst>
            </c:dLbl>
            <c:dLbl>
              <c:idx val="2"/>
              <c:layout>
                <c:manualLayout>
                  <c:x val="1.3170141978368514E-2"/>
                  <c:y val="-1.72413793103448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20C-4704-A420-0694E8F8385B}"/>
                </c:ext>
              </c:extLst>
            </c:dLbl>
            <c:dLbl>
              <c:idx val="3"/>
              <c:layout>
                <c:manualLayout>
                  <c:x val="1.463364274576608E-2"/>
                  <c:y val="-6.56240292213758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20C-4704-A420-0694E8F8385B}"/>
                </c:ext>
              </c:extLst>
            </c:dLbl>
            <c:dLbl>
              <c:idx val="4"/>
              <c:layout>
                <c:manualLayout>
                  <c:x val="7.3168095576198258E-3"/>
                  <c:y val="5.74712643678160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20C-4704-A420-0694E8F8385B}"/>
                </c:ext>
              </c:extLst>
            </c:dLbl>
            <c:dLbl>
              <c:idx val="6"/>
              <c:layout>
                <c:manualLayout>
                  <c:x val="7.316809557619825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20C-4704-A420-0694E8F8385B}"/>
                </c:ext>
              </c:extLst>
            </c:dLbl>
            <c:dLbl>
              <c:idx val="7"/>
              <c:layout>
                <c:manualLayout>
                  <c:x val="1.1706895292192E-2"/>
                  <c:y val="-5.747126436781635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20C-4704-A420-0694E8F8385B}"/>
                </c:ext>
              </c:extLst>
            </c:dLbl>
            <c:dLbl>
              <c:idx val="8"/>
              <c:layout>
                <c:manualLayout>
                  <c:x val="6.9444459633521355E-3"/>
                  <c:y val="-1.8464482042200792E-2"/>
                </c:manualLayout>
              </c:layout>
              <c:tx>
                <c:rich>
                  <a:bodyPr/>
                  <a:lstStyle/>
                  <a:p>
                    <a:r>
                      <a:rPr lang="en-US" dirty="0"/>
                      <a:t>316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20C-4704-A420-0694E8F8385B}"/>
                </c:ext>
              </c:extLst>
            </c:dLbl>
            <c:spPr>
              <a:noFill/>
              <a:ln>
                <a:noFill/>
              </a:ln>
              <a:effectLst/>
            </c:spPr>
            <c:txPr>
              <a:bodyPr/>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FY2009</c:v>
                </c:pt>
                <c:pt idx="1">
                  <c:v>FY2010</c:v>
                </c:pt>
                <c:pt idx="2">
                  <c:v>FY2011</c:v>
                </c:pt>
                <c:pt idx="3">
                  <c:v>FY2012</c:v>
                </c:pt>
                <c:pt idx="4">
                  <c:v>FY2013</c:v>
                </c:pt>
                <c:pt idx="5">
                  <c:v>FY2014</c:v>
                </c:pt>
                <c:pt idx="6">
                  <c:v>FY2015</c:v>
                </c:pt>
                <c:pt idx="7">
                  <c:v>FY2016</c:v>
                </c:pt>
                <c:pt idx="8">
                  <c:v>FY2017</c:v>
                </c:pt>
              </c:strCache>
            </c:strRef>
          </c:cat>
          <c:val>
            <c:numRef>
              <c:f>Sheet1!$B$2:$B$10</c:f>
              <c:numCache>
                <c:formatCode>General</c:formatCode>
                <c:ptCount val="9"/>
                <c:pt idx="0">
                  <c:v>300</c:v>
                </c:pt>
                <c:pt idx="1">
                  <c:v>304</c:v>
                </c:pt>
                <c:pt idx="2">
                  <c:v>302</c:v>
                </c:pt>
                <c:pt idx="3">
                  <c:v>318</c:v>
                </c:pt>
                <c:pt idx="4">
                  <c:v>318</c:v>
                </c:pt>
                <c:pt idx="5">
                  <c:v>318</c:v>
                </c:pt>
                <c:pt idx="6">
                  <c:v>333</c:v>
                </c:pt>
                <c:pt idx="7">
                  <c:v>332</c:v>
                </c:pt>
                <c:pt idx="8">
                  <c:v>316</c:v>
                </c:pt>
              </c:numCache>
            </c:numRef>
          </c:val>
          <c:extLst>
            <c:ext xmlns:c16="http://schemas.microsoft.com/office/drawing/2014/chart" uri="{C3380CC4-5D6E-409C-BE32-E72D297353CC}">
              <c16:uniqueId val="{00000008-920C-4704-A420-0694E8F8385B}"/>
            </c:ext>
          </c:extLst>
        </c:ser>
        <c:ser>
          <c:idx val="1"/>
          <c:order val="1"/>
          <c:tx>
            <c:strRef>
              <c:f>Sheet1!$C$1</c:f>
              <c:strCache>
                <c:ptCount val="1"/>
                <c:pt idx="0">
                  <c:v>FTE's</c:v>
                </c:pt>
              </c:strCache>
            </c:strRef>
          </c:tx>
          <c:invertIfNegative val="0"/>
          <c:dLbls>
            <c:dLbl>
              <c:idx val="0"/>
              <c:layout>
                <c:manualLayout>
                  <c:x val="8.3333351560225619E-3"/>
                  <c:y val="-6.1548273474002638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20C-4704-A420-0694E8F8385B}"/>
                </c:ext>
              </c:extLst>
            </c:dLbl>
            <c:dLbl>
              <c:idx val="1"/>
              <c:layout>
                <c:manualLayout>
                  <c:x val="1.1706895292191892E-2"/>
                  <c:y val="5.74712643678155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920C-4704-A420-0694E8F8385B}"/>
                </c:ext>
              </c:extLst>
            </c:dLbl>
            <c:dLbl>
              <c:idx val="2"/>
              <c:layout>
                <c:manualLayout>
                  <c:x val="1.3170257203715825E-2"/>
                  <c:y val="-5.74712643678166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920C-4704-A420-0694E8F8385B}"/>
                </c:ext>
              </c:extLst>
            </c:dLbl>
            <c:dLbl>
              <c:idx val="3"/>
              <c:layout>
                <c:manualLayout>
                  <c:x val="1.0243533380667906E-2"/>
                  <c:y val="-1.72413793103448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920C-4704-A420-0694E8F8385B}"/>
                </c:ext>
              </c:extLst>
            </c:dLbl>
            <c:dLbl>
              <c:idx val="4"/>
              <c:layout>
                <c:manualLayout>
                  <c:x val="7.3168095576199325E-3"/>
                  <c:y val="-1.72413793103448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20C-4704-A420-0694E8F8385B}"/>
                </c:ext>
              </c:extLst>
            </c:dLbl>
            <c:dLbl>
              <c:idx val="5"/>
              <c:layout>
                <c:manualLayout>
                  <c:x val="8.7801714691439197E-3"/>
                  <c:y val="-1.72413793103448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920C-4704-A420-0694E8F8385B}"/>
                </c:ext>
              </c:extLst>
            </c:dLbl>
            <c:dLbl>
              <c:idx val="6"/>
              <c:layout>
                <c:manualLayout>
                  <c:x val="4.3900857345719599E-3"/>
                  <c:y val="-5.747126436781609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920C-4704-A420-0694E8F8385B}"/>
                </c:ext>
              </c:extLst>
            </c:dLbl>
            <c:dLbl>
              <c:idx val="7"/>
              <c:layout>
                <c:manualLayout>
                  <c:x val="7.3168095576199325E-3"/>
                  <c:y val="-1.7241379310344879E-2"/>
                </c:manualLayout>
              </c:layout>
              <c:tx>
                <c:rich>
                  <a:bodyPr/>
                  <a:lstStyle/>
                  <a:p>
                    <a:r>
                      <a:rPr lang="en-US" dirty="0"/>
                      <a:t>158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20C-4704-A420-0694E8F8385B}"/>
                </c:ext>
              </c:extLst>
            </c:dLbl>
            <c:dLbl>
              <c:idx val="8"/>
              <c:layout>
                <c:manualLayout>
                  <c:x val="1.6666670312045228E-2"/>
                  <c:y val="-3.07741367370013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20C-4704-A420-0694E8F8385B}"/>
                </c:ext>
              </c:extLst>
            </c:dLbl>
            <c:spPr>
              <a:noFill/>
              <a:ln>
                <a:noFill/>
              </a:ln>
              <a:effectLst/>
            </c:spPr>
            <c:txPr>
              <a:bodyPr anchor="t" anchorCtr="1"/>
              <a:lstStyle/>
              <a:p>
                <a:pPr>
                  <a:defRPr sz="9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FY2009</c:v>
                </c:pt>
                <c:pt idx="1">
                  <c:v>FY2010</c:v>
                </c:pt>
                <c:pt idx="2">
                  <c:v>FY2011</c:v>
                </c:pt>
                <c:pt idx="3">
                  <c:v>FY2012</c:v>
                </c:pt>
                <c:pt idx="4">
                  <c:v>FY2013</c:v>
                </c:pt>
                <c:pt idx="5">
                  <c:v>FY2014</c:v>
                </c:pt>
                <c:pt idx="6">
                  <c:v>FY2015</c:v>
                </c:pt>
                <c:pt idx="7">
                  <c:v>FY2016</c:v>
                </c:pt>
                <c:pt idx="8">
                  <c:v>FY2017</c:v>
                </c:pt>
              </c:strCache>
            </c:strRef>
          </c:cat>
          <c:val>
            <c:numRef>
              <c:f>Sheet1!$C$2:$C$10</c:f>
              <c:numCache>
                <c:formatCode>General</c:formatCode>
                <c:ptCount val="9"/>
                <c:pt idx="0">
                  <c:v>172.5</c:v>
                </c:pt>
                <c:pt idx="1">
                  <c:v>170.2</c:v>
                </c:pt>
                <c:pt idx="2">
                  <c:v>161.4</c:v>
                </c:pt>
                <c:pt idx="3">
                  <c:v>153</c:v>
                </c:pt>
                <c:pt idx="4">
                  <c:v>151.1</c:v>
                </c:pt>
                <c:pt idx="5">
                  <c:v>151.6</c:v>
                </c:pt>
                <c:pt idx="6">
                  <c:v>160</c:v>
                </c:pt>
                <c:pt idx="7">
                  <c:v>158</c:v>
                </c:pt>
                <c:pt idx="8">
                  <c:v>151.4</c:v>
                </c:pt>
              </c:numCache>
            </c:numRef>
          </c:val>
          <c:extLst>
            <c:ext xmlns:c16="http://schemas.microsoft.com/office/drawing/2014/chart" uri="{C3380CC4-5D6E-409C-BE32-E72D297353CC}">
              <c16:uniqueId val="{00000012-920C-4704-A420-0694E8F8385B}"/>
            </c:ext>
          </c:extLst>
        </c:ser>
        <c:dLbls>
          <c:showLegendKey val="0"/>
          <c:showVal val="0"/>
          <c:showCatName val="0"/>
          <c:showSerName val="0"/>
          <c:showPercent val="0"/>
          <c:showBubbleSize val="0"/>
        </c:dLbls>
        <c:gapWidth val="75"/>
        <c:shape val="box"/>
        <c:axId val="218852864"/>
        <c:axId val="219055808"/>
        <c:axId val="0"/>
      </c:bar3DChart>
      <c:catAx>
        <c:axId val="218852864"/>
        <c:scaling>
          <c:orientation val="minMax"/>
        </c:scaling>
        <c:delete val="0"/>
        <c:axPos val="b"/>
        <c:numFmt formatCode="General" sourceLinked="0"/>
        <c:majorTickMark val="none"/>
        <c:minorTickMark val="none"/>
        <c:tickLblPos val="nextTo"/>
        <c:txPr>
          <a:bodyPr/>
          <a:lstStyle/>
          <a:p>
            <a:pPr>
              <a:defRPr sz="900" b="1"/>
            </a:pPr>
            <a:endParaRPr lang="en-US"/>
          </a:p>
        </c:txPr>
        <c:crossAx val="219055808"/>
        <c:crosses val="autoZero"/>
        <c:auto val="1"/>
        <c:lblAlgn val="ctr"/>
        <c:lblOffset val="100"/>
        <c:noMultiLvlLbl val="0"/>
      </c:catAx>
      <c:valAx>
        <c:axId val="219055808"/>
        <c:scaling>
          <c:orientation val="minMax"/>
        </c:scaling>
        <c:delete val="0"/>
        <c:axPos val="l"/>
        <c:majorGridlines/>
        <c:numFmt formatCode="General" sourceLinked="1"/>
        <c:majorTickMark val="none"/>
        <c:minorTickMark val="none"/>
        <c:tickLblPos val="nextTo"/>
        <c:spPr>
          <a:ln w="9525">
            <a:noFill/>
          </a:ln>
        </c:spPr>
        <c:txPr>
          <a:bodyPr/>
          <a:lstStyle/>
          <a:p>
            <a:pPr>
              <a:defRPr sz="1050" b="1"/>
            </a:pPr>
            <a:endParaRPr lang="en-US"/>
          </a:p>
        </c:txPr>
        <c:crossAx val="218852864"/>
        <c:crosses val="autoZero"/>
        <c:crossBetween val="between"/>
        <c:majorUnit val="50"/>
      </c:valAx>
    </c:plotArea>
    <c:legend>
      <c:legendPos val="b"/>
      <c:layout>
        <c:manualLayout>
          <c:xMode val="edge"/>
          <c:yMode val="edge"/>
          <c:x val="1.8793927003039067E-2"/>
          <c:y val="0.8861846355743993"/>
          <c:w val="0.90726093523835571"/>
          <c:h val="7.5353825964062204E-2"/>
        </c:manualLayout>
      </c:layout>
      <c:overlay val="0"/>
      <c:txPr>
        <a:bodyPr/>
        <a:lstStyle/>
        <a:p>
          <a:pPr>
            <a:defRPr sz="1000" b="1"/>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hPercent val="100"/>
      <c:rotY val="60"/>
      <c:depthPercent val="100"/>
      <c:rAngAx val="0"/>
      <c:perspective val="0"/>
    </c:view3D>
    <c:floor>
      <c:thickness val="0"/>
    </c:floor>
    <c:sideWall>
      <c:thickness val="0"/>
    </c:sideWall>
    <c:backWall>
      <c:thickness val="0"/>
    </c:backWall>
    <c:plotArea>
      <c:layout>
        <c:manualLayout>
          <c:layoutTarget val="inner"/>
          <c:xMode val="edge"/>
          <c:yMode val="edge"/>
          <c:x val="0"/>
          <c:y val="5.4203021919557538E-2"/>
          <c:w val="1"/>
          <c:h val="0.86922047244094691"/>
        </c:manualLayout>
      </c:layout>
      <c:pie3DChart>
        <c:varyColors val="1"/>
        <c:dLbls>
          <c:showLegendKey val="0"/>
          <c:showVal val="0"/>
          <c:showCatName val="1"/>
          <c:showSerName val="0"/>
          <c:showPercent val="1"/>
          <c:showBubbleSize val="0"/>
          <c:showLeaderLines val="0"/>
        </c:dLbls>
      </c:pie3D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66791177382401"/>
          <c:y val="9.9330015877160019E-2"/>
          <c:w val="0.62203659358690322"/>
          <c:h val="0.79660996748962476"/>
        </c:manualLayout>
      </c:layout>
      <c:pieChart>
        <c:varyColors val="1"/>
        <c:ser>
          <c:idx val="0"/>
          <c:order val="0"/>
          <c:explosion val="6"/>
          <c:dPt>
            <c:idx val="0"/>
            <c:bubble3D val="0"/>
            <c:explosion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E5F2-4624-8E44-F53152261089}"/>
              </c:ext>
            </c:extLst>
          </c:dPt>
          <c:dPt>
            <c:idx val="1"/>
            <c:bubble3D val="0"/>
            <c:explosion val="13"/>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E5F2-4624-8E44-F53152261089}"/>
              </c:ext>
            </c:extLst>
          </c:dPt>
          <c:dPt>
            <c:idx val="2"/>
            <c:bubble3D val="0"/>
            <c:explosion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E5F2-4624-8E44-F53152261089}"/>
              </c:ext>
            </c:extLst>
          </c:dPt>
          <c:dLbls>
            <c:dLbl>
              <c:idx val="0"/>
              <c:layout>
                <c:manualLayout>
                  <c:x val="-1.4151068377634461E-2"/>
                  <c:y val="0.28744440688930062"/>
                </c:manualLayout>
              </c:layout>
              <c:spPr>
                <a:noFill/>
                <a:ln>
                  <a:noFill/>
                </a:ln>
                <a:effectLst/>
              </c:spPr>
              <c:txPr>
                <a:bodyPr rot="0" spcFirstLastPara="1" vertOverflow="ellipsis" vert="horz" wrap="square" lIns="38100" tIns="19050" rIns="38100" bIns="19050" anchor="ctr" anchorCtr="0">
                  <a:noAutofit/>
                </a:bodyPr>
                <a:lstStyle/>
                <a:p>
                  <a:pPr algn="ctr">
                    <a:defRPr sz="1050" b="1" i="0" u="none" strike="noStrike" kern="1200" spc="0" baseline="0">
                      <a:solidFill>
                        <a:schemeClr val="tx1"/>
                      </a:solidFill>
                      <a:latin typeface="+mn-lt"/>
                      <a:ea typeface="+mn-ea"/>
                      <a:cs typeface="+mn-cs"/>
                    </a:defRPr>
                  </a:pPr>
                  <a:endParaRPr lang="en-US"/>
                </a:p>
              </c:txPr>
              <c:dLblPos val="bestFit"/>
              <c:showLegendKey val="1"/>
              <c:showVal val="1"/>
              <c:showCatName val="1"/>
              <c:showSerName val="0"/>
              <c:showPercent val="1"/>
              <c:showBubbleSize val="0"/>
              <c:separator>
</c:separator>
              <c:extLst>
                <c:ext xmlns:c15="http://schemas.microsoft.com/office/drawing/2012/chart" uri="{CE6537A1-D6FC-4f65-9D91-7224C49458BB}">
                  <c15:layout>
                    <c:manualLayout>
                      <c:w val="0.2560028241494911"/>
                      <c:h val="0.27103325743035822"/>
                    </c:manualLayout>
                  </c15:layout>
                </c:ext>
                <c:ext xmlns:c16="http://schemas.microsoft.com/office/drawing/2014/chart" uri="{C3380CC4-5D6E-409C-BE32-E72D297353CC}">
                  <c16:uniqueId val="{00000001-E5F2-4624-8E44-F53152261089}"/>
                </c:ext>
              </c:extLst>
            </c:dLbl>
            <c:dLbl>
              <c:idx val="1"/>
              <c:layout>
                <c:manualLayout>
                  <c:x val="-1.8795106548371094E-2"/>
                  <c:y val="-0.2783257975812381"/>
                </c:manualLayout>
              </c:layout>
              <c:spPr>
                <a:noFill/>
                <a:ln>
                  <a:noFill/>
                </a:ln>
                <a:effectLst/>
              </c:spPr>
              <c:txPr>
                <a:bodyPr rot="0" spcFirstLastPara="1" vertOverflow="ellipsis" vert="horz" wrap="square" lIns="38100" tIns="19050" rIns="38100" bIns="19050" anchor="ctr" anchorCtr="0">
                  <a:noAutofit/>
                </a:bodyPr>
                <a:lstStyle/>
                <a:p>
                  <a:pPr algn="ctr" rtl="0">
                    <a:defRPr lang="en-US" sz="1050" b="1" i="0" u="none" strike="noStrike" kern="1200" spc="0" baseline="0">
                      <a:solidFill>
                        <a:schemeClr val="tx1"/>
                      </a:solidFill>
                      <a:latin typeface="+mn-lt"/>
                      <a:ea typeface="+mn-ea"/>
                      <a:cs typeface="+mn-cs"/>
                    </a:defRPr>
                  </a:pPr>
                  <a:endParaRPr lang="en-US"/>
                </a:p>
              </c:txPr>
              <c:dLblPos val="bestFit"/>
              <c:showLegendKey val="1"/>
              <c:showVal val="1"/>
              <c:showCatName val="1"/>
              <c:showSerName val="0"/>
              <c:showPercent val="1"/>
              <c:showBubbleSize val="0"/>
              <c:separator>
</c:separator>
              <c:extLst>
                <c:ext xmlns:c15="http://schemas.microsoft.com/office/drawing/2012/chart" uri="{CE6537A1-D6FC-4f65-9D91-7224C49458BB}">
                  <c15:layout>
                    <c:manualLayout>
                      <c:w val="0.26479952104617671"/>
                      <c:h val="0.28024925072781759"/>
                    </c:manualLayout>
                  </c15:layout>
                </c:ext>
                <c:ext xmlns:c16="http://schemas.microsoft.com/office/drawing/2014/chart" uri="{C3380CC4-5D6E-409C-BE32-E72D297353CC}">
                  <c16:uniqueId val="{00000003-E5F2-4624-8E44-F53152261089}"/>
                </c:ext>
              </c:extLst>
            </c:dLbl>
            <c:dLbl>
              <c:idx val="2"/>
              <c:layout>
                <c:manualLayout>
                  <c:x val="-2.1927915334670599E-2"/>
                  <c:y val="-0.17727587124381428"/>
                </c:manualLayout>
              </c:layout>
              <c:spPr>
                <a:noFill/>
                <a:ln>
                  <a:noFill/>
                </a:ln>
                <a:effectLst/>
              </c:spPr>
              <c:txPr>
                <a:bodyPr rot="0" spcFirstLastPara="1" vertOverflow="ellipsis" vert="horz" wrap="square" lIns="38100" tIns="19050" rIns="38100" bIns="19050" anchor="ctr" anchorCtr="0">
                  <a:noAutofit/>
                </a:bodyPr>
                <a:lstStyle/>
                <a:p>
                  <a:pPr algn="ctr" rtl="0">
                    <a:defRPr lang="en-US" sz="1050" b="1" i="0" u="none" strike="noStrike" kern="1200" spc="0" baseline="0">
                      <a:solidFill>
                        <a:schemeClr val="tx1"/>
                      </a:solidFill>
                      <a:latin typeface="+mn-lt"/>
                      <a:ea typeface="+mn-ea"/>
                      <a:cs typeface="+mn-cs"/>
                    </a:defRPr>
                  </a:pPr>
                  <a:endParaRPr lang="en-US"/>
                </a:p>
              </c:txPr>
              <c:dLblPos val="bestFit"/>
              <c:showLegendKey val="1"/>
              <c:showVal val="1"/>
              <c:showCatName val="1"/>
              <c:showSerName val="0"/>
              <c:showPercent val="1"/>
              <c:showBubbleSize val="0"/>
              <c:separator>
</c:separator>
              <c:extLst>
                <c:ext xmlns:c15="http://schemas.microsoft.com/office/drawing/2012/chart" uri="{CE6537A1-D6FC-4f65-9D91-7224C49458BB}">
                  <c15:layout>
                    <c:manualLayout>
                      <c:w val="0.2444009127265496"/>
                      <c:h val="0.25103254470360387"/>
                    </c:manualLayout>
                  </c15:layout>
                </c:ext>
                <c:ext xmlns:c16="http://schemas.microsoft.com/office/drawing/2014/chart" uri="{C3380CC4-5D6E-409C-BE32-E72D297353CC}">
                  <c16:uniqueId val="{00000005-E5F2-4624-8E44-F53152261089}"/>
                </c:ext>
              </c:extLst>
            </c:dLbl>
            <c:spPr>
              <a:noFill/>
              <a:ln>
                <a:noFill/>
              </a:ln>
              <a:effectLst/>
            </c:spPr>
            <c:txPr>
              <a:bodyPr rot="0" spcFirstLastPara="1" vertOverflow="ellipsis" vert="horz" wrap="square" lIns="38100" tIns="19050" rIns="38100" bIns="19050" anchor="ctr" anchorCtr="0">
                <a:spAutoFit/>
              </a:bodyPr>
              <a:lstStyle/>
              <a:p>
                <a:pPr algn="l">
                  <a:defRPr sz="1050" b="1" i="0" u="none" strike="noStrike" kern="1200" spc="0" baseline="0">
                    <a:solidFill>
                      <a:schemeClr val="tx1"/>
                    </a:solidFill>
                    <a:latin typeface="+mn-lt"/>
                    <a:ea typeface="+mn-ea"/>
                    <a:cs typeface="+mn-cs"/>
                  </a:defRPr>
                </a:pPr>
                <a:endParaRPr lang="en-US"/>
              </a:p>
            </c:txPr>
            <c:dLblPos val="inEnd"/>
            <c:showLegendKey val="1"/>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Sheet6!$J$12:$J$14</c:f>
              <c:strCache>
                <c:ptCount val="3"/>
                <c:pt idx="0">
                  <c:v>Debt Service and Other Uses</c:v>
                </c:pt>
                <c:pt idx="1">
                  <c:v>Other Services</c:v>
                </c:pt>
                <c:pt idx="2">
                  <c:v>Supplies</c:v>
                </c:pt>
              </c:strCache>
            </c:strRef>
          </c:cat>
          <c:val>
            <c:numRef>
              <c:f>Sheet6!$K$12:$K$14</c:f>
              <c:numCache>
                <c:formatCode>"$"#,##0_);[Red]\("$"#,##0\)</c:formatCode>
                <c:ptCount val="3"/>
                <c:pt idx="0">
                  <c:v>3142</c:v>
                </c:pt>
                <c:pt idx="1">
                  <c:v>25915</c:v>
                </c:pt>
                <c:pt idx="2">
                  <c:v>828</c:v>
                </c:pt>
              </c:numCache>
            </c:numRef>
          </c:val>
          <c:extLst>
            <c:ext xmlns:c16="http://schemas.microsoft.com/office/drawing/2014/chart" uri="{C3380CC4-5D6E-409C-BE32-E72D297353CC}">
              <c16:uniqueId val="{00000006-E5F2-4624-8E44-F53152261089}"/>
            </c:ext>
          </c:extLst>
        </c:ser>
        <c:dLbls>
          <c:dLblPos val="outEnd"/>
          <c:showLegendKey val="0"/>
          <c:showVal val="0"/>
          <c:showCatName val="0"/>
          <c:showSerName val="0"/>
          <c:showPercent val="1"/>
          <c:showBubbleSize val="0"/>
          <c:showLeaderLines val="1"/>
        </c:dLbls>
        <c:firstSliceAng val="8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0"/>
      <c:rotY val="40"/>
      <c:depthPercent val="100"/>
      <c:rAngAx val="0"/>
      <c:perspective val="4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26401366759552852"/>
          <c:y val="0.21182451915092185"/>
          <c:w val="0.62203659358690322"/>
          <c:h val="0.79660996748962476"/>
        </c:manualLayout>
      </c:layout>
      <c:pie3DChart>
        <c:varyColors val="1"/>
        <c:ser>
          <c:idx val="0"/>
          <c:order val="0"/>
          <c:spPr>
            <a:solidFill>
              <a:srgbClr val="0070C0"/>
            </a:solidFill>
          </c:spPr>
          <c:dPt>
            <c:idx val="0"/>
            <c:bubble3D val="0"/>
            <c:spPr>
              <a:solidFill>
                <a:schemeClr val="accent5">
                  <a:lumMod val="75000"/>
                </a:schemeClr>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E5F2-4624-8E44-F53152261089}"/>
              </c:ext>
            </c:extLst>
          </c:dPt>
          <c:dPt>
            <c:idx val="1"/>
            <c:bubble3D val="0"/>
            <c:spPr>
              <a:solidFill>
                <a:srgbClr val="0070C0"/>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E5F2-4624-8E44-F53152261089}"/>
              </c:ext>
            </c:extLst>
          </c:dPt>
          <c:dPt>
            <c:idx val="2"/>
            <c:bubble3D val="0"/>
            <c:spPr>
              <a:solidFill>
                <a:srgbClr val="0070C0"/>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E5F2-4624-8E44-F53152261089}"/>
              </c:ext>
            </c:extLst>
          </c:dPt>
          <c:dLbls>
            <c:dLbl>
              <c:idx val="0"/>
              <c:layout>
                <c:manualLayout>
                  <c:x val="0.38141431607530002"/>
                  <c:y val="-0.21029996953137328"/>
                </c:manualLayout>
              </c:layout>
              <c:tx>
                <c:rich>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mn-lt"/>
                        <a:ea typeface="+mn-ea"/>
                        <a:cs typeface="+mn-cs"/>
                      </a:defRPr>
                    </a:pPr>
                    <a:fld id="{F0D2C4D0-5011-4C7E-A2E3-9B71BD5B86FE}" type="CATEGORYNAME">
                      <a:rPr lang="en-US" b="1">
                        <a:solidFill>
                          <a:schemeClr val="bg1"/>
                        </a:solidFill>
                      </a:rPr>
                      <a:pPr>
                        <a:defRPr b="1">
                          <a:solidFill>
                            <a:schemeClr val="bg1"/>
                          </a:solidFill>
                        </a:defRPr>
                      </a:pPr>
                      <a:t>[CATEGORY NAME]</a:t>
                    </a:fld>
                    <a:r>
                      <a:rPr lang="en-US" b="1">
                        <a:solidFill>
                          <a:schemeClr val="bg1"/>
                        </a:solidFill>
                      </a:rPr>
                      <a:t>
</a:t>
                    </a:r>
                    <a:fld id="{9C1035A8-0221-4444-8D99-B304C6B966CF}" type="VALUE">
                      <a:rPr lang="en-US" b="1">
                        <a:solidFill>
                          <a:schemeClr val="bg1"/>
                        </a:solidFill>
                      </a:rPr>
                      <a:pPr>
                        <a:defRPr b="1">
                          <a:solidFill>
                            <a:schemeClr val="bg1"/>
                          </a:solidFill>
                        </a:defRPr>
                      </a:pPr>
                      <a:t>[VALUE]</a:t>
                    </a:fld>
                    <a:r>
                      <a:rPr lang="en-US" b="1">
                        <a:solidFill>
                          <a:schemeClr val="bg1"/>
                        </a:solidFill>
                      </a:rPr>
                      <a:t>
</a:t>
                    </a:r>
                    <a:fld id="{4743CC97-E314-4516-9262-BD742616AD2C}" type="PERCENTAGE">
                      <a:rPr lang="en-US" b="1">
                        <a:solidFill>
                          <a:schemeClr val="bg1"/>
                        </a:solidFill>
                      </a:rPr>
                      <a:pPr>
                        <a:defRPr b="1">
                          <a:solidFill>
                            <a:schemeClr val="bg1"/>
                          </a:solidFill>
                        </a:defRPr>
                      </a:pPr>
                      <a:t>[PERCENTAGE]</a:t>
                    </a:fld>
                    <a:endParaRPr lang="en-US" b="1">
                      <a:solidFill>
                        <a:schemeClr val="bg1"/>
                      </a:solidFill>
                    </a:endParaRPr>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35820924961332562"/>
                      <c:h val="0.46106638444937248"/>
                    </c:manualLayout>
                  </c15:layout>
                  <c15:dlblFieldTable/>
                  <c15:showDataLabelsRange val="0"/>
                </c:ext>
                <c:ext xmlns:c16="http://schemas.microsoft.com/office/drawing/2014/chart" uri="{C3380CC4-5D6E-409C-BE32-E72D297353CC}">
                  <c16:uniqueId val="{00000001-E5F2-4624-8E44-F53152261089}"/>
                </c:ext>
              </c:extLst>
            </c:dLbl>
            <c:dLbl>
              <c:idx val="1"/>
              <c:layout>
                <c:manualLayout>
                  <c:x val="-1.8795106548371094E-2"/>
                  <c:y val="-0.2783257975812381"/>
                </c:manualLayout>
              </c:layout>
              <c:dLblPos val="bestFit"/>
              <c:showLegendKey val="1"/>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E5F2-4624-8E44-F53152261089}"/>
                </c:ext>
              </c:extLst>
            </c:dLbl>
            <c:dLbl>
              <c:idx val="2"/>
              <c:layout>
                <c:manualLayout>
                  <c:x val="-2.1927915334670599E-2"/>
                  <c:y val="-0.17727587124381428"/>
                </c:manualLayout>
              </c:layout>
              <c:dLblPos val="bestFit"/>
              <c:showLegendKey val="1"/>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E5F2-4624-8E44-F5315226108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inEnd"/>
            <c:showLegendKey val="1"/>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Sheet6!$J$12</c:f>
              <c:strCache>
                <c:ptCount val="1"/>
                <c:pt idx="0">
                  <c:v>IT Application Svcs</c:v>
                </c:pt>
              </c:strCache>
            </c:strRef>
          </c:cat>
          <c:val>
            <c:numRef>
              <c:f>Sheet6!$K$12</c:f>
              <c:numCache>
                <c:formatCode>"$"#,##0_);[Red]\("$"#,##0\)</c:formatCode>
                <c:ptCount val="1"/>
                <c:pt idx="0">
                  <c:v>69</c:v>
                </c:pt>
              </c:numCache>
            </c:numRef>
          </c:val>
          <c:extLst>
            <c:ext xmlns:c16="http://schemas.microsoft.com/office/drawing/2014/chart" uri="{C3380CC4-5D6E-409C-BE32-E72D297353CC}">
              <c16:uniqueId val="{00000006-E5F2-4624-8E44-F53152261089}"/>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60"/>
      <c:rotY val="93"/>
      <c:depthPercent val="100"/>
      <c:rAngAx val="0"/>
      <c:perspective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8316416105487388E-2"/>
          <c:y val="9.4514571479723503E-2"/>
          <c:w val="0.83742081079919706"/>
          <c:h val="0.8132097381255714"/>
        </c:manualLayout>
      </c:layout>
      <c:pie3DChart>
        <c:varyColors val="1"/>
        <c:ser>
          <c:idx val="0"/>
          <c:order val="0"/>
          <c:spPr>
            <a:solidFill>
              <a:schemeClr val="accent2"/>
            </a:solidFill>
          </c:spPr>
          <c:explosion val="2"/>
          <c:dPt>
            <c:idx val="0"/>
            <c:bubble3D val="0"/>
            <c:explosion val="1"/>
            <c:spPr>
              <a:solidFill>
                <a:schemeClr val="accent2"/>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EFF0-47E4-8318-E4DEC6A7956E}"/>
              </c:ext>
            </c:extLst>
          </c:dPt>
          <c:dPt>
            <c:idx val="1"/>
            <c:bubble3D val="0"/>
            <c:explosion val="3"/>
            <c:spPr>
              <a:solidFill>
                <a:schemeClr val="accent1">
                  <a:lumMod val="75000"/>
                </a:schemeClr>
              </a:soli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EFF0-47E4-8318-E4DEC6A7956E}"/>
              </c:ext>
            </c:extLst>
          </c:dPt>
          <c:dLbls>
            <c:dLbl>
              <c:idx val="0"/>
              <c:layout>
                <c:manualLayout>
                  <c:x val="0.28484376576010523"/>
                  <c:y val="-6.686072954335065E-2"/>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7084177887593924"/>
                      <c:h val="0.24900135716665597"/>
                    </c:manualLayout>
                  </c15:layout>
                </c:ext>
                <c:ext xmlns:c16="http://schemas.microsoft.com/office/drawing/2014/chart" uri="{C3380CC4-5D6E-409C-BE32-E72D297353CC}">
                  <c16:uniqueId val="{00000001-EFF0-47E4-8318-E4DEC6A7956E}"/>
                </c:ext>
              </c:extLst>
            </c:dLbl>
            <c:dLbl>
              <c:idx val="1"/>
              <c:layout>
                <c:manualLayout>
                  <c:x val="-3.4108331133633221E-2"/>
                  <c:y val="0.27502303402923028"/>
                </c:manualLayout>
              </c:layout>
              <c:tx>
                <c:rich>
                  <a:bodyPr/>
                  <a:lstStyle/>
                  <a:p>
                    <a:fld id="{97D39F97-D939-4F1E-99BE-11A30286AFCA}" type="CATEGORYNAME">
                      <a:rPr lang="en-US" sz="1100" b="1"/>
                      <a:pPr/>
                      <a:t>[CATEGORY NAME]</a:t>
                    </a:fld>
                    <a:endParaRPr lang="en-US" b="1" dirty="0"/>
                  </a:p>
                  <a:p>
                    <a:fld id="{7DDE48CC-5468-47AB-9254-F6802B9254EA}" type="VALUE">
                      <a:rPr lang="en-US" b="1"/>
                      <a:pPr/>
                      <a:t>[VALUE]</a:t>
                    </a:fld>
                    <a:endParaRPr lang="en-US" b="1" dirty="0"/>
                  </a:p>
                  <a:p>
                    <a:fld id="{8B6CDCC3-077C-4EF8-BF40-1B4ABF5E60C4}" type="PERCENTAGE">
                      <a:rPr lang="en-US" b="1"/>
                      <a:pPr/>
                      <a:t>[PERCENTAGE]</a:t>
                    </a:fld>
                    <a:endParaRPr lang="en-US"/>
                  </a:p>
                </c:rich>
              </c:tx>
              <c:dLblPos val="bestFit"/>
              <c:showLegendKey val="0"/>
              <c:showVal val="1"/>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EFF0-47E4-8318-E4DEC6A7956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dLblPos val="in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Sheet6!$J$3:$J$4</c:f>
              <c:strCache>
                <c:ptCount val="2"/>
                <c:pt idx="0">
                  <c:v>Personnel Services</c:v>
                </c:pt>
                <c:pt idx="1">
                  <c:v>Other Services and Charges</c:v>
                </c:pt>
              </c:strCache>
            </c:strRef>
          </c:cat>
          <c:val>
            <c:numRef>
              <c:f>Sheet6!$K$3:$K$4</c:f>
              <c:numCache>
                <c:formatCode>"$"#,##0_);[Red]\("$"#,##0\)</c:formatCode>
                <c:ptCount val="2"/>
                <c:pt idx="0">
                  <c:v>4473</c:v>
                </c:pt>
                <c:pt idx="1">
                  <c:v>69</c:v>
                </c:pt>
              </c:numCache>
            </c:numRef>
          </c:val>
          <c:extLst>
            <c:ext xmlns:c16="http://schemas.microsoft.com/office/drawing/2014/chart" uri="{C3380CC4-5D6E-409C-BE32-E72D297353CC}">
              <c16:uniqueId val="{00000004-EFF0-47E4-8318-E4DEC6A7956E}"/>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80"/>
      <c:rotY val="200"/>
      <c:depthPercent val="20"/>
      <c:rAngAx val="0"/>
      <c:perspective val="7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2202227840742011E-2"/>
          <c:y val="0.20343626611890903"/>
          <c:w val="0.8188059251214288"/>
          <c:h val="0.79340571537375615"/>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EFF0-47E4-8318-E4DEC6A7956E}"/>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EFF0-47E4-8318-E4DEC6A7956E}"/>
              </c:ext>
            </c:extLst>
          </c:dPt>
          <c:dLbls>
            <c:dLbl>
              <c:idx val="0"/>
              <c:layout>
                <c:manualLayout>
                  <c:x val="0.221630183845028"/>
                  <c:y val="0.13099497888850845"/>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spc="0" baseline="0">
                      <a:solidFill>
                        <a:schemeClr val="tx1"/>
                      </a:solidFill>
                      <a:latin typeface="+mn-lt"/>
                      <a:ea typeface="+mn-ea"/>
                      <a:cs typeface="+mn-cs"/>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17662296727700466"/>
                      <c:h val="0.19947826086956519"/>
                    </c:manualLayout>
                  </c15:layout>
                </c:ext>
                <c:ext xmlns:c16="http://schemas.microsoft.com/office/drawing/2014/chart" uri="{C3380CC4-5D6E-409C-BE32-E72D297353CC}">
                  <c16:uniqueId val="{00000001-EFF0-47E4-8318-E4DEC6A7956E}"/>
                </c:ext>
              </c:extLst>
            </c:dLbl>
            <c:dLbl>
              <c:idx val="1"/>
              <c:layout>
                <c:manualLayout>
                  <c:x val="-0.25503247878126195"/>
                  <c:y val="-0.12264589752367916"/>
                </c:manualLayout>
              </c:layout>
              <c:tx>
                <c:rich>
                  <a:bodyPr rot="0" spcFirstLastPara="1" vertOverflow="ellipsis" vert="horz" wrap="square" lIns="38100" tIns="19050" rIns="38100" bIns="19050" anchor="ctr" anchorCtr="1">
                    <a:noAutofit/>
                  </a:bodyPr>
                  <a:lstStyle/>
                  <a:p>
                    <a:pPr>
                      <a:defRPr sz="1100" b="1" i="0" u="none" strike="noStrike" kern="1200" spc="0" baseline="0">
                        <a:solidFill>
                          <a:schemeClr val="tx1"/>
                        </a:solidFill>
                        <a:latin typeface="+mn-lt"/>
                        <a:ea typeface="+mn-ea"/>
                        <a:cs typeface="+mn-cs"/>
                      </a:defRPr>
                    </a:pPr>
                    <a:fld id="{97D39F97-D939-4F1E-99BE-11A30286AFCA}" type="CATEGORYNAME">
                      <a:rPr lang="en-US" sz="1100">
                        <a:solidFill>
                          <a:schemeClr val="tx1"/>
                        </a:solidFill>
                      </a:rPr>
                      <a:pPr>
                        <a:defRPr sz="1100">
                          <a:solidFill>
                            <a:schemeClr val="tx1"/>
                          </a:solidFill>
                        </a:defRPr>
                      </a:pPr>
                      <a:t>[CATEGORY NAME]</a:t>
                    </a:fld>
                    <a:endParaRPr lang="en-US" sz="1100" baseline="0">
                      <a:solidFill>
                        <a:schemeClr val="tx1"/>
                      </a:solidFill>
                    </a:endParaRPr>
                  </a:p>
                  <a:p>
                    <a:pPr>
                      <a:defRPr sz="1100">
                        <a:solidFill>
                          <a:schemeClr val="tx1"/>
                        </a:solidFill>
                      </a:defRPr>
                    </a:pPr>
                    <a:fld id="{7DDE48CC-5468-47AB-9254-F6802B9254EA}" type="VALUE">
                      <a:rPr lang="en-US" sz="1100">
                        <a:solidFill>
                          <a:schemeClr val="tx1"/>
                        </a:solidFill>
                      </a:rPr>
                      <a:pPr>
                        <a:defRPr sz="1100">
                          <a:solidFill>
                            <a:schemeClr val="tx1"/>
                          </a:solidFill>
                        </a:defRPr>
                      </a:pPr>
                      <a:t>[VALUE]</a:t>
                    </a:fld>
                    <a:endParaRPr lang="en-US" sz="1100" baseline="0">
                      <a:solidFill>
                        <a:schemeClr val="tx1"/>
                      </a:solidFill>
                    </a:endParaRPr>
                  </a:p>
                  <a:p>
                    <a:pPr>
                      <a:defRPr sz="1100">
                        <a:solidFill>
                          <a:schemeClr val="tx1"/>
                        </a:solidFill>
                      </a:defRPr>
                    </a:pPr>
                    <a:fld id="{8B6CDCC3-077C-4EF8-BF40-1B4ABF5E60C4}" type="PERCENTAGE">
                      <a:rPr lang="en-US" sz="1100">
                        <a:solidFill>
                          <a:schemeClr val="tx1"/>
                        </a:solidFill>
                      </a:rPr>
                      <a:pPr>
                        <a:defRPr sz="1100">
                          <a:solidFill>
                            <a:schemeClr val="tx1"/>
                          </a:solidFill>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spc="0" baseline="0">
                      <a:solidFill>
                        <a:schemeClr val="tx1"/>
                      </a:solidFill>
                      <a:latin typeface="+mn-lt"/>
                      <a:ea typeface="+mn-ea"/>
                      <a:cs typeface="+mn-cs"/>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0959017667916183"/>
                      <c:h val="0.25165217391304345"/>
                    </c:manualLayout>
                  </c15:layout>
                  <c15:dlblFieldTable/>
                  <c15:showDataLabelsRange val="0"/>
                </c:ext>
                <c:ext xmlns:c16="http://schemas.microsoft.com/office/drawing/2014/chart" uri="{C3380CC4-5D6E-409C-BE32-E72D297353CC}">
                  <c16:uniqueId val="{00000003-EFF0-47E4-8318-E4DEC6A7956E}"/>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tx1"/>
                    </a:solidFill>
                    <a:latin typeface="+mn-lt"/>
                    <a:ea typeface="+mn-ea"/>
                    <a:cs typeface="+mn-cs"/>
                  </a:defRPr>
                </a:pPr>
                <a:endParaRPr lang="en-US"/>
              </a:p>
            </c:txPr>
            <c:dLblPos val="in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Sheet6!$J$3:$J$4</c:f>
              <c:strCache>
                <c:ptCount val="2"/>
                <c:pt idx="0">
                  <c:v>Personnel Services</c:v>
                </c:pt>
                <c:pt idx="1">
                  <c:v>Other Services and Charges</c:v>
                </c:pt>
              </c:strCache>
            </c:strRef>
          </c:cat>
          <c:val>
            <c:numRef>
              <c:f>Sheet6!$K$3:$K$4</c:f>
              <c:numCache>
                <c:formatCode>"$"#,##0_);[Red]\("$"#,##0\)</c:formatCode>
                <c:ptCount val="2"/>
                <c:pt idx="0">
                  <c:v>2850</c:v>
                </c:pt>
                <c:pt idx="1">
                  <c:v>3118</c:v>
                </c:pt>
              </c:numCache>
            </c:numRef>
          </c:val>
          <c:extLst>
            <c:ext xmlns:c16="http://schemas.microsoft.com/office/drawing/2014/chart" uri="{C3380CC4-5D6E-409C-BE32-E72D297353CC}">
              <c16:uniqueId val="{00000004-EFF0-47E4-8318-E4DEC6A7956E}"/>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80"/>
      <c:rotY val="140"/>
      <c:depthPercent val="100"/>
      <c:rAngAx val="0"/>
      <c:perspective val="2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866791177382401"/>
          <c:y val="9.9330015877160019E-2"/>
          <c:w val="0.62203659358690322"/>
          <c:h val="0.79660996748962476"/>
        </c:manualLayout>
      </c:layout>
      <c:pie3DChart>
        <c:varyColors val="1"/>
        <c:ser>
          <c:idx val="0"/>
          <c:order val="0"/>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E5F2-4624-8E44-F53152261089}"/>
              </c:ext>
            </c:extLst>
          </c:dPt>
          <c:dPt>
            <c:idx val="1"/>
            <c:bubble3D val="0"/>
            <c:explosion val="13"/>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E5F2-4624-8E44-F53152261089}"/>
              </c:ext>
            </c:extLst>
          </c:dPt>
          <c:dPt>
            <c:idx val="2"/>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E5F2-4624-8E44-F53152261089}"/>
              </c:ext>
            </c:extLst>
          </c:dPt>
          <c:dLbls>
            <c:dLbl>
              <c:idx val="0"/>
              <c:layout>
                <c:manualLayout>
                  <c:x val="0.25370117244385348"/>
                  <c:y val="-3.582797394329168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E5F2-4624-8E44-F53152261089}"/>
                </c:ext>
              </c:extLst>
            </c:dLbl>
            <c:dLbl>
              <c:idx val="1"/>
              <c:layout>
                <c:manualLayout>
                  <c:x val="-0.16228741043971165"/>
                  <c:y val="-1.0471265111807191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E5F2-4624-8E44-F53152261089}"/>
                </c:ext>
              </c:extLst>
            </c:dLbl>
            <c:dLbl>
              <c:idx val="2"/>
              <c:layout>
                <c:manualLayout>
                  <c:x val="-2.1927915334670599E-2"/>
                  <c:y val="-0.17727587124381428"/>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E5F2-4624-8E44-F53152261089}"/>
                </c:ext>
              </c:extLst>
            </c:dLbl>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spc="0" baseline="0">
                    <a:solidFill>
                      <a:schemeClr val="tx1"/>
                    </a:solidFill>
                    <a:latin typeface="+mn-lt"/>
                    <a:ea typeface="+mn-ea"/>
                    <a:cs typeface="+mn-cs"/>
                  </a:defRPr>
                </a:pPr>
                <a:endParaRPr lang="en-US"/>
              </a:p>
            </c:txPr>
            <c:dLblPos val="in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Sheet6!$J$13:$J$14</c:f>
              <c:strCache>
                <c:ptCount val="2"/>
                <c:pt idx="0">
                  <c:v>Other Services and Charges</c:v>
                </c:pt>
                <c:pt idx="1">
                  <c:v>Supplies</c:v>
                </c:pt>
              </c:strCache>
            </c:strRef>
          </c:cat>
          <c:val>
            <c:numRef>
              <c:f>Sheet6!$K$13:$K$14</c:f>
              <c:numCache>
                <c:formatCode>"$"#,##0_);[Red]\("$"#,##0\)</c:formatCode>
                <c:ptCount val="2"/>
                <c:pt idx="0">
                  <c:v>2278</c:v>
                </c:pt>
                <c:pt idx="1">
                  <c:v>840</c:v>
                </c:pt>
              </c:numCache>
            </c:numRef>
          </c:val>
          <c:extLst>
            <c:ext xmlns:c16="http://schemas.microsoft.com/office/drawing/2014/chart" uri="{C3380CC4-5D6E-409C-BE32-E72D297353CC}">
              <c16:uniqueId val="{00000006-E5F2-4624-8E44-F53152261089}"/>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80"/>
      <c:rotY val="220"/>
      <c:depthPercent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2934126423455365E-2"/>
          <c:y val="0.20053771539427137"/>
          <c:w val="0.8188059251214288"/>
          <c:h val="0.79340571537375615"/>
        </c:manualLayout>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EFF0-47E4-8318-E4DEC6A7956E}"/>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EFF0-47E4-8318-E4DEC6A7956E}"/>
              </c:ext>
            </c:extLst>
          </c:dPt>
          <c:dLbls>
            <c:dLbl>
              <c:idx val="0"/>
              <c:layout>
                <c:manualLayout>
                  <c:x val="0.20016638667960127"/>
                  <c:y val="4.4038457149378069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spc="0" baseline="0">
                      <a:solidFill>
                        <a:schemeClr val="tx1"/>
                      </a:solidFill>
                      <a:latin typeface="+mn-lt"/>
                      <a:ea typeface="+mn-ea"/>
                      <a:cs typeface="+mn-cs"/>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17662296727700466"/>
                      <c:h val="0.19947826086956519"/>
                    </c:manualLayout>
                  </c15:layout>
                </c:ext>
                <c:ext xmlns:c16="http://schemas.microsoft.com/office/drawing/2014/chart" uri="{C3380CC4-5D6E-409C-BE32-E72D297353CC}">
                  <c16:uniqueId val="{00000001-EFF0-47E4-8318-E4DEC6A7956E}"/>
                </c:ext>
              </c:extLst>
            </c:dLbl>
            <c:dLbl>
              <c:idx val="1"/>
              <c:layout>
                <c:manualLayout>
                  <c:x val="-0.238934630907192"/>
                  <c:y val="-1.8298071436722584E-2"/>
                </c:manualLayout>
              </c:layout>
              <c:tx>
                <c:rich>
                  <a:bodyPr rot="0" spcFirstLastPara="1" vertOverflow="ellipsis" vert="horz" wrap="square" lIns="38100" tIns="19050" rIns="38100" bIns="19050" anchor="ctr" anchorCtr="1">
                    <a:noAutofit/>
                  </a:bodyPr>
                  <a:lstStyle/>
                  <a:p>
                    <a:pPr>
                      <a:defRPr sz="1100" b="1" i="0" u="none" strike="noStrike" kern="1200" spc="0" baseline="0">
                        <a:solidFill>
                          <a:schemeClr val="tx1"/>
                        </a:solidFill>
                        <a:latin typeface="+mn-lt"/>
                        <a:ea typeface="+mn-ea"/>
                        <a:cs typeface="+mn-cs"/>
                      </a:defRPr>
                    </a:pPr>
                    <a:fld id="{97D39F97-D939-4F1E-99BE-11A30286AFCA}" type="CATEGORYNAME">
                      <a:rPr lang="en-US" sz="1100">
                        <a:solidFill>
                          <a:schemeClr val="tx1"/>
                        </a:solidFill>
                      </a:rPr>
                      <a:pPr>
                        <a:defRPr sz="1100">
                          <a:solidFill>
                            <a:schemeClr val="tx1"/>
                          </a:solidFill>
                        </a:defRPr>
                      </a:pPr>
                      <a:t>[CATEGORY NAME]</a:t>
                    </a:fld>
                    <a:endParaRPr lang="en-US" sz="1100" baseline="0">
                      <a:solidFill>
                        <a:schemeClr val="tx1"/>
                      </a:solidFill>
                    </a:endParaRPr>
                  </a:p>
                  <a:p>
                    <a:pPr>
                      <a:defRPr sz="1100">
                        <a:solidFill>
                          <a:schemeClr val="tx1"/>
                        </a:solidFill>
                      </a:defRPr>
                    </a:pPr>
                    <a:fld id="{7DDE48CC-5468-47AB-9254-F6802B9254EA}" type="VALUE">
                      <a:rPr lang="en-US" sz="1100">
                        <a:solidFill>
                          <a:schemeClr val="tx1"/>
                        </a:solidFill>
                      </a:rPr>
                      <a:pPr>
                        <a:defRPr sz="1100">
                          <a:solidFill>
                            <a:schemeClr val="tx1"/>
                          </a:solidFill>
                        </a:defRPr>
                      </a:pPr>
                      <a:t>[VALUE]</a:t>
                    </a:fld>
                    <a:endParaRPr lang="en-US" sz="1100" baseline="0">
                      <a:solidFill>
                        <a:schemeClr val="tx1"/>
                      </a:solidFill>
                    </a:endParaRPr>
                  </a:p>
                  <a:p>
                    <a:pPr>
                      <a:defRPr sz="1100">
                        <a:solidFill>
                          <a:schemeClr val="tx1"/>
                        </a:solidFill>
                      </a:defRPr>
                    </a:pPr>
                    <a:fld id="{8B6CDCC3-077C-4EF8-BF40-1B4ABF5E60C4}" type="PERCENTAGE">
                      <a:rPr lang="en-US" sz="1100">
                        <a:solidFill>
                          <a:schemeClr val="tx1"/>
                        </a:solidFill>
                      </a:rPr>
                      <a:pPr>
                        <a:defRPr sz="1100">
                          <a:solidFill>
                            <a:schemeClr val="tx1"/>
                          </a:solidFill>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100" b="1" i="0" u="none" strike="noStrike" kern="1200" spc="0" baseline="0">
                      <a:solidFill>
                        <a:schemeClr val="tx1"/>
                      </a:solidFill>
                      <a:latin typeface="+mn-lt"/>
                      <a:ea typeface="+mn-ea"/>
                      <a:cs typeface="+mn-cs"/>
                    </a:defRPr>
                  </a:pPr>
                  <a:endParaRPr lang="en-US"/>
                </a:p>
              </c:txPr>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0959017667916183"/>
                      <c:h val="0.25165217391304345"/>
                    </c:manualLayout>
                  </c15:layout>
                  <c15:dlblFieldTable/>
                  <c15:showDataLabelsRange val="0"/>
                </c:ext>
                <c:ext xmlns:c16="http://schemas.microsoft.com/office/drawing/2014/chart" uri="{C3380CC4-5D6E-409C-BE32-E72D297353CC}">
                  <c16:uniqueId val="{00000003-EFF0-47E4-8318-E4DEC6A7956E}"/>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spc="0" baseline="0">
                    <a:solidFill>
                      <a:schemeClr val="tx1"/>
                    </a:solidFill>
                    <a:latin typeface="+mn-lt"/>
                    <a:ea typeface="+mn-ea"/>
                    <a:cs typeface="+mn-cs"/>
                  </a:defRPr>
                </a:pPr>
                <a:endParaRPr lang="en-US"/>
              </a:p>
            </c:txPr>
            <c:dLblPos val="in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Sheet6!$J$3:$J$4</c:f>
              <c:strCache>
                <c:ptCount val="2"/>
                <c:pt idx="0">
                  <c:v>Personnel Services</c:v>
                </c:pt>
                <c:pt idx="1">
                  <c:v>Other Services and Charges</c:v>
                </c:pt>
              </c:strCache>
            </c:strRef>
          </c:cat>
          <c:val>
            <c:numRef>
              <c:f>Sheet6!$K$3:$K$4</c:f>
              <c:numCache>
                <c:formatCode>"$"#,##0_);[Red]\("$"#,##0\)</c:formatCode>
                <c:ptCount val="2"/>
                <c:pt idx="0">
                  <c:v>6073</c:v>
                </c:pt>
                <c:pt idx="1">
                  <c:v>13153</c:v>
                </c:pt>
              </c:numCache>
            </c:numRef>
          </c:val>
          <c:extLst>
            <c:ext xmlns:c16="http://schemas.microsoft.com/office/drawing/2014/chart" uri="{C3380CC4-5D6E-409C-BE32-E72D297353CC}">
              <c16:uniqueId val="{00000004-EFF0-47E4-8318-E4DEC6A7956E}"/>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70"/>
      <c:rotY val="120"/>
      <c:depthPercent val="100"/>
      <c:rAngAx val="0"/>
      <c:perspective val="1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7823401272273323"/>
          <c:y val="0.122421001875635"/>
          <c:w val="0.62203659358690322"/>
          <c:h val="0.79660996748962476"/>
        </c:manualLayout>
      </c:layout>
      <c:pie3DChart>
        <c:varyColors val="1"/>
        <c:ser>
          <c:idx val="0"/>
          <c:order val="0"/>
          <c:explosion val="13"/>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1-E5F2-4624-8E44-F53152261089}"/>
              </c:ext>
            </c:extLst>
          </c:dPt>
          <c:dPt>
            <c:idx val="1"/>
            <c:bubble3D val="0"/>
            <c:explosion val="12"/>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3-E5F2-4624-8E44-F53152261089}"/>
              </c:ext>
            </c:extLst>
          </c:dPt>
          <c:dPt>
            <c:idx val="2"/>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extLst>
              <c:ext xmlns:c16="http://schemas.microsoft.com/office/drawing/2014/chart" uri="{C3380CC4-5D6E-409C-BE32-E72D297353CC}">
                <c16:uniqueId val="{00000005-E5F2-4624-8E44-F53152261089}"/>
              </c:ext>
            </c:extLst>
          </c:dPt>
          <c:dLbls>
            <c:dLbl>
              <c:idx val="0"/>
              <c:layout>
                <c:manualLayout>
                  <c:x val="2.7302204081960595E-2"/>
                  <c:y val="5.6404322615038097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E5F2-4624-8E44-F53152261089}"/>
                </c:ext>
              </c:extLst>
            </c:dLbl>
            <c:dLbl>
              <c:idx val="1"/>
              <c:layout>
                <c:manualLayout>
                  <c:x val="3.5940867612468841E-2"/>
                  <c:y val="-0.3192568587222846"/>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7083387734031805"/>
                      <c:h val="0.32396521893438618"/>
                    </c:manualLayout>
                  </c15:layout>
                </c:ext>
                <c:ext xmlns:c16="http://schemas.microsoft.com/office/drawing/2014/chart" uri="{C3380CC4-5D6E-409C-BE32-E72D297353CC}">
                  <c16:uniqueId val="{00000003-E5F2-4624-8E44-F53152261089}"/>
                </c:ext>
              </c:extLst>
            </c:dLbl>
            <c:dLbl>
              <c:idx val="2"/>
              <c:layout>
                <c:manualLayout>
                  <c:x val="2.5902934423891466E-2"/>
                  <c:y val="-0.33429393869531732"/>
                </c:manualLayout>
              </c:layout>
              <c:dLblPos val="bestFi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E5F2-4624-8E44-F53152261089}"/>
                </c:ext>
              </c:extLst>
            </c:dLbl>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spc="0" baseline="0">
                    <a:solidFill>
                      <a:schemeClr val="tx1"/>
                    </a:solidFill>
                    <a:latin typeface="+mn-lt"/>
                    <a:ea typeface="+mn-ea"/>
                    <a:cs typeface="+mn-cs"/>
                  </a:defRPr>
                </a:pPr>
                <a:endParaRPr lang="en-US"/>
              </a:p>
            </c:txPr>
            <c:dLblPos val="in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Sheet6!$J$12:$J$14</c:f>
              <c:strCache>
                <c:ptCount val="3"/>
                <c:pt idx="0">
                  <c:v>Non-Capital Equipment</c:v>
                </c:pt>
                <c:pt idx="1">
                  <c:v>Other Services and Charges</c:v>
                </c:pt>
                <c:pt idx="2">
                  <c:v>Supplies</c:v>
                </c:pt>
              </c:strCache>
            </c:strRef>
          </c:cat>
          <c:val>
            <c:numRef>
              <c:f>Sheet6!$K$12:$K$14</c:f>
              <c:numCache>
                <c:formatCode>"$"#,##0_);[Red]\("$"#,##0\)</c:formatCode>
                <c:ptCount val="3"/>
                <c:pt idx="0">
                  <c:v>5</c:v>
                </c:pt>
                <c:pt idx="1">
                  <c:v>11131</c:v>
                </c:pt>
                <c:pt idx="2">
                  <c:v>2017</c:v>
                </c:pt>
              </c:numCache>
            </c:numRef>
          </c:val>
          <c:extLst>
            <c:ext xmlns:c16="http://schemas.microsoft.com/office/drawing/2014/chart" uri="{C3380CC4-5D6E-409C-BE32-E72D297353CC}">
              <c16:uniqueId val="{00000006-E5F2-4624-8E44-F53152261089}"/>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8433421903214622E-2"/>
          <c:y val="8.6921781820887875E-2"/>
          <c:w val="0.942099916691301"/>
          <c:h val="0.79383201334049314"/>
        </c:manualLayout>
      </c:layout>
      <c:bar3DChart>
        <c:barDir val="col"/>
        <c:grouping val="clustered"/>
        <c:varyColors val="0"/>
        <c:ser>
          <c:idx val="0"/>
          <c:order val="0"/>
          <c:tx>
            <c:strRef>
              <c:f>Sheet3!$D$5</c:f>
              <c:strCache>
                <c:ptCount val="1"/>
                <c:pt idx="0">
                  <c:v>FY2017 </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5.3872053872053875E-3"/>
                  <c:y val="-0.11980031185114723"/>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10214"/>
                        <a:gd name="adj2" fmla="val 258193"/>
                      </a:avLst>
                    </a:prstGeom>
                    <a:noFill/>
                    <a:ln>
                      <a:noFill/>
                    </a:ln>
                  </c15:spPr>
                </c:ext>
                <c:ext xmlns:c16="http://schemas.microsoft.com/office/drawing/2014/chart" uri="{C3380CC4-5D6E-409C-BE32-E72D297353CC}">
                  <c16:uniqueId val="{00000000-4EB7-47E3-A854-5AADFBACDA0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Sheet3!$D$6</c:f>
              <c:numCache>
                <c:formatCode>"$"#,##0</c:formatCode>
                <c:ptCount val="1"/>
                <c:pt idx="0">
                  <c:v>419</c:v>
                </c:pt>
              </c:numCache>
            </c:numRef>
          </c:val>
          <c:extLst>
            <c:ext xmlns:c16="http://schemas.microsoft.com/office/drawing/2014/chart" uri="{C3380CC4-5D6E-409C-BE32-E72D297353CC}">
              <c16:uniqueId val="{00000001-4EB7-47E3-A854-5AADFBACDA0C}"/>
            </c:ext>
          </c:extLst>
        </c:ser>
        <c:ser>
          <c:idx val="1"/>
          <c:order val="1"/>
          <c:tx>
            <c:strRef>
              <c:f>Sheet3!$E$5</c:f>
              <c:strCache>
                <c:ptCount val="1"/>
                <c:pt idx="0">
                  <c:v>FY2018  </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016835016835016E-2"/>
                  <c:y val="-0.11980031185114723"/>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eparator> </c:separator>
              <c:extLst>
                <c:ext xmlns:c15="http://schemas.microsoft.com/office/drawing/2012/chart" uri="{CE6537A1-D6FC-4f65-9D91-7224C49458BB}">
                  <c15:spPr xmlns:c15="http://schemas.microsoft.com/office/drawing/2012/chart">
                    <a:prstGeom prst="wedgeRectCallout">
                      <a:avLst>
                        <a:gd name="adj1" fmla="val -53113"/>
                        <a:gd name="adj2" fmla="val 242259"/>
                      </a:avLst>
                    </a:prstGeom>
                    <a:noFill/>
                    <a:ln>
                      <a:noFill/>
                    </a:ln>
                  </c15:spPr>
                </c:ext>
                <c:ext xmlns:c16="http://schemas.microsoft.com/office/drawing/2014/chart" uri="{C3380CC4-5D6E-409C-BE32-E72D297353CC}">
                  <c16:uniqueId val="{00000002-4EB7-47E3-A854-5AADFBACDA0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Sheet3!$E$6</c:f>
              <c:numCache>
                <c:formatCode>"$"#,##0</c:formatCode>
                <c:ptCount val="1"/>
                <c:pt idx="0">
                  <c:v>392</c:v>
                </c:pt>
              </c:numCache>
            </c:numRef>
          </c:val>
          <c:extLst>
            <c:ext xmlns:c16="http://schemas.microsoft.com/office/drawing/2014/chart" uri="{C3380CC4-5D6E-409C-BE32-E72D297353CC}">
              <c16:uniqueId val="{00000003-4EB7-47E3-A854-5AADFBACDA0C}"/>
            </c:ext>
          </c:extLst>
        </c:ser>
        <c:ser>
          <c:idx val="2"/>
          <c:order val="2"/>
          <c:tx>
            <c:strRef>
              <c:f>Sheet3!$F$5</c:f>
              <c:strCache>
                <c:ptCount val="1"/>
                <c:pt idx="0">
                  <c:v>FY2019</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5016835016835016E-2"/>
                  <c:y val="-8.4303923154510962E-2"/>
                </c:manualLayout>
              </c:layout>
              <c:spPr>
                <a:solidFill>
                  <a:sysClr val="window" lastClr="FFFFFF"/>
                </a:solidFill>
                <a:ln w="9525" cap="flat" cmpd="sng" algn="ctr">
                  <a:solidFill>
                    <a:sysClr val="windowText" lastClr="000000">
                      <a:lumMod val="25000"/>
                      <a:lumOff val="75000"/>
                    </a:sysClr>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wedgeRectCallout">
                      <a:avLst>
                        <a:gd name="adj1" fmla="val -49027"/>
                        <a:gd name="adj2" fmla="val 194459"/>
                      </a:avLst>
                    </a:prstGeom>
                    <a:noFill/>
                    <a:ln>
                      <a:noFill/>
                    </a:ln>
                  </c15:spPr>
                </c:ext>
                <c:ext xmlns:c16="http://schemas.microsoft.com/office/drawing/2014/chart" uri="{C3380CC4-5D6E-409C-BE32-E72D297353CC}">
                  <c16:uniqueId val="{00000004-4EB7-47E3-A854-5AADFBACDA0C}"/>
                </c:ext>
              </c:extLst>
            </c:dLbl>
            <c:spPr>
              <a:solidFill>
                <a:sysClr val="window" lastClr="FFFFFF"/>
              </a:solidFill>
              <a:ln>
                <a:solidFill>
                  <a:sysClr val="windowText" lastClr="000000">
                    <a:lumMod val="25000"/>
                    <a:lumOff val="75000"/>
                  </a:sysClr>
                </a:solidFill>
              </a:ln>
              <a:effectLst/>
            </c:spPr>
            <c:txPr>
              <a:bodyPr rot="0" spcFirstLastPara="1" vertOverflow="clip" horzOverflow="clip" vert="horz" wrap="square" lIns="38100" tIns="19050" rIns="38100" bIns="19050" anchor="ctr" anchorCtr="1">
                <a:spAutoFit/>
              </a:bodyPr>
              <a:lstStyle/>
              <a:p>
                <a:pPr>
                  <a:defRPr sz="900" b="1" i="0" u="none" strike="noStrike" kern="1200" baseline="0">
                    <a:solidFill>
                      <a:schemeClr val="dk1">
                        <a:lumMod val="65000"/>
                        <a:lumOff val="3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val>
            <c:numRef>
              <c:f>Sheet3!$F$6</c:f>
              <c:numCache>
                <c:formatCode>"$"#,##0</c:formatCode>
                <c:ptCount val="1"/>
                <c:pt idx="0">
                  <c:v>535</c:v>
                </c:pt>
              </c:numCache>
            </c:numRef>
          </c:val>
          <c:extLst>
            <c:ext xmlns:c16="http://schemas.microsoft.com/office/drawing/2014/chart" uri="{C3380CC4-5D6E-409C-BE32-E72D297353CC}">
              <c16:uniqueId val="{00000005-4EB7-47E3-A854-5AADFBACDA0C}"/>
            </c:ext>
          </c:extLst>
        </c:ser>
        <c:dLbls>
          <c:showLegendKey val="0"/>
          <c:showVal val="0"/>
          <c:showCatName val="0"/>
          <c:showSerName val="0"/>
          <c:showPercent val="0"/>
          <c:showBubbleSize val="0"/>
        </c:dLbls>
        <c:gapWidth val="75"/>
        <c:shape val="box"/>
        <c:axId val="1344288672"/>
        <c:axId val="1568573456"/>
        <c:axId val="0"/>
      </c:bar3DChart>
      <c:catAx>
        <c:axId val="1344288672"/>
        <c:scaling>
          <c:orientation val="minMax"/>
        </c:scaling>
        <c:delete val="1"/>
        <c:axPos val="b"/>
        <c:numFmt formatCode="General" sourceLinked="1"/>
        <c:majorTickMark val="none"/>
        <c:minorTickMark val="none"/>
        <c:tickLblPos val="nextTo"/>
        <c:crossAx val="1568573456"/>
        <c:crosses val="autoZero"/>
        <c:auto val="1"/>
        <c:lblAlgn val="ctr"/>
        <c:lblOffset val="100"/>
        <c:noMultiLvlLbl val="0"/>
      </c:catAx>
      <c:valAx>
        <c:axId val="1568573456"/>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44288672"/>
        <c:crosses val="autoZero"/>
        <c:crossBetween val="between"/>
      </c:valAx>
      <c:spPr>
        <a:noFill/>
        <a:ln>
          <a:noFill/>
        </a:ln>
        <a:effectLst/>
      </c:spPr>
    </c:plotArea>
    <c:legend>
      <c:legendPos val="b"/>
      <c:layout>
        <c:manualLayout>
          <c:xMode val="edge"/>
          <c:yMode val="edge"/>
          <c:x val="0.20804663495561343"/>
          <c:y val="0.89850198950969917"/>
          <c:w val="0.58845726622056205"/>
          <c:h val="7.487571896782371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5">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EFCDFE-9434-4F23-93A9-07A298432B93}" type="doc">
      <dgm:prSet loTypeId="urn:microsoft.com/office/officeart/2005/8/layout/equation1" loCatId="process" qsTypeId="urn:microsoft.com/office/officeart/2005/8/quickstyle/3d2" qsCatId="3D" csTypeId="urn:microsoft.com/office/officeart/2005/8/colors/colorful1" csCatId="colorful" phldr="1"/>
      <dgm:spPr/>
    </dgm:pt>
    <dgm:pt modelId="{AAABAB9E-811E-42DA-A7BE-5F3E93C57FA8}">
      <dgm:prSet phldrT="[Text]"/>
      <dgm:spPr>
        <a:solidFill>
          <a:srgbClr val="FFC000"/>
        </a:solidFill>
      </dgm:spPr>
      <dgm:t>
        <a:bodyPr/>
        <a:lstStyle/>
        <a:p>
          <a:r>
            <a:rPr lang="en-US" b="1" dirty="0">
              <a:solidFill>
                <a:schemeClr val="tx1"/>
              </a:solidFill>
            </a:rPr>
            <a:t>Variance </a:t>
          </a:r>
        </a:p>
        <a:p>
          <a:r>
            <a:rPr lang="en-US" b="1" dirty="0">
              <a:solidFill>
                <a:schemeClr val="tx1"/>
              </a:solidFill>
            </a:rPr>
            <a:t>$1,056,367</a:t>
          </a:r>
        </a:p>
      </dgm:t>
    </dgm:pt>
    <dgm:pt modelId="{46D15430-002E-4E92-AEE2-F0D146BC681C}" type="parTrans" cxnId="{DDB9C218-991C-40FF-8ED3-89252FF29176}">
      <dgm:prSet/>
      <dgm:spPr/>
      <dgm:t>
        <a:bodyPr/>
        <a:lstStyle/>
        <a:p>
          <a:endParaRPr lang="en-US"/>
        </a:p>
      </dgm:t>
    </dgm:pt>
    <dgm:pt modelId="{94FCBC23-4D97-4AEB-89AC-E77B4BA1298B}" type="sibTrans" cxnId="{DDB9C218-991C-40FF-8ED3-89252FF29176}">
      <dgm:prSet/>
      <dgm:spPr>
        <a:gradFill rotWithShape="0">
          <a:gsLst>
            <a:gs pos="58752">
              <a:srgbClr val="FFC000"/>
            </a:gs>
            <a:gs pos="0">
              <a:schemeClr val="accent2"/>
            </a:gs>
            <a:gs pos="45000">
              <a:schemeClr val="accent2"/>
            </a:gs>
            <a:gs pos="63000">
              <a:srgbClr val="FFC000"/>
            </a:gs>
          </a:gsLst>
          <a:lin ang="0" scaled="1"/>
        </a:gradFill>
        <a:scene3d>
          <a:camera prst="orthographicFront"/>
          <a:lightRig rig="threePt" dir="t">
            <a:rot lat="0" lon="0" rev="7500000"/>
          </a:lightRig>
        </a:scene3d>
        <a:sp3d z="-70000" extrusionH="88900" prstMaterial="matte">
          <a:bevelT w="127000" h="25400" prst="relaxedInset"/>
          <a:contourClr>
            <a:schemeClr val="bg1"/>
          </a:contourClr>
        </a:sp3d>
      </dgm:spPr>
      <dgm:t>
        <a:bodyPr/>
        <a:lstStyle/>
        <a:p>
          <a:endParaRPr lang="en-US" dirty="0"/>
        </a:p>
      </dgm:t>
    </dgm:pt>
    <dgm:pt modelId="{361EF9D4-7AB4-40CB-AB1F-29599A96429E}">
      <dgm:prSet phldrT="[Text]"/>
      <dgm:spPr>
        <a:solidFill>
          <a:schemeClr val="accent2">
            <a:lumMod val="75000"/>
          </a:schemeClr>
        </a:solidFill>
      </dgm:spPr>
      <dgm:t>
        <a:bodyPr/>
        <a:lstStyle/>
        <a:p>
          <a:r>
            <a:rPr lang="en-US" b="1" dirty="0"/>
            <a:t>FY2019 Proposed Budget $43,058,351</a:t>
          </a:r>
        </a:p>
      </dgm:t>
    </dgm:pt>
    <dgm:pt modelId="{B0F96C55-F8C2-4507-8733-D6ADC45DD9C0}" type="parTrans" cxnId="{DA517857-2073-4B74-86C6-C50C022F3CB4}">
      <dgm:prSet/>
      <dgm:spPr/>
      <dgm:t>
        <a:bodyPr/>
        <a:lstStyle/>
        <a:p>
          <a:endParaRPr lang="en-US"/>
        </a:p>
      </dgm:t>
    </dgm:pt>
    <dgm:pt modelId="{62A58248-9E1A-419A-B88A-8907097742BC}" type="sibTrans" cxnId="{DA517857-2073-4B74-86C6-C50C022F3CB4}">
      <dgm:prSet/>
      <dgm:spPr>
        <a:gradFill flip="none" rotWithShape="1">
          <a:gsLst>
            <a:gs pos="0">
              <a:schemeClr val="tx2">
                <a:lumMod val="75000"/>
              </a:schemeClr>
            </a:gs>
            <a:gs pos="31000">
              <a:srgbClr val="002060"/>
            </a:gs>
            <a:gs pos="73000">
              <a:schemeClr val="accent2">
                <a:lumMod val="75000"/>
              </a:schemeClr>
            </a:gs>
          </a:gsLst>
          <a:lin ang="0" scaled="1"/>
          <a:tileRect/>
        </a:gradFill>
        <a:scene3d>
          <a:camera prst="orthographicFront"/>
          <a:lightRig rig="threePt" dir="t">
            <a:rot lat="0" lon="0" rev="7500000"/>
          </a:lightRig>
        </a:scene3d>
        <a:sp3d z="-70000" extrusionH="88900" prstMaterial="matte">
          <a:bevelT w="127000" h="25400" prst="relaxedInset"/>
          <a:contourClr>
            <a:schemeClr val="bg1"/>
          </a:contourClr>
        </a:sp3d>
      </dgm:spPr>
      <dgm:t>
        <a:bodyPr/>
        <a:lstStyle/>
        <a:p>
          <a:endParaRPr lang="en-US" dirty="0"/>
        </a:p>
      </dgm:t>
    </dgm:pt>
    <dgm:pt modelId="{B8B13DC7-E286-4D04-B014-4EE276F04AF8}">
      <dgm:prSet phldrT="[Text]"/>
      <dgm:spPr>
        <a:solidFill>
          <a:schemeClr val="accent1">
            <a:lumMod val="50000"/>
          </a:schemeClr>
        </a:solidFill>
      </dgm:spPr>
      <dgm:t>
        <a:bodyPr/>
        <a:lstStyle/>
        <a:p>
          <a:r>
            <a:rPr lang="en-US" b="1" dirty="0"/>
            <a:t>FY2018 Estimate $42,002,084</a:t>
          </a:r>
        </a:p>
      </dgm:t>
    </dgm:pt>
    <dgm:pt modelId="{32B392EE-8E40-4780-B4B0-6668A223FE09}" type="parTrans" cxnId="{B0183134-B6B9-4CA2-AC5B-F500531BCEA7}">
      <dgm:prSet/>
      <dgm:spPr/>
      <dgm:t>
        <a:bodyPr/>
        <a:lstStyle/>
        <a:p>
          <a:endParaRPr lang="en-US"/>
        </a:p>
      </dgm:t>
    </dgm:pt>
    <dgm:pt modelId="{B0B8D802-6CE3-4904-A509-1B2A2CD7E8DA}" type="sibTrans" cxnId="{B0183134-B6B9-4CA2-AC5B-F500531BCEA7}">
      <dgm:prSet/>
      <dgm:spPr/>
      <dgm:t>
        <a:bodyPr/>
        <a:lstStyle/>
        <a:p>
          <a:endParaRPr lang="en-US"/>
        </a:p>
      </dgm:t>
    </dgm:pt>
    <dgm:pt modelId="{00778D07-BFEC-4802-8A50-03126E225842}" type="pres">
      <dgm:prSet presAssocID="{F7EFCDFE-9434-4F23-93A9-07A298432B93}" presName="linearFlow" presStyleCnt="0">
        <dgm:presLayoutVars>
          <dgm:dir/>
          <dgm:resizeHandles val="exact"/>
        </dgm:presLayoutVars>
      </dgm:prSet>
      <dgm:spPr/>
    </dgm:pt>
    <dgm:pt modelId="{34051F28-CAD3-48E8-AB14-41BCCF40F411}" type="pres">
      <dgm:prSet presAssocID="{AAABAB9E-811E-42DA-A7BE-5F3E93C57FA8}" presName="node" presStyleLbl="node1" presStyleIdx="0" presStyleCnt="3" custLinFactX="328257" custLinFactNeighborX="400000" custLinFactNeighborY="1404">
        <dgm:presLayoutVars>
          <dgm:bulletEnabled val="1"/>
        </dgm:presLayoutVars>
      </dgm:prSet>
      <dgm:spPr/>
    </dgm:pt>
    <dgm:pt modelId="{A6BF1016-58F8-464A-BC74-0A0B0173B319}" type="pres">
      <dgm:prSet presAssocID="{94FCBC23-4D97-4AEB-89AC-E77B4BA1298B}" presName="spacerL" presStyleCnt="0"/>
      <dgm:spPr/>
    </dgm:pt>
    <dgm:pt modelId="{77B6681F-FC4A-40D2-BBDB-3892F6E5037B}" type="pres">
      <dgm:prSet presAssocID="{94FCBC23-4D97-4AEB-89AC-E77B4BA1298B}" presName="sibTrans" presStyleLbl="sibTrans2D1" presStyleIdx="0" presStyleCnt="2" custScaleX="112613" custScaleY="57463" custLinFactX="270343" custLinFactNeighborX="300000" custLinFactNeighborY="3693"/>
      <dgm:spPr>
        <a:prstGeom prst="rightArrow">
          <a:avLst/>
        </a:prstGeom>
      </dgm:spPr>
    </dgm:pt>
    <dgm:pt modelId="{1DEABB67-9571-408E-853A-18364AFA89F0}" type="pres">
      <dgm:prSet presAssocID="{94FCBC23-4D97-4AEB-89AC-E77B4BA1298B}" presName="spacerR" presStyleCnt="0"/>
      <dgm:spPr/>
    </dgm:pt>
    <dgm:pt modelId="{46A3BC1B-DE11-4A78-B6BF-1FCCA4E0D1AE}" type="pres">
      <dgm:prSet presAssocID="{361EF9D4-7AB4-40CB-AB1F-29599A96429E}" presName="node" presStyleLbl="node1" presStyleIdx="1" presStyleCnt="3">
        <dgm:presLayoutVars>
          <dgm:bulletEnabled val="1"/>
        </dgm:presLayoutVars>
      </dgm:prSet>
      <dgm:spPr/>
    </dgm:pt>
    <dgm:pt modelId="{3A6145A3-AE60-4660-AD5D-A116CC52656E}" type="pres">
      <dgm:prSet presAssocID="{62A58248-9E1A-419A-B88A-8907097742BC}" presName="spacerL" presStyleCnt="0"/>
      <dgm:spPr/>
    </dgm:pt>
    <dgm:pt modelId="{472ED568-4FEB-433C-B492-3FB4B7F2F9C2}" type="pres">
      <dgm:prSet presAssocID="{62A58248-9E1A-419A-B88A-8907097742BC}" presName="sibTrans" presStyleLbl="sibTrans2D1" presStyleIdx="1" presStyleCnt="2" custScaleY="57463" custLinFactX="-258485" custLinFactNeighborX="-300000" custLinFactNeighborY="6607"/>
      <dgm:spPr>
        <a:prstGeom prst="rightArrow">
          <a:avLst/>
        </a:prstGeom>
      </dgm:spPr>
    </dgm:pt>
    <dgm:pt modelId="{63B2C1FF-EC66-4415-ADDE-9007731BC1A5}" type="pres">
      <dgm:prSet presAssocID="{62A58248-9E1A-419A-B88A-8907097742BC}" presName="spacerR" presStyleCnt="0"/>
      <dgm:spPr/>
    </dgm:pt>
    <dgm:pt modelId="{EE31947B-4F1B-438F-892E-98CD11609F50}" type="pres">
      <dgm:prSet presAssocID="{B8B13DC7-E286-4D04-B014-4EE276F04AF8}" presName="node" presStyleLbl="node1" presStyleIdx="2" presStyleCnt="3" custLinFactX="-311998" custLinFactNeighborX="-400000" custLinFactNeighborY="284">
        <dgm:presLayoutVars>
          <dgm:bulletEnabled val="1"/>
        </dgm:presLayoutVars>
      </dgm:prSet>
      <dgm:spPr/>
    </dgm:pt>
  </dgm:ptLst>
  <dgm:cxnLst>
    <dgm:cxn modelId="{DDB9C218-991C-40FF-8ED3-89252FF29176}" srcId="{F7EFCDFE-9434-4F23-93A9-07A298432B93}" destId="{AAABAB9E-811E-42DA-A7BE-5F3E93C57FA8}" srcOrd="0" destOrd="0" parTransId="{46D15430-002E-4E92-AEE2-F0D146BC681C}" sibTransId="{94FCBC23-4D97-4AEB-89AC-E77B4BA1298B}"/>
    <dgm:cxn modelId="{A5B41333-9807-41F1-988B-61A75BA69A05}" type="presOf" srcId="{F7EFCDFE-9434-4F23-93A9-07A298432B93}" destId="{00778D07-BFEC-4802-8A50-03126E225842}" srcOrd="0" destOrd="0" presId="urn:microsoft.com/office/officeart/2005/8/layout/equation1"/>
    <dgm:cxn modelId="{B0183134-B6B9-4CA2-AC5B-F500531BCEA7}" srcId="{F7EFCDFE-9434-4F23-93A9-07A298432B93}" destId="{B8B13DC7-E286-4D04-B014-4EE276F04AF8}" srcOrd="2" destOrd="0" parTransId="{32B392EE-8E40-4780-B4B0-6668A223FE09}" sibTransId="{B0B8D802-6CE3-4904-A509-1B2A2CD7E8DA}"/>
    <dgm:cxn modelId="{50220B3F-7DFE-4865-9807-CBD9DE7425C2}" type="presOf" srcId="{62A58248-9E1A-419A-B88A-8907097742BC}" destId="{472ED568-4FEB-433C-B492-3FB4B7F2F9C2}" srcOrd="0" destOrd="0" presId="urn:microsoft.com/office/officeart/2005/8/layout/equation1"/>
    <dgm:cxn modelId="{DA517857-2073-4B74-86C6-C50C022F3CB4}" srcId="{F7EFCDFE-9434-4F23-93A9-07A298432B93}" destId="{361EF9D4-7AB4-40CB-AB1F-29599A96429E}" srcOrd="1" destOrd="0" parTransId="{B0F96C55-F8C2-4507-8733-D6ADC45DD9C0}" sibTransId="{62A58248-9E1A-419A-B88A-8907097742BC}"/>
    <dgm:cxn modelId="{1FBD2E7E-5FE9-410A-8E39-4BD56BF84B40}" type="presOf" srcId="{AAABAB9E-811E-42DA-A7BE-5F3E93C57FA8}" destId="{34051F28-CAD3-48E8-AB14-41BCCF40F411}" srcOrd="0" destOrd="0" presId="urn:microsoft.com/office/officeart/2005/8/layout/equation1"/>
    <dgm:cxn modelId="{539D3695-C10E-46BA-BABF-95AA8AE3C5E9}" type="presOf" srcId="{94FCBC23-4D97-4AEB-89AC-E77B4BA1298B}" destId="{77B6681F-FC4A-40D2-BBDB-3892F6E5037B}" srcOrd="0" destOrd="0" presId="urn:microsoft.com/office/officeart/2005/8/layout/equation1"/>
    <dgm:cxn modelId="{575D3F98-F3A8-498D-9494-5A6A9631C869}" type="presOf" srcId="{361EF9D4-7AB4-40CB-AB1F-29599A96429E}" destId="{46A3BC1B-DE11-4A78-B6BF-1FCCA4E0D1AE}" srcOrd="0" destOrd="0" presId="urn:microsoft.com/office/officeart/2005/8/layout/equation1"/>
    <dgm:cxn modelId="{2A1795C8-4CEA-4C08-AD60-3C65213F81F9}" type="presOf" srcId="{B8B13DC7-E286-4D04-B014-4EE276F04AF8}" destId="{EE31947B-4F1B-438F-892E-98CD11609F50}" srcOrd="0" destOrd="0" presId="urn:microsoft.com/office/officeart/2005/8/layout/equation1"/>
    <dgm:cxn modelId="{F687D42A-60EE-4C1D-B3C5-93E2EBF7F07A}" type="presParOf" srcId="{00778D07-BFEC-4802-8A50-03126E225842}" destId="{34051F28-CAD3-48E8-AB14-41BCCF40F411}" srcOrd="0" destOrd="0" presId="urn:microsoft.com/office/officeart/2005/8/layout/equation1"/>
    <dgm:cxn modelId="{3D75D0F1-5DA8-41E7-87DA-1C8494C9F21E}" type="presParOf" srcId="{00778D07-BFEC-4802-8A50-03126E225842}" destId="{A6BF1016-58F8-464A-BC74-0A0B0173B319}" srcOrd="1" destOrd="0" presId="urn:microsoft.com/office/officeart/2005/8/layout/equation1"/>
    <dgm:cxn modelId="{52F1CFF9-8429-44F1-AE4A-F86BA4DDBE85}" type="presParOf" srcId="{00778D07-BFEC-4802-8A50-03126E225842}" destId="{77B6681F-FC4A-40D2-BBDB-3892F6E5037B}" srcOrd="2" destOrd="0" presId="urn:microsoft.com/office/officeart/2005/8/layout/equation1"/>
    <dgm:cxn modelId="{FE2E6B6C-3EA3-4F9F-8F06-DB853BDC1C88}" type="presParOf" srcId="{00778D07-BFEC-4802-8A50-03126E225842}" destId="{1DEABB67-9571-408E-853A-18364AFA89F0}" srcOrd="3" destOrd="0" presId="urn:microsoft.com/office/officeart/2005/8/layout/equation1"/>
    <dgm:cxn modelId="{07BBD78D-3197-4F52-BB0B-543F433586ED}" type="presParOf" srcId="{00778D07-BFEC-4802-8A50-03126E225842}" destId="{46A3BC1B-DE11-4A78-B6BF-1FCCA4E0D1AE}" srcOrd="4" destOrd="0" presId="urn:microsoft.com/office/officeart/2005/8/layout/equation1"/>
    <dgm:cxn modelId="{94D1F461-2DD7-4824-B6C9-FA444CE0DA5F}" type="presParOf" srcId="{00778D07-BFEC-4802-8A50-03126E225842}" destId="{3A6145A3-AE60-4660-AD5D-A116CC52656E}" srcOrd="5" destOrd="0" presId="urn:microsoft.com/office/officeart/2005/8/layout/equation1"/>
    <dgm:cxn modelId="{63B06B5E-D5C2-453C-B875-551CCA527418}" type="presParOf" srcId="{00778D07-BFEC-4802-8A50-03126E225842}" destId="{472ED568-4FEB-433C-B492-3FB4B7F2F9C2}" srcOrd="6" destOrd="0" presId="urn:microsoft.com/office/officeart/2005/8/layout/equation1"/>
    <dgm:cxn modelId="{D88EC5B9-3DE7-4ECF-8226-45D12597BB10}" type="presParOf" srcId="{00778D07-BFEC-4802-8A50-03126E225842}" destId="{63B2C1FF-EC66-4415-ADDE-9007731BC1A5}" srcOrd="7" destOrd="0" presId="urn:microsoft.com/office/officeart/2005/8/layout/equation1"/>
    <dgm:cxn modelId="{9CDDBF7B-19D2-4563-AB49-6677CAA30FEA}" type="presParOf" srcId="{00778D07-BFEC-4802-8A50-03126E225842}" destId="{EE31947B-4F1B-438F-892E-98CD11609F50}" srcOrd="8"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7EFCDFE-9434-4F23-93A9-07A298432B93}" type="doc">
      <dgm:prSet loTypeId="urn:microsoft.com/office/officeart/2005/8/layout/equation1" loCatId="process" qsTypeId="urn:microsoft.com/office/officeart/2005/8/quickstyle/3d2" qsCatId="3D" csTypeId="urn:microsoft.com/office/officeart/2005/8/colors/colorful1" csCatId="colorful" phldr="1"/>
      <dgm:spPr/>
    </dgm:pt>
    <dgm:pt modelId="{AAABAB9E-811E-42DA-A7BE-5F3E93C57FA8}">
      <dgm:prSet phldrT="[Text]"/>
      <dgm:spPr>
        <a:solidFill>
          <a:srgbClr val="FFC000"/>
        </a:solidFill>
      </dgm:spPr>
      <dgm:t>
        <a:bodyPr/>
        <a:lstStyle/>
        <a:p>
          <a:r>
            <a:rPr lang="en-US" b="1" cap="small" baseline="0" dirty="0">
              <a:solidFill>
                <a:schemeClr val="tx1"/>
              </a:solidFill>
            </a:rPr>
            <a:t>Variance</a:t>
          </a:r>
        </a:p>
        <a:p>
          <a:r>
            <a:rPr lang="en-US" b="1" cap="small" baseline="0" dirty="0">
              <a:solidFill>
                <a:schemeClr val="tx1"/>
              </a:solidFill>
            </a:rPr>
            <a:t>($1,496,825)</a:t>
          </a:r>
          <a:r>
            <a:rPr lang="en-US" b="1" dirty="0">
              <a:solidFill>
                <a:schemeClr val="tx1"/>
              </a:solidFill>
            </a:rPr>
            <a:t> </a:t>
          </a:r>
        </a:p>
      </dgm:t>
    </dgm:pt>
    <dgm:pt modelId="{46D15430-002E-4E92-AEE2-F0D146BC681C}" type="parTrans" cxnId="{DDB9C218-991C-40FF-8ED3-89252FF29176}">
      <dgm:prSet/>
      <dgm:spPr/>
      <dgm:t>
        <a:bodyPr/>
        <a:lstStyle/>
        <a:p>
          <a:endParaRPr lang="en-US"/>
        </a:p>
      </dgm:t>
    </dgm:pt>
    <dgm:pt modelId="{94FCBC23-4D97-4AEB-89AC-E77B4BA1298B}" type="sibTrans" cxnId="{DDB9C218-991C-40FF-8ED3-89252FF29176}">
      <dgm:prSet/>
      <dgm:spPr>
        <a:gradFill rotWithShape="0">
          <a:gsLst>
            <a:gs pos="0">
              <a:srgbClr val="006600"/>
            </a:gs>
            <a:gs pos="45000">
              <a:srgbClr val="006600"/>
            </a:gs>
            <a:gs pos="63000">
              <a:srgbClr val="FFC000"/>
            </a:gs>
          </a:gsLst>
          <a:lin ang="0" scaled="1"/>
        </a:gradFill>
        <a:scene3d>
          <a:camera prst="orthographicFront"/>
          <a:lightRig rig="threePt" dir="t">
            <a:rot lat="0" lon="0" rev="7500000"/>
          </a:lightRig>
        </a:scene3d>
        <a:sp3d z="-70000" extrusionH="88900" prstMaterial="matte">
          <a:bevelT w="127000" h="25400" prst="relaxedInset"/>
          <a:contourClr>
            <a:schemeClr val="bg1"/>
          </a:contourClr>
        </a:sp3d>
      </dgm:spPr>
      <dgm:t>
        <a:bodyPr/>
        <a:lstStyle/>
        <a:p>
          <a:endParaRPr lang="en-US" dirty="0"/>
        </a:p>
      </dgm:t>
    </dgm:pt>
    <dgm:pt modelId="{361EF9D4-7AB4-40CB-AB1F-29599A96429E}">
      <dgm:prSet phldrT="[Text]"/>
      <dgm:spPr>
        <a:solidFill>
          <a:srgbClr val="006600"/>
        </a:solidFill>
      </dgm:spPr>
      <dgm:t>
        <a:bodyPr/>
        <a:lstStyle/>
        <a:p>
          <a:r>
            <a:rPr lang="en-US" b="1" dirty="0"/>
            <a:t>FY2019 Budget $19,225,803</a:t>
          </a:r>
        </a:p>
      </dgm:t>
    </dgm:pt>
    <dgm:pt modelId="{B0F96C55-F8C2-4507-8733-D6ADC45DD9C0}" type="parTrans" cxnId="{DA517857-2073-4B74-86C6-C50C022F3CB4}">
      <dgm:prSet/>
      <dgm:spPr/>
      <dgm:t>
        <a:bodyPr/>
        <a:lstStyle/>
        <a:p>
          <a:endParaRPr lang="en-US"/>
        </a:p>
      </dgm:t>
    </dgm:pt>
    <dgm:pt modelId="{62A58248-9E1A-419A-B88A-8907097742BC}" type="sibTrans" cxnId="{DA517857-2073-4B74-86C6-C50C022F3CB4}">
      <dgm:prSet/>
      <dgm:spPr>
        <a:gradFill flip="none" rotWithShape="1">
          <a:gsLst>
            <a:gs pos="0">
              <a:schemeClr val="tx2">
                <a:lumMod val="75000"/>
              </a:schemeClr>
            </a:gs>
            <a:gs pos="31000">
              <a:srgbClr val="002060"/>
            </a:gs>
            <a:gs pos="73000">
              <a:srgbClr val="006600"/>
            </a:gs>
          </a:gsLst>
          <a:lin ang="0" scaled="1"/>
          <a:tileRect/>
        </a:gradFill>
        <a:scene3d>
          <a:camera prst="orthographicFront"/>
          <a:lightRig rig="threePt" dir="t">
            <a:rot lat="0" lon="0" rev="7500000"/>
          </a:lightRig>
        </a:scene3d>
        <a:sp3d z="-70000" extrusionH="88900" prstMaterial="matte">
          <a:bevelT w="127000" h="25400" prst="relaxedInset"/>
          <a:contourClr>
            <a:schemeClr val="bg1"/>
          </a:contourClr>
        </a:sp3d>
      </dgm:spPr>
      <dgm:t>
        <a:bodyPr/>
        <a:lstStyle/>
        <a:p>
          <a:endParaRPr lang="en-US" dirty="0"/>
        </a:p>
      </dgm:t>
    </dgm:pt>
    <dgm:pt modelId="{B8B13DC7-E286-4D04-B014-4EE276F04AF8}">
      <dgm:prSet phldrT="[Text]"/>
      <dgm:spPr>
        <a:solidFill>
          <a:schemeClr val="tx2">
            <a:lumMod val="75000"/>
          </a:schemeClr>
        </a:solidFill>
      </dgm:spPr>
      <dgm:t>
        <a:bodyPr/>
        <a:lstStyle/>
        <a:p>
          <a:r>
            <a:rPr lang="en-US" b="1" dirty="0"/>
            <a:t>FY2018 Estimate</a:t>
          </a:r>
        </a:p>
        <a:p>
          <a:r>
            <a:rPr lang="en-US" b="1" dirty="0"/>
            <a:t>$20,722,628</a:t>
          </a:r>
        </a:p>
      </dgm:t>
    </dgm:pt>
    <dgm:pt modelId="{32B392EE-8E40-4780-B4B0-6668A223FE09}" type="parTrans" cxnId="{B0183134-B6B9-4CA2-AC5B-F500531BCEA7}">
      <dgm:prSet/>
      <dgm:spPr/>
      <dgm:t>
        <a:bodyPr/>
        <a:lstStyle/>
        <a:p>
          <a:endParaRPr lang="en-US"/>
        </a:p>
      </dgm:t>
    </dgm:pt>
    <dgm:pt modelId="{B0B8D802-6CE3-4904-A509-1B2A2CD7E8DA}" type="sibTrans" cxnId="{B0183134-B6B9-4CA2-AC5B-F500531BCEA7}">
      <dgm:prSet/>
      <dgm:spPr/>
      <dgm:t>
        <a:bodyPr/>
        <a:lstStyle/>
        <a:p>
          <a:endParaRPr lang="en-US"/>
        </a:p>
      </dgm:t>
    </dgm:pt>
    <dgm:pt modelId="{00778D07-BFEC-4802-8A50-03126E225842}" type="pres">
      <dgm:prSet presAssocID="{F7EFCDFE-9434-4F23-93A9-07A298432B93}" presName="linearFlow" presStyleCnt="0">
        <dgm:presLayoutVars>
          <dgm:dir/>
          <dgm:resizeHandles val="exact"/>
        </dgm:presLayoutVars>
      </dgm:prSet>
      <dgm:spPr/>
    </dgm:pt>
    <dgm:pt modelId="{34051F28-CAD3-48E8-AB14-41BCCF40F411}" type="pres">
      <dgm:prSet presAssocID="{AAABAB9E-811E-42DA-A7BE-5F3E93C57FA8}" presName="node" presStyleLbl="node1" presStyleIdx="0" presStyleCnt="3" custLinFactX="328257" custLinFactNeighborX="400000" custLinFactNeighborY="-2633">
        <dgm:presLayoutVars>
          <dgm:bulletEnabled val="1"/>
        </dgm:presLayoutVars>
      </dgm:prSet>
      <dgm:spPr/>
    </dgm:pt>
    <dgm:pt modelId="{A6BF1016-58F8-464A-BC74-0A0B0173B319}" type="pres">
      <dgm:prSet presAssocID="{94FCBC23-4D97-4AEB-89AC-E77B4BA1298B}" presName="spacerL" presStyleCnt="0"/>
      <dgm:spPr/>
    </dgm:pt>
    <dgm:pt modelId="{77B6681F-FC4A-40D2-BBDB-3892F6E5037B}" type="pres">
      <dgm:prSet presAssocID="{94FCBC23-4D97-4AEB-89AC-E77B4BA1298B}" presName="sibTrans" presStyleLbl="sibTrans2D1" presStyleIdx="0" presStyleCnt="2" custScaleX="112613" custScaleY="57463" custLinFactX="270343" custLinFactNeighborX="300000" custLinFactNeighborY="3693"/>
      <dgm:spPr>
        <a:prstGeom prst="rightArrow">
          <a:avLst/>
        </a:prstGeom>
      </dgm:spPr>
    </dgm:pt>
    <dgm:pt modelId="{1DEABB67-9571-408E-853A-18364AFA89F0}" type="pres">
      <dgm:prSet presAssocID="{94FCBC23-4D97-4AEB-89AC-E77B4BA1298B}" presName="spacerR" presStyleCnt="0"/>
      <dgm:spPr/>
    </dgm:pt>
    <dgm:pt modelId="{46A3BC1B-DE11-4A78-B6BF-1FCCA4E0D1AE}" type="pres">
      <dgm:prSet presAssocID="{361EF9D4-7AB4-40CB-AB1F-29599A96429E}" presName="node" presStyleLbl="node1" presStyleIdx="1" presStyleCnt="3">
        <dgm:presLayoutVars>
          <dgm:bulletEnabled val="1"/>
        </dgm:presLayoutVars>
      </dgm:prSet>
      <dgm:spPr/>
    </dgm:pt>
    <dgm:pt modelId="{3A6145A3-AE60-4660-AD5D-A116CC52656E}" type="pres">
      <dgm:prSet presAssocID="{62A58248-9E1A-419A-B88A-8907097742BC}" presName="spacerL" presStyleCnt="0"/>
      <dgm:spPr/>
    </dgm:pt>
    <dgm:pt modelId="{472ED568-4FEB-433C-B492-3FB4B7F2F9C2}" type="pres">
      <dgm:prSet presAssocID="{62A58248-9E1A-419A-B88A-8907097742BC}" presName="sibTrans" presStyleLbl="sibTrans2D1" presStyleIdx="1" presStyleCnt="2" custScaleY="51700" custLinFactX="-258485" custLinFactNeighborX="-300000" custLinFactNeighborY="6607"/>
      <dgm:spPr>
        <a:prstGeom prst="rightArrow">
          <a:avLst/>
        </a:prstGeom>
      </dgm:spPr>
    </dgm:pt>
    <dgm:pt modelId="{63B2C1FF-EC66-4415-ADDE-9007731BC1A5}" type="pres">
      <dgm:prSet presAssocID="{62A58248-9E1A-419A-B88A-8907097742BC}" presName="spacerR" presStyleCnt="0"/>
      <dgm:spPr/>
    </dgm:pt>
    <dgm:pt modelId="{EE31947B-4F1B-438F-892E-98CD11609F50}" type="pres">
      <dgm:prSet presAssocID="{B8B13DC7-E286-4D04-B014-4EE276F04AF8}" presName="node" presStyleLbl="node1" presStyleIdx="2" presStyleCnt="3" custLinFactX="-315106" custLinFactNeighborX="-400000" custLinFactNeighborY="2131">
        <dgm:presLayoutVars>
          <dgm:bulletEnabled val="1"/>
        </dgm:presLayoutVars>
      </dgm:prSet>
      <dgm:spPr/>
    </dgm:pt>
  </dgm:ptLst>
  <dgm:cxnLst>
    <dgm:cxn modelId="{14630B0E-A92B-4828-8C70-A126E365FFFC}" type="presOf" srcId="{B8B13DC7-E286-4D04-B014-4EE276F04AF8}" destId="{EE31947B-4F1B-438F-892E-98CD11609F50}" srcOrd="0" destOrd="0" presId="urn:microsoft.com/office/officeart/2005/8/layout/equation1"/>
    <dgm:cxn modelId="{DDB9C218-991C-40FF-8ED3-89252FF29176}" srcId="{F7EFCDFE-9434-4F23-93A9-07A298432B93}" destId="{AAABAB9E-811E-42DA-A7BE-5F3E93C57FA8}" srcOrd="0" destOrd="0" parTransId="{46D15430-002E-4E92-AEE2-F0D146BC681C}" sibTransId="{94FCBC23-4D97-4AEB-89AC-E77B4BA1298B}"/>
    <dgm:cxn modelId="{B0183134-B6B9-4CA2-AC5B-F500531BCEA7}" srcId="{F7EFCDFE-9434-4F23-93A9-07A298432B93}" destId="{B8B13DC7-E286-4D04-B014-4EE276F04AF8}" srcOrd="2" destOrd="0" parTransId="{32B392EE-8E40-4780-B4B0-6668A223FE09}" sibTransId="{B0B8D802-6CE3-4904-A509-1B2A2CD7E8DA}"/>
    <dgm:cxn modelId="{1EA72444-A7C6-4024-8003-39A634736448}" type="presOf" srcId="{94FCBC23-4D97-4AEB-89AC-E77B4BA1298B}" destId="{77B6681F-FC4A-40D2-BBDB-3892F6E5037B}" srcOrd="0" destOrd="0" presId="urn:microsoft.com/office/officeart/2005/8/layout/equation1"/>
    <dgm:cxn modelId="{DA517857-2073-4B74-86C6-C50C022F3CB4}" srcId="{F7EFCDFE-9434-4F23-93A9-07A298432B93}" destId="{361EF9D4-7AB4-40CB-AB1F-29599A96429E}" srcOrd="1" destOrd="0" parTransId="{B0F96C55-F8C2-4507-8733-D6ADC45DD9C0}" sibTransId="{62A58248-9E1A-419A-B88A-8907097742BC}"/>
    <dgm:cxn modelId="{1F26F49C-AC38-4975-A0D4-329CB8B60590}" type="presOf" srcId="{62A58248-9E1A-419A-B88A-8907097742BC}" destId="{472ED568-4FEB-433C-B492-3FB4B7F2F9C2}" srcOrd="0" destOrd="0" presId="urn:microsoft.com/office/officeart/2005/8/layout/equation1"/>
    <dgm:cxn modelId="{CDBF34BF-2A10-4336-9FB8-8CA4AFDCE3A3}" type="presOf" srcId="{F7EFCDFE-9434-4F23-93A9-07A298432B93}" destId="{00778D07-BFEC-4802-8A50-03126E225842}" srcOrd="0" destOrd="0" presId="urn:microsoft.com/office/officeart/2005/8/layout/equation1"/>
    <dgm:cxn modelId="{484734D5-9BD9-447D-9E2C-0CFEF80433D3}" type="presOf" srcId="{361EF9D4-7AB4-40CB-AB1F-29599A96429E}" destId="{46A3BC1B-DE11-4A78-B6BF-1FCCA4E0D1AE}" srcOrd="0" destOrd="0" presId="urn:microsoft.com/office/officeart/2005/8/layout/equation1"/>
    <dgm:cxn modelId="{B79010E7-351C-4708-B502-8DCC08AC2880}" type="presOf" srcId="{AAABAB9E-811E-42DA-A7BE-5F3E93C57FA8}" destId="{34051F28-CAD3-48E8-AB14-41BCCF40F411}" srcOrd="0" destOrd="0" presId="urn:microsoft.com/office/officeart/2005/8/layout/equation1"/>
    <dgm:cxn modelId="{795CDA4E-D68C-409B-AA41-7B75FED20691}" type="presParOf" srcId="{00778D07-BFEC-4802-8A50-03126E225842}" destId="{34051F28-CAD3-48E8-AB14-41BCCF40F411}" srcOrd="0" destOrd="0" presId="urn:microsoft.com/office/officeart/2005/8/layout/equation1"/>
    <dgm:cxn modelId="{58F91575-92C5-4B1E-9968-07BC0B907A3F}" type="presParOf" srcId="{00778D07-BFEC-4802-8A50-03126E225842}" destId="{A6BF1016-58F8-464A-BC74-0A0B0173B319}" srcOrd="1" destOrd="0" presId="urn:microsoft.com/office/officeart/2005/8/layout/equation1"/>
    <dgm:cxn modelId="{D7FE08B5-1CC5-4F9F-B3E1-6821A49B211C}" type="presParOf" srcId="{00778D07-BFEC-4802-8A50-03126E225842}" destId="{77B6681F-FC4A-40D2-BBDB-3892F6E5037B}" srcOrd="2" destOrd="0" presId="urn:microsoft.com/office/officeart/2005/8/layout/equation1"/>
    <dgm:cxn modelId="{E6C83448-7ED4-4FA3-BD4C-E41459E55E39}" type="presParOf" srcId="{00778D07-BFEC-4802-8A50-03126E225842}" destId="{1DEABB67-9571-408E-853A-18364AFA89F0}" srcOrd="3" destOrd="0" presId="urn:microsoft.com/office/officeart/2005/8/layout/equation1"/>
    <dgm:cxn modelId="{4EAD1A8B-A1AD-448E-9DB1-404DBA5F1181}" type="presParOf" srcId="{00778D07-BFEC-4802-8A50-03126E225842}" destId="{46A3BC1B-DE11-4A78-B6BF-1FCCA4E0D1AE}" srcOrd="4" destOrd="0" presId="urn:microsoft.com/office/officeart/2005/8/layout/equation1"/>
    <dgm:cxn modelId="{DED3A769-84B3-4055-9312-A3822DC09BB3}" type="presParOf" srcId="{00778D07-BFEC-4802-8A50-03126E225842}" destId="{3A6145A3-AE60-4660-AD5D-A116CC52656E}" srcOrd="5" destOrd="0" presId="urn:microsoft.com/office/officeart/2005/8/layout/equation1"/>
    <dgm:cxn modelId="{C689B499-22C9-43F7-A057-AF960F3A6946}" type="presParOf" srcId="{00778D07-BFEC-4802-8A50-03126E225842}" destId="{472ED568-4FEB-433C-B492-3FB4B7F2F9C2}" srcOrd="6" destOrd="0" presId="urn:microsoft.com/office/officeart/2005/8/layout/equation1"/>
    <dgm:cxn modelId="{7B589DFA-1599-4DFA-B7A5-31DEAC6E722E}" type="presParOf" srcId="{00778D07-BFEC-4802-8A50-03126E225842}" destId="{63B2C1FF-EC66-4415-ADDE-9007731BC1A5}" srcOrd="7" destOrd="0" presId="urn:microsoft.com/office/officeart/2005/8/layout/equation1"/>
    <dgm:cxn modelId="{DE644EBA-F6B2-4B9F-8596-79ECFDFB8BF9}" type="presParOf" srcId="{00778D07-BFEC-4802-8A50-03126E225842}" destId="{EE31947B-4F1B-438F-892E-98CD11609F50}"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F7EFCDFE-9434-4F23-93A9-07A298432B93}" type="doc">
      <dgm:prSet loTypeId="urn:microsoft.com/office/officeart/2005/8/layout/equation1" loCatId="process" qsTypeId="urn:microsoft.com/office/officeart/2005/8/quickstyle/3d2" qsCatId="3D" csTypeId="urn:microsoft.com/office/officeart/2005/8/colors/colorful1" csCatId="colorful" phldr="1"/>
      <dgm:spPr/>
    </dgm:pt>
    <dgm:pt modelId="{AAABAB9E-811E-42DA-A7BE-5F3E93C57FA8}">
      <dgm:prSet phldrT="[Text]"/>
      <dgm:spPr>
        <a:solidFill>
          <a:srgbClr val="FFC000"/>
        </a:solidFill>
      </dgm:spPr>
      <dgm:t>
        <a:bodyPr/>
        <a:lstStyle/>
        <a:p>
          <a:r>
            <a:rPr lang="en-US" b="1" cap="small" baseline="0" dirty="0">
              <a:solidFill>
                <a:schemeClr val="tx1"/>
              </a:solidFill>
            </a:rPr>
            <a:t>Variance</a:t>
          </a:r>
          <a:r>
            <a:rPr lang="en-US" b="1" dirty="0">
              <a:solidFill>
                <a:schemeClr val="tx1"/>
              </a:solidFill>
            </a:rPr>
            <a:t> </a:t>
          </a:r>
        </a:p>
        <a:p>
          <a:r>
            <a:rPr lang="en-US" b="1" dirty="0">
              <a:solidFill>
                <a:schemeClr val="tx1"/>
              </a:solidFill>
            </a:rPr>
            <a:t>$128,061</a:t>
          </a:r>
        </a:p>
      </dgm:t>
    </dgm:pt>
    <dgm:pt modelId="{46D15430-002E-4E92-AEE2-F0D146BC681C}" type="parTrans" cxnId="{DDB9C218-991C-40FF-8ED3-89252FF29176}">
      <dgm:prSet/>
      <dgm:spPr/>
      <dgm:t>
        <a:bodyPr/>
        <a:lstStyle/>
        <a:p>
          <a:endParaRPr lang="en-US"/>
        </a:p>
      </dgm:t>
    </dgm:pt>
    <dgm:pt modelId="{94FCBC23-4D97-4AEB-89AC-E77B4BA1298B}" type="sibTrans" cxnId="{DDB9C218-991C-40FF-8ED3-89252FF29176}">
      <dgm:prSet/>
      <dgm:spPr>
        <a:gradFill rotWithShape="0">
          <a:gsLst>
            <a:gs pos="0">
              <a:srgbClr val="006600"/>
            </a:gs>
            <a:gs pos="45000">
              <a:srgbClr val="006600"/>
            </a:gs>
            <a:gs pos="63000">
              <a:srgbClr val="FFC000"/>
            </a:gs>
          </a:gsLst>
          <a:lin ang="0" scaled="1"/>
        </a:gradFill>
        <a:scene3d>
          <a:camera prst="orthographicFront"/>
          <a:lightRig rig="threePt" dir="t">
            <a:rot lat="0" lon="0" rev="7500000"/>
          </a:lightRig>
        </a:scene3d>
        <a:sp3d z="-70000" extrusionH="88900" prstMaterial="matte">
          <a:bevelT w="127000" h="25400" prst="relaxedInset"/>
          <a:contourClr>
            <a:schemeClr val="bg1"/>
          </a:contourClr>
        </a:sp3d>
      </dgm:spPr>
      <dgm:t>
        <a:bodyPr/>
        <a:lstStyle/>
        <a:p>
          <a:endParaRPr lang="en-US" dirty="0"/>
        </a:p>
      </dgm:t>
    </dgm:pt>
    <dgm:pt modelId="{B8B13DC7-E286-4D04-B014-4EE276F04AF8}">
      <dgm:prSet phldrT="[Text]"/>
      <dgm:spPr>
        <a:solidFill>
          <a:schemeClr val="tx2">
            <a:lumMod val="75000"/>
          </a:schemeClr>
        </a:solidFill>
      </dgm:spPr>
      <dgm:t>
        <a:bodyPr/>
        <a:lstStyle/>
        <a:p>
          <a:r>
            <a:rPr lang="en-US" b="1" dirty="0"/>
            <a:t>FY2018 Estimate</a:t>
          </a:r>
        </a:p>
        <a:p>
          <a:r>
            <a:rPr lang="en-US" b="1" dirty="0"/>
            <a:t>$4,414,070</a:t>
          </a:r>
        </a:p>
      </dgm:t>
    </dgm:pt>
    <dgm:pt modelId="{B0B8D802-6CE3-4904-A509-1B2A2CD7E8DA}" type="sibTrans" cxnId="{B0183134-B6B9-4CA2-AC5B-F500531BCEA7}">
      <dgm:prSet/>
      <dgm:spPr/>
      <dgm:t>
        <a:bodyPr/>
        <a:lstStyle/>
        <a:p>
          <a:endParaRPr lang="en-US"/>
        </a:p>
      </dgm:t>
    </dgm:pt>
    <dgm:pt modelId="{32B392EE-8E40-4780-B4B0-6668A223FE09}" type="parTrans" cxnId="{B0183134-B6B9-4CA2-AC5B-F500531BCEA7}">
      <dgm:prSet/>
      <dgm:spPr/>
      <dgm:t>
        <a:bodyPr/>
        <a:lstStyle/>
        <a:p>
          <a:endParaRPr lang="en-US"/>
        </a:p>
      </dgm:t>
    </dgm:pt>
    <dgm:pt modelId="{361EF9D4-7AB4-40CB-AB1F-29599A96429E}">
      <dgm:prSet phldrT="[Text]"/>
      <dgm:spPr>
        <a:solidFill>
          <a:srgbClr val="006600"/>
        </a:solidFill>
      </dgm:spPr>
      <dgm:t>
        <a:bodyPr/>
        <a:lstStyle/>
        <a:p>
          <a:r>
            <a:rPr lang="en-US" b="1" dirty="0"/>
            <a:t>FY2019 Budget $4,542,131</a:t>
          </a:r>
        </a:p>
      </dgm:t>
    </dgm:pt>
    <dgm:pt modelId="{62A58248-9E1A-419A-B88A-8907097742BC}" type="sibTrans" cxnId="{DA517857-2073-4B74-86C6-C50C022F3CB4}">
      <dgm:prSet/>
      <dgm:spPr>
        <a:gradFill flip="none" rotWithShape="1">
          <a:gsLst>
            <a:gs pos="0">
              <a:schemeClr val="tx2">
                <a:lumMod val="75000"/>
              </a:schemeClr>
            </a:gs>
            <a:gs pos="31000">
              <a:srgbClr val="002060"/>
            </a:gs>
            <a:gs pos="73000">
              <a:srgbClr val="006600"/>
            </a:gs>
          </a:gsLst>
          <a:lin ang="0" scaled="1"/>
          <a:tileRect/>
        </a:gradFill>
        <a:scene3d>
          <a:camera prst="orthographicFront"/>
          <a:lightRig rig="threePt" dir="t">
            <a:rot lat="0" lon="0" rev="7500000"/>
          </a:lightRig>
        </a:scene3d>
        <a:sp3d z="-70000" extrusionH="88900" prstMaterial="matte">
          <a:bevelT w="127000" h="25400" prst="relaxedInset"/>
          <a:contourClr>
            <a:schemeClr val="bg1"/>
          </a:contourClr>
        </a:sp3d>
      </dgm:spPr>
      <dgm:t>
        <a:bodyPr/>
        <a:lstStyle/>
        <a:p>
          <a:endParaRPr lang="en-US" dirty="0"/>
        </a:p>
      </dgm:t>
    </dgm:pt>
    <dgm:pt modelId="{B0F96C55-F8C2-4507-8733-D6ADC45DD9C0}" type="parTrans" cxnId="{DA517857-2073-4B74-86C6-C50C022F3CB4}">
      <dgm:prSet/>
      <dgm:spPr/>
      <dgm:t>
        <a:bodyPr/>
        <a:lstStyle/>
        <a:p>
          <a:endParaRPr lang="en-US"/>
        </a:p>
      </dgm:t>
    </dgm:pt>
    <dgm:pt modelId="{00778D07-BFEC-4802-8A50-03126E225842}" type="pres">
      <dgm:prSet presAssocID="{F7EFCDFE-9434-4F23-93A9-07A298432B93}" presName="linearFlow" presStyleCnt="0">
        <dgm:presLayoutVars>
          <dgm:dir/>
          <dgm:resizeHandles val="exact"/>
        </dgm:presLayoutVars>
      </dgm:prSet>
      <dgm:spPr/>
    </dgm:pt>
    <dgm:pt modelId="{34051F28-CAD3-48E8-AB14-41BCCF40F411}" type="pres">
      <dgm:prSet presAssocID="{AAABAB9E-811E-42DA-A7BE-5F3E93C57FA8}" presName="node" presStyleLbl="node1" presStyleIdx="0" presStyleCnt="3" custLinFactX="328257" custLinFactNeighborX="400000" custLinFactNeighborY="-2633">
        <dgm:presLayoutVars>
          <dgm:bulletEnabled val="1"/>
        </dgm:presLayoutVars>
      </dgm:prSet>
      <dgm:spPr/>
    </dgm:pt>
    <dgm:pt modelId="{A6BF1016-58F8-464A-BC74-0A0B0173B319}" type="pres">
      <dgm:prSet presAssocID="{94FCBC23-4D97-4AEB-89AC-E77B4BA1298B}" presName="spacerL" presStyleCnt="0"/>
      <dgm:spPr/>
    </dgm:pt>
    <dgm:pt modelId="{77B6681F-FC4A-40D2-BBDB-3892F6E5037B}" type="pres">
      <dgm:prSet presAssocID="{94FCBC23-4D97-4AEB-89AC-E77B4BA1298B}" presName="sibTrans" presStyleLbl="sibTrans2D1" presStyleIdx="0" presStyleCnt="2" custScaleX="112613" custScaleY="57463" custLinFactX="270343" custLinFactNeighborX="300000" custLinFactNeighborY="3693"/>
      <dgm:spPr>
        <a:prstGeom prst="rightArrow">
          <a:avLst/>
        </a:prstGeom>
      </dgm:spPr>
    </dgm:pt>
    <dgm:pt modelId="{1DEABB67-9571-408E-853A-18364AFA89F0}" type="pres">
      <dgm:prSet presAssocID="{94FCBC23-4D97-4AEB-89AC-E77B4BA1298B}" presName="spacerR" presStyleCnt="0"/>
      <dgm:spPr/>
    </dgm:pt>
    <dgm:pt modelId="{46A3BC1B-DE11-4A78-B6BF-1FCCA4E0D1AE}" type="pres">
      <dgm:prSet presAssocID="{361EF9D4-7AB4-40CB-AB1F-29599A96429E}" presName="node" presStyleLbl="node1" presStyleIdx="1" presStyleCnt="3">
        <dgm:presLayoutVars>
          <dgm:bulletEnabled val="1"/>
        </dgm:presLayoutVars>
      </dgm:prSet>
      <dgm:spPr/>
    </dgm:pt>
    <dgm:pt modelId="{3A6145A3-AE60-4660-AD5D-A116CC52656E}" type="pres">
      <dgm:prSet presAssocID="{62A58248-9E1A-419A-B88A-8907097742BC}" presName="spacerL" presStyleCnt="0"/>
      <dgm:spPr/>
    </dgm:pt>
    <dgm:pt modelId="{472ED568-4FEB-433C-B492-3FB4B7F2F9C2}" type="pres">
      <dgm:prSet presAssocID="{62A58248-9E1A-419A-B88A-8907097742BC}" presName="sibTrans" presStyleLbl="sibTrans2D1" presStyleIdx="1" presStyleCnt="2" custScaleY="51700" custLinFactX="-258485" custLinFactNeighborX="-300000" custLinFactNeighborY="6607"/>
      <dgm:spPr>
        <a:prstGeom prst="rightArrow">
          <a:avLst/>
        </a:prstGeom>
      </dgm:spPr>
    </dgm:pt>
    <dgm:pt modelId="{63B2C1FF-EC66-4415-ADDE-9007731BC1A5}" type="pres">
      <dgm:prSet presAssocID="{62A58248-9E1A-419A-B88A-8907097742BC}" presName="spacerR" presStyleCnt="0"/>
      <dgm:spPr/>
    </dgm:pt>
    <dgm:pt modelId="{EE31947B-4F1B-438F-892E-98CD11609F50}" type="pres">
      <dgm:prSet presAssocID="{B8B13DC7-E286-4D04-B014-4EE276F04AF8}" presName="node" presStyleLbl="node1" presStyleIdx="2" presStyleCnt="3" custLinFactX="-315106" custLinFactNeighborX="-400000" custLinFactNeighborY="2131">
        <dgm:presLayoutVars>
          <dgm:bulletEnabled val="1"/>
        </dgm:presLayoutVars>
      </dgm:prSet>
      <dgm:spPr/>
    </dgm:pt>
  </dgm:ptLst>
  <dgm:cxnLst>
    <dgm:cxn modelId="{F77E3611-1868-4A0C-B8FA-FF85EDC87649}" type="presOf" srcId="{62A58248-9E1A-419A-B88A-8907097742BC}" destId="{472ED568-4FEB-433C-B492-3FB4B7F2F9C2}" srcOrd="0" destOrd="0" presId="urn:microsoft.com/office/officeart/2005/8/layout/equation1"/>
    <dgm:cxn modelId="{DDB9C218-991C-40FF-8ED3-89252FF29176}" srcId="{F7EFCDFE-9434-4F23-93A9-07A298432B93}" destId="{AAABAB9E-811E-42DA-A7BE-5F3E93C57FA8}" srcOrd="0" destOrd="0" parTransId="{46D15430-002E-4E92-AEE2-F0D146BC681C}" sibTransId="{94FCBC23-4D97-4AEB-89AC-E77B4BA1298B}"/>
    <dgm:cxn modelId="{8B270F29-9E3C-4081-A13D-750BDFF35CDF}" type="presOf" srcId="{AAABAB9E-811E-42DA-A7BE-5F3E93C57FA8}" destId="{34051F28-CAD3-48E8-AB14-41BCCF40F411}" srcOrd="0" destOrd="0" presId="urn:microsoft.com/office/officeart/2005/8/layout/equation1"/>
    <dgm:cxn modelId="{B0183134-B6B9-4CA2-AC5B-F500531BCEA7}" srcId="{F7EFCDFE-9434-4F23-93A9-07A298432B93}" destId="{B8B13DC7-E286-4D04-B014-4EE276F04AF8}" srcOrd="2" destOrd="0" parTransId="{32B392EE-8E40-4780-B4B0-6668A223FE09}" sibTransId="{B0B8D802-6CE3-4904-A509-1B2A2CD7E8DA}"/>
    <dgm:cxn modelId="{4B4F8337-E936-4CE7-AAED-F7FF4514FA48}" type="presOf" srcId="{94FCBC23-4D97-4AEB-89AC-E77B4BA1298B}" destId="{77B6681F-FC4A-40D2-BBDB-3892F6E5037B}" srcOrd="0" destOrd="0" presId="urn:microsoft.com/office/officeart/2005/8/layout/equation1"/>
    <dgm:cxn modelId="{DA517857-2073-4B74-86C6-C50C022F3CB4}" srcId="{F7EFCDFE-9434-4F23-93A9-07A298432B93}" destId="{361EF9D4-7AB4-40CB-AB1F-29599A96429E}" srcOrd="1" destOrd="0" parTransId="{B0F96C55-F8C2-4507-8733-D6ADC45DD9C0}" sibTransId="{62A58248-9E1A-419A-B88A-8907097742BC}"/>
    <dgm:cxn modelId="{9D8AD48D-C6CB-4087-AB6B-781103E3DBAC}" type="presOf" srcId="{361EF9D4-7AB4-40CB-AB1F-29599A96429E}" destId="{46A3BC1B-DE11-4A78-B6BF-1FCCA4E0D1AE}" srcOrd="0" destOrd="0" presId="urn:microsoft.com/office/officeart/2005/8/layout/equation1"/>
    <dgm:cxn modelId="{F99805C0-9F9F-42F2-A58B-26624ED8D51A}" type="presOf" srcId="{F7EFCDFE-9434-4F23-93A9-07A298432B93}" destId="{00778D07-BFEC-4802-8A50-03126E225842}" srcOrd="0" destOrd="0" presId="urn:microsoft.com/office/officeart/2005/8/layout/equation1"/>
    <dgm:cxn modelId="{DDC6EBC7-ACF9-4048-BDB9-7EA03C446FFD}" type="presOf" srcId="{B8B13DC7-E286-4D04-B014-4EE276F04AF8}" destId="{EE31947B-4F1B-438F-892E-98CD11609F50}" srcOrd="0" destOrd="0" presId="urn:microsoft.com/office/officeart/2005/8/layout/equation1"/>
    <dgm:cxn modelId="{F80DCF1B-54AD-44FA-A88E-E4ED6BAD43C8}" type="presParOf" srcId="{00778D07-BFEC-4802-8A50-03126E225842}" destId="{34051F28-CAD3-48E8-AB14-41BCCF40F411}" srcOrd="0" destOrd="0" presId="urn:microsoft.com/office/officeart/2005/8/layout/equation1"/>
    <dgm:cxn modelId="{5228D0CF-F965-452A-BE27-9AD0672F4F3D}" type="presParOf" srcId="{00778D07-BFEC-4802-8A50-03126E225842}" destId="{A6BF1016-58F8-464A-BC74-0A0B0173B319}" srcOrd="1" destOrd="0" presId="urn:microsoft.com/office/officeart/2005/8/layout/equation1"/>
    <dgm:cxn modelId="{DDA84669-8F9C-492B-80E2-DD243688ADE8}" type="presParOf" srcId="{00778D07-BFEC-4802-8A50-03126E225842}" destId="{77B6681F-FC4A-40D2-BBDB-3892F6E5037B}" srcOrd="2" destOrd="0" presId="urn:microsoft.com/office/officeart/2005/8/layout/equation1"/>
    <dgm:cxn modelId="{FA086F55-F48B-4E41-9124-B0F7497DC9CB}" type="presParOf" srcId="{00778D07-BFEC-4802-8A50-03126E225842}" destId="{1DEABB67-9571-408E-853A-18364AFA89F0}" srcOrd="3" destOrd="0" presId="urn:microsoft.com/office/officeart/2005/8/layout/equation1"/>
    <dgm:cxn modelId="{CCFE61B0-08B8-4A02-9AD7-0AA845A80FC5}" type="presParOf" srcId="{00778D07-BFEC-4802-8A50-03126E225842}" destId="{46A3BC1B-DE11-4A78-B6BF-1FCCA4E0D1AE}" srcOrd="4" destOrd="0" presId="urn:microsoft.com/office/officeart/2005/8/layout/equation1"/>
    <dgm:cxn modelId="{C3634671-DB29-48DE-BD7F-67CBE6F352D5}" type="presParOf" srcId="{00778D07-BFEC-4802-8A50-03126E225842}" destId="{3A6145A3-AE60-4660-AD5D-A116CC52656E}" srcOrd="5" destOrd="0" presId="urn:microsoft.com/office/officeart/2005/8/layout/equation1"/>
    <dgm:cxn modelId="{2F12E5FE-04EC-41E3-984B-7A53A1E6E8A7}" type="presParOf" srcId="{00778D07-BFEC-4802-8A50-03126E225842}" destId="{472ED568-4FEB-433C-B492-3FB4B7F2F9C2}" srcOrd="6" destOrd="0" presId="urn:microsoft.com/office/officeart/2005/8/layout/equation1"/>
    <dgm:cxn modelId="{DDBE4FAA-0EEC-4C26-8448-A5B4452AAC4B}" type="presParOf" srcId="{00778D07-BFEC-4802-8A50-03126E225842}" destId="{63B2C1FF-EC66-4415-ADDE-9007731BC1A5}" srcOrd="7" destOrd="0" presId="urn:microsoft.com/office/officeart/2005/8/layout/equation1"/>
    <dgm:cxn modelId="{CBC02B56-0663-456C-A90C-A826DDA3EB0C}" type="presParOf" srcId="{00778D07-BFEC-4802-8A50-03126E225842}" destId="{EE31947B-4F1B-438F-892E-98CD11609F50}" srcOrd="8"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F7EFCDFE-9434-4F23-93A9-07A298432B93}" type="doc">
      <dgm:prSet loTypeId="urn:microsoft.com/office/officeart/2005/8/layout/equation1" loCatId="process" qsTypeId="urn:microsoft.com/office/officeart/2005/8/quickstyle/3d2" qsCatId="3D" csTypeId="urn:microsoft.com/office/officeart/2005/8/colors/colorful1" csCatId="colorful" phldr="1"/>
      <dgm:spPr/>
    </dgm:pt>
    <dgm:pt modelId="{AAABAB9E-811E-42DA-A7BE-5F3E93C57FA8}">
      <dgm:prSet phldrT="[Text]"/>
      <dgm:spPr>
        <a:solidFill>
          <a:srgbClr val="FFC000"/>
        </a:solidFill>
      </dgm:spPr>
      <dgm:t>
        <a:bodyPr/>
        <a:lstStyle/>
        <a:p>
          <a:r>
            <a:rPr lang="en-US" b="1" cap="small" baseline="0" dirty="0">
              <a:solidFill>
                <a:schemeClr val="tx1"/>
              </a:solidFill>
            </a:rPr>
            <a:t>Variance</a:t>
          </a:r>
          <a:r>
            <a:rPr lang="en-US" b="1" dirty="0">
              <a:solidFill>
                <a:schemeClr val="tx1"/>
              </a:solidFill>
            </a:rPr>
            <a:t> </a:t>
          </a:r>
        </a:p>
        <a:p>
          <a:r>
            <a:rPr lang="en-US" b="1" dirty="0">
              <a:solidFill>
                <a:schemeClr val="tx1"/>
              </a:solidFill>
            </a:rPr>
            <a:t>$1,149,995</a:t>
          </a:r>
        </a:p>
      </dgm:t>
    </dgm:pt>
    <dgm:pt modelId="{46D15430-002E-4E92-AEE2-F0D146BC681C}" type="parTrans" cxnId="{DDB9C218-991C-40FF-8ED3-89252FF29176}">
      <dgm:prSet/>
      <dgm:spPr/>
      <dgm:t>
        <a:bodyPr/>
        <a:lstStyle/>
        <a:p>
          <a:endParaRPr lang="en-US"/>
        </a:p>
      </dgm:t>
    </dgm:pt>
    <dgm:pt modelId="{94FCBC23-4D97-4AEB-89AC-E77B4BA1298B}" type="sibTrans" cxnId="{DDB9C218-991C-40FF-8ED3-89252FF29176}">
      <dgm:prSet/>
      <dgm:spPr>
        <a:gradFill rotWithShape="0">
          <a:gsLst>
            <a:gs pos="0">
              <a:srgbClr val="006600"/>
            </a:gs>
            <a:gs pos="45000">
              <a:srgbClr val="006600"/>
            </a:gs>
            <a:gs pos="63000">
              <a:srgbClr val="FFC000"/>
            </a:gs>
          </a:gsLst>
          <a:lin ang="0" scaled="1"/>
        </a:gradFill>
        <a:scene3d>
          <a:camera prst="orthographicFront"/>
          <a:lightRig rig="threePt" dir="t">
            <a:rot lat="0" lon="0" rev="7500000"/>
          </a:lightRig>
        </a:scene3d>
        <a:sp3d z="-70000" extrusionH="88900" prstMaterial="matte">
          <a:bevelT w="127000" h="25400" prst="relaxedInset"/>
          <a:contourClr>
            <a:schemeClr val="bg1"/>
          </a:contourClr>
        </a:sp3d>
      </dgm:spPr>
      <dgm:t>
        <a:bodyPr/>
        <a:lstStyle/>
        <a:p>
          <a:endParaRPr lang="en-US" dirty="0"/>
        </a:p>
      </dgm:t>
    </dgm:pt>
    <dgm:pt modelId="{361EF9D4-7AB4-40CB-AB1F-29599A96429E}">
      <dgm:prSet phldrT="[Text]"/>
      <dgm:spPr>
        <a:solidFill>
          <a:srgbClr val="006600"/>
        </a:solidFill>
      </dgm:spPr>
      <dgm:t>
        <a:bodyPr/>
        <a:lstStyle/>
        <a:p>
          <a:r>
            <a:rPr lang="en-US" b="1" dirty="0"/>
            <a:t>FY2019 Budget $5,967,942</a:t>
          </a:r>
        </a:p>
      </dgm:t>
    </dgm:pt>
    <dgm:pt modelId="{B0F96C55-F8C2-4507-8733-D6ADC45DD9C0}" type="parTrans" cxnId="{DA517857-2073-4B74-86C6-C50C022F3CB4}">
      <dgm:prSet/>
      <dgm:spPr/>
      <dgm:t>
        <a:bodyPr/>
        <a:lstStyle/>
        <a:p>
          <a:endParaRPr lang="en-US"/>
        </a:p>
      </dgm:t>
    </dgm:pt>
    <dgm:pt modelId="{62A58248-9E1A-419A-B88A-8907097742BC}" type="sibTrans" cxnId="{DA517857-2073-4B74-86C6-C50C022F3CB4}">
      <dgm:prSet/>
      <dgm:spPr>
        <a:gradFill flip="none" rotWithShape="1">
          <a:gsLst>
            <a:gs pos="0">
              <a:schemeClr val="tx2">
                <a:lumMod val="75000"/>
              </a:schemeClr>
            </a:gs>
            <a:gs pos="31000">
              <a:srgbClr val="002060"/>
            </a:gs>
            <a:gs pos="73000">
              <a:srgbClr val="006600"/>
            </a:gs>
          </a:gsLst>
          <a:lin ang="0" scaled="1"/>
          <a:tileRect/>
        </a:gradFill>
        <a:scene3d>
          <a:camera prst="orthographicFront"/>
          <a:lightRig rig="threePt" dir="t">
            <a:rot lat="0" lon="0" rev="7500000"/>
          </a:lightRig>
        </a:scene3d>
        <a:sp3d z="-70000" extrusionH="88900" prstMaterial="matte">
          <a:bevelT w="127000" h="25400" prst="relaxedInset"/>
          <a:contourClr>
            <a:schemeClr val="bg1"/>
          </a:contourClr>
        </a:sp3d>
      </dgm:spPr>
      <dgm:t>
        <a:bodyPr/>
        <a:lstStyle/>
        <a:p>
          <a:endParaRPr lang="en-US" dirty="0"/>
        </a:p>
      </dgm:t>
    </dgm:pt>
    <dgm:pt modelId="{B8B13DC7-E286-4D04-B014-4EE276F04AF8}">
      <dgm:prSet phldrT="[Text]"/>
      <dgm:spPr>
        <a:solidFill>
          <a:schemeClr val="tx2">
            <a:lumMod val="75000"/>
          </a:schemeClr>
        </a:solidFill>
      </dgm:spPr>
      <dgm:t>
        <a:bodyPr/>
        <a:lstStyle/>
        <a:p>
          <a:r>
            <a:rPr lang="en-US" b="1" dirty="0"/>
            <a:t>FY2018</a:t>
          </a:r>
        </a:p>
        <a:p>
          <a:r>
            <a:rPr lang="en-US" b="1" dirty="0"/>
            <a:t>Estimate</a:t>
          </a:r>
        </a:p>
        <a:p>
          <a:r>
            <a:rPr lang="en-US" b="1" dirty="0"/>
            <a:t>$4,817,947</a:t>
          </a:r>
        </a:p>
      </dgm:t>
    </dgm:pt>
    <dgm:pt modelId="{32B392EE-8E40-4780-B4B0-6668A223FE09}" type="parTrans" cxnId="{B0183134-B6B9-4CA2-AC5B-F500531BCEA7}">
      <dgm:prSet/>
      <dgm:spPr/>
      <dgm:t>
        <a:bodyPr/>
        <a:lstStyle/>
        <a:p>
          <a:endParaRPr lang="en-US"/>
        </a:p>
      </dgm:t>
    </dgm:pt>
    <dgm:pt modelId="{B0B8D802-6CE3-4904-A509-1B2A2CD7E8DA}" type="sibTrans" cxnId="{B0183134-B6B9-4CA2-AC5B-F500531BCEA7}">
      <dgm:prSet/>
      <dgm:spPr/>
      <dgm:t>
        <a:bodyPr/>
        <a:lstStyle/>
        <a:p>
          <a:endParaRPr lang="en-US"/>
        </a:p>
      </dgm:t>
    </dgm:pt>
    <dgm:pt modelId="{00778D07-BFEC-4802-8A50-03126E225842}" type="pres">
      <dgm:prSet presAssocID="{F7EFCDFE-9434-4F23-93A9-07A298432B93}" presName="linearFlow" presStyleCnt="0">
        <dgm:presLayoutVars>
          <dgm:dir/>
          <dgm:resizeHandles val="exact"/>
        </dgm:presLayoutVars>
      </dgm:prSet>
      <dgm:spPr/>
    </dgm:pt>
    <dgm:pt modelId="{34051F28-CAD3-48E8-AB14-41BCCF40F411}" type="pres">
      <dgm:prSet presAssocID="{AAABAB9E-811E-42DA-A7BE-5F3E93C57FA8}" presName="node" presStyleLbl="node1" presStyleIdx="0" presStyleCnt="3" custLinFactX="328257" custLinFactNeighborX="400000" custLinFactNeighborY="-2633">
        <dgm:presLayoutVars>
          <dgm:bulletEnabled val="1"/>
        </dgm:presLayoutVars>
      </dgm:prSet>
      <dgm:spPr/>
    </dgm:pt>
    <dgm:pt modelId="{A6BF1016-58F8-464A-BC74-0A0B0173B319}" type="pres">
      <dgm:prSet presAssocID="{94FCBC23-4D97-4AEB-89AC-E77B4BA1298B}" presName="spacerL" presStyleCnt="0"/>
      <dgm:spPr/>
    </dgm:pt>
    <dgm:pt modelId="{77B6681F-FC4A-40D2-BBDB-3892F6E5037B}" type="pres">
      <dgm:prSet presAssocID="{94FCBC23-4D97-4AEB-89AC-E77B4BA1298B}" presName="sibTrans" presStyleLbl="sibTrans2D1" presStyleIdx="0" presStyleCnt="2" custScaleX="112613" custScaleY="57463" custLinFactX="270343" custLinFactNeighborX="300000" custLinFactNeighborY="3693"/>
      <dgm:spPr>
        <a:prstGeom prst="rightArrow">
          <a:avLst/>
        </a:prstGeom>
      </dgm:spPr>
    </dgm:pt>
    <dgm:pt modelId="{1DEABB67-9571-408E-853A-18364AFA89F0}" type="pres">
      <dgm:prSet presAssocID="{94FCBC23-4D97-4AEB-89AC-E77B4BA1298B}" presName="spacerR" presStyleCnt="0"/>
      <dgm:spPr/>
    </dgm:pt>
    <dgm:pt modelId="{46A3BC1B-DE11-4A78-B6BF-1FCCA4E0D1AE}" type="pres">
      <dgm:prSet presAssocID="{361EF9D4-7AB4-40CB-AB1F-29599A96429E}" presName="node" presStyleLbl="node1" presStyleIdx="1" presStyleCnt="3">
        <dgm:presLayoutVars>
          <dgm:bulletEnabled val="1"/>
        </dgm:presLayoutVars>
      </dgm:prSet>
      <dgm:spPr/>
    </dgm:pt>
    <dgm:pt modelId="{3A6145A3-AE60-4660-AD5D-A116CC52656E}" type="pres">
      <dgm:prSet presAssocID="{62A58248-9E1A-419A-B88A-8907097742BC}" presName="spacerL" presStyleCnt="0"/>
      <dgm:spPr/>
    </dgm:pt>
    <dgm:pt modelId="{472ED568-4FEB-433C-B492-3FB4B7F2F9C2}" type="pres">
      <dgm:prSet presAssocID="{62A58248-9E1A-419A-B88A-8907097742BC}" presName="sibTrans" presStyleLbl="sibTrans2D1" presStyleIdx="1" presStyleCnt="2" custScaleY="51700" custLinFactX="-258485" custLinFactNeighborX="-300000" custLinFactNeighborY="6607"/>
      <dgm:spPr>
        <a:prstGeom prst="rightArrow">
          <a:avLst/>
        </a:prstGeom>
      </dgm:spPr>
    </dgm:pt>
    <dgm:pt modelId="{63B2C1FF-EC66-4415-ADDE-9007731BC1A5}" type="pres">
      <dgm:prSet presAssocID="{62A58248-9E1A-419A-B88A-8907097742BC}" presName="spacerR" presStyleCnt="0"/>
      <dgm:spPr/>
    </dgm:pt>
    <dgm:pt modelId="{EE31947B-4F1B-438F-892E-98CD11609F50}" type="pres">
      <dgm:prSet presAssocID="{B8B13DC7-E286-4D04-B014-4EE276F04AF8}" presName="node" presStyleLbl="node1" presStyleIdx="2" presStyleCnt="3" custLinFactX="-315106" custLinFactNeighborX="-400000" custLinFactNeighborY="2131">
        <dgm:presLayoutVars>
          <dgm:bulletEnabled val="1"/>
        </dgm:presLayoutVars>
      </dgm:prSet>
      <dgm:spPr/>
    </dgm:pt>
  </dgm:ptLst>
  <dgm:cxnLst>
    <dgm:cxn modelId="{DDB9C218-991C-40FF-8ED3-89252FF29176}" srcId="{F7EFCDFE-9434-4F23-93A9-07A298432B93}" destId="{AAABAB9E-811E-42DA-A7BE-5F3E93C57FA8}" srcOrd="0" destOrd="0" parTransId="{46D15430-002E-4E92-AEE2-F0D146BC681C}" sibTransId="{94FCBC23-4D97-4AEB-89AC-E77B4BA1298B}"/>
    <dgm:cxn modelId="{EC2CAE32-0B35-4CF7-91FF-EE621ABCEB62}" type="presOf" srcId="{F7EFCDFE-9434-4F23-93A9-07A298432B93}" destId="{00778D07-BFEC-4802-8A50-03126E225842}" srcOrd="0" destOrd="0" presId="urn:microsoft.com/office/officeart/2005/8/layout/equation1"/>
    <dgm:cxn modelId="{B0183134-B6B9-4CA2-AC5B-F500531BCEA7}" srcId="{F7EFCDFE-9434-4F23-93A9-07A298432B93}" destId="{B8B13DC7-E286-4D04-B014-4EE276F04AF8}" srcOrd="2" destOrd="0" parTransId="{32B392EE-8E40-4780-B4B0-6668A223FE09}" sibTransId="{B0B8D802-6CE3-4904-A509-1B2A2CD7E8DA}"/>
    <dgm:cxn modelId="{241B9F3F-9B84-44B1-A8FD-7F807CD34D47}" type="presOf" srcId="{361EF9D4-7AB4-40CB-AB1F-29599A96429E}" destId="{46A3BC1B-DE11-4A78-B6BF-1FCCA4E0D1AE}" srcOrd="0" destOrd="0" presId="urn:microsoft.com/office/officeart/2005/8/layout/equation1"/>
    <dgm:cxn modelId="{DA517857-2073-4B74-86C6-C50C022F3CB4}" srcId="{F7EFCDFE-9434-4F23-93A9-07A298432B93}" destId="{361EF9D4-7AB4-40CB-AB1F-29599A96429E}" srcOrd="1" destOrd="0" parTransId="{B0F96C55-F8C2-4507-8733-D6ADC45DD9C0}" sibTransId="{62A58248-9E1A-419A-B88A-8907097742BC}"/>
    <dgm:cxn modelId="{BEE3E07C-9081-49E8-B50D-C13E87060B50}" type="presOf" srcId="{62A58248-9E1A-419A-B88A-8907097742BC}" destId="{472ED568-4FEB-433C-B492-3FB4B7F2F9C2}" srcOrd="0" destOrd="0" presId="urn:microsoft.com/office/officeart/2005/8/layout/equation1"/>
    <dgm:cxn modelId="{BE0773A8-A528-4F91-B416-9329FC01D57B}" type="presOf" srcId="{94FCBC23-4D97-4AEB-89AC-E77B4BA1298B}" destId="{77B6681F-FC4A-40D2-BBDB-3892F6E5037B}" srcOrd="0" destOrd="0" presId="urn:microsoft.com/office/officeart/2005/8/layout/equation1"/>
    <dgm:cxn modelId="{BFB8B3CF-583E-4837-95A0-2949849ED9D3}" type="presOf" srcId="{B8B13DC7-E286-4D04-B014-4EE276F04AF8}" destId="{EE31947B-4F1B-438F-892E-98CD11609F50}" srcOrd="0" destOrd="0" presId="urn:microsoft.com/office/officeart/2005/8/layout/equation1"/>
    <dgm:cxn modelId="{4C42E2DD-5CF5-4244-9EC2-246C17965388}" type="presOf" srcId="{AAABAB9E-811E-42DA-A7BE-5F3E93C57FA8}" destId="{34051F28-CAD3-48E8-AB14-41BCCF40F411}" srcOrd="0" destOrd="0" presId="urn:microsoft.com/office/officeart/2005/8/layout/equation1"/>
    <dgm:cxn modelId="{086CE9D4-D7C9-41B6-8D20-3A3C9AB1CAA0}" type="presParOf" srcId="{00778D07-BFEC-4802-8A50-03126E225842}" destId="{34051F28-CAD3-48E8-AB14-41BCCF40F411}" srcOrd="0" destOrd="0" presId="urn:microsoft.com/office/officeart/2005/8/layout/equation1"/>
    <dgm:cxn modelId="{2FAC89CE-E9A6-4BC7-830C-93893D07DD09}" type="presParOf" srcId="{00778D07-BFEC-4802-8A50-03126E225842}" destId="{A6BF1016-58F8-464A-BC74-0A0B0173B319}" srcOrd="1" destOrd="0" presId="urn:microsoft.com/office/officeart/2005/8/layout/equation1"/>
    <dgm:cxn modelId="{004DC25C-FB97-421C-A605-5029684184AD}" type="presParOf" srcId="{00778D07-BFEC-4802-8A50-03126E225842}" destId="{77B6681F-FC4A-40D2-BBDB-3892F6E5037B}" srcOrd="2" destOrd="0" presId="urn:microsoft.com/office/officeart/2005/8/layout/equation1"/>
    <dgm:cxn modelId="{47B01DDB-F4B7-4F9F-91A4-6905A3418CAB}" type="presParOf" srcId="{00778D07-BFEC-4802-8A50-03126E225842}" destId="{1DEABB67-9571-408E-853A-18364AFA89F0}" srcOrd="3" destOrd="0" presId="urn:microsoft.com/office/officeart/2005/8/layout/equation1"/>
    <dgm:cxn modelId="{33A5BB8D-0507-4055-827A-85D89AF3C672}" type="presParOf" srcId="{00778D07-BFEC-4802-8A50-03126E225842}" destId="{46A3BC1B-DE11-4A78-B6BF-1FCCA4E0D1AE}" srcOrd="4" destOrd="0" presId="urn:microsoft.com/office/officeart/2005/8/layout/equation1"/>
    <dgm:cxn modelId="{EE7EBF04-5F48-4254-B823-5E677C659E6B}" type="presParOf" srcId="{00778D07-BFEC-4802-8A50-03126E225842}" destId="{3A6145A3-AE60-4660-AD5D-A116CC52656E}" srcOrd="5" destOrd="0" presId="urn:microsoft.com/office/officeart/2005/8/layout/equation1"/>
    <dgm:cxn modelId="{F2BB2EA7-1ECB-4E47-AAC9-BD7A8D4A8586}" type="presParOf" srcId="{00778D07-BFEC-4802-8A50-03126E225842}" destId="{472ED568-4FEB-433C-B492-3FB4B7F2F9C2}" srcOrd="6" destOrd="0" presId="urn:microsoft.com/office/officeart/2005/8/layout/equation1"/>
    <dgm:cxn modelId="{874D86C3-B370-4D48-8E7E-76913E8F1900}" type="presParOf" srcId="{00778D07-BFEC-4802-8A50-03126E225842}" destId="{63B2C1FF-EC66-4415-ADDE-9007731BC1A5}" srcOrd="7" destOrd="0" presId="urn:microsoft.com/office/officeart/2005/8/layout/equation1"/>
    <dgm:cxn modelId="{A5B44171-5904-40C9-A85D-A2147431CD6E}" type="presParOf" srcId="{00778D07-BFEC-4802-8A50-03126E225842}" destId="{EE31947B-4F1B-438F-892E-98CD11609F50}"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51F28-CAD3-48E8-AB14-41BCCF40F411}">
      <dsp:nvSpPr>
        <dsp:cNvPr id="0" name=""/>
        <dsp:cNvSpPr/>
      </dsp:nvSpPr>
      <dsp:spPr>
        <a:xfrm>
          <a:off x="6257200" y="901"/>
          <a:ext cx="1652294" cy="1652294"/>
        </a:xfrm>
        <a:prstGeom prst="ellipse">
          <a:avLst/>
        </a:prstGeom>
        <a:solidFill>
          <a:srgbClr val="FFC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solidFill>
                <a:schemeClr val="tx1"/>
              </a:solidFill>
            </a:rPr>
            <a:t>Variance </a:t>
          </a:r>
        </a:p>
        <a:p>
          <a:pPr marL="0" lvl="0" indent="0" algn="ctr" defTabSz="755650">
            <a:lnSpc>
              <a:spcPct val="90000"/>
            </a:lnSpc>
            <a:spcBef>
              <a:spcPct val="0"/>
            </a:spcBef>
            <a:spcAft>
              <a:spcPct val="35000"/>
            </a:spcAft>
            <a:buNone/>
          </a:pPr>
          <a:r>
            <a:rPr lang="en-US" sz="1700" b="1" kern="1200" dirty="0">
              <a:solidFill>
                <a:schemeClr val="tx1"/>
              </a:solidFill>
            </a:rPr>
            <a:t>$1,056,367</a:t>
          </a:r>
        </a:p>
      </dsp:txBody>
      <dsp:txXfrm>
        <a:off x="6499173" y="242874"/>
        <a:ext cx="1168348" cy="1168348"/>
      </dsp:txXfrm>
    </dsp:sp>
    <dsp:sp modelId="{77B6681F-FC4A-40D2-BBDB-3892F6E5037B}">
      <dsp:nvSpPr>
        <dsp:cNvPr id="0" name=""/>
        <dsp:cNvSpPr/>
      </dsp:nvSpPr>
      <dsp:spPr>
        <a:xfrm>
          <a:off x="5076502" y="586646"/>
          <a:ext cx="1079205" cy="550685"/>
        </a:xfrm>
        <a:prstGeom prst="rightArrow">
          <a:avLst/>
        </a:prstGeom>
        <a:gradFill rotWithShape="0">
          <a:gsLst>
            <a:gs pos="58752">
              <a:srgbClr val="FFC000"/>
            </a:gs>
            <a:gs pos="0">
              <a:schemeClr val="accent2"/>
            </a:gs>
            <a:gs pos="45000">
              <a:schemeClr val="accent2"/>
            </a:gs>
            <a:gs pos="63000">
              <a:srgbClr val="FFC000"/>
            </a:gs>
          </a:gsLst>
          <a:lin ang="0" scaled="1"/>
        </a:gradFill>
        <a:ln>
          <a:noFill/>
        </a:ln>
        <a:effectLst/>
        <a:scene3d>
          <a:camera prst="orthographicFront"/>
          <a:lightRig rig="threePt" dir="t">
            <a:rot lat="0" lon="0" rev="7500000"/>
          </a:lightRig>
        </a:scene3d>
        <a:sp3d z="-70000" extrusionH="88900" prstMaterial="matte">
          <a:bevelT w="127000" h="2540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5076502" y="724317"/>
        <a:ext cx="941534" cy="275343"/>
      </dsp:txXfrm>
    </dsp:sp>
    <dsp:sp modelId="{46A3BC1B-DE11-4A78-B6BF-1FCCA4E0D1AE}">
      <dsp:nvSpPr>
        <dsp:cNvPr id="0" name=""/>
        <dsp:cNvSpPr/>
      </dsp:nvSpPr>
      <dsp:spPr>
        <a:xfrm>
          <a:off x="3296594" y="450"/>
          <a:ext cx="1652294" cy="1652294"/>
        </a:xfrm>
        <a:prstGeom prst="ellipse">
          <a:avLst/>
        </a:prstGeom>
        <a:solidFill>
          <a:schemeClr val="accent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FY2019 Proposed Budget $43,058,351</a:t>
          </a:r>
        </a:p>
      </dsp:txBody>
      <dsp:txXfrm>
        <a:off x="3538567" y="242423"/>
        <a:ext cx="1168348" cy="1168348"/>
      </dsp:txXfrm>
    </dsp:sp>
    <dsp:sp modelId="{472ED568-4FEB-433C-B492-3FB4B7F2F9C2}">
      <dsp:nvSpPr>
        <dsp:cNvPr id="0" name=""/>
        <dsp:cNvSpPr/>
      </dsp:nvSpPr>
      <dsp:spPr>
        <a:xfrm>
          <a:off x="2203414" y="614572"/>
          <a:ext cx="958330" cy="550685"/>
        </a:xfrm>
        <a:prstGeom prst="rightArrow">
          <a:avLst/>
        </a:prstGeom>
        <a:gradFill flip="none" rotWithShape="1">
          <a:gsLst>
            <a:gs pos="0">
              <a:schemeClr val="tx2">
                <a:lumMod val="75000"/>
              </a:schemeClr>
            </a:gs>
            <a:gs pos="31000">
              <a:srgbClr val="002060"/>
            </a:gs>
            <a:gs pos="73000">
              <a:schemeClr val="accent2">
                <a:lumMod val="75000"/>
              </a:schemeClr>
            </a:gs>
          </a:gsLst>
          <a:lin ang="0" scaled="1"/>
          <a:tileRect/>
        </a:gradFill>
        <a:ln>
          <a:noFill/>
        </a:ln>
        <a:effectLst/>
        <a:scene3d>
          <a:camera prst="orthographicFront"/>
          <a:lightRig rig="threePt" dir="t">
            <a:rot lat="0" lon="0" rev="7500000"/>
          </a:lightRig>
        </a:scene3d>
        <a:sp3d z="-70000" extrusionH="88900" prstMaterial="matte">
          <a:bevelT w="127000" h="2540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2203414" y="752243"/>
        <a:ext cx="820659" cy="275343"/>
      </dsp:txXfrm>
    </dsp:sp>
    <dsp:sp modelId="{EE31947B-4F1B-438F-892E-98CD11609F50}">
      <dsp:nvSpPr>
        <dsp:cNvPr id="0" name=""/>
        <dsp:cNvSpPr/>
      </dsp:nvSpPr>
      <dsp:spPr>
        <a:xfrm>
          <a:off x="483760" y="901"/>
          <a:ext cx="1652294" cy="1652294"/>
        </a:xfrm>
        <a:prstGeom prst="ellipse">
          <a:avLst/>
        </a:prstGeom>
        <a:solidFill>
          <a:schemeClr val="accent1">
            <a:lumMod val="50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FY2018 Estimate $42,002,084</a:t>
          </a:r>
        </a:p>
      </dsp:txBody>
      <dsp:txXfrm>
        <a:off x="725733" y="242874"/>
        <a:ext cx="1168348" cy="11683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51F28-CAD3-48E8-AB14-41BCCF40F411}">
      <dsp:nvSpPr>
        <dsp:cNvPr id="0" name=""/>
        <dsp:cNvSpPr/>
      </dsp:nvSpPr>
      <dsp:spPr>
        <a:xfrm>
          <a:off x="5845553" y="0"/>
          <a:ext cx="1432354" cy="1432354"/>
        </a:xfrm>
        <a:prstGeom prst="ellipse">
          <a:avLst/>
        </a:prstGeom>
        <a:solidFill>
          <a:srgbClr val="FFC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cap="small" baseline="0" dirty="0">
              <a:solidFill>
                <a:schemeClr val="tx1"/>
              </a:solidFill>
            </a:rPr>
            <a:t>Variance</a:t>
          </a:r>
        </a:p>
        <a:p>
          <a:pPr marL="0" lvl="0" indent="0" algn="ctr" defTabSz="622300">
            <a:lnSpc>
              <a:spcPct val="90000"/>
            </a:lnSpc>
            <a:spcBef>
              <a:spcPct val="0"/>
            </a:spcBef>
            <a:spcAft>
              <a:spcPct val="35000"/>
            </a:spcAft>
            <a:buNone/>
          </a:pPr>
          <a:r>
            <a:rPr lang="en-US" sz="1400" b="1" kern="1200" cap="small" baseline="0" dirty="0">
              <a:solidFill>
                <a:schemeClr val="tx1"/>
              </a:solidFill>
            </a:rPr>
            <a:t>($1,496,825)</a:t>
          </a:r>
          <a:r>
            <a:rPr lang="en-US" sz="1400" b="1" kern="1200" dirty="0">
              <a:solidFill>
                <a:schemeClr val="tx1"/>
              </a:solidFill>
            </a:rPr>
            <a:t> </a:t>
          </a:r>
        </a:p>
      </dsp:txBody>
      <dsp:txXfrm>
        <a:off x="6055316" y="209763"/>
        <a:ext cx="1012828" cy="1012828"/>
      </dsp:txXfrm>
    </dsp:sp>
    <dsp:sp modelId="{77B6681F-FC4A-40D2-BBDB-3892F6E5037B}">
      <dsp:nvSpPr>
        <dsp:cNvPr id="0" name=""/>
        <dsp:cNvSpPr/>
      </dsp:nvSpPr>
      <dsp:spPr>
        <a:xfrm>
          <a:off x="4822020" y="508763"/>
          <a:ext cx="935550" cy="477382"/>
        </a:xfrm>
        <a:prstGeom prst="rightArrow">
          <a:avLst/>
        </a:prstGeom>
        <a:gradFill rotWithShape="0">
          <a:gsLst>
            <a:gs pos="0">
              <a:srgbClr val="006600"/>
            </a:gs>
            <a:gs pos="45000">
              <a:srgbClr val="006600"/>
            </a:gs>
            <a:gs pos="63000">
              <a:srgbClr val="FFC000"/>
            </a:gs>
          </a:gsLst>
          <a:lin ang="0" scaled="1"/>
        </a:gradFill>
        <a:ln>
          <a:noFill/>
        </a:ln>
        <a:effectLst/>
        <a:scene3d>
          <a:camera prst="orthographicFront"/>
          <a:lightRig rig="threePt" dir="t">
            <a:rot lat="0" lon="0" rev="7500000"/>
          </a:lightRig>
        </a:scene3d>
        <a:sp3d z="-70000" extrusionH="88900" prstMaterial="matte">
          <a:bevelT w="127000" h="2540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4822020" y="628109"/>
        <a:ext cx="816205" cy="238691"/>
      </dsp:txXfrm>
    </dsp:sp>
    <dsp:sp modelId="{46A3BC1B-DE11-4A78-B6BF-1FCCA4E0D1AE}">
      <dsp:nvSpPr>
        <dsp:cNvPr id="0" name=""/>
        <dsp:cNvSpPr/>
      </dsp:nvSpPr>
      <dsp:spPr>
        <a:xfrm>
          <a:off x="3279040" y="597"/>
          <a:ext cx="1432354" cy="1432354"/>
        </a:xfrm>
        <a:prstGeom prst="ellipse">
          <a:avLst/>
        </a:prstGeom>
        <a:solidFill>
          <a:srgbClr val="0066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FY2019 Budget $19,225,803</a:t>
          </a:r>
        </a:p>
      </dsp:txBody>
      <dsp:txXfrm>
        <a:off x="3488803" y="210360"/>
        <a:ext cx="1012828" cy="1012828"/>
      </dsp:txXfrm>
    </dsp:sp>
    <dsp:sp modelId="{472ED568-4FEB-433C-B492-3FB4B7F2F9C2}">
      <dsp:nvSpPr>
        <dsp:cNvPr id="0" name=""/>
        <dsp:cNvSpPr/>
      </dsp:nvSpPr>
      <dsp:spPr>
        <a:xfrm>
          <a:off x="2331375" y="556910"/>
          <a:ext cx="830765" cy="429505"/>
        </a:xfrm>
        <a:prstGeom prst="rightArrow">
          <a:avLst/>
        </a:prstGeom>
        <a:gradFill flip="none" rotWithShape="1">
          <a:gsLst>
            <a:gs pos="0">
              <a:schemeClr val="tx2">
                <a:lumMod val="75000"/>
              </a:schemeClr>
            </a:gs>
            <a:gs pos="31000">
              <a:srgbClr val="002060"/>
            </a:gs>
            <a:gs pos="73000">
              <a:srgbClr val="006600"/>
            </a:gs>
          </a:gsLst>
          <a:lin ang="0" scaled="1"/>
          <a:tileRect/>
        </a:gradFill>
        <a:ln>
          <a:noFill/>
        </a:ln>
        <a:effectLst/>
        <a:scene3d>
          <a:camera prst="orthographicFront"/>
          <a:lightRig rig="threePt" dir="t">
            <a:rot lat="0" lon="0" rev="7500000"/>
          </a:lightRig>
        </a:scene3d>
        <a:sp3d z="-70000" extrusionH="88900" prstMaterial="matte">
          <a:bevelT w="127000" h="2540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dirty="0"/>
        </a:p>
      </dsp:txBody>
      <dsp:txXfrm>
        <a:off x="2331375" y="664286"/>
        <a:ext cx="723389" cy="214753"/>
      </dsp:txXfrm>
    </dsp:sp>
    <dsp:sp modelId="{EE31947B-4F1B-438F-892E-98CD11609F50}">
      <dsp:nvSpPr>
        <dsp:cNvPr id="0" name=""/>
        <dsp:cNvSpPr/>
      </dsp:nvSpPr>
      <dsp:spPr>
        <a:xfrm>
          <a:off x="796110" y="1195"/>
          <a:ext cx="1432354" cy="1432354"/>
        </a:xfrm>
        <a:prstGeom prst="ellipse">
          <a:avLst/>
        </a:prstGeom>
        <a:solidFill>
          <a:schemeClr val="tx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FY2018 Estimate</a:t>
          </a:r>
        </a:p>
        <a:p>
          <a:pPr marL="0" lvl="0" indent="0" algn="ctr" defTabSz="622300">
            <a:lnSpc>
              <a:spcPct val="90000"/>
            </a:lnSpc>
            <a:spcBef>
              <a:spcPct val="0"/>
            </a:spcBef>
            <a:spcAft>
              <a:spcPct val="35000"/>
            </a:spcAft>
            <a:buNone/>
          </a:pPr>
          <a:r>
            <a:rPr lang="en-US" sz="1400" b="1" kern="1200" dirty="0"/>
            <a:t>$20,722,628</a:t>
          </a:r>
        </a:p>
      </dsp:txBody>
      <dsp:txXfrm>
        <a:off x="1005873" y="210958"/>
        <a:ext cx="1012828" cy="10128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51F28-CAD3-48E8-AB14-41BCCF40F411}">
      <dsp:nvSpPr>
        <dsp:cNvPr id="0" name=""/>
        <dsp:cNvSpPr/>
      </dsp:nvSpPr>
      <dsp:spPr>
        <a:xfrm>
          <a:off x="5947850" y="0"/>
          <a:ext cx="1509362" cy="1509362"/>
        </a:xfrm>
        <a:prstGeom prst="ellipse">
          <a:avLst/>
        </a:prstGeom>
        <a:solidFill>
          <a:srgbClr val="FFC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cap="small" baseline="0" dirty="0">
              <a:solidFill>
                <a:schemeClr val="tx1"/>
              </a:solidFill>
            </a:rPr>
            <a:t>Variance</a:t>
          </a:r>
          <a:r>
            <a:rPr lang="en-US" sz="1700" b="1" kern="1200" dirty="0">
              <a:solidFill>
                <a:schemeClr val="tx1"/>
              </a:solidFill>
            </a:rPr>
            <a:t> </a:t>
          </a:r>
        </a:p>
        <a:p>
          <a:pPr marL="0" lvl="0" indent="0" algn="ctr" defTabSz="755650">
            <a:lnSpc>
              <a:spcPct val="90000"/>
            </a:lnSpc>
            <a:spcBef>
              <a:spcPct val="0"/>
            </a:spcBef>
            <a:spcAft>
              <a:spcPct val="35000"/>
            </a:spcAft>
            <a:buNone/>
          </a:pPr>
          <a:r>
            <a:rPr lang="en-US" sz="1700" b="1" kern="1200" dirty="0">
              <a:solidFill>
                <a:schemeClr val="tx1"/>
              </a:solidFill>
            </a:rPr>
            <a:t>$128,061</a:t>
          </a:r>
        </a:p>
      </dsp:txBody>
      <dsp:txXfrm>
        <a:off x="6168891" y="221041"/>
        <a:ext cx="1067280" cy="1067280"/>
      </dsp:txXfrm>
    </dsp:sp>
    <dsp:sp modelId="{77B6681F-FC4A-40D2-BBDB-3892F6E5037B}">
      <dsp:nvSpPr>
        <dsp:cNvPr id="0" name=""/>
        <dsp:cNvSpPr/>
      </dsp:nvSpPr>
      <dsp:spPr>
        <a:xfrm>
          <a:off x="4869289" y="536147"/>
          <a:ext cx="985848" cy="503048"/>
        </a:xfrm>
        <a:prstGeom prst="rightArrow">
          <a:avLst/>
        </a:prstGeom>
        <a:gradFill rotWithShape="0">
          <a:gsLst>
            <a:gs pos="0">
              <a:srgbClr val="006600"/>
            </a:gs>
            <a:gs pos="45000">
              <a:srgbClr val="006600"/>
            </a:gs>
            <a:gs pos="63000">
              <a:srgbClr val="FFC000"/>
            </a:gs>
          </a:gsLst>
          <a:lin ang="0" scaled="1"/>
        </a:gradFill>
        <a:ln>
          <a:noFill/>
        </a:ln>
        <a:effectLst/>
        <a:scene3d>
          <a:camera prst="orthographicFront"/>
          <a:lightRig rig="threePt" dir="t">
            <a:rot lat="0" lon="0" rev="7500000"/>
          </a:lightRig>
        </a:scene3d>
        <a:sp3d z="-70000" extrusionH="88900" prstMaterial="matte">
          <a:bevelT w="127000" h="2540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869289" y="661909"/>
        <a:ext cx="860086" cy="251524"/>
      </dsp:txXfrm>
    </dsp:sp>
    <dsp:sp modelId="{46A3BC1B-DE11-4A78-B6BF-1FCCA4E0D1AE}">
      <dsp:nvSpPr>
        <dsp:cNvPr id="0" name=""/>
        <dsp:cNvSpPr/>
      </dsp:nvSpPr>
      <dsp:spPr>
        <a:xfrm>
          <a:off x="3243352" y="660"/>
          <a:ext cx="1509362" cy="1509362"/>
        </a:xfrm>
        <a:prstGeom prst="ellipse">
          <a:avLst/>
        </a:prstGeom>
        <a:solidFill>
          <a:srgbClr val="0066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FY2019 Budget $4,542,131</a:t>
          </a:r>
        </a:p>
      </dsp:txBody>
      <dsp:txXfrm>
        <a:off x="3464393" y="221701"/>
        <a:ext cx="1067280" cy="1067280"/>
      </dsp:txXfrm>
    </dsp:sp>
    <dsp:sp modelId="{472ED568-4FEB-433C-B492-3FB4B7F2F9C2}">
      <dsp:nvSpPr>
        <dsp:cNvPr id="0" name=""/>
        <dsp:cNvSpPr/>
      </dsp:nvSpPr>
      <dsp:spPr>
        <a:xfrm>
          <a:off x="2244738" y="586882"/>
          <a:ext cx="875430" cy="452597"/>
        </a:xfrm>
        <a:prstGeom prst="rightArrow">
          <a:avLst/>
        </a:prstGeom>
        <a:gradFill flip="none" rotWithShape="1">
          <a:gsLst>
            <a:gs pos="0">
              <a:schemeClr val="tx2">
                <a:lumMod val="75000"/>
              </a:schemeClr>
            </a:gs>
            <a:gs pos="31000">
              <a:srgbClr val="002060"/>
            </a:gs>
            <a:gs pos="73000">
              <a:srgbClr val="006600"/>
            </a:gs>
          </a:gsLst>
          <a:lin ang="0" scaled="1"/>
          <a:tileRect/>
        </a:gradFill>
        <a:ln>
          <a:noFill/>
        </a:ln>
        <a:effectLst/>
        <a:scene3d>
          <a:camera prst="orthographicFront"/>
          <a:lightRig rig="threePt" dir="t">
            <a:rot lat="0" lon="0" rev="7500000"/>
          </a:lightRig>
        </a:scene3d>
        <a:sp3d z="-70000" extrusionH="88900" prstMaterial="matte">
          <a:bevelT w="127000" h="2540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2244738" y="700031"/>
        <a:ext cx="762281" cy="226299"/>
      </dsp:txXfrm>
    </dsp:sp>
    <dsp:sp modelId="{EE31947B-4F1B-438F-892E-98CD11609F50}">
      <dsp:nvSpPr>
        <dsp:cNvPr id="0" name=""/>
        <dsp:cNvSpPr/>
      </dsp:nvSpPr>
      <dsp:spPr>
        <a:xfrm>
          <a:off x="626932" y="1321"/>
          <a:ext cx="1509362" cy="1509362"/>
        </a:xfrm>
        <a:prstGeom prst="ellipse">
          <a:avLst/>
        </a:prstGeom>
        <a:solidFill>
          <a:schemeClr val="tx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FY2018 Estimate</a:t>
          </a:r>
        </a:p>
        <a:p>
          <a:pPr marL="0" lvl="0" indent="0" algn="ctr" defTabSz="755650">
            <a:lnSpc>
              <a:spcPct val="90000"/>
            </a:lnSpc>
            <a:spcBef>
              <a:spcPct val="0"/>
            </a:spcBef>
            <a:spcAft>
              <a:spcPct val="35000"/>
            </a:spcAft>
            <a:buNone/>
          </a:pPr>
          <a:r>
            <a:rPr lang="en-US" sz="1700" b="1" kern="1200" dirty="0"/>
            <a:t>$4,414,070</a:t>
          </a:r>
        </a:p>
      </dsp:txBody>
      <dsp:txXfrm>
        <a:off x="847973" y="222362"/>
        <a:ext cx="1067280" cy="10672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51F28-CAD3-48E8-AB14-41BCCF40F411}">
      <dsp:nvSpPr>
        <dsp:cNvPr id="0" name=""/>
        <dsp:cNvSpPr/>
      </dsp:nvSpPr>
      <dsp:spPr>
        <a:xfrm>
          <a:off x="6016961" y="0"/>
          <a:ext cx="1552501" cy="1552501"/>
        </a:xfrm>
        <a:prstGeom prst="ellipse">
          <a:avLst/>
        </a:prstGeom>
        <a:solidFill>
          <a:srgbClr val="FFC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cap="small" baseline="0" dirty="0">
              <a:solidFill>
                <a:schemeClr val="tx1"/>
              </a:solidFill>
            </a:rPr>
            <a:t>Variance</a:t>
          </a:r>
          <a:r>
            <a:rPr lang="en-US" sz="1800" b="1" kern="1200" dirty="0">
              <a:solidFill>
                <a:schemeClr val="tx1"/>
              </a:solidFill>
            </a:rPr>
            <a:t> </a:t>
          </a:r>
        </a:p>
        <a:p>
          <a:pPr marL="0" lvl="0" indent="0" algn="ctr" defTabSz="800100">
            <a:lnSpc>
              <a:spcPct val="90000"/>
            </a:lnSpc>
            <a:spcBef>
              <a:spcPct val="0"/>
            </a:spcBef>
            <a:spcAft>
              <a:spcPct val="35000"/>
            </a:spcAft>
            <a:buNone/>
          </a:pPr>
          <a:r>
            <a:rPr lang="en-US" sz="1800" b="1" kern="1200" dirty="0">
              <a:solidFill>
                <a:schemeClr val="tx1"/>
              </a:solidFill>
            </a:rPr>
            <a:t>$1,149,995</a:t>
          </a:r>
        </a:p>
      </dsp:txBody>
      <dsp:txXfrm>
        <a:off x="6244320" y="227359"/>
        <a:ext cx="1097783" cy="1097783"/>
      </dsp:txXfrm>
    </dsp:sp>
    <dsp:sp modelId="{77B6681F-FC4A-40D2-BBDB-3892F6E5037B}">
      <dsp:nvSpPr>
        <dsp:cNvPr id="0" name=""/>
        <dsp:cNvSpPr/>
      </dsp:nvSpPr>
      <dsp:spPr>
        <a:xfrm>
          <a:off x="4907574" y="551465"/>
          <a:ext cx="1014024" cy="517426"/>
        </a:xfrm>
        <a:prstGeom prst="rightArrow">
          <a:avLst/>
        </a:prstGeom>
        <a:gradFill rotWithShape="0">
          <a:gsLst>
            <a:gs pos="0">
              <a:srgbClr val="006600"/>
            </a:gs>
            <a:gs pos="45000">
              <a:srgbClr val="006600"/>
            </a:gs>
            <a:gs pos="63000">
              <a:srgbClr val="FFC000"/>
            </a:gs>
          </a:gsLst>
          <a:lin ang="0" scaled="1"/>
        </a:gradFill>
        <a:ln>
          <a:noFill/>
        </a:ln>
        <a:effectLst/>
        <a:scene3d>
          <a:camera prst="orthographicFront"/>
          <a:lightRig rig="threePt" dir="t">
            <a:rot lat="0" lon="0" rev="7500000"/>
          </a:lightRig>
        </a:scene3d>
        <a:sp3d z="-70000" extrusionH="88900" prstMaterial="matte">
          <a:bevelT w="127000" h="2540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4907574" y="680822"/>
        <a:ext cx="884668" cy="258713"/>
      </dsp:txXfrm>
    </dsp:sp>
    <dsp:sp modelId="{46A3BC1B-DE11-4A78-B6BF-1FCCA4E0D1AE}">
      <dsp:nvSpPr>
        <dsp:cNvPr id="0" name=""/>
        <dsp:cNvSpPr/>
      </dsp:nvSpPr>
      <dsp:spPr>
        <a:xfrm>
          <a:off x="3235166" y="673"/>
          <a:ext cx="1552501" cy="1552501"/>
        </a:xfrm>
        <a:prstGeom prst="ellipse">
          <a:avLst/>
        </a:prstGeom>
        <a:solidFill>
          <a:srgbClr val="0066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FY2019 Budget $5,967,942</a:t>
          </a:r>
        </a:p>
      </dsp:txBody>
      <dsp:txXfrm>
        <a:off x="3462525" y="228032"/>
        <a:ext cx="1097783" cy="1097783"/>
      </dsp:txXfrm>
    </dsp:sp>
    <dsp:sp modelId="{472ED568-4FEB-433C-B492-3FB4B7F2F9C2}">
      <dsp:nvSpPr>
        <dsp:cNvPr id="0" name=""/>
        <dsp:cNvSpPr/>
      </dsp:nvSpPr>
      <dsp:spPr>
        <a:xfrm>
          <a:off x="2208011" y="603650"/>
          <a:ext cx="900450" cy="465533"/>
        </a:xfrm>
        <a:prstGeom prst="rightArrow">
          <a:avLst/>
        </a:prstGeom>
        <a:gradFill flip="none" rotWithShape="1">
          <a:gsLst>
            <a:gs pos="0">
              <a:schemeClr val="tx2">
                <a:lumMod val="75000"/>
              </a:schemeClr>
            </a:gs>
            <a:gs pos="31000">
              <a:srgbClr val="002060"/>
            </a:gs>
            <a:gs pos="73000">
              <a:srgbClr val="006600"/>
            </a:gs>
          </a:gsLst>
          <a:lin ang="0" scaled="1"/>
          <a:tileRect/>
        </a:gradFill>
        <a:ln>
          <a:noFill/>
        </a:ln>
        <a:effectLst/>
        <a:scene3d>
          <a:camera prst="orthographicFront"/>
          <a:lightRig rig="threePt" dir="t">
            <a:rot lat="0" lon="0" rev="7500000"/>
          </a:lightRig>
        </a:scene3d>
        <a:sp3d z="-70000" extrusionH="88900" prstMaterial="matte">
          <a:bevelT w="127000" h="2540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208011" y="720033"/>
        <a:ext cx="784067" cy="232767"/>
      </dsp:txXfrm>
    </dsp:sp>
    <dsp:sp modelId="{EE31947B-4F1B-438F-892E-98CD11609F50}">
      <dsp:nvSpPr>
        <dsp:cNvPr id="0" name=""/>
        <dsp:cNvSpPr/>
      </dsp:nvSpPr>
      <dsp:spPr>
        <a:xfrm>
          <a:off x="543967" y="1347"/>
          <a:ext cx="1552501" cy="1552501"/>
        </a:xfrm>
        <a:prstGeom prst="ellipse">
          <a:avLst/>
        </a:prstGeom>
        <a:solidFill>
          <a:schemeClr val="tx2">
            <a:lumMod val="7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dirty="0"/>
            <a:t>FY2018</a:t>
          </a:r>
        </a:p>
        <a:p>
          <a:pPr marL="0" lvl="0" indent="0" algn="ctr" defTabSz="800100">
            <a:lnSpc>
              <a:spcPct val="90000"/>
            </a:lnSpc>
            <a:spcBef>
              <a:spcPct val="0"/>
            </a:spcBef>
            <a:spcAft>
              <a:spcPct val="35000"/>
            </a:spcAft>
            <a:buNone/>
          </a:pPr>
          <a:r>
            <a:rPr lang="en-US" sz="1800" b="1" kern="1200" dirty="0"/>
            <a:t>Estimate</a:t>
          </a:r>
        </a:p>
        <a:p>
          <a:pPr marL="0" lvl="0" indent="0" algn="ctr" defTabSz="800100">
            <a:lnSpc>
              <a:spcPct val="90000"/>
            </a:lnSpc>
            <a:spcBef>
              <a:spcPct val="0"/>
            </a:spcBef>
            <a:spcAft>
              <a:spcPct val="35000"/>
            </a:spcAft>
            <a:buNone/>
          </a:pPr>
          <a:r>
            <a:rPr lang="en-US" sz="1800" b="1" kern="1200" dirty="0"/>
            <a:t>$4,817,947</a:t>
          </a:r>
        </a:p>
      </dsp:txBody>
      <dsp:txXfrm>
        <a:off x="771326" y="228706"/>
        <a:ext cx="1097783" cy="1097783"/>
      </dsp:txXfrm>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37840" cy="466434"/>
          </a:xfrm>
          <a:prstGeom prst="rect">
            <a:avLst/>
          </a:prstGeom>
        </p:spPr>
        <p:txBody>
          <a:bodyPr vert="horz" lIns="93163" tIns="46582" rIns="93163" bIns="46582" rtlCol="0"/>
          <a:lstStyle>
            <a:lvl1pPr algn="l">
              <a:defRPr sz="1200"/>
            </a:lvl1pPr>
          </a:lstStyle>
          <a:p>
            <a:endParaRPr lang="en-US" dirty="0"/>
          </a:p>
        </p:txBody>
      </p:sp>
      <p:sp>
        <p:nvSpPr>
          <p:cNvPr id="3" name="Date Placeholder 2"/>
          <p:cNvSpPr>
            <a:spLocks noGrp="1"/>
          </p:cNvSpPr>
          <p:nvPr>
            <p:ph type="dt" idx="1"/>
          </p:nvPr>
        </p:nvSpPr>
        <p:spPr>
          <a:xfrm>
            <a:off x="3970938" y="1"/>
            <a:ext cx="3037840" cy="466434"/>
          </a:xfrm>
          <a:prstGeom prst="rect">
            <a:avLst/>
          </a:prstGeom>
        </p:spPr>
        <p:txBody>
          <a:bodyPr vert="horz" lIns="93163" tIns="46582" rIns="93163" bIns="46582" rtlCol="0"/>
          <a:lstStyle>
            <a:lvl1pPr algn="r">
              <a:defRPr sz="1200"/>
            </a:lvl1pPr>
          </a:lstStyle>
          <a:p>
            <a:fld id="{73AE7A4F-BDCA-4F41-A43F-9BA8536E4F39}" type="datetimeFigureOut">
              <a:rPr lang="en-US" smtClean="0"/>
              <a:t>5/7/2018</a:t>
            </a:fld>
            <a:endParaRPr lang="en-US" dirty="0"/>
          </a:p>
        </p:txBody>
      </p:sp>
      <p:sp>
        <p:nvSpPr>
          <p:cNvPr id="4" name="Slide Image Placeholder 3"/>
          <p:cNvSpPr>
            <a:spLocks noGrp="1" noRot="1" noChangeAspect="1"/>
          </p:cNvSpPr>
          <p:nvPr>
            <p:ph type="sldImg" idx="2"/>
          </p:nvPr>
        </p:nvSpPr>
        <p:spPr>
          <a:xfrm>
            <a:off x="719138" y="466725"/>
            <a:ext cx="5570537" cy="4178300"/>
          </a:xfrm>
          <a:prstGeom prst="rect">
            <a:avLst/>
          </a:prstGeom>
          <a:noFill/>
          <a:ln w="12700">
            <a:solidFill>
              <a:prstClr val="black"/>
            </a:solidFill>
          </a:ln>
        </p:spPr>
        <p:txBody>
          <a:bodyPr vert="horz" lIns="93163" tIns="46582" rIns="93163" bIns="46582" rtlCol="0" anchor="ctr"/>
          <a:lstStyle/>
          <a:p>
            <a:endParaRPr lang="en-US" dirty="0"/>
          </a:p>
        </p:txBody>
      </p:sp>
      <p:sp>
        <p:nvSpPr>
          <p:cNvPr id="5" name="Notes Placeholder 4"/>
          <p:cNvSpPr>
            <a:spLocks noGrp="1"/>
          </p:cNvSpPr>
          <p:nvPr>
            <p:ph type="body" sz="quarter" idx="3"/>
          </p:nvPr>
        </p:nvSpPr>
        <p:spPr>
          <a:xfrm>
            <a:off x="378175" y="4907646"/>
            <a:ext cx="6386040" cy="3660458"/>
          </a:xfrm>
          <a:prstGeom prst="rect">
            <a:avLst/>
          </a:prstGeom>
        </p:spPr>
        <p:txBody>
          <a:bodyPr vert="horz" lIns="93163" tIns="46582" rIns="93163" bIns="46582" rtlCol="0"/>
          <a:lstStyle/>
          <a:p>
            <a:pPr lvl="0"/>
            <a:r>
              <a:rPr lang="en-US" dirty="0"/>
              <a:t>Click to edit Master text styles</a:t>
            </a:r>
          </a:p>
        </p:txBody>
      </p:sp>
      <p:sp>
        <p:nvSpPr>
          <p:cNvPr id="6" name="Footer Placeholder 5"/>
          <p:cNvSpPr>
            <a:spLocks noGrp="1"/>
          </p:cNvSpPr>
          <p:nvPr>
            <p:ph type="ftr" sz="quarter" idx="4"/>
          </p:nvPr>
        </p:nvSpPr>
        <p:spPr>
          <a:xfrm>
            <a:off x="1" y="8829968"/>
            <a:ext cx="3037840" cy="466433"/>
          </a:xfrm>
          <a:prstGeom prst="rect">
            <a:avLst/>
          </a:prstGeom>
        </p:spPr>
        <p:txBody>
          <a:bodyPr vert="horz" lIns="93163" tIns="46582" rIns="93163" bIns="4658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63" tIns="46582" rIns="93163" bIns="46582" rtlCol="0" anchor="b"/>
          <a:lstStyle>
            <a:lvl1pPr algn="r">
              <a:defRPr sz="1200"/>
            </a:lvl1pPr>
          </a:lstStyle>
          <a:p>
            <a:fld id="{89DEA669-6576-44FB-9F71-D4AF51CE7651}" type="slidenum">
              <a:rPr lang="en-US" smtClean="0"/>
              <a:t>‹#›</a:t>
            </a:fld>
            <a:endParaRPr lang="en-US" dirty="0"/>
          </a:p>
        </p:txBody>
      </p:sp>
    </p:spTree>
    <p:extLst>
      <p:ext uri="{BB962C8B-B14F-4D97-AF65-F5344CB8AC3E}">
        <p14:creationId xmlns:p14="http://schemas.microsoft.com/office/powerpoint/2010/main" val="870990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vmlDrawing" Target="../drawings/vmlDrawing2.vml"/><Relationship Id="rId5" Type="http://schemas.openxmlformats.org/officeDocument/2006/relationships/image" Target="../media/image6.emf"/><Relationship Id="rId4" Type="http://schemas.openxmlformats.org/officeDocument/2006/relationships/package" Target="../embeddings/Microsoft_Excel_Worksheet10.xlsx"/></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package" Target="../embeddings/Microsoft_Excel_Worksheet11.xlsx"/></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7" Type="http://schemas.openxmlformats.org/officeDocument/2006/relationships/image" Target="../media/image9.emf"/><Relationship Id="rId2" Type="http://schemas.openxmlformats.org/officeDocument/2006/relationships/notesMaster" Target="../notesMasters/notesMaster1.xml"/><Relationship Id="rId1" Type="http://schemas.openxmlformats.org/officeDocument/2006/relationships/vmlDrawing" Target="../drawings/vmlDrawing4.vml"/><Relationship Id="rId6" Type="http://schemas.openxmlformats.org/officeDocument/2006/relationships/package" Target="../embeddings/Microsoft_Excel_Worksheet13.xlsx"/><Relationship Id="rId5" Type="http://schemas.openxmlformats.org/officeDocument/2006/relationships/image" Target="../media/image8.emf"/><Relationship Id="rId4" Type="http://schemas.openxmlformats.org/officeDocument/2006/relationships/package" Target="../embeddings/Microsoft_Excel_Worksheet12.xlsx"/></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Microsoft_Excel_Worksheet.xlsx"/></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466725"/>
            <a:ext cx="5570537" cy="41783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DEA669-6576-44FB-9F71-D4AF51CE7651}" type="slidenum">
              <a:rPr lang="en-US" smtClean="0"/>
              <a:t>1</a:t>
            </a:fld>
            <a:endParaRPr lang="en-US" dirty="0"/>
          </a:p>
        </p:txBody>
      </p:sp>
    </p:spTree>
    <p:extLst>
      <p:ext uri="{BB962C8B-B14F-4D97-AF65-F5344CB8AC3E}">
        <p14:creationId xmlns:p14="http://schemas.microsoft.com/office/powerpoint/2010/main" val="3190012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09613" y="296863"/>
            <a:ext cx="5573712" cy="4179887"/>
          </a:xfrm>
        </p:spPr>
      </p:sp>
      <p:sp>
        <p:nvSpPr>
          <p:cNvPr id="3" name="Notes Placeholder 2"/>
          <p:cNvSpPr>
            <a:spLocks noGrp="1"/>
          </p:cNvSpPr>
          <p:nvPr>
            <p:ph type="body" idx="1"/>
          </p:nvPr>
        </p:nvSpPr>
        <p:spPr>
          <a:xfrm>
            <a:off x="131723" y="4898471"/>
            <a:ext cx="6471584" cy="2086838"/>
          </a:xfrm>
        </p:spPr>
        <p:txBody>
          <a:bodyPr/>
          <a:lstStyle/>
          <a:p>
            <a:endParaRPr lang="en-US" b="1" dirty="0">
              <a:latin typeface="Arial" panose="020B060402020202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a:xfrm>
            <a:off x="4033137" y="8829968"/>
            <a:ext cx="3037840" cy="466433"/>
          </a:xfrm>
        </p:spPr>
        <p:txBody>
          <a:bodyPr/>
          <a:lstStyle/>
          <a:p>
            <a:fld id="{89DEA669-6576-44FB-9F71-D4AF51CE7651}" type="slidenum">
              <a:rPr lang="en-US" smtClean="0"/>
              <a:t>10</a:t>
            </a:fld>
            <a:endParaRPr lang="en-US" dirty="0"/>
          </a:p>
        </p:txBody>
      </p:sp>
      <p:graphicFrame>
        <p:nvGraphicFramePr>
          <p:cNvPr id="12" name="Table 11"/>
          <p:cNvGraphicFramePr>
            <a:graphicFrameLocks noGrp="1"/>
          </p:cNvGraphicFramePr>
          <p:nvPr>
            <p:extLst>
              <p:ext uri="{D42A27DB-BD31-4B8C-83A1-F6EECF244321}">
                <p14:modId xmlns:p14="http://schemas.microsoft.com/office/powerpoint/2010/main" val="1781695590"/>
              </p:ext>
            </p:extLst>
          </p:nvPr>
        </p:nvGraphicFramePr>
        <p:xfrm>
          <a:off x="282476" y="5212372"/>
          <a:ext cx="6278058" cy="1611219"/>
        </p:xfrm>
        <a:graphic>
          <a:graphicData uri="http://schemas.openxmlformats.org/drawingml/2006/table">
            <a:tbl>
              <a:tblPr/>
              <a:tblGrid>
                <a:gridCol w="2201844">
                  <a:extLst>
                    <a:ext uri="{9D8B030D-6E8A-4147-A177-3AD203B41FA5}">
                      <a16:colId xmlns:a16="http://schemas.microsoft.com/office/drawing/2014/main" val="20000"/>
                    </a:ext>
                  </a:extLst>
                </a:gridCol>
                <a:gridCol w="841827">
                  <a:extLst>
                    <a:ext uri="{9D8B030D-6E8A-4147-A177-3AD203B41FA5}">
                      <a16:colId xmlns:a16="http://schemas.microsoft.com/office/drawing/2014/main" val="20001"/>
                    </a:ext>
                  </a:extLst>
                </a:gridCol>
                <a:gridCol w="871365">
                  <a:extLst>
                    <a:ext uri="{9D8B030D-6E8A-4147-A177-3AD203B41FA5}">
                      <a16:colId xmlns:a16="http://schemas.microsoft.com/office/drawing/2014/main" val="20002"/>
                    </a:ext>
                  </a:extLst>
                </a:gridCol>
                <a:gridCol w="679369">
                  <a:extLst>
                    <a:ext uri="{9D8B030D-6E8A-4147-A177-3AD203B41FA5}">
                      <a16:colId xmlns:a16="http://schemas.microsoft.com/office/drawing/2014/main" val="20003"/>
                    </a:ext>
                  </a:extLst>
                </a:gridCol>
                <a:gridCol w="1082485">
                  <a:extLst>
                    <a:ext uri="{9D8B030D-6E8A-4147-A177-3AD203B41FA5}">
                      <a16:colId xmlns:a16="http://schemas.microsoft.com/office/drawing/2014/main" val="20004"/>
                    </a:ext>
                  </a:extLst>
                </a:gridCol>
                <a:gridCol w="601168">
                  <a:extLst>
                    <a:ext uri="{9D8B030D-6E8A-4147-A177-3AD203B41FA5}">
                      <a16:colId xmlns:a16="http://schemas.microsoft.com/office/drawing/2014/main" val="20005"/>
                    </a:ext>
                  </a:extLst>
                </a:gridCol>
              </a:tblGrid>
              <a:tr h="224204">
                <a:tc gridSpan="5">
                  <a:txBody>
                    <a:bodyPr/>
                    <a:lstStyle/>
                    <a:p>
                      <a:pPr algn="ctr" fontAlgn="ctr"/>
                      <a:r>
                        <a:rPr lang="en-US" sz="1400" b="1" i="0" u="none" strike="noStrike" dirty="0">
                          <a:solidFill>
                            <a:srgbClr val="000000"/>
                          </a:solidFill>
                          <a:effectLst/>
                          <a:latin typeface="Arial" panose="020B0604020202020204" pitchFamily="34" charset="0"/>
                        </a:rPr>
                        <a:t>Mayor's Budget Reduction Support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endParaRPr lang="en-US" sz="14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00"/>
                  </a:ext>
                </a:extLst>
              </a:tr>
              <a:tr h="316210">
                <a:tc>
                  <a:txBody>
                    <a:bodyPr/>
                    <a:lstStyle/>
                    <a:p>
                      <a:pPr algn="ctr" fontAlgn="ctr"/>
                      <a:r>
                        <a:rPr lang="en-US" sz="1000" b="1" i="0" u="none" strike="noStrike" dirty="0">
                          <a:solidFill>
                            <a:srgbClr val="000000"/>
                          </a:solidFill>
                          <a:effectLst/>
                          <a:latin typeface="Arial" panose="020B0604020202020204" pitchFamily="34" charset="0"/>
                        </a:rPr>
                        <a:t>Name of Program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1" i="0" u="none" strike="noStrike">
                          <a:solidFill>
                            <a:srgbClr val="000000"/>
                          </a:solidFill>
                          <a:effectLst/>
                          <a:latin typeface="Arial" panose="020B0604020202020204" pitchFamily="34" charset="0"/>
                        </a:rPr>
                        <a:t>FTEs Vacant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1" i="0" u="none" strike="noStrike" dirty="0">
                          <a:solidFill>
                            <a:srgbClr val="000000"/>
                          </a:solidFill>
                          <a:effectLst/>
                          <a:latin typeface="Arial" panose="020B0604020202020204" pitchFamily="34" charset="0"/>
                        </a:rPr>
                        <a:t>Personnel Cost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1" i="0" u="none" strike="noStrike" dirty="0">
                          <a:solidFill>
                            <a:srgbClr val="000000"/>
                          </a:solidFill>
                          <a:effectLst/>
                          <a:latin typeface="Arial" panose="020B0604020202020204" pitchFamily="34" charset="0"/>
                        </a:rPr>
                        <a:t>Other Cost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1" i="0" u="none" strike="noStrike" dirty="0">
                          <a:solidFill>
                            <a:srgbClr val="000000"/>
                          </a:solidFill>
                          <a:effectLst/>
                          <a:latin typeface="Arial" panose="020B0604020202020204" pitchFamily="34" charset="0"/>
                        </a:rPr>
                        <a:t>Total Cost Reduction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ctr" fontAlgn="ctr"/>
                      <a:r>
                        <a:rPr lang="en-US" sz="1000" b="1" i="0" u="none" strike="noStrike" dirty="0">
                          <a:solidFill>
                            <a:srgbClr val="000000"/>
                          </a:solidFill>
                          <a:effectLst/>
                          <a:latin typeface="Arial" panose="020B0604020202020204" pitchFamily="34" charset="0"/>
                        </a:rPr>
                        <a:t>Note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01"/>
                  </a:ext>
                </a:extLst>
              </a:tr>
              <a:tr h="202169">
                <a:tc>
                  <a:txBody>
                    <a:bodyPr/>
                    <a:lstStyle/>
                    <a:p>
                      <a:pPr algn="l" fontAlgn="t"/>
                      <a:r>
                        <a:rPr lang="en-US" sz="1100" b="0" i="0" u="none" strike="noStrike" dirty="0">
                          <a:solidFill>
                            <a:srgbClr val="000000"/>
                          </a:solidFill>
                          <a:effectLst/>
                          <a:latin typeface="Calibri" panose="020F0502020204030204" pitchFamily="34" charset="0"/>
                        </a:rPr>
                        <a:t>Management Support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panose="020F0502020204030204" pitchFamily="34" charset="0"/>
                        </a:rPr>
                        <a:t>       68,917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panose="020F050202020403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panose="020F0502020204030204" pitchFamily="34" charset="0"/>
                        </a:rPr>
                        <a:t>    68,917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dirty="0">
                          <a:solidFill>
                            <a:srgbClr val="000000"/>
                          </a:solidFill>
                          <a:effectLst/>
                          <a:latin typeface="Calibri" panose="020F0502020204030204" pitchFamily="34" charset="0"/>
                        </a:rPr>
                        <a:t>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78420">
                <a:tc>
                  <a:txBody>
                    <a:bodyPr/>
                    <a:lstStyle/>
                    <a:p>
                      <a:pPr algn="l" fontAlgn="t"/>
                      <a:r>
                        <a:rPr lang="en-US" sz="1100" b="0" i="0" u="none" strike="noStrike" dirty="0">
                          <a:solidFill>
                            <a:srgbClr val="000000"/>
                          </a:solidFill>
                          <a:effectLst/>
                          <a:latin typeface="Calibri" panose="020F0502020204030204" pitchFamily="34" charset="0"/>
                        </a:rPr>
                        <a:t>Security Services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panose="020F050202020403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panose="020F0502020204030204" pitchFamily="34" charset="0"/>
                        </a:rPr>
                        <a:t>140,574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panose="020F0502020204030204" pitchFamily="34" charset="0"/>
                        </a:rPr>
                        <a:t>    140,574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dirty="0">
                          <a:solidFill>
                            <a:srgbClr val="000000"/>
                          </a:solidFill>
                          <a:effectLst/>
                          <a:latin typeface="Calibri" panose="020F0502020204030204" pitchFamily="34" charset="0"/>
                        </a:rPr>
                        <a:t>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78202">
                <a:tc>
                  <a:txBody>
                    <a:bodyPr/>
                    <a:lstStyle/>
                    <a:p>
                      <a:pPr algn="l" fontAlgn="t"/>
                      <a:r>
                        <a:rPr lang="en-US" sz="1100" b="0" i="0" u="none" strike="noStrike" dirty="0">
                          <a:solidFill>
                            <a:srgbClr val="000000"/>
                          </a:solidFill>
                          <a:effectLst/>
                          <a:latin typeface="Calibri" panose="020F0502020204030204" pitchFamily="34" charset="0"/>
                        </a:rPr>
                        <a:t>Graffiti Abatement Program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panose="020F0502020204030204" pitchFamily="34" charset="0"/>
                        </a:rPr>
                        <a:t>      36,799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panose="020F050202020403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panose="020F0502020204030204" pitchFamily="34" charset="0"/>
                        </a:rPr>
                        <a:t>       36,799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dirty="0">
                          <a:solidFill>
                            <a:srgbClr val="000000"/>
                          </a:solidFill>
                          <a:effectLst/>
                          <a:latin typeface="Calibri" panose="020F0502020204030204" pitchFamily="34" charset="0"/>
                        </a:rPr>
                        <a:t>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78202">
                <a:tc>
                  <a:txBody>
                    <a:bodyPr/>
                    <a:lstStyle/>
                    <a:p>
                      <a:pPr algn="l" fontAlgn="t"/>
                      <a:r>
                        <a:rPr lang="en-US" sz="1000" b="0" i="0" u="none" strike="noStrike" dirty="0">
                          <a:solidFill>
                            <a:srgbClr val="000000"/>
                          </a:solidFill>
                          <a:effectLst/>
                          <a:latin typeface="Arial" panose="020B0604020202020204" pitchFamily="34" charset="0"/>
                        </a:rPr>
                        <a:t>Design &amp; Construction</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panose="020F050202020403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panose="020F0502020204030204" pitchFamily="34" charset="0"/>
                        </a:rPr>
                        <a:t>   28,062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panose="020F0502020204030204" pitchFamily="34" charset="0"/>
                        </a:rPr>
                        <a:t>        28,062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dirty="0">
                          <a:solidFill>
                            <a:srgbClr val="000000"/>
                          </a:solidFill>
                          <a:effectLst/>
                          <a:latin typeface="Calibri" panose="020F0502020204030204" pitchFamily="34" charset="0"/>
                        </a:rPr>
                        <a:t>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78202">
                <a:tc>
                  <a:txBody>
                    <a:bodyPr/>
                    <a:lstStyle/>
                    <a:p>
                      <a:pPr algn="l" fontAlgn="t"/>
                      <a:r>
                        <a:rPr lang="en-US" sz="1000" b="0" i="0" u="none" strike="noStrike" dirty="0">
                          <a:solidFill>
                            <a:srgbClr val="000000"/>
                          </a:solidFill>
                          <a:effectLst/>
                          <a:latin typeface="Arial" panose="020B0604020202020204" pitchFamily="34" charset="0"/>
                        </a:rPr>
                        <a:t>Building Operations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000" b="0" i="0" u="none" strike="noStrike" dirty="0">
                          <a:solidFill>
                            <a:srgbClr val="000000"/>
                          </a:solidFill>
                          <a:effectLst/>
                          <a:latin typeface="Arial" panose="020B0604020202020204" pitchFamily="34" charset="0"/>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panose="020F0502020204030204" pitchFamily="34" charset="0"/>
                        </a:rPr>
                        <a:t>                 -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panose="020F0502020204030204" pitchFamily="34" charset="0"/>
                        </a:rPr>
                        <a:t>   117,571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t"/>
                      <a:r>
                        <a:rPr lang="en-US" sz="1100" b="0" i="0" u="none" strike="noStrike" dirty="0">
                          <a:solidFill>
                            <a:srgbClr val="000000"/>
                          </a:solidFill>
                          <a:effectLst/>
                          <a:latin typeface="Calibri" panose="020F0502020204030204" pitchFamily="34" charset="0"/>
                        </a:rPr>
                        <a:t>     117,571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en-US" sz="1100" b="1" i="0" u="none" strike="noStrike" dirty="0">
                          <a:solidFill>
                            <a:srgbClr val="000000"/>
                          </a:solidFill>
                          <a:effectLst/>
                          <a:latin typeface="Calibri" panose="020F0502020204030204" pitchFamily="34" charset="0"/>
                        </a:rPr>
                        <a:t>5</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62867">
                <a:tc>
                  <a:txBody>
                    <a:bodyPr/>
                    <a:lstStyle/>
                    <a:p>
                      <a:pPr algn="ctr" fontAlgn="b"/>
                      <a:r>
                        <a:rPr lang="en-US" sz="1000" b="1" i="0" u="none" strike="noStrike" dirty="0">
                          <a:solidFill>
                            <a:srgbClr val="000000"/>
                          </a:solidFill>
                          <a:effectLst/>
                          <a:latin typeface="Arial" panose="020B0604020202020204" pitchFamily="34" charset="0"/>
                        </a:rPr>
                        <a:t>Total</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fontAlgn="b"/>
                      <a:r>
                        <a:rPr lang="en-US" sz="1000" b="1" i="0" u="none" strike="noStrike" dirty="0">
                          <a:solidFill>
                            <a:srgbClr val="000000"/>
                          </a:solidFill>
                          <a:effectLst/>
                          <a:latin typeface="Arial" panose="020B0604020202020204" pitchFamily="34" charset="0"/>
                        </a:rPr>
                        <a:t>1.5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fontAlgn="b"/>
                      <a:r>
                        <a:rPr lang="en-US" sz="1000" b="1" i="0" u="none" strike="noStrike" dirty="0">
                          <a:solidFill>
                            <a:srgbClr val="000000"/>
                          </a:solidFill>
                          <a:effectLst/>
                          <a:latin typeface="Arial" panose="020B0604020202020204" pitchFamily="34" charset="0"/>
                        </a:rPr>
                        <a:t>    105,716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fontAlgn="b"/>
                      <a:r>
                        <a:rPr lang="en-US" sz="1000" b="1" i="0" u="none" strike="noStrike" dirty="0">
                          <a:solidFill>
                            <a:srgbClr val="000000"/>
                          </a:solidFill>
                          <a:effectLst/>
                          <a:latin typeface="Arial" panose="020B0604020202020204" pitchFamily="34" charset="0"/>
                        </a:rPr>
                        <a:t>    286,207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r" fontAlgn="b"/>
                      <a:r>
                        <a:rPr lang="en-US" sz="1000" b="1" i="0" u="none" strike="noStrike" dirty="0">
                          <a:solidFill>
                            <a:srgbClr val="000000"/>
                          </a:solidFill>
                          <a:effectLst/>
                          <a:latin typeface="Arial" panose="020B0604020202020204" pitchFamily="34" charset="0"/>
                        </a:rPr>
                        <a:t>    391,923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l" fontAlgn="b"/>
                      <a:endParaRPr lang="en-US" sz="1000" b="1" i="0" u="none" strike="noStrike" dirty="0">
                        <a:solidFill>
                          <a:srgbClr val="000000"/>
                        </a:solidFill>
                        <a:effectLst/>
                        <a:latin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0007"/>
                  </a:ext>
                </a:extLst>
              </a:tr>
            </a:tbl>
          </a:graphicData>
        </a:graphic>
      </p:graphicFrame>
      <p:sp>
        <p:nvSpPr>
          <p:cNvPr id="13" name="TextBox 12"/>
          <p:cNvSpPr txBox="1"/>
          <p:nvPr/>
        </p:nvSpPr>
        <p:spPr>
          <a:xfrm>
            <a:off x="228485" y="6985310"/>
            <a:ext cx="6278058" cy="1384995"/>
          </a:xfrm>
          <a:prstGeom prst="rect">
            <a:avLst/>
          </a:prstGeom>
          <a:noFill/>
        </p:spPr>
        <p:txBody>
          <a:bodyPr wrap="square" lIns="91427" tIns="45713" rIns="91427" bIns="45713" rtlCol="0">
            <a:spAutoFit/>
          </a:bodyPr>
          <a:lstStyle/>
          <a:p>
            <a:pPr marL="228566" indent="-228566">
              <a:buFont typeface="+mj-lt"/>
              <a:buAutoNum type="arabicPeriod"/>
            </a:pPr>
            <a:r>
              <a:rPr lang="en-US" sz="1200" dirty="0"/>
              <a:t>Eliminate the Communication Specialist position.</a:t>
            </a:r>
          </a:p>
          <a:p>
            <a:pPr marL="228566" indent="-228566">
              <a:buFont typeface="+mj-lt"/>
              <a:buAutoNum type="arabicPeriod"/>
            </a:pPr>
            <a:r>
              <a:rPr lang="en-US" sz="1200" dirty="0"/>
              <a:t>Eliminate unarmed security guard services at Magnolia MSC @7037 Capitol and BARC Pet Adoption.</a:t>
            </a:r>
          </a:p>
          <a:p>
            <a:pPr marL="228566" indent="-228566">
              <a:buFont typeface="+mj-lt"/>
              <a:buAutoNum type="arabicPeriod"/>
            </a:pPr>
            <a:r>
              <a:rPr lang="en-US" sz="1200" dirty="0"/>
              <a:t>Eliminate the part-time employee assigned to graffiti abatement.</a:t>
            </a:r>
          </a:p>
          <a:p>
            <a:pPr marL="228566" indent="-228566">
              <a:buFont typeface="+mj-lt"/>
              <a:buAutoNum type="arabicPeriod"/>
            </a:pPr>
            <a:r>
              <a:rPr lang="en-US" sz="1200" dirty="0"/>
              <a:t>Reduce amount budgeted for management consulting services.</a:t>
            </a:r>
          </a:p>
          <a:p>
            <a:pPr marL="228566" indent="-228566">
              <a:buFont typeface="+mj-lt"/>
              <a:buAutoNum type="arabicPeriod"/>
            </a:pPr>
            <a:r>
              <a:rPr lang="en-US" sz="1200" dirty="0"/>
              <a:t>Reduce mowing frequencies from 32 to 23 annually at 52 facilities and reduce mowing 28 vacant lots from 9 times per year to 6 times per year with contractor, Bio Landscape. </a:t>
            </a:r>
          </a:p>
        </p:txBody>
      </p:sp>
    </p:spTree>
    <p:extLst>
      <p:ext uri="{BB962C8B-B14F-4D97-AF65-F5344CB8AC3E}">
        <p14:creationId xmlns:p14="http://schemas.microsoft.com/office/powerpoint/2010/main" val="2040835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466725"/>
            <a:ext cx="5570537" cy="4178300"/>
          </a:xfrm>
        </p:spPr>
      </p:sp>
      <p:sp>
        <p:nvSpPr>
          <p:cNvPr id="3" name="Notes Placeholder 2"/>
          <p:cNvSpPr>
            <a:spLocks noGrp="1"/>
          </p:cNvSpPr>
          <p:nvPr>
            <p:ph type="body" idx="1"/>
          </p:nvPr>
        </p:nvSpPr>
        <p:spPr/>
        <p:txBody>
          <a:bodyPr/>
          <a:lstStyle/>
          <a:p>
            <a:r>
              <a:rPr lang="en-US" baseline="0" dirty="0"/>
              <a:t>Total FTE’s (</a:t>
            </a:r>
            <a:r>
              <a:rPr lang="en-US" dirty="0"/>
              <a:t>Full-time equivalent </a:t>
            </a:r>
            <a:r>
              <a:rPr lang="en-US" baseline="0" dirty="0"/>
              <a:t>employees) = 134.1 with 8.9 Vacant or New positions</a:t>
            </a:r>
          </a:p>
          <a:p>
            <a:endParaRPr lang="en-US" dirty="0"/>
          </a:p>
        </p:txBody>
      </p:sp>
      <p:sp>
        <p:nvSpPr>
          <p:cNvPr id="4" name="Slide Number Placeholder 3"/>
          <p:cNvSpPr>
            <a:spLocks noGrp="1"/>
          </p:cNvSpPr>
          <p:nvPr>
            <p:ph type="sldNum" sz="quarter" idx="10"/>
          </p:nvPr>
        </p:nvSpPr>
        <p:spPr/>
        <p:txBody>
          <a:bodyPr/>
          <a:lstStyle/>
          <a:p>
            <a:fld id="{89DEA669-6576-44FB-9F71-D4AF51CE7651}" type="slidenum">
              <a:rPr lang="en-US" smtClean="0"/>
              <a:t>11</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706834928"/>
              </p:ext>
            </p:extLst>
          </p:nvPr>
        </p:nvGraphicFramePr>
        <p:xfrm>
          <a:off x="632263" y="5236287"/>
          <a:ext cx="5619750" cy="2733675"/>
        </p:xfrm>
        <a:graphic>
          <a:graphicData uri="http://schemas.openxmlformats.org/presentationml/2006/ole">
            <mc:AlternateContent xmlns:mc="http://schemas.openxmlformats.org/markup-compatibility/2006">
              <mc:Choice xmlns:v="urn:schemas-microsoft-com:vml" Requires="v">
                <p:oleObj spid="_x0000_s2099" name="Worksheet" r:id="rId4" imgW="5619846" imgH="2733750" progId="Excel.Sheet.12">
                  <p:embed/>
                </p:oleObj>
              </mc:Choice>
              <mc:Fallback>
                <p:oleObj name="Worksheet" r:id="rId4" imgW="5619846" imgH="2733750" progId="Excel.Sheet.12">
                  <p:embed/>
                  <p:pic>
                    <p:nvPicPr>
                      <p:cNvPr id="0" name=""/>
                      <p:cNvPicPr/>
                      <p:nvPr/>
                    </p:nvPicPr>
                    <p:blipFill>
                      <a:blip r:embed="rId5"/>
                      <a:stretch>
                        <a:fillRect/>
                      </a:stretch>
                    </p:blipFill>
                    <p:spPr>
                      <a:xfrm>
                        <a:off x="632263" y="5236287"/>
                        <a:ext cx="5619750" cy="2733675"/>
                      </a:xfrm>
                      <a:prstGeom prst="rect">
                        <a:avLst/>
                      </a:prstGeom>
                    </p:spPr>
                  </p:pic>
                </p:oleObj>
              </mc:Fallback>
            </mc:AlternateContent>
          </a:graphicData>
        </a:graphic>
      </p:graphicFrame>
    </p:spTree>
    <p:extLst>
      <p:ext uri="{BB962C8B-B14F-4D97-AF65-F5344CB8AC3E}">
        <p14:creationId xmlns:p14="http://schemas.microsoft.com/office/powerpoint/2010/main" val="7796387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525463"/>
            <a:ext cx="3502025" cy="2627312"/>
          </a:xfrm>
        </p:spPr>
      </p:sp>
      <p:sp>
        <p:nvSpPr>
          <p:cNvPr id="3" name="Notes Placeholder 2"/>
          <p:cNvSpPr>
            <a:spLocks noGrp="1"/>
          </p:cNvSpPr>
          <p:nvPr>
            <p:ph type="body" idx="1"/>
          </p:nvPr>
        </p:nvSpPr>
        <p:spPr/>
        <p:txBody>
          <a:bodyPr>
            <a:normAutofit/>
          </a:bodyPr>
          <a:lstStyle/>
          <a:p>
            <a:pPr defTabSz="914263">
              <a:defRPr/>
            </a:pPr>
            <a:endPar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defTabSz="914263">
              <a:defRPr/>
            </a:pPr>
            <a:r>
              <a:rPr lang="en-US" baseline="0" dirty="0"/>
              <a:t>Total FTE’s (</a:t>
            </a:r>
            <a:r>
              <a:rPr lang="en-US" dirty="0"/>
              <a:t>Full-time equivalent </a:t>
            </a:r>
            <a:r>
              <a:rPr lang="en-US" baseline="0" dirty="0"/>
              <a:t>employees) = 74.9 with 9.6 Vacant positions</a:t>
            </a:r>
          </a:p>
          <a:p>
            <a:pPr defTabSz="914263">
              <a:defRPr/>
            </a:pPr>
            <a:endPar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defTabSz="914263">
              <a:defRPr/>
            </a:pPr>
            <a:endPar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Slide Number Placeholder 4"/>
          <p:cNvSpPr>
            <a:spLocks noGrp="1"/>
          </p:cNvSpPr>
          <p:nvPr>
            <p:ph type="sldNum" sz="quarter" idx="10"/>
          </p:nvPr>
        </p:nvSpPr>
        <p:spPr/>
        <p:txBody>
          <a:bodyPr/>
          <a:lstStyle/>
          <a:p>
            <a:fld id="{C8C84D01-6AC0-40B3-B6D9-AE95DAA5AA8E}" type="slidenum">
              <a:rPr lang="en-US" smtClean="0"/>
              <a:pPr/>
              <a:t>12</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907762772"/>
              </p:ext>
            </p:extLst>
          </p:nvPr>
        </p:nvGraphicFramePr>
        <p:xfrm>
          <a:off x="579713" y="5408558"/>
          <a:ext cx="5619750" cy="2305050"/>
        </p:xfrm>
        <a:graphic>
          <a:graphicData uri="http://schemas.openxmlformats.org/presentationml/2006/ole">
            <mc:AlternateContent xmlns:mc="http://schemas.openxmlformats.org/markup-compatibility/2006">
              <mc:Choice xmlns:v="urn:schemas-microsoft-com:vml" Requires="v">
                <p:oleObj spid="_x0000_s3122" name="Worksheet" r:id="rId4" imgW="5619846" imgH="2304990" progId="Excel.Sheet.12">
                  <p:embed/>
                </p:oleObj>
              </mc:Choice>
              <mc:Fallback>
                <p:oleObj name="Worksheet" r:id="rId4" imgW="5619846" imgH="2304990" progId="Excel.Sheet.12">
                  <p:embed/>
                  <p:pic>
                    <p:nvPicPr>
                      <p:cNvPr id="0" name=""/>
                      <p:cNvPicPr/>
                      <p:nvPr/>
                    </p:nvPicPr>
                    <p:blipFill>
                      <a:blip r:embed="rId5"/>
                      <a:stretch>
                        <a:fillRect/>
                      </a:stretch>
                    </p:blipFill>
                    <p:spPr>
                      <a:xfrm>
                        <a:off x="579713" y="5408558"/>
                        <a:ext cx="5619750" cy="2305050"/>
                      </a:xfrm>
                      <a:prstGeom prst="rect">
                        <a:avLst/>
                      </a:prstGeom>
                    </p:spPr>
                  </p:pic>
                </p:oleObj>
              </mc:Fallback>
            </mc:AlternateContent>
          </a:graphicData>
        </a:graphic>
      </p:graphicFrame>
    </p:spTree>
    <p:extLst>
      <p:ext uri="{BB962C8B-B14F-4D97-AF65-F5344CB8AC3E}">
        <p14:creationId xmlns:p14="http://schemas.microsoft.com/office/powerpoint/2010/main" val="1112264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525463"/>
            <a:ext cx="3502025" cy="2627312"/>
          </a:xfrm>
        </p:spPr>
      </p:sp>
      <p:sp>
        <p:nvSpPr>
          <p:cNvPr id="3" name="Notes Placeholder 2"/>
          <p:cNvSpPr>
            <a:spLocks noGrp="1"/>
          </p:cNvSpPr>
          <p:nvPr>
            <p:ph type="body" idx="1"/>
          </p:nvPr>
        </p:nvSpPr>
        <p:spPr/>
        <p:txBody>
          <a:bodyPr>
            <a:normAutofit/>
          </a:bodyPr>
          <a:lstStyle/>
          <a:p>
            <a:pPr marL="171425" indent="-171425" defTabSz="914263">
              <a:buFont typeface="Arial" panose="020B0604020202020204" pitchFamily="34" charset="0"/>
              <a:buChar char="•"/>
              <a:defRPr/>
            </a:pPr>
            <a:r>
              <a:rPr lang="en-US" dirty="0"/>
              <a:t>Fund 1001 </a:t>
            </a:r>
            <a:r>
              <a:rPr lang="en-US" baseline="0" dirty="0"/>
              <a:t>Total FTE’s (</a:t>
            </a:r>
            <a:r>
              <a:rPr lang="en-US" dirty="0"/>
              <a:t>Full-time equivalent </a:t>
            </a:r>
            <a:r>
              <a:rPr lang="en-US" baseline="0" dirty="0"/>
              <a:t>employees) = 36.2 with 5.0 Vacant positions</a:t>
            </a:r>
          </a:p>
          <a:p>
            <a:pPr marL="171425" indent="-171425" defTabSz="914263">
              <a:buFont typeface="Arial" panose="020B0604020202020204" pitchFamily="34" charset="0"/>
              <a:buChar char="•"/>
              <a:defRPr/>
            </a:pPr>
            <a:endParaRPr lang="en-US" baseline="0" dirty="0"/>
          </a:p>
          <a:p>
            <a:pPr marL="171425" indent="-171425" defTabSz="914263">
              <a:buFont typeface="Arial" panose="020B0604020202020204" pitchFamily="34" charset="0"/>
              <a:buChar char="•"/>
              <a:defRPr/>
            </a:pPr>
            <a:endParaRPr lang="en-US" baseline="0" dirty="0"/>
          </a:p>
          <a:p>
            <a:pPr marL="171425" indent="-171425" defTabSz="914263">
              <a:buFont typeface="Arial" panose="020B0604020202020204" pitchFamily="34" charset="0"/>
              <a:buChar char="•"/>
              <a:defRPr/>
            </a:pPr>
            <a:endParaRPr lang="en-US" dirty="0"/>
          </a:p>
          <a:p>
            <a:pPr marL="171425" indent="-171425" defTabSz="914263">
              <a:buFont typeface="Arial" panose="020B0604020202020204" pitchFamily="34" charset="0"/>
              <a:buChar char="•"/>
              <a:defRPr/>
            </a:pPr>
            <a:endParaRPr lang="en-US" dirty="0"/>
          </a:p>
          <a:p>
            <a:pPr marL="171425" indent="-171425" defTabSz="914263">
              <a:buFont typeface="Arial" panose="020B0604020202020204" pitchFamily="34" charset="0"/>
              <a:buChar char="•"/>
              <a:defRPr/>
            </a:pPr>
            <a:endParaRPr lang="en-US" dirty="0"/>
          </a:p>
          <a:p>
            <a:pPr marL="171425" indent="-171425" defTabSz="914263">
              <a:buFont typeface="Arial" panose="020B0604020202020204" pitchFamily="34" charset="0"/>
              <a:buChar char="•"/>
              <a:defRPr/>
            </a:pPr>
            <a:endParaRPr lang="en-US" dirty="0"/>
          </a:p>
          <a:p>
            <a:pPr marL="171425" indent="-171425" defTabSz="914263">
              <a:buFont typeface="Arial" panose="020B0604020202020204" pitchFamily="34" charset="0"/>
              <a:buChar char="•"/>
              <a:defRPr/>
            </a:pPr>
            <a:endParaRPr lang="en-US" dirty="0"/>
          </a:p>
          <a:p>
            <a:pPr marL="171425" indent="-171425" defTabSz="914263">
              <a:buFont typeface="Arial" panose="020B0604020202020204" pitchFamily="34" charset="0"/>
              <a:buChar char="•"/>
              <a:defRPr/>
            </a:pPr>
            <a:endParaRPr lang="en-US" dirty="0"/>
          </a:p>
          <a:p>
            <a:pPr marL="171425" indent="-171425" defTabSz="914263">
              <a:buFont typeface="Arial" panose="020B0604020202020204" pitchFamily="34" charset="0"/>
              <a:buChar char="•"/>
              <a:defRPr/>
            </a:pPr>
            <a:endParaRPr lang="en-US" dirty="0"/>
          </a:p>
          <a:p>
            <a:pPr marL="171425" indent="-171425" defTabSz="914263">
              <a:buFont typeface="Arial" panose="020B0604020202020204" pitchFamily="34" charset="0"/>
              <a:buChar char="•"/>
              <a:defRPr/>
            </a:pPr>
            <a:endParaRPr lang="en-US" dirty="0"/>
          </a:p>
          <a:p>
            <a:pPr marL="171425" indent="-171425" defTabSz="914263">
              <a:buFont typeface="Arial" panose="020B0604020202020204" pitchFamily="34" charset="0"/>
              <a:buChar char="•"/>
              <a:defRPr/>
            </a:pPr>
            <a:r>
              <a:rPr lang="en-US" dirty="0"/>
              <a:t>Fund 1003 </a:t>
            </a:r>
            <a:r>
              <a:rPr lang="en-US" baseline="0" dirty="0"/>
              <a:t>Total FTE’s (</a:t>
            </a:r>
            <a:r>
              <a:rPr lang="en-US" dirty="0"/>
              <a:t>Full-time equivalent </a:t>
            </a:r>
            <a:r>
              <a:rPr lang="en-US" baseline="0" dirty="0"/>
              <a:t>employees) = 29.0 with 2.0 Vacant positions</a:t>
            </a:r>
          </a:p>
          <a:p>
            <a:pPr defTabSz="914263">
              <a:defRPr/>
            </a:pPr>
            <a:endParaRPr lang="en-US"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p:cNvSpPr>
            <a:spLocks noGrp="1"/>
          </p:cNvSpPr>
          <p:nvPr>
            <p:ph type="sldNum" sz="quarter" idx="10"/>
          </p:nvPr>
        </p:nvSpPr>
        <p:spPr/>
        <p:txBody>
          <a:bodyPr/>
          <a:lstStyle/>
          <a:p>
            <a:fld id="{C8C84D01-6AC0-40B3-B6D9-AE95DAA5AA8E}" type="slidenum">
              <a:rPr lang="en-US" smtClean="0"/>
              <a:pPr/>
              <a:t>13</a:t>
            </a:fld>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220579945"/>
              </p:ext>
            </p:extLst>
          </p:nvPr>
        </p:nvGraphicFramePr>
        <p:xfrm>
          <a:off x="674307" y="7292538"/>
          <a:ext cx="5619750" cy="933450"/>
        </p:xfrm>
        <a:graphic>
          <a:graphicData uri="http://schemas.openxmlformats.org/presentationml/2006/ole">
            <mc:AlternateContent xmlns:mc="http://schemas.openxmlformats.org/markup-compatibility/2006">
              <mc:Choice xmlns:v="urn:schemas-microsoft-com:vml" Requires="v">
                <p:oleObj spid="_x0000_s4194" name="Worksheet" r:id="rId4" imgW="5619846" imgH="933390" progId="Excel.Sheet.12">
                  <p:embed/>
                </p:oleObj>
              </mc:Choice>
              <mc:Fallback>
                <p:oleObj name="Worksheet" r:id="rId4" imgW="5619846" imgH="933390" progId="Excel.Sheet.12">
                  <p:embed/>
                  <p:pic>
                    <p:nvPicPr>
                      <p:cNvPr id="0" name=""/>
                      <p:cNvPicPr/>
                      <p:nvPr/>
                    </p:nvPicPr>
                    <p:blipFill>
                      <a:blip r:embed="rId5"/>
                      <a:stretch>
                        <a:fillRect/>
                      </a:stretch>
                    </p:blipFill>
                    <p:spPr>
                      <a:xfrm>
                        <a:off x="674307" y="7292538"/>
                        <a:ext cx="5619750" cy="93345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826383895"/>
              </p:ext>
            </p:extLst>
          </p:nvPr>
        </p:nvGraphicFramePr>
        <p:xfrm>
          <a:off x="705836" y="5174211"/>
          <a:ext cx="5619750" cy="1533525"/>
        </p:xfrm>
        <a:graphic>
          <a:graphicData uri="http://schemas.openxmlformats.org/presentationml/2006/ole">
            <mc:AlternateContent xmlns:mc="http://schemas.openxmlformats.org/markup-compatibility/2006">
              <mc:Choice xmlns:v="urn:schemas-microsoft-com:vml" Requires="v">
                <p:oleObj spid="_x0000_s4195" name="Worksheet" r:id="rId6" imgW="5619846" imgH="1533600" progId="Excel.Sheet.12">
                  <p:embed/>
                </p:oleObj>
              </mc:Choice>
              <mc:Fallback>
                <p:oleObj name="Worksheet" r:id="rId6" imgW="5619846" imgH="1533600" progId="Excel.Sheet.12">
                  <p:embed/>
                  <p:pic>
                    <p:nvPicPr>
                      <p:cNvPr id="0" name=""/>
                      <p:cNvPicPr/>
                      <p:nvPr/>
                    </p:nvPicPr>
                    <p:blipFill>
                      <a:blip r:embed="rId7"/>
                      <a:stretch>
                        <a:fillRect/>
                      </a:stretch>
                    </p:blipFill>
                    <p:spPr>
                      <a:xfrm>
                        <a:off x="705836" y="5174211"/>
                        <a:ext cx="5619750" cy="1533525"/>
                      </a:xfrm>
                      <a:prstGeom prst="rect">
                        <a:avLst/>
                      </a:prstGeom>
                    </p:spPr>
                  </p:pic>
                </p:oleObj>
              </mc:Fallback>
            </mc:AlternateContent>
          </a:graphicData>
        </a:graphic>
      </p:graphicFrame>
    </p:spTree>
    <p:extLst>
      <p:ext uri="{BB962C8B-B14F-4D97-AF65-F5344CB8AC3E}">
        <p14:creationId xmlns:p14="http://schemas.microsoft.com/office/powerpoint/2010/main" val="178372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466725"/>
            <a:ext cx="5570537" cy="41783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EA669-6576-44FB-9F71-D4AF51CE7651}" type="slidenum">
              <a:rPr lang="en-US" smtClean="0"/>
              <a:t>14</a:t>
            </a:fld>
            <a:endParaRPr lang="en-US" dirty="0"/>
          </a:p>
        </p:txBody>
      </p:sp>
    </p:spTree>
    <p:extLst>
      <p:ext uri="{BB962C8B-B14F-4D97-AF65-F5344CB8AC3E}">
        <p14:creationId xmlns:p14="http://schemas.microsoft.com/office/powerpoint/2010/main" val="147599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466725"/>
            <a:ext cx="5570537" cy="41783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EA669-6576-44FB-9F71-D4AF51CE7651}" type="slidenum">
              <a:rPr lang="en-US" smtClean="0"/>
              <a:t>15</a:t>
            </a:fld>
            <a:endParaRPr lang="en-US" dirty="0"/>
          </a:p>
        </p:txBody>
      </p:sp>
    </p:spTree>
    <p:extLst>
      <p:ext uri="{BB962C8B-B14F-4D97-AF65-F5344CB8AC3E}">
        <p14:creationId xmlns:p14="http://schemas.microsoft.com/office/powerpoint/2010/main" val="1564884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466725"/>
            <a:ext cx="5570537" cy="41783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EA669-6576-44FB-9F71-D4AF51CE7651}" type="slidenum">
              <a:rPr lang="en-US" smtClean="0"/>
              <a:t>16</a:t>
            </a:fld>
            <a:endParaRPr lang="en-US" dirty="0"/>
          </a:p>
        </p:txBody>
      </p:sp>
    </p:spTree>
    <p:extLst>
      <p:ext uri="{BB962C8B-B14F-4D97-AF65-F5344CB8AC3E}">
        <p14:creationId xmlns:p14="http://schemas.microsoft.com/office/powerpoint/2010/main" val="818813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466725"/>
            <a:ext cx="5568950" cy="41783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EA669-6576-44FB-9F71-D4AF51CE7651}" type="slidenum">
              <a:rPr lang="en-US" smtClean="0"/>
              <a:t>17</a:t>
            </a:fld>
            <a:endParaRPr lang="en-US" dirty="0"/>
          </a:p>
        </p:txBody>
      </p:sp>
    </p:spTree>
    <p:extLst>
      <p:ext uri="{BB962C8B-B14F-4D97-AF65-F5344CB8AC3E}">
        <p14:creationId xmlns:p14="http://schemas.microsoft.com/office/powerpoint/2010/main" val="857698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466725"/>
            <a:ext cx="5568950" cy="41783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EA669-6576-44FB-9F71-D4AF51CE7651}" type="slidenum">
              <a:rPr lang="en-US" smtClean="0"/>
              <a:t>18</a:t>
            </a:fld>
            <a:endParaRPr lang="en-US" dirty="0"/>
          </a:p>
        </p:txBody>
      </p:sp>
    </p:spTree>
    <p:extLst>
      <p:ext uri="{BB962C8B-B14F-4D97-AF65-F5344CB8AC3E}">
        <p14:creationId xmlns:p14="http://schemas.microsoft.com/office/powerpoint/2010/main" val="595027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466725"/>
            <a:ext cx="5570537" cy="41783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EA669-6576-44FB-9F71-D4AF51CE7651}" type="slidenum">
              <a:rPr lang="en-US" smtClean="0"/>
              <a:t>2</a:t>
            </a:fld>
            <a:endParaRPr lang="en-US" dirty="0"/>
          </a:p>
        </p:txBody>
      </p:sp>
    </p:spTree>
    <p:extLst>
      <p:ext uri="{BB962C8B-B14F-4D97-AF65-F5344CB8AC3E}">
        <p14:creationId xmlns:p14="http://schemas.microsoft.com/office/powerpoint/2010/main" val="2603776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466725"/>
            <a:ext cx="5570537" cy="4178300"/>
          </a:xfrm>
        </p:spPr>
      </p:sp>
      <p:sp>
        <p:nvSpPr>
          <p:cNvPr id="3" name="Notes Placeholder 2"/>
          <p:cNvSpPr>
            <a:spLocks noGrp="1"/>
          </p:cNvSpPr>
          <p:nvPr>
            <p:ph type="body" idx="1"/>
          </p:nvPr>
        </p:nvSpPr>
        <p:spPr/>
        <p:txBody>
          <a:bodyPr/>
          <a:lstStyle/>
          <a:p>
            <a:r>
              <a:rPr lang="en-US" b="1" u="sng" dirty="0"/>
              <a:t>Sale of Land</a:t>
            </a:r>
          </a:p>
          <a:p>
            <a:endParaRPr lang="en-US" b="1" u="sng" dirty="0"/>
          </a:p>
          <a:p>
            <a:endParaRPr lang="en-US" b="1" u="sng" dirty="0"/>
          </a:p>
          <a:p>
            <a:endParaRPr lang="en-US" b="1" u="sng" dirty="0"/>
          </a:p>
          <a:p>
            <a:endParaRPr lang="en-US" b="1" u="sng" dirty="0"/>
          </a:p>
          <a:p>
            <a:endParaRPr lang="en-US" b="1" u="sng" dirty="0"/>
          </a:p>
          <a:p>
            <a:pPr marL="628556" lvl="1" indent="-171425">
              <a:buFont typeface="Arial" panose="020B0604020202020204" pitchFamily="34" charset="0"/>
              <a:buChar char="•"/>
            </a:pPr>
            <a:r>
              <a:rPr lang="en-US" dirty="0"/>
              <a:t>Does not include 800 Dorsett ($865k)</a:t>
            </a:r>
          </a:p>
          <a:p>
            <a:endParaRPr lang="en-US" dirty="0"/>
          </a:p>
          <a:p>
            <a:r>
              <a:rPr lang="en-US" b="1" u="sng" dirty="0"/>
              <a:t>“The Center” (Foundation for the Retarded)</a:t>
            </a:r>
          </a:p>
          <a:p>
            <a:pPr marL="171425" indent="-171425">
              <a:buFont typeface="Arial" panose="020B0604020202020204" pitchFamily="34" charset="0"/>
              <a:buChar char="•"/>
            </a:pPr>
            <a:r>
              <a:rPr lang="en-US" dirty="0"/>
              <a:t>$5 Million was collected in January that retired the Note Payable; therefore, no more interest payments required. </a:t>
            </a:r>
          </a:p>
          <a:p>
            <a:endParaRPr lang="en-US" dirty="0"/>
          </a:p>
          <a:p>
            <a:r>
              <a:rPr lang="en-US" b="1" dirty="0"/>
              <a:t>Notes:</a:t>
            </a:r>
          </a:p>
          <a:p>
            <a:pPr marL="171425" indent="-171425">
              <a:buFont typeface="Arial" panose="020B0604020202020204" pitchFamily="34" charset="0"/>
              <a:buChar char="•"/>
            </a:pPr>
            <a:r>
              <a:rPr lang="en-US" dirty="0"/>
              <a:t>Other General</a:t>
            </a:r>
            <a:r>
              <a:rPr lang="en-US" baseline="0" dirty="0"/>
              <a:t> Fund revenues include: </a:t>
            </a:r>
          </a:p>
          <a:p>
            <a:pPr marL="628556" lvl="1" indent="-171425">
              <a:buFont typeface="Arial" panose="020B0604020202020204" pitchFamily="34" charset="0"/>
              <a:buChar char="•"/>
            </a:pPr>
            <a:r>
              <a:rPr lang="en-US" baseline="0" dirty="0"/>
              <a:t>Building space fees;</a:t>
            </a:r>
          </a:p>
          <a:p>
            <a:pPr marL="628556" lvl="1" indent="-171425">
              <a:buFont typeface="Arial" panose="020B0604020202020204" pitchFamily="34" charset="0"/>
              <a:buChar char="•"/>
            </a:pPr>
            <a:r>
              <a:rPr lang="en-US" baseline="0" dirty="0"/>
              <a:t>facility rental fees;</a:t>
            </a:r>
          </a:p>
          <a:p>
            <a:pPr marL="628556" lvl="1" indent="-171425">
              <a:buFont typeface="Arial" panose="020B0604020202020204" pitchFamily="34" charset="0"/>
              <a:buChar char="•"/>
            </a:pPr>
            <a:r>
              <a:rPr lang="en-US" baseline="0" dirty="0"/>
              <a:t>Vending machine concessions </a:t>
            </a:r>
          </a:p>
          <a:p>
            <a:pPr marL="171425" indent="-171425">
              <a:buFont typeface="Arial" panose="020B0604020202020204" pitchFamily="34" charset="0"/>
              <a:buChar char="•"/>
            </a:pPr>
            <a:endParaRPr lang="en-US" baseline="0" dirty="0"/>
          </a:p>
          <a:p>
            <a:pPr marL="171425" indent="-171425">
              <a:buFont typeface="Arial" panose="020B0604020202020204" pitchFamily="34" charset="0"/>
              <a:buChar char="•"/>
            </a:pPr>
            <a:r>
              <a:rPr lang="en-US" baseline="0" dirty="0"/>
              <a:t>Refer to pages 8, 9,and 10 in the Power Point presentation</a:t>
            </a:r>
            <a:r>
              <a:rPr lang="en-US" dirty="0"/>
              <a:t> </a:t>
            </a:r>
            <a:r>
              <a:rPr lang="en-US" baseline="0" dirty="0"/>
              <a:t>for all other funds increases.</a:t>
            </a:r>
          </a:p>
        </p:txBody>
      </p:sp>
      <p:sp>
        <p:nvSpPr>
          <p:cNvPr id="4" name="Slide Number Placeholder 3"/>
          <p:cNvSpPr>
            <a:spLocks noGrp="1"/>
          </p:cNvSpPr>
          <p:nvPr>
            <p:ph type="sldNum" sz="quarter" idx="10"/>
          </p:nvPr>
        </p:nvSpPr>
        <p:spPr/>
        <p:txBody>
          <a:bodyPr/>
          <a:lstStyle/>
          <a:p>
            <a:fld id="{89DEA669-6576-44FB-9F71-D4AF51CE7651}" type="slidenum">
              <a:rPr lang="en-US" smtClean="0"/>
              <a:t>3</a:t>
            </a:fld>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786558931"/>
              </p:ext>
            </p:extLst>
          </p:nvPr>
        </p:nvGraphicFramePr>
        <p:xfrm>
          <a:off x="427477" y="5152041"/>
          <a:ext cx="2371725" cy="800100"/>
        </p:xfrm>
        <a:graphic>
          <a:graphicData uri="http://schemas.openxmlformats.org/presentationml/2006/ole">
            <mc:AlternateContent xmlns:mc="http://schemas.openxmlformats.org/markup-compatibility/2006">
              <mc:Choice xmlns:v="urn:schemas-microsoft-com:vml" Requires="v">
                <p:oleObj spid="_x0000_s1075" name="Worksheet" r:id="rId4" imgW="2371767" imgH="800010" progId="Excel.Sheet.12">
                  <p:embed/>
                </p:oleObj>
              </mc:Choice>
              <mc:Fallback>
                <p:oleObj name="Worksheet" r:id="rId4" imgW="2371767" imgH="800010" progId="Excel.Sheet.12">
                  <p:embed/>
                  <p:pic>
                    <p:nvPicPr>
                      <p:cNvPr id="0" name=""/>
                      <p:cNvPicPr/>
                      <p:nvPr/>
                    </p:nvPicPr>
                    <p:blipFill>
                      <a:blip r:embed="rId5"/>
                      <a:stretch>
                        <a:fillRect/>
                      </a:stretch>
                    </p:blipFill>
                    <p:spPr>
                      <a:xfrm>
                        <a:off x="427477" y="5152041"/>
                        <a:ext cx="2371725" cy="800100"/>
                      </a:xfrm>
                      <a:prstGeom prst="rect">
                        <a:avLst/>
                      </a:prstGeom>
                    </p:spPr>
                  </p:pic>
                </p:oleObj>
              </mc:Fallback>
            </mc:AlternateContent>
          </a:graphicData>
        </a:graphic>
      </p:graphicFrame>
    </p:spTree>
    <p:extLst>
      <p:ext uri="{BB962C8B-B14F-4D97-AF65-F5344CB8AC3E}">
        <p14:creationId xmlns:p14="http://schemas.microsoft.com/office/powerpoint/2010/main" val="44558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466725"/>
            <a:ext cx="5570537" cy="4178300"/>
          </a:xfrm>
        </p:spPr>
      </p:sp>
      <p:sp>
        <p:nvSpPr>
          <p:cNvPr id="3" name="Notes Placeholder 2"/>
          <p:cNvSpPr>
            <a:spLocks noGrp="1"/>
          </p:cNvSpPr>
          <p:nvPr>
            <p:ph type="body" idx="1"/>
          </p:nvPr>
        </p:nvSpPr>
        <p:spPr/>
        <p:txBody>
          <a:bodyPr/>
          <a:lstStyle/>
          <a:p>
            <a:pPr lvl="0"/>
            <a:r>
              <a:rPr lang="en-US" b="1" u="sng"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Mayor’s Kush Program</a:t>
            </a:r>
          </a:p>
          <a:p>
            <a:pPr marL="171425" indent="-171425">
              <a:buFont typeface="Arial" panose="020B0604020202020204" pitchFamily="34" charset="0"/>
              <a:buChar char="•"/>
            </a:pPr>
            <a:endParaRPr lang="en-US" dirty="0">
              <a:solidFill>
                <a:prstClr val="black"/>
              </a:solidFill>
            </a:endParaRPr>
          </a:p>
          <a:p>
            <a:pPr marL="171425" indent="-171425">
              <a:buFont typeface="Arial" panose="020B0604020202020204" pitchFamily="34" charset="0"/>
              <a:buChar char="•"/>
            </a:pPr>
            <a:r>
              <a:rPr lang="en-US" dirty="0">
                <a:solidFill>
                  <a:prstClr val="black"/>
                </a:solidFill>
              </a:rPr>
              <a:t>Mayor’s office approved the security services at the Central Library and Herman Square through June 30, 2017. </a:t>
            </a:r>
            <a:r>
              <a:rPr lang="en-US" b="1" dirty="0">
                <a:solidFill>
                  <a:prstClr val="black"/>
                </a:solidFill>
              </a:rPr>
              <a:t>- $180,000.</a:t>
            </a:r>
            <a:endParaRPr lang="en-US" dirty="0">
              <a:solidFill>
                <a:prstClr val="black"/>
              </a:solidFill>
            </a:endParaRPr>
          </a:p>
          <a:p>
            <a:pPr marL="171425" indent="-171425">
              <a:buFont typeface="Arial" panose="020B0604020202020204" pitchFamily="34" charset="0"/>
              <a:buChar char="•"/>
            </a:pPr>
            <a:endPar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171425" indent="-171425">
              <a:buFont typeface="Arial" panose="020B0604020202020204" pitchFamily="34" charset="0"/>
              <a:buChar char="•"/>
            </a:pPr>
            <a:r>
              <a:rPr lang="en-US" dirty="0">
                <a:solidFill>
                  <a:prstClr val="black"/>
                </a:solidFill>
              </a:rPr>
              <a:t>FY2018 General Fund budget submission of $42,209 does not include funding of </a:t>
            </a:r>
            <a:r>
              <a:rPr lang="en-US" b="1" dirty="0">
                <a:solidFill>
                  <a:prstClr val="black"/>
                </a:solidFill>
              </a:rPr>
              <a:t>$253,514 </a:t>
            </a:r>
            <a:r>
              <a:rPr lang="en-US" dirty="0">
                <a:solidFill>
                  <a:prstClr val="black"/>
                </a:solidFill>
              </a:rPr>
              <a:t>for the continuation of Mayor Turner’s “Kush/Transient” program.</a:t>
            </a:r>
          </a:p>
        </p:txBody>
      </p:sp>
      <p:sp>
        <p:nvSpPr>
          <p:cNvPr id="4" name="Slide Number Placeholder 3"/>
          <p:cNvSpPr>
            <a:spLocks noGrp="1"/>
          </p:cNvSpPr>
          <p:nvPr>
            <p:ph type="sldNum" sz="quarter" idx="10"/>
          </p:nvPr>
        </p:nvSpPr>
        <p:spPr/>
        <p:txBody>
          <a:bodyPr/>
          <a:lstStyle/>
          <a:p>
            <a:fld id="{89DEA669-6576-44FB-9F71-D4AF51CE7651}" type="slidenum">
              <a:rPr lang="en-US" smtClean="0"/>
              <a:t>4</a:t>
            </a:fld>
            <a:endParaRPr lang="en-US" dirty="0"/>
          </a:p>
        </p:txBody>
      </p:sp>
    </p:spTree>
    <p:extLst>
      <p:ext uri="{BB962C8B-B14F-4D97-AF65-F5344CB8AC3E}">
        <p14:creationId xmlns:p14="http://schemas.microsoft.com/office/powerpoint/2010/main" val="2444800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466725"/>
            <a:ext cx="5570537" cy="4178300"/>
          </a:xfrm>
        </p:spPr>
      </p:sp>
      <p:sp>
        <p:nvSpPr>
          <p:cNvPr id="3" name="Notes Placeholder 2"/>
          <p:cNvSpPr>
            <a:spLocks noGrp="1"/>
          </p:cNvSpPr>
          <p:nvPr>
            <p:ph type="body" idx="1"/>
          </p:nvPr>
        </p:nvSpPr>
        <p:spPr/>
        <p:txBody>
          <a:bodyPr/>
          <a:lstStyle/>
          <a:p>
            <a:pPr lvl="0"/>
            <a:r>
              <a:rPr lang="en-US" b="1" u="sng"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Mayor’s Kush Program</a:t>
            </a:r>
          </a:p>
          <a:p>
            <a:pPr marL="171425" indent="-171425">
              <a:buFont typeface="Arial" panose="020B0604020202020204" pitchFamily="34" charset="0"/>
              <a:buChar char="•"/>
            </a:pPr>
            <a:endParaRPr lang="en-US" dirty="0">
              <a:solidFill>
                <a:prstClr val="black"/>
              </a:solidFill>
            </a:endParaRPr>
          </a:p>
          <a:p>
            <a:pPr marL="171425" indent="-171425">
              <a:buFont typeface="Arial" panose="020B0604020202020204" pitchFamily="34" charset="0"/>
              <a:buChar char="•"/>
            </a:pPr>
            <a:r>
              <a:rPr lang="en-US" dirty="0">
                <a:solidFill>
                  <a:prstClr val="black"/>
                </a:solidFill>
              </a:rPr>
              <a:t>Mayor’s office approved the security services at the Central Library and Herman Square through June 30, 2017. </a:t>
            </a:r>
            <a:r>
              <a:rPr lang="en-US" b="1" dirty="0">
                <a:solidFill>
                  <a:prstClr val="black"/>
                </a:solidFill>
              </a:rPr>
              <a:t>- $180,000.</a:t>
            </a:r>
            <a:endParaRPr lang="en-US" dirty="0">
              <a:solidFill>
                <a:prstClr val="black"/>
              </a:solidFill>
            </a:endParaRPr>
          </a:p>
          <a:p>
            <a:pPr marL="171425" indent="-171425">
              <a:buFont typeface="Arial" panose="020B0604020202020204" pitchFamily="34" charset="0"/>
              <a:buChar char="•"/>
            </a:pPr>
            <a:endPar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171425" indent="-171425">
              <a:buFont typeface="Arial" panose="020B0604020202020204" pitchFamily="34" charset="0"/>
              <a:buChar char="•"/>
            </a:pPr>
            <a:r>
              <a:rPr lang="en-US" dirty="0">
                <a:solidFill>
                  <a:prstClr val="black"/>
                </a:solidFill>
              </a:rPr>
              <a:t>FY2018 General Fund budget submission of $42,209 does not include funding of </a:t>
            </a:r>
            <a:r>
              <a:rPr lang="en-US" b="1" dirty="0">
                <a:solidFill>
                  <a:prstClr val="black"/>
                </a:solidFill>
              </a:rPr>
              <a:t>$253,514 </a:t>
            </a:r>
            <a:r>
              <a:rPr lang="en-US" dirty="0">
                <a:solidFill>
                  <a:prstClr val="black"/>
                </a:solidFill>
              </a:rPr>
              <a:t>for the continuation of Mayor Turner’s “Kush/Transient” program.</a:t>
            </a:r>
          </a:p>
        </p:txBody>
      </p:sp>
      <p:sp>
        <p:nvSpPr>
          <p:cNvPr id="4" name="Slide Number Placeholder 3"/>
          <p:cNvSpPr>
            <a:spLocks noGrp="1"/>
          </p:cNvSpPr>
          <p:nvPr>
            <p:ph type="sldNum" sz="quarter" idx="10"/>
          </p:nvPr>
        </p:nvSpPr>
        <p:spPr/>
        <p:txBody>
          <a:bodyPr/>
          <a:lstStyle/>
          <a:p>
            <a:fld id="{89DEA669-6576-44FB-9F71-D4AF51CE7651}" type="slidenum">
              <a:rPr lang="en-US" smtClean="0"/>
              <a:t>5</a:t>
            </a:fld>
            <a:endParaRPr lang="en-US" dirty="0"/>
          </a:p>
        </p:txBody>
      </p:sp>
    </p:spTree>
    <p:extLst>
      <p:ext uri="{BB962C8B-B14F-4D97-AF65-F5344CB8AC3E}">
        <p14:creationId xmlns:p14="http://schemas.microsoft.com/office/powerpoint/2010/main" val="3357747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466725"/>
            <a:ext cx="5570537" cy="4178300"/>
          </a:xfrm>
        </p:spPr>
      </p:sp>
      <p:sp>
        <p:nvSpPr>
          <p:cNvPr id="3" name="Notes Placeholder 2"/>
          <p:cNvSpPr>
            <a:spLocks noGrp="1"/>
          </p:cNvSpPr>
          <p:nvPr>
            <p:ph type="body" idx="1"/>
          </p:nvPr>
        </p:nvSpPr>
        <p:spPr/>
        <p:txBody>
          <a:bodyPr/>
          <a:lstStyle/>
          <a:p>
            <a:pPr lvl="0"/>
            <a:r>
              <a:rPr lang="en-US" b="1" u="sng"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Mayor’s Kush Program</a:t>
            </a:r>
          </a:p>
          <a:p>
            <a:pPr marL="171425" indent="-171425">
              <a:buFont typeface="Arial" panose="020B0604020202020204" pitchFamily="34" charset="0"/>
              <a:buChar char="•"/>
            </a:pPr>
            <a:endParaRPr lang="en-US" dirty="0">
              <a:solidFill>
                <a:prstClr val="black"/>
              </a:solidFill>
            </a:endParaRPr>
          </a:p>
          <a:p>
            <a:pPr marL="171425" indent="-171425">
              <a:buFont typeface="Arial" panose="020B0604020202020204" pitchFamily="34" charset="0"/>
              <a:buChar char="•"/>
            </a:pPr>
            <a:r>
              <a:rPr lang="en-US" dirty="0">
                <a:solidFill>
                  <a:prstClr val="black"/>
                </a:solidFill>
              </a:rPr>
              <a:t>Mayor’s office approved the security services at the Central Library and Herman Square through June 30, 2017. </a:t>
            </a:r>
            <a:r>
              <a:rPr lang="en-US" b="1" dirty="0">
                <a:solidFill>
                  <a:prstClr val="black"/>
                </a:solidFill>
              </a:rPr>
              <a:t>- $180,000.</a:t>
            </a:r>
            <a:endParaRPr lang="en-US" dirty="0">
              <a:solidFill>
                <a:prstClr val="black"/>
              </a:solidFill>
            </a:endParaRPr>
          </a:p>
          <a:p>
            <a:pPr marL="171425" indent="-171425">
              <a:buFont typeface="Arial" panose="020B0604020202020204" pitchFamily="34" charset="0"/>
              <a:buChar char="•"/>
            </a:pPr>
            <a:endPar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171425" indent="-171425">
              <a:buFont typeface="Arial" panose="020B0604020202020204" pitchFamily="34" charset="0"/>
              <a:buChar char="•"/>
            </a:pPr>
            <a:r>
              <a:rPr lang="en-US" dirty="0">
                <a:solidFill>
                  <a:prstClr val="black"/>
                </a:solidFill>
              </a:rPr>
              <a:t>FY2018 General Fund budget submission of $42,209 does not include funding of </a:t>
            </a:r>
            <a:r>
              <a:rPr lang="en-US" b="1" dirty="0">
                <a:solidFill>
                  <a:prstClr val="black"/>
                </a:solidFill>
              </a:rPr>
              <a:t>$253,514 </a:t>
            </a:r>
            <a:r>
              <a:rPr lang="en-US" dirty="0">
                <a:solidFill>
                  <a:prstClr val="black"/>
                </a:solidFill>
              </a:rPr>
              <a:t>for the continuation of Mayor Turner’s “Kush/Transient” program.</a:t>
            </a:r>
          </a:p>
        </p:txBody>
      </p:sp>
      <p:sp>
        <p:nvSpPr>
          <p:cNvPr id="4" name="Slide Number Placeholder 3"/>
          <p:cNvSpPr>
            <a:spLocks noGrp="1"/>
          </p:cNvSpPr>
          <p:nvPr>
            <p:ph type="sldNum" sz="quarter" idx="10"/>
          </p:nvPr>
        </p:nvSpPr>
        <p:spPr/>
        <p:txBody>
          <a:bodyPr/>
          <a:lstStyle/>
          <a:p>
            <a:fld id="{89DEA669-6576-44FB-9F71-D4AF51CE7651}" type="slidenum">
              <a:rPr lang="en-US" smtClean="0"/>
              <a:t>6</a:t>
            </a:fld>
            <a:endParaRPr lang="en-US" dirty="0"/>
          </a:p>
        </p:txBody>
      </p:sp>
    </p:spTree>
    <p:extLst>
      <p:ext uri="{BB962C8B-B14F-4D97-AF65-F5344CB8AC3E}">
        <p14:creationId xmlns:p14="http://schemas.microsoft.com/office/powerpoint/2010/main" val="27833617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466725"/>
            <a:ext cx="5570537" cy="4178300"/>
          </a:xfrm>
        </p:spPr>
      </p:sp>
      <p:sp>
        <p:nvSpPr>
          <p:cNvPr id="3" name="Notes Placeholder 2"/>
          <p:cNvSpPr>
            <a:spLocks noGrp="1"/>
          </p:cNvSpPr>
          <p:nvPr>
            <p:ph type="body" idx="1"/>
          </p:nvPr>
        </p:nvSpPr>
        <p:spPr/>
        <p:txBody>
          <a:bodyPr/>
          <a:lstStyle/>
          <a:p>
            <a:pPr lvl="0"/>
            <a:r>
              <a:rPr lang="en-US" b="1" u="sng"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Mayor’s Kush Program</a:t>
            </a:r>
          </a:p>
          <a:p>
            <a:pPr marL="171425" indent="-171425">
              <a:buFont typeface="Arial" panose="020B0604020202020204" pitchFamily="34" charset="0"/>
              <a:buChar char="•"/>
            </a:pPr>
            <a:endParaRPr lang="en-US" dirty="0">
              <a:solidFill>
                <a:prstClr val="black"/>
              </a:solidFill>
            </a:endParaRPr>
          </a:p>
          <a:p>
            <a:pPr marL="171425" indent="-171425">
              <a:buFont typeface="Arial" panose="020B0604020202020204" pitchFamily="34" charset="0"/>
              <a:buChar char="•"/>
            </a:pPr>
            <a:r>
              <a:rPr lang="en-US" dirty="0">
                <a:solidFill>
                  <a:prstClr val="black"/>
                </a:solidFill>
              </a:rPr>
              <a:t>Mayor’s office approved the security services at the Central Library and Herman Square through June 30, 2017. </a:t>
            </a:r>
            <a:r>
              <a:rPr lang="en-US" b="1" dirty="0">
                <a:solidFill>
                  <a:prstClr val="black"/>
                </a:solidFill>
              </a:rPr>
              <a:t>- $180,000.</a:t>
            </a:r>
            <a:endParaRPr lang="en-US" dirty="0">
              <a:solidFill>
                <a:prstClr val="black"/>
              </a:solidFill>
            </a:endParaRPr>
          </a:p>
          <a:p>
            <a:pPr marL="171425" indent="-171425">
              <a:buFont typeface="Arial" panose="020B0604020202020204" pitchFamily="34" charset="0"/>
              <a:buChar char="•"/>
            </a:pPr>
            <a:endPar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171425" indent="-171425">
              <a:buFont typeface="Arial" panose="020B0604020202020204" pitchFamily="34" charset="0"/>
              <a:buChar char="•"/>
            </a:pPr>
            <a:r>
              <a:rPr lang="en-US" dirty="0">
                <a:solidFill>
                  <a:prstClr val="black"/>
                </a:solidFill>
              </a:rPr>
              <a:t>FY2018 General Fund budget submission of $42,209 does not include funding of </a:t>
            </a:r>
            <a:r>
              <a:rPr lang="en-US" b="1" dirty="0">
                <a:solidFill>
                  <a:prstClr val="black"/>
                </a:solidFill>
              </a:rPr>
              <a:t>$253,514 </a:t>
            </a:r>
            <a:r>
              <a:rPr lang="en-US" dirty="0">
                <a:solidFill>
                  <a:prstClr val="black"/>
                </a:solidFill>
              </a:rPr>
              <a:t>for the continuation of Mayor Turner’s “Kush/Transient” program.</a:t>
            </a:r>
          </a:p>
        </p:txBody>
      </p:sp>
      <p:sp>
        <p:nvSpPr>
          <p:cNvPr id="4" name="Slide Number Placeholder 3"/>
          <p:cNvSpPr>
            <a:spLocks noGrp="1"/>
          </p:cNvSpPr>
          <p:nvPr>
            <p:ph type="sldNum" sz="quarter" idx="10"/>
          </p:nvPr>
        </p:nvSpPr>
        <p:spPr/>
        <p:txBody>
          <a:bodyPr/>
          <a:lstStyle/>
          <a:p>
            <a:fld id="{89DEA669-6576-44FB-9F71-D4AF51CE7651}" type="slidenum">
              <a:rPr lang="en-US" smtClean="0"/>
              <a:t>7</a:t>
            </a:fld>
            <a:endParaRPr lang="en-US" dirty="0"/>
          </a:p>
        </p:txBody>
      </p:sp>
    </p:spTree>
    <p:extLst>
      <p:ext uri="{BB962C8B-B14F-4D97-AF65-F5344CB8AC3E}">
        <p14:creationId xmlns:p14="http://schemas.microsoft.com/office/powerpoint/2010/main" val="3878008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466725"/>
            <a:ext cx="5570537" cy="4178300"/>
          </a:xfrm>
        </p:spPr>
      </p:sp>
      <p:sp>
        <p:nvSpPr>
          <p:cNvPr id="3" name="Notes Placeholder 2"/>
          <p:cNvSpPr>
            <a:spLocks noGrp="1"/>
          </p:cNvSpPr>
          <p:nvPr>
            <p:ph type="body" idx="1"/>
          </p:nvPr>
        </p:nvSpPr>
        <p:spPr/>
        <p:txBody>
          <a:bodyPr/>
          <a:lstStyle/>
          <a:p>
            <a:pPr lvl="0"/>
            <a:r>
              <a:rPr lang="en-US" b="1" u="sng"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Mayor’s Kush Program</a:t>
            </a:r>
          </a:p>
          <a:p>
            <a:pPr marL="171425" indent="-171425">
              <a:buFont typeface="Arial" panose="020B0604020202020204" pitchFamily="34" charset="0"/>
              <a:buChar char="•"/>
            </a:pPr>
            <a:endParaRPr lang="en-US" dirty="0">
              <a:solidFill>
                <a:prstClr val="black"/>
              </a:solidFill>
            </a:endParaRPr>
          </a:p>
          <a:p>
            <a:pPr marL="171425" indent="-171425">
              <a:buFont typeface="Arial" panose="020B0604020202020204" pitchFamily="34" charset="0"/>
              <a:buChar char="•"/>
            </a:pPr>
            <a:r>
              <a:rPr lang="en-US" dirty="0">
                <a:solidFill>
                  <a:prstClr val="black"/>
                </a:solidFill>
              </a:rPr>
              <a:t>Mayor’s office approved the security services at the Central Library and Herman Square through June 30, 2017. </a:t>
            </a:r>
            <a:r>
              <a:rPr lang="en-US" b="1" dirty="0">
                <a:solidFill>
                  <a:prstClr val="black"/>
                </a:solidFill>
              </a:rPr>
              <a:t>- $180,000.</a:t>
            </a:r>
            <a:endParaRPr lang="en-US" dirty="0">
              <a:solidFill>
                <a:prstClr val="black"/>
              </a:solidFill>
            </a:endParaRPr>
          </a:p>
          <a:p>
            <a:pPr marL="171425" indent="-171425">
              <a:buFont typeface="Arial" panose="020B0604020202020204" pitchFamily="34" charset="0"/>
              <a:buChar char="•"/>
            </a:pPr>
            <a:endPar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171425" indent="-171425">
              <a:buFont typeface="Arial" panose="020B0604020202020204" pitchFamily="34" charset="0"/>
              <a:buChar char="•"/>
            </a:pPr>
            <a:r>
              <a:rPr lang="en-US" dirty="0">
                <a:solidFill>
                  <a:prstClr val="black"/>
                </a:solidFill>
              </a:rPr>
              <a:t>FY2018 General Fund budget submission of $42,209 does not include funding of </a:t>
            </a:r>
            <a:r>
              <a:rPr lang="en-US" b="1" dirty="0">
                <a:solidFill>
                  <a:prstClr val="black"/>
                </a:solidFill>
              </a:rPr>
              <a:t>$253,514 </a:t>
            </a:r>
            <a:r>
              <a:rPr lang="en-US" dirty="0">
                <a:solidFill>
                  <a:prstClr val="black"/>
                </a:solidFill>
              </a:rPr>
              <a:t>for the continuation of Mayor Turner’s “Kush/Transient” program.</a:t>
            </a:r>
          </a:p>
        </p:txBody>
      </p:sp>
      <p:sp>
        <p:nvSpPr>
          <p:cNvPr id="4" name="Slide Number Placeholder 3"/>
          <p:cNvSpPr>
            <a:spLocks noGrp="1"/>
          </p:cNvSpPr>
          <p:nvPr>
            <p:ph type="sldNum" sz="quarter" idx="10"/>
          </p:nvPr>
        </p:nvSpPr>
        <p:spPr/>
        <p:txBody>
          <a:bodyPr/>
          <a:lstStyle/>
          <a:p>
            <a:fld id="{89DEA669-6576-44FB-9F71-D4AF51CE7651}" type="slidenum">
              <a:rPr lang="en-US" smtClean="0"/>
              <a:t>8</a:t>
            </a:fld>
            <a:endParaRPr lang="en-US" dirty="0"/>
          </a:p>
        </p:txBody>
      </p:sp>
    </p:spTree>
    <p:extLst>
      <p:ext uri="{BB962C8B-B14F-4D97-AF65-F5344CB8AC3E}">
        <p14:creationId xmlns:p14="http://schemas.microsoft.com/office/powerpoint/2010/main" val="2252539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466725"/>
            <a:ext cx="5570537" cy="4178300"/>
          </a:xfrm>
        </p:spPr>
      </p:sp>
      <p:sp>
        <p:nvSpPr>
          <p:cNvPr id="3" name="Notes Placeholder 2"/>
          <p:cNvSpPr>
            <a:spLocks noGrp="1"/>
          </p:cNvSpPr>
          <p:nvPr>
            <p:ph type="body" idx="1"/>
          </p:nvPr>
        </p:nvSpPr>
        <p:spPr/>
        <p:txBody>
          <a:bodyPr/>
          <a:lstStyle/>
          <a:p>
            <a:pPr lvl="0"/>
            <a:r>
              <a:rPr lang="en-US" b="1" u="sng"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Mayor’s Kush Program</a:t>
            </a:r>
          </a:p>
          <a:p>
            <a:pPr marL="171425" indent="-171425">
              <a:buFont typeface="Arial" panose="020B0604020202020204" pitchFamily="34" charset="0"/>
              <a:buChar char="•"/>
            </a:pPr>
            <a:endParaRPr lang="en-US" dirty="0">
              <a:solidFill>
                <a:prstClr val="black"/>
              </a:solidFill>
            </a:endParaRPr>
          </a:p>
          <a:p>
            <a:pPr marL="171425" indent="-171425">
              <a:buFont typeface="Arial" panose="020B0604020202020204" pitchFamily="34" charset="0"/>
              <a:buChar char="•"/>
            </a:pPr>
            <a:r>
              <a:rPr lang="en-US" dirty="0">
                <a:solidFill>
                  <a:prstClr val="black"/>
                </a:solidFill>
              </a:rPr>
              <a:t>Mayor’s office approved the security services at the Central Library and Herman Square through June 30, 2017. </a:t>
            </a:r>
            <a:r>
              <a:rPr lang="en-US" b="1" dirty="0">
                <a:solidFill>
                  <a:prstClr val="black"/>
                </a:solidFill>
              </a:rPr>
              <a:t>- $180,000.</a:t>
            </a:r>
            <a:endParaRPr lang="en-US" dirty="0">
              <a:solidFill>
                <a:prstClr val="black"/>
              </a:solidFill>
            </a:endParaRPr>
          </a:p>
          <a:p>
            <a:pPr marL="171425" indent="-171425">
              <a:buFont typeface="Arial" panose="020B0604020202020204" pitchFamily="34" charset="0"/>
              <a:buChar char="•"/>
            </a:pPr>
            <a:endParaRPr lang="en-US" dirty="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marL="171425" indent="-171425">
              <a:buFont typeface="Arial" panose="020B0604020202020204" pitchFamily="34" charset="0"/>
              <a:buChar char="•"/>
            </a:pPr>
            <a:r>
              <a:rPr lang="en-US" dirty="0">
                <a:solidFill>
                  <a:prstClr val="black"/>
                </a:solidFill>
              </a:rPr>
              <a:t>FY2018 General Fund budget submission of $42,209 does not include funding of </a:t>
            </a:r>
            <a:r>
              <a:rPr lang="en-US" b="1" dirty="0">
                <a:solidFill>
                  <a:prstClr val="black"/>
                </a:solidFill>
              </a:rPr>
              <a:t>$253,514 </a:t>
            </a:r>
            <a:r>
              <a:rPr lang="en-US" dirty="0">
                <a:solidFill>
                  <a:prstClr val="black"/>
                </a:solidFill>
              </a:rPr>
              <a:t>for the continuation of Mayor Turner’s “Kush/Transient” program.</a:t>
            </a:r>
          </a:p>
        </p:txBody>
      </p:sp>
      <p:sp>
        <p:nvSpPr>
          <p:cNvPr id="4" name="Slide Number Placeholder 3"/>
          <p:cNvSpPr>
            <a:spLocks noGrp="1"/>
          </p:cNvSpPr>
          <p:nvPr>
            <p:ph type="sldNum" sz="quarter" idx="10"/>
          </p:nvPr>
        </p:nvSpPr>
        <p:spPr/>
        <p:txBody>
          <a:bodyPr/>
          <a:lstStyle/>
          <a:p>
            <a:fld id="{89DEA669-6576-44FB-9F71-D4AF51CE7651}" type="slidenum">
              <a:rPr lang="en-US" smtClean="0"/>
              <a:t>9</a:t>
            </a:fld>
            <a:endParaRPr lang="en-US" dirty="0"/>
          </a:p>
        </p:txBody>
      </p:sp>
    </p:spTree>
    <p:extLst>
      <p:ext uri="{BB962C8B-B14F-4D97-AF65-F5344CB8AC3E}">
        <p14:creationId xmlns:p14="http://schemas.microsoft.com/office/powerpoint/2010/main" val="3679827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4FAD23-A39F-4B1A-AF30-3F1BC822C733}" type="datetime1">
              <a:rPr lang="en-US" smtClean="0"/>
              <a:t>5/7/2018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F35871-99B0-41BE-803D-753C312BEBCF}" type="slidenum">
              <a:rPr lang="en-US" smtClean="0"/>
              <a:t>‹#›</a:t>
            </a:fld>
            <a:endParaRPr lang="en-US" dirty="0"/>
          </a:p>
        </p:txBody>
      </p:sp>
    </p:spTree>
    <p:extLst>
      <p:ext uri="{BB962C8B-B14F-4D97-AF65-F5344CB8AC3E}">
        <p14:creationId xmlns:p14="http://schemas.microsoft.com/office/powerpoint/2010/main" val="3686210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F1BF56-8496-4769-A71E-4C4FF29426A2}" type="datetime1">
              <a:rPr lang="en-US" smtClean="0"/>
              <a:t>5/7/2018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F35871-99B0-41BE-803D-753C312BEBCF}" type="slidenum">
              <a:rPr lang="en-US" smtClean="0"/>
              <a:t>‹#›</a:t>
            </a:fld>
            <a:endParaRPr lang="en-US" dirty="0"/>
          </a:p>
        </p:txBody>
      </p:sp>
    </p:spTree>
    <p:extLst>
      <p:ext uri="{BB962C8B-B14F-4D97-AF65-F5344CB8AC3E}">
        <p14:creationId xmlns:p14="http://schemas.microsoft.com/office/powerpoint/2010/main" val="268395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DE7BB7-9383-4685-A406-98FF90E5CBD6}" type="datetime1">
              <a:rPr lang="en-US" smtClean="0"/>
              <a:t>5/7/2018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F35871-99B0-41BE-803D-753C312BEBCF}" type="slidenum">
              <a:rPr lang="en-US" smtClean="0"/>
              <a:t>‹#›</a:t>
            </a:fld>
            <a:endParaRPr lang="en-US" dirty="0"/>
          </a:p>
        </p:txBody>
      </p:sp>
    </p:spTree>
    <p:extLst>
      <p:ext uri="{BB962C8B-B14F-4D97-AF65-F5344CB8AC3E}">
        <p14:creationId xmlns:p14="http://schemas.microsoft.com/office/powerpoint/2010/main" val="2524052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F405A16-5605-4EFB-9CE1-88D073D4E306}" type="datetime1">
              <a:rPr lang="en-US" smtClean="0"/>
              <a:t>5/7/2018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F35871-99B0-41BE-803D-753C312BEBCF}" type="slidenum">
              <a:rPr lang="en-US" smtClean="0"/>
              <a:t>‹#›</a:t>
            </a:fld>
            <a:endParaRPr lang="en-US" dirty="0"/>
          </a:p>
        </p:txBody>
      </p:sp>
    </p:spTree>
    <p:extLst>
      <p:ext uri="{BB962C8B-B14F-4D97-AF65-F5344CB8AC3E}">
        <p14:creationId xmlns:p14="http://schemas.microsoft.com/office/powerpoint/2010/main" val="592589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EF123DF-77AB-4B39-8E1C-E4446FE4C328}" type="datetime1">
              <a:rPr lang="en-US" smtClean="0"/>
              <a:t>5/7/2018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DF35871-99B0-41BE-803D-753C312BEBCF}" type="slidenum">
              <a:rPr lang="en-US" smtClean="0"/>
              <a:t>‹#›</a:t>
            </a:fld>
            <a:endParaRPr lang="en-US" dirty="0"/>
          </a:p>
        </p:txBody>
      </p:sp>
    </p:spTree>
    <p:extLst>
      <p:ext uri="{BB962C8B-B14F-4D97-AF65-F5344CB8AC3E}">
        <p14:creationId xmlns:p14="http://schemas.microsoft.com/office/powerpoint/2010/main" val="3213787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E08757-C946-45D5-9C36-D7389C089A0E}" type="datetime1">
              <a:rPr lang="en-US" smtClean="0"/>
              <a:t>5/7/2018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F35871-99B0-41BE-803D-753C312BEBCF}" type="slidenum">
              <a:rPr lang="en-US" smtClean="0"/>
              <a:t>‹#›</a:t>
            </a:fld>
            <a:endParaRPr lang="en-US" dirty="0"/>
          </a:p>
        </p:txBody>
      </p:sp>
    </p:spTree>
    <p:extLst>
      <p:ext uri="{BB962C8B-B14F-4D97-AF65-F5344CB8AC3E}">
        <p14:creationId xmlns:p14="http://schemas.microsoft.com/office/powerpoint/2010/main" val="3659226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0584D1-32D5-4983-BA59-540DE2EC53E0}" type="datetime1">
              <a:rPr lang="en-US" smtClean="0"/>
              <a:t>5/7/2018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DF35871-99B0-41BE-803D-753C312BEBCF}" type="slidenum">
              <a:rPr lang="en-US" smtClean="0"/>
              <a:t>‹#›</a:t>
            </a:fld>
            <a:endParaRPr lang="en-US" dirty="0"/>
          </a:p>
        </p:txBody>
      </p:sp>
    </p:spTree>
    <p:extLst>
      <p:ext uri="{BB962C8B-B14F-4D97-AF65-F5344CB8AC3E}">
        <p14:creationId xmlns:p14="http://schemas.microsoft.com/office/powerpoint/2010/main" val="1002512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E7079C9-A392-4D93-AC81-9954EAEC96C3}" type="datetime1">
              <a:rPr lang="en-US" smtClean="0"/>
              <a:t>5/7/2018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DF35871-99B0-41BE-803D-753C312BEBCF}" type="slidenum">
              <a:rPr lang="en-US" smtClean="0"/>
              <a:t>‹#›</a:t>
            </a:fld>
            <a:endParaRPr lang="en-US" dirty="0"/>
          </a:p>
        </p:txBody>
      </p:sp>
    </p:spTree>
    <p:extLst>
      <p:ext uri="{BB962C8B-B14F-4D97-AF65-F5344CB8AC3E}">
        <p14:creationId xmlns:p14="http://schemas.microsoft.com/office/powerpoint/2010/main" val="3655750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268DE4-F96D-4C38-9906-CCF3AFDA7174}" type="datetime1">
              <a:rPr lang="en-US" smtClean="0"/>
              <a:t>5/7/2018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DF35871-99B0-41BE-803D-753C312BEBCF}" type="slidenum">
              <a:rPr lang="en-US" smtClean="0"/>
              <a:t>‹#›</a:t>
            </a:fld>
            <a:endParaRPr lang="en-US" dirty="0"/>
          </a:p>
        </p:txBody>
      </p:sp>
    </p:spTree>
    <p:extLst>
      <p:ext uri="{BB962C8B-B14F-4D97-AF65-F5344CB8AC3E}">
        <p14:creationId xmlns:p14="http://schemas.microsoft.com/office/powerpoint/2010/main" val="4255717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E5C5EA-716B-4DEA-9E51-6337F11DD601}" type="datetime1">
              <a:rPr lang="en-US" smtClean="0"/>
              <a:t>5/7/2018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F35871-99B0-41BE-803D-753C312BEBCF}" type="slidenum">
              <a:rPr lang="en-US" smtClean="0"/>
              <a:t>‹#›</a:t>
            </a:fld>
            <a:endParaRPr lang="en-US" dirty="0"/>
          </a:p>
        </p:txBody>
      </p:sp>
    </p:spTree>
    <p:extLst>
      <p:ext uri="{BB962C8B-B14F-4D97-AF65-F5344CB8AC3E}">
        <p14:creationId xmlns:p14="http://schemas.microsoft.com/office/powerpoint/2010/main" val="324811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312C29E-80FD-4B7F-A4F0-6BFBD46A5FCC}" type="datetime1">
              <a:rPr lang="en-US" smtClean="0"/>
              <a:t>5/7/2018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F35871-99B0-41BE-803D-753C312BEBCF}" type="slidenum">
              <a:rPr lang="en-US" smtClean="0"/>
              <a:t>‹#›</a:t>
            </a:fld>
            <a:endParaRPr lang="en-US" dirty="0"/>
          </a:p>
        </p:txBody>
      </p:sp>
    </p:spTree>
    <p:extLst>
      <p:ext uri="{BB962C8B-B14F-4D97-AF65-F5344CB8AC3E}">
        <p14:creationId xmlns:p14="http://schemas.microsoft.com/office/powerpoint/2010/main" val="28790336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CF20C9-A9F7-4176-92F7-610A09913668}" type="datetime1">
              <a:rPr lang="en-US" smtClean="0"/>
              <a:t>5/7/2018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35871-99B0-41BE-803D-753C312BEBCF}" type="slidenum">
              <a:rPr lang="en-US" smtClean="0"/>
              <a:t>‹#›</a:t>
            </a:fld>
            <a:endParaRPr lang="en-US" dirty="0"/>
          </a:p>
        </p:txBody>
      </p:sp>
    </p:spTree>
    <p:extLst>
      <p:ext uri="{BB962C8B-B14F-4D97-AF65-F5344CB8AC3E}">
        <p14:creationId xmlns:p14="http://schemas.microsoft.com/office/powerpoint/2010/main" val="539018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jp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tmp"/></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chart" Target="../charts/chart1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A39AF9EB-0E43-42CB-92FE-88BBCC91254A}"/>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tretch>
            <a:fillRect/>
          </a:stretch>
        </p:blipFill>
        <p:spPr>
          <a:xfrm>
            <a:off x="0" y="1307477"/>
            <a:ext cx="9144000" cy="3470019"/>
          </a:xfrm>
          <a:prstGeom prst="rect">
            <a:avLst/>
          </a:prstGeom>
        </p:spPr>
      </p:pic>
      <p:sp>
        <p:nvSpPr>
          <p:cNvPr id="6" name="Rectangle 5"/>
          <p:cNvSpPr/>
          <p:nvPr/>
        </p:nvSpPr>
        <p:spPr>
          <a:xfrm>
            <a:off x="-3066" y="2831854"/>
            <a:ext cx="9143999" cy="4357168"/>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Rectangle 3"/>
          <p:cNvSpPr/>
          <p:nvPr/>
        </p:nvSpPr>
        <p:spPr>
          <a:xfrm>
            <a:off x="0" y="-18700"/>
            <a:ext cx="9144000" cy="1434766"/>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endParaRPr lang="en-US" sz="1350" b="1" kern="0" dirty="0">
              <a:ln w="22225">
                <a:solidFill>
                  <a:schemeClr val="accent2"/>
                </a:solidFill>
                <a:prstDash val="solid"/>
              </a:ln>
              <a:solidFill>
                <a:schemeClr val="accent2">
                  <a:lumMod val="40000"/>
                  <a:lumOff val="60000"/>
                </a:schemeClr>
              </a:solidFill>
              <a:latin typeface="Calibri" panose="020F0502020204030204"/>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427935"/>
            <a:ext cx="9140934" cy="3535534"/>
          </a:xfrm>
          <a:prstGeom prst="flowChartDocument">
            <a:avLst/>
          </a:prstGeom>
          <a:solidFill>
            <a:srgbClr val="5B9BD5">
              <a:lumMod val="50000"/>
            </a:srgbClr>
          </a:solidFill>
        </p:spPr>
      </p:pic>
      <p:cxnSp>
        <p:nvCxnSpPr>
          <p:cNvPr id="8" name="Straight Connector 7"/>
          <p:cNvCxnSpPr/>
          <p:nvPr/>
        </p:nvCxnSpPr>
        <p:spPr>
          <a:xfrm>
            <a:off x="88374" y="4861823"/>
            <a:ext cx="8961120" cy="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1" name="Straight Connector 10"/>
          <p:cNvCxnSpPr/>
          <p:nvPr/>
        </p:nvCxnSpPr>
        <p:spPr>
          <a:xfrm>
            <a:off x="88374" y="6351375"/>
            <a:ext cx="8961120"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12" name="Rectangle 11"/>
          <p:cNvSpPr/>
          <p:nvPr/>
        </p:nvSpPr>
        <p:spPr>
          <a:xfrm>
            <a:off x="451824" y="4920270"/>
            <a:ext cx="8003310" cy="830997"/>
          </a:xfrm>
          <a:prstGeom prst="rect">
            <a:avLst/>
          </a:prstGeom>
          <a:noFill/>
        </p:spPr>
        <p:txBody>
          <a:bodyPr wrap="square" lIns="91440" tIns="45720" rIns="91440" bIns="45720">
            <a:spAutoFit/>
          </a:bodyPr>
          <a:lstStyle/>
          <a:p>
            <a:pPr algn="ctr"/>
            <a:r>
              <a:rPr lang="en-US" sz="4800" b="1" dirty="0">
                <a:ln w="6600">
                  <a:solidFill>
                    <a:schemeClr val="accent2"/>
                  </a:solidFill>
                  <a:prstDash val="solid"/>
                </a:ln>
                <a:solidFill>
                  <a:srgbClr val="FFFFFF"/>
                </a:solidFill>
                <a:effectLst>
                  <a:outerShdw dist="38100" dir="2700000" algn="tl" rotWithShape="0">
                    <a:schemeClr val="accent2"/>
                  </a:outerShdw>
                </a:effectLst>
                <a:latin typeface="FrankRuehl" panose="020E0503060101010101" pitchFamily="34" charset="-79"/>
                <a:cs typeface="FrankRuehl" panose="020E0503060101010101" pitchFamily="34" charset="-79"/>
              </a:rPr>
              <a:t>FY2019 Proposed Budget</a:t>
            </a:r>
          </a:p>
        </p:txBody>
      </p:sp>
      <p:sp>
        <p:nvSpPr>
          <p:cNvPr id="13" name="Rectangle 12"/>
          <p:cNvSpPr/>
          <p:nvPr/>
        </p:nvSpPr>
        <p:spPr>
          <a:xfrm>
            <a:off x="88374" y="243538"/>
            <a:ext cx="9052560" cy="830997"/>
          </a:xfrm>
          <a:prstGeom prst="rect">
            <a:avLst/>
          </a:prstGeom>
          <a:noFill/>
        </p:spPr>
        <p:txBody>
          <a:bodyPr wrap="square" lIns="91440" tIns="45720" rIns="91440" bIns="45720">
            <a:spAutoFit/>
          </a:bodyPr>
          <a:lstStyle/>
          <a:p>
            <a:pPr algn="ctr"/>
            <a:r>
              <a:rPr lang="en-US" sz="4800" b="1" cap="small" dirty="0">
                <a:ln w="6600">
                  <a:solidFill>
                    <a:schemeClr val="accent2"/>
                  </a:solidFill>
                  <a:prstDash val="solid"/>
                </a:ln>
                <a:solidFill>
                  <a:srgbClr val="FFFFFF"/>
                </a:solidFill>
                <a:effectLst>
                  <a:outerShdw dist="38100" dir="2700000" algn="tl" rotWithShape="0">
                    <a:schemeClr val="accent2"/>
                  </a:outerShdw>
                </a:effectLst>
                <a:latin typeface="FrankRuehl" panose="020E0503060101010101" pitchFamily="34" charset="-79"/>
                <a:cs typeface="FrankRuehl" panose="020E0503060101010101" pitchFamily="34" charset="-79"/>
              </a:rPr>
              <a:t>General Services Department</a:t>
            </a:r>
          </a:p>
        </p:txBody>
      </p:sp>
      <p:sp>
        <p:nvSpPr>
          <p:cNvPr id="14" name="Rectangle 13"/>
          <p:cNvSpPr/>
          <p:nvPr/>
        </p:nvSpPr>
        <p:spPr>
          <a:xfrm>
            <a:off x="451824" y="5707532"/>
            <a:ext cx="7772400" cy="646331"/>
          </a:xfrm>
          <a:prstGeom prst="rect">
            <a:avLst/>
          </a:prstGeom>
          <a:noFill/>
        </p:spPr>
        <p:txBody>
          <a:bodyPr wrap="square" lIns="91440" tIns="45720" rIns="91440" bIns="45720">
            <a:spAutoFit/>
          </a:bodyPr>
          <a:lstStyle/>
          <a:p>
            <a:pPr algn="ctr"/>
            <a:r>
              <a:rPr lang="en-US" sz="3600" b="1" dirty="0">
                <a:ln w="6600">
                  <a:solidFill>
                    <a:schemeClr val="accent2"/>
                  </a:solidFill>
                  <a:prstDash val="solid"/>
                </a:ln>
                <a:solidFill>
                  <a:srgbClr val="FFFFFF"/>
                </a:solidFill>
                <a:effectLst>
                  <a:outerShdw dist="38100" dir="2700000" algn="tl" rotWithShape="0">
                    <a:schemeClr val="accent2"/>
                  </a:outerShdw>
                </a:effectLst>
                <a:latin typeface="FrankRuehl" panose="020E0503060101010101" pitchFamily="34" charset="-79"/>
                <a:cs typeface="FrankRuehl" panose="020E0503060101010101" pitchFamily="34" charset="-79"/>
              </a:rPr>
              <a:t>Budget Presentation</a:t>
            </a:r>
          </a:p>
        </p:txBody>
      </p:sp>
      <p:sp>
        <p:nvSpPr>
          <p:cNvPr id="15" name="Rectangle 14"/>
          <p:cNvSpPr/>
          <p:nvPr/>
        </p:nvSpPr>
        <p:spPr>
          <a:xfrm>
            <a:off x="0" y="6351375"/>
            <a:ext cx="2003259" cy="461665"/>
          </a:xfrm>
          <a:prstGeom prst="rect">
            <a:avLst/>
          </a:prstGeom>
          <a:noFill/>
        </p:spPr>
        <p:txBody>
          <a:bodyPr wrap="square" lIns="91440" tIns="45720" rIns="91440" bIns="45720">
            <a:spAutoFit/>
          </a:bodyPr>
          <a:lstStyle/>
          <a:p>
            <a:pPr algn="ctr"/>
            <a:r>
              <a:rPr lang="en-US" sz="1200" b="1" cap="small" dirty="0">
                <a:ln w="9525">
                  <a:noFill/>
                  <a:prstDash val="solid"/>
                </a:ln>
                <a:solidFill>
                  <a:schemeClr val="accent1">
                    <a:lumMod val="60000"/>
                    <a:lumOff val="40000"/>
                  </a:schemeClr>
                </a:solidFill>
                <a:latin typeface="FrankRuehl" panose="020E0503060101010101" pitchFamily="34" charset="-79"/>
                <a:cs typeface="FrankRuehl" panose="020E0503060101010101" pitchFamily="34" charset="-79"/>
              </a:rPr>
              <a:t>C.J. Messiah, Jr. </a:t>
            </a:r>
          </a:p>
          <a:p>
            <a:pPr algn="ctr"/>
            <a:r>
              <a:rPr lang="en-US" sz="1200" b="1" cap="small" spc="0" dirty="0">
                <a:ln w="9525">
                  <a:noFill/>
                  <a:prstDash val="solid"/>
                </a:ln>
                <a:solidFill>
                  <a:schemeClr val="accent1">
                    <a:lumMod val="60000"/>
                    <a:lumOff val="40000"/>
                  </a:schemeClr>
                </a:solidFill>
                <a:latin typeface="FrankRuehl" panose="020E0503060101010101" pitchFamily="34" charset="-79"/>
                <a:cs typeface="FrankRuehl" panose="020E0503060101010101" pitchFamily="34" charset="-79"/>
              </a:rPr>
              <a:t>Director</a:t>
            </a:r>
          </a:p>
        </p:txBody>
      </p:sp>
      <p:sp>
        <p:nvSpPr>
          <p:cNvPr id="16" name="Rectangle 15"/>
          <p:cNvSpPr/>
          <p:nvPr/>
        </p:nvSpPr>
        <p:spPr>
          <a:xfrm>
            <a:off x="3748942" y="6407799"/>
            <a:ext cx="1178164" cy="461665"/>
          </a:xfrm>
          <a:prstGeom prst="rect">
            <a:avLst/>
          </a:prstGeom>
          <a:noFill/>
        </p:spPr>
        <p:txBody>
          <a:bodyPr wrap="square" lIns="91440" tIns="45720" rIns="91440" bIns="45720">
            <a:spAutoFit/>
          </a:bodyPr>
          <a:lstStyle/>
          <a:p>
            <a:pPr algn="ctr"/>
            <a:r>
              <a:rPr lang="en-US" sz="1200" b="1" cap="small" dirty="0">
                <a:ln w="9525">
                  <a:noFill/>
                  <a:prstDash val="solid"/>
                </a:ln>
                <a:solidFill>
                  <a:schemeClr val="accent1">
                    <a:lumMod val="60000"/>
                    <a:lumOff val="40000"/>
                  </a:schemeClr>
                </a:solidFill>
                <a:latin typeface="FrankRuehl" panose="020E0503060101010101" pitchFamily="34" charset="-79"/>
                <a:cs typeface="FrankRuehl" panose="020E0503060101010101" pitchFamily="34" charset="-79"/>
              </a:rPr>
              <a:t>May 10, 2018</a:t>
            </a:r>
          </a:p>
          <a:p>
            <a:pPr algn="ctr"/>
            <a:endParaRPr lang="en-US" sz="1200" b="1" cap="small" spc="0" dirty="0">
              <a:ln w="9525">
                <a:noFill/>
                <a:prstDash val="solid"/>
              </a:ln>
              <a:solidFill>
                <a:schemeClr val="accent1">
                  <a:lumMod val="60000"/>
                  <a:lumOff val="40000"/>
                </a:schemeClr>
              </a:solidFill>
              <a:latin typeface="FrankRuehl" panose="020E0503060101010101" pitchFamily="34" charset="-79"/>
              <a:cs typeface="FrankRuehl" panose="020E0503060101010101" pitchFamily="34" charset="-79"/>
            </a:endParaRPr>
          </a:p>
        </p:txBody>
      </p:sp>
      <p:sp>
        <p:nvSpPr>
          <p:cNvPr id="32" name="Rectangle 31">
            <a:extLst>
              <a:ext uri="{FF2B5EF4-FFF2-40B4-BE49-F238E27FC236}">
                <a16:creationId xmlns:a16="http://schemas.microsoft.com/office/drawing/2014/main" id="{F706A0A0-A253-45DF-882D-E0371217F5D4}"/>
              </a:ext>
            </a:extLst>
          </p:cNvPr>
          <p:cNvSpPr/>
          <p:nvPr/>
        </p:nvSpPr>
        <p:spPr>
          <a:xfrm>
            <a:off x="6953061" y="6355594"/>
            <a:ext cx="2096433" cy="461665"/>
          </a:xfrm>
          <a:prstGeom prst="rect">
            <a:avLst/>
          </a:prstGeom>
          <a:noFill/>
        </p:spPr>
        <p:txBody>
          <a:bodyPr wrap="square" lIns="91440" tIns="45720" rIns="91440" bIns="45720">
            <a:spAutoFit/>
          </a:bodyPr>
          <a:lstStyle/>
          <a:p>
            <a:pPr algn="ctr"/>
            <a:r>
              <a:rPr lang="en-US" sz="1200" b="1" cap="small" dirty="0">
                <a:ln w="9525">
                  <a:noFill/>
                  <a:prstDash val="solid"/>
                </a:ln>
                <a:solidFill>
                  <a:schemeClr val="accent1">
                    <a:lumMod val="60000"/>
                    <a:lumOff val="40000"/>
                  </a:schemeClr>
                </a:solidFill>
                <a:latin typeface="FrankRuehl" panose="020E0503060101010101" pitchFamily="34" charset="-79"/>
                <a:cs typeface="FrankRuehl" panose="020E0503060101010101" pitchFamily="34" charset="-79"/>
              </a:rPr>
              <a:t>Cynthia Rushing, </a:t>
            </a:r>
            <a:r>
              <a:rPr lang="en-US" sz="1000" b="1" cap="small" dirty="0">
                <a:ln w="9525">
                  <a:noFill/>
                  <a:prstDash val="solid"/>
                </a:ln>
                <a:solidFill>
                  <a:schemeClr val="accent1">
                    <a:lumMod val="60000"/>
                    <a:lumOff val="40000"/>
                  </a:schemeClr>
                </a:solidFill>
                <a:latin typeface="FrankRuehl" panose="020E0503060101010101" pitchFamily="34" charset="-79"/>
                <a:cs typeface="FrankRuehl" panose="020E0503060101010101" pitchFamily="34" charset="-79"/>
              </a:rPr>
              <a:t>CPA,MBA</a:t>
            </a:r>
            <a:r>
              <a:rPr lang="en-US" sz="1200" b="1" cap="small" dirty="0">
                <a:ln w="9525">
                  <a:noFill/>
                  <a:prstDash val="solid"/>
                </a:ln>
                <a:solidFill>
                  <a:schemeClr val="accent1">
                    <a:lumMod val="60000"/>
                    <a:lumOff val="40000"/>
                  </a:schemeClr>
                </a:solidFill>
                <a:latin typeface="FrankRuehl" panose="020E0503060101010101" pitchFamily="34" charset="-79"/>
                <a:cs typeface="FrankRuehl" panose="020E0503060101010101" pitchFamily="34" charset="-79"/>
              </a:rPr>
              <a:t> </a:t>
            </a:r>
          </a:p>
          <a:p>
            <a:pPr algn="ctr"/>
            <a:r>
              <a:rPr lang="en-US" sz="1200" b="1" cap="small" dirty="0">
                <a:ln w="9525">
                  <a:noFill/>
                  <a:prstDash val="solid"/>
                </a:ln>
                <a:solidFill>
                  <a:schemeClr val="accent1">
                    <a:lumMod val="60000"/>
                    <a:lumOff val="40000"/>
                  </a:schemeClr>
                </a:solidFill>
                <a:latin typeface="FrankRuehl" panose="020E0503060101010101" pitchFamily="34" charset="-79"/>
                <a:cs typeface="FrankRuehl" panose="020E0503060101010101" pitchFamily="34" charset="-79"/>
              </a:rPr>
              <a:t>CFO</a:t>
            </a:r>
            <a:endParaRPr lang="en-US" sz="1200" b="1" cap="small" spc="0" dirty="0">
              <a:ln w="9525">
                <a:noFill/>
                <a:prstDash val="solid"/>
              </a:ln>
              <a:solidFill>
                <a:schemeClr val="accent1">
                  <a:lumMod val="60000"/>
                  <a:lumOff val="40000"/>
                </a:schemeClr>
              </a:solidFill>
              <a:latin typeface="FrankRuehl" panose="020E0503060101010101" pitchFamily="34" charset="-79"/>
              <a:cs typeface="FrankRuehl" panose="020E0503060101010101" pitchFamily="34" charset="-79"/>
            </a:endParaRPr>
          </a:p>
        </p:txBody>
      </p:sp>
    </p:spTree>
    <p:extLst>
      <p:ext uri="{BB962C8B-B14F-4D97-AF65-F5344CB8AC3E}">
        <p14:creationId xmlns:p14="http://schemas.microsoft.com/office/powerpoint/2010/main" val="3616130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0" y="6295697"/>
            <a:ext cx="9144000" cy="530900"/>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endParaRPr lang="en-US" sz="1350" kern="0" dirty="0">
              <a:solidFill>
                <a:prstClr val="white"/>
              </a:solidFill>
              <a:latin typeface="Calibri" panose="020F0502020204030204"/>
            </a:endParaRPr>
          </a:p>
        </p:txBody>
      </p:sp>
      <p:sp>
        <p:nvSpPr>
          <p:cNvPr id="4" name="Rectangle 3"/>
          <p:cNvSpPr/>
          <p:nvPr/>
        </p:nvSpPr>
        <p:spPr>
          <a:xfrm>
            <a:off x="0" y="-1"/>
            <a:ext cx="9144000" cy="903719"/>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endParaRPr lang="en-US" sz="1350" kern="0" dirty="0">
              <a:solidFill>
                <a:prstClr val="white"/>
              </a:solidFill>
              <a:latin typeface="Calibri" panose="020F0502020204030204"/>
            </a:endParaRPr>
          </a:p>
        </p:txBody>
      </p:sp>
      <p:sp>
        <p:nvSpPr>
          <p:cNvPr id="13" name="Rectangle 12"/>
          <p:cNvSpPr/>
          <p:nvPr/>
        </p:nvSpPr>
        <p:spPr>
          <a:xfrm>
            <a:off x="0" y="72721"/>
            <a:ext cx="9107011" cy="830997"/>
          </a:xfrm>
          <a:prstGeom prst="rect">
            <a:avLst/>
          </a:prstGeom>
          <a:noFill/>
        </p:spPr>
        <p:txBody>
          <a:bodyPr wrap="square" lIns="91440" tIns="45720" rIns="91440" bIns="45720">
            <a:spAutoFit/>
          </a:bodyPr>
          <a:lstStyle/>
          <a:p>
            <a:r>
              <a:rPr lang="en-US" sz="4800" b="1" cap="small" dirty="0">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rPr>
              <a:t> Budget Expenditures Net Change</a:t>
            </a:r>
          </a:p>
        </p:txBody>
      </p:sp>
      <p:sp>
        <p:nvSpPr>
          <p:cNvPr id="52" name="Rectangle 51"/>
          <p:cNvSpPr/>
          <p:nvPr/>
        </p:nvSpPr>
        <p:spPr>
          <a:xfrm>
            <a:off x="3" y="6128972"/>
            <a:ext cx="9143998" cy="657932"/>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endParaRPr lang="en-US" sz="1350" kern="0" dirty="0">
              <a:solidFill>
                <a:prstClr val="white"/>
              </a:solidFill>
              <a:latin typeface="Calibri" panose="020F0502020204030204"/>
            </a:endParaRPr>
          </a:p>
        </p:txBody>
      </p:sp>
      <p:sp>
        <p:nvSpPr>
          <p:cNvPr id="2" name="Slide Number Placeholder 1"/>
          <p:cNvSpPr>
            <a:spLocks noGrp="1"/>
          </p:cNvSpPr>
          <p:nvPr>
            <p:ph type="sldNum" sz="quarter" idx="12"/>
          </p:nvPr>
        </p:nvSpPr>
        <p:spPr>
          <a:xfrm>
            <a:off x="8561373" y="6465019"/>
            <a:ext cx="582627" cy="341731"/>
          </a:xfrm>
        </p:spPr>
        <p:txBody>
          <a:bodyPr/>
          <a:lstStyle/>
          <a:p>
            <a:pPr algn="ctr"/>
            <a:fld id="{BDF35871-99B0-41BE-803D-753C312BEBCF}" type="slidenum">
              <a:rPr lang="en-US" sz="2000" smtClean="0">
                <a:ln w="0"/>
                <a:solidFill>
                  <a:schemeClr val="bg1"/>
                </a:solidFill>
                <a:effectLst>
                  <a:outerShdw blurRad="38100" dist="19050" dir="2700000" algn="tl" rotWithShape="0">
                    <a:schemeClr val="dk1">
                      <a:alpha val="40000"/>
                    </a:schemeClr>
                  </a:outerShdw>
                </a:effectLst>
              </a:rPr>
              <a:pPr algn="ctr"/>
              <a:t>10</a:t>
            </a:fld>
            <a:endParaRPr lang="en-US" sz="2000" dirty="0">
              <a:ln w="0"/>
              <a:solidFill>
                <a:schemeClr val="bg1"/>
              </a:solidFill>
              <a:effectLst>
                <a:outerShdw blurRad="38100" dist="19050" dir="2700000" algn="tl" rotWithShape="0">
                  <a:schemeClr val="dk1">
                    <a:alpha val="40000"/>
                  </a:schemeClr>
                </a:outerShdw>
              </a:effectLst>
            </a:endParaRPr>
          </a:p>
        </p:txBody>
      </p:sp>
      <p:sp>
        <p:nvSpPr>
          <p:cNvPr id="76" name="Rectangle 75"/>
          <p:cNvSpPr/>
          <p:nvPr/>
        </p:nvSpPr>
        <p:spPr>
          <a:xfrm>
            <a:off x="1" y="6042439"/>
            <a:ext cx="9143999" cy="830997"/>
          </a:xfrm>
          <a:prstGeom prst="rect">
            <a:avLst/>
          </a:prstGeom>
          <a:noFill/>
        </p:spPr>
        <p:txBody>
          <a:bodyPr wrap="square" lIns="91440" tIns="45720" rIns="91440" bIns="45720">
            <a:spAutoFit/>
          </a:bodyPr>
          <a:lstStyle/>
          <a:p>
            <a:pPr algn="ctr"/>
            <a:r>
              <a:rPr lang="en-US" sz="4800" b="1" cap="small" dirty="0">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rPr>
              <a:t>General Fund - 1000</a:t>
            </a:r>
          </a:p>
        </p:txBody>
      </p:sp>
      <p:pic>
        <p:nvPicPr>
          <p:cNvPr id="6" name="Picture 5"/>
          <p:cNvPicPr>
            <a:picLocks noChangeAspect="1"/>
          </p:cNvPicPr>
          <p:nvPr/>
        </p:nvPicPr>
        <p:blipFill>
          <a:blip r:embed="rId3"/>
          <a:stretch>
            <a:fillRect/>
          </a:stretch>
        </p:blipFill>
        <p:spPr>
          <a:xfrm>
            <a:off x="8152309" y="-33993"/>
            <a:ext cx="1091279" cy="1091279"/>
          </a:xfrm>
          <a:prstGeom prst="rect">
            <a:avLst/>
          </a:prstGeom>
        </p:spPr>
      </p:pic>
      <p:pic>
        <p:nvPicPr>
          <p:cNvPr id="7" name="Picture 6" descr="Screen Clipping">
            <a:extLst>
              <a:ext uri="{FF2B5EF4-FFF2-40B4-BE49-F238E27FC236}">
                <a16:creationId xmlns:a16="http://schemas.microsoft.com/office/drawing/2014/main" id="{2D4F1924-FD53-432C-A80B-8AB19ED0B6B4}"/>
              </a:ext>
            </a:extLst>
          </p:cNvPr>
          <p:cNvPicPr>
            <a:picLocks noChangeAspect="1"/>
          </p:cNvPicPr>
          <p:nvPr/>
        </p:nvPicPr>
        <p:blipFill rotWithShape="1">
          <a:blip r:embed="rId4">
            <a:extLst>
              <a:ext uri="{28A0092B-C50C-407E-A947-70E740481C1C}">
                <a14:useLocalDpi xmlns:a14="http://schemas.microsoft.com/office/drawing/2010/main" val="0"/>
              </a:ext>
            </a:extLst>
          </a:blip>
          <a:srcRect t="12535"/>
          <a:stretch/>
        </p:blipFill>
        <p:spPr>
          <a:xfrm>
            <a:off x="1738266" y="976440"/>
            <a:ext cx="5287224" cy="5132685"/>
          </a:xfrm>
          <a:prstGeom prst="rect">
            <a:avLst/>
          </a:prstGeom>
        </p:spPr>
      </p:pic>
    </p:spTree>
    <p:extLst>
      <p:ext uri="{BB962C8B-B14F-4D97-AF65-F5344CB8AC3E}">
        <p14:creationId xmlns:p14="http://schemas.microsoft.com/office/powerpoint/2010/main" val="10930699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0" y="5932500"/>
            <a:ext cx="9144000" cy="938676"/>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endParaRPr lang="en-US" sz="1350" kern="0" dirty="0">
              <a:solidFill>
                <a:prstClr val="white"/>
              </a:solidFill>
              <a:latin typeface="Calibri" panose="020F0502020204030204"/>
            </a:endParaRPr>
          </a:p>
        </p:txBody>
      </p:sp>
      <p:sp>
        <p:nvSpPr>
          <p:cNvPr id="4" name="Rectangle 3"/>
          <p:cNvSpPr/>
          <p:nvPr/>
        </p:nvSpPr>
        <p:spPr>
          <a:xfrm>
            <a:off x="0" y="0"/>
            <a:ext cx="9144000" cy="1023337"/>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endParaRPr lang="en-US" sz="1350" kern="0" dirty="0">
              <a:solidFill>
                <a:prstClr val="white"/>
              </a:solidFill>
              <a:latin typeface="Calibri" panose="020F0502020204030204"/>
            </a:endParaRPr>
          </a:p>
        </p:txBody>
      </p:sp>
      <p:sp>
        <p:nvSpPr>
          <p:cNvPr id="13" name="Rectangle 12"/>
          <p:cNvSpPr/>
          <p:nvPr/>
        </p:nvSpPr>
        <p:spPr>
          <a:xfrm>
            <a:off x="0" y="96169"/>
            <a:ext cx="9144000" cy="830997"/>
          </a:xfrm>
          <a:prstGeom prst="rect">
            <a:avLst/>
          </a:prstGeom>
          <a:noFill/>
        </p:spPr>
        <p:txBody>
          <a:bodyPr wrap="square" lIns="91440" tIns="45720" rIns="91440" bIns="45720">
            <a:spAutoFit/>
          </a:bodyPr>
          <a:lstStyle/>
          <a:p>
            <a:r>
              <a:rPr lang="en-US" sz="4400" b="1" cap="small" dirty="0">
                <a:ln w="9525">
                  <a:solidFill>
                    <a:schemeClr val="accent5">
                      <a:lumMod val="60000"/>
                      <a:lumOff val="40000"/>
                    </a:schemeClr>
                  </a:solidFill>
                  <a:prstDash val="solid"/>
                </a:ln>
                <a:solidFill>
                  <a:schemeClr val="accent1">
                    <a:lumMod val="20000"/>
                    <a:lumOff val="80000"/>
                  </a:schemeClr>
                </a:solidFill>
                <a:effectLst>
                  <a:outerShdw blurRad="12700" dist="38100" dir="2700000" algn="tl" rotWithShape="0">
                    <a:schemeClr val="accent5">
                      <a:lumMod val="60000"/>
                      <a:lumOff val="40000"/>
                    </a:schemeClr>
                  </a:outerShdw>
                </a:effectLst>
                <a:latin typeface="FrankRuehl" panose="020E0503060101010101" pitchFamily="34" charset="-79"/>
                <a:cs typeface="FrankRuehl" panose="020E0503060101010101" pitchFamily="34" charset="-79"/>
              </a:rPr>
              <a:t>    </a:t>
            </a:r>
            <a:r>
              <a:rPr lang="en-US" sz="4800" b="1" cap="small" dirty="0">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rPr>
              <a:t>FY2018 Expenditure Highlights</a:t>
            </a:r>
            <a:endParaRPr lang="en-US" sz="2400" b="1" cap="small" spc="0" dirty="0">
              <a:ln w="9525">
                <a:solidFill>
                  <a:schemeClr val="accent5">
                    <a:lumMod val="60000"/>
                    <a:lumOff val="40000"/>
                  </a:schemeClr>
                </a:solidFill>
                <a:prstDash val="solid"/>
              </a:ln>
              <a:solidFill>
                <a:schemeClr val="accent1">
                  <a:lumMod val="20000"/>
                  <a:lumOff val="80000"/>
                </a:schemeClr>
              </a:solidFill>
              <a:effectLst>
                <a:outerShdw blurRad="12700" dist="38100" dir="2700000" algn="tl" rotWithShape="0">
                  <a:schemeClr val="accent5">
                    <a:lumMod val="60000"/>
                    <a:lumOff val="40000"/>
                  </a:schemeClr>
                </a:outerShdw>
              </a:effectLst>
              <a:latin typeface="FrankRuehl" panose="020E0503060101010101" pitchFamily="34" charset="-79"/>
              <a:cs typeface="FrankRuehl" panose="020E0503060101010101" pitchFamily="34" charset="-79"/>
            </a:endParaRPr>
          </a:p>
        </p:txBody>
      </p:sp>
      <p:sp>
        <p:nvSpPr>
          <p:cNvPr id="52" name="Rectangle 51"/>
          <p:cNvSpPr/>
          <p:nvPr/>
        </p:nvSpPr>
        <p:spPr>
          <a:xfrm>
            <a:off x="0" y="5929752"/>
            <a:ext cx="9143999" cy="938676"/>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endParaRPr lang="en-US" sz="1350" kern="0" dirty="0">
              <a:solidFill>
                <a:prstClr val="white"/>
              </a:solidFill>
              <a:latin typeface="Calibri" panose="020F0502020204030204"/>
            </a:endParaRPr>
          </a:p>
        </p:txBody>
      </p:sp>
      <p:sp>
        <p:nvSpPr>
          <p:cNvPr id="2" name="Slide Number Placeholder 1"/>
          <p:cNvSpPr>
            <a:spLocks noGrp="1"/>
          </p:cNvSpPr>
          <p:nvPr>
            <p:ph type="sldNum" sz="quarter" idx="12"/>
          </p:nvPr>
        </p:nvSpPr>
        <p:spPr>
          <a:xfrm>
            <a:off x="8561372" y="6516269"/>
            <a:ext cx="582627" cy="341731"/>
          </a:xfrm>
        </p:spPr>
        <p:txBody>
          <a:bodyPr/>
          <a:lstStyle/>
          <a:p>
            <a:pPr algn="ctr"/>
            <a:fld id="{BDF35871-99B0-41BE-803D-753C312BEBCF}" type="slidenum">
              <a:rPr lang="en-US" sz="2000" smtClean="0">
                <a:ln w="0"/>
                <a:solidFill>
                  <a:schemeClr val="bg1"/>
                </a:solidFill>
                <a:effectLst>
                  <a:outerShdw blurRad="38100" dist="19050" dir="2700000" algn="tl" rotWithShape="0">
                    <a:schemeClr val="dk1">
                      <a:alpha val="40000"/>
                    </a:schemeClr>
                  </a:outerShdw>
                </a:effectLst>
              </a:rPr>
              <a:pPr algn="ctr"/>
              <a:t>11</a:t>
            </a:fld>
            <a:endParaRPr lang="en-US" sz="2000" dirty="0">
              <a:ln w="0"/>
              <a:solidFill>
                <a:schemeClr val="bg1"/>
              </a:solidFill>
              <a:effectLst>
                <a:outerShdw blurRad="38100" dist="19050" dir="2700000" algn="tl" rotWithShape="0">
                  <a:schemeClr val="dk1">
                    <a:alpha val="40000"/>
                  </a:schemeClr>
                </a:outerShdw>
              </a:effectLst>
            </a:endParaRPr>
          </a:p>
        </p:txBody>
      </p:sp>
      <p:sp>
        <p:nvSpPr>
          <p:cNvPr id="76" name="Rectangle 75"/>
          <p:cNvSpPr/>
          <p:nvPr/>
        </p:nvSpPr>
        <p:spPr>
          <a:xfrm>
            <a:off x="0" y="5945098"/>
            <a:ext cx="9143999" cy="830997"/>
          </a:xfrm>
          <a:prstGeom prst="rect">
            <a:avLst/>
          </a:prstGeom>
          <a:noFill/>
        </p:spPr>
        <p:txBody>
          <a:bodyPr wrap="square" lIns="91440" tIns="45720" rIns="91440" bIns="45720">
            <a:spAutoFit/>
          </a:bodyPr>
          <a:lstStyle/>
          <a:p>
            <a:pPr algn="ctr"/>
            <a:r>
              <a:rPr lang="en-US" sz="4800" b="1" cap="small" dirty="0">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rPr>
              <a:t>General Fund - 1000</a:t>
            </a:r>
          </a:p>
        </p:txBody>
      </p:sp>
      <p:pic>
        <p:nvPicPr>
          <p:cNvPr id="6" name="Picture 5"/>
          <p:cNvPicPr>
            <a:picLocks noChangeAspect="1"/>
          </p:cNvPicPr>
          <p:nvPr/>
        </p:nvPicPr>
        <p:blipFill>
          <a:blip r:embed="rId3"/>
          <a:stretch>
            <a:fillRect/>
          </a:stretch>
        </p:blipFill>
        <p:spPr>
          <a:xfrm>
            <a:off x="140579" y="5929752"/>
            <a:ext cx="963410" cy="963410"/>
          </a:xfrm>
          <a:prstGeom prst="rect">
            <a:avLst/>
          </a:prstGeom>
        </p:spPr>
      </p:pic>
      <p:graphicFrame>
        <p:nvGraphicFramePr>
          <p:cNvPr id="11" name="Diagram 10">
            <a:extLst>
              <a:ext uri="{FF2B5EF4-FFF2-40B4-BE49-F238E27FC236}">
                <a16:creationId xmlns:a16="http://schemas.microsoft.com/office/drawing/2014/main" id="{0E8428A3-027B-4173-929C-B854F744A04B}"/>
              </a:ext>
            </a:extLst>
          </p:cNvPr>
          <p:cNvGraphicFramePr/>
          <p:nvPr>
            <p:extLst>
              <p:ext uri="{D42A27DB-BD31-4B8C-83A1-F6EECF244321}">
                <p14:modId xmlns:p14="http://schemas.microsoft.com/office/powerpoint/2010/main" val="73611700"/>
              </p:ext>
            </p:extLst>
          </p:nvPr>
        </p:nvGraphicFramePr>
        <p:xfrm>
          <a:off x="318518" y="1406875"/>
          <a:ext cx="8124609" cy="16531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a:extLst>
              <a:ext uri="{FF2B5EF4-FFF2-40B4-BE49-F238E27FC236}">
                <a16:creationId xmlns:a16="http://schemas.microsoft.com/office/drawing/2014/main" id="{6548F13C-76C2-44FB-8E43-B6D6F84A011C}"/>
              </a:ext>
            </a:extLst>
          </p:cNvPr>
          <p:cNvSpPr txBox="1"/>
          <p:nvPr/>
        </p:nvSpPr>
        <p:spPr>
          <a:xfrm>
            <a:off x="249381" y="3356274"/>
            <a:ext cx="8894618" cy="1631216"/>
          </a:xfrm>
          <a:prstGeom prst="rect">
            <a:avLst/>
          </a:prstGeom>
          <a:noFill/>
        </p:spPr>
        <p:txBody>
          <a:bodyPr wrap="square" rtlCol="0" anchor="ctr">
            <a:spAutoFit/>
          </a:bodyPr>
          <a:lstStyle/>
          <a:p>
            <a:pPr marL="318914" indent="-318914">
              <a:buClr>
                <a:schemeClr val="accent2">
                  <a:lumMod val="75000"/>
                </a:schemeClr>
              </a:buClr>
              <a:buSzPct val="200000"/>
              <a:buFont typeface="Arial" panose="020B0604020202020204" pitchFamily="34" charset="0"/>
              <a:buChar char="•"/>
            </a:pPr>
            <a:r>
              <a:rPr lang="en-US" sz="2000" dirty="0"/>
              <a:t>$1,565 increase due to  HPW and GSD Security Consolidation </a:t>
            </a:r>
          </a:p>
          <a:p>
            <a:pPr marL="318914" indent="-318914">
              <a:buClr>
                <a:srgbClr val="006600"/>
              </a:buClr>
              <a:buSzPct val="200000"/>
              <a:buFont typeface="Arial" panose="020B0604020202020204" pitchFamily="34" charset="0"/>
              <a:buChar char="•"/>
            </a:pPr>
            <a:endParaRPr lang="en-US" sz="2000" dirty="0"/>
          </a:p>
          <a:p>
            <a:pPr marL="342900" indent="-342900">
              <a:buClr>
                <a:schemeClr val="accent2">
                  <a:lumMod val="75000"/>
                </a:schemeClr>
              </a:buClr>
              <a:buSzPct val="200000"/>
              <a:buFont typeface="Arial" panose="020B0604020202020204" pitchFamily="34" charset="0"/>
              <a:buChar char="•"/>
            </a:pPr>
            <a:r>
              <a:rPr lang="en-US" sz="2000" dirty="0"/>
              <a:t>($535) decrease as approved in GSD’s budget reduction submission.</a:t>
            </a:r>
          </a:p>
          <a:p>
            <a:pPr marL="342900" indent="-342900">
              <a:buFont typeface="Arial" panose="020B0604020202020204" pitchFamily="34" charset="0"/>
              <a:buChar char="•"/>
            </a:pPr>
            <a:endParaRPr lang="en-US" sz="2000" dirty="0"/>
          </a:p>
          <a:p>
            <a:pPr marL="318914" indent="-318914">
              <a:buClr>
                <a:srgbClr val="006600"/>
              </a:buClr>
              <a:buSzPct val="200000"/>
              <a:buFont typeface="Arial" panose="020B0604020202020204" pitchFamily="34" charset="0"/>
              <a:buChar char="•"/>
            </a:pPr>
            <a:endParaRPr lang="en-US" sz="2000" dirty="0">
              <a:solidFill>
                <a:srgbClr val="FF0000"/>
              </a:solidFill>
            </a:endParaRPr>
          </a:p>
        </p:txBody>
      </p:sp>
    </p:spTree>
    <p:extLst>
      <p:ext uri="{BB962C8B-B14F-4D97-AF65-F5344CB8AC3E}">
        <p14:creationId xmlns:p14="http://schemas.microsoft.com/office/powerpoint/2010/main" val="1804304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bwMode="auto">
          <a:xfrm>
            <a:off x="0" y="5823251"/>
            <a:ext cx="9144000" cy="1034749"/>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t"/>
          <a:lstStyle>
            <a:defPPr>
              <a:defRPr lang="en-US"/>
            </a:defPPr>
            <a:lvl1pPr algn="ctr" defTabSz="685800">
              <a:defRPr sz="1350" kern="0">
                <a:solidFill>
                  <a:prstClr val="white"/>
                </a:solidFill>
                <a:latin typeface="Calibri" panose="020F0502020204030204"/>
              </a:defRPr>
            </a:lvl1pPr>
          </a:lstStyle>
          <a:p>
            <a:pPr defTabSz="914400"/>
            <a:r>
              <a:rPr lang="en-US" sz="4400" b="1" kern="1200" cap="small" dirty="0">
                <a:ln w="6600">
                  <a:solidFill>
                    <a:schemeClr val="accent2"/>
                  </a:solidFill>
                  <a:prstDash val="solid"/>
                </a:ln>
                <a:solidFill>
                  <a:srgbClr val="FFFFFF"/>
                </a:solidFill>
                <a:effectLst>
                  <a:outerShdw dist="38100" dir="2700000" algn="tl" rotWithShape="0">
                    <a:schemeClr val="accent2"/>
                  </a:outerShdw>
                </a:effectLst>
                <a:latin typeface="+mn-lt"/>
                <a:cs typeface="FrankRuehl" panose="020E0503060101010101" pitchFamily="34" charset="-79"/>
              </a:rPr>
              <a:t>MRR Fund -2105</a:t>
            </a:r>
          </a:p>
          <a:p>
            <a:pPr defTabSz="914400"/>
            <a:r>
              <a:rPr lang="en-US" sz="2000" b="1" kern="1200" cap="small" dirty="0">
                <a:ln w="6600">
                  <a:solidFill>
                    <a:schemeClr val="accent2"/>
                  </a:solidFill>
                  <a:prstDash val="solid"/>
                </a:ln>
                <a:solidFill>
                  <a:srgbClr val="FFFFFF"/>
                </a:solidFill>
                <a:effectLst>
                  <a:outerShdw dist="38100" dir="2700000" algn="tl" rotWithShape="0">
                    <a:schemeClr val="accent2"/>
                  </a:outerShdw>
                </a:effectLst>
                <a:latin typeface="+mn-lt"/>
                <a:cs typeface="FrankRuehl" panose="020E0503060101010101" pitchFamily="34" charset="-79"/>
              </a:rPr>
              <a:t>Maintenance, Renewal and Replacement Fund</a:t>
            </a:r>
          </a:p>
        </p:txBody>
      </p:sp>
      <p:sp>
        <p:nvSpPr>
          <p:cNvPr id="5" name="Rectangle 4"/>
          <p:cNvSpPr/>
          <p:nvPr/>
        </p:nvSpPr>
        <p:spPr>
          <a:xfrm>
            <a:off x="0" y="0"/>
            <a:ext cx="9143999" cy="815248"/>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r>
              <a:rPr lang="en-US" sz="4800" b="1" cap="small" dirty="0">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rPr>
              <a:t>FY2018 Expenditure Highlights</a:t>
            </a:r>
          </a:p>
        </p:txBody>
      </p:sp>
      <p:graphicFrame>
        <p:nvGraphicFramePr>
          <p:cNvPr id="6" name="Diagram 5">
            <a:extLst>
              <a:ext uri="{FF2B5EF4-FFF2-40B4-BE49-F238E27FC236}">
                <a16:creationId xmlns:a16="http://schemas.microsoft.com/office/drawing/2014/main" id="{105D8B12-AA17-4E2C-958E-F8DB493C7D93}"/>
              </a:ext>
            </a:extLst>
          </p:cNvPr>
          <p:cNvGraphicFramePr/>
          <p:nvPr>
            <p:extLst>
              <p:ext uri="{D42A27DB-BD31-4B8C-83A1-F6EECF244321}">
                <p14:modId xmlns:p14="http://schemas.microsoft.com/office/powerpoint/2010/main" val="2751827584"/>
              </p:ext>
            </p:extLst>
          </p:nvPr>
        </p:nvGraphicFramePr>
        <p:xfrm>
          <a:off x="629174" y="1228932"/>
          <a:ext cx="7885650" cy="1433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a:extLst>
              <a:ext uri="{FF2B5EF4-FFF2-40B4-BE49-F238E27FC236}">
                <a16:creationId xmlns:a16="http://schemas.microsoft.com/office/drawing/2014/main" id="{4ADFBCE4-91E7-4B87-9334-7F51731CEC6B}"/>
              </a:ext>
            </a:extLst>
          </p:cNvPr>
          <p:cNvSpPr txBox="1"/>
          <p:nvPr/>
        </p:nvSpPr>
        <p:spPr>
          <a:xfrm>
            <a:off x="416459" y="3117273"/>
            <a:ext cx="8401615" cy="2616101"/>
          </a:xfrm>
          <a:prstGeom prst="rect">
            <a:avLst/>
          </a:prstGeom>
          <a:noFill/>
        </p:spPr>
        <p:txBody>
          <a:bodyPr wrap="square" rtlCol="0">
            <a:spAutoFit/>
          </a:bodyPr>
          <a:lstStyle/>
          <a:p>
            <a:r>
              <a:rPr lang="en-US" u="sng" dirty="0"/>
              <a:t>Remained Flat</a:t>
            </a:r>
          </a:p>
          <a:p>
            <a:endParaRPr lang="en-US" dirty="0"/>
          </a:p>
          <a:p>
            <a:r>
              <a:rPr lang="en-US" dirty="0"/>
              <a:t>The Maintenance, Renewal and Replacement Fund</a:t>
            </a:r>
          </a:p>
          <a:p>
            <a:r>
              <a:rPr lang="en-US" dirty="0"/>
              <a:t>provides funding to maintain and replace systems in buildings as they approach the end of their useful life cycle.  It allows the department to address development and maintenance of the physical infrastructure of these facilities.</a:t>
            </a:r>
          </a:p>
          <a:p>
            <a:endParaRPr lang="en-US" dirty="0"/>
          </a:p>
          <a:p>
            <a:endParaRPr lang="en-US" dirty="0"/>
          </a:p>
          <a:p>
            <a:endParaRPr lang="en-US" dirty="0"/>
          </a:p>
        </p:txBody>
      </p:sp>
      <p:sp>
        <p:nvSpPr>
          <p:cNvPr id="8" name="Slide Number Placeholder 1">
            <a:extLst>
              <a:ext uri="{FF2B5EF4-FFF2-40B4-BE49-F238E27FC236}">
                <a16:creationId xmlns:a16="http://schemas.microsoft.com/office/drawing/2014/main" id="{454FD31E-A418-4F3D-B001-54E1401B326D}"/>
              </a:ext>
            </a:extLst>
          </p:cNvPr>
          <p:cNvSpPr>
            <a:spLocks noGrp="1"/>
          </p:cNvSpPr>
          <p:nvPr>
            <p:ph type="sldNum" sz="quarter" idx="12"/>
          </p:nvPr>
        </p:nvSpPr>
        <p:spPr>
          <a:xfrm>
            <a:off x="8561372" y="6516269"/>
            <a:ext cx="582627" cy="341731"/>
          </a:xfrm>
        </p:spPr>
        <p:txBody>
          <a:bodyPr/>
          <a:lstStyle/>
          <a:p>
            <a:pPr algn="ctr"/>
            <a:fld id="{BDF35871-99B0-41BE-803D-753C312BEBCF}" type="slidenum">
              <a:rPr lang="en-US" sz="2000" smtClean="0">
                <a:ln w="0"/>
                <a:solidFill>
                  <a:schemeClr val="bg1"/>
                </a:solidFill>
                <a:effectLst>
                  <a:outerShdw blurRad="38100" dist="19050" dir="2700000" algn="tl" rotWithShape="0">
                    <a:schemeClr val="dk1">
                      <a:alpha val="40000"/>
                    </a:schemeClr>
                  </a:outerShdw>
                </a:effectLst>
              </a:rPr>
              <a:pPr algn="ctr"/>
              <a:t>12</a:t>
            </a:fld>
            <a:endParaRPr lang="en-US" sz="2000" dirty="0">
              <a:ln w="0"/>
              <a:solidFill>
                <a:schemeClr val="bg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96065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bwMode="auto">
          <a:xfrm>
            <a:off x="-1" y="6059850"/>
            <a:ext cx="9144000" cy="798150"/>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defPPr>
              <a:defRPr lang="en-US"/>
            </a:defPPr>
            <a:lvl1pPr algn="ctr" defTabSz="685800">
              <a:defRPr sz="1350" kern="0">
                <a:solidFill>
                  <a:prstClr val="white"/>
                </a:solidFill>
                <a:latin typeface="Calibri" panose="020F0502020204030204"/>
              </a:defRPr>
            </a:lvl1pPr>
          </a:lstStyle>
          <a:p>
            <a:pPr defTabSz="914400"/>
            <a:r>
              <a:rPr lang="en-US" sz="4800" b="1" kern="1200" cap="small" dirty="0">
                <a:ln w="6600">
                  <a:solidFill>
                    <a:schemeClr val="accent2"/>
                  </a:solidFill>
                  <a:prstDash val="solid"/>
                </a:ln>
                <a:solidFill>
                  <a:srgbClr val="FFFFFF"/>
                </a:solidFill>
                <a:effectLst>
                  <a:outerShdw dist="38100" dir="2700000" algn="tl" rotWithShape="0">
                    <a:schemeClr val="accent2"/>
                  </a:outerShdw>
                </a:effectLst>
                <a:latin typeface="+mn-lt"/>
                <a:cs typeface="FrankRuehl" panose="020E0503060101010101" pitchFamily="34" charset="-79"/>
              </a:rPr>
              <a:t>Services Chargeback Funds</a:t>
            </a:r>
          </a:p>
        </p:txBody>
      </p:sp>
      <p:sp>
        <p:nvSpPr>
          <p:cNvPr id="5" name="Rectangle 4"/>
          <p:cNvSpPr/>
          <p:nvPr/>
        </p:nvSpPr>
        <p:spPr>
          <a:xfrm>
            <a:off x="0" y="0"/>
            <a:ext cx="9143999" cy="990600"/>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r>
              <a:rPr lang="en-US" sz="4800" b="1" cap="small" dirty="0">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rPr>
              <a:t>FY2018 Expenditure Highlights</a:t>
            </a:r>
          </a:p>
        </p:txBody>
      </p:sp>
      <p:sp>
        <p:nvSpPr>
          <p:cNvPr id="9" name="TextBox 8"/>
          <p:cNvSpPr txBox="1"/>
          <p:nvPr/>
        </p:nvSpPr>
        <p:spPr>
          <a:xfrm>
            <a:off x="8127" y="1050902"/>
            <a:ext cx="9143999" cy="400110"/>
          </a:xfrm>
          <a:prstGeom prst="rect">
            <a:avLst/>
          </a:prstGeom>
          <a:solidFill>
            <a:srgbClr val="002060"/>
          </a:solidFill>
          <a:ln>
            <a:solidFill>
              <a:srgbClr val="567DCB"/>
            </a:solidFill>
          </a:ln>
        </p:spPr>
        <p:txBody>
          <a:bodyPr wrap="square" rtlCol="0">
            <a:spAutoFit/>
          </a:bodyPr>
          <a:lstStyle/>
          <a:p>
            <a:pPr algn="ctr"/>
            <a:r>
              <a:rPr lang="en-US" sz="2000" b="1" cap="small" dirty="0">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rPr>
              <a:t>Project Cost Recovery Fund - 1001</a:t>
            </a:r>
          </a:p>
        </p:txBody>
      </p:sp>
      <p:sp>
        <p:nvSpPr>
          <p:cNvPr id="12" name="TextBox 11"/>
          <p:cNvSpPr txBox="1"/>
          <p:nvPr/>
        </p:nvSpPr>
        <p:spPr>
          <a:xfrm>
            <a:off x="8127" y="3495096"/>
            <a:ext cx="9143999" cy="400110"/>
          </a:xfrm>
          <a:prstGeom prst="rect">
            <a:avLst/>
          </a:prstGeom>
          <a:solidFill>
            <a:srgbClr val="002060"/>
          </a:solidFill>
          <a:ln>
            <a:solidFill>
              <a:srgbClr val="567DCB"/>
            </a:solidFill>
          </a:ln>
        </p:spPr>
        <p:txBody>
          <a:bodyPr wrap="square" rtlCol="0">
            <a:spAutoFit/>
          </a:bodyPr>
          <a:lstStyle>
            <a:defPPr>
              <a:defRPr lang="en-US"/>
            </a:defPPr>
            <a:lvl1pPr algn="ctr">
              <a:defRPr sz="2000" b="1" cap="small">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defRPr>
            </a:lvl1pPr>
          </a:lstStyle>
          <a:p>
            <a:r>
              <a:rPr lang="en-US" dirty="0"/>
              <a:t>In-House Renovation Fund - 1003</a:t>
            </a:r>
          </a:p>
        </p:txBody>
      </p:sp>
      <p:graphicFrame>
        <p:nvGraphicFramePr>
          <p:cNvPr id="10" name="Diagram 9">
            <a:extLst>
              <a:ext uri="{FF2B5EF4-FFF2-40B4-BE49-F238E27FC236}">
                <a16:creationId xmlns:a16="http://schemas.microsoft.com/office/drawing/2014/main" id="{C3795CFD-CA03-4365-90AB-6D2790C4CA54}"/>
              </a:ext>
            </a:extLst>
          </p:cNvPr>
          <p:cNvGraphicFramePr/>
          <p:nvPr>
            <p:extLst>
              <p:ext uri="{D42A27DB-BD31-4B8C-83A1-F6EECF244321}">
                <p14:modId xmlns:p14="http://schemas.microsoft.com/office/powerpoint/2010/main" val="1293222953"/>
              </p:ext>
            </p:extLst>
          </p:nvPr>
        </p:nvGraphicFramePr>
        <p:xfrm>
          <a:off x="637302" y="1524000"/>
          <a:ext cx="7885650" cy="15106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3" name="Diagram 12">
            <a:extLst>
              <a:ext uri="{FF2B5EF4-FFF2-40B4-BE49-F238E27FC236}">
                <a16:creationId xmlns:a16="http://schemas.microsoft.com/office/drawing/2014/main" id="{AB9349CB-297E-4B7C-A3E6-BA189E03B53C}"/>
              </a:ext>
            </a:extLst>
          </p:cNvPr>
          <p:cNvGraphicFramePr/>
          <p:nvPr>
            <p:extLst>
              <p:ext uri="{D42A27DB-BD31-4B8C-83A1-F6EECF244321}">
                <p14:modId xmlns:p14="http://schemas.microsoft.com/office/powerpoint/2010/main" val="940150701"/>
              </p:ext>
            </p:extLst>
          </p:nvPr>
        </p:nvGraphicFramePr>
        <p:xfrm>
          <a:off x="723259" y="3980474"/>
          <a:ext cx="7909261" cy="155384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4" name="Slide Number Placeholder 1">
            <a:extLst>
              <a:ext uri="{FF2B5EF4-FFF2-40B4-BE49-F238E27FC236}">
                <a16:creationId xmlns:a16="http://schemas.microsoft.com/office/drawing/2014/main" id="{FC1BA799-70D9-40D1-8CB7-77BC7E7B1728}"/>
              </a:ext>
            </a:extLst>
          </p:cNvPr>
          <p:cNvSpPr>
            <a:spLocks noGrp="1"/>
          </p:cNvSpPr>
          <p:nvPr>
            <p:ph type="sldNum" sz="quarter" idx="12"/>
          </p:nvPr>
        </p:nvSpPr>
        <p:spPr>
          <a:xfrm>
            <a:off x="8561372" y="6516269"/>
            <a:ext cx="582627" cy="341731"/>
          </a:xfrm>
        </p:spPr>
        <p:txBody>
          <a:bodyPr/>
          <a:lstStyle/>
          <a:p>
            <a:pPr algn="ctr"/>
            <a:fld id="{BDF35871-99B0-41BE-803D-753C312BEBCF}" type="slidenum">
              <a:rPr lang="en-US" sz="2000" smtClean="0">
                <a:ln w="0"/>
                <a:solidFill>
                  <a:schemeClr val="bg1"/>
                </a:solidFill>
                <a:effectLst>
                  <a:outerShdw blurRad="38100" dist="19050" dir="2700000" algn="tl" rotWithShape="0">
                    <a:schemeClr val="dk1">
                      <a:alpha val="40000"/>
                    </a:schemeClr>
                  </a:outerShdw>
                </a:effectLst>
              </a:rPr>
              <a:pPr algn="ctr"/>
              <a:t>13</a:t>
            </a:fld>
            <a:endParaRPr lang="en-US" sz="2000" dirty="0">
              <a:ln w="0"/>
              <a:solidFill>
                <a:schemeClr val="bg1"/>
              </a:solidFill>
              <a:effectLst>
                <a:outerShdw blurRad="38100" dist="19050" dir="2700000" algn="tl" rotWithShape="0">
                  <a:schemeClr val="dk1">
                    <a:alpha val="40000"/>
                  </a:schemeClr>
                </a:outerShdw>
              </a:effectLst>
            </a:endParaRPr>
          </a:p>
        </p:txBody>
      </p:sp>
      <p:sp>
        <p:nvSpPr>
          <p:cNvPr id="15" name="Rectangle 14">
            <a:extLst>
              <a:ext uri="{FF2B5EF4-FFF2-40B4-BE49-F238E27FC236}">
                <a16:creationId xmlns:a16="http://schemas.microsoft.com/office/drawing/2014/main" id="{5645A39A-8CA8-4A9F-9D5F-AA3821D48BE5}"/>
              </a:ext>
            </a:extLst>
          </p:cNvPr>
          <p:cNvSpPr/>
          <p:nvPr/>
        </p:nvSpPr>
        <p:spPr>
          <a:xfrm>
            <a:off x="460574" y="5559186"/>
            <a:ext cx="8062377" cy="380104"/>
          </a:xfrm>
          <a:prstGeom prst="rect">
            <a:avLst/>
          </a:prstGeom>
        </p:spPr>
        <p:txBody>
          <a:bodyPr wrap="square">
            <a:spAutoFit/>
          </a:bodyPr>
          <a:lstStyle/>
          <a:p>
            <a:r>
              <a:rPr lang="en-US" sz="935" dirty="0">
                <a:latin typeface="Arial" panose="020B0604020202020204" pitchFamily="34" charset="0"/>
                <a:ea typeface="Times New Roman" panose="02020603050405020304" pitchFamily="18" charset="0"/>
                <a:cs typeface="Times New Roman" panose="02020603050405020304" pitchFamily="18" charset="0"/>
              </a:rPr>
              <a:t>The increase in this fund is due to the planned renovation of two Fire Stations 31 and 43 in the CIP Plan that was delayed due to Hurricane Harvey along with the planned renovations of fire stations 17 and 19 in FY2019.</a:t>
            </a:r>
            <a:endParaRPr lang="en-US" sz="1530" dirty="0"/>
          </a:p>
        </p:txBody>
      </p:sp>
      <p:sp>
        <p:nvSpPr>
          <p:cNvPr id="16" name="Rectangle 15">
            <a:extLst>
              <a:ext uri="{FF2B5EF4-FFF2-40B4-BE49-F238E27FC236}">
                <a16:creationId xmlns:a16="http://schemas.microsoft.com/office/drawing/2014/main" id="{0AF8C138-2428-4248-9634-DACB4FED0BF7}"/>
              </a:ext>
            </a:extLst>
          </p:cNvPr>
          <p:cNvSpPr/>
          <p:nvPr/>
        </p:nvSpPr>
        <p:spPr>
          <a:xfrm>
            <a:off x="605563" y="3092755"/>
            <a:ext cx="7772398" cy="236219"/>
          </a:xfrm>
          <a:prstGeom prst="rect">
            <a:avLst/>
          </a:prstGeom>
        </p:spPr>
        <p:txBody>
          <a:bodyPr wrap="square">
            <a:spAutoFit/>
          </a:bodyPr>
          <a:lstStyle/>
          <a:p>
            <a:pPr algn="ctr"/>
            <a:r>
              <a:rPr lang="en-US" sz="935" dirty="0">
                <a:latin typeface="Arial" panose="020B0604020202020204" pitchFamily="34" charset="0"/>
                <a:ea typeface="Times New Roman" panose="02020603050405020304" pitchFamily="18" charset="0"/>
                <a:cs typeface="Times New Roman" panose="02020603050405020304" pitchFamily="18" charset="0"/>
              </a:rPr>
              <a:t>The increase in this fund is due to personnel, pension obligation and restricted accounts. </a:t>
            </a:r>
          </a:p>
        </p:txBody>
      </p:sp>
    </p:spTree>
    <p:extLst>
      <p:ext uri="{BB962C8B-B14F-4D97-AF65-F5344CB8AC3E}">
        <p14:creationId xmlns:p14="http://schemas.microsoft.com/office/powerpoint/2010/main" val="20986575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0" y="5932500"/>
            <a:ext cx="9144000" cy="938676"/>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endParaRPr lang="en-US" sz="1350" kern="0" dirty="0">
              <a:solidFill>
                <a:prstClr val="white"/>
              </a:solidFill>
              <a:latin typeface="Calibri" panose="020F0502020204030204"/>
            </a:endParaRPr>
          </a:p>
        </p:txBody>
      </p:sp>
      <p:sp>
        <p:nvSpPr>
          <p:cNvPr id="4" name="Rectangle 3"/>
          <p:cNvSpPr/>
          <p:nvPr/>
        </p:nvSpPr>
        <p:spPr>
          <a:xfrm>
            <a:off x="0" y="0"/>
            <a:ext cx="9144000" cy="938676"/>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endParaRPr lang="en-US" sz="1350" kern="0" dirty="0">
              <a:solidFill>
                <a:prstClr val="white"/>
              </a:solidFill>
              <a:latin typeface="Calibri" panose="020F0502020204030204"/>
            </a:endParaRPr>
          </a:p>
        </p:txBody>
      </p:sp>
      <p:sp>
        <p:nvSpPr>
          <p:cNvPr id="13" name="Rectangle 12"/>
          <p:cNvSpPr/>
          <p:nvPr/>
        </p:nvSpPr>
        <p:spPr>
          <a:xfrm>
            <a:off x="0" y="11140"/>
            <a:ext cx="9144000" cy="923330"/>
          </a:xfrm>
          <a:prstGeom prst="rect">
            <a:avLst/>
          </a:prstGeom>
          <a:noFill/>
        </p:spPr>
        <p:txBody>
          <a:bodyPr wrap="square" lIns="91440" tIns="45720" rIns="91440" bIns="45720">
            <a:spAutoFit/>
          </a:bodyPr>
          <a:lstStyle/>
          <a:p>
            <a:pPr algn="ctr"/>
            <a:r>
              <a:rPr lang="en-US" sz="5400" b="1" cap="small" dirty="0">
                <a:ln w="9525">
                  <a:solidFill>
                    <a:schemeClr val="accent5">
                      <a:lumMod val="60000"/>
                      <a:lumOff val="40000"/>
                    </a:schemeClr>
                  </a:solidFill>
                  <a:prstDash val="solid"/>
                </a:ln>
                <a:solidFill>
                  <a:schemeClr val="accent1">
                    <a:lumMod val="20000"/>
                    <a:lumOff val="80000"/>
                  </a:schemeClr>
                </a:solidFill>
                <a:effectLst>
                  <a:outerShdw blurRad="12700" dist="38100" dir="2700000" algn="tl" rotWithShape="0">
                    <a:schemeClr val="accent5">
                      <a:lumMod val="60000"/>
                      <a:lumOff val="40000"/>
                    </a:schemeClr>
                  </a:outerShdw>
                </a:effectLst>
                <a:latin typeface="FrankRuehl" panose="020E0503060101010101" pitchFamily="34" charset="-79"/>
                <a:cs typeface="FrankRuehl" panose="020E0503060101010101" pitchFamily="34" charset="-79"/>
              </a:rPr>
              <a:t> </a:t>
            </a:r>
            <a:r>
              <a:rPr lang="en-US" sz="4800" b="1" cap="small" dirty="0">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rPr>
              <a:t>Functions - All Funds</a:t>
            </a:r>
          </a:p>
        </p:txBody>
      </p:sp>
      <p:sp>
        <p:nvSpPr>
          <p:cNvPr id="52" name="Rectangle 51"/>
          <p:cNvSpPr/>
          <p:nvPr/>
        </p:nvSpPr>
        <p:spPr>
          <a:xfrm>
            <a:off x="0" y="5929752"/>
            <a:ext cx="9143999" cy="938676"/>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endParaRPr lang="en-US" sz="1350" kern="0" dirty="0">
              <a:solidFill>
                <a:prstClr val="white"/>
              </a:solidFill>
              <a:latin typeface="Calibri" panose="020F0502020204030204"/>
            </a:endParaRPr>
          </a:p>
        </p:txBody>
      </p:sp>
      <p:sp>
        <p:nvSpPr>
          <p:cNvPr id="2" name="Slide Number Placeholder 1"/>
          <p:cNvSpPr>
            <a:spLocks noGrp="1"/>
          </p:cNvSpPr>
          <p:nvPr>
            <p:ph type="sldNum" sz="quarter" idx="12"/>
          </p:nvPr>
        </p:nvSpPr>
        <p:spPr>
          <a:xfrm>
            <a:off x="8561372" y="6516269"/>
            <a:ext cx="582627" cy="341731"/>
          </a:xfrm>
        </p:spPr>
        <p:txBody>
          <a:bodyPr/>
          <a:lstStyle/>
          <a:p>
            <a:pPr algn="ctr"/>
            <a:fld id="{BDF35871-99B0-41BE-803D-753C312BEBCF}" type="slidenum">
              <a:rPr lang="en-US" sz="2000" smtClean="0">
                <a:ln w="0"/>
                <a:solidFill>
                  <a:schemeClr val="bg1"/>
                </a:solidFill>
                <a:effectLst>
                  <a:outerShdw blurRad="38100" dist="19050" dir="2700000" algn="tl" rotWithShape="0">
                    <a:schemeClr val="dk1">
                      <a:alpha val="40000"/>
                    </a:schemeClr>
                  </a:outerShdw>
                </a:effectLst>
              </a:rPr>
              <a:pPr algn="ctr"/>
              <a:t>14</a:t>
            </a:fld>
            <a:endParaRPr lang="en-US" sz="2000" dirty="0">
              <a:ln w="0"/>
              <a:solidFill>
                <a:schemeClr val="bg1"/>
              </a:solidFill>
              <a:effectLst>
                <a:outerShdw blurRad="38100" dist="19050" dir="2700000" algn="tl" rotWithShape="0">
                  <a:schemeClr val="dk1">
                    <a:alpha val="40000"/>
                  </a:schemeClr>
                </a:outerShdw>
              </a:effectLst>
            </a:endParaRPr>
          </a:p>
        </p:txBody>
      </p:sp>
      <p:sp>
        <p:nvSpPr>
          <p:cNvPr id="55" name="Rectangle 54"/>
          <p:cNvSpPr>
            <a:spLocks noChangeArrowheads="1"/>
          </p:cNvSpPr>
          <p:nvPr/>
        </p:nvSpPr>
        <p:spPr bwMode="auto">
          <a:xfrm>
            <a:off x="3772698" y="1052557"/>
            <a:ext cx="1662545" cy="480414"/>
          </a:xfrm>
          <a:prstGeom prst="rect">
            <a:avLst/>
          </a:prstGeom>
          <a:solidFill>
            <a:schemeClr val="accent5">
              <a:lumMod val="60000"/>
              <a:lumOff val="40000"/>
            </a:schemeClr>
          </a:solidFill>
          <a:ln>
            <a:solidFill>
              <a:schemeClr val="bg2">
                <a:lumMod val="50000"/>
              </a:schemeClr>
            </a:solidFill>
            <a:headEnd/>
            <a:tailEnd/>
          </a:ln>
        </p:spPr>
        <p:style>
          <a:lnRef idx="1">
            <a:schemeClr val="accent1"/>
          </a:lnRef>
          <a:fillRef idx="2">
            <a:schemeClr val="accent1"/>
          </a:fillRef>
          <a:effectRef idx="1">
            <a:schemeClr val="accent1"/>
          </a:effectRef>
          <a:fontRef idx="minor">
            <a:schemeClr val="dk1"/>
          </a:fontRef>
        </p:style>
        <p:txBody>
          <a:bodyPr wrap="none" lIns="91398" tIns="45698" rIns="91398" bIns="45698" anchor="ctr"/>
          <a:lstStyle/>
          <a:p>
            <a:pPr algn="ctr" fontAlgn="base">
              <a:spcBef>
                <a:spcPct val="0"/>
              </a:spcBef>
              <a:spcAft>
                <a:spcPct val="0"/>
              </a:spcAft>
            </a:pPr>
            <a:r>
              <a:rPr lang="en-US" sz="800" b="1" dirty="0">
                <a:solidFill>
                  <a:srgbClr val="1F497D">
                    <a:lumMod val="50000"/>
                  </a:srgbClr>
                </a:solidFill>
                <a:latin typeface="Arial" pitchFamily="34" charset="0"/>
                <a:cs typeface="Arial" pitchFamily="34" charset="0"/>
              </a:rPr>
              <a:t>GSD</a:t>
            </a:r>
          </a:p>
          <a:p>
            <a:pPr algn="ctr" fontAlgn="base">
              <a:spcBef>
                <a:spcPct val="0"/>
              </a:spcBef>
              <a:spcAft>
                <a:spcPct val="0"/>
              </a:spcAft>
            </a:pPr>
            <a:r>
              <a:rPr lang="en-US" sz="800" b="1" dirty="0">
                <a:solidFill>
                  <a:srgbClr val="1F497D">
                    <a:lumMod val="50000"/>
                  </a:srgbClr>
                </a:solidFill>
                <a:latin typeface="Arial" pitchFamily="34" charset="0"/>
                <a:cs typeface="Arial" pitchFamily="34" charset="0"/>
              </a:rPr>
              <a:t>Director</a:t>
            </a:r>
          </a:p>
          <a:p>
            <a:pPr algn="ctr" fontAlgn="base">
              <a:spcBef>
                <a:spcPct val="0"/>
              </a:spcBef>
              <a:spcAft>
                <a:spcPct val="0"/>
              </a:spcAft>
            </a:pPr>
            <a:r>
              <a:rPr lang="en-US" sz="800" b="1" dirty="0">
                <a:solidFill>
                  <a:srgbClr val="1F497D">
                    <a:lumMod val="50000"/>
                  </a:srgbClr>
                </a:solidFill>
                <a:latin typeface="Arial" pitchFamily="34" charset="0"/>
                <a:cs typeface="Arial" pitchFamily="34" charset="0"/>
              </a:rPr>
              <a:t>FTEs:  304.8</a:t>
            </a:r>
          </a:p>
        </p:txBody>
      </p:sp>
      <p:sp>
        <p:nvSpPr>
          <p:cNvPr id="56" name="Rectangle 55"/>
          <p:cNvSpPr>
            <a:spLocks noChangeArrowheads="1"/>
          </p:cNvSpPr>
          <p:nvPr/>
        </p:nvSpPr>
        <p:spPr bwMode="auto">
          <a:xfrm>
            <a:off x="504391" y="2305486"/>
            <a:ext cx="1950069" cy="710005"/>
          </a:xfrm>
          <a:prstGeom prst="rect">
            <a:avLst/>
          </a:prstGeom>
          <a:solidFill>
            <a:schemeClr val="accent5">
              <a:lumMod val="60000"/>
              <a:lumOff val="40000"/>
            </a:schemeClr>
          </a:solidFill>
          <a:ln>
            <a:solidFill>
              <a:schemeClr val="bg2">
                <a:lumMod val="50000"/>
              </a:schemeClr>
            </a:solidFill>
            <a:headEnd/>
            <a:tailEnd/>
          </a:ln>
        </p:spPr>
        <p:style>
          <a:lnRef idx="1">
            <a:schemeClr val="accent1"/>
          </a:lnRef>
          <a:fillRef idx="2">
            <a:schemeClr val="accent1"/>
          </a:fillRef>
          <a:effectRef idx="1">
            <a:schemeClr val="accent1"/>
          </a:effectRef>
          <a:fontRef idx="minor">
            <a:schemeClr val="dk1"/>
          </a:fontRef>
        </p:style>
        <p:txBody>
          <a:bodyPr wrap="none" lIns="91398" tIns="45698" rIns="91398" bIns="45698" anchor="ctr"/>
          <a:lstStyle/>
          <a:p>
            <a:pPr algn="ctr" fontAlgn="base">
              <a:spcBef>
                <a:spcPct val="0"/>
              </a:spcBef>
              <a:spcAft>
                <a:spcPct val="0"/>
              </a:spcAft>
            </a:pPr>
            <a:r>
              <a:rPr lang="en-US" sz="800" b="1" dirty="0">
                <a:solidFill>
                  <a:srgbClr val="1F497D">
                    <a:lumMod val="50000"/>
                  </a:srgbClr>
                </a:solidFill>
                <a:latin typeface="Arial" pitchFamily="34" charset="0"/>
                <a:cs typeface="Arial" pitchFamily="34" charset="0"/>
              </a:rPr>
              <a:t>Property Management,</a:t>
            </a:r>
          </a:p>
          <a:p>
            <a:pPr algn="ctr" fontAlgn="base">
              <a:spcBef>
                <a:spcPct val="0"/>
              </a:spcBef>
              <a:spcAft>
                <a:spcPct val="0"/>
              </a:spcAft>
            </a:pPr>
            <a:r>
              <a:rPr lang="en-US" sz="800" b="1" dirty="0">
                <a:solidFill>
                  <a:srgbClr val="1F497D">
                    <a:lumMod val="50000"/>
                  </a:srgbClr>
                </a:solidFill>
                <a:latin typeface="Arial" pitchFamily="34" charset="0"/>
                <a:cs typeface="Arial" pitchFamily="34" charset="0"/>
              </a:rPr>
              <a:t> Environmental</a:t>
            </a:r>
          </a:p>
          <a:p>
            <a:pPr algn="ctr" fontAlgn="base">
              <a:spcBef>
                <a:spcPct val="0"/>
              </a:spcBef>
              <a:spcAft>
                <a:spcPct val="0"/>
              </a:spcAft>
            </a:pPr>
            <a:endParaRPr lang="en-US" sz="800" b="1" dirty="0">
              <a:solidFill>
                <a:srgbClr val="1F497D">
                  <a:lumMod val="50000"/>
                </a:srgbClr>
              </a:solidFill>
              <a:latin typeface="Arial" pitchFamily="34" charset="0"/>
              <a:cs typeface="Arial" pitchFamily="34" charset="0"/>
            </a:endParaRPr>
          </a:p>
          <a:p>
            <a:pPr algn="ctr" fontAlgn="base">
              <a:spcBef>
                <a:spcPct val="0"/>
              </a:spcBef>
              <a:spcAft>
                <a:spcPct val="0"/>
              </a:spcAft>
            </a:pPr>
            <a:r>
              <a:rPr lang="en-US" sz="800" b="1" dirty="0">
                <a:solidFill>
                  <a:srgbClr val="1F497D">
                    <a:lumMod val="50000"/>
                  </a:srgbClr>
                </a:solidFill>
                <a:latin typeface="Arial" pitchFamily="34" charset="0"/>
                <a:cs typeface="Arial" pitchFamily="34" charset="0"/>
              </a:rPr>
              <a:t>FTEs:  176.6</a:t>
            </a:r>
          </a:p>
        </p:txBody>
      </p:sp>
      <p:sp>
        <p:nvSpPr>
          <p:cNvPr id="57" name="Rectangle 56"/>
          <p:cNvSpPr>
            <a:spLocks noChangeArrowheads="1"/>
          </p:cNvSpPr>
          <p:nvPr/>
        </p:nvSpPr>
        <p:spPr bwMode="auto">
          <a:xfrm>
            <a:off x="4803834" y="2282392"/>
            <a:ext cx="1781054" cy="710005"/>
          </a:xfrm>
          <a:prstGeom prst="rect">
            <a:avLst/>
          </a:prstGeom>
          <a:solidFill>
            <a:schemeClr val="accent5">
              <a:lumMod val="60000"/>
              <a:lumOff val="40000"/>
            </a:schemeClr>
          </a:solidFill>
          <a:ln>
            <a:solidFill>
              <a:schemeClr val="bg2">
                <a:lumMod val="50000"/>
              </a:schemeClr>
            </a:solidFill>
            <a:headEnd/>
            <a:tailEnd/>
          </a:ln>
        </p:spPr>
        <p:style>
          <a:lnRef idx="1">
            <a:schemeClr val="accent1"/>
          </a:lnRef>
          <a:fillRef idx="2">
            <a:schemeClr val="accent1"/>
          </a:fillRef>
          <a:effectRef idx="1">
            <a:schemeClr val="accent1"/>
          </a:effectRef>
          <a:fontRef idx="minor">
            <a:schemeClr val="dk1"/>
          </a:fontRef>
        </p:style>
        <p:txBody>
          <a:bodyPr wrap="none" lIns="91398" tIns="45698" rIns="91398" bIns="45698" anchor="ctr"/>
          <a:lstStyle/>
          <a:p>
            <a:pPr algn="ctr"/>
            <a:r>
              <a:rPr lang="en-US" sz="800" b="1" dirty="0">
                <a:solidFill>
                  <a:srgbClr val="1F497D">
                    <a:lumMod val="50000"/>
                  </a:srgbClr>
                </a:solidFill>
                <a:latin typeface="Arial" pitchFamily="34" charset="0"/>
                <a:cs typeface="Arial" pitchFamily="34" charset="0"/>
              </a:rPr>
              <a:t>Security Management</a:t>
            </a:r>
          </a:p>
          <a:p>
            <a:pPr algn="ctr" fontAlgn="base">
              <a:spcBef>
                <a:spcPct val="0"/>
              </a:spcBef>
              <a:spcAft>
                <a:spcPct val="0"/>
              </a:spcAft>
            </a:pPr>
            <a:endParaRPr lang="en-US" sz="800" b="1" dirty="0">
              <a:solidFill>
                <a:srgbClr val="1F497D">
                  <a:lumMod val="50000"/>
                </a:srgbClr>
              </a:solidFill>
              <a:latin typeface="Arial" pitchFamily="34" charset="0"/>
              <a:cs typeface="Arial" pitchFamily="34" charset="0"/>
            </a:endParaRPr>
          </a:p>
          <a:p>
            <a:pPr algn="ctr" fontAlgn="base">
              <a:spcBef>
                <a:spcPct val="0"/>
              </a:spcBef>
              <a:spcAft>
                <a:spcPct val="0"/>
              </a:spcAft>
            </a:pPr>
            <a:endParaRPr lang="en-US" sz="800" b="1" dirty="0">
              <a:solidFill>
                <a:srgbClr val="1F497D">
                  <a:lumMod val="50000"/>
                </a:srgbClr>
              </a:solidFill>
              <a:latin typeface="Arial" pitchFamily="34" charset="0"/>
              <a:cs typeface="Arial" pitchFamily="34" charset="0"/>
            </a:endParaRPr>
          </a:p>
          <a:p>
            <a:pPr algn="ctr" fontAlgn="base">
              <a:spcBef>
                <a:spcPct val="0"/>
              </a:spcBef>
              <a:spcAft>
                <a:spcPct val="0"/>
              </a:spcAft>
            </a:pPr>
            <a:r>
              <a:rPr lang="en-US" sz="800" b="1" dirty="0">
                <a:solidFill>
                  <a:srgbClr val="1F497D">
                    <a:lumMod val="50000"/>
                  </a:srgbClr>
                </a:solidFill>
                <a:latin typeface="Arial" pitchFamily="34" charset="0"/>
                <a:cs typeface="Arial" pitchFamily="34" charset="0"/>
              </a:rPr>
              <a:t>FTEs:  38.0</a:t>
            </a:r>
          </a:p>
        </p:txBody>
      </p:sp>
      <p:sp>
        <p:nvSpPr>
          <p:cNvPr id="58" name="Rectangle 57"/>
          <p:cNvSpPr>
            <a:spLocks noChangeArrowheads="1"/>
          </p:cNvSpPr>
          <p:nvPr/>
        </p:nvSpPr>
        <p:spPr bwMode="auto">
          <a:xfrm>
            <a:off x="2688653" y="2294503"/>
            <a:ext cx="1893218" cy="710005"/>
          </a:xfrm>
          <a:prstGeom prst="rect">
            <a:avLst/>
          </a:prstGeom>
          <a:solidFill>
            <a:schemeClr val="accent5">
              <a:lumMod val="60000"/>
              <a:lumOff val="40000"/>
            </a:schemeClr>
          </a:solidFill>
          <a:ln>
            <a:solidFill>
              <a:schemeClr val="bg2">
                <a:lumMod val="50000"/>
              </a:schemeClr>
            </a:solidFill>
            <a:headEnd/>
            <a:tailEnd/>
          </a:ln>
        </p:spPr>
        <p:style>
          <a:lnRef idx="1">
            <a:schemeClr val="accent1"/>
          </a:lnRef>
          <a:fillRef idx="2">
            <a:schemeClr val="accent1"/>
          </a:fillRef>
          <a:effectRef idx="1">
            <a:schemeClr val="accent1"/>
          </a:effectRef>
          <a:fontRef idx="minor">
            <a:schemeClr val="dk1"/>
          </a:fontRef>
        </p:style>
        <p:txBody>
          <a:bodyPr wrap="none" lIns="91398" tIns="45698" rIns="91398" bIns="45698" anchor="ctr"/>
          <a:lstStyle/>
          <a:p>
            <a:pPr algn="ctr" fontAlgn="base">
              <a:spcBef>
                <a:spcPct val="0"/>
              </a:spcBef>
              <a:spcAft>
                <a:spcPct val="0"/>
              </a:spcAft>
            </a:pPr>
            <a:r>
              <a:rPr lang="en-US" sz="800" b="1" dirty="0">
                <a:solidFill>
                  <a:srgbClr val="1F497D">
                    <a:lumMod val="50000"/>
                  </a:srgbClr>
                </a:solidFill>
                <a:latin typeface="Arial" pitchFamily="34" charset="0"/>
                <a:cs typeface="Arial" pitchFamily="34" charset="0"/>
              </a:rPr>
              <a:t>Design &amp; Construction,</a:t>
            </a:r>
          </a:p>
          <a:p>
            <a:pPr algn="ctr" fontAlgn="base">
              <a:spcBef>
                <a:spcPct val="0"/>
              </a:spcBef>
              <a:spcAft>
                <a:spcPct val="0"/>
              </a:spcAft>
            </a:pPr>
            <a:r>
              <a:rPr lang="en-US" sz="800" b="1" dirty="0">
                <a:solidFill>
                  <a:srgbClr val="1F497D">
                    <a:lumMod val="50000"/>
                  </a:srgbClr>
                </a:solidFill>
                <a:latin typeface="Arial" pitchFamily="34" charset="0"/>
                <a:cs typeface="Arial" pitchFamily="34" charset="0"/>
              </a:rPr>
              <a:t>In-House Renovation, </a:t>
            </a:r>
          </a:p>
          <a:p>
            <a:pPr algn="ctr" fontAlgn="base">
              <a:spcBef>
                <a:spcPct val="0"/>
              </a:spcBef>
              <a:spcAft>
                <a:spcPct val="0"/>
              </a:spcAft>
            </a:pPr>
            <a:r>
              <a:rPr lang="en-US" sz="800" b="1" dirty="0">
                <a:solidFill>
                  <a:srgbClr val="1F497D">
                    <a:lumMod val="50000"/>
                  </a:srgbClr>
                </a:solidFill>
                <a:latin typeface="Arial" pitchFamily="34" charset="0"/>
                <a:cs typeface="Arial" pitchFamily="34" charset="0"/>
              </a:rPr>
              <a:t>Real Estate</a:t>
            </a:r>
          </a:p>
          <a:p>
            <a:pPr algn="ctr" fontAlgn="base">
              <a:spcBef>
                <a:spcPct val="0"/>
              </a:spcBef>
              <a:spcAft>
                <a:spcPct val="0"/>
              </a:spcAft>
            </a:pPr>
            <a:endParaRPr lang="en-US" sz="800" b="1" dirty="0">
              <a:solidFill>
                <a:srgbClr val="1F497D">
                  <a:lumMod val="50000"/>
                </a:srgbClr>
              </a:solidFill>
              <a:latin typeface="Arial" pitchFamily="34" charset="0"/>
              <a:cs typeface="Arial" pitchFamily="34" charset="0"/>
            </a:endParaRPr>
          </a:p>
          <a:p>
            <a:pPr algn="ctr" fontAlgn="base">
              <a:spcBef>
                <a:spcPct val="0"/>
              </a:spcBef>
              <a:spcAft>
                <a:spcPct val="0"/>
              </a:spcAft>
            </a:pPr>
            <a:r>
              <a:rPr lang="en-US" sz="800" b="1" dirty="0">
                <a:solidFill>
                  <a:srgbClr val="1F497D">
                    <a:lumMod val="50000"/>
                  </a:srgbClr>
                </a:solidFill>
                <a:latin typeface="Arial" pitchFamily="34" charset="0"/>
                <a:cs typeface="Arial" pitchFamily="34" charset="0"/>
              </a:rPr>
              <a:t>FTEs:  76.2</a:t>
            </a:r>
          </a:p>
        </p:txBody>
      </p:sp>
      <p:sp>
        <p:nvSpPr>
          <p:cNvPr id="59" name="Rectangle 58"/>
          <p:cNvSpPr>
            <a:spLocks noChangeArrowheads="1"/>
          </p:cNvSpPr>
          <p:nvPr/>
        </p:nvSpPr>
        <p:spPr bwMode="auto">
          <a:xfrm>
            <a:off x="6801742" y="2294811"/>
            <a:ext cx="1893218" cy="708028"/>
          </a:xfrm>
          <a:prstGeom prst="rect">
            <a:avLst/>
          </a:prstGeom>
          <a:solidFill>
            <a:schemeClr val="accent5">
              <a:lumMod val="60000"/>
              <a:lumOff val="40000"/>
            </a:schemeClr>
          </a:solidFill>
          <a:ln>
            <a:solidFill>
              <a:schemeClr val="bg2">
                <a:lumMod val="50000"/>
              </a:schemeClr>
            </a:solidFill>
            <a:headEnd/>
            <a:tailEnd/>
          </a:ln>
        </p:spPr>
        <p:style>
          <a:lnRef idx="1">
            <a:schemeClr val="accent1"/>
          </a:lnRef>
          <a:fillRef idx="2">
            <a:schemeClr val="accent1"/>
          </a:fillRef>
          <a:effectRef idx="1">
            <a:schemeClr val="accent1"/>
          </a:effectRef>
          <a:fontRef idx="minor">
            <a:schemeClr val="dk1"/>
          </a:fontRef>
        </p:style>
        <p:txBody>
          <a:bodyPr wrap="none" lIns="91398" tIns="45698" rIns="91398" bIns="45698" anchor="ctr"/>
          <a:lstStyle/>
          <a:p>
            <a:pPr algn="ctr" fontAlgn="base">
              <a:spcBef>
                <a:spcPct val="0"/>
              </a:spcBef>
              <a:spcAft>
                <a:spcPct val="0"/>
              </a:spcAft>
            </a:pPr>
            <a:r>
              <a:rPr lang="en-US" sz="800" b="1" dirty="0">
                <a:solidFill>
                  <a:srgbClr val="1F497D">
                    <a:lumMod val="50000"/>
                  </a:srgbClr>
                </a:solidFill>
                <a:latin typeface="Arial" pitchFamily="34" charset="0"/>
                <a:cs typeface="Arial" pitchFamily="34" charset="0"/>
              </a:rPr>
              <a:t>Finance &amp;</a:t>
            </a:r>
          </a:p>
          <a:p>
            <a:pPr algn="ctr" fontAlgn="base">
              <a:spcBef>
                <a:spcPct val="0"/>
              </a:spcBef>
              <a:spcAft>
                <a:spcPct val="0"/>
              </a:spcAft>
            </a:pPr>
            <a:r>
              <a:rPr lang="en-US" sz="800" b="1" dirty="0">
                <a:solidFill>
                  <a:srgbClr val="1F497D">
                    <a:lumMod val="50000"/>
                  </a:srgbClr>
                </a:solidFill>
                <a:latin typeface="Arial" pitchFamily="34" charset="0"/>
                <a:cs typeface="Arial" pitchFamily="34" charset="0"/>
              </a:rPr>
              <a:t> Administrative Services</a:t>
            </a:r>
          </a:p>
          <a:p>
            <a:pPr algn="ctr" fontAlgn="base">
              <a:spcBef>
                <a:spcPct val="0"/>
              </a:spcBef>
              <a:spcAft>
                <a:spcPct val="0"/>
              </a:spcAft>
            </a:pPr>
            <a:endParaRPr lang="en-US" sz="800" b="1" dirty="0">
              <a:solidFill>
                <a:srgbClr val="1F497D">
                  <a:lumMod val="50000"/>
                </a:srgbClr>
              </a:solidFill>
              <a:latin typeface="Arial" pitchFamily="34" charset="0"/>
              <a:cs typeface="Arial" pitchFamily="34" charset="0"/>
            </a:endParaRPr>
          </a:p>
          <a:p>
            <a:pPr algn="ctr" fontAlgn="base">
              <a:spcBef>
                <a:spcPct val="0"/>
              </a:spcBef>
              <a:spcAft>
                <a:spcPct val="0"/>
              </a:spcAft>
            </a:pPr>
            <a:r>
              <a:rPr lang="en-US" sz="800" b="1" dirty="0">
                <a:solidFill>
                  <a:srgbClr val="1F497D">
                    <a:lumMod val="50000"/>
                  </a:srgbClr>
                </a:solidFill>
                <a:latin typeface="Arial" pitchFamily="34" charset="0"/>
                <a:cs typeface="Arial" pitchFamily="34" charset="0"/>
              </a:rPr>
              <a:t>FTEs:  14.0</a:t>
            </a:r>
          </a:p>
        </p:txBody>
      </p:sp>
      <p:sp>
        <p:nvSpPr>
          <p:cNvPr id="60" name="Line 13"/>
          <p:cNvSpPr>
            <a:spLocks noChangeShapeType="1"/>
          </p:cNvSpPr>
          <p:nvPr/>
        </p:nvSpPr>
        <p:spPr bwMode="auto">
          <a:xfrm>
            <a:off x="5495254" y="2449634"/>
            <a:ext cx="0" cy="0"/>
          </a:xfrm>
          <a:prstGeom prst="line">
            <a:avLst/>
          </a:prstGeom>
          <a:noFill/>
          <a:ln w="9525">
            <a:solidFill>
              <a:schemeClr val="tx1"/>
            </a:solidFill>
            <a:round/>
            <a:headEnd/>
            <a:tailEnd/>
          </a:ln>
          <a:effectLst/>
        </p:spPr>
        <p:txBody>
          <a:bodyPr wrap="none" lIns="91398" tIns="45698" rIns="91398" bIns="45698" anchor="ctr"/>
          <a:lstStyle/>
          <a:p>
            <a:pPr fontAlgn="base">
              <a:spcBef>
                <a:spcPct val="0"/>
              </a:spcBef>
              <a:spcAft>
                <a:spcPct val="0"/>
              </a:spcAft>
            </a:pPr>
            <a:endParaRPr lang="en-US" b="1" dirty="0">
              <a:solidFill>
                <a:srgbClr val="1F497D">
                  <a:lumMod val="50000"/>
                </a:srgbClr>
              </a:solidFill>
              <a:latin typeface="Arial" charset="0"/>
            </a:endParaRPr>
          </a:p>
        </p:txBody>
      </p:sp>
      <p:sp>
        <p:nvSpPr>
          <p:cNvPr id="61" name="Rectangle 60"/>
          <p:cNvSpPr>
            <a:spLocks noChangeArrowheads="1"/>
          </p:cNvSpPr>
          <p:nvPr/>
        </p:nvSpPr>
        <p:spPr bwMode="auto">
          <a:xfrm>
            <a:off x="512957" y="3312760"/>
            <a:ext cx="1946508" cy="2411591"/>
          </a:xfrm>
          <a:prstGeom prst="rect">
            <a:avLst/>
          </a:prstGeom>
          <a:solidFill>
            <a:schemeClr val="accent5">
              <a:lumMod val="60000"/>
              <a:lumOff val="40000"/>
            </a:schemeClr>
          </a:solidFill>
          <a:ln>
            <a:solidFill>
              <a:schemeClr val="bg2">
                <a:lumMod val="50000"/>
              </a:schemeClr>
            </a:solidFill>
            <a:headEnd/>
            <a:tailEnd/>
          </a:ln>
        </p:spPr>
        <p:style>
          <a:lnRef idx="1">
            <a:schemeClr val="accent1"/>
          </a:lnRef>
          <a:fillRef idx="2">
            <a:schemeClr val="accent1"/>
          </a:fillRef>
          <a:effectRef idx="1">
            <a:schemeClr val="accent1"/>
          </a:effectRef>
          <a:fontRef idx="minor">
            <a:schemeClr val="dk1"/>
          </a:fontRef>
        </p:style>
        <p:txBody>
          <a:bodyPr wrap="square" lIns="91398" tIns="45698" rIns="91398" bIns="45698" anchor="t" anchorCtr="0"/>
          <a:lstStyle/>
          <a:p>
            <a:pPr indent="-171450" fontAlgn="base">
              <a:lnSpc>
                <a:spcPct val="150000"/>
              </a:lnSpc>
              <a:spcBef>
                <a:spcPct val="0"/>
              </a:spcBef>
              <a:spcAft>
                <a:spcPct val="0"/>
              </a:spcAft>
              <a:buFont typeface="Wingdings" pitchFamily="2" charset="2"/>
              <a:buChar char="§"/>
            </a:pPr>
            <a:r>
              <a:rPr lang="en-US" sz="800" b="1" dirty="0">
                <a:solidFill>
                  <a:srgbClr val="1F497D">
                    <a:lumMod val="50000"/>
                  </a:srgbClr>
                </a:solidFill>
                <a:latin typeface="Arial" pitchFamily="34" charset="0"/>
                <a:cs typeface="Arial" pitchFamily="34" charset="0"/>
              </a:rPr>
              <a:t> Janitorial / Operations</a:t>
            </a:r>
          </a:p>
          <a:p>
            <a:pPr indent="-171450" fontAlgn="base">
              <a:lnSpc>
                <a:spcPct val="150000"/>
              </a:lnSpc>
              <a:spcBef>
                <a:spcPct val="0"/>
              </a:spcBef>
              <a:spcAft>
                <a:spcPct val="0"/>
              </a:spcAft>
              <a:buFont typeface="Wingdings" pitchFamily="2" charset="2"/>
              <a:buChar char="§"/>
            </a:pPr>
            <a:r>
              <a:rPr lang="en-US" sz="800" b="1" dirty="0">
                <a:solidFill>
                  <a:srgbClr val="1F497D">
                    <a:lumMod val="50000"/>
                  </a:srgbClr>
                </a:solidFill>
                <a:latin typeface="Arial" pitchFamily="34" charset="0"/>
                <a:cs typeface="Arial" pitchFamily="34" charset="0"/>
              </a:rPr>
              <a:t>Preventive, Corrective and Predictive Maintenance</a:t>
            </a:r>
          </a:p>
          <a:p>
            <a:pPr indent="-171450" fontAlgn="base">
              <a:lnSpc>
                <a:spcPct val="150000"/>
              </a:lnSpc>
              <a:spcBef>
                <a:spcPct val="0"/>
              </a:spcBef>
              <a:spcAft>
                <a:spcPct val="0"/>
              </a:spcAft>
              <a:buFont typeface="Wingdings" pitchFamily="2" charset="2"/>
              <a:buChar char="§"/>
            </a:pPr>
            <a:r>
              <a:rPr lang="en-US" sz="800" b="1" dirty="0">
                <a:solidFill>
                  <a:srgbClr val="1F497D">
                    <a:lumMod val="50000"/>
                  </a:srgbClr>
                </a:solidFill>
                <a:latin typeface="Arial" pitchFamily="34" charset="0"/>
                <a:cs typeface="Arial" pitchFamily="34" charset="0"/>
              </a:rPr>
              <a:t>Routine and Emergency Repairs</a:t>
            </a:r>
          </a:p>
          <a:p>
            <a:pPr indent="-171450" fontAlgn="base">
              <a:lnSpc>
                <a:spcPct val="150000"/>
              </a:lnSpc>
              <a:spcBef>
                <a:spcPct val="0"/>
              </a:spcBef>
              <a:spcAft>
                <a:spcPct val="0"/>
              </a:spcAft>
              <a:buFont typeface="Wingdings" pitchFamily="2" charset="2"/>
              <a:buChar char="§"/>
            </a:pPr>
            <a:r>
              <a:rPr lang="en-US" sz="800" b="1" dirty="0">
                <a:solidFill>
                  <a:srgbClr val="1F497D">
                    <a:lumMod val="50000"/>
                  </a:srgbClr>
                </a:solidFill>
                <a:latin typeface="Arial" pitchFamily="34" charset="0"/>
                <a:cs typeface="Arial" pitchFamily="34" charset="0"/>
              </a:rPr>
              <a:t>HVAC, Mechanical, Electrical and Plumbing Repairs</a:t>
            </a:r>
          </a:p>
          <a:p>
            <a:pPr indent="-171450" fontAlgn="base">
              <a:lnSpc>
                <a:spcPct val="150000"/>
              </a:lnSpc>
              <a:spcBef>
                <a:spcPct val="0"/>
              </a:spcBef>
              <a:spcAft>
                <a:spcPct val="0"/>
              </a:spcAft>
              <a:buFont typeface="Wingdings" pitchFamily="2" charset="2"/>
              <a:buChar char="§"/>
            </a:pPr>
            <a:r>
              <a:rPr lang="en-US" sz="800" b="1" dirty="0">
                <a:solidFill>
                  <a:srgbClr val="1F497D">
                    <a:lumMod val="50000"/>
                  </a:srgbClr>
                </a:solidFill>
                <a:latin typeface="Arial" pitchFamily="34" charset="0"/>
                <a:cs typeface="Arial" pitchFamily="34" charset="0"/>
              </a:rPr>
              <a:t>Environmental Services</a:t>
            </a:r>
          </a:p>
          <a:p>
            <a:pPr marL="457200" lvl="2" indent="-171450" fontAlgn="base">
              <a:lnSpc>
                <a:spcPct val="150000"/>
              </a:lnSpc>
              <a:spcBef>
                <a:spcPct val="0"/>
              </a:spcBef>
              <a:spcAft>
                <a:spcPct val="0"/>
              </a:spcAft>
              <a:buFont typeface="Wingdings" pitchFamily="2" charset="2"/>
              <a:buChar char="§"/>
            </a:pPr>
            <a:r>
              <a:rPr lang="en-US" sz="800" b="1" dirty="0">
                <a:solidFill>
                  <a:srgbClr val="1F497D">
                    <a:lumMod val="50000"/>
                  </a:srgbClr>
                </a:solidFill>
                <a:latin typeface="Arial" pitchFamily="34" charset="0"/>
                <a:cs typeface="Arial" pitchFamily="34" charset="0"/>
              </a:rPr>
              <a:t>Asbestos/Lead/Mold/</a:t>
            </a:r>
          </a:p>
          <a:p>
            <a:pPr marL="285750" lvl="2" fontAlgn="base">
              <a:lnSpc>
                <a:spcPct val="150000"/>
              </a:lnSpc>
              <a:spcBef>
                <a:spcPct val="0"/>
              </a:spcBef>
              <a:spcAft>
                <a:spcPct val="0"/>
              </a:spcAft>
            </a:pPr>
            <a:r>
              <a:rPr lang="en-US" sz="800" b="1" dirty="0">
                <a:solidFill>
                  <a:srgbClr val="1F497D">
                    <a:lumMod val="50000"/>
                  </a:srgbClr>
                </a:solidFill>
                <a:latin typeface="Arial" pitchFamily="34" charset="0"/>
                <a:cs typeface="Arial" pitchFamily="34" charset="0"/>
              </a:rPr>
              <a:t>     Abatement/Demolition</a:t>
            </a:r>
          </a:p>
          <a:p>
            <a:pPr marL="457200" lvl="2" indent="-171450" fontAlgn="base">
              <a:lnSpc>
                <a:spcPct val="150000"/>
              </a:lnSpc>
              <a:spcBef>
                <a:spcPct val="0"/>
              </a:spcBef>
              <a:spcAft>
                <a:spcPct val="0"/>
              </a:spcAft>
              <a:buFont typeface="Wingdings" pitchFamily="2" charset="2"/>
              <a:buChar char="§"/>
            </a:pPr>
            <a:r>
              <a:rPr lang="en-US" sz="800" b="1" dirty="0">
                <a:solidFill>
                  <a:srgbClr val="1F497D">
                    <a:lumMod val="50000"/>
                  </a:srgbClr>
                </a:solidFill>
                <a:latin typeface="Arial" pitchFamily="34" charset="0"/>
                <a:cs typeface="Arial" pitchFamily="34" charset="0"/>
              </a:rPr>
              <a:t>Soil Remediation </a:t>
            </a:r>
          </a:p>
          <a:p>
            <a:pPr marL="457200" lvl="2" indent="-171450" fontAlgn="base">
              <a:lnSpc>
                <a:spcPct val="150000"/>
              </a:lnSpc>
              <a:spcBef>
                <a:spcPct val="0"/>
              </a:spcBef>
              <a:spcAft>
                <a:spcPct val="0"/>
              </a:spcAft>
              <a:buFont typeface="Wingdings" pitchFamily="2" charset="2"/>
              <a:buChar char="§"/>
            </a:pPr>
            <a:r>
              <a:rPr lang="en-US" sz="800" b="1" dirty="0">
                <a:solidFill>
                  <a:srgbClr val="1F497D">
                    <a:lumMod val="50000"/>
                  </a:srgbClr>
                </a:solidFill>
                <a:latin typeface="Arial" pitchFamily="34" charset="0"/>
                <a:cs typeface="Arial" pitchFamily="34" charset="0"/>
              </a:rPr>
              <a:t>Underground Storage Tank Removal/Installation</a:t>
            </a:r>
          </a:p>
          <a:p>
            <a:pPr marL="174625" lvl="1" fontAlgn="base">
              <a:lnSpc>
                <a:spcPct val="150000"/>
              </a:lnSpc>
              <a:spcBef>
                <a:spcPct val="0"/>
              </a:spcBef>
              <a:spcAft>
                <a:spcPct val="0"/>
              </a:spcAft>
              <a:buFont typeface="Wingdings" pitchFamily="2" charset="2"/>
              <a:buChar char="§"/>
            </a:pPr>
            <a:endParaRPr lang="en-US" sz="800" b="1" dirty="0">
              <a:solidFill>
                <a:srgbClr val="1F497D">
                  <a:lumMod val="50000"/>
                </a:srgbClr>
              </a:solidFill>
              <a:latin typeface="Arial" pitchFamily="34" charset="0"/>
              <a:cs typeface="Arial" pitchFamily="34" charset="0"/>
            </a:endParaRPr>
          </a:p>
          <a:p>
            <a:pPr marL="401638" lvl="1" indent="-171450" fontAlgn="base">
              <a:lnSpc>
                <a:spcPct val="150000"/>
              </a:lnSpc>
              <a:spcBef>
                <a:spcPct val="0"/>
              </a:spcBef>
              <a:spcAft>
                <a:spcPct val="0"/>
              </a:spcAft>
              <a:buFont typeface="Arial" panose="020B0604020202020204" pitchFamily="34" charset="0"/>
              <a:buChar char="•"/>
            </a:pPr>
            <a:endParaRPr lang="en-US" sz="800" b="1" dirty="0">
              <a:solidFill>
                <a:srgbClr val="1F497D">
                  <a:lumMod val="50000"/>
                </a:srgbClr>
              </a:solidFill>
              <a:latin typeface="Arial" pitchFamily="34" charset="0"/>
              <a:cs typeface="Arial" pitchFamily="34" charset="0"/>
            </a:endParaRPr>
          </a:p>
          <a:p>
            <a:pPr marL="174625" fontAlgn="base">
              <a:lnSpc>
                <a:spcPct val="150000"/>
              </a:lnSpc>
              <a:spcBef>
                <a:spcPct val="0"/>
              </a:spcBef>
              <a:spcAft>
                <a:spcPct val="0"/>
              </a:spcAft>
              <a:buFont typeface="Wingdings" pitchFamily="2" charset="2"/>
              <a:buChar char="§"/>
            </a:pPr>
            <a:endParaRPr lang="en-US" sz="800" b="1" dirty="0">
              <a:solidFill>
                <a:srgbClr val="1F497D">
                  <a:lumMod val="50000"/>
                </a:srgbClr>
              </a:solidFill>
              <a:latin typeface="Arial" pitchFamily="34" charset="0"/>
              <a:cs typeface="Arial" pitchFamily="34" charset="0"/>
            </a:endParaRPr>
          </a:p>
          <a:p>
            <a:pPr fontAlgn="base">
              <a:lnSpc>
                <a:spcPct val="150000"/>
              </a:lnSpc>
              <a:spcBef>
                <a:spcPct val="0"/>
              </a:spcBef>
              <a:spcAft>
                <a:spcPct val="0"/>
              </a:spcAft>
              <a:buFont typeface="Wingdings" pitchFamily="2" charset="2"/>
              <a:buChar char="§"/>
            </a:pPr>
            <a:endParaRPr lang="en-US" sz="800" b="1" dirty="0">
              <a:solidFill>
                <a:srgbClr val="1F497D">
                  <a:lumMod val="50000"/>
                </a:srgbClr>
              </a:solidFill>
              <a:latin typeface="Arial" pitchFamily="34" charset="0"/>
              <a:cs typeface="Arial" pitchFamily="34" charset="0"/>
            </a:endParaRPr>
          </a:p>
        </p:txBody>
      </p:sp>
      <p:sp>
        <p:nvSpPr>
          <p:cNvPr id="62" name="Rectangle 61"/>
          <p:cNvSpPr>
            <a:spLocks noChangeArrowheads="1"/>
          </p:cNvSpPr>
          <p:nvPr/>
        </p:nvSpPr>
        <p:spPr bwMode="auto">
          <a:xfrm>
            <a:off x="4795673" y="3290431"/>
            <a:ext cx="1781054" cy="2411689"/>
          </a:xfrm>
          <a:prstGeom prst="rect">
            <a:avLst/>
          </a:prstGeom>
          <a:solidFill>
            <a:schemeClr val="accent5">
              <a:lumMod val="60000"/>
              <a:lumOff val="40000"/>
            </a:schemeClr>
          </a:solidFill>
          <a:ln>
            <a:solidFill>
              <a:schemeClr val="bg2">
                <a:lumMod val="50000"/>
              </a:schemeClr>
            </a:solidFill>
            <a:headEnd/>
            <a:tailEnd/>
          </a:ln>
        </p:spPr>
        <p:style>
          <a:lnRef idx="1">
            <a:schemeClr val="accent1"/>
          </a:lnRef>
          <a:fillRef idx="2">
            <a:schemeClr val="accent1"/>
          </a:fillRef>
          <a:effectRef idx="1">
            <a:schemeClr val="accent1"/>
          </a:effectRef>
          <a:fontRef idx="minor">
            <a:schemeClr val="dk1"/>
          </a:fontRef>
        </p:style>
        <p:txBody>
          <a:bodyPr wrap="square" lIns="91398" tIns="45698" rIns="91398" bIns="45698" anchor="t" anchorCtr="0">
            <a:noAutofit/>
          </a:bodyPr>
          <a:lstStyle/>
          <a:p>
            <a:pPr fontAlgn="base">
              <a:lnSpc>
                <a:spcPct val="150000"/>
              </a:lnSpc>
              <a:spcBef>
                <a:spcPct val="0"/>
              </a:spcBef>
              <a:spcAft>
                <a:spcPct val="0"/>
              </a:spcAft>
              <a:buFont typeface="Wingdings" pitchFamily="2" charset="2"/>
              <a:buChar char="§"/>
            </a:pPr>
            <a:r>
              <a:rPr lang="en-US" sz="800" b="1" dirty="0">
                <a:solidFill>
                  <a:srgbClr val="1F497D">
                    <a:lumMod val="50000"/>
                  </a:srgbClr>
                </a:solidFill>
                <a:latin typeface="Arial" pitchFamily="34" charset="0"/>
                <a:cs typeface="Arial" pitchFamily="34" charset="0"/>
              </a:rPr>
              <a:t> Access Control</a:t>
            </a:r>
          </a:p>
          <a:p>
            <a:pPr fontAlgn="base">
              <a:lnSpc>
                <a:spcPct val="150000"/>
              </a:lnSpc>
              <a:spcBef>
                <a:spcPct val="0"/>
              </a:spcBef>
              <a:spcAft>
                <a:spcPct val="0"/>
              </a:spcAft>
              <a:buFont typeface="Wingdings" pitchFamily="2" charset="2"/>
              <a:buChar char="§"/>
            </a:pPr>
            <a:r>
              <a:rPr lang="en-US" sz="800" b="1" dirty="0">
                <a:solidFill>
                  <a:srgbClr val="1F497D">
                    <a:lumMod val="50000"/>
                  </a:srgbClr>
                </a:solidFill>
                <a:latin typeface="Arial" pitchFamily="34" charset="0"/>
                <a:cs typeface="Arial" pitchFamily="34" charset="0"/>
              </a:rPr>
              <a:t> Badging  </a:t>
            </a:r>
          </a:p>
          <a:p>
            <a:pPr fontAlgn="base">
              <a:lnSpc>
                <a:spcPct val="150000"/>
              </a:lnSpc>
              <a:spcBef>
                <a:spcPct val="0"/>
              </a:spcBef>
              <a:spcAft>
                <a:spcPct val="0"/>
              </a:spcAft>
              <a:buFont typeface="Wingdings" pitchFamily="2" charset="2"/>
              <a:buChar char="§"/>
            </a:pPr>
            <a:r>
              <a:rPr lang="en-US" sz="800" b="1" dirty="0">
                <a:solidFill>
                  <a:srgbClr val="1F497D">
                    <a:lumMod val="50000"/>
                  </a:srgbClr>
                </a:solidFill>
                <a:latin typeface="Arial" pitchFamily="34" charset="0"/>
                <a:cs typeface="Arial" pitchFamily="34" charset="0"/>
              </a:rPr>
              <a:t> CCTV</a:t>
            </a:r>
          </a:p>
          <a:p>
            <a:pPr fontAlgn="base">
              <a:lnSpc>
                <a:spcPct val="150000"/>
              </a:lnSpc>
              <a:spcBef>
                <a:spcPct val="0"/>
              </a:spcBef>
              <a:spcAft>
                <a:spcPct val="0"/>
              </a:spcAft>
              <a:buFont typeface="Wingdings" pitchFamily="2" charset="2"/>
              <a:buChar char="§"/>
            </a:pPr>
            <a:r>
              <a:rPr lang="en-US" sz="800" b="1" dirty="0">
                <a:solidFill>
                  <a:srgbClr val="1F497D">
                    <a:lumMod val="50000"/>
                  </a:srgbClr>
                </a:solidFill>
                <a:latin typeface="Arial" pitchFamily="34" charset="0"/>
                <a:cs typeface="Arial" pitchFamily="34" charset="0"/>
              </a:rPr>
              <a:t> Investigations</a:t>
            </a:r>
          </a:p>
          <a:p>
            <a:pPr marL="60325" indent="-60325" fontAlgn="base">
              <a:lnSpc>
                <a:spcPct val="150000"/>
              </a:lnSpc>
              <a:spcBef>
                <a:spcPct val="0"/>
              </a:spcBef>
              <a:spcAft>
                <a:spcPct val="0"/>
              </a:spcAft>
              <a:buFont typeface="Wingdings" pitchFamily="2" charset="2"/>
              <a:buChar char="§"/>
            </a:pPr>
            <a:r>
              <a:rPr lang="en-US" sz="800" b="1" dirty="0">
                <a:solidFill>
                  <a:srgbClr val="1F497D">
                    <a:lumMod val="50000"/>
                  </a:srgbClr>
                </a:solidFill>
                <a:latin typeface="Arial" pitchFamily="34" charset="0"/>
                <a:cs typeface="Arial" pitchFamily="34" charset="0"/>
              </a:rPr>
              <a:t>Security Guard Services</a:t>
            </a:r>
          </a:p>
          <a:p>
            <a:pPr marL="60325" indent="-60325" fontAlgn="base">
              <a:lnSpc>
                <a:spcPct val="150000"/>
              </a:lnSpc>
              <a:spcBef>
                <a:spcPct val="0"/>
              </a:spcBef>
              <a:spcAft>
                <a:spcPct val="0"/>
              </a:spcAft>
              <a:buFont typeface="Wingdings" pitchFamily="2" charset="2"/>
              <a:buChar char="§"/>
            </a:pPr>
            <a:r>
              <a:rPr lang="en-US" sz="800" b="1" dirty="0">
                <a:solidFill>
                  <a:srgbClr val="1F497D">
                    <a:lumMod val="50000"/>
                  </a:srgbClr>
                </a:solidFill>
                <a:latin typeface="Arial" pitchFamily="34" charset="0"/>
                <a:cs typeface="Arial" pitchFamily="34" charset="0"/>
              </a:rPr>
              <a:t>Security Assessments</a:t>
            </a:r>
          </a:p>
          <a:p>
            <a:pPr fontAlgn="base">
              <a:lnSpc>
                <a:spcPct val="150000"/>
              </a:lnSpc>
              <a:spcBef>
                <a:spcPct val="0"/>
              </a:spcBef>
              <a:spcAft>
                <a:spcPct val="0"/>
              </a:spcAft>
              <a:buFont typeface="Wingdings" pitchFamily="2" charset="2"/>
              <a:buChar char="§"/>
            </a:pPr>
            <a:r>
              <a:rPr lang="en-US" sz="800" b="1" dirty="0">
                <a:solidFill>
                  <a:srgbClr val="1F497D">
                    <a:lumMod val="50000"/>
                  </a:srgbClr>
                </a:solidFill>
                <a:latin typeface="Arial" pitchFamily="34" charset="0"/>
                <a:cs typeface="Arial" pitchFamily="34" charset="0"/>
              </a:rPr>
              <a:t> Preventive Maintenance</a:t>
            </a:r>
          </a:p>
          <a:p>
            <a:pPr fontAlgn="base">
              <a:spcBef>
                <a:spcPct val="0"/>
              </a:spcBef>
              <a:spcAft>
                <a:spcPct val="0"/>
              </a:spcAft>
              <a:buFont typeface="Wingdings" pitchFamily="2" charset="2"/>
              <a:buChar char="§"/>
            </a:pPr>
            <a:r>
              <a:rPr lang="en-US" sz="800" b="1" dirty="0">
                <a:solidFill>
                  <a:srgbClr val="1F497D">
                    <a:lumMod val="50000"/>
                  </a:srgbClr>
                </a:solidFill>
                <a:latin typeface="Arial" pitchFamily="34" charset="0"/>
                <a:cs typeface="Arial" pitchFamily="34" charset="0"/>
              </a:rPr>
              <a:t> Cyber-Lock Electronic Key Program</a:t>
            </a:r>
          </a:p>
          <a:p>
            <a:pPr fontAlgn="base">
              <a:spcBef>
                <a:spcPct val="0"/>
              </a:spcBef>
              <a:spcAft>
                <a:spcPct val="0"/>
              </a:spcAft>
              <a:buFont typeface="Wingdings" pitchFamily="2" charset="2"/>
              <a:buChar char="§"/>
            </a:pPr>
            <a:endParaRPr lang="en-US" sz="800" b="1" dirty="0">
              <a:solidFill>
                <a:srgbClr val="1F497D">
                  <a:lumMod val="50000"/>
                </a:srgbClr>
              </a:solidFill>
              <a:latin typeface="Arial" pitchFamily="34" charset="0"/>
              <a:cs typeface="Arial" pitchFamily="34" charset="0"/>
            </a:endParaRPr>
          </a:p>
          <a:p>
            <a:pPr fontAlgn="base">
              <a:spcBef>
                <a:spcPct val="0"/>
              </a:spcBef>
              <a:spcAft>
                <a:spcPct val="0"/>
              </a:spcAft>
              <a:buFont typeface="Wingdings" pitchFamily="2" charset="2"/>
              <a:buChar char="§"/>
            </a:pPr>
            <a:r>
              <a:rPr lang="en-US" sz="800" b="1" dirty="0">
                <a:solidFill>
                  <a:srgbClr val="1F497D">
                    <a:lumMod val="50000"/>
                  </a:srgbClr>
                </a:solidFill>
                <a:latin typeface="Arial" pitchFamily="34" charset="0"/>
                <a:cs typeface="Arial" pitchFamily="34" charset="0"/>
              </a:rPr>
              <a:t>HPW Security Team Consolidation</a:t>
            </a:r>
          </a:p>
          <a:p>
            <a:pPr marL="60325" indent="-60325" fontAlgn="base">
              <a:lnSpc>
                <a:spcPct val="150000"/>
              </a:lnSpc>
              <a:spcBef>
                <a:spcPct val="0"/>
              </a:spcBef>
              <a:spcAft>
                <a:spcPct val="0"/>
              </a:spcAft>
              <a:buFont typeface="Wingdings" pitchFamily="2" charset="2"/>
              <a:buChar char="§"/>
            </a:pPr>
            <a:endParaRPr lang="en-US" sz="800" b="1" dirty="0">
              <a:solidFill>
                <a:srgbClr val="1F497D">
                  <a:lumMod val="50000"/>
                </a:srgbClr>
              </a:solidFill>
              <a:latin typeface="Arial" pitchFamily="34" charset="0"/>
              <a:cs typeface="Arial" pitchFamily="34" charset="0"/>
            </a:endParaRPr>
          </a:p>
          <a:p>
            <a:pPr fontAlgn="base">
              <a:lnSpc>
                <a:spcPct val="150000"/>
              </a:lnSpc>
              <a:spcBef>
                <a:spcPct val="0"/>
              </a:spcBef>
              <a:spcAft>
                <a:spcPct val="0"/>
              </a:spcAft>
            </a:pPr>
            <a:endParaRPr lang="en-US" sz="800" b="1" dirty="0">
              <a:solidFill>
                <a:srgbClr val="1F497D">
                  <a:lumMod val="50000"/>
                </a:srgbClr>
              </a:solidFill>
              <a:latin typeface="Arial" pitchFamily="34" charset="0"/>
              <a:cs typeface="Arial" pitchFamily="34" charset="0"/>
            </a:endParaRPr>
          </a:p>
          <a:p>
            <a:pPr fontAlgn="base">
              <a:lnSpc>
                <a:spcPct val="150000"/>
              </a:lnSpc>
              <a:spcBef>
                <a:spcPct val="0"/>
              </a:spcBef>
              <a:spcAft>
                <a:spcPct val="0"/>
              </a:spcAft>
            </a:pPr>
            <a:endParaRPr lang="en-US" sz="800" b="1" dirty="0">
              <a:solidFill>
                <a:srgbClr val="1F497D">
                  <a:lumMod val="50000"/>
                </a:srgbClr>
              </a:solidFill>
              <a:latin typeface="Arial" pitchFamily="34" charset="0"/>
              <a:cs typeface="Arial" pitchFamily="34" charset="0"/>
            </a:endParaRPr>
          </a:p>
        </p:txBody>
      </p:sp>
      <p:sp>
        <p:nvSpPr>
          <p:cNvPr id="63" name="Rectangle 62"/>
          <p:cNvSpPr>
            <a:spLocks noChangeArrowheads="1"/>
          </p:cNvSpPr>
          <p:nvPr/>
        </p:nvSpPr>
        <p:spPr bwMode="auto">
          <a:xfrm>
            <a:off x="2676320" y="3313474"/>
            <a:ext cx="1902498" cy="2410877"/>
          </a:xfrm>
          <a:prstGeom prst="rect">
            <a:avLst/>
          </a:prstGeom>
          <a:solidFill>
            <a:schemeClr val="accent5">
              <a:lumMod val="60000"/>
              <a:lumOff val="40000"/>
            </a:schemeClr>
          </a:solidFill>
          <a:ln>
            <a:solidFill>
              <a:schemeClr val="bg2">
                <a:lumMod val="50000"/>
              </a:schemeClr>
            </a:solidFill>
            <a:headEnd/>
            <a:tailEnd/>
          </a:ln>
        </p:spPr>
        <p:style>
          <a:lnRef idx="1">
            <a:schemeClr val="accent1"/>
          </a:lnRef>
          <a:fillRef idx="2">
            <a:schemeClr val="accent1"/>
          </a:fillRef>
          <a:effectRef idx="1">
            <a:schemeClr val="accent1"/>
          </a:effectRef>
          <a:fontRef idx="minor">
            <a:schemeClr val="dk1"/>
          </a:fontRef>
        </p:style>
        <p:txBody>
          <a:bodyPr wrap="square" lIns="91398" tIns="45698" rIns="91398" bIns="45698" anchor="t" anchorCtr="0"/>
          <a:lstStyle/>
          <a:p>
            <a:pPr fontAlgn="base">
              <a:lnSpc>
                <a:spcPct val="150000"/>
              </a:lnSpc>
              <a:spcBef>
                <a:spcPct val="0"/>
              </a:spcBef>
              <a:spcAft>
                <a:spcPct val="0"/>
              </a:spcAft>
              <a:buFont typeface="Wingdings" pitchFamily="2" charset="2"/>
              <a:buChar char="§"/>
            </a:pPr>
            <a:r>
              <a:rPr lang="en-US" sz="800" b="1" dirty="0">
                <a:solidFill>
                  <a:srgbClr val="1F497D">
                    <a:lumMod val="50000"/>
                  </a:srgbClr>
                </a:solidFill>
                <a:latin typeface="Arial" pitchFamily="34" charset="0"/>
                <a:cs typeface="Arial" pitchFamily="34" charset="0"/>
              </a:rPr>
              <a:t> CIP Planning        </a:t>
            </a:r>
          </a:p>
          <a:p>
            <a:pPr fontAlgn="base">
              <a:lnSpc>
                <a:spcPct val="150000"/>
              </a:lnSpc>
              <a:spcBef>
                <a:spcPct val="0"/>
              </a:spcBef>
              <a:spcAft>
                <a:spcPct val="0"/>
              </a:spcAft>
              <a:buFont typeface="Wingdings" pitchFamily="2" charset="2"/>
              <a:buChar char="§"/>
            </a:pPr>
            <a:r>
              <a:rPr lang="en-US" sz="800" b="1" dirty="0">
                <a:solidFill>
                  <a:srgbClr val="1F497D">
                    <a:lumMod val="50000"/>
                  </a:srgbClr>
                </a:solidFill>
                <a:latin typeface="Arial" pitchFamily="34" charset="0"/>
                <a:cs typeface="Arial" pitchFamily="34" charset="0"/>
              </a:rPr>
              <a:t> Capital Design &amp;           Construction Projects</a:t>
            </a:r>
          </a:p>
          <a:p>
            <a:pPr fontAlgn="base">
              <a:lnSpc>
                <a:spcPct val="150000"/>
              </a:lnSpc>
              <a:spcBef>
                <a:spcPct val="0"/>
              </a:spcBef>
              <a:spcAft>
                <a:spcPct val="0"/>
              </a:spcAft>
              <a:buFont typeface="Wingdings" pitchFamily="2" charset="2"/>
              <a:buChar char="§"/>
            </a:pPr>
            <a:r>
              <a:rPr lang="en-US" sz="800" b="1" dirty="0">
                <a:solidFill>
                  <a:srgbClr val="1F497D">
                    <a:lumMod val="50000"/>
                  </a:srgbClr>
                </a:solidFill>
                <a:latin typeface="Arial" pitchFamily="34" charset="0"/>
                <a:cs typeface="Arial" pitchFamily="34" charset="0"/>
              </a:rPr>
              <a:t> Construction Inspections</a:t>
            </a:r>
          </a:p>
          <a:p>
            <a:pPr fontAlgn="base">
              <a:lnSpc>
                <a:spcPct val="150000"/>
              </a:lnSpc>
              <a:spcBef>
                <a:spcPct val="0"/>
              </a:spcBef>
              <a:spcAft>
                <a:spcPct val="0"/>
              </a:spcAft>
              <a:buFont typeface="Wingdings" pitchFamily="2" charset="2"/>
              <a:buChar char="§"/>
            </a:pPr>
            <a:r>
              <a:rPr lang="en-US" sz="800" b="1" dirty="0">
                <a:solidFill>
                  <a:srgbClr val="1F497D">
                    <a:lumMod val="50000"/>
                  </a:srgbClr>
                </a:solidFill>
                <a:latin typeface="Arial" pitchFamily="34" charset="0"/>
                <a:cs typeface="Arial" pitchFamily="34" charset="0"/>
              </a:rPr>
              <a:t> Civic Art Administration</a:t>
            </a:r>
          </a:p>
          <a:p>
            <a:pPr fontAlgn="base">
              <a:lnSpc>
                <a:spcPct val="150000"/>
              </a:lnSpc>
              <a:spcBef>
                <a:spcPct val="0"/>
              </a:spcBef>
              <a:spcAft>
                <a:spcPct val="0"/>
              </a:spcAft>
              <a:buFont typeface="Wingdings" pitchFamily="2" charset="2"/>
              <a:buChar char="§"/>
            </a:pPr>
            <a:r>
              <a:rPr lang="en-US" sz="800" b="1" dirty="0">
                <a:solidFill>
                  <a:srgbClr val="1F497D">
                    <a:lumMod val="50000"/>
                  </a:srgbClr>
                </a:solidFill>
                <a:latin typeface="Arial" pitchFamily="34" charset="0"/>
                <a:cs typeface="Arial" pitchFamily="34" charset="0"/>
              </a:rPr>
              <a:t> Job Order Contracting </a:t>
            </a:r>
          </a:p>
          <a:p>
            <a:pPr fontAlgn="base">
              <a:lnSpc>
                <a:spcPct val="150000"/>
              </a:lnSpc>
              <a:spcBef>
                <a:spcPct val="0"/>
              </a:spcBef>
              <a:spcAft>
                <a:spcPct val="0"/>
              </a:spcAft>
              <a:buFont typeface="Wingdings" pitchFamily="2" charset="2"/>
              <a:buChar char="§"/>
            </a:pPr>
            <a:r>
              <a:rPr lang="en-US" sz="800" b="1" dirty="0">
                <a:solidFill>
                  <a:srgbClr val="1F497D">
                    <a:lumMod val="50000"/>
                  </a:srgbClr>
                </a:solidFill>
                <a:latin typeface="Arial" pitchFamily="34" charset="0"/>
                <a:cs typeface="Arial" pitchFamily="34" charset="0"/>
              </a:rPr>
              <a:t> Task Order Contracting </a:t>
            </a:r>
          </a:p>
          <a:p>
            <a:pPr fontAlgn="base">
              <a:lnSpc>
                <a:spcPct val="150000"/>
              </a:lnSpc>
              <a:spcBef>
                <a:spcPct val="0"/>
              </a:spcBef>
              <a:spcAft>
                <a:spcPct val="0"/>
              </a:spcAft>
              <a:buFont typeface="Wingdings" pitchFamily="2" charset="2"/>
              <a:buChar char="§"/>
            </a:pPr>
            <a:r>
              <a:rPr lang="en-US" sz="800" b="1" dirty="0">
                <a:solidFill>
                  <a:srgbClr val="1F497D">
                    <a:lumMod val="50000"/>
                  </a:srgbClr>
                </a:solidFill>
                <a:latin typeface="Arial" pitchFamily="34" charset="0"/>
                <a:cs typeface="Arial" pitchFamily="34" charset="0"/>
              </a:rPr>
              <a:t> In-House Planning / Design</a:t>
            </a:r>
          </a:p>
          <a:p>
            <a:pPr fontAlgn="base">
              <a:lnSpc>
                <a:spcPct val="150000"/>
              </a:lnSpc>
              <a:spcBef>
                <a:spcPct val="0"/>
              </a:spcBef>
              <a:spcAft>
                <a:spcPct val="0"/>
              </a:spcAft>
              <a:buFont typeface="Wingdings" pitchFamily="2" charset="2"/>
              <a:buChar char="§"/>
            </a:pPr>
            <a:r>
              <a:rPr lang="en-US" sz="800" b="1" dirty="0">
                <a:solidFill>
                  <a:srgbClr val="1F497D">
                    <a:lumMod val="50000"/>
                  </a:srgbClr>
                </a:solidFill>
                <a:latin typeface="Arial" pitchFamily="34" charset="0"/>
                <a:cs typeface="Arial" pitchFamily="34" charset="0"/>
              </a:rPr>
              <a:t> In-House Renovation</a:t>
            </a:r>
          </a:p>
          <a:p>
            <a:pPr fontAlgn="base">
              <a:lnSpc>
                <a:spcPct val="150000"/>
              </a:lnSpc>
              <a:spcBef>
                <a:spcPct val="0"/>
              </a:spcBef>
              <a:spcAft>
                <a:spcPct val="0"/>
              </a:spcAft>
              <a:buFont typeface="Wingdings" pitchFamily="2" charset="2"/>
              <a:buChar char="§"/>
            </a:pPr>
            <a:r>
              <a:rPr lang="en-US" sz="800" b="1" dirty="0">
                <a:solidFill>
                  <a:srgbClr val="1F497D">
                    <a:lumMod val="50000"/>
                  </a:srgbClr>
                </a:solidFill>
                <a:latin typeface="Arial" pitchFamily="34" charset="0"/>
                <a:cs typeface="Arial" pitchFamily="34" charset="0"/>
              </a:rPr>
              <a:t> Real Estate</a:t>
            </a:r>
          </a:p>
          <a:p>
            <a:pPr marL="153848" lvl="1">
              <a:lnSpc>
                <a:spcPct val="150000"/>
              </a:lnSpc>
              <a:buFont typeface="Wingdings" pitchFamily="2" charset="2"/>
              <a:buChar char="§"/>
            </a:pPr>
            <a:r>
              <a:rPr lang="en-US" sz="800" b="1" dirty="0">
                <a:solidFill>
                  <a:srgbClr val="1F497D">
                    <a:lumMod val="50000"/>
                  </a:srgbClr>
                </a:solidFill>
                <a:latin typeface="Arial" pitchFamily="34" charset="0"/>
                <a:cs typeface="Arial" pitchFamily="34" charset="0"/>
              </a:rPr>
              <a:t> Acquisition</a:t>
            </a:r>
          </a:p>
          <a:p>
            <a:pPr marL="153848" lvl="1">
              <a:lnSpc>
                <a:spcPct val="150000"/>
              </a:lnSpc>
              <a:buFont typeface="Wingdings" pitchFamily="2" charset="2"/>
              <a:buChar char="§"/>
            </a:pPr>
            <a:r>
              <a:rPr lang="en-US" sz="800" b="1" dirty="0">
                <a:solidFill>
                  <a:srgbClr val="1F497D">
                    <a:lumMod val="50000"/>
                  </a:srgbClr>
                </a:solidFill>
                <a:latin typeface="Arial" pitchFamily="34" charset="0"/>
                <a:cs typeface="Arial" pitchFamily="34" charset="0"/>
              </a:rPr>
              <a:t>Disposition </a:t>
            </a:r>
          </a:p>
          <a:p>
            <a:pPr marL="153848" lvl="1">
              <a:lnSpc>
                <a:spcPct val="150000"/>
              </a:lnSpc>
              <a:buFont typeface="Wingdings" pitchFamily="2" charset="2"/>
              <a:buChar char="§"/>
            </a:pPr>
            <a:r>
              <a:rPr lang="en-US" sz="800" b="1" dirty="0">
                <a:solidFill>
                  <a:srgbClr val="1F497D">
                    <a:lumMod val="50000"/>
                  </a:srgbClr>
                </a:solidFill>
                <a:latin typeface="Arial" pitchFamily="34" charset="0"/>
                <a:cs typeface="Arial" pitchFamily="34" charset="0"/>
              </a:rPr>
              <a:t> Leasing </a:t>
            </a:r>
          </a:p>
          <a:p>
            <a:pPr fontAlgn="base">
              <a:lnSpc>
                <a:spcPct val="150000"/>
              </a:lnSpc>
              <a:spcBef>
                <a:spcPct val="0"/>
              </a:spcBef>
              <a:spcAft>
                <a:spcPct val="0"/>
              </a:spcAft>
              <a:buFont typeface="Wingdings" pitchFamily="2" charset="2"/>
              <a:buChar char="§"/>
            </a:pPr>
            <a:endParaRPr lang="en-US" sz="900" b="1" dirty="0">
              <a:solidFill>
                <a:srgbClr val="1F497D">
                  <a:lumMod val="50000"/>
                </a:srgbClr>
              </a:solidFill>
              <a:latin typeface="Arial" pitchFamily="34" charset="0"/>
              <a:cs typeface="Arial" pitchFamily="34" charset="0"/>
            </a:endParaRPr>
          </a:p>
          <a:p>
            <a:pPr marL="153848" lvl="1">
              <a:lnSpc>
                <a:spcPct val="150000"/>
              </a:lnSpc>
              <a:buFont typeface="Wingdings" pitchFamily="2" charset="2"/>
              <a:buChar char="§"/>
            </a:pPr>
            <a:endParaRPr lang="en-US" sz="800" b="1" dirty="0">
              <a:solidFill>
                <a:srgbClr val="1F497D">
                  <a:lumMod val="50000"/>
                </a:srgbClr>
              </a:solidFill>
              <a:latin typeface="Arial" pitchFamily="34" charset="0"/>
              <a:cs typeface="Arial" pitchFamily="34" charset="0"/>
            </a:endParaRPr>
          </a:p>
          <a:p>
            <a:pPr fontAlgn="base">
              <a:lnSpc>
                <a:spcPct val="150000"/>
              </a:lnSpc>
              <a:spcBef>
                <a:spcPct val="0"/>
              </a:spcBef>
              <a:spcAft>
                <a:spcPct val="0"/>
              </a:spcAft>
              <a:buFont typeface="Wingdings" pitchFamily="2" charset="2"/>
              <a:buChar char="§"/>
            </a:pPr>
            <a:endParaRPr lang="en-US" sz="800" b="1" dirty="0">
              <a:solidFill>
                <a:srgbClr val="1F497D">
                  <a:lumMod val="50000"/>
                </a:srgbClr>
              </a:solidFill>
              <a:latin typeface="Arial" pitchFamily="34" charset="0"/>
              <a:cs typeface="Arial" pitchFamily="34" charset="0"/>
            </a:endParaRPr>
          </a:p>
          <a:p>
            <a:pPr fontAlgn="base">
              <a:lnSpc>
                <a:spcPct val="150000"/>
              </a:lnSpc>
              <a:spcBef>
                <a:spcPct val="0"/>
              </a:spcBef>
              <a:spcAft>
                <a:spcPct val="0"/>
              </a:spcAft>
              <a:buFont typeface="Wingdings" pitchFamily="2" charset="2"/>
              <a:buChar char="§"/>
            </a:pPr>
            <a:endParaRPr lang="en-US" sz="800" b="1" dirty="0">
              <a:solidFill>
                <a:srgbClr val="1F497D">
                  <a:lumMod val="50000"/>
                </a:srgbClr>
              </a:solidFill>
              <a:latin typeface="Arial" pitchFamily="34" charset="0"/>
              <a:cs typeface="Arial" pitchFamily="34" charset="0"/>
            </a:endParaRPr>
          </a:p>
        </p:txBody>
      </p:sp>
      <p:sp>
        <p:nvSpPr>
          <p:cNvPr id="64" name="Rectangle 63"/>
          <p:cNvSpPr>
            <a:spLocks noChangeArrowheads="1"/>
          </p:cNvSpPr>
          <p:nvPr/>
        </p:nvSpPr>
        <p:spPr bwMode="auto">
          <a:xfrm>
            <a:off x="6793582" y="3301994"/>
            <a:ext cx="1893218" cy="2411591"/>
          </a:xfrm>
          <a:prstGeom prst="rect">
            <a:avLst/>
          </a:prstGeom>
          <a:solidFill>
            <a:schemeClr val="accent5">
              <a:lumMod val="60000"/>
              <a:lumOff val="40000"/>
            </a:schemeClr>
          </a:solidFill>
          <a:ln>
            <a:solidFill>
              <a:schemeClr val="bg2">
                <a:lumMod val="50000"/>
              </a:schemeClr>
            </a:solidFill>
            <a:headEnd/>
            <a:tailEnd/>
          </a:ln>
        </p:spPr>
        <p:style>
          <a:lnRef idx="1">
            <a:schemeClr val="accent1"/>
          </a:lnRef>
          <a:fillRef idx="2">
            <a:schemeClr val="accent1"/>
          </a:fillRef>
          <a:effectRef idx="1">
            <a:schemeClr val="accent1"/>
          </a:effectRef>
          <a:fontRef idx="minor">
            <a:schemeClr val="dk1"/>
          </a:fontRef>
        </p:style>
        <p:txBody>
          <a:bodyPr wrap="square" lIns="91398" tIns="45698" rIns="91398" bIns="45698" anchor="t" anchorCtr="0">
            <a:noAutofit/>
          </a:bodyPr>
          <a:lstStyle/>
          <a:p>
            <a:pPr fontAlgn="base">
              <a:lnSpc>
                <a:spcPct val="150000"/>
              </a:lnSpc>
              <a:spcBef>
                <a:spcPct val="0"/>
              </a:spcBef>
              <a:spcAft>
                <a:spcPct val="0"/>
              </a:spcAft>
              <a:buFont typeface="Wingdings" pitchFamily="2" charset="2"/>
              <a:buChar char="§"/>
            </a:pPr>
            <a:r>
              <a:rPr lang="en-US" sz="800" b="1" dirty="0">
                <a:solidFill>
                  <a:srgbClr val="1F497D">
                    <a:lumMod val="50000"/>
                  </a:srgbClr>
                </a:solidFill>
                <a:latin typeface="Arial" pitchFamily="34" charset="0"/>
                <a:cs typeface="Arial" pitchFamily="34" charset="0"/>
              </a:rPr>
              <a:t> Financial Services</a:t>
            </a:r>
          </a:p>
          <a:p>
            <a:pPr marL="230118" lvl="2">
              <a:lnSpc>
                <a:spcPct val="150000"/>
              </a:lnSpc>
              <a:buFont typeface="Wingdings" pitchFamily="2" charset="2"/>
              <a:buChar char="§"/>
            </a:pPr>
            <a:r>
              <a:rPr lang="en-US" sz="800" b="1" dirty="0">
                <a:solidFill>
                  <a:srgbClr val="1F497D">
                    <a:lumMod val="50000"/>
                  </a:srgbClr>
                </a:solidFill>
                <a:latin typeface="Arial" pitchFamily="34" charset="0"/>
                <a:cs typeface="Arial" pitchFamily="34" charset="0"/>
              </a:rPr>
              <a:t> Budgeting </a:t>
            </a:r>
          </a:p>
          <a:p>
            <a:pPr marL="230118" lvl="2">
              <a:lnSpc>
                <a:spcPct val="150000"/>
              </a:lnSpc>
              <a:buFont typeface="Wingdings" pitchFamily="2" charset="2"/>
              <a:buChar char="§"/>
            </a:pPr>
            <a:r>
              <a:rPr lang="en-US" sz="800" b="1" dirty="0">
                <a:solidFill>
                  <a:srgbClr val="1F497D">
                    <a:lumMod val="50000"/>
                  </a:srgbClr>
                </a:solidFill>
                <a:latin typeface="Arial" pitchFamily="34" charset="0"/>
                <a:cs typeface="Arial" pitchFamily="34" charset="0"/>
              </a:rPr>
              <a:t> Reporting</a:t>
            </a:r>
          </a:p>
          <a:p>
            <a:pPr marL="230118" lvl="2">
              <a:lnSpc>
                <a:spcPct val="150000"/>
              </a:lnSpc>
              <a:buFont typeface="Wingdings" pitchFamily="2" charset="2"/>
              <a:buChar char="§"/>
            </a:pPr>
            <a:r>
              <a:rPr lang="en-US" sz="800" b="1" dirty="0">
                <a:solidFill>
                  <a:srgbClr val="1F497D">
                    <a:lumMod val="50000"/>
                  </a:srgbClr>
                </a:solidFill>
                <a:latin typeface="Arial" pitchFamily="34" charset="0"/>
                <a:cs typeface="Arial" pitchFamily="34" charset="0"/>
              </a:rPr>
              <a:t> Payables</a:t>
            </a:r>
          </a:p>
          <a:p>
            <a:pPr marL="230118" lvl="2">
              <a:lnSpc>
                <a:spcPct val="150000"/>
              </a:lnSpc>
              <a:buFont typeface="Wingdings" pitchFamily="2" charset="2"/>
              <a:buChar char="§"/>
            </a:pPr>
            <a:r>
              <a:rPr lang="en-US" sz="800" b="1" dirty="0">
                <a:solidFill>
                  <a:srgbClr val="1F497D">
                    <a:lumMod val="50000"/>
                  </a:srgbClr>
                </a:solidFill>
                <a:latin typeface="Arial" pitchFamily="34" charset="0"/>
                <a:cs typeface="Arial" pitchFamily="34" charset="0"/>
              </a:rPr>
              <a:t> KPI Reporting</a:t>
            </a:r>
          </a:p>
          <a:p>
            <a:pPr fontAlgn="base">
              <a:lnSpc>
                <a:spcPct val="150000"/>
              </a:lnSpc>
              <a:spcBef>
                <a:spcPct val="0"/>
              </a:spcBef>
              <a:spcAft>
                <a:spcPct val="0"/>
              </a:spcAft>
              <a:buFont typeface="Wingdings" pitchFamily="2" charset="2"/>
              <a:buChar char="§"/>
            </a:pPr>
            <a:r>
              <a:rPr lang="en-US" sz="800" b="1" dirty="0">
                <a:solidFill>
                  <a:srgbClr val="1F497D">
                    <a:lumMod val="50000"/>
                  </a:srgbClr>
                </a:solidFill>
                <a:latin typeface="Arial" pitchFamily="34" charset="0"/>
                <a:cs typeface="Arial" pitchFamily="34" charset="0"/>
              </a:rPr>
              <a:t> Administrative Services</a:t>
            </a:r>
          </a:p>
          <a:p>
            <a:pPr fontAlgn="base">
              <a:lnSpc>
                <a:spcPct val="150000"/>
              </a:lnSpc>
              <a:spcBef>
                <a:spcPct val="0"/>
              </a:spcBef>
              <a:spcAft>
                <a:spcPct val="0"/>
              </a:spcAft>
              <a:buFont typeface="Wingdings" pitchFamily="2" charset="2"/>
              <a:buChar char="§"/>
            </a:pPr>
            <a:r>
              <a:rPr lang="en-US" sz="800" b="1" dirty="0">
                <a:solidFill>
                  <a:srgbClr val="1F497D">
                    <a:lumMod val="50000"/>
                  </a:srgbClr>
                </a:solidFill>
                <a:latin typeface="Arial" pitchFamily="34" charset="0"/>
                <a:cs typeface="Arial" pitchFamily="34" charset="0"/>
              </a:rPr>
              <a:t>Contract Compliance</a:t>
            </a:r>
          </a:p>
          <a:p>
            <a:pPr fontAlgn="base">
              <a:lnSpc>
                <a:spcPct val="150000"/>
              </a:lnSpc>
              <a:spcBef>
                <a:spcPct val="0"/>
              </a:spcBef>
              <a:spcAft>
                <a:spcPct val="0"/>
              </a:spcAft>
              <a:buFont typeface="Wingdings" pitchFamily="2" charset="2"/>
              <a:buChar char="§"/>
            </a:pPr>
            <a:r>
              <a:rPr lang="en-US" sz="800" b="1" dirty="0">
                <a:solidFill>
                  <a:srgbClr val="1F497D">
                    <a:lumMod val="50000"/>
                  </a:srgbClr>
                </a:solidFill>
                <a:latin typeface="Arial" pitchFamily="34" charset="0"/>
                <a:cs typeface="Arial" pitchFamily="34" charset="0"/>
              </a:rPr>
              <a:t>Training &amp; Development</a:t>
            </a:r>
          </a:p>
          <a:p>
            <a:pPr fontAlgn="base">
              <a:lnSpc>
                <a:spcPct val="150000"/>
              </a:lnSpc>
              <a:spcBef>
                <a:spcPct val="0"/>
              </a:spcBef>
              <a:spcAft>
                <a:spcPct val="0"/>
              </a:spcAft>
              <a:buFont typeface="Wingdings" pitchFamily="2" charset="2"/>
              <a:buChar char="§"/>
            </a:pPr>
            <a:r>
              <a:rPr lang="en-US" sz="800" b="1" dirty="0">
                <a:solidFill>
                  <a:srgbClr val="1F497D">
                    <a:lumMod val="50000"/>
                  </a:srgbClr>
                </a:solidFill>
                <a:latin typeface="Arial" pitchFamily="34" charset="0"/>
                <a:cs typeface="Arial" pitchFamily="34" charset="0"/>
              </a:rPr>
              <a:t>Director’s Office </a:t>
            </a:r>
          </a:p>
          <a:p>
            <a:pPr marL="230118" lvl="2">
              <a:lnSpc>
                <a:spcPct val="150000"/>
              </a:lnSpc>
              <a:buFont typeface="Wingdings" pitchFamily="2" charset="2"/>
              <a:buChar char="§"/>
            </a:pPr>
            <a:endParaRPr lang="en-US" sz="800" b="1" dirty="0">
              <a:solidFill>
                <a:srgbClr val="1F497D">
                  <a:lumMod val="50000"/>
                </a:srgbClr>
              </a:solidFill>
              <a:latin typeface="Arial" pitchFamily="34" charset="0"/>
              <a:cs typeface="Arial" pitchFamily="34" charset="0"/>
            </a:endParaRPr>
          </a:p>
          <a:p>
            <a:pPr fontAlgn="base">
              <a:lnSpc>
                <a:spcPct val="150000"/>
              </a:lnSpc>
              <a:spcBef>
                <a:spcPct val="0"/>
              </a:spcBef>
              <a:spcAft>
                <a:spcPct val="0"/>
              </a:spcAft>
            </a:pPr>
            <a:endParaRPr lang="en-US" sz="800" b="1" dirty="0">
              <a:solidFill>
                <a:srgbClr val="1F497D">
                  <a:lumMod val="50000"/>
                </a:srgbClr>
              </a:solidFill>
              <a:latin typeface="Arial" pitchFamily="34" charset="0"/>
              <a:cs typeface="Arial" pitchFamily="34" charset="0"/>
            </a:endParaRPr>
          </a:p>
        </p:txBody>
      </p:sp>
      <p:sp>
        <p:nvSpPr>
          <p:cNvPr id="65" name="Rectangle 64"/>
          <p:cNvSpPr>
            <a:spLocks noChangeArrowheads="1"/>
          </p:cNvSpPr>
          <p:nvPr/>
        </p:nvSpPr>
        <p:spPr bwMode="auto">
          <a:xfrm>
            <a:off x="6793582" y="3032209"/>
            <a:ext cx="1893218" cy="230429"/>
          </a:xfrm>
          <a:prstGeom prst="rect">
            <a:avLst/>
          </a:prstGeom>
          <a:solidFill>
            <a:schemeClr val="accent5">
              <a:lumMod val="60000"/>
              <a:lumOff val="40000"/>
            </a:schemeClr>
          </a:solidFill>
          <a:ln w="9525">
            <a:solidFill>
              <a:schemeClr val="bg2">
                <a:lumMod val="25000"/>
              </a:schemeClr>
            </a:solidFill>
            <a:miter lim="800000"/>
            <a:headEnd/>
            <a:tailEnd/>
          </a:ln>
          <a:effectLst/>
        </p:spPr>
        <p:txBody>
          <a:bodyPr wrap="none" lIns="91398" tIns="45698" rIns="91398" bIns="45698" anchor="ctr"/>
          <a:lstStyle/>
          <a:p>
            <a:pPr algn="ctr" fontAlgn="base">
              <a:spcBef>
                <a:spcPct val="0"/>
              </a:spcBef>
              <a:spcAft>
                <a:spcPct val="0"/>
              </a:spcAft>
            </a:pPr>
            <a:r>
              <a:rPr lang="en-US" sz="800" b="1" dirty="0">
                <a:solidFill>
                  <a:srgbClr val="1F497D">
                    <a:lumMod val="50000"/>
                  </a:srgbClr>
                </a:solidFill>
                <a:latin typeface="Arial" pitchFamily="34" charset="0"/>
                <a:cs typeface="Arial" pitchFamily="34" charset="0"/>
              </a:rPr>
              <a:t>$2,063,067</a:t>
            </a:r>
          </a:p>
        </p:txBody>
      </p:sp>
      <p:sp>
        <p:nvSpPr>
          <p:cNvPr id="66" name="Rectangle 65"/>
          <p:cNvSpPr>
            <a:spLocks noChangeArrowheads="1"/>
          </p:cNvSpPr>
          <p:nvPr/>
        </p:nvSpPr>
        <p:spPr bwMode="auto">
          <a:xfrm>
            <a:off x="504391" y="3044714"/>
            <a:ext cx="1950069" cy="228600"/>
          </a:xfrm>
          <a:prstGeom prst="rect">
            <a:avLst/>
          </a:prstGeom>
          <a:solidFill>
            <a:schemeClr val="accent5">
              <a:lumMod val="60000"/>
              <a:lumOff val="40000"/>
            </a:schemeClr>
          </a:solidFill>
          <a:ln w="9525">
            <a:solidFill>
              <a:schemeClr val="bg2">
                <a:lumMod val="25000"/>
              </a:schemeClr>
            </a:solidFill>
            <a:miter lim="800000"/>
            <a:headEnd/>
            <a:tailEnd/>
          </a:ln>
          <a:effectLst/>
        </p:spPr>
        <p:txBody>
          <a:bodyPr wrap="none" lIns="91398" tIns="45698" rIns="91398" bIns="45698" anchor="ctr"/>
          <a:lstStyle/>
          <a:p>
            <a:pPr algn="ctr" fontAlgn="base">
              <a:spcBef>
                <a:spcPct val="0"/>
              </a:spcBef>
              <a:spcAft>
                <a:spcPct val="0"/>
              </a:spcAft>
            </a:pPr>
            <a:r>
              <a:rPr lang="en-US" sz="800" b="1" dirty="0">
                <a:solidFill>
                  <a:srgbClr val="1F497D">
                    <a:lumMod val="50000"/>
                  </a:srgbClr>
                </a:solidFill>
                <a:latin typeface="Arial" pitchFamily="34" charset="0"/>
                <a:cs typeface="Arial" pitchFamily="34" charset="0"/>
              </a:rPr>
              <a:t>$46,825,962</a:t>
            </a:r>
          </a:p>
        </p:txBody>
      </p:sp>
      <p:sp>
        <p:nvSpPr>
          <p:cNvPr id="67" name="Rectangle 66"/>
          <p:cNvSpPr>
            <a:spLocks noChangeArrowheads="1"/>
          </p:cNvSpPr>
          <p:nvPr/>
        </p:nvSpPr>
        <p:spPr bwMode="auto">
          <a:xfrm>
            <a:off x="4803835" y="3037007"/>
            <a:ext cx="1772892" cy="195126"/>
          </a:xfrm>
          <a:prstGeom prst="rect">
            <a:avLst/>
          </a:prstGeom>
          <a:solidFill>
            <a:schemeClr val="accent5">
              <a:lumMod val="60000"/>
              <a:lumOff val="40000"/>
            </a:schemeClr>
          </a:solidFill>
          <a:ln w="9525">
            <a:solidFill>
              <a:schemeClr val="bg2">
                <a:lumMod val="25000"/>
              </a:schemeClr>
            </a:solidFill>
            <a:miter lim="800000"/>
            <a:headEnd/>
            <a:tailEnd/>
          </a:ln>
          <a:effectLst/>
        </p:spPr>
        <p:txBody>
          <a:bodyPr wrap="none" lIns="91398" tIns="45698" rIns="91398" bIns="45698" anchor="ctr"/>
          <a:lstStyle/>
          <a:p>
            <a:pPr algn="ctr" fontAlgn="base">
              <a:spcBef>
                <a:spcPct val="0"/>
              </a:spcBef>
              <a:spcAft>
                <a:spcPct val="0"/>
              </a:spcAft>
            </a:pPr>
            <a:r>
              <a:rPr lang="en-US" sz="800" b="1" dirty="0">
                <a:solidFill>
                  <a:srgbClr val="1F497D">
                    <a:lumMod val="50000"/>
                  </a:srgbClr>
                </a:solidFill>
                <a:latin typeface="Arial" pitchFamily="34" charset="0"/>
                <a:cs typeface="Arial" pitchFamily="34" charset="0"/>
              </a:rPr>
              <a:t>$9,596,262</a:t>
            </a:r>
          </a:p>
        </p:txBody>
      </p:sp>
      <p:sp>
        <p:nvSpPr>
          <p:cNvPr id="68" name="Rectangle 67"/>
          <p:cNvSpPr>
            <a:spLocks noChangeArrowheads="1"/>
          </p:cNvSpPr>
          <p:nvPr/>
        </p:nvSpPr>
        <p:spPr bwMode="auto">
          <a:xfrm>
            <a:off x="2688653" y="3028373"/>
            <a:ext cx="1893228" cy="226766"/>
          </a:xfrm>
          <a:prstGeom prst="rect">
            <a:avLst/>
          </a:prstGeom>
          <a:solidFill>
            <a:schemeClr val="accent5">
              <a:lumMod val="60000"/>
              <a:lumOff val="40000"/>
            </a:schemeClr>
          </a:solidFill>
          <a:ln w="9525">
            <a:solidFill>
              <a:schemeClr val="bg2">
                <a:lumMod val="25000"/>
              </a:schemeClr>
            </a:solidFill>
            <a:miter lim="800000"/>
            <a:headEnd/>
            <a:tailEnd/>
          </a:ln>
          <a:effectLst/>
        </p:spPr>
        <p:txBody>
          <a:bodyPr wrap="none" lIns="91398" tIns="45698" rIns="91398" bIns="45698" anchor="ctr"/>
          <a:lstStyle/>
          <a:p>
            <a:pPr algn="ctr" fontAlgn="base">
              <a:spcBef>
                <a:spcPct val="0"/>
              </a:spcBef>
              <a:spcAft>
                <a:spcPct val="0"/>
              </a:spcAft>
            </a:pPr>
            <a:r>
              <a:rPr lang="en-US" sz="800" b="1" dirty="0">
                <a:solidFill>
                  <a:srgbClr val="1F497D">
                    <a:lumMod val="50000"/>
                  </a:srgbClr>
                </a:solidFill>
                <a:latin typeface="Arial" pitchFamily="34" charset="0"/>
                <a:cs typeface="Arial" pitchFamily="34" charset="0"/>
              </a:rPr>
              <a:t>$14,308,936</a:t>
            </a:r>
          </a:p>
        </p:txBody>
      </p:sp>
      <p:sp>
        <p:nvSpPr>
          <p:cNvPr id="69" name="Rectangle 28"/>
          <p:cNvSpPr>
            <a:spLocks noChangeArrowheads="1"/>
          </p:cNvSpPr>
          <p:nvPr/>
        </p:nvSpPr>
        <p:spPr bwMode="auto">
          <a:xfrm>
            <a:off x="3770615" y="1566334"/>
            <a:ext cx="1662545" cy="228600"/>
          </a:xfrm>
          <a:prstGeom prst="rect">
            <a:avLst/>
          </a:prstGeom>
          <a:solidFill>
            <a:schemeClr val="accent5">
              <a:lumMod val="60000"/>
              <a:lumOff val="40000"/>
            </a:schemeClr>
          </a:solidFill>
          <a:ln w="9525">
            <a:solidFill>
              <a:schemeClr val="bg2">
                <a:lumMod val="25000"/>
              </a:schemeClr>
            </a:solidFill>
            <a:miter lim="800000"/>
            <a:headEnd/>
            <a:tailEnd/>
          </a:ln>
          <a:effectLst/>
        </p:spPr>
        <p:txBody>
          <a:bodyPr wrap="none" lIns="91398" tIns="45698" rIns="91398" bIns="45698" anchor="ctr"/>
          <a:lstStyle/>
          <a:p>
            <a:pPr algn="ctr"/>
            <a:r>
              <a:rPr lang="en-US" sz="800" b="1" dirty="0">
                <a:solidFill>
                  <a:srgbClr val="1F497D">
                    <a:lumMod val="50000"/>
                  </a:srgbClr>
                </a:solidFill>
              </a:rPr>
              <a:t>$72,794,227</a:t>
            </a:r>
          </a:p>
        </p:txBody>
      </p:sp>
      <p:cxnSp>
        <p:nvCxnSpPr>
          <p:cNvPr id="70" name="Straight Connector 69"/>
          <p:cNvCxnSpPr>
            <a:stCxn id="56" idx="0"/>
          </p:cNvCxnSpPr>
          <p:nvPr/>
        </p:nvCxnSpPr>
        <p:spPr>
          <a:xfrm flipV="1">
            <a:off x="1479426" y="2024847"/>
            <a:ext cx="0" cy="280639"/>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a:stCxn id="58" idx="0"/>
          </p:cNvCxnSpPr>
          <p:nvPr/>
        </p:nvCxnSpPr>
        <p:spPr>
          <a:xfrm flipH="1" flipV="1">
            <a:off x="3621200" y="2025563"/>
            <a:ext cx="14062" cy="2689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5667198" y="2024875"/>
            <a:ext cx="11430" cy="245871"/>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59" idx="0"/>
          </p:cNvCxnSpPr>
          <p:nvPr/>
        </p:nvCxnSpPr>
        <p:spPr>
          <a:xfrm flipH="1" flipV="1">
            <a:off x="7737235" y="2024849"/>
            <a:ext cx="11116" cy="269962"/>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1479426" y="2024847"/>
            <a:ext cx="626522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4584941" y="1794934"/>
            <a:ext cx="0" cy="229914"/>
          </a:xfrm>
          <a:prstGeom prst="line">
            <a:avLst/>
          </a:prstGeom>
        </p:spPr>
        <p:style>
          <a:lnRef idx="1">
            <a:schemeClr val="accent1"/>
          </a:lnRef>
          <a:fillRef idx="0">
            <a:schemeClr val="accent1"/>
          </a:fillRef>
          <a:effectRef idx="0">
            <a:schemeClr val="accent1"/>
          </a:effectRef>
          <a:fontRef idx="minor">
            <a:schemeClr val="tx1"/>
          </a:fontRef>
        </p:style>
      </p:cxnSp>
      <p:sp>
        <p:nvSpPr>
          <p:cNvPr id="76" name="Rectangle 75"/>
          <p:cNvSpPr/>
          <p:nvPr/>
        </p:nvSpPr>
        <p:spPr>
          <a:xfrm>
            <a:off x="0" y="6067077"/>
            <a:ext cx="9143999" cy="830997"/>
          </a:xfrm>
          <a:prstGeom prst="rect">
            <a:avLst/>
          </a:prstGeom>
          <a:noFill/>
        </p:spPr>
        <p:txBody>
          <a:bodyPr wrap="square" lIns="91440" tIns="45720" rIns="91440" bIns="45720">
            <a:spAutoFit/>
          </a:bodyPr>
          <a:lstStyle/>
          <a:p>
            <a:pPr algn="ctr"/>
            <a:r>
              <a:rPr lang="en-US" sz="4800" b="1" cap="small" dirty="0">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rPr>
              <a:t>General Services Department</a:t>
            </a:r>
          </a:p>
        </p:txBody>
      </p:sp>
      <p:pic>
        <p:nvPicPr>
          <p:cNvPr id="3" name="Picture 2"/>
          <p:cNvPicPr>
            <a:picLocks noChangeAspect="1"/>
          </p:cNvPicPr>
          <p:nvPr/>
        </p:nvPicPr>
        <p:blipFill>
          <a:blip r:embed="rId3"/>
          <a:stretch>
            <a:fillRect/>
          </a:stretch>
        </p:blipFill>
        <p:spPr>
          <a:xfrm>
            <a:off x="8052721" y="-76302"/>
            <a:ext cx="1091279" cy="1091279"/>
          </a:xfrm>
          <a:prstGeom prst="rect">
            <a:avLst/>
          </a:prstGeom>
        </p:spPr>
      </p:pic>
    </p:spTree>
    <p:extLst>
      <p:ext uri="{BB962C8B-B14F-4D97-AF65-F5344CB8AC3E}">
        <p14:creationId xmlns:p14="http://schemas.microsoft.com/office/powerpoint/2010/main" val="41156972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0" y="5932500"/>
            <a:ext cx="9144000" cy="938676"/>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endParaRPr lang="en-US" sz="1350" kern="0" dirty="0">
              <a:solidFill>
                <a:prstClr val="white"/>
              </a:solidFill>
              <a:latin typeface="Calibri" panose="020F0502020204030204"/>
            </a:endParaRPr>
          </a:p>
        </p:txBody>
      </p:sp>
      <p:sp>
        <p:nvSpPr>
          <p:cNvPr id="4" name="Rectangle 3"/>
          <p:cNvSpPr/>
          <p:nvPr/>
        </p:nvSpPr>
        <p:spPr>
          <a:xfrm>
            <a:off x="0" y="-1"/>
            <a:ext cx="9144000" cy="1023337"/>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endParaRPr lang="en-US" sz="1350" kern="0" dirty="0">
              <a:solidFill>
                <a:prstClr val="white"/>
              </a:solidFill>
              <a:latin typeface="Calibri" panose="020F0502020204030204"/>
            </a:endParaRPr>
          </a:p>
        </p:txBody>
      </p:sp>
      <p:sp>
        <p:nvSpPr>
          <p:cNvPr id="52" name="Rectangle 51"/>
          <p:cNvSpPr/>
          <p:nvPr/>
        </p:nvSpPr>
        <p:spPr>
          <a:xfrm>
            <a:off x="0" y="5929752"/>
            <a:ext cx="9143999" cy="938676"/>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a:r>
              <a:rPr lang="en-US" sz="4800" b="1" cap="small" dirty="0">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rPr>
              <a:t>FY2019 Proposed Budget</a:t>
            </a:r>
          </a:p>
        </p:txBody>
      </p:sp>
      <p:sp>
        <p:nvSpPr>
          <p:cNvPr id="2" name="Slide Number Placeholder 1"/>
          <p:cNvSpPr>
            <a:spLocks noGrp="1"/>
          </p:cNvSpPr>
          <p:nvPr>
            <p:ph type="sldNum" sz="quarter" idx="12"/>
          </p:nvPr>
        </p:nvSpPr>
        <p:spPr>
          <a:xfrm>
            <a:off x="8561372" y="6516269"/>
            <a:ext cx="582627" cy="341731"/>
          </a:xfrm>
        </p:spPr>
        <p:txBody>
          <a:bodyPr/>
          <a:lstStyle/>
          <a:p>
            <a:pPr algn="ctr"/>
            <a:fld id="{BDF35871-99B0-41BE-803D-753C312BEBCF}" type="slidenum">
              <a:rPr lang="en-US" sz="2000" smtClean="0">
                <a:ln w="0"/>
                <a:solidFill>
                  <a:schemeClr val="bg1"/>
                </a:solidFill>
                <a:effectLst>
                  <a:outerShdw blurRad="38100" dist="19050" dir="2700000" algn="tl" rotWithShape="0">
                    <a:schemeClr val="dk1">
                      <a:alpha val="40000"/>
                    </a:schemeClr>
                  </a:outerShdw>
                </a:effectLst>
              </a:rPr>
              <a:pPr algn="ctr"/>
              <a:t>15</a:t>
            </a:fld>
            <a:endParaRPr lang="en-US" sz="2000" dirty="0">
              <a:ln w="0"/>
              <a:solidFill>
                <a:schemeClr val="bg1"/>
              </a:solidFill>
              <a:effectLst>
                <a:outerShdw blurRad="38100" dist="19050" dir="2700000" algn="tl" rotWithShape="0">
                  <a:schemeClr val="dk1">
                    <a:alpha val="40000"/>
                  </a:schemeClr>
                </a:outerShdw>
              </a:effectLst>
            </a:endParaRPr>
          </a:p>
        </p:txBody>
      </p:sp>
      <p:sp>
        <p:nvSpPr>
          <p:cNvPr id="76" name="Rectangle 75"/>
          <p:cNvSpPr/>
          <p:nvPr/>
        </p:nvSpPr>
        <p:spPr>
          <a:xfrm>
            <a:off x="-291314" y="96984"/>
            <a:ext cx="9143999" cy="830997"/>
          </a:xfrm>
          <a:prstGeom prst="rect">
            <a:avLst/>
          </a:prstGeom>
          <a:noFill/>
        </p:spPr>
        <p:txBody>
          <a:bodyPr wrap="square" lIns="91440" tIns="45720" rIns="91440" bIns="45720">
            <a:spAutoFit/>
          </a:bodyPr>
          <a:lstStyle/>
          <a:p>
            <a:pPr algn="ctr"/>
            <a:r>
              <a:rPr lang="en-US" sz="4800" b="1" cap="small" dirty="0">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rPr>
              <a:t>General Services Department</a:t>
            </a:r>
          </a:p>
        </p:txBody>
      </p:sp>
      <p:pic>
        <p:nvPicPr>
          <p:cNvPr id="6" name="Picture 5"/>
          <p:cNvPicPr>
            <a:picLocks noChangeAspect="1"/>
          </p:cNvPicPr>
          <p:nvPr/>
        </p:nvPicPr>
        <p:blipFill>
          <a:blip r:embed="rId3"/>
          <a:stretch>
            <a:fillRect/>
          </a:stretch>
        </p:blipFill>
        <p:spPr>
          <a:xfrm>
            <a:off x="8264982" y="0"/>
            <a:ext cx="963410" cy="963410"/>
          </a:xfrm>
          <a:prstGeom prst="rect">
            <a:avLst/>
          </a:prstGeom>
        </p:spPr>
      </p:pic>
      <p:sp>
        <p:nvSpPr>
          <p:cNvPr id="9" name="Rectangle 8"/>
          <p:cNvSpPr/>
          <p:nvPr/>
        </p:nvSpPr>
        <p:spPr>
          <a:xfrm>
            <a:off x="-1" y="2166246"/>
            <a:ext cx="9144000" cy="2646878"/>
          </a:xfrm>
          <a:prstGeom prst="rect">
            <a:avLst/>
          </a:prstGeom>
          <a:noFill/>
        </p:spPr>
        <p:txBody>
          <a:bodyPr wrap="square" lIns="91440" tIns="45720" rIns="91440" bIns="45720">
            <a:spAutoFit/>
          </a:bodyPr>
          <a:lstStyle/>
          <a:p>
            <a:pPr algn="ctr"/>
            <a:r>
              <a:rPr lang="en-US" sz="16600" b="1" cap="small" dirty="0">
                <a:ln w="6600">
                  <a:solidFill>
                    <a:schemeClr val="accent2"/>
                  </a:solidFill>
                  <a:prstDash val="solid"/>
                </a:ln>
                <a:solidFill>
                  <a:schemeClr val="accent5">
                    <a:lumMod val="75000"/>
                  </a:schemeClr>
                </a:solidFill>
                <a:effectLst>
                  <a:outerShdw dist="38100" dir="2700000" algn="tl" rotWithShape="0">
                    <a:schemeClr val="accent2"/>
                  </a:outerShdw>
                </a:effectLst>
                <a:cs typeface="FrankRuehl" panose="020E0503060101010101" pitchFamily="34" charset="-79"/>
              </a:rPr>
              <a:t>Questions</a:t>
            </a:r>
          </a:p>
        </p:txBody>
      </p:sp>
    </p:spTree>
    <p:extLst>
      <p:ext uri="{BB962C8B-B14F-4D97-AF65-F5344CB8AC3E}">
        <p14:creationId xmlns:p14="http://schemas.microsoft.com/office/powerpoint/2010/main" val="1440711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0" y="5932500"/>
            <a:ext cx="9144000" cy="938676"/>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endParaRPr lang="en-US" sz="1350" kern="0" dirty="0">
              <a:solidFill>
                <a:prstClr val="white"/>
              </a:solidFill>
              <a:latin typeface="Calibri" panose="020F0502020204030204"/>
            </a:endParaRPr>
          </a:p>
        </p:txBody>
      </p:sp>
      <p:sp>
        <p:nvSpPr>
          <p:cNvPr id="4" name="Rectangle 3"/>
          <p:cNvSpPr/>
          <p:nvPr/>
        </p:nvSpPr>
        <p:spPr>
          <a:xfrm>
            <a:off x="0" y="-1"/>
            <a:ext cx="9144000" cy="1023337"/>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endParaRPr lang="en-US" sz="1350" kern="0" dirty="0">
              <a:solidFill>
                <a:prstClr val="white"/>
              </a:solidFill>
              <a:latin typeface="Calibri" panose="020F0502020204030204"/>
            </a:endParaRPr>
          </a:p>
        </p:txBody>
      </p:sp>
      <p:sp>
        <p:nvSpPr>
          <p:cNvPr id="13" name="Rectangle 12"/>
          <p:cNvSpPr/>
          <p:nvPr/>
        </p:nvSpPr>
        <p:spPr>
          <a:xfrm>
            <a:off x="-561317" y="0"/>
            <a:ext cx="8981040" cy="923330"/>
          </a:xfrm>
          <a:prstGeom prst="rect">
            <a:avLst/>
          </a:prstGeom>
          <a:noFill/>
        </p:spPr>
        <p:txBody>
          <a:bodyPr wrap="square" lIns="91440" tIns="45720" rIns="91440" bIns="45720">
            <a:spAutoFit/>
          </a:bodyPr>
          <a:lstStyle/>
          <a:p>
            <a:r>
              <a:rPr lang="en-US" sz="5400" b="1" cap="small" dirty="0">
                <a:ln w="9525">
                  <a:solidFill>
                    <a:schemeClr val="accent5">
                      <a:lumMod val="60000"/>
                      <a:lumOff val="40000"/>
                    </a:schemeClr>
                  </a:solidFill>
                  <a:prstDash val="solid"/>
                </a:ln>
                <a:solidFill>
                  <a:schemeClr val="accent1">
                    <a:lumMod val="20000"/>
                    <a:lumOff val="80000"/>
                  </a:schemeClr>
                </a:solidFill>
                <a:effectLst>
                  <a:outerShdw blurRad="12700" dist="38100" dir="2700000" algn="tl" rotWithShape="0">
                    <a:schemeClr val="accent5">
                      <a:lumMod val="60000"/>
                      <a:lumOff val="40000"/>
                    </a:schemeClr>
                  </a:outerShdw>
                </a:effectLst>
                <a:latin typeface="FrankRuehl" panose="020E0503060101010101" pitchFamily="34" charset="-79"/>
                <a:cs typeface="FrankRuehl" panose="020E0503060101010101" pitchFamily="34" charset="-79"/>
              </a:rPr>
              <a:t>    </a:t>
            </a:r>
            <a:r>
              <a:rPr lang="en-US" sz="5400" b="1" cap="small" dirty="0">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rPr>
              <a:t>FY2018</a:t>
            </a:r>
            <a:r>
              <a:rPr lang="en-US" sz="4800" b="1" cap="small" dirty="0">
                <a:ln w="9525">
                  <a:solidFill>
                    <a:schemeClr val="accent5">
                      <a:lumMod val="60000"/>
                      <a:lumOff val="40000"/>
                    </a:schemeClr>
                  </a:solidFill>
                  <a:prstDash val="solid"/>
                </a:ln>
                <a:solidFill>
                  <a:schemeClr val="accent1">
                    <a:lumMod val="20000"/>
                    <a:lumOff val="80000"/>
                  </a:schemeClr>
                </a:solidFill>
                <a:effectLst>
                  <a:outerShdw blurRad="12700" dist="38100" dir="2700000" algn="tl" rotWithShape="0">
                    <a:schemeClr val="accent5">
                      <a:lumMod val="60000"/>
                      <a:lumOff val="40000"/>
                    </a:schemeClr>
                  </a:outerShdw>
                </a:effectLst>
                <a:latin typeface="FrankRuehl" panose="020E0503060101010101" pitchFamily="34" charset="-79"/>
                <a:cs typeface="FrankRuehl" panose="020E0503060101010101" pitchFamily="34" charset="-79"/>
              </a:rPr>
              <a:t> </a:t>
            </a:r>
            <a:r>
              <a:rPr lang="en-US" sz="5400" b="1" cap="small" dirty="0">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rPr>
              <a:t>Demographic Profile</a:t>
            </a:r>
            <a:endParaRPr lang="en-US" sz="7200" b="1" cap="small" spc="0" dirty="0">
              <a:ln w="9525">
                <a:solidFill>
                  <a:schemeClr val="accent5">
                    <a:lumMod val="60000"/>
                    <a:lumOff val="40000"/>
                  </a:schemeClr>
                </a:solidFill>
                <a:prstDash val="solid"/>
              </a:ln>
              <a:solidFill>
                <a:schemeClr val="accent1">
                  <a:lumMod val="20000"/>
                  <a:lumOff val="80000"/>
                </a:schemeClr>
              </a:solidFill>
              <a:effectLst>
                <a:outerShdw blurRad="12700" dist="38100" dir="2700000" algn="tl" rotWithShape="0">
                  <a:schemeClr val="accent5">
                    <a:lumMod val="60000"/>
                    <a:lumOff val="40000"/>
                  </a:schemeClr>
                </a:outerShdw>
              </a:effectLst>
              <a:latin typeface="FrankRuehl" panose="020E0503060101010101" pitchFamily="34" charset="-79"/>
              <a:cs typeface="FrankRuehl" panose="020E0503060101010101" pitchFamily="34" charset="-79"/>
            </a:endParaRPr>
          </a:p>
        </p:txBody>
      </p:sp>
      <p:sp>
        <p:nvSpPr>
          <p:cNvPr id="52" name="Rectangle 51"/>
          <p:cNvSpPr/>
          <p:nvPr/>
        </p:nvSpPr>
        <p:spPr>
          <a:xfrm>
            <a:off x="0" y="5929752"/>
            <a:ext cx="9143999" cy="938676"/>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endParaRPr lang="en-US" sz="1350" kern="0" dirty="0">
              <a:solidFill>
                <a:prstClr val="white"/>
              </a:solidFill>
              <a:latin typeface="Calibri" panose="020F0502020204030204"/>
            </a:endParaRPr>
          </a:p>
        </p:txBody>
      </p:sp>
      <p:sp>
        <p:nvSpPr>
          <p:cNvPr id="2" name="Slide Number Placeholder 1"/>
          <p:cNvSpPr>
            <a:spLocks noGrp="1"/>
          </p:cNvSpPr>
          <p:nvPr>
            <p:ph type="sldNum" sz="quarter" idx="12"/>
          </p:nvPr>
        </p:nvSpPr>
        <p:spPr>
          <a:xfrm>
            <a:off x="8561372" y="6516269"/>
            <a:ext cx="582627" cy="341731"/>
          </a:xfrm>
        </p:spPr>
        <p:txBody>
          <a:bodyPr/>
          <a:lstStyle/>
          <a:p>
            <a:pPr algn="ctr"/>
            <a:fld id="{BDF35871-99B0-41BE-803D-753C312BEBCF}" type="slidenum">
              <a:rPr lang="en-US" sz="2000" smtClean="0">
                <a:ln w="0"/>
                <a:solidFill>
                  <a:schemeClr val="bg1"/>
                </a:solidFill>
                <a:effectLst>
                  <a:outerShdw blurRad="38100" dist="19050" dir="2700000" algn="tl" rotWithShape="0">
                    <a:schemeClr val="dk1">
                      <a:alpha val="40000"/>
                    </a:schemeClr>
                  </a:outerShdw>
                </a:effectLst>
              </a:rPr>
              <a:pPr algn="ctr"/>
              <a:t>16</a:t>
            </a:fld>
            <a:endParaRPr lang="en-US" sz="2000" dirty="0">
              <a:ln w="0"/>
              <a:solidFill>
                <a:schemeClr val="bg1"/>
              </a:solidFill>
              <a:effectLst>
                <a:outerShdw blurRad="38100" dist="19050" dir="2700000" algn="tl" rotWithShape="0">
                  <a:schemeClr val="dk1">
                    <a:alpha val="40000"/>
                  </a:schemeClr>
                </a:outerShdw>
              </a:effectLst>
            </a:endParaRPr>
          </a:p>
        </p:txBody>
      </p:sp>
      <p:sp>
        <p:nvSpPr>
          <p:cNvPr id="76" name="Rectangle 75"/>
          <p:cNvSpPr/>
          <p:nvPr/>
        </p:nvSpPr>
        <p:spPr>
          <a:xfrm>
            <a:off x="0" y="6067077"/>
            <a:ext cx="9143999" cy="830997"/>
          </a:xfrm>
          <a:prstGeom prst="rect">
            <a:avLst/>
          </a:prstGeom>
          <a:noFill/>
        </p:spPr>
        <p:txBody>
          <a:bodyPr wrap="square" lIns="91440" tIns="45720" rIns="91440" bIns="45720">
            <a:spAutoFit/>
          </a:bodyPr>
          <a:lstStyle/>
          <a:p>
            <a:pPr algn="ctr"/>
            <a:r>
              <a:rPr lang="en-US" sz="4800" b="1" cap="small" dirty="0">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rPr>
              <a:t>Total number of employees: 270</a:t>
            </a:r>
          </a:p>
        </p:txBody>
      </p:sp>
      <p:pic>
        <p:nvPicPr>
          <p:cNvPr id="6" name="Picture 5"/>
          <p:cNvPicPr>
            <a:picLocks noChangeAspect="1"/>
          </p:cNvPicPr>
          <p:nvPr/>
        </p:nvPicPr>
        <p:blipFill>
          <a:blip r:embed="rId3"/>
          <a:stretch>
            <a:fillRect/>
          </a:stretch>
        </p:blipFill>
        <p:spPr>
          <a:xfrm>
            <a:off x="8280137" y="79967"/>
            <a:ext cx="963410" cy="963410"/>
          </a:xfrm>
          <a:prstGeom prst="rect">
            <a:avLst/>
          </a:prstGeom>
        </p:spPr>
      </p:pic>
      <p:cxnSp>
        <p:nvCxnSpPr>
          <p:cNvPr id="11" name="Straight Connector 10"/>
          <p:cNvCxnSpPr/>
          <p:nvPr/>
        </p:nvCxnSpPr>
        <p:spPr>
          <a:xfrm flipH="1">
            <a:off x="4555814" y="1023336"/>
            <a:ext cx="8092" cy="2976026"/>
          </a:xfrm>
          <a:prstGeom prst="line">
            <a:avLst/>
          </a:prstGeom>
        </p:spPr>
        <p:style>
          <a:lnRef idx="3">
            <a:schemeClr val="accent1"/>
          </a:lnRef>
          <a:fillRef idx="0">
            <a:schemeClr val="accent1"/>
          </a:fillRef>
          <a:effectRef idx="2">
            <a:schemeClr val="accent1"/>
          </a:effectRef>
          <a:fontRef idx="minor">
            <a:schemeClr val="tx1"/>
          </a:fontRef>
        </p:style>
      </p:cxnSp>
      <p:cxnSp>
        <p:nvCxnSpPr>
          <p:cNvPr id="17" name="Straight Connector 16"/>
          <p:cNvCxnSpPr/>
          <p:nvPr/>
        </p:nvCxnSpPr>
        <p:spPr>
          <a:xfrm flipV="1">
            <a:off x="0" y="3932483"/>
            <a:ext cx="9144000" cy="98544"/>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26" name="Chart 25"/>
          <p:cNvGraphicFramePr/>
          <p:nvPr>
            <p:extLst>
              <p:ext uri="{D42A27DB-BD31-4B8C-83A1-F6EECF244321}">
                <p14:modId xmlns:p14="http://schemas.microsoft.com/office/powerpoint/2010/main" val="1161238496"/>
              </p:ext>
            </p:extLst>
          </p:nvPr>
        </p:nvGraphicFramePr>
        <p:xfrm>
          <a:off x="152774" y="1047845"/>
          <a:ext cx="4374091" cy="27668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Chart 26"/>
          <p:cNvGraphicFramePr/>
          <p:nvPr>
            <p:extLst>
              <p:ext uri="{D42A27DB-BD31-4B8C-83A1-F6EECF244321}">
                <p14:modId xmlns:p14="http://schemas.microsoft.com/office/powerpoint/2010/main" val="3974094043"/>
              </p:ext>
            </p:extLst>
          </p:nvPr>
        </p:nvGraphicFramePr>
        <p:xfrm>
          <a:off x="4606315" y="1023336"/>
          <a:ext cx="4266448" cy="27956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0" name="Chart 29"/>
          <p:cNvGraphicFramePr/>
          <p:nvPr>
            <p:extLst>
              <p:ext uri="{D42A27DB-BD31-4B8C-83A1-F6EECF244321}">
                <p14:modId xmlns:p14="http://schemas.microsoft.com/office/powerpoint/2010/main" val="4161250622"/>
              </p:ext>
            </p:extLst>
          </p:nvPr>
        </p:nvGraphicFramePr>
        <p:xfrm>
          <a:off x="-2" y="3981999"/>
          <a:ext cx="9088328" cy="189848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207846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0" y="5932500"/>
            <a:ext cx="9144000" cy="938676"/>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endParaRPr lang="en-US" sz="1350" kern="0" dirty="0">
              <a:solidFill>
                <a:prstClr val="white"/>
              </a:solidFill>
              <a:latin typeface="Calibri" panose="020F0502020204030204"/>
            </a:endParaRPr>
          </a:p>
        </p:txBody>
      </p:sp>
      <p:sp>
        <p:nvSpPr>
          <p:cNvPr id="4" name="Rectangle 3"/>
          <p:cNvSpPr/>
          <p:nvPr/>
        </p:nvSpPr>
        <p:spPr>
          <a:xfrm>
            <a:off x="0" y="-1"/>
            <a:ext cx="9144000" cy="1023337"/>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endParaRPr lang="en-US" sz="1350" kern="0" dirty="0">
              <a:solidFill>
                <a:prstClr val="white"/>
              </a:solidFill>
              <a:latin typeface="Calibri" panose="020F0502020204030204"/>
            </a:endParaRPr>
          </a:p>
        </p:txBody>
      </p:sp>
      <p:sp>
        <p:nvSpPr>
          <p:cNvPr id="13" name="Rectangle 12"/>
          <p:cNvSpPr/>
          <p:nvPr/>
        </p:nvSpPr>
        <p:spPr>
          <a:xfrm>
            <a:off x="-2" y="20040"/>
            <a:ext cx="9144000" cy="923330"/>
          </a:xfrm>
          <a:prstGeom prst="rect">
            <a:avLst/>
          </a:prstGeom>
          <a:noFill/>
        </p:spPr>
        <p:txBody>
          <a:bodyPr wrap="square" lIns="91440" tIns="45720" rIns="91440" bIns="45720">
            <a:spAutoFit/>
          </a:bodyPr>
          <a:lstStyle/>
          <a:p>
            <a:pPr defTabSz="963664">
              <a:defRPr/>
            </a:pPr>
            <a:r>
              <a:rPr lang="en-US" sz="5400" b="1" cap="small" dirty="0">
                <a:ln w="9525">
                  <a:solidFill>
                    <a:schemeClr val="accent5">
                      <a:lumMod val="60000"/>
                      <a:lumOff val="40000"/>
                    </a:schemeClr>
                  </a:solidFill>
                  <a:prstDash val="solid"/>
                </a:ln>
                <a:solidFill>
                  <a:schemeClr val="accent1">
                    <a:lumMod val="20000"/>
                    <a:lumOff val="80000"/>
                  </a:schemeClr>
                </a:solidFill>
                <a:effectLst>
                  <a:outerShdw blurRad="12700" dist="38100" dir="2700000" algn="tl" rotWithShape="0">
                    <a:schemeClr val="accent5">
                      <a:lumMod val="60000"/>
                      <a:lumOff val="40000"/>
                    </a:schemeClr>
                  </a:outerShdw>
                </a:effectLst>
                <a:latin typeface="FrankRuehl" panose="020E0503060101010101" pitchFamily="34" charset="-79"/>
                <a:cs typeface="FrankRuehl" panose="020E0503060101010101" pitchFamily="34" charset="-79"/>
              </a:rPr>
              <a:t> </a:t>
            </a:r>
            <a:r>
              <a:rPr lang="en-US" sz="4400" b="1" cap="small" dirty="0">
                <a:ln w="9525">
                  <a:solidFill>
                    <a:schemeClr val="accent5">
                      <a:lumMod val="60000"/>
                      <a:lumOff val="40000"/>
                    </a:schemeClr>
                  </a:solidFill>
                  <a:prstDash val="solid"/>
                </a:ln>
                <a:solidFill>
                  <a:schemeClr val="accent1">
                    <a:lumMod val="20000"/>
                    <a:lumOff val="80000"/>
                  </a:schemeClr>
                </a:solidFill>
                <a:effectLst>
                  <a:outerShdw blurRad="12700" dist="38100" dir="2700000" algn="tl" rotWithShape="0">
                    <a:schemeClr val="accent5">
                      <a:lumMod val="60000"/>
                      <a:lumOff val="40000"/>
                    </a:schemeClr>
                  </a:outerShdw>
                </a:effectLst>
                <a:latin typeface="FrankRuehl" panose="020E0503060101010101" pitchFamily="34" charset="-79"/>
                <a:cs typeface="FrankRuehl" panose="020E0503060101010101" pitchFamily="34" charset="-79"/>
              </a:rPr>
              <a:t>Snapshot of Building Portfolio</a:t>
            </a:r>
          </a:p>
        </p:txBody>
      </p:sp>
      <p:sp>
        <p:nvSpPr>
          <p:cNvPr id="52" name="Rectangle 51"/>
          <p:cNvSpPr/>
          <p:nvPr/>
        </p:nvSpPr>
        <p:spPr>
          <a:xfrm>
            <a:off x="0" y="5929752"/>
            <a:ext cx="9143999" cy="938676"/>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endParaRPr lang="en-US" sz="1350" kern="0" dirty="0">
              <a:solidFill>
                <a:prstClr val="white"/>
              </a:solidFill>
              <a:latin typeface="Calibri" panose="020F0502020204030204"/>
            </a:endParaRPr>
          </a:p>
        </p:txBody>
      </p:sp>
      <p:sp>
        <p:nvSpPr>
          <p:cNvPr id="2" name="Slide Number Placeholder 1"/>
          <p:cNvSpPr>
            <a:spLocks noGrp="1"/>
          </p:cNvSpPr>
          <p:nvPr>
            <p:ph type="sldNum" sz="quarter" idx="12"/>
          </p:nvPr>
        </p:nvSpPr>
        <p:spPr>
          <a:xfrm>
            <a:off x="8561372" y="6516269"/>
            <a:ext cx="582627" cy="341731"/>
          </a:xfrm>
        </p:spPr>
        <p:txBody>
          <a:bodyPr/>
          <a:lstStyle/>
          <a:p>
            <a:pPr algn="ctr"/>
            <a:fld id="{BDF35871-99B0-41BE-803D-753C312BEBCF}" type="slidenum">
              <a:rPr lang="en-US" sz="2000" smtClean="0">
                <a:ln w="0"/>
                <a:solidFill>
                  <a:schemeClr val="tx1"/>
                </a:solidFill>
                <a:effectLst>
                  <a:outerShdw blurRad="38100" dist="19050" dir="2700000" algn="tl" rotWithShape="0">
                    <a:schemeClr val="dk1">
                      <a:alpha val="40000"/>
                    </a:schemeClr>
                  </a:outerShdw>
                </a:effectLst>
              </a:rPr>
              <a:pPr algn="ctr"/>
              <a:t>17</a:t>
            </a:fld>
            <a:endParaRPr lang="en-US" sz="2000" dirty="0">
              <a:ln w="0"/>
              <a:solidFill>
                <a:schemeClr val="tx1"/>
              </a:solidFill>
              <a:effectLst>
                <a:outerShdw blurRad="38100" dist="19050" dir="2700000" algn="tl" rotWithShape="0">
                  <a:schemeClr val="dk1">
                    <a:alpha val="40000"/>
                  </a:schemeClr>
                </a:outerShdw>
              </a:effectLst>
            </a:endParaRPr>
          </a:p>
        </p:txBody>
      </p:sp>
      <p:sp>
        <p:nvSpPr>
          <p:cNvPr id="76" name="Rectangle 75"/>
          <p:cNvSpPr/>
          <p:nvPr/>
        </p:nvSpPr>
        <p:spPr>
          <a:xfrm>
            <a:off x="0" y="6067077"/>
            <a:ext cx="9143999" cy="769441"/>
          </a:xfrm>
          <a:prstGeom prst="rect">
            <a:avLst/>
          </a:prstGeom>
          <a:noFill/>
        </p:spPr>
        <p:txBody>
          <a:bodyPr wrap="square" lIns="91440" tIns="45720" rIns="91440" bIns="45720">
            <a:spAutoFit/>
          </a:bodyPr>
          <a:lstStyle/>
          <a:p>
            <a:pPr algn="ctr"/>
            <a:r>
              <a:rPr lang="en-US" sz="4400" b="1" cap="small" dirty="0">
                <a:ln w="9525">
                  <a:solidFill>
                    <a:schemeClr val="accent5">
                      <a:lumMod val="60000"/>
                      <a:lumOff val="40000"/>
                    </a:schemeClr>
                  </a:solidFill>
                  <a:prstDash val="solid"/>
                </a:ln>
                <a:solidFill>
                  <a:schemeClr val="accent1">
                    <a:lumMod val="20000"/>
                    <a:lumOff val="80000"/>
                  </a:schemeClr>
                </a:solidFill>
                <a:effectLst>
                  <a:outerShdw blurRad="12700" dist="38100" dir="2700000" algn="tl" rotWithShape="0">
                    <a:schemeClr val="accent5">
                      <a:lumMod val="60000"/>
                      <a:lumOff val="40000"/>
                    </a:schemeClr>
                  </a:outerShdw>
                </a:effectLst>
                <a:latin typeface="FrankRuehl" panose="020E0503060101010101" pitchFamily="34" charset="-79"/>
                <a:cs typeface="FrankRuehl" panose="020E0503060101010101" pitchFamily="34" charset="-79"/>
              </a:rPr>
              <a:t>General Services Department</a:t>
            </a:r>
            <a:endParaRPr lang="en-US" sz="4400" b="1" cap="small" spc="0" dirty="0">
              <a:ln w="9525">
                <a:solidFill>
                  <a:schemeClr val="accent5">
                    <a:lumMod val="60000"/>
                    <a:lumOff val="40000"/>
                  </a:schemeClr>
                </a:solidFill>
                <a:prstDash val="solid"/>
              </a:ln>
              <a:solidFill>
                <a:schemeClr val="accent1">
                  <a:lumMod val="20000"/>
                  <a:lumOff val="80000"/>
                </a:schemeClr>
              </a:solidFill>
              <a:effectLst>
                <a:outerShdw blurRad="12700" dist="38100" dir="2700000" algn="tl" rotWithShape="0">
                  <a:schemeClr val="accent5">
                    <a:lumMod val="60000"/>
                    <a:lumOff val="40000"/>
                  </a:schemeClr>
                </a:outerShdw>
              </a:effectLst>
              <a:latin typeface="FrankRuehl" panose="020E0503060101010101" pitchFamily="34" charset="-79"/>
              <a:cs typeface="FrankRuehl" panose="020E0503060101010101" pitchFamily="34" charset="-79"/>
            </a:endParaRPr>
          </a:p>
        </p:txBody>
      </p:sp>
      <p:pic>
        <p:nvPicPr>
          <p:cNvPr id="6" name="Picture 5"/>
          <p:cNvPicPr>
            <a:picLocks noChangeAspect="1"/>
          </p:cNvPicPr>
          <p:nvPr/>
        </p:nvPicPr>
        <p:blipFill>
          <a:blip r:embed="rId3"/>
          <a:stretch>
            <a:fillRect/>
          </a:stretch>
        </p:blipFill>
        <p:spPr>
          <a:xfrm>
            <a:off x="8264982" y="0"/>
            <a:ext cx="963410" cy="963410"/>
          </a:xfrm>
          <a:prstGeom prst="rect">
            <a:avLst/>
          </a:prstGeom>
        </p:spPr>
      </p:pic>
      <p:sp>
        <p:nvSpPr>
          <p:cNvPr id="11" name="Rectangle 10"/>
          <p:cNvSpPr/>
          <p:nvPr/>
        </p:nvSpPr>
        <p:spPr>
          <a:xfrm>
            <a:off x="-2" y="1141145"/>
            <a:ext cx="9086416" cy="502833"/>
          </a:xfrm>
          <a:prstGeom prst="rect">
            <a:avLst/>
          </a:prstGeom>
        </p:spPr>
        <p:txBody>
          <a:bodyPr wrap="square" lIns="86490" tIns="43245" rIns="86490" bIns="43245">
            <a:spAutoFit/>
          </a:bodyPr>
          <a:lstStyle/>
          <a:p>
            <a:pPr algn="ctr"/>
            <a:r>
              <a:rPr lang="en-US" sz="27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Property Management</a:t>
            </a:r>
          </a:p>
        </p:txBody>
      </p:sp>
      <p:sp>
        <p:nvSpPr>
          <p:cNvPr id="12" name="TextBox 11"/>
          <p:cNvSpPr txBox="1"/>
          <p:nvPr/>
        </p:nvSpPr>
        <p:spPr>
          <a:xfrm>
            <a:off x="26015" y="1607484"/>
            <a:ext cx="9034381" cy="256612"/>
          </a:xfrm>
          <a:prstGeom prst="rect">
            <a:avLst/>
          </a:prstGeom>
          <a:noFill/>
        </p:spPr>
        <p:txBody>
          <a:bodyPr wrap="square" lIns="86490" tIns="43245" rIns="86490" bIns="43245" rtlCol="0">
            <a:spAutoFit/>
          </a:bodyPr>
          <a:lstStyle/>
          <a:p>
            <a:pPr algn="ctr"/>
            <a:r>
              <a:rPr lang="en-US" sz="1100" b="1" dirty="0">
                <a:solidFill>
                  <a:schemeClr val="bg2">
                    <a:lumMod val="10000"/>
                  </a:schemeClr>
                </a:solidFill>
              </a:rPr>
              <a:t>Average Age of Buildings</a:t>
            </a:r>
          </a:p>
        </p:txBody>
      </p:sp>
      <p:graphicFrame>
        <p:nvGraphicFramePr>
          <p:cNvPr id="16" name="Table 15"/>
          <p:cNvGraphicFramePr>
            <a:graphicFrameLocks noGrp="1"/>
          </p:cNvGraphicFramePr>
          <p:nvPr>
            <p:extLst>
              <p:ext uri="{D42A27DB-BD31-4B8C-83A1-F6EECF244321}">
                <p14:modId xmlns:p14="http://schemas.microsoft.com/office/powerpoint/2010/main" val="2905810836"/>
              </p:ext>
            </p:extLst>
          </p:nvPr>
        </p:nvGraphicFramePr>
        <p:xfrm>
          <a:off x="2484847" y="1998675"/>
          <a:ext cx="4116715" cy="1834677"/>
        </p:xfrm>
        <a:graphic>
          <a:graphicData uri="http://schemas.openxmlformats.org/drawingml/2006/table">
            <a:tbl>
              <a:tblPr/>
              <a:tblGrid>
                <a:gridCol w="1988712">
                  <a:extLst>
                    <a:ext uri="{9D8B030D-6E8A-4147-A177-3AD203B41FA5}">
                      <a16:colId xmlns:a16="http://schemas.microsoft.com/office/drawing/2014/main" val="20000"/>
                    </a:ext>
                  </a:extLst>
                </a:gridCol>
                <a:gridCol w="1298646">
                  <a:extLst>
                    <a:ext uri="{9D8B030D-6E8A-4147-A177-3AD203B41FA5}">
                      <a16:colId xmlns:a16="http://schemas.microsoft.com/office/drawing/2014/main" val="20001"/>
                    </a:ext>
                  </a:extLst>
                </a:gridCol>
                <a:gridCol w="829357">
                  <a:extLst>
                    <a:ext uri="{9D8B030D-6E8A-4147-A177-3AD203B41FA5}">
                      <a16:colId xmlns:a16="http://schemas.microsoft.com/office/drawing/2014/main" val="20002"/>
                    </a:ext>
                  </a:extLst>
                </a:gridCol>
              </a:tblGrid>
              <a:tr h="237388">
                <a:tc>
                  <a:txBody>
                    <a:bodyPr/>
                    <a:lstStyle/>
                    <a:p>
                      <a:pPr algn="ctr" fontAlgn="t"/>
                      <a:r>
                        <a:rPr lang="en-US" sz="1100" b="1" i="0" u="none" strike="noStrike" dirty="0">
                          <a:solidFill>
                            <a:srgbClr val="000000"/>
                          </a:solidFill>
                          <a:effectLst/>
                          <a:latin typeface="Calibri"/>
                        </a:rPr>
                        <a:t>City Building Characteristics</a:t>
                      </a:r>
                    </a:p>
                  </a:txBody>
                  <a:tcPr marL="9072" marR="9072" marT="892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t"/>
                      <a:r>
                        <a:rPr lang="en-US" sz="1100" b="1" i="0" u="none" strike="noStrike" dirty="0">
                          <a:solidFill>
                            <a:srgbClr val="000000"/>
                          </a:solidFill>
                          <a:effectLst/>
                          <a:latin typeface="Calibri"/>
                        </a:rPr>
                        <a:t>City of Houston</a:t>
                      </a:r>
                    </a:p>
                  </a:txBody>
                  <a:tcPr marL="9072" marR="9072" marT="8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t"/>
                      <a:r>
                        <a:rPr lang="en-US" sz="1100" b="1" i="0" u="none" strike="noStrike" dirty="0">
                          <a:solidFill>
                            <a:srgbClr val="000000"/>
                          </a:solidFill>
                          <a:effectLst/>
                          <a:latin typeface="Calibri"/>
                        </a:rPr>
                        <a:t>Nationwide *</a:t>
                      </a:r>
                    </a:p>
                  </a:txBody>
                  <a:tcPr marL="9072" marR="9072" marT="892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0000"/>
                  </a:ext>
                </a:extLst>
              </a:tr>
              <a:tr h="237388">
                <a:tc>
                  <a:txBody>
                    <a:bodyPr/>
                    <a:lstStyle/>
                    <a:p>
                      <a:pPr algn="l" fontAlgn="t"/>
                      <a:r>
                        <a:rPr lang="en-US" sz="1100" b="0" i="0" u="none" strike="noStrike" dirty="0">
                          <a:solidFill>
                            <a:srgbClr val="000000"/>
                          </a:solidFill>
                          <a:effectLst/>
                          <a:latin typeface="Calibri"/>
                        </a:rPr>
                        <a:t>Average Age</a:t>
                      </a:r>
                    </a:p>
                  </a:txBody>
                  <a:tcPr marL="9072" marR="9072" marT="892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Calibri" pitchFamily="34" charset="0"/>
                        </a:rPr>
                        <a:t>39</a:t>
                      </a:r>
                    </a:p>
                  </a:txBody>
                  <a:tcPr marL="9072" marR="9072" marT="8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Calibri" pitchFamily="34" charset="0"/>
                        </a:rPr>
                        <a:t>43</a:t>
                      </a:r>
                    </a:p>
                  </a:txBody>
                  <a:tcPr marL="9072" marR="9072" marT="892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7388">
                <a:tc>
                  <a:txBody>
                    <a:bodyPr/>
                    <a:lstStyle/>
                    <a:p>
                      <a:pPr algn="l" fontAlgn="t"/>
                      <a:r>
                        <a:rPr lang="en-US" sz="1100" b="0" i="0" u="none" strike="noStrike" dirty="0">
                          <a:solidFill>
                            <a:srgbClr val="000000"/>
                          </a:solidFill>
                          <a:effectLst/>
                          <a:latin typeface="Calibri"/>
                        </a:rPr>
                        <a:t>Median Date Built</a:t>
                      </a:r>
                    </a:p>
                  </a:txBody>
                  <a:tcPr marL="9072" marR="9072" marT="892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Calibri" pitchFamily="34" charset="0"/>
                        </a:rPr>
                        <a:t>1978</a:t>
                      </a:r>
                    </a:p>
                  </a:txBody>
                  <a:tcPr marL="9072" marR="9072" marT="8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Calibri" pitchFamily="34" charset="0"/>
                        </a:rPr>
                        <a:t>N/A</a:t>
                      </a:r>
                    </a:p>
                  </a:txBody>
                  <a:tcPr marL="9072" marR="9072" marT="892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26083">
                <a:tc>
                  <a:txBody>
                    <a:bodyPr/>
                    <a:lstStyle/>
                    <a:p>
                      <a:pPr algn="l" fontAlgn="t"/>
                      <a:r>
                        <a:rPr lang="en-US" sz="1100" b="0" i="0" u="none" strike="noStrike" dirty="0">
                          <a:solidFill>
                            <a:srgbClr val="000000"/>
                          </a:solidFill>
                          <a:effectLst/>
                          <a:latin typeface="Calibri"/>
                        </a:rPr>
                        <a:t>Built before 1950</a:t>
                      </a:r>
                    </a:p>
                  </a:txBody>
                  <a:tcPr marL="9072" marR="9072" marT="892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Calibri" pitchFamily="34" charset="0"/>
                        </a:rPr>
                        <a:t>4%</a:t>
                      </a:r>
                    </a:p>
                  </a:txBody>
                  <a:tcPr marL="9072" marR="9072" marT="8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Calibri" pitchFamily="34" charset="0"/>
                        </a:rPr>
                        <a:t>28%</a:t>
                      </a:r>
                    </a:p>
                  </a:txBody>
                  <a:tcPr marL="9072" marR="9072" marT="892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26083">
                <a:tc>
                  <a:txBody>
                    <a:bodyPr/>
                    <a:lstStyle/>
                    <a:p>
                      <a:pPr algn="l" fontAlgn="t"/>
                      <a:r>
                        <a:rPr lang="en-US" sz="1100" b="0" i="0" u="none" strike="noStrike" dirty="0">
                          <a:solidFill>
                            <a:srgbClr val="000000"/>
                          </a:solidFill>
                          <a:effectLst/>
                          <a:latin typeface="Calibri"/>
                        </a:rPr>
                        <a:t>Built between 1950 and 1969</a:t>
                      </a:r>
                    </a:p>
                  </a:txBody>
                  <a:tcPr marL="9072" marR="9072" marT="892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Calibri" pitchFamily="34" charset="0"/>
                        </a:rPr>
                        <a:t>30%</a:t>
                      </a:r>
                    </a:p>
                  </a:txBody>
                  <a:tcPr marL="9072" marR="9072" marT="8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Calibri" pitchFamily="34" charset="0"/>
                        </a:rPr>
                        <a:t>45%</a:t>
                      </a:r>
                    </a:p>
                  </a:txBody>
                  <a:tcPr marL="9072" marR="9072" marT="892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26083">
                <a:tc>
                  <a:txBody>
                    <a:bodyPr/>
                    <a:lstStyle/>
                    <a:p>
                      <a:pPr algn="l" fontAlgn="t"/>
                      <a:r>
                        <a:rPr lang="en-US" sz="1100" b="0" i="0" u="none" strike="noStrike" dirty="0">
                          <a:solidFill>
                            <a:srgbClr val="000000"/>
                          </a:solidFill>
                          <a:effectLst/>
                          <a:latin typeface="Calibri"/>
                        </a:rPr>
                        <a:t>Built between 1970 and 1984</a:t>
                      </a:r>
                    </a:p>
                  </a:txBody>
                  <a:tcPr marL="9072" marR="9072" marT="892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Calibri" pitchFamily="34" charset="0"/>
                        </a:rPr>
                        <a:t>33%</a:t>
                      </a:r>
                    </a:p>
                  </a:txBody>
                  <a:tcPr marL="9072" marR="9072" marT="89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Calibri" pitchFamily="34" charset="0"/>
                        </a:rPr>
                        <a:t>17%</a:t>
                      </a:r>
                    </a:p>
                  </a:txBody>
                  <a:tcPr marL="9072" marR="9072" marT="892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24525">
                <a:tc>
                  <a:txBody>
                    <a:bodyPr/>
                    <a:lstStyle/>
                    <a:p>
                      <a:pPr algn="l" fontAlgn="t"/>
                      <a:r>
                        <a:rPr lang="en-US" sz="1100" b="0" i="0" u="none" strike="noStrike" dirty="0">
                          <a:solidFill>
                            <a:srgbClr val="000000"/>
                          </a:solidFill>
                          <a:effectLst/>
                          <a:latin typeface="Calibri"/>
                        </a:rPr>
                        <a:t>Built after 1985</a:t>
                      </a:r>
                    </a:p>
                  </a:txBody>
                  <a:tcPr marL="9072" marR="9072" marT="89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Calibri" pitchFamily="34" charset="0"/>
                        </a:rPr>
                        <a:t>33%</a:t>
                      </a:r>
                    </a:p>
                  </a:txBody>
                  <a:tcPr marL="9072" marR="9072" marT="89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t"/>
                      <a:r>
                        <a:rPr lang="en-US" sz="1100" b="0" i="0" u="none" strike="noStrike" dirty="0">
                          <a:solidFill>
                            <a:srgbClr val="000000"/>
                          </a:solidFill>
                          <a:effectLst/>
                          <a:latin typeface="Calibri" pitchFamily="34" charset="0"/>
                        </a:rPr>
                        <a:t>10%</a:t>
                      </a:r>
                    </a:p>
                  </a:txBody>
                  <a:tcPr marL="9072" marR="9072" marT="892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19739">
                <a:tc gridSpan="3">
                  <a:txBody>
                    <a:bodyPr/>
                    <a:lstStyle/>
                    <a:p>
                      <a:pPr marL="0" marR="0" indent="0" algn="l" defTabSz="1018824" rtl="0" eaLnBrk="1" fontAlgn="t" latinLnBrk="0" hangingPunct="1">
                        <a:lnSpc>
                          <a:spcPct val="100000"/>
                        </a:lnSpc>
                        <a:spcBef>
                          <a:spcPts val="0"/>
                        </a:spcBef>
                        <a:spcAft>
                          <a:spcPts val="0"/>
                        </a:spcAft>
                        <a:buClrTx/>
                        <a:buSzTx/>
                        <a:buFontTx/>
                        <a:buNone/>
                        <a:tabLst/>
                        <a:defRPr/>
                      </a:pPr>
                      <a:r>
                        <a:rPr lang="en-US" sz="1100" b="1" dirty="0">
                          <a:solidFill>
                            <a:schemeClr val="bg2">
                              <a:lumMod val="10000"/>
                            </a:schemeClr>
                          </a:solidFill>
                          <a:latin typeface="+mn-lt"/>
                        </a:rPr>
                        <a:t>*2012 Parsons Facilities Condition Assessment Report</a:t>
                      </a:r>
                      <a:endParaRPr lang="en-US" sz="1100" b="0" i="0" u="none" strike="noStrike" dirty="0">
                        <a:solidFill>
                          <a:srgbClr val="000000"/>
                        </a:solidFill>
                        <a:effectLst/>
                        <a:latin typeface="Calibri"/>
                      </a:endParaRPr>
                    </a:p>
                  </a:txBody>
                  <a:tcPr marL="43543" marR="43543" marT="0" marB="4286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hMerge="1">
                  <a:txBody>
                    <a:bodyPr/>
                    <a:lstStyle/>
                    <a:p>
                      <a:pPr algn="ctr" fontAlgn="t"/>
                      <a:endParaRPr lang="en-US" sz="11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t"/>
                      <a:endParaRPr lang="en-US" sz="11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graphicFrame>
        <p:nvGraphicFramePr>
          <p:cNvPr id="17" name="Chart 16"/>
          <p:cNvGraphicFramePr/>
          <p:nvPr>
            <p:extLst/>
          </p:nvPr>
        </p:nvGraphicFramePr>
        <p:xfrm>
          <a:off x="0" y="3855903"/>
          <a:ext cx="9143998" cy="20634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88039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bwMode="auto">
          <a:xfrm>
            <a:off x="1" y="6181130"/>
            <a:ext cx="9143999" cy="676870"/>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endParaRPr lang="en-US" sz="4400" b="1" cap="small" dirty="0">
              <a:ln w="9525">
                <a:solidFill>
                  <a:schemeClr val="accent5">
                    <a:lumMod val="60000"/>
                    <a:lumOff val="40000"/>
                  </a:schemeClr>
                </a:solidFill>
                <a:prstDash val="solid"/>
              </a:ln>
              <a:solidFill>
                <a:schemeClr val="accent1">
                  <a:lumMod val="20000"/>
                  <a:lumOff val="80000"/>
                </a:schemeClr>
              </a:solidFill>
              <a:effectLst>
                <a:outerShdw blurRad="12700" dist="38100" dir="2700000" algn="tl" rotWithShape="0">
                  <a:schemeClr val="accent5">
                    <a:lumMod val="60000"/>
                    <a:lumOff val="40000"/>
                  </a:schemeClr>
                </a:outerShdw>
              </a:effectLst>
              <a:latin typeface="FrankRuehl" panose="020E0503060101010101" pitchFamily="34" charset="-79"/>
              <a:cs typeface="FrankRuehl" panose="020E0503060101010101" pitchFamily="34" charset="-79"/>
            </a:endParaRPr>
          </a:p>
        </p:txBody>
      </p:sp>
      <p:sp>
        <p:nvSpPr>
          <p:cNvPr id="20" name="TextBox 19"/>
          <p:cNvSpPr txBox="1"/>
          <p:nvPr/>
        </p:nvSpPr>
        <p:spPr bwMode="auto">
          <a:xfrm>
            <a:off x="0" y="0"/>
            <a:ext cx="9144000" cy="928688"/>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defPPr>
              <a:defRPr lang="en-US"/>
            </a:defPPr>
            <a:lvl1pPr algn="ctr" defTabSz="685800">
              <a:defRPr sz="1350" kern="0">
                <a:solidFill>
                  <a:prstClr val="white"/>
                </a:solidFill>
                <a:latin typeface="Calibri" panose="020F0502020204030204"/>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sz="5400" b="1" kern="1200" cap="small" dirty="0">
                <a:ln w="9525">
                  <a:solidFill>
                    <a:schemeClr val="accent5">
                      <a:lumMod val="60000"/>
                      <a:lumOff val="40000"/>
                    </a:schemeClr>
                  </a:solidFill>
                  <a:prstDash val="solid"/>
                </a:ln>
                <a:solidFill>
                  <a:schemeClr val="accent1">
                    <a:lumMod val="20000"/>
                    <a:lumOff val="80000"/>
                  </a:schemeClr>
                </a:solidFill>
                <a:effectLst>
                  <a:outerShdw blurRad="12700" dist="38100" dir="2700000" algn="tl" rotWithShape="0">
                    <a:schemeClr val="accent5">
                      <a:lumMod val="60000"/>
                      <a:lumOff val="40000"/>
                    </a:schemeClr>
                  </a:outerShdw>
                </a:effectLst>
                <a:latin typeface="FrankRuehl" panose="020E0503060101010101" pitchFamily="34" charset="-79"/>
                <a:cs typeface="FrankRuehl" panose="020E0503060101010101" pitchFamily="34" charset="-79"/>
              </a:rPr>
              <a:t>Performance Measures s       </a:t>
            </a:r>
          </a:p>
        </p:txBody>
      </p:sp>
      <p:pic>
        <p:nvPicPr>
          <p:cNvPr id="13" name="Picture 12" descr="C:\Documents and Settings\e132530\Pictures\City Logo .jpg"/>
          <p:cNvPicPr/>
          <p:nvPr/>
        </p:nvPicPr>
        <p:blipFill>
          <a:blip r:embed="rId3" cstate="print"/>
          <a:srcRect/>
          <a:stretch>
            <a:fillRect/>
          </a:stretch>
        </p:blipFill>
        <p:spPr bwMode="auto">
          <a:xfrm>
            <a:off x="8195983" y="90488"/>
            <a:ext cx="813547" cy="762000"/>
          </a:xfrm>
          <a:prstGeom prst="ellipse">
            <a:avLst/>
          </a:prstGeom>
          <a:ln w="76200" cap="rnd">
            <a:solidFill>
              <a:schemeClr val="accent3">
                <a:lumMod val="40000"/>
                <a:lumOff val="60000"/>
              </a:schemeClr>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graphicFrame>
        <p:nvGraphicFramePr>
          <p:cNvPr id="8" name="Content Placeholder 5"/>
          <p:cNvGraphicFramePr>
            <a:graphicFrameLocks/>
          </p:cNvGraphicFramePr>
          <p:nvPr/>
        </p:nvGraphicFramePr>
        <p:xfrm>
          <a:off x="5311588" y="1447800"/>
          <a:ext cx="3476065" cy="2819400"/>
        </p:xfrm>
        <a:graphic>
          <a:graphicData uri="http://schemas.openxmlformats.org/drawingml/2006/chart">
            <c:chart xmlns:c="http://schemas.openxmlformats.org/drawingml/2006/chart" xmlns:r="http://schemas.openxmlformats.org/officeDocument/2006/relationships" r:id="rId4"/>
          </a:graphicData>
        </a:graphic>
      </p:graphicFrame>
      <p:sp>
        <p:nvSpPr>
          <p:cNvPr id="7" name="Slide Number Placeholder 1"/>
          <p:cNvSpPr>
            <a:spLocks noGrp="1"/>
          </p:cNvSpPr>
          <p:nvPr>
            <p:ph type="sldNum" sz="quarter" idx="12"/>
          </p:nvPr>
        </p:nvSpPr>
        <p:spPr>
          <a:xfrm>
            <a:off x="8561372" y="6516269"/>
            <a:ext cx="582627" cy="341731"/>
          </a:xfrm>
        </p:spPr>
        <p:txBody>
          <a:bodyPr/>
          <a:lstStyle/>
          <a:p>
            <a:pPr algn="ctr"/>
            <a:r>
              <a:rPr lang="en-US" sz="2000" dirty="0">
                <a:ln w="0"/>
                <a:solidFill>
                  <a:schemeClr val="tx1"/>
                </a:solidFill>
                <a:effectLst>
                  <a:outerShdw blurRad="38100" dist="19050" dir="2700000" algn="tl" rotWithShape="0">
                    <a:schemeClr val="dk1">
                      <a:alpha val="40000"/>
                    </a:schemeClr>
                  </a:outerShdw>
                </a:effectLst>
              </a:rPr>
              <a:t>16</a:t>
            </a:r>
          </a:p>
        </p:txBody>
      </p:sp>
      <p:graphicFrame>
        <p:nvGraphicFramePr>
          <p:cNvPr id="3" name="Table 2">
            <a:extLst>
              <a:ext uri="{FF2B5EF4-FFF2-40B4-BE49-F238E27FC236}">
                <a16:creationId xmlns:a16="http://schemas.microsoft.com/office/drawing/2014/main" id="{D5DBA5D3-0D4C-45D2-BAE5-ECDACEA02853}"/>
              </a:ext>
            </a:extLst>
          </p:cNvPr>
          <p:cNvGraphicFramePr>
            <a:graphicFrameLocks noGrp="1"/>
          </p:cNvGraphicFramePr>
          <p:nvPr>
            <p:extLst>
              <p:ext uri="{D42A27DB-BD31-4B8C-83A1-F6EECF244321}">
                <p14:modId xmlns:p14="http://schemas.microsoft.com/office/powerpoint/2010/main" val="1018911609"/>
              </p:ext>
            </p:extLst>
          </p:nvPr>
        </p:nvGraphicFramePr>
        <p:xfrm>
          <a:off x="0" y="928688"/>
          <a:ext cx="9143999" cy="5252443"/>
        </p:xfrm>
        <a:graphic>
          <a:graphicData uri="http://schemas.openxmlformats.org/drawingml/2006/table">
            <a:tbl>
              <a:tblPr/>
              <a:tblGrid>
                <a:gridCol w="512971">
                  <a:extLst>
                    <a:ext uri="{9D8B030D-6E8A-4147-A177-3AD203B41FA5}">
                      <a16:colId xmlns:a16="http://schemas.microsoft.com/office/drawing/2014/main" val="1306615823"/>
                    </a:ext>
                  </a:extLst>
                </a:gridCol>
                <a:gridCol w="3877105">
                  <a:extLst>
                    <a:ext uri="{9D8B030D-6E8A-4147-A177-3AD203B41FA5}">
                      <a16:colId xmlns:a16="http://schemas.microsoft.com/office/drawing/2014/main" val="3607726485"/>
                    </a:ext>
                  </a:extLst>
                </a:gridCol>
                <a:gridCol w="1121378">
                  <a:extLst>
                    <a:ext uri="{9D8B030D-6E8A-4147-A177-3AD203B41FA5}">
                      <a16:colId xmlns:a16="http://schemas.microsoft.com/office/drawing/2014/main" val="800186879"/>
                    </a:ext>
                  </a:extLst>
                </a:gridCol>
                <a:gridCol w="1172077">
                  <a:extLst>
                    <a:ext uri="{9D8B030D-6E8A-4147-A177-3AD203B41FA5}">
                      <a16:colId xmlns:a16="http://schemas.microsoft.com/office/drawing/2014/main" val="2906711924"/>
                    </a:ext>
                  </a:extLst>
                </a:gridCol>
                <a:gridCol w="1288391">
                  <a:extLst>
                    <a:ext uri="{9D8B030D-6E8A-4147-A177-3AD203B41FA5}">
                      <a16:colId xmlns:a16="http://schemas.microsoft.com/office/drawing/2014/main" val="3027388698"/>
                    </a:ext>
                  </a:extLst>
                </a:gridCol>
                <a:gridCol w="1172077">
                  <a:extLst>
                    <a:ext uri="{9D8B030D-6E8A-4147-A177-3AD203B41FA5}">
                      <a16:colId xmlns:a16="http://schemas.microsoft.com/office/drawing/2014/main" val="2139539034"/>
                    </a:ext>
                  </a:extLst>
                </a:gridCol>
              </a:tblGrid>
              <a:tr h="396987">
                <a:tc>
                  <a:txBody>
                    <a:bodyPr/>
                    <a:lstStyle/>
                    <a:p>
                      <a:pPr algn="ctr" rtl="0" fontAlgn="t"/>
                      <a:r>
                        <a:rPr lang="en-US" sz="1100" b="1" i="0" u="none" strike="noStrike">
                          <a:solidFill>
                            <a:srgbClr val="000000"/>
                          </a:solidFill>
                          <a:effectLst/>
                          <a:latin typeface="Arial" panose="020B0604020202020204" pitchFamily="34" charset="0"/>
                        </a:rPr>
                        <a:t>Fund</a:t>
                      </a:r>
                    </a:p>
                  </a:txBody>
                  <a:tcPr marL="7722" marR="7722" marT="7722" marB="0">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solidFill>
                      <a:srgbClr val="B4C7E7"/>
                    </a:solidFill>
                  </a:tcPr>
                </a:tc>
                <a:tc>
                  <a:txBody>
                    <a:bodyPr/>
                    <a:lstStyle/>
                    <a:p>
                      <a:pPr algn="ctr" rtl="0" fontAlgn="t"/>
                      <a:r>
                        <a:rPr lang="en-US" sz="1100" b="1" i="0" u="none" strike="noStrike">
                          <a:solidFill>
                            <a:srgbClr val="000000"/>
                          </a:solidFill>
                          <a:effectLst/>
                          <a:latin typeface="Calibri" panose="020F0502020204030204" pitchFamily="34" charset="0"/>
                        </a:rPr>
                        <a:t>Customer Measures</a:t>
                      </a:r>
                    </a:p>
                  </a:txBody>
                  <a:tcPr marL="7722" marR="7722" marT="7722" marB="0">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solidFill>
                      <a:srgbClr val="B4C7E7"/>
                    </a:solidFill>
                  </a:tcPr>
                </a:tc>
                <a:tc>
                  <a:txBody>
                    <a:bodyPr/>
                    <a:lstStyle/>
                    <a:p>
                      <a:pPr algn="ctr" rtl="0" fontAlgn="t"/>
                      <a:r>
                        <a:rPr lang="en-US" sz="1100" b="1" i="0" u="none" strike="noStrike">
                          <a:solidFill>
                            <a:srgbClr val="000000"/>
                          </a:solidFill>
                          <a:effectLst/>
                          <a:latin typeface="Calibri" panose="020F0502020204030204" pitchFamily="34" charset="0"/>
                        </a:rPr>
                        <a:t>FY2017 Actual</a:t>
                      </a:r>
                    </a:p>
                  </a:txBody>
                  <a:tcPr marL="7722" marR="7722" marT="7722" marB="0">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solidFill>
                      <a:srgbClr val="B4C7E7"/>
                    </a:solidFill>
                  </a:tcPr>
                </a:tc>
                <a:tc>
                  <a:txBody>
                    <a:bodyPr/>
                    <a:lstStyle/>
                    <a:p>
                      <a:pPr algn="ctr" rtl="0" fontAlgn="t"/>
                      <a:r>
                        <a:rPr lang="en-US" sz="1100" b="1" i="0" u="none" strike="noStrike" dirty="0">
                          <a:solidFill>
                            <a:srgbClr val="000000"/>
                          </a:solidFill>
                          <a:effectLst/>
                          <a:latin typeface="Calibri" panose="020F0502020204030204" pitchFamily="34" charset="0"/>
                        </a:rPr>
                        <a:t>FY2018 Budget</a:t>
                      </a:r>
                    </a:p>
                  </a:txBody>
                  <a:tcPr marL="7722" marR="7722" marT="7722" marB="0">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solidFill>
                      <a:srgbClr val="B4C7E7"/>
                    </a:solidFill>
                  </a:tcPr>
                </a:tc>
                <a:tc>
                  <a:txBody>
                    <a:bodyPr/>
                    <a:lstStyle/>
                    <a:p>
                      <a:pPr algn="ctr" rtl="0" fontAlgn="t"/>
                      <a:r>
                        <a:rPr lang="en-US" sz="1100" b="1" i="0" u="none" strike="noStrike">
                          <a:solidFill>
                            <a:srgbClr val="000000"/>
                          </a:solidFill>
                          <a:effectLst/>
                          <a:latin typeface="Calibri" panose="020F0502020204030204" pitchFamily="34" charset="0"/>
                        </a:rPr>
                        <a:t>FY2018 Estimate</a:t>
                      </a:r>
                    </a:p>
                  </a:txBody>
                  <a:tcPr marL="7722" marR="7722" marT="7722" marB="0">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solidFill>
                      <a:srgbClr val="B4C7E7"/>
                    </a:solidFill>
                  </a:tcPr>
                </a:tc>
                <a:tc>
                  <a:txBody>
                    <a:bodyPr/>
                    <a:lstStyle/>
                    <a:p>
                      <a:pPr algn="ctr" rtl="0" fontAlgn="t"/>
                      <a:r>
                        <a:rPr lang="en-US" sz="1100" b="1" i="0" u="none" strike="noStrike">
                          <a:solidFill>
                            <a:srgbClr val="000000"/>
                          </a:solidFill>
                          <a:effectLst/>
                          <a:latin typeface="Calibri" panose="020F0502020204030204" pitchFamily="34" charset="0"/>
                        </a:rPr>
                        <a:t>FY2019 Budget</a:t>
                      </a:r>
                    </a:p>
                  </a:txBody>
                  <a:tcPr marL="7722" marR="7722" marT="7722" marB="0">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solidFill>
                      <a:srgbClr val="B4C7E7"/>
                    </a:solidFill>
                  </a:tcPr>
                </a:tc>
                <a:extLst>
                  <a:ext uri="{0D108BD9-81ED-4DB2-BD59-A6C34878D82A}">
                    <a16:rowId xmlns:a16="http://schemas.microsoft.com/office/drawing/2014/main" val="243113333"/>
                  </a:ext>
                </a:extLst>
              </a:tr>
              <a:tr h="396987">
                <a:tc>
                  <a:txBody>
                    <a:bodyPr/>
                    <a:lstStyle/>
                    <a:p>
                      <a:pPr algn="ctr" rtl="0" fontAlgn="t"/>
                      <a:r>
                        <a:rPr lang="en-US" sz="1100" b="0" i="0" u="none" strike="noStrike" dirty="0">
                          <a:solidFill>
                            <a:srgbClr val="000000"/>
                          </a:solidFill>
                          <a:effectLst/>
                          <a:latin typeface="Calibri" panose="020F0502020204030204" pitchFamily="34" charset="0"/>
                        </a:rPr>
                        <a:t>1000</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l" rtl="0" fontAlgn="t"/>
                      <a:r>
                        <a:rPr lang="en-US" sz="1100" b="0" i="0" u="none" strike="noStrike">
                          <a:solidFill>
                            <a:srgbClr val="000000"/>
                          </a:solidFill>
                          <a:effectLst/>
                          <a:latin typeface="Calibri" panose="020F0502020204030204" pitchFamily="34" charset="0"/>
                        </a:rPr>
                        <a:t>Building Operations Work Orders Completed</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ctr" rtl="0" fontAlgn="t"/>
                      <a:r>
                        <a:rPr lang="en-US" sz="1100" b="0" i="0" u="none" strike="noStrike">
                          <a:solidFill>
                            <a:srgbClr val="000000"/>
                          </a:solidFill>
                          <a:effectLst/>
                          <a:latin typeface="Calibri" panose="020F0502020204030204" pitchFamily="34" charset="0"/>
                        </a:rPr>
                        <a:t>3,060</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ctr" rtl="0" fontAlgn="t"/>
                      <a:r>
                        <a:rPr lang="en-US" sz="1100" b="0" i="0" u="none" strike="noStrike">
                          <a:solidFill>
                            <a:srgbClr val="000000"/>
                          </a:solidFill>
                          <a:effectLst/>
                          <a:latin typeface="Calibri" panose="020F0502020204030204" pitchFamily="34" charset="0"/>
                        </a:rPr>
                        <a:t>3,300</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ctr" rtl="0" fontAlgn="t"/>
                      <a:r>
                        <a:rPr lang="en-US" sz="1100" b="0" i="0" u="none" strike="noStrike">
                          <a:solidFill>
                            <a:srgbClr val="000000"/>
                          </a:solidFill>
                          <a:effectLst/>
                          <a:latin typeface="Calibri" panose="020F0502020204030204" pitchFamily="34" charset="0"/>
                        </a:rPr>
                        <a:t>3,061</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ctr" rtl="0" fontAlgn="t"/>
                      <a:r>
                        <a:rPr lang="en-US" sz="1100" b="0" i="0" u="none" strike="noStrike">
                          <a:solidFill>
                            <a:srgbClr val="000000"/>
                          </a:solidFill>
                          <a:effectLst/>
                          <a:latin typeface="Calibri" panose="020F0502020204030204" pitchFamily="34" charset="0"/>
                        </a:rPr>
                        <a:t>3,060</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extLst>
                  <a:ext uri="{0D108BD9-81ED-4DB2-BD59-A6C34878D82A}">
                    <a16:rowId xmlns:a16="http://schemas.microsoft.com/office/drawing/2014/main" val="1629097585"/>
                  </a:ext>
                </a:extLst>
              </a:tr>
              <a:tr h="396987">
                <a:tc>
                  <a:txBody>
                    <a:bodyPr/>
                    <a:lstStyle/>
                    <a:p>
                      <a:pPr algn="ctr" rtl="0" fontAlgn="t"/>
                      <a:r>
                        <a:rPr lang="en-US" sz="1100" b="0" i="0" u="none" strike="noStrike">
                          <a:solidFill>
                            <a:srgbClr val="000000"/>
                          </a:solidFill>
                          <a:effectLst/>
                          <a:latin typeface="Calibri" panose="020F0502020204030204" pitchFamily="34" charset="0"/>
                        </a:rPr>
                        <a:t>2105</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l" rtl="0" fontAlgn="t"/>
                      <a:r>
                        <a:rPr lang="en-US" sz="1100" b="0" i="0" u="none" strike="noStrike" dirty="0">
                          <a:solidFill>
                            <a:srgbClr val="000000"/>
                          </a:solidFill>
                          <a:effectLst/>
                          <a:latin typeface="Calibri" panose="020F0502020204030204" pitchFamily="34" charset="0"/>
                        </a:rPr>
                        <a:t>Maintenance Work Orders Completed</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ctr" rtl="0" fontAlgn="t"/>
                      <a:r>
                        <a:rPr lang="en-US" sz="1100" b="0" i="0" u="none" strike="noStrike">
                          <a:solidFill>
                            <a:srgbClr val="000000"/>
                          </a:solidFill>
                          <a:effectLst/>
                          <a:latin typeface="Calibri" panose="020F0502020204030204" pitchFamily="34" charset="0"/>
                        </a:rPr>
                        <a:t>17,980</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ctr" rtl="0" fontAlgn="t"/>
                      <a:r>
                        <a:rPr lang="en-US" sz="1100" b="0" i="0" u="none" strike="noStrike">
                          <a:solidFill>
                            <a:srgbClr val="000000"/>
                          </a:solidFill>
                          <a:effectLst/>
                          <a:latin typeface="Calibri" panose="020F0502020204030204" pitchFamily="34" charset="0"/>
                        </a:rPr>
                        <a:t>18,500</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ctr" rtl="0" fontAlgn="t"/>
                      <a:r>
                        <a:rPr lang="en-US" sz="1100" b="0" i="0" u="none" strike="noStrike">
                          <a:solidFill>
                            <a:srgbClr val="000000"/>
                          </a:solidFill>
                          <a:effectLst/>
                          <a:latin typeface="Calibri" panose="020F0502020204030204" pitchFamily="34" charset="0"/>
                        </a:rPr>
                        <a:t>15,433</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ctr" rtl="0" fontAlgn="t"/>
                      <a:r>
                        <a:rPr lang="en-US" sz="1100" b="0" i="0" u="none" strike="noStrike">
                          <a:solidFill>
                            <a:srgbClr val="000000"/>
                          </a:solidFill>
                          <a:effectLst/>
                          <a:latin typeface="Calibri" panose="020F0502020204030204" pitchFamily="34" charset="0"/>
                        </a:rPr>
                        <a:t>16,555</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extLst>
                  <a:ext uri="{0D108BD9-81ED-4DB2-BD59-A6C34878D82A}">
                    <a16:rowId xmlns:a16="http://schemas.microsoft.com/office/drawing/2014/main" val="1946236145"/>
                  </a:ext>
                </a:extLst>
              </a:tr>
              <a:tr h="396987">
                <a:tc>
                  <a:txBody>
                    <a:bodyPr/>
                    <a:lstStyle/>
                    <a:p>
                      <a:pPr algn="ctr" rtl="0" fontAlgn="t"/>
                      <a:r>
                        <a:rPr lang="en-US" sz="1100" b="0" i="0" u="none" strike="noStrike">
                          <a:solidFill>
                            <a:srgbClr val="000000"/>
                          </a:solidFill>
                          <a:effectLst/>
                          <a:latin typeface="Calibri" panose="020F0502020204030204" pitchFamily="34" charset="0"/>
                        </a:rPr>
                        <a:t>1000</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l" rtl="0" fontAlgn="t"/>
                      <a:r>
                        <a:rPr lang="en-US" sz="1100" b="0" i="0" u="none" strike="noStrike" dirty="0">
                          <a:solidFill>
                            <a:srgbClr val="000000"/>
                          </a:solidFill>
                          <a:effectLst/>
                          <a:latin typeface="Calibri" panose="020F0502020204030204" pitchFamily="34" charset="0"/>
                        </a:rPr>
                        <a:t>Card Access Changes Processed</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ctr" rtl="0" fontAlgn="t"/>
                      <a:r>
                        <a:rPr lang="en-US" sz="1100" b="0" i="0" u="none" strike="noStrike" dirty="0">
                          <a:solidFill>
                            <a:srgbClr val="000000"/>
                          </a:solidFill>
                          <a:effectLst/>
                          <a:latin typeface="Calibri" panose="020F0502020204030204" pitchFamily="34" charset="0"/>
                        </a:rPr>
                        <a:t>24,743</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ctr" rtl="0" fontAlgn="t"/>
                      <a:r>
                        <a:rPr lang="en-US" sz="1100" b="0" i="0" u="none" strike="noStrike" dirty="0">
                          <a:solidFill>
                            <a:srgbClr val="000000"/>
                          </a:solidFill>
                          <a:effectLst/>
                          <a:latin typeface="Calibri" panose="020F0502020204030204" pitchFamily="34" charset="0"/>
                        </a:rPr>
                        <a:t>18,000</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ctr" rtl="0" fontAlgn="t"/>
                      <a:r>
                        <a:rPr lang="en-US" sz="1100" b="0" i="0" u="none" strike="noStrike">
                          <a:solidFill>
                            <a:srgbClr val="000000"/>
                          </a:solidFill>
                          <a:effectLst/>
                          <a:latin typeface="Calibri" panose="020F0502020204030204" pitchFamily="34" charset="0"/>
                        </a:rPr>
                        <a:t>15,960</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ctr" rtl="0" fontAlgn="t"/>
                      <a:r>
                        <a:rPr lang="en-US" sz="1100" b="0" i="0" u="none" strike="noStrike">
                          <a:solidFill>
                            <a:srgbClr val="000000"/>
                          </a:solidFill>
                          <a:effectLst/>
                          <a:latin typeface="Calibri" panose="020F0502020204030204" pitchFamily="34" charset="0"/>
                        </a:rPr>
                        <a:t>16,555</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extLst>
                  <a:ext uri="{0D108BD9-81ED-4DB2-BD59-A6C34878D82A}">
                    <a16:rowId xmlns:a16="http://schemas.microsoft.com/office/drawing/2014/main" val="3790530116"/>
                  </a:ext>
                </a:extLst>
              </a:tr>
              <a:tr h="396987">
                <a:tc>
                  <a:txBody>
                    <a:bodyPr/>
                    <a:lstStyle/>
                    <a:p>
                      <a:pPr algn="ctr" rtl="0" fontAlgn="t"/>
                      <a:r>
                        <a:rPr lang="en-US" sz="1100" b="0" i="0" u="none" strike="noStrike">
                          <a:solidFill>
                            <a:srgbClr val="000000"/>
                          </a:solidFill>
                          <a:effectLst/>
                          <a:latin typeface="Calibri" panose="020F0502020204030204" pitchFamily="34" charset="0"/>
                        </a:rPr>
                        <a:t>1000</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l" rtl="0" fontAlgn="t"/>
                      <a:r>
                        <a:rPr lang="en-US" sz="1100" b="0" i="0" u="none" strike="noStrike" dirty="0">
                          <a:solidFill>
                            <a:srgbClr val="000000"/>
                          </a:solidFill>
                          <a:effectLst/>
                          <a:latin typeface="Calibri" panose="020F0502020204030204" pitchFamily="34" charset="0"/>
                        </a:rPr>
                        <a:t>City Identification Badges Processed</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ctr" rtl="0" fontAlgn="t"/>
                      <a:r>
                        <a:rPr lang="en-US" sz="1100" b="0" i="0" u="none" strike="noStrike">
                          <a:solidFill>
                            <a:srgbClr val="000000"/>
                          </a:solidFill>
                          <a:effectLst/>
                          <a:latin typeface="Calibri" panose="020F0502020204030204" pitchFamily="34" charset="0"/>
                        </a:rPr>
                        <a:t>9,144</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ctr" rtl="0" fontAlgn="t"/>
                      <a:r>
                        <a:rPr lang="en-US" sz="1100" b="0" i="0" u="none" strike="noStrike" dirty="0">
                          <a:solidFill>
                            <a:srgbClr val="000000"/>
                          </a:solidFill>
                          <a:effectLst/>
                          <a:latin typeface="Calibri" panose="020F0502020204030204" pitchFamily="34" charset="0"/>
                        </a:rPr>
                        <a:t>6,400</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ctr" rtl="0" fontAlgn="t"/>
                      <a:r>
                        <a:rPr lang="en-US" sz="1100" b="0" i="0" u="none" strike="noStrike">
                          <a:solidFill>
                            <a:srgbClr val="000000"/>
                          </a:solidFill>
                          <a:effectLst/>
                          <a:latin typeface="Calibri" panose="020F0502020204030204" pitchFamily="34" charset="0"/>
                        </a:rPr>
                        <a:t>10,139</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ctr" rtl="0" fontAlgn="t"/>
                      <a:r>
                        <a:rPr lang="en-US" sz="1100" b="0" i="0" u="none" strike="noStrike">
                          <a:solidFill>
                            <a:srgbClr val="000000"/>
                          </a:solidFill>
                          <a:effectLst/>
                          <a:latin typeface="Calibri" panose="020F0502020204030204" pitchFamily="34" charset="0"/>
                        </a:rPr>
                        <a:t>8,000</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extLst>
                  <a:ext uri="{0D108BD9-81ED-4DB2-BD59-A6C34878D82A}">
                    <a16:rowId xmlns:a16="http://schemas.microsoft.com/office/drawing/2014/main" val="4177165811"/>
                  </a:ext>
                </a:extLst>
              </a:tr>
              <a:tr h="396987">
                <a:tc>
                  <a:txBody>
                    <a:bodyPr/>
                    <a:lstStyle/>
                    <a:p>
                      <a:pPr algn="ctr" rtl="0" fontAlgn="t"/>
                      <a:r>
                        <a:rPr lang="en-US" sz="1100" b="0" i="0" u="none" strike="noStrike">
                          <a:solidFill>
                            <a:srgbClr val="000000"/>
                          </a:solidFill>
                          <a:effectLst/>
                          <a:latin typeface="Calibri" panose="020F0502020204030204" pitchFamily="34" charset="0"/>
                        </a:rPr>
                        <a:t>1000</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l" rtl="0" fontAlgn="t"/>
                      <a:r>
                        <a:rPr lang="en-US" sz="1100" b="0" i="0" u="none" strike="noStrike">
                          <a:solidFill>
                            <a:srgbClr val="000000"/>
                          </a:solidFill>
                          <a:effectLst/>
                          <a:latin typeface="Calibri" panose="020F0502020204030204" pitchFamily="34" charset="0"/>
                        </a:rPr>
                        <a:t>Special Events Requiring Security Staffing</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ctr" rtl="0" fontAlgn="t"/>
                      <a:r>
                        <a:rPr lang="en-US" sz="1100" b="0" i="0" u="none" strike="noStrike">
                          <a:solidFill>
                            <a:srgbClr val="000000"/>
                          </a:solidFill>
                          <a:effectLst/>
                          <a:latin typeface="Calibri" panose="020F0502020204030204" pitchFamily="34" charset="0"/>
                        </a:rPr>
                        <a:t>56</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ctr" rtl="0" fontAlgn="t"/>
                      <a:r>
                        <a:rPr lang="en-US" sz="1100" b="0" i="0" u="none" strike="noStrike" dirty="0">
                          <a:solidFill>
                            <a:srgbClr val="000000"/>
                          </a:solidFill>
                          <a:effectLst/>
                          <a:latin typeface="Calibri" panose="020F0502020204030204" pitchFamily="34" charset="0"/>
                        </a:rPr>
                        <a:t>55</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ctr" rtl="0" fontAlgn="t"/>
                      <a:r>
                        <a:rPr lang="en-US" sz="1100" b="0" i="0" u="none" strike="noStrike" dirty="0">
                          <a:solidFill>
                            <a:srgbClr val="000000"/>
                          </a:solidFill>
                          <a:effectLst/>
                          <a:latin typeface="Calibri" panose="020F0502020204030204" pitchFamily="34" charset="0"/>
                        </a:rPr>
                        <a:t>68</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ctr" rtl="0" fontAlgn="t"/>
                      <a:r>
                        <a:rPr lang="en-US" sz="1100" b="0" i="0" u="none" strike="noStrike">
                          <a:solidFill>
                            <a:srgbClr val="000000"/>
                          </a:solidFill>
                          <a:effectLst/>
                          <a:latin typeface="Calibri" panose="020F0502020204030204" pitchFamily="34" charset="0"/>
                        </a:rPr>
                        <a:t>75</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extLst>
                  <a:ext uri="{0D108BD9-81ED-4DB2-BD59-A6C34878D82A}">
                    <a16:rowId xmlns:a16="http://schemas.microsoft.com/office/drawing/2014/main" val="604727864"/>
                  </a:ext>
                </a:extLst>
              </a:tr>
              <a:tr h="488599">
                <a:tc>
                  <a:txBody>
                    <a:bodyPr/>
                    <a:lstStyle/>
                    <a:p>
                      <a:pPr algn="ctr" fontAlgn="ctr"/>
                      <a:r>
                        <a:rPr lang="en-US" sz="1500" b="0" i="0" u="none" strike="noStrike">
                          <a:solidFill>
                            <a:srgbClr val="000000"/>
                          </a:solidFill>
                          <a:effectLst/>
                          <a:latin typeface="Arial" panose="020B0604020202020204" pitchFamily="34" charset="0"/>
                        </a:rPr>
                        <a:t> </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solidFill>
                      <a:srgbClr val="B4C7E7"/>
                    </a:solidFill>
                  </a:tcPr>
                </a:tc>
                <a:tc>
                  <a:txBody>
                    <a:bodyPr/>
                    <a:lstStyle/>
                    <a:p>
                      <a:pPr algn="ctr" rtl="0" fontAlgn="t"/>
                      <a:r>
                        <a:rPr lang="en-US" sz="1100" b="1" i="0" u="none" strike="noStrike">
                          <a:solidFill>
                            <a:srgbClr val="000000"/>
                          </a:solidFill>
                          <a:effectLst/>
                          <a:latin typeface="Calibri" panose="020F0502020204030204" pitchFamily="34" charset="0"/>
                        </a:rPr>
                        <a:t>Business Process Measures</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solidFill>
                      <a:srgbClr val="B4C7E7"/>
                    </a:solidFill>
                  </a:tcPr>
                </a:tc>
                <a:tc>
                  <a:txBody>
                    <a:bodyPr/>
                    <a:lstStyle/>
                    <a:p>
                      <a:pPr algn="ctr" fontAlgn="ctr"/>
                      <a:r>
                        <a:rPr lang="en-US" sz="1500" b="0" i="0" u="none" strike="noStrike">
                          <a:solidFill>
                            <a:srgbClr val="000000"/>
                          </a:solidFill>
                          <a:effectLst/>
                          <a:latin typeface="Arial" panose="020B0604020202020204" pitchFamily="34" charset="0"/>
                        </a:rPr>
                        <a:t> </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solidFill>
                      <a:srgbClr val="B4C7E7"/>
                    </a:solidFill>
                  </a:tcPr>
                </a:tc>
                <a:tc>
                  <a:txBody>
                    <a:bodyPr/>
                    <a:lstStyle/>
                    <a:p>
                      <a:pPr algn="ctr" fontAlgn="ctr"/>
                      <a:r>
                        <a:rPr lang="en-US" sz="1500" b="0" i="0" u="none" strike="noStrike">
                          <a:solidFill>
                            <a:srgbClr val="000000"/>
                          </a:solidFill>
                          <a:effectLst/>
                          <a:latin typeface="Arial" panose="020B0604020202020204" pitchFamily="34" charset="0"/>
                        </a:rPr>
                        <a:t> </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solidFill>
                      <a:srgbClr val="B4C7E7"/>
                    </a:solidFill>
                  </a:tcPr>
                </a:tc>
                <a:tc>
                  <a:txBody>
                    <a:bodyPr/>
                    <a:lstStyle/>
                    <a:p>
                      <a:pPr algn="ctr" fontAlgn="ctr"/>
                      <a:r>
                        <a:rPr lang="en-US" sz="1500" b="0" i="0" u="none" strike="noStrike" dirty="0">
                          <a:solidFill>
                            <a:srgbClr val="000000"/>
                          </a:solidFill>
                          <a:effectLst/>
                          <a:latin typeface="Arial" panose="020B0604020202020204" pitchFamily="34" charset="0"/>
                        </a:rPr>
                        <a:t> </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solidFill>
                      <a:srgbClr val="B4C7E7"/>
                    </a:solidFill>
                  </a:tcPr>
                </a:tc>
                <a:tc>
                  <a:txBody>
                    <a:bodyPr/>
                    <a:lstStyle/>
                    <a:p>
                      <a:pPr algn="ctr" fontAlgn="ctr"/>
                      <a:r>
                        <a:rPr lang="en-US" sz="1500" b="0" i="0" u="none" strike="noStrike">
                          <a:solidFill>
                            <a:srgbClr val="000000"/>
                          </a:solidFill>
                          <a:effectLst/>
                          <a:latin typeface="Arial" panose="020B0604020202020204" pitchFamily="34" charset="0"/>
                        </a:rPr>
                        <a:t> </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solidFill>
                      <a:srgbClr val="B4C7E7"/>
                    </a:solidFill>
                  </a:tcPr>
                </a:tc>
                <a:extLst>
                  <a:ext uri="{0D108BD9-81ED-4DB2-BD59-A6C34878D82A}">
                    <a16:rowId xmlns:a16="http://schemas.microsoft.com/office/drawing/2014/main" val="3681725772"/>
                  </a:ext>
                </a:extLst>
              </a:tr>
              <a:tr h="396987">
                <a:tc>
                  <a:txBody>
                    <a:bodyPr/>
                    <a:lstStyle/>
                    <a:p>
                      <a:pPr algn="ctr" rtl="0" fontAlgn="t"/>
                      <a:r>
                        <a:rPr lang="en-US" sz="1100" b="0" i="0" u="none" strike="noStrike">
                          <a:solidFill>
                            <a:srgbClr val="000000"/>
                          </a:solidFill>
                          <a:effectLst/>
                          <a:latin typeface="Calibri" panose="020F0502020204030204" pitchFamily="34" charset="0"/>
                        </a:rPr>
                        <a:t>1000</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l" rtl="0" fontAlgn="t"/>
                      <a:r>
                        <a:rPr lang="en-US" sz="1100" b="0" i="0" u="none" strike="noStrike">
                          <a:solidFill>
                            <a:srgbClr val="000000"/>
                          </a:solidFill>
                          <a:effectLst/>
                          <a:latin typeface="Calibri" panose="020F0502020204030204" pitchFamily="34" charset="0"/>
                        </a:rPr>
                        <a:t>Environmental Projects Completed</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ctr" rtl="0" fontAlgn="t"/>
                      <a:r>
                        <a:rPr lang="en-US" sz="1100" b="0" i="0" u="none" strike="noStrike">
                          <a:solidFill>
                            <a:srgbClr val="000000"/>
                          </a:solidFill>
                          <a:effectLst/>
                          <a:latin typeface="Calibri" panose="020F0502020204030204" pitchFamily="34" charset="0"/>
                        </a:rPr>
                        <a:t>190</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ctr" rtl="0" fontAlgn="t"/>
                      <a:r>
                        <a:rPr lang="en-US" sz="1100" b="0" i="0" u="none" strike="noStrike">
                          <a:solidFill>
                            <a:srgbClr val="000000"/>
                          </a:solidFill>
                          <a:effectLst/>
                          <a:latin typeface="Calibri" panose="020F0502020204030204" pitchFamily="34" charset="0"/>
                        </a:rPr>
                        <a:t>200</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ctr" rtl="0" fontAlgn="t"/>
                      <a:r>
                        <a:rPr lang="en-US" sz="1100" b="0" i="0" u="none" strike="noStrike" dirty="0">
                          <a:solidFill>
                            <a:srgbClr val="000000"/>
                          </a:solidFill>
                          <a:effectLst/>
                          <a:latin typeface="Calibri" panose="020F0502020204030204" pitchFamily="34" charset="0"/>
                        </a:rPr>
                        <a:t>241</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ctr" rtl="0" fontAlgn="t"/>
                      <a:r>
                        <a:rPr lang="en-US" sz="1100" b="0" i="0" u="none" strike="noStrike">
                          <a:solidFill>
                            <a:srgbClr val="000000"/>
                          </a:solidFill>
                          <a:effectLst/>
                          <a:latin typeface="Calibri" panose="020F0502020204030204" pitchFamily="34" charset="0"/>
                        </a:rPr>
                        <a:t>200</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extLst>
                  <a:ext uri="{0D108BD9-81ED-4DB2-BD59-A6C34878D82A}">
                    <a16:rowId xmlns:a16="http://schemas.microsoft.com/office/drawing/2014/main" val="1350214841"/>
                  </a:ext>
                </a:extLst>
              </a:tr>
              <a:tr h="396987">
                <a:tc>
                  <a:txBody>
                    <a:bodyPr/>
                    <a:lstStyle/>
                    <a:p>
                      <a:pPr algn="ctr" rtl="0" fontAlgn="t"/>
                      <a:r>
                        <a:rPr lang="en-US" sz="1100" b="0" i="0" u="none" strike="noStrike">
                          <a:solidFill>
                            <a:srgbClr val="000000"/>
                          </a:solidFill>
                          <a:effectLst/>
                          <a:latin typeface="Calibri" panose="020F0502020204030204" pitchFamily="34" charset="0"/>
                        </a:rPr>
                        <a:t>1001</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l" rtl="0" fontAlgn="t"/>
                      <a:r>
                        <a:rPr lang="en-US" sz="1100" b="0" i="0" u="none" strike="noStrike">
                          <a:solidFill>
                            <a:srgbClr val="000000"/>
                          </a:solidFill>
                          <a:effectLst/>
                          <a:latin typeface="Calibri" panose="020F0502020204030204" pitchFamily="34" charset="0"/>
                        </a:rPr>
                        <a:t>Job Order Contract/Task Order Contract Projects</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ctr" rtl="0" fontAlgn="t"/>
                      <a:r>
                        <a:rPr lang="en-US" sz="1100" b="0" i="0" u="none" strike="noStrike">
                          <a:solidFill>
                            <a:srgbClr val="000000"/>
                          </a:solidFill>
                          <a:effectLst/>
                          <a:latin typeface="Calibri" panose="020F0502020204030204" pitchFamily="34" charset="0"/>
                        </a:rPr>
                        <a:t>283</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ctr" rtl="0" fontAlgn="t"/>
                      <a:r>
                        <a:rPr lang="en-US" sz="1100" b="0" i="0" u="none" strike="noStrike">
                          <a:solidFill>
                            <a:srgbClr val="000000"/>
                          </a:solidFill>
                          <a:effectLst/>
                          <a:latin typeface="Calibri" panose="020F0502020204030204" pitchFamily="34" charset="0"/>
                        </a:rPr>
                        <a:t>280</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ctr" rtl="0" fontAlgn="t"/>
                      <a:r>
                        <a:rPr lang="en-US" sz="1100" b="0" i="0" u="none" strike="noStrike" dirty="0">
                          <a:solidFill>
                            <a:srgbClr val="000000"/>
                          </a:solidFill>
                          <a:effectLst/>
                          <a:latin typeface="Calibri" panose="020F0502020204030204" pitchFamily="34" charset="0"/>
                        </a:rPr>
                        <a:t>285</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ctr" rtl="0" fontAlgn="t"/>
                      <a:r>
                        <a:rPr lang="en-US" sz="1100" b="0" i="0" u="none" strike="noStrike">
                          <a:solidFill>
                            <a:srgbClr val="000000"/>
                          </a:solidFill>
                          <a:effectLst/>
                          <a:latin typeface="Calibri" panose="020F0502020204030204" pitchFamily="34" charset="0"/>
                        </a:rPr>
                        <a:t>300</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extLst>
                  <a:ext uri="{0D108BD9-81ED-4DB2-BD59-A6C34878D82A}">
                    <a16:rowId xmlns:a16="http://schemas.microsoft.com/office/drawing/2014/main" val="3863667996"/>
                  </a:ext>
                </a:extLst>
              </a:tr>
              <a:tr h="396987">
                <a:tc>
                  <a:txBody>
                    <a:bodyPr/>
                    <a:lstStyle/>
                    <a:p>
                      <a:pPr algn="ctr" rtl="0" fontAlgn="t"/>
                      <a:r>
                        <a:rPr lang="en-US" sz="1100" b="0" i="0" u="none" strike="noStrike">
                          <a:solidFill>
                            <a:srgbClr val="000000"/>
                          </a:solidFill>
                          <a:effectLst/>
                          <a:latin typeface="Calibri" panose="020F0502020204030204" pitchFamily="34" charset="0"/>
                        </a:rPr>
                        <a:t>1003</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l" rtl="0" fontAlgn="t"/>
                      <a:r>
                        <a:rPr lang="en-US" sz="1100" b="0" i="0" u="none" strike="noStrike">
                          <a:solidFill>
                            <a:srgbClr val="000000"/>
                          </a:solidFill>
                          <a:effectLst/>
                          <a:latin typeface="Calibri" panose="020F0502020204030204" pitchFamily="34" charset="0"/>
                        </a:rPr>
                        <a:t>Build-Out Projects and Facility Improvements/Repairs</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ctr" rtl="0" fontAlgn="t"/>
                      <a:r>
                        <a:rPr lang="en-US" sz="1100" b="0" i="0" u="none" strike="noStrike">
                          <a:solidFill>
                            <a:srgbClr val="000000"/>
                          </a:solidFill>
                          <a:effectLst/>
                          <a:latin typeface="Calibri" panose="020F0502020204030204" pitchFamily="34" charset="0"/>
                        </a:rPr>
                        <a:t>77</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ctr" rtl="0" fontAlgn="t"/>
                      <a:r>
                        <a:rPr lang="en-US" sz="1100" b="0" i="0" u="none" strike="noStrike">
                          <a:solidFill>
                            <a:srgbClr val="000000"/>
                          </a:solidFill>
                          <a:effectLst/>
                          <a:latin typeface="Calibri" panose="020F0502020204030204" pitchFamily="34" charset="0"/>
                        </a:rPr>
                        <a:t>65</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ctr" rtl="0" fontAlgn="t"/>
                      <a:r>
                        <a:rPr lang="en-US" sz="1100" b="0" i="0" u="none" strike="noStrike" dirty="0">
                          <a:solidFill>
                            <a:srgbClr val="000000"/>
                          </a:solidFill>
                          <a:effectLst/>
                          <a:latin typeface="Calibri" panose="020F0502020204030204" pitchFamily="34" charset="0"/>
                        </a:rPr>
                        <a:t>72</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ctr" rtl="0" fontAlgn="t"/>
                      <a:r>
                        <a:rPr lang="en-US" sz="1100" b="0" i="0" u="none" strike="noStrike">
                          <a:solidFill>
                            <a:srgbClr val="000000"/>
                          </a:solidFill>
                          <a:effectLst/>
                          <a:latin typeface="Calibri" panose="020F0502020204030204" pitchFamily="34" charset="0"/>
                        </a:rPr>
                        <a:t>60</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extLst>
                  <a:ext uri="{0D108BD9-81ED-4DB2-BD59-A6C34878D82A}">
                    <a16:rowId xmlns:a16="http://schemas.microsoft.com/office/drawing/2014/main" val="2247602480"/>
                  </a:ext>
                </a:extLst>
              </a:tr>
              <a:tr h="396987">
                <a:tc>
                  <a:txBody>
                    <a:bodyPr/>
                    <a:lstStyle/>
                    <a:p>
                      <a:pPr algn="ctr" rtl="0" fontAlgn="t"/>
                      <a:r>
                        <a:rPr lang="en-US" sz="1100" b="0" i="0" u="none" strike="noStrike">
                          <a:solidFill>
                            <a:srgbClr val="000000"/>
                          </a:solidFill>
                          <a:effectLst/>
                          <a:latin typeface="Calibri" panose="020F0502020204030204" pitchFamily="34" charset="0"/>
                        </a:rPr>
                        <a:t>1003</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l" rtl="0" fontAlgn="t"/>
                      <a:r>
                        <a:rPr lang="en-US" sz="1100" b="0" i="0" u="none" strike="noStrike">
                          <a:solidFill>
                            <a:srgbClr val="000000"/>
                          </a:solidFill>
                          <a:effectLst/>
                          <a:latin typeface="Calibri" panose="020F0502020204030204" pitchFamily="34" charset="0"/>
                        </a:rPr>
                        <a:t>Facility Condition Assessment (FCA) Repairs</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ctr" rtl="0" fontAlgn="t"/>
                      <a:r>
                        <a:rPr lang="en-US" sz="1100" b="0" i="0" u="none" strike="noStrike">
                          <a:solidFill>
                            <a:srgbClr val="000000"/>
                          </a:solidFill>
                          <a:effectLst/>
                          <a:latin typeface="Calibri" panose="020F0502020204030204" pitchFamily="34" charset="0"/>
                        </a:rPr>
                        <a:t>4</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ctr" rtl="0" fontAlgn="t"/>
                      <a:r>
                        <a:rPr lang="en-US" sz="1100" b="0" i="0" u="none" strike="noStrike">
                          <a:solidFill>
                            <a:srgbClr val="000000"/>
                          </a:solidFill>
                          <a:effectLst/>
                          <a:latin typeface="Calibri" panose="020F0502020204030204" pitchFamily="34" charset="0"/>
                        </a:rPr>
                        <a:t>10</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ctr" rtl="0" fontAlgn="t"/>
                      <a:r>
                        <a:rPr lang="en-US" sz="1100" b="0" i="0" u="none" strike="noStrike" dirty="0">
                          <a:solidFill>
                            <a:srgbClr val="000000"/>
                          </a:solidFill>
                          <a:effectLst/>
                          <a:latin typeface="Calibri" panose="020F0502020204030204" pitchFamily="34" charset="0"/>
                        </a:rPr>
                        <a:t>0</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ctr" rtl="0" fontAlgn="t"/>
                      <a:r>
                        <a:rPr lang="en-US" sz="1100" b="0" i="0" u="none" strike="noStrike">
                          <a:solidFill>
                            <a:srgbClr val="000000"/>
                          </a:solidFill>
                          <a:effectLst/>
                          <a:latin typeface="Calibri" panose="020F0502020204030204" pitchFamily="34" charset="0"/>
                        </a:rPr>
                        <a:t>0</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extLst>
                  <a:ext uri="{0D108BD9-81ED-4DB2-BD59-A6C34878D82A}">
                    <a16:rowId xmlns:a16="http://schemas.microsoft.com/office/drawing/2014/main" val="432389932"/>
                  </a:ext>
                </a:extLst>
              </a:tr>
              <a:tr h="396987">
                <a:tc>
                  <a:txBody>
                    <a:bodyPr/>
                    <a:lstStyle/>
                    <a:p>
                      <a:pPr algn="ctr" rtl="0" fontAlgn="t"/>
                      <a:r>
                        <a:rPr lang="en-US" sz="1100" b="0" i="0" u="none" strike="noStrike">
                          <a:solidFill>
                            <a:srgbClr val="000000"/>
                          </a:solidFill>
                          <a:effectLst/>
                          <a:latin typeface="Calibri" panose="020F0502020204030204" pitchFamily="34" charset="0"/>
                        </a:rPr>
                        <a:t>2105</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l" rtl="0" fontAlgn="t"/>
                      <a:r>
                        <a:rPr lang="en-US" sz="1100" b="0" i="0" u="none" strike="noStrike">
                          <a:solidFill>
                            <a:srgbClr val="000000"/>
                          </a:solidFill>
                          <a:effectLst/>
                          <a:latin typeface="Calibri" panose="020F0502020204030204" pitchFamily="34" charset="0"/>
                        </a:rPr>
                        <a:t>Facility Conversion Cyber Locks Installed</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ctr" rtl="0" fontAlgn="t"/>
                      <a:r>
                        <a:rPr lang="en-US" sz="1100" b="0" i="0" u="none" strike="noStrike">
                          <a:solidFill>
                            <a:srgbClr val="000000"/>
                          </a:solidFill>
                          <a:effectLst/>
                          <a:latin typeface="Calibri" panose="020F0502020204030204" pitchFamily="34" charset="0"/>
                        </a:rPr>
                        <a:t>5</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ctr" rtl="0" fontAlgn="t"/>
                      <a:r>
                        <a:rPr lang="en-US" sz="1100" b="0" i="0" u="none" strike="noStrike">
                          <a:solidFill>
                            <a:srgbClr val="000000"/>
                          </a:solidFill>
                          <a:effectLst/>
                          <a:latin typeface="Calibri" panose="020F0502020204030204" pitchFamily="34" charset="0"/>
                        </a:rPr>
                        <a:t>12</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ctr" rtl="0" fontAlgn="t"/>
                      <a:r>
                        <a:rPr lang="en-US" sz="1100" b="0" i="0" u="none" strike="noStrike" dirty="0">
                          <a:solidFill>
                            <a:srgbClr val="000000"/>
                          </a:solidFill>
                          <a:effectLst/>
                          <a:latin typeface="Calibri" panose="020F0502020204030204" pitchFamily="34" charset="0"/>
                        </a:rPr>
                        <a:t>4</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ctr" rtl="0" fontAlgn="t"/>
                      <a:r>
                        <a:rPr lang="en-US" sz="1100" b="0" i="0" u="none" strike="noStrike" dirty="0">
                          <a:solidFill>
                            <a:srgbClr val="000000"/>
                          </a:solidFill>
                          <a:effectLst/>
                          <a:latin typeface="Calibri" panose="020F0502020204030204" pitchFamily="34" charset="0"/>
                        </a:rPr>
                        <a:t>6</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extLst>
                  <a:ext uri="{0D108BD9-81ED-4DB2-BD59-A6C34878D82A}">
                    <a16:rowId xmlns:a16="http://schemas.microsoft.com/office/drawing/2014/main" val="3327770554"/>
                  </a:ext>
                </a:extLst>
              </a:tr>
              <a:tr h="396987">
                <a:tc>
                  <a:txBody>
                    <a:bodyPr/>
                    <a:lstStyle/>
                    <a:p>
                      <a:pPr algn="ctr" rtl="0" fontAlgn="t"/>
                      <a:r>
                        <a:rPr lang="en-US" sz="1100" b="0" i="0" u="none" strike="noStrike">
                          <a:solidFill>
                            <a:srgbClr val="000000"/>
                          </a:solidFill>
                          <a:effectLst/>
                          <a:latin typeface="Calibri" panose="020F0502020204030204" pitchFamily="34" charset="0"/>
                        </a:rPr>
                        <a:t>2105</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l" rtl="0" fontAlgn="t"/>
                      <a:r>
                        <a:rPr lang="en-US" sz="1100" b="0" i="0" u="none" strike="noStrike">
                          <a:solidFill>
                            <a:srgbClr val="000000"/>
                          </a:solidFill>
                          <a:effectLst/>
                          <a:latin typeface="Calibri" panose="020F0502020204030204" pitchFamily="34" charset="0"/>
                        </a:rPr>
                        <a:t>Facility Security Equipment Assessments</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ctr" rtl="0" fontAlgn="t"/>
                      <a:r>
                        <a:rPr lang="en-US" sz="1100" b="0" i="0" u="none" strike="noStrike">
                          <a:solidFill>
                            <a:srgbClr val="000000"/>
                          </a:solidFill>
                          <a:effectLst/>
                          <a:latin typeface="Calibri" panose="020F0502020204030204" pitchFamily="34" charset="0"/>
                        </a:rPr>
                        <a:t>36</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ctr" rtl="0" fontAlgn="t"/>
                      <a:r>
                        <a:rPr lang="en-US" sz="1100" b="0" i="0" u="none" strike="noStrike">
                          <a:solidFill>
                            <a:srgbClr val="000000"/>
                          </a:solidFill>
                          <a:effectLst/>
                          <a:latin typeface="Calibri" panose="020F0502020204030204" pitchFamily="34" charset="0"/>
                        </a:rPr>
                        <a:t>24</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ctr" rtl="0" fontAlgn="t"/>
                      <a:r>
                        <a:rPr lang="en-US" sz="1100" b="0" i="0" u="none" strike="noStrike">
                          <a:solidFill>
                            <a:srgbClr val="000000"/>
                          </a:solidFill>
                          <a:effectLst/>
                          <a:latin typeface="Calibri" panose="020F0502020204030204" pitchFamily="34" charset="0"/>
                        </a:rPr>
                        <a:t>112</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tc>
                  <a:txBody>
                    <a:bodyPr/>
                    <a:lstStyle/>
                    <a:p>
                      <a:pPr algn="ctr" rtl="0" fontAlgn="t"/>
                      <a:r>
                        <a:rPr lang="en-US" sz="1100" b="0" i="0" u="none" strike="noStrike" dirty="0">
                          <a:solidFill>
                            <a:srgbClr val="000000"/>
                          </a:solidFill>
                          <a:effectLst/>
                          <a:latin typeface="Calibri" panose="020F0502020204030204" pitchFamily="34" charset="0"/>
                        </a:rPr>
                        <a:t>75</a:t>
                      </a:r>
                    </a:p>
                  </a:txBody>
                  <a:tcPr marL="7722" marR="7722" marT="7722" marB="0" anchor="ctr">
                    <a:lnL w="12700" cap="flat" cmpd="sng" algn="ctr">
                      <a:solidFill>
                        <a:srgbClr val="8497B0"/>
                      </a:solidFill>
                      <a:prstDash val="solid"/>
                      <a:round/>
                      <a:headEnd type="none" w="med" len="med"/>
                      <a:tailEnd type="none" w="med" len="med"/>
                    </a:lnL>
                    <a:lnR w="12700" cap="flat" cmpd="sng" algn="ctr">
                      <a:solidFill>
                        <a:srgbClr val="8497B0"/>
                      </a:solidFill>
                      <a:prstDash val="solid"/>
                      <a:round/>
                      <a:headEnd type="none" w="med" len="med"/>
                      <a:tailEnd type="none" w="med" len="med"/>
                    </a:lnR>
                    <a:lnT w="12700" cap="flat" cmpd="sng" algn="ctr">
                      <a:solidFill>
                        <a:srgbClr val="8497B0"/>
                      </a:solidFill>
                      <a:prstDash val="solid"/>
                      <a:round/>
                      <a:headEnd type="none" w="med" len="med"/>
                      <a:tailEnd type="none" w="med" len="med"/>
                    </a:lnT>
                    <a:lnB w="12700" cap="flat" cmpd="sng" algn="ctr">
                      <a:solidFill>
                        <a:srgbClr val="8497B0"/>
                      </a:solidFill>
                      <a:prstDash val="solid"/>
                      <a:round/>
                      <a:headEnd type="none" w="med" len="med"/>
                      <a:tailEnd type="none" w="med" len="med"/>
                    </a:lnB>
                  </a:tcPr>
                </a:tc>
                <a:extLst>
                  <a:ext uri="{0D108BD9-81ED-4DB2-BD59-A6C34878D82A}">
                    <a16:rowId xmlns:a16="http://schemas.microsoft.com/office/drawing/2014/main" val="1981170542"/>
                  </a:ext>
                </a:extLst>
              </a:tr>
            </a:tbl>
          </a:graphicData>
        </a:graphic>
      </p:graphicFrame>
    </p:spTree>
    <p:extLst>
      <p:ext uri="{BB962C8B-B14F-4D97-AF65-F5344CB8AC3E}">
        <p14:creationId xmlns:p14="http://schemas.microsoft.com/office/powerpoint/2010/main" val="57484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0" y="5932500"/>
            <a:ext cx="9144000" cy="938676"/>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endParaRPr lang="en-US" sz="1350" kern="0" dirty="0">
              <a:solidFill>
                <a:prstClr val="white"/>
              </a:solidFill>
              <a:latin typeface="Calibri" panose="020F0502020204030204"/>
            </a:endParaRPr>
          </a:p>
        </p:txBody>
      </p:sp>
      <p:sp>
        <p:nvSpPr>
          <p:cNvPr id="4" name="Rectangle 3"/>
          <p:cNvSpPr/>
          <p:nvPr/>
        </p:nvSpPr>
        <p:spPr>
          <a:xfrm>
            <a:off x="-10551" y="-26672"/>
            <a:ext cx="9144000" cy="1229222"/>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endParaRPr lang="en-US" sz="1350" kern="0" dirty="0">
              <a:solidFill>
                <a:prstClr val="white"/>
              </a:solidFill>
              <a:latin typeface="Calibri" panose="020F0502020204030204"/>
            </a:endParaRPr>
          </a:p>
        </p:txBody>
      </p:sp>
      <p:sp>
        <p:nvSpPr>
          <p:cNvPr id="13" name="Rectangle 12"/>
          <p:cNvSpPr/>
          <p:nvPr/>
        </p:nvSpPr>
        <p:spPr>
          <a:xfrm>
            <a:off x="-10551" y="-52853"/>
            <a:ext cx="9144000" cy="830997"/>
          </a:xfrm>
          <a:prstGeom prst="rect">
            <a:avLst/>
          </a:prstGeom>
          <a:noFill/>
        </p:spPr>
        <p:txBody>
          <a:bodyPr wrap="square" lIns="91440" tIns="45720" rIns="91440" bIns="45720">
            <a:spAutoFit/>
          </a:bodyPr>
          <a:lstStyle/>
          <a:p>
            <a:pPr algn="ctr"/>
            <a:r>
              <a:rPr lang="en-US" sz="4800" b="1" cap="small" dirty="0">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rPr>
              <a:t>Organizational Structure</a:t>
            </a:r>
          </a:p>
        </p:txBody>
      </p:sp>
      <p:sp>
        <p:nvSpPr>
          <p:cNvPr id="17" name="Rectangle 16"/>
          <p:cNvSpPr>
            <a:spLocks noChangeArrowheads="1"/>
          </p:cNvSpPr>
          <p:nvPr/>
        </p:nvSpPr>
        <p:spPr bwMode="auto">
          <a:xfrm>
            <a:off x="3767450" y="1701179"/>
            <a:ext cx="1487978" cy="572845"/>
          </a:xfrm>
          <a:prstGeom prst="rect">
            <a:avLst/>
          </a:prstGeom>
          <a:solidFill>
            <a:schemeClr val="accent5">
              <a:lumMod val="60000"/>
              <a:lumOff val="40000"/>
            </a:schemeClr>
          </a:solidFill>
          <a:ln>
            <a:solidFill>
              <a:schemeClr val="accent2"/>
            </a:solidFill>
            <a:headEnd/>
            <a:tailEnd/>
          </a:ln>
        </p:spPr>
        <p:style>
          <a:lnRef idx="1">
            <a:schemeClr val="accent1"/>
          </a:lnRef>
          <a:fillRef idx="2">
            <a:schemeClr val="accent1"/>
          </a:fillRef>
          <a:effectRef idx="1">
            <a:schemeClr val="accent1"/>
          </a:effectRef>
          <a:fontRef idx="minor">
            <a:schemeClr val="dk1"/>
          </a:fontRef>
        </p:style>
        <p:txBody>
          <a:bodyPr wrap="none" lIns="91398" tIns="45698" rIns="91398" bIns="45698" anchor="ctr"/>
          <a:lstStyle/>
          <a:p>
            <a:pPr algn="ctr"/>
            <a:r>
              <a:rPr lang="en-US" sz="900" b="1" dirty="0">
                <a:solidFill>
                  <a:srgbClr val="1F497D">
                    <a:lumMod val="50000"/>
                  </a:srgbClr>
                </a:solidFill>
              </a:rPr>
              <a:t>C.J. Messiah, Jr. </a:t>
            </a:r>
          </a:p>
          <a:p>
            <a:pPr algn="ctr"/>
            <a:r>
              <a:rPr lang="en-US" sz="900" b="1" dirty="0">
                <a:solidFill>
                  <a:srgbClr val="1F497D">
                    <a:lumMod val="50000"/>
                  </a:srgbClr>
                </a:solidFill>
              </a:rPr>
              <a:t>Director</a:t>
            </a:r>
          </a:p>
          <a:p>
            <a:pPr algn="ctr" fontAlgn="base">
              <a:spcBef>
                <a:spcPct val="0"/>
              </a:spcBef>
              <a:spcAft>
                <a:spcPct val="0"/>
              </a:spcAft>
            </a:pPr>
            <a:endParaRPr lang="en-US" sz="800" b="1" dirty="0">
              <a:solidFill>
                <a:srgbClr val="1F497D">
                  <a:lumMod val="50000"/>
                </a:srgbClr>
              </a:solidFill>
              <a:latin typeface="Arial" pitchFamily="34" charset="0"/>
              <a:cs typeface="Arial" pitchFamily="34" charset="0"/>
            </a:endParaRPr>
          </a:p>
          <a:p>
            <a:pPr algn="ctr" fontAlgn="base">
              <a:spcBef>
                <a:spcPct val="0"/>
              </a:spcBef>
              <a:spcAft>
                <a:spcPct val="0"/>
              </a:spcAft>
            </a:pPr>
            <a:r>
              <a:rPr lang="en-US" sz="800" b="1" dirty="0">
                <a:solidFill>
                  <a:srgbClr val="1F497D">
                    <a:lumMod val="50000"/>
                  </a:srgbClr>
                </a:solidFill>
                <a:latin typeface="Arial" pitchFamily="34" charset="0"/>
                <a:cs typeface="Arial" pitchFamily="34" charset="0"/>
              </a:rPr>
              <a:t>FTEs:  304.8</a:t>
            </a:r>
          </a:p>
        </p:txBody>
      </p:sp>
      <p:sp>
        <p:nvSpPr>
          <p:cNvPr id="18" name="Rectangle 17"/>
          <p:cNvSpPr>
            <a:spLocks noChangeArrowheads="1"/>
          </p:cNvSpPr>
          <p:nvPr/>
        </p:nvSpPr>
        <p:spPr bwMode="auto">
          <a:xfrm>
            <a:off x="4885996" y="3012253"/>
            <a:ext cx="1485425" cy="576073"/>
          </a:xfrm>
          <a:prstGeom prst="rect">
            <a:avLst/>
          </a:prstGeom>
          <a:solidFill>
            <a:schemeClr val="accent5">
              <a:lumMod val="60000"/>
              <a:lumOff val="40000"/>
            </a:schemeClr>
          </a:solidFill>
          <a:ln>
            <a:solidFill>
              <a:schemeClr val="accent2"/>
            </a:solidFill>
            <a:headEnd/>
            <a:tailEnd/>
          </a:ln>
        </p:spPr>
        <p:style>
          <a:lnRef idx="1">
            <a:schemeClr val="accent1"/>
          </a:lnRef>
          <a:fillRef idx="2">
            <a:schemeClr val="accent1"/>
          </a:fillRef>
          <a:effectRef idx="1">
            <a:schemeClr val="accent1"/>
          </a:effectRef>
          <a:fontRef idx="minor">
            <a:schemeClr val="dk1"/>
          </a:fontRef>
        </p:style>
        <p:txBody>
          <a:bodyPr wrap="none" lIns="91398" tIns="45698" rIns="91398" bIns="45698" anchor="ctr"/>
          <a:lstStyle/>
          <a:p>
            <a:pPr algn="ctr" fontAlgn="base">
              <a:spcBef>
                <a:spcPct val="0"/>
              </a:spcBef>
              <a:spcAft>
                <a:spcPct val="0"/>
              </a:spcAft>
            </a:pPr>
            <a:r>
              <a:rPr lang="en-US" sz="800" b="1" dirty="0">
                <a:solidFill>
                  <a:srgbClr val="1F497D">
                    <a:lumMod val="50000"/>
                  </a:srgbClr>
                </a:solidFill>
                <a:latin typeface="Arial" pitchFamily="34" charset="0"/>
                <a:cs typeface="Arial" pitchFamily="34" charset="0"/>
              </a:rPr>
              <a:t>Regina Patrick</a:t>
            </a:r>
          </a:p>
          <a:p>
            <a:pPr algn="ctr" fontAlgn="base">
              <a:spcBef>
                <a:spcPct val="0"/>
              </a:spcBef>
              <a:spcAft>
                <a:spcPct val="0"/>
              </a:spcAft>
            </a:pPr>
            <a:r>
              <a:rPr lang="en-US" sz="800" b="1" dirty="0">
                <a:solidFill>
                  <a:srgbClr val="1F497D">
                    <a:lumMod val="50000"/>
                  </a:srgbClr>
                </a:solidFill>
                <a:latin typeface="Arial" pitchFamily="34" charset="0"/>
                <a:cs typeface="Arial" pitchFamily="34" charset="0"/>
              </a:rPr>
              <a:t>Administrative Specialist</a:t>
            </a:r>
          </a:p>
        </p:txBody>
      </p:sp>
      <p:sp>
        <p:nvSpPr>
          <p:cNvPr id="19" name="Rectangle 18"/>
          <p:cNvSpPr>
            <a:spLocks noChangeArrowheads="1"/>
          </p:cNvSpPr>
          <p:nvPr/>
        </p:nvSpPr>
        <p:spPr bwMode="auto">
          <a:xfrm>
            <a:off x="639236" y="3892151"/>
            <a:ext cx="1487978" cy="670562"/>
          </a:xfrm>
          <a:prstGeom prst="rect">
            <a:avLst/>
          </a:prstGeom>
          <a:solidFill>
            <a:schemeClr val="accent5">
              <a:lumMod val="60000"/>
              <a:lumOff val="40000"/>
            </a:schemeClr>
          </a:solidFill>
          <a:ln>
            <a:solidFill>
              <a:schemeClr val="accent2"/>
            </a:solidFill>
            <a:headEnd/>
            <a:tailEnd/>
          </a:ln>
        </p:spPr>
        <p:style>
          <a:lnRef idx="1">
            <a:schemeClr val="accent1"/>
          </a:lnRef>
          <a:fillRef idx="2">
            <a:schemeClr val="accent1"/>
          </a:fillRef>
          <a:effectRef idx="1">
            <a:schemeClr val="accent1"/>
          </a:effectRef>
          <a:fontRef idx="minor">
            <a:schemeClr val="dk1"/>
          </a:fontRef>
        </p:style>
        <p:txBody>
          <a:bodyPr wrap="none" lIns="91398" tIns="45698" rIns="91398" bIns="45698" anchor="ctr"/>
          <a:lstStyle/>
          <a:p>
            <a:pPr algn="ctr" fontAlgn="base">
              <a:spcBef>
                <a:spcPct val="0"/>
              </a:spcBef>
              <a:spcAft>
                <a:spcPct val="0"/>
              </a:spcAft>
            </a:pPr>
            <a:r>
              <a:rPr lang="en-US" sz="800" b="1" dirty="0">
                <a:solidFill>
                  <a:srgbClr val="1F497D">
                    <a:lumMod val="50000"/>
                  </a:srgbClr>
                </a:solidFill>
                <a:latin typeface="Arial" pitchFamily="34" charset="0"/>
                <a:cs typeface="Arial" pitchFamily="34" charset="0"/>
              </a:rPr>
              <a:t>Property Management,</a:t>
            </a:r>
          </a:p>
          <a:p>
            <a:pPr algn="ctr" fontAlgn="base">
              <a:spcBef>
                <a:spcPct val="0"/>
              </a:spcBef>
              <a:spcAft>
                <a:spcPct val="0"/>
              </a:spcAft>
            </a:pPr>
            <a:r>
              <a:rPr lang="en-US" sz="800" b="1" dirty="0">
                <a:solidFill>
                  <a:srgbClr val="1F497D">
                    <a:lumMod val="50000"/>
                  </a:srgbClr>
                </a:solidFill>
                <a:latin typeface="Arial" pitchFamily="34" charset="0"/>
                <a:cs typeface="Arial" pitchFamily="34" charset="0"/>
              </a:rPr>
              <a:t>Environmental</a:t>
            </a:r>
          </a:p>
          <a:p>
            <a:pPr algn="ctr" fontAlgn="base">
              <a:spcBef>
                <a:spcPct val="0"/>
              </a:spcBef>
            </a:pPr>
            <a:endParaRPr lang="en-US" sz="800" b="1" dirty="0">
              <a:solidFill>
                <a:srgbClr val="1F497D">
                  <a:lumMod val="50000"/>
                </a:srgbClr>
              </a:solidFill>
              <a:latin typeface="Arial" pitchFamily="34" charset="0"/>
              <a:cs typeface="Arial" pitchFamily="34" charset="0"/>
            </a:endParaRPr>
          </a:p>
          <a:p>
            <a:pPr algn="ctr" fontAlgn="base">
              <a:spcBef>
                <a:spcPct val="0"/>
              </a:spcBef>
              <a:spcAft>
                <a:spcPct val="0"/>
              </a:spcAft>
            </a:pPr>
            <a:r>
              <a:rPr lang="en-US" sz="800" b="1" dirty="0">
                <a:solidFill>
                  <a:srgbClr val="1F497D">
                    <a:lumMod val="50000"/>
                  </a:srgbClr>
                </a:solidFill>
                <a:latin typeface="Arial" pitchFamily="34" charset="0"/>
                <a:cs typeface="Arial" pitchFamily="34" charset="0"/>
              </a:rPr>
              <a:t>FTEs:  176.6</a:t>
            </a:r>
          </a:p>
        </p:txBody>
      </p:sp>
      <p:sp>
        <p:nvSpPr>
          <p:cNvPr id="20" name="Rectangle 19"/>
          <p:cNvSpPr>
            <a:spLocks noChangeArrowheads="1"/>
          </p:cNvSpPr>
          <p:nvPr/>
        </p:nvSpPr>
        <p:spPr bwMode="auto">
          <a:xfrm>
            <a:off x="4885996" y="3884993"/>
            <a:ext cx="1485425" cy="670563"/>
          </a:xfrm>
          <a:prstGeom prst="rect">
            <a:avLst/>
          </a:prstGeom>
          <a:solidFill>
            <a:schemeClr val="accent5">
              <a:lumMod val="60000"/>
              <a:lumOff val="40000"/>
            </a:schemeClr>
          </a:solidFill>
          <a:ln>
            <a:solidFill>
              <a:schemeClr val="accent2"/>
            </a:solidFill>
            <a:headEnd/>
            <a:tailEnd/>
          </a:ln>
        </p:spPr>
        <p:style>
          <a:lnRef idx="1">
            <a:schemeClr val="accent1"/>
          </a:lnRef>
          <a:fillRef idx="2">
            <a:schemeClr val="accent1"/>
          </a:fillRef>
          <a:effectRef idx="1">
            <a:schemeClr val="accent1"/>
          </a:effectRef>
          <a:fontRef idx="minor">
            <a:schemeClr val="dk1"/>
          </a:fontRef>
        </p:style>
        <p:txBody>
          <a:bodyPr wrap="none" lIns="91398" tIns="45698" rIns="91398" bIns="45698" anchor="ctr"/>
          <a:lstStyle/>
          <a:p>
            <a:pPr algn="ctr"/>
            <a:r>
              <a:rPr lang="en-US" sz="800" b="1" dirty="0">
                <a:solidFill>
                  <a:srgbClr val="1F497D">
                    <a:lumMod val="50000"/>
                  </a:srgbClr>
                </a:solidFill>
                <a:latin typeface="Arial" pitchFamily="34" charset="0"/>
                <a:cs typeface="Arial" pitchFamily="34" charset="0"/>
              </a:rPr>
              <a:t>Security Management</a:t>
            </a:r>
          </a:p>
          <a:p>
            <a:pPr algn="ctr" fontAlgn="base">
              <a:spcBef>
                <a:spcPct val="0"/>
              </a:spcBef>
              <a:spcAft>
                <a:spcPct val="0"/>
              </a:spcAft>
            </a:pPr>
            <a:endParaRPr lang="en-US" sz="800" b="1" dirty="0">
              <a:solidFill>
                <a:srgbClr val="1F497D">
                  <a:lumMod val="50000"/>
                </a:srgbClr>
              </a:solidFill>
              <a:latin typeface="Arial" pitchFamily="34" charset="0"/>
              <a:cs typeface="Arial" pitchFamily="34" charset="0"/>
            </a:endParaRPr>
          </a:p>
          <a:p>
            <a:pPr algn="ctr" fontAlgn="base">
              <a:spcBef>
                <a:spcPct val="0"/>
              </a:spcBef>
              <a:spcAft>
                <a:spcPct val="0"/>
              </a:spcAft>
            </a:pPr>
            <a:endParaRPr lang="en-US" sz="800" b="1" dirty="0">
              <a:solidFill>
                <a:srgbClr val="1F497D">
                  <a:lumMod val="50000"/>
                </a:srgbClr>
              </a:solidFill>
              <a:latin typeface="Arial" pitchFamily="34" charset="0"/>
              <a:cs typeface="Arial" pitchFamily="34" charset="0"/>
            </a:endParaRPr>
          </a:p>
          <a:p>
            <a:pPr algn="ctr" fontAlgn="base">
              <a:spcBef>
                <a:spcPct val="0"/>
              </a:spcBef>
              <a:spcAft>
                <a:spcPct val="0"/>
              </a:spcAft>
            </a:pPr>
            <a:r>
              <a:rPr lang="en-US" sz="800" b="1" dirty="0">
                <a:solidFill>
                  <a:srgbClr val="1F497D">
                    <a:lumMod val="50000"/>
                  </a:srgbClr>
                </a:solidFill>
                <a:latin typeface="Arial" pitchFamily="34" charset="0"/>
                <a:cs typeface="Arial" pitchFamily="34" charset="0"/>
              </a:rPr>
              <a:t>FTEs:  38.0</a:t>
            </a:r>
          </a:p>
        </p:txBody>
      </p:sp>
      <p:sp>
        <p:nvSpPr>
          <p:cNvPr id="21" name="Rectangle 20"/>
          <p:cNvSpPr>
            <a:spLocks noChangeArrowheads="1"/>
          </p:cNvSpPr>
          <p:nvPr/>
        </p:nvSpPr>
        <p:spPr bwMode="auto">
          <a:xfrm>
            <a:off x="2747648" y="3012254"/>
            <a:ext cx="1487978" cy="576072"/>
          </a:xfrm>
          <a:prstGeom prst="rect">
            <a:avLst/>
          </a:prstGeom>
          <a:solidFill>
            <a:schemeClr val="accent5">
              <a:lumMod val="60000"/>
              <a:lumOff val="40000"/>
            </a:schemeClr>
          </a:solidFill>
          <a:ln>
            <a:solidFill>
              <a:schemeClr val="accent2"/>
            </a:solidFill>
            <a:headEnd/>
            <a:tailEnd/>
          </a:ln>
        </p:spPr>
        <p:style>
          <a:lnRef idx="1">
            <a:schemeClr val="accent1"/>
          </a:lnRef>
          <a:fillRef idx="2">
            <a:schemeClr val="accent1"/>
          </a:fillRef>
          <a:effectRef idx="1">
            <a:schemeClr val="accent1"/>
          </a:effectRef>
          <a:fontRef idx="minor">
            <a:schemeClr val="dk1"/>
          </a:fontRef>
        </p:style>
        <p:txBody>
          <a:bodyPr wrap="none" lIns="91398" tIns="45698" rIns="91398" bIns="45698" anchor="ctr"/>
          <a:lstStyle/>
          <a:p>
            <a:pPr algn="ctr" fontAlgn="base">
              <a:spcBef>
                <a:spcPct val="0"/>
              </a:spcBef>
              <a:spcAft>
                <a:spcPct val="0"/>
              </a:spcAft>
            </a:pPr>
            <a:r>
              <a:rPr lang="en-US" sz="800" b="1" dirty="0">
                <a:solidFill>
                  <a:srgbClr val="1F497D">
                    <a:lumMod val="50000"/>
                  </a:srgbClr>
                </a:solidFill>
                <a:latin typeface="Arial" pitchFamily="34" charset="0"/>
                <a:cs typeface="Arial" pitchFamily="34" charset="0"/>
              </a:rPr>
              <a:t>Jacquelyn Nisby</a:t>
            </a:r>
          </a:p>
          <a:p>
            <a:pPr algn="ctr" fontAlgn="base">
              <a:spcBef>
                <a:spcPct val="0"/>
              </a:spcBef>
              <a:spcAft>
                <a:spcPct val="0"/>
              </a:spcAft>
            </a:pPr>
            <a:r>
              <a:rPr lang="en-US" sz="800" b="1" dirty="0">
                <a:solidFill>
                  <a:srgbClr val="1F497D">
                    <a:lumMod val="50000"/>
                  </a:srgbClr>
                </a:solidFill>
                <a:latin typeface="Arial" pitchFamily="34" charset="0"/>
                <a:cs typeface="Arial" pitchFamily="34" charset="0"/>
              </a:rPr>
              <a:t>Chief of Staff </a:t>
            </a:r>
          </a:p>
          <a:p>
            <a:pPr algn="ctr" fontAlgn="base">
              <a:spcBef>
                <a:spcPct val="0"/>
              </a:spcBef>
              <a:spcAft>
                <a:spcPct val="0"/>
              </a:spcAft>
            </a:pPr>
            <a:r>
              <a:rPr lang="en-US" sz="800" b="1" dirty="0">
                <a:solidFill>
                  <a:srgbClr val="1F497D">
                    <a:lumMod val="50000"/>
                  </a:srgbClr>
                </a:solidFill>
                <a:latin typeface="Arial" pitchFamily="34" charset="0"/>
                <a:cs typeface="Arial" pitchFamily="34" charset="0"/>
              </a:rPr>
              <a:t>Council Liaison /PIO</a:t>
            </a:r>
          </a:p>
        </p:txBody>
      </p:sp>
      <p:sp>
        <p:nvSpPr>
          <p:cNvPr id="22" name="Rectangle 21"/>
          <p:cNvSpPr>
            <a:spLocks noChangeArrowheads="1"/>
          </p:cNvSpPr>
          <p:nvPr/>
        </p:nvSpPr>
        <p:spPr bwMode="auto">
          <a:xfrm>
            <a:off x="2747648" y="3892150"/>
            <a:ext cx="1487978" cy="670563"/>
          </a:xfrm>
          <a:prstGeom prst="rect">
            <a:avLst/>
          </a:prstGeom>
          <a:solidFill>
            <a:schemeClr val="accent5">
              <a:lumMod val="60000"/>
              <a:lumOff val="40000"/>
            </a:schemeClr>
          </a:solidFill>
          <a:ln>
            <a:solidFill>
              <a:schemeClr val="accent2"/>
            </a:solidFill>
            <a:headEnd/>
            <a:tailEnd/>
          </a:ln>
        </p:spPr>
        <p:style>
          <a:lnRef idx="1">
            <a:schemeClr val="accent1"/>
          </a:lnRef>
          <a:fillRef idx="2">
            <a:schemeClr val="accent1"/>
          </a:fillRef>
          <a:effectRef idx="1">
            <a:schemeClr val="accent1"/>
          </a:effectRef>
          <a:fontRef idx="minor">
            <a:schemeClr val="dk1"/>
          </a:fontRef>
        </p:style>
        <p:txBody>
          <a:bodyPr wrap="none" lIns="91398" tIns="45698" rIns="91398" bIns="45698" anchor="ctr"/>
          <a:lstStyle/>
          <a:p>
            <a:pPr algn="ctr" fontAlgn="base">
              <a:spcBef>
                <a:spcPct val="0"/>
              </a:spcBef>
              <a:spcAft>
                <a:spcPct val="0"/>
              </a:spcAft>
            </a:pPr>
            <a:r>
              <a:rPr lang="en-US" sz="800" b="1" dirty="0">
                <a:solidFill>
                  <a:srgbClr val="1F497D">
                    <a:lumMod val="50000"/>
                  </a:srgbClr>
                </a:solidFill>
                <a:latin typeface="Arial" pitchFamily="34" charset="0"/>
                <a:cs typeface="Arial" pitchFamily="34" charset="0"/>
              </a:rPr>
              <a:t>Design &amp; Construction,</a:t>
            </a:r>
          </a:p>
          <a:p>
            <a:pPr algn="ctr" fontAlgn="base">
              <a:spcBef>
                <a:spcPct val="0"/>
              </a:spcBef>
              <a:spcAft>
                <a:spcPct val="0"/>
              </a:spcAft>
            </a:pPr>
            <a:r>
              <a:rPr lang="en-US" sz="800" b="1" dirty="0">
                <a:solidFill>
                  <a:srgbClr val="1F497D">
                    <a:lumMod val="50000"/>
                  </a:srgbClr>
                </a:solidFill>
                <a:latin typeface="Arial" pitchFamily="34" charset="0"/>
                <a:cs typeface="Arial" pitchFamily="34" charset="0"/>
              </a:rPr>
              <a:t>In-House Renovation,</a:t>
            </a:r>
          </a:p>
          <a:p>
            <a:pPr algn="ctr" fontAlgn="base">
              <a:spcBef>
                <a:spcPct val="0"/>
              </a:spcBef>
              <a:spcAft>
                <a:spcPct val="0"/>
              </a:spcAft>
            </a:pPr>
            <a:r>
              <a:rPr lang="en-US" sz="800" b="1" dirty="0">
                <a:solidFill>
                  <a:srgbClr val="1F497D">
                    <a:lumMod val="50000"/>
                  </a:srgbClr>
                </a:solidFill>
                <a:latin typeface="Arial" pitchFamily="34" charset="0"/>
                <a:cs typeface="Arial" pitchFamily="34" charset="0"/>
              </a:rPr>
              <a:t>Real Estate</a:t>
            </a:r>
          </a:p>
          <a:p>
            <a:pPr algn="ctr" fontAlgn="base">
              <a:spcBef>
                <a:spcPct val="0"/>
              </a:spcBef>
              <a:spcAft>
                <a:spcPct val="0"/>
              </a:spcAft>
            </a:pPr>
            <a:endParaRPr lang="en-US" sz="800" b="1" dirty="0">
              <a:solidFill>
                <a:srgbClr val="1F497D">
                  <a:lumMod val="50000"/>
                </a:srgbClr>
              </a:solidFill>
              <a:latin typeface="Arial" pitchFamily="34" charset="0"/>
              <a:cs typeface="Arial" pitchFamily="34" charset="0"/>
            </a:endParaRPr>
          </a:p>
          <a:p>
            <a:pPr algn="ctr" fontAlgn="base">
              <a:spcBef>
                <a:spcPct val="0"/>
              </a:spcBef>
              <a:spcAft>
                <a:spcPct val="0"/>
              </a:spcAft>
            </a:pPr>
            <a:r>
              <a:rPr lang="en-US" sz="800" b="1" dirty="0">
                <a:solidFill>
                  <a:srgbClr val="1F497D">
                    <a:lumMod val="50000"/>
                  </a:srgbClr>
                </a:solidFill>
                <a:latin typeface="Arial" pitchFamily="34" charset="0"/>
                <a:cs typeface="Arial" pitchFamily="34" charset="0"/>
              </a:rPr>
              <a:t>FTEs:  76.2</a:t>
            </a:r>
          </a:p>
        </p:txBody>
      </p:sp>
      <p:sp>
        <p:nvSpPr>
          <p:cNvPr id="23" name="Rectangle 22"/>
          <p:cNvSpPr>
            <a:spLocks noChangeArrowheads="1"/>
          </p:cNvSpPr>
          <p:nvPr/>
        </p:nvSpPr>
        <p:spPr bwMode="auto">
          <a:xfrm>
            <a:off x="6805707" y="3884513"/>
            <a:ext cx="1483647" cy="678200"/>
          </a:xfrm>
          <a:prstGeom prst="rect">
            <a:avLst/>
          </a:prstGeom>
          <a:solidFill>
            <a:schemeClr val="accent5">
              <a:lumMod val="60000"/>
              <a:lumOff val="40000"/>
            </a:schemeClr>
          </a:solidFill>
          <a:ln>
            <a:solidFill>
              <a:schemeClr val="accent2"/>
            </a:solidFill>
            <a:headEnd/>
            <a:tailEnd/>
          </a:ln>
        </p:spPr>
        <p:style>
          <a:lnRef idx="1">
            <a:schemeClr val="accent1"/>
          </a:lnRef>
          <a:fillRef idx="2">
            <a:schemeClr val="accent1"/>
          </a:fillRef>
          <a:effectRef idx="1">
            <a:schemeClr val="accent1"/>
          </a:effectRef>
          <a:fontRef idx="minor">
            <a:schemeClr val="dk1"/>
          </a:fontRef>
        </p:style>
        <p:txBody>
          <a:bodyPr wrap="none" lIns="91398" tIns="45698" rIns="91398" bIns="45698" anchor="ctr"/>
          <a:lstStyle/>
          <a:p>
            <a:pPr algn="ctr" fontAlgn="base">
              <a:spcBef>
                <a:spcPct val="0"/>
              </a:spcBef>
              <a:spcAft>
                <a:spcPct val="0"/>
              </a:spcAft>
            </a:pPr>
            <a:r>
              <a:rPr lang="en-US" sz="800" b="1" dirty="0">
                <a:solidFill>
                  <a:srgbClr val="1F497D">
                    <a:lumMod val="50000"/>
                  </a:srgbClr>
                </a:solidFill>
                <a:latin typeface="Arial" pitchFamily="34" charset="0"/>
                <a:cs typeface="Arial" pitchFamily="34" charset="0"/>
              </a:rPr>
              <a:t>Finance &amp; </a:t>
            </a:r>
          </a:p>
          <a:p>
            <a:pPr algn="ctr" fontAlgn="base">
              <a:spcBef>
                <a:spcPct val="0"/>
              </a:spcBef>
              <a:spcAft>
                <a:spcPct val="0"/>
              </a:spcAft>
            </a:pPr>
            <a:r>
              <a:rPr lang="en-US" sz="800" b="1" dirty="0">
                <a:solidFill>
                  <a:srgbClr val="1F497D">
                    <a:lumMod val="50000"/>
                  </a:srgbClr>
                </a:solidFill>
                <a:latin typeface="Arial" pitchFamily="34" charset="0"/>
                <a:cs typeface="Arial" pitchFamily="34" charset="0"/>
              </a:rPr>
              <a:t> Administrative Services</a:t>
            </a:r>
          </a:p>
          <a:p>
            <a:pPr algn="ctr" fontAlgn="base">
              <a:spcBef>
                <a:spcPct val="0"/>
              </a:spcBef>
              <a:spcAft>
                <a:spcPct val="0"/>
              </a:spcAft>
            </a:pPr>
            <a:endParaRPr lang="en-US" sz="800" b="1" dirty="0">
              <a:solidFill>
                <a:srgbClr val="1F497D">
                  <a:lumMod val="50000"/>
                </a:srgbClr>
              </a:solidFill>
              <a:latin typeface="Arial" pitchFamily="34" charset="0"/>
              <a:cs typeface="Arial" pitchFamily="34" charset="0"/>
            </a:endParaRPr>
          </a:p>
          <a:p>
            <a:pPr algn="ctr" fontAlgn="base">
              <a:spcBef>
                <a:spcPct val="0"/>
              </a:spcBef>
              <a:spcAft>
                <a:spcPct val="0"/>
              </a:spcAft>
            </a:pPr>
            <a:r>
              <a:rPr lang="en-US" sz="800" b="1" dirty="0">
                <a:solidFill>
                  <a:srgbClr val="1F497D">
                    <a:lumMod val="50000"/>
                  </a:srgbClr>
                </a:solidFill>
                <a:latin typeface="Arial" pitchFamily="34" charset="0"/>
                <a:cs typeface="Arial" pitchFamily="34" charset="0"/>
              </a:rPr>
              <a:t>FTEs:  14.0</a:t>
            </a:r>
          </a:p>
        </p:txBody>
      </p:sp>
      <p:sp>
        <p:nvSpPr>
          <p:cNvPr id="24" name="Line 13"/>
          <p:cNvSpPr>
            <a:spLocks noChangeShapeType="1"/>
          </p:cNvSpPr>
          <p:nvPr/>
        </p:nvSpPr>
        <p:spPr bwMode="auto">
          <a:xfrm>
            <a:off x="5295251" y="3659952"/>
            <a:ext cx="0" cy="0"/>
          </a:xfrm>
          <a:prstGeom prst="line">
            <a:avLst/>
          </a:prstGeom>
          <a:noFill/>
          <a:ln w="9525">
            <a:solidFill>
              <a:schemeClr val="tx1"/>
            </a:solidFill>
            <a:round/>
            <a:headEnd/>
            <a:tailEnd/>
          </a:ln>
          <a:effectLst/>
        </p:spPr>
        <p:txBody>
          <a:bodyPr wrap="none" lIns="91398" tIns="45698" rIns="91398" bIns="45698" anchor="ctr"/>
          <a:lstStyle/>
          <a:p>
            <a:pPr fontAlgn="base">
              <a:spcBef>
                <a:spcPct val="0"/>
              </a:spcBef>
              <a:spcAft>
                <a:spcPct val="0"/>
              </a:spcAft>
            </a:pPr>
            <a:endParaRPr lang="en-US" b="1" dirty="0">
              <a:solidFill>
                <a:srgbClr val="1F497D">
                  <a:lumMod val="50000"/>
                </a:srgbClr>
              </a:solidFill>
              <a:latin typeface="Arial" charset="0"/>
            </a:endParaRPr>
          </a:p>
        </p:txBody>
      </p:sp>
      <p:sp>
        <p:nvSpPr>
          <p:cNvPr id="25" name="Rectangle 24"/>
          <p:cNvSpPr>
            <a:spLocks noChangeArrowheads="1"/>
          </p:cNvSpPr>
          <p:nvPr/>
        </p:nvSpPr>
        <p:spPr bwMode="auto">
          <a:xfrm>
            <a:off x="6805707" y="4883560"/>
            <a:ext cx="1483647" cy="233255"/>
          </a:xfrm>
          <a:prstGeom prst="rect">
            <a:avLst/>
          </a:prstGeom>
          <a:solidFill>
            <a:schemeClr val="accent5">
              <a:lumMod val="60000"/>
              <a:lumOff val="40000"/>
            </a:schemeClr>
          </a:solidFill>
          <a:ln w="9525">
            <a:solidFill>
              <a:schemeClr val="accent2"/>
            </a:solidFill>
            <a:miter lim="800000"/>
            <a:headEnd/>
            <a:tailEnd/>
          </a:ln>
          <a:effectLst/>
        </p:spPr>
        <p:txBody>
          <a:bodyPr wrap="none" lIns="91398" tIns="45698" rIns="91398" bIns="45698" anchor="ctr"/>
          <a:lstStyle/>
          <a:p>
            <a:pPr algn="ctr" fontAlgn="base">
              <a:spcBef>
                <a:spcPct val="0"/>
              </a:spcBef>
              <a:spcAft>
                <a:spcPct val="0"/>
              </a:spcAft>
            </a:pPr>
            <a:r>
              <a:rPr lang="en-US" sz="800" b="1" dirty="0">
                <a:solidFill>
                  <a:srgbClr val="1F497D">
                    <a:lumMod val="50000"/>
                  </a:srgbClr>
                </a:solidFill>
              </a:rPr>
              <a:t>Cynthia Rushing</a:t>
            </a:r>
          </a:p>
        </p:txBody>
      </p:sp>
      <p:sp>
        <p:nvSpPr>
          <p:cNvPr id="26" name="Rectangle 25"/>
          <p:cNvSpPr>
            <a:spLocks noChangeArrowheads="1"/>
          </p:cNvSpPr>
          <p:nvPr/>
        </p:nvSpPr>
        <p:spPr bwMode="auto">
          <a:xfrm>
            <a:off x="7184524" y="2165820"/>
            <a:ext cx="1611147" cy="322729"/>
          </a:xfrm>
          <a:prstGeom prst="rect">
            <a:avLst/>
          </a:prstGeom>
          <a:solidFill>
            <a:schemeClr val="accent5">
              <a:lumMod val="60000"/>
              <a:lumOff val="40000"/>
            </a:schemeClr>
          </a:solidFill>
          <a:ln>
            <a:solidFill>
              <a:schemeClr val="accent2"/>
            </a:solidFill>
            <a:headEnd/>
            <a:tailEnd/>
          </a:ln>
        </p:spPr>
        <p:style>
          <a:lnRef idx="1">
            <a:schemeClr val="accent1"/>
          </a:lnRef>
          <a:fillRef idx="2">
            <a:schemeClr val="accent1"/>
          </a:fillRef>
          <a:effectRef idx="1">
            <a:schemeClr val="accent1"/>
          </a:effectRef>
          <a:fontRef idx="minor">
            <a:schemeClr val="dk1"/>
          </a:fontRef>
        </p:style>
        <p:txBody>
          <a:bodyPr wrap="none" lIns="91398" tIns="45698" rIns="91398" bIns="45698" anchor="ctr"/>
          <a:lstStyle/>
          <a:p>
            <a:pPr algn="ctr"/>
            <a:r>
              <a:rPr lang="en-US" sz="900" b="1" dirty="0">
                <a:solidFill>
                  <a:srgbClr val="1F497D">
                    <a:lumMod val="50000"/>
                  </a:srgbClr>
                </a:solidFill>
              </a:rPr>
              <a:t>Finance </a:t>
            </a:r>
          </a:p>
          <a:p>
            <a:pPr algn="ctr"/>
            <a:r>
              <a:rPr lang="en-US" sz="900" b="1" dirty="0">
                <a:solidFill>
                  <a:srgbClr val="1F497D">
                    <a:lumMod val="50000"/>
                  </a:srgbClr>
                </a:solidFill>
              </a:rPr>
              <a:t>Department</a:t>
            </a:r>
          </a:p>
        </p:txBody>
      </p:sp>
      <p:sp>
        <p:nvSpPr>
          <p:cNvPr id="27" name="Rectangle 26"/>
          <p:cNvSpPr>
            <a:spLocks noChangeArrowheads="1"/>
          </p:cNvSpPr>
          <p:nvPr/>
        </p:nvSpPr>
        <p:spPr bwMode="auto">
          <a:xfrm>
            <a:off x="4893343" y="4883560"/>
            <a:ext cx="1485425" cy="233979"/>
          </a:xfrm>
          <a:prstGeom prst="rect">
            <a:avLst/>
          </a:prstGeom>
          <a:solidFill>
            <a:schemeClr val="accent5">
              <a:lumMod val="60000"/>
              <a:lumOff val="40000"/>
            </a:schemeClr>
          </a:solidFill>
          <a:ln w="9525">
            <a:solidFill>
              <a:schemeClr val="accent2"/>
            </a:solidFill>
            <a:miter lim="800000"/>
            <a:headEnd/>
            <a:tailEnd/>
          </a:ln>
          <a:effectLst/>
        </p:spPr>
        <p:txBody>
          <a:bodyPr wrap="none" lIns="91398" tIns="45698" rIns="91398" bIns="45698" anchor="ctr"/>
          <a:lstStyle/>
          <a:p>
            <a:pPr algn="ctr"/>
            <a:r>
              <a:rPr lang="en-US" sz="800" b="1" dirty="0">
                <a:solidFill>
                  <a:srgbClr val="1F497D">
                    <a:lumMod val="50000"/>
                  </a:srgbClr>
                </a:solidFill>
              </a:rPr>
              <a:t>Vacant</a:t>
            </a:r>
          </a:p>
        </p:txBody>
      </p:sp>
      <p:sp>
        <p:nvSpPr>
          <p:cNvPr id="28" name="Rectangle 27"/>
          <p:cNvSpPr>
            <a:spLocks noChangeArrowheads="1"/>
          </p:cNvSpPr>
          <p:nvPr/>
        </p:nvSpPr>
        <p:spPr bwMode="auto">
          <a:xfrm>
            <a:off x="2750201" y="4882836"/>
            <a:ext cx="1487978" cy="233979"/>
          </a:xfrm>
          <a:prstGeom prst="rect">
            <a:avLst/>
          </a:prstGeom>
          <a:solidFill>
            <a:schemeClr val="accent5">
              <a:lumMod val="60000"/>
              <a:lumOff val="40000"/>
            </a:schemeClr>
          </a:solidFill>
          <a:ln w="9525">
            <a:solidFill>
              <a:schemeClr val="accent2"/>
            </a:solidFill>
            <a:miter lim="800000"/>
            <a:headEnd/>
            <a:tailEnd/>
          </a:ln>
          <a:effectLst/>
        </p:spPr>
        <p:txBody>
          <a:bodyPr wrap="none" lIns="91398" tIns="45698" rIns="91398" bIns="45698" anchor="ctr"/>
          <a:lstStyle/>
          <a:p>
            <a:pPr algn="ctr" fontAlgn="base">
              <a:spcBef>
                <a:spcPct val="0"/>
              </a:spcBef>
              <a:spcAft>
                <a:spcPct val="0"/>
              </a:spcAft>
            </a:pPr>
            <a:r>
              <a:rPr lang="en-US" sz="800" b="1" dirty="0">
                <a:solidFill>
                  <a:srgbClr val="1F497D">
                    <a:lumMod val="50000"/>
                  </a:srgbClr>
                </a:solidFill>
              </a:rPr>
              <a:t>Richard Vella</a:t>
            </a:r>
          </a:p>
        </p:txBody>
      </p:sp>
      <p:sp>
        <p:nvSpPr>
          <p:cNvPr id="29" name="Rectangle 28"/>
          <p:cNvSpPr>
            <a:spLocks noChangeArrowheads="1"/>
          </p:cNvSpPr>
          <p:nvPr/>
        </p:nvSpPr>
        <p:spPr bwMode="auto">
          <a:xfrm>
            <a:off x="639236" y="4883560"/>
            <a:ext cx="1487978" cy="334208"/>
          </a:xfrm>
          <a:prstGeom prst="rect">
            <a:avLst/>
          </a:prstGeom>
          <a:solidFill>
            <a:schemeClr val="accent5">
              <a:lumMod val="60000"/>
              <a:lumOff val="40000"/>
            </a:schemeClr>
          </a:solidFill>
          <a:ln w="9525">
            <a:solidFill>
              <a:schemeClr val="accent2"/>
            </a:solidFill>
            <a:miter lim="800000"/>
            <a:headEnd/>
            <a:tailEnd/>
          </a:ln>
          <a:effectLst/>
        </p:spPr>
        <p:txBody>
          <a:bodyPr wrap="none" lIns="91398" tIns="45698" rIns="91398" bIns="45698" anchor="ctr"/>
          <a:lstStyle/>
          <a:p>
            <a:pPr algn="ctr"/>
            <a:r>
              <a:rPr lang="en-US" sz="800" b="1" dirty="0">
                <a:solidFill>
                  <a:srgbClr val="1F497D">
                    <a:lumMod val="50000"/>
                  </a:srgbClr>
                </a:solidFill>
              </a:rPr>
              <a:t>Emitte Roque</a:t>
            </a:r>
          </a:p>
        </p:txBody>
      </p:sp>
      <p:sp>
        <p:nvSpPr>
          <p:cNvPr id="30" name="Rectangle 29"/>
          <p:cNvSpPr>
            <a:spLocks noChangeArrowheads="1"/>
          </p:cNvSpPr>
          <p:nvPr/>
        </p:nvSpPr>
        <p:spPr bwMode="auto">
          <a:xfrm>
            <a:off x="662327" y="1954603"/>
            <a:ext cx="1487978" cy="339408"/>
          </a:xfrm>
          <a:prstGeom prst="rect">
            <a:avLst/>
          </a:prstGeom>
          <a:solidFill>
            <a:schemeClr val="accent5">
              <a:lumMod val="60000"/>
              <a:lumOff val="40000"/>
            </a:schemeClr>
          </a:solidFill>
          <a:ln w="12700">
            <a:solidFill>
              <a:schemeClr val="accent2"/>
            </a:solidFill>
            <a:headEnd/>
            <a:tailEnd/>
          </a:ln>
        </p:spPr>
        <p:style>
          <a:lnRef idx="1">
            <a:schemeClr val="accent1"/>
          </a:lnRef>
          <a:fillRef idx="2">
            <a:schemeClr val="accent1"/>
          </a:fillRef>
          <a:effectRef idx="1">
            <a:schemeClr val="accent1"/>
          </a:effectRef>
          <a:fontRef idx="minor">
            <a:schemeClr val="dk1"/>
          </a:fontRef>
        </p:style>
        <p:txBody>
          <a:bodyPr wrap="none" lIns="91398" tIns="45698" rIns="91398" bIns="45698" anchor="ctr"/>
          <a:lstStyle/>
          <a:p>
            <a:pPr algn="ctr"/>
            <a:r>
              <a:rPr lang="en-US" sz="800" b="1" dirty="0">
                <a:solidFill>
                  <a:srgbClr val="1F497D">
                    <a:lumMod val="50000"/>
                  </a:srgbClr>
                </a:solidFill>
                <a:latin typeface="Arial" panose="020B0604020202020204" pitchFamily="34" charset="0"/>
                <a:cs typeface="Arial" panose="020B0604020202020204" pitchFamily="34" charset="0"/>
              </a:rPr>
              <a:t>Mayor’s</a:t>
            </a:r>
          </a:p>
          <a:p>
            <a:pPr algn="ctr"/>
            <a:r>
              <a:rPr lang="en-US" sz="800" b="1" dirty="0">
                <a:latin typeface="Arial" panose="020B0604020202020204" pitchFamily="34" charset="0"/>
                <a:cs typeface="Arial" panose="020B0604020202020204" pitchFamily="34" charset="0"/>
              </a:rPr>
              <a:t>Director of Communications</a:t>
            </a:r>
            <a:r>
              <a:rPr lang="en-US" sz="800" b="1" dirty="0"/>
              <a:t> </a:t>
            </a:r>
            <a:endParaRPr lang="en-US" sz="800" b="1" dirty="0">
              <a:solidFill>
                <a:srgbClr val="1F497D">
                  <a:lumMod val="50000"/>
                </a:srgbClr>
              </a:solidFill>
            </a:endParaRPr>
          </a:p>
        </p:txBody>
      </p:sp>
      <p:cxnSp>
        <p:nvCxnSpPr>
          <p:cNvPr id="32" name="Elbow Connector 31"/>
          <p:cNvCxnSpPr>
            <a:stCxn id="21" idx="1"/>
          </p:cNvCxnSpPr>
          <p:nvPr/>
        </p:nvCxnSpPr>
        <p:spPr>
          <a:xfrm rot="10800000">
            <a:off x="1392335" y="2328290"/>
            <a:ext cx="1355315" cy="972001"/>
          </a:xfrm>
          <a:prstGeom prst="bentConnector3">
            <a:avLst>
              <a:gd name="adj1" fmla="val 99408"/>
            </a:avLst>
          </a:prstGeom>
          <a:ln w="15875">
            <a:prstDash val="sysDash"/>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33" name="Rectangle 32"/>
          <p:cNvSpPr>
            <a:spLocks noChangeArrowheads="1"/>
          </p:cNvSpPr>
          <p:nvPr/>
        </p:nvSpPr>
        <p:spPr bwMode="auto">
          <a:xfrm>
            <a:off x="6805707" y="4605673"/>
            <a:ext cx="1483647" cy="233979"/>
          </a:xfrm>
          <a:prstGeom prst="rect">
            <a:avLst/>
          </a:prstGeom>
          <a:solidFill>
            <a:schemeClr val="accent5">
              <a:lumMod val="60000"/>
              <a:lumOff val="40000"/>
            </a:schemeClr>
          </a:solidFill>
          <a:ln w="9525">
            <a:solidFill>
              <a:schemeClr val="accent2"/>
            </a:solidFill>
            <a:miter lim="800000"/>
            <a:headEnd/>
            <a:tailEnd/>
          </a:ln>
          <a:effectLst/>
        </p:spPr>
        <p:txBody>
          <a:bodyPr wrap="none" lIns="91398" tIns="45698" rIns="91398" bIns="45698" anchor="ctr"/>
          <a:lstStyle/>
          <a:p>
            <a:pPr algn="ctr"/>
            <a:r>
              <a:rPr lang="en-US" sz="800" b="1" dirty="0">
                <a:solidFill>
                  <a:srgbClr val="1F497D">
                    <a:lumMod val="50000"/>
                  </a:srgbClr>
                </a:solidFill>
              </a:rPr>
              <a:t>$2,063,067</a:t>
            </a:r>
          </a:p>
        </p:txBody>
      </p:sp>
      <p:sp>
        <p:nvSpPr>
          <p:cNvPr id="34" name="Rectangle 33"/>
          <p:cNvSpPr>
            <a:spLocks noChangeArrowheads="1"/>
          </p:cNvSpPr>
          <p:nvPr/>
        </p:nvSpPr>
        <p:spPr bwMode="auto">
          <a:xfrm>
            <a:off x="639236" y="4605673"/>
            <a:ext cx="1487978" cy="233979"/>
          </a:xfrm>
          <a:prstGeom prst="rect">
            <a:avLst/>
          </a:prstGeom>
          <a:solidFill>
            <a:schemeClr val="accent5">
              <a:lumMod val="60000"/>
              <a:lumOff val="40000"/>
            </a:schemeClr>
          </a:solidFill>
          <a:ln w="9525">
            <a:solidFill>
              <a:schemeClr val="accent2"/>
            </a:solidFill>
            <a:miter lim="800000"/>
            <a:headEnd/>
            <a:tailEnd/>
          </a:ln>
          <a:effectLst/>
        </p:spPr>
        <p:txBody>
          <a:bodyPr wrap="none" lIns="91398" tIns="45698" rIns="91398" bIns="45698" anchor="ctr"/>
          <a:lstStyle/>
          <a:p>
            <a:pPr algn="ctr"/>
            <a:r>
              <a:rPr lang="en-US" sz="800" b="1" dirty="0">
                <a:solidFill>
                  <a:srgbClr val="1F497D">
                    <a:lumMod val="50000"/>
                  </a:srgbClr>
                </a:solidFill>
              </a:rPr>
              <a:t>$46,825,962</a:t>
            </a:r>
          </a:p>
        </p:txBody>
      </p:sp>
      <p:sp>
        <p:nvSpPr>
          <p:cNvPr id="35" name="Rectangle 34"/>
          <p:cNvSpPr>
            <a:spLocks noChangeArrowheads="1"/>
          </p:cNvSpPr>
          <p:nvPr/>
        </p:nvSpPr>
        <p:spPr bwMode="auto">
          <a:xfrm>
            <a:off x="4885996" y="4605673"/>
            <a:ext cx="1487978" cy="233979"/>
          </a:xfrm>
          <a:prstGeom prst="rect">
            <a:avLst/>
          </a:prstGeom>
          <a:solidFill>
            <a:schemeClr val="accent5">
              <a:lumMod val="60000"/>
              <a:lumOff val="40000"/>
            </a:schemeClr>
          </a:solidFill>
          <a:ln w="9525">
            <a:solidFill>
              <a:schemeClr val="accent2"/>
            </a:solidFill>
            <a:miter lim="800000"/>
            <a:headEnd/>
            <a:tailEnd/>
          </a:ln>
          <a:effectLst/>
        </p:spPr>
        <p:txBody>
          <a:bodyPr wrap="none" lIns="91398" tIns="45698" rIns="91398" bIns="45698" anchor="ctr"/>
          <a:lstStyle/>
          <a:p>
            <a:pPr algn="ctr"/>
            <a:r>
              <a:rPr lang="en-US" sz="800" b="1" dirty="0">
                <a:solidFill>
                  <a:srgbClr val="1F497D">
                    <a:lumMod val="50000"/>
                  </a:srgbClr>
                </a:solidFill>
              </a:rPr>
              <a:t>$9,596,262</a:t>
            </a:r>
          </a:p>
        </p:txBody>
      </p:sp>
      <p:sp>
        <p:nvSpPr>
          <p:cNvPr id="36" name="Rectangle 35"/>
          <p:cNvSpPr>
            <a:spLocks noChangeArrowheads="1"/>
          </p:cNvSpPr>
          <p:nvPr/>
        </p:nvSpPr>
        <p:spPr bwMode="auto">
          <a:xfrm>
            <a:off x="2750201" y="4605673"/>
            <a:ext cx="1487978" cy="233979"/>
          </a:xfrm>
          <a:prstGeom prst="rect">
            <a:avLst/>
          </a:prstGeom>
          <a:solidFill>
            <a:schemeClr val="accent5">
              <a:lumMod val="60000"/>
              <a:lumOff val="40000"/>
            </a:schemeClr>
          </a:solidFill>
          <a:ln w="9525">
            <a:solidFill>
              <a:schemeClr val="accent2"/>
            </a:solidFill>
            <a:miter lim="800000"/>
            <a:headEnd/>
            <a:tailEnd/>
          </a:ln>
          <a:effectLst/>
        </p:spPr>
        <p:txBody>
          <a:bodyPr wrap="none" lIns="91398" tIns="45698" rIns="91398" bIns="45698" anchor="ctr"/>
          <a:lstStyle/>
          <a:p>
            <a:pPr algn="ctr"/>
            <a:r>
              <a:rPr lang="en-US" sz="800" b="1" dirty="0">
                <a:solidFill>
                  <a:srgbClr val="1F497D">
                    <a:lumMod val="50000"/>
                  </a:srgbClr>
                </a:solidFill>
              </a:rPr>
              <a:t>$14,308,936</a:t>
            </a:r>
          </a:p>
        </p:txBody>
      </p:sp>
      <p:sp>
        <p:nvSpPr>
          <p:cNvPr id="37" name="Rectangle 36"/>
          <p:cNvSpPr>
            <a:spLocks noChangeArrowheads="1"/>
          </p:cNvSpPr>
          <p:nvPr/>
        </p:nvSpPr>
        <p:spPr bwMode="auto">
          <a:xfrm>
            <a:off x="3778605" y="2357806"/>
            <a:ext cx="1487978" cy="403616"/>
          </a:xfrm>
          <a:prstGeom prst="rect">
            <a:avLst/>
          </a:prstGeom>
          <a:solidFill>
            <a:schemeClr val="accent5">
              <a:lumMod val="60000"/>
              <a:lumOff val="40000"/>
            </a:schemeClr>
          </a:solidFill>
          <a:ln w="9525">
            <a:solidFill>
              <a:schemeClr val="accent2"/>
            </a:solidFill>
            <a:miter lim="800000"/>
            <a:headEnd/>
            <a:tailEnd/>
          </a:ln>
          <a:effectLst/>
        </p:spPr>
        <p:txBody>
          <a:bodyPr wrap="none" lIns="91398" tIns="45698" rIns="91398" bIns="45698" anchor="ctr"/>
          <a:lstStyle/>
          <a:p>
            <a:pPr algn="ctr"/>
            <a:r>
              <a:rPr lang="en-US" sz="800" b="1" dirty="0">
                <a:solidFill>
                  <a:srgbClr val="1F497D">
                    <a:lumMod val="50000"/>
                  </a:srgbClr>
                </a:solidFill>
              </a:rPr>
              <a:t>GSD Proposed Budget</a:t>
            </a:r>
          </a:p>
          <a:p>
            <a:pPr algn="ctr"/>
            <a:r>
              <a:rPr lang="en-US" sz="800" b="1" dirty="0">
                <a:solidFill>
                  <a:srgbClr val="1F497D">
                    <a:lumMod val="50000"/>
                  </a:srgbClr>
                </a:solidFill>
              </a:rPr>
              <a:t>$ 72,794,227</a:t>
            </a:r>
          </a:p>
        </p:txBody>
      </p:sp>
      <p:cxnSp>
        <p:nvCxnSpPr>
          <p:cNvPr id="41" name="Elbow Connector 40"/>
          <p:cNvCxnSpPr/>
          <p:nvPr/>
        </p:nvCxnSpPr>
        <p:spPr>
          <a:xfrm rot="10800000" flipH="1" flipV="1">
            <a:off x="7184525" y="2294010"/>
            <a:ext cx="511975" cy="1590501"/>
          </a:xfrm>
          <a:prstGeom prst="bentConnector4">
            <a:avLst>
              <a:gd name="adj1" fmla="val -40591"/>
              <a:gd name="adj2" fmla="val 77968"/>
            </a:avLst>
          </a:prstGeom>
          <a:ln w="15875">
            <a:prstDash val="sysDash"/>
            <a:headEnd type="stealth"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37" idx="2"/>
          </p:cNvCxnSpPr>
          <p:nvPr/>
        </p:nvCxnSpPr>
        <p:spPr>
          <a:xfrm>
            <a:off x="4522594" y="2761422"/>
            <a:ext cx="0" cy="160869"/>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21" idx="0"/>
          </p:cNvCxnSpPr>
          <p:nvPr/>
        </p:nvCxnSpPr>
        <p:spPr>
          <a:xfrm flipV="1">
            <a:off x="3491637" y="2922291"/>
            <a:ext cx="0" cy="899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5632537" y="2918084"/>
            <a:ext cx="0" cy="89963"/>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3491637" y="2922291"/>
            <a:ext cx="21396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4522594" y="2922291"/>
            <a:ext cx="0" cy="833599"/>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1383225" y="3755889"/>
            <a:ext cx="616430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a:stCxn id="19" idx="0"/>
          </p:cNvCxnSpPr>
          <p:nvPr/>
        </p:nvCxnSpPr>
        <p:spPr>
          <a:xfrm flipV="1">
            <a:off x="1383225" y="3755889"/>
            <a:ext cx="0" cy="136262"/>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a:stCxn id="22" idx="0"/>
          </p:cNvCxnSpPr>
          <p:nvPr/>
        </p:nvCxnSpPr>
        <p:spPr>
          <a:xfrm flipV="1">
            <a:off x="3491637" y="3755890"/>
            <a:ext cx="0" cy="136261"/>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a:stCxn id="20" idx="0"/>
          </p:cNvCxnSpPr>
          <p:nvPr/>
        </p:nvCxnSpPr>
        <p:spPr>
          <a:xfrm flipV="1">
            <a:off x="5628708" y="3748731"/>
            <a:ext cx="2553" cy="136262"/>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p:cNvCxnSpPr>
            <a:stCxn id="23" idx="0"/>
          </p:cNvCxnSpPr>
          <p:nvPr/>
        </p:nvCxnSpPr>
        <p:spPr>
          <a:xfrm flipV="1">
            <a:off x="7547530" y="3755890"/>
            <a:ext cx="0" cy="128623"/>
          </a:xfrm>
          <a:prstGeom prst="line">
            <a:avLst/>
          </a:prstGeom>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0" y="5929752"/>
            <a:ext cx="9143999" cy="938676"/>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endParaRPr lang="en-US" sz="1350" kern="0" dirty="0">
              <a:solidFill>
                <a:prstClr val="white"/>
              </a:solidFill>
              <a:latin typeface="Calibri" panose="020F0502020204030204"/>
            </a:endParaRPr>
          </a:p>
        </p:txBody>
      </p:sp>
      <p:sp>
        <p:nvSpPr>
          <p:cNvPr id="53" name="Rectangle 52"/>
          <p:cNvSpPr/>
          <p:nvPr/>
        </p:nvSpPr>
        <p:spPr>
          <a:xfrm>
            <a:off x="0" y="6005405"/>
            <a:ext cx="9144000" cy="830997"/>
          </a:xfrm>
          <a:prstGeom prst="rect">
            <a:avLst/>
          </a:prstGeom>
          <a:noFill/>
        </p:spPr>
        <p:txBody>
          <a:bodyPr wrap="square" lIns="91440" tIns="45720" rIns="91440" bIns="45720">
            <a:spAutoFit/>
          </a:bodyPr>
          <a:lstStyle/>
          <a:p>
            <a:pPr algn="ctr"/>
            <a:r>
              <a:rPr lang="en-US" sz="4800" b="1" cap="small" dirty="0">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rPr>
              <a:t>Total Number of FTEs: 304.8</a:t>
            </a:r>
          </a:p>
        </p:txBody>
      </p:sp>
      <p:sp>
        <p:nvSpPr>
          <p:cNvPr id="2" name="Slide Number Placeholder 1"/>
          <p:cNvSpPr>
            <a:spLocks noGrp="1"/>
          </p:cNvSpPr>
          <p:nvPr>
            <p:ph type="sldNum" sz="quarter" idx="12"/>
          </p:nvPr>
        </p:nvSpPr>
        <p:spPr>
          <a:xfrm>
            <a:off x="8561372" y="6516269"/>
            <a:ext cx="582627" cy="341731"/>
          </a:xfrm>
        </p:spPr>
        <p:txBody>
          <a:bodyPr/>
          <a:lstStyle/>
          <a:p>
            <a:pPr algn="ctr"/>
            <a:fld id="{BDF35871-99B0-41BE-803D-753C312BEBCF}" type="slidenum">
              <a:rPr lang="en-US" sz="2000" smtClean="0">
                <a:ln w="0"/>
                <a:solidFill>
                  <a:schemeClr val="bg1"/>
                </a:solidFill>
                <a:effectLst>
                  <a:outerShdw blurRad="38100" dist="19050" dir="2700000" algn="tl" rotWithShape="0">
                    <a:schemeClr val="dk1">
                      <a:alpha val="40000"/>
                    </a:schemeClr>
                  </a:outerShdw>
                </a:effectLst>
              </a:rPr>
              <a:pPr algn="ctr"/>
              <a:t>2</a:t>
            </a:fld>
            <a:endParaRPr lang="en-US" sz="2000" dirty="0">
              <a:ln w="0"/>
              <a:solidFill>
                <a:schemeClr val="bg1"/>
              </a:solidFill>
              <a:effectLst>
                <a:outerShdw blurRad="38100" dist="19050" dir="2700000" algn="tl" rotWithShape="0">
                  <a:schemeClr val="dk1">
                    <a:alpha val="40000"/>
                  </a:schemeClr>
                </a:outerShdw>
              </a:effectLst>
            </a:endParaRPr>
          </a:p>
        </p:txBody>
      </p:sp>
      <p:sp>
        <p:nvSpPr>
          <p:cNvPr id="55" name="Rectangle 54"/>
          <p:cNvSpPr/>
          <p:nvPr/>
        </p:nvSpPr>
        <p:spPr>
          <a:xfrm>
            <a:off x="-49406" y="507813"/>
            <a:ext cx="9144000" cy="830997"/>
          </a:xfrm>
          <a:prstGeom prst="rect">
            <a:avLst/>
          </a:prstGeom>
          <a:noFill/>
        </p:spPr>
        <p:txBody>
          <a:bodyPr wrap="square" lIns="91440" tIns="45720" rIns="91440" bIns="45720">
            <a:spAutoFit/>
          </a:bodyPr>
          <a:lstStyle/>
          <a:p>
            <a:pPr algn="ctr"/>
            <a:r>
              <a:rPr lang="en-US" sz="4800" b="1" cap="small" dirty="0">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rPr>
              <a:t>- Department Wide -</a:t>
            </a:r>
          </a:p>
        </p:txBody>
      </p:sp>
      <p:pic>
        <p:nvPicPr>
          <p:cNvPr id="56" name="Picture 55">
            <a:extLst>
              <a:ext uri="{FF2B5EF4-FFF2-40B4-BE49-F238E27FC236}">
                <a16:creationId xmlns:a16="http://schemas.microsoft.com/office/drawing/2014/main" id="{60F37536-B6B8-4D4F-8091-44552EC5E745}"/>
              </a:ext>
            </a:extLst>
          </p:cNvPr>
          <p:cNvPicPr>
            <a:picLocks noChangeAspect="1"/>
          </p:cNvPicPr>
          <p:nvPr/>
        </p:nvPicPr>
        <p:blipFill>
          <a:blip r:embed="rId3"/>
          <a:stretch>
            <a:fillRect/>
          </a:stretch>
        </p:blipFill>
        <p:spPr>
          <a:xfrm>
            <a:off x="193111" y="-29420"/>
            <a:ext cx="1199223" cy="1199223"/>
          </a:xfrm>
          <a:prstGeom prst="rect">
            <a:avLst/>
          </a:prstGeom>
        </p:spPr>
      </p:pic>
    </p:spTree>
    <p:extLst>
      <p:ext uri="{BB962C8B-B14F-4D97-AF65-F5344CB8AC3E}">
        <p14:creationId xmlns:p14="http://schemas.microsoft.com/office/powerpoint/2010/main" val="42446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0" y="6178378"/>
            <a:ext cx="9144000" cy="692798"/>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endParaRPr lang="en-US" sz="1350" kern="0" dirty="0">
              <a:solidFill>
                <a:prstClr val="white"/>
              </a:solidFill>
              <a:latin typeface="Calibri" panose="020F0502020204030204"/>
            </a:endParaRPr>
          </a:p>
        </p:txBody>
      </p:sp>
      <p:sp>
        <p:nvSpPr>
          <p:cNvPr id="4" name="Rectangle 3"/>
          <p:cNvSpPr/>
          <p:nvPr/>
        </p:nvSpPr>
        <p:spPr>
          <a:xfrm>
            <a:off x="0" y="-1"/>
            <a:ext cx="9144000" cy="1023337"/>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endParaRPr lang="en-US" sz="1350" kern="0" dirty="0">
              <a:solidFill>
                <a:prstClr val="white"/>
              </a:solidFill>
              <a:latin typeface="Calibri" panose="020F0502020204030204"/>
            </a:endParaRPr>
          </a:p>
        </p:txBody>
      </p:sp>
      <p:sp>
        <p:nvSpPr>
          <p:cNvPr id="13" name="Rectangle 12"/>
          <p:cNvSpPr/>
          <p:nvPr/>
        </p:nvSpPr>
        <p:spPr>
          <a:xfrm>
            <a:off x="0" y="-84660"/>
            <a:ext cx="9144000" cy="1138773"/>
          </a:xfrm>
          <a:prstGeom prst="rect">
            <a:avLst/>
          </a:prstGeom>
          <a:noFill/>
        </p:spPr>
        <p:txBody>
          <a:bodyPr wrap="square" lIns="91440" tIns="45720" rIns="91440" bIns="45720">
            <a:spAutoFit/>
          </a:bodyPr>
          <a:lstStyle/>
          <a:p>
            <a:pPr algn="ctr"/>
            <a:r>
              <a:rPr lang="en-US" sz="4800" b="1" cap="small" dirty="0">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rPr>
              <a:t>Total Revenues by Fund</a:t>
            </a:r>
          </a:p>
          <a:p>
            <a:pPr algn="ctr"/>
            <a:r>
              <a:rPr lang="en-US" sz="2000" b="1" cap="small" dirty="0">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rPr>
              <a:t>($ in Thousands)</a:t>
            </a:r>
          </a:p>
        </p:txBody>
      </p:sp>
      <p:sp>
        <p:nvSpPr>
          <p:cNvPr id="52" name="Rectangle 51"/>
          <p:cNvSpPr/>
          <p:nvPr/>
        </p:nvSpPr>
        <p:spPr>
          <a:xfrm>
            <a:off x="0" y="6178378"/>
            <a:ext cx="9143999" cy="690050"/>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endParaRPr lang="en-US" sz="1350" kern="0" dirty="0">
              <a:solidFill>
                <a:prstClr val="white"/>
              </a:solidFill>
              <a:latin typeface="Calibri" panose="020F0502020204030204"/>
            </a:endParaRPr>
          </a:p>
        </p:txBody>
      </p:sp>
      <p:sp>
        <p:nvSpPr>
          <p:cNvPr id="2" name="Slide Number Placeholder 1"/>
          <p:cNvSpPr>
            <a:spLocks noGrp="1"/>
          </p:cNvSpPr>
          <p:nvPr>
            <p:ph type="sldNum" sz="quarter" idx="12"/>
          </p:nvPr>
        </p:nvSpPr>
        <p:spPr>
          <a:xfrm>
            <a:off x="8561372" y="6516269"/>
            <a:ext cx="582627" cy="341731"/>
          </a:xfrm>
        </p:spPr>
        <p:txBody>
          <a:bodyPr/>
          <a:lstStyle/>
          <a:p>
            <a:pPr algn="ctr"/>
            <a:fld id="{BDF35871-99B0-41BE-803D-753C312BEBCF}" type="slidenum">
              <a:rPr lang="en-US" sz="2000" smtClean="0">
                <a:ln w="0"/>
                <a:solidFill>
                  <a:schemeClr val="bg1"/>
                </a:solidFill>
                <a:effectLst>
                  <a:outerShdw blurRad="38100" dist="19050" dir="2700000" algn="tl" rotWithShape="0">
                    <a:schemeClr val="dk1">
                      <a:alpha val="40000"/>
                    </a:schemeClr>
                  </a:outerShdw>
                </a:effectLst>
              </a:rPr>
              <a:pPr algn="ctr"/>
              <a:t>3</a:t>
            </a:fld>
            <a:endParaRPr lang="en-US" sz="2000" dirty="0">
              <a:ln w="0"/>
              <a:solidFill>
                <a:schemeClr val="bg1"/>
              </a:solidFill>
              <a:effectLst>
                <a:outerShdw blurRad="38100" dist="19050" dir="2700000" algn="tl" rotWithShape="0">
                  <a:schemeClr val="dk1">
                    <a:alpha val="40000"/>
                  </a:schemeClr>
                </a:outerShdw>
              </a:effectLst>
            </a:endParaRPr>
          </a:p>
        </p:txBody>
      </p:sp>
      <p:sp>
        <p:nvSpPr>
          <p:cNvPr id="76" name="Rectangle 75"/>
          <p:cNvSpPr/>
          <p:nvPr/>
        </p:nvSpPr>
        <p:spPr>
          <a:xfrm>
            <a:off x="0" y="6067077"/>
            <a:ext cx="9143999" cy="830997"/>
          </a:xfrm>
          <a:prstGeom prst="rect">
            <a:avLst/>
          </a:prstGeom>
          <a:noFill/>
        </p:spPr>
        <p:txBody>
          <a:bodyPr wrap="square" lIns="91440" tIns="45720" rIns="91440" bIns="45720">
            <a:spAutoFit/>
          </a:bodyPr>
          <a:lstStyle/>
          <a:p>
            <a:pPr algn="ctr"/>
            <a:r>
              <a:rPr lang="en-US" sz="4800" b="1" cap="small" dirty="0">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rPr>
              <a:t>General Services Department</a:t>
            </a:r>
          </a:p>
        </p:txBody>
      </p:sp>
      <p:pic>
        <p:nvPicPr>
          <p:cNvPr id="6" name="Picture 5"/>
          <p:cNvPicPr>
            <a:picLocks noChangeAspect="1"/>
          </p:cNvPicPr>
          <p:nvPr/>
        </p:nvPicPr>
        <p:blipFill>
          <a:blip r:embed="rId3"/>
          <a:stretch>
            <a:fillRect/>
          </a:stretch>
        </p:blipFill>
        <p:spPr>
          <a:xfrm>
            <a:off x="284073" y="-67943"/>
            <a:ext cx="1091279" cy="1091279"/>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741107447"/>
              </p:ext>
            </p:extLst>
          </p:nvPr>
        </p:nvGraphicFramePr>
        <p:xfrm>
          <a:off x="9053" y="1054113"/>
          <a:ext cx="9134947" cy="2408342"/>
        </p:xfrm>
        <a:graphic>
          <a:graphicData uri="http://schemas.openxmlformats.org/drawingml/2006/table">
            <a:tbl>
              <a:tblPr firstRow="1" bandRow="1">
                <a:tableStyleId>{FABFCF23-3B69-468F-B69F-88F6DE6A72F2}</a:tableStyleId>
              </a:tblPr>
              <a:tblGrid>
                <a:gridCol w="72428">
                  <a:extLst>
                    <a:ext uri="{9D8B030D-6E8A-4147-A177-3AD203B41FA5}">
                      <a16:colId xmlns:a16="http://schemas.microsoft.com/office/drawing/2014/main" val="3837702166"/>
                    </a:ext>
                  </a:extLst>
                </a:gridCol>
                <a:gridCol w="3624880">
                  <a:extLst>
                    <a:ext uri="{9D8B030D-6E8A-4147-A177-3AD203B41FA5}">
                      <a16:colId xmlns:a16="http://schemas.microsoft.com/office/drawing/2014/main" val="20000"/>
                    </a:ext>
                  </a:extLst>
                </a:gridCol>
                <a:gridCol w="784158">
                  <a:extLst>
                    <a:ext uri="{9D8B030D-6E8A-4147-A177-3AD203B41FA5}">
                      <a16:colId xmlns:a16="http://schemas.microsoft.com/office/drawing/2014/main" val="20001"/>
                    </a:ext>
                  </a:extLst>
                </a:gridCol>
                <a:gridCol w="597529">
                  <a:extLst>
                    <a:ext uri="{9D8B030D-6E8A-4147-A177-3AD203B41FA5}">
                      <a16:colId xmlns:a16="http://schemas.microsoft.com/office/drawing/2014/main" val="20002"/>
                    </a:ext>
                  </a:extLst>
                </a:gridCol>
                <a:gridCol w="660902">
                  <a:extLst>
                    <a:ext uri="{9D8B030D-6E8A-4147-A177-3AD203B41FA5}">
                      <a16:colId xmlns:a16="http://schemas.microsoft.com/office/drawing/2014/main" val="20003"/>
                    </a:ext>
                  </a:extLst>
                </a:gridCol>
                <a:gridCol w="925365">
                  <a:extLst>
                    <a:ext uri="{9D8B030D-6E8A-4147-A177-3AD203B41FA5}">
                      <a16:colId xmlns:a16="http://schemas.microsoft.com/office/drawing/2014/main" val="20004"/>
                    </a:ext>
                  </a:extLst>
                </a:gridCol>
                <a:gridCol w="1220399">
                  <a:extLst>
                    <a:ext uri="{9D8B030D-6E8A-4147-A177-3AD203B41FA5}">
                      <a16:colId xmlns:a16="http://schemas.microsoft.com/office/drawing/2014/main" val="20005"/>
                    </a:ext>
                  </a:extLst>
                </a:gridCol>
                <a:gridCol w="1249286">
                  <a:extLst>
                    <a:ext uri="{9D8B030D-6E8A-4147-A177-3AD203B41FA5}">
                      <a16:colId xmlns:a16="http://schemas.microsoft.com/office/drawing/2014/main" val="20006"/>
                    </a:ext>
                  </a:extLst>
                </a:gridCol>
              </a:tblGrid>
              <a:tr h="574176">
                <a:tc>
                  <a:txBody>
                    <a:bodyPr/>
                    <a:lstStyle/>
                    <a:p>
                      <a:pPr algn="ctr" fontAlgn="ctr"/>
                      <a:endParaRPr lang="en-US" sz="1200" b="1" i="0" u="none" strike="noStrike" dirty="0">
                        <a:solidFill>
                          <a:srgbClr val="F2F2F2"/>
                        </a:solidFill>
                        <a:effectLst/>
                        <a:latin typeface="Arial" panose="020B0604020202020204" pitchFamily="34" charset="0"/>
                      </a:endParaRPr>
                    </a:p>
                  </a:txBody>
                  <a:tcPr marL="9525" marR="9525" marT="9525" marB="0" anchor="ctr"/>
                </a:tc>
                <a:tc>
                  <a:txBody>
                    <a:bodyPr/>
                    <a:lstStyle/>
                    <a:p>
                      <a:pPr algn="ctr" fontAlgn="ctr"/>
                      <a:r>
                        <a:rPr lang="en-US" sz="1200" b="1" u="none" strike="noStrike" dirty="0">
                          <a:effectLst/>
                        </a:rPr>
                        <a:t>Fund</a:t>
                      </a:r>
                      <a:endParaRPr lang="en-US" sz="1200" b="1" i="0" u="none" strike="noStrike" dirty="0">
                        <a:solidFill>
                          <a:srgbClr val="F2F2F2"/>
                        </a:solidFill>
                        <a:effectLst/>
                        <a:latin typeface="Arial" panose="020B0604020202020204" pitchFamily="34" charset="0"/>
                      </a:endParaRPr>
                    </a:p>
                  </a:txBody>
                  <a:tcPr marL="9525" marR="9525" marT="9525" marB="0" anchor="ctr"/>
                </a:tc>
                <a:tc>
                  <a:txBody>
                    <a:bodyPr/>
                    <a:lstStyle/>
                    <a:p>
                      <a:pPr algn="ctr" fontAlgn="ctr"/>
                      <a:r>
                        <a:rPr lang="en-US" sz="1200" b="1" u="none" strike="noStrike" dirty="0">
                          <a:effectLst/>
                        </a:rPr>
                        <a:t>FY2017 </a:t>
                      </a:r>
                    </a:p>
                    <a:p>
                      <a:pPr algn="ctr" fontAlgn="ctr"/>
                      <a:r>
                        <a:rPr lang="en-US" sz="1200" b="1" u="none" strike="noStrike" dirty="0">
                          <a:effectLst/>
                        </a:rPr>
                        <a:t>Actual</a:t>
                      </a:r>
                      <a:endParaRPr lang="en-US" sz="1200" b="1" i="0" u="none" strike="noStrike" dirty="0">
                        <a:solidFill>
                          <a:srgbClr val="F2F2F2"/>
                        </a:solidFill>
                        <a:effectLst/>
                        <a:latin typeface="Arial" panose="020B0604020202020204" pitchFamily="34" charset="0"/>
                      </a:endParaRPr>
                    </a:p>
                  </a:txBody>
                  <a:tcPr marL="9525" marR="9525" marT="9525" marB="0" anchor="ctr"/>
                </a:tc>
                <a:tc>
                  <a:txBody>
                    <a:bodyPr/>
                    <a:lstStyle/>
                    <a:p>
                      <a:pPr algn="ctr" fontAlgn="ctr"/>
                      <a:r>
                        <a:rPr lang="en-US" sz="1200" b="1" u="none" strike="noStrike" dirty="0">
                          <a:effectLst/>
                        </a:rPr>
                        <a:t>FY2018  </a:t>
                      </a:r>
                    </a:p>
                    <a:p>
                      <a:pPr algn="ctr" fontAlgn="ctr"/>
                      <a:r>
                        <a:rPr lang="en-US" sz="1200" b="1" u="none" strike="noStrike" dirty="0">
                          <a:effectLst/>
                        </a:rPr>
                        <a:t>Budget</a:t>
                      </a:r>
                      <a:endParaRPr lang="en-US" sz="1200" b="1" i="0" u="none" strike="noStrike" dirty="0">
                        <a:solidFill>
                          <a:srgbClr val="F2F2F2"/>
                        </a:solidFill>
                        <a:effectLst/>
                        <a:latin typeface="Arial" panose="020B0604020202020204" pitchFamily="34" charset="0"/>
                      </a:endParaRPr>
                    </a:p>
                  </a:txBody>
                  <a:tcPr marL="9525" marR="9525" marT="9525" marB="0" anchor="ctr"/>
                </a:tc>
                <a:tc>
                  <a:txBody>
                    <a:bodyPr/>
                    <a:lstStyle/>
                    <a:p>
                      <a:pPr algn="ctr" fontAlgn="ctr"/>
                      <a:r>
                        <a:rPr lang="en-US" sz="1200" b="1" u="none" strike="noStrike" dirty="0">
                          <a:effectLst/>
                        </a:rPr>
                        <a:t>FY2018  </a:t>
                      </a:r>
                    </a:p>
                    <a:p>
                      <a:pPr algn="ctr" fontAlgn="ctr"/>
                      <a:r>
                        <a:rPr lang="en-US" sz="1200" b="1" u="none" strike="noStrike" dirty="0">
                          <a:effectLst/>
                        </a:rPr>
                        <a:t>Estimate</a:t>
                      </a:r>
                      <a:endParaRPr lang="en-US" sz="1200" b="1" i="0" u="none" strike="noStrike" dirty="0">
                        <a:solidFill>
                          <a:srgbClr val="F2F2F2"/>
                        </a:solidFill>
                        <a:effectLst/>
                        <a:latin typeface="Arial" panose="020B0604020202020204" pitchFamily="34" charset="0"/>
                      </a:endParaRPr>
                    </a:p>
                  </a:txBody>
                  <a:tcPr marL="9525" marR="9525" marT="9525" marB="0" anchor="ctr"/>
                </a:tc>
                <a:tc>
                  <a:txBody>
                    <a:bodyPr/>
                    <a:lstStyle/>
                    <a:p>
                      <a:pPr algn="ctr" fontAlgn="ctr"/>
                      <a:r>
                        <a:rPr lang="en-US" sz="1200" b="1" u="none" strike="noStrike" dirty="0">
                          <a:effectLst/>
                        </a:rPr>
                        <a:t>FY2019  </a:t>
                      </a:r>
                    </a:p>
                    <a:p>
                      <a:pPr algn="ctr" fontAlgn="ctr"/>
                      <a:r>
                        <a:rPr lang="en-US" sz="1200" b="1" u="none" strike="noStrike" dirty="0">
                          <a:effectLst/>
                        </a:rPr>
                        <a:t>Proposed</a:t>
                      </a:r>
                      <a:endParaRPr lang="en-US" sz="1200" b="1" i="0" u="none" strike="noStrike" dirty="0">
                        <a:solidFill>
                          <a:srgbClr val="F2F2F2"/>
                        </a:solidFill>
                        <a:effectLst/>
                        <a:latin typeface="Arial" panose="020B060402020202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dirty="0">
                          <a:effectLst/>
                        </a:rPr>
                        <a:t>Variance</a:t>
                      </a:r>
                      <a:endParaRPr lang="en-US" sz="1200" b="1" i="0" u="none" strike="noStrike" dirty="0">
                        <a:solidFill>
                          <a:srgbClr val="F2F2F2"/>
                        </a:solidFill>
                        <a:effectLst/>
                        <a:latin typeface="Arial" panose="020B0604020202020204" pitchFamily="34" charset="0"/>
                      </a:endParaRPr>
                    </a:p>
                    <a:p>
                      <a:pPr algn="ctr" fontAlgn="ctr"/>
                      <a:r>
                        <a:rPr lang="en-US" sz="1200" b="1" u="none" strike="noStrike" dirty="0">
                          <a:effectLst/>
                        </a:rPr>
                        <a:t>FY2019 Proposed/ FY2018 Estimate</a:t>
                      </a:r>
                      <a:endParaRPr lang="en-US" sz="1200" b="1" i="0" u="none" strike="noStrike" dirty="0">
                        <a:solidFill>
                          <a:srgbClr val="F2F2F2"/>
                        </a:solidFill>
                        <a:effectLst/>
                        <a:latin typeface="Arial" panose="020B0604020202020204" pitchFamily="34" charset="0"/>
                      </a:endParaRPr>
                    </a:p>
                  </a:txBody>
                  <a:tcPr marL="9525" marR="9525" marT="9525" marB="0" anchor="ctr"/>
                </a:tc>
                <a:tc>
                  <a:txBody>
                    <a:bodyPr/>
                    <a:lstStyle/>
                    <a:p>
                      <a:pPr algn="ctr" fontAlgn="ctr"/>
                      <a:r>
                        <a:rPr lang="en-US" sz="1200" b="1" u="none" strike="noStrike" dirty="0">
                          <a:effectLst/>
                        </a:rPr>
                        <a:t>%  Change</a:t>
                      </a:r>
                      <a:endParaRPr lang="en-US" sz="1200" b="1" i="0" u="none" strike="noStrike" dirty="0">
                        <a:solidFill>
                          <a:srgbClr val="F2F2F2"/>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0"/>
                  </a:ext>
                </a:extLst>
              </a:tr>
              <a:tr h="418446">
                <a:tc>
                  <a:txBody>
                    <a:bodyPr/>
                    <a:lstStyle/>
                    <a:p>
                      <a:pPr lvl="0" algn="l" fontAlgn="b"/>
                      <a:endParaRPr lang="en-US" sz="1200" b="1" i="0" u="none" strike="noStrike" dirty="0">
                        <a:solidFill>
                          <a:srgbClr val="000000"/>
                        </a:solidFill>
                        <a:effectLst/>
                        <a:latin typeface="Arial" panose="020B0604020202020204" pitchFamily="34" charset="0"/>
                      </a:endParaRPr>
                    </a:p>
                  </a:txBody>
                  <a:tcPr marL="9525" marR="9525" marT="9525" marB="0" anchor="b"/>
                </a:tc>
                <a:tc>
                  <a:txBody>
                    <a:bodyPr/>
                    <a:lstStyle/>
                    <a:p>
                      <a:pPr lvl="0" algn="l" fontAlgn="b"/>
                      <a:r>
                        <a:rPr lang="en-US" sz="1200" b="1" u="none" strike="noStrike" dirty="0">
                          <a:effectLst/>
                        </a:rPr>
                        <a:t>General Fund (1000)</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b"/>
                      <a:r>
                        <a:rPr lang="en-US" sz="1200" b="1" i="0" u="none" strike="noStrike" dirty="0">
                          <a:solidFill>
                            <a:srgbClr val="000000"/>
                          </a:solidFill>
                          <a:effectLst/>
                          <a:latin typeface="Arial" panose="020B0604020202020204" pitchFamily="34" charset="0"/>
                        </a:rPr>
                        <a:t>$5,975</a:t>
                      </a:r>
                    </a:p>
                  </a:txBody>
                  <a:tcPr marL="9525" marR="9525" marT="9525" marB="0" anchor="ctr"/>
                </a:tc>
                <a:tc>
                  <a:txBody>
                    <a:bodyPr/>
                    <a:lstStyle/>
                    <a:p>
                      <a:pPr algn="r" fontAlgn="b"/>
                      <a:r>
                        <a:rPr lang="en-US" sz="1200" b="1" i="0" u="none" strike="noStrike" dirty="0">
                          <a:solidFill>
                            <a:srgbClr val="000000"/>
                          </a:solidFill>
                          <a:effectLst/>
                          <a:latin typeface="Arial" panose="020B0604020202020204" pitchFamily="34" charset="0"/>
                        </a:rPr>
                        <a:t>$</a:t>
                      </a:r>
                      <a:r>
                        <a:rPr lang="en-US" sz="1200" b="1" u="none" strike="noStrike" dirty="0">
                          <a:effectLst/>
                        </a:rPr>
                        <a:t>4,513</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b"/>
                      <a:r>
                        <a:rPr lang="en-US" sz="1200" b="1" i="0" u="none" strike="noStrike" dirty="0">
                          <a:solidFill>
                            <a:srgbClr val="000000"/>
                          </a:solidFill>
                          <a:effectLst/>
                          <a:latin typeface="Arial" panose="020B0604020202020204" pitchFamily="34" charset="0"/>
                        </a:rPr>
                        <a:t>$5,906</a:t>
                      </a:r>
                    </a:p>
                  </a:txBody>
                  <a:tcPr marL="9525" marR="9525" marT="9525" marB="0" anchor="ctr"/>
                </a:tc>
                <a:tc>
                  <a:txBody>
                    <a:bodyPr/>
                    <a:lstStyle/>
                    <a:p>
                      <a:pPr algn="r" fontAlgn="b"/>
                      <a:r>
                        <a:rPr lang="en-US" sz="1200" b="1" i="0" u="none" strike="noStrike" dirty="0">
                          <a:solidFill>
                            <a:srgbClr val="000000"/>
                          </a:solidFill>
                          <a:effectLst/>
                          <a:latin typeface="Arial" panose="020B0604020202020204" pitchFamily="34" charset="0"/>
                        </a:rPr>
                        <a:t>$6,178</a:t>
                      </a:r>
                    </a:p>
                  </a:txBody>
                  <a:tcPr marL="9525" marR="9525" marT="9525" marB="0" anchor="ctr"/>
                </a:tc>
                <a:tc>
                  <a:txBody>
                    <a:bodyPr/>
                    <a:lstStyle/>
                    <a:p>
                      <a:pPr algn="r" fontAlgn="b"/>
                      <a:r>
                        <a:rPr lang="en-US" sz="1200" b="1" i="0" u="none" strike="noStrike" dirty="0">
                          <a:solidFill>
                            <a:schemeClr val="tx1"/>
                          </a:solidFill>
                          <a:effectLst/>
                          <a:latin typeface="Arial" panose="020B0604020202020204" pitchFamily="34" charset="0"/>
                        </a:rPr>
                        <a:t>$272</a:t>
                      </a:r>
                    </a:p>
                  </a:txBody>
                  <a:tcPr marL="9525" marR="9525" marT="9525" marB="0" anchor="ctr"/>
                </a:tc>
                <a:tc>
                  <a:txBody>
                    <a:bodyPr/>
                    <a:lstStyle/>
                    <a:p>
                      <a:pPr algn="ctr" fontAlgn="b"/>
                      <a:r>
                        <a:rPr lang="en-US" sz="1200" b="1" i="0" u="none" strike="noStrike" dirty="0">
                          <a:solidFill>
                            <a:schemeClr val="tx1"/>
                          </a:solidFill>
                          <a:effectLst/>
                          <a:latin typeface="Arial" panose="020B0604020202020204" pitchFamily="34" charset="0"/>
                        </a:rPr>
                        <a:t>4.6%</a:t>
                      </a:r>
                    </a:p>
                  </a:txBody>
                  <a:tcPr marL="9525" marR="9525" marT="9525" marB="0" anchor="ctr"/>
                </a:tc>
                <a:extLst>
                  <a:ext uri="{0D108BD9-81ED-4DB2-BD59-A6C34878D82A}">
                    <a16:rowId xmlns:a16="http://schemas.microsoft.com/office/drawing/2014/main" val="10001"/>
                  </a:ext>
                </a:extLst>
              </a:tr>
              <a:tr h="346996">
                <a:tc>
                  <a:txBody>
                    <a:bodyPr/>
                    <a:lstStyle/>
                    <a:p>
                      <a:pPr lvl="0" algn="l" fontAlgn="b"/>
                      <a:endParaRPr lang="en-US" sz="1200" b="1" i="0" u="none" strike="noStrike" dirty="0">
                        <a:solidFill>
                          <a:srgbClr val="000000"/>
                        </a:solidFill>
                        <a:effectLst/>
                        <a:latin typeface="Arial" panose="020B0604020202020204" pitchFamily="34" charset="0"/>
                      </a:endParaRPr>
                    </a:p>
                  </a:txBody>
                  <a:tcPr marL="9525" marR="9525" marT="9525" marB="0" anchor="b"/>
                </a:tc>
                <a:tc>
                  <a:txBody>
                    <a:bodyPr/>
                    <a:lstStyle/>
                    <a:p>
                      <a:pPr lvl="0" algn="l" fontAlgn="b"/>
                      <a:r>
                        <a:rPr lang="en-US" sz="1200" b="1" u="none" strike="noStrike" dirty="0">
                          <a:effectLst/>
                        </a:rPr>
                        <a:t>Project Cost Recovery Fund (1001)</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b"/>
                      <a:r>
                        <a:rPr lang="en-US" sz="1200" b="1" u="none" strike="noStrike" dirty="0">
                          <a:effectLst/>
                        </a:rPr>
                        <a:t>$3,822 </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b"/>
                      <a:r>
                        <a:rPr lang="en-US" sz="1200" b="1" u="none" strike="noStrike" dirty="0">
                          <a:effectLst/>
                        </a:rPr>
                        <a:t>$4,414</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b"/>
                      <a:r>
                        <a:rPr lang="en-US" sz="1200" b="1" u="none" strike="noStrike" dirty="0">
                          <a:effectLst/>
                        </a:rPr>
                        <a:t>$4,414</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b"/>
                      <a:r>
                        <a:rPr lang="en-US" sz="1200" b="1" u="none" strike="noStrike" dirty="0">
                          <a:effectLst/>
                        </a:rPr>
                        <a:t>$4,542</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b"/>
                      <a:r>
                        <a:rPr lang="en-US" sz="1200" b="1" u="none" strike="noStrike" dirty="0">
                          <a:effectLst/>
                        </a:rPr>
                        <a:t>$128 </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200" b="1" i="0" u="none" strike="noStrike" dirty="0">
                          <a:solidFill>
                            <a:srgbClr val="000000"/>
                          </a:solidFill>
                          <a:effectLst/>
                          <a:latin typeface="Arial" panose="020B0604020202020204" pitchFamily="34" charset="0"/>
                        </a:rPr>
                        <a:t>2.9%</a:t>
                      </a:r>
                    </a:p>
                  </a:txBody>
                  <a:tcPr marL="9525" marR="9525" marT="9525" marB="0" anchor="ctr"/>
                </a:tc>
                <a:extLst>
                  <a:ext uri="{0D108BD9-81ED-4DB2-BD59-A6C34878D82A}">
                    <a16:rowId xmlns:a16="http://schemas.microsoft.com/office/drawing/2014/main" val="10002"/>
                  </a:ext>
                </a:extLst>
              </a:tr>
              <a:tr h="304618">
                <a:tc>
                  <a:txBody>
                    <a:bodyPr/>
                    <a:lstStyle/>
                    <a:p>
                      <a:pPr lvl="0" algn="l" fontAlgn="b"/>
                      <a:endParaRPr lang="en-US" sz="1200" b="1" i="0" u="none" strike="noStrike" dirty="0">
                        <a:solidFill>
                          <a:srgbClr val="000000"/>
                        </a:solidFill>
                        <a:effectLst/>
                        <a:latin typeface="Arial" panose="020B0604020202020204" pitchFamily="34" charset="0"/>
                      </a:endParaRPr>
                    </a:p>
                  </a:txBody>
                  <a:tcPr marL="9525" marR="9525" marT="9525" marB="0" anchor="b"/>
                </a:tc>
                <a:tc>
                  <a:txBody>
                    <a:bodyPr/>
                    <a:lstStyle/>
                    <a:p>
                      <a:pPr lvl="0" algn="l" fontAlgn="b"/>
                      <a:r>
                        <a:rPr lang="en-US" sz="1200" b="1" u="none" strike="noStrike" dirty="0">
                          <a:effectLst/>
                        </a:rPr>
                        <a:t>In-House Renovation Fund (1003)</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b"/>
                      <a:r>
                        <a:rPr lang="en-US" sz="1200" b="1" u="none" strike="noStrike" dirty="0">
                          <a:effectLst/>
                        </a:rPr>
                        <a:t>$4,086 </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b"/>
                      <a:r>
                        <a:rPr lang="en-US" sz="1200" b="1" u="none" strike="noStrike" dirty="0">
                          <a:effectLst/>
                        </a:rPr>
                        <a:t>$4,818 </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b"/>
                      <a:r>
                        <a:rPr lang="en-US" sz="1200" b="1" u="none" strike="noStrike" dirty="0">
                          <a:effectLst/>
                        </a:rPr>
                        <a:t>$4,694</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b"/>
                      <a:r>
                        <a:rPr lang="en-US" sz="1200" b="1" u="none" strike="noStrike" dirty="0">
                          <a:effectLst/>
                        </a:rPr>
                        <a:t>$5,968 </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b"/>
                      <a:r>
                        <a:rPr lang="en-US" sz="1200" b="1" u="none" strike="noStrike" dirty="0">
                          <a:effectLst/>
                        </a:rPr>
                        <a:t>$1,274</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ctr" fontAlgn="b"/>
                      <a:r>
                        <a:rPr lang="en-US" sz="1200" b="1" u="none" strike="noStrike" dirty="0">
                          <a:effectLst/>
                        </a:rPr>
                        <a:t>27.1%</a:t>
                      </a:r>
                      <a:endParaRPr lang="en-US" sz="12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3"/>
                  </a:ext>
                </a:extLst>
              </a:tr>
              <a:tr h="419953">
                <a:tc>
                  <a:txBody>
                    <a:bodyPr/>
                    <a:lstStyle/>
                    <a:p>
                      <a:pPr lvl="0" algn="l" fontAlgn="b"/>
                      <a:endParaRPr lang="en-US" sz="1200" b="1" i="0" u="none" strike="noStrike" dirty="0">
                        <a:solidFill>
                          <a:srgbClr val="000000"/>
                        </a:solidFill>
                        <a:effectLst/>
                        <a:latin typeface="Arial" panose="020B0604020202020204" pitchFamily="34" charset="0"/>
                      </a:endParaRPr>
                    </a:p>
                  </a:txBody>
                  <a:tcPr marL="9525" marR="9525" marT="9525" marB="0" anchor="b"/>
                </a:tc>
                <a:tc>
                  <a:txBody>
                    <a:bodyPr/>
                    <a:lstStyle/>
                    <a:p>
                      <a:pPr lvl="0" algn="l" fontAlgn="b"/>
                      <a:r>
                        <a:rPr lang="en-US" sz="1200" b="1" u="none" strike="noStrike" dirty="0">
                          <a:effectLst/>
                        </a:rPr>
                        <a:t>Maintenance</a:t>
                      </a:r>
                      <a:r>
                        <a:rPr lang="en-US" sz="1200" b="1" u="none" strike="noStrike" baseline="0" dirty="0">
                          <a:effectLst/>
                        </a:rPr>
                        <a:t>, Renewal and Replacement </a:t>
                      </a:r>
                      <a:r>
                        <a:rPr lang="en-US" sz="1200" b="1" u="none" strike="noStrike" dirty="0">
                          <a:effectLst/>
                        </a:rPr>
                        <a:t>Fund (2105)</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b"/>
                      <a:r>
                        <a:rPr lang="en-US" sz="1200" b="1" u="none" strike="noStrike" dirty="0">
                          <a:effectLst/>
                        </a:rPr>
                        <a:t>$16,266</a:t>
                      </a:r>
                    </a:p>
                  </a:txBody>
                  <a:tcPr marL="9525" marR="9525" marT="9525" marB="0" anchor="ctr"/>
                </a:tc>
                <a:tc>
                  <a:txBody>
                    <a:bodyPr/>
                    <a:lstStyle/>
                    <a:p>
                      <a:pPr algn="r" fontAlgn="b"/>
                      <a:r>
                        <a:rPr lang="en-US" sz="1200" b="1" u="none" strike="noStrike" dirty="0">
                          <a:effectLst/>
                        </a:rPr>
                        <a:t>$19,226</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b"/>
                      <a:r>
                        <a:rPr lang="en-US" sz="1200" b="1" u="none" strike="noStrike" dirty="0">
                          <a:effectLst/>
                        </a:rPr>
                        <a:t>$20,723</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b"/>
                      <a:r>
                        <a:rPr lang="en-US" sz="1200" b="1" u="none" strike="noStrike" dirty="0">
                          <a:effectLst/>
                        </a:rPr>
                        <a:t>$19,226</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b"/>
                      <a:r>
                        <a:rPr lang="en-US" sz="1200" b="1" i="0" u="none" strike="noStrike" dirty="0">
                          <a:solidFill>
                            <a:srgbClr val="000000"/>
                          </a:solidFill>
                          <a:effectLst/>
                          <a:latin typeface="Arial" panose="020B0604020202020204" pitchFamily="34" charset="0"/>
                        </a:rPr>
                        <a:t>(</a:t>
                      </a:r>
                      <a:r>
                        <a:rPr lang="en-US" sz="1200" b="1" u="none" strike="noStrike" dirty="0">
                          <a:effectLst/>
                        </a:rPr>
                        <a:t>$</a:t>
                      </a:r>
                      <a:r>
                        <a:rPr lang="en-US" sz="1200" b="1" i="0" u="none" strike="noStrike" dirty="0">
                          <a:solidFill>
                            <a:srgbClr val="000000"/>
                          </a:solidFill>
                          <a:effectLst/>
                          <a:latin typeface="Arial" panose="020B0604020202020204" pitchFamily="34" charset="0"/>
                        </a:rPr>
                        <a:t>1,497)</a:t>
                      </a:r>
                    </a:p>
                  </a:txBody>
                  <a:tcPr marL="9525" marR="9525" marT="9525" marB="0" anchor="ctr"/>
                </a:tc>
                <a:tc>
                  <a:txBody>
                    <a:bodyPr/>
                    <a:lstStyle/>
                    <a:p>
                      <a:pPr algn="ctr" fontAlgn="b"/>
                      <a:r>
                        <a:rPr lang="en-US" sz="1200" b="1" u="none" strike="noStrike" dirty="0">
                          <a:effectLst/>
                        </a:rPr>
                        <a:t>(7.2)%</a:t>
                      </a:r>
                      <a:endParaRPr lang="en-US" sz="1200" b="1"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4"/>
                  </a:ext>
                </a:extLst>
              </a:tr>
              <a:tr h="344153">
                <a:tc>
                  <a:txBody>
                    <a:bodyPr/>
                    <a:lstStyle/>
                    <a:p>
                      <a:pPr algn="r" fontAlgn="b"/>
                      <a:endParaRPr lang="en-US" sz="1200" b="1" i="0" u="none" strike="noStrike" dirty="0">
                        <a:solidFill>
                          <a:srgbClr val="FFFFFF"/>
                        </a:solidFill>
                        <a:effectLst/>
                        <a:latin typeface="Arial" panose="020B0604020202020204" pitchFamily="34" charset="0"/>
                      </a:endParaRPr>
                    </a:p>
                  </a:txBody>
                  <a:tcPr marL="9525" marR="9525" marT="9525" marB="0" anchor="b"/>
                </a:tc>
                <a:tc>
                  <a:txBody>
                    <a:bodyPr/>
                    <a:lstStyle/>
                    <a:p>
                      <a:pPr algn="r" fontAlgn="b"/>
                      <a:r>
                        <a:rPr lang="en-US" sz="1200" b="1" u="none" strike="noStrike" dirty="0">
                          <a:effectLst/>
                        </a:rPr>
                        <a:t>Total</a:t>
                      </a:r>
                      <a:endParaRPr lang="en-US" sz="1200" b="1" i="0" u="none" strike="noStrike" dirty="0">
                        <a:solidFill>
                          <a:srgbClr val="FFFFFF"/>
                        </a:solidFill>
                        <a:effectLst/>
                        <a:latin typeface="Arial" panose="020B0604020202020204" pitchFamily="34" charset="0"/>
                      </a:endParaRPr>
                    </a:p>
                  </a:txBody>
                  <a:tcPr marL="9525" marR="9525" marT="9525" marB="0" anchor="ctr"/>
                </a:tc>
                <a:tc>
                  <a:txBody>
                    <a:bodyPr/>
                    <a:lstStyle/>
                    <a:p>
                      <a:pPr algn="r" fontAlgn="b"/>
                      <a:r>
                        <a:rPr lang="en-US" sz="1200" b="1" u="none" strike="noStrike" dirty="0">
                          <a:effectLst/>
                        </a:rPr>
                        <a:t>$30,149 </a:t>
                      </a:r>
                      <a:endParaRPr lang="en-US" sz="1200" b="1" i="0" u="none" strike="noStrike" dirty="0">
                        <a:solidFill>
                          <a:srgbClr val="F2F2F2"/>
                        </a:solidFill>
                        <a:effectLst/>
                        <a:latin typeface="Arial" panose="020B0604020202020204" pitchFamily="34" charset="0"/>
                      </a:endParaRPr>
                    </a:p>
                  </a:txBody>
                  <a:tcPr marL="9525" marR="9525" marT="9525" marB="0" anchor="ctr"/>
                </a:tc>
                <a:tc>
                  <a:txBody>
                    <a:bodyPr/>
                    <a:lstStyle/>
                    <a:p>
                      <a:pPr algn="r" fontAlgn="b"/>
                      <a:r>
                        <a:rPr lang="en-US" sz="1200" b="1" u="none" strike="noStrike" dirty="0">
                          <a:effectLst/>
                        </a:rPr>
                        <a:t> $29,914 </a:t>
                      </a:r>
                      <a:endParaRPr lang="en-US" sz="1200" b="1" i="0" u="none" strike="noStrike" dirty="0">
                        <a:solidFill>
                          <a:srgbClr val="F2F2F2"/>
                        </a:solidFill>
                        <a:effectLst/>
                        <a:latin typeface="Arial" panose="020B0604020202020204" pitchFamily="34" charset="0"/>
                      </a:endParaRPr>
                    </a:p>
                  </a:txBody>
                  <a:tcPr marL="9525" marR="9525" marT="9525" marB="0" anchor="ctr"/>
                </a:tc>
                <a:tc>
                  <a:txBody>
                    <a:bodyPr/>
                    <a:lstStyle/>
                    <a:p>
                      <a:pPr algn="r" fontAlgn="b"/>
                      <a:r>
                        <a:rPr lang="en-US" sz="1200" b="1" u="none" strike="noStrike" dirty="0">
                          <a:effectLst/>
                        </a:rPr>
                        <a:t>$35,737</a:t>
                      </a:r>
                      <a:endParaRPr lang="en-US" sz="1200" b="1" i="0" u="none" strike="noStrike" dirty="0">
                        <a:solidFill>
                          <a:srgbClr val="F2F2F2"/>
                        </a:solidFill>
                        <a:effectLst/>
                        <a:latin typeface="Arial" panose="020B0604020202020204" pitchFamily="34" charset="0"/>
                      </a:endParaRPr>
                    </a:p>
                  </a:txBody>
                  <a:tcPr marL="9525" marR="9525" marT="9525" marB="0" anchor="ctr"/>
                </a:tc>
                <a:tc>
                  <a:txBody>
                    <a:bodyPr/>
                    <a:lstStyle/>
                    <a:p>
                      <a:pPr algn="r" fontAlgn="b"/>
                      <a:r>
                        <a:rPr lang="en-US" sz="1200" b="1" u="none" strike="noStrike" dirty="0">
                          <a:effectLst/>
                        </a:rPr>
                        <a:t>$35,914 </a:t>
                      </a:r>
                      <a:endParaRPr lang="en-US" sz="1200" b="1" i="0" u="none" strike="noStrike" dirty="0">
                        <a:solidFill>
                          <a:srgbClr val="F2F2F2"/>
                        </a:solidFill>
                        <a:effectLst/>
                        <a:latin typeface="Arial" panose="020B0604020202020204" pitchFamily="34" charset="0"/>
                      </a:endParaRPr>
                    </a:p>
                  </a:txBody>
                  <a:tcPr marL="9525" marR="9525" marT="9525" marB="0" anchor="ctr"/>
                </a:tc>
                <a:tc>
                  <a:txBody>
                    <a:bodyPr/>
                    <a:lstStyle/>
                    <a:p>
                      <a:pPr algn="r" fontAlgn="b"/>
                      <a:r>
                        <a:rPr lang="en-US" sz="1200" b="1" u="none" strike="noStrike" dirty="0">
                          <a:effectLst/>
                        </a:rPr>
                        <a:t>$177</a:t>
                      </a:r>
                      <a:endParaRPr lang="en-US" sz="1200" b="1" i="0" u="none" strike="noStrike" dirty="0">
                        <a:solidFill>
                          <a:srgbClr val="F2F2F2"/>
                        </a:solidFill>
                        <a:effectLst/>
                        <a:latin typeface="Arial" panose="020B0604020202020204" pitchFamily="34" charset="0"/>
                      </a:endParaRPr>
                    </a:p>
                  </a:txBody>
                  <a:tcPr marL="9525" marR="9525" marT="9525" marB="0" anchor="ctr"/>
                </a:tc>
                <a:tc>
                  <a:txBody>
                    <a:bodyPr/>
                    <a:lstStyle/>
                    <a:p>
                      <a:pPr algn="ctr" fontAlgn="b"/>
                      <a:r>
                        <a:rPr lang="en-US" sz="1200" b="1" u="none" strike="noStrike" dirty="0">
                          <a:effectLst/>
                        </a:rPr>
                        <a:t>.50%</a:t>
                      </a:r>
                      <a:endParaRPr lang="en-US" sz="1200" b="1" i="0" u="none" strike="noStrike" dirty="0">
                        <a:solidFill>
                          <a:srgbClr val="F2F2F2"/>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5"/>
                  </a:ext>
                </a:extLst>
              </a:tr>
            </a:tbl>
          </a:graphicData>
        </a:graphic>
      </p:graphicFrame>
      <p:sp>
        <p:nvSpPr>
          <p:cNvPr id="3" name="TextBox 2"/>
          <p:cNvSpPr txBox="1"/>
          <p:nvPr/>
        </p:nvSpPr>
        <p:spPr>
          <a:xfrm>
            <a:off x="0" y="4064368"/>
            <a:ext cx="9144000" cy="1785104"/>
          </a:xfrm>
          <a:prstGeom prst="rect">
            <a:avLst/>
          </a:prstGeom>
          <a:noFill/>
        </p:spPr>
        <p:txBody>
          <a:bodyPr wrap="square" rtlCol="0">
            <a:spAutoFit/>
          </a:bodyPr>
          <a:lstStyle/>
          <a:p>
            <a:pPr marL="285750" indent="-285750">
              <a:buClr>
                <a:schemeClr val="accent2">
                  <a:lumMod val="75000"/>
                </a:schemeClr>
              </a:buClr>
              <a:buSzPct val="200000"/>
              <a:buFont typeface="Arial" panose="020B0604020202020204" pitchFamily="34" charset="0"/>
              <a:buChar char="•"/>
            </a:pPr>
            <a:r>
              <a:rPr lang="en-US" sz="1600" dirty="0"/>
              <a:t>$1,565 increase due to  GSD and HPW security  staff consolidation</a:t>
            </a:r>
          </a:p>
          <a:p>
            <a:pPr marL="285750" indent="-285750">
              <a:buClr>
                <a:schemeClr val="accent2">
                  <a:lumMod val="75000"/>
                </a:schemeClr>
              </a:buClr>
              <a:buSzPct val="200000"/>
              <a:buFont typeface="Arial" panose="020B0604020202020204" pitchFamily="34" charset="0"/>
              <a:buChar char="•"/>
            </a:pPr>
            <a:endParaRPr lang="en-US" sz="1600" dirty="0"/>
          </a:p>
          <a:p>
            <a:pPr marL="285750" indent="-285750">
              <a:buClr>
                <a:schemeClr val="accent2">
                  <a:lumMod val="75000"/>
                </a:schemeClr>
              </a:buClr>
              <a:buSzPct val="200000"/>
              <a:buFont typeface="Arial" panose="020B0604020202020204" pitchFamily="34" charset="0"/>
              <a:buChar char="•"/>
            </a:pPr>
            <a:r>
              <a:rPr lang="en-US" sz="1600" dirty="0"/>
              <a:t>$823 for revenue collected from the proceeds of the sale of land at 800 Dorsett Street </a:t>
            </a:r>
          </a:p>
          <a:p>
            <a:pPr>
              <a:buClr>
                <a:schemeClr val="accent2">
                  <a:lumMod val="75000"/>
                </a:schemeClr>
              </a:buClr>
              <a:buSzPct val="200000"/>
            </a:pPr>
            <a:r>
              <a:rPr lang="en-US" sz="1600" dirty="0"/>
              <a:t>	</a:t>
            </a:r>
          </a:p>
          <a:p>
            <a:pPr marL="285750" indent="-285750">
              <a:buClr>
                <a:schemeClr val="accent2">
                  <a:lumMod val="75000"/>
                </a:schemeClr>
              </a:buClr>
              <a:buSzPct val="200000"/>
              <a:buFont typeface="Arial" panose="020B0604020202020204" pitchFamily="34" charset="0"/>
              <a:buChar char="•"/>
            </a:pPr>
            <a:r>
              <a:rPr lang="en-US" sz="1600" dirty="0"/>
              <a:t>$561 for revenue collected from the proceeds of the sale of land at 15085 Bellaire </a:t>
            </a:r>
          </a:p>
          <a:p>
            <a:pPr marL="344488" lvl="1">
              <a:buClr>
                <a:schemeClr val="accent2">
                  <a:lumMod val="75000"/>
                </a:schemeClr>
              </a:buClr>
              <a:buSzPct val="200000"/>
            </a:pPr>
            <a:r>
              <a:rPr lang="en-US" sz="1600" dirty="0"/>
              <a:t>	</a:t>
            </a:r>
          </a:p>
          <a:p>
            <a:pPr>
              <a:buClr>
                <a:srgbClr val="006600"/>
              </a:buClr>
              <a:buSzPct val="200000"/>
            </a:pPr>
            <a:endParaRPr lang="en-US" sz="1400" dirty="0"/>
          </a:p>
        </p:txBody>
      </p:sp>
      <p:sp>
        <p:nvSpPr>
          <p:cNvPr id="5" name="TextBox 4"/>
          <p:cNvSpPr txBox="1"/>
          <p:nvPr/>
        </p:nvSpPr>
        <p:spPr>
          <a:xfrm>
            <a:off x="0" y="3557159"/>
            <a:ext cx="5332164" cy="338554"/>
          </a:xfrm>
          <a:prstGeom prst="rect">
            <a:avLst/>
          </a:prstGeom>
          <a:noFill/>
        </p:spPr>
        <p:txBody>
          <a:bodyPr wrap="square" rtlCol="0">
            <a:spAutoFit/>
          </a:bodyPr>
          <a:lstStyle/>
          <a:p>
            <a:r>
              <a:rPr lang="en-US" sz="1600" b="1" dirty="0"/>
              <a:t>Note:</a:t>
            </a:r>
            <a:r>
              <a:rPr lang="en-US" sz="1600" dirty="0"/>
              <a:t> Major revenue changes in the General Fund</a:t>
            </a:r>
          </a:p>
        </p:txBody>
      </p:sp>
      <p:cxnSp>
        <p:nvCxnSpPr>
          <p:cNvPr id="9" name="Straight Connector 8">
            <a:extLst>
              <a:ext uri="{FF2B5EF4-FFF2-40B4-BE49-F238E27FC236}">
                <a16:creationId xmlns:a16="http://schemas.microsoft.com/office/drawing/2014/main" id="{061118E5-3EFF-4879-9570-95BF372ED06A}"/>
              </a:ext>
            </a:extLst>
          </p:cNvPr>
          <p:cNvCxnSpPr/>
          <p:nvPr/>
        </p:nvCxnSpPr>
        <p:spPr>
          <a:xfrm>
            <a:off x="9053" y="1054113"/>
            <a:ext cx="9144000" cy="0"/>
          </a:xfrm>
          <a:prstGeom prst="line">
            <a:avLst/>
          </a:prstGeom>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97305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0" y="5932500"/>
            <a:ext cx="9144000" cy="938676"/>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endParaRPr lang="en-US" sz="1350" kern="0" dirty="0">
              <a:solidFill>
                <a:prstClr val="white"/>
              </a:solidFill>
              <a:latin typeface="Calibri" panose="020F0502020204030204"/>
            </a:endParaRPr>
          </a:p>
        </p:txBody>
      </p:sp>
      <p:sp>
        <p:nvSpPr>
          <p:cNvPr id="4" name="Rectangle 3"/>
          <p:cNvSpPr/>
          <p:nvPr/>
        </p:nvSpPr>
        <p:spPr>
          <a:xfrm>
            <a:off x="0" y="-1"/>
            <a:ext cx="9144000" cy="1023337"/>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endParaRPr lang="en-US" sz="1350" kern="0" dirty="0">
              <a:solidFill>
                <a:prstClr val="white"/>
              </a:solidFill>
              <a:latin typeface="Calibri" panose="020F0502020204030204"/>
            </a:endParaRPr>
          </a:p>
        </p:txBody>
      </p:sp>
      <p:sp>
        <p:nvSpPr>
          <p:cNvPr id="13" name="Rectangle 12"/>
          <p:cNvSpPr/>
          <p:nvPr/>
        </p:nvSpPr>
        <p:spPr>
          <a:xfrm>
            <a:off x="0" y="-84660"/>
            <a:ext cx="8720254" cy="1138773"/>
          </a:xfrm>
          <a:prstGeom prst="rect">
            <a:avLst/>
          </a:prstGeom>
          <a:noFill/>
        </p:spPr>
        <p:txBody>
          <a:bodyPr wrap="square" lIns="91440" tIns="45720" rIns="91440" bIns="45720">
            <a:spAutoFit/>
          </a:bodyPr>
          <a:lstStyle/>
          <a:p>
            <a:pPr algn="ctr"/>
            <a:r>
              <a:rPr lang="en-US" sz="4800" b="1" cap="small" dirty="0">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rPr>
              <a:t>Total Expenditures by Fund     </a:t>
            </a:r>
          </a:p>
          <a:p>
            <a:pPr algn="ctr"/>
            <a:r>
              <a:rPr lang="en-US" sz="2000" b="1" cap="small" dirty="0">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rPr>
              <a:t>($ in Thousands)</a:t>
            </a:r>
          </a:p>
        </p:txBody>
      </p:sp>
      <p:sp>
        <p:nvSpPr>
          <p:cNvPr id="52" name="Rectangle 51"/>
          <p:cNvSpPr/>
          <p:nvPr/>
        </p:nvSpPr>
        <p:spPr>
          <a:xfrm>
            <a:off x="0" y="5929752"/>
            <a:ext cx="9143999" cy="938676"/>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endParaRPr lang="en-US" sz="1350" kern="0" dirty="0">
              <a:solidFill>
                <a:prstClr val="white"/>
              </a:solidFill>
              <a:latin typeface="Calibri" panose="020F0502020204030204"/>
            </a:endParaRPr>
          </a:p>
        </p:txBody>
      </p:sp>
      <p:sp>
        <p:nvSpPr>
          <p:cNvPr id="2" name="Slide Number Placeholder 1"/>
          <p:cNvSpPr>
            <a:spLocks noGrp="1"/>
          </p:cNvSpPr>
          <p:nvPr>
            <p:ph type="sldNum" sz="quarter" idx="12"/>
          </p:nvPr>
        </p:nvSpPr>
        <p:spPr>
          <a:xfrm>
            <a:off x="8561372" y="6516269"/>
            <a:ext cx="582627" cy="341731"/>
          </a:xfrm>
        </p:spPr>
        <p:txBody>
          <a:bodyPr/>
          <a:lstStyle/>
          <a:p>
            <a:pPr algn="ctr"/>
            <a:fld id="{BDF35871-99B0-41BE-803D-753C312BEBCF}" type="slidenum">
              <a:rPr lang="en-US" sz="2000" smtClean="0">
                <a:ln w="0"/>
                <a:solidFill>
                  <a:schemeClr val="bg1"/>
                </a:solidFill>
                <a:effectLst>
                  <a:outerShdw blurRad="38100" dist="19050" dir="2700000" algn="tl" rotWithShape="0">
                    <a:schemeClr val="dk1">
                      <a:alpha val="40000"/>
                    </a:schemeClr>
                  </a:outerShdw>
                </a:effectLst>
              </a:rPr>
              <a:pPr algn="ctr"/>
              <a:t>4</a:t>
            </a:fld>
            <a:endParaRPr lang="en-US" sz="2000" dirty="0">
              <a:ln w="0"/>
              <a:solidFill>
                <a:schemeClr val="bg1"/>
              </a:solidFill>
              <a:effectLst>
                <a:outerShdw blurRad="38100" dist="19050" dir="2700000" algn="tl" rotWithShape="0">
                  <a:schemeClr val="dk1">
                    <a:alpha val="40000"/>
                  </a:schemeClr>
                </a:outerShdw>
              </a:effectLst>
            </a:endParaRPr>
          </a:p>
        </p:txBody>
      </p:sp>
      <p:sp>
        <p:nvSpPr>
          <p:cNvPr id="76" name="Rectangle 75"/>
          <p:cNvSpPr/>
          <p:nvPr/>
        </p:nvSpPr>
        <p:spPr>
          <a:xfrm>
            <a:off x="0" y="6067077"/>
            <a:ext cx="9143999" cy="830997"/>
          </a:xfrm>
          <a:prstGeom prst="rect">
            <a:avLst/>
          </a:prstGeom>
          <a:noFill/>
        </p:spPr>
        <p:txBody>
          <a:bodyPr wrap="square" lIns="91440" tIns="45720" rIns="91440" bIns="45720">
            <a:spAutoFit/>
          </a:bodyPr>
          <a:lstStyle/>
          <a:p>
            <a:pPr algn="ctr"/>
            <a:r>
              <a:rPr lang="en-US" sz="4800" b="1" cap="small" dirty="0">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rPr>
              <a:t>General Services Department</a:t>
            </a:r>
          </a:p>
        </p:txBody>
      </p:sp>
      <p:pic>
        <p:nvPicPr>
          <p:cNvPr id="6" name="Picture 5"/>
          <p:cNvPicPr>
            <a:picLocks noChangeAspect="1"/>
          </p:cNvPicPr>
          <p:nvPr/>
        </p:nvPicPr>
        <p:blipFill>
          <a:blip r:embed="rId3"/>
          <a:stretch>
            <a:fillRect/>
          </a:stretch>
        </p:blipFill>
        <p:spPr>
          <a:xfrm>
            <a:off x="8015732" y="-33973"/>
            <a:ext cx="1091279" cy="1091279"/>
          </a:xfrm>
          <a:prstGeom prst="rect">
            <a:avLst/>
          </a:prstGeom>
        </p:spPr>
      </p:pic>
      <p:graphicFrame>
        <p:nvGraphicFramePr>
          <p:cNvPr id="5" name="Table 4"/>
          <p:cNvGraphicFramePr>
            <a:graphicFrameLocks noGrp="1"/>
          </p:cNvGraphicFramePr>
          <p:nvPr>
            <p:extLst>
              <p:ext uri="{D42A27DB-BD31-4B8C-83A1-F6EECF244321}">
                <p14:modId xmlns:p14="http://schemas.microsoft.com/office/powerpoint/2010/main" val="1597699937"/>
              </p:ext>
            </p:extLst>
          </p:nvPr>
        </p:nvGraphicFramePr>
        <p:xfrm>
          <a:off x="0" y="1039917"/>
          <a:ext cx="9143998" cy="2423654"/>
        </p:xfrm>
        <a:graphic>
          <a:graphicData uri="http://schemas.openxmlformats.org/drawingml/2006/table">
            <a:tbl>
              <a:tblPr firstRow="1" bandRow="1">
                <a:tableStyleId>{FABFCF23-3B69-468F-B69F-88F6DE6A72F2}</a:tableStyleId>
              </a:tblPr>
              <a:tblGrid>
                <a:gridCol w="2381061">
                  <a:extLst>
                    <a:ext uri="{9D8B030D-6E8A-4147-A177-3AD203B41FA5}">
                      <a16:colId xmlns:a16="http://schemas.microsoft.com/office/drawing/2014/main" val="20000"/>
                    </a:ext>
                  </a:extLst>
                </a:gridCol>
                <a:gridCol w="778599">
                  <a:extLst>
                    <a:ext uri="{9D8B030D-6E8A-4147-A177-3AD203B41FA5}">
                      <a16:colId xmlns:a16="http://schemas.microsoft.com/office/drawing/2014/main" val="20001"/>
                    </a:ext>
                  </a:extLst>
                </a:gridCol>
                <a:gridCol w="1222218">
                  <a:extLst>
                    <a:ext uri="{9D8B030D-6E8A-4147-A177-3AD203B41FA5}">
                      <a16:colId xmlns:a16="http://schemas.microsoft.com/office/drawing/2014/main" val="20002"/>
                    </a:ext>
                  </a:extLst>
                </a:gridCol>
                <a:gridCol w="1149790">
                  <a:extLst>
                    <a:ext uri="{9D8B030D-6E8A-4147-A177-3AD203B41FA5}">
                      <a16:colId xmlns:a16="http://schemas.microsoft.com/office/drawing/2014/main" val="20003"/>
                    </a:ext>
                  </a:extLst>
                </a:gridCol>
                <a:gridCol w="1140736">
                  <a:extLst>
                    <a:ext uri="{9D8B030D-6E8A-4147-A177-3AD203B41FA5}">
                      <a16:colId xmlns:a16="http://schemas.microsoft.com/office/drawing/2014/main" val="20004"/>
                    </a:ext>
                  </a:extLst>
                </a:gridCol>
                <a:gridCol w="1412342">
                  <a:extLst>
                    <a:ext uri="{9D8B030D-6E8A-4147-A177-3AD203B41FA5}">
                      <a16:colId xmlns:a16="http://schemas.microsoft.com/office/drawing/2014/main" val="20005"/>
                    </a:ext>
                  </a:extLst>
                </a:gridCol>
                <a:gridCol w="1059252">
                  <a:extLst>
                    <a:ext uri="{9D8B030D-6E8A-4147-A177-3AD203B41FA5}">
                      <a16:colId xmlns:a16="http://schemas.microsoft.com/office/drawing/2014/main" val="20006"/>
                    </a:ext>
                  </a:extLst>
                </a:gridCol>
              </a:tblGrid>
              <a:tr h="469366">
                <a:tc>
                  <a:txBody>
                    <a:bodyPr/>
                    <a:lstStyle/>
                    <a:p>
                      <a:pPr algn="ctr" fontAlgn="ctr"/>
                      <a:r>
                        <a:rPr lang="en-US" sz="1200" b="1" u="none" strike="noStrike" dirty="0">
                          <a:effectLst/>
                        </a:rPr>
                        <a:t>Fund</a:t>
                      </a:r>
                      <a:endParaRPr lang="en-US" sz="1200" b="1" i="0" u="none" strike="noStrike" dirty="0">
                        <a:solidFill>
                          <a:srgbClr val="F2F2F2"/>
                        </a:solidFill>
                        <a:effectLst/>
                        <a:latin typeface="Arial" panose="020B0604020202020204" pitchFamily="34" charset="0"/>
                      </a:endParaRPr>
                    </a:p>
                  </a:txBody>
                  <a:tcPr marL="9525" marR="9525" marT="9525" marB="0" anchor="ctr"/>
                </a:tc>
                <a:tc>
                  <a:txBody>
                    <a:bodyPr/>
                    <a:lstStyle/>
                    <a:p>
                      <a:pPr algn="ctr" fontAlgn="ctr"/>
                      <a:r>
                        <a:rPr lang="en-US" sz="1200" b="1" u="none" strike="noStrike" dirty="0">
                          <a:effectLst/>
                        </a:rPr>
                        <a:t>FY2017 </a:t>
                      </a:r>
                    </a:p>
                    <a:p>
                      <a:pPr algn="ctr" fontAlgn="ctr"/>
                      <a:r>
                        <a:rPr lang="en-US" sz="1200" b="1" u="none" strike="noStrike" dirty="0">
                          <a:effectLst/>
                        </a:rPr>
                        <a:t>Actual</a:t>
                      </a:r>
                      <a:endParaRPr lang="en-US" sz="1200" b="1" i="0" u="none" strike="noStrike" dirty="0">
                        <a:solidFill>
                          <a:srgbClr val="F2F2F2"/>
                        </a:solidFill>
                        <a:effectLst/>
                        <a:latin typeface="Arial" panose="020B0604020202020204" pitchFamily="34" charset="0"/>
                      </a:endParaRPr>
                    </a:p>
                  </a:txBody>
                  <a:tcPr marL="9525" marR="9525" marT="9525" marB="0" anchor="ctr"/>
                </a:tc>
                <a:tc>
                  <a:txBody>
                    <a:bodyPr/>
                    <a:lstStyle/>
                    <a:p>
                      <a:pPr algn="ctr" fontAlgn="ctr"/>
                      <a:r>
                        <a:rPr lang="en-US" sz="1200" b="1" u="none" strike="noStrike" dirty="0">
                          <a:effectLst/>
                        </a:rPr>
                        <a:t>FY2018  </a:t>
                      </a:r>
                    </a:p>
                    <a:p>
                      <a:pPr algn="ctr" fontAlgn="ctr"/>
                      <a:r>
                        <a:rPr lang="en-US" sz="1200" b="1" u="none" strike="noStrike" dirty="0">
                          <a:effectLst/>
                        </a:rPr>
                        <a:t>Budget</a:t>
                      </a:r>
                      <a:endParaRPr lang="en-US" sz="1200" b="1" i="0" u="none" strike="noStrike" dirty="0">
                        <a:solidFill>
                          <a:srgbClr val="F2F2F2"/>
                        </a:solidFill>
                        <a:effectLst/>
                        <a:latin typeface="Arial" panose="020B0604020202020204" pitchFamily="34" charset="0"/>
                      </a:endParaRPr>
                    </a:p>
                  </a:txBody>
                  <a:tcPr marL="9525" marR="9525" marT="9525" marB="0" anchor="ctr"/>
                </a:tc>
                <a:tc>
                  <a:txBody>
                    <a:bodyPr/>
                    <a:lstStyle/>
                    <a:p>
                      <a:pPr algn="ctr" fontAlgn="ctr"/>
                      <a:r>
                        <a:rPr lang="en-US" sz="1200" b="1" u="none" strike="noStrike" dirty="0">
                          <a:effectLst/>
                        </a:rPr>
                        <a:t>FY2018  </a:t>
                      </a:r>
                    </a:p>
                    <a:p>
                      <a:pPr algn="ctr" fontAlgn="ctr"/>
                      <a:r>
                        <a:rPr lang="en-US" sz="1200" b="1" u="none" strike="noStrike" dirty="0">
                          <a:effectLst/>
                        </a:rPr>
                        <a:t>Estimate</a:t>
                      </a:r>
                      <a:endParaRPr lang="en-US" sz="1200" b="1" i="0" u="none" strike="noStrike" dirty="0">
                        <a:solidFill>
                          <a:srgbClr val="F2F2F2"/>
                        </a:solidFill>
                        <a:effectLst/>
                        <a:latin typeface="Arial" panose="020B0604020202020204" pitchFamily="34" charset="0"/>
                      </a:endParaRPr>
                    </a:p>
                  </a:txBody>
                  <a:tcPr marL="9525" marR="9525" marT="9525" marB="0" anchor="ctr"/>
                </a:tc>
                <a:tc>
                  <a:txBody>
                    <a:bodyPr/>
                    <a:lstStyle/>
                    <a:p>
                      <a:pPr algn="ctr" fontAlgn="ctr"/>
                      <a:r>
                        <a:rPr lang="en-US" sz="1200" b="1" u="none" strike="noStrike" dirty="0">
                          <a:effectLst/>
                        </a:rPr>
                        <a:t>FY2019  </a:t>
                      </a:r>
                    </a:p>
                    <a:p>
                      <a:pPr algn="ctr" fontAlgn="ctr"/>
                      <a:r>
                        <a:rPr lang="en-US" sz="1200" b="1" u="none" strike="noStrike" dirty="0">
                          <a:effectLst/>
                        </a:rPr>
                        <a:t>Proposed</a:t>
                      </a:r>
                      <a:endParaRPr lang="en-US" sz="1200" b="1" i="0" u="none" strike="noStrike" dirty="0">
                        <a:solidFill>
                          <a:srgbClr val="F2F2F2"/>
                        </a:solidFill>
                        <a:effectLst/>
                        <a:latin typeface="Arial" panose="020B060402020202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1" u="none" strike="noStrike" dirty="0">
                          <a:effectLst/>
                        </a:rPr>
                        <a:t>Variance</a:t>
                      </a:r>
                      <a:endParaRPr lang="en-US" sz="1200" b="1" i="0" u="none" strike="noStrike" dirty="0">
                        <a:solidFill>
                          <a:srgbClr val="F2F2F2"/>
                        </a:solidFill>
                        <a:effectLst/>
                        <a:latin typeface="Arial" panose="020B0604020202020204" pitchFamily="34" charset="0"/>
                      </a:endParaRPr>
                    </a:p>
                    <a:p>
                      <a:pPr algn="ctr" fontAlgn="ctr"/>
                      <a:r>
                        <a:rPr lang="en-US" sz="1200" b="1" u="none" strike="noStrike" dirty="0">
                          <a:effectLst/>
                        </a:rPr>
                        <a:t>FY2019 Proposed/ FY2018 Estimate</a:t>
                      </a:r>
                      <a:endParaRPr lang="en-US" sz="1200" b="1" i="0" u="none" strike="noStrike" dirty="0">
                        <a:solidFill>
                          <a:srgbClr val="F2F2F2"/>
                        </a:solidFill>
                        <a:effectLst/>
                        <a:latin typeface="Arial" panose="020B0604020202020204" pitchFamily="34" charset="0"/>
                      </a:endParaRPr>
                    </a:p>
                  </a:txBody>
                  <a:tcPr marL="9525" marR="9525" marT="9525" marB="0" anchor="ctr"/>
                </a:tc>
                <a:tc>
                  <a:txBody>
                    <a:bodyPr/>
                    <a:lstStyle/>
                    <a:p>
                      <a:pPr algn="ctr" fontAlgn="ctr"/>
                      <a:r>
                        <a:rPr lang="en-US" sz="1200" b="1" u="none" strike="noStrike" dirty="0">
                          <a:effectLst/>
                        </a:rPr>
                        <a:t>%  Change</a:t>
                      </a:r>
                      <a:endParaRPr lang="en-US" sz="1200" b="1" i="0" u="none" strike="noStrike" dirty="0">
                        <a:solidFill>
                          <a:srgbClr val="F2F2F2"/>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10000"/>
                  </a:ext>
                </a:extLst>
              </a:tr>
              <a:tr h="369403">
                <a:tc>
                  <a:txBody>
                    <a:bodyPr/>
                    <a:lstStyle/>
                    <a:p>
                      <a:pPr algn="l" fontAlgn="b"/>
                      <a:r>
                        <a:rPr lang="en-US" sz="1200" b="1" u="none" strike="noStrike" dirty="0">
                          <a:effectLst/>
                        </a:rPr>
                        <a:t>General Fund (1000)</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b"/>
                      <a:r>
                        <a:rPr lang="en-US" sz="1200" b="1" u="none" strike="noStrike" dirty="0">
                          <a:effectLst/>
                        </a:rPr>
                        <a:t>$39,715</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b"/>
                      <a:r>
                        <a:rPr lang="en-US" sz="1200" b="1" u="none" strike="noStrike" dirty="0">
                          <a:effectLst/>
                        </a:rPr>
                        <a:t>$42,209</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b"/>
                      <a:r>
                        <a:rPr lang="en-US" sz="1200" b="1" u="none" strike="noStrike" dirty="0">
                          <a:effectLst/>
                        </a:rPr>
                        <a:t>$42,002</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marL="0" algn="r" defTabSz="914400" rtl="0" eaLnBrk="1" fontAlgn="b" latinLnBrk="0" hangingPunct="1"/>
                      <a:r>
                        <a:rPr lang="en-US" sz="1200" b="1" u="none" strike="noStrike" dirty="0">
                          <a:effectLst/>
                        </a:rPr>
                        <a:t>$</a:t>
                      </a:r>
                      <a:r>
                        <a:rPr lang="en-US" sz="1200" b="1" u="none" strike="noStrike" kern="1200" dirty="0">
                          <a:solidFill>
                            <a:schemeClr val="dk1"/>
                          </a:solidFill>
                          <a:effectLst/>
                          <a:latin typeface="+mn-lt"/>
                          <a:ea typeface="+mn-ea"/>
                          <a:cs typeface="+mn-cs"/>
                        </a:rPr>
                        <a:t>43,058</a:t>
                      </a:r>
                    </a:p>
                  </a:txBody>
                  <a:tcPr marL="9525" marR="9525" marT="9525" marB="0" anchor="ctr"/>
                </a:tc>
                <a:tc>
                  <a:txBody>
                    <a:bodyPr/>
                    <a:lstStyle/>
                    <a:p>
                      <a:pPr marL="0" algn="r" defTabSz="914400" rtl="0" eaLnBrk="1" fontAlgn="b" latinLnBrk="0" hangingPunct="1"/>
                      <a:r>
                        <a:rPr lang="en-US" sz="1200" b="1" u="none" strike="noStrike" dirty="0">
                          <a:effectLst/>
                        </a:rPr>
                        <a:t>$</a:t>
                      </a:r>
                      <a:r>
                        <a:rPr lang="en-US" sz="1200" b="1" u="none" strike="noStrike" kern="1200" dirty="0">
                          <a:solidFill>
                            <a:schemeClr val="dk1"/>
                          </a:solidFill>
                          <a:effectLst/>
                          <a:latin typeface="+mn-lt"/>
                          <a:ea typeface="+mn-ea"/>
                          <a:cs typeface="+mn-cs"/>
                        </a:rPr>
                        <a:t>1,056</a:t>
                      </a:r>
                    </a:p>
                  </a:txBody>
                  <a:tcPr marL="9525" marR="9525" marT="9525" marB="0" anchor="ctr"/>
                </a:tc>
                <a:tc>
                  <a:txBody>
                    <a:bodyPr/>
                    <a:lstStyle/>
                    <a:p>
                      <a:pPr algn="ctr" fontAlgn="b"/>
                      <a:r>
                        <a:rPr lang="en-US" sz="1200" b="1" u="none" strike="noStrike" kern="1200" dirty="0">
                          <a:solidFill>
                            <a:schemeClr val="dk1"/>
                          </a:solidFill>
                          <a:effectLst/>
                          <a:latin typeface="+mn-lt"/>
                          <a:ea typeface="+mn-ea"/>
                          <a:cs typeface="+mn-cs"/>
                        </a:rPr>
                        <a:t>2.5%</a:t>
                      </a:r>
                    </a:p>
                  </a:txBody>
                  <a:tcPr marL="9525" marR="9525" marT="9525" marB="0" anchor="ctr"/>
                </a:tc>
                <a:extLst>
                  <a:ext uri="{0D108BD9-81ED-4DB2-BD59-A6C34878D82A}">
                    <a16:rowId xmlns:a16="http://schemas.microsoft.com/office/drawing/2014/main" val="10001"/>
                  </a:ext>
                </a:extLst>
              </a:tr>
              <a:tr h="405060">
                <a:tc>
                  <a:txBody>
                    <a:bodyPr/>
                    <a:lstStyle/>
                    <a:p>
                      <a:pPr algn="l" fontAlgn="b"/>
                      <a:r>
                        <a:rPr lang="en-US" sz="1200" b="1" u="none" strike="noStrike" dirty="0">
                          <a:effectLst/>
                        </a:rPr>
                        <a:t>Project Cost Recovery Fund (1001)</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b"/>
                      <a:r>
                        <a:rPr lang="en-US" sz="1200" b="1" u="none" strike="noStrike" dirty="0">
                          <a:effectLst/>
                        </a:rPr>
                        <a:t>$3,822 </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b"/>
                      <a:r>
                        <a:rPr lang="en-US" sz="1200" b="1" u="none" strike="noStrike" dirty="0">
                          <a:effectLst/>
                        </a:rPr>
                        <a:t>$4,414</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b"/>
                      <a:r>
                        <a:rPr lang="en-US" sz="1200" b="1" u="none" strike="noStrike" dirty="0">
                          <a:effectLst/>
                        </a:rPr>
                        <a:t>$4,414</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b"/>
                      <a:r>
                        <a:rPr lang="en-US" sz="1200" b="1" u="none" strike="noStrike" dirty="0">
                          <a:effectLst/>
                        </a:rPr>
                        <a:t>$4,542</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marL="0" algn="r" defTabSz="914400" rtl="0" eaLnBrk="1" fontAlgn="b" latinLnBrk="0" hangingPunct="1"/>
                      <a:r>
                        <a:rPr lang="en-US" sz="1200" b="1" u="none" strike="noStrike" dirty="0">
                          <a:effectLst/>
                        </a:rPr>
                        <a:t>$</a:t>
                      </a:r>
                      <a:r>
                        <a:rPr lang="en-US" sz="1200" b="1" u="none" strike="noStrike" kern="1200" dirty="0">
                          <a:solidFill>
                            <a:schemeClr val="dk1"/>
                          </a:solidFill>
                          <a:effectLst/>
                          <a:latin typeface="+mn-lt"/>
                          <a:ea typeface="+mn-ea"/>
                          <a:cs typeface="+mn-cs"/>
                        </a:rPr>
                        <a:t>128</a:t>
                      </a:r>
                    </a:p>
                  </a:txBody>
                  <a:tcPr marL="9525" marR="9525" marT="9525" marB="0" anchor="ctr"/>
                </a:tc>
                <a:tc>
                  <a:txBody>
                    <a:bodyPr/>
                    <a:lstStyle/>
                    <a:p>
                      <a:pPr algn="ctr" fontAlgn="b"/>
                      <a:r>
                        <a:rPr lang="en-US" sz="1200" b="1" u="none" strike="noStrike" kern="1200" dirty="0">
                          <a:solidFill>
                            <a:schemeClr val="dk1"/>
                          </a:solidFill>
                          <a:effectLst/>
                          <a:latin typeface="+mn-lt"/>
                          <a:ea typeface="+mn-ea"/>
                          <a:cs typeface="+mn-cs"/>
                        </a:rPr>
                        <a:t>2.9%</a:t>
                      </a:r>
                    </a:p>
                  </a:txBody>
                  <a:tcPr marL="9525" marR="9525" marT="9525" marB="0" anchor="ctr"/>
                </a:tc>
                <a:extLst>
                  <a:ext uri="{0D108BD9-81ED-4DB2-BD59-A6C34878D82A}">
                    <a16:rowId xmlns:a16="http://schemas.microsoft.com/office/drawing/2014/main" val="10002"/>
                  </a:ext>
                </a:extLst>
              </a:tr>
              <a:tr h="411925">
                <a:tc>
                  <a:txBody>
                    <a:bodyPr/>
                    <a:lstStyle/>
                    <a:p>
                      <a:pPr algn="l" fontAlgn="b"/>
                      <a:r>
                        <a:rPr lang="en-US" sz="1200" b="1" u="none" strike="noStrike" dirty="0">
                          <a:effectLst/>
                        </a:rPr>
                        <a:t>In-House Renovation Fund (1003)</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b"/>
                      <a:r>
                        <a:rPr lang="en-US" sz="1200" b="1" u="none" strike="noStrike" dirty="0">
                          <a:effectLst/>
                        </a:rPr>
                        <a:t>$4,086</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b"/>
                      <a:r>
                        <a:rPr lang="en-US" sz="1200" b="1" u="none" strike="noStrike" dirty="0">
                          <a:effectLst/>
                        </a:rPr>
                        <a:t>$4,818 </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b"/>
                      <a:r>
                        <a:rPr lang="en-US" sz="1200" b="1" u="none" strike="noStrike" dirty="0">
                          <a:effectLst/>
                        </a:rPr>
                        <a:t>$4,694</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b"/>
                      <a:r>
                        <a:rPr lang="en-US" sz="1200" b="1" u="none" strike="noStrike" dirty="0">
                          <a:effectLst/>
                        </a:rPr>
                        <a:t>$5,968 </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marL="0" algn="r" defTabSz="914400" rtl="0" eaLnBrk="1" fontAlgn="b" latinLnBrk="0" hangingPunct="1"/>
                      <a:r>
                        <a:rPr lang="en-US" sz="1200" b="1" u="none" strike="noStrike" dirty="0">
                          <a:effectLst/>
                        </a:rPr>
                        <a:t>$</a:t>
                      </a:r>
                      <a:r>
                        <a:rPr lang="en-US" sz="1200" b="1" u="none" strike="noStrike" kern="1200" dirty="0">
                          <a:solidFill>
                            <a:schemeClr val="dk1"/>
                          </a:solidFill>
                          <a:effectLst/>
                          <a:latin typeface="+mn-lt"/>
                          <a:ea typeface="+mn-ea"/>
                          <a:cs typeface="+mn-cs"/>
                        </a:rPr>
                        <a:t>1,274</a:t>
                      </a:r>
                    </a:p>
                  </a:txBody>
                  <a:tcPr marL="9525" marR="9525" marT="9525" marB="0" anchor="ctr"/>
                </a:tc>
                <a:tc>
                  <a:txBody>
                    <a:bodyPr/>
                    <a:lstStyle/>
                    <a:p>
                      <a:pPr algn="ctr" fontAlgn="b"/>
                      <a:r>
                        <a:rPr lang="en-US" sz="1200" b="1" u="none" strike="noStrike" kern="1200" dirty="0">
                          <a:solidFill>
                            <a:schemeClr val="dk1"/>
                          </a:solidFill>
                          <a:effectLst/>
                          <a:latin typeface="+mn-lt"/>
                          <a:ea typeface="+mn-ea"/>
                          <a:cs typeface="+mn-cs"/>
                        </a:rPr>
                        <a:t>27.1%</a:t>
                      </a:r>
                    </a:p>
                  </a:txBody>
                  <a:tcPr marL="9525" marR="9525" marT="9525" marB="0" anchor="ctr"/>
                </a:tc>
                <a:extLst>
                  <a:ext uri="{0D108BD9-81ED-4DB2-BD59-A6C34878D82A}">
                    <a16:rowId xmlns:a16="http://schemas.microsoft.com/office/drawing/2014/main" val="10003"/>
                  </a:ext>
                </a:extLst>
              </a:tr>
              <a:tr h="370732">
                <a:tc>
                  <a:txBody>
                    <a:bodyPr/>
                    <a:lstStyle/>
                    <a:p>
                      <a:pPr algn="l" fontAlgn="b"/>
                      <a:r>
                        <a:rPr lang="en-US" sz="1200" b="1" u="none" strike="noStrike" dirty="0">
                          <a:effectLst/>
                        </a:rPr>
                        <a:t>Maintenance</a:t>
                      </a:r>
                      <a:r>
                        <a:rPr lang="en-US" sz="1200" b="1" u="none" strike="noStrike" baseline="0" dirty="0">
                          <a:effectLst/>
                        </a:rPr>
                        <a:t>, Renewal and Replacement </a:t>
                      </a:r>
                      <a:r>
                        <a:rPr lang="en-US" sz="1200" b="1" u="none" strike="noStrike" dirty="0">
                          <a:effectLst/>
                        </a:rPr>
                        <a:t>Fund (2105)</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b"/>
                      <a:r>
                        <a:rPr lang="en-US" sz="1200" b="1" u="none" strike="noStrike" dirty="0">
                          <a:effectLst/>
                        </a:rPr>
                        <a:t>$14,624 </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b"/>
                      <a:r>
                        <a:rPr lang="en-US" sz="1200" b="1" u="none" strike="noStrike" dirty="0">
                          <a:effectLst/>
                        </a:rPr>
                        <a:t>$19,226</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b"/>
                      <a:r>
                        <a:rPr lang="en-US" sz="1200" b="1" u="none" strike="noStrike" dirty="0">
                          <a:effectLst/>
                        </a:rPr>
                        <a:t>$</a:t>
                      </a:r>
                      <a:r>
                        <a:rPr lang="en-US" sz="1200" b="1" i="0" u="none" strike="noStrike" dirty="0">
                          <a:solidFill>
                            <a:srgbClr val="000000"/>
                          </a:solidFill>
                          <a:effectLst/>
                          <a:latin typeface="Arial" panose="020B0604020202020204" pitchFamily="34" charset="0"/>
                        </a:rPr>
                        <a:t>20,723</a:t>
                      </a:r>
                    </a:p>
                  </a:txBody>
                  <a:tcPr marL="9525" marR="9525" marT="9525" marB="0" anchor="ctr"/>
                </a:tc>
                <a:tc>
                  <a:txBody>
                    <a:bodyPr/>
                    <a:lstStyle/>
                    <a:p>
                      <a:pPr algn="r" fontAlgn="b"/>
                      <a:r>
                        <a:rPr lang="en-US" sz="1200" b="1" u="none" strike="noStrike" dirty="0">
                          <a:effectLst/>
                        </a:rPr>
                        <a:t>$19,226</a:t>
                      </a:r>
                      <a:endParaRPr lang="en-US" sz="1200" b="1" i="0" u="none" strike="noStrike" dirty="0">
                        <a:solidFill>
                          <a:srgbClr val="000000"/>
                        </a:solidFill>
                        <a:effectLst/>
                        <a:latin typeface="Arial" panose="020B0604020202020204" pitchFamily="34" charset="0"/>
                      </a:endParaRPr>
                    </a:p>
                  </a:txBody>
                  <a:tcPr marL="9525" marR="9525" marT="9525" marB="0" anchor="ctr"/>
                </a:tc>
                <a:tc>
                  <a:txBody>
                    <a:bodyPr/>
                    <a:lstStyle/>
                    <a:p>
                      <a:pPr marL="0" algn="r" defTabSz="914400" rtl="0" eaLnBrk="1" fontAlgn="b" latinLnBrk="0" hangingPunct="1"/>
                      <a:r>
                        <a:rPr lang="en-US" sz="1200" b="1" u="none" strike="noStrike" kern="1200" dirty="0">
                          <a:solidFill>
                            <a:schemeClr val="dk1"/>
                          </a:solidFill>
                          <a:effectLst/>
                          <a:latin typeface="+mn-lt"/>
                          <a:ea typeface="+mn-ea"/>
                          <a:cs typeface="+mn-cs"/>
                        </a:rPr>
                        <a:t>(</a:t>
                      </a:r>
                      <a:r>
                        <a:rPr lang="en-US" sz="1200" b="1" u="none" strike="noStrike" dirty="0">
                          <a:effectLst/>
                        </a:rPr>
                        <a:t>$</a:t>
                      </a:r>
                      <a:r>
                        <a:rPr lang="en-US" sz="1200" b="1" u="none" strike="noStrike" kern="1200" dirty="0">
                          <a:solidFill>
                            <a:schemeClr val="dk1"/>
                          </a:solidFill>
                          <a:effectLst/>
                          <a:latin typeface="+mn-lt"/>
                          <a:ea typeface="+mn-ea"/>
                          <a:cs typeface="+mn-cs"/>
                        </a:rPr>
                        <a:t>1,497)</a:t>
                      </a:r>
                    </a:p>
                  </a:txBody>
                  <a:tcPr marL="9525" marR="9525" marT="9525" marB="0" anchor="ctr"/>
                </a:tc>
                <a:tc>
                  <a:txBody>
                    <a:bodyPr/>
                    <a:lstStyle/>
                    <a:p>
                      <a:pPr algn="ctr" fontAlgn="b"/>
                      <a:r>
                        <a:rPr lang="en-US" sz="1200" b="1" u="none" strike="noStrike" kern="1200" dirty="0">
                          <a:solidFill>
                            <a:schemeClr val="dk1"/>
                          </a:solidFill>
                          <a:effectLst/>
                          <a:latin typeface="+mn-lt"/>
                          <a:ea typeface="+mn-ea"/>
                          <a:cs typeface="+mn-cs"/>
                        </a:rPr>
                        <a:t>(7.2)%</a:t>
                      </a:r>
                    </a:p>
                  </a:txBody>
                  <a:tcPr marL="9525" marR="9525" marT="9525" marB="0" anchor="ctr"/>
                </a:tc>
                <a:extLst>
                  <a:ext uri="{0D108BD9-81ED-4DB2-BD59-A6C34878D82A}">
                    <a16:rowId xmlns:a16="http://schemas.microsoft.com/office/drawing/2014/main" val="10004"/>
                  </a:ext>
                </a:extLst>
              </a:tr>
              <a:tr h="303816">
                <a:tc>
                  <a:txBody>
                    <a:bodyPr/>
                    <a:lstStyle/>
                    <a:p>
                      <a:pPr algn="ctr" fontAlgn="b"/>
                      <a:r>
                        <a:rPr lang="en-US" sz="1200" b="1" u="none" strike="noStrike" dirty="0">
                          <a:effectLst/>
                        </a:rPr>
                        <a:t>Total</a:t>
                      </a:r>
                      <a:endParaRPr lang="en-US" sz="1200" b="1" i="0" u="none" strike="noStrike" dirty="0">
                        <a:solidFill>
                          <a:srgbClr val="FFFFFF"/>
                        </a:solidFill>
                        <a:effectLst/>
                        <a:latin typeface="Arial" panose="020B0604020202020204" pitchFamily="34" charset="0"/>
                      </a:endParaRPr>
                    </a:p>
                  </a:txBody>
                  <a:tcPr marL="9525" marR="9525" marT="9525" marB="0" anchor="ctr"/>
                </a:tc>
                <a:tc>
                  <a:txBody>
                    <a:bodyPr/>
                    <a:lstStyle/>
                    <a:p>
                      <a:pPr algn="r" fontAlgn="b"/>
                      <a:r>
                        <a:rPr lang="en-US" sz="1200" b="1" u="none" strike="noStrike" dirty="0">
                          <a:effectLst/>
                        </a:rPr>
                        <a:t> $62,246 </a:t>
                      </a:r>
                      <a:endParaRPr lang="en-US" sz="1200" b="1" i="0" u="none" strike="noStrike" dirty="0">
                        <a:solidFill>
                          <a:srgbClr val="F2F2F2"/>
                        </a:solidFill>
                        <a:effectLst/>
                        <a:latin typeface="Arial" panose="020B0604020202020204" pitchFamily="34" charset="0"/>
                      </a:endParaRPr>
                    </a:p>
                  </a:txBody>
                  <a:tcPr marL="9525" marR="9525" marT="9525" marB="0" anchor="ctr"/>
                </a:tc>
                <a:tc>
                  <a:txBody>
                    <a:bodyPr/>
                    <a:lstStyle/>
                    <a:p>
                      <a:pPr algn="r" fontAlgn="b"/>
                      <a:r>
                        <a:rPr lang="en-US" sz="1200" b="1" u="none" strike="noStrike" dirty="0">
                          <a:effectLst/>
                        </a:rPr>
                        <a:t> $70,667 </a:t>
                      </a:r>
                      <a:endParaRPr lang="en-US" sz="1200" b="1" i="0" u="none" strike="noStrike" dirty="0">
                        <a:solidFill>
                          <a:srgbClr val="F2F2F2"/>
                        </a:solidFill>
                        <a:effectLst/>
                        <a:latin typeface="Arial" panose="020B0604020202020204" pitchFamily="34" charset="0"/>
                      </a:endParaRPr>
                    </a:p>
                  </a:txBody>
                  <a:tcPr marL="9525" marR="9525" marT="9525" marB="0" anchor="ctr"/>
                </a:tc>
                <a:tc>
                  <a:txBody>
                    <a:bodyPr/>
                    <a:lstStyle/>
                    <a:p>
                      <a:pPr algn="r" fontAlgn="b"/>
                      <a:r>
                        <a:rPr lang="en-US" sz="1200" b="1" u="none" strike="noStrike" dirty="0">
                          <a:effectLst/>
                        </a:rPr>
                        <a:t> $71,833</a:t>
                      </a:r>
                    </a:p>
                  </a:txBody>
                  <a:tcPr marL="9525" marR="9525" marT="9525" marB="0" anchor="ctr"/>
                </a:tc>
                <a:tc>
                  <a:txBody>
                    <a:bodyPr/>
                    <a:lstStyle/>
                    <a:p>
                      <a:pPr algn="r" fontAlgn="b"/>
                      <a:r>
                        <a:rPr lang="en-US" sz="1200" b="1" u="none" strike="noStrike" dirty="0">
                          <a:effectLst/>
                        </a:rPr>
                        <a:t> $72,794</a:t>
                      </a:r>
                      <a:endParaRPr lang="en-US" sz="1200" b="1" i="0" u="none" strike="noStrike" dirty="0">
                        <a:solidFill>
                          <a:srgbClr val="F2F2F2"/>
                        </a:solidFill>
                        <a:effectLst/>
                        <a:latin typeface="Arial" panose="020B0604020202020204" pitchFamily="34" charset="0"/>
                      </a:endParaRPr>
                    </a:p>
                  </a:txBody>
                  <a:tcPr marL="9525" marR="9525" marT="9525" marB="0" anchor="ctr"/>
                </a:tc>
                <a:tc>
                  <a:txBody>
                    <a:bodyPr/>
                    <a:lstStyle/>
                    <a:p>
                      <a:pPr marL="0" algn="r" defTabSz="914400" rtl="0" eaLnBrk="1" fontAlgn="b" latinLnBrk="0" hangingPunct="1"/>
                      <a:r>
                        <a:rPr lang="en-US" sz="1200" b="1" u="none" strike="noStrike" dirty="0">
                          <a:effectLst/>
                        </a:rPr>
                        <a:t>$</a:t>
                      </a:r>
                      <a:r>
                        <a:rPr lang="en-US" sz="1200" b="1" u="none" strike="noStrike" kern="1200" dirty="0">
                          <a:solidFill>
                            <a:schemeClr val="dk1"/>
                          </a:solidFill>
                          <a:effectLst/>
                          <a:latin typeface="+mn-lt"/>
                          <a:ea typeface="+mn-ea"/>
                          <a:cs typeface="+mn-cs"/>
                        </a:rPr>
                        <a:t>961</a:t>
                      </a:r>
                    </a:p>
                  </a:txBody>
                  <a:tcPr marL="9525" marR="9525" marT="9525" marB="0" anchor="ctr"/>
                </a:tc>
                <a:tc>
                  <a:txBody>
                    <a:bodyPr/>
                    <a:lstStyle/>
                    <a:p>
                      <a:pPr algn="ctr" fontAlgn="b"/>
                      <a:r>
                        <a:rPr lang="en-US" sz="1200" b="1" u="none" strike="noStrike" kern="1200" dirty="0">
                          <a:solidFill>
                            <a:schemeClr val="dk1"/>
                          </a:solidFill>
                          <a:effectLst/>
                          <a:latin typeface="+mn-lt"/>
                          <a:ea typeface="+mn-ea"/>
                          <a:cs typeface="+mn-cs"/>
                        </a:rPr>
                        <a:t>1.3%</a:t>
                      </a:r>
                    </a:p>
                  </a:txBody>
                  <a:tcPr marL="9525" marR="9525" marT="9525" marB="0" anchor="ctr"/>
                </a:tc>
                <a:extLst>
                  <a:ext uri="{0D108BD9-81ED-4DB2-BD59-A6C34878D82A}">
                    <a16:rowId xmlns:a16="http://schemas.microsoft.com/office/drawing/2014/main" val="10005"/>
                  </a:ext>
                </a:extLst>
              </a:tr>
            </a:tbl>
          </a:graphicData>
        </a:graphic>
      </p:graphicFrame>
      <p:sp>
        <p:nvSpPr>
          <p:cNvPr id="3" name="Rectangle 2">
            <a:extLst>
              <a:ext uri="{FF2B5EF4-FFF2-40B4-BE49-F238E27FC236}">
                <a16:creationId xmlns:a16="http://schemas.microsoft.com/office/drawing/2014/main" id="{6DEA6D88-6FCE-4C33-B77C-E4BF4B105B8B}"/>
              </a:ext>
            </a:extLst>
          </p:cNvPr>
          <p:cNvSpPr/>
          <p:nvPr/>
        </p:nvSpPr>
        <p:spPr>
          <a:xfrm>
            <a:off x="-1" y="4207210"/>
            <a:ext cx="9107011" cy="1323439"/>
          </a:xfrm>
          <a:prstGeom prst="rect">
            <a:avLst/>
          </a:prstGeom>
        </p:spPr>
        <p:txBody>
          <a:bodyPr wrap="square">
            <a:spAutoFit/>
          </a:bodyPr>
          <a:lstStyle/>
          <a:p>
            <a:pPr marL="318914" indent="-318914">
              <a:buClr>
                <a:schemeClr val="accent2">
                  <a:lumMod val="75000"/>
                </a:schemeClr>
              </a:buClr>
              <a:buSzPct val="200000"/>
              <a:buFont typeface="Arial" panose="020B0604020202020204" pitchFamily="34" charset="0"/>
              <a:buChar char="•"/>
            </a:pPr>
            <a:r>
              <a:rPr lang="en-US" sz="1600" dirty="0"/>
              <a:t>$1,565 increase due to  GSD and HPW security  staff consolidation</a:t>
            </a:r>
          </a:p>
          <a:p>
            <a:pPr marL="318914" indent="-318914">
              <a:buClr>
                <a:schemeClr val="accent2">
                  <a:lumMod val="75000"/>
                </a:schemeClr>
              </a:buClr>
              <a:buSzPct val="200000"/>
              <a:buFont typeface="Arial" panose="020B0604020202020204" pitchFamily="34" charset="0"/>
              <a:buChar char="•"/>
            </a:pPr>
            <a:endParaRPr lang="en-US" sz="1600" dirty="0"/>
          </a:p>
          <a:p>
            <a:pPr marL="318914" indent="-318914">
              <a:buClr>
                <a:schemeClr val="accent2">
                  <a:lumMod val="75000"/>
                </a:schemeClr>
              </a:buClr>
              <a:buSzPct val="200000"/>
              <a:buFont typeface="Arial" panose="020B0604020202020204" pitchFamily="34" charset="0"/>
              <a:buChar char="•"/>
            </a:pPr>
            <a:r>
              <a:rPr lang="en-US" sz="1600" dirty="0"/>
              <a:t>Maintenance, Renewal and Replacement (MRR) Fund variance is due to $1,497 FY2017 Fund Balance booked in FY2018 to support on going MRR Projects. </a:t>
            </a:r>
            <a:br>
              <a:rPr lang="en-US" sz="1600" dirty="0"/>
            </a:br>
            <a:endParaRPr lang="en-US" sz="1600" dirty="0"/>
          </a:p>
        </p:txBody>
      </p:sp>
      <p:sp>
        <p:nvSpPr>
          <p:cNvPr id="11" name="TextBox 10">
            <a:extLst>
              <a:ext uri="{FF2B5EF4-FFF2-40B4-BE49-F238E27FC236}">
                <a16:creationId xmlns:a16="http://schemas.microsoft.com/office/drawing/2014/main" id="{19CB4EC1-048C-4472-B9BD-19A85E454D39}"/>
              </a:ext>
            </a:extLst>
          </p:cNvPr>
          <p:cNvSpPr txBox="1"/>
          <p:nvPr/>
        </p:nvSpPr>
        <p:spPr>
          <a:xfrm>
            <a:off x="0" y="3760814"/>
            <a:ext cx="8561372" cy="338554"/>
          </a:xfrm>
          <a:prstGeom prst="rect">
            <a:avLst/>
          </a:prstGeom>
          <a:noFill/>
        </p:spPr>
        <p:txBody>
          <a:bodyPr wrap="square" rtlCol="0">
            <a:spAutoFit/>
          </a:bodyPr>
          <a:lstStyle/>
          <a:p>
            <a:r>
              <a:rPr lang="en-US" sz="1600" b="1" dirty="0"/>
              <a:t>Note:</a:t>
            </a:r>
            <a:r>
              <a:rPr lang="en-US" sz="1600" dirty="0"/>
              <a:t> Major changes in the General Fund and Maintenance, Renewal and Replacement </a:t>
            </a:r>
          </a:p>
        </p:txBody>
      </p:sp>
    </p:spTree>
    <p:extLst>
      <p:ext uri="{BB962C8B-B14F-4D97-AF65-F5344CB8AC3E}">
        <p14:creationId xmlns:p14="http://schemas.microsoft.com/office/powerpoint/2010/main" val="974356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0" y="5932500"/>
            <a:ext cx="9144000" cy="938676"/>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endParaRPr lang="en-US" sz="1350" kern="0" dirty="0">
              <a:solidFill>
                <a:prstClr val="white"/>
              </a:solidFill>
              <a:latin typeface="Calibri" panose="020F0502020204030204"/>
            </a:endParaRPr>
          </a:p>
        </p:txBody>
      </p:sp>
      <p:sp>
        <p:nvSpPr>
          <p:cNvPr id="4" name="Rectangle 3"/>
          <p:cNvSpPr/>
          <p:nvPr/>
        </p:nvSpPr>
        <p:spPr>
          <a:xfrm>
            <a:off x="0" y="0"/>
            <a:ext cx="9144000" cy="1554248"/>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endParaRPr lang="en-US" sz="1350" kern="0" dirty="0">
              <a:solidFill>
                <a:prstClr val="white"/>
              </a:solidFill>
              <a:latin typeface="Calibri" panose="020F0502020204030204"/>
            </a:endParaRPr>
          </a:p>
        </p:txBody>
      </p:sp>
      <p:sp>
        <p:nvSpPr>
          <p:cNvPr id="13" name="Rectangle 12"/>
          <p:cNvSpPr/>
          <p:nvPr/>
        </p:nvSpPr>
        <p:spPr>
          <a:xfrm>
            <a:off x="56285" y="-87076"/>
            <a:ext cx="9144000" cy="1569660"/>
          </a:xfrm>
          <a:prstGeom prst="rect">
            <a:avLst/>
          </a:prstGeom>
          <a:noFill/>
        </p:spPr>
        <p:txBody>
          <a:bodyPr wrap="square" lIns="91440" tIns="45720" rIns="91440" bIns="45720">
            <a:spAutoFit/>
          </a:bodyPr>
          <a:lstStyle/>
          <a:p>
            <a:pPr algn="ctr"/>
            <a:r>
              <a:rPr lang="en-US" sz="4800" b="1" cap="small" dirty="0">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rPr>
              <a:t>General Fund (1000) </a:t>
            </a:r>
          </a:p>
          <a:p>
            <a:pPr algn="ctr"/>
            <a:r>
              <a:rPr lang="en-US" sz="4800" b="1" cap="small" dirty="0">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rPr>
              <a:t>FY2019 Proposed Budget</a:t>
            </a:r>
            <a:endParaRPr lang="en-US" sz="2000" b="1" cap="small" dirty="0">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endParaRPr>
          </a:p>
        </p:txBody>
      </p:sp>
      <p:sp>
        <p:nvSpPr>
          <p:cNvPr id="52" name="Rectangle 51"/>
          <p:cNvSpPr/>
          <p:nvPr/>
        </p:nvSpPr>
        <p:spPr>
          <a:xfrm>
            <a:off x="-1" y="5905602"/>
            <a:ext cx="9143999" cy="938676"/>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endParaRPr lang="en-US" sz="1350" kern="0" dirty="0">
              <a:solidFill>
                <a:prstClr val="white"/>
              </a:solidFill>
              <a:latin typeface="Calibri" panose="020F0502020204030204"/>
            </a:endParaRPr>
          </a:p>
        </p:txBody>
      </p:sp>
      <p:sp>
        <p:nvSpPr>
          <p:cNvPr id="2" name="Slide Number Placeholder 1"/>
          <p:cNvSpPr>
            <a:spLocks noGrp="1"/>
          </p:cNvSpPr>
          <p:nvPr>
            <p:ph type="sldNum" sz="quarter" idx="12"/>
          </p:nvPr>
        </p:nvSpPr>
        <p:spPr>
          <a:xfrm>
            <a:off x="8561372" y="6516269"/>
            <a:ext cx="582627" cy="341731"/>
          </a:xfrm>
        </p:spPr>
        <p:txBody>
          <a:bodyPr/>
          <a:lstStyle/>
          <a:p>
            <a:pPr algn="ctr"/>
            <a:fld id="{BDF35871-99B0-41BE-803D-753C312BEBCF}" type="slidenum">
              <a:rPr lang="en-US" sz="2000" smtClean="0">
                <a:ln w="0"/>
                <a:solidFill>
                  <a:schemeClr val="bg1"/>
                </a:solidFill>
                <a:effectLst>
                  <a:outerShdw blurRad="38100" dist="19050" dir="2700000" algn="tl" rotWithShape="0">
                    <a:schemeClr val="dk1">
                      <a:alpha val="40000"/>
                    </a:schemeClr>
                  </a:outerShdw>
                </a:effectLst>
              </a:rPr>
              <a:pPr algn="ctr"/>
              <a:t>5</a:t>
            </a:fld>
            <a:endParaRPr lang="en-US" sz="2000" dirty="0">
              <a:ln w="0"/>
              <a:solidFill>
                <a:schemeClr val="bg1"/>
              </a:solidFill>
              <a:effectLst>
                <a:outerShdw blurRad="38100" dist="19050" dir="2700000" algn="tl" rotWithShape="0">
                  <a:schemeClr val="dk1">
                    <a:alpha val="40000"/>
                  </a:schemeClr>
                </a:outerShdw>
              </a:effectLst>
            </a:endParaRPr>
          </a:p>
        </p:txBody>
      </p:sp>
      <p:sp>
        <p:nvSpPr>
          <p:cNvPr id="76" name="Rectangle 75"/>
          <p:cNvSpPr/>
          <p:nvPr/>
        </p:nvSpPr>
        <p:spPr>
          <a:xfrm>
            <a:off x="1" y="5959441"/>
            <a:ext cx="9143999" cy="830997"/>
          </a:xfrm>
          <a:prstGeom prst="rect">
            <a:avLst/>
          </a:prstGeom>
          <a:noFill/>
        </p:spPr>
        <p:txBody>
          <a:bodyPr wrap="square" lIns="91440" tIns="45720" rIns="91440" bIns="45720">
            <a:spAutoFit/>
          </a:bodyPr>
          <a:lstStyle/>
          <a:p>
            <a:pPr algn="ctr"/>
            <a:r>
              <a:rPr lang="en-US" sz="4800" b="1" cap="small" dirty="0">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rPr>
              <a:t>Personnel vs Non Personnel Costs</a:t>
            </a:r>
          </a:p>
        </p:txBody>
      </p:sp>
      <p:sp>
        <p:nvSpPr>
          <p:cNvPr id="14" name="Arrow: Left 13">
            <a:extLst>
              <a:ext uri="{FF2B5EF4-FFF2-40B4-BE49-F238E27FC236}">
                <a16:creationId xmlns:a16="http://schemas.microsoft.com/office/drawing/2014/main" id="{970C7C2A-33CF-45B8-ACC9-71BA1F56D610}"/>
              </a:ext>
            </a:extLst>
          </p:cNvPr>
          <p:cNvSpPr/>
          <p:nvPr/>
        </p:nvSpPr>
        <p:spPr>
          <a:xfrm rot="10800000">
            <a:off x="4194398" y="3493519"/>
            <a:ext cx="1063022" cy="459071"/>
          </a:xfrm>
          <a:prstGeom prst="leftArrow">
            <a:avLst>
              <a:gd name="adj1" fmla="val 61832"/>
              <a:gd name="adj2" fmla="val 65777"/>
            </a:avLst>
          </a:prstGeom>
          <a:gradFill flip="none" rotWithShape="1">
            <a:gsLst>
              <a:gs pos="29000">
                <a:schemeClr val="accent2"/>
              </a:gs>
              <a:gs pos="52000">
                <a:srgbClr val="4472C4">
                  <a:lumMod val="99000"/>
                  <a:satMod val="120000"/>
                  <a:shade val="78000"/>
                </a:srgbClr>
              </a:gs>
            </a:gsLst>
            <a:lin ang="10800000" scaled="1"/>
            <a:tileRect/>
          </a:gra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aphicFrame>
        <p:nvGraphicFramePr>
          <p:cNvPr id="15" name="Chart 14">
            <a:extLst>
              <a:ext uri="{FF2B5EF4-FFF2-40B4-BE49-F238E27FC236}">
                <a16:creationId xmlns:a16="http://schemas.microsoft.com/office/drawing/2014/main" id="{BA9D68C9-D23B-42DF-922D-236EBC59078C}"/>
              </a:ext>
            </a:extLst>
          </p:cNvPr>
          <p:cNvGraphicFramePr>
            <a:graphicFrameLocks/>
          </p:cNvGraphicFramePr>
          <p:nvPr>
            <p:extLst>
              <p:ext uri="{D42A27DB-BD31-4B8C-83A1-F6EECF244321}">
                <p14:modId xmlns:p14="http://schemas.microsoft.com/office/powerpoint/2010/main" val="3288683096"/>
              </p:ext>
            </p:extLst>
          </p:nvPr>
        </p:nvGraphicFramePr>
        <p:xfrm>
          <a:off x="-72423" y="918931"/>
          <a:ext cx="4733552" cy="4381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790F4051-CCDC-41B6-8CF8-BA235A04A040}"/>
              </a:ext>
            </a:extLst>
          </p:cNvPr>
          <p:cNvGraphicFramePr>
            <a:graphicFrameLocks/>
          </p:cNvGraphicFramePr>
          <p:nvPr>
            <p:extLst>
              <p:ext uri="{D42A27DB-BD31-4B8C-83A1-F6EECF244321}">
                <p14:modId xmlns:p14="http://schemas.microsoft.com/office/powerpoint/2010/main" val="119329954"/>
              </p:ext>
            </p:extLst>
          </p:nvPr>
        </p:nvGraphicFramePr>
        <p:xfrm>
          <a:off x="4945157" y="2320894"/>
          <a:ext cx="3982792" cy="275000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a:extLst>
              <a:ext uri="{FF2B5EF4-FFF2-40B4-BE49-F238E27FC236}">
                <a16:creationId xmlns:a16="http://schemas.microsoft.com/office/drawing/2014/main" id="{DFE5B06D-0DD8-40FC-8E35-9A823B57EFE9}"/>
              </a:ext>
            </a:extLst>
          </p:cNvPr>
          <p:cNvSpPr/>
          <p:nvPr/>
        </p:nvSpPr>
        <p:spPr>
          <a:xfrm>
            <a:off x="2739024" y="5418350"/>
            <a:ext cx="3973767" cy="369332"/>
          </a:xfrm>
          <a:prstGeom prst="rect">
            <a:avLst/>
          </a:prstGeom>
        </p:spPr>
        <p:txBody>
          <a:bodyPr wrap="square">
            <a:spAutoFit/>
          </a:bodyPr>
          <a:lstStyle/>
          <a:p>
            <a:r>
              <a:rPr lang="en-US" dirty="0"/>
              <a:t>FY2019 Proposed Budget of $43,058</a:t>
            </a:r>
          </a:p>
        </p:txBody>
      </p:sp>
    </p:spTree>
    <p:extLst>
      <p:ext uri="{BB962C8B-B14F-4D97-AF65-F5344CB8AC3E}">
        <p14:creationId xmlns:p14="http://schemas.microsoft.com/office/powerpoint/2010/main" val="1959502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a:extLst>
              <a:ext uri="{FF2B5EF4-FFF2-40B4-BE49-F238E27FC236}">
                <a16:creationId xmlns:a16="http://schemas.microsoft.com/office/drawing/2014/main" id="{790F4051-CCDC-41B6-8CF8-BA235A04A040}"/>
              </a:ext>
            </a:extLst>
          </p:cNvPr>
          <p:cNvGraphicFramePr>
            <a:graphicFrameLocks/>
          </p:cNvGraphicFramePr>
          <p:nvPr>
            <p:extLst>
              <p:ext uri="{D42A27DB-BD31-4B8C-83A1-F6EECF244321}">
                <p14:modId xmlns:p14="http://schemas.microsoft.com/office/powerpoint/2010/main" val="4102322121"/>
              </p:ext>
            </p:extLst>
          </p:nvPr>
        </p:nvGraphicFramePr>
        <p:xfrm>
          <a:off x="5027315" y="1671721"/>
          <a:ext cx="3041965" cy="2522709"/>
        </p:xfrm>
        <a:graphic>
          <a:graphicData uri="http://schemas.openxmlformats.org/drawingml/2006/chart">
            <c:chart xmlns:c="http://schemas.openxmlformats.org/drawingml/2006/chart" xmlns:r="http://schemas.openxmlformats.org/officeDocument/2006/relationships" r:id="rId3"/>
          </a:graphicData>
        </a:graphic>
      </p:graphicFrame>
      <p:sp>
        <p:nvSpPr>
          <p:cNvPr id="54" name="Rectangle 53"/>
          <p:cNvSpPr/>
          <p:nvPr/>
        </p:nvSpPr>
        <p:spPr>
          <a:xfrm>
            <a:off x="0" y="5932500"/>
            <a:ext cx="9144000" cy="938676"/>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endParaRPr lang="en-US" sz="1350" kern="0" dirty="0">
              <a:solidFill>
                <a:prstClr val="white"/>
              </a:solidFill>
              <a:latin typeface="Calibri" panose="020F0502020204030204"/>
            </a:endParaRPr>
          </a:p>
        </p:txBody>
      </p:sp>
      <p:sp>
        <p:nvSpPr>
          <p:cNvPr id="4" name="Rectangle 3"/>
          <p:cNvSpPr/>
          <p:nvPr/>
        </p:nvSpPr>
        <p:spPr>
          <a:xfrm>
            <a:off x="0" y="0"/>
            <a:ext cx="9144000" cy="1554248"/>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endParaRPr lang="en-US" sz="1350" kern="0" dirty="0">
              <a:solidFill>
                <a:prstClr val="white"/>
              </a:solidFill>
              <a:latin typeface="Calibri" panose="020F0502020204030204"/>
            </a:endParaRPr>
          </a:p>
        </p:txBody>
      </p:sp>
      <p:sp>
        <p:nvSpPr>
          <p:cNvPr id="13" name="Rectangle 12"/>
          <p:cNvSpPr/>
          <p:nvPr/>
        </p:nvSpPr>
        <p:spPr>
          <a:xfrm>
            <a:off x="56285" y="-87076"/>
            <a:ext cx="9144000" cy="1569660"/>
          </a:xfrm>
          <a:prstGeom prst="rect">
            <a:avLst/>
          </a:prstGeom>
          <a:noFill/>
        </p:spPr>
        <p:txBody>
          <a:bodyPr wrap="square" lIns="91440" tIns="45720" rIns="91440" bIns="45720">
            <a:spAutoFit/>
          </a:bodyPr>
          <a:lstStyle/>
          <a:p>
            <a:pPr algn="ctr"/>
            <a:r>
              <a:rPr lang="en-US" sz="4800" b="1" cap="small" dirty="0">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rPr>
              <a:t>Project Cost Recovery Fund (1001) </a:t>
            </a:r>
          </a:p>
          <a:p>
            <a:pPr algn="ctr"/>
            <a:r>
              <a:rPr lang="en-US" sz="4800" b="1" cap="small" dirty="0">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rPr>
              <a:t>FY2019 Proposed Budget</a:t>
            </a:r>
            <a:endParaRPr lang="en-US" sz="2000" b="1" cap="small" dirty="0">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endParaRPr>
          </a:p>
        </p:txBody>
      </p:sp>
      <p:sp>
        <p:nvSpPr>
          <p:cNvPr id="52" name="Rectangle 51"/>
          <p:cNvSpPr/>
          <p:nvPr/>
        </p:nvSpPr>
        <p:spPr>
          <a:xfrm>
            <a:off x="-1" y="5905602"/>
            <a:ext cx="9143999" cy="938676"/>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endParaRPr lang="en-US" sz="1350" kern="0" dirty="0">
              <a:solidFill>
                <a:prstClr val="white"/>
              </a:solidFill>
              <a:latin typeface="Calibri" panose="020F0502020204030204"/>
            </a:endParaRPr>
          </a:p>
        </p:txBody>
      </p:sp>
      <p:sp>
        <p:nvSpPr>
          <p:cNvPr id="2" name="Slide Number Placeholder 1"/>
          <p:cNvSpPr>
            <a:spLocks noGrp="1"/>
          </p:cNvSpPr>
          <p:nvPr>
            <p:ph type="sldNum" sz="quarter" idx="12"/>
          </p:nvPr>
        </p:nvSpPr>
        <p:spPr>
          <a:xfrm>
            <a:off x="8561372" y="6516269"/>
            <a:ext cx="582627" cy="341731"/>
          </a:xfrm>
        </p:spPr>
        <p:txBody>
          <a:bodyPr/>
          <a:lstStyle/>
          <a:p>
            <a:pPr algn="ctr"/>
            <a:fld id="{BDF35871-99B0-41BE-803D-753C312BEBCF}" type="slidenum">
              <a:rPr lang="en-US" sz="2000" smtClean="0">
                <a:ln w="0"/>
                <a:solidFill>
                  <a:schemeClr val="bg1"/>
                </a:solidFill>
                <a:effectLst>
                  <a:outerShdw blurRad="38100" dist="19050" dir="2700000" algn="tl" rotWithShape="0">
                    <a:schemeClr val="dk1">
                      <a:alpha val="40000"/>
                    </a:schemeClr>
                  </a:outerShdw>
                </a:effectLst>
              </a:rPr>
              <a:pPr algn="ctr"/>
              <a:t>6</a:t>
            </a:fld>
            <a:endParaRPr lang="en-US" sz="2000" dirty="0">
              <a:ln w="0"/>
              <a:solidFill>
                <a:schemeClr val="bg1"/>
              </a:solidFill>
              <a:effectLst>
                <a:outerShdw blurRad="38100" dist="19050" dir="2700000" algn="tl" rotWithShape="0">
                  <a:schemeClr val="dk1">
                    <a:alpha val="40000"/>
                  </a:schemeClr>
                </a:outerShdw>
              </a:effectLst>
            </a:endParaRPr>
          </a:p>
        </p:txBody>
      </p:sp>
      <p:sp>
        <p:nvSpPr>
          <p:cNvPr id="76" name="Rectangle 75"/>
          <p:cNvSpPr/>
          <p:nvPr/>
        </p:nvSpPr>
        <p:spPr>
          <a:xfrm>
            <a:off x="1" y="5959441"/>
            <a:ext cx="9143999" cy="830997"/>
          </a:xfrm>
          <a:prstGeom prst="rect">
            <a:avLst/>
          </a:prstGeom>
          <a:noFill/>
        </p:spPr>
        <p:txBody>
          <a:bodyPr wrap="square" lIns="91440" tIns="45720" rIns="91440" bIns="45720">
            <a:spAutoFit/>
          </a:bodyPr>
          <a:lstStyle/>
          <a:p>
            <a:pPr algn="ctr"/>
            <a:r>
              <a:rPr lang="en-US" sz="4800" b="1" cap="small" dirty="0">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rPr>
              <a:t>Personnel vs Non Personnel Costs</a:t>
            </a:r>
          </a:p>
        </p:txBody>
      </p:sp>
      <p:graphicFrame>
        <p:nvGraphicFramePr>
          <p:cNvPr id="15" name="Chart 14">
            <a:extLst>
              <a:ext uri="{FF2B5EF4-FFF2-40B4-BE49-F238E27FC236}">
                <a16:creationId xmlns:a16="http://schemas.microsoft.com/office/drawing/2014/main" id="{BA9D68C9-D23B-42DF-922D-236EBC59078C}"/>
              </a:ext>
            </a:extLst>
          </p:cNvPr>
          <p:cNvGraphicFramePr>
            <a:graphicFrameLocks/>
          </p:cNvGraphicFramePr>
          <p:nvPr>
            <p:extLst>
              <p:ext uri="{D42A27DB-BD31-4B8C-83A1-F6EECF244321}">
                <p14:modId xmlns:p14="http://schemas.microsoft.com/office/powerpoint/2010/main" val="1968800259"/>
              </p:ext>
            </p:extLst>
          </p:nvPr>
        </p:nvGraphicFramePr>
        <p:xfrm>
          <a:off x="164926" y="1322996"/>
          <a:ext cx="5212832" cy="3664144"/>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4252F3E7-7A4B-4319-A81B-6E8BA03D0AC7}"/>
              </a:ext>
            </a:extLst>
          </p:cNvPr>
          <p:cNvSpPr/>
          <p:nvPr/>
        </p:nvSpPr>
        <p:spPr>
          <a:xfrm>
            <a:off x="2901986" y="4847534"/>
            <a:ext cx="3973767" cy="369332"/>
          </a:xfrm>
          <a:prstGeom prst="rect">
            <a:avLst/>
          </a:prstGeom>
        </p:spPr>
        <p:txBody>
          <a:bodyPr wrap="square">
            <a:spAutoFit/>
          </a:bodyPr>
          <a:lstStyle/>
          <a:p>
            <a:r>
              <a:rPr lang="en-US" dirty="0"/>
              <a:t>FY2019 Proposed Budget of $4,542</a:t>
            </a:r>
          </a:p>
        </p:txBody>
      </p:sp>
      <p:sp>
        <p:nvSpPr>
          <p:cNvPr id="12" name="Rectangle 11">
            <a:extLst>
              <a:ext uri="{FF2B5EF4-FFF2-40B4-BE49-F238E27FC236}">
                <a16:creationId xmlns:a16="http://schemas.microsoft.com/office/drawing/2014/main" id="{C8D419E3-4C46-4643-A43A-6AB64F8CF0EB}"/>
              </a:ext>
            </a:extLst>
          </p:cNvPr>
          <p:cNvSpPr/>
          <p:nvPr/>
        </p:nvSpPr>
        <p:spPr>
          <a:xfrm>
            <a:off x="103516" y="5399255"/>
            <a:ext cx="8457856" cy="461665"/>
          </a:xfrm>
          <a:prstGeom prst="rect">
            <a:avLst/>
          </a:prstGeom>
        </p:spPr>
        <p:txBody>
          <a:bodyPr wrap="square">
            <a:spAutoFit/>
          </a:bodyPr>
          <a:lstStyle/>
          <a:p>
            <a:r>
              <a:rPr lang="en-US" sz="1200" dirty="0"/>
              <a:t>All expenses for this fund are recovered from Capital Improvement Plan(CIP) bond funds for project management services performed by the department’s Design and Construction Division.</a:t>
            </a:r>
          </a:p>
        </p:txBody>
      </p:sp>
      <p:sp>
        <p:nvSpPr>
          <p:cNvPr id="3" name="Rectangle 2">
            <a:extLst>
              <a:ext uri="{FF2B5EF4-FFF2-40B4-BE49-F238E27FC236}">
                <a16:creationId xmlns:a16="http://schemas.microsoft.com/office/drawing/2014/main" id="{37FB9FFB-D2D8-4BDD-85C5-7F62ED2D66CF}"/>
              </a:ext>
            </a:extLst>
          </p:cNvPr>
          <p:cNvSpPr/>
          <p:nvPr/>
        </p:nvSpPr>
        <p:spPr>
          <a:xfrm>
            <a:off x="5677489" y="4194430"/>
            <a:ext cx="2415895" cy="307777"/>
          </a:xfrm>
          <a:prstGeom prst="rect">
            <a:avLst/>
          </a:prstGeom>
        </p:spPr>
        <p:txBody>
          <a:bodyPr wrap="square" lIns="0" tIns="0" rIns="0" bIns="0">
            <a:spAutoFit/>
          </a:bodyPr>
          <a:lstStyle/>
          <a:p>
            <a:pPr algn="ctr"/>
            <a:r>
              <a:rPr lang="en-US" sz="1000" dirty="0"/>
              <a:t>The IT Application Services charge is a Restricted account projected by Finance.</a:t>
            </a:r>
          </a:p>
        </p:txBody>
      </p:sp>
      <p:sp>
        <p:nvSpPr>
          <p:cNvPr id="17" name="Arrow: Left 16">
            <a:extLst>
              <a:ext uri="{FF2B5EF4-FFF2-40B4-BE49-F238E27FC236}">
                <a16:creationId xmlns:a16="http://schemas.microsoft.com/office/drawing/2014/main" id="{951F91DD-FABF-41F9-BC0F-92BB00EFC032}"/>
              </a:ext>
            </a:extLst>
          </p:cNvPr>
          <p:cNvSpPr/>
          <p:nvPr/>
        </p:nvSpPr>
        <p:spPr>
          <a:xfrm rot="10800000">
            <a:off x="4526170" y="2946016"/>
            <a:ext cx="1183360" cy="459071"/>
          </a:xfrm>
          <a:prstGeom prst="leftArrow">
            <a:avLst>
              <a:gd name="adj1" fmla="val 61832"/>
              <a:gd name="adj2" fmla="val 65777"/>
            </a:avLst>
          </a:prstGeom>
          <a:gradFill flip="none" rotWithShape="1">
            <a:gsLst>
              <a:gs pos="29000">
                <a:schemeClr val="accent2"/>
              </a:gs>
              <a:gs pos="52000">
                <a:srgbClr val="4472C4">
                  <a:lumMod val="99000"/>
                  <a:satMod val="120000"/>
                  <a:shade val="78000"/>
                </a:srgbClr>
              </a:gs>
            </a:gsLst>
            <a:lin ang="10800000" scaled="1"/>
            <a:tileRect/>
          </a:gra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6517049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0" y="5932500"/>
            <a:ext cx="9144000" cy="938676"/>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endParaRPr lang="en-US" sz="1350" kern="0" dirty="0">
              <a:solidFill>
                <a:prstClr val="white"/>
              </a:solidFill>
              <a:latin typeface="Calibri" panose="020F0502020204030204"/>
            </a:endParaRPr>
          </a:p>
        </p:txBody>
      </p:sp>
      <p:sp>
        <p:nvSpPr>
          <p:cNvPr id="4" name="Rectangle 3"/>
          <p:cNvSpPr/>
          <p:nvPr/>
        </p:nvSpPr>
        <p:spPr>
          <a:xfrm>
            <a:off x="0" y="0"/>
            <a:ext cx="9144000" cy="1554248"/>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endParaRPr lang="en-US" sz="1350" kern="0" dirty="0">
              <a:solidFill>
                <a:prstClr val="white"/>
              </a:solidFill>
              <a:latin typeface="Calibri" panose="020F0502020204030204"/>
            </a:endParaRPr>
          </a:p>
        </p:txBody>
      </p:sp>
      <p:sp>
        <p:nvSpPr>
          <p:cNvPr id="13" name="Rectangle 12"/>
          <p:cNvSpPr/>
          <p:nvPr/>
        </p:nvSpPr>
        <p:spPr>
          <a:xfrm>
            <a:off x="56285" y="-87076"/>
            <a:ext cx="9144000" cy="1569660"/>
          </a:xfrm>
          <a:prstGeom prst="rect">
            <a:avLst/>
          </a:prstGeom>
          <a:noFill/>
        </p:spPr>
        <p:txBody>
          <a:bodyPr wrap="square" lIns="91440" tIns="45720" rIns="91440" bIns="45720">
            <a:spAutoFit/>
          </a:bodyPr>
          <a:lstStyle/>
          <a:p>
            <a:pPr algn="ctr"/>
            <a:r>
              <a:rPr lang="en-US" sz="4800" b="1" cap="small" dirty="0">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rPr>
              <a:t>In-House Renovation Fund (1003) </a:t>
            </a:r>
          </a:p>
          <a:p>
            <a:pPr algn="ctr"/>
            <a:r>
              <a:rPr lang="en-US" sz="4800" b="1" cap="small" dirty="0">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rPr>
              <a:t>FY2019 Proposed Budget</a:t>
            </a:r>
            <a:endParaRPr lang="en-US" sz="2000" b="1" cap="small" dirty="0">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endParaRPr>
          </a:p>
        </p:txBody>
      </p:sp>
      <p:sp>
        <p:nvSpPr>
          <p:cNvPr id="52" name="Rectangle 51"/>
          <p:cNvSpPr/>
          <p:nvPr/>
        </p:nvSpPr>
        <p:spPr>
          <a:xfrm>
            <a:off x="-1" y="5905602"/>
            <a:ext cx="9143999" cy="938676"/>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endParaRPr lang="en-US" sz="1350" kern="0" dirty="0">
              <a:solidFill>
                <a:prstClr val="white"/>
              </a:solidFill>
              <a:latin typeface="Calibri" panose="020F0502020204030204"/>
            </a:endParaRPr>
          </a:p>
        </p:txBody>
      </p:sp>
      <p:sp>
        <p:nvSpPr>
          <p:cNvPr id="2" name="Slide Number Placeholder 1"/>
          <p:cNvSpPr>
            <a:spLocks noGrp="1"/>
          </p:cNvSpPr>
          <p:nvPr>
            <p:ph type="sldNum" sz="quarter" idx="12"/>
          </p:nvPr>
        </p:nvSpPr>
        <p:spPr>
          <a:xfrm>
            <a:off x="8561372" y="6516269"/>
            <a:ext cx="582627" cy="341731"/>
          </a:xfrm>
        </p:spPr>
        <p:txBody>
          <a:bodyPr/>
          <a:lstStyle/>
          <a:p>
            <a:pPr algn="ctr"/>
            <a:fld id="{BDF35871-99B0-41BE-803D-753C312BEBCF}" type="slidenum">
              <a:rPr lang="en-US" sz="2000" smtClean="0">
                <a:ln w="0"/>
                <a:solidFill>
                  <a:schemeClr val="bg1"/>
                </a:solidFill>
                <a:effectLst>
                  <a:outerShdw blurRad="38100" dist="19050" dir="2700000" algn="tl" rotWithShape="0">
                    <a:schemeClr val="dk1">
                      <a:alpha val="40000"/>
                    </a:schemeClr>
                  </a:outerShdw>
                </a:effectLst>
              </a:rPr>
              <a:pPr algn="ctr"/>
              <a:t>7</a:t>
            </a:fld>
            <a:endParaRPr lang="en-US" sz="2000" dirty="0">
              <a:ln w="0"/>
              <a:solidFill>
                <a:schemeClr val="bg1"/>
              </a:solidFill>
              <a:effectLst>
                <a:outerShdw blurRad="38100" dist="19050" dir="2700000" algn="tl" rotWithShape="0">
                  <a:schemeClr val="dk1">
                    <a:alpha val="40000"/>
                  </a:schemeClr>
                </a:outerShdw>
              </a:effectLst>
            </a:endParaRPr>
          </a:p>
        </p:txBody>
      </p:sp>
      <p:sp>
        <p:nvSpPr>
          <p:cNvPr id="76" name="Rectangle 75"/>
          <p:cNvSpPr/>
          <p:nvPr/>
        </p:nvSpPr>
        <p:spPr>
          <a:xfrm>
            <a:off x="1" y="5959441"/>
            <a:ext cx="9143999" cy="830997"/>
          </a:xfrm>
          <a:prstGeom prst="rect">
            <a:avLst/>
          </a:prstGeom>
          <a:noFill/>
        </p:spPr>
        <p:txBody>
          <a:bodyPr wrap="square" lIns="91440" tIns="45720" rIns="91440" bIns="45720">
            <a:spAutoFit/>
          </a:bodyPr>
          <a:lstStyle/>
          <a:p>
            <a:pPr algn="ctr"/>
            <a:r>
              <a:rPr lang="en-US" sz="4800" b="1" cap="small" dirty="0">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rPr>
              <a:t>Personnel vs Non Personnel Costs</a:t>
            </a:r>
          </a:p>
        </p:txBody>
      </p:sp>
      <p:graphicFrame>
        <p:nvGraphicFramePr>
          <p:cNvPr id="15" name="Chart 14">
            <a:extLst>
              <a:ext uri="{FF2B5EF4-FFF2-40B4-BE49-F238E27FC236}">
                <a16:creationId xmlns:a16="http://schemas.microsoft.com/office/drawing/2014/main" id="{BA9D68C9-D23B-42DF-922D-236EBC59078C}"/>
              </a:ext>
            </a:extLst>
          </p:cNvPr>
          <p:cNvGraphicFramePr>
            <a:graphicFrameLocks/>
          </p:cNvGraphicFramePr>
          <p:nvPr>
            <p:extLst>
              <p:ext uri="{D42A27DB-BD31-4B8C-83A1-F6EECF244321}">
                <p14:modId xmlns:p14="http://schemas.microsoft.com/office/powerpoint/2010/main" val="4045355938"/>
              </p:ext>
            </p:extLst>
          </p:nvPr>
        </p:nvGraphicFramePr>
        <p:xfrm>
          <a:off x="-72423" y="918931"/>
          <a:ext cx="4733552" cy="4381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790F4051-CCDC-41B6-8CF8-BA235A04A040}"/>
              </a:ext>
            </a:extLst>
          </p:cNvPr>
          <p:cNvGraphicFramePr>
            <a:graphicFrameLocks/>
          </p:cNvGraphicFramePr>
          <p:nvPr>
            <p:extLst>
              <p:ext uri="{D42A27DB-BD31-4B8C-83A1-F6EECF244321}">
                <p14:modId xmlns:p14="http://schemas.microsoft.com/office/powerpoint/2010/main" val="3974551129"/>
              </p:ext>
            </p:extLst>
          </p:nvPr>
        </p:nvGraphicFramePr>
        <p:xfrm>
          <a:off x="4945157" y="2320894"/>
          <a:ext cx="3982792" cy="275000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a:extLst>
              <a:ext uri="{FF2B5EF4-FFF2-40B4-BE49-F238E27FC236}">
                <a16:creationId xmlns:a16="http://schemas.microsoft.com/office/drawing/2014/main" id="{DFE5B06D-0DD8-40FC-8E35-9A823B57EFE9}"/>
              </a:ext>
            </a:extLst>
          </p:cNvPr>
          <p:cNvSpPr/>
          <p:nvPr/>
        </p:nvSpPr>
        <p:spPr>
          <a:xfrm>
            <a:off x="2739024" y="5418350"/>
            <a:ext cx="3973767" cy="369332"/>
          </a:xfrm>
          <a:prstGeom prst="rect">
            <a:avLst/>
          </a:prstGeom>
        </p:spPr>
        <p:txBody>
          <a:bodyPr wrap="square">
            <a:spAutoFit/>
          </a:bodyPr>
          <a:lstStyle/>
          <a:p>
            <a:r>
              <a:rPr lang="en-US" dirty="0"/>
              <a:t>FY2019 Proposed Budget of $5,968</a:t>
            </a:r>
          </a:p>
        </p:txBody>
      </p:sp>
      <p:sp>
        <p:nvSpPr>
          <p:cNvPr id="12" name="Arrow: Left 11">
            <a:extLst>
              <a:ext uri="{FF2B5EF4-FFF2-40B4-BE49-F238E27FC236}">
                <a16:creationId xmlns:a16="http://schemas.microsoft.com/office/drawing/2014/main" id="{AFD60A62-0D86-4485-ADF6-51D9039720AF}"/>
              </a:ext>
            </a:extLst>
          </p:cNvPr>
          <p:cNvSpPr/>
          <p:nvPr/>
        </p:nvSpPr>
        <p:spPr>
          <a:xfrm rot="10800000">
            <a:off x="4194398" y="3493519"/>
            <a:ext cx="1063022" cy="459071"/>
          </a:xfrm>
          <a:prstGeom prst="leftArrow">
            <a:avLst>
              <a:gd name="adj1" fmla="val 61832"/>
              <a:gd name="adj2" fmla="val 65777"/>
            </a:avLst>
          </a:prstGeom>
          <a:gradFill flip="none" rotWithShape="1">
            <a:gsLst>
              <a:gs pos="29000">
                <a:schemeClr val="accent2"/>
              </a:gs>
              <a:gs pos="52000">
                <a:schemeClr val="accent6"/>
              </a:gs>
            </a:gsLst>
            <a:lin ang="10800000" scaled="1"/>
            <a:tileRect/>
          </a:gra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540153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0" y="5932500"/>
            <a:ext cx="9144000" cy="938676"/>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endParaRPr lang="en-US" sz="1350" kern="0" dirty="0">
              <a:solidFill>
                <a:prstClr val="white"/>
              </a:solidFill>
              <a:latin typeface="Calibri" panose="020F0502020204030204"/>
            </a:endParaRPr>
          </a:p>
        </p:txBody>
      </p:sp>
      <p:sp>
        <p:nvSpPr>
          <p:cNvPr id="4" name="Rectangle 3"/>
          <p:cNvSpPr/>
          <p:nvPr/>
        </p:nvSpPr>
        <p:spPr>
          <a:xfrm>
            <a:off x="-2" y="-44832"/>
            <a:ext cx="9144000" cy="1554248"/>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endParaRPr lang="en-US" sz="1350" kern="0" dirty="0">
              <a:solidFill>
                <a:prstClr val="white"/>
              </a:solidFill>
              <a:latin typeface="Calibri" panose="020F0502020204030204"/>
            </a:endParaRPr>
          </a:p>
        </p:txBody>
      </p:sp>
      <p:sp>
        <p:nvSpPr>
          <p:cNvPr id="13" name="Rectangle 12"/>
          <p:cNvSpPr/>
          <p:nvPr/>
        </p:nvSpPr>
        <p:spPr>
          <a:xfrm>
            <a:off x="56285" y="-87076"/>
            <a:ext cx="9144000" cy="1815882"/>
          </a:xfrm>
          <a:prstGeom prst="rect">
            <a:avLst/>
          </a:prstGeom>
          <a:noFill/>
        </p:spPr>
        <p:txBody>
          <a:bodyPr wrap="square" lIns="91440" tIns="45720" rIns="91440" bIns="45720">
            <a:spAutoFit/>
          </a:bodyPr>
          <a:lstStyle/>
          <a:p>
            <a:pPr algn="ctr"/>
            <a:r>
              <a:rPr lang="en-US" sz="4400" b="1" cap="small" dirty="0">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rPr>
              <a:t>MRR Fund (2105) </a:t>
            </a:r>
          </a:p>
          <a:p>
            <a:pPr algn="ctr"/>
            <a:r>
              <a:rPr lang="en-US" sz="2000" b="1" cap="small" dirty="0">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rPr>
              <a:t>Maintenance, Renewal and Replacement Fund</a:t>
            </a:r>
            <a:endParaRPr lang="en-US" sz="3600" b="1" cap="small" dirty="0">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endParaRPr>
          </a:p>
          <a:p>
            <a:pPr algn="ctr"/>
            <a:r>
              <a:rPr lang="en-US" sz="4800" b="1" cap="small" dirty="0">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rPr>
              <a:t>FY2019 Proposed Budget</a:t>
            </a:r>
            <a:endParaRPr lang="en-US" sz="2000" b="1" cap="small" dirty="0">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endParaRPr>
          </a:p>
        </p:txBody>
      </p:sp>
      <p:sp>
        <p:nvSpPr>
          <p:cNvPr id="52" name="Rectangle 51"/>
          <p:cNvSpPr/>
          <p:nvPr/>
        </p:nvSpPr>
        <p:spPr>
          <a:xfrm>
            <a:off x="-1" y="5905602"/>
            <a:ext cx="9143999" cy="938676"/>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endParaRPr lang="en-US" sz="1350" kern="0" dirty="0">
              <a:solidFill>
                <a:prstClr val="white"/>
              </a:solidFill>
              <a:latin typeface="Calibri" panose="020F0502020204030204"/>
            </a:endParaRPr>
          </a:p>
        </p:txBody>
      </p:sp>
      <p:sp>
        <p:nvSpPr>
          <p:cNvPr id="2" name="Slide Number Placeholder 1"/>
          <p:cNvSpPr>
            <a:spLocks noGrp="1"/>
          </p:cNvSpPr>
          <p:nvPr>
            <p:ph type="sldNum" sz="quarter" idx="12"/>
          </p:nvPr>
        </p:nvSpPr>
        <p:spPr>
          <a:xfrm>
            <a:off x="8561372" y="6516269"/>
            <a:ext cx="582627" cy="341731"/>
          </a:xfrm>
        </p:spPr>
        <p:txBody>
          <a:bodyPr/>
          <a:lstStyle/>
          <a:p>
            <a:pPr algn="ctr"/>
            <a:fld id="{BDF35871-99B0-41BE-803D-753C312BEBCF}" type="slidenum">
              <a:rPr lang="en-US" sz="2000" smtClean="0">
                <a:ln w="0"/>
                <a:solidFill>
                  <a:schemeClr val="bg1"/>
                </a:solidFill>
                <a:effectLst>
                  <a:outerShdw blurRad="38100" dist="19050" dir="2700000" algn="tl" rotWithShape="0">
                    <a:schemeClr val="dk1">
                      <a:alpha val="40000"/>
                    </a:schemeClr>
                  </a:outerShdw>
                </a:effectLst>
              </a:rPr>
              <a:pPr algn="ctr"/>
              <a:t>8</a:t>
            </a:fld>
            <a:endParaRPr lang="en-US" sz="2000" dirty="0">
              <a:ln w="0"/>
              <a:solidFill>
                <a:schemeClr val="bg1"/>
              </a:solidFill>
              <a:effectLst>
                <a:outerShdw blurRad="38100" dist="19050" dir="2700000" algn="tl" rotWithShape="0">
                  <a:schemeClr val="dk1">
                    <a:alpha val="40000"/>
                  </a:schemeClr>
                </a:outerShdw>
              </a:effectLst>
            </a:endParaRPr>
          </a:p>
        </p:txBody>
      </p:sp>
      <p:sp>
        <p:nvSpPr>
          <p:cNvPr id="76" name="Rectangle 75"/>
          <p:cNvSpPr/>
          <p:nvPr/>
        </p:nvSpPr>
        <p:spPr>
          <a:xfrm>
            <a:off x="1" y="5959441"/>
            <a:ext cx="9143999" cy="830997"/>
          </a:xfrm>
          <a:prstGeom prst="rect">
            <a:avLst/>
          </a:prstGeom>
          <a:noFill/>
        </p:spPr>
        <p:txBody>
          <a:bodyPr wrap="square" lIns="91440" tIns="45720" rIns="91440" bIns="45720">
            <a:spAutoFit/>
          </a:bodyPr>
          <a:lstStyle/>
          <a:p>
            <a:pPr algn="ctr"/>
            <a:r>
              <a:rPr lang="en-US" sz="4800" b="1" cap="small" dirty="0">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rPr>
              <a:t>Personnel vs Non Personnel Costs</a:t>
            </a:r>
          </a:p>
        </p:txBody>
      </p:sp>
      <p:graphicFrame>
        <p:nvGraphicFramePr>
          <p:cNvPr id="15" name="Chart 14">
            <a:extLst>
              <a:ext uri="{FF2B5EF4-FFF2-40B4-BE49-F238E27FC236}">
                <a16:creationId xmlns:a16="http://schemas.microsoft.com/office/drawing/2014/main" id="{BA9D68C9-D23B-42DF-922D-236EBC59078C}"/>
              </a:ext>
            </a:extLst>
          </p:cNvPr>
          <p:cNvGraphicFramePr>
            <a:graphicFrameLocks/>
          </p:cNvGraphicFramePr>
          <p:nvPr>
            <p:extLst>
              <p:ext uri="{D42A27DB-BD31-4B8C-83A1-F6EECF244321}">
                <p14:modId xmlns:p14="http://schemas.microsoft.com/office/powerpoint/2010/main" val="943326845"/>
              </p:ext>
            </p:extLst>
          </p:nvPr>
        </p:nvGraphicFramePr>
        <p:xfrm>
          <a:off x="-2" y="659474"/>
          <a:ext cx="4733552" cy="4381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790F4051-CCDC-41B6-8CF8-BA235A04A040}"/>
              </a:ext>
            </a:extLst>
          </p:cNvPr>
          <p:cNvGraphicFramePr>
            <a:graphicFrameLocks/>
          </p:cNvGraphicFramePr>
          <p:nvPr>
            <p:extLst>
              <p:ext uri="{D42A27DB-BD31-4B8C-83A1-F6EECF244321}">
                <p14:modId xmlns:p14="http://schemas.microsoft.com/office/powerpoint/2010/main" val="1362509437"/>
              </p:ext>
            </p:extLst>
          </p:nvPr>
        </p:nvGraphicFramePr>
        <p:xfrm>
          <a:off x="4949669" y="2061437"/>
          <a:ext cx="3982792" cy="2750002"/>
        </p:xfrm>
        <a:graphic>
          <a:graphicData uri="http://schemas.openxmlformats.org/drawingml/2006/chart">
            <c:chart xmlns:c="http://schemas.openxmlformats.org/drawingml/2006/chart" xmlns:r="http://schemas.openxmlformats.org/officeDocument/2006/relationships" r:id="rId4"/>
          </a:graphicData>
        </a:graphic>
      </p:graphicFrame>
      <p:sp>
        <p:nvSpPr>
          <p:cNvPr id="8" name="Rectangle 7">
            <a:extLst>
              <a:ext uri="{FF2B5EF4-FFF2-40B4-BE49-F238E27FC236}">
                <a16:creationId xmlns:a16="http://schemas.microsoft.com/office/drawing/2014/main" id="{DFE5B06D-0DD8-40FC-8E35-9A823B57EFE9}"/>
              </a:ext>
            </a:extLst>
          </p:cNvPr>
          <p:cNvSpPr/>
          <p:nvPr/>
        </p:nvSpPr>
        <p:spPr>
          <a:xfrm>
            <a:off x="3198176" y="4781866"/>
            <a:ext cx="3973767" cy="369332"/>
          </a:xfrm>
          <a:prstGeom prst="rect">
            <a:avLst/>
          </a:prstGeom>
        </p:spPr>
        <p:txBody>
          <a:bodyPr wrap="square">
            <a:spAutoFit/>
          </a:bodyPr>
          <a:lstStyle/>
          <a:p>
            <a:r>
              <a:rPr lang="en-US" dirty="0"/>
              <a:t>FY2019 Proposed Budget of $19,226</a:t>
            </a:r>
          </a:p>
        </p:txBody>
      </p:sp>
      <p:graphicFrame>
        <p:nvGraphicFramePr>
          <p:cNvPr id="3" name="Table 2">
            <a:extLst>
              <a:ext uri="{FF2B5EF4-FFF2-40B4-BE49-F238E27FC236}">
                <a16:creationId xmlns:a16="http://schemas.microsoft.com/office/drawing/2014/main" id="{C7A749EB-3CF3-4636-ADE1-ACF1F2BEDAD9}"/>
              </a:ext>
            </a:extLst>
          </p:cNvPr>
          <p:cNvGraphicFramePr>
            <a:graphicFrameLocks noGrp="1"/>
          </p:cNvGraphicFramePr>
          <p:nvPr>
            <p:extLst>
              <p:ext uri="{D42A27DB-BD31-4B8C-83A1-F6EECF244321}">
                <p14:modId xmlns:p14="http://schemas.microsoft.com/office/powerpoint/2010/main" val="1061449545"/>
              </p:ext>
            </p:extLst>
          </p:nvPr>
        </p:nvGraphicFramePr>
        <p:xfrm>
          <a:off x="3198176" y="5253364"/>
          <a:ext cx="3467100" cy="571500"/>
        </p:xfrm>
        <a:graphic>
          <a:graphicData uri="http://schemas.openxmlformats.org/drawingml/2006/table">
            <a:tbl>
              <a:tblPr/>
              <a:tblGrid>
                <a:gridCol w="2730500">
                  <a:extLst>
                    <a:ext uri="{9D8B030D-6E8A-4147-A177-3AD203B41FA5}">
                      <a16:colId xmlns:a16="http://schemas.microsoft.com/office/drawing/2014/main" val="546898219"/>
                    </a:ext>
                  </a:extLst>
                </a:gridCol>
                <a:gridCol w="736600">
                  <a:extLst>
                    <a:ext uri="{9D8B030D-6E8A-4147-A177-3AD203B41FA5}">
                      <a16:colId xmlns:a16="http://schemas.microsoft.com/office/drawing/2014/main" val="55633679"/>
                    </a:ext>
                  </a:extLst>
                </a:gridCol>
              </a:tblGrid>
              <a:tr h="190500">
                <a:tc>
                  <a:txBody>
                    <a:bodyPr/>
                    <a:lstStyle/>
                    <a:p>
                      <a:pPr algn="l" fontAlgn="b"/>
                      <a:r>
                        <a:rPr lang="en-US" sz="1100" b="1" i="0" u="none" strike="noStrike" dirty="0">
                          <a:solidFill>
                            <a:srgbClr val="000000"/>
                          </a:solidFill>
                          <a:effectLst/>
                          <a:latin typeface="Calibri" panose="020F0502020204030204" pitchFamily="34" charset="0"/>
                        </a:rPr>
                        <a:t>MRR - Reactive-Emergency</a:t>
                      </a:r>
                    </a:p>
                  </a:txBody>
                  <a:tcPr marL="9525" marR="9525" marT="9525"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$7,922 </a:t>
                      </a:r>
                    </a:p>
                  </a:txBody>
                  <a:tcPr marL="9525" marR="9525" marT="9525" marB="0" anchor="b">
                    <a:lnL>
                      <a:noFill/>
                    </a:lnL>
                    <a:lnR>
                      <a:noFill/>
                    </a:lnR>
                    <a:lnT>
                      <a:noFill/>
                    </a:lnT>
                    <a:lnB>
                      <a:noFill/>
                    </a:lnB>
                  </a:tcPr>
                </a:tc>
                <a:extLst>
                  <a:ext uri="{0D108BD9-81ED-4DB2-BD59-A6C34878D82A}">
                    <a16:rowId xmlns:a16="http://schemas.microsoft.com/office/drawing/2014/main" val="4284203610"/>
                  </a:ext>
                </a:extLst>
              </a:tr>
              <a:tr h="190500">
                <a:tc>
                  <a:txBody>
                    <a:bodyPr/>
                    <a:lstStyle/>
                    <a:p>
                      <a:pPr algn="l" fontAlgn="b"/>
                      <a:r>
                        <a:rPr lang="en-US" sz="1100" b="1" i="0" u="none" strike="noStrike">
                          <a:solidFill>
                            <a:srgbClr val="000000"/>
                          </a:solidFill>
                          <a:effectLst/>
                          <a:latin typeface="Calibri" panose="020F0502020204030204" pitchFamily="34" charset="0"/>
                        </a:rPr>
                        <a:t>MRR - Security Maintenance</a:t>
                      </a:r>
                    </a:p>
                  </a:txBody>
                  <a:tcPr marL="9525" marR="9525" marT="9525" marB="0" anchor="b">
                    <a:lnL>
                      <a:noFill/>
                    </a:lnL>
                    <a:lnR>
                      <a:noFill/>
                    </a:lnR>
                    <a:lnT>
                      <a:noFill/>
                    </a:lnT>
                    <a:lnB>
                      <a:noFill/>
                    </a:lnB>
                  </a:tcPr>
                </a:tc>
                <a:tc>
                  <a:txBody>
                    <a:bodyPr/>
                    <a:lstStyle/>
                    <a:p>
                      <a:pPr algn="r" fontAlgn="b"/>
                      <a:r>
                        <a:rPr lang="en-US" sz="1100" b="1" i="0" u="none" strike="noStrike">
                          <a:solidFill>
                            <a:srgbClr val="000000"/>
                          </a:solidFill>
                          <a:effectLst/>
                          <a:latin typeface="Calibri" panose="020F0502020204030204" pitchFamily="34" charset="0"/>
                        </a:rPr>
                        <a:t>$1,300 </a:t>
                      </a:r>
                    </a:p>
                  </a:txBody>
                  <a:tcPr marL="9525" marR="9525" marT="9525" marB="0" anchor="b">
                    <a:lnL>
                      <a:noFill/>
                    </a:lnL>
                    <a:lnR>
                      <a:noFill/>
                    </a:lnR>
                    <a:lnT>
                      <a:noFill/>
                    </a:lnT>
                    <a:lnB>
                      <a:noFill/>
                    </a:lnB>
                  </a:tcPr>
                </a:tc>
                <a:extLst>
                  <a:ext uri="{0D108BD9-81ED-4DB2-BD59-A6C34878D82A}">
                    <a16:rowId xmlns:a16="http://schemas.microsoft.com/office/drawing/2014/main" val="3401347191"/>
                  </a:ext>
                </a:extLst>
              </a:tr>
              <a:tr h="190500">
                <a:tc>
                  <a:txBody>
                    <a:bodyPr/>
                    <a:lstStyle/>
                    <a:p>
                      <a:pPr algn="l" fontAlgn="b"/>
                      <a:r>
                        <a:rPr lang="en-US" sz="1100" b="1" i="0" u="none" strike="noStrike" dirty="0">
                          <a:solidFill>
                            <a:srgbClr val="000000"/>
                          </a:solidFill>
                          <a:effectLst/>
                          <a:latin typeface="Calibri" panose="020F0502020204030204" pitchFamily="34" charset="0"/>
                        </a:rPr>
                        <a:t>MRR - Preventive  Maintenance</a:t>
                      </a:r>
                    </a:p>
                  </a:txBody>
                  <a:tcPr marL="9525" marR="9525" marT="9525" marB="0" anchor="b">
                    <a:lnL>
                      <a:noFill/>
                    </a:lnL>
                    <a:lnR>
                      <a:noFill/>
                    </a:lnR>
                    <a:lnT>
                      <a:noFill/>
                    </a:lnT>
                    <a:lnB>
                      <a:noFill/>
                    </a:lnB>
                  </a:tcPr>
                </a:tc>
                <a:tc>
                  <a:txBody>
                    <a:bodyPr/>
                    <a:lstStyle/>
                    <a:p>
                      <a:pPr algn="r" fontAlgn="b"/>
                      <a:r>
                        <a:rPr lang="en-US" sz="1100" b="1" i="0" u="none" strike="noStrike" dirty="0">
                          <a:solidFill>
                            <a:srgbClr val="000000"/>
                          </a:solidFill>
                          <a:effectLst/>
                          <a:latin typeface="Calibri" panose="020F0502020204030204" pitchFamily="34" charset="0"/>
                        </a:rPr>
                        <a:t>$10,003 </a:t>
                      </a:r>
                    </a:p>
                  </a:txBody>
                  <a:tcPr marL="9525" marR="9525" marT="9525" marB="0" anchor="b">
                    <a:lnL>
                      <a:noFill/>
                    </a:lnL>
                    <a:lnR>
                      <a:noFill/>
                    </a:lnR>
                    <a:lnT>
                      <a:noFill/>
                    </a:lnT>
                    <a:lnB>
                      <a:noFill/>
                    </a:lnB>
                  </a:tcPr>
                </a:tc>
                <a:extLst>
                  <a:ext uri="{0D108BD9-81ED-4DB2-BD59-A6C34878D82A}">
                    <a16:rowId xmlns:a16="http://schemas.microsoft.com/office/drawing/2014/main" val="441629827"/>
                  </a:ext>
                </a:extLst>
              </a:tr>
            </a:tbl>
          </a:graphicData>
        </a:graphic>
      </p:graphicFrame>
      <p:sp>
        <p:nvSpPr>
          <p:cNvPr id="17" name="Arrow: Left 16">
            <a:extLst>
              <a:ext uri="{FF2B5EF4-FFF2-40B4-BE49-F238E27FC236}">
                <a16:creationId xmlns:a16="http://schemas.microsoft.com/office/drawing/2014/main" id="{1E04119C-F605-491F-AF8A-71C1EDBF8564}"/>
              </a:ext>
            </a:extLst>
          </p:cNvPr>
          <p:cNvSpPr/>
          <p:nvPr/>
        </p:nvSpPr>
        <p:spPr>
          <a:xfrm rot="10800000">
            <a:off x="4276144" y="3265049"/>
            <a:ext cx="1063022" cy="459071"/>
          </a:xfrm>
          <a:prstGeom prst="leftArrow">
            <a:avLst>
              <a:gd name="adj1" fmla="val 61832"/>
              <a:gd name="adj2" fmla="val 65777"/>
            </a:avLst>
          </a:prstGeom>
          <a:gradFill flip="none" rotWithShape="1">
            <a:gsLst>
              <a:gs pos="29000">
                <a:schemeClr val="accent2"/>
              </a:gs>
              <a:gs pos="52000">
                <a:srgbClr val="4472C4">
                  <a:lumMod val="99000"/>
                  <a:satMod val="120000"/>
                  <a:shade val="78000"/>
                </a:srgbClr>
              </a:gs>
            </a:gsLst>
            <a:lin ang="10800000" scaled="1"/>
            <a:tileRect/>
          </a:grad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355986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808D9A20-E4B3-44A8-8676-98E74B128DB5}"/>
              </a:ext>
            </a:extLst>
          </p:cNvPr>
          <p:cNvGraphicFramePr>
            <a:graphicFrameLocks/>
          </p:cNvGraphicFramePr>
          <p:nvPr>
            <p:extLst>
              <p:ext uri="{D42A27DB-BD31-4B8C-83A1-F6EECF244321}">
                <p14:modId xmlns:p14="http://schemas.microsoft.com/office/powerpoint/2010/main" val="613443392"/>
              </p:ext>
            </p:extLst>
          </p:nvPr>
        </p:nvGraphicFramePr>
        <p:xfrm>
          <a:off x="4628285" y="3242190"/>
          <a:ext cx="4515715" cy="2582673"/>
        </p:xfrm>
        <a:graphic>
          <a:graphicData uri="http://schemas.openxmlformats.org/drawingml/2006/chart">
            <c:chart xmlns:c="http://schemas.openxmlformats.org/drawingml/2006/chart" xmlns:r="http://schemas.openxmlformats.org/officeDocument/2006/relationships" r:id="rId3"/>
          </a:graphicData>
        </a:graphic>
      </p:graphicFrame>
      <p:sp>
        <p:nvSpPr>
          <p:cNvPr id="54" name="Rectangle 53"/>
          <p:cNvSpPr/>
          <p:nvPr/>
        </p:nvSpPr>
        <p:spPr>
          <a:xfrm>
            <a:off x="0" y="5932500"/>
            <a:ext cx="9144000" cy="938676"/>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endParaRPr lang="en-US" sz="1350" kern="0" dirty="0">
              <a:solidFill>
                <a:prstClr val="white"/>
              </a:solidFill>
              <a:latin typeface="Calibri" panose="020F0502020204030204"/>
            </a:endParaRPr>
          </a:p>
        </p:txBody>
      </p:sp>
      <p:sp>
        <p:nvSpPr>
          <p:cNvPr id="4" name="Rectangle 3"/>
          <p:cNvSpPr/>
          <p:nvPr/>
        </p:nvSpPr>
        <p:spPr>
          <a:xfrm>
            <a:off x="-2" y="-33203"/>
            <a:ext cx="9144000" cy="1300344"/>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endParaRPr lang="en-US" sz="1350" kern="0" dirty="0">
              <a:solidFill>
                <a:prstClr val="white"/>
              </a:solidFill>
              <a:latin typeface="Calibri" panose="020F0502020204030204"/>
            </a:endParaRPr>
          </a:p>
        </p:txBody>
      </p:sp>
      <p:sp>
        <p:nvSpPr>
          <p:cNvPr id="13" name="Rectangle 12"/>
          <p:cNvSpPr/>
          <p:nvPr/>
        </p:nvSpPr>
        <p:spPr>
          <a:xfrm>
            <a:off x="56285" y="-87076"/>
            <a:ext cx="9144000" cy="1354217"/>
          </a:xfrm>
          <a:prstGeom prst="rect">
            <a:avLst/>
          </a:prstGeom>
          <a:noFill/>
        </p:spPr>
        <p:txBody>
          <a:bodyPr wrap="square" lIns="91440" tIns="45720" rIns="91440" bIns="45720">
            <a:spAutoFit/>
          </a:bodyPr>
          <a:lstStyle/>
          <a:p>
            <a:pPr algn="ctr"/>
            <a:r>
              <a:rPr lang="en-US" sz="5400" b="1" cap="small" dirty="0">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rPr>
              <a:t>Department Budget Reductions </a:t>
            </a:r>
          </a:p>
          <a:p>
            <a:pPr algn="ctr"/>
            <a:r>
              <a:rPr lang="en-US" sz="2800" b="1" cap="small" dirty="0">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rPr>
              <a:t>($ in Thousands)</a:t>
            </a:r>
            <a:endParaRPr lang="en-US" sz="2000" b="1" cap="small" dirty="0">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endParaRPr>
          </a:p>
        </p:txBody>
      </p:sp>
      <p:sp>
        <p:nvSpPr>
          <p:cNvPr id="52" name="Rectangle 51"/>
          <p:cNvSpPr/>
          <p:nvPr/>
        </p:nvSpPr>
        <p:spPr>
          <a:xfrm>
            <a:off x="-1" y="5905602"/>
            <a:ext cx="9143999" cy="938676"/>
          </a:xfrm>
          <a:prstGeom prst="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rtlCol="0" anchor="ctr"/>
          <a:lstStyle/>
          <a:p>
            <a:pPr algn="ctr" defTabSz="685800"/>
            <a:endParaRPr lang="en-US" sz="1350" kern="0" dirty="0">
              <a:solidFill>
                <a:prstClr val="white"/>
              </a:solidFill>
              <a:latin typeface="Calibri" panose="020F0502020204030204"/>
            </a:endParaRPr>
          </a:p>
        </p:txBody>
      </p:sp>
      <p:sp>
        <p:nvSpPr>
          <p:cNvPr id="2" name="Slide Number Placeholder 1"/>
          <p:cNvSpPr>
            <a:spLocks noGrp="1"/>
          </p:cNvSpPr>
          <p:nvPr>
            <p:ph type="sldNum" sz="quarter" idx="12"/>
          </p:nvPr>
        </p:nvSpPr>
        <p:spPr>
          <a:xfrm>
            <a:off x="8561372" y="6516269"/>
            <a:ext cx="582627" cy="341731"/>
          </a:xfrm>
        </p:spPr>
        <p:txBody>
          <a:bodyPr/>
          <a:lstStyle/>
          <a:p>
            <a:pPr algn="ctr"/>
            <a:fld id="{BDF35871-99B0-41BE-803D-753C312BEBCF}" type="slidenum">
              <a:rPr lang="en-US" sz="2000" smtClean="0">
                <a:ln w="0"/>
                <a:solidFill>
                  <a:schemeClr val="bg1"/>
                </a:solidFill>
                <a:effectLst>
                  <a:outerShdw blurRad="38100" dist="19050" dir="2700000" algn="tl" rotWithShape="0">
                    <a:schemeClr val="dk1">
                      <a:alpha val="40000"/>
                    </a:schemeClr>
                  </a:outerShdw>
                </a:effectLst>
              </a:rPr>
              <a:pPr algn="ctr"/>
              <a:t>9</a:t>
            </a:fld>
            <a:endParaRPr lang="en-US" sz="2000" dirty="0">
              <a:ln w="0"/>
              <a:solidFill>
                <a:schemeClr val="bg1"/>
              </a:solidFill>
              <a:effectLst>
                <a:outerShdw blurRad="38100" dist="19050" dir="2700000" algn="tl" rotWithShape="0">
                  <a:schemeClr val="dk1">
                    <a:alpha val="40000"/>
                  </a:schemeClr>
                </a:outerShdw>
              </a:effectLst>
            </a:endParaRPr>
          </a:p>
        </p:txBody>
      </p:sp>
      <p:graphicFrame>
        <p:nvGraphicFramePr>
          <p:cNvPr id="5" name="Table 4">
            <a:extLst>
              <a:ext uri="{FF2B5EF4-FFF2-40B4-BE49-F238E27FC236}">
                <a16:creationId xmlns:a16="http://schemas.microsoft.com/office/drawing/2014/main" id="{6A395227-B019-4876-967A-38CC36F397E3}"/>
              </a:ext>
            </a:extLst>
          </p:cNvPr>
          <p:cNvGraphicFramePr>
            <a:graphicFrameLocks noGrp="1"/>
          </p:cNvGraphicFramePr>
          <p:nvPr>
            <p:extLst>
              <p:ext uri="{D42A27DB-BD31-4B8C-83A1-F6EECF244321}">
                <p14:modId xmlns:p14="http://schemas.microsoft.com/office/powerpoint/2010/main" val="2472327519"/>
              </p:ext>
            </p:extLst>
          </p:nvPr>
        </p:nvGraphicFramePr>
        <p:xfrm>
          <a:off x="-9054" y="1321013"/>
          <a:ext cx="9153052" cy="1739054"/>
        </p:xfrm>
        <a:graphic>
          <a:graphicData uri="http://schemas.openxmlformats.org/drawingml/2006/table">
            <a:tbl>
              <a:tblPr/>
              <a:tblGrid>
                <a:gridCol w="2819072">
                  <a:extLst>
                    <a:ext uri="{9D8B030D-6E8A-4147-A177-3AD203B41FA5}">
                      <a16:colId xmlns:a16="http://schemas.microsoft.com/office/drawing/2014/main" val="3016506990"/>
                    </a:ext>
                  </a:extLst>
                </a:gridCol>
                <a:gridCol w="1583495">
                  <a:extLst>
                    <a:ext uri="{9D8B030D-6E8A-4147-A177-3AD203B41FA5}">
                      <a16:colId xmlns:a16="http://schemas.microsoft.com/office/drawing/2014/main" val="3082819881"/>
                    </a:ext>
                  </a:extLst>
                </a:gridCol>
                <a:gridCol w="1583495">
                  <a:extLst>
                    <a:ext uri="{9D8B030D-6E8A-4147-A177-3AD203B41FA5}">
                      <a16:colId xmlns:a16="http://schemas.microsoft.com/office/drawing/2014/main" val="3539493503"/>
                    </a:ext>
                  </a:extLst>
                </a:gridCol>
                <a:gridCol w="1583495">
                  <a:extLst>
                    <a:ext uri="{9D8B030D-6E8A-4147-A177-3AD203B41FA5}">
                      <a16:colId xmlns:a16="http://schemas.microsoft.com/office/drawing/2014/main" val="1141607745"/>
                    </a:ext>
                  </a:extLst>
                </a:gridCol>
                <a:gridCol w="1583495">
                  <a:extLst>
                    <a:ext uri="{9D8B030D-6E8A-4147-A177-3AD203B41FA5}">
                      <a16:colId xmlns:a16="http://schemas.microsoft.com/office/drawing/2014/main" val="1849211794"/>
                    </a:ext>
                  </a:extLst>
                </a:gridCol>
              </a:tblGrid>
              <a:tr h="354910">
                <a:tc>
                  <a:txBody>
                    <a:bodyPr/>
                    <a:lstStyle/>
                    <a:p>
                      <a:pPr algn="ctr" rtl="0" fontAlgn="ctr"/>
                      <a:r>
                        <a:rPr lang="en-US" sz="1300" b="1" i="0" u="none" strike="noStrike" dirty="0">
                          <a:solidFill>
                            <a:srgbClr val="FFFFFF"/>
                          </a:solidFill>
                          <a:effectLst/>
                          <a:latin typeface="Calibri" panose="020F0502020204030204" pitchFamily="34" charset="0"/>
                        </a:rPr>
                        <a:t>Fund</a:t>
                      </a:r>
                    </a:p>
                  </a:txBody>
                  <a:tcPr marL="7662" marR="7662" marT="7662"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rtl="0" fontAlgn="ctr"/>
                      <a:r>
                        <a:rPr lang="en-US" sz="1300" b="1" i="0" u="none" strike="noStrike">
                          <a:solidFill>
                            <a:srgbClr val="FFFFFF"/>
                          </a:solidFill>
                          <a:effectLst/>
                          <a:latin typeface="Calibri" panose="020F0502020204030204" pitchFamily="34" charset="0"/>
                        </a:rPr>
                        <a:t>FY2017 </a:t>
                      </a:r>
                    </a:p>
                  </a:txBody>
                  <a:tcPr marL="7662" marR="7662" marT="7662"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rtl="0" fontAlgn="ctr"/>
                      <a:r>
                        <a:rPr lang="en-US" sz="1300" b="1" i="0" u="none" strike="noStrike">
                          <a:solidFill>
                            <a:srgbClr val="FFFFFF"/>
                          </a:solidFill>
                          <a:effectLst/>
                          <a:latin typeface="Calibri" panose="020F0502020204030204" pitchFamily="34" charset="0"/>
                        </a:rPr>
                        <a:t>FY2018  </a:t>
                      </a:r>
                    </a:p>
                  </a:txBody>
                  <a:tcPr marL="7662" marR="7662" marT="7662"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rtl="0" fontAlgn="ctr"/>
                      <a:r>
                        <a:rPr lang="en-US" sz="1300" b="1" i="0" u="none" strike="noStrike">
                          <a:solidFill>
                            <a:srgbClr val="FFFFFF"/>
                          </a:solidFill>
                          <a:effectLst/>
                          <a:latin typeface="Calibri" panose="020F0502020204030204" pitchFamily="34" charset="0"/>
                        </a:rPr>
                        <a:t>FY2019</a:t>
                      </a:r>
                    </a:p>
                  </a:txBody>
                  <a:tcPr marL="7662" marR="7662" marT="7662"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tc>
                  <a:txBody>
                    <a:bodyPr/>
                    <a:lstStyle/>
                    <a:p>
                      <a:pPr algn="ctr" rtl="0" fontAlgn="ctr"/>
                      <a:r>
                        <a:rPr lang="en-US" sz="1300" b="1" i="0" u="none" strike="noStrike" dirty="0">
                          <a:solidFill>
                            <a:srgbClr val="FFFFFF"/>
                          </a:solidFill>
                          <a:effectLst/>
                          <a:latin typeface="Calibri" panose="020F0502020204030204" pitchFamily="34" charset="0"/>
                        </a:rPr>
                        <a:t>3 - Year Total</a:t>
                      </a:r>
                    </a:p>
                  </a:txBody>
                  <a:tcPr marL="7662" marR="7662" marT="7662"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4472C4"/>
                    </a:solidFill>
                  </a:tcPr>
                </a:tc>
                <a:extLst>
                  <a:ext uri="{0D108BD9-81ED-4DB2-BD59-A6C34878D82A}">
                    <a16:rowId xmlns:a16="http://schemas.microsoft.com/office/drawing/2014/main" val="1723214785"/>
                  </a:ext>
                </a:extLst>
              </a:tr>
              <a:tr h="346036">
                <a:tc>
                  <a:txBody>
                    <a:bodyPr/>
                    <a:lstStyle/>
                    <a:p>
                      <a:pPr algn="ctr" rtl="0" fontAlgn="ctr"/>
                      <a:r>
                        <a:rPr lang="en-US" sz="1000" b="1" i="0" u="none" strike="noStrike">
                          <a:solidFill>
                            <a:srgbClr val="000000"/>
                          </a:solidFill>
                          <a:effectLst/>
                          <a:latin typeface="Calibri" panose="020F0502020204030204" pitchFamily="34" charset="0"/>
                        </a:rPr>
                        <a:t>General Fund (1000)</a:t>
                      </a:r>
                    </a:p>
                  </a:txBody>
                  <a:tcPr marL="7662" marR="7662" marT="7662"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E9EBF5"/>
                    </a:solidFill>
                  </a:tcPr>
                </a:tc>
                <a:tc>
                  <a:txBody>
                    <a:bodyPr/>
                    <a:lstStyle/>
                    <a:p>
                      <a:pPr algn="ctr" rtl="0" fontAlgn="ctr"/>
                      <a:r>
                        <a:rPr lang="en-US" sz="1000" b="1" i="0" u="none" strike="noStrike">
                          <a:solidFill>
                            <a:srgbClr val="000000"/>
                          </a:solidFill>
                          <a:effectLst/>
                          <a:latin typeface="Calibri" panose="020F0502020204030204" pitchFamily="34" charset="0"/>
                        </a:rPr>
                        <a:t>$419</a:t>
                      </a:r>
                    </a:p>
                  </a:txBody>
                  <a:tcPr marL="7662" marR="7662" marT="7662"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E9EBF5"/>
                    </a:solidFill>
                  </a:tcPr>
                </a:tc>
                <a:tc>
                  <a:txBody>
                    <a:bodyPr/>
                    <a:lstStyle/>
                    <a:p>
                      <a:pPr algn="ctr" rtl="0" fontAlgn="ctr"/>
                      <a:r>
                        <a:rPr lang="en-US" sz="1000" b="1" i="0" u="none" strike="noStrike" dirty="0">
                          <a:solidFill>
                            <a:srgbClr val="000000"/>
                          </a:solidFill>
                          <a:effectLst/>
                          <a:latin typeface="Calibri" panose="020F0502020204030204" pitchFamily="34" charset="0"/>
                        </a:rPr>
                        <a:t>$392</a:t>
                      </a:r>
                    </a:p>
                  </a:txBody>
                  <a:tcPr marL="7662" marR="7662" marT="7662"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E9EBF5"/>
                    </a:solidFill>
                  </a:tcPr>
                </a:tc>
                <a:tc>
                  <a:txBody>
                    <a:bodyPr/>
                    <a:lstStyle/>
                    <a:p>
                      <a:pPr algn="ctr" rtl="0" fontAlgn="ctr"/>
                      <a:r>
                        <a:rPr lang="en-US" sz="1000" b="1" i="0" u="none" strike="noStrike">
                          <a:solidFill>
                            <a:srgbClr val="000000"/>
                          </a:solidFill>
                          <a:effectLst/>
                          <a:latin typeface="Calibri" panose="020F0502020204030204" pitchFamily="34" charset="0"/>
                        </a:rPr>
                        <a:t>$535</a:t>
                      </a:r>
                    </a:p>
                  </a:txBody>
                  <a:tcPr marL="7662" marR="7662" marT="7662"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E9EBF5"/>
                    </a:solidFill>
                  </a:tcPr>
                </a:tc>
                <a:tc>
                  <a:txBody>
                    <a:bodyPr/>
                    <a:lstStyle/>
                    <a:p>
                      <a:pPr algn="ctr" rtl="0" fontAlgn="ctr"/>
                      <a:r>
                        <a:rPr lang="en-US" sz="1000" b="1" i="0" u="none" strike="noStrike">
                          <a:solidFill>
                            <a:srgbClr val="000000"/>
                          </a:solidFill>
                          <a:effectLst/>
                          <a:latin typeface="Calibri" panose="020F0502020204030204" pitchFamily="34" charset="0"/>
                        </a:rPr>
                        <a:t>$1,346</a:t>
                      </a:r>
                    </a:p>
                  </a:txBody>
                  <a:tcPr marL="7662" marR="7662" marT="7662"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E9EBF5"/>
                    </a:solidFill>
                  </a:tcPr>
                </a:tc>
                <a:extLst>
                  <a:ext uri="{0D108BD9-81ED-4DB2-BD59-A6C34878D82A}">
                    <a16:rowId xmlns:a16="http://schemas.microsoft.com/office/drawing/2014/main" val="2839953490"/>
                  </a:ext>
                </a:extLst>
              </a:tr>
              <a:tr h="346036">
                <a:tc>
                  <a:txBody>
                    <a:bodyPr/>
                    <a:lstStyle/>
                    <a:p>
                      <a:pPr algn="ctr" rtl="0" fontAlgn="ctr"/>
                      <a:r>
                        <a:rPr lang="en-US" sz="1000" b="1" i="0" u="none" strike="noStrike">
                          <a:solidFill>
                            <a:srgbClr val="000000"/>
                          </a:solidFill>
                          <a:effectLst/>
                          <a:latin typeface="Calibri" panose="020F0502020204030204" pitchFamily="34" charset="0"/>
                        </a:rPr>
                        <a:t>Services</a:t>
                      </a:r>
                    </a:p>
                  </a:txBody>
                  <a:tcPr marL="7662" marR="7662" marT="7662"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algn="ctr" rtl="0" fontAlgn="ctr"/>
                      <a:r>
                        <a:rPr lang="en-US" sz="1000" b="1" i="0" u="none" strike="noStrike">
                          <a:solidFill>
                            <a:srgbClr val="000000"/>
                          </a:solidFill>
                          <a:effectLst/>
                          <a:latin typeface="Calibri" panose="020F0502020204030204" pitchFamily="34" charset="0"/>
                        </a:rPr>
                        <a:t>$127</a:t>
                      </a:r>
                    </a:p>
                  </a:txBody>
                  <a:tcPr marL="7662" marR="7662" marT="7662"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algn="ctr" rtl="0" fontAlgn="ctr"/>
                      <a:r>
                        <a:rPr lang="en-US" sz="1000" b="1" i="0" u="none" strike="noStrike">
                          <a:solidFill>
                            <a:srgbClr val="000000"/>
                          </a:solidFill>
                          <a:effectLst/>
                          <a:latin typeface="Calibri" panose="020F0502020204030204" pitchFamily="34" charset="0"/>
                        </a:rPr>
                        <a:t>$286</a:t>
                      </a:r>
                    </a:p>
                  </a:txBody>
                  <a:tcPr marL="7662" marR="7662" marT="7662"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algn="ctr" rtl="0" fontAlgn="ctr"/>
                      <a:r>
                        <a:rPr lang="en-US" sz="1000" b="1" i="0" u="none" strike="noStrike">
                          <a:solidFill>
                            <a:srgbClr val="000000"/>
                          </a:solidFill>
                          <a:effectLst/>
                          <a:latin typeface="Calibri" panose="020F0502020204030204" pitchFamily="34" charset="0"/>
                        </a:rPr>
                        <a:t>$506</a:t>
                      </a:r>
                    </a:p>
                  </a:txBody>
                  <a:tcPr marL="7662" marR="7662" marT="7662"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tc>
                  <a:txBody>
                    <a:bodyPr/>
                    <a:lstStyle/>
                    <a:p>
                      <a:pPr algn="ctr" rtl="0" fontAlgn="ctr"/>
                      <a:r>
                        <a:rPr lang="en-US" sz="1000" b="1" i="0" u="none" strike="noStrike">
                          <a:solidFill>
                            <a:srgbClr val="000000"/>
                          </a:solidFill>
                          <a:effectLst/>
                          <a:latin typeface="Calibri" panose="020F0502020204030204" pitchFamily="34" charset="0"/>
                        </a:rPr>
                        <a:t>$919</a:t>
                      </a:r>
                    </a:p>
                  </a:txBody>
                  <a:tcPr marL="7662" marR="7662" marT="7662"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FFFFFF"/>
                    </a:solidFill>
                  </a:tcPr>
                </a:tc>
                <a:extLst>
                  <a:ext uri="{0D108BD9-81ED-4DB2-BD59-A6C34878D82A}">
                    <a16:rowId xmlns:a16="http://schemas.microsoft.com/office/drawing/2014/main" val="2397395546"/>
                  </a:ext>
                </a:extLst>
              </a:tr>
              <a:tr h="346036">
                <a:tc>
                  <a:txBody>
                    <a:bodyPr/>
                    <a:lstStyle/>
                    <a:p>
                      <a:pPr algn="ctr" rtl="0" fontAlgn="ctr"/>
                      <a:r>
                        <a:rPr lang="en-US" sz="1000" b="1" i="0" u="none" strike="noStrike">
                          <a:solidFill>
                            <a:srgbClr val="000000"/>
                          </a:solidFill>
                          <a:effectLst/>
                          <a:latin typeface="Calibri" panose="020F0502020204030204" pitchFamily="34" charset="0"/>
                        </a:rPr>
                        <a:t>Personnel - Civilian Cost</a:t>
                      </a:r>
                    </a:p>
                  </a:txBody>
                  <a:tcPr marL="7662" marR="7662" marT="7662"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E9EBF5"/>
                    </a:solidFill>
                  </a:tcPr>
                </a:tc>
                <a:tc>
                  <a:txBody>
                    <a:bodyPr/>
                    <a:lstStyle/>
                    <a:p>
                      <a:pPr algn="ctr" rtl="0" fontAlgn="ctr"/>
                      <a:r>
                        <a:rPr lang="en-US" sz="1000" b="1" u="none" strike="noStrike" dirty="0">
                          <a:effectLst/>
                        </a:rPr>
                        <a:t>$</a:t>
                      </a:r>
                      <a:r>
                        <a:rPr lang="en-US" sz="1000" b="1" i="0" u="none" strike="noStrike" dirty="0">
                          <a:solidFill>
                            <a:srgbClr val="000000"/>
                          </a:solidFill>
                          <a:effectLst/>
                          <a:latin typeface="Calibri" panose="020F0502020204030204" pitchFamily="34" charset="0"/>
                        </a:rPr>
                        <a:t>292</a:t>
                      </a:r>
                    </a:p>
                  </a:txBody>
                  <a:tcPr marL="7662" marR="7662" marT="7662"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E9EBF5"/>
                    </a:solidFill>
                  </a:tcPr>
                </a:tc>
                <a:tc>
                  <a:txBody>
                    <a:bodyPr/>
                    <a:lstStyle/>
                    <a:p>
                      <a:pPr algn="ctr" rtl="0" fontAlgn="ctr"/>
                      <a:r>
                        <a:rPr lang="en-US" sz="1000" b="1" u="none" strike="noStrike" dirty="0">
                          <a:effectLst/>
                        </a:rPr>
                        <a:t>$</a:t>
                      </a:r>
                      <a:r>
                        <a:rPr lang="en-US" sz="1000" b="1" i="0" u="none" strike="noStrike" dirty="0">
                          <a:solidFill>
                            <a:srgbClr val="000000"/>
                          </a:solidFill>
                          <a:effectLst/>
                          <a:latin typeface="Calibri" panose="020F0502020204030204" pitchFamily="34" charset="0"/>
                        </a:rPr>
                        <a:t>106</a:t>
                      </a:r>
                    </a:p>
                  </a:txBody>
                  <a:tcPr marL="7662" marR="7662" marT="7662"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E9EBF5"/>
                    </a:solidFill>
                  </a:tcPr>
                </a:tc>
                <a:tc>
                  <a:txBody>
                    <a:bodyPr/>
                    <a:lstStyle/>
                    <a:p>
                      <a:pPr algn="ctr" rtl="0" fontAlgn="ctr"/>
                      <a:r>
                        <a:rPr lang="en-US" sz="1000" b="1" u="none" strike="noStrike" dirty="0">
                          <a:effectLst/>
                        </a:rPr>
                        <a:t>$</a:t>
                      </a:r>
                      <a:r>
                        <a:rPr lang="en-US" sz="1000" b="1" i="0" u="none" strike="noStrike" dirty="0">
                          <a:solidFill>
                            <a:srgbClr val="000000"/>
                          </a:solidFill>
                          <a:effectLst/>
                          <a:latin typeface="Calibri" panose="020F0502020204030204" pitchFamily="34" charset="0"/>
                        </a:rPr>
                        <a:t>29</a:t>
                      </a:r>
                    </a:p>
                  </a:txBody>
                  <a:tcPr marL="7662" marR="7662" marT="7662"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E9EBF5"/>
                    </a:solidFill>
                  </a:tcPr>
                </a:tc>
                <a:tc>
                  <a:txBody>
                    <a:bodyPr/>
                    <a:lstStyle/>
                    <a:p>
                      <a:pPr algn="ctr" rtl="0" fontAlgn="ctr"/>
                      <a:r>
                        <a:rPr lang="en-US" sz="1000" b="1" u="none" strike="noStrike" dirty="0">
                          <a:effectLst/>
                        </a:rPr>
                        <a:t>$</a:t>
                      </a:r>
                      <a:r>
                        <a:rPr lang="en-US" sz="1000" b="1" i="0" u="none" strike="noStrike" dirty="0">
                          <a:solidFill>
                            <a:srgbClr val="000000"/>
                          </a:solidFill>
                          <a:effectLst/>
                          <a:latin typeface="Calibri" panose="020F0502020204030204" pitchFamily="34" charset="0"/>
                        </a:rPr>
                        <a:t>427</a:t>
                      </a:r>
                    </a:p>
                  </a:txBody>
                  <a:tcPr marL="7662" marR="7662" marT="7662"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solidFill>
                      <a:srgbClr val="E9EBF5"/>
                    </a:solidFill>
                  </a:tcPr>
                </a:tc>
                <a:extLst>
                  <a:ext uri="{0D108BD9-81ED-4DB2-BD59-A6C34878D82A}">
                    <a16:rowId xmlns:a16="http://schemas.microsoft.com/office/drawing/2014/main" val="261193223"/>
                  </a:ext>
                </a:extLst>
              </a:tr>
              <a:tr h="346036">
                <a:tc>
                  <a:txBody>
                    <a:bodyPr/>
                    <a:lstStyle/>
                    <a:p>
                      <a:pPr algn="ctr" rtl="0" fontAlgn="ctr"/>
                      <a:r>
                        <a:rPr lang="en-US" sz="1000" b="1" i="0" u="none" strike="noStrike" dirty="0">
                          <a:solidFill>
                            <a:srgbClr val="000000"/>
                          </a:solidFill>
                          <a:effectLst/>
                          <a:latin typeface="Calibri" panose="020F0502020204030204" pitchFamily="34" charset="0"/>
                        </a:rPr>
                        <a:t>Full-Time Equivalents - Civilian (FTE's)</a:t>
                      </a:r>
                    </a:p>
                  </a:txBody>
                  <a:tcPr marL="7662" marR="7662" marT="7662" marB="0" anchor="ctr">
                    <a:lnL w="1270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c>
                  <a:txBody>
                    <a:bodyPr/>
                    <a:lstStyle/>
                    <a:p>
                      <a:pPr algn="ctr" rtl="0" fontAlgn="ctr"/>
                      <a:r>
                        <a:rPr lang="en-US" sz="1000" b="1" i="0" u="none" strike="noStrike" dirty="0">
                          <a:solidFill>
                            <a:srgbClr val="000000"/>
                          </a:solidFill>
                          <a:effectLst/>
                          <a:latin typeface="Calibri" panose="020F0502020204030204" pitchFamily="34" charset="0"/>
                        </a:rPr>
                        <a:t>2.60</a:t>
                      </a:r>
                    </a:p>
                  </a:txBody>
                  <a:tcPr marL="7662" marR="7662" marT="7662"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c>
                  <a:txBody>
                    <a:bodyPr/>
                    <a:lstStyle/>
                    <a:p>
                      <a:pPr algn="ctr" rtl="0" fontAlgn="ctr"/>
                      <a:r>
                        <a:rPr lang="en-US" sz="1000" b="1" i="0" u="none" strike="noStrike">
                          <a:solidFill>
                            <a:srgbClr val="000000"/>
                          </a:solidFill>
                          <a:effectLst/>
                          <a:latin typeface="Calibri" panose="020F0502020204030204" pitchFamily="34" charset="0"/>
                        </a:rPr>
                        <a:t>1.50</a:t>
                      </a:r>
                    </a:p>
                  </a:txBody>
                  <a:tcPr marL="7662" marR="7662" marT="7662"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c>
                  <a:txBody>
                    <a:bodyPr/>
                    <a:lstStyle/>
                    <a:p>
                      <a:pPr algn="ctr" rtl="0" fontAlgn="ctr"/>
                      <a:r>
                        <a:rPr lang="en-US" sz="1000" b="1" i="0" u="none" strike="noStrike">
                          <a:solidFill>
                            <a:srgbClr val="000000"/>
                          </a:solidFill>
                          <a:effectLst/>
                          <a:latin typeface="Calibri" panose="020F0502020204030204" pitchFamily="34" charset="0"/>
                        </a:rPr>
                        <a:t>0.50</a:t>
                      </a:r>
                    </a:p>
                  </a:txBody>
                  <a:tcPr marL="7662" marR="7662" marT="7662" marB="0" anchor="ctr">
                    <a:lnL w="6350" cap="flat" cmpd="sng" algn="ctr">
                      <a:solidFill>
                        <a:srgbClr val="0070C0"/>
                      </a:solidFill>
                      <a:prstDash val="solid"/>
                      <a:round/>
                      <a:headEnd type="none" w="med" len="med"/>
                      <a:tailEnd type="none" w="med" len="med"/>
                    </a:lnL>
                    <a:lnR w="6350" cap="flat" cmpd="sng" algn="ctr">
                      <a:solidFill>
                        <a:srgbClr val="0070C0"/>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tc>
                  <a:txBody>
                    <a:bodyPr/>
                    <a:lstStyle/>
                    <a:p>
                      <a:pPr algn="ctr" rtl="0" fontAlgn="ctr"/>
                      <a:r>
                        <a:rPr lang="en-US" sz="1000" b="1" i="0" u="none" strike="noStrike" dirty="0">
                          <a:solidFill>
                            <a:srgbClr val="000000"/>
                          </a:solidFill>
                          <a:effectLst/>
                          <a:latin typeface="Calibri" panose="020F0502020204030204" pitchFamily="34" charset="0"/>
                        </a:rPr>
                        <a:t>4.60</a:t>
                      </a:r>
                    </a:p>
                  </a:txBody>
                  <a:tcPr marL="7662" marR="7662" marT="7662" marB="0" anchor="ctr">
                    <a:lnL w="635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4472C4"/>
                      </a:solidFill>
                      <a:prstDash val="solid"/>
                      <a:round/>
                      <a:headEnd type="none" w="med" len="med"/>
                      <a:tailEnd type="none" w="med" len="med"/>
                    </a:lnT>
                    <a:lnB w="12700" cap="flat" cmpd="sng" algn="ctr">
                      <a:solidFill>
                        <a:srgbClr val="0070C0"/>
                      </a:solidFill>
                      <a:prstDash val="solid"/>
                      <a:round/>
                      <a:headEnd type="none" w="med" len="med"/>
                      <a:tailEnd type="none" w="med" len="med"/>
                    </a:lnB>
                    <a:solidFill>
                      <a:srgbClr val="FFFFFF"/>
                    </a:solidFill>
                  </a:tcPr>
                </a:tc>
                <a:extLst>
                  <a:ext uri="{0D108BD9-81ED-4DB2-BD59-A6C34878D82A}">
                    <a16:rowId xmlns:a16="http://schemas.microsoft.com/office/drawing/2014/main" val="3948475562"/>
                  </a:ext>
                </a:extLst>
              </a:tr>
            </a:tbl>
          </a:graphicData>
        </a:graphic>
      </p:graphicFrame>
      <p:cxnSp>
        <p:nvCxnSpPr>
          <p:cNvPr id="7" name="Straight Connector 6">
            <a:extLst>
              <a:ext uri="{FF2B5EF4-FFF2-40B4-BE49-F238E27FC236}">
                <a16:creationId xmlns:a16="http://schemas.microsoft.com/office/drawing/2014/main" id="{9E3C6B27-D995-407D-BE52-7D36F92222D8}"/>
              </a:ext>
            </a:extLst>
          </p:cNvPr>
          <p:cNvCxnSpPr>
            <a:cxnSpLocks/>
          </p:cNvCxnSpPr>
          <p:nvPr/>
        </p:nvCxnSpPr>
        <p:spPr>
          <a:xfrm>
            <a:off x="-9054" y="1294115"/>
            <a:ext cx="9153054" cy="26898"/>
          </a:xfrm>
          <a:prstGeom prst="line">
            <a:avLst/>
          </a:prstGeom>
          <a:ln w="76200"/>
        </p:spPr>
        <p:style>
          <a:lnRef idx="3">
            <a:schemeClr val="accent2"/>
          </a:lnRef>
          <a:fillRef idx="0">
            <a:schemeClr val="accent2"/>
          </a:fillRef>
          <a:effectRef idx="2">
            <a:schemeClr val="accent2"/>
          </a:effectRef>
          <a:fontRef idx="minor">
            <a:schemeClr val="tx1"/>
          </a:fontRef>
        </p:style>
      </p:cxnSp>
      <p:sp>
        <p:nvSpPr>
          <p:cNvPr id="20" name="Rectangle 19">
            <a:extLst>
              <a:ext uri="{FF2B5EF4-FFF2-40B4-BE49-F238E27FC236}">
                <a16:creationId xmlns:a16="http://schemas.microsoft.com/office/drawing/2014/main" id="{1D4EDDBC-FDEB-4936-8F29-5FFC1A282F8A}"/>
              </a:ext>
            </a:extLst>
          </p:cNvPr>
          <p:cNvSpPr/>
          <p:nvPr/>
        </p:nvSpPr>
        <p:spPr>
          <a:xfrm>
            <a:off x="-46871" y="5959441"/>
            <a:ext cx="9143999" cy="830997"/>
          </a:xfrm>
          <a:prstGeom prst="rect">
            <a:avLst/>
          </a:prstGeom>
          <a:noFill/>
        </p:spPr>
        <p:txBody>
          <a:bodyPr wrap="square" lIns="91440" tIns="45720" rIns="91440" bIns="45720">
            <a:spAutoFit/>
          </a:bodyPr>
          <a:lstStyle/>
          <a:p>
            <a:pPr algn="ctr"/>
            <a:r>
              <a:rPr lang="en-US" sz="4800" b="1" cap="small" dirty="0">
                <a:ln w="6600">
                  <a:solidFill>
                    <a:schemeClr val="accent2"/>
                  </a:solidFill>
                  <a:prstDash val="solid"/>
                </a:ln>
                <a:solidFill>
                  <a:srgbClr val="FFFFFF"/>
                </a:solidFill>
                <a:effectLst>
                  <a:outerShdw dist="38100" dir="2700000" algn="tl" rotWithShape="0">
                    <a:schemeClr val="accent2"/>
                  </a:outerShdw>
                </a:effectLst>
                <a:cs typeface="FrankRuehl" panose="020E0503060101010101" pitchFamily="34" charset="-79"/>
              </a:rPr>
              <a:t>General Services Department</a:t>
            </a:r>
          </a:p>
        </p:txBody>
      </p:sp>
      <p:sp>
        <p:nvSpPr>
          <p:cNvPr id="11" name="Rectangle 10">
            <a:extLst>
              <a:ext uri="{FF2B5EF4-FFF2-40B4-BE49-F238E27FC236}">
                <a16:creationId xmlns:a16="http://schemas.microsoft.com/office/drawing/2014/main" id="{86372F10-E0D2-4D16-8F2F-CDE15F0216B2}"/>
              </a:ext>
            </a:extLst>
          </p:cNvPr>
          <p:cNvSpPr/>
          <p:nvPr/>
        </p:nvSpPr>
        <p:spPr>
          <a:xfrm>
            <a:off x="56285" y="3228469"/>
            <a:ext cx="4572000" cy="2677656"/>
          </a:xfrm>
          <a:prstGeom prst="rect">
            <a:avLst/>
          </a:prstGeom>
        </p:spPr>
        <p:txBody>
          <a:bodyPr>
            <a:spAutoFit/>
          </a:bodyPr>
          <a:lstStyle/>
          <a:p>
            <a:pPr marL="171450" lvl="0" indent="-171450">
              <a:buClr>
                <a:schemeClr val="accent2">
                  <a:lumMod val="75000"/>
                </a:schemeClr>
              </a:buClr>
              <a:buFont typeface="Courier New" panose="02070309020205020404" pitchFamily="49" charset="0"/>
              <a:buChar char="o"/>
            </a:pPr>
            <a:r>
              <a:rPr lang="en-US" sz="1200" b="1" dirty="0">
                <a:solidFill>
                  <a:srgbClr val="002060"/>
                </a:solidFill>
              </a:rPr>
              <a:t>FY2017</a:t>
            </a:r>
            <a:r>
              <a:rPr lang="en-US" sz="1200" dirty="0">
                <a:solidFill>
                  <a:prstClr val="black"/>
                </a:solidFill>
              </a:rPr>
              <a:t> – Initiatives included the elimination of 2.6 FTEs, reduce Supplies and Services.</a:t>
            </a:r>
          </a:p>
          <a:p>
            <a:pPr marL="171450" lvl="0" indent="-171450">
              <a:buClr>
                <a:schemeClr val="accent2">
                  <a:lumMod val="75000"/>
                </a:schemeClr>
              </a:buClr>
              <a:buFont typeface="Courier New" panose="02070309020205020404" pitchFamily="49" charset="0"/>
              <a:buChar char="o"/>
            </a:pPr>
            <a:endParaRPr lang="en-US" sz="1200" dirty="0">
              <a:solidFill>
                <a:prstClr val="black"/>
              </a:solidFill>
            </a:endParaRPr>
          </a:p>
          <a:p>
            <a:pPr marL="171450" lvl="0" indent="-171450">
              <a:buClr>
                <a:schemeClr val="accent2">
                  <a:lumMod val="75000"/>
                </a:schemeClr>
              </a:buClr>
              <a:buFont typeface="Courier New" panose="02070309020205020404" pitchFamily="49" charset="0"/>
              <a:buChar char="o"/>
            </a:pPr>
            <a:endParaRPr lang="en-US" sz="1200" dirty="0">
              <a:solidFill>
                <a:prstClr val="black"/>
              </a:solidFill>
            </a:endParaRPr>
          </a:p>
          <a:p>
            <a:pPr marL="171450" lvl="0" indent="-171450">
              <a:buClr>
                <a:schemeClr val="accent2">
                  <a:lumMod val="75000"/>
                </a:schemeClr>
              </a:buClr>
              <a:buFont typeface="Courier New" panose="02070309020205020404" pitchFamily="49" charset="0"/>
              <a:buChar char="o"/>
            </a:pPr>
            <a:r>
              <a:rPr lang="en-US" sz="1200" b="1" dirty="0">
                <a:solidFill>
                  <a:srgbClr val="002060"/>
                </a:solidFill>
              </a:rPr>
              <a:t>FY2018 </a:t>
            </a:r>
            <a:r>
              <a:rPr lang="en-US" sz="1200" dirty="0">
                <a:solidFill>
                  <a:prstClr val="black"/>
                </a:solidFill>
              </a:rPr>
              <a:t>- Initiatives included the elimination of 1.5 FTEs, reduction in Security Services, frequency in Land and Ground Services and Consultant Services.</a:t>
            </a:r>
          </a:p>
          <a:p>
            <a:pPr marL="171450" lvl="0" indent="-171450">
              <a:buClr>
                <a:schemeClr val="accent2">
                  <a:lumMod val="75000"/>
                </a:schemeClr>
              </a:buClr>
              <a:buFont typeface="Courier New" panose="02070309020205020404" pitchFamily="49" charset="0"/>
              <a:buChar char="o"/>
            </a:pPr>
            <a:endParaRPr lang="en-US" sz="1200" dirty="0">
              <a:solidFill>
                <a:prstClr val="black"/>
              </a:solidFill>
            </a:endParaRPr>
          </a:p>
          <a:p>
            <a:pPr marL="171450" lvl="0" indent="-171450">
              <a:buClr>
                <a:schemeClr val="accent2">
                  <a:lumMod val="75000"/>
                </a:schemeClr>
              </a:buClr>
              <a:buFont typeface="Courier New" panose="02070309020205020404" pitchFamily="49" charset="0"/>
              <a:buChar char="o"/>
            </a:pPr>
            <a:endParaRPr lang="en-US" sz="1200" dirty="0">
              <a:solidFill>
                <a:prstClr val="black"/>
              </a:solidFill>
            </a:endParaRPr>
          </a:p>
          <a:p>
            <a:pPr marL="171450" lvl="0" indent="-171450">
              <a:buClr>
                <a:schemeClr val="accent2">
                  <a:lumMod val="75000"/>
                </a:schemeClr>
              </a:buClr>
              <a:buFont typeface="Courier New" panose="02070309020205020404" pitchFamily="49" charset="0"/>
              <a:buChar char="o"/>
            </a:pPr>
            <a:r>
              <a:rPr lang="en-US" sz="1200" b="1" dirty="0">
                <a:solidFill>
                  <a:srgbClr val="002060"/>
                </a:solidFill>
              </a:rPr>
              <a:t>FY2019</a:t>
            </a:r>
            <a:r>
              <a:rPr lang="en-US" sz="1200" dirty="0">
                <a:solidFill>
                  <a:prstClr val="black"/>
                </a:solidFill>
              </a:rPr>
              <a:t> - Initiatives included the elimination of .5 FTE, reductions in travel for training, funding for Project management software implementation maintenance for FY2019, and the termination of the ESCO contract with Schneider, which cancels the annual Performance Assurance Support Services (PASS) payment.</a:t>
            </a:r>
          </a:p>
        </p:txBody>
      </p:sp>
    </p:spTree>
    <p:extLst>
      <p:ext uri="{BB962C8B-B14F-4D97-AF65-F5344CB8AC3E}">
        <p14:creationId xmlns:p14="http://schemas.microsoft.com/office/powerpoint/2010/main" val="3474150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9654</TotalTime>
  <Words>2025</Words>
  <Application>Microsoft Office PowerPoint</Application>
  <PresentationFormat>On-screen Show (4:3)</PresentationFormat>
  <Paragraphs>624</Paragraphs>
  <Slides>18</Slides>
  <Notes>18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7" baseType="lpstr">
      <vt:lpstr>Arial</vt:lpstr>
      <vt:lpstr>Calibri</vt:lpstr>
      <vt:lpstr>Calibri Light</vt:lpstr>
      <vt:lpstr>Courier New</vt:lpstr>
      <vt:lpstr>FrankRuehl</vt:lpstr>
      <vt:lpstr>Times New Roman</vt:lpstr>
      <vt:lpstr>Wingdings</vt:lpstr>
      <vt:lpstr>Office Theme</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Williform, Roderick - GSD</dc:creator>
  <cp:lastModifiedBy>Rushing, Cynthia - GSD</cp:lastModifiedBy>
  <cp:revision>245</cp:revision>
  <cp:lastPrinted>2018-05-07T19:14:18Z</cp:lastPrinted>
  <dcterms:created xsi:type="dcterms:W3CDTF">2017-04-12T19:37:24Z</dcterms:created>
  <dcterms:modified xsi:type="dcterms:W3CDTF">2018-05-07T21:33:57Z</dcterms:modified>
</cp:coreProperties>
</file>