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7" r:id="rId2"/>
    <p:sldId id="322" r:id="rId3"/>
    <p:sldId id="306" r:id="rId4"/>
    <p:sldId id="324" r:id="rId5"/>
    <p:sldId id="316" r:id="rId6"/>
    <p:sldId id="328" r:id="rId7"/>
    <p:sldId id="330" r:id="rId8"/>
    <p:sldId id="331" r:id="rId9"/>
    <p:sldId id="332" r:id="rId10"/>
    <p:sldId id="319" r:id="rId11"/>
    <p:sldId id="321" r:id="rId12"/>
    <p:sldId id="313" r:id="rId13"/>
    <p:sldId id="309" r:id="rId14"/>
    <p:sldId id="323" r:id="rId15"/>
    <p:sldId id="315" r:id="rId16"/>
    <p:sldId id="325" r:id="rId17"/>
    <p:sldId id="333" r:id="rId18"/>
    <p:sldId id="334" r:id="rId19"/>
    <p:sldId id="335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Osei-Bonsu" initials="JO" lastIdx="9" clrIdx="0">
    <p:extLst/>
  </p:cmAuthor>
  <p:cmAuthor id="2" name="Krista L Stegemiller" initials="KLS" lastIdx="27" clrIdx="1">
    <p:extLst/>
  </p:cmAuthor>
  <p:cmAuthor id="3" name="Sean M Lindstrom" initials="SML" lastIdx="7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76441" autoAdjust="0"/>
  </p:normalViewPr>
  <p:slideViewPr>
    <p:cSldViewPr snapToGrid="0">
      <p:cViewPr>
        <p:scale>
          <a:sx n="90" d="100"/>
          <a:sy n="90" d="100"/>
        </p:scale>
        <p:origin x="1032" y="-667"/>
      </p:cViewPr>
      <p:guideLst>
        <p:guide orient="horz" pos="216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22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tc02ge2b5\PDGROUPS\PDDDIROFF\Staff\Brian\Budget%20Related\FY2019\Presentation%20Working%20Documen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749999999999998"/>
          <c:y val="0.32143371563832712"/>
          <c:w val="0.46388888888888891"/>
          <c:h val="0.4552755963994395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7A8-4513-90EF-8E8E72A7FB46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7A8-4513-90EF-8E8E72A7FB46}"/>
              </c:ext>
            </c:extLst>
          </c:dPt>
          <c:dPt>
            <c:idx val="2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7A8-4513-90EF-8E8E72A7FB46}"/>
              </c:ext>
            </c:extLst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7A8-4513-90EF-8E8E72A7FB46}"/>
              </c:ext>
            </c:extLst>
          </c:dPt>
          <c:dLbls>
            <c:dLbl>
              <c:idx val="0"/>
              <c:layout>
                <c:manualLayout>
                  <c:x val="-0.16121937882764653"/>
                  <c:y val="-0.1416858269952733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A8-4513-90EF-8E8E72A7FB46}"/>
                </c:ext>
              </c:extLst>
            </c:dLbl>
            <c:dLbl>
              <c:idx val="1"/>
              <c:layout>
                <c:manualLayout>
                  <c:x val="0.16938845144356951"/>
                  <c:y val="0.109733031919951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041666666666668"/>
                      <c:h val="0.136173748743425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7A8-4513-90EF-8E8E72A7FB46}"/>
                </c:ext>
              </c:extLst>
            </c:dLbl>
            <c:dLbl>
              <c:idx val="2"/>
              <c:layout>
                <c:manualLayout>
                  <c:x val="-0.17273993875765528"/>
                  <c:y val="-5.1574574374524656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A8-4513-90EF-8E8E72A7FB46}"/>
                </c:ext>
              </c:extLst>
            </c:dLbl>
            <c:dLbl>
              <c:idx val="3"/>
              <c:layout>
                <c:manualLayout>
                  <c:x val="0.20277777777777767"/>
                  <c:y val="-4.0249033110893923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250000000000001"/>
                      <c:h val="0.1560750173285503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A7A8-4513-90EF-8E8E72A7FB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General!$I$23:$I$26</c:f>
              <c:strCache>
                <c:ptCount val="4"/>
                <c:pt idx="0">
                  <c:v> Census </c:v>
                </c:pt>
                <c:pt idx="1">
                  <c:v> Restricted </c:v>
                </c:pt>
                <c:pt idx="2">
                  <c:v> Supplies </c:v>
                </c:pt>
                <c:pt idx="3">
                  <c:v> Misc Services </c:v>
                </c:pt>
              </c:strCache>
            </c:strRef>
          </c:cat>
          <c:val>
            <c:numRef>
              <c:f>General!$J$23:$J$26</c:f>
              <c:numCache>
                <c:formatCode>_("$"* #,##0_);_("$"* \(#,##0\);_("$"* "-"??_);_(@_)</c:formatCode>
                <c:ptCount val="4"/>
                <c:pt idx="0">
                  <c:v>750</c:v>
                </c:pt>
                <c:pt idx="1">
                  <c:v>272</c:v>
                </c:pt>
                <c:pt idx="2">
                  <c:v>9</c:v>
                </c:pt>
                <c:pt idx="3">
                  <c:v>7.0460000000000491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7A8-4513-90EF-8E8E72A7FB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5A8-4BB8-BF62-8C31A125E298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5A8-4BB8-BF62-8C31A125E298}"/>
              </c:ext>
            </c:extLst>
          </c:dPt>
          <c:dPt>
            <c:idx val="2"/>
            <c:bubble3D val="0"/>
            <c:spPr>
              <a:solidFill>
                <a:schemeClr val="accent1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5A8-4BB8-BF62-8C31A125E298}"/>
              </c:ext>
            </c:extLst>
          </c:dPt>
          <c:dLbls>
            <c:dLbl>
              <c:idx val="0"/>
              <c:layout>
                <c:manualLayout>
                  <c:x val="-0.16989260816345009"/>
                  <c:y val="-0.275941802149352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A8-4BB8-BF62-8C31A125E298}"/>
                </c:ext>
              </c:extLst>
            </c:dLbl>
            <c:dLbl>
              <c:idx val="1"/>
              <c:layout>
                <c:manualLayout>
                  <c:x val="-8.9254003283377487E-2"/>
                  <c:y val="0.1740098098649765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A8-4BB8-BF62-8C31A125E298}"/>
                </c:ext>
              </c:extLst>
            </c:dLbl>
            <c:dLbl>
              <c:idx val="2"/>
              <c:layout>
                <c:manualLayout>
                  <c:x val="-7.7399352256167453E-2"/>
                  <c:y val="3.42959492973270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A8-4BB8-BF62-8C31A125E2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Sheet1!$A$6:$A$8</c:f>
              <c:strCache>
                <c:ptCount val="3"/>
                <c:pt idx="0">
                  <c:v>Management Consulting Services</c:v>
                </c:pt>
                <c:pt idx="1">
                  <c:v>Education &amp; Training </c:v>
                </c:pt>
                <c:pt idx="2">
                  <c:v>Misc Services and Charges</c:v>
                </c:pt>
              </c:strCache>
            </c:strRef>
          </c:cat>
          <c:val>
            <c:numRef>
              <c:f>Sheet1!$B$6:$B$8</c:f>
              <c:numCache>
                <c:formatCode>_("$"* #,##0_);_("$"* \(#,##0\);_("$"* "-"??_);_(@_)</c:formatCode>
                <c:ptCount val="3"/>
                <c:pt idx="0">
                  <c:v>175000</c:v>
                </c:pt>
                <c:pt idx="1">
                  <c:v>15000</c:v>
                </c:pt>
                <c:pt idx="2">
                  <c:v>29245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5A8-4BB8-BF62-8C31A125E2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388013998250222"/>
          <c:y val="8.9627001424512492E-2"/>
          <c:w val="0.57223972003499568"/>
          <c:h val="0.91037299857548748"/>
        </c:manualLayout>
      </c:layout>
      <c:doughnutChart>
        <c:varyColors val="1"/>
        <c:ser>
          <c:idx val="0"/>
          <c:order val="0"/>
          <c:tx>
            <c:strRef>
              <c:f>Sheet1!$B$2</c:f>
              <c:strCache>
                <c:ptCount val="1"/>
                <c:pt idx="0">
                  <c:v>Count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Sheet1!$A$3:$A$8</c:f>
              <c:strCache>
                <c:ptCount val="6"/>
                <c:pt idx="0">
                  <c:v>Race Not Specified</c:v>
                </c:pt>
                <c:pt idx="1">
                  <c:v>American Indian or Alaskan Native</c:v>
                </c:pt>
                <c:pt idx="2">
                  <c:v>Asian</c:v>
                </c:pt>
                <c:pt idx="3">
                  <c:v>Black or African American</c:v>
                </c:pt>
                <c:pt idx="4">
                  <c:v>Hispanic/Latino</c:v>
                </c:pt>
                <c:pt idx="5">
                  <c:v>White</c:v>
                </c:pt>
              </c:strCache>
            </c:strRef>
          </c:cat>
          <c:val>
            <c:numRef>
              <c:f>Sheet1!$B$3:$B$8</c:f>
            </c:numRef>
          </c:val>
          <c:extLst>
            <c:ext xmlns:c16="http://schemas.microsoft.com/office/drawing/2014/chart" uri="{C3380CC4-5D6E-409C-BE32-E72D297353CC}">
              <c16:uniqueId val="{00000000-E04B-4BEB-B722-BE41CA05754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912380974770903"/>
          <c:y val="0.16746281594782245"/>
          <c:w val="0.60224259400495217"/>
          <c:h val="0.83059288976043677"/>
        </c:manualLayout>
      </c:layout>
      <c:doughnutChart>
        <c:varyColors val="1"/>
        <c:ser>
          <c:idx val="0"/>
          <c:order val="0"/>
          <c:tx>
            <c:strRef>
              <c:f>Sheet1!$B$2</c:f>
              <c:strCache>
                <c:ptCount val="1"/>
                <c:pt idx="0">
                  <c:v>Count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Sheet1!$A$3:$A$8</c:f>
              <c:strCache>
                <c:ptCount val="6"/>
                <c:pt idx="0">
                  <c:v>Race Not Specified</c:v>
                </c:pt>
                <c:pt idx="1">
                  <c:v>American Indian or Alaskan Native</c:v>
                </c:pt>
                <c:pt idx="2">
                  <c:v>Asian</c:v>
                </c:pt>
                <c:pt idx="3">
                  <c:v>Black or African American</c:v>
                </c:pt>
                <c:pt idx="4">
                  <c:v>Hispanic/Latino</c:v>
                </c:pt>
                <c:pt idx="5">
                  <c:v>White</c:v>
                </c:pt>
              </c:strCache>
            </c:strRef>
          </c:cat>
          <c:val>
            <c:numRef>
              <c:f>Sheet1!$B$3:$B$8</c:f>
            </c:numRef>
          </c:val>
          <c:extLst>
            <c:ext xmlns:c16="http://schemas.microsoft.com/office/drawing/2014/chart" uri="{C3380CC4-5D6E-409C-BE32-E72D297353CC}">
              <c16:uniqueId val="{00000000-AAB6-4837-B103-808385758BA3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Percentage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tint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AAB6-4837-B103-808385758BA3}"/>
              </c:ext>
            </c:extLst>
          </c:dPt>
          <c:dPt>
            <c:idx val="1"/>
            <c:bubble3D val="0"/>
            <c:spPr>
              <a:solidFill>
                <a:schemeClr val="accent1">
                  <a:tint val="7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AAB6-4837-B103-808385758BA3}"/>
              </c:ext>
            </c:extLst>
          </c:dPt>
          <c:dPt>
            <c:idx val="2"/>
            <c:bubble3D val="0"/>
            <c:spPr>
              <a:solidFill>
                <a:schemeClr val="accent1">
                  <a:tint val="9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AAB6-4837-B103-808385758BA3}"/>
              </c:ext>
            </c:extLst>
          </c:dPt>
          <c:dPt>
            <c:idx val="3"/>
            <c:bubble3D val="0"/>
            <c:spPr>
              <a:solidFill>
                <a:schemeClr val="accent1">
                  <a:shade val="9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AAB6-4837-B103-808385758BA3}"/>
              </c:ext>
            </c:extLst>
          </c:dPt>
          <c:dPt>
            <c:idx val="4"/>
            <c:bubble3D val="0"/>
            <c:spPr>
              <a:solidFill>
                <a:schemeClr val="accent1">
                  <a:shade val="7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AAB6-4837-B103-808385758BA3}"/>
              </c:ext>
            </c:extLst>
          </c:dPt>
          <c:dPt>
            <c:idx val="5"/>
            <c:bubble3D val="0"/>
            <c:spPr>
              <a:solidFill>
                <a:schemeClr val="accent1">
                  <a:shade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AAB6-4837-B103-808385758BA3}"/>
              </c:ext>
            </c:extLst>
          </c:dPt>
          <c:dLbls>
            <c:dLbl>
              <c:idx val="0"/>
              <c:layout>
                <c:manualLayout>
                  <c:x val="-0.27368916958863765"/>
                  <c:y val="-6.05555567034445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AB6-4837-B103-808385758BA3}"/>
                </c:ext>
              </c:extLst>
            </c:dLbl>
            <c:dLbl>
              <c:idx val="1"/>
              <c:layout>
                <c:manualLayout>
                  <c:x val="0.30149721770279941"/>
                  <c:y val="-7.26666680441333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15889921383941"/>
                      <c:h val="8.73816683230704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AAB6-4837-B103-808385758BA3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6515167596826896"/>
                      <c:h val="0.1026618537979062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AAB6-4837-B103-808385758B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Sheet1!$A$3:$A$8</c:f>
              <c:strCache>
                <c:ptCount val="6"/>
                <c:pt idx="0">
                  <c:v>Race Not Specified</c:v>
                </c:pt>
                <c:pt idx="1">
                  <c:v>American Indian or Alaskan Native</c:v>
                </c:pt>
                <c:pt idx="2">
                  <c:v>Asian</c:v>
                </c:pt>
                <c:pt idx="3">
                  <c:v>Black or African American</c:v>
                </c:pt>
                <c:pt idx="4">
                  <c:v>Hispanic/Latino</c:v>
                </c:pt>
                <c:pt idx="5">
                  <c:v>White</c:v>
                </c:pt>
              </c:strCache>
            </c:strRef>
          </c:cat>
          <c:val>
            <c:numRef>
              <c:f>Sheet1!$C$3:$C$8</c:f>
              <c:numCache>
                <c:formatCode>0.00%</c:formatCode>
                <c:ptCount val="6"/>
                <c:pt idx="0">
                  <c:v>1.23E-2</c:v>
                </c:pt>
                <c:pt idx="1">
                  <c:v>1.23E-2</c:v>
                </c:pt>
                <c:pt idx="2">
                  <c:v>0.1358</c:v>
                </c:pt>
                <c:pt idx="3">
                  <c:v>0.22220000000000001</c:v>
                </c:pt>
                <c:pt idx="4">
                  <c:v>0.17280000000000001</c:v>
                </c:pt>
                <c:pt idx="5">
                  <c:v>0.44440000000000002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AB6-4837-B103-808385758BA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83516924883959"/>
          <c:y val="3.4294000395146094E-2"/>
          <c:w val="0.65852698971315948"/>
          <c:h val="0.93712766594223218"/>
        </c:manualLayout>
      </c:layout>
      <c:pieChart>
        <c:varyColors val="1"/>
        <c:ser>
          <c:idx val="0"/>
          <c:order val="0"/>
          <c:tx>
            <c:strRef>
              <c:f>General!$E$10</c:f>
              <c:strCache>
                <c:ptCount val="1"/>
                <c:pt idx="0">
                  <c:v>General </c:v>
                </c:pt>
              </c:strCache>
            </c:strRef>
          </c:tx>
          <c:explosion val="2"/>
          <c:dPt>
            <c:idx val="0"/>
            <c:bubble3D val="0"/>
            <c:explosion val="6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9A-42AA-B971-C86B87CA973A}"/>
              </c:ext>
            </c:extLst>
          </c:dPt>
          <c:dPt>
            <c:idx val="1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B9A-42AA-B971-C86B87CA973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0774CFDC-3383-41F2-8809-82E035BD02FD}" type="CATEGORYNAME">
                      <a:rPr lang="en-US" sz="2000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r>
                      <a:rPr lang="en-US" sz="1400" baseline="0" dirty="0"/>
                      <a:t>$1,038</a:t>
                    </a:r>
                  </a:p>
                  <a:p>
                    <a:fld id="{485ADD30-C0F5-4BC3-B93C-724D262A8DFA}" type="PERCENTAGE">
                      <a:rPr lang="en-US" sz="1400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B9A-42AA-B971-C86B87CA973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FF8F0DD-2C68-4901-B4E6-776376E2EFBF}" type="CATEGORYNAME">
                      <a:rPr lang="en-US" sz="2000" smtClean="0">
                        <a:solidFill>
                          <a:schemeClr val="bg1"/>
                        </a:solidFill>
                      </a:rPr>
                      <a:pPr/>
                      <a:t>[CATEGORY NAME]</a:t>
                    </a:fld>
                    <a:endParaRPr lang="en-US" dirty="0">
                      <a:solidFill>
                        <a:schemeClr val="bg1"/>
                      </a:solidFill>
                    </a:endParaRPr>
                  </a:p>
                  <a:p>
                    <a:r>
                      <a:rPr lang="en-US" sz="1400" baseline="0" dirty="0">
                        <a:solidFill>
                          <a:schemeClr val="bg1"/>
                        </a:solidFill>
                      </a:rPr>
                      <a:t>$3,180
</a:t>
                    </a:r>
                    <a:fld id="{CE9B8699-4D19-49AF-9F9B-5625EE0E8F5B}" type="PERCENTAGE">
                      <a:rPr lang="en-US" sz="1400" baseline="0">
                        <a:solidFill>
                          <a:schemeClr val="bg1"/>
                        </a:solidFill>
                      </a:rPr>
                      <a:pPr/>
                      <a:t>[PERCENTAGE]</a:t>
                    </a:fld>
                    <a:endParaRPr lang="en-US" sz="1400" baseline="0" dirty="0">
                      <a:solidFill>
                        <a:schemeClr val="bg1"/>
                      </a:solidFill>
                    </a:endParaRP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B9A-42AA-B971-C86B87CA97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General!$F$9:$G$9</c:f>
              <c:strCache>
                <c:ptCount val="2"/>
                <c:pt idx="0">
                  <c:v>Non-Personnel</c:v>
                </c:pt>
                <c:pt idx="1">
                  <c:v> Personnel </c:v>
                </c:pt>
              </c:strCache>
            </c:strRef>
          </c:cat>
          <c:val>
            <c:numRef>
              <c:f>General!$F$10:$G$10</c:f>
              <c:numCache>
                <c:formatCode>_("$"* #,##0_);_("$"* \(#,##0\);_("$"* "-"??_);_(@_)</c:formatCode>
                <c:ptCount val="2"/>
                <c:pt idx="0">
                  <c:v>1038.046</c:v>
                </c:pt>
                <c:pt idx="1">
                  <c:v>3180.2280000000001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B9A-42AA-B971-C86B87CA973A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749999999999998"/>
          <c:y val="0.32143371563832712"/>
          <c:w val="0.46388888888888891"/>
          <c:h val="0.45527559639943954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83516924883959"/>
          <c:y val="3.4294000395146094E-2"/>
          <c:w val="0.65852698971315948"/>
          <c:h val="0.93712766594223218"/>
        </c:manualLayout>
      </c:layout>
      <c:pieChart>
        <c:varyColors val="1"/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explosion val="5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F4E-4BEC-8525-756448C0D45D}"/>
              </c:ext>
            </c:extLst>
          </c:dPt>
          <c:dPt>
            <c:idx val="1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F4E-4BEC-8525-756448C0D45D}"/>
              </c:ext>
            </c:extLst>
          </c:dPt>
          <c:dLbls>
            <c:dLbl>
              <c:idx val="0"/>
              <c:layout>
                <c:manualLayout>
                  <c:x val="-0.24550948287465582"/>
                  <c:y val="0.1312663455998655"/>
                </c:manualLayout>
              </c:layout>
              <c:tx>
                <c:rich>
                  <a:bodyPr/>
                  <a:lstStyle/>
                  <a:p>
                    <a:fld id="{1B249B8B-55CC-4B46-B3C3-093E76E950C8}" type="CATEGORYNAME">
                      <a:rPr lang="en-US" sz="2000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8AD368C3-BD15-4A85-903B-6E94A1A9525D}" type="VALUE">
                      <a:rPr lang="en-US" sz="1400" baseline="0"/>
                      <a:pPr/>
                      <a:t>[VALUE]</a:t>
                    </a:fld>
                    <a:r>
                      <a:rPr lang="en-US" sz="1400" baseline="0" dirty="0"/>
                      <a:t>
</a:t>
                    </a:r>
                    <a:fld id="{8E2E3795-16D3-45F6-8611-2CDEAB4E3FD5}" type="PERCENTAGE">
                      <a:rPr lang="en-US" sz="1400" baseline="0"/>
                      <a:pPr/>
                      <a:t>[PERCENTAGE]</a:t>
                    </a:fld>
                    <a:endParaRPr lang="en-US" sz="1400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F4E-4BEC-8525-756448C0D45D}"/>
                </c:ext>
              </c:extLst>
            </c:dLbl>
            <c:dLbl>
              <c:idx val="1"/>
              <c:layout>
                <c:manualLayout>
                  <c:x val="0.24053621534033254"/>
                  <c:y val="-0.1392612139160451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C9D3C7B-8FE2-40CD-AD98-46F7826EC9FF}" type="CATEGORYNAME">
                      <a:rPr lang="en-US" sz="2000">
                        <a:solidFill>
                          <a:schemeClr val="bg1"/>
                        </a:solidFill>
                      </a:rPr>
                      <a:pPr>
                        <a:defRPr sz="1100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
</a:t>
                    </a:r>
                    <a:fld id="{7358C5A4-CC67-429A-9BDE-AE77F840E615}" type="VALUE">
                      <a:rPr lang="en-US" sz="1400" baseline="0">
                        <a:solidFill>
                          <a:schemeClr val="bg1"/>
                        </a:solidFill>
                      </a:rPr>
                      <a:pPr>
                        <a:defRPr sz="1100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r>
                      <a:rPr lang="en-US" sz="1400" baseline="0" dirty="0">
                        <a:solidFill>
                          <a:schemeClr val="bg1"/>
                        </a:solidFill>
                      </a:rPr>
                      <a:t>
</a:t>
                    </a:r>
                    <a:fld id="{CA1D65B0-6819-4C34-AF4B-5133E46FDBDC}" type="PERCENTAGE">
                      <a:rPr lang="en-US" sz="1400" baseline="0">
                        <a:solidFill>
                          <a:schemeClr val="bg1"/>
                        </a:solidFill>
                      </a:rPr>
                      <a:pPr>
                        <a:defRPr sz="1100"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endParaRPr lang="en-US" sz="1400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F4E-4BEC-8525-756448C0D4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SRF!$E$1:$E$2</c:f>
              <c:strCache>
                <c:ptCount val="2"/>
                <c:pt idx="0">
                  <c:v>Non-Personnel</c:v>
                </c:pt>
                <c:pt idx="1">
                  <c:v>Personnel</c:v>
                </c:pt>
              </c:strCache>
            </c:strRef>
          </c:cat>
          <c:val>
            <c:numRef>
              <c:f>SRF!$F$1:$F$2</c:f>
              <c:numCache>
                <c:formatCode>_("$"* #,##0_);_("$"* \(#,##0\);_("$"* "-"??_);_(@_)</c:formatCode>
                <c:ptCount val="2"/>
                <c:pt idx="0">
                  <c:v>2811.3330000000001</c:v>
                </c:pt>
                <c:pt idx="1">
                  <c:v>5221.7579999999998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4E-4BEC-8525-756448C0D4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5712626229734152"/>
          <c:y val="0.50201096315352678"/>
          <c:w val="0.38534120036826286"/>
          <c:h val="0.4795666161802888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C6B-4261-B245-82C1ADB87CE2}"/>
              </c:ext>
            </c:extLst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C6B-4261-B245-82C1ADB87CE2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C6B-4261-B245-82C1ADB87CE2}"/>
              </c:ext>
            </c:extLst>
          </c:dPt>
          <c:dPt>
            <c:idx val="3"/>
            <c:bubble3D val="0"/>
            <c:spPr>
              <a:solidFill>
                <a:schemeClr val="accent1">
                  <a:tint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C6B-4261-B245-82C1ADB87CE2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C6B-4261-B245-82C1ADB87CE2}"/>
              </c:ext>
            </c:extLst>
          </c:dPt>
          <c:dPt>
            <c:idx val="5"/>
            <c:bubble3D val="0"/>
            <c:spPr>
              <a:solidFill>
                <a:schemeClr val="accent1">
                  <a:tint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C6B-4261-B245-82C1ADB87CE2}"/>
              </c:ext>
            </c:extLst>
          </c:dPt>
          <c:dLbls>
            <c:dLbl>
              <c:idx val="0"/>
              <c:layout>
                <c:manualLayout>
                  <c:x val="-9.422914611433672E-2"/>
                  <c:y val="0.1161446587944665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40413985302416"/>
                      <c:h val="0.165686645866496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C6B-4261-B245-82C1ADB87CE2}"/>
                </c:ext>
              </c:extLst>
            </c:dLbl>
            <c:dLbl>
              <c:idx val="1"/>
              <c:layout>
                <c:manualLayout>
                  <c:x val="-0.10793635738332942"/>
                  <c:y val="-5.1813058123643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823943404437655"/>
                      <c:h val="0.162255470017419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C6B-4261-B245-82C1ADB87CE2}"/>
                </c:ext>
              </c:extLst>
            </c:dLbl>
            <c:dLbl>
              <c:idx val="2"/>
              <c:layout>
                <c:manualLayout>
                  <c:x val="-2.0841465026180953E-2"/>
                  <c:y val="-4.49046503738246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657757318086472"/>
                      <c:h val="0.171824249381552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C6B-4261-B245-82C1ADB87CE2}"/>
                </c:ext>
              </c:extLst>
            </c:dLbl>
            <c:dLbl>
              <c:idx val="3"/>
              <c:layout>
                <c:manualLayout>
                  <c:x val="1.8363602535529215E-3"/>
                  <c:y val="-2.02574098112808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C6B-4261-B245-82C1ADB87CE2}"/>
                </c:ext>
              </c:extLst>
            </c:dLbl>
            <c:dLbl>
              <c:idx val="4"/>
              <c:layout>
                <c:manualLayout>
                  <c:x val="4.1140355823209964E-3"/>
                  <c:y val="-1.816258475265452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C6B-4261-B245-82C1ADB87CE2}"/>
                </c:ext>
              </c:extLst>
            </c:dLbl>
            <c:dLbl>
              <c:idx val="5"/>
              <c:layout>
                <c:manualLayout>
                  <c:x val="6.996643295471219E-3"/>
                  <c:y val="-3.002292467170108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C6B-4261-B245-82C1ADB87C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SRF!$E$6:$E$11</c:f>
              <c:strCache>
                <c:ptCount val="6"/>
                <c:pt idx="0">
                  <c:v>Interfund Services</c:v>
                </c:pt>
                <c:pt idx="1">
                  <c:v>Indirect Cost Recovery</c:v>
                </c:pt>
                <c:pt idx="2">
                  <c:v>Digital Records Project</c:v>
                </c:pt>
                <c:pt idx="3">
                  <c:v>Misc Services &amp; Charges</c:v>
                </c:pt>
                <c:pt idx="4">
                  <c:v>Restricted </c:v>
                </c:pt>
                <c:pt idx="5">
                  <c:v>Supplies</c:v>
                </c:pt>
              </c:strCache>
            </c:strRef>
          </c:cat>
          <c:val>
            <c:numRef>
              <c:f>SRF!$F$6:$F$11</c:f>
              <c:numCache>
                <c:formatCode>_("$"* #,##0_);_("$"* \(#,##0\);_("$"* "-"??_);_(@_)</c:formatCode>
                <c:ptCount val="6"/>
                <c:pt idx="0">
                  <c:v>856.87199999999996</c:v>
                </c:pt>
                <c:pt idx="1">
                  <c:v>679.08699999999999</c:v>
                </c:pt>
                <c:pt idx="2">
                  <c:v>525</c:v>
                </c:pt>
                <c:pt idx="3">
                  <c:v>342.86</c:v>
                </c:pt>
                <c:pt idx="4">
                  <c:v>284.51400000000001</c:v>
                </c:pt>
                <c:pt idx="5">
                  <c:v>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C6B-4261-B245-82C1ADB87CE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924415414739436"/>
          <c:y val="0.26233012216772428"/>
          <c:w val="0.29174410679996693"/>
          <c:h val="0.39093709648155595"/>
        </c:manualLayout>
      </c:layout>
      <c:pie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chemeClr val="accent1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881-4D56-A35D-75A109BA3FD0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881-4D56-A35D-75A109BA3FD0}"/>
              </c:ext>
            </c:extLst>
          </c:dPt>
          <c:dPt>
            <c:idx val="2"/>
            <c:bubble3D val="0"/>
            <c:spPr>
              <a:solidFill>
                <a:schemeClr val="accent1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881-4D56-A35D-75A109BA3FD0}"/>
              </c:ext>
            </c:extLst>
          </c:dPt>
          <c:dLbls>
            <c:dLbl>
              <c:idx val="0"/>
              <c:layout>
                <c:manualLayout>
                  <c:x val="-0.13689462780540576"/>
                  <c:y val="-0.1256138593872333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164458674741262"/>
                      <c:h val="0.243796066678812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881-4D56-A35D-75A109BA3FD0}"/>
                </c:ext>
              </c:extLst>
            </c:dLbl>
            <c:dLbl>
              <c:idx val="2"/>
              <c:layout>
                <c:manualLayout>
                  <c:x val="7.8883640940854167E-3"/>
                  <c:y val="3.7376058641113703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81-4D56-A35D-75A109BA3F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GIS!$F$5:$F$7</c:f>
              <c:strCache>
                <c:ptCount val="3"/>
                <c:pt idx="0">
                  <c:v>Misc Services &amp; Charges</c:v>
                </c:pt>
                <c:pt idx="1">
                  <c:v>Restricted</c:v>
                </c:pt>
                <c:pt idx="2">
                  <c:v>Supplies</c:v>
                </c:pt>
              </c:strCache>
            </c:strRef>
          </c:cat>
          <c:val>
            <c:numRef>
              <c:f>GIS!$G$5:$G$7</c:f>
              <c:numCache>
                <c:formatCode>_("$"* #,##0_);_("$"* \(#,##0\);_("$"* "-"??_);_(@_)</c:formatCode>
                <c:ptCount val="3"/>
                <c:pt idx="0">
                  <c:v>153.762</c:v>
                </c:pt>
                <c:pt idx="1">
                  <c:v>56.011000000000003</c:v>
                </c:pt>
                <c:pt idx="2">
                  <c:v>25.466000000000001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881-4D56-A35D-75A109BA3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7"/>
          <c:dPt>
            <c:idx val="0"/>
            <c:bubble3D val="0"/>
            <c:explosion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783-4973-806A-3F07ACD700B7}"/>
              </c:ext>
            </c:extLst>
          </c:dPt>
          <c:dPt>
            <c:idx val="1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783-4973-806A-3F07ACD700B7}"/>
              </c:ext>
            </c:extLst>
          </c:dPt>
          <c:dLbls>
            <c:dLbl>
              <c:idx val="0"/>
              <c:layout>
                <c:manualLayout>
                  <c:x val="-0.12836774575182625"/>
                  <c:y val="0.16192330060683047"/>
                </c:manualLayout>
              </c:layout>
              <c:tx>
                <c:rich>
                  <a:bodyPr/>
                  <a:lstStyle/>
                  <a:p>
                    <a:fld id="{89A94BCB-D2D5-4898-B670-7A6660DBB731}" type="CATEGORYNAME">
                      <a:rPr lang="en-US" sz="2000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BB44161F-AE8E-49BE-8AC5-DA0BE16ADA47}" type="VALUE">
                      <a:rPr lang="en-US" sz="1400" baseline="0"/>
                      <a:pPr/>
                      <a:t>[VALUE]</a:t>
                    </a:fld>
                    <a:r>
                      <a:rPr lang="en-US" baseline="0" dirty="0"/>
                      <a:t>
</a:t>
                    </a:r>
                    <a:fld id="{6B1BB907-AE07-40AB-8A16-A9E005479B85}" type="PERCENTAGE">
                      <a:rPr lang="en-US" sz="1400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783-4973-806A-3F07ACD700B7}"/>
                </c:ext>
              </c:extLst>
            </c:dLbl>
            <c:dLbl>
              <c:idx val="1"/>
              <c:layout>
                <c:manualLayout>
                  <c:x val="0.11077272354966008"/>
                  <c:y val="-0.2681530569278112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1EF2FE6-DA33-43A1-84A0-00002AFFAE4E}" type="CATEGORYNAME">
                      <a:rPr lang="en-US" sz="2000">
                        <a:solidFill>
                          <a:schemeClr val="bg1"/>
                        </a:solidFill>
                      </a:rPr>
                      <a:pPr>
                        <a:defRPr sz="1400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sz="1400" baseline="0" dirty="0">
                        <a:solidFill>
                          <a:schemeClr val="bg1"/>
                        </a:solidFill>
                      </a:rPr>
                      <a:t>
</a:t>
                    </a:r>
                    <a:fld id="{259B3649-4392-44D7-836D-3A564B860605}" type="VALUE">
                      <a:rPr lang="en-US" sz="1400" baseline="0">
                        <a:solidFill>
                          <a:schemeClr val="bg1"/>
                        </a:solidFill>
                      </a:rPr>
                      <a:pPr>
                        <a:defRPr sz="1400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r>
                      <a:rPr lang="en-US" sz="1400" baseline="0" dirty="0">
                        <a:solidFill>
                          <a:schemeClr val="bg1"/>
                        </a:solidFill>
                      </a:rPr>
                      <a:t>
</a:t>
                    </a:r>
                    <a:fld id="{154F5BC8-F9ED-4A2E-B236-B4060CADF218}" type="PERCENTAGE">
                      <a:rPr lang="en-US" sz="1400" baseline="0">
                        <a:solidFill>
                          <a:schemeClr val="bg1"/>
                        </a:solidFill>
                      </a:rPr>
                      <a:pPr>
                        <a:defRPr sz="1400"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endParaRPr lang="en-US" sz="1400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783-4973-806A-3F07ACD700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GIS!$D$1:$D$2</c:f>
              <c:strCache>
                <c:ptCount val="2"/>
                <c:pt idx="0">
                  <c:v>Non-Personnel</c:v>
                </c:pt>
                <c:pt idx="1">
                  <c:v>Personnel</c:v>
                </c:pt>
              </c:strCache>
            </c:strRef>
          </c:cat>
          <c:val>
            <c:numRef>
              <c:f>GIS!$E$1:$E$2</c:f>
              <c:numCache>
                <c:formatCode>_("$"* #,##0_);_("$"* \(#,##0\);_("$"* "-"??_);_(@_)</c:formatCode>
                <c:ptCount val="2"/>
                <c:pt idx="0">
                  <c:v>235.239</c:v>
                </c:pt>
                <c:pt idx="1">
                  <c:v>1335.4939999999999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83-4973-806A-3F07ACD700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9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7CE4CF-BEB3-4AE3-B9B6-0E0BF56FF2BD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58B12E4-CD10-4CF7-AB7A-200996D53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58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96FB4-3287-4654-BF43-1D2C88298C15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F6483-8743-41C2-846C-DF8FE3810E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745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2571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84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3900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9024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1FEC-3812-4BB3-B51E-741CA2B0081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5249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12937">
              <a:buFont typeface="Arial" panose="020B0604020202020204" pitchFamily="34" charset="0"/>
              <a:buNone/>
              <a:defRPr/>
            </a:pPr>
            <a:endParaRPr lang="en-US" baseline="0" dirty="0"/>
          </a:p>
          <a:p>
            <a:pPr marL="171176" indent="-171176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E518C-B257-42BC-82C6-CFE985B21F2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9455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1FEC-3812-4BB3-B51E-741CA2B0081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1814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785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655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1FEC-3812-4BB3-B51E-741CA2B0081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858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1FEC-3812-4BB3-B51E-741CA2B0081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979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1FEC-3812-4BB3-B51E-741CA2B0081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858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999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12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8698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428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257800"/>
            <a:ext cx="9144000" cy="16002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32881"/>
            <a:ext cx="8166100" cy="2387600"/>
          </a:xfrm>
        </p:spPr>
        <p:txBody>
          <a:bodyPr anchor="t" anchorCtr="0">
            <a:normAutofit/>
          </a:bodyPr>
          <a:lstStyle>
            <a:lvl1pPr algn="l">
              <a:defRPr sz="4200">
                <a:solidFill>
                  <a:srgbClr val="6366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532438"/>
            <a:ext cx="8166100" cy="11858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5257800"/>
            <a:ext cx="9144000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80901" y="294883"/>
            <a:ext cx="2163361" cy="216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14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139"/>
            <a:ext cx="6273800" cy="8398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>
            <a:cxnSpLocks noChangeShapeType="1"/>
          </p:cNvCxnSpPr>
          <p:nvPr userDrawn="1"/>
        </p:nvCxnSpPr>
        <p:spPr bwMode="auto">
          <a:xfrm>
            <a:off x="457200" y="1143000"/>
            <a:ext cx="8229600" cy="7937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50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139"/>
            <a:ext cx="6272784" cy="8398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0472"/>
            <a:ext cx="386715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9650" y="1490472"/>
            <a:ext cx="386715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 userDrawn="1"/>
        </p:nvCxnSpPr>
        <p:spPr bwMode="auto">
          <a:xfrm>
            <a:off x="457200" y="1143000"/>
            <a:ext cx="8229600" cy="7937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73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0364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42459"/>
            <a:ext cx="5111750" cy="4988479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81898"/>
            <a:ext cx="3008313" cy="3749040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/>
          <p:cNvCxnSpPr>
            <a:cxnSpLocks noChangeShapeType="1"/>
          </p:cNvCxnSpPr>
          <p:nvPr userDrawn="1"/>
        </p:nvCxnSpPr>
        <p:spPr bwMode="auto">
          <a:xfrm>
            <a:off x="463550" y="1128713"/>
            <a:ext cx="8229600" cy="79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303139"/>
            <a:ext cx="6273800" cy="83986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61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149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51983"/>
            <a:ext cx="5486400" cy="35898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816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/>
          <p:cNvCxnSpPr>
            <a:cxnSpLocks noChangeShapeType="1"/>
          </p:cNvCxnSpPr>
          <p:nvPr userDrawn="1"/>
        </p:nvCxnSpPr>
        <p:spPr bwMode="auto">
          <a:xfrm>
            <a:off x="463550" y="1128713"/>
            <a:ext cx="8229600" cy="79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303139"/>
            <a:ext cx="6731000" cy="83986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88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463550" y="1138238"/>
            <a:ext cx="8229600" cy="79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58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61509"/>
            <a:ext cx="2057400" cy="498847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61509"/>
            <a:ext cx="6019800" cy="498847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454025" y="1138238"/>
            <a:ext cx="8229600" cy="79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303139"/>
            <a:ext cx="6731000" cy="83986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31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afal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a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0" y="6736090"/>
            <a:ext cx="9143391" cy="121910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365760" y="990600"/>
            <a:ext cx="8412480" cy="4419600"/>
          </a:xfrm>
          <a:prstGeom prst="rect">
            <a:avLst/>
          </a:prstGeom>
        </p:spPr>
        <p:txBody>
          <a:bodyPr/>
          <a:lstStyle>
            <a:lvl1pPr marL="225425" indent="-225425">
              <a:defRPr sz="1800">
                <a:latin typeface="Arial" pitchFamily="34" charset="0"/>
                <a:cs typeface="Arial" pitchFamily="34" charset="0"/>
              </a:defRPr>
            </a:lvl1pPr>
            <a:lvl2pPr marL="688975" indent="-231775"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Picture 9" descr="ba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" y="-3043"/>
            <a:ext cx="9143391" cy="79243"/>
          </a:xfrm>
          <a:prstGeom prst="rect">
            <a:avLst/>
          </a:prstGeom>
        </p:spPr>
      </p:pic>
      <p:sp>
        <p:nvSpPr>
          <p:cNvPr id="11" name="Title 14"/>
          <p:cNvSpPr txBox="1">
            <a:spLocks/>
          </p:cNvSpPr>
          <p:nvPr userDrawn="1"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36245" y="6019800"/>
            <a:ext cx="8412480" cy="369332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algn="ctr">
              <a:buNone/>
              <a:defRPr sz="1800" b="1" i="1"/>
            </a:lvl1pPr>
            <a:lvl2pPr>
              <a:defRPr sz="1800" b="1" i="1"/>
            </a:lvl2pPr>
            <a:lvl3pPr>
              <a:defRPr sz="1800" b="1" i="1"/>
            </a:lvl3pPr>
            <a:lvl4pPr>
              <a:defRPr sz="1800" b="1" i="1"/>
            </a:lvl4pPr>
            <a:lvl5pPr>
              <a:defRPr sz="1800" b="1" i="1"/>
            </a:lvl5pPr>
          </a:lstStyle>
          <a:p>
            <a:pPr lvl="0"/>
            <a:r>
              <a:rPr lang="en-US" dirty="0"/>
              <a:t>Click to edit takeaway</a:t>
            </a: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-490" y="6674616"/>
            <a:ext cx="9001055" cy="36676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0488" tIns="44450" rIns="90488" bIns="44450" anchor="ctr">
            <a:spAutoFit/>
          </a:bodyPr>
          <a:lstStyle/>
          <a:p>
            <a:r>
              <a:rPr lang="en-US" sz="900" i="1" dirty="0"/>
              <a:t>The content of this presentation is proprietary and confidential information of</a:t>
            </a:r>
            <a:r>
              <a:rPr lang="en-US" sz="900" i="1" baseline="0" dirty="0"/>
              <a:t> </a:t>
            </a:r>
            <a:r>
              <a:rPr lang="en-US" sz="900" i="1" dirty="0"/>
              <a:t>©2017 Safal Partners</a:t>
            </a:r>
            <a:endParaRPr lang="en-US" sz="1800" i="1" dirty="0"/>
          </a:p>
          <a:p>
            <a:pPr algn="r" defTabSz="4572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8393906" y="6666384"/>
            <a:ext cx="433387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90488" rIns="90488" anchor="ctr">
            <a:spAutoFit/>
          </a:bodyPr>
          <a:lstStyle/>
          <a:p>
            <a:pPr algn="ctr" defTabSz="4572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fld id="{2BF07DEB-607E-47B5-8250-1D8372858C64}" type="slidenum">
              <a:rPr lang="en-US" sz="900" smtClean="0">
                <a:solidFill>
                  <a:prstClr val="black"/>
                </a:solidFill>
                <a:latin typeface="Calibri"/>
              </a:rPr>
              <a:pPr algn="ctr" defTabSz="4572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itle 14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70110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3139"/>
            <a:ext cx="6731000" cy="83986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90472"/>
            <a:ext cx="8229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052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93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7472" indent="-347472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4672" indent="-347472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61872" indent="-347472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6272" indent="-347472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652" y="2722606"/>
            <a:ext cx="8166100" cy="2387600"/>
          </a:xfrm>
        </p:spPr>
        <p:txBody>
          <a:bodyPr/>
          <a:lstStyle/>
          <a:p>
            <a:r>
              <a:rPr lang="en-US" dirty="0">
                <a:latin typeface="Helvetica" pitchFamily="34" charset="0"/>
              </a:rPr>
              <a:t>PLANNING &amp; DEVELOPMENT</a:t>
            </a:r>
            <a:br>
              <a:rPr lang="en-US" dirty="0">
                <a:latin typeface="Helvetica" pitchFamily="34" charset="0"/>
              </a:rPr>
            </a:br>
            <a:r>
              <a:rPr lang="en-US" sz="2800" b="1" dirty="0">
                <a:latin typeface="Helvetica" pitchFamily="34" charset="0"/>
              </a:rPr>
              <a:t>FY2019 Proposed Budget Presentation</a:t>
            </a:r>
            <a:br>
              <a:rPr lang="en-US" sz="2800" dirty="0">
                <a:latin typeface="Helvetica" pitchFamily="34" charset="0"/>
              </a:rPr>
            </a:br>
            <a:br>
              <a:rPr lang="en-US" sz="2800" dirty="0">
                <a:latin typeface="Helvetica" pitchFamily="34" charset="0"/>
              </a:rPr>
            </a:br>
            <a:endParaRPr lang="en-US" sz="2800" dirty="0">
              <a:latin typeface="Helvetic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May 10, 2018</a:t>
            </a:r>
          </a:p>
        </p:txBody>
      </p:sp>
    </p:spTree>
    <p:extLst>
      <p:ext uri="{BB962C8B-B14F-4D97-AF65-F5344CB8AC3E}">
        <p14:creationId xmlns:p14="http://schemas.microsoft.com/office/powerpoint/2010/main" val="2035044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8332C-A8CD-4BAB-B265-D900CC80F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Department Budget Reductions</a:t>
            </a:r>
            <a:br>
              <a:rPr lang="en-US" dirty="0">
                <a:solidFill>
                  <a:srgbClr val="002060"/>
                </a:solidFill>
                <a:latin typeface="Helvetica" pitchFamily="34" charset="0"/>
              </a:rPr>
            </a:br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(in thousands)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A01BA8-35FB-4EA9-8F1C-8B6172B8C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F6CF235-91B7-4084-842A-BDED15968F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161923"/>
              </p:ext>
            </p:extLst>
          </p:nvPr>
        </p:nvGraphicFramePr>
        <p:xfrm>
          <a:off x="555476" y="1497503"/>
          <a:ext cx="7674123" cy="2340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3826">
                  <a:extLst>
                    <a:ext uri="{9D8B030D-6E8A-4147-A177-3AD203B41FA5}">
                      <a16:colId xmlns:a16="http://schemas.microsoft.com/office/drawing/2014/main" val="516550114"/>
                    </a:ext>
                  </a:extLst>
                </a:gridCol>
                <a:gridCol w="1268543">
                  <a:extLst>
                    <a:ext uri="{9D8B030D-6E8A-4147-A177-3AD203B41FA5}">
                      <a16:colId xmlns:a16="http://schemas.microsoft.com/office/drawing/2014/main" val="120854523"/>
                    </a:ext>
                  </a:extLst>
                </a:gridCol>
                <a:gridCol w="1210027">
                  <a:extLst>
                    <a:ext uri="{9D8B030D-6E8A-4147-A177-3AD203B41FA5}">
                      <a16:colId xmlns:a16="http://schemas.microsoft.com/office/drawing/2014/main" val="2288775472"/>
                    </a:ext>
                  </a:extLst>
                </a:gridCol>
                <a:gridCol w="1390470">
                  <a:extLst>
                    <a:ext uri="{9D8B030D-6E8A-4147-A177-3AD203B41FA5}">
                      <a16:colId xmlns:a16="http://schemas.microsoft.com/office/drawing/2014/main" val="3226125417"/>
                    </a:ext>
                  </a:extLst>
                </a:gridCol>
                <a:gridCol w="1231257">
                  <a:extLst>
                    <a:ext uri="{9D8B030D-6E8A-4147-A177-3AD203B41FA5}">
                      <a16:colId xmlns:a16="http://schemas.microsoft.com/office/drawing/2014/main" val="2175961683"/>
                    </a:ext>
                  </a:extLst>
                </a:gridCol>
              </a:tblGrid>
              <a:tr h="4628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Fund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FY17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FY18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FY19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3-Year Total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710000"/>
                  </a:ext>
                </a:extLst>
              </a:tr>
              <a:tr h="3754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General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($4,275)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($681)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$710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($4,246)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967263499"/>
                  </a:ext>
                </a:extLst>
              </a:tr>
              <a:tr h="3754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P&amp;D Special Revenue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$3,343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($387)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$1,363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$4,319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294352"/>
                  </a:ext>
                </a:extLst>
              </a:tr>
              <a:tr h="3754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Central Services Revolving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$46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$161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$129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$337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912358189"/>
                  </a:ext>
                </a:extLst>
              </a:tr>
              <a:tr h="3754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Historic Preservation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($303)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($100)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$19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($384)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277569"/>
                  </a:ext>
                </a:extLst>
              </a:tr>
              <a:tr h="3754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Total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($1,188)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($1,007)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$2,222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$26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223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966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8332C-A8CD-4BAB-B265-D900CC80F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Department Budget Reductions</a:t>
            </a:r>
            <a:br>
              <a:rPr lang="en-US" dirty="0">
                <a:solidFill>
                  <a:srgbClr val="002060"/>
                </a:solidFill>
                <a:latin typeface="Helvetica" pitchFamily="34" charset="0"/>
              </a:rPr>
            </a:br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3-Year Highlights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A01BA8-35FB-4EA9-8F1C-8B6172B8C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BDB37D0-146F-49AA-9046-B7E482BBA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358" y="1341912"/>
            <a:ext cx="7913077" cy="175404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Helvetica" pitchFamily="34" charset="0"/>
              </a:rPr>
              <a:t>General Fund: $4.2 Million Decrease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 pitchFamily="34" charset="0"/>
              </a:rPr>
              <a:t>Creation of P&amp;D Special Revenue Fund mid-FY16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 pitchFamily="34" charset="0"/>
              </a:rPr>
              <a:t>Reduction of 50 FTEs in the General Fund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 pitchFamily="34" charset="0"/>
              </a:rPr>
              <a:t>$750K increase for 2020 Census in FY19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2">
                  <a:lumMod val="25000"/>
                </a:schemeClr>
              </a:solidFill>
              <a:latin typeface="Helvetica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Helvetica" pitchFamily="34" charset="0"/>
              </a:rPr>
              <a:t>Special Revenue Fund: $4.3 Million Increase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 pitchFamily="34" charset="0"/>
              </a:rPr>
              <a:t>FY17 first full year of fund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 pitchFamily="34" charset="0"/>
              </a:rPr>
              <a:t>Indirect Cost Recovery charges started mid-FY18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 pitchFamily="34" charset="0"/>
              </a:rPr>
              <a:t>$525K increase for Digital Records Project in FY19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2">
                  <a:lumMod val="25000"/>
                </a:schemeClr>
              </a:solidFill>
              <a:latin typeface="Helvetica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Helvetica" pitchFamily="34" charset="0"/>
              </a:rPr>
              <a:t>Net change across all funds: $26K Increase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 pitchFamily="34" charset="0"/>
              </a:rPr>
              <a:t>Approximately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Helvetica" pitchFamily="34" charset="0"/>
              </a:rPr>
              <a:t>$1.25M net reduction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 pitchFamily="34" charset="0"/>
              </a:rPr>
              <a:t>adjusting for non-recurring expenses in FY19 (Census, Digital Records)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700" dirty="0"/>
          </a:p>
          <a:p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2594439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FY2019 Budget Expenditures Net Change (in thousands)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590345-D66B-489B-922C-41CC52E56A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2638" y="1263836"/>
            <a:ext cx="4664428" cy="545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746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689" y="306170"/>
            <a:ext cx="6705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FY2019 - Expenditures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 pitchFamily="34" charset="0"/>
              </a:rPr>
              <a:t>No significant change from FY18 Operating Budget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2">
                  <a:lumMod val="25000"/>
                </a:schemeClr>
              </a:solidFill>
              <a:latin typeface="Helvetica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 pitchFamily="34" charset="0"/>
              </a:rPr>
              <a:t>Increase of $573K for Contractual/Mandated Increases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2">
                  <a:lumMod val="25000"/>
                </a:schemeClr>
              </a:solidFill>
              <a:latin typeface="Helvetica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 pitchFamily="34" charset="0"/>
              </a:rPr>
              <a:t>$27K net decrease (Health, Pension, Restricted)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2">
                  <a:lumMod val="25000"/>
                </a:schemeClr>
              </a:solidFill>
              <a:latin typeface="Helvetica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 pitchFamily="34" charset="0"/>
              </a:rPr>
              <a:t>$600K net increase in program costs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 pitchFamily="34" charset="0"/>
              </a:rPr>
              <a:t>$750K increase for Census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 pitchFamily="34" charset="0"/>
              </a:rPr>
              <a:t>$124K decrease in Temporary Personnel Services </a:t>
            </a:r>
          </a:p>
          <a:p>
            <a:pPr marL="0" indent="0">
              <a:buNone/>
            </a:pPr>
            <a:endParaRPr lang="en-US" sz="36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237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apezoid 2"/>
          <p:cNvSpPr/>
          <p:nvPr/>
        </p:nvSpPr>
        <p:spPr>
          <a:xfrm>
            <a:off x="1697665" y="2456120"/>
            <a:ext cx="5715000" cy="4173280"/>
          </a:xfrm>
          <a:prstGeom prst="trapezoid">
            <a:avLst>
              <a:gd name="adj" fmla="val 37115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Organization Chart (Budget Divisions)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0DBC4-F51A-498A-848D-847AC1984212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360639"/>
              </p:ext>
            </p:extLst>
          </p:nvPr>
        </p:nvGraphicFramePr>
        <p:xfrm>
          <a:off x="3200400" y="2895600"/>
          <a:ext cx="27432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GIS Services </a:t>
                      </a:r>
                    </a:p>
                    <a:p>
                      <a:pPr algn="ctr"/>
                      <a:r>
                        <a:rPr lang="en-US" sz="1200" b="0" baseline="0" dirty="0"/>
                        <a:t>Fund: 1002   Division: </a:t>
                      </a:r>
                      <a:r>
                        <a:rPr lang="en-US" sz="1200" b="0" dirty="0"/>
                        <a:t>700002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Expenditures: $1,570,733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FTEs: 11.5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468076"/>
              </p:ext>
            </p:extLst>
          </p:nvPr>
        </p:nvGraphicFramePr>
        <p:xfrm>
          <a:off x="3200400" y="4013200"/>
          <a:ext cx="27432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Development</a:t>
                      </a:r>
                      <a:r>
                        <a:rPr lang="en-US" sz="1200" baseline="0" dirty="0"/>
                        <a:t> Services</a:t>
                      </a:r>
                      <a:endParaRPr lang="en-US" sz="1200" dirty="0"/>
                    </a:p>
                    <a:p>
                      <a:pPr algn="ctr"/>
                      <a:r>
                        <a:rPr lang="en-US" sz="1200" b="0" baseline="0" dirty="0"/>
                        <a:t>Fund: 2306   Division: </a:t>
                      </a:r>
                      <a:r>
                        <a:rPr lang="en-US" sz="1200" b="0" dirty="0"/>
                        <a:t>700003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Expenditures: $219,245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FTEs:</a:t>
                      </a:r>
                      <a:r>
                        <a:rPr lang="en-US" sz="1200" baseline="0" dirty="0"/>
                        <a:t> 0.0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899272"/>
              </p:ext>
            </p:extLst>
          </p:nvPr>
        </p:nvGraphicFramePr>
        <p:xfrm>
          <a:off x="6096000" y="2895600"/>
          <a:ext cx="27432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Community Sustainability </a:t>
                      </a:r>
                    </a:p>
                    <a:p>
                      <a:pPr algn="ctr"/>
                      <a:r>
                        <a:rPr lang="en-US" sz="1200" b="0" dirty="0"/>
                        <a:t>Fund:</a:t>
                      </a:r>
                      <a:r>
                        <a:rPr lang="en-US" sz="1200" b="0" baseline="0" dirty="0"/>
                        <a:t> 1000   Division: </a:t>
                      </a:r>
                      <a:r>
                        <a:rPr lang="en-US" sz="1200" b="0" dirty="0"/>
                        <a:t>700005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Expenditures: $1,198,414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FTEs: 11.7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408850"/>
              </p:ext>
            </p:extLst>
          </p:nvPr>
        </p:nvGraphicFramePr>
        <p:xfrm>
          <a:off x="3200400" y="1371600"/>
          <a:ext cx="27432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Planning &amp; Development Department</a:t>
                      </a:r>
                    </a:p>
                    <a:p>
                      <a:pPr algn="ctr"/>
                      <a:r>
                        <a:rPr lang="en-US" sz="1200" b="0" dirty="0"/>
                        <a:t>Business</a:t>
                      </a:r>
                      <a:r>
                        <a:rPr lang="en-US" sz="1200" b="0" baseline="0" dirty="0"/>
                        <a:t> Area No.: 7000</a:t>
                      </a:r>
                      <a:endParaRPr lang="en-US" sz="1200" b="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Expenditures: $14,041,343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FTEs: 94.3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916008"/>
              </p:ext>
            </p:extLst>
          </p:nvPr>
        </p:nvGraphicFramePr>
        <p:xfrm>
          <a:off x="304800" y="2895600"/>
          <a:ext cx="27432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Review Development Plats/Site Plans</a:t>
                      </a:r>
                    </a:p>
                    <a:p>
                      <a:pPr algn="ctr"/>
                      <a:r>
                        <a:rPr lang="en-US" sz="1200" b="0" dirty="0"/>
                        <a:t>Fund:</a:t>
                      </a:r>
                      <a:r>
                        <a:rPr lang="en-US" sz="1200" b="0" baseline="0" dirty="0"/>
                        <a:t> 2308   Division: </a:t>
                      </a:r>
                      <a:r>
                        <a:rPr lang="en-US" sz="1200" b="0" dirty="0"/>
                        <a:t>700007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Expenditures: $1,277,059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FTEs:</a:t>
                      </a:r>
                      <a:r>
                        <a:rPr lang="en-US" sz="1200" baseline="0" dirty="0"/>
                        <a:t> 14.0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734852"/>
              </p:ext>
            </p:extLst>
          </p:nvPr>
        </p:nvGraphicFramePr>
        <p:xfrm>
          <a:off x="304800" y="4013200"/>
          <a:ext cx="27432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r>
                        <a:rPr lang="en-US" sz="1200" dirty="0"/>
                        <a:t>Review Subdivision Plat Application</a:t>
                      </a:r>
                    </a:p>
                    <a:p>
                      <a:pPr algn="ctr"/>
                      <a:r>
                        <a:rPr lang="en-US" sz="1200" b="0" dirty="0"/>
                        <a:t>Fund:</a:t>
                      </a:r>
                      <a:r>
                        <a:rPr lang="en-US" sz="1200" b="0" baseline="0" dirty="0"/>
                        <a:t> 2308   Division: </a:t>
                      </a:r>
                      <a:r>
                        <a:rPr lang="en-US" sz="1200" b="0" dirty="0"/>
                        <a:t>700008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Expenditures:  $1,926,758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44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FTEs: 21.0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391529"/>
              </p:ext>
            </p:extLst>
          </p:nvPr>
        </p:nvGraphicFramePr>
        <p:xfrm>
          <a:off x="304800" y="5080000"/>
          <a:ext cx="27432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1920">
                <a:tc>
                  <a:txBody>
                    <a:bodyPr/>
                    <a:lstStyle/>
                    <a:p>
                      <a:r>
                        <a:rPr lang="en-US" sz="1200" dirty="0"/>
                        <a:t>GIS Customer &amp;</a:t>
                      </a:r>
                      <a:r>
                        <a:rPr lang="en-US" sz="1200" baseline="0" dirty="0"/>
                        <a:t> Admin Support</a:t>
                      </a:r>
                      <a:endParaRPr lang="en-US" sz="1200" dirty="0"/>
                    </a:p>
                    <a:p>
                      <a:pPr algn="ctr"/>
                      <a:r>
                        <a:rPr lang="en-US" sz="1200" b="0" dirty="0"/>
                        <a:t>Fund:</a:t>
                      </a:r>
                      <a:r>
                        <a:rPr lang="en-US" sz="1200" b="0" baseline="0" dirty="0"/>
                        <a:t> 2308   Division: </a:t>
                      </a:r>
                      <a:r>
                        <a:rPr lang="en-US" sz="1200" b="0" dirty="0"/>
                        <a:t>700009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Expenditures:  $ 4,829,274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FTEs: 18.5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947788"/>
              </p:ext>
            </p:extLst>
          </p:nvPr>
        </p:nvGraphicFramePr>
        <p:xfrm>
          <a:off x="6096000" y="4010164"/>
          <a:ext cx="27432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City Historic Preservation</a:t>
                      </a:r>
                      <a:r>
                        <a:rPr lang="en-US" sz="1200" baseline="0" dirty="0"/>
                        <a:t> Program </a:t>
                      </a:r>
                    </a:p>
                    <a:p>
                      <a:pPr algn="ctr"/>
                      <a:r>
                        <a:rPr lang="en-US" sz="1200" b="0" dirty="0"/>
                        <a:t>Fund:</a:t>
                      </a:r>
                      <a:r>
                        <a:rPr lang="en-US" sz="1200" b="0" baseline="0" dirty="0"/>
                        <a:t> 1000   Division: </a:t>
                      </a:r>
                      <a:r>
                        <a:rPr lang="en-US" sz="1200" b="0" dirty="0"/>
                        <a:t>700011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Expenditures: $277,288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FTEs: 3.7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878444"/>
              </p:ext>
            </p:extLst>
          </p:nvPr>
        </p:nvGraphicFramePr>
        <p:xfrm>
          <a:off x="6096000" y="5080000"/>
          <a:ext cx="27432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System Level Transportation Planning </a:t>
                      </a:r>
                      <a:r>
                        <a:rPr lang="en-US" sz="1200" b="0" dirty="0"/>
                        <a:t>Fund:</a:t>
                      </a:r>
                      <a:r>
                        <a:rPr lang="en-US" sz="1200" b="0" baseline="0" dirty="0"/>
                        <a:t> 1000   Division: </a:t>
                      </a:r>
                      <a:r>
                        <a:rPr lang="en-US" sz="1200" b="0" dirty="0"/>
                        <a:t>700012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Expenditures: $507,405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FTEs: 5.4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540133"/>
              </p:ext>
            </p:extLst>
          </p:nvPr>
        </p:nvGraphicFramePr>
        <p:xfrm>
          <a:off x="3200400" y="5080000"/>
          <a:ext cx="27432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Management and Support</a:t>
                      </a:r>
                    </a:p>
                    <a:p>
                      <a:pPr algn="ctr"/>
                      <a:r>
                        <a:rPr lang="en-US" sz="1200" b="0" dirty="0"/>
                        <a:t>Fund:</a:t>
                      </a:r>
                      <a:r>
                        <a:rPr lang="en-US" sz="1200" b="0" baseline="0" dirty="0"/>
                        <a:t> 1000   Division: </a:t>
                      </a:r>
                      <a:r>
                        <a:rPr lang="en-US" sz="1200" b="0" dirty="0"/>
                        <a:t>700001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Expenditures: $2,235,167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FTEs: 8.5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653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11500" dirty="0">
                <a:solidFill>
                  <a:schemeClr val="bg2">
                    <a:lumMod val="25000"/>
                  </a:schemeClr>
                </a:solidFill>
                <a:latin typeface="Helvetica" pitchFamily="34" charset="0"/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778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2D15FFE-9B74-4C0A-BB5C-1A80860E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34587"/>
              </p:ext>
            </p:extLst>
          </p:nvPr>
        </p:nvGraphicFramePr>
        <p:xfrm>
          <a:off x="543098" y="1425039"/>
          <a:ext cx="8229600" cy="514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2D15FFE-9B74-4C0A-BB5C-1A80860E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558567"/>
              </p:ext>
            </p:extLst>
          </p:nvPr>
        </p:nvGraphicFramePr>
        <p:xfrm>
          <a:off x="233319" y="283128"/>
          <a:ext cx="8601923" cy="6291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E1BF62B-FA7E-468D-83F8-3822A8628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Appendix A: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Department Demographics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E4BF75-5DF0-4229-ABBC-B9EC5EC65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63052B-3785-4620-BCDA-51C2038F8680}"/>
              </a:ext>
            </a:extLst>
          </p:cNvPr>
          <p:cNvSpPr txBox="1"/>
          <p:nvPr/>
        </p:nvSpPr>
        <p:spPr>
          <a:xfrm>
            <a:off x="3527600" y="3399790"/>
            <a:ext cx="22622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Employees: 81</a:t>
            </a:r>
          </a:p>
          <a:p>
            <a:pPr algn="ctr"/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Male: 52%</a:t>
            </a:r>
          </a:p>
          <a:p>
            <a:pPr algn="ctr"/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Female: 48%</a:t>
            </a:r>
          </a:p>
        </p:txBody>
      </p:sp>
    </p:spTree>
    <p:extLst>
      <p:ext uri="{BB962C8B-B14F-4D97-AF65-F5344CB8AC3E}">
        <p14:creationId xmlns:p14="http://schemas.microsoft.com/office/powerpoint/2010/main" val="518174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69FB-BD38-4400-A849-D7ADF1C8D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Appendix B: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Performance Measures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F7680-B66E-49BF-9938-EB293B5FD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70587B6-C6D3-4252-BE0B-EF94C77600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76900"/>
              </p:ext>
            </p:extLst>
          </p:nvPr>
        </p:nvGraphicFramePr>
        <p:xfrm>
          <a:off x="457200" y="1905000"/>
          <a:ext cx="8229600" cy="335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8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3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56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3319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Performance Measures</a:t>
                      </a: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Priorities</a:t>
                      </a: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FY17</a:t>
                      </a:r>
                    </a:p>
                    <a:p>
                      <a:pPr algn="ctr"/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Actual</a:t>
                      </a: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FY18</a:t>
                      </a:r>
                    </a:p>
                    <a:p>
                      <a:pPr algn="ctr"/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Budget</a:t>
                      </a: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FY18</a:t>
                      </a:r>
                    </a:p>
                    <a:p>
                      <a:pPr algn="ctr"/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Estimates</a:t>
                      </a: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FY19</a:t>
                      </a:r>
                    </a:p>
                    <a:p>
                      <a:pPr algn="ctr"/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Budget</a:t>
                      </a:r>
                    </a:p>
                  </a:txBody>
                  <a:tcPr>
                    <a:solidFill>
                      <a:srgbClr val="0017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319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Applications Reviewed</a:t>
                      </a:r>
                      <a:r>
                        <a:rPr lang="en-US" sz="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 Annual Major Thoroughfare and Freeway Plan Amendments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Complete Communities;</a:t>
                      </a:r>
                      <a:r>
                        <a:rPr lang="en-US" sz="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Services</a:t>
                      </a:r>
                      <a:r>
                        <a:rPr lang="en-US" sz="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Infrastructure; Sound Financial Management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319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Applications Reviewed: Historic COA, Landmark</a:t>
                      </a:r>
                      <a:r>
                        <a:rPr lang="en-US" sz="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Protected Landmark, and Historic Districts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Complete Communities;</a:t>
                      </a:r>
                      <a:r>
                        <a:rPr lang="en-US" sz="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Sound Financial Management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319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Applications Reviewed: Special</a:t>
                      </a:r>
                      <a:r>
                        <a:rPr lang="en-US" sz="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Minimum Lot Size/Building Line and Prohibited Yard Parking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Complete Communities</a:t>
                      </a:r>
                      <a:r>
                        <a:rPr lang="en-US" sz="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; Sound Financial Management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319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Lots</a:t>
                      </a:r>
                      <a:r>
                        <a:rPr lang="en-US" sz="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protected by Special Minimum Lot Size, Building Line, and Prohibited Yard Parking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Complete Communities</a:t>
                      </a:r>
                      <a:r>
                        <a:rPr lang="en-US" sz="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; Sound Financial Management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3,311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2,641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526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Number of</a:t>
                      </a:r>
                      <a:r>
                        <a:rPr lang="en-US" sz="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Small Area Plans (Mobility Studies, Livable Center Studies, etc.) coordinated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Complete Communities;</a:t>
                      </a:r>
                      <a:r>
                        <a:rPr lang="en-US" sz="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Services</a:t>
                      </a:r>
                      <a:r>
                        <a:rPr lang="en-US" sz="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Infrastructure; Sound Financial Management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19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Expenditures Adopted Budget vs Actual Utilization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Sound Financial Management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200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Revenues Adopted Budget vs Actual Utilization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Sound Financial Management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E24D195-5E59-4C4E-8F09-91338E59B642}"/>
              </a:ext>
            </a:extLst>
          </p:cNvPr>
          <p:cNvSpPr txBox="1"/>
          <p:nvPr/>
        </p:nvSpPr>
        <p:spPr>
          <a:xfrm>
            <a:off x="457200" y="1235325"/>
            <a:ext cx="2459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General Fund</a:t>
            </a:r>
          </a:p>
        </p:txBody>
      </p:sp>
    </p:spTree>
    <p:extLst>
      <p:ext uri="{BB962C8B-B14F-4D97-AF65-F5344CB8AC3E}">
        <p14:creationId xmlns:p14="http://schemas.microsoft.com/office/powerpoint/2010/main" val="27753661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69FB-BD38-4400-A849-D7ADF1C8D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Appendix B: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Performance Measures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F7680-B66E-49BF-9938-EB293B5FD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70587B6-C6D3-4252-BE0B-EF94C77600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439734"/>
              </p:ext>
            </p:extLst>
          </p:nvPr>
        </p:nvGraphicFramePr>
        <p:xfrm>
          <a:off x="457200" y="1905000"/>
          <a:ext cx="8229600" cy="32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8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3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56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3319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Performance Measures</a:t>
                      </a: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Priorities</a:t>
                      </a: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FY17</a:t>
                      </a:r>
                    </a:p>
                    <a:p>
                      <a:pPr algn="ctr"/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Actual</a:t>
                      </a: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FY18</a:t>
                      </a:r>
                    </a:p>
                    <a:p>
                      <a:pPr algn="ctr"/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Budget</a:t>
                      </a: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FY18</a:t>
                      </a:r>
                    </a:p>
                    <a:p>
                      <a:pPr algn="ctr"/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Estimates</a:t>
                      </a: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FY19</a:t>
                      </a:r>
                    </a:p>
                    <a:p>
                      <a:pPr algn="ctr"/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Budget</a:t>
                      </a:r>
                    </a:p>
                  </a:txBody>
                  <a:tcPr>
                    <a:solidFill>
                      <a:srgbClr val="0017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319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Applications Reviewed: Commercial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Complete Communities;</a:t>
                      </a:r>
                      <a:r>
                        <a:rPr lang="en-US" sz="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Services</a:t>
                      </a:r>
                      <a:r>
                        <a:rPr lang="en-US" sz="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Infrastructure; Sound Financial Management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9,757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319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Percentage of commercial plans reviewed in 5 business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Complete Communities;</a:t>
                      </a:r>
                      <a:r>
                        <a:rPr lang="en-US" sz="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Sound Financial Management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319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Applications Reviewed: Residential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Complete Communities;</a:t>
                      </a:r>
                      <a:r>
                        <a:rPr lang="en-US" sz="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Services</a:t>
                      </a:r>
                      <a:r>
                        <a:rPr lang="en-US" sz="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Infrastructure; Sound Financial Management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17,393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19,800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319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Percentage of residential plans reviewed in 3 business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Complete Communities;</a:t>
                      </a:r>
                      <a:r>
                        <a:rPr lang="en-US" sz="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Sound Financial Management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404097"/>
                  </a:ext>
                </a:extLst>
              </a:tr>
              <a:tr h="333319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Percentage of walk-in customers for POD services</a:t>
                      </a:r>
                      <a:r>
                        <a:rPr lang="en-US" sz="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at the HPC met by the planner within 10 minutes of check-in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Complete Communities;</a:t>
                      </a:r>
                      <a:r>
                        <a:rPr lang="en-US" sz="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Sound Financial Management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611762"/>
                  </a:ext>
                </a:extLst>
              </a:tr>
              <a:tr h="333319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Applications Reviewed:</a:t>
                      </a:r>
                      <a:r>
                        <a:rPr lang="en-US" sz="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Subdivision Plats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Complete Communities;</a:t>
                      </a:r>
                      <a:r>
                        <a:rPr lang="en-US" sz="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Services</a:t>
                      </a:r>
                      <a:r>
                        <a:rPr lang="en-US" sz="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Infrastructure; Sound Financial Management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1,945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2,450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319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Expenditures Adopted Budget vs Actual Utilization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Sound Financial Management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200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Revenues Adopted Budget vs Actual Utilization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Sound Financial Management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E24D195-5E59-4C4E-8F09-91338E59B642}"/>
              </a:ext>
            </a:extLst>
          </p:cNvPr>
          <p:cNvSpPr txBox="1"/>
          <p:nvPr/>
        </p:nvSpPr>
        <p:spPr>
          <a:xfrm>
            <a:off x="457200" y="1235325"/>
            <a:ext cx="3887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Special Revenue Fund</a:t>
            </a:r>
          </a:p>
        </p:txBody>
      </p:sp>
    </p:spTree>
    <p:extLst>
      <p:ext uri="{BB962C8B-B14F-4D97-AF65-F5344CB8AC3E}">
        <p14:creationId xmlns:p14="http://schemas.microsoft.com/office/powerpoint/2010/main" val="30096151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69FB-BD38-4400-A849-D7ADF1C8D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Appendix B: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Performance Measures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F7680-B66E-49BF-9938-EB293B5FD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70587B6-C6D3-4252-BE0B-EF94C77600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997816"/>
              </p:ext>
            </p:extLst>
          </p:nvPr>
        </p:nvGraphicFramePr>
        <p:xfrm>
          <a:off x="457200" y="1905000"/>
          <a:ext cx="8229600" cy="152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8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3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56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3319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Performance Measures</a:t>
                      </a: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Priorities</a:t>
                      </a: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FY17</a:t>
                      </a:r>
                    </a:p>
                    <a:p>
                      <a:pPr algn="ctr"/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Actual</a:t>
                      </a: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FY18</a:t>
                      </a:r>
                    </a:p>
                    <a:p>
                      <a:pPr algn="ctr"/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Budget</a:t>
                      </a: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FY18</a:t>
                      </a:r>
                    </a:p>
                    <a:p>
                      <a:pPr algn="ctr"/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Estimates</a:t>
                      </a: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FY19</a:t>
                      </a:r>
                    </a:p>
                    <a:p>
                      <a:pPr algn="ctr"/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Budget</a:t>
                      </a:r>
                    </a:p>
                  </a:txBody>
                  <a:tcPr>
                    <a:solidFill>
                      <a:srgbClr val="0017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319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Percentage</a:t>
                      </a:r>
                      <a:r>
                        <a:rPr lang="en-US" sz="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of property addresses assigned prior to Planning Commission approval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Complete Communities;</a:t>
                      </a:r>
                      <a:r>
                        <a:rPr lang="en-US" sz="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Services</a:t>
                      </a:r>
                      <a:r>
                        <a:rPr lang="en-US" sz="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Infrastructure; Sound Financial Management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319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Expenditures Adopted Budget vs Actual Utilization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Sound Financial Management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200"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Revenues Adopted Budget vs Actual Utilization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Sound Financial Management</a:t>
                      </a:r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E24D195-5E59-4C4E-8F09-91338E59B642}"/>
              </a:ext>
            </a:extLst>
          </p:cNvPr>
          <p:cNvSpPr txBox="1"/>
          <p:nvPr/>
        </p:nvSpPr>
        <p:spPr>
          <a:xfrm>
            <a:off x="457200" y="1235325"/>
            <a:ext cx="55721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Central Services Revolving Fund</a:t>
            </a:r>
          </a:p>
        </p:txBody>
      </p:sp>
    </p:spTree>
    <p:extLst>
      <p:ext uri="{BB962C8B-B14F-4D97-AF65-F5344CB8AC3E}">
        <p14:creationId xmlns:p14="http://schemas.microsoft.com/office/powerpoint/2010/main" val="829447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  <a:latin typeface="Helvetica" pitchFamily="34" charset="0"/>
              </a:rPr>
              <a:t>Organizational Chart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47901" y="6282056"/>
            <a:ext cx="2133600" cy="365125"/>
          </a:xfr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latin typeface="Helvetica" pitchFamily="34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>
              <a:solidFill>
                <a:prstClr val="black"/>
              </a:solidFill>
              <a:latin typeface="Helvetica" pitchFamily="34" charset="0"/>
              <a:ea typeface="ＭＳ Ｐゴシック" charset="0"/>
            </a:endParaRPr>
          </a:p>
        </p:txBody>
      </p:sp>
      <p:sp>
        <p:nvSpPr>
          <p:cNvPr id="31" name="Rectangle 15"/>
          <p:cNvSpPr>
            <a:spLocks noChangeArrowheads="1"/>
          </p:cNvSpPr>
          <p:nvPr/>
        </p:nvSpPr>
        <p:spPr bwMode="auto">
          <a:xfrm>
            <a:off x="3368040" y="1447800"/>
            <a:ext cx="2346960" cy="6858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Director</a:t>
            </a:r>
          </a:p>
        </p:txBody>
      </p:sp>
      <p:sp>
        <p:nvSpPr>
          <p:cNvPr id="32" name="Rectangle 36"/>
          <p:cNvSpPr>
            <a:spLocks noChangeArrowheads="1"/>
          </p:cNvSpPr>
          <p:nvPr/>
        </p:nvSpPr>
        <p:spPr bwMode="auto">
          <a:xfrm>
            <a:off x="5715000" y="2662382"/>
            <a:ext cx="1447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900" dirty="0">
                <a:latin typeface="Verdana" pitchFamily="34" charset="0"/>
                <a:ea typeface="Verdana" pitchFamily="34" charset="0"/>
                <a:cs typeface="Verdana" pitchFamily="34" charset="0"/>
              </a:rPr>
              <a:t>Director’s Office</a:t>
            </a:r>
          </a:p>
          <a:p>
            <a:pPr algn="ctr">
              <a:spcBef>
                <a:spcPct val="0"/>
              </a:spcBef>
            </a:pPr>
            <a:r>
              <a:rPr lang="en-US" sz="900" dirty="0">
                <a:latin typeface="Verdana" pitchFamily="34" charset="0"/>
                <a:ea typeface="Verdana" pitchFamily="34" charset="0"/>
                <a:cs typeface="Verdana" pitchFamily="34" charset="0"/>
              </a:rPr>
              <a:t>Admin. Coordinator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243791" y="4790186"/>
            <a:ext cx="1594153" cy="77241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Community &amp;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Regional Planning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Division</a:t>
            </a:r>
          </a:p>
        </p:txBody>
      </p:sp>
      <p:sp>
        <p:nvSpPr>
          <p:cNvPr id="34" name="Line 16"/>
          <p:cNvSpPr>
            <a:spLocks noChangeShapeType="1"/>
          </p:cNvSpPr>
          <p:nvPr/>
        </p:nvSpPr>
        <p:spPr bwMode="auto">
          <a:xfrm>
            <a:off x="4572000" y="2133600"/>
            <a:ext cx="0" cy="266189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5" name="Line 18"/>
          <p:cNvSpPr>
            <a:spLocks noChangeShapeType="1"/>
          </p:cNvSpPr>
          <p:nvPr/>
        </p:nvSpPr>
        <p:spPr bwMode="auto">
          <a:xfrm flipH="1">
            <a:off x="4572000" y="2967182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6" name="Line 40"/>
          <p:cNvSpPr>
            <a:spLocks noChangeShapeType="1"/>
          </p:cNvSpPr>
          <p:nvPr/>
        </p:nvSpPr>
        <p:spPr bwMode="auto">
          <a:xfrm>
            <a:off x="1020888" y="4518890"/>
            <a:ext cx="0" cy="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1676400" y="3429000"/>
            <a:ext cx="1725903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Council Liaison &amp;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PIO</a:t>
            </a:r>
            <a:endParaRPr lang="en-US" sz="9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8" name="Line 18"/>
          <p:cNvSpPr>
            <a:spLocks noChangeShapeType="1"/>
          </p:cNvSpPr>
          <p:nvPr/>
        </p:nvSpPr>
        <p:spPr bwMode="auto">
          <a:xfrm flipH="1">
            <a:off x="3402013" y="3705225"/>
            <a:ext cx="1160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203835" y="1790700"/>
            <a:ext cx="1634109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dirty="0">
                <a:latin typeface="Verdana" pitchFamily="34" charset="0"/>
                <a:ea typeface="Verdana" pitchFamily="34" charset="0"/>
                <a:cs typeface="Verdana" pitchFamily="34" charset="0"/>
              </a:rPr>
              <a:t>Mayor’s Office of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dirty="0">
                <a:latin typeface="Verdana" pitchFamily="34" charset="0"/>
                <a:ea typeface="Verdana" pitchFamily="34" charset="0"/>
                <a:cs typeface="Verdana" pitchFamily="34" charset="0"/>
              </a:rPr>
              <a:t>Communications</a:t>
            </a:r>
            <a:endParaRPr lang="en-US" sz="9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0" name="Rectangle 17"/>
          <p:cNvSpPr>
            <a:spLocks noChangeArrowheads="1"/>
          </p:cNvSpPr>
          <p:nvPr/>
        </p:nvSpPr>
        <p:spPr bwMode="auto">
          <a:xfrm>
            <a:off x="7318970" y="1828800"/>
            <a:ext cx="158627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Finance </a:t>
            </a:r>
            <a:r>
              <a:rPr lang="en-US" sz="900" dirty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en-US" sz="9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epartment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dirty="0">
                <a:latin typeface="Verdana" pitchFamily="34" charset="0"/>
                <a:ea typeface="Verdana" pitchFamily="34" charset="0"/>
                <a:cs typeface="Verdana" pitchFamily="34" charset="0"/>
              </a:rPr>
              <a:t>HITS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Fleet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900" dirty="0">
                <a:latin typeface="Verdana" pitchFamily="34" charset="0"/>
                <a:ea typeface="Verdana" pitchFamily="34" charset="0"/>
                <a:cs typeface="Verdana" pitchFamily="34" charset="0"/>
              </a:rPr>
              <a:t>HR</a:t>
            </a:r>
            <a:endParaRPr lang="en-US" sz="9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" name="Line 16"/>
          <p:cNvSpPr>
            <a:spLocks noChangeShapeType="1"/>
          </p:cNvSpPr>
          <p:nvPr/>
        </p:nvSpPr>
        <p:spPr bwMode="auto">
          <a:xfrm>
            <a:off x="8142670" y="2444269"/>
            <a:ext cx="0" cy="2351221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2" name="Line 16"/>
          <p:cNvSpPr>
            <a:spLocks noChangeShapeType="1"/>
          </p:cNvSpPr>
          <p:nvPr/>
        </p:nvSpPr>
        <p:spPr bwMode="auto">
          <a:xfrm>
            <a:off x="923544" y="3810000"/>
            <a:ext cx="752856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3" name="Line 16"/>
          <p:cNvSpPr>
            <a:spLocks noChangeShapeType="1"/>
          </p:cNvSpPr>
          <p:nvPr/>
        </p:nvSpPr>
        <p:spPr bwMode="auto">
          <a:xfrm flipH="1">
            <a:off x="920686" y="2400300"/>
            <a:ext cx="2858" cy="137939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>
            <a:off x="8142670" y="4518890"/>
            <a:ext cx="0" cy="27129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45" name="Straight Connector 44"/>
          <p:cNvCxnSpPr>
            <a:stCxn id="36" idx="0"/>
            <a:endCxn id="44" idx="0"/>
          </p:cNvCxnSpPr>
          <p:nvPr/>
        </p:nvCxnSpPr>
        <p:spPr>
          <a:xfrm>
            <a:off x="1020888" y="4518890"/>
            <a:ext cx="712178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38"/>
          <p:cNvSpPr>
            <a:spLocks noChangeArrowheads="1"/>
          </p:cNvSpPr>
          <p:nvPr/>
        </p:nvSpPr>
        <p:spPr bwMode="auto">
          <a:xfrm>
            <a:off x="2012310" y="4795490"/>
            <a:ext cx="1594153" cy="77241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Transportation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Planning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Division</a:t>
            </a:r>
          </a:p>
        </p:txBody>
      </p:sp>
      <p:sp>
        <p:nvSpPr>
          <p:cNvPr id="47" name="Rectangle 38"/>
          <p:cNvSpPr>
            <a:spLocks noChangeArrowheads="1"/>
          </p:cNvSpPr>
          <p:nvPr/>
        </p:nvSpPr>
        <p:spPr bwMode="auto">
          <a:xfrm>
            <a:off x="3765398" y="4795490"/>
            <a:ext cx="1594153" cy="77241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GIS Services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Division</a:t>
            </a:r>
          </a:p>
        </p:txBody>
      </p:sp>
      <p:sp>
        <p:nvSpPr>
          <p:cNvPr id="48" name="Rectangle 38"/>
          <p:cNvSpPr>
            <a:spLocks noChangeArrowheads="1"/>
          </p:cNvSpPr>
          <p:nvPr/>
        </p:nvSpPr>
        <p:spPr bwMode="auto">
          <a:xfrm>
            <a:off x="5534488" y="4795490"/>
            <a:ext cx="1594153" cy="77241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Development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Services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Division</a:t>
            </a:r>
          </a:p>
        </p:txBody>
      </p:sp>
      <p:sp>
        <p:nvSpPr>
          <p:cNvPr id="49" name="Rectangle 38"/>
          <p:cNvSpPr>
            <a:spLocks noChangeArrowheads="1"/>
          </p:cNvSpPr>
          <p:nvPr/>
        </p:nvSpPr>
        <p:spPr bwMode="auto">
          <a:xfrm>
            <a:off x="7318970" y="4770579"/>
            <a:ext cx="1594153" cy="77241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Management &amp;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Support Services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Division</a:t>
            </a:r>
          </a:p>
        </p:txBody>
      </p:sp>
      <p:sp>
        <p:nvSpPr>
          <p:cNvPr id="50" name="Line 40"/>
          <p:cNvSpPr>
            <a:spLocks noChangeShapeType="1"/>
          </p:cNvSpPr>
          <p:nvPr/>
        </p:nvSpPr>
        <p:spPr bwMode="auto">
          <a:xfrm>
            <a:off x="2854476" y="4513586"/>
            <a:ext cx="0" cy="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" name="Line 40"/>
          <p:cNvSpPr>
            <a:spLocks noChangeShapeType="1"/>
          </p:cNvSpPr>
          <p:nvPr/>
        </p:nvSpPr>
        <p:spPr bwMode="auto">
          <a:xfrm>
            <a:off x="6331564" y="4518890"/>
            <a:ext cx="0" cy="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458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Revenues By Funds</a:t>
            </a:r>
            <a:br>
              <a:rPr lang="en-US" dirty="0">
                <a:solidFill>
                  <a:srgbClr val="002060"/>
                </a:solidFill>
                <a:latin typeface="Helvetica" pitchFamily="34" charset="0"/>
              </a:rPr>
            </a:br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($ in thousands)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160F6BB-73B5-4B62-B468-CA1735D22F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994012"/>
              </p:ext>
            </p:extLst>
          </p:nvPr>
        </p:nvGraphicFramePr>
        <p:xfrm>
          <a:off x="555476" y="1501356"/>
          <a:ext cx="8028775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245">
                  <a:extLst>
                    <a:ext uri="{9D8B030D-6E8A-4147-A177-3AD203B41FA5}">
                      <a16:colId xmlns:a16="http://schemas.microsoft.com/office/drawing/2014/main" val="516550114"/>
                    </a:ext>
                  </a:extLst>
                </a:gridCol>
                <a:gridCol w="1021333">
                  <a:extLst>
                    <a:ext uri="{9D8B030D-6E8A-4147-A177-3AD203B41FA5}">
                      <a16:colId xmlns:a16="http://schemas.microsoft.com/office/drawing/2014/main" val="120854523"/>
                    </a:ext>
                  </a:extLst>
                </a:gridCol>
                <a:gridCol w="974220">
                  <a:extLst>
                    <a:ext uri="{9D8B030D-6E8A-4147-A177-3AD203B41FA5}">
                      <a16:colId xmlns:a16="http://schemas.microsoft.com/office/drawing/2014/main" val="2288775472"/>
                    </a:ext>
                  </a:extLst>
                </a:gridCol>
                <a:gridCol w="1119499">
                  <a:extLst>
                    <a:ext uri="{9D8B030D-6E8A-4147-A177-3AD203B41FA5}">
                      <a16:colId xmlns:a16="http://schemas.microsoft.com/office/drawing/2014/main" val="3226125417"/>
                    </a:ext>
                  </a:extLst>
                </a:gridCol>
                <a:gridCol w="991313">
                  <a:extLst>
                    <a:ext uri="{9D8B030D-6E8A-4147-A177-3AD203B41FA5}">
                      <a16:colId xmlns:a16="http://schemas.microsoft.com/office/drawing/2014/main" val="2175961683"/>
                    </a:ext>
                  </a:extLst>
                </a:gridCol>
                <a:gridCol w="1187865">
                  <a:extLst>
                    <a:ext uri="{9D8B030D-6E8A-4147-A177-3AD203B41FA5}">
                      <a16:colId xmlns:a16="http://schemas.microsoft.com/office/drawing/2014/main" val="205436863"/>
                    </a:ext>
                  </a:extLst>
                </a:gridCol>
                <a:gridCol w="662300">
                  <a:extLst>
                    <a:ext uri="{9D8B030D-6E8A-4147-A177-3AD203B41FA5}">
                      <a16:colId xmlns:a16="http://schemas.microsoft.com/office/drawing/2014/main" val="18509857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Fund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FY17</a:t>
                      </a:r>
                    </a:p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Actual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FY18</a:t>
                      </a:r>
                    </a:p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Budget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FY18</a:t>
                      </a:r>
                    </a:p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Estimates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FY19</a:t>
                      </a:r>
                    </a:p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Proposed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Variance FY19 Prop/FY18 Estimates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% </a:t>
                      </a:r>
                    </a:p>
                    <a:p>
                      <a:pPr algn="ctr"/>
                      <a:r>
                        <a:rPr lang="en-US" sz="1200" dirty="0"/>
                        <a:t>Change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7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General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$1,168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$1,178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$1,386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$857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($530)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(38.2)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967263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P&amp;D Special Revenue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$6,633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$6,613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$6,660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$6,775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$115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1.7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294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Central Services Revolving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$928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$1,441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$1,255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$1,571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$316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25.2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912358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</a:rPr>
                        <a:t>Historic Preservation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$22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$13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$22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$20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($2)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(7.5)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944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0" kern="1200" dirty="0">
                          <a:solidFill>
                            <a:schemeClr val="lt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Total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$8,750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$9,245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$9,323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$9,222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($101)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(1.1)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223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164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FY2019 - Revenues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2400"/>
              </a:spcAft>
            </a:pP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General Fund: </a:t>
            </a:r>
            <a:r>
              <a:rPr lang="en-US" dirty="0">
                <a:solidFill>
                  <a:schemeClr val="tx2"/>
                </a:solidFill>
                <a:latin typeface="Helvetica" pitchFamily="34" charset="0"/>
              </a:rPr>
              <a:t>Decrease in salary chargeback from Special Revenue Fund (Reassignment, Staff Departures)</a:t>
            </a:r>
          </a:p>
          <a:p>
            <a:pPr>
              <a:spcAft>
                <a:spcPts val="2400"/>
              </a:spcAft>
            </a:pP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Special Revenue: </a:t>
            </a:r>
            <a:r>
              <a:rPr lang="en-US" dirty="0">
                <a:solidFill>
                  <a:schemeClr val="tx2"/>
                </a:solidFill>
                <a:latin typeface="Helvetica" pitchFamily="34" charset="0"/>
              </a:rPr>
              <a:t>Increase in development activity</a:t>
            </a:r>
          </a:p>
          <a:p>
            <a:pPr>
              <a:spcAft>
                <a:spcPts val="2400"/>
              </a:spcAft>
            </a:pP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Central Services: </a:t>
            </a:r>
            <a:r>
              <a:rPr lang="en-US" dirty="0">
                <a:solidFill>
                  <a:schemeClr val="tx2"/>
                </a:solidFill>
                <a:latin typeface="Helvetica" pitchFamily="34" charset="0"/>
              </a:rPr>
              <a:t>Revenue matches expenditures</a:t>
            </a:r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  <a:p>
            <a:pPr>
              <a:spcAft>
                <a:spcPts val="2400"/>
              </a:spcAft>
            </a:pP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Historic Preservation: </a:t>
            </a:r>
            <a:r>
              <a:rPr lang="en-US" dirty="0">
                <a:solidFill>
                  <a:schemeClr val="tx2"/>
                </a:solidFill>
                <a:latin typeface="Helvetica" pitchFamily="34" charset="0"/>
              </a:rPr>
              <a:t>Interest on fund balance</a:t>
            </a:r>
          </a:p>
          <a:p>
            <a:pPr marL="0" indent="0">
              <a:buNone/>
            </a:pPr>
            <a:endParaRPr lang="en-US" sz="36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45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Expenditures By Funds</a:t>
            </a:r>
            <a:br>
              <a:rPr lang="en-US" dirty="0">
                <a:solidFill>
                  <a:srgbClr val="002060"/>
                </a:solidFill>
                <a:latin typeface="Helvetica" pitchFamily="34" charset="0"/>
              </a:rPr>
            </a:br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($ in thousands)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E82BBF3-3020-4C39-8FDD-B9BF40ABD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278759"/>
              </p:ext>
            </p:extLst>
          </p:nvPr>
        </p:nvGraphicFramePr>
        <p:xfrm>
          <a:off x="555476" y="1497504"/>
          <a:ext cx="8028775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245">
                  <a:extLst>
                    <a:ext uri="{9D8B030D-6E8A-4147-A177-3AD203B41FA5}">
                      <a16:colId xmlns:a16="http://schemas.microsoft.com/office/drawing/2014/main" val="516550114"/>
                    </a:ext>
                  </a:extLst>
                </a:gridCol>
                <a:gridCol w="1021333">
                  <a:extLst>
                    <a:ext uri="{9D8B030D-6E8A-4147-A177-3AD203B41FA5}">
                      <a16:colId xmlns:a16="http://schemas.microsoft.com/office/drawing/2014/main" val="120854523"/>
                    </a:ext>
                  </a:extLst>
                </a:gridCol>
                <a:gridCol w="974220">
                  <a:extLst>
                    <a:ext uri="{9D8B030D-6E8A-4147-A177-3AD203B41FA5}">
                      <a16:colId xmlns:a16="http://schemas.microsoft.com/office/drawing/2014/main" val="2288775472"/>
                    </a:ext>
                  </a:extLst>
                </a:gridCol>
                <a:gridCol w="1119499">
                  <a:extLst>
                    <a:ext uri="{9D8B030D-6E8A-4147-A177-3AD203B41FA5}">
                      <a16:colId xmlns:a16="http://schemas.microsoft.com/office/drawing/2014/main" val="3226125417"/>
                    </a:ext>
                  </a:extLst>
                </a:gridCol>
                <a:gridCol w="991313">
                  <a:extLst>
                    <a:ext uri="{9D8B030D-6E8A-4147-A177-3AD203B41FA5}">
                      <a16:colId xmlns:a16="http://schemas.microsoft.com/office/drawing/2014/main" val="2175961683"/>
                    </a:ext>
                  </a:extLst>
                </a:gridCol>
                <a:gridCol w="1187865">
                  <a:extLst>
                    <a:ext uri="{9D8B030D-6E8A-4147-A177-3AD203B41FA5}">
                      <a16:colId xmlns:a16="http://schemas.microsoft.com/office/drawing/2014/main" val="205436863"/>
                    </a:ext>
                  </a:extLst>
                </a:gridCol>
                <a:gridCol w="662300">
                  <a:extLst>
                    <a:ext uri="{9D8B030D-6E8A-4147-A177-3AD203B41FA5}">
                      <a16:colId xmlns:a16="http://schemas.microsoft.com/office/drawing/2014/main" val="18509857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Fund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FY17</a:t>
                      </a:r>
                    </a:p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Actual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FY18</a:t>
                      </a:r>
                    </a:p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Budget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FY18</a:t>
                      </a:r>
                    </a:p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Estimates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FY19</a:t>
                      </a:r>
                    </a:p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Proposed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Variance FY19 Prop/FY18 Budget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% </a:t>
                      </a:r>
                    </a:p>
                    <a:p>
                      <a:pPr algn="ctr"/>
                      <a:r>
                        <a:rPr lang="en-US" sz="1200" dirty="0"/>
                        <a:t>Change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7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General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$3,989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$3,645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$3,645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$4,218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$573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15.7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967263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P&amp;D Special Revenue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$5,053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$6,670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$6,436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$8,033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$1,363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20.4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294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Central Services Revolving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$928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$1,441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$1,255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$1,571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$129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9.0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912358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Historic Preservation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$235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$200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$200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$219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$19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9.6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722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Total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$10,205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$11,956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$11,536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$14,041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$2,085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17.4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223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013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A9335D5-8883-40B3-B932-8DE69C0CE6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6091706"/>
              </p:ext>
            </p:extLst>
          </p:nvPr>
        </p:nvGraphicFramePr>
        <p:xfrm>
          <a:off x="4738216" y="1197904"/>
          <a:ext cx="4572000" cy="4658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994A320-7833-4DCC-AC98-E0B53A3E6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FY19 Personnel vs Non-Personnel </a:t>
            </a:r>
            <a:br>
              <a:rPr lang="en-US" dirty="0">
                <a:solidFill>
                  <a:srgbClr val="002060"/>
                </a:solidFill>
                <a:latin typeface="Helvetica" pitchFamily="34" charset="0"/>
              </a:rPr>
            </a:br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($ in thousands)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FA94B8-5BE5-4529-ABFF-54CF89037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3B7F867-1CDD-40C6-A414-9832F8B75E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707204"/>
              </p:ext>
            </p:extLst>
          </p:nvPr>
        </p:nvGraphicFramePr>
        <p:xfrm>
          <a:off x="-504758" y="2094986"/>
          <a:ext cx="6324002" cy="4443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1346570-ED66-40BF-A080-97AFC3D19A4C}"/>
              </a:ext>
            </a:extLst>
          </p:cNvPr>
          <p:cNvSpPr txBox="1"/>
          <p:nvPr/>
        </p:nvSpPr>
        <p:spPr>
          <a:xfrm>
            <a:off x="5765660" y="4956734"/>
            <a:ext cx="2739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Non-Personnel Breakdown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57FFFB-0C0F-4A2B-AFCD-A0C04DD81EC2}"/>
              </a:ext>
            </a:extLst>
          </p:cNvPr>
          <p:cNvSpPr txBox="1"/>
          <p:nvPr/>
        </p:nvSpPr>
        <p:spPr>
          <a:xfrm>
            <a:off x="457200" y="1235325"/>
            <a:ext cx="2459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General Fund</a:t>
            </a:r>
          </a:p>
        </p:txBody>
      </p:sp>
    </p:spTree>
    <p:extLst>
      <p:ext uri="{BB962C8B-B14F-4D97-AF65-F5344CB8AC3E}">
        <p14:creationId xmlns:p14="http://schemas.microsoft.com/office/powerpoint/2010/main" val="813459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A9335D5-8883-40B3-B932-8DE69C0CE665}"/>
              </a:ext>
            </a:extLst>
          </p:cNvPr>
          <p:cNvGraphicFramePr>
            <a:graphicFrameLocks/>
          </p:cNvGraphicFramePr>
          <p:nvPr/>
        </p:nvGraphicFramePr>
        <p:xfrm>
          <a:off x="4849427" y="1276887"/>
          <a:ext cx="4572000" cy="4658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994A320-7833-4DCC-AC98-E0B53A3E6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FY19 Personnel vs Non-Personnel </a:t>
            </a:r>
            <a:br>
              <a:rPr lang="en-US" dirty="0">
                <a:solidFill>
                  <a:srgbClr val="002060"/>
                </a:solidFill>
                <a:latin typeface="Helvetica" pitchFamily="34" charset="0"/>
              </a:rPr>
            </a:br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($ in thousands)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FA94B8-5BE5-4529-ABFF-54CF89037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3B7F867-1CDD-40C6-A414-9832F8B75E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327045"/>
              </p:ext>
            </p:extLst>
          </p:nvPr>
        </p:nvGraphicFramePr>
        <p:xfrm>
          <a:off x="-400068" y="2277549"/>
          <a:ext cx="6324002" cy="4443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1346570-ED66-40BF-A080-97AFC3D19A4C}"/>
              </a:ext>
            </a:extLst>
          </p:cNvPr>
          <p:cNvSpPr txBox="1"/>
          <p:nvPr/>
        </p:nvSpPr>
        <p:spPr>
          <a:xfrm>
            <a:off x="5765660" y="4956734"/>
            <a:ext cx="2739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Non-Personnel Breakdown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3E86DA-C37E-4EF4-8EB3-D4151A59164A}"/>
              </a:ext>
            </a:extLst>
          </p:cNvPr>
          <p:cNvSpPr txBox="1"/>
          <p:nvPr/>
        </p:nvSpPr>
        <p:spPr>
          <a:xfrm>
            <a:off x="457200" y="1235325"/>
            <a:ext cx="4744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P&amp;D Special Revenue Fund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44D28A5E-A493-4799-B4C6-F6840D7984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3761741"/>
              </p:ext>
            </p:extLst>
          </p:nvPr>
        </p:nvGraphicFramePr>
        <p:xfrm>
          <a:off x="-259492" y="1912424"/>
          <a:ext cx="6132178" cy="4881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4F38821C-A390-4BD4-8F48-2DC6A1B47A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830422"/>
              </p:ext>
            </p:extLst>
          </p:nvPr>
        </p:nvGraphicFramePr>
        <p:xfrm>
          <a:off x="2296800" y="-479961"/>
          <a:ext cx="6863577" cy="5515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534460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F4762C66-32AA-4700-A9D7-70F9F73817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6819275"/>
              </p:ext>
            </p:extLst>
          </p:nvPr>
        </p:nvGraphicFramePr>
        <p:xfrm>
          <a:off x="3597747" y="1210964"/>
          <a:ext cx="7075358" cy="5280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44D28A5E-A493-4799-B4C6-F6840D7984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8843646"/>
              </p:ext>
            </p:extLst>
          </p:nvPr>
        </p:nvGraphicFramePr>
        <p:xfrm>
          <a:off x="-412775" y="1657070"/>
          <a:ext cx="6132178" cy="4881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45A8CF65-F814-4401-93EE-18EC6E4FD9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8111043"/>
              </p:ext>
            </p:extLst>
          </p:nvPr>
        </p:nvGraphicFramePr>
        <p:xfrm>
          <a:off x="-764534" y="1568028"/>
          <a:ext cx="7294605" cy="5227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994A320-7833-4DCC-AC98-E0B53A3E6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FY19 Personnel vs Non-Personnel </a:t>
            </a:r>
            <a:br>
              <a:rPr lang="en-US" dirty="0">
                <a:solidFill>
                  <a:srgbClr val="002060"/>
                </a:solidFill>
                <a:latin typeface="Helvetica" pitchFamily="34" charset="0"/>
              </a:rPr>
            </a:br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($ in thousands)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FA94B8-5BE5-4529-ABFF-54CF89037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346570-ED66-40BF-A080-97AFC3D19A4C}"/>
              </a:ext>
            </a:extLst>
          </p:cNvPr>
          <p:cNvSpPr txBox="1"/>
          <p:nvPr/>
        </p:nvSpPr>
        <p:spPr>
          <a:xfrm>
            <a:off x="5765660" y="4956734"/>
            <a:ext cx="2739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Non-Personnel Breakdown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3E86DA-C37E-4EF4-8EB3-D4151A59164A}"/>
              </a:ext>
            </a:extLst>
          </p:cNvPr>
          <p:cNvSpPr txBox="1"/>
          <p:nvPr/>
        </p:nvSpPr>
        <p:spPr>
          <a:xfrm>
            <a:off x="457200" y="1235325"/>
            <a:ext cx="55721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Central Services Revolving Fund</a:t>
            </a:r>
          </a:p>
        </p:txBody>
      </p:sp>
    </p:spTree>
    <p:extLst>
      <p:ext uri="{BB962C8B-B14F-4D97-AF65-F5344CB8AC3E}">
        <p14:creationId xmlns:p14="http://schemas.microsoft.com/office/powerpoint/2010/main" val="4082147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44D28A5E-A493-4799-B4C6-F6840D7984E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-412775" y="1657070"/>
          <a:ext cx="6132178" cy="4881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994A320-7833-4DCC-AC98-E0B53A3E6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FY19 Personnel vs Non-Personnel </a:t>
            </a:r>
            <a:br>
              <a:rPr lang="en-US" dirty="0">
                <a:solidFill>
                  <a:srgbClr val="002060"/>
                </a:solidFill>
                <a:latin typeface="Helvetica" pitchFamily="34" charset="0"/>
              </a:rPr>
            </a:br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($ in thousands)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FA94B8-5BE5-4529-ABFF-54CF89037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3E86DA-C37E-4EF4-8EB3-D4151A59164A}"/>
              </a:ext>
            </a:extLst>
          </p:cNvPr>
          <p:cNvSpPr txBox="1"/>
          <p:nvPr/>
        </p:nvSpPr>
        <p:spPr>
          <a:xfrm>
            <a:off x="457200" y="1235325"/>
            <a:ext cx="46728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Historic Preservation Fund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631CCA0-E4B2-4702-BEE3-D8194C74A1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3594285"/>
              </p:ext>
            </p:extLst>
          </p:nvPr>
        </p:nvGraphicFramePr>
        <p:xfrm>
          <a:off x="1229286" y="1820100"/>
          <a:ext cx="6560927" cy="4536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5264731-B0EC-4EFC-BEB8-8ECDFF7C641D}"/>
              </a:ext>
            </a:extLst>
          </p:cNvPr>
          <p:cNvSpPr txBox="1"/>
          <p:nvPr/>
        </p:nvSpPr>
        <p:spPr>
          <a:xfrm>
            <a:off x="2603169" y="5937696"/>
            <a:ext cx="3813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Fund is 100% Non-Personnel</a:t>
            </a:r>
          </a:p>
        </p:txBody>
      </p:sp>
    </p:spTree>
    <p:extLst>
      <p:ext uri="{BB962C8B-B14F-4D97-AF65-F5344CB8AC3E}">
        <p14:creationId xmlns:p14="http://schemas.microsoft.com/office/powerpoint/2010/main" val="346093171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32048</TotalTime>
  <Words>1224</Words>
  <Application>Microsoft Office PowerPoint</Application>
  <PresentationFormat>On-screen Show (4:3)</PresentationFormat>
  <Paragraphs>449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ＭＳ Ｐゴシック</vt:lpstr>
      <vt:lpstr>Arial</vt:lpstr>
      <vt:lpstr>Calibri</vt:lpstr>
      <vt:lpstr>Courier New</vt:lpstr>
      <vt:lpstr>Helvetica</vt:lpstr>
      <vt:lpstr>Verdana</vt:lpstr>
      <vt:lpstr>Custom Design</vt:lpstr>
      <vt:lpstr>PLANNING &amp; DEVELOPMENT FY2019 Proposed Budget Presentation  </vt:lpstr>
      <vt:lpstr>Organizational Chart</vt:lpstr>
      <vt:lpstr>Revenues By Funds ($ in thousands)</vt:lpstr>
      <vt:lpstr>FY2019 - Revenues Highlights</vt:lpstr>
      <vt:lpstr>Expenditures By Funds ($ in thousands)</vt:lpstr>
      <vt:lpstr>FY19 Personnel vs Non-Personnel  ($ in thousands)</vt:lpstr>
      <vt:lpstr>FY19 Personnel vs Non-Personnel  ($ in thousands)</vt:lpstr>
      <vt:lpstr>FY19 Personnel vs Non-Personnel  ($ in thousands)</vt:lpstr>
      <vt:lpstr>FY19 Personnel vs Non-Personnel  ($ in thousands)</vt:lpstr>
      <vt:lpstr>Department Budget Reductions (in thousands)</vt:lpstr>
      <vt:lpstr>Department Budget Reductions 3-Year Highlights</vt:lpstr>
      <vt:lpstr>FY2019 Budget Expenditures Net Change (in thousands)</vt:lpstr>
      <vt:lpstr>FY2019 - Expenditures Highlights</vt:lpstr>
      <vt:lpstr>Organization Chart (Budget Divisions)</vt:lpstr>
      <vt:lpstr>PowerPoint Presentation</vt:lpstr>
      <vt:lpstr>Appendix A: Department Demographics</vt:lpstr>
      <vt:lpstr>Appendix B: Performance Measures</vt:lpstr>
      <vt:lpstr>Appendix B: Performance Measures</vt:lpstr>
      <vt:lpstr>Appendix B: Performance Measures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Presentation Template</dc:title>
  <dc:creator>Kurt.Amend@houstontx.gov;Paul.Fagin@houstontx.gov</dc:creator>
  <cp:lastModifiedBy>Torres, Maribel - PD</cp:lastModifiedBy>
  <cp:revision>393</cp:revision>
  <cp:lastPrinted>2018-05-04T18:27:52Z</cp:lastPrinted>
  <dcterms:created xsi:type="dcterms:W3CDTF">2015-10-09T16:02:59Z</dcterms:created>
  <dcterms:modified xsi:type="dcterms:W3CDTF">2018-05-07T21:09:56Z</dcterms:modified>
</cp:coreProperties>
</file>