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7"/>
  </p:notesMasterIdLst>
  <p:handoutMasterIdLst>
    <p:handoutMasterId r:id="rId18"/>
  </p:handoutMasterIdLst>
  <p:sldIdLst>
    <p:sldId id="257" r:id="rId2"/>
    <p:sldId id="323" r:id="rId3"/>
    <p:sldId id="306" r:id="rId4"/>
    <p:sldId id="307" r:id="rId5"/>
    <p:sldId id="316" r:id="rId6"/>
    <p:sldId id="318" r:id="rId7"/>
    <p:sldId id="327" r:id="rId8"/>
    <p:sldId id="328" r:id="rId9"/>
    <p:sldId id="313" r:id="rId10"/>
    <p:sldId id="309" r:id="rId11"/>
    <p:sldId id="322" r:id="rId12"/>
    <p:sldId id="315" r:id="rId13"/>
    <p:sldId id="324" r:id="rId14"/>
    <p:sldId id="325" r:id="rId15"/>
    <p:sldId id="31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7">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Osei-Bonsu" initials="JO" lastIdx="9" clrIdx="0">
    <p:extLst/>
  </p:cmAuthor>
  <p:cmAuthor id="2" name="Krista L Stegemiller" initials="KLS" lastIdx="27" clrIdx="1">
    <p:extLst/>
  </p:cmAuthor>
  <p:cmAuthor id="3" name="Sean M Lindstrom" initials="SML" lastIdx="7" clrIdx="2">
    <p:extLst/>
  </p:cmAuthor>
  <p:cmAuthor id="4" name="Francis, TaKasha - DON" initials="FT-D" lastIdx="12" clrIdx="3">
    <p:extLst>
      <p:ext uri="{19B8F6BF-5375-455C-9EA6-DF929625EA0E}">
        <p15:presenceInfo xmlns:p15="http://schemas.microsoft.com/office/powerpoint/2012/main" userId="S-1-5-21-3410193670-3997807138-1409478871-108447" providerId="AD"/>
      </p:ext>
    </p:extLst>
  </p:cmAuthor>
  <p:cmAuthor id="5" name="Cormier, Andrea - DON" initials="CA-D" lastIdx="7" clrIdx="4">
    <p:extLst>
      <p:ext uri="{19B8F6BF-5375-455C-9EA6-DF929625EA0E}">
        <p15:presenceInfo xmlns:p15="http://schemas.microsoft.com/office/powerpoint/2012/main" userId="S-1-5-21-3410193670-3997807138-1409478871-213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87" autoAdjust="0"/>
    <p:restoredTop sz="93869" autoAdjust="0"/>
  </p:normalViewPr>
  <p:slideViewPr>
    <p:cSldViewPr snapToGrid="0">
      <p:cViewPr varScale="1">
        <p:scale>
          <a:sx n="82" d="100"/>
          <a:sy n="82" d="100"/>
        </p:scale>
        <p:origin x="90" y="606"/>
      </p:cViewPr>
      <p:guideLst>
        <p:guide orient="horz" pos="2167"/>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196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6434"/>
          </a:xfrm>
          <a:prstGeom prst="rect">
            <a:avLst/>
          </a:prstGeom>
        </p:spPr>
        <p:txBody>
          <a:bodyPr vert="horz" lIns="93177" tIns="46589" rIns="93177" bIns="46589" rtlCol="0"/>
          <a:lstStyle>
            <a:lvl1pPr algn="r">
              <a:defRPr sz="1200"/>
            </a:lvl1pPr>
          </a:lstStyle>
          <a:p>
            <a:fld id="{F47CE4CF-BEB3-4AE3-B9B6-0E0BF56FF2BD}" type="datetimeFigureOut">
              <a:rPr lang="en-US" smtClean="0"/>
              <a:t>5/17/2018</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6433"/>
          </a:xfrm>
          <a:prstGeom prst="rect">
            <a:avLst/>
          </a:prstGeom>
        </p:spPr>
        <p:txBody>
          <a:bodyPr vert="horz" lIns="93177" tIns="46589" rIns="93177" bIns="46589" rtlCol="0" anchor="b"/>
          <a:lstStyle>
            <a:lvl1pPr algn="r">
              <a:defRPr sz="1200"/>
            </a:lvl1pPr>
          </a:lstStyle>
          <a:p>
            <a:fld id="{E58B12E4-CD10-4CF7-AB7A-200996D539CF}" type="slidenum">
              <a:rPr lang="en-US" smtClean="0"/>
              <a:t>‹#›</a:t>
            </a:fld>
            <a:endParaRPr lang="en-US" dirty="0"/>
          </a:p>
        </p:txBody>
      </p:sp>
    </p:spTree>
    <p:extLst>
      <p:ext uri="{BB962C8B-B14F-4D97-AF65-F5344CB8AC3E}">
        <p14:creationId xmlns:p14="http://schemas.microsoft.com/office/powerpoint/2010/main" val="99458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9" y="1"/>
            <a:ext cx="3038475" cy="466725"/>
          </a:xfrm>
          <a:prstGeom prst="rect">
            <a:avLst/>
          </a:prstGeom>
        </p:spPr>
        <p:txBody>
          <a:bodyPr vert="horz" lIns="91440" tIns="45720" rIns="91440" bIns="45720" rtlCol="0"/>
          <a:lstStyle>
            <a:lvl1pPr algn="r">
              <a:defRPr sz="1200"/>
            </a:lvl1pPr>
          </a:lstStyle>
          <a:p>
            <a:fld id="{01896FB4-3287-4654-BF43-1D2C88298C15}" type="datetimeFigureOut">
              <a:rPr lang="en-US" smtClean="0"/>
              <a:t>5/17/2018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40" tIns="45720" rIns="91440" bIns="45720" rtlCol="0" anchor="b"/>
          <a:lstStyle>
            <a:lvl1pPr algn="r">
              <a:defRPr sz="1200"/>
            </a:lvl1pPr>
          </a:lstStyle>
          <a:p>
            <a:fld id="{2CAF6483-8743-41C2-846C-DF8FE3810E0C}" type="slidenum">
              <a:rPr lang="en-US" smtClean="0"/>
              <a:t>‹#›</a:t>
            </a:fld>
            <a:endParaRPr lang="en-US" dirty="0"/>
          </a:p>
        </p:txBody>
      </p:sp>
    </p:spTree>
    <p:extLst>
      <p:ext uri="{BB962C8B-B14F-4D97-AF65-F5344CB8AC3E}">
        <p14:creationId xmlns:p14="http://schemas.microsoft.com/office/powerpoint/2010/main" val="1576745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 slide, please.</a:t>
            </a:r>
          </a:p>
        </p:txBody>
      </p:sp>
      <p:sp>
        <p:nvSpPr>
          <p:cNvPr id="4" name="Slide Number Placeholder 3"/>
          <p:cNvSpPr>
            <a:spLocks noGrp="1"/>
          </p:cNvSpPr>
          <p:nvPr>
            <p:ph type="sldNum" sz="quarter" idx="10"/>
          </p:nvPr>
        </p:nvSpPr>
        <p:spPr/>
        <p:txBody>
          <a:bodyPr/>
          <a:lstStyle/>
          <a:p>
            <a:fld id="{2CAF6483-8743-41C2-846C-DF8FE3810E0C}" type="slidenum">
              <a:rPr lang="en-US" smtClean="0"/>
              <a:t>1</a:t>
            </a:fld>
            <a:endParaRPr lang="en-US" dirty="0"/>
          </a:p>
        </p:txBody>
      </p:sp>
    </p:spTree>
    <p:extLst>
      <p:ext uri="{BB962C8B-B14F-4D97-AF65-F5344CB8AC3E}">
        <p14:creationId xmlns:p14="http://schemas.microsoft.com/office/powerpoint/2010/main" val="669257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 slide, please.</a:t>
            </a:r>
          </a:p>
        </p:txBody>
      </p:sp>
      <p:sp>
        <p:nvSpPr>
          <p:cNvPr id="4" name="Slide Number Placeholder 3"/>
          <p:cNvSpPr>
            <a:spLocks noGrp="1"/>
          </p:cNvSpPr>
          <p:nvPr>
            <p:ph type="sldNum" sz="quarter" idx="10"/>
          </p:nvPr>
        </p:nvSpPr>
        <p:spPr/>
        <p:txBody>
          <a:bodyPr/>
          <a:lstStyle/>
          <a:p>
            <a:fld id="{990E1FEC-3812-4BB3-B51E-741CA2B0081B}" type="slidenum">
              <a:rPr lang="en-US" smtClean="0"/>
              <a:pPr/>
              <a:t>10</a:t>
            </a:fld>
            <a:endParaRPr lang="en-US" dirty="0"/>
          </a:p>
        </p:txBody>
      </p:sp>
    </p:spTree>
    <p:extLst>
      <p:ext uri="{BB962C8B-B14F-4D97-AF65-F5344CB8AC3E}">
        <p14:creationId xmlns:p14="http://schemas.microsoft.com/office/powerpoint/2010/main" val="1805524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 slide, please. </a:t>
            </a:r>
          </a:p>
        </p:txBody>
      </p:sp>
      <p:sp>
        <p:nvSpPr>
          <p:cNvPr id="4" name="Slide Number Placeholder 3"/>
          <p:cNvSpPr>
            <a:spLocks noGrp="1"/>
          </p:cNvSpPr>
          <p:nvPr>
            <p:ph type="sldNum" sz="quarter" idx="10"/>
          </p:nvPr>
        </p:nvSpPr>
        <p:spPr/>
        <p:txBody>
          <a:bodyPr/>
          <a:lstStyle/>
          <a:p>
            <a:fld id="{2CAF6483-8743-41C2-846C-DF8FE3810E0C}" type="slidenum">
              <a:rPr lang="en-US" smtClean="0"/>
              <a:t>11</a:t>
            </a:fld>
            <a:endParaRPr lang="en-US" dirty="0"/>
          </a:p>
        </p:txBody>
      </p:sp>
    </p:spTree>
    <p:extLst>
      <p:ext uri="{BB962C8B-B14F-4D97-AF65-F5344CB8AC3E}">
        <p14:creationId xmlns:p14="http://schemas.microsoft.com/office/powerpoint/2010/main" val="3226808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12</a:t>
            </a:fld>
            <a:endParaRPr lang="en-US" dirty="0"/>
          </a:p>
        </p:txBody>
      </p:sp>
    </p:spTree>
    <p:extLst>
      <p:ext uri="{BB962C8B-B14F-4D97-AF65-F5344CB8AC3E}">
        <p14:creationId xmlns:p14="http://schemas.microsoft.com/office/powerpoint/2010/main" val="3773181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13</a:t>
            </a:fld>
            <a:endParaRPr lang="en-US" dirty="0"/>
          </a:p>
        </p:txBody>
      </p:sp>
    </p:spTree>
    <p:extLst>
      <p:ext uri="{BB962C8B-B14F-4D97-AF65-F5344CB8AC3E}">
        <p14:creationId xmlns:p14="http://schemas.microsoft.com/office/powerpoint/2010/main" val="13578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14</a:t>
            </a:fld>
            <a:endParaRPr lang="en-US" dirty="0"/>
          </a:p>
        </p:txBody>
      </p:sp>
    </p:spTree>
    <p:extLst>
      <p:ext uri="{BB962C8B-B14F-4D97-AF65-F5344CB8AC3E}">
        <p14:creationId xmlns:p14="http://schemas.microsoft.com/office/powerpoint/2010/main" val="1283128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15</a:t>
            </a:fld>
            <a:endParaRPr lang="en-US" dirty="0"/>
          </a:p>
        </p:txBody>
      </p:sp>
    </p:spTree>
    <p:extLst>
      <p:ext uri="{BB962C8B-B14F-4D97-AF65-F5344CB8AC3E}">
        <p14:creationId xmlns:p14="http://schemas.microsoft.com/office/powerpoint/2010/main" val="567101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Next slide, please.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2</a:t>
            </a:fld>
            <a:endParaRPr lang="en-US" dirty="0"/>
          </a:p>
        </p:txBody>
      </p:sp>
    </p:spTree>
    <p:extLst>
      <p:ext uri="{BB962C8B-B14F-4D97-AF65-F5344CB8AC3E}">
        <p14:creationId xmlns:p14="http://schemas.microsoft.com/office/powerpoint/2010/main" val="2336369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baseline="0" dirty="0">
                <a:solidFill>
                  <a:schemeClr val="tx1"/>
                </a:solidFill>
                <a:effectLst/>
                <a:latin typeface="+mn-lt"/>
                <a:ea typeface="+mn-ea"/>
                <a:cs typeface="+mn-cs"/>
              </a:rPr>
              <a:t>Next slide, please.</a:t>
            </a:r>
            <a:endParaRPr lang="en-US" b="1"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3</a:t>
            </a:fld>
            <a:endParaRPr lang="en-US" dirty="0"/>
          </a:p>
        </p:txBody>
      </p:sp>
    </p:spTree>
    <p:extLst>
      <p:ext uri="{BB962C8B-B14F-4D97-AF65-F5344CB8AC3E}">
        <p14:creationId xmlns:p14="http://schemas.microsoft.com/office/powerpoint/2010/main" val="4163858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Next slide, please.</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bg2">
                  <a:lumMod val="25000"/>
                </a:schemeClr>
              </a:solidFill>
              <a:latin typeface="Helvetic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sng" dirty="0">
              <a:solidFill>
                <a:schemeClr val="bg2">
                  <a:lumMod val="25000"/>
                </a:schemeClr>
              </a:solidFill>
              <a:latin typeface="Helvetica"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sng"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4</a:t>
            </a:fld>
            <a:endParaRPr lang="en-US" dirty="0"/>
          </a:p>
        </p:txBody>
      </p:sp>
    </p:spTree>
    <p:extLst>
      <p:ext uri="{BB962C8B-B14F-4D97-AF65-F5344CB8AC3E}">
        <p14:creationId xmlns:p14="http://schemas.microsoft.com/office/powerpoint/2010/main" val="1805524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Next slide, please.</a:t>
            </a:r>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5</a:t>
            </a:fld>
            <a:endParaRPr lang="en-US" dirty="0"/>
          </a:p>
        </p:txBody>
      </p:sp>
    </p:spTree>
    <p:extLst>
      <p:ext uri="{BB962C8B-B14F-4D97-AF65-F5344CB8AC3E}">
        <p14:creationId xmlns:p14="http://schemas.microsoft.com/office/powerpoint/2010/main" val="4163858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 slide, please. </a:t>
            </a:r>
          </a:p>
        </p:txBody>
      </p:sp>
      <p:sp>
        <p:nvSpPr>
          <p:cNvPr id="4" name="Slide Number Placeholder 3"/>
          <p:cNvSpPr>
            <a:spLocks noGrp="1"/>
          </p:cNvSpPr>
          <p:nvPr>
            <p:ph type="sldNum" sz="quarter" idx="10"/>
          </p:nvPr>
        </p:nvSpPr>
        <p:spPr/>
        <p:txBody>
          <a:bodyPr/>
          <a:lstStyle/>
          <a:p>
            <a:fld id="{2CAF6483-8743-41C2-846C-DF8FE3810E0C}" type="slidenum">
              <a:rPr lang="en-US" smtClean="0"/>
              <a:t>6</a:t>
            </a:fld>
            <a:endParaRPr lang="en-US" dirty="0"/>
          </a:p>
        </p:txBody>
      </p:sp>
    </p:spTree>
    <p:extLst>
      <p:ext uri="{BB962C8B-B14F-4D97-AF65-F5344CB8AC3E}">
        <p14:creationId xmlns:p14="http://schemas.microsoft.com/office/powerpoint/2010/main" val="2944243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 slide, please.</a:t>
            </a:r>
          </a:p>
        </p:txBody>
      </p:sp>
      <p:sp>
        <p:nvSpPr>
          <p:cNvPr id="4" name="Slide Number Placeholder 3"/>
          <p:cNvSpPr>
            <a:spLocks noGrp="1"/>
          </p:cNvSpPr>
          <p:nvPr>
            <p:ph type="sldNum" sz="quarter" idx="10"/>
          </p:nvPr>
        </p:nvSpPr>
        <p:spPr/>
        <p:txBody>
          <a:bodyPr/>
          <a:lstStyle/>
          <a:p>
            <a:fld id="{2CAF6483-8743-41C2-846C-DF8FE3810E0C}" type="slidenum">
              <a:rPr lang="en-US" smtClean="0"/>
              <a:t>7</a:t>
            </a:fld>
            <a:endParaRPr lang="en-US" dirty="0"/>
          </a:p>
        </p:txBody>
      </p:sp>
    </p:spTree>
    <p:extLst>
      <p:ext uri="{BB962C8B-B14F-4D97-AF65-F5344CB8AC3E}">
        <p14:creationId xmlns:p14="http://schemas.microsoft.com/office/powerpoint/2010/main" val="4182190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 slide, please. </a:t>
            </a:r>
          </a:p>
        </p:txBody>
      </p:sp>
      <p:sp>
        <p:nvSpPr>
          <p:cNvPr id="4" name="Slide Number Placeholder 3"/>
          <p:cNvSpPr>
            <a:spLocks noGrp="1"/>
          </p:cNvSpPr>
          <p:nvPr>
            <p:ph type="sldNum" sz="quarter" idx="10"/>
          </p:nvPr>
        </p:nvSpPr>
        <p:spPr/>
        <p:txBody>
          <a:bodyPr/>
          <a:lstStyle/>
          <a:p>
            <a:fld id="{2CAF6483-8743-41C2-846C-DF8FE3810E0C}" type="slidenum">
              <a:rPr lang="en-US" smtClean="0"/>
              <a:t>8</a:t>
            </a:fld>
            <a:endParaRPr lang="en-US" dirty="0"/>
          </a:p>
        </p:txBody>
      </p:sp>
    </p:spTree>
    <p:extLst>
      <p:ext uri="{BB962C8B-B14F-4D97-AF65-F5344CB8AC3E}">
        <p14:creationId xmlns:p14="http://schemas.microsoft.com/office/powerpoint/2010/main" val="4263709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 slide, please. </a:t>
            </a:r>
          </a:p>
        </p:txBody>
      </p:sp>
      <p:sp>
        <p:nvSpPr>
          <p:cNvPr id="4" name="Slide Number Placeholder 3"/>
          <p:cNvSpPr>
            <a:spLocks noGrp="1"/>
          </p:cNvSpPr>
          <p:nvPr>
            <p:ph type="sldNum" sz="quarter" idx="10"/>
          </p:nvPr>
        </p:nvSpPr>
        <p:spPr/>
        <p:txBody>
          <a:bodyPr/>
          <a:lstStyle/>
          <a:p>
            <a:fld id="{2CAF6483-8743-41C2-846C-DF8FE3810E0C}" type="slidenum">
              <a:rPr lang="en-US" smtClean="0"/>
              <a:t>9</a:t>
            </a:fld>
            <a:endParaRPr lang="en-US" dirty="0"/>
          </a:p>
        </p:txBody>
      </p:sp>
    </p:spTree>
    <p:extLst>
      <p:ext uri="{BB962C8B-B14F-4D97-AF65-F5344CB8AC3E}">
        <p14:creationId xmlns:p14="http://schemas.microsoft.com/office/powerpoint/2010/main" val="136480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5257800"/>
            <a:ext cx="9144000" cy="16002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2" name="Title 1"/>
          <p:cNvSpPr>
            <a:spLocks noGrp="1"/>
          </p:cNvSpPr>
          <p:nvPr>
            <p:ph type="ctrTitle"/>
          </p:nvPr>
        </p:nvSpPr>
        <p:spPr>
          <a:xfrm>
            <a:off x="457200" y="2732881"/>
            <a:ext cx="8166100" cy="2387600"/>
          </a:xfrm>
        </p:spPr>
        <p:txBody>
          <a:bodyPr anchor="t" anchorCtr="0">
            <a:normAutofit/>
          </a:bodyPr>
          <a:lstStyle>
            <a:lvl1pPr algn="l">
              <a:defRPr sz="4200">
                <a:solidFill>
                  <a:srgbClr val="63666A"/>
                </a:solidFill>
              </a:defRPr>
            </a:lvl1pPr>
          </a:lstStyle>
          <a:p>
            <a:r>
              <a:rPr lang="en-US" dirty="0"/>
              <a:t>Click to edit Master title style</a:t>
            </a:r>
          </a:p>
        </p:txBody>
      </p:sp>
      <p:sp>
        <p:nvSpPr>
          <p:cNvPr id="3" name="Subtitle 2"/>
          <p:cNvSpPr>
            <a:spLocks noGrp="1"/>
          </p:cNvSpPr>
          <p:nvPr>
            <p:ph type="subTitle" idx="1"/>
          </p:nvPr>
        </p:nvSpPr>
        <p:spPr>
          <a:xfrm>
            <a:off x="457200" y="5532438"/>
            <a:ext cx="8166100" cy="11858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6" name="Straight Connector 5"/>
          <p:cNvCxnSpPr/>
          <p:nvPr userDrawn="1"/>
        </p:nvCxnSpPr>
        <p:spPr>
          <a:xfrm>
            <a:off x="0" y="5257800"/>
            <a:ext cx="9144000" cy="0"/>
          </a:xfrm>
          <a:prstGeom prst="line">
            <a:avLst/>
          </a:prstGeom>
          <a:ln/>
        </p:spPr>
        <p:style>
          <a:lnRef idx="3">
            <a:schemeClr val="accent4"/>
          </a:lnRef>
          <a:fillRef idx="0">
            <a:schemeClr val="accent4"/>
          </a:fillRef>
          <a:effectRef idx="2">
            <a:schemeClr val="accent4"/>
          </a:effectRef>
          <a:fontRef idx="minor">
            <a:schemeClr val="tx1"/>
          </a:fontRef>
        </p:style>
      </p:cxnSp>
      <p:pic>
        <p:nvPicPr>
          <p:cNvPr id="8" name="Picture 7"/>
          <p:cNvPicPr>
            <a:picLocks noChangeAspect="1"/>
          </p:cNvPicPr>
          <p:nvPr userDrawn="1"/>
        </p:nvPicPr>
        <p:blipFill>
          <a:blip r:embed="rId2"/>
          <a:stretch>
            <a:fillRect/>
          </a:stretch>
        </p:blipFill>
        <p:spPr>
          <a:xfrm>
            <a:off x="6380901" y="294883"/>
            <a:ext cx="2163361" cy="2163361"/>
          </a:xfrm>
          <a:prstGeom prst="rect">
            <a:avLst/>
          </a:prstGeom>
        </p:spPr>
      </p:pic>
    </p:spTree>
    <p:extLst>
      <p:ext uri="{BB962C8B-B14F-4D97-AF65-F5344CB8AC3E}">
        <p14:creationId xmlns:p14="http://schemas.microsoft.com/office/powerpoint/2010/main" val="127614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3800" cy="839862"/>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a:cxnSpLocks noChangeShapeType="1"/>
          </p:cNvCxnSpPr>
          <p:nvPr userDrawn="1"/>
        </p:nvCxnSpPr>
        <p:spPr bwMode="auto">
          <a:xfrm>
            <a:off x="457200" y="1143000"/>
            <a:ext cx="8229600" cy="7937"/>
          </a:xfrm>
          <a:prstGeom prst="line">
            <a:avLst/>
          </a:prstGeom>
          <a:noFill/>
          <a:ln w="38100">
            <a:solidFill>
              <a:schemeClr val="accent5">
                <a:lumMod val="50000"/>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7" name="Picture 6"/>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42050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2784" cy="839862"/>
          </a:xfrm>
        </p:spPr>
        <p:txBody>
          <a:bodyPr/>
          <a:lstStyle/>
          <a:p>
            <a:r>
              <a:rPr lang="en-US" dirty="0"/>
              <a:t>Click to edit Master title style</a:t>
            </a:r>
          </a:p>
        </p:txBody>
      </p:sp>
      <p:sp>
        <p:nvSpPr>
          <p:cNvPr id="3" name="Content Placeholder 2"/>
          <p:cNvSpPr>
            <a:spLocks noGrp="1"/>
          </p:cNvSpPr>
          <p:nvPr>
            <p:ph sz="half" idx="1"/>
          </p:nvPr>
        </p:nvSpPr>
        <p:spPr>
          <a:xfrm>
            <a:off x="457200" y="1490472"/>
            <a:ext cx="3867150" cy="435133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19650" y="1490472"/>
            <a:ext cx="3867150" cy="435133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a:cxnSpLocks noChangeShapeType="1"/>
          </p:cNvCxnSpPr>
          <p:nvPr userDrawn="1"/>
        </p:nvCxnSpPr>
        <p:spPr bwMode="auto">
          <a:xfrm>
            <a:off x="457200" y="1143000"/>
            <a:ext cx="8229600" cy="7937"/>
          </a:xfrm>
          <a:prstGeom prst="line">
            <a:avLst/>
          </a:prstGeom>
          <a:noFill/>
          <a:ln w="381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8" name="Picture 7"/>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50173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60364"/>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1242459"/>
            <a:ext cx="5111750" cy="4988479"/>
          </a:xfr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481898"/>
            <a:ext cx="3008313" cy="3749040"/>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2738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r>
              <a:rPr lang="en-US" dirty="0">
                <a:solidFill>
                  <a:prstClr val="black"/>
                </a:solidFill>
              </a:rPr>
              <a:t>Click to edit Master title style</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859616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149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251983"/>
            <a:ext cx="5486400" cy="35898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4816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r>
              <a:rPr lang="en-US" dirty="0">
                <a:solidFill>
                  <a:prstClr val="black"/>
                </a:solidFill>
              </a:rPr>
              <a:t>Click to edit Master title style</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230887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a:cxnSpLocks noChangeShapeType="1"/>
          </p:cNvCxnSpPr>
          <p:nvPr userDrawn="1"/>
        </p:nvCxnSpPr>
        <p:spPr bwMode="auto">
          <a:xfrm>
            <a:off x="463550"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498587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61509"/>
            <a:ext cx="2057400" cy="4988479"/>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1261509"/>
            <a:ext cx="6019800" cy="4988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a:cxnSpLocks noChangeShapeType="1"/>
          </p:cNvCxnSpPr>
          <p:nvPr userDrawn="1"/>
        </p:nvCxnSpPr>
        <p:spPr bwMode="auto">
          <a:xfrm>
            <a:off x="454025"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r>
              <a:rPr lang="en-US" dirty="0">
                <a:solidFill>
                  <a:prstClr val="black"/>
                </a:solidFill>
              </a:rPr>
              <a:t>Click to edit Master title style</a:t>
            </a: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1" name="Picture 10"/>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192314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Safal basic">
    <p:spTree>
      <p:nvGrpSpPr>
        <p:cNvPr id="1" name=""/>
        <p:cNvGrpSpPr/>
        <p:nvPr/>
      </p:nvGrpSpPr>
      <p:grpSpPr>
        <a:xfrm>
          <a:off x="0" y="0"/>
          <a:ext cx="0" cy="0"/>
          <a:chOff x="0" y="0"/>
          <a:chExt cx="0" cy="0"/>
        </a:xfrm>
      </p:grpSpPr>
      <p:pic>
        <p:nvPicPr>
          <p:cNvPr id="15" name="Picture 14" descr="bar.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90" y="6736090"/>
            <a:ext cx="9143391" cy="121910"/>
          </a:xfrm>
          <a:prstGeom prst="rect">
            <a:avLst/>
          </a:prstGeom>
        </p:spPr>
      </p:pic>
      <p:sp>
        <p:nvSpPr>
          <p:cNvPr id="16" name="Text Placeholder 15"/>
          <p:cNvSpPr>
            <a:spLocks noGrp="1"/>
          </p:cNvSpPr>
          <p:nvPr>
            <p:ph type="body" sz="quarter" idx="11"/>
          </p:nvPr>
        </p:nvSpPr>
        <p:spPr>
          <a:xfrm>
            <a:off x="365760" y="990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p:txBody>
      </p:sp>
      <p:pic>
        <p:nvPicPr>
          <p:cNvPr id="10" name="Picture 9" descr="bar.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10" y="-3043"/>
            <a:ext cx="9143391" cy="79243"/>
          </a:xfrm>
          <a:prstGeom prst="rect">
            <a:avLst/>
          </a:prstGeom>
        </p:spPr>
      </p:pic>
      <p:sp>
        <p:nvSpPr>
          <p:cNvPr id="11" name="Title 14"/>
          <p:cNvSpPr txBox="1">
            <a:spLocks/>
          </p:cNvSpPr>
          <p:nvPr userDrawn="1"/>
        </p:nvSpPr>
        <p:spPr>
          <a:xfrm>
            <a:off x="457200" y="274638"/>
            <a:ext cx="8229600" cy="563562"/>
          </a:xfrm>
          <a:prstGeom prst="rect">
            <a:avLst/>
          </a:prstGeom>
        </p:spPr>
        <p:txBody>
          <a:bodyPr/>
          <a:lstStyle>
            <a:lvl1pPr>
              <a:defRPr sz="2000" b="1"/>
            </a:lvl1pPr>
          </a:lstStyle>
          <a:p>
            <a:pPr algn="ctr">
              <a:defRPr/>
            </a:pPr>
            <a:endParaRPr lang="en-US" dirty="0">
              <a:solidFill>
                <a:prstClr val="black"/>
              </a:solidFill>
              <a:latin typeface="Calibri"/>
              <a:ea typeface="+mj-ea"/>
              <a:cs typeface="+mj-cs"/>
            </a:endParaRPr>
          </a:p>
        </p:txBody>
      </p:sp>
      <p:sp>
        <p:nvSpPr>
          <p:cNvPr id="17" name="Text Placeholder 2"/>
          <p:cNvSpPr>
            <a:spLocks noGrp="1"/>
          </p:cNvSpPr>
          <p:nvPr>
            <p:ph type="body" sz="quarter" idx="13" hasCustomPrompt="1"/>
          </p:nvPr>
        </p:nvSpPr>
        <p:spPr>
          <a:xfrm>
            <a:off x="436245" y="6019800"/>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a:t>Click to edit takeaway</a:t>
            </a:r>
          </a:p>
        </p:txBody>
      </p:sp>
      <p:sp>
        <p:nvSpPr>
          <p:cNvPr id="12" name="Rectangle 11"/>
          <p:cNvSpPr>
            <a:spLocks noChangeArrowheads="1"/>
          </p:cNvSpPr>
          <p:nvPr userDrawn="1"/>
        </p:nvSpPr>
        <p:spPr bwMode="auto">
          <a:xfrm>
            <a:off x="-490" y="6674616"/>
            <a:ext cx="9001055" cy="366767"/>
          </a:xfrm>
          <a:prstGeom prst="rect">
            <a:avLst/>
          </a:prstGeom>
          <a:noFill/>
          <a:ln>
            <a:noFill/>
          </a:ln>
          <a:extLst/>
        </p:spPr>
        <p:txBody>
          <a:bodyPr wrap="square" lIns="90488" tIns="44450" rIns="90488" bIns="44450" anchor="ctr">
            <a:spAutoFit/>
          </a:bodyPr>
          <a:lstStyle/>
          <a:p>
            <a:r>
              <a:rPr lang="en-US" sz="900" i="1" dirty="0"/>
              <a:t>The content of this presentation is proprietary and confidential information of</a:t>
            </a:r>
            <a:r>
              <a:rPr lang="en-US" sz="900" i="1" baseline="0" dirty="0"/>
              <a:t> </a:t>
            </a:r>
            <a:r>
              <a:rPr lang="en-US" sz="900" i="1" dirty="0"/>
              <a:t>©2017 Safal Partners</a:t>
            </a:r>
            <a:endParaRPr lang="en-US" sz="1800" i="1" dirty="0"/>
          </a:p>
          <a:p>
            <a:pPr algn="r" defTabSz="457200" eaLnBrk="0" fontAlgn="auto" hangingPunct="0">
              <a:spcBef>
                <a:spcPts val="0"/>
              </a:spcBef>
              <a:spcAft>
                <a:spcPts val="0"/>
              </a:spcAft>
              <a:defRPr/>
            </a:pPr>
            <a:endParaRPr lang="en-US" sz="900" dirty="0">
              <a:solidFill>
                <a:prstClr val="black"/>
              </a:solidFill>
              <a:latin typeface="Calibri"/>
            </a:endParaRPr>
          </a:p>
        </p:txBody>
      </p:sp>
      <p:sp>
        <p:nvSpPr>
          <p:cNvPr id="13" name="Rectangle 12"/>
          <p:cNvSpPr>
            <a:spLocks noChangeArrowheads="1"/>
          </p:cNvSpPr>
          <p:nvPr userDrawn="1"/>
        </p:nvSpPr>
        <p:spPr bwMode="auto">
          <a:xfrm>
            <a:off x="8393906" y="6666384"/>
            <a:ext cx="433387" cy="230832"/>
          </a:xfrm>
          <a:prstGeom prst="rect">
            <a:avLst/>
          </a:prstGeom>
          <a:noFill/>
          <a:ln>
            <a:noFill/>
          </a:ln>
          <a:extLst/>
        </p:spPr>
        <p:txBody>
          <a:bodyPr lIns="90488" rIns="90488" anchor="ctr">
            <a:spAutoFit/>
          </a:bodyPr>
          <a:lstStyle/>
          <a:p>
            <a:pPr algn="ctr" defTabSz="457200" eaLnBrk="0" fontAlgn="auto" hangingPunct="0">
              <a:spcBef>
                <a:spcPts val="0"/>
              </a:spcBef>
              <a:spcAft>
                <a:spcPts val="0"/>
              </a:spcAft>
              <a:defRPr/>
            </a:pPr>
            <a:fld id="{2BF07DEB-607E-47B5-8250-1D8372858C64}" type="slidenum">
              <a:rPr lang="en-US" sz="900" smtClean="0">
                <a:solidFill>
                  <a:prstClr val="black"/>
                </a:solidFill>
                <a:latin typeface="Calibri"/>
              </a:rPr>
              <a:pPr algn="ctr" defTabSz="457200" eaLnBrk="0" fontAlgn="auto" hangingPunct="0">
                <a:spcBef>
                  <a:spcPts val="0"/>
                </a:spcBef>
                <a:spcAft>
                  <a:spcPts val="0"/>
                </a:spcAft>
                <a:defRPr/>
              </a:pPr>
              <a:t>‹#›</a:t>
            </a:fld>
            <a:endParaRPr lang="en-US" sz="900" dirty="0">
              <a:solidFill>
                <a:prstClr val="black"/>
              </a:solidFill>
              <a:latin typeface="Calibri"/>
            </a:endParaRPr>
          </a:p>
        </p:txBody>
      </p:sp>
      <p:sp>
        <p:nvSpPr>
          <p:cNvPr id="14" name="Title 14"/>
          <p:cNvSpPr>
            <a:spLocks noGrp="1"/>
          </p:cNvSpPr>
          <p:nvPr>
            <p:ph type="title"/>
          </p:nvPr>
        </p:nvSpPr>
        <p:spPr>
          <a:xfrm>
            <a:off x="381000" y="274638"/>
            <a:ext cx="8229600" cy="563562"/>
          </a:xfrm>
          <a:prstGeom prst="rect">
            <a:avLst/>
          </a:prstGeom>
        </p:spPr>
        <p:txBody>
          <a:bodyPr/>
          <a:lstStyle>
            <a:lvl1pPr>
              <a:defRPr sz="2000" b="1"/>
            </a:lvl1pPr>
          </a:lstStyle>
          <a:p>
            <a:r>
              <a:rPr lang="en-US"/>
              <a:t>Click to edit Master title style</a:t>
            </a:r>
            <a:endParaRPr lang="en-US" dirty="0"/>
          </a:p>
        </p:txBody>
      </p:sp>
    </p:spTree>
    <p:extLst>
      <p:ext uri="{BB962C8B-B14F-4D97-AF65-F5344CB8AC3E}">
        <p14:creationId xmlns:p14="http://schemas.microsoft.com/office/powerpoint/2010/main" val="74370110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3139"/>
            <a:ext cx="6731000" cy="839862"/>
          </a:xfrm>
          <a:prstGeom prst="rect">
            <a:avLst/>
          </a:prstGeom>
        </p:spPr>
        <p:txBody>
          <a:bodyPr vert="horz" lIns="0" tIns="0" rIns="0" bIns="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457200" y="1490472"/>
            <a:ext cx="8229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205243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93" r:id="rId8"/>
  </p:sldLayoutIdLst>
  <p:hf hdr="0" ftr="0" dt="0"/>
  <p:txStyles>
    <p:title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347472" indent="-347472" algn="l" defTabSz="914400" rtl="0" eaLnBrk="1" latinLnBrk="0" hangingPunct="1">
        <a:lnSpc>
          <a:spcPct val="90000"/>
        </a:lnSpc>
        <a:spcBef>
          <a:spcPts val="1000"/>
        </a:spcBef>
        <a:spcAft>
          <a:spcPts val="12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804672" indent="-347472" algn="l" defTabSz="914400" rtl="0" eaLnBrk="1" latinLnBrk="0" hangingPunct="1">
        <a:lnSpc>
          <a:spcPct val="90000"/>
        </a:lnSpc>
        <a:spcBef>
          <a:spcPts val="500"/>
        </a:spcBef>
        <a:spcAft>
          <a:spcPts val="1200"/>
        </a:spcAft>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261872" indent="-347472" algn="l" defTabSz="914400" rtl="0" eaLnBrk="1" latinLnBrk="0" hangingPunct="1">
        <a:lnSpc>
          <a:spcPct val="90000"/>
        </a:lnSpc>
        <a:spcBef>
          <a:spcPts val="500"/>
        </a:spcBef>
        <a:spcAft>
          <a:spcPts val="1200"/>
        </a:spcAft>
        <a:buFont typeface="Courier New" panose="02070309020205020404" pitchFamily="49" charset="0"/>
        <a:buChar char="o"/>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76272" indent="-347472" algn="l" defTabSz="914400" rtl="0" eaLnBrk="1" latinLnBrk="0" hangingPunct="1">
        <a:lnSpc>
          <a:spcPct val="90000"/>
        </a:lnSpc>
        <a:spcBef>
          <a:spcPts val="500"/>
        </a:spcBef>
        <a:spcAft>
          <a:spcPts val="12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6652" y="2722606"/>
            <a:ext cx="8166100" cy="2387600"/>
          </a:xfrm>
        </p:spPr>
        <p:txBody>
          <a:bodyPr/>
          <a:lstStyle/>
          <a:p>
            <a:r>
              <a:rPr lang="en-US" dirty="0">
                <a:latin typeface="Helvetica" pitchFamily="34" charset="0"/>
              </a:rPr>
              <a:t>[Department of Neighborhoods]</a:t>
            </a:r>
            <a:br>
              <a:rPr lang="en-US" dirty="0">
                <a:latin typeface="Helvetica" pitchFamily="34" charset="0"/>
              </a:rPr>
            </a:br>
            <a:r>
              <a:rPr lang="en-US" sz="2800" b="1" dirty="0">
                <a:latin typeface="Helvetica" pitchFamily="34" charset="0"/>
              </a:rPr>
              <a:t>FY2019 Proposed Budget Presentation</a:t>
            </a:r>
            <a:br>
              <a:rPr lang="en-US" sz="2800" dirty="0">
                <a:latin typeface="Helvetica" pitchFamily="34" charset="0"/>
              </a:rPr>
            </a:br>
            <a:br>
              <a:rPr lang="en-US" sz="2800" dirty="0">
                <a:latin typeface="Helvetica" pitchFamily="34" charset="0"/>
              </a:rPr>
            </a:br>
            <a:endParaRPr lang="en-US" sz="2800" dirty="0">
              <a:latin typeface="Helvetica" pitchFamily="34" charset="0"/>
            </a:endParaRPr>
          </a:p>
        </p:txBody>
      </p:sp>
      <p:sp>
        <p:nvSpPr>
          <p:cNvPr id="3" name="Subtitle 2"/>
          <p:cNvSpPr>
            <a:spLocks noGrp="1"/>
          </p:cNvSpPr>
          <p:nvPr>
            <p:ph type="subTitle" idx="1"/>
          </p:nvPr>
        </p:nvSpPr>
        <p:spPr/>
        <p:txBody>
          <a:bodyPr/>
          <a:lstStyle/>
          <a:p>
            <a:r>
              <a:rPr lang="en-US" dirty="0">
                <a:latin typeface="Helvetica" pitchFamily="34" charset="0"/>
              </a:rPr>
              <a:t>May 17, 2018</a:t>
            </a:r>
          </a:p>
        </p:txBody>
      </p:sp>
    </p:spTree>
    <p:extLst>
      <p:ext uri="{BB962C8B-B14F-4D97-AF65-F5344CB8AC3E}">
        <p14:creationId xmlns:p14="http://schemas.microsoft.com/office/powerpoint/2010/main" val="2035044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689" y="306170"/>
            <a:ext cx="6705600" cy="1143000"/>
          </a:xfrm>
        </p:spPr>
        <p:txBody>
          <a:bodyPr>
            <a:normAutofit/>
          </a:bodyPr>
          <a:lstStyle/>
          <a:p>
            <a:r>
              <a:rPr lang="en-US" dirty="0">
                <a:solidFill>
                  <a:srgbClr val="002060"/>
                </a:solidFill>
                <a:latin typeface="Helvetica" pitchFamily="34" charset="0"/>
              </a:rPr>
              <a:t>FY2019 - Expenditures Highlights</a:t>
            </a:r>
          </a:p>
        </p:txBody>
      </p:sp>
      <p:sp>
        <p:nvSpPr>
          <p:cNvPr id="3" name="Content Placeholder 2"/>
          <p:cNvSpPr>
            <a:spLocks noGrp="1"/>
          </p:cNvSpPr>
          <p:nvPr>
            <p:ph idx="1"/>
          </p:nvPr>
        </p:nvSpPr>
        <p:spPr/>
        <p:txBody>
          <a:bodyPr>
            <a:noAutofit/>
          </a:bodyPr>
          <a:lstStyle/>
          <a:p>
            <a:r>
              <a:rPr lang="en-US" sz="3600" dirty="0">
                <a:solidFill>
                  <a:schemeClr val="bg2">
                    <a:lumMod val="25000"/>
                  </a:schemeClr>
                </a:solidFill>
                <a:latin typeface="Helvetica" pitchFamily="34" charset="0"/>
              </a:rPr>
              <a:t>The FY2019 Budget includes a reduction of $523,023 for department savings initiative.</a:t>
            </a:r>
            <a:endParaRPr lang="en-US" sz="3600" b="1" u="sng" dirty="0">
              <a:latin typeface="Verdana" panose="020B0604030504040204" pitchFamily="34" charset="0"/>
              <a:ea typeface="Verdana" panose="020B0604030504040204" pitchFamily="34" charset="0"/>
              <a:cs typeface="Verdana" panose="020B0604030504040204" pitchFamily="34" charset="0"/>
            </a:endParaRPr>
          </a:p>
          <a:p>
            <a:endParaRPr lang="en-US" sz="1000" dirty="0"/>
          </a:p>
          <a:p>
            <a:endParaRPr lang="en-US" sz="1000" dirty="0"/>
          </a:p>
        </p:txBody>
      </p:sp>
      <p:sp>
        <p:nvSpPr>
          <p:cNvPr id="6" name="Slide Number Placeholder 5"/>
          <p:cNvSpPr>
            <a:spLocks noGrp="1"/>
          </p:cNvSpPr>
          <p:nvPr>
            <p:ph type="sldNum" sz="quarter" idx="12"/>
          </p:nvPr>
        </p:nvSpPr>
        <p:spPr/>
        <p:txBody>
          <a:bodyPr/>
          <a:lstStyle/>
          <a:p>
            <a:fld id="{016DFC01-5263-43CC-B2B1-8A1F23EF6CC2}" type="slidenum">
              <a:rPr lang="en-US" smtClean="0"/>
              <a:pPr/>
              <a:t>10</a:t>
            </a:fld>
            <a:endParaRPr lang="en-US" dirty="0"/>
          </a:p>
        </p:txBody>
      </p:sp>
    </p:spTree>
    <p:extLst>
      <p:ext uri="{BB962C8B-B14F-4D97-AF65-F5344CB8AC3E}">
        <p14:creationId xmlns:p14="http://schemas.microsoft.com/office/powerpoint/2010/main" val="2139237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2060"/>
                </a:solidFill>
                <a:latin typeface="Helvetica" pitchFamily="34" charset="0"/>
              </a:rPr>
              <a:t>Functional Org Chart</a:t>
            </a:r>
            <a:br>
              <a:rPr lang="en-US" dirty="0">
                <a:solidFill>
                  <a:srgbClr val="002060"/>
                </a:solidFill>
                <a:latin typeface="Helvetica" pitchFamily="34" charset="0"/>
              </a:rPr>
            </a:br>
            <a:r>
              <a:rPr lang="en-US" dirty="0">
                <a:solidFill>
                  <a:srgbClr val="002060"/>
                </a:solidFill>
                <a:latin typeface="Helvetica" pitchFamily="34" charset="0"/>
              </a:rPr>
              <a:t>(in thousands)</a:t>
            </a:r>
          </a:p>
        </p:txBody>
      </p:sp>
      <p:sp>
        <p:nvSpPr>
          <p:cNvPr id="6" name="Slide Number Placeholder 5"/>
          <p:cNvSpPr>
            <a:spLocks noGrp="1"/>
          </p:cNvSpPr>
          <p:nvPr>
            <p:ph type="sldNum" sz="quarter" idx="12"/>
          </p:nvPr>
        </p:nvSpPr>
        <p:spPr/>
        <p:txBody>
          <a:bodyPr/>
          <a:lstStyle/>
          <a:p>
            <a:fld id="{016DFC01-5263-43CC-B2B1-8A1F23EF6CC2}" type="slidenum">
              <a:rPr lang="en-US" smtClean="0"/>
              <a:pPr/>
              <a:t>11</a:t>
            </a:fld>
            <a:endParaRPr lang="en-US" dirty="0"/>
          </a:p>
        </p:txBody>
      </p:sp>
      <p:sp>
        <p:nvSpPr>
          <p:cNvPr id="8" name="Content Placeholder 2"/>
          <p:cNvSpPr>
            <a:spLocks noGrp="1"/>
          </p:cNvSpPr>
          <p:nvPr>
            <p:ph idx="1"/>
          </p:nvPr>
        </p:nvSpPr>
        <p:spPr>
          <a:xfrm>
            <a:off x="457200" y="1490472"/>
            <a:ext cx="8229600" cy="4351338"/>
          </a:xfrm>
        </p:spPr>
        <p:txBody>
          <a:bodyPr>
            <a:noAutofit/>
          </a:bodyPr>
          <a:lstStyle/>
          <a:p>
            <a:pPr marL="0" indent="0">
              <a:buNone/>
            </a:pPr>
            <a:endParaRPr lang="en-US" sz="3600" dirty="0">
              <a:solidFill>
                <a:schemeClr val="bg2">
                  <a:lumMod val="25000"/>
                </a:schemeClr>
              </a:solidFill>
              <a:latin typeface="Helvetica" pitchFamily="34" charset="0"/>
            </a:endParaRPr>
          </a:p>
          <a:p>
            <a:pPr marL="0" indent="0">
              <a:buNone/>
            </a:pPr>
            <a:endParaRPr lang="en-US" sz="3600" b="1" u="sng" dirty="0">
              <a:latin typeface="Verdana" panose="020B0604030504040204" pitchFamily="34" charset="0"/>
              <a:ea typeface="Verdana" panose="020B0604030504040204" pitchFamily="34" charset="0"/>
              <a:cs typeface="Verdana" panose="020B0604030504040204" pitchFamily="34" charset="0"/>
            </a:endParaRPr>
          </a:p>
          <a:p>
            <a:endParaRPr lang="en-US" sz="1000" dirty="0"/>
          </a:p>
          <a:p>
            <a:endParaRPr lang="en-US" sz="1000" dirty="0"/>
          </a:p>
        </p:txBody>
      </p:sp>
      <p:graphicFrame>
        <p:nvGraphicFramePr>
          <p:cNvPr id="3" name="Table 2"/>
          <p:cNvGraphicFramePr>
            <a:graphicFrameLocks noGrp="1"/>
          </p:cNvGraphicFramePr>
          <p:nvPr>
            <p:extLst>
              <p:ext uri="{D42A27DB-BD31-4B8C-83A1-F6EECF244321}">
                <p14:modId xmlns:p14="http://schemas.microsoft.com/office/powerpoint/2010/main" val="56264428"/>
              </p:ext>
            </p:extLst>
          </p:nvPr>
        </p:nvGraphicFramePr>
        <p:xfrm>
          <a:off x="892696" y="1811941"/>
          <a:ext cx="7632699" cy="3916680"/>
        </p:xfrm>
        <a:graphic>
          <a:graphicData uri="http://schemas.openxmlformats.org/drawingml/2006/table">
            <a:tbl>
              <a:tblPr firstRow="1" bandRow="1">
                <a:tableStyleId>{5C22544A-7EE6-4342-B048-85BDC9FD1C3A}</a:tableStyleId>
              </a:tblPr>
              <a:tblGrid>
                <a:gridCol w="3845559">
                  <a:extLst>
                    <a:ext uri="{9D8B030D-6E8A-4147-A177-3AD203B41FA5}">
                      <a16:colId xmlns:a16="http://schemas.microsoft.com/office/drawing/2014/main" val="20000"/>
                    </a:ext>
                  </a:extLst>
                </a:gridCol>
                <a:gridCol w="1591056">
                  <a:extLst>
                    <a:ext uri="{9D8B030D-6E8A-4147-A177-3AD203B41FA5}">
                      <a16:colId xmlns:a16="http://schemas.microsoft.com/office/drawing/2014/main" val="20001"/>
                    </a:ext>
                  </a:extLst>
                </a:gridCol>
                <a:gridCol w="2196084">
                  <a:extLst>
                    <a:ext uri="{9D8B030D-6E8A-4147-A177-3AD203B41FA5}">
                      <a16:colId xmlns:a16="http://schemas.microsoft.com/office/drawing/2014/main" val="20002"/>
                    </a:ext>
                  </a:extLst>
                </a:gridCol>
              </a:tblGrid>
              <a:tr h="370840">
                <a:tc>
                  <a:txBody>
                    <a:bodyPr/>
                    <a:lstStyle/>
                    <a:p>
                      <a:r>
                        <a:rPr lang="en-US" dirty="0">
                          <a:latin typeface="Arial" panose="020B0604020202020204" pitchFamily="34" charset="0"/>
                          <a:cs typeface="Arial" panose="020B0604020202020204" pitchFamily="34" charset="0"/>
                        </a:rPr>
                        <a:t>DIVISION</a:t>
                      </a:r>
                    </a:p>
                  </a:txBody>
                  <a:tcPr/>
                </a:tc>
                <a:tc>
                  <a:txBody>
                    <a:bodyPr/>
                    <a:lstStyle/>
                    <a:p>
                      <a:pPr algn="ctr"/>
                      <a:r>
                        <a:rPr lang="en-US" dirty="0">
                          <a:latin typeface="Arial" panose="020B0604020202020204" pitchFamily="34" charset="0"/>
                          <a:cs typeface="Arial" panose="020B0604020202020204" pitchFamily="34" charset="0"/>
                        </a:rPr>
                        <a:t>FTE COUNT</a:t>
                      </a:r>
                    </a:p>
                  </a:txBody>
                  <a:tcPr/>
                </a:tc>
                <a:tc>
                  <a:txBody>
                    <a:bodyPr/>
                    <a:lstStyle/>
                    <a:p>
                      <a:r>
                        <a:rPr lang="en-US" dirty="0">
                          <a:latin typeface="Arial" panose="020B0604020202020204" pitchFamily="34" charset="0"/>
                          <a:cs typeface="Arial" panose="020B0604020202020204" pitchFamily="34" charset="0"/>
                        </a:rPr>
                        <a:t>BUDGET COSTS</a:t>
                      </a:r>
                      <a:r>
                        <a:rPr lang="en-US" baseline="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US" sz="1600" dirty="0"/>
                        <a:t>Director’s Office                                     110001</a:t>
                      </a:r>
                    </a:p>
                  </a:txBody>
                  <a:tcPr/>
                </a:tc>
                <a:tc>
                  <a:txBody>
                    <a:bodyPr/>
                    <a:lstStyle/>
                    <a:p>
                      <a:pPr algn="ctr"/>
                      <a:r>
                        <a:rPr lang="en-US" sz="1600" dirty="0"/>
                        <a:t>9.9</a:t>
                      </a:r>
                    </a:p>
                  </a:txBody>
                  <a:tcPr/>
                </a:tc>
                <a:tc>
                  <a:txBody>
                    <a:bodyPr/>
                    <a:lstStyle/>
                    <a:p>
                      <a:pPr algn="r"/>
                      <a:r>
                        <a:rPr lang="en-US" sz="1600" dirty="0"/>
                        <a:t>1,290</a:t>
                      </a:r>
                    </a:p>
                  </a:txBody>
                  <a:tcPr/>
                </a:tc>
                <a:extLst>
                  <a:ext uri="{0D108BD9-81ED-4DB2-BD59-A6C34878D82A}">
                    <a16:rowId xmlns:a16="http://schemas.microsoft.com/office/drawing/2014/main" val="10001"/>
                  </a:ext>
                </a:extLst>
              </a:tr>
              <a:tr h="370840">
                <a:tc>
                  <a:txBody>
                    <a:bodyPr/>
                    <a:lstStyle/>
                    <a:p>
                      <a:r>
                        <a:rPr lang="en-US" sz="1600" dirty="0">
                          <a:latin typeface="Calibri" panose="020F0502020204030204" pitchFamily="34" charset="0"/>
                          <a:cs typeface="Arial" panose="020B0604020202020204" pitchFamily="34" charset="0"/>
                        </a:rPr>
                        <a:t>Inspections</a:t>
                      </a:r>
                      <a:r>
                        <a:rPr lang="en-US" sz="1600" baseline="0" dirty="0">
                          <a:latin typeface="Calibri" panose="020F0502020204030204" pitchFamily="34" charset="0"/>
                          <a:cs typeface="Arial" panose="020B0604020202020204" pitchFamily="34" charset="0"/>
                        </a:rPr>
                        <a:t> &amp; Public Services              110002</a:t>
                      </a:r>
                      <a:endParaRPr lang="en-US" sz="1600" dirty="0">
                        <a:latin typeface="Calibri" panose="020F0502020204030204" pitchFamily="34" charset="0"/>
                        <a:cs typeface="Arial" panose="020B0604020202020204" pitchFamily="34" charset="0"/>
                      </a:endParaRPr>
                    </a:p>
                  </a:txBody>
                  <a:tcPr/>
                </a:tc>
                <a:tc>
                  <a:txBody>
                    <a:bodyPr/>
                    <a:lstStyle/>
                    <a:p>
                      <a:pPr algn="ctr"/>
                      <a:r>
                        <a:rPr lang="en-US" sz="1600" dirty="0">
                          <a:latin typeface="Calibri" panose="020F0502020204030204" pitchFamily="34" charset="0"/>
                          <a:cs typeface="Arial" panose="020B0604020202020204" pitchFamily="34" charset="0"/>
                        </a:rPr>
                        <a:t>72.2</a:t>
                      </a:r>
                    </a:p>
                  </a:txBody>
                  <a:tcPr/>
                </a:tc>
                <a:tc>
                  <a:txBody>
                    <a:bodyPr/>
                    <a:lstStyle/>
                    <a:p>
                      <a:pPr algn="r"/>
                      <a:r>
                        <a:rPr lang="en-US" sz="1600" dirty="0">
                          <a:latin typeface="Calibri" panose="020F0502020204030204" pitchFamily="34" charset="0"/>
                          <a:cs typeface="Arial" panose="020B0604020202020204" pitchFamily="34" charset="0"/>
                        </a:rPr>
                        <a:t>7,267</a:t>
                      </a:r>
                    </a:p>
                  </a:txBody>
                  <a:tcPr/>
                </a:tc>
                <a:extLst>
                  <a:ext uri="{0D108BD9-81ED-4DB2-BD59-A6C34878D82A}">
                    <a16:rowId xmlns:a16="http://schemas.microsoft.com/office/drawing/2014/main" val="10002"/>
                  </a:ext>
                </a:extLst>
              </a:tr>
              <a:tr h="370840">
                <a:tc>
                  <a:txBody>
                    <a:bodyPr/>
                    <a:lstStyle/>
                    <a:p>
                      <a:r>
                        <a:rPr lang="en-US" sz="1600" dirty="0">
                          <a:latin typeface="Calibri" panose="020F0502020204030204" pitchFamily="34" charset="0"/>
                          <a:cs typeface="Arial" panose="020B0604020202020204" pitchFamily="34" charset="0"/>
                        </a:rPr>
                        <a:t>Citizens</a:t>
                      </a:r>
                      <a:r>
                        <a:rPr lang="en-US" sz="1600" baseline="0" dirty="0">
                          <a:latin typeface="Calibri" panose="020F0502020204030204" pitchFamily="34" charset="0"/>
                          <a:cs typeface="Arial" panose="020B0604020202020204" pitchFamily="34" charset="0"/>
                        </a:rPr>
                        <a:t> Assistance Office                     110003</a:t>
                      </a:r>
                      <a:endParaRPr lang="en-US" sz="1600" dirty="0">
                        <a:latin typeface="Calibri" panose="020F0502020204030204" pitchFamily="34" charset="0"/>
                        <a:cs typeface="Arial" panose="020B0604020202020204" pitchFamily="34" charset="0"/>
                      </a:endParaRPr>
                    </a:p>
                  </a:txBody>
                  <a:tcPr/>
                </a:tc>
                <a:tc>
                  <a:txBody>
                    <a:bodyPr/>
                    <a:lstStyle/>
                    <a:p>
                      <a:pPr algn="ctr"/>
                      <a:r>
                        <a:rPr lang="en-US" sz="1600" dirty="0">
                          <a:latin typeface="Calibri" panose="020F0502020204030204" pitchFamily="34" charset="0"/>
                          <a:cs typeface="Arial" panose="020B0604020202020204" pitchFamily="34" charset="0"/>
                        </a:rPr>
                        <a:t>11.0</a:t>
                      </a:r>
                    </a:p>
                  </a:txBody>
                  <a:tcPr/>
                </a:tc>
                <a:tc>
                  <a:txBody>
                    <a:bodyPr/>
                    <a:lstStyle/>
                    <a:p>
                      <a:pPr algn="r"/>
                      <a:r>
                        <a:rPr lang="en-US" sz="1600" dirty="0">
                          <a:latin typeface="Calibri" panose="020F0502020204030204" pitchFamily="34" charset="0"/>
                          <a:cs typeface="Arial" panose="020B0604020202020204" pitchFamily="34" charset="0"/>
                        </a:rPr>
                        <a:t>988</a:t>
                      </a:r>
                    </a:p>
                  </a:txBody>
                  <a:tcPr/>
                </a:tc>
                <a:extLst>
                  <a:ext uri="{0D108BD9-81ED-4DB2-BD59-A6C34878D82A}">
                    <a16:rowId xmlns:a16="http://schemas.microsoft.com/office/drawing/2014/main" val="10003"/>
                  </a:ext>
                </a:extLst>
              </a:tr>
              <a:tr h="370840">
                <a:tc>
                  <a:txBody>
                    <a:bodyPr/>
                    <a:lstStyle/>
                    <a:p>
                      <a:r>
                        <a:rPr lang="en-US" sz="1600" dirty="0">
                          <a:latin typeface="Calibri" panose="020F0502020204030204" pitchFamily="34" charset="0"/>
                          <a:cs typeface="Arial" panose="020B0604020202020204" pitchFamily="34" charset="0"/>
                        </a:rPr>
                        <a:t>Anti-Gang                                                110004</a:t>
                      </a:r>
                    </a:p>
                  </a:txBody>
                  <a:tcPr/>
                </a:tc>
                <a:tc>
                  <a:txBody>
                    <a:bodyPr/>
                    <a:lstStyle/>
                    <a:p>
                      <a:pPr algn="ctr"/>
                      <a:r>
                        <a:rPr lang="en-US" sz="1600" dirty="0">
                          <a:latin typeface="Calibri" panose="020F0502020204030204" pitchFamily="34" charset="0"/>
                          <a:cs typeface="Arial" panose="020B0604020202020204" pitchFamily="34" charset="0"/>
                        </a:rPr>
                        <a:t>15.0</a:t>
                      </a:r>
                    </a:p>
                  </a:txBody>
                  <a:tcPr/>
                </a:tc>
                <a:tc>
                  <a:txBody>
                    <a:bodyPr/>
                    <a:lstStyle/>
                    <a:p>
                      <a:pPr algn="r"/>
                      <a:r>
                        <a:rPr lang="en-US" sz="1600" dirty="0">
                          <a:latin typeface="Calibri" panose="020F0502020204030204" pitchFamily="34" charset="0"/>
                          <a:cs typeface="Arial" panose="020B0604020202020204" pitchFamily="34" charset="0"/>
                        </a:rPr>
                        <a:t>1,490</a:t>
                      </a:r>
                    </a:p>
                  </a:txBody>
                  <a:tcPr/>
                </a:tc>
                <a:extLst>
                  <a:ext uri="{0D108BD9-81ED-4DB2-BD59-A6C34878D82A}">
                    <a16:rowId xmlns:a16="http://schemas.microsoft.com/office/drawing/2014/main" val="10004"/>
                  </a:ext>
                </a:extLst>
              </a:tr>
              <a:tr h="370840">
                <a:tc>
                  <a:txBody>
                    <a:bodyPr/>
                    <a:lstStyle/>
                    <a:p>
                      <a:r>
                        <a:rPr lang="en-US" sz="1600" dirty="0">
                          <a:latin typeface="Calibri" panose="020F0502020204030204" pitchFamily="34" charset="0"/>
                          <a:cs typeface="Arial" panose="020B0604020202020204" pitchFamily="34" charset="0"/>
                        </a:rPr>
                        <a:t>Volunteer</a:t>
                      </a:r>
                      <a:r>
                        <a:rPr lang="en-US" sz="1600" baseline="0" dirty="0">
                          <a:latin typeface="Calibri" panose="020F0502020204030204" pitchFamily="34" charset="0"/>
                          <a:cs typeface="Arial" panose="020B0604020202020204" pitchFamily="34" charset="0"/>
                        </a:rPr>
                        <a:t> Initiatives                              110005</a:t>
                      </a:r>
                      <a:endParaRPr lang="en-US" sz="1600" dirty="0">
                        <a:latin typeface="Calibri" panose="020F0502020204030204" pitchFamily="34" charset="0"/>
                        <a:cs typeface="Arial" panose="020B0604020202020204" pitchFamily="34" charset="0"/>
                      </a:endParaRPr>
                    </a:p>
                  </a:txBody>
                  <a:tcPr/>
                </a:tc>
                <a:tc>
                  <a:txBody>
                    <a:bodyPr/>
                    <a:lstStyle/>
                    <a:p>
                      <a:pPr algn="ctr"/>
                      <a:r>
                        <a:rPr lang="en-US" sz="1600" dirty="0">
                          <a:latin typeface="Calibri" panose="020F0502020204030204" pitchFamily="34" charset="0"/>
                          <a:cs typeface="Arial" panose="020B0604020202020204" pitchFamily="34" charset="0"/>
                        </a:rPr>
                        <a:t>0</a:t>
                      </a:r>
                    </a:p>
                  </a:txBody>
                  <a:tcPr/>
                </a:tc>
                <a:tc>
                  <a:txBody>
                    <a:bodyPr/>
                    <a:lstStyle/>
                    <a:p>
                      <a:pPr algn="r"/>
                      <a:r>
                        <a:rPr lang="en-US" sz="1600" dirty="0">
                          <a:latin typeface="Calibri" panose="020F0502020204030204" pitchFamily="34" charset="0"/>
                          <a:cs typeface="Arial" panose="020B0604020202020204" pitchFamily="34" charset="0"/>
                        </a:rPr>
                        <a:t>0</a:t>
                      </a:r>
                    </a:p>
                  </a:txBody>
                  <a:tcPr/>
                </a:tc>
                <a:extLst>
                  <a:ext uri="{0D108BD9-81ED-4DB2-BD59-A6C34878D82A}">
                    <a16:rowId xmlns:a16="http://schemas.microsoft.com/office/drawing/2014/main" val="10005"/>
                  </a:ext>
                </a:extLst>
              </a:tr>
              <a:tr h="370840">
                <a:tc>
                  <a:txBody>
                    <a:bodyPr/>
                    <a:lstStyle/>
                    <a:p>
                      <a:r>
                        <a:rPr lang="en-US" sz="1600" dirty="0">
                          <a:latin typeface="Calibri" panose="020F0502020204030204" pitchFamily="34" charset="0"/>
                          <a:cs typeface="Arial" panose="020B0604020202020204" pitchFamily="34" charset="0"/>
                        </a:rPr>
                        <a:t>Office of</a:t>
                      </a:r>
                      <a:r>
                        <a:rPr lang="en-US" sz="1600" baseline="0" dirty="0">
                          <a:latin typeface="Calibri" panose="020F0502020204030204" pitchFamily="34" charset="0"/>
                          <a:cs typeface="Arial" panose="020B0604020202020204" pitchFamily="34" charset="0"/>
                        </a:rPr>
                        <a:t> New Americans and              110006</a:t>
                      </a:r>
                    </a:p>
                    <a:p>
                      <a:r>
                        <a:rPr lang="en-US" sz="1600" baseline="0" dirty="0">
                          <a:latin typeface="Calibri" panose="020F0502020204030204" pitchFamily="34" charset="0"/>
                          <a:cs typeface="Arial" panose="020B0604020202020204" pitchFamily="34" charset="0"/>
                        </a:rPr>
                        <a:t>Immigrant Communities</a:t>
                      </a:r>
                      <a:endParaRPr lang="en-US" sz="1600" dirty="0">
                        <a:latin typeface="Calibri" panose="020F0502020204030204" pitchFamily="34" charset="0"/>
                        <a:cs typeface="Arial" panose="020B0604020202020204" pitchFamily="34" charset="0"/>
                      </a:endParaRPr>
                    </a:p>
                  </a:txBody>
                  <a:tcPr/>
                </a:tc>
                <a:tc>
                  <a:txBody>
                    <a:bodyPr/>
                    <a:lstStyle/>
                    <a:p>
                      <a:pPr algn="ctr"/>
                      <a:r>
                        <a:rPr lang="en-US" sz="1600" dirty="0">
                          <a:latin typeface="Calibri" panose="020F0502020204030204" pitchFamily="34" charset="0"/>
                          <a:cs typeface="Arial" panose="020B0604020202020204" pitchFamily="34" charset="0"/>
                        </a:rPr>
                        <a:t>2.0</a:t>
                      </a:r>
                    </a:p>
                  </a:txBody>
                  <a:tcPr/>
                </a:tc>
                <a:tc>
                  <a:txBody>
                    <a:bodyPr/>
                    <a:lstStyle/>
                    <a:p>
                      <a:pPr algn="r"/>
                      <a:r>
                        <a:rPr lang="en-US" sz="1600" dirty="0">
                          <a:latin typeface="Calibri" panose="020F0502020204030204" pitchFamily="34" charset="0"/>
                          <a:cs typeface="Arial" panose="020B0604020202020204" pitchFamily="34" charset="0"/>
                        </a:rPr>
                        <a:t>220</a:t>
                      </a:r>
                    </a:p>
                  </a:txBody>
                  <a:tcPr/>
                </a:tc>
                <a:extLst>
                  <a:ext uri="{0D108BD9-81ED-4DB2-BD59-A6C34878D82A}">
                    <a16:rowId xmlns:a16="http://schemas.microsoft.com/office/drawing/2014/main" val="10006"/>
                  </a:ext>
                </a:extLst>
              </a:tr>
              <a:tr h="370840">
                <a:tc>
                  <a:txBody>
                    <a:bodyPr/>
                    <a:lstStyle/>
                    <a:p>
                      <a:r>
                        <a:rPr lang="en-US" sz="1600" dirty="0">
                          <a:latin typeface="Calibri" panose="020F0502020204030204" pitchFamily="34" charset="0"/>
                          <a:cs typeface="Arial" panose="020B0604020202020204" pitchFamily="34" charset="0"/>
                        </a:rPr>
                        <a:t>People</a:t>
                      </a:r>
                      <a:r>
                        <a:rPr lang="en-US" sz="1600" baseline="0" dirty="0">
                          <a:latin typeface="Calibri" panose="020F0502020204030204" pitchFamily="34" charset="0"/>
                          <a:cs typeface="Arial" panose="020B0604020202020204" pitchFamily="34" charset="0"/>
                        </a:rPr>
                        <a:t> with Disabilities                        110007</a:t>
                      </a:r>
                      <a:endParaRPr lang="en-US" sz="1600" dirty="0">
                        <a:latin typeface="Calibri" panose="020F0502020204030204" pitchFamily="34" charset="0"/>
                        <a:cs typeface="Arial" panose="020B0604020202020204" pitchFamily="34" charset="0"/>
                      </a:endParaRPr>
                    </a:p>
                  </a:txBody>
                  <a:tcPr/>
                </a:tc>
                <a:tc>
                  <a:txBody>
                    <a:bodyPr/>
                    <a:lstStyle/>
                    <a:p>
                      <a:pPr algn="ctr"/>
                      <a:r>
                        <a:rPr lang="en-US" sz="1600" dirty="0">
                          <a:latin typeface="Calibri" panose="020F0502020204030204" pitchFamily="34" charset="0"/>
                          <a:cs typeface="Arial" panose="020B0604020202020204" pitchFamily="34" charset="0"/>
                        </a:rPr>
                        <a:t>0</a:t>
                      </a:r>
                    </a:p>
                  </a:txBody>
                  <a:tcPr/>
                </a:tc>
                <a:tc>
                  <a:txBody>
                    <a:bodyPr/>
                    <a:lstStyle/>
                    <a:p>
                      <a:pPr algn="r"/>
                      <a:r>
                        <a:rPr lang="en-US" sz="1600" dirty="0">
                          <a:latin typeface="Calibri" panose="020F0502020204030204" pitchFamily="34" charset="0"/>
                          <a:cs typeface="Arial" panose="020B0604020202020204" pitchFamily="34" charset="0"/>
                        </a:rPr>
                        <a:t>0</a:t>
                      </a:r>
                    </a:p>
                  </a:txBody>
                  <a:tcPr/>
                </a:tc>
                <a:extLst>
                  <a:ext uri="{0D108BD9-81ED-4DB2-BD59-A6C34878D82A}">
                    <a16:rowId xmlns:a16="http://schemas.microsoft.com/office/drawing/2014/main" val="10007"/>
                  </a:ext>
                </a:extLst>
              </a:tr>
              <a:tr h="370840">
                <a:tc>
                  <a:txBody>
                    <a:bodyPr/>
                    <a:lstStyle/>
                    <a:p>
                      <a:r>
                        <a:rPr lang="en-US" sz="1600" dirty="0">
                          <a:latin typeface="Calibri" panose="020F0502020204030204" pitchFamily="34" charset="0"/>
                          <a:cs typeface="Arial" panose="020B0604020202020204" pitchFamily="34" charset="0"/>
                        </a:rPr>
                        <a:t>Education</a:t>
                      </a:r>
                      <a:r>
                        <a:rPr lang="en-US" sz="1600" baseline="0" dirty="0">
                          <a:latin typeface="Calibri" panose="020F0502020204030204" pitchFamily="34" charset="0"/>
                          <a:cs typeface="Arial" panose="020B0604020202020204" pitchFamily="34" charset="0"/>
                        </a:rPr>
                        <a:t> Affairs                                   110008</a:t>
                      </a:r>
                      <a:endParaRPr lang="en-US" sz="1600" dirty="0">
                        <a:latin typeface="Calibri" panose="020F0502020204030204" pitchFamily="34" charset="0"/>
                        <a:cs typeface="Arial" panose="020B0604020202020204" pitchFamily="34" charset="0"/>
                      </a:endParaRPr>
                    </a:p>
                  </a:txBody>
                  <a:tcPr/>
                </a:tc>
                <a:tc>
                  <a:txBody>
                    <a:bodyPr/>
                    <a:lstStyle/>
                    <a:p>
                      <a:pPr algn="ctr"/>
                      <a:r>
                        <a:rPr lang="en-US" sz="1600" dirty="0">
                          <a:latin typeface="Calibri" panose="020F0502020204030204" pitchFamily="34" charset="0"/>
                          <a:cs typeface="Arial" panose="020B0604020202020204" pitchFamily="34" charset="0"/>
                        </a:rPr>
                        <a:t>0</a:t>
                      </a:r>
                    </a:p>
                  </a:txBody>
                  <a:tcPr/>
                </a:tc>
                <a:tc>
                  <a:txBody>
                    <a:bodyPr/>
                    <a:lstStyle/>
                    <a:p>
                      <a:pPr algn="r"/>
                      <a:r>
                        <a:rPr lang="en-US" sz="1600" dirty="0">
                          <a:latin typeface="Calibri" panose="020F0502020204030204" pitchFamily="34" charset="0"/>
                          <a:cs typeface="Arial" panose="020B0604020202020204" pitchFamily="34" charset="0"/>
                        </a:rPr>
                        <a:t>0</a:t>
                      </a:r>
                    </a:p>
                  </a:txBody>
                  <a:tcPr/>
                </a:tc>
                <a:extLst>
                  <a:ext uri="{0D108BD9-81ED-4DB2-BD59-A6C34878D82A}">
                    <a16:rowId xmlns:a16="http://schemas.microsoft.com/office/drawing/2014/main" val="10008"/>
                  </a:ext>
                </a:extLst>
              </a:tr>
              <a:tr h="370840">
                <a:tc>
                  <a:txBody>
                    <a:bodyPr/>
                    <a:lstStyle/>
                    <a:p>
                      <a:r>
                        <a:rPr lang="en-US" sz="1600" dirty="0">
                          <a:latin typeface="Calibri" panose="020F0502020204030204" pitchFamily="34" charset="0"/>
                          <a:cs typeface="Arial" panose="020B0604020202020204" pitchFamily="34" charset="0"/>
                        </a:rPr>
                        <a:t>Sign Enforcement                                  110009</a:t>
                      </a:r>
                    </a:p>
                  </a:txBody>
                  <a:tcPr/>
                </a:tc>
                <a:tc>
                  <a:txBody>
                    <a:bodyPr/>
                    <a:lstStyle/>
                    <a:p>
                      <a:pPr algn="ctr"/>
                      <a:r>
                        <a:rPr lang="en-US" sz="1600" dirty="0">
                          <a:latin typeface="Calibri" panose="020F0502020204030204" pitchFamily="34" charset="0"/>
                          <a:cs typeface="Arial" panose="020B0604020202020204" pitchFamily="34" charset="0"/>
                        </a:rPr>
                        <a:t>0</a:t>
                      </a:r>
                    </a:p>
                  </a:txBody>
                  <a:tcPr/>
                </a:tc>
                <a:tc>
                  <a:txBody>
                    <a:bodyPr/>
                    <a:lstStyle/>
                    <a:p>
                      <a:pPr algn="r"/>
                      <a:r>
                        <a:rPr lang="en-US" sz="1600" dirty="0">
                          <a:latin typeface="Calibri" panose="020F0502020204030204" pitchFamily="34" charset="0"/>
                          <a:cs typeface="Arial" panose="020B0604020202020204" pitchFamily="34" charset="0"/>
                        </a:rPr>
                        <a:t>0</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29814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US" sz="11500" dirty="0">
                <a:solidFill>
                  <a:schemeClr val="bg2">
                    <a:lumMod val="25000"/>
                  </a:schemeClr>
                </a:solidFill>
                <a:latin typeface="Helvetica" pitchFamily="34" charset="0"/>
              </a:rPr>
              <a:t>Questions</a:t>
            </a:r>
          </a:p>
        </p:txBody>
      </p:sp>
      <p:sp>
        <p:nvSpPr>
          <p:cNvPr id="6" name="Slide Number Placeholder 5"/>
          <p:cNvSpPr>
            <a:spLocks noGrp="1"/>
          </p:cNvSpPr>
          <p:nvPr>
            <p:ph type="sldNum" sz="quarter" idx="12"/>
          </p:nvPr>
        </p:nvSpPr>
        <p:spPr/>
        <p:txBody>
          <a:bodyPr/>
          <a:lstStyle/>
          <a:p>
            <a:fld id="{016DFC01-5263-43CC-B2B1-8A1F23EF6CC2}" type="slidenum">
              <a:rPr lang="en-US" smtClean="0"/>
              <a:pPr/>
              <a:t>12</a:t>
            </a:fld>
            <a:endParaRPr lang="en-US" dirty="0"/>
          </a:p>
        </p:txBody>
      </p:sp>
    </p:spTree>
    <p:extLst>
      <p:ext uri="{BB962C8B-B14F-4D97-AF65-F5344CB8AC3E}">
        <p14:creationId xmlns:p14="http://schemas.microsoft.com/office/powerpoint/2010/main" val="2899778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273800" cy="1143001"/>
          </a:xfrm>
        </p:spPr>
        <p:txBody>
          <a:bodyPr>
            <a:normAutofit/>
          </a:bodyPr>
          <a:lstStyle/>
          <a:p>
            <a:r>
              <a:rPr lang="en-US" sz="2900" dirty="0">
                <a:solidFill>
                  <a:srgbClr val="002060"/>
                </a:solidFill>
                <a:latin typeface="Helvetica" pitchFamily="34" charset="0"/>
              </a:rPr>
              <a:t>Appendix</a:t>
            </a:r>
            <a:br>
              <a:rPr lang="en-US" sz="2900" dirty="0">
                <a:solidFill>
                  <a:srgbClr val="002060"/>
                </a:solidFill>
                <a:latin typeface="Helvetica" pitchFamily="34" charset="0"/>
              </a:rPr>
            </a:br>
            <a:r>
              <a:rPr lang="en-US" sz="2000" dirty="0"/>
              <a:t>DEPARTMENT</a:t>
            </a:r>
            <a:r>
              <a:rPr lang="en-US" dirty="0"/>
              <a:t> </a:t>
            </a:r>
            <a:r>
              <a:rPr lang="en-US" sz="2200" dirty="0"/>
              <a:t>DEMOGRAPHICS</a:t>
            </a:r>
            <a:br>
              <a:rPr lang="en-US" sz="2200" dirty="0"/>
            </a:br>
            <a:r>
              <a:rPr lang="en-US" sz="2000" dirty="0"/>
              <a:t>GENERAL FUND</a:t>
            </a:r>
          </a:p>
        </p:txBody>
      </p:sp>
      <p:sp>
        <p:nvSpPr>
          <p:cNvPr id="4" name="Slide Number Placeholder 3"/>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13</a:t>
            </a:fld>
            <a:endParaRPr lang="en-US" dirty="0">
              <a:solidFill>
                <a:prstClr val="black"/>
              </a:solidFill>
              <a:ea typeface="ＭＳ Ｐゴシック" charset="0"/>
            </a:endParaRPr>
          </a:p>
        </p:txBody>
      </p:sp>
      <p:pic>
        <p:nvPicPr>
          <p:cNvPr id="9" name="Content Placeholder 8">
            <a:extLst>
              <a:ext uri="{FF2B5EF4-FFF2-40B4-BE49-F238E27FC236}">
                <a16:creationId xmlns:a16="http://schemas.microsoft.com/office/drawing/2014/main" id="{ADDA7072-183B-47CB-AD4B-F157ED3AD453}"/>
              </a:ext>
            </a:extLst>
          </p:cNvPr>
          <p:cNvPicPr>
            <a:picLocks noGrp="1" noChangeAspect="1"/>
          </p:cNvPicPr>
          <p:nvPr>
            <p:ph idx="1"/>
          </p:nvPr>
        </p:nvPicPr>
        <p:blipFill>
          <a:blip r:embed="rId3"/>
          <a:stretch>
            <a:fillRect/>
          </a:stretch>
        </p:blipFill>
        <p:spPr>
          <a:xfrm>
            <a:off x="856211" y="1490663"/>
            <a:ext cx="7431578" cy="4727257"/>
          </a:xfrm>
          <a:prstGeom prst="rect">
            <a:avLst/>
          </a:prstGeom>
        </p:spPr>
      </p:pic>
    </p:spTree>
    <p:extLst>
      <p:ext uri="{BB962C8B-B14F-4D97-AF65-F5344CB8AC3E}">
        <p14:creationId xmlns:p14="http://schemas.microsoft.com/office/powerpoint/2010/main" val="157477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189"/>
            <a:ext cx="6273800" cy="1084812"/>
          </a:xfrm>
        </p:spPr>
        <p:txBody>
          <a:bodyPr>
            <a:normAutofit fontScale="90000"/>
          </a:bodyPr>
          <a:lstStyle/>
          <a:p>
            <a:r>
              <a:rPr lang="en-US" sz="3200" dirty="0">
                <a:solidFill>
                  <a:srgbClr val="002060"/>
                </a:solidFill>
                <a:latin typeface="Helvetica" pitchFamily="34" charset="0"/>
              </a:rPr>
              <a:t>Appendix</a:t>
            </a:r>
            <a:br>
              <a:rPr lang="en-US" sz="3200" dirty="0">
                <a:solidFill>
                  <a:srgbClr val="002060"/>
                </a:solidFill>
                <a:latin typeface="Helvetica" pitchFamily="34" charset="0"/>
              </a:rPr>
            </a:br>
            <a:r>
              <a:rPr lang="en-US" sz="2200" dirty="0"/>
              <a:t>DEPARTMENT</a:t>
            </a:r>
            <a:r>
              <a:rPr lang="en-US" dirty="0"/>
              <a:t> </a:t>
            </a:r>
            <a:r>
              <a:rPr lang="en-US" sz="2400" dirty="0"/>
              <a:t>DEMOGRAPHICS</a:t>
            </a:r>
            <a:br>
              <a:rPr lang="en-US" sz="3200" dirty="0"/>
            </a:br>
            <a:r>
              <a:rPr lang="en-US" sz="2200" dirty="0"/>
              <a:t>CDBG FUND</a:t>
            </a:r>
          </a:p>
        </p:txBody>
      </p:sp>
      <p:sp>
        <p:nvSpPr>
          <p:cNvPr id="4" name="Slide Number Placeholder 3"/>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14</a:t>
            </a:fld>
            <a:endParaRPr lang="en-US" dirty="0">
              <a:solidFill>
                <a:prstClr val="black"/>
              </a:solidFill>
              <a:ea typeface="ＭＳ Ｐゴシック" charset="0"/>
            </a:endParaRPr>
          </a:p>
        </p:txBody>
      </p:sp>
      <p:pic>
        <p:nvPicPr>
          <p:cNvPr id="5" name="Content Placeholder 4">
            <a:extLst>
              <a:ext uri="{FF2B5EF4-FFF2-40B4-BE49-F238E27FC236}">
                <a16:creationId xmlns:a16="http://schemas.microsoft.com/office/drawing/2014/main" id="{39917559-E454-48F2-817A-8BE460413BDA}"/>
              </a:ext>
            </a:extLst>
          </p:cNvPr>
          <p:cNvPicPr>
            <a:picLocks noGrp="1" noChangeAspect="1"/>
          </p:cNvPicPr>
          <p:nvPr>
            <p:ph idx="1"/>
          </p:nvPr>
        </p:nvPicPr>
        <p:blipFill>
          <a:blip r:embed="rId3"/>
          <a:stretch>
            <a:fillRect/>
          </a:stretch>
        </p:blipFill>
        <p:spPr>
          <a:xfrm>
            <a:off x="458341" y="1473200"/>
            <a:ext cx="8227319" cy="4351338"/>
          </a:xfrm>
          <a:prstGeom prst="rect">
            <a:avLst/>
          </a:prstGeom>
        </p:spPr>
      </p:pic>
    </p:spTree>
    <p:extLst>
      <p:ext uri="{BB962C8B-B14F-4D97-AF65-F5344CB8AC3E}">
        <p14:creationId xmlns:p14="http://schemas.microsoft.com/office/powerpoint/2010/main" val="1995768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31076" y="381966"/>
            <a:ext cx="6273800" cy="839862"/>
          </a:xfrm>
        </p:spPr>
        <p:txBody>
          <a:bodyPr>
            <a:noAutofit/>
          </a:bodyPr>
          <a:lstStyle/>
          <a:p>
            <a:r>
              <a:rPr lang="en-US" dirty="0">
                <a:solidFill>
                  <a:srgbClr val="002060"/>
                </a:solidFill>
                <a:latin typeface="Helvetica" pitchFamily="34" charset="0"/>
              </a:rPr>
              <a:t>FY 2019 Performance Measures</a:t>
            </a:r>
            <a:br>
              <a:rPr lang="en-US" dirty="0">
                <a:solidFill>
                  <a:srgbClr val="002060"/>
                </a:solidFill>
                <a:latin typeface="Helvetica" pitchFamily="34" charset="0"/>
              </a:rPr>
            </a:br>
            <a:endParaRPr lang="en-US" dirty="0">
              <a:solidFill>
                <a:srgbClr val="002060"/>
              </a:solidFill>
              <a:latin typeface="Helvetic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55967683"/>
              </p:ext>
            </p:extLst>
          </p:nvPr>
        </p:nvGraphicFramePr>
        <p:xfrm>
          <a:off x="459510" y="1205983"/>
          <a:ext cx="8268854" cy="2642616"/>
        </p:xfrm>
        <a:graphic>
          <a:graphicData uri="http://schemas.openxmlformats.org/drawingml/2006/table">
            <a:tbl>
              <a:tblPr firstRow="1" bandRow="1">
                <a:tableStyleId>{5C22544A-7EE6-4342-B048-85BDC9FD1C3A}</a:tableStyleId>
              </a:tblPr>
              <a:tblGrid>
                <a:gridCol w="2531965">
                  <a:extLst>
                    <a:ext uri="{9D8B030D-6E8A-4147-A177-3AD203B41FA5}">
                      <a16:colId xmlns:a16="http://schemas.microsoft.com/office/drawing/2014/main" val="20000"/>
                    </a:ext>
                  </a:extLst>
                </a:gridCol>
                <a:gridCol w="1857618">
                  <a:extLst>
                    <a:ext uri="{9D8B030D-6E8A-4147-A177-3AD203B41FA5}">
                      <a16:colId xmlns:a16="http://schemas.microsoft.com/office/drawing/2014/main" val="20001"/>
                    </a:ext>
                  </a:extLst>
                </a:gridCol>
                <a:gridCol w="807983">
                  <a:extLst>
                    <a:ext uri="{9D8B030D-6E8A-4147-A177-3AD203B41FA5}">
                      <a16:colId xmlns:a16="http://schemas.microsoft.com/office/drawing/2014/main" val="20002"/>
                    </a:ext>
                  </a:extLst>
                </a:gridCol>
                <a:gridCol w="866261">
                  <a:extLst>
                    <a:ext uri="{9D8B030D-6E8A-4147-A177-3AD203B41FA5}">
                      <a16:colId xmlns:a16="http://schemas.microsoft.com/office/drawing/2014/main" val="20003"/>
                    </a:ext>
                  </a:extLst>
                </a:gridCol>
                <a:gridCol w="1102514">
                  <a:extLst>
                    <a:ext uri="{9D8B030D-6E8A-4147-A177-3AD203B41FA5}">
                      <a16:colId xmlns:a16="http://schemas.microsoft.com/office/drawing/2014/main" val="20004"/>
                    </a:ext>
                  </a:extLst>
                </a:gridCol>
                <a:gridCol w="1102513">
                  <a:extLst>
                    <a:ext uri="{9D8B030D-6E8A-4147-A177-3AD203B41FA5}">
                      <a16:colId xmlns:a16="http://schemas.microsoft.com/office/drawing/2014/main" val="20005"/>
                    </a:ext>
                  </a:extLst>
                </a:gridCol>
              </a:tblGrid>
              <a:tr h="362198">
                <a:tc>
                  <a:txBody>
                    <a:bodyPr/>
                    <a:lstStyle/>
                    <a:p>
                      <a:pPr algn="ctr"/>
                      <a:r>
                        <a:rPr lang="en-US" sz="1200" dirty="0">
                          <a:latin typeface="Verdana" pitchFamily="34" charset="0"/>
                          <a:ea typeface="Verdana" pitchFamily="34" charset="0"/>
                          <a:cs typeface="Verdana" pitchFamily="34" charset="0"/>
                        </a:rPr>
                        <a:t>Customer Measures</a:t>
                      </a:r>
                    </a:p>
                  </a:txBody>
                  <a:tcPr anchor="ctr">
                    <a:solidFill>
                      <a:srgbClr val="001746"/>
                    </a:solidFill>
                  </a:tcPr>
                </a:tc>
                <a:tc>
                  <a:txBody>
                    <a:bodyPr/>
                    <a:lstStyle/>
                    <a:p>
                      <a:pPr algn="ctr"/>
                      <a:r>
                        <a:rPr lang="en-US" sz="1200" dirty="0">
                          <a:latin typeface="Verdana" pitchFamily="34" charset="0"/>
                          <a:ea typeface="Verdana" pitchFamily="34" charset="0"/>
                          <a:cs typeface="Verdana" pitchFamily="34" charset="0"/>
                        </a:rPr>
                        <a:t>Priorities</a:t>
                      </a:r>
                    </a:p>
                  </a:txBody>
                  <a:tcPr anchor="ctr">
                    <a:solidFill>
                      <a:srgbClr val="001746"/>
                    </a:solidFill>
                  </a:tcPr>
                </a:tc>
                <a:tc>
                  <a:txBody>
                    <a:bodyPr/>
                    <a:lstStyle/>
                    <a:p>
                      <a:pPr algn="ctr"/>
                      <a:r>
                        <a:rPr lang="en-US" sz="1200" dirty="0">
                          <a:latin typeface="Verdana" pitchFamily="34" charset="0"/>
                          <a:ea typeface="Verdana" pitchFamily="34" charset="0"/>
                          <a:cs typeface="Verdana" pitchFamily="34" charset="0"/>
                        </a:rPr>
                        <a:t>FY17</a:t>
                      </a:r>
                    </a:p>
                    <a:p>
                      <a:pPr algn="ctr"/>
                      <a:r>
                        <a:rPr lang="en-US" sz="1200" dirty="0">
                          <a:latin typeface="Verdana" pitchFamily="34" charset="0"/>
                          <a:ea typeface="Verdana" pitchFamily="34" charset="0"/>
                          <a:cs typeface="Verdana" pitchFamily="34" charset="0"/>
                        </a:rPr>
                        <a:t>Actual</a:t>
                      </a:r>
                    </a:p>
                  </a:txBody>
                  <a:tcPr anchor="ctr">
                    <a:solidFill>
                      <a:srgbClr val="001746"/>
                    </a:solidFill>
                  </a:tcPr>
                </a:tc>
                <a:tc>
                  <a:txBody>
                    <a:bodyPr/>
                    <a:lstStyle/>
                    <a:p>
                      <a:pPr algn="ctr"/>
                      <a:r>
                        <a:rPr lang="en-US" sz="1200" dirty="0">
                          <a:latin typeface="Verdana" pitchFamily="34" charset="0"/>
                          <a:ea typeface="Verdana" pitchFamily="34" charset="0"/>
                          <a:cs typeface="Verdana" pitchFamily="34" charset="0"/>
                        </a:rPr>
                        <a:t>FY18</a:t>
                      </a:r>
                    </a:p>
                    <a:p>
                      <a:pPr algn="ctr"/>
                      <a:r>
                        <a:rPr lang="en-US" sz="1200" dirty="0">
                          <a:latin typeface="Verdana" pitchFamily="34" charset="0"/>
                          <a:ea typeface="Verdana" pitchFamily="34" charset="0"/>
                          <a:cs typeface="Verdana" pitchFamily="34" charset="0"/>
                        </a:rPr>
                        <a:t>Budget</a:t>
                      </a:r>
                    </a:p>
                  </a:txBody>
                  <a:tcPr anchor="ctr">
                    <a:solidFill>
                      <a:srgbClr val="001746"/>
                    </a:solidFill>
                  </a:tcPr>
                </a:tc>
                <a:tc>
                  <a:txBody>
                    <a:bodyPr/>
                    <a:lstStyle/>
                    <a:p>
                      <a:pPr algn="ctr"/>
                      <a:r>
                        <a:rPr lang="en-US" sz="1200" dirty="0">
                          <a:latin typeface="Verdana" pitchFamily="34" charset="0"/>
                          <a:ea typeface="Verdana" pitchFamily="34" charset="0"/>
                          <a:cs typeface="Verdana" pitchFamily="34" charset="0"/>
                        </a:rPr>
                        <a:t>FY18</a:t>
                      </a:r>
                    </a:p>
                    <a:p>
                      <a:pPr algn="ctr"/>
                      <a:r>
                        <a:rPr lang="en-US" sz="1200" dirty="0">
                          <a:latin typeface="Verdana" pitchFamily="34" charset="0"/>
                          <a:ea typeface="Verdana" pitchFamily="34" charset="0"/>
                          <a:cs typeface="Verdana" pitchFamily="34" charset="0"/>
                        </a:rPr>
                        <a:t>Estimates</a:t>
                      </a:r>
                    </a:p>
                  </a:txBody>
                  <a:tcPr anchor="ctr">
                    <a:solidFill>
                      <a:srgbClr val="001746"/>
                    </a:solidFill>
                  </a:tcPr>
                </a:tc>
                <a:tc>
                  <a:txBody>
                    <a:bodyPr/>
                    <a:lstStyle/>
                    <a:p>
                      <a:pPr algn="ctr"/>
                      <a:r>
                        <a:rPr lang="en-US" sz="1200" dirty="0">
                          <a:latin typeface="Verdana" pitchFamily="34" charset="0"/>
                          <a:ea typeface="Verdana" pitchFamily="34" charset="0"/>
                          <a:cs typeface="Verdana" pitchFamily="34" charset="0"/>
                        </a:rPr>
                        <a:t>FY19</a:t>
                      </a:r>
                    </a:p>
                    <a:p>
                      <a:pPr algn="ctr"/>
                      <a:r>
                        <a:rPr lang="en-US" sz="1200" dirty="0">
                          <a:latin typeface="Verdana" pitchFamily="34" charset="0"/>
                          <a:ea typeface="Verdana" pitchFamily="34" charset="0"/>
                          <a:cs typeface="Verdana" pitchFamily="34" charset="0"/>
                        </a:rPr>
                        <a:t>Proposed</a:t>
                      </a:r>
                    </a:p>
                  </a:txBody>
                  <a:tcPr anchor="ctr">
                    <a:solidFill>
                      <a:srgbClr val="001746"/>
                    </a:solidFill>
                  </a:tcPr>
                </a:tc>
                <a:extLst>
                  <a:ext uri="{0D108BD9-81ED-4DB2-BD59-A6C34878D82A}">
                    <a16:rowId xmlns:a16="http://schemas.microsoft.com/office/drawing/2014/main" val="10000"/>
                  </a:ext>
                </a:extLst>
              </a:tr>
              <a:tr h="284622">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D0D0D"/>
                          </a:solidFill>
                          <a:effectLst/>
                          <a:uLnTx/>
                          <a:uFillTx/>
                          <a:latin typeface="Vrinda"/>
                          <a:ea typeface="+mn-ea"/>
                          <a:cs typeface="+mn-cs"/>
                        </a:rPr>
                        <a:t>Percent of anti-Gang Program Youth Who Completed Program Services </a:t>
                      </a:r>
                    </a:p>
                    <a:p>
                      <a:endParaRPr lang="en-US" dirty="0"/>
                    </a:p>
                  </a:txBody>
                  <a:tcPr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p>
                      <a:pPr algn="ctr"/>
                      <a:endParaRPr lang="en-US" sz="1200" dirty="0">
                        <a:latin typeface="Verdana" pitchFamily="34" charset="0"/>
                        <a:ea typeface="Verdana" pitchFamily="34" charset="0"/>
                        <a:cs typeface="Verdana"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dirty="0">
                          <a:solidFill>
                            <a:srgbClr val="0D0D0D"/>
                          </a:solidFill>
                          <a:effectLst/>
                          <a:latin typeface="Vrinda"/>
                        </a:rPr>
                        <a:t>84%</a:t>
                      </a:r>
                    </a:p>
                    <a:p>
                      <a:endParaRPr 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D0D0D"/>
                          </a:solidFill>
                          <a:effectLst/>
                          <a:uLnTx/>
                          <a:uFillTx/>
                          <a:latin typeface="Vrinda"/>
                          <a:ea typeface="+mn-ea"/>
                          <a:cs typeface="+mn-cs"/>
                        </a:rPr>
                        <a:t>89%</a:t>
                      </a:r>
                    </a:p>
                    <a:p>
                      <a:endParaRPr lang="en-US" dirty="0"/>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D0D0D"/>
                          </a:solidFill>
                          <a:effectLst/>
                          <a:uLnTx/>
                          <a:uFillTx/>
                          <a:latin typeface="Vrinda"/>
                          <a:ea typeface="+mn-ea"/>
                          <a:cs typeface="+mn-cs"/>
                        </a:rPr>
                        <a:t>90%</a:t>
                      </a:r>
                    </a:p>
                    <a:p>
                      <a:endParaRPr lang="en-US" dirty="0"/>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D0D0D"/>
                          </a:solidFill>
                          <a:effectLst/>
                          <a:uLnTx/>
                          <a:uFillTx/>
                          <a:latin typeface="Vrinda"/>
                          <a:ea typeface="+mn-ea"/>
                          <a:cs typeface="+mn-cs"/>
                        </a:rPr>
                        <a:t>90%</a:t>
                      </a:r>
                    </a:p>
                    <a:p>
                      <a:endParaRPr lang="en-US" dirty="0"/>
                    </a:p>
                  </a:txBody>
                  <a:tcPr anchor="ctr"/>
                </a:tc>
                <a:extLst>
                  <a:ext uri="{0D108BD9-81ED-4DB2-BD59-A6C34878D82A}">
                    <a16:rowId xmlns:a16="http://schemas.microsoft.com/office/drawing/2014/main" val="10001"/>
                  </a:ext>
                </a:extLst>
              </a:tr>
              <a:tr h="467235">
                <a:tc>
                  <a:txBody>
                    <a:bodyPr/>
                    <a:lstStyle/>
                    <a:p>
                      <a:pPr algn="ctr" fontAlgn="b"/>
                      <a:r>
                        <a:rPr lang="en-US" sz="900" b="0" i="0" u="none" strike="noStrike" dirty="0">
                          <a:solidFill>
                            <a:srgbClr val="0D0D0D"/>
                          </a:solidFill>
                          <a:effectLst/>
                          <a:latin typeface="Vrinda"/>
                        </a:rPr>
                        <a:t>Percent of Anti-Gang Youth Who Reoffend </a:t>
                      </a:r>
                    </a:p>
                  </a:txBody>
                  <a:tcPr marL="9525" marR="9525" marT="9525"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p>
                      <a:pPr algn="ctr"/>
                      <a:endParaRPr lang="en-US" sz="1200" dirty="0">
                        <a:latin typeface="Verdana" pitchFamily="34" charset="0"/>
                        <a:ea typeface="Verdana" pitchFamily="34" charset="0"/>
                        <a:cs typeface="Verdana" pitchFamily="34" charset="0"/>
                      </a:endParaRPr>
                    </a:p>
                  </a:txBody>
                  <a:tcPr anchor="ctr"/>
                </a:tc>
                <a:tc>
                  <a:txBody>
                    <a:bodyPr/>
                    <a:lstStyle/>
                    <a:p>
                      <a:pPr algn="ctr"/>
                      <a:r>
                        <a:rPr lang="en-US" sz="900" dirty="0"/>
                        <a:t>4%</a:t>
                      </a:r>
                    </a:p>
                  </a:txBody>
                  <a:tcPr anchor="ctr"/>
                </a:tc>
                <a:tc>
                  <a:txBody>
                    <a:bodyPr/>
                    <a:lstStyle/>
                    <a:p>
                      <a:pPr algn="ctr"/>
                      <a:r>
                        <a:rPr lang="en-US" sz="900" dirty="0"/>
                        <a:t>10%</a:t>
                      </a:r>
                    </a:p>
                  </a:txBody>
                  <a:tcPr anchor="ctr"/>
                </a:tc>
                <a:tc>
                  <a:txBody>
                    <a:bodyPr/>
                    <a:lstStyle/>
                    <a:p>
                      <a:pPr algn="ctr"/>
                      <a:r>
                        <a:rPr lang="en-US" sz="900" dirty="0"/>
                        <a:t>10%</a:t>
                      </a:r>
                    </a:p>
                  </a:txBody>
                  <a:tcPr anchor="ctr"/>
                </a:tc>
                <a:tc>
                  <a:txBody>
                    <a:bodyPr/>
                    <a:lstStyle/>
                    <a:p>
                      <a:pPr algn="ctr"/>
                      <a:r>
                        <a:rPr lang="en-US" sz="900" dirty="0"/>
                        <a:t>10%</a:t>
                      </a:r>
                    </a:p>
                  </a:txBody>
                  <a:tcPr anchor="ctr"/>
                </a:tc>
                <a:extLst>
                  <a:ext uri="{0D108BD9-81ED-4DB2-BD59-A6C34878D82A}">
                    <a16:rowId xmlns:a16="http://schemas.microsoft.com/office/drawing/2014/main" val="10002"/>
                  </a:ext>
                </a:extLst>
              </a:tr>
              <a:tr h="467235">
                <a:tc>
                  <a:txBody>
                    <a:bodyPr/>
                    <a:lstStyle/>
                    <a:p>
                      <a:pPr algn="ctr" fontAlgn="b"/>
                      <a:r>
                        <a:rPr lang="en-US" sz="900" b="0" i="0" u="none" strike="noStrike" dirty="0">
                          <a:solidFill>
                            <a:srgbClr val="0D0D0D"/>
                          </a:solidFill>
                          <a:effectLst/>
                          <a:latin typeface="Vrinda"/>
                        </a:rPr>
                        <a:t>Youth Served Through Anti-Gang Programs </a:t>
                      </a:r>
                    </a:p>
                  </a:txBody>
                  <a:tcPr marL="9525" marR="9525" marT="9525"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p>
                      <a:pPr algn="ctr"/>
                      <a:endParaRPr lang="en-US" sz="1200" dirty="0">
                        <a:latin typeface="Verdana" pitchFamily="34" charset="0"/>
                        <a:ea typeface="Verdana" pitchFamily="34" charset="0"/>
                        <a:cs typeface="Verdana" pitchFamily="34" charset="0"/>
                      </a:endParaRPr>
                    </a:p>
                  </a:txBody>
                  <a:tcPr anchor="ctr"/>
                </a:tc>
                <a:tc>
                  <a:txBody>
                    <a:bodyPr/>
                    <a:lstStyle/>
                    <a:p>
                      <a:pPr algn="ctr"/>
                      <a:r>
                        <a:rPr lang="en-US" sz="900" dirty="0"/>
                        <a:t>6,242</a:t>
                      </a:r>
                    </a:p>
                  </a:txBody>
                  <a:tcPr anchor="ctr"/>
                </a:tc>
                <a:tc>
                  <a:txBody>
                    <a:bodyPr/>
                    <a:lstStyle/>
                    <a:p>
                      <a:pPr algn="ctr"/>
                      <a:r>
                        <a:rPr lang="en-US" sz="900" dirty="0"/>
                        <a:t>6,500</a:t>
                      </a:r>
                    </a:p>
                  </a:txBody>
                  <a:tcPr anchor="ctr"/>
                </a:tc>
                <a:tc>
                  <a:txBody>
                    <a:bodyPr/>
                    <a:lstStyle/>
                    <a:p>
                      <a:pPr algn="ctr"/>
                      <a:r>
                        <a:rPr lang="en-US" sz="900" dirty="0"/>
                        <a:t>6,821</a:t>
                      </a:r>
                    </a:p>
                  </a:txBody>
                  <a:tcPr anchor="ctr"/>
                </a:tc>
                <a:tc>
                  <a:txBody>
                    <a:bodyPr/>
                    <a:lstStyle/>
                    <a:p>
                      <a:pPr algn="ctr"/>
                      <a:r>
                        <a:rPr lang="en-US" sz="900" dirty="0"/>
                        <a:t>6,500</a:t>
                      </a:r>
                    </a:p>
                  </a:txBody>
                  <a:tcPr anchor="ctr"/>
                </a:tc>
                <a:extLst>
                  <a:ext uri="{0D108BD9-81ED-4DB2-BD59-A6C34878D82A}">
                    <a16:rowId xmlns:a16="http://schemas.microsoft.com/office/drawing/2014/main" val="10003"/>
                  </a:ext>
                </a:extLst>
              </a:tr>
              <a:tr h="289758">
                <a:tc>
                  <a:txBody>
                    <a:bodyPr/>
                    <a:lstStyle/>
                    <a:p>
                      <a:endParaRPr lang="en-US" dirty="0"/>
                    </a:p>
                  </a:txBody>
                  <a:tcPr/>
                </a:tc>
                <a:tc>
                  <a:txBody>
                    <a:bodyPr/>
                    <a:lstStyle/>
                    <a:p>
                      <a:pPr algn="ctr"/>
                      <a:endParaRPr lang="en-US" sz="1200" dirty="0">
                        <a:latin typeface="Verdana" pitchFamily="34" charset="0"/>
                        <a:ea typeface="Verdana" pitchFamily="34" charset="0"/>
                        <a:cs typeface="Verdana" pitchFamily="34" charset="0"/>
                      </a:endParaRP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95183617"/>
              </p:ext>
            </p:extLst>
          </p:nvPr>
        </p:nvGraphicFramePr>
        <p:xfrm>
          <a:off x="459510" y="3315334"/>
          <a:ext cx="8268852" cy="3406140"/>
        </p:xfrm>
        <a:graphic>
          <a:graphicData uri="http://schemas.openxmlformats.org/drawingml/2006/table">
            <a:tbl>
              <a:tblPr firstRow="1" bandRow="1">
                <a:tableStyleId>{5C22544A-7EE6-4342-B048-85BDC9FD1C3A}</a:tableStyleId>
              </a:tblPr>
              <a:tblGrid>
                <a:gridCol w="2551547">
                  <a:extLst>
                    <a:ext uri="{9D8B030D-6E8A-4147-A177-3AD203B41FA5}">
                      <a16:colId xmlns:a16="http://schemas.microsoft.com/office/drawing/2014/main" val="20000"/>
                    </a:ext>
                  </a:extLst>
                </a:gridCol>
                <a:gridCol w="1847272">
                  <a:extLst>
                    <a:ext uri="{9D8B030D-6E8A-4147-A177-3AD203B41FA5}">
                      <a16:colId xmlns:a16="http://schemas.microsoft.com/office/drawing/2014/main" val="20001"/>
                    </a:ext>
                  </a:extLst>
                </a:gridCol>
                <a:gridCol w="798746">
                  <a:extLst>
                    <a:ext uri="{9D8B030D-6E8A-4147-A177-3AD203B41FA5}">
                      <a16:colId xmlns:a16="http://schemas.microsoft.com/office/drawing/2014/main" val="20002"/>
                    </a:ext>
                  </a:extLst>
                </a:gridCol>
                <a:gridCol w="866261">
                  <a:extLst>
                    <a:ext uri="{9D8B030D-6E8A-4147-A177-3AD203B41FA5}">
                      <a16:colId xmlns:a16="http://schemas.microsoft.com/office/drawing/2014/main" val="20003"/>
                    </a:ext>
                  </a:extLst>
                </a:gridCol>
                <a:gridCol w="1102514">
                  <a:extLst>
                    <a:ext uri="{9D8B030D-6E8A-4147-A177-3AD203B41FA5}">
                      <a16:colId xmlns:a16="http://schemas.microsoft.com/office/drawing/2014/main" val="20004"/>
                    </a:ext>
                  </a:extLst>
                </a:gridCol>
                <a:gridCol w="1102512">
                  <a:extLst>
                    <a:ext uri="{9D8B030D-6E8A-4147-A177-3AD203B41FA5}">
                      <a16:colId xmlns:a16="http://schemas.microsoft.com/office/drawing/2014/main" val="20005"/>
                    </a:ext>
                  </a:extLst>
                </a:gridCol>
              </a:tblGrid>
              <a:tr h="373174">
                <a:tc>
                  <a:txBody>
                    <a:bodyPr/>
                    <a:lstStyle/>
                    <a:p>
                      <a:pPr algn="ctr"/>
                      <a:r>
                        <a:rPr lang="en-US" sz="1200" dirty="0">
                          <a:latin typeface="Verdana" pitchFamily="34" charset="0"/>
                          <a:ea typeface="Verdana" pitchFamily="34" charset="0"/>
                          <a:cs typeface="Verdana" pitchFamily="34" charset="0"/>
                        </a:rPr>
                        <a:t>Business Process Measures</a:t>
                      </a:r>
                    </a:p>
                  </a:txBody>
                  <a:tcPr anchor="ctr">
                    <a:solidFill>
                      <a:srgbClr val="001746"/>
                    </a:solidFill>
                  </a:tcPr>
                </a:tc>
                <a:tc>
                  <a:txBody>
                    <a:bodyPr/>
                    <a:lstStyle/>
                    <a:p>
                      <a:pPr algn="ctr"/>
                      <a:r>
                        <a:rPr lang="en-US" sz="1200" dirty="0">
                          <a:latin typeface="Verdana" pitchFamily="34" charset="0"/>
                          <a:ea typeface="Verdana" pitchFamily="34" charset="0"/>
                          <a:cs typeface="Verdana" pitchFamily="34" charset="0"/>
                        </a:rPr>
                        <a:t>Priorities</a:t>
                      </a:r>
                    </a:p>
                  </a:txBody>
                  <a:tcPr anchor="ctr">
                    <a:solidFill>
                      <a:srgbClr val="001746"/>
                    </a:solidFill>
                  </a:tcPr>
                </a:tc>
                <a:tc>
                  <a:txBody>
                    <a:bodyPr/>
                    <a:lstStyle/>
                    <a:p>
                      <a:pPr algn="ctr"/>
                      <a:r>
                        <a:rPr lang="en-US" sz="1200" dirty="0">
                          <a:latin typeface="Verdana" pitchFamily="34" charset="0"/>
                          <a:ea typeface="Verdana" pitchFamily="34" charset="0"/>
                          <a:cs typeface="Verdana" pitchFamily="34" charset="0"/>
                        </a:rPr>
                        <a:t>FY17</a:t>
                      </a:r>
                    </a:p>
                    <a:p>
                      <a:pPr algn="ctr"/>
                      <a:r>
                        <a:rPr lang="en-US" sz="1200" dirty="0">
                          <a:latin typeface="Verdana" pitchFamily="34" charset="0"/>
                          <a:ea typeface="Verdana" pitchFamily="34" charset="0"/>
                          <a:cs typeface="Verdana" pitchFamily="34" charset="0"/>
                        </a:rPr>
                        <a:t>Actual</a:t>
                      </a:r>
                    </a:p>
                  </a:txBody>
                  <a:tcPr anchor="ctr">
                    <a:solidFill>
                      <a:srgbClr val="001746"/>
                    </a:solidFill>
                  </a:tcPr>
                </a:tc>
                <a:tc>
                  <a:txBody>
                    <a:bodyPr/>
                    <a:lstStyle/>
                    <a:p>
                      <a:pPr algn="ctr"/>
                      <a:r>
                        <a:rPr lang="en-US" sz="1200" dirty="0">
                          <a:latin typeface="Verdana" pitchFamily="34" charset="0"/>
                          <a:ea typeface="Verdana" pitchFamily="34" charset="0"/>
                          <a:cs typeface="Verdana" pitchFamily="34" charset="0"/>
                        </a:rPr>
                        <a:t>FY18</a:t>
                      </a:r>
                    </a:p>
                    <a:p>
                      <a:pPr algn="ctr"/>
                      <a:r>
                        <a:rPr lang="en-US" sz="1200" dirty="0">
                          <a:latin typeface="Verdana" pitchFamily="34" charset="0"/>
                          <a:ea typeface="Verdana" pitchFamily="34" charset="0"/>
                          <a:cs typeface="Verdana" pitchFamily="34" charset="0"/>
                        </a:rPr>
                        <a:t>Budget</a:t>
                      </a:r>
                    </a:p>
                  </a:txBody>
                  <a:tcPr anchor="ctr">
                    <a:solidFill>
                      <a:srgbClr val="001746"/>
                    </a:solidFill>
                  </a:tcPr>
                </a:tc>
                <a:tc>
                  <a:txBody>
                    <a:bodyPr/>
                    <a:lstStyle/>
                    <a:p>
                      <a:pPr algn="ctr"/>
                      <a:r>
                        <a:rPr lang="en-US" sz="1200" dirty="0">
                          <a:latin typeface="Verdana" pitchFamily="34" charset="0"/>
                          <a:ea typeface="Verdana" pitchFamily="34" charset="0"/>
                          <a:cs typeface="Verdana" pitchFamily="34" charset="0"/>
                        </a:rPr>
                        <a:t>FY18</a:t>
                      </a:r>
                    </a:p>
                    <a:p>
                      <a:pPr algn="ctr"/>
                      <a:r>
                        <a:rPr lang="en-US" sz="1200" dirty="0">
                          <a:latin typeface="Verdana" pitchFamily="34" charset="0"/>
                          <a:ea typeface="Verdana" pitchFamily="34" charset="0"/>
                          <a:cs typeface="Verdana" pitchFamily="34" charset="0"/>
                        </a:rPr>
                        <a:t>Estimates</a:t>
                      </a:r>
                    </a:p>
                  </a:txBody>
                  <a:tcPr anchor="ctr">
                    <a:solidFill>
                      <a:srgbClr val="001746"/>
                    </a:solidFill>
                  </a:tcPr>
                </a:tc>
                <a:tc>
                  <a:txBody>
                    <a:bodyPr/>
                    <a:lstStyle/>
                    <a:p>
                      <a:pPr algn="ctr"/>
                      <a:r>
                        <a:rPr lang="en-US" sz="1200" dirty="0">
                          <a:latin typeface="Verdana" pitchFamily="34" charset="0"/>
                          <a:ea typeface="Verdana" pitchFamily="34" charset="0"/>
                          <a:cs typeface="Verdana" pitchFamily="34" charset="0"/>
                        </a:rPr>
                        <a:t>FY19</a:t>
                      </a:r>
                    </a:p>
                    <a:p>
                      <a:pPr algn="ctr"/>
                      <a:r>
                        <a:rPr lang="en-US" sz="1200" dirty="0">
                          <a:latin typeface="Verdana" pitchFamily="34" charset="0"/>
                          <a:ea typeface="Verdana" pitchFamily="34" charset="0"/>
                          <a:cs typeface="Verdana" pitchFamily="34" charset="0"/>
                        </a:rPr>
                        <a:t>Proposed</a:t>
                      </a:r>
                    </a:p>
                  </a:txBody>
                  <a:tcPr anchor="ctr">
                    <a:solidFill>
                      <a:srgbClr val="001746"/>
                    </a:solidFill>
                  </a:tcPr>
                </a:tc>
                <a:extLst>
                  <a:ext uri="{0D108BD9-81ED-4DB2-BD59-A6C34878D82A}">
                    <a16:rowId xmlns:a16="http://schemas.microsoft.com/office/drawing/2014/main" val="10000"/>
                  </a:ext>
                </a:extLst>
              </a:tr>
              <a:tr h="481394">
                <a:tc>
                  <a:txBody>
                    <a:bodyPr/>
                    <a:lstStyle/>
                    <a:p>
                      <a:pPr algn="ctr"/>
                      <a:r>
                        <a:rPr lang="en-US" sz="900" dirty="0">
                          <a:latin typeface="Vrinda" panose="020B0502040204020203" pitchFamily="34" charset="0"/>
                          <a:cs typeface="Vrinda" panose="020B0502040204020203" pitchFamily="34" charset="0"/>
                        </a:rPr>
                        <a:t>Average Daily Inspections</a:t>
                      </a:r>
                    </a:p>
                  </a:txBody>
                  <a:tcPr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p>
                      <a:pPr algn="ctr"/>
                      <a:endParaRPr lang="en-US" sz="1200" dirty="0">
                        <a:latin typeface="Verdana" pitchFamily="34" charset="0"/>
                        <a:ea typeface="Verdana" pitchFamily="34" charset="0"/>
                        <a:cs typeface="Verdana" pitchFamily="34" charset="0"/>
                      </a:endParaRPr>
                    </a:p>
                  </a:txBody>
                  <a:tcPr anchor="ctr"/>
                </a:tc>
                <a:tc>
                  <a:txBody>
                    <a:bodyPr/>
                    <a:lstStyle/>
                    <a:p>
                      <a:pPr algn="ctr"/>
                      <a:r>
                        <a:rPr lang="en-US" sz="900" dirty="0">
                          <a:latin typeface="Vrinda" panose="020B0502040204020203" pitchFamily="34" charset="0"/>
                          <a:cs typeface="Vrinda" panose="020B0502040204020203" pitchFamily="34" charset="0"/>
                        </a:rPr>
                        <a:t>286</a:t>
                      </a:r>
                    </a:p>
                  </a:txBody>
                  <a:tcPr anchor="ctr"/>
                </a:tc>
                <a:tc>
                  <a:txBody>
                    <a:bodyPr/>
                    <a:lstStyle/>
                    <a:p>
                      <a:pPr algn="ctr"/>
                      <a:r>
                        <a:rPr lang="en-US" sz="900" dirty="0">
                          <a:latin typeface="Vrinda" panose="020B0502040204020203" pitchFamily="34" charset="0"/>
                          <a:cs typeface="Vrinda" panose="020B0502040204020203" pitchFamily="34" charset="0"/>
                        </a:rPr>
                        <a:t>320</a:t>
                      </a:r>
                    </a:p>
                  </a:txBody>
                  <a:tcPr anchor="ctr"/>
                </a:tc>
                <a:tc>
                  <a:txBody>
                    <a:bodyPr/>
                    <a:lstStyle/>
                    <a:p>
                      <a:pPr algn="ctr"/>
                      <a:r>
                        <a:rPr lang="en-US" sz="900" dirty="0">
                          <a:latin typeface="Vrinda" panose="020B0502040204020203" pitchFamily="34" charset="0"/>
                          <a:cs typeface="Vrinda" panose="020B0502040204020203" pitchFamily="34" charset="0"/>
                        </a:rPr>
                        <a:t>300</a:t>
                      </a:r>
                    </a:p>
                  </a:txBody>
                  <a:tcPr anchor="ctr"/>
                </a:tc>
                <a:tc>
                  <a:txBody>
                    <a:bodyPr/>
                    <a:lstStyle/>
                    <a:p>
                      <a:pPr algn="ctr"/>
                      <a:r>
                        <a:rPr lang="en-US" sz="900" dirty="0">
                          <a:latin typeface="Vrinda" panose="020B0502040204020203" pitchFamily="34" charset="0"/>
                          <a:cs typeface="Vrinda" panose="020B0502040204020203" pitchFamily="34" charset="0"/>
                        </a:rPr>
                        <a:t>320</a:t>
                      </a:r>
                    </a:p>
                  </a:txBody>
                  <a:tcPr anchor="ctr"/>
                </a:tc>
                <a:extLst>
                  <a:ext uri="{0D108BD9-81ED-4DB2-BD59-A6C34878D82A}">
                    <a16:rowId xmlns:a16="http://schemas.microsoft.com/office/drawing/2014/main" val="10001"/>
                  </a:ext>
                </a:extLst>
              </a:tr>
              <a:tr h="481394">
                <a:tc>
                  <a:txBody>
                    <a:bodyPr/>
                    <a:lstStyle/>
                    <a:p>
                      <a:pPr algn="ctr"/>
                      <a:r>
                        <a:rPr lang="en-US" sz="900" dirty="0">
                          <a:latin typeface="Vrinda" panose="020B0502040204020203" pitchFamily="34" charset="0"/>
                          <a:cs typeface="Vrinda" panose="020B0502040204020203" pitchFamily="34" charset="0"/>
                        </a:rPr>
                        <a:t>Average Days from Inspection</a:t>
                      </a:r>
                      <a:r>
                        <a:rPr lang="en-US" sz="900" baseline="0" dirty="0">
                          <a:latin typeface="Vrinda" panose="020B0502040204020203" pitchFamily="34" charset="0"/>
                          <a:cs typeface="Vrinda" panose="020B0502040204020203" pitchFamily="34" charset="0"/>
                        </a:rPr>
                        <a:t> to Initial inspection</a:t>
                      </a:r>
                      <a:endParaRPr lang="en-US" sz="900" dirty="0">
                        <a:latin typeface="Vrinda" panose="020B0502040204020203" pitchFamily="34" charset="0"/>
                        <a:cs typeface="Vrinda" panose="020B0502040204020203" pitchFamily="34" charset="0"/>
                      </a:endParaRPr>
                    </a:p>
                  </a:txBody>
                  <a:tcPr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p>
                      <a:pPr algn="ctr"/>
                      <a:endParaRPr lang="en-US" sz="1200" dirty="0">
                        <a:latin typeface="Verdana" pitchFamily="34" charset="0"/>
                        <a:ea typeface="Verdana" pitchFamily="34" charset="0"/>
                        <a:cs typeface="Verdana" pitchFamily="34" charset="0"/>
                      </a:endParaRPr>
                    </a:p>
                  </a:txBody>
                  <a:tcPr anchor="ctr"/>
                </a:tc>
                <a:tc>
                  <a:txBody>
                    <a:bodyPr/>
                    <a:lstStyle/>
                    <a:p>
                      <a:pPr algn="ctr"/>
                      <a:r>
                        <a:rPr lang="en-US" sz="900" dirty="0">
                          <a:latin typeface="Vrinda" panose="020B0502040204020203" pitchFamily="34" charset="0"/>
                          <a:cs typeface="Vrinda" panose="020B0502040204020203" pitchFamily="34" charset="0"/>
                        </a:rPr>
                        <a:t>13</a:t>
                      </a:r>
                    </a:p>
                  </a:txBody>
                  <a:tcPr anchor="ctr"/>
                </a:tc>
                <a:tc>
                  <a:txBody>
                    <a:bodyPr/>
                    <a:lstStyle/>
                    <a:p>
                      <a:pPr algn="ctr"/>
                      <a:r>
                        <a:rPr lang="en-US" sz="900" dirty="0">
                          <a:latin typeface="Vrinda" panose="020B0502040204020203" pitchFamily="34" charset="0"/>
                          <a:cs typeface="Vrinda" panose="020B0502040204020203" pitchFamily="34" charset="0"/>
                        </a:rPr>
                        <a:t>10</a:t>
                      </a:r>
                    </a:p>
                  </a:txBody>
                  <a:tcPr anchor="ctr"/>
                </a:tc>
                <a:tc>
                  <a:txBody>
                    <a:bodyPr/>
                    <a:lstStyle/>
                    <a:p>
                      <a:pPr algn="ctr"/>
                      <a:r>
                        <a:rPr lang="en-US" sz="900" dirty="0">
                          <a:latin typeface="Vrinda" panose="020B0502040204020203" pitchFamily="34" charset="0"/>
                          <a:cs typeface="Vrinda" panose="020B0502040204020203" pitchFamily="34" charset="0"/>
                        </a:rPr>
                        <a:t>25</a:t>
                      </a:r>
                    </a:p>
                  </a:txBody>
                  <a:tcPr anchor="ctr"/>
                </a:tc>
                <a:tc>
                  <a:txBody>
                    <a:bodyPr/>
                    <a:lstStyle/>
                    <a:p>
                      <a:pPr algn="ctr"/>
                      <a:r>
                        <a:rPr lang="en-US" sz="900" dirty="0">
                          <a:latin typeface="Vrinda" panose="020B0502040204020203" pitchFamily="34" charset="0"/>
                          <a:cs typeface="Vrinda" panose="020B0502040204020203" pitchFamily="34" charset="0"/>
                        </a:rPr>
                        <a:t>10</a:t>
                      </a:r>
                    </a:p>
                  </a:txBody>
                  <a:tcPr anchor="ctr"/>
                </a:tc>
                <a:extLst>
                  <a:ext uri="{0D108BD9-81ED-4DB2-BD59-A6C34878D82A}">
                    <a16:rowId xmlns:a16="http://schemas.microsoft.com/office/drawing/2014/main" val="10002"/>
                  </a:ext>
                </a:extLst>
              </a:tr>
              <a:tr h="481394">
                <a:tc>
                  <a:txBody>
                    <a:bodyPr/>
                    <a:lstStyle/>
                    <a:p>
                      <a:pPr algn="ctr"/>
                      <a:r>
                        <a:rPr lang="en-US" sz="900" dirty="0">
                          <a:latin typeface="Vrinda" panose="020B0502040204020203" pitchFamily="34" charset="0"/>
                          <a:cs typeface="Vrinda" panose="020B0502040204020203" pitchFamily="34" charset="0"/>
                        </a:rPr>
                        <a:t>Dangerous</a:t>
                      </a:r>
                      <a:r>
                        <a:rPr lang="en-US" sz="900" baseline="0" dirty="0">
                          <a:latin typeface="Vrinda" panose="020B0502040204020203" pitchFamily="34" charset="0"/>
                          <a:cs typeface="Vrinda" panose="020B0502040204020203" pitchFamily="34" charset="0"/>
                        </a:rPr>
                        <a:t> Buildings Demolished</a:t>
                      </a:r>
                      <a:endParaRPr lang="en-US" sz="900" dirty="0">
                        <a:latin typeface="Vrinda" panose="020B0502040204020203" pitchFamily="34" charset="0"/>
                        <a:cs typeface="Vrinda" panose="020B0502040204020203" pitchFamily="34" charset="0"/>
                      </a:endParaRPr>
                    </a:p>
                  </a:txBody>
                  <a:tcPr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p>
                      <a:pPr algn="ctr"/>
                      <a:endParaRPr lang="en-US" sz="1200" dirty="0">
                        <a:latin typeface="Verdana" pitchFamily="34" charset="0"/>
                        <a:ea typeface="Verdana" pitchFamily="34" charset="0"/>
                        <a:cs typeface="Verdana" pitchFamily="34" charset="0"/>
                      </a:endParaRPr>
                    </a:p>
                  </a:txBody>
                  <a:tcPr anchor="ctr"/>
                </a:tc>
                <a:tc>
                  <a:txBody>
                    <a:bodyPr/>
                    <a:lstStyle/>
                    <a:p>
                      <a:pPr algn="ctr"/>
                      <a:r>
                        <a:rPr lang="en-US" sz="900" dirty="0">
                          <a:latin typeface="Vrinda" panose="020B0502040204020203" pitchFamily="34" charset="0"/>
                          <a:cs typeface="Vrinda" panose="020B0502040204020203" pitchFamily="34" charset="0"/>
                        </a:rPr>
                        <a:t>542</a:t>
                      </a:r>
                    </a:p>
                  </a:txBody>
                  <a:tcPr anchor="ctr"/>
                </a:tc>
                <a:tc>
                  <a:txBody>
                    <a:bodyPr/>
                    <a:lstStyle/>
                    <a:p>
                      <a:pPr algn="ctr"/>
                      <a:r>
                        <a:rPr lang="en-US" sz="900" dirty="0">
                          <a:latin typeface="Vrinda" panose="020B0502040204020203" pitchFamily="34" charset="0"/>
                          <a:cs typeface="Vrinda" panose="020B0502040204020203" pitchFamily="34" charset="0"/>
                        </a:rPr>
                        <a:t>425</a:t>
                      </a:r>
                    </a:p>
                  </a:txBody>
                  <a:tcPr anchor="ctr"/>
                </a:tc>
                <a:tc>
                  <a:txBody>
                    <a:bodyPr/>
                    <a:lstStyle/>
                    <a:p>
                      <a:pPr algn="ctr"/>
                      <a:r>
                        <a:rPr lang="en-US" sz="900" dirty="0">
                          <a:latin typeface="Vrinda" panose="020B0502040204020203" pitchFamily="34" charset="0"/>
                          <a:cs typeface="Vrinda" panose="020B0502040204020203" pitchFamily="34" charset="0"/>
                        </a:rPr>
                        <a:t>425</a:t>
                      </a:r>
                    </a:p>
                  </a:txBody>
                  <a:tcPr anchor="ctr"/>
                </a:tc>
                <a:tc>
                  <a:txBody>
                    <a:bodyPr/>
                    <a:lstStyle/>
                    <a:p>
                      <a:pPr algn="ctr"/>
                      <a:r>
                        <a:rPr lang="en-US" sz="900" dirty="0">
                          <a:latin typeface="Vrinda" panose="020B0502040204020203" pitchFamily="34" charset="0"/>
                          <a:cs typeface="Vrinda" panose="020B0502040204020203" pitchFamily="34" charset="0"/>
                        </a:rPr>
                        <a:t>425</a:t>
                      </a:r>
                    </a:p>
                  </a:txBody>
                  <a:tcPr anchor="ctr"/>
                </a:tc>
                <a:extLst>
                  <a:ext uri="{0D108BD9-81ED-4DB2-BD59-A6C34878D82A}">
                    <a16:rowId xmlns:a16="http://schemas.microsoft.com/office/drawing/2014/main" val="10003"/>
                  </a:ext>
                </a:extLst>
              </a:tr>
              <a:tr h="289950">
                <a:tc>
                  <a:txBody>
                    <a:bodyPr/>
                    <a:lstStyle/>
                    <a:p>
                      <a:pPr algn="ctr"/>
                      <a:r>
                        <a:rPr lang="en-US" sz="900" dirty="0">
                          <a:latin typeface="Vrinda" panose="020B0502040204020203" pitchFamily="34" charset="0"/>
                          <a:cs typeface="Vrinda" panose="020B0502040204020203" pitchFamily="34" charset="0"/>
                        </a:rPr>
                        <a:t>Junked Motor Vehicles Resolved</a:t>
                      </a:r>
                    </a:p>
                  </a:txBody>
                  <a:tcPr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p>
                      <a:pPr algn="ctr"/>
                      <a:endParaRPr lang="en-US" sz="1200" dirty="0">
                        <a:latin typeface="Verdana" pitchFamily="34" charset="0"/>
                        <a:ea typeface="Verdana" pitchFamily="34" charset="0"/>
                        <a:cs typeface="Verdana" pitchFamily="34" charset="0"/>
                      </a:endParaRPr>
                    </a:p>
                  </a:txBody>
                  <a:tcPr anchor="ctr"/>
                </a:tc>
                <a:tc>
                  <a:txBody>
                    <a:bodyPr/>
                    <a:lstStyle/>
                    <a:p>
                      <a:pPr algn="ctr"/>
                      <a:r>
                        <a:rPr lang="en-US" sz="900" dirty="0">
                          <a:latin typeface="Vrinda" panose="020B0502040204020203" pitchFamily="34" charset="0"/>
                          <a:cs typeface="Vrinda" panose="020B0502040204020203" pitchFamily="34" charset="0"/>
                        </a:rPr>
                        <a:t>2,991</a:t>
                      </a:r>
                    </a:p>
                  </a:txBody>
                  <a:tcPr anchor="ctr"/>
                </a:tc>
                <a:tc>
                  <a:txBody>
                    <a:bodyPr/>
                    <a:lstStyle/>
                    <a:p>
                      <a:pPr algn="ctr"/>
                      <a:r>
                        <a:rPr lang="en-US" sz="900" dirty="0">
                          <a:latin typeface="Vrinda" panose="020B0502040204020203" pitchFamily="34" charset="0"/>
                          <a:cs typeface="Vrinda" panose="020B0502040204020203" pitchFamily="34" charset="0"/>
                        </a:rPr>
                        <a:t>3,000</a:t>
                      </a:r>
                    </a:p>
                  </a:txBody>
                  <a:tcPr anchor="ctr"/>
                </a:tc>
                <a:tc>
                  <a:txBody>
                    <a:bodyPr/>
                    <a:lstStyle/>
                    <a:p>
                      <a:pPr algn="ctr"/>
                      <a:r>
                        <a:rPr lang="en-US" sz="900" dirty="0">
                          <a:latin typeface="Vrinda" panose="020B0502040204020203" pitchFamily="34" charset="0"/>
                          <a:cs typeface="Vrinda" panose="020B0502040204020203" pitchFamily="34" charset="0"/>
                        </a:rPr>
                        <a:t>3,000</a:t>
                      </a:r>
                    </a:p>
                  </a:txBody>
                  <a:tcPr anchor="ctr"/>
                </a:tc>
                <a:tc>
                  <a:txBody>
                    <a:bodyPr/>
                    <a:lstStyle/>
                    <a:p>
                      <a:pPr algn="ctr"/>
                      <a:r>
                        <a:rPr lang="en-US" sz="900" dirty="0">
                          <a:latin typeface="Vrinda" panose="020B0502040204020203" pitchFamily="34" charset="0"/>
                          <a:cs typeface="Vrinda" panose="020B0502040204020203" pitchFamily="34" charset="0"/>
                        </a:rPr>
                        <a:t>3,000</a:t>
                      </a:r>
                    </a:p>
                  </a:txBody>
                  <a:tcPr anchor="ctr"/>
                </a:tc>
                <a:extLst>
                  <a:ext uri="{0D108BD9-81ED-4DB2-BD59-A6C34878D82A}">
                    <a16:rowId xmlns:a16="http://schemas.microsoft.com/office/drawing/2014/main" val="10004"/>
                  </a:ext>
                </a:extLst>
              </a:tr>
              <a:tr h="481394">
                <a:tc>
                  <a:txBody>
                    <a:bodyPr/>
                    <a:lstStyle/>
                    <a:p>
                      <a:pPr algn="ctr"/>
                      <a:r>
                        <a:rPr lang="en-US" sz="900" dirty="0">
                          <a:latin typeface="Vrinda" panose="020B0502040204020203" pitchFamily="34" charset="0"/>
                          <a:cs typeface="Vrinda" panose="020B0502040204020203" pitchFamily="34" charset="0"/>
                        </a:rPr>
                        <a:t>Weeded</a:t>
                      </a:r>
                      <a:r>
                        <a:rPr lang="en-US" sz="900" baseline="0" dirty="0">
                          <a:latin typeface="Vrinda" panose="020B0502040204020203" pitchFamily="34" charset="0"/>
                          <a:cs typeface="Vrinda" panose="020B0502040204020203" pitchFamily="34" charset="0"/>
                        </a:rPr>
                        <a:t> Lots Cut</a:t>
                      </a:r>
                      <a:endParaRPr lang="en-US" sz="900" dirty="0">
                        <a:latin typeface="Vrinda" panose="020B0502040204020203" pitchFamily="34" charset="0"/>
                        <a:cs typeface="Vrinda" panose="020B0502040204020203" pitchFamily="34" charset="0"/>
                      </a:endParaRPr>
                    </a:p>
                  </a:txBody>
                  <a:tcPr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p>
                      <a:pPr algn="ctr"/>
                      <a:endParaRPr lang="en-US" sz="1200" dirty="0">
                        <a:latin typeface="Verdana" pitchFamily="34" charset="0"/>
                        <a:ea typeface="Verdana" pitchFamily="34" charset="0"/>
                        <a:cs typeface="Verdana" pitchFamily="34" charset="0"/>
                      </a:endParaRPr>
                    </a:p>
                  </a:txBody>
                  <a:tcPr anchor="ctr"/>
                </a:tc>
                <a:tc>
                  <a:txBody>
                    <a:bodyPr/>
                    <a:lstStyle/>
                    <a:p>
                      <a:pPr algn="ctr"/>
                      <a:r>
                        <a:rPr lang="en-US" sz="900" dirty="0">
                          <a:latin typeface="Vrinda" panose="020B0502040204020203" pitchFamily="34" charset="0"/>
                          <a:cs typeface="Vrinda" panose="020B0502040204020203" pitchFamily="34" charset="0"/>
                        </a:rPr>
                        <a:t>11,800</a:t>
                      </a:r>
                    </a:p>
                  </a:txBody>
                  <a:tcPr anchor="ctr"/>
                </a:tc>
                <a:tc>
                  <a:txBody>
                    <a:bodyPr/>
                    <a:lstStyle/>
                    <a:p>
                      <a:pPr algn="ctr"/>
                      <a:r>
                        <a:rPr lang="en-US" sz="900" dirty="0">
                          <a:latin typeface="Vrinda" panose="020B0502040204020203" pitchFamily="34" charset="0"/>
                          <a:cs typeface="Vrinda" panose="020B0502040204020203" pitchFamily="34" charset="0"/>
                        </a:rPr>
                        <a:t>10,000</a:t>
                      </a:r>
                    </a:p>
                  </a:txBody>
                  <a:tcPr anchor="ctr"/>
                </a:tc>
                <a:tc>
                  <a:txBody>
                    <a:bodyPr/>
                    <a:lstStyle/>
                    <a:p>
                      <a:pPr algn="ctr"/>
                      <a:r>
                        <a:rPr lang="en-US" sz="900" dirty="0">
                          <a:latin typeface="Vrinda" panose="020B0502040204020203" pitchFamily="34" charset="0"/>
                          <a:cs typeface="Vrinda" panose="020B0502040204020203" pitchFamily="34" charset="0"/>
                        </a:rPr>
                        <a:t>9,299</a:t>
                      </a:r>
                    </a:p>
                  </a:txBody>
                  <a:tcPr anchor="ctr"/>
                </a:tc>
                <a:tc>
                  <a:txBody>
                    <a:bodyPr/>
                    <a:lstStyle/>
                    <a:p>
                      <a:pPr algn="ctr"/>
                      <a:r>
                        <a:rPr lang="en-US" sz="900" dirty="0">
                          <a:latin typeface="Vrinda" panose="020B0502040204020203" pitchFamily="34" charset="0"/>
                          <a:cs typeface="Vrinda" panose="020B0502040204020203" pitchFamily="34" charset="0"/>
                        </a:rPr>
                        <a:t>10,000</a:t>
                      </a:r>
                    </a:p>
                  </a:txBody>
                  <a:tcPr anchor="ct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a:xfrm>
            <a:off x="6941127" y="6492875"/>
            <a:ext cx="2133600" cy="365125"/>
          </a:xfrm>
        </p:spPr>
        <p:txBody>
          <a:bodyPr/>
          <a:lstStyle/>
          <a:p>
            <a:fld id="{016DFC01-5263-43CC-B2B1-8A1F23EF6CC2}" type="slidenum">
              <a:rPr lang="en-US" smtClean="0"/>
              <a:pPr/>
              <a:t>15</a:t>
            </a:fld>
            <a:endParaRPr lang="en-US" dirty="0"/>
          </a:p>
        </p:txBody>
      </p:sp>
    </p:spTree>
    <p:extLst>
      <p:ext uri="{BB962C8B-B14F-4D97-AF65-F5344CB8AC3E}">
        <p14:creationId xmlns:p14="http://schemas.microsoft.com/office/powerpoint/2010/main" val="3181837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latin typeface="Helvetica" pitchFamily="34" charset="0"/>
              </a:rPr>
              <a:t>Org Chart</a:t>
            </a:r>
            <a:endParaRPr lang="en-US" dirty="0"/>
          </a:p>
        </p:txBody>
      </p:sp>
      <p:sp>
        <p:nvSpPr>
          <p:cNvPr id="4" name="Slide Number Placeholder 3"/>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2</a:t>
            </a:fld>
            <a:endParaRPr lang="en-US" dirty="0">
              <a:solidFill>
                <a:prstClr val="black"/>
              </a:solidFill>
              <a:ea typeface="ＭＳ Ｐゴシック" charset="0"/>
            </a:endParaRPr>
          </a:p>
        </p:txBody>
      </p:sp>
      <p:sp>
        <p:nvSpPr>
          <p:cNvPr id="5" name="Text Box 2"/>
          <p:cNvSpPr txBox="1">
            <a:spLocks noChangeArrowheads="1"/>
          </p:cNvSpPr>
          <p:nvPr/>
        </p:nvSpPr>
        <p:spPr bwMode="auto">
          <a:xfrm>
            <a:off x="3352799" y="1204722"/>
            <a:ext cx="2847975" cy="1028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2100" dirty="0">
                <a:solidFill>
                  <a:prstClr val="black"/>
                </a:solidFill>
                <a:latin typeface="Century Schoolbook" pitchFamily="18" charset="0"/>
              </a:rPr>
              <a:t>DEPARTMENT OF NEIGHBORHOODS</a:t>
            </a:r>
          </a:p>
          <a:p>
            <a:pPr algn="ctr" fontAlgn="base">
              <a:spcBef>
                <a:spcPct val="0"/>
              </a:spcBef>
              <a:spcAft>
                <a:spcPts val="1000"/>
              </a:spcAft>
            </a:pPr>
            <a:r>
              <a:rPr lang="en-US" sz="1400" dirty="0">
                <a:solidFill>
                  <a:prstClr val="black"/>
                </a:solidFill>
                <a:latin typeface="Century Schoolbook" pitchFamily="18" charset="0"/>
              </a:rPr>
              <a:t>110.1 FTEs       $11,255,702</a:t>
            </a:r>
          </a:p>
        </p:txBody>
      </p:sp>
      <p:sp>
        <p:nvSpPr>
          <p:cNvPr id="6" name="Text Box 3"/>
          <p:cNvSpPr txBox="1">
            <a:spLocks noChangeArrowheads="1"/>
          </p:cNvSpPr>
          <p:nvPr/>
        </p:nvSpPr>
        <p:spPr bwMode="auto">
          <a:xfrm>
            <a:off x="536449" y="2712720"/>
            <a:ext cx="1920240" cy="18745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pPr>
            <a:r>
              <a:rPr lang="en-US" sz="1000" b="1" dirty="0">
                <a:solidFill>
                  <a:prstClr val="black"/>
                </a:solidFill>
                <a:latin typeface="Century Schoolbook" pitchFamily="18" charset="0"/>
              </a:rPr>
              <a:t>Director’s Office</a:t>
            </a:r>
          </a:p>
          <a:p>
            <a:pPr algn="ctr" fontAlgn="base">
              <a:spcBef>
                <a:spcPct val="0"/>
              </a:spcBef>
            </a:pPr>
            <a:r>
              <a:rPr lang="en-US" sz="1000" b="1" dirty="0">
                <a:solidFill>
                  <a:prstClr val="black"/>
                </a:solidFill>
                <a:latin typeface="Century Schoolbook" pitchFamily="18" charset="0"/>
              </a:rPr>
              <a:t>9.9 FTEs     $1,289,009</a:t>
            </a:r>
            <a:endParaRPr lang="en-US" sz="1000" dirty="0">
              <a:solidFill>
                <a:prstClr val="black"/>
              </a:solidFill>
              <a:latin typeface="Century Schoolbook" pitchFamily="18" charset="0"/>
            </a:endParaRPr>
          </a:p>
          <a:p>
            <a:pPr fontAlgn="base">
              <a:spcBef>
                <a:spcPct val="0"/>
              </a:spcBef>
              <a:spcAft>
                <a:spcPts val="1000"/>
              </a:spcAft>
            </a:pPr>
            <a:r>
              <a:rPr lang="en-US" sz="900" dirty="0">
                <a:solidFill>
                  <a:prstClr val="black"/>
                </a:solidFill>
                <a:latin typeface="Century Schoolbook" pitchFamily="18" charset="0"/>
              </a:rPr>
              <a:t>Provides executive support and leadership to all divisions of the department. Provides all divisions with services in budget, purchasing, receiving grants, receiving funds and account payables.</a:t>
            </a:r>
          </a:p>
          <a:p>
            <a:pPr fontAlgn="base">
              <a:spcBef>
                <a:spcPct val="0"/>
              </a:spcBef>
              <a:spcAft>
                <a:spcPct val="0"/>
              </a:spcAft>
            </a:pPr>
            <a:endParaRPr lang="en-US" dirty="0">
              <a:solidFill>
                <a:prstClr val="white"/>
              </a:solidFill>
              <a:latin typeface="Century Schoolbook" pitchFamily="18" charset="0"/>
            </a:endParaRPr>
          </a:p>
        </p:txBody>
      </p:sp>
      <p:sp>
        <p:nvSpPr>
          <p:cNvPr id="7" name="Text Box 4"/>
          <p:cNvSpPr txBox="1">
            <a:spLocks noChangeArrowheads="1"/>
          </p:cNvSpPr>
          <p:nvPr/>
        </p:nvSpPr>
        <p:spPr bwMode="auto">
          <a:xfrm>
            <a:off x="2560319" y="2712720"/>
            <a:ext cx="1920240" cy="18745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pPr>
            <a:r>
              <a:rPr lang="en-US" sz="1000" b="1" dirty="0">
                <a:solidFill>
                  <a:prstClr val="black"/>
                </a:solidFill>
                <a:latin typeface="Century Schoolbook" pitchFamily="18" charset="0"/>
              </a:rPr>
              <a:t>Inspections &amp; Public Service</a:t>
            </a:r>
          </a:p>
          <a:p>
            <a:pPr fontAlgn="base">
              <a:spcBef>
                <a:spcPct val="0"/>
              </a:spcBef>
            </a:pPr>
            <a:r>
              <a:rPr lang="en-US" sz="1000" b="1" dirty="0">
                <a:solidFill>
                  <a:prstClr val="black"/>
                </a:solidFill>
                <a:latin typeface="Century Schoolbook" pitchFamily="18" charset="0"/>
              </a:rPr>
              <a:t>72.2 FTEs	$7,268,521</a:t>
            </a:r>
          </a:p>
          <a:p>
            <a:pPr fontAlgn="base">
              <a:spcBef>
                <a:spcPct val="0"/>
              </a:spcBef>
              <a:spcAft>
                <a:spcPts val="1000"/>
              </a:spcAft>
            </a:pPr>
            <a:r>
              <a:rPr lang="en-US" sz="900" dirty="0">
                <a:solidFill>
                  <a:prstClr val="black"/>
                </a:solidFill>
                <a:latin typeface="Century Schoolbook" pitchFamily="18" charset="0"/>
              </a:rPr>
              <a:t>Enforces City codes pertaining to dangerous buildings, weeded lots, junked motors vehicles and unlawfully placed signs upon the City’s right-of-way.  Responds to emergencies caused by natural disaster.  Provides timely and effective customer service to the public.</a:t>
            </a:r>
            <a:endParaRPr lang="en-US" dirty="0">
              <a:solidFill>
                <a:prstClr val="white"/>
              </a:solidFill>
              <a:latin typeface="Arial" pitchFamily="34" charset="0"/>
            </a:endParaRPr>
          </a:p>
        </p:txBody>
      </p:sp>
      <p:sp>
        <p:nvSpPr>
          <p:cNvPr id="8" name="Text Box 5"/>
          <p:cNvSpPr txBox="1">
            <a:spLocks noChangeArrowheads="1"/>
          </p:cNvSpPr>
          <p:nvPr/>
        </p:nvSpPr>
        <p:spPr bwMode="auto">
          <a:xfrm>
            <a:off x="5029200" y="2712720"/>
            <a:ext cx="1920240" cy="18745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pPr>
            <a:r>
              <a:rPr lang="en-US" sz="1000" b="1" dirty="0">
                <a:solidFill>
                  <a:prstClr val="black"/>
                </a:solidFill>
                <a:latin typeface="Century Schoolbook" pitchFamily="18" charset="0"/>
              </a:rPr>
              <a:t>Citizens’ Assistance Office</a:t>
            </a:r>
            <a:endParaRPr lang="en-US" sz="1000" dirty="0">
              <a:solidFill>
                <a:prstClr val="black"/>
              </a:solidFill>
              <a:latin typeface="Century Schoolbook" pitchFamily="18" charset="0"/>
            </a:endParaRPr>
          </a:p>
          <a:p>
            <a:pPr fontAlgn="base">
              <a:spcBef>
                <a:spcPct val="0"/>
              </a:spcBef>
            </a:pPr>
            <a:r>
              <a:rPr lang="en-US" sz="1000" b="1" dirty="0">
                <a:solidFill>
                  <a:prstClr val="black"/>
                </a:solidFill>
                <a:latin typeface="Century Schoolbook" pitchFamily="18" charset="0"/>
              </a:rPr>
              <a:t>11.0 FTEs	$988,178</a:t>
            </a:r>
            <a:endParaRPr lang="en-US" sz="1000" dirty="0">
              <a:solidFill>
                <a:prstClr val="black"/>
              </a:solidFill>
              <a:latin typeface="Century Schoolbook" pitchFamily="18" charset="0"/>
            </a:endParaRPr>
          </a:p>
          <a:p>
            <a:pPr fontAlgn="base">
              <a:spcBef>
                <a:spcPct val="0"/>
              </a:spcBef>
              <a:spcAft>
                <a:spcPts val="1000"/>
              </a:spcAft>
            </a:pPr>
            <a:r>
              <a:rPr lang="en-US" sz="900" dirty="0">
                <a:solidFill>
                  <a:prstClr val="black"/>
                </a:solidFill>
                <a:latin typeface="Century Schoolbook" pitchFamily="18" charset="0"/>
              </a:rPr>
              <a:t>Through community liaisons, ensures responses and resolutions to Mayoral priorities, community complaints, provides education about city services to the community, and supplements other city departments with project staffing. Primary liaison to Super Neighborhood Association &amp; CIP meetings.</a:t>
            </a:r>
          </a:p>
          <a:p>
            <a:pPr fontAlgn="base">
              <a:spcBef>
                <a:spcPct val="0"/>
              </a:spcBef>
              <a:spcAft>
                <a:spcPct val="0"/>
              </a:spcAft>
            </a:pPr>
            <a:endParaRPr lang="en-US" dirty="0">
              <a:solidFill>
                <a:prstClr val="white"/>
              </a:solidFill>
              <a:latin typeface="Arial" pitchFamily="34" charset="0"/>
            </a:endParaRPr>
          </a:p>
        </p:txBody>
      </p:sp>
      <p:sp>
        <p:nvSpPr>
          <p:cNvPr id="9" name="Text Box 6"/>
          <p:cNvSpPr txBox="1">
            <a:spLocks noChangeArrowheads="1"/>
          </p:cNvSpPr>
          <p:nvPr/>
        </p:nvSpPr>
        <p:spPr bwMode="auto">
          <a:xfrm>
            <a:off x="7110983" y="2712720"/>
            <a:ext cx="1920240" cy="18745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pPr>
            <a:r>
              <a:rPr lang="en-US" sz="1000" b="1" dirty="0">
                <a:solidFill>
                  <a:prstClr val="black"/>
                </a:solidFill>
                <a:latin typeface="Century Schoolbook" pitchFamily="18" charset="0"/>
              </a:rPr>
              <a:t>Anti-Gang Office</a:t>
            </a:r>
            <a:endParaRPr lang="en-US" sz="1000" dirty="0">
              <a:solidFill>
                <a:prstClr val="black"/>
              </a:solidFill>
              <a:latin typeface="Century Schoolbook" pitchFamily="18" charset="0"/>
            </a:endParaRPr>
          </a:p>
          <a:p>
            <a:pPr fontAlgn="base">
              <a:spcBef>
                <a:spcPct val="0"/>
              </a:spcBef>
            </a:pPr>
            <a:r>
              <a:rPr lang="en-US" sz="1000" b="1" dirty="0">
                <a:solidFill>
                  <a:prstClr val="black"/>
                </a:solidFill>
                <a:latin typeface="Century Schoolbook" pitchFamily="18" charset="0"/>
              </a:rPr>
              <a:t>15.0 FTEs	$1,490,045</a:t>
            </a:r>
          </a:p>
          <a:p>
            <a:pPr fontAlgn="base">
              <a:spcBef>
                <a:spcPct val="0"/>
              </a:spcBef>
            </a:pPr>
            <a:r>
              <a:rPr lang="en-US" sz="900" dirty="0">
                <a:solidFill>
                  <a:prstClr val="black"/>
                </a:solidFill>
                <a:latin typeface="Century Schoolbook" pitchFamily="18" charset="0"/>
              </a:rPr>
              <a:t>The division develops and implements programs that serve youth, families, and communities through direct services, volunteer initiatives, collaboration, outreach, education, and policy development.</a:t>
            </a:r>
          </a:p>
          <a:p>
            <a:pPr fontAlgn="base">
              <a:spcBef>
                <a:spcPct val="0"/>
              </a:spcBef>
              <a:spcAft>
                <a:spcPts val="1000"/>
              </a:spcAft>
            </a:pPr>
            <a:r>
              <a:rPr lang="en-US" sz="900" dirty="0">
                <a:solidFill>
                  <a:prstClr val="black"/>
                </a:solidFill>
                <a:latin typeface="Century Schoolbook" pitchFamily="18" charset="0"/>
              </a:rPr>
              <a:t> </a:t>
            </a:r>
          </a:p>
          <a:p>
            <a:pPr fontAlgn="base">
              <a:spcBef>
                <a:spcPct val="0"/>
              </a:spcBef>
              <a:spcAft>
                <a:spcPct val="0"/>
              </a:spcAft>
            </a:pPr>
            <a:endParaRPr lang="en-US" dirty="0">
              <a:solidFill>
                <a:prstClr val="black"/>
              </a:solidFill>
              <a:latin typeface="Arial" pitchFamily="34" charset="0"/>
            </a:endParaRPr>
          </a:p>
        </p:txBody>
      </p:sp>
      <p:sp>
        <p:nvSpPr>
          <p:cNvPr id="10" name="Text Box 9"/>
          <p:cNvSpPr txBox="1">
            <a:spLocks noChangeArrowheads="1"/>
          </p:cNvSpPr>
          <p:nvPr/>
        </p:nvSpPr>
        <p:spPr bwMode="auto">
          <a:xfrm>
            <a:off x="3633786" y="4663440"/>
            <a:ext cx="2286000" cy="21214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pPr>
            <a:r>
              <a:rPr lang="en-US" sz="1000" b="1" dirty="0">
                <a:solidFill>
                  <a:prstClr val="black"/>
                </a:solidFill>
                <a:latin typeface="Century Schoolbook" pitchFamily="18" charset="0"/>
              </a:rPr>
              <a:t>Office of New Americans and Immigrant Communities</a:t>
            </a:r>
            <a:endParaRPr lang="en-US" sz="1000" dirty="0">
              <a:solidFill>
                <a:prstClr val="black"/>
              </a:solidFill>
              <a:latin typeface="Century Schoolbook" pitchFamily="18" charset="0"/>
            </a:endParaRPr>
          </a:p>
          <a:p>
            <a:pPr fontAlgn="base">
              <a:spcBef>
                <a:spcPct val="0"/>
              </a:spcBef>
            </a:pPr>
            <a:r>
              <a:rPr lang="en-US" sz="1000" b="1" dirty="0">
                <a:solidFill>
                  <a:prstClr val="black"/>
                </a:solidFill>
                <a:latin typeface="Century Schoolbook" pitchFamily="18" charset="0"/>
              </a:rPr>
              <a:t>2.0 FTEs	$219,949</a:t>
            </a:r>
            <a:endParaRPr lang="en-US" sz="1000" dirty="0">
              <a:solidFill>
                <a:prstClr val="black"/>
              </a:solidFill>
              <a:latin typeface="Century Schoolbook" pitchFamily="18" charset="0"/>
            </a:endParaRPr>
          </a:p>
          <a:p>
            <a:pPr fontAlgn="base">
              <a:spcBef>
                <a:spcPct val="0"/>
              </a:spcBef>
              <a:spcAft>
                <a:spcPts val="1000"/>
              </a:spcAft>
            </a:pPr>
            <a:r>
              <a:rPr lang="en-US" sz="900" dirty="0">
                <a:solidFill>
                  <a:prstClr val="black"/>
                </a:solidFill>
                <a:latin typeface="Century Schoolbook" pitchFamily="18" charset="0"/>
              </a:rPr>
              <a:t>In partnership with community-based organizations and volunteers reaches out to Houston’s diverse community of immigrants, ex-patriates and refugees to facilitate successful civic, economic and cultural integration as members of our community.  The division oversees the Welcome Houston Committee, the iSpeak Houston Language Access Program, Citizenship Month, World Refugee Day, and Citizenship Forums.</a:t>
            </a:r>
          </a:p>
          <a:p>
            <a:pPr fontAlgn="base">
              <a:spcBef>
                <a:spcPct val="0"/>
              </a:spcBef>
              <a:spcAft>
                <a:spcPct val="0"/>
              </a:spcAft>
            </a:pPr>
            <a:endParaRPr lang="en-US" dirty="0">
              <a:solidFill>
                <a:prstClr val="white"/>
              </a:solidFill>
              <a:latin typeface="Arial" pitchFamily="34" charset="0"/>
            </a:endParaRPr>
          </a:p>
        </p:txBody>
      </p:sp>
      <p:cxnSp>
        <p:nvCxnSpPr>
          <p:cNvPr id="11" name="Straight Connector 10"/>
          <p:cNvCxnSpPr>
            <a:stCxn id="5" idx="2"/>
            <a:endCxn id="10" idx="0"/>
          </p:cNvCxnSpPr>
          <p:nvPr/>
        </p:nvCxnSpPr>
        <p:spPr>
          <a:xfrm flipH="1">
            <a:off x="4776786" y="2233422"/>
            <a:ext cx="1" cy="24300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600200" y="2502408"/>
            <a:ext cx="64709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2517648"/>
            <a:ext cx="0" cy="195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7" idx="0"/>
          </p:cNvCxnSpPr>
          <p:nvPr/>
        </p:nvCxnSpPr>
        <p:spPr>
          <a:xfrm>
            <a:off x="3520439" y="2502408"/>
            <a:ext cx="0" cy="210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8" idx="0"/>
          </p:cNvCxnSpPr>
          <p:nvPr/>
        </p:nvCxnSpPr>
        <p:spPr>
          <a:xfrm>
            <a:off x="5989320" y="2517648"/>
            <a:ext cx="0" cy="195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9" idx="0"/>
          </p:cNvCxnSpPr>
          <p:nvPr/>
        </p:nvCxnSpPr>
        <p:spPr>
          <a:xfrm>
            <a:off x="8071103" y="2502408"/>
            <a:ext cx="0" cy="21031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997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002060"/>
                </a:solidFill>
                <a:latin typeface="Helvetica" pitchFamily="34" charset="0"/>
              </a:rPr>
              <a:t>Revenues By Funds</a:t>
            </a:r>
            <a:br>
              <a:rPr lang="en-US" dirty="0">
                <a:solidFill>
                  <a:srgbClr val="002060"/>
                </a:solidFill>
                <a:latin typeface="Helvetica" pitchFamily="34" charset="0"/>
              </a:rPr>
            </a:br>
            <a:r>
              <a:rPr lang="en-US" dirty="0">
                <a:solidFill>
                  <a:srgbClr val="002060"/>
                </a:solidFill>
                <a:latin typeface="Helvetica" pitchFamily="34" charset="0"/>
              </a:rPr>
              <a:t>($ in thousands)</a:t>
            </a:r>
          </a:p>
        </p:txBody>
      </p:sp>
      <p:sp>
        <p:nvSpPr>
          <p:cNvPr id="3" name="Slide Number Placeholder 2"/>
          <p:cNvSpPr>
            <a:spLocks noGrp="1"/>
          </p:cNvSpPr>
          <p:nvPr>
            <p:ph type="sldNum" sz="quarter" idx="12"/>
          </p:nvPr>
        </p:nvSpPr>
        <p:spPr/>
        <p:txBody>
          <a:bodyPr/>
          <a:lstStyle/>
          <a:p>
            <a:fld id="{016DFC01-5263-43CC-B2B1-8A1F23EF6CC2}" type="slidenum">
              <a:rPr lang="en-US" smtClean="0"/>
              <a:pPr/>
              <a:t>3</a:t>
            </a:fld>
            <a:endParaRPr lang="en-US" dirty="0"/>
          </a:p>
        </p:txBody>
      </p:sp>
      <p:graphicFrame>
        <p:nvGraphicFramePr>
          <p:cNvPr id="5" name="Table 4">
            <a:extLst>
              <a:ext uri="{FF2B5EF4-FFF2-40B4-BE49-F238E27FC236}">
                <a16:creationId xmlns:a16="http://schemas.microsoft.com/office/drawing/2014/main" id="{E160F6BB-73B5-4B62-B468-CA1735D22F36}"/>
              </a:ext>
            </a:extLst>
          </p:cNvPr>
          <p:cNvGraphicFramePr>
            <a:graphicFrameLocks noGrp="1"/>
          </p:cNvGraphicFramePr>
          <p:nvPr>
            <p:extLst>
              <p:ext uri="{D42A27DB-BD31-4B8C-83A1-F6EECF244321}">
                <p14:modId xmlns:p14="http://schemas.microsoft.com/office/powerpoint/2010/main" val="2386045829"/>
              </p:ext>
            </p:extLst>
          </p:nvPr>
        </p:nvGraphicFramePr>
        <p:xfrm>
          <a:off x="555476" y="1501356"/>
          <a:ext cx="8131323" cy="1752600"/>
        </p:xfrm>
        <a:graphic>
          <a:graphicData uri="http://schemas.openxmlformats.org/drawingml/2006/table">
            <a:tbl>
              <a:tblPr firstRow="1" bandRow="1">
                <a:tableStyleId>{5C22544A-7EE6-4342-B048-85BDC9FD1C3A}</a:tableStyleId>
              </a:tblPr>
              <a:tblGrid>
                <a:gridCol w="2098713">
                  <a:extLst>
                    <a:ext uri="{9D8B030D-6E8A-4147-A177-3AD203B41FA5}">
                      <a16:colId xmlns:a16="http://schemas.microsoft.com/office/drawing/2014/main" val="516550114"/>
                    </a:ext>
                  </a:extLst>
                </a:gridCol>
                <a:gridCol w="1034378">
                  <a:extLst>
                    <a:ext uri="{9D8B030D-6E8A-4147-A177-3AD203B41FA5}">
                      <a16:colId xmlns:a16="http://schemas.microsoft.com/office/drawing/2014/main" val="120854523"/>
                    </a:ext>
                  </a:extLst>
                </a:gridCol>
                <a:gridCol w="986663">
                  <a:extLst>
                    <a:ext uri="{9D8B030D-6E8A-4147-A177-3AD203B41FA5}">
                      <a16:colId xmlns:a16="http://schemas.microsoft.com/office/drawing/2014/main" val="2288775472"/>
                    </a:ext>
                  </a:extLst>
                </a:gridCol>
                <a:gridCol w="1133798">
                  <a:extLst>
                    <a:ext uri="{9D8B030D-6E8A-4147-A177-3AD203B41FA5}">
                      <a16:colId xmlns:a16="http://schemas.microsoft.com/office/drawing/2014/main" val="3226125417"/>
                    </a:ext>
                  </a:extLst>
                </a:gridCol>
                <a:gridCol w="1003975">
                  <a:extLst>
                    <a:ext uri="{9D8B030D-6E8A-4147-A177-3AD203B41FA5}">
                      <a16:colId xmlns:a16="http://schemas.microsoft.com/office/drawing/2014/main" val="2175961683"/>
                    </a:ext>
                  </a:extLst>
                </a:gridCol>
                <a:gridCol w="1203037">
                  <a:extLst>
                    <a:ext uri="{9D8B030D-6E8A-4147-A177-3AD203B41FA5}">
                      <a16:colId xmlns:a16="http://schemas.microsoft.com/office/drawing/2014/main" val="205436863"/>
                    </a:ext>
                  </a:extLst>
                </a:gridCol>
                <a:gridCol w="670759">
                  <a:extLst>
                    <a:ext uri="{9D8B030D-6E8A-4147-A177-3AD203B41FA5}">
                      <a16:colId xmlns:a16="http://schemas.microsoft.com/office/drawing/2014/main" val="1850985765"/>
                    </a:ext>
                  </a:extLst>
                </a:gridCol>
              </a:tblGrid>
              <a:tr h="0">
                <a:tc>
                  <a:txBody>
                    <a:bodyPr/>
                    <a:lstStyle/>
                    <a:p>
                      <a:pPr algn="ctr"/>
                      <a:r>
                        <a:rPr lang="en-US" sz="1200" dirty="0">
                          <a:latin typeface="Verdana" pitchFamily="34" charset="0"/>
                          <a:ea typeface="Verdana" pitchFamily="34" charset="0"/>
                          <a:cs typeface="Verdana" pitchFamily="34" charset="0"/>
                        </a:rPr>
                        <a:t>Fund</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FY17</a:t>
                      </a:r>
                    </a:p>
                    <a:p>
                      <a:pPr algn="ctr"/>
                      <a:r>
                        <a:rPr lang="en-US" sz="1200" dirty="0">
                          <a:latin typeface="Verdana" pitchFamily="34" charset="0"/>
                          <a:ea typeface="Verdana" pitchFamily="34" charset="0"/>
                          <a:cs typeface="Verdana" pitchFamily="34" charset="0"/>
                        </a:rPr>
                        <a:t>Actual</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FY18</a:t>
                      </a:r>
                    </a:p>
                    <a:p>
                      <a:pPr algn="ctr"/>
                      <a:r>
                        <a:rPr lang="en-US" sz="1200" dirty="0">
                          <a:latin typeface="Verdana" pitchFamily="34" charset="0"/>
                          <a:ea typeface="Verdana" pitchFamily="34" charset="0"/>
                          <a:cs typeface="Verdana" pitchFamily="34" charset="0"/>
                        </a:rPr>
                        <a:t>Budget</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FY18</a:t>
                      </a:r>
                    </a:p>
                    <a:p>
                      <a:pPr algn="ctr"/>
                      <a:r>
                        <a:rPr lang="en-US" sz="1200" dirty="0">
                          <a:latin typeface="Verdana" pitchFamily="34" charset="0"/>
                          <a:ea typeface="Verdana" pitchFamily="34" charset="0"/>
                          <a:cs typeface="Verdana" pitchFamily="34" charset="0"/>
                        </a:rPr>
                        <a:t>Estimates</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FY19</a:t>
                      </a:r>
                    </a:p>
                    <a:p>
                      <a:pPr algn="ctr"/>
                      <a:r>
                        <a:rPr lang="en-US" sz="1200" dirty="0">
                          <a:latin typeface="Verdana" pitchFamily="34" charset="0"/>
                          <a:ea typeface="Verdana" pitchFamily="34" charset="0"/>
                          <a:cs typeface="Verdana" pitchFamily="34" charset="0"/>
                        </a:rPr>
                        <a:t>Proposed</a:t>
                      </a:r>
                    </a:p>
                  </a:txBody>
                  <a:tcPr anchor="b">
                    <a:solidFill>
                      <a:schemeClr val="accent1">
                        <a:lumMod val="50000"/>
                      </a:schemeClr>
                    </a:solidFill>
                  </a:tcPr>
                </a:tc>
                <a:tc>
                  <a:txBody>
                    <a:bodyPr/>
                    <a:lstStyle/>
                    <a:p>
                      <a:pPr algn="ctr"/>
                      <a:r>
                        <a:rPr lang="en-US" sz="1200" dirty="0"/>
                        <a:t>Variance FY19 Prop/FY18 Budget</a:t>
                      </a:r>
                    </a:p>
                  </a:txBody>
                  <a:tcPr anchor="b">
                    <a:solidFill>
                      <a:schemeClr val="accent1">
                        <a:lumMod val="50000"/>
                      </a:schemeClr>
                    </a:solidFill>
                  </a:tcPr>
                </a:tc>
                <a:tc>
                  <a:txBody>
                    <a:bodyPr/>
                    <a:lstStyle/>
                    <a:p>
                      <a:pPr algn="ctr"/>
                      <a:r>
                        <a:rPr lang="en-US" sz="1200" dirty="0"/>
                        <a:t>% </a:t>
                      </a:r>
                    </a:p>
                    <a:p>
                      <a:pPr algn="ctr"/>
                      <a:r>
                        <a:rPr lang="en-US" sz="1200" dirty="0"/>
                        <a:t>Change</a:t>
                      </a:r>
                    </a:p>
                  </a:txBody>
                  <a:tcPr anchor="b">
                    <a:solidFill>
                      <a:schemeClr val="accent1">
                        <a:lumMod val="50000"/>
                      </a:schemeClr>
                    </a:solidFill>
                  </a:tcPr>
                </a:tc>
                <a:extLst>
                  <a:ext uri="{0D108BD9-81ED-4DB2-BD59-A6C34878D82A}">
                    <a16:rowId xmlns:a16="http://schemas.microsoft.com/office/drawing/2014/main" val="2766710000"/>
                  </a:ext>
                </a:extLst>
              </a:tr>
              <a:tr h="370840">
                <a:tc>
                  <a:txBody>
                    <a:bodyPr/>
                    <a:lstStyle/>
                    <a:p>
                      <a:pPr algn="l"/>
                      <a:r>
                        <a:rPr lang="en-US" sz="1200" dirty="0"/>
                        <a:t>General Fund</a:t>
                      </a:r>
                    </a:p>
                  </a:txBody>
                  <a:tcPr anchor="b"/>
                </a:tc>
                <a:tc>
                  <a:txBody>
                    <a:bodyPr/>
                    <a:lstStyle/>
                    <a:p>
                      <a:pPr algn="ctr"/>
                      <a:r>
                        <a:rPr lang="en-US" sz="1200" dirty="0"/>
                        <a:t>$3,087</a:t>
                      </a:r>
                    </a:p>
                  </a:txBody>
                  <a:tcPr anchor="b"/>
                </a:tc>
                <a:tc>
                  <a:txBody>
                    <a:bodyPr/>
                    <a:lstStyle/>
                    <a:p>
                      <a:pPr algn="ctr"/>
                      <a:r>
                        <a:rPr lang="en-US" sz="1200" dirty="0"/>
                        <a:t>$4,233</a:t>
                      </a:r>
                    </a:p>
                  </a:txBody>
                  <a:tcPr anchor="b"/>
                </a:tc>
                <a:tc>
                  <a:txBody>
                    <a:bodyPr/>
                    <a:lstStyle/>
                    <a:p>
                      <a:pPr algn="ctr"/>
                      <a:r>
                        <a:rPr lang="en-US" sz="1200" dirty="0"/>
                        <a:t>$3,739</a:t>
                      </a:r>
                    </a:p>
                  </a:txBody>
                  <a:tcPr anchor="b"/>
                </a:tc>
                <a:tc>
                  <a:txBody>
                    <a:bodyPr/>
                    <a:lstStyle/>
                    <a:p>
                      <a:pPr algn="ctr"/>
                      <a:r>
                        <a:rPr lang="en-US" sz="1200" dirty="0"/>
                        <a:t>$2,414</a:t>
                      </a:r>
                    </a:p>
                  </a:txBody>
                  <a:tcPr anchor="b"/>
                </a:tc>
                <a:tc>
                  <a:txBody>
                    <a:bodyPr/>
                    <a:lstStyle/>
                    <a:p>
                      <a:pPr algn="ctr"/>
                      <a:r>
                        <a:rPr lang="en-US" sz="1200" dirty="0">
                          <a:solidFill>
                            <a:srgbClr val="FF0000"/>
                          </a:solidFill>
                        </a:rPr>
                        <a:t>$ (1,325)</a:t>
                      </a:r>
                    </a:p>
                  </a:txBody>
                  <a:tcPr anchor="b"/>
                </a:tc>
                <a:tc>
                  <a:txBody>
                    <a:bodyPr/>
                    <a:lstStyle/>
                    <a:p>
                      <a:pPr algn="ctr"/>
                      <a:r>
                        <a:rPr lang="en-US" sz="1200" dirty="0">
                          <a:solidFill>
                            <a:srgbClr val="FF0000"/>
                          </a:solidFill>
                        </a:rPr>
                        <a:t>(35.4%)</a:t>
                      </a:r>
                    </a:p>
                  </a:txBody>
                  <a:tcPr anchor="b"/>
                </a:tc>
                <a:extLst>
                  <a:ext uri="{0D108BD9-81ED-4DB2-BD59-A6C34878D82A}">
                    <a16:rowId xmlns:a16="http://schemas.microsoft.com/office/drawing/2014/main" val="967263499"/>
                  </a:ext>
                </a:extLst>
              </a:tr>
              <a:tr h="370840">
                <a:tc>
                  <a:txBody>
                    <a:bodyPr/>
                    <a:lstStyle/>
                    <a:p>
                      <a:pPr algn="l"/>
                      <a:endParaRPr lang="en-US" sz="1200" dirty="0"/>
                    </a:p>
                  </a:txBody>
                  <a:tcPr anchor="b">
                    <a:noFill/>
                  </a:tcPr>
                </a:tc>
                <a:tc>
                  <a:txBody>
                    <a:bodyPr/>
                    <a:lstStyle/>
                    <a:p>
                      <a:pPr algn="ctr"/>
                      <a:endParaRPr lang="en-US" sz="1200" dirty="0"/>
                    </a:p>
                  </a:txBody>
                  <a:tcPr anchor="b">
                    <a:noFill/>
                  </a:tcPr>
                </a:tc>
                <a:tc>
                  <a:txBody>
                    <a:bodyPr/>
                    <a:lstStyle/>
                    <a:p>
                      <a:pPr algn="ctr"/>
                      <a:endParaRPr lang="en-US" sz="1200" dirty="0"/>
                    </a:p>
                  </a:txBody>
                  <a:tcPr anchor="b">
                    <a:noFill/>
                  </a:tcPr>
                </a:tc>
                <a:tc>
                  <a:txBody>
                    <a:bodyPr/>
                    <a:lstStyle/>
                    <a:p>
                      <a:pPr algn="ctr"/>
                      <a:endParaRPr lang="en-US" sz="1200" dirty="0"/>
                    </a:p>
                  </a:txBody>
                  <a:tcPr anchor="b">
                    <a:noFill/>
                  </a:tcPr>
                </a:tc>
                <a:tc>
                  <a:txBody>
                    <a:bodyPr/>
                    <a:lstStyle/>
                    <a:p>
                      <a:pPr algn="ctr"/>
                      <a:endParaRPr lang="en-US" sz="1200" dirty="0"/>
                    </a:p>
                  </a:txBody>
                  <a:tcPr anchor="b">
                    <a:noFill/>
                  </a:tcPr>
                </a:tc>
                <a:tc>
                  <a:txBody>
                    <a:bodyPr/>
                    <a:lstStyle/>
                    <a:p>
                      <a:pPr algn="ctr"/>
                      <a:endParaRPr lang="en-US" sz="1200" dirty="0"/>
                    </a:p>
                  </a:txBody>
                  <a:tcPr anchor="b">
                    <a:noFill/>
                  </a:tcPr>
                </a:tc>
                <a:tc>
                  <a:txBody>
                    <a:bodyPr/>
                    <a:lstStyle/>
                    <a:p>
                      <a:pPr algn="ctr"/>
                      <a:endParaRPr lang="en-US" sz="1200" dirty="0"/>
                    </a:p>
                  </a:txBody>
                  <a:tcPr anchor="b">
                    <a:noFill/>
                  </a:tcPr>
                </a:tc>
                <a:extLst>
                  <a:ext uri="{0D108BD9-81ED-4DB2-BD59-A6C34878D82A}">
                    <a16:rowId xmlns:a16="http://schemas.microsoft.com/office/drawing/2014/main" val="1397294352"/>
                  </a:ext>
                </a:extLst>
              </a:tr>
              <a:tr h="370840">
                <a:tc>
                  <a:txBody>
                    <a:bodyPr/>
                    <a:lstStyle/>
                    <a:p>
                      <a:pPr marL="0" algn="ctr" defTabSz="914400" rtl="0" eaLnBrk="1" latinLnBrk="0" hangingPunct="1"/>
                      <a:r>
                        <a:rPr lang="en-US" sz="1200" b="1" kern="1200" dirty="0">
                          <a:solidFill>
                            <a:schemeClr val="lt1"/>
                          </a:solidFill>
                          <a:latin typeface="Verdana" pitchFamily="34" charset="0"/>
                          <a:ea typeface="Verdana" pitchFamily="34" charset="0"/>
                          <a:cs typeface="Verdana" pitchFamily="34" charset="0"/>
                        </a:rPr>
                        <a:t>Total</a:t>
                      </a:r>
                    </a:p>
                  </a:txBody>
                  <a:tcPr anchor="b">
                    <a:solidFill>
                      <a:schemeClr val="accent1">
                        <a:lumMod val="50000"/>
                      </a:schemeClr>
                    </a:solidFill>
                  </a:tcPr>
                </a:tc>
                <a:tc>
                  <a:txBody>
                    <a:bodyPr/>
                    <a:lstStyle/>
                    <a:p>
                      <a:pPr algn="ctr"/>
                      <a:r>
                        <a:rPr lang="en-US" sz="1200" b="1" dirty="0">
                          <a:solidFill>
                            <a:schemeClr val="bg1"/>
                          </a:solidFill>
                        </a:rPr>
                        <a:t>$3,087</a:t>
                      </a:r>
                    </a:p>
                  </a:txBody>
                  <a:tcPr anchor="b">
                    <a:solidFill>
                      <a:schemeClr val="accent1">
                        <a:lumMod val="50000"/>
                      </a:schemeClr>
                    </a:solidFill>
                  </a:tcPr>
                </a:tc>
                <a:tc>
                  <a:txBody>
                    <a:bodyPr/>
                    <a:lstStyle/>
                    <a:p>
                      <a:pPr algn="ctr"/>
                      <a:r>
                        <a:rPr lang="en-US" sz="1200" b="1" dirty="0">
                          <a:solidFill>
                            <a:schemeClr val="bg1"/>
                          </a:solidFill>
                        </a:rPr>
                        <a:t>$4,233</a:t>
                      </a:r>
                    </a:p>
                  </a:txBody>
                  <a:tcPr anchor="b">
                    <a:solidFill>
                      <a:schemeClr val="accent1">
                        <a:lumMod val="50000"/>
                      </a:schemeClr>
                    </a:solidFill>
                  </a:tcPr>
                </a:tc>
                <a:tc>
                  <a:txBody>
                    <a:bodyPr/>
                    <a:lstStyle/>
                    <a:p>
                      <a:pPr algn="ctr"/>
                      <a:r>
                        <a:rPr lang="en-US" sz="1200" b="1" dirty="0">
                          <a:solidFill>
                            <a:schemeClr val="bg1"/>
                          </a:solidFill>
                        </a:rPr>
                        <a:t>$3,739</a:t>
                      </a:r>
                    </a:p>
                  </a:txBody>
                  <a:tcPr anchor="b">
                    <a:solidFill>
                      <a:schemeClr val="accent1">
                        <a:lumMod val="50000"/>
                      </a:schemeClr>
                    </a:solidFill>
                  </a:tcPr>
                </a:tc>
                <a:tc>
                  <a:txBody>
                    <a:bodyPr/>
                    <a:lstStyle/>
                    <a:p>
                      <a:pPr algn="ctr"/>
                      <a:r>
                        <a:rPr lang="en-US" sz="1200" b="1" dirty="0">
                          <a:solidFill>
                            <a:schemeClr val="bg1"/>
                          </a:solidFill>
                        </a:rPr>
                        <a:t>$2,414</a:t>
                      </a:r>
                    </a:p>
                  </a:txBody>
                  <a:tcPr anchor="b">
                    <a:solidFill>
                      <a:schemeClr val="accent1">
                        <a:lumMod val="50000"/>
                      </a:schemeClr>
                    </a:solidFill>
                  </a:tcPr>
                </a:tc>
                <a:tc>
                  <a:txBody>
                    <a:bodyPr/>
                    <a:lstStyle/>
                    <a:p>
                      <a:pPr algn="ctr"/>
                      <a:r>
                        <a:rPr lang="en-US" sz="1200" b="1" dirty="0">
                          <a:solidFill>
                            <a:srgbClr val="FF0000"/>
                          </a:solidFill>
                        </a:rPr>
                        <a:t>$ (1,325)</a:t>
                      </a:r>
                    </a:p>
                  </a:txBody>
                  <a:tcPr anchor="b">
                    <a:solidFill>
                      <a:schemeClr val="accent1">
                        <a:lumMod val="50000"/>
                      </a:schemeClr>
                    </a:solidFill>
                  </a:tcPr>
                </a:tc>
                <a:tc>
                  <a:txBody>
                    <a:bodyPr/>
                    <a:lstStyle/>
                    <a:p>
                      <a:pPr algn="ctr"/>
                      <a:r>
                        <a:rPr lang="en-US" sz="1200" b="1" dirty="0">
                          <a:solidFill>
                            <a:srgbClr val="FF0000"/>
                          </a:solidFill>
                        </a:rPr>
                        <a:t>(35.4%)</a:t>
                      </a:r>
                    </a:p>
                  </a:txBody>
                  <a:tcPr anchor="b">
                    <a:solidFill>
                      <a:schemeClr val="accent1">
                        <a:lumMod val="50000"/>
                      </a:schemeClr>
                    </a:solidFill>
                  </a:tcPr>
                </a:tc>
                <a:extLst>
                  <a:ext uri="{0D108BD9-81ED-4DB2-BD59-A6C34878D82A}">
                    <a16:rowId xmlns:a16="http://schemas.microsoft.com/office/drawing/2014/main" val="3365223260"/>
                  </a:ext>
                </a:extLst>
              </a:tr>
            </a:tbl>
          </a:graphicData>
        </a:graphic>
      </p:graphicFrame>
    </p:spTree>
    <p:extLst>
      <p:ext uri="{BB962C8B-B14F-4D97-AF65-F5344CB8AC3E}">
        <p14:creationId xmlns:p14="http://schemas.microsoft.com/office/powerpoint/2010/main" val="1673164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2060"/>
                </a:solidFill>
                <a:latin typeface="Helvetica" pitchFamily="34" charset="0"/>
              </a:rPr>
              <a:t>FY2019 - Revenues Highlights</a:t>
            </a:r>
          </a:p>
        </p:txBody>
      </p:sp>
      <p:sp>
        <p:nvSpPr>
          <p:cNvPr id="3" name="Content Placeholder 2"/>
          <p:cNvSpPr>
            <a:spLocks noGrp="1"/>
          </p:cNvSpPr>
          <p:nvPr>
            <p:ph idx="1"/>
          </p:nvPr>
        </p:nvSpPr>
        <p:spPr/>
        <p:txBody>
          <a:bodyPr>
            <a:noAutofit/>
          </a:bodyPr>
          <a:lstStyle/>
          <a:p>
            <a:r>
              <a:rPr lang="en-US" sz="3600" dirty="0">
                <a:solidFill>
                  <a:schemeClr val="bg2">
                    <a:lumMod val="25000"/>
                  </a:schemeClr>
                </a:solidFill>
                <a:latin typeface="Helvetica" pitchFamily="34" charset="0"/>
              </a:rPr>
              <a:t>The FY2019 Budget reflects a reduction in revenue due to one-time revenue transfer of $2.1 million from HPW Building Inspector Special Fund for FY2018. </a:t>
            </a:r>
            <a:endParaRPr lang="en-US" sz="3600" b="1" u="sng" dirty="0">
              <a:latin typeface="Verdana" panose="020B0604030504040204" pitchFamily="34" charset="0"/>
              <a:ea typeface="Verdana" panose="020B0604030504040204" pitchFamily="34" charset="0"/>
              <a:cs typeface="Verdana" panose="020B0604030504040204" pitchFamily="34" charset="0"/>
            </a:endParaRPr>
          </a:p>
          <a:p>
            <a:endParaRPr lang="en-US" sz="1000" dirty="0"/>
          </a:p>
          <a:p>
            <a:endParaRPr lang="en-US" sz="1000" dirty="0"/>
          </a:p>
        </p:txBody>
      </p:sp>
      <p:sp>
        <p:nvSpPr>
          <p:cNvPr id="6" name="Slide Number Placeholder 5"/>
          <p:cNvSpPr>
            <a:spLocks noGrp="1"/>
          </p:cNvSpPr>
          <p:nvPr>
            <p:ph type="sldNum" sz="quarter" idx="12"/>
          </p:nvPr>
        </p:nvSpPr>
        <p:spPr/>
        <p:txBody>
          <a:bodyPr/>
          <a:lstStyle/>
          <a:p>
            <a:fld id="{016DFC01-5263-43CC-B2B1-8A1F23EF6CC2}" type="slidenum">
              <a:rPr lang="en-US" smtClean="0"/>
              <a:pPr/>
              <a:t>4</a:t>
            </a:fld>
            <a:endParaRPr lang="en-US" dirty="0"/>
          </a:p>
        </p:txBody>
      </p:sp>
    </p:spTree>
    <p:extLst>
      <p:ext uri="{BB962C8B-B14F-4D97-AF65-F5344CB8AC3E}">
        <p14:creationId xmlns:p14="http://schemas.microsoft.com/office/powerpoint/2010/main" val="320617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002060"/>
                </a:solidFill>
                <a:latin typeface="Helvetica" pitchFamily="34" charset="0"/>
              </a:rPr>
              <a:t>Expenditures By Funds</a:t>
            </a:r>
            <a:br>
              <a:rPr lang="en-US" dirty="0">
                <a:solidFill>
                  <a:srgbClr val="002060"/>
                </a:solidFill>
                <a:latin typeface="Helvetica" pitchFamily="34" charset="0"/>
              </a:rPr>
            </a:br>
            <a:r>
              <a:rPr lang="en-US" dirty="0">
                <a:solidFill>
                  <a:srgbClr val="002060"/>
                </a:solidFill>
                <a:latin typeface="Helvetica" pitchFamily="34" charset="0"/>
              </a:rPr>
              <a:t>($ in thousands)</a:t>
            </a:r>
          </a:p>
        </p:txBody>
      </p:sp>
      <p:sp>
        <p:nvSpPr>
          <p:cNvPr id="3" name="Slide Number Placeholder 2"/>
          <p:cNvSpPr>
            <a:spLocks noGrp="1"/>
          </p:cNvSpPr>
          <p:nvPr>
            <p:ph type="sldNum" sz="quarter" idx="12"/>
          </p:nvPr>
        </p:nvSpPr>
        <p:spPr/>
        <p:txBody>
          <a:bodyPr/>
          <a:lstStyle/>
          <a:p>
            <a:fld id="{016DFC01-5263-43CC-B2B1-8A1F23EF6CC2}" type="slidenum">
              <a:rPr lang="en-US" smtClean="0"/>
              <a:pPr/>
              <a:t>5</a:t>
            </a:fld>
            <a:endParaRPr lang="en-US" dirty="0"/>
          </a:p>
        </p:txBody>
      </p:sp>
      <p:graphicFrame>
        <p:nvGraphicFramePr>
          <p:cNvPr id="6" name="Table 5">
            <a:extLst>
              <a:ext uri="{FF2B5EF4-FFF2-40B4-BE49-F238E27FC236}">
                <a16:creationId xmlns:a16="http://schemas.microsoft.com/office/drawing/2014/main" id="{6E82BBF3-3020-4C39-8FDD-B9BF40ABD349}"/>
              </a:ext>
            </a:extLst>
          </p:cNvPr>
          <p:cNvGraphicFramePr>
            <a:graphicFrameLocks noGrp="1"/>
          </p:cNvGraphicFramePr>
          <p:nvPr>
            <p:extLst>
              <p:ext uri="{D42A27DB-BD31-4B8C-83A1-F6EECF244321}">
                <p14:modId xmlns:p14="http://schemas.microsoft.com/office/powerpoint/2010/main" val="3580054153"/>
              </p:ext>
            </p:extLst>
          </p:nvPr>
        </p:nvGraphicFramePr>
        <p:xfrm>
          <a:off x="555476" y="1497504"/>
          <a:ext cx="8028775" cy="1752600"/>
        </p:xfrm>
        <a:graphic>
          <a:graphicData uri="http://schemas.openxmlformats.org/drawingml/2006/table">
            <a:tbl>
              <a:tblPr firstRow="1" bandRow="1">
                <a:tableStyleId>{5C22544A-7EE6-4342-B048-85BDC9FD1C3A}</a:tableStyleId>
              </a:tblPr>
              <a:tblGrid>
                <a:gridCol w="2072245">
                  <a:extLst>
                    <a:ext uri="{9D8B030D-6E8A-4147-A177-3AD203B41FA5}">
                      <a16:colId xmlns:a16="http://schemas.microsoft.com/office/drawing/2014/main" val="516550114"/>
                    </a:ext>
                  </a:extLst>
                </a:gridCol>
                <a:gridCol w="1021333">
                  <a:extLst>
                    <a:ext uri="{9D8B030D-6E8A-4147-A177-3AD203B41FA5}">
                      <a16:colId xmlns:a16="http://schemas.microsoft.com/office/drawing/2014/main" val="120854523"/>
                    </a:ext>
                  </a:extLst>
                </a:gridCol>
                <a:gridCol w="974220">
                  <a:extLst>
                    <a:ext uri="{9D8B030D-6E8A-4147-A177-3AD203B41FA5}">
                      <a16:colId xmlns:a16="http://schemas.microsoft.com/office/drawing/2014/main" val="2288775472"/>
                    </a:ext>
                  </a:extLst>
                </a:gridCol>
                <a:gridCol w="1119499">
                  <a:extLst>
                    <a:ext uri="{9D8B030D-6E8A-4147-A177-3AD203B41FA5}">
                      <a16:colId xmlns:a16="http://schemas.microsoft.com/office/drawing/2014/main" val="3226125417"/>
                    </a:ext>
                  </a:extLst>
                </a:gridCol>
                <a:gridCol w="991313">
                  <a:extLst>
                    <a:ext uri="{9D8B030D-6E8A-4147-A177-3AD203B41FA5}">
                      <a16:colId xmlns:a16="http://schemas.microsoft.com/office/drawing/2014/main" val="2175961683"/>
                    </a:ext>
                  </a:extLst>
                </a:gridCol>
                <a:gridCol w="1187865">
                  <a:extLst>
                    <a:ext uri="{9D8B030D-6E8A-4147-A177-3AD203B41FA5}">
                      <a16:colId xmlns:a16="http://schemas.microsoft.com/office/drawing/2014/main" val="205436863"/>
                    </a:ext>
                  </a:extLst>
                </a:gridCol>
                <a:gridCol w="662300">
                  <a:extLst>
                    <a:ext uri="{9D8B030D-6E8A-4147-A177-3AD203B41FA5}">
                      <a16:colId xmlns:a16="http://schemas.microsoft.com/office/drawing/2014/main" val="1850985765"/>
                    </a:ext>
                  </a:extLst>
                </a:gridCol>
              </a:tblGrid>
              <a:tr h="0">
                <a:tc>
                  <a:txBody>
                    <a:bodyPr/>
                    <a:lstStyle/>
                    <a:p>
                      <a:pPr algn="ctr"/>
                      <a:r>
                        <a:rPr lang="en-US" sz="1200" dirty="0">
                          <a:latin typeface="Verdana" pitchFamily="34" charset="0"/>
                          <a:ea typeface="Verdana" pitchFamily="34" charset="0"/>
                          <a:cs typeface="Verdana" pitchFamily="34" charset="0"/>
                        </a:rPr>
                        <a:t>Fund</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FY17</a:t>
                      </a:r>
                    </a:p>
                    <a:p>
                      <a:pPr algn="ctr"/>
                      <a:r>
                        <a:rPr lang="en-US" sz="1200" dirty="0">
                          <a:latin typeface="Verdana" pitchFamily="34" charset="0"/>
                          <a:ea typeface="Verdana" pitchFamily="34" charset="0"/>
                          <a:cs typeface="Verdana" pitchFamily="34" charset="0"/>
                        </a:rPr>
                        <a:t>Actual</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FY18</a:t>
                      </a:r>
                    </a:p>
                    <a:p>
                      <a:pPr algn="ctr"/>
                      <a:r>
                        <a:rPr lang="en-US" sz="1200" dirty="0">
                          <a:latin typeface="Verdana" pitchFamily="34" charset="0"/>
                          <a:ea typeface="Verdana" pitchFamily="34" charset="0"/>
                          <a:cs typeface="Verdana" pitchFamily="34" charset="0"/>
                        </a:rPr>
                        <a:t>Budget</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FY18</a:t>
                      </a:r>
                    </a:p>
                    <a:p>
                      <a:pPr algn="ctr"/>
                      <a:r>
                        <a:rPr lang="en-US" sz="1200" dirty="0">
                          <a:latin typeface="Verdana" pitchFamily="34" charset="0"/>
                          <a:ea typeface="Verdana" pitchFamily="34" charset="0"/>
                          <a:cs typeface="Verdana" pitchFamily="34" charset="0"/>
                        </a:rPr>
                        <a:t>Estimates</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FY19</a:t>
                      </a:r>
                    </a:p>
                    <a:p>
                      <a:pPr algn="ctr"/>
                      <a:r>
                        <a:rPr lang="en-US" sz="1200" dirty="0">
                          <a:latin typeface="Verdana" pitchFamily="34" charset="0"/>
                          <a:ea typeface="Verdana" pitchFamily="34" charset="0"/>
                          <a:cs typeface="Verdana" pitchFamily="34" charset="0"/>
                        </a:rPr>
                        <a:t>Proposed</a:t>
                      </a:r>
                    </a:p>
                  </a:txBody>
                  <a:tcPr anchor="b">
                    <a:solidFill>
                      <a:schemeClr val="accent1">
                        <a:lumMod val="50000"/>
                      </a:schemeClr>
                    </a:solidFill>
                  </a:tcPr>
                </a:tc>
                <a:tc>
                  <a:txBody>
                    <a:bodyPr/>
                    <a:lstStyle/>
                    <a:p>
                      <a:pPr algn="ctr"/>
                      <a:r>
                        <a:rPr lang="en-US" sz="1200" dirty="0"/>
                        <a:t>Variance FY19 Prop/FY18 Budget</a:t>
                      </a:r>
                    </a:p>
                  </a:txBody>
                  <a:tcPr anchor="b">
                    <a:solidFill>
                      <a:schemeClr val="accent1">
                        <a:lumMod val="50000"/>
                      </a:schemeClr>
                    </a:solidFill>
                  </a:tcPr>
                </a:tc>
                <a:tc>
                  <a:txBody>
                    <a:bodyPr/>
                    <a:lstStyle/>
                    <a:p>
                      <a:pPr algn="ctr"/>
                      <a:r>
                        <a:rPr lang="en-US" sz="1200" dirty="0"/>
                        <a:t>% </a:t>
                      </a:r>
                    </a:p>
                    <a:p>
                      <a:pPr algn="ctr"/>
                      <a:r>
                        <a:rPr lang="en-US" sz="1200" dirty="0"/>
                        <a:t>Change</a:t>
                      </a:r>
                    </a:p>
                  </a:txBody>
                  <a:tcPr anchor="b">
                    <a:solidFill>
                      <a:schemeClr val="accent1">
                        <a:lumMod val="50000"/>
                      </a:schemeClr>
                    </a:solidFill>
                  </a:tcPr>
                </a:tc>
                <a:extLst>
                  <a:ext uri="{0D108BD9-81ED-4DB2-BD59-A6C34878D82A}">
                    <a16:rowId xmlns:a16="http://schemas.microsoft.com/office/drawing/2014/main" val="2766710000"/>
                  </a:ext>
                </a:extLst>
              </a:tr>
              <a:tr h="370840">
                <a:tc>
                  <a:txBody>
                    <a:bodyPr/>
                    <a:lstStyle/>
                    <a:p>
                      <a:pPr algn="l"/>
                      <a:r>
                        <a:rPr lang="en-US" sz="1200" dirty="0"/>
                        <a:t>General Fund</a:t>
                      </a:r>
                    </a:p>
                  </a:txBody>
                  <a:tcPr anchor="b"/>
                </a:tc>
                <a:tc>
                  <a:txBody>
                    <a:bodyPr/>
                    <a:lstStyle/>
                    <a:p>
                      <a:pPr algn="ctr"/>
                      <a:r>
                        <a:rPr lang="en-US" sz="1200" dirty="0"/>
                        <a:t>$11,143</a:t>
                      </a:r>
                    </a:p>
                  </a:txBody>
                  <a:tcPr anchor="b"/>
                </a:tc>
                <a:tc>
                  <a:txBody>
                    <a:bodyPr/>
                    <a:lstStyle/>
                    <a:p>
                      <a:pPr algn="ctr"/>
                      <a:r>
                        <a:rPr lang="en-US" sz="1200" dirty="0"/>
                        <a:t>$11,358</a:t>
                      </a:r>
                    </a:p>
                  </a:txBody>
                  <a:tcPr anchor="b"/>
                </a:tc>
                <a:tc>
                  <a:txBody>
                    <a:bodyPr/>
                    <a:lstStyle/>
                    <a:p>
                      <a:pPr algn="ctr"/>
                      <a:r>
                        <a:rPr lang="en-US" sz="1200" dirty="0"/>
                        <a:t>$11,358</a:t>
                      </a:r>
                    </a:p>
                  </a:txBody>
                  <a:tcPr anchor="b"/>
                </a:tc>
                <a:tc>
                  <a:txBody>
                    <a:bodyPr/>
                    <a:lstStyle/>
                    <a:p>
                      <a:pPr algn="ctr"/>
                      <a:r>
                        <a:rPr lang="en-US" sz="1200" dirty="0"/>
                        <a:t>$11,256</a:t>
                      </a:r>
                    </a:p>
                  </a:txBody>
                  <a:tcPr anchor="b"/>
                </a:tc>
                <a:tc>
                  <a:txBody>
                    <a:bodyPr/>
                    <a:lstStyle/>
                    <a:p>
                      <a:pPr algn="ctr"/>
                      <a:r>
                        <a:rPr lang="en-US" sz="1200" dirty="0">
                          <a:solidFill>
                            <a:srgbClr val="FF0000"/>
                          </a:solidFill>
                        </a:rPr>
                        <a:t>$ (102)</a:t>
                      </a:r>
                    </a:p>
                  </a:txBody>
                  <a:tcPr anchor="b"/>
                </a:tc>
                <a:tc>
                  <a:txBody>
                    <a:bodyPr/>
                    <a:lstStyle/>
                    <a:p>
                      <a:pPr algn="ctr"/>
                      <a:r>
                        <a:rPr lang="en-US" sz="1200" dirty="0">
                          <a:solidFill>
                            <a:srgbClr val="FF0000"/>
                          </a:solidFill>
                        </a:rPr>
                        <a:t>(0.9%)</a:t>
                      </a:r>
                    </a:p>
                  </a:txBody>
                  <a:tcPr anchor="b"/>
                </a:tc>
                <a:extLst>
                  <a:ext uri="{0D108BD9-81ED-4DB2-BD59-A6C34878D82A}">
                    <a16:rowId xmlns:a16="http://schemas.microsoft.com/office/drawing/2014/main" val="967263499"/>
                  </a:ext>
                </a:extLst>
              </a:tr>
              <a:tr h="370840">
                <a:tc>
                  <a:txBody>
                    <a:bodyPr/>
                    <a:lstStyle/>
                    <a:p>
                      <a:pPr algn="l"/>
                      <a:endParaRPr lang="en-US" sz="1200" dirty="0"/>
                    </a:p>
                  </a:txBody>
                  <a:tcPr anchor="b"/>
                </a:tc>
                <a:tc>
                  <a:txBody>
                    <a:bodyPr/>
                    <a:lstStyle/>
                    <a:p>
                      <a:pPr algn="ctr"/>
                      <a:endParaRPr lang="en-US" sz="1200" dirty="0"/>
                    </a:p>
                  </a:txBody>
                  <a:tcPr anchor="b"/>
                </a:tc>
                <a:tc>
                  <a:txBody>
                    <a:bodyPr/>
                    <a:lstStyle/>
                    <a:p>
                      <a:pPr algn="ctr"/>
                      <a:endParaRPr lang="en-US" sz="1200" dirty="0"/>
                    </a:p>
                  </a:txBody>
                  <a:tcPr anchor="b"/>
                </a:tc>
                <a:tc>
                  <a:txBody>
                    <a:bodyPr/>
                    <a:lstStyle/>
                    <a:p>
                      <a:pPr algn="ctr"/>
                      <a:endParaRPr lang="en-US" sz="1200" dirty="0"/>
                    </a:p>
                  </a:txBody>
                  <a:tcPr anchor="b"/>
                </a:tc>
                <a:tc>
                  <a:txBody>
                    <a:bodyPr/>
                    <a:lstStyle/>
                    <a:p>
                      <a:pPr algn="ctr"/>
                      <a:endParaRPr lang="en-US" sz="1200" dirty="0"/>
                    </a:p>
                  </a:txBody>
                  <a:tcPr anchor="b"/>
                </a:tc>
                <a:tc>
                  <a:txBody>
                    <a:bodyPr/>
                    <a:lstStyle/>
                    <a:p>
                      <a:pPr algn="ctr"/>
                      <a:endParaRPr lang="en-US" sz="1200" dirty="0"/>
                    </a:p>
                  </a:txBody>
                  <a:tcPr anchor="b"/>
                </a:tc>
                <a:tc>
                  <a:txBody>
                    <a:bodyPr/>
                    <a:lstStyle/>
                    <a:p>
                      <a:pPr algn="ctr"/>
                      <a:endParaRPr lang="en-US" sz="1200" dirty="0"/>
                    </a:p>
                  </a:txBody>
                  <a:tcPr anchor="b"/>
                </a:tc>
                <a:extLst>
                  <a:ext uri="{0D108BD9-81ED-4DB2-BD59-A6C34878D82A}">
                    <a16:rowId xmlns:a16="http://schemas.microsoft.com/office/drawing/2014/main" val="1397294352"/>
                  </a:ext>
                </a:extLst>
              </a:tr>
              <a:tr h="370840">
                <a:tc>
                  <a:txBody>
                    <a:bodyPr/>
                    <a:lstStyle/>
                    <a:p>
                      <a:pPr marL="0" algn="ctr" defTabSz="914400" rtl="0" eaLnBrk="1" latinLnBrk="0" hangingPunct="1"/>
                      <a:r>
                        <a:rPr lang="en-US" sz="1200" b="1" kern="1200" dirty="0">
                          <a:solidFill>
                            <a:schemeClr val="lt1"/>
                          </a:solidFill>
                          <a:latin typeface="Verdana" pitchFamily="34" charset="0"/>
                          <a:ea typeface="Verdana" pitchFamily="34" charset="0"/>
                          <a:cs typeface="Verdana" pitchFamily="34" charset="0"/>
                        </a:rPr>
                        <a:t>Total</a:t>
                      </a:r>
                    </a:p>
                  </a:txBody>
                  <a:tcPr anchor="b">
                    <a:solidFill>
                      <a:schemeClr val="accent1">
                        <a:lumMod val="50000"/>
                      </a:schemeClr>
                    </a:solidFill>
                  </a:tcPr>
                </a:tc>
                <a:tc>
                  <a:txBody>
                    <a:bodyPr/>
                    <a:lstStyle/>
                    <a:p>
                      <a:pPr algn="ctr"/>
                      <a:r>
                        <a:rPr lang="en-US" sz="1200" b="1" dirty="0">
                          <a:solidFill>
                            <a:schemeClr val="bg1"/>
                          </a:solidFill>
                        </a:rPr>
                        <a:t>$11,143</a:t>
                      </a:r>
                    </a:p>
                  </a:txBody>
                  <a:tcPr anchor="b">
                    <a:solidFill>
                      <a:schemeClr val="accent1">
                        <a:lumMod val="50000"/>
                      </a:schemeClr>
                    </a:solidFill>
                  </a:tcPr>
                </a:tc>
                <a:tc>
                  <a:txBody>
                    <a:bodyPr/>
                    <a:lstStyle/>
                    <a:p>
                      <a:pPr algn="ctr"/>
                      <a:r>
                        <a:rPr lang="en-US" sz="1200" b="1" dirty="0">
                          <a:solidFill>
                            <a:schemeClr val="bg1"/>
                          </a:solidFill>
                        </a:rPr>
                        <a:t>$11,358</a:t>
                      </a:r>
                    </a:p>
                  </a:txBody>
                  <a:tcPr anchor="b">
                    <a:solidFill>
                      <a:schemeClr val="accent1">
                        <a:lumMod val="50000"/>
                      </a:schemeClr>
                    </a:solidFill>
                  </a:tcPr>
                </a:tc>
                <a:tc>
                  <a:txBody>
                    <a:bodyPr/>
                    <a:lstStyle/>
                    <a:p>
                      <a:pPr algn="ctr"/>
                      <a:r>
                        <a:rPr lang="en-US" sz="1200" b="1" dirty="0">
                          <a:solidFill>
                            <a:schemeClr val="bg1"/>
                          </a:solidFill>
                        </a:rPr>
                        <a:t>$11,358</a:t>
                      </a:r>
                    </a:p>
                  </a:txBody>
                  <a:tcPr anchor="b">
                    <a:solidFill>
                      <a:schemeClr val="accent1">
                        <a:lumMod val="50000"/>
                      </a:schemeClr>
                    </a:solidFill>
                  </a:tcPr>
                </a:tc>
                <a:tc>
                  <a:txBody>
                    <a:bodyPr/>
                    <a:lstStyle/>
                    <a:p>
                      <a:pPr algn="ctr"/>
                      <a:r>
                        <a:rPr lang="en-US" sz="1200" b="1" dirty="0">
                          <a:solidFill>
                            <a:schemeClr val="bg1"/>
                          </a:solidFill>
                        </a:rPr>
                        <a:t>$11,256</a:t>
                      </a:r>
                    </a:p>
                  </a:txBody>
                  <a:tcPr anchor="b">
                    <a:solidFill>
                      <a:schemeClr val="accent1">
                        <a:lumMod val="50000"/>
                      </a:schemeClr>
                    </a:solidFill>
                  </a:tcPr>
                </a:tc>
                <a:tc>
                  <a:txBody>
                    <a:bodyPr/>
                    <a:lstStyle/>
                    <a:p>
                      <a:pPr algn="ctr"/>
                      <a:r>
                        <a:rPr lang="en-US" sz="1200" b="1" dirty="0">
                          <a:solidFill>
                            <a:srgbClr val="FF0000"/>
                          </a:solidFill>
                        </a:rPr>
                        <a:t>$ (102)</a:t>
                      </a:r>
                    </a:p>
                  </a:txBody>
                  <a:tcPr anchor="b">
                    <a:solidFill>
                      <a:schemeClr val="accent1">
                        <a:lumMod val="50000"/>
                      </a:schemeClr>
                    </a:solidFill>
                  </a:tcPr>
                </a:tc>
                <a:tc>
                  <a:txBody>
                    <a:bodyPr/>
                    <a:lstStyle/>
                    <a:p>
                      <a:pPr algn="ctr"/>
                      <a:r>
                        <a:rPr lang="en-US" sz="1200" b="1" dirty="0">
                          <a:solidFill>
                            <a:srgbClr val="FF0000"/>
                          </a:solidFill>
                        </a:rPr>
                        <a:t>(0.9%)</a:t>
                      </a:r>
                    </a:p>
                  </a:txBody>
                  <a:tcPr anchor="b">
                    <a:solidFill>
                      <a:schemeClr val="accent1">
                        <a:lumMod val="50000"/>
                      </a:schemeClr>
                    </a:solidFill>
                  </a:tcPr>
                </a:tc>
                <a:extLst>
                  <a:ext uri="{0D108BD9-81ED-4DB2-BD59-A6C34878D82A}">
                    <a16:rowId xmlns:a16="http://schemas.microsoft.com/office/drawing/2014/main" val="3365223260"/>
                  </a:ext>
                </a:extLst>
              </a:tr>
            </a:tbl>
          </a:graphicData>
        </a:graphic>
      </p:graphicFrame>
    </p:spTree>
    <p:extLst>
      <p:ext uri="{BB962C8B-B14F-4D97-AF65-F5344CB8AC3E}">
        <p14:creationId xmlns:p14="http://schemas.microsoft.com/office/powerpoint/2010/main" val="2897013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EF08D-5AF5-426D-A10A-77D46BEE306C}"/>
              </a:ext>
            </a:extLst>
          </p:cNvPr>
          <p:cNvSpPr>
            <a:spLocks noGrp="1"/>
          </p:cNvSpPr>
          <p:nvPr>
            <p:ph type="title"/>
          </p:nvPr>
        </p:nvSpPr>
        <p:spPr>
          <a:xfrm>
            <a:off x="457200" y="-27485"/>
            <a:ext cx="6273800" cy="999566"/>
          </a:xfrm>
        </p:spPr>
        <p:txBody>
          <a:bodyPr>
            <a:normAutofit/>
          </a:bodyPr>
          <a:lstStyle/>
          <a:p>
            <a:r>
              <a:rPr lang="en-US" dirty="0">
                <a:solidFill>
                  <a:srgbClr val="002060"/>
                </a:solidFill>
                <a:latin typeface="Helvetica" pitchFamily="34" charset="0"/>
              </a:rPr>
              <a:t>FY19 Personnel vs Non Personnel (one fund per slide)</a:t>
            </a:r>
            <a:endParaRPr lang="en-US" sz="2200" dirty="0">
              <a:solidFill>
                <a:srgbClr val="002060"/>
              </a:solidFill>
              <a:latin typeface="Helvetica" pitchFamily="34" charset="0"/>
            </a:endParaRPr>
          </a:p>
        </p:txBody>
      </p:sp>
      <p:sp>
        <p:nvSpPr>
          <p:cNvPr id="4" name="Slide Number Placeholder 3">
            <a:extLst>
              <a:ext uri="{FF2B5EF4-FFF2-40B4-BE49-F238E27FC236}">
                <a16:creationId xmlns:a16="http://schemas.microsoft.com/office/drawing/2014/main" id="{F8890689-79F8-45B9-9E3F-9C5A858B1414}"/>
              </a:ext>
            </a:extLst>
          </p:cNvPr>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6</a:t>
            </a:fld>
            <a:endParaRPr lang="en-US" dirty="0">
              <a:solidFill>
                <a:prstClr val="black"/>
              </a:solidFill>
              <a:ea typeface="ＭＳ Ｐゴシック" charset="0"/>
            </a:endParaRPr>
          </a:p>
        </p:txBody>
      </p:sp>
      <p:sp>
        <p:nvSpPr>
          <p:cNvPr id="9" name="Arrow: Left 8">
            <a:extLst>
              <a:ext uri="{FF2B5EF4-FFF2-40B4-BE49-F238E27FC236}">
                <a16:creationId xmlns:a16="http://schemas.microsoft.com/office/drawing/2014/main" id="{9A85AE56-9844-4521-B2A9-EA37EC5ECC9A}"/>
              </a:ext>
            </a:extLst>
          </p:cNvPr>
          <p:cNvSpPr/>
          <p:nvPr/>
        </p:nvSpPr>
        <p:spPr>
          <a:xfrm rot="10800000">
            <a:off x="4330432" y="4047628"/>
            <a:ext cx="373711" cy="459071"/>
          </a:xfrm>
          <a:prstGeom prst="lef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8" name="Title 1">
            <a:extLst>
              <a:ext uri="{FF2B5EF4-FFF2-40B4-BE49-F238E27FC236}">
                <a16:creationId xmlns:a16="http://schemas.microsoft.com/office/drawing/2014/main" id="{458042AE-AE25-4824-A711-5A3A56B1813E}"/>
              </a:ext>
            </a:extLst>
          </p:cNvPr>
          <p:cNvSpPr txBox="1">
            <a:spLocks/>
          </p:cNvSpPr>
          <p:nvPr/>
        </p:nvSpPr>
        <p:spPr>
          <a:xfrm>
            <a:off x="457200" y="705832"/>
            <a:ext cx="1958689" cy="568867"/>
          </a:xfrm>
          <a:prstGeom prst="rect">
            <a:avLst/>
          </a:prstGeom>
        </p:spPr>
        <p:txBody>
          <a:bodyPr vert="horz" lIns="0" tIns="0" rIns="0" bIns="0" rtlCol="0" anchor="ctr" anchorCtr="0">
            <a:normAutofit fontScale="97500"/>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r>
              <a:rPr lang="en-US" sz="2200" dirty="0">
                <a:solidFill>
                  <a:srgbClr val="002060"/>
                </a:solidFill>
                <a:latin typeface="Helvetica" pitchFamily="34" charset="0"/>
              </a:rPr>
              <a:t>($in thousands)</a:t>
            </a:r>
          </a:p>
        </p:txBody>
      </p:sp>
      <p:pic>
        <p:nvPicPr>
          <p:cNvPr id="8" name="Picture 7">
            <a:extLst>
              <a:ext uri="{FF2B5EF4-FFF2-40B4-BE49-F238E27FC236}">
                <a16:creationId xmlns:a16="http://schemas.microsoft.com/office/drawing/2014/main" id="{A3B13ED7-D1C5-41AD-9A3D-06F1A3942120}"/>
              </a:ext>
            </a:extLst>
          </p:cNvPr>
          <p:cNvPicPr>
            <a:picLocks noChangeAspect="1"/>
          </p:cNvPicPr>
          <p:nvPr/>
        </p:nvPicPr>
        <p:blipFill>
          <a:blip r:embed="rId3"/>
          <a:stretch>
            <a:fillRect/>
          </a:stretch>
        </p:blipFill>
        <p:spPr>
          <a:xfrm>
            <a:off x="88977" y="2377440"/>
            <a:ext cx="4099276" cy="3434857"/>
          </a:xfrm>
          <a:prstGeom prst="rect">
            <a:avLst/>
          </a:prstGeom>
        </p:spPr>
      </p:pic>
      <p:pic>
        <p:nvPicPr>
          <p:cNvPr id="11" name="Picture 10">
            <a:extLst>
              <a:ext uri="{FF2B5EF4-FFF2-40B4-BE49-F238E27FC236}">
                <a16:creationId xmlns:a16="http://schemas.microsoft.com/office/drawing/2014/main" id="{9BC85EBD-3B96-426B-956E-C6CFA628177C}"/>
              </a:ext>
            </a:extLst>
          </p:cNvPr>
          <p:cNvPicPr>
            <a:picLocks noChangeAspect="1"/>
          </p:cNvPicPr>
          <p:nvPr/>
        </p:nvPicPr>
        <p:blipFill>
          <a:blip r:embed="rId4"/>
          <a:stretch>
            <a:fillRect/>
          </a:stretch>
        </p:blipFill>
        <p:spPr>
          <a:xfrm>
            <a:off x="4846321" y="2801389"/>
            <a:ext cx="4289196" cy="2801389"/>
          </a:xfrm>
          <a:prstGeom prst="rect">
            <a:avLst/>
          </a:prstGeom>
        </p:spPr>
      </p:pic>
    </p:spTree>
    <p:extLst>
      <p:ext uri="{BB962C8B-B14F-4D97-AF65-F5344CB8AC3E}">
        <p14:creationId xmlns:p14="http://schemas.microsoft.com/office/powerpoint/2010/main" val="1012558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8332C-A8CD-4BAB-B265-D900CC80FD66}"/>
              </a:ext>
            </a:extLst>
          </p:cNvPr>
          <p:cNvSpPr>
            <a:spLocks noGrp="1"/>
          </p:cNvSpPr>
          <p:nvPr>
            <p:ph type="title"/>
          </p:nvPr>
        </p:nvSpPr>
        <p:spPr/>
        <p:txBody>
          <a:bodyPr/>
          <a:lstStyle/>
          <a:p>
            <a:r>
              <a:rPr lang="en-US" dirty="0">
                <a:solidFill>
                  <a:srgbClr val="002060"/>
                </a:solidFill>
                <a:latin typeface="Helvetica" pitchFamily="34" charset="0"/>
              </a:rPr>
              <a:t>Department Budget Reductions </a:t>
            </a:r>
            <a:br>
              <a:rPr lang="en-US" dirty="0">
                <a:solidFill>
                  <a:srgbClr val="002060"/>
                </a:solidFill>
                <a:latin typeface="Helvetica" pitchFamily="34" charset="0"/>
              </a:rPr>
            </a:br>
            <a:r>
              <a:rPr lang="en-US" dirty="0">
                <a:solidFill>
                  <a:srgbClr val="002060"/>
                </a:solidFill>
                <a:latin typeface="Helvetica" pitchFamily="34" charset="0"/>
              </a:rPr>
              <a:t>(in thousands)</a:t>
            </a:r>
          </a:p>
        </p:txBody>
      </p:sp>
      <p:sp>
        <p:nvSpPr>
          <p:cNvPr id="4" name="Slide Number Placeholder 3">
            <a:extLst>
              <a:ext uri="{FF2B5EF4-FFF2-40B4-BE49-F238E27FC236}">
                <a16:creationId xmlns:a16="http://schemas.microsoft.com/office/drawing/2014/main" id="{20A01BA8-35FB-4EA9-8F1C-8B6172B8C9D2}"/>
              </a:ext>
            </a:extLst>
          </p:cNvPr>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7</a:t>
            </a:fld>
            <a:endParaRPr lang="en-US" dirty="0">
              <a:solidFill>
                <a:prstClr val="black"/>
              </a:solidFill>
              <a:ea typeface="ＭＳ Ｐゴシック" charset="0"/>
            </a:endParaRPr>
          </a:p>
        </p:txBody>
      </p:sp>
      <p:graphicFrame>
        <p:nvGraphicFramePr>
          <p:cNvPr id="9" name="Table 8">
            <a:extLst>
              <a:ext uri="{FF2B5EF4-FFF2-40B4-BE49-F238E27FC236}">
                <a16:creationId xmlns:a16="http://schemas.microsoft.com/office/drawing/2014/main" id="{8F6CF235-91B7-4084-842A-BDED15968F1A}"/>
              </a:ext>
            </a:extLst>
          </p:cNvPr>
          <p:cNvGraphicFramePr>
            <a:graphicFrameLocks noGrp="1"/>
          </p:cNvGraphicFramePr>
          <p:nvPr>
            <p:extLst/>
          </p:nvPr>
        </p:nvGraphicFramePr>
        <p:xfrm>
          <a:off x="457200" y="2545492"/>
          <a:ext cx="8069383" cy="1804086"/>
        </p:xfrm>
        <a:graphic>
          <a:graphicData uri="http://schemas.openxmlformats.org/drawingml/2006/table">
            <a:tbl>
              <a:tblPr firstRow="1" bandRow="1">
                <a:tableStyleId>{5C22544A-7EE6-4342-B048-85BDC9FD1C3A}</a:tableStyleId>
              </a:tblPr>
              <a:tblGrid>
                <a:gridCol w="2706393">
                  <a:extLst>
                    <a:ext uri="{9D8B030D-6E8A-4147-A177-3AD203B41FA5}">
                      <a16:colId xmlns:a16="http://schemas.microsoft.com/office/drawing/2014/main" val="516550114"/>
                    </a:ext>
                  </a:extLst>
                </a:gridCol>
                <a:gridCol w="1333880">
                  <a:extLst>
                    <a:ext uri="{9D8B030D-6E8A-4147-A177-3AD203B41FA5}">
                      <a16:colId xmlns:a16="http://schemas.microsoft.com/office/drawing/2014/main" val="120854523"/>
                    </a:ext>
                  </a:extLst>
                </a:gridCol>
                <a:gridCol w="1272350">
                  <a:extLst>
                    <a:ext uri="{9D8B030D-6E8A-4147-A177-3AD203B41FA5}">
                      <a16:colId xmlns:a16="http://schemas.microsoft.com/office/drawing/2014/main" val="2288775472"/>
                    </a:ext>
                  </a:extLst>
                </a:gridCol>
                <a:gridCol w="1462087">
                  <a:extLst>
                    <a:ext uri="{9D8B030D-6E8A-4147-A177-3AD203B41FA5}">
                      <a16:colId xmlns:a16="http://schemas.microsoft.com/office/drawing/2014/main" val="3226125417"/>
                    </a:ext>
                  </a:extLst>
                </a:gridCol>
                <a:gridCol w="1294673">
                  <a:extLst>
                    <a:ext uri="{9D8B030D-6E8A-4147-A177-3AD203B41FA5}">
                      <a16:colId xmlns:a16="http://schemas.microsoft.com/office/drawing/2014/main" val="2175961683"/>
                    </a:ext>
                  </a:extLst>
                </a:gridCol>
              </a:tblGrid>
              <a:tr h="525462">
                <a:tc>
                  <a:txBody>
                    <a:bodyPr/>
                    <a:lstStyle/>
                    <a:p>
                      <a:pPr algn="ctr"/>
                      <a:r>
                        <a:rPr lang="en-US" sz="1200" dirty="0">
                          <a:latin typeface="Verdana" pitchFamily="34" charset="0"/>
                          <a:ea typeface="Verdana" pitchFamily="34" charset="0"/>
                          <a:cs typeface="Verdana" pitchFamily="34" charset="0"/>
                        </a:rPr>
                        <a:t>Fund</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FY17</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FY18</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FY19</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3-Year Total</a:t>
                      </a:r>
                    </a:p>
                  </a:txBody>
                  <a:tcPr anchor="b">
                    <a:solidFill>
                      <a:schemeClr val="accent1">
                        <a:lumMod val="50000"/>
                      </a:schemeClr>
                    </a:solidFill>
                  </a:tcPr>
                </a:tc>
                <a:extLst>
                  <a:ext uri="{0D108BD9-81ED-4DB2-BD59-A6C34878D82A}">
                    <a16:rowId xmlns:a16="http://schemas.microsoft.com/office/drawing/2014/main" val="2766710000"/>
                  </a:ext>
                </a:extLst>
              </a:tr>
              <a:tr h="426208">
                <a:tc>
                  <a:txBody>
                    <a:bodyPr/>
                    <a:lstStyle/>
                    <a:p>
                      <a:pPr algn="l"/>
                      <a:r>
                        <a:rPr lang="en-US" sz="1400" dirty="0"/>
                        <a:t>General Fund</a:t>
                      </a:r>
                    </a:p>
                  </a:txBody>
                  <a:tcPr anchor="b"/>
                </a:tc>
                <a:tc>
                  <a:txBody>
                    <a:bodyPr/>
                    <a:lstStyle/>
                    <a:p>
                      <a:pPr algn="ctr"/>
                      <a:r>
                        <a:rPr lang="en-US" sz="1400" dirty="0"/>
                        <a:t>$196</a:t>
                      </a:r>
                    </a:p>
                  </a:txBody>
                  <a:tcPr anchor="b"/>
                </a:tc>
                <a:tc>
                  <a:txBody>
                    <a:bodyPr/>
                    <a:lstStyle/>
                    <a:p>
                      <a:pPr algn="ctr"/>
                      <a:r>
                        <a:rPr lang="en-US" sz="1400" dirty="0"/>
                        <a:t>$26</a:t>
                      </a:r>
                    </a:p>
                  </a:txBody>
                  <a:tcPr anchor="b"/>
                </a:tc>
                <a:tc>
                  <a:txBody>
                    <a:bodyPr/>
                    <a:lstStyle/>
                    <a:p>
                      <a:pPr algn="ctr"/>
                      <a:r>
                        <a:rPr lang="en-US" sz="1400" dirty="0"/>
                        <a:t>$523</a:t>
                      </a:r>
                    </a:p>
                  </a:txBody>
                  <a:tcPr anchor="b"/>
                </a:tc>
                <a:tc>
                  <a:txBody>
                    <a:bodyPr/>
                    <a:lstStyle/>
                    <a:p>
                      <a:pPr algn="ctr"/>
                      <a:r>
                        <a:rPr lang="en-US" sz="1400" dirty="0"/>
                        <a:t>$745</a:t>
                      </a:r>
                    </a:p>
                  </a:txBody>
                  <a:tcPr anchor="b"/>
                </a:tc>
                <a:extLst>
                  <a:ext uri="{0D108BD9-81ED-4DB2-BD59-A6C34878D82A}">
                    <a16:rowId xmlns:a16="http://schemas.microsoft.com/office/drawing/2014/main" val="967263499"/>
                  </a:ext>
                </a:extLst>
              </a:tr>
              <a:tr h="426208">
                <a:tc>
                  <a:txBody>
                    <a:bodyPr/>
                    <a:lstStyle/>
                    <a:p>
                      <a:pPr algn="l"/>
                      <a:endParaRPr lang="en-US" sz="1200" dirty="0"/>
                    </a:p>
                  </a:txBody>
                  <a:tcPr anchor="b"/>
                </a:tc>
                <a:tc>
                  <a:txBody>
                    <a:bodyPr/>
                    <a:lstStyle/>
                    <a:p>
                      <a:pPr algn="ctr"/>
                      <a:endParaRPr lang="en-US" sz="1200" dirty="0"/>
                    </a:p>
                  </a:txBody>
                  <a:tcPr anchor="b"/>
                </a:tc>
                <a:tc>
                  <a:txBody>
                    <a:bodyPr/>
                    <a:lstStyle/>
                    <a:p>
                      <a:pPr algn="ctr"/>
                      <a:endParaRPr lang="en-US" sz="1200" dirty="0"/>
                    </a:p>
                  </a:txBody>
                  <a:tcPr anchor="b"/>
                </a:tc>
                <a:tc>
                  <a:txBody>
                    <a:bodyPr/>
                    <a:lstStyle/>
                    <a:p>
                      <a:pPr algn="ctr"/>
                      <a:endParaRPr lang="en-US" sz="1200" dirty="0"/>
                    </a:p>
                  </a:txBody>
                  <a:tcPr anchor="b"/>
                </a:tc>
                <a:tc>
                  <a:txBody>
                    <a:bodyPr/>
                    <a:lstStyle/>
                    <a:p>
                      <a:pPr algn="ctr"/>
                      <a:endParaRPr lang="en-US" sz="1200" dirty="0"/>
                    </a:p>
                  </a:txBody>
                  <a:tcPr anchor="b"/>
                </a:tc>
                <a:extLst>
                  <a:ext uri="{0D108BD9-81ED-4DB2-BD59-A6C34878D82A}">
                    <a16:rowId xmlns:a16="http://schemas.microsoft.com/office/drawing/2014/main" val="1397294352"/>
                  </a:ext>
                </a:extLst>
              </a:tr>
              <a:tr h="426208">
                <a:tc>
                  <a:txBody>
                    <a:bodyPr/>
                    <a:lstStyle/>
                    <a:p>
                      <a:pPr marL="0" algn="ctr" defTabSz="914400" rtl="0" eaLnBrk="1" latinLnBrk="0" hangingPunct="1"/>
                      <a:r>
                        <a:rPr lang="en-US" sz="1200" b="1" kern="1200" dirty="0">
                          <a:solidFill>
                            <a:schemeClr val="lt1"/>
                          </a:solidFill>
                          <a:latin typeface="Verdana" pitchFamily="34" charset="0"/>
                          <a:ea typeface="Verdana" pitchFamily="34" charset="0"/>
                          <a:cs typeface="Verdana" pitchFamily="34" charset="0"/>
                        </a:rPr>
                        <a:t>Total</a:t>
                      </a:r>
                    </a:p>
                  </a:txBody>
                  <a:tcPr anchor="b">
                    <a:solidFill>
                      <a:schemeClr val="accent1">
                        <a:lumMod val="50000"/>
                      </a:schemeClr>
                    </a:solidFill>
                  </a:tcPr>
                </a:tc>
                <a:tc>
                  <a:txBody>
                    <a:bodyPr/>
                    <a:lstStyle/>
                    <a:p>
                      <a:pPr algn="ctr"/>
                      <a:r>
                        <a:rPr lang="en-US" sz="1200" b="1" dirty="0">
                          <a:solidFill>
                            <a:schemeClr val="bg1"/>
                          </a:solidFill>
                        </a:rPr>
                        <a:t>$196</a:t>
                      </a:r>
                    </a:p>
                  </a:txBody>
                  <a:tcPr anchor="b">
                    <a:solidFill>
                      <a:schemeClr val="accent1">
                        <a:lumMod val="50000"/>
                      </a:schemeClr>
                    </a:solidFill>
                  </a:tcPr>
                </a:tc>
                <a:tc>
                  <a:txBody>
                    <a:bodyPr/>
                    <a:lstStyle/>
                    <a:p>
                      <a:pPr algn="ctr"/>
                      <a:r>
                        <a:rPr lang="en-US" sz="1200" b="1" dirty="0">
                          <a:solidFill>
                            <a:schemeClr val="bg1"/>
                          </a:solidFill>
                        </a:rPr>
                        <a:t>$26</a:t>
                      </a:r>
                    </a:p>
                  </a:txBody>
                  <a:tcPr anchor="b">
                    <a:solidFill>
                      <a:schemeClr val="accent1">
                        <a:lumMod val="50000"/>
                      </a:schemeClr>
                    </a:solidFill>
                  </a:tcPr>
                </a:tc>
                <a:tc>
                  <a:txBody>
                    <a:bodyPr/>
                    <a:lstStyle/>
                    <a:p>
                      <a:pPr algn="ctr"/>
                      <a:r>
                        <a:rPr lang="en-US" sz="1200" b="1" dirty="0">
                          <a:solidFill>
                            <a:schemeClr val="bg1"/>
                          </a:solidFill>
                        </a:rPr>
                        <a:t>$523</a:t>
                      </a:r>
                    </a:p>
                  </a:txBody>
                  <a:tcPr anchor="b">
                    <a:solidFill>
                      <a:schemeClr val="accent1">
                        <a:lumMod val="50000"/>
                      </a:schemeClr>
                    </a:solidFill>
                  </a:tcPr>
                </a:tc>
                <a:tc>
                  <a:txBody>
                    <a:bodyPr/>
                    <a:lstStyle/>
                    <a:p>
                      <a:pPr algn="ctr"/>
                      <a:r>
                        <a:rPr lang="en-US" sz="1200" b="1" dirty="0">
                          <a:solidFill>
                            <a:schemeClr val="bg1"/>
                          </a:solidFill>
                        </a:rPr>
                        <a:t>$745</a:t>
                      </a:r>
                    </a:p>
                  </a:txBody>
                  <a:tcPr anchor="b">
                    <a:solidFill>
                      <a:schemeClr val="accent1">
                        <a:lumMod val="50000"/>
                      </a:schemeClr>
                    </a:solidFill>
                  </a:tcPr>
                </a:tc>
                <a:extLst>
                  <a:ext uri="{0D108BD9-81ED-4DB2-BD59-A6C34878D82A}">
                    <a16:rowId xmlns:a16="http://schemas.microsoft.com/office/drawing/2014/main" val="3365223260"/>
                  </a:ext>
                </a:extLst>
              </a:tr>
            </a:tbl>
          </a:graphicData>
        </a:graphic>
      </p:graphicFrame>
      <p:sp>
        <p:nvSpPr>
          <p:cNvPr id="10" name="Content Placeholder 2">
            <a:extLst>
              <a:ext uri="{FF2B5EF4-FFF2-40B4-BE49-F238E27FC236}">
                <a16:creationId xmlns:a16="http://schemas.microsoft.com/office/drawing/2014/main" id="{5BDB37D0-146F-49AA-9046-B7E482BBAE16}"/>
              </a:ext>
            </a:extLst>
          </p:cNvPr>
          <p:cNvSpPr>
            <a:spLocks noGrp="1"/>
          </p:cNvSpPr>
          <p:nvPr>
            <p:ph idx="1"/>
          </p:nvPr>
        </p:nvSpPr>
        <p:spPr>
          <a:xfrm>
            <a:off x="613508" y="3944503"/>
            <a:ext cx="7913077" cy="1307436"/>
          </a:xfrm>
        </p:spPr>
        <p:txBody>
          <a:bodyPr>
            <a:noAutofit/>
          </a:bodyPr>
          <a:lstStyle/>
          <a:p>
            <a:pPr lvl="1"/>
            <a:endParaRPr lang="en-US" dirty="0">
              <a:latin typeface="Verdana" panose="020B0604030504040204" pitchFamily="34" charset="0"/>
              <a:ea typeface="Verdana" panose="020B0604030504040204" pitchFamily="34" charset="0"/>
              <a:cs typeface="Verdana" panose="020B0604030504040204" pitchFamily="34" charset="0"/>
            </a:endParaRPr>
          </a:p>
          <a:p>
            <a:endParaRPr lang="en-US" sz="700" dirty="0"/>
          </a:p>
          <a:p>
            <a:endParaRPr lang="en-US" sz="700" dirty="0"/>
          </a:p>
        </p:txBody>
      </p:sp>
    </p:spTree>
    <p:extLst>
      <p:ext uri="{BB962C8B-B14F-4D97-AF65-F5344CB8AC3E}">
        <p14:creationId xmlns:p14="http://schemas.microsoft.com/office/powerpoint/2010/main" val="3617406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8332C-A8CD-4BAB-B265-D900CC80FD66}"/>
              </a:ext>
            </a:extLst>
          </p:cNvPr>
          <p:cNvSpPr>
            <a:spLocks noGrp="1"/>
          </p:cNvSpPr>
          <p:nvPr>
            <p:ph type="title"/>
          </p:nvPr>
        </p:nvSpPr>
        <p:spPr/>
        <p:txBody>
          <a:bodyPr/>
          <a:lstStyle/>
          <a:p>
            <a:r>
              <a:rPr lang="en-US" dirty="0">
                <a:solidFill>
                  <a:srgbClr val="002060"/>
                </a:solidFill>
                <a:latin typeface="Helvetica" pitchFamily="34" charset="0"/>
              </a:rPr>
              <a:t>Department Budget Reductions Cont.</a:t>
            </a:r>
            <a:br>
              <a:rPr lang="en-US" dirty="0">
                <a:solidFill>
                  <a:srgbClr val="002060"/>
                </a:solidFill>
                <a:latin typeface="Helvetica" pitchFamily="34" charset="0"/>
              </a:rPr>
            </a:br>
            <a:r>
              <a:rPr lang="en-US" dirty="0">
                <a:solidFill>
                  <a:srgbClr val="002060"/>
                </a:solidFill>
                <a:latin typeface="Helvetica" pitchFamily="34" charset="0"/>
              </a:rPr>
              <a:t>(in thousands)</a:t>
            </a:r>
          </a:p>
        </p:txBody>
      </p:sp>
      <p:sp>
        <p:nvSpPr>
          <p:cNvPr id="4" name="Slide Number Placeholder 3">
            <a:extLst>
              <a:ext uri="{FF2B5EF4-FFF2-40B4-BE49-F238E27FC236}">
                <a16:creationId xmlns:a16="http://schemas.microsoft.com/office/drawing/2014/main" id="{20A01BA8-35FB-4EA9-8F1C-8B6172B8C9D2}"/>
              </a:ext>
            </a:extLst>
          </p:cNvPr>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8</a:t>
            </a:fld>
            <a:endParaRPr lang="en-US" dirty="0">
              <a:solidFill>
                <a:prstClr val="black"/>
              </a:solidFill>
              <a:ea typeface="ＭＳ Ｐゴシック" charset="0"/>
            </a:endParaRPr>
          </a:p>
        </p:txBody>
      </p:sp>
      <p:sp>
        <p:nvSpPr>
          <p:cNvPr id="10" name="Content Placeholder 2">
            <a:extLst>
              <a:ext uri="{FF2B5EF4-FFF2-40B4-BE49-F238E27FC236}">
                <a16:creationId xmlns:a16="http://schemas.microsoft.com/office/drawing/2014/main" id="{5BDB37D0-146F-49AA-9046-B7E482BBAE16}"/>
              </a:ext>
            </a:extLst>
          </p:cNvPr>
          <p:cNvSpPr>
            <a:spLocks noGrp="1"/>
          </p:cNvSpPr>
          <p:nvPr>
            <p:ph idx="1"/>
          </p:nvPr>
        </p:nvSpPr>
        <p:spPr>
          <a:xfrm>
            <a:off x="302358" y="1498862"/>
            <a:ext cx="7913077" cy="1597095"/>
          </a:xfrm>
        </p:spPr>
        <p:txBody>
          <a:bodyPr>
            <a:noAutofit/>
          </a:bodyPr>
          <a:lstStyle/>
          <a:p>
            <a:pPr>
              <a:buFont typeface="Wingdings" panose="05000000000000000000" pitchFamily="2" charset="2"/>
              <a:buChar char="§"/>
            </a:pPr>
            <a:r>
              <a:rPr lang="en-US" sz="1400" dirty="0">
                <a:solidFill>
                  <a:schemeClr val="bg2">
                    <a:lumMod val="25000"/>
                  </a:schemeClr>
                </a:solidFill>
                <a:latin typeface="Helvetica" pitchFamily="34" charset="0"/>
              </a:rPr>
              <a:t>FY 2017 Budget Reductions:</a:t>
            </a:r>
          </a:p>
          <a:p>
            <a:pPr lvl="1">
              <a:buFont typeface="Wingdings" panose="05000000000000000000" pitchFamily="2" charset="2"/>
              <a:buChar char="§"/>
            </a:pPr>
            <a:r>
              <a:rPr lang="en-US" sz="1400" dirty="0">
                <a:solidFill>
                  <a:schemeClr val="bg2">
                    <a:lumMod val="25000"/>
                  </a:schemeClr>
                </a:solidFill>
                <a:latin typeface="Helvetica" pitchFamily="34" charset="0"/>
              </a:rPr>
              <a:t>Elimination of 2 positions within Volunteer Initiatives Program and Inspection and Public Services. (reduction includes all operating cost associated with Volunteer Initiatives Program</a:t>
            </a:r>
          </a:p>
          <a:p>
            <a:pPr lvl="2">
              <a:buFont typeface="Wingdings" panose="05000000000000000000" pitchFamily="2" charset="2"/>
              <a:buChar char="§"/>
            </a:pPr>
            <a:r>
              <a:rPr lang="en-US" sz="1400" dirty="0">
                <a:solidFill>
                  <a:schemeClr val="bg2">
                    <a:lumMod val="25000"/>
                  </a:schemeClr>
                </a:solidFill>
                <a:latin typeface="Helvetica" panose="020B0604020202020204" pitchFamily="34" charset="0"/>
                <a:ea typeface="Verdana" panose="020B0604030504040204" pitchFamily="34" charset="0"/>
                <a:cs typeface="Helvetica" panose="020B0604020202020204" pitchFamily="34" charset="0"/>
              </a:rPr>
              <a:t>Volunteer services no longer provided as an independent division.</a:t>
            </a:r>
          </a:p>
          <a:p>
            <a:pPr lvl="1">
              <a:buFont typeface="Wingdings" panose="05000000000000000000" pitchFamily="2" charset="2"/>
              <a:buChar char="§"/>
            </a:pPr>
            <a:r>
              <a:rPr lang="en-US" sz="1400" dirty="0">
                <a:solidFill>
                  <a:schemeClr val="bg2">
                    <a:lumMod val="25000"/>
                  </a:schemeClr>
                </a:solidFill>
                <a:latin typeface="Helvetica" panose="020B0604020202020204" pitchFamily="34" charset="0"/>
                <a:ea typeface="Verdana" panose="020B0604030504040204" pitchFamily="34" charset="0"/>
                <a:cs typeface="Helvetica" panose="020B0604020202020204" pitchFamily="34" charset="0"/>
              </a:rPr>
              <a:t>Decrease in funds for Supplies and Services</a:t>
            </a:r>
            <a:endParaRPr lang="en-US" sz="1400" dirty="0">
              <a:solidFill>
                <a:schemeClr val="bg2">
                  <a:lumMod val="25000"/>
                </a:schemeClr>
              </a:solidFill>
              <a:latin typeface="Helvetica" pitchFamily="34" charset="0"/>
            </a:endParaRPr>
          </a:p>
          <a:p>
            <a:pPr>
              <a:spcAft>
                <a:spcPts val="0"/>
              </a:spcAft>
              <a:buFont typeface="Wingdings" panose="05000000000000000000" pitchFamily="2" charset="2"/>
              <a:buChar char="§"/>
            </a:pPr>
            <a:r>
              <a:rPr lang="en-US" sz="1400" dirty="0">
                <a:solidFill>
                  <a:schemeClr val="bg2">
                    <a:lumMod val="25000"/>
                  </a:schemeClr>
                </a:solidFill>
                <a:latin typeface="Helvetica" pitchFamily="34" charset="0"/>
              </a:rPr>
              <a:t>FY 2018 Budget Reductions</a:t>
            </a:r>
          </a:p>
          <a:p>
            <a:pPr lvl="1">
              <a:spcAft>
                <a:spcPts val="0"/>
              </a:spcAft>
              <a:buFont typeface="Wingdings" panose="05000000000000000000" pitchFamily="2" charset="2"/>
              <a:buChar char="§"/>
            </a:pPr>
            <a:r>
              <a:rPr lang="en-US" sz="1400" dirty="0">
                <a:solidFill>
                  <a:schemeClr val="bg2">
                    <a:lumMod val="25000"/>
                  </a:schemeClr>
                </a:solidFill>
                <a:latin typeface="Helvetica" pitchFamily="34" charset="0"/>
              </a:rPr>
              <a:t>Reduction in Temporary staffing.</a:t>
            </a:r>
          </a:p>
          <a:p>
            <a:pPr lvl="1">
              <a:spcAft>
                <a:spcPts val="0"/>
              </a:spcAft>
              <a:buFont typeface="Wingdings" panose="05000000000000000000" pitchFamily="2" charset="2"/>
              <a:buChar char="§"/>
            </a:pPr>
            <a:r>
              <a:rPr lang="en-US" sz="1400" dirty="0">
                <a:solidFill>
                  <a:schemeClr val="bg2">
                    <a:lumMod val="25000"/>
                  </a:schemeClr>
                </a:solidFill>
                <a:latin typeface="Helvetica" pitchFamily="34" charset="0"/>
              </a:rPr>
              <a:t>One time Special Transfer of all inspector positions from General Fund to HPW Building Inspector Special Fund ($2.1M).</a:t>
            </a:r>
          </a:p>
          <a:p>
            <a:pPr lvl="1">
              <a:spcAft>
                <a:spcPts val="0"/>
              </a:spcAft>
              <a:buFont typeface="Wingdings" panose="05000000000000000000" pitchFamily="2" charset="2"/>
              <a:buChar char="§"/>
            </a:pPr>
            <a:endParaRPr lang="en-US" sz="1400" dirty="0">
              <a:solidFill>
                <a:schemeClr val="bg2">
                  <a:lumMod val="25000"/>
                </a:schemeClr>
              </a:solidFill>
              <a:latin typeface="Helvetica" pitchFamily="34" charset="0"/>
            </a:endParaRPr>
          </a:p>
          <a:p>
            <a:pPr>
              <a:spcAft>
                <a:spcPts val="0"/>
              </a:spcAft>
              <a:buFont typeface="Wingdings" panose="05000000000000000000" pitchFamily="2" charset="2"/>
              <a:buChar char="§"/>
            </a:pPr>
            <a:r>
              <a:rPr lang="en-US" sz="1400" dirty="0">
                <a:solidFill>
                  <a:schemeClr val="bg2">
                    <a:lumMod val="25000"/>
                  </a:schemeClr>
                </a:solidFill>
                <a:latin typeface="Helvetica" pitchFamily="34" charset="0"/>
              </a:rPr>
              <a:t>FY 2019 Budget Reductions</a:t>
            </a:r>
          </a:p>
          <a:p>
            <a:pPr lvl="1">
              <a:spcAft>
                <a:spcPts val="0"/>
              </a:spcAft>
              <a:buFont typeface="Wingdings" panose="05000000000000000000" pitchFamily="2" charset="2"/>
              <a:buChar char="§"/>
            </a:pPr>
            <a:r>
              <a:rPr lang="en-US" sz="1400" dirty="0">
                <a:solidFill>
                  <a:schemeClr val="bg2">
                    <a:lumMod val="25000"/>
                  </a:schemeClr>
                </a:solidFill>
                <a:latin typeface="Helvetica" pitchFamily="34" charset="0"/>
              </a:rPr>
              <a:t>Elimination of 1 Community Outreach Coordinator position within the Director’s Office.</a:t>
            </a:r>
          </a:p>
          <a:p>
            <a:pPr lvl="2">
              <a:spcAft>
                <a:spcPts val="0"/>
              </a:spcAft>
              <a:buFont typeface="Wingdings" panose="05000000000000000000" pitchFamily="2" charset="2"/>
              <a:buChar char="§"/>
            </a:pPr>
            <a:r>
              <a:rPr lang="en-US" sz="1400" dirty="0">
                <a:solidFill>
                  <a:schemeClr val="bg2">
                    <a:lumMod val="25000"/>
                  </a:schemeClr>
                </a:solidFill>
                <a:latin typeface="Helvetica" pitchFamily="34" charset="0"/>
              </a:rPr>
              <a:t>Outreach and awareness efforts will be coordinated amongst 3 remaining staff members.</a:t>
            </a:r>
          </a:p>
          <a:p>
            <a:pPr>
              <a:buFont typeface="Wingdings" panose="05000000000000000000" pitchFamily="2" charset="2"/>
              <a:buChar char="§"/>
            </a:pPr>
            <a:r>
              <a:rPr lang="en-US" sz="1400" dirty="0">
                <a:solidFill>
                  <a:schemeClr val="bg2">
                    <a:lumMod val="25000"/>
                  </a:schemeClr>
                </a:solidFill>
                <a:latin typeface="Helvetica" pitchFamily="34" charset="0"/>
              </a:rPr>
              <a:t>Reduction of funds available to support overages from limited funding available through Community Block Grant Funds (CDBG) funds.</a:t>
            </a:r>
          </a:p>
          <a:p>
            <a:pPr marL="0" indent="0">
              <a:buNone/>
            </a:pPr>
            <a:endParaRPr lang="en-US" b="1" u="sng" dirty="0">
              <a:latin typeface="Verdana" panose="020B0604030504040204" pitchFamily="34" charset="0"/>
              <a:ea typeface="Verdana" panose="020B0604030504040204" pitchFamily="34" charset="0"/>
              <a:cs typeface="Verdana" panose="020B0604030504040204" pitchFamily="34" charset="0"/>
            </a:endParaRPr>
          </a:p>
          <a:p>
            <a:endParaRPr lang="en-US" sz="700" dirty="0"/>
          </a:p>
          <a:p>
            <a:endParaRPr lang="en-US" sz="700" dirty="0"/>
          </a:p>
        </p:txBody>
      </p:sp>
    </p:spTree>
    <p:extLst>
      <p:ext uri="{BB962C8B-B14F-4D97-AF65-F5344CB8AC3E}">
        <p14:creationId xmlns:p14="http://schemas.microsoft.com/office/powerpoint/2010/main" val="2558993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2060"/>
                </a:solidFill>
                <a:latin typeface="Helvetica" pitchFamily="34" charset="0"/>
              </a:rPr>
              <a:t>FY2019 Budget Expenditures Net Change (in thousands)</a:t>
            </a:r>
          </a:p>
        </p:txBody>
      </p:sp>
      <p:sp>
        <p:nvSpPr>
          <p:cNvPr id="6" name="Slide Number Placeholder 5"/>
          <p:cNvSpPr>
            <a:spLocks noGrp="1"/>
          </p:cNvSpPr>
          <p:nvPr>
            <p:ph type="sldNum" sz="quarter" idx="12"/>
          </p:nvPr>
        </p:nvSpPr>
        <p:spPr/>
        <p:txBody>
          <a:bodyPr/>
          <a:lstStyle/>
          <a:p>
            <a:fld id="{016DFC01-5263-43CC-B2B1-8A1F23EF6CC2}" type="slidenum">
              <a:rPr lang="en-US" smtClean="0"/>
              <a:pPr/>
              <a:t>9</a:t>
            </a:fld>
            <a:endParaRPr lang="en-US" dirty="0"/>
          </a:p>
        </p:txBody>
      </p:sp>
      <p:pic>
        <p:nvPicPr>
          <p:cNvPr id="3" name="Picture 2">
            <a:extLst>
              <a:ext uri="{FF2B5EF4-FFF2-40B4-BE49-F238E27FC236}">
                <a16:creationId xmlns:a16="http://schemas.microsoft.com/office/drawing/2014/main" id="{EB7E0872-0C1E-41FC-8CED-120C5C4B791E}"/>
              </a:ext>
            </a:extLst>
          </p:cNvPr>
          <p:cNvPicPr>
            <a:picLocks noChangeAspect="1"/>
          </p:cNvPicPr>
          <p:nvPr/>
        </p:nvPicPr>
        <p:blipFill>
          <a:blip r:embed="rId3"/>
          <a:stretch>
            <a:fillRect/>
          </a:stretch>
        </p:blipFill>
        <p:spPr>
          <a:xfrm>
            <a:off x="2088119" y="1234912"/>
            <a:ext cx="4967763" cy="5623088"/>
          </a:xfrm>
          <a:prstGeom prst="rect">
            <a:avLst/>
          </a:prstGeom>
        </p:spPr>
      </p:pic>
    </p:spTree>
    <p:extLst>
      <p:ext uri="{BB962C8B-B14F-4D97-AF65-F5344CB8AC3E}">
        <p14:creationId xmlns:p14="http://schemas.microsoft.com/office/powerpoint/2010/main" val="35057464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33287</TotalTime>
  <Words>713</Words>
  <Application>Microsoft Office PowerPoint</Application>
  <PresentationFormat>On-screen Show (4:3)</PresentationFormat>
  <Paragraphs>261</Paragraphs>
  <Slides>15</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ＭＳ Ｐゴシック</vt:lpstr>
      <vt:lpstr>Arial</vt:lpstr>
      <vt:lpstr>Calibri</vt:lpstr>
      <vt:lpstr>Century Schoolbook</vt:lpstr>
      <vt:lpstr>Courier New</vt:lpstr>
      <vt:lpstr>Helvetica</vt:lpstr>
      <vt:lpstr>Verdana</vt:lpstr>
      <vt:lpstr>Vrinda</vt:lpstr>
      <vt:lpstr>Wingdings</vt:lpstr>
      <vt:lpstr>Custom Design</vt:lpstr>
      <vt:lpstr>[Department of Neighborhoods] FY2019 Proposed Budget Presentation  </vt:lpstr>
      <vt:lpstr>Org Chart</vt:lpstr>
      <vt:lpstr>Revenues By Funds ($ in thousands)</vt:lpstr>
      <vt:lpstr>FY2019 - Revenues Highlights</vt:lpstr>
      <vt:lpstr>Expenditures By Funds ($ in thousands)</vt:lpstr>
      <vt:lpstr>FY19 Personnel vs Non Personnel (one fund per slide)</vt:lpstr>
      <vt:lpstr>Department Budget Reductions  (in thousands)</vt:lpstr>
      <vt:lpstr>Department Budget Reductions Cont. (in thousands)</vt:lpstr>
      <vt:lpstr>FY2019 Budget Expenditures Net Change (in thousands)</vt:lpstr>
      <vt:lpstr>FY2019 - Expenditures Highlights</vt:lpstr>
      <vt:lpstr>Functional Org Chart (in thousands)</vt:lpstr>
      <vt:lpstr>PowerPoint Presentation</vt:lpstr>
      <vt:lpstr>Appendix DEPARTMENT DEMOGRAPHICS GENERAL FUND</vt:lpstr>
      <vt:lpstr>Appendix DEPARTMENT DEMOGRAPHICS CDBG FUND</vt:lpstr>
      <vt:lpstr>FY 2019 Performance Measures </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Presentation Template</dc:title>
  <dc:creator>Kurt.Amend@houstontx.gov;Paul.Fagin@houstontx.gov</dc:creator>
  <cp:lastModifiedBy>Taylor, Landon - DON</cp:lastModifiedBy>
  <cp:revision>378</cp:revision>
  <cp:lastPrinted>2018-05-11T19:36:30Z</cp:lastPrinted>
  <dcterms:created xsi:type="dcterms:W3CDTF">2015-10-09T16:02:59Z</dcterms:created>
  <dcterms:modified xsi:type="dcterms:W3CDTF">2018-05-17T15:23:52Z</dcterms:modified>
</cp:coreProperties>
</file>