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57" r:id="rId5"/>
    <p:sldId id="350" r:id="rId6"/>
    <p:sldId id="330" r:id="rId7"/>
    <p:sldId id="310" r:id="rId8"/>
    <p:sldId id="306" r:id="rId9"/>
    <p:sldId id="342" r:id="rId10"/>
    <p:sldId id="347" r:id="rId11"/>
    <p:sldId id="344" r:id="rId12"/>
    <p:sldId id="337" r:id="rId13"/>
    <p:sldId id="351" r:id="rId14"/>
    <p:sldId id="324" r:id="rId15"/>
    <p:sldId id="355" r:id="rId16"/>
    <p:sldId id="341" r:id="rId17"/>
    <p:sldId id="348" r:id="rId18"/>
    <p:sldId id="31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Osei-Bonsu" initials="JO" lastIdx="9" clrIdx="0">
    <p:extLst/>
  </p:cmAuthor>
  <p:cmAuthor id="2" name="Krista L Stegemiller" initials="KLS" lastIdx="27" clrIdx="1">
    <p:extLst/>
  </p:cmAuthor>
  <p:cmAuthor id="3" name="Sean M Lindstrom" initials="SML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3869" autoAdjust="0"/>
  </p:normalViewPr>
  <p:slideViewPr>
    <p:cSldViewPr snapToGrid="0">
      <p:cViewPr varScale="1">
        <p:scale>
          <a:sx n="83" d="100"/>
          <a:sy n="83" d="100"/>
        </p:scale>
        <p:origin x="1128" y="84"/>
      </p:cViewPr>
      <p:guideLst>
        <p:guide orient="horz" pos="21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29455909943716E-2"/>
          <c:y val="0.13982300884955737"/>
          <c:w val="0.8592870544090071"/>
          <c:h val="0.6442477876106196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3699">
              <a:solidFill>
                <a:srgbClr val="000000"/>
              </a:solidFill>
              <a:prstDash val="solid"/>
            </a:ln>
          </c:spPr>
          <c:explosion val="46"/>
          <c:dPt>
            <c:idx val="0"/>
            <c:bubble3D val="0"/>
            <c:explosion val="0"/>
            <c:spPr>
              <a:solidFill>
                <a:srgbClr val="3366FF"/>
              </a:solidFill>
              <a:ln w="13699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00D-4B55-A435-8735A411C173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3699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00D-4B55-A435-8735A411C173}"/>
              </c:ext>
            </c:extLst>
          </c:dPt>
          <c:dPt>
            <c:idx val="2"/>
            <c:bubble3D val="0"/>
            <c:spPr>
              <a:solidFill>
                <a:srgbClr val="993366"/>
              </a:solidFill>
              <a:ln w="13699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00D-4B55-A435-8735A411C173}"/>
              </c:ext>
            </c:extLst>
          </c:dPt>
          <c:cat>
            <c:strRef>
              <c:f>Sheet1!$I$4:$K$4</c:f>
              <c:strCache>
                <c:ptCount val="3"/>
                <c:pt idx="0">
                  <c:v>Personnel </c:v>
                </c:pt>
                <c:pt idx="1">
                  <c:v>Supplies</c:v>
                </c:pt>
                <c:pt idx="2">
                  <c:v>Other Services &amp; Charges</c:v>
                </c:pt>
              </c:strCache>
            </c:strRef>
          </c:cat>
          <c:val>
            <c:numRef>
              <c:f>Sheet1!$I$5:$K$5</c:f>
              <c:numCache>
                <c:formatCode>0.00%</c:formatCode>
                <c:ptCount val="3"/>
                <c:pt idx="0">
                  <c:v>0.93382153818225444</c:v>
                </c:pt>
                <c:pt idx="1">
                  <c:v>9.3861263820441635E-3</c:v>
                </c:pt>
                <c:pt idx="2">
                  <c:v>5.6792199556517521E-2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0D-4B55-A435-8735A411C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7398">
          <a:noFill/>
        </a:ln>
      </c:spPr>
    </c:plotArea>
    <c:legend>
      <c:legendPos val="b"/>
      <c:layout>
        <c:manualLayout>
          <c:xMode val="edge"/>
          <c:yMode val="edge"/>
          <c:x val="4.5136906273812574E-2"/>
          <c:y val="0.72992394506353764"/>
          <c:w val="0.89738642685996561"/>
          <c:h val="0.26205201106618425"/>
        </c:manualLayout>
      </c:layout>
      <c:overlay val="0"/>
      <c:spPr>
        <a:solidFill>
          <a:srgbClr val="FFFFFF"/>
        </a:solidFill>
        <a:ln w="3425">
          <a:solidFill>
            <a:srgbClr val="000000"/>
          </a:solidFill>
          <a:prstDash val="solid"/>
        </a:ln>
      </c:spPr>
      <c:txPr>
        <a:bodyPr/>
        <a:lstStyle/>
        <a:p>
          <a:pPr>
            <a:defRPr sz="193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FY19 COUNCIL DISTRICT SERVICE 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154627676411117E-3"/>
          <c:y val="0.1336390975208577"/>
          <c:w val="0.96657663651864922"/>
          <c:h val="0.44581768593567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Amount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Sheet1!$A$3:$A$19</c:f>
              <c:strCache>
                <c:ptCount val="17"/>
                <c:pt idx="0">
                  <c:v>HPW</c:v>
                </c:pt>
                <c:pt idx="1">
                  <c:v>HPARD </c:v>
                </c:pt>
                <c:pt idx="2">
                  <c:v>HPD</c:v>
                </c:pt>
                <c:pt idx="3">
                  <c:v>SWD</c:v>
                </c:pt>
                <c:pt idx="4">
                  <c:v>OBO</c:v>
                </c:pt>
                <c:pt idx="5">
                  <c:v>DON</c:v>
                </c:pt>
                <c:pt idx="6">
                  <c:v>HFD</c:v>
                </c:pt>
                <c:pt idx="7">
                  <c:v>HCDE</c:v>
                </c:pt>
                <c:pt idx="8">
                  <c:v>ARA/BARC</c:v>
                </c:pt>
                <c:pt idx="9">
                  <c:v>HPL</c:v>
                </c:pt>
                <c:pt idx="10">
                  <c:v>CASE</c:v>
                </c:pt>
                <c:pt idx="11">
                  <c:v>Planning &amp; Development</c:v>
                </c:pt>
                <c:pt idx="12">
                  <c:v>Health</c:v>
                </c:pt>
                <c:pt idx="13">
                  <c:v>Other</c:v>
                </c:pt>
                <c:pt idx="14">
                  <c:v>Harris County Constable 1</c:v>
                </c:pt>
                <c:pt idx="15">
                  <c:v>MOCA</c:v>
                </c:pt>
                <c:pt idx="16">
                  <c:v>Economic Development</c:v>
                </c:pt>
              </c:strCache>
            </c:strRef>
          </c:cat>
          <c:val>
            <c:numRef>
              <c:f>Sheet1!$B$3:$B$19</c:f>
              <c:numCache>
                <c:formatCode>"$"#,##0.00</c:formatCode>
                <c:ptCount val="17"/>
                <c:pt idx="0">
                  <c:v>5678913.5300000003</c:v>
                </c:pt>
                <c:pt idx="1">
                  <c:v>1336616.3600000001</c:v>
                </c:pt>
                <c:pt idx="2">
                  <c:v>498454.9</c:v>
                </c:pt>
                <c:pt idx="3">
                  <c:v>496360.64</c:v>
                </c:pt>
                <c:pt idx="4">
                  <c:v>343270</c:v>
                </c:pt>
                <c:pt idx="5">
                  <c:v>126446.27</c:v>
                </c:pt>
                <c:pt idx="6">
                  <c:v>115929.84</c:v>
                </c:pt>
                <c:pt idx="7">
                  <c:v>110080</c:v>
                </c:pt>
                <c:pt idx="8">
                  <c:v>92639.2</c:v>
                </c:pt>
                <c:pt idx="9">
                  <c:v>82109.63</c:v>
                </c:pt>
                <c:pt idx="10">
                  <c:v>66000</c:v>
                </c:pt>
                <c:pt idx="11">
                  <c:v>64627.79</c:v>
                </c:pt>
                <c:pt idx="12">
                  <c:v>63934.14</c:v>
                </c:pt>
                <c:pt idx="13">
                  <c:v>61480.5</c:v>
                </c:pt>
                <c:pt idx="14">
                  <c:v>55000</c:v>
                </c:pt>
                <c:pt idx="15">
                  <c:v>55000</c:v>
                </c:pt>
                <c:pt idx="16">
                  <c:v>45626.57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7-4E61-B9DC-96C614A9FA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21441712"/>
        <c:axId val="562974784"/>
      </c:barChart>
      <c:catAx>
        <c:axId val="42144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72000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74784"/>
        <c:crosses val="autoZero"/>
        <c:auto val="1"/>
        <c:lblAlgn val="ctr"/>
        <c:lblOffset val="100"/>
        <c:noMultiLvlLbl val="0"/>
      </c:catAx>
      <c:valAx>
        <c:axId val="562974784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42144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CE4CF-BEB3-4AE3-B9B6-0E0BF56FF2BD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8B12E4-CD10-4CF7-AB7A-200996D53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96FB4-3287-4654-BF43-1D2C88298C15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6483-8743-41C2-846C-DF8FE3810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4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5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0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2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32881"/>
            <a:ext cx="8166100" cy="2387600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32438"/>
            <a:ext cx="8166100" cy="11858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257800"/>
            <a:ext cx="9144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0901" y="294883"/>
            <a:ext cx="2163361" cy="21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273800" cy="839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7937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272784" cy="839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0472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90472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7937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364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2459"/>
            <a:ext cx="5111750" cy="4988479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81898"/>
            <a:ext cx="3008313" cy="3749040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3550" y="1128713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03139"/>
            <a:ext cx="62738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1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49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1983"/>
            <a:ext cx="5486400" cy="35898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16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3550" y="1128713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63550" y="1138238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8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1509"/>
            <a:ext cx="2057400" cy="49884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1509"/>
            <a:ext cx="6019800" cy="49884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4025" y="1138238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472"/>
            <a:ext cx="8229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52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6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618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62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hyperlink" Target="http://www.houstontx.gov/council/b/index.html" TargetMode="External"/><Relationship Id="rId21" Type="http://schemas.openxmlformats.org/officeDocument/2006/relationships/image" Target="../media/image17.jpeg"/><Relationship Id="rId7" Type="http://schemas.openxmlformats.org/officeDocument/2006/relationships/hyperlink" Target="http://www.houstontx.gov/council/5/index.html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houstontx.gov/council/j/index.html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hyperlink" Target="http://www.houstontx.gov/council/e/index.html" TargetMode="External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52" y="2722606"/>
            <a:ext cx="8166100" cy="2387600"/>
          </a:xfrm>
        </p:spPr>
        <p:txBody>
          <a:bodyPr/>
          <a:lstStyle/>
          <a:p>
            <a:r>
              <a:rPr lang="en-US" dirty="0">
                <a:latin typeface="Helvetica" pitchFamily="34" charset="0"/>
              </a:rPr>
              <a:t>City Council</a:t>
            </a:r>
            <a:br>
              <a:rPr lang="en-US" dirty="0">
                <a:latin typeface="Helvetica" pitchFamily="34" charset="0"/>
              </a:rPr>
            </a:br>
            <a:r>
              <a:rPr lang="en-US" sz="2800" b="1" dirty="0">
                <a:latin typeface="Helvetica" pitchFamily="34" charset="0"/>
              </a:rPr>
              <a:t>FY2020 Proposed Budget Presentation</a:t>
            </a:r>
            <a:br>
              <a:rPr lang="en-US" sz="2800" dirty="0">
                <a:latin typeface="Helvetica" pitchFamily="34" charset="0"/>
              </a:rPr>
            </a:br>
            <a:br>
              <a:rPr lang="en-US" sz="2800" dirty="0">
                <a:latin typeface="Helvetica" pitchFamily="34" charset="0"/>
              </a:rPr>
            </a:br>
            <a:endParaRPr lang="en-US" sz="2800" dirty="0">
              <a:latin typeface="Helvetic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May 8, 2019</a:t>
            </a:r>
          </a:p>
        </p:txBody>
      </p:sp>
    </p:spTree>
    <p:extLst>
      <p:ext uri="{BB962C8B-B14F-4D97-AF65-F5344CB8AC3E}">
        <p14:creationId xmlns:p14="http://schemas.microsoft.com/office/powerpoint/2010/main" val="203504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451"/>
            <a:ext cx="6273800" cy="83986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2060"/>
                </a:solidFill>
                <a:latin typeface="Helvetica" pitchFamily="34" charset="0"/>
              </a:rPr>
              <a:t>Increase/Decrease  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Helvetica" pitchFamily="34" charset="0"/>
              </a:rPr>
              <a:t>Houston Information Technology Services (HITS)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1409540"/>
            <a:ext cx="7378943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charset="0"/>
              </a:rPr>
              <a:t>EGIS Revolving Fund Services increased by $486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Increase is due to updated allocation basis and .5% 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</a:rPr>
              <a:t>     increase in the total citywide cost.</a:t>
            </a:r>
          </a:p>
          <a:p>
            <a:pPr lvl="2">
              <a:spcBef>
                <a:spcPts val="600"/>
              </a:spcBef>
            </a:pP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23729-0F3C-463F-8AEC-B3EAB8734CEB}"/>
              </a:ext>
            </a:extLst>
          </p:cNvPr>
          <p:cNvSpPr/>
          <p:nvPr/>
        </p:nvSpPr>
        <p:spPr>
          <a:xfrm>
            <a:off x="457200" y="2714432"/>
            <a:ext cx="7886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dirty="0">
              <a:latin typeface="Arial" charset="0"/>
            </a:endParaRP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charset="0"/>
              </a:rPr>
              <a:t>KRONOS Service Chargeback decreased by $917</a:t>
            </a:r>
          </a:p>
          <a:p>
            <a:pPr marL="914400" lvl="6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Decrease is due to updated allocation basis and a 7.3% decrease in the total citywide software cost.. </a:t>
            </a:r>
          </a:p>
        </p:txBody>
      </p:sp>
    </p:spTree>
    <p:extLst>
      <p:ext uri="{BB962C8B-B14F-4D97-AF65-F5344CB8AC3E}">
        <p14:creationId xmlns:p14="http://schemas.microsoft.com/office/powerpoint/2010/main" val="17164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0" y="303139"/>
            <a:ext cx="6423925" cy="8398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FY2020 Operating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1949" y="1892300"/>
            <a:ext cx="6976674" cy="3378200"/>
            <a:chOff x="1066800" y="2514600"/>
            <a:chExt cx="6976674" cy="3378200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354620"/>
                </p:ext>
              </p:extLst>
            </p:nvPr>
          </p:nvGraphicFramePr>
          <p:xfrm>
            <a:off x="1955800" y="2727325"/>
            <a:ext cx="5413375" cy="3165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708907" y="2819400"/>
              <a:ext cx="33345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50000"/>
                </a:lnSpc>
                <a:buFont typeface="Wingdings" pitchFamily="2" charset="2"/>
                <a:buNone/>
              </a:pPr>
              <a:r>
                <a:rPr lang="en-US" sz="1600" dirty="0">
                  <a:latin typeface="Arial" charset="0"/>
                </a:rPr>
                <a:t>5.68% - Other Services &amp; Charges</a:t>
              </a:r>
              <a:endParaRPr lang="en-US" sz="1200" dirty="0">
                <a:latin typeface="Arial" charset="0"/>
              </a:endParaRPr>
            </a:p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200" dirty="0">
                  <a:latin typeface="Arial" charset="0"/>
                </a:rPr>
                <a:t>               (HITS Charges – 70.5%)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362200" y="2514600"/>
              <a:ext cx="16209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600" dirty="0">
                  <a:latin typeface="Arial" charset="0"/>
                </a:rPr>
                <a:t>.94% - Supplies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66800" y="3276600"/>
              <a:ext cx="20441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600" dirty="0">
                  <a:latin typeface="Arial" charset="0"/>
                </a:rPr>
                <a:t>93.38% - Personnel 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057400" y="3581400"/>
              <a:ext cx="990600" cy="3810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572000" y="3048000"/>
              <a:ext cx="1109276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200400" y="2895600"/>
              <a:ext cx="381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79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EB73DA-B264-4F86-8849-CC3A5A3D3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4773"/>
            <a:ext cx="8229600" cy="2253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84798D-F5CF-4F99-99CF-5470D7E1969B}"/>
              </a:ext>
            </a:extLst>
          </p:cNvPr>
          <p:cNvSpPr txBox="1"/>
          <p:nvPr/>
        </p:nvSpPr>
        <p:spPr>
          <a:xfrm>
            <a:off x="2168485" y="1778361"/>
            <a:ext cx="11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$11,958,208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95DBA-B26D-437F-86DB-A3584FD71EAB}"/>
              </a:ext>
            </a:extLst>
          </p:cNvPr>
          <p:cNvSpPr txBox="1"/>
          <p:nvPr/>
        </p:nvSpPr>
        <p:spPr>
          <a:xfrm>
            <a:off x="3265259" y="178700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$19,378,939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8492-01BF-405A-9EA9-C1DF2320DBD7}"/>
              </a:ext>
            </a:extLst>
          </p:cNvPr>
          <p:cNvSpPr txBox="1"/>
          <p:nvPr/>
        </p:nvSpPr>
        <p:spPr>
          <a:xfrm>
            <a:off x="4330867" y="177765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$11,956,424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C56187-639E-4656-B002-F9EA73669153}"/>
              </a:ext>
            </a:extLst>
          </p:cNvPr>
          <p:cNvSpPr txBox="1"/>
          <p:nvPr/>
        </p:nvSpPr>
        <p:spPr>
          <a:xfrm>
            <a:off x="5396474" y="178700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$10,893,058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A6E85-CB77-4004-9BB9-D6A81ABF9514}"/>
              </a:ext>
            </a:extLst>
          </p:cNvPr>
          <p:cNvSpPr txBox="1"/>
          <p:nvPr/>
        </p:nvSpPr>
        <p:spPr>
          <a:xfrm>
            <a:off x="6508833" y="178700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$11,707,695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E001B-25BC-45EF-A43D-5A400AC612DD}"/>
              </a:ext>
            </a:extLst>
          </p:cNvPr>
          <p:cNvSpPr txBox="1"/>
          <p:nvPr/>
        </p:nvSpPr>
        <p:spPr>
          <a:xfrm>
            <a:off x="7558858" y="178700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$10,694,237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0F3C8-89B5-457D-B458-072755E89B6F}"/>
              </a:ext>
            </a:extLst>
          </p:cNvPr>
          <p:cNvSpPr txBox="1"/>
          <p:nvPr/>
        </p:nvSpPr>
        <p:spPr>
          <a:xfrm>
            <a:off x="439373" y="3519452"/>
            <a:ext cx="87046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FY15 – Included $5,000,000.00 in CDSF (Operating and Metro);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Municipal pension - $88,392; CMs pay increase - $72,302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FY16 – Included $11,000,000.00 in CDSF (Operating and Metro);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Health benefits removed from CMs Operating budget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FY17 – Metro funding was removed from the budget;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CDSF Operating budget $2,750,000; Municipal pension increased by $142,389;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IT allowances decreased by $29,305; Health benefits increased by $18,840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FY18 – CDSF was reduced from $2,750,000.00 to $2,475,000.00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Municipal pension decreased by $122,447; IT allowances decreased by $20,130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FY19 – CDSF was increased back to $2,750,000.00; Health benefits increased by $33,314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B9D2E-5835-4265-9D58-E3C5E8251713}"/>
              </a:ext>
            </a:extLst>
          </p:cNvPr>
          <p:cNvSpPr txBox="1"/>
          <p:nvPr/>
        </p:nvSpPr>
        <p:spPr>
          <a:xfrm>
            <a:off x="2175138" y="3035814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$1,366,074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B4F534-C25E-459D-9E14-8B36430F521E}"/>
              </a:ext>
            </a:extLst>
          </p:cNvPr>
          <p:cNvSpPr txBox="1"/>
          <p:nvPr/>
        </p:nvSpPr>
        <p:spPr>
          <a:xfrm>
            <a:off x="2175138" y="2405588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$10,592,134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1605AE-9C23-4C4D-B4F2-8C0239A18CCA}"/>
              </a:ext>
            </a:extLst>
          </p:cNvPr>
          <p:cNvSpPr txBox="1"/>
          <p:nvPr/>
        </p:nvSpPr>
        <p:spPr>
          <a:xfrm>
            <a:off x="3271913" y="2405588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$17,464,641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3E4CF-D95B-4D21-A9FF-C3EA3210BA81}"/>
              </a:ext>
            </a:extLst>
          </p:cNvPr>
          <p:cNvSpPr txBox="1"/>
          <p:nvPr/>
        </p:nvSpPr>
        <p:spPr>
          <a:xfrm>
            <a:off x="3301959" y="3023305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$1,864,297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75E83E-1D56-4E62-A25F-97339F9B96DA}"/>
              </a:ext>
            </a:extLst>
          </p:cNvPr>
          <p:cNvSpPr txBox="1"/>
          <p:nvPr/>
        </p:nvSpPr>
        <p:spPr>
          <a:xfrm>
            <a:off x="4307362" y="2401853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$10,728,090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AAB17-75A0-4931-B965-ABFE3D8F6E64}"/>
              </a:ext>
            </a:extLst>
          </p:cNvPr>
          <p:cNvSpPr txBox="1"/>
          <p:nvPr/>
        </p:nvSpPr>
        <p:spPr>
          <a:xfrm>
            <a:off x="4307362" y="3017528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$1,228,334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04E9C6-75C1-4765-98AF-1E7ADB90BBA7}"/>
              </a:ext>
            </a:extLst>
          </p:cNvPr>
          <p:cNvSpPr txBox="1"/>
          <p:nvPr/>
        </p:nvSpPr>
        <p:spPr>
          <a:xfrm>
            <a:off x="5442159" y="2402755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$9,360,787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88C6DB-1E6F-4DAD-9CCB-C8DB4ED0810C}"/>
              </a:ext>
            </a:extLst>
          </p:cNvPr>
          <p:cNvSpPr txBox="1"/>
          <p:nvPr/>
        </p:nvSpPr>
        <p:spPr>
          <a:xfrm>
            <a:off x="5427642" y="3023996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$1,532,271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A16C8-E37D-41CC-B077-CFD1D3481579}"/>
              </a:ext>
            </a:extLst>
          </p:cNvPr>
          <p:cNvSpPr txBox="1"/>
          <p:nvPr/>
        </p:nvSpPr>
        <p:spPr>
          <a:xfrm>
            <a:off x="619651" y="2962441"/>
            <a:ext cx="26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FEBAB-E988-4E72-8FDD-E0714426E0F8}"/>
              </a:ext>
            </a:extLst>
          </p:cNvPr>
          <p:cNvSpPr txBox="1"/>
          <p:nvPr/>
        </p:nvSpPr>
        <p:spPr>
          <a:xfrm>
            <a:off x="439373" y="6128686"/>
            <a:ext cx="8210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*~75% of the surplus funds are from CDSF.  These are projects that were unable to be completed within the fiscal year.</a:t>
            </a:r>
          </a:p>
        </p:txBody>
      </p:sp>
    </p:spTree>
    <p:extLst>
      <p:ext uri="{BB962C8B-B14F-4D97-AF65-F5344CB8AC3E}">
        <p14:creationId xmlns:p14="http://schemas.microsoft.com/office/powerpoint/2010/main" val="108448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FY19 COUNCIL DISTRICT SERVICE FUND</a:t>
            </a:r>
            <a:br>
              <a:rPr lang="en-US" dirty="0"/>
            </a:br>
            <a:r>
              <a:rPr lang="en-US" dirty="0"/>
              <a:t>MAJOR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8610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Sidewalks/Curb repairs/Asphalt Overlays/Speed Cushions/ADA Ramps/Concrete Panel Replacements	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Street Lights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HPARD projects (Amenities, CASE, Equipment, Landscaping, Play Grounds, </a:t>
            </a:r>
            <a:r>
              <a:rPr lang="en-US" sz="1200" dirty="0" err="1"/>
              <a:t>Portacans</a:t>
            </a:r>
            <a:r>
              <a:rPr lang="en-US" sz="1200" dirty="0"/>
              <a:t>, SPARK)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HPD (Overtime; specialized equipment and sponsored mounted patrol horses)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Scrap Tire Recycling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Inter-local Agreement with Harris County Constable Precinct 1 (Purchased Cameras – Illegal Dumping)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Shopping Carts retrieval from the streets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Build-out of makerspaces facilities and curriculum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Neighborhood matching grants (DON)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HFD equipment (Chainsaws, Extractors, Gear cleaning, Poles)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Library books and equipment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BARC (Spay and Neutering)/Microchipping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Electrical Boxes (Murals)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Home Repairs for Senior Citizens	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Fund Part-time employees to work at the neighborhood parks and community centers.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Neighborhood cleanups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Sub-Regional Mobility Study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Bay Area Houston Economic Partnership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Second Chance Job Fair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B-Cycle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2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FY19 COUNCIL DISTRICT SERVICE FUND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903E2E-CE25-4D81-A64C-270974C2F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468694"/>
              </p:ext>
            </p:extLst>
          </p:nvPr>
        </p:nvGraphicFramePr>
        <p:xfrm>
          <a:off x="457200" y="1433690"/>
          <a:ext cx="8359422" cy="559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75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7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ity-sky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-33136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6350" y="-42665"/>
            <a:ext cx="9153525" cy="2317495"/>
            <a:chOff x="0" y="301880"/>
            <a:chExt cx="9153525" cy="2317495"/>
          </a:xfrm>
        </p:grpSpPr>
        <p:pic>
          <p:nvPicPr>
            <p:cNvPr id="5" name="Picture 201" descr="Jerry Davi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095375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6" name="Picture 205" descr="Mike Laster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0" y="301880"/>
              <a:ext cx="762000" cy="793495"/>
            </a:xfrm>
            <a:prstGeom prst="rect">
              <a:avLst/>
            </a:prstGeom>
            <a:noFill/>
          </p:spPr>
        </p:pic>
        <p:pic>
          <p:nvPicPr>
            <p:cNvPr id="7" name="Picture 211" descr="Jack Christi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82000" y="1857375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8" name="Picture 217" descr="Dave Martin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24000" y="311409"/>
              <a:ext cx="762000" cy="783967"/>
            </a:xfrm>
            <a:prstGeom prst="rect">
              <a:avLst/>
            </a:prstGeom>
            <a:noFill/>
          </p:spPr>
        </p:pic>
        <p:pic>
          <p:nvPicPr>
            <p:cNvPr id="9" name="Picture 2" descr="http://citypointe/GOVT/PublishingImages/stardig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81175"/>
              <a:ext cx="761999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citypointe/GOVT/PublishingImages/boykins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311409"/>
              <a:ext cx="771525" cy="793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http://citypointe/GOVT/PublishingImages/gallego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2" y="301881"/>
              <a:ext cx="823913" cy="79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://citypointe/GOVT/PublishingImages/robinson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474" y="333375"/>
              <a:ext cx="771526" cy="77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0" descr="http://citypointe/GOVT/PublishingImages/kubosh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311409"/>
              <a:ext cx="761999" cy="78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311409"/>
              <a:ext cx="747713" cy="805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 descr="Council Member Steve L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01884"/>
              <a:ext cx="762000" cy="793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ouncil Member Greg Travis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9" y="301883"/>
              <a:ext cx="816767" cy="793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ouncil Member Karla Cisneros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766" y="301882"/>
              <a:ext cx="721764" cy="79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ouncil Member Mike Knox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01881"/>
              <a:ext cx="860171" cy="79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Council Member Amanda Edwards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950" y="1095375"/>
              <a:ext cx="790575" cy="79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offthekuff.com/wp/wp-content/uploads/2018/04/MarthaCastexTatum.jpg">
            <a:extLst>
              <a:ext uri="{FF2B5EF4-FFF2-40B4-BE49-F238E27FC236}">
                <a16:creationId xmlns:a16="http://schemas.microsoft.com/office/drawing/2014/main" id="{5F8A9429-E40C-4147-A102-F022223F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87" y="-42666"/>
            <a:ext cx="771406" cy="7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4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City Council’s Organization Chart  </a:t>
            </a: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_s20769"/>
          <p:cNvSpPr>
            <a:spLocks noChangeArrowheads="1"/>
          </p:cNvSpPr>
          <p:nvPr/>
        </p:nvSpPr>
        <p:spPr bwMode="auto">
          <a:xfrm>
            <a:off x="3886216" y="1344342"/>
            <a:ext cx="1533492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City Council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83.3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10,694,237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_s20768"/>
          <p:cNvSpPr>
            <a:spLocks noChangeArrowheads="1"/>
          </p:cNvSpPr>
          <p:nvPr/>
        </p:nvSpPr>
        <p:spPr bwMode="auto">
          <a:xfrm>
            <a:off x="1828629" y="2106790"/>
            <a:ext cx="1295690" cy="49318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A – Stardig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5500010001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5.0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459,967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_s20767"/>
          <p:cNvSpPr>
            <a:spLocks noChangeArrowheads="1"/>
          </p:cNvSpPr>
          <p:nvPr/>
        </p:nvSpPr>
        <p:spPr bwMode="auto">
          <a:xfrm>
            <a:off x="4724148" y="2106092"/>
            <a:ext cx="1295690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C – Cohen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5500010003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5.0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459,967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_s20766"/>
          <p:cNvSpPr>
            <a:spLocks noChangeArrowheads="1"/>
          </p:cNvSpPr>
          <p:nvPr/>
        </p:nvSpPr>
        <p:spPr bwMode="auto">
          <a:xfrm>
            <a:off x="6102856" y="2106092"/>
            <a:ext cx="1364742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D – Boykins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5500010004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4.8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459,967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_s20765"/>
          <p:cNvSpPr>
            <a:spLocks noChangeArrowheads="1"/>
          </p:cNvSpPr>
          <p:nvPr/>
        </p:nvSpPr>
        <p:spPr bwMode="auto">
          <a:xfrm>
            <a:off x="3249233" y="2106092"/>
            <a:ext cx="1301509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B – Davis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5500010002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6.4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459,967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_s20764"/>
          <p:cNvSpPr>
            <a:spLocks noChangeArrowheads="1"/>
          </p:cNvSpPr>
          <p:nvPr/>
        </p:nvSpPr>
        <p:spPr bwMode="auto">
          <a:xfrm>
            <a:off x="6102856" y="2861564"/>
            <a:ext cx="1364742" cy="4945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H – Cisneros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5500010008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   6.6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   459,967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_s20763"/>
          <p:cNvSpPr>
            <a:spLocks noChangeArrowheads="1"/>
          </p:cNvSpPr>
          <p:nvPr/>
        </p:nvSpPr>
        <p:spPr bwMode="auto">
          <a:xfrm>
            <a:off x="4724536" y="2845520"/>
            <a:ext cx="1295303" cy="4945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G –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Travis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5500010007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5.0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459,967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_s20762"/>
          <p:cNvSpPr>
            <a:spLocks noChangeArrowheads="1"/>
          </p:cNvSpPr>
          <p:nvPr/>
        </p:nvSpPr>
        <p:spPr bwMode="auto">
          <a:xfrm>
            <a:off x="3249233" y="2842032"/>
            <a:ext cx="1301509" cy="4945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F –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Le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5500010006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5.0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459,967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_s20761"/>
          <p:cNvSpPr>
            <a:spLocks noChangeArrowheads="1"/>
          </p:cNvSpPr>
          <p:nvPr/>
        </p:nvSpPr>
        <p:spPr bwMode="auto">
          <a:xfrm>
            <a:off x="1830957" y="2830871"/>
            <a:ext cx="1293363" cy="4945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E - Martin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5500010005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5.0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459,967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_s20760"/>
          <p:cNvSpPr>
            <a:spLocks noChangeArrowheads="1"/>
          </p:cNvSpPr>
          <p:nvPr/>
        </p:nvSpPr>
        <p:spPr bwMode="auto">
          <a:xfrm>
            <a:off x="4753243" y="4276941"/>
            <a:ext cx="1266596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Position 4 – Edwards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5500010013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5.3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459,967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_s20759"/>
          <p:cNvSpPr>
            <a:spLocks noChangeArrowheads="1"/>
          </p:cNvSpPr>
          <p:nvPr/>
        </p:nvSpPr>
        <p:spPr bwMode="auto">
          <a:xfrm>
            <a:off x="3249233" y="4276941"/>
            <a:ext cx="1326725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Position 3 – Kubosh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5500010012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5.0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459,967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_s20758"/>
          <p:cNvSpPr>
            <a:spLocks noChangeArrowheads="1"/>
          </p:cNvSpPr>
          <p:nvPr/>
        </p:nvSpPr>
        <p:spPr bwMode="auto">
          <a:xfrm>
            <a:off x="6102856" y="3572392"/>
            <a:ext cx="1364742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Position 1 –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Knox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5500010010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5.0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459,967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_s20757"/>
          <p:cNvSpPr>
            <a:spLocks noChangeArrowheads="1"/>
          </p:cNvSpPr>
          <p:nvPr/>
        </p:nvSpPr>
        <p:spPr bwMode="auto">
          <a:xfrm>
            <a:off x="4733846" y="3574484"/>
            <a:ext cx="1285992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790" dirty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District K –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Castex-Tatum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5500010018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5.0</a:t>
            </a:r>
            <a:endParaRPr kumimoji="0" lang="en-US" altLang="en-US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459,967</a:t>
            </a:r>
            <a:endParaRPr kumimoji="0" lang="en-US" altLang="en-US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_s20756"/>
          <p:cNvSpPr>
            <a:spLocks noChangeArrowheads="1"/>
          </p:cNvSpPr>
          <p:nvPr/>
        </p:nvSpPr>
        <p:spPr bwMode="auto">
          <a:xfrm>
            <a:off x="3249233" y="3554255"/>
            <a:ext cx="1301509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J</a:t>
            </a:r>
            <a:r>
              <a:rPr kumimoji="0" lang="en-US" altLang="en-US" sz="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Laster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5500010017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5.0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459,967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_s20755"/>
          <p:cNvSpPr>
            <a:spLocks noChangeArrowheads="1"/>
          </p:cNvSpPr>
          <p:nvPr/>
        </p:nvSpPr>
        <p:spPr bwMode="auto">
          <a:xfrm>
            <a:off x="1830957" y="3574484"/>
            <a:ext cx="1293363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District I – Gallegos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5500010009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5.0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459,967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utoShape 274"/>
          <p:cNvSpPr>
            <a:spLocks noChangeArrowheads="1"/>
          </p:cNvSpPr>
          <p:nvPr/>
        </p:nvSpPr>
        <p:spPr bwMode="auto">
          <a:xfrm>
            <a:off x="6102856" y="4276941"/>
            <a:ext cx="1364742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Position 5 –</a:t>
            </a:r>
            <a:r>
              <a:rPr kumimoji="0" lang="en-US" altLang="en-US" sz="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Christie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5500010014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5.8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459,967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273"/>
          <p:cNvSpPr>
            <a:spLocks noChangeArrowheads="1"/>
          </p:cNvSpPr>
          <p:nvPr/>
        </p:nvSpPr>
        <p:spPr bwMode="auto">
          <a:xfrm>
            <a:off x="1830957" y="4276941"/>
            <a:ext cx="1293363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Position 2 – Robinson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5500010011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4.4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    459,967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_s20769"/>
          <p:cNvSpPr>
            <a:spLocks noChangeArrowheads="1"/>
          </p:cNvSpPr>
          <p:nvPr/>
        </p:nvSpPr>
        <p:spPr bwMode="auto">
          <a:xfrm>
            <a:off x="3886216" y="4886620"/>
            <a:ext cx="1523018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City Council General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5500010016</a:t>
            </a:r>
            <a:endParaRPr lang="en-US" altLang="en-US" sz="9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0.0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584,759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4651232" y="1838225"/>
            <a:ext cx="0" cy="30481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2602535" y="1990725"/>
            <a:ext cx="4262688" cy="122582"/>
            <a:chOff x="2514600" y="3148495"/>
            <a:chExt cx="4262688" cy="122582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14600" y="3155620"/>
              <a:ext cx="426268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5418263" y="3148495"/>
              <a:ext cx="0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7734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5189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12321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2525353" y="2710951"/>
            <a:ext cx="4262688" cy="129707"/>
            <a:chOff x="2514600" y="3148495"/>
            <a:chExt cx="4262688" cy="129707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2514600" y="3155620"/>
              <a:ext cx="426268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398608" y="3155620"/>
              <a:ext cx="0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67734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25189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912321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2524160" y="3442687"/>
            <a:ext cx="4262688" cy="129707"/>
            <a:chOff x="2514600" y="3148495"/>
            <a:chExt cx="4262688" cy="129707"/>
          </a:xfrm>
        </p:grpSpPr>
        <p:cxnSp>
          <p:nvCxnSpPr>
            <p:cNvPr id="61" name="Straight Connector 60"/>
            <p:cNvCxnSpPr/>
            <p:nvPr/>
          </p:nvCxnSpPr>
          <p:spPr bwMode="auto">
            <a:xfrm>
              <a:off x="2514600" y="3155620"/>
              <a:ext cx="426268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398608" y="3155620"/>
              <a:ext cx="0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7734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25189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3912321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2560634" y="4147018"/>
            <a:ext cx="4262688" cy="129707"/>
            <a:chOff x="2514600" y="3148495"/>
            <a:chExt cx="4262688" cy="129707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2514600" y="3155620"/>
              <a:ext cx="426268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398608" y="3155620"/>
              <a:ext cx="0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67734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518987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3912321" y="3148495"/>
              <a:ext cx="3801" cy="12258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_s20769"/>
          <p:cNvSpPr>
            <a:spLocks noChangeArrowheads="1"/>
          </p:cNvSpPr>
          <p:nvPr/>
        </p:nvSpPr>
        <p:spPr bwMode="auto">
          <a:xfrm>
            <a:off x="3899991" y="5591175"/>
            <a:ext cx="1519720" cy="493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>
                <a:latin typeface="Arial" pitchFamily="34" charset="0"/>
              </a:rPr>
              <a:t>Council District Service Fund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5500020001-5500020011</a:t>
            </a:r>
            <a:endParaRPr lang="en-US" altLang="en-US" sz="9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FTEs:                         </a:t>
            </a:r>
            <a:r>
              <a:rPr lang="en-US" altLang="en-US" sz="800" dirty="0">
                <a:latin typeface="Arial" pitchFamily="34" charset="0"/>
                <a:ea typeface="Times New Roman" pitchFamily="18" charset="0"/>
              </a:rPr>
              <a:t>0.0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Exp.:                2,750,000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 flipH="1">
            <a:off x="4645155" y="5380504"/>
            <a:ext cx="1029" cy="2106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-266870" y="1340366"/>
            <a:ext cx="22525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14400"/>
            <a:r>
              <a:rPr lang="en-US" sz="1000" dirty="0"/>
              <a:t>FTE’s for FY19 – 71.6</a:t>
            </a:r>
          </a:p>
          <a:p>
            <a:pPr marL="914400"/>
            <a:r>
              <a:rPr lang="en-US" sz="1000" dirty="0"/>
              <a:t>FTE’s for FY20 – 83.3</a:t>
            </a:r>
          </a:p>
        </p:txBody>
      </p:sp>
    </p:spTree>
    <p:extLst>
      <p:ext uri="{BB962C8B-B14F-4D97-AF65-F5344CB8AC3E}">
        <p14:creationId xmlns:p14="http://schemas.microsoft.com/office/powerpoint/2010/main" val="3608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6" y="1365956"/>
            <a:ext cx="8111067" cy="443069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</a:rPr>
              <a:t>Department Demographic Breakdown (Gender &amp; Ethnicity)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39D8E-ED25-4EFF-96D1-C0FE1C3A988A}"/>
              </a:ext>
            </a:extLst>
          </p:cNvPr>
          <p:cNvSpPr txBox="1"/>
          <p:nvPr/>
        </p:nvSpPr>
        <p:spPr>
          <a:xfrm>
            <a:off x="1425175" y="2261104"/>
            <a:ext cx="482683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Females – 41 (55.41%)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Males – 33 (44.59%)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White – 33 (44.59%)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Black/African American – 22 (29.73%)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Hispanic/Latino – 11 (14.86%)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Asian/Pacific Island – 8 (10.81%)</a:t>
            </a: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0C1DB-E85A-410B-8204-671C2D752F22}"/>
              </a:ext>
            </a:extLst>
          </p:cNvPr>
          <p:cNvSpPr txBox="1"/>
          <p:nvPr/>
        </p:nvSpPr>
        <p:spPr>
          <a:xfrm>
            <a:off x="1425175" y="1934183"/>
            <a:ext cx="10518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Gender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8A9A6-7761-4F02-BE76-1FB03F80B1AA}"/>
              </a:ext>
            </a:extLst>
          </p:cNvPr>
          <p:cNvSpPr txBox="1"/>
          <p:nvPr/>
        </p:nvSpPr>
        <p:spPr>
          <a:xfrm>
            <a:off x="1425175" y="3581305"/>
            <a:ext cx="1204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Ethnicity</a:t>
            </a:r>
          </a:p>
          <a:p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386178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Budget Comparison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(FY19 TO FY20)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078515" y="890160"/>
            <a:ext cx="7905751" cy="4524315"/>
          </a:xfrm>
          <a:prstGeom prst="rect">
            <a:avLst/>
          </a:prstGeom>
          <a:noFill/>
          <a:ln w="76200" cmpd="dbl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127000">
            <a:bevelT w="0" h="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 Adopted FY19 Budget was $10,329,519 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Operating Budget - $7,023,376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Arial" charset="0"/>
              </a:rPr>
              <a:t>$438,961/Office (16) 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2400" dirty="0">
              <a:latin typeface="Arial" charset="0"/>
            </a:endParaRP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2400" dirty="0">
              <a:latin typeface="Arial" charset="0"/>
            </a:endParaRP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2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US" sz="2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US" sz="2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Proposed FY20 Budget is $10,694,237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Operating Budget - $7,359,479</a:t>
            </a:r>
          </a:p>
          <a:p>
            <a:pPr marL="1257300" lvl="2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Arial" charset="0"/>
              </a:rPr>
              <a:t>$459,967/Office (16)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362859"/>
            <a:ext cx="81534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u="sng" dirty="0">
                <a:latin typeface="Arial" charset="0"/>
              </a:rPr>
              <a:t>Summary: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rial" charset="0"/>
              </a:rPr>
              <a:t>Hope Allowance (Incl. FICA &amp; Pension) increased by $95,368. Municipal Pension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decreased by $33,955.  HITS increased by $119,027. Operating budget increased by 2.52% from the adjusted budget.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C0EDC-63CC-4269-9BBC-14523D98E948}"/>
              </a:ext>
            </a:extLst>
          </p:cNvPr>
          <p:cNvSpPr/>
          <p:nvPr/>
        </p:nvSpPr>
        <p:spPr>
          <a:xfrm>
            <a:off x="1078515" y="2715945"/>
            <a:ext cx="6202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Adjusted FY19 Budget is $11,707,695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Operating Budget - $7,179,039</a:t>
            </a:r>
          </a:p>
          <a:p>
            <a:pPr marL="1257300" lvl="2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Arial" charset="0"/>
              </a:rPr>
              <a:t>$448,690/Office (16)</a:t>
            </a:r>
          </a:p>
        </p:txBody>
      </p:sp>
    </p:spTree>
    <p:extLst>
      <p:ext uri="{BB962C8B-B14F-4D97-AF65-F5344CB8AC3E}">
        <p14:creationId xmlns:p14="http://schemas.microsoft.com/office/powerpoint/2010/main" val="167316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Budget Comparison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(FY19 TO FY20)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17594" y="1143001"/>
            <a:ext cx="75342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Adopted FY19 Health Benefits - $556,143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FY19 Increase - $13,718 (Total $569,861)</a:t>
            </a: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Proposed FY20 Health Benefits - $584,759</a:t>
            </a:r>
          </a:p>
          <a:p>
            <a:pPr lvl="1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49" y="4987751"/>
            <a:ext cx="721042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u="sng" dirty="0">
                <a:latin typeface="Arial" charset="0"/>
              </a:rPr>
              <a:t>Summary: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rial" charset="0"/>
              </a:rPr>
              <a:t>Health Insurance increased by $14,898.  This is due to a rate increase and the number of employees hired within the fiscal year.</a:t>
            </a:r>
          </a:p>
        </p:txBody>
      </p:sp>
    </p:spTree>
    <p:extLst>
      <p:ext uri="{BB962C8B-B14F-4D97-AF65-F5344CB8AC3E}">
        <p14:creationId xmlns:p14="http://schemas.microsoft.com/office/powerpoint/2010/main" val="46117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Budget Comparison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(FY19 TO FY20)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146755" y="401917"/>
            <a:ext cx="9601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lvl="1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FY19 Council District Service Fund (CDSF) Carry Forward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$1,208,795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400" dirty="0">
              <a:latin typeface="Arial" charset="0"/>
            </a:endParaRP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FY20 Council District Service Fund (CDSF) Carry Forward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Undetermined (Contingent on Mayor Turner’s approval)</a:t>
            </a: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7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16" y="310823"/>
            <a:ext cx="6273800" cy="8398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Budget Comparison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(FY19 TO FY20)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66676" y="392207"/>
            <a:ext cx="960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lvl="2">
              <a:spcBef>
                <a:spcPct val="0"/>
              </a:spcBef>
            </a:pPr>
            <a:endParaRPr lang="en-US" sz="2400" dirty="0">
              <a:latin typeface="Arial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Adopted FY19 Council District Service Fund - $2,750,000</a:t>
            </a:r>
          </a:p>
          <a:p>
            <a:pPr marL="1257300" lvl="2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$250,000/District Office (11)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6676" y="2594072"/>
            <a:ext cx="921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Proposed FY20 Council District Service Fund - $2,750,000</a:t>
            </a:r>
          </a:p>
          <a:p>
            <a:pPr marL="1257300" lvl="2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charset="0"/>
              </a:rPr>
              <a:t>$250,000/District Office (11)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324" y="5111576"/>
            <a:ext cx="78105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u="sng" dirty="0">
                <a:latin typeface="Arial" charset="0"/>
              </a:rPr>
              <a:t>Summary: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rial" charset="0"/>
              </a:rPr>
              <a:t>Proposed FY20 Council District Service Fund remained the same amount as FY19.  </a:t>
            </a:r>
          </a:p>
          <a:p>
            <a:pPr>
              <a:spcBef>
                <a:spcPts val="6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451"/>
            <a:ext cx="6273800" cy="83986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2060"/>
                </a:solidFill>
                <a:latin typeface="Helvetica" pitchFamily="34" charset="0"/>
              </a:rPr>
              <a:t>Increase/Decrease  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Helvetica" pitchFamily="34" charset="0"/>
              </a:rPr>
              <a:t>Houston Information Technology Services (HITS)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1ABBEA8-FB4D-4B66-9345-E0CA7C5F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9827"/>
            <a:ext cx="874329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Application Services increased by $48,221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 is due to HITS General Fund (GF) consolidating into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HITS Revolving Fund (RF) in FY2020. HITS (RF) includes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cost from the Director’s Office, Administration, Enterprise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Application Support and Cyber Security.  Also, an increase in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the cost for Microsoft Office 365 licenses and support.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charset="0"/>
              </a:rPr>
              <a:t>    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BF51FF4-A169-4E82-8F9D-C87B26C5E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63123"/>
            <a:ext cx="88697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800" dirty="0"/>
          </a:p>
          <a:p>
            <a:pPr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Data Services increased by $63,387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  <a:p>
            <a:pPr marL="1371600" lvl="8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Increase is due to the cost of infrastructure/Server which</a:t>
            </a:r>
          </a:p>
          <a:p>
            <a:pPr marL="1028700" lvl="8"/>
            <a:r>
              <a:rPr lang="en-US" sz="2000" dirty="0">
                <a:latin typeface="Arial" panose="020B0604020202020204" pitchFamily="34" charset="0"/>
              </a:rPr>
              <a:t>     was a result of consolidating GF and RF.  This cost includes</a:t>
            </a:r>
          </a:p>
          <a:p>
            <a:pPr marL="1028700" lvl="8"/>
            <a:r>
              <a:rPr lang="en-US" sz="2000" dirty="0">
                <a:latin typeface="Arial" panose="020B0604020202020204" pitchFamily="34" charset="0"/>
              </a:rPr>
              <a:t>     infrastructure, network and server personnel support.</a:t>
            </a:r>
          </a:p>
          <a:p>
            <a:pPr marL="1028700" lvl="8"/>
            <a:endParaRPr lang="en-US" sz="2000" dirty="0">
              <a:latin typeface="Arial" panose="020B0604020202020204" pitchFamily="34" charset="0"/>
            </a:endParaRPr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charset="0"/>
              </a:rPr>
              <a:t>Voice Services increased by $7,850</a:t>
            </a:r>
          </a:p>
          <a:p>
            <a:pPr marL="1371600" lvl="8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Increase is due to the cost of Voice Services personnel support</a:t>
            </a:r>
          </a:p>
          <a:p>
            <a:pPr marL="1028700" lvl="8"/>
            <a:r>
              <a:rPr lang="en-US" sz="2000" dirty="0">
                <a:latin typeface="Arial" panose="020B0604020202020204" pitchFamily="34" charset="0"/>
              </a:rPr>
              <a:t>     which was a result of consolidating GF and RF.  Also, cost for</a:t>
            </a:r>
          </a:p>
          <a:p>
            <a:pPr marL="1028700" lvl="8"/>
            <a:r>
              <a:rPr lang="en-US" sz="2000" dirty="0">
                <a:latin typeface="Arial" panose="020B0604020202020204" pitchFamily="34" charset="0"/>
              </a:rPr>
              <a:t>     the Telephone Expense Management System increased </a:t>
            </a:r>
          </a:p>
          <a:p>
            <a:pPr marL="1028700" lvl="8"/>
            <a:r>
              <a:rPr lang="en-US" sz="2000" dirty="0">
                <a:latin typeface="Arial" panose="020B0604020202020204" pitchFamily="34" charset="0"/>
              </a:rPr>
              <a:t>     significantly in FY2020.</a:t>
            </a:r>
          </a:p>
        </p:txBody>
      </p:sp>
    </p:spTree>
    <p:extLst>
      <p:ext uri="{BB962C8B-B14F-4D97-AF65-F5344CB8AC3E}">
        <p14:creationId xmlns:p14="http://schemas.microsoft.com/office/powerpoint/2010/main" val="20105173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2D1EE7907EF42BF02A8AC76346852" ma:contentTypeVersion="0" ma:contentTypeDescription="Create a new document." ma:contentTypeScope="" ma:versionID="378f06f12439c9ea02cc4947226728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569BA4-A502-4C85-A56B-8D9258B0A0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8B6C1C-04AD-4D98-8C12-DE63D46D49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797B35-02D6-447C-B220-F50D933FD2AB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62387</TotalTime>
  <Words>989</Words>
  <Application>Microsoft Office PowerPoint</Application>
  <PresentationFormat>On-screen Show (4:3)</PresentationFormat>
  <Paragraphs>269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Helvetica</vt:lpstr>
      <vt:lpstr>Times New Roman</vt:lpstr>
      <vt:lpstr>Wingdings</vt:lpstr>
      <vt:lpstr>Custom Design</vt:lpstr>
      <vt:lpstr>City Council FY2020 Proposed Budget Presentation  </vt:lpstr>
      <vt:lpstr>PowerPoint Presentation</vt:lpstr>
      <vt:lpstr>City Council’s Organization Chart  </vt:lpstr>
      <vt:lpstr>Appendix</vt:lpstr>
      <vt:lpstr>Budget Comparison (FY19 TO FY20)</vt:lpstr>
      <vt:lpstr>Budget Comparison (FY19 TO FY20)</vt:lpstr>
      <vt:lpstr>Budget Comparison (FY19 TO FY20)</vt:lpstr>
      <vt:lpstr>Budget Comparison (FY19 TO FY20)</vt:lpstr>
      <vt:lpstr>Increase/Decrease   Houston Information Technology Services (HITS)</vt:lpstr>
      <vt:lpstr>Increase/Decrease   Houston Information Technology Services (HITS)</vt:lpstr>
      <vt:lpstr>FY2020 Operating Budget</vt:lpstr>
      <vt:lpstr>BUDGET HISTORY</vt:lpstr>
      <vt:lpstr>FY19 COUNCIL DISTRICT SERVICE FUND MAJOR PROJECTS</vt:lpstr>
      <vt:lpstr>FY19 COUNCIL DISTRICT SERVICE FUND OVERVIEW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Presentation Template</dc:title>
  <dc:creator>Kurt.Amend@houstontx.gov</dc:creator>
  <cp:lastModifiedBy>Cunningham, Katherine - CNL</cp:lastModifiedBy>
  <cp:revision>548</cp:revision>
  <cp:lastPrinted>2019-05-07T16:31:29Z</cp:lastPrinted>
  <dcterms:created xsi:type="dcterms:W3CDTF">2015-10-09T16:02:59Z</dcterms:created>
  <dcterms:modified xsi:type="dcterms:W3CDTF">2019-05-08T16:47:04Z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0x010100E212D1EE7907EF42BF02A8AC76346852</vt:lpwstr>
  </property>
</Properties>
</file>