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5"/>
  </p:notesMasterIdLst>
  <p:handoutMasterIdLst>
    <p:handoutMasterId r:id="rId16"/>
  </p:handoutMasterIdLst>
  <p:sldIdLst>
    <p:sldId id="342" r:id="rId2"/>
    <p:sldId id="324" r:id="rId3"/>
    <p:sldId id="325" r:id="rId4"/>
    <p:sldId id="355" r:id="rId5"/>
    <p:sldId id="356" r:id="rId6"/>
    <p:sldId id="306" r:id="rId7"/>
    <p:sldId id="307" r:id="rId8"/>
    <p:sldId id="316" r:id="rId9"/>
    <p:sldId id="353" r:id="rId10"/>
    <p:sldId id="354" r:id="rId11"/>
    <p:sldId id="346" r:id="rId12"/>
    <p:sldId id="357" r:id="rId13"/>
    <p:sldId id="315"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7">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Osei-Bonsu" initials="JO" lastIdx="9" clrIdx="0">
    <p:extLst/>
  </p:cmAuthor>
  <p:cmAuthor id="2" name="Krista L Stegemiller" initials="KLS" lastIdx="27" clrIdx="1">
    <p:extLst/>
  </p:cmAuthor>
  <p:cmAuthor id="3" name="Sean M Lindstrom" initials="SML" lastIdx="7"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F7F7"/>
    <a:srgbClr val="DEEB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60" autoAdjust="0"/>
    <p:restoredTop sz="81436" autoAdjust="0"/>
  </p:normalViewPr>
  <p:slideViewPr>
    <p:cSldViewPr snapToGrid="0">
      <p:cViewPr varScale="1">
        <p:scale>
          <a:sx n="93" d="100"/>
          <a:sy n="93" d="100"/>
        </p:scale>
        <p:origin x="1656" y="84"/>
      </p:cViewPr>
      <p:guideLst>
        <p:guide orient="horz" pos="2167"/>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7" d="100"/>
          <a:sy n="67" d="100"/>
        </p:scale>
        <p:origin x="322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868766404199406E-2"/>
          <c:y val="0.169356053149606"/>
          <c:w val="0.49959596456692901"/>
          <c:h val="0.74939394685039395"/>
        </c:manualLayout>
      </c:layout>
      <c:pieChart>
        <c:varyColors val="1"/>
        <c:ser>
          <c:idx val="0"/>
          <c:order val="0"/>
          <c:tx>
            <c:strRef>
              <c:f>Sheet1!$B$1</c:f>
              <c:strCache>
                <c:ptCount val="1"/>
                <c:pt idx="0">
                  <c:v>FY20 Proposed Budget</c:v>
                </c:pt>
              </c:strCache>
            </c:strRef>
          </c:tx>
          <c:explosion val="19"/>
          <c:dPt>
            <c:idx val="0"/>
            <c:bubble3D val="0"/>
            <c:explosion val="3"/>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2-F3A6-45A7-80D8-83C699633456}"/>
              </c:ext>
            </c:extLst>
          </c:dPt>
          <c:dPt>
            <c:idx val="1"/>
            <c:bubble3D val="0"/>
            <c:explosion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F3A6-45A7-80D8-83C699633456}"/>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3A1C-4E43-8E94-ABBF20A1B16C}"/>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3A1C-4E43-8E94-ABBF20A1B16C}"/>
              </c:ext>
            </c:extLst>
          </c:dPt>
          <c:dLbls>
            <c:dLbl>
              <c:idx val="0"/>
              <c:layout>
                <c:manualLayout>
                  <c:x val="-0.13068930958825459"/>
                  <c:y val="0.17986118391760497"/>
                </c:manualLayout>
              </c:layout>
              <c:tx>
                <c:rich>
                  <a:bodyPr rot="0" spcFirstLastPara="1" vertOverflow="ellipsis" vert="horz" wrap="square" lIns="38100" tIns="19050" rIns="38100" bIns="19050" anchor="ctr" anchorCtr="1">
                    <a:spAutoFit/>
                  </a:bodyPr>
                  <a:lstStyle/>
                  <a:p>
                    <a:pPr>
                      <a:defRPr sz="1400" b="1" i="0" u="none" strike="noStrike" kern="1200" baseline="0">
                        <a:solidFill>
                          <a:schemeClr val="lt1"/>
                        </a:solidFill>
                        <a:latin typeface="+mn-lt"/>
                        <a:ea typeface="+mn-ea"/>
                        <a:cs typeface="+mn-cs"/>
                      </a:defRPr>
                    </a:pPr>
                    <a:fld id="{603AE1E9-87DE-4C3A-B41F-0458E027A94F}" type="CATEGORYNAME">
                      <a:rPr lang="en-US" sz="1400"/>
                      <a:pPr>
                        <a:defRPr sz="1400"/>
                      </a:pPr>
                      <a:t>[CATEGORY NAME]</a:t>
                    </a:fld>
                    <a:r>
                      <a:rPr lang="en-US" sz="1400" baseline="0" dirty="0"/>
                      <a:t>
</a:t>
                    </a:r>
                    <a:fld id="{32E6D165-CC55-4BCB-9E5A-97D66690675F}" type="PERCENTAGE">
                      <a:rPr lang="en-US" sz="1400" baseline="0" smtClean="0"/>
                      <a:pPr>
                        <a:defRPr sz="1400"/>
                      </a:pPr>
                      <a:t>[PERCENTAGE]</a:t>
                    </a:fld>
                    <a:endParaRPr lang="en-US" sz="1400" baseline="0" dirty="0"/>
                  </a:p>
                  <a:p>
                    <a:pPr>
                      <a:defRPr sz="1400"/>
                    </a:pPr>
                    <a:r>
                      <a:rPr lang="en-US" sz="1400" dirty="0"/>
                      <a:t>$4,918,138</a:t>
                    </a:r>
                  </a:p>
                </c:rich>
              </c:tx>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l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F3A6-45A7-80D8-83C699633456}"/>
                </c:ext>
              </c:extLst>
            </c:dLbl>
            <c:dLbl>
              <c:idx val="1"/>
              <c:layout>
                <c:manualLayout>
                  <c:x val="0.13794855232939635"/>
                  <c:y val="-0.247167798103541"/>
                </c:manualLayout>
              </c:layout>
              <c:tx>
                <c:rich>
                  <a:bodyPr rot="0" spcFirstLastPara="1" vertOverflow="ellipsis" vert="horz" wrap="square" lIns="38100" tIns="19050" rIns="38100" bIns="19050" anchor="ctr" anchorCtr="1">
                    <a:spAutoFit/>
                  </a:bodyPr>
                  <a:lstStyle/>
                  <a:p>
                    <a:pPr>
                      <a:defRPr sz="1400" b="1" i="0" u="none" strike="noStrike" kern="1200" baseline="0">
                        <a:solidFill>
                          <a:schemeClr val="lt1"/>
                        </a:solidFill>
                        <a:latin typeface="+mn-lt"/>
                        <a:ea typeface="+mn-ea"/>
                        <a:cs typeface="+mn-cs"/>
                      </a:defRPr>
                    </a:pPr>
                    <a:fld id="{43603A4F-99B4-4976-ABE9-D6DDE7301A64}" type="CATEGORYNAME">
                      <a:rPr lang="en-US" sz="1400"/>
                      <a:pPr>
                        <a:defRPr sz="1400"/>
                      </a:pPr>
                      <a:t>[CATEGORY NAME]</a:t>
                    </a:fld>
                    <a:r>
                      <a:rPr lang="en-US" sz="1400" baseline="0" dirty="0"/>
                      <a:t>
</a:t>
                    </a:r>
                    <a:fld id="{7B30C6EA-4D5F-4640-99EB-915859C3AB9D}" type="PERCENTAGE">
                      <a:rPr lang="en-US" sz="1400" baseline="0" smtClean="0"/>
                      <a:pPr>
                        <a:defRPr sz="1400"/>
                      </a:pPr>
                      <a:t>[PERCENTAGE]</a:t>
                    </a:fld>
                    <a:endParaRPr lang="en-US" sz="1400" baseline="0" dirty="0"/>
                  </a:p>
                  <a:p>
                    <a:pPr>
                      <a:defRPr sz="1400"/>
                    </a:pPr>
                    <a:r>
                      <a:rPr lang="en-US" sz="1400" baseline="0" dirty="0"/>
                      <a:t>$13,962,734</a:t>
                    </a:r>
                  </a:p>
                </c:rich>
              </c:tx>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l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13684088439140421"/>
                      <c:h val="0.13210182759366865"/>
                    </c:manualLayout>
                  </c15:layout>
                  <c15:dlblFieldTable/>
                  <c15:showDataLabelsRange val="0"/>
                </c:ext>
                <c:ext xmlns:c16="http://schemas.microsoft.com/office/drawing/2014/chart" uri="{C3380CC4-5D6E-409C-BE32-E72D297353CC}">
                  <c16:uniqueId val="{00000001-F3A6-45A7-80D8-83C699633456}"/>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2"/>
                <c:pt idx="0">
                  <c:v>Non Personnel</c:v>
                </c:pt>
                <c:pt idx="1">
                  <c:v>Personnel</c:v>
                </c:pt>
              </c:strCache>
            </c:strRef>
          </c:cat>
          <c:val>
            <c:numRef>
              <c:f>Sheet1!$B$2:$B$5</c:f>
              <c:numCache>
                <c:formatCode>General</c:formatCode>
                <c:ptCount val="4"/>
                <c:pt idx="0">
                  <c:v>4798997</c:v>
                </c:pt>
                <c:pt idx="1">
                  <c:v>13962734</c:v>
                </c:pt>
              </c:numCache>
            </c:numRef>
          </c:val>
          <c:extLst>
            <c:ext xmlns:c16="http://schemas.microsoft.com/office/drawing/2014/chart" uri="{C3380CC4-5D6E-409C-BE32-E72D297353CC}">
              <c16:uniqueId val="{00000000-F3A6-45A7-80D8-83C699633456}"/>
            </c:ext>
          </c:extLst>
        </c:ser>
        <c:dLbls>
          <c:dLblPos val="inEnd"/>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001787474052795"/>
          <c:y val="9.5556515206190143E-2"/>
          <c:w val="0.55996441432705013"/>
          <c:h val="0.80888696958761974"/>
        </c:manualLayout>
      </c:layout>
      <c:pieChart>
        <c:varyColors val="1"/>
        <c:ser>
          <c:idx val="0"/>
          <c:order val="0"/>
          <c:tx>
            <c:strRef>
              <c:f>Sheet1!$B$1</c:f>
              <c:strCache>
                <c:ptCount val="1"/>
                <c:pt idx="0">
                  <c:v>Column1</c:v>
                </c:pt>
              </c:strCache>
            </c:strRef>
          </c:tx>
          <c:dPt>
            <c:idx val="0"/>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528E-4A30-A836-DF77BFE8565A}"/>
              </c:ext>
            </c:extLst>
          </c:dPt>
          <c:dPt>
            <c:idx val="1"/>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528E-4A30-A836-DF77BFE8565A}"/>
              </c:ext>
            </c:extLst>
          </c:dPt>
          <c:dPt>
            <c:idx val="2"/>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528E-4A30-A836-DF77BFE8565A}"/>
              </c:ext>
            </c:extLst>
          </c:dPt>
          <c:dPt>
            <c:idx val="3"/>
            <c:bubble3D val="0"/>
            <c:spPr>
              <a:solidFill>
                <a:schemeClr val="accent6">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528E-4A30-A836-DF77BFE8565A}"/>
              </c:ext>
            </c:extLst>
          </c:dPt>
          <c:dPt>
            <c:idx val="4"/>
            <c:bubble3D val="0"/>
            <c:spPr>
              <a:solidFill>
                <a:schemeClr val="accent5">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528E-4A30-A836-DF77BFE8565A}"/>
              </c:ext>
            </c:extLst>
          </c:dPt>
          <c:dLbls>
            <c:dLbl>
              <c:idx val="0"/>
              <c:layout>
                <c:manualLayout>
                  <c:x val="-0.14424514200298999"/>
                  <c:y val="0.19464923097393499"/>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bg1"/>
                        </a:solidFill>
                        <a:latin typeface="+mn-lt"/>
                        <a:ea typeface="+mn-ea"/>
                        <a:cs typeface="+mn-cs"/>
                      </a:defRPr>
                    </a:pPr>
                    <a:fld id="{D71107A8-2B95-41C7-8D33-413BB2F5EA0D}" type="CATEGORYNAME">
                      <a:rPr lang="en-US" baseline="0">
                        <a:solidFill>
                          <a:schemeClr val="bg1"/>
                        </a:solidFill>
                      </a:rPr>
                      <a:pPr>
                        <a:defRPr>
                          <a:solidFill>
                            <a:schemeClr val="bg1"/>
                          </a:solidFill>
                        </a:defRPr>
                      </a:pPr>
                      <a:t>[CATEGORY NAME]</a:t>
                    </a:fld>
                    <a:r>
                      <a:rPr lang="en-US" baseline="0" dirty="0"/>
                      <a:t>
</a:t>
                    </a:r>
                    <a:fld id="{B4EE6246-7750-46BE-9E29-5A3C71DEBF32}" type="PERCENTAGE">
                      <a:rPr lang="en-US" baseline="0" smtClean="0"/>
                      <a:pPr>
                        <a:defRPr>
                          <a:solidFill>
                            <a:schemeClr val="bg1"/>
                          </a:solidFill>
                        </a:defRPr>
                      </a:pPr>
                      <a:t>[PERCENTAGE]</a:t>
                    </a:fld>
                    <a:endParaRPr lang="en-US" baseline="0" dirty="0"/>
                  </a:p>
                  <a:p>
                    <a:pPr>
                      <a:defRPr>
                        <a:solidFill>
                          <a:schemeClr val="bg1"/>
                        </a:solidFill>
                      </a:defRPr>
                    </a:pPr>
                    <a:r>
                      <a:rPr lang="en-US" baseline="0" dirty="0"/>
                      <a:t>$1,212,179</a:t>
                    </a:r>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bg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528E-4A30-A836-DF77BFE8565A}"/>
                </c:ext>
              </c:extLst>
            </c:dLbl>
            <c:dLbl>
              <c:idx val="1"/>
              <c:layout>
                <c:manualLayout>
                  <c:x val="-0.18180325553476201"/>
                  <c:y val="-0.25682091098429599"/>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bg1"/>
                        </a:solidFill>
                        <a:latin typeface="+mn-lt"/>
                        <a:ea typeface="+mn-ea"/>
                        <a:cs typeface="+mn-cs"/>
                      </a:defRPr>
                    </a:pPr>
                    <a:fld id="{516CCDBA-AE41-49E2-A6B4-8C00F24ABFBF}" type="CATEGORYNAME">
                      <a:rPr lang="en-US">
                        <a:solidFill>
                          <a:schemeClr val="bg1"/>
                        </a:solidFill>
                      </a:rPr>
                      <a:pPr>
                        <a:defRPr>
                          <a:solidFill>
                            <a:schemeClr val="bg1"/>
                          </a:solidFill>
                        </a:defRPr>
                      </a:pPr>
                      <a:t>[CATEGORY NAME]</a:t>
                    </a:fld>
                    <a:r>
                      <a:rPr lang="en-US" baseline="0" dirty="0">
                        <a:solidFill>
                          <a:schemeClr val="bg1"/>
                        </a:solidFill>
                      </a:rPr>
                      <a:t>
</a:t>
                    </a:r>
                    <a:fld id="{C9A02CB3-BAFD-45DB-81EA-A8034BD8E741}" type="PERCENTAGE">
                      <a:rPr lang="en-US" baseline="0" smtClean="0">
                        <a:solidFill>
                          <a:schemeClr val="bg1"/>
                        </a:solidFill>
                      </a:rPr>
                      <a:pPr>
                        <a:defRPr>
                          <a:solidFill>
                            <a:schemeClr val="bg1"/>
                          </a:solidFill>
                        </a:defRPr>
                      </a:pPr>
                      <a:t>[PERCENTAGE]</a:t>
                    </a:fld>
                    <a:endParaRPr lang="en-US" baseline="0" dirty="0">
                      <a:solidFill>
                        <a:schemeClr val="bg1"/>
                      </a:solidFill>
                    </a:endParaRPr>
                  </a:p>
                  <a:p>
                    <a:pPr>
                      <a:defRPr>
                        <a:solidFill>
                          <a:schemeClr val="bg1"/>
                        </a:solidFill>
                      </a:defRPr>
                    </a:pPr>
                    <a:r>
                      <a:rPr lang="en-US" baseline="0" dirty="0">
                        <a:solidFill>
                          <a:schemeClr val="bg1"/>
                        </a:solidFill>
                      </a:rPr>
                      <a:t>$1,433,120</a:t>
                    </a:r>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bg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528E-4A30-A836-DF77BFE8565A}"/>
                </c:ext>
              </c:extLst>
            </c:dLbl>
            <c:dLbl>
              <c:idx val="2"/>
              <c:layout>
                <c:manualLayout>
                  <c:x val="1.3930762356412017E-2"/>
                  <c:y val="0"/>
                </c:manualLayout>
              </c:layout>
              <c:tx>
                <c:rich>
                  <a:bodyPr rot="0" spcFirstLastPara="1" vertOverflow="ellipsis" vert="horz" wrap="square" lIns="38100" tIns="19050" rIns="38100" bIns="19050" anchor="ctr" anchorCtr="1">
                    <a:noAutofit/>
                  </a:bodyPr>
                  <a:lstStyle/>
                  <a:p>
                    <a:pPr>
                      <a:defRPr sz="1330" b="1" i="0" u="none" strike="noStrike" kern="1200" spc="0" baseline="0">
                        <a:solidFill>
                          <a:schemeClr val="tx1"/>
                        </a:solidFill>
                        <a:latin typeface="+mn-lt"/>
                        <a:ea typeface="+mn-ea"/>
                        <a:cs typeface="+mn-cs"/>
                      </a:defRPr>
                    </a:pPr>
                    <a:fld id="{3C8DD5E0-3BF0-4194-B7EE-80CB775BEE90}" type="CATEGORYNAME">
                      <a:rPr lang="en-US" baseline="0">
                        <a:solidFill>
                          <a:schemeClr val="tx1"/>
                        </a:solidFill>
                      </a:rPr>
                      <a:pPr>
                        <a:defRPr>
                          <a:solidFill>
                            <a:schemeClr val="tx1"/>
                          </a:solidFill>
                        </a:defRPr>
                      </a:pPr>
                      <a:t>[CATEGORY NAME]</a:t>
                    </a:fld>
                    <a:r>
                      <a:rPr lang="en-US" baseline="0" dirty="0">
                        <a:solidFill>
                          <a:schemeClr val="tx1"/>
                        </a:solidFill>
                      </a:rPr>
                      <a:t>
</a:t>
                    </a:r>
                    <a:fld id="{DBB6B8CF-2C03-4C3D-94D8-C5F81A3BEE19}" type="PERCENTAGE">
                      <a:rPr lang="en-US" baseline="0" smtClean="0">
                        <a:solidFill>
                          <a:schemeClr val="tx1"/>
                        </a:solidFill>
                      </a:rPr>
                      <a:pPr>
                        <a:defRPr>
                          <a:solidFill>
                            <a:schemeClr val="tx1"/>
                          </a:solidFill>
                        </a:defRPr>
                      </a:pPr>
                      <a:t>[PERCENTAGE]</a:t>
                    </a:fld>
                    <a:endParaRPr lang="en-US" baseline="0" dirty="0">
                      <a:solidFill>
                        <a:schemeClr val="tx1"/>
                      </a:solidFill>
                    </a:endParaRPr>
                  </a:p>
                  <a:p>
                    <a:pPr>
                      <a:defRPr>
                        <a:solidFill>
                          <a:schemeClr val="tx1"/>
                        </a:solidFill>
                      </a:defRPr>
                    </a:pPr>
                    <a:r>
                      <a:rPr lang="en-US" baseline="0" dirty="0">
                        <a:solidFill>
                          <a:schemeClr val="tx1"/>
                        </a:solidFill>
                      </a:rPr>
                      <a:t>$119,141</a:t>
                    </a:r>
                  </a:p>
                </c:rich>
              </c:tx>
              <c:spPr>
                <a:noFill/>
                <a:ln>
                  <a:noFill/>
                </a:ln>
                <a:effectLst/>
              </c:spPr>
              <c:txPr>
                <a:bodyPr rot="0" spcFirstLastPara="1" vertOverflow="ellipsis" vert="horz" wrap="square" lIns="38100" tIns="19050" rIns="38100" bIns="19050" anchor="ctr" anchorCtr="1">
                  <a:noAutofit/>
                </a:bodyPr>
                <a:lstStyle/>
                <a:p>
                  <a:pPr>
                    <a:defRPr sz="1330" b="1" i="0" u="none" strike="noStrike" kern="1200" spc="0" baseline="0">
                      <a:solidFill>
                        <a:schemeClr val="tx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31752127834125304"/>
                      <c:h val="0.15851304106055855"/>
                    </c:manualLayout>
                  </c15:layout>
                  <c15:dlblFieldTable/>
                  <c15:showDataLabelsRange val="0"/>
                </c:ext>
                <c:ext xmlns:c16="http://schemas.microsoft.com/office/drawing/2014/chart" uri="{C3380CC4-5D6E-409C-BE32-E72D297353CC}">
                  <c16:uniqueId val="{00000004-528E-4A30-A836-DF77BFE8565A}"/>
                </c:ext>
              </c:extLst>
            </c:dLbl>
            <c:dLbl>
              <c:idx val="3"/>
              <c:layout>
                <c:manualLayout>
                  <c:x val="0.136397608370703"/>
                  <c:y val="-0.16280759329664199"/>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bg1"/>
                        </a:solidFill>
                        <a:latin typeface="+mn-lt"/>
                        <a:ea typeface="+mn-ea"/>
                        <a:cs typeface="+mn-cs"/>
                      </a:defRPr>
                    </a:pPr>
                    <a:fld id="{6D6295EF-F983-49AB-B5DB-0C69D4082725}" type="CATEGORYNAME">
                      <a:rPr lang="en-US" baseline="0">
                        <a:solidFill>
                          <a:schemeClr val="bg1"/>
                        </a:solidFill>
                      </a:rPr>
                      <a:pPr>
                        <a:defRPr>
                          <a:solidFill>
                            <a:schemeClr val="bg1"/>
                          </a:solidFill>
                        </a:defRPr>
                      </a:pPr>
                      <a:t>[CATEGORY NAME]</a:t>
                    </a:fld>
                    <a:r>
                      <a:rPr lang="en-US" baseline="0" dirty="0">
                        <a:solidFill>
                          <a:schemeClr val="bg1"/>
                        </a:solidFill>
                      </a:rPr>
                      <a:t>
</a:t>
                    </a:r>
                    <a:fld id="{C54DDB61-2419-4890-917E-2CAFC20D7E9C}" type="PERCENTAGE">
                      <a:rPr lang="en-US" baseline="0" smtClean="0">
                        <a:solidFill>
                          <a:schemeClr val="bg1"/>
                        </a:solidFill>
                      </a:rPr>
                      <a:pPr>
                        <a:defRPr>
                          <a:solidFill>
                            <a:schemeClr val="bg1"/>
                          </a:solidFill>
                        </a:defRPr>
                      </a:pPr>
                      <a:t>[PERCENTAGE]</a:t>
                    </a:fld>
                    <a:endParaRPr lang="en-US" baseline="0" dirty="0">
                      <a:solidFill>
                        <a:schemeClr val="bg1"/>
                      </a:solidFill>
                    </a:endParaRPr>
                  </a:p>
                  <a:p>
                    <a:pPr>
                      <a:defRPr>
                        <a:solidFill>
                          <a:schemeClr val="bg1"/>
                        </a:solidFill>
                      </a:defRPr>
                    </a:pPr>
                    <a:r>
                      <a:rPr lang="en-US" baseline="0" dirty="0">
                        <a:solidFill>
                          <a:schemeClr val="bg1"/>
                        </a:solidFill>
                      </a:rPr>
                      <a:t>$938,348</a:t>
                    </a:r>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bg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528E-4A30-A836-DF77BFE8565A}"/>
                </c:ext>
              </c:extLst>
            </c:dLbl>
            <c:dLbl>
              <c:idx val="4"/>
              <c:layout>
                <c:manualLayout>
                  <c:x val="0.19058295964125599"/>
                  <c:y val="0.17964975812043199"/>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bg1"/>
                        </a:solidFill>
                        <a:latin typeface="+mn-lt"/>
                        <a:ea typeface="+mn-ea"/>
                        <a:cs typeface="+mn-cs"/>
                      </a:defRPr>
                    </a:pPr>
                    <a:fld id="{E643817D-4855-4837-BC69-CBB6D44BAEAB}" type="CATEGORYNAME">
                      <a:rPr lang="en-US" dirty="0"/>
                      <a:pPr>
                        <a:defRPr>
                          <a:solidFill>
                            <a:schemeClr val="bg1"/>
                          </a:solidFill>
                        </a:defRPr>
                      </a:pPr>
                      <a:t>[CATEGORY NAME]</a:t>
                    </a:fld>
                    <a:r>
                      <a:rPr lang="en-US" baseline="0" dirty="0"/>
                      <a:t>
</a:t>
                    </a:r>
                    <a:fld id="{2EF07E71-D2DA-4339-9C2B-BF2A4C08BE5D}" type="PERCENTAGE">
                      <a:rPr lang="en-US" baseline="0" smtClean="0"/>
                      <a:pPr>
                        <a:defRPr>
                          <a:solidFill>
                            <a:schemeClr val="bg1"/>
                          </a:solidFill>
                        </a:defRPr>
                      </a:pPr>
                      <a:t>[PERCENTAGE]</a:t>
                    </a:fld>
                    <a:endParaRPr lang="en-US" baseline="0" dirty="0"/>
                  </a:p>
                  <a:p>
                    <a:pPr>
                      <a:defRPr>
                        <a:solidFill>
                          <a:schemeClr val="bg1"/>
                        </a:solidFill>
                      </a:defRPr>
                    </a:pPr>
                    <a:r>
                      <a:rPr lang="en-US" baseline="0" dirty="0"/>
                      <a:t>$1,215,350</a:t>
                    </a:r>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bg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528E-4A30-A836-DF77BFE8565A}"/>
                </c:ext>
              </c:extLst>
            </c:dLbl>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bg1"/>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Billing &amp; Collection Services</c:v>
                </c:pt>
                <c:pt idx="1">
                  <c:v>Accounting &amp; Auditing Services</c:v>
                </c:pt>
                <c:pt idx="2">
                  <c:v>Supplies</c:v>
                </c:pt>
                <c:pt idx="3">
                  <c:v>Restricted Accounts</c:v>
                </c:pt>
                <c:pt idx="4">
                  <c:v>Other Services</c:v>
                </c:pt>
              </c:strCache>
            </c:strRef>
          </c:cat>
          <c:val>
            <c:numRef>
              <c:f>Sheet1!$B$2:$B$6</c:f>
              <c:numCache>
                <c:formatCode>General</c:formatCode>
                <c:ptCount val="5"/>
                <c:pt idx="0">
                  <c:v>1212179</c:v>
                </c:pt>
                <c:pt idx="1">
                  <c:v>1433120</c:v>
                </c:pt>
                <c:pt idx="2">
                  <c:v>119141</c:v>
                </c:pt>
                <c:pt idx="3">
                  <c:v>938348</c:v>
                </c:pt>
                <c:pt idx="4">
                  <c:v>1215350</c:v>
                </c:pt>
              </c:numCache>
            </c:numRef>
          </c:val>
          <c:extLst>
            <c:ext xmlns:c16="http://schemas.microsoft.com/office/drawing/2014/chart" uri="{C3380CC4-5D6E-409C-BE32-E72D297353CC}">
              <c16:uniqueId val="{00000000-528E-4A30-A836-DF77BFE8565A}"/>
            </c:ext>
          </c:extLst>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868766404199406E-2"/>
          <c:y val="0.169356053149606"/>
          <c:w val="0.49959596456692901"/>
          <c:h val="0.74939394685039395"/>
        </c:manualLayout>
      </c:layout>
      <c:pieChart>
        <c:varyColors val="1"/>
        <c:ser>
          <c:idx val="0"/>
          <c:order val="0"/>
          <c:tx>
            <c:strRef>
              <c:f>Sheet1!$B$1</c:f>
              <c:strCache>
                <c:ptCount val="1"/>
                <c:pt idx="0">
                  <c:v>FY20 Proposed Budget</c:v>
                </c:pt>
              </c:strCache>
            </c:strRef>
          </c:tx>
          <c:explosion val="19"/>
          <c:dPt>
            <c:idx val="0"/>
            <c:bubble3D val="0"/>
            <c:explosion val="3"/>
            <c:spPr>
              <a:solidFill>
                <a:schemeClr val="accent6"/>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2-F3A6-45A7-80D8-83C699633456}"/>
              </c:ext>
            </c:extLst>
          </c:dPt>
          <c:dPt>
            <c:idx val="1"/>
            <c:bubble3D val="0"/>
            <c:explosion val="0"/>
            <c:spPr>
              <a:solidFill>
                <a:schemeClr val="accent5"/>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F3A6-45A7-80D8-83C699633456}"/>
              </c:ext>
            </c:extLst>
          </c:dPt>
          <c:dPt>
            <c:idx val="2"/>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5A44-4AFD-B99D-FFB10630B295}"/>
              </c:ext>
            </c:extLst>
          </c:dPt>
          <c:dPt>
            <c:idx val="3"/>
            <c:bubble3D val="0"/>
            <c:spPr>
              <a:solidFill>
                <a:schemeClr val="accent6">
                  <a:lumMod val="60000"/>
                </a:schemeClr>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5A44-4AFD-B99D-FFB10630B295}"/>
              </c:ext>
            </c:extLst>
          </c:dPt>
          <c:dLbls>
            <c:dLbl>
              <c:idx val="0"/>
              <c:layout>
                <c:manualLayout>
                  <c:x val="2.4126476377952729E-2"/>
                  <c:y val="-2.6474837021532218E-3"/>
                </c:manualLayout>
              </c:layout>
              <c:tx>
                <c:rich>
                  <a:bodyPr rot="0" spcFirstLastPara="1" vertOverflow="ellipsis" vert="horz" wrap="square" lIns="38100" tIns="19050" rIns="38100" bIns="19050" anchor="ctr" anchorCtr="1">
                    <a:noAutofit/>
                  </a:bodyPr>
                  <a:lstStyle/>
                  <a:p>
                    <a:pPr>
                      <a:defRPr sz="1200" b="1" i="0" u="none" strike="noStrike" kern="1200" baseline="0">
                        <a:solidFill>
                          <a:schemeClr val="lt1"/>
                        </a:solidFill>
                        <a:latin typeface="+mn-lt"/>
                        <a:ea typeface="+mn-ea"/>
                        <a:cs typeface="+mn-cs"/>
                      </a:defRPr>
                    </a:pPr>
                    <a:fld id="{9D2C5325-7F5A-484C-BE94-49140B771458}" type="CATEGORYNAME">
                      <a:rPr lang="en-US" sz="1200" b="1">
                        <a:solidFill>
                          <a:schemeClr val="tx1"/>
                        </a:solidFill>
                      </a:rPr>
                      <a:pPr>
                        <a:defRPr sz="1200"/>
                      </a:pPr>
                      <a:t>[CATEGORY NAME]</a:t>
                    </a:fld>
                    <a:r>
                      <a:rPr lang="en-US" sz="1200" b="1" baseline="0" dirty="0">
                        <a:solidFill>
                          <a:schemeClr val="tx1"/>
                        </a:solidFill>
                      </a:rPr>
                      <a:t>
</a:t>
                    </a:r>
                    <a:fld id="{ED29E3ED-94F2-4696-B329-4C52A9C44FA6}" type="PERCENTAGE">
                      <a:rPr lang="en-US" sz="1200" b="1" baseline="0" smtClean="0">
                        <a:solidFill>
                          <a:schemeClr val="tx1"/>
                        </a:solidFill>
                      </a:rPr>
                      <a:pPr>
                        <a:defRPr sz="1200"/>
                      </a:pPr>
                      <a:t>[PERCENTAGE]</a:t>
                    </a:fld>
                    <a:endParaRPr lang="en-US" sz="1200" b="1" baseline="0" dirty="0">
                      <a:solidFill>
                        <a:schemeClr val="tx1"/>
                      </a:solidFill>
                    </a:endParaRPr>
                  </a:p>
                  <a:p>
                    <a:pPr>
                      <a:defRPr sz="1200"/>
                    </a:pPr>
                    <a:r>
                      <a:rPr lang="en-US" sz="1200" b="1" baseline="0" dirty="0">
                        <a:solidFill>
                          <a:schemeClr val="tx1"/>
                        </a:solidFill>
                      </a:rPr>
                      <a:t>$465,822</a:t>
                    </a:r>
                  </a:p>
                </c:rich>
              </c:tx>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l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16460781147473752"/>
                      <c:h val="0.13463335331132878"/>
                    </c:manualLayout>
                  </c15:layout>
                  <c15:dlblFieldTable/>
                  <c15:showDataLabelsRange val="0"/>
                </c:ext>
                <c:ext xmlns:c16="http://schemas.microsoft.com/office/drawing/2014/chart" uri="{C3380CC4-5D6E-409C-BE32-E72D297353CC}">
                  <c16:uniqueId val="{00000002-F3A6-45A7-80D8-83C699633456}"/>
                </c:ext>
              </c:extLst>
            </c:dLbl>
            <c:dLbl>
              <c:idx val="1"/>
              <c:layout>
                <c:manualLayout>
                  <c:x val="3.4707953986220424E-2"/>
                  <c:y val="-0.25537359841775809"/>
                </c:manualLayout>
              </c:layout>
              <c:tx>
                <c:rich>
                  <a:bodyPr rot="0" spcFirstLastPara="1" vertOverflow="ellipsis" vert="horz" wrap="square" lIns="38100" tIns="19050" rIns="38100" bIns="19050" anchor="ctr" anchorCtr="1">
                    <a:spAutoFit/>
                  </a:bodyPr>
                  <a:lstStyle/>
                  <a:p>
                    <a:pPr>
                      <a:defRPr sz="1400" b="1" i="0" u="none" strike="noStrike" kern="1200" baseline="0">
                        <a:solidFill>
                          <a:schemeClr val="lt1"/>
                        </a:solidFill>
                        <a:latin typeface="+mn-lt"/>
                        <a:ea typeface="+mn-ea"/>
                        <a:cs typeface="+mn-cs"/>
                      </a:defRPr>
                    </a:pPr>
                    <a:fld id="{A78F64C6-529C-4DEB-8FC7-0EC80E6EED89}" type="CATEGORYNAME">
                      <a:rPr lang="en-US" sz="1400" b="1"/>
                      <a:pPr>
                        <a:defRPr sz="1400"/>
                      </a:pPr>
                      <a:t>[CATEGORY NAME]</a:t>
                    </a:fld>
                    <a:r>
                      <a:rPr lang="en-US" sz="1400" b="1" baseline="0" dirty="0"/>
                      <a:t>
</a:t>
                    </a:r>
                    <a:fld id="{1F72689A-3D49-4661-8D1A-E800961AA045}" type="PERCENTAGE">
                      <a:rPr lang="en-US" sz="1400" b="1" baseline="0" smtClean="0"/>
                      <a:pPr>
                        <a:defRPr sz="1400"/>
                      </a:pPr>
                      <a:t>[PERCENTAGE]</a:t>
                    </a:fld>
                    <a:endParaRPr lang="en-US" sz="1400" b="1" baseline="0" dirty="0"/>
                  </a:p>
                  <a:p>
                    <a:pPr>
                      <a:defRPr sz="1400"/>
                    </a:pPr>
                    <a:r>
                      <a:rPr lang="en-US" sz="1400" b="1" baseline="0" dirty="0"/>
                      <a:t>$6,134,698</a:t>
                    </a:r>
                  </a:p>
                </c:rich>
              </c:tx>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l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12692057291666664"/>
                      <c:h val="0.13210182759366865"/>
                    </c:manualLayout>
                  </c15:layout>
                  <c15:dlblFieldTable/>
                  <c15:showDataLabelsRange val="0"/>
                </c:ext>
                <c:ext xmlns:c16="http://schemas.microsoft.com/office/drawing/2014/chart" uri="{C3380CC4-5D6E-409C-BE32-E72D297353CC}">
                  <c16:uniqueId val="{00000001-F3A6-45A7-80D8-83C69963345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2"/>
                <c:pt idx="0">
                  <c:v>Non Personnel</c:v>
                </c:pt>
                <c:pt idx="1">
                  <c:v>Personnel</c:v>
                </c:pt>
              </c:strCache>
            </c:strRef>
          </c:cat>
          <c:val>
            <c:numRef>
              <c:f>Sheet1!$B$2:$B$5</c:f>
              <c:numCache>
                <c:formatCode>General</c:formatCode>
                <c:ptCount val="4"/>
                <c:pt idx="0">
                  <c:v>465822</c:v>
                </c:pt>
                <c:pt idx="1">
                  <c:v>6134698</c:v>
                </c:pt>
              </c:numCache>
            </c:numRef>
          </c:val>
          <c:extLst>
            <c:ext xmlns:c16="http://schemas.microsoft.com/office/drawing/2014/chart" uri="{C3380CC4-5D6E-409C-BE32-E72D297353CC}">
              <c16:uniqueId val="{00000000-F3A6-45A7-80D8-83C699633456}"/>
            </c:ext>
          </c:extLst>
        </c:ser>
        <c:ser>
          <c:idx val="1"/>
          <c:order val="1"/>
          <c:tx>
            <c:strRef>
              <c:f>Sheet1!$C$1</c:f>
              <c:strCache>
                <c:ptCount val="1"/>
                <c:pt idx="0">
                  <c:v>Column1</c:v>
                </c:pt>
              </c:strCache>
            </c:strRef>
          </c:tx>
          <c:dPt>
            <c:idx val="0"/>
            <c:bubble3D val="0"/>
            <c:spPr>
              <a:solidFill>
                <a:schemeClr val="accent6"/>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9-5A44-4AFD-B99D-FFB10630B295}"/>
              </c:ext>
            </c:extLst>
          </c:dPt>
          <c:dPt>
            <c:idx val="1"/>
            <c:bubble3D val="0"/>
            <c:spPr>
              <a:solidFill>
                <a:schemeClr val="accent5"/>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B-5A44-4AFD-B99D-FFB10630B295}"/>
              </c:ext>
            </c:extLst>
          </c:dPt>
          <c:dPt>
            <c:idx val="2"/>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D-5A44-4AFD-B99D-FFB10630B295}"/>
              </c:ext>
            </c:extLst>
          </c:dPt>
          <c:dPt>
            <c:idx val="3"/>
            <c:bubble3D val="0"/>
            <c:spPr>
              <a:solidFill>
                <a:schemeClr val="accent6">
                  <a:lumMod val="60000"/>
                </a:schemeClr>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F-5A44-4AFD-B99D-FFB10630B295}"/>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2"/>
                <c:pt idx="0">
                  <c:v>Non Personnel</c:v>
                </c:pt>
                <c:pt idx="1">
                  <c:v>Personnel</c:v>
                </c:pt>
              </c:strCache>
            </c:strRef>
          </c:cat>
          <c:val>
            <c:numRef>
              <c:f>Sheet1!$C$2:$C$5</c:f>
              <c:numCache>
                <c:formatCode>General</c:formatCode>
                <c:ptCount val="4"/>
              </c:numCache>
            </c:numRef>
          </c:val>
          <c:extLst>
            <c:ext xmlns:c16="http://schemas.microsoft.com/office/drawing/2014/chart" uri="{C3380CC4-5D6E-409C-BE32-E72D297353CC}">
              <c16:uniqueId val="{00000000-A042-429A-9DDE-DA43307A0BDE}"/>
            </c:ext>
          </c:extLst>
        </c:ser>
        <c:dLbls>
          <c:dLblPos val="inEnd"/>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528E-4A30-A836-DF77BFE8565A}"/>
              </c:ext>
            </c:extLst>
          </c:dPt>
          <c:dPt>
            <c:idx val="1"/>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528E-4A30-A836-DF77BFE8565A}"/>
              </c:ext>
            </c:extLst>
          </c:dPt>
          <c:dPt>
            <c:idx val="2"/>
            <c:bubble3D val="0"/>
            <c:spPr>
              <a:solidFill>
                <a:schemeClr val="accent2">
                  <a:lumMod val="75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528E-4A30-A836-DF77BFE8565A}"/>
              </c:ext>
            </c:extLst>
          </c:dPt>
          <c:dLbls>
            <c:dLbl>
              <c:idx val="0"/>
              <c:layout>
                <c:manualLayout>
                  <c:x val="-8.2585949177877496E-2"/>
                  <c:y val="0.14833327770851101"/>
                </c:manualLayout>
              </c:layout>
              <c:tx>
                <c:rich>
                  <a:bodyPr rot="0" spcFirstLastPara="1" vertOverflow="ellipsis" vert="horz" wrap="square" lIns="38100" tIns="19050" rIns="38100" bIns="19050" anchor="ctr" anchorCtr="1">
                    <a:noAutofit/>
                  </a:bodyPr>
                  <a:lstStyle/>
                  <a:p>
                    <a:pPr>
                      <a:defRPr sz="1330" b="1" i="0" u="none" strike="noStrike" kern="1200" spc="0" baseline="0">
                        <a:solidFill>
                          <a:schemeClr val="bg1"/>
                        </a:solidFill>
                        <a:latin typeface="+mn-lt"/>
                        <a:ea typeface="+mn-ea"/>
                        <a:cs typeface="+mn-cs"/>
                      </a:defRPr>
                    </a:pPr>
                    <a:fld id="{D71107A8-2B95-41C7-8D33-413BB2F5EA0D}" type="CATEGORYNAME">
                      <a:rPr lang="en-US" baseline="0">
                        <a:solidFill>
                          <a:schemeClr val="bg1"/>
                        </a:solidFill>
                      </a:rPr>
                      <a:pPr>
                        <a:defRPr>
                          <a:solidFill>
                            <a:schemeClr val="bg1"/>
                          </a:solidFill>
                        </a:defRPr>
                      </a:pPr>
                      <a:t>[CATEGORY NAME]</a:t>
                    </a:fld>
                    <a:r>
                      <a:rPr lang="en-US" baseline="0" dirty="0"/>
                      <a:t>
</a:t>
                    </a:r>
                    <a:fld id="{B4EE6246-7750-46BE-9E29-5A3C71DEBF32}" type="PERCENTAGE">
                      <a:rPr lang="en-US" baseline="0" smtClean="0"/>
                      <a:pPr>
                        <a:defRPr>
                          <a:solidFill>
                            <a:schemeClr val="bg1"/>
                          </a:solidFill>
                        </a:defRPr>
                      </a:pPr>
                      <a:t>[PERCENTAGE]</a:t>
                    </a:fld>
                    <a:endParaRPr lang="en-US" baseline="0" dirty="0"/>
                  </a:p>
                  <a:p>
                    <a:pPr>
                      <a:defRPr>
                        <a:solidFill>
                          <a:schemeClr val="bg1"/>
                        </a:solidFill>
                      </a:defRPr>
                    </a:pPr>
                    <a:r>
                      <a:rPr lang="en-US" baseline="0" dirty="0"/>
                      <a:t>$52,777</a:t>
                    </a:r>
                  </a:p>
                </c:rich>
              </c:tx>
              <c:spPr>
                <a:noFill/>
                <a:ln>
                  <a:noFill/>
                </a:ln>
                <a:effectLst/>
              </c:spPr>
              <c:txPr>
                <a:bodyPr rot="0" spcFirstLastPara="1" vertOverflow="ellipsis" vert="horz" wrap="square" lIns="38100" tIns="19050" rIns="38100" bIns="19050" anchor="ctr" anchorCtr="1">
                  <a:noAutofit/>
                </a:bodyPr>
                <a:lstStyle/>
                <a:p>
                  <a:pPr>
                    <a:defRPr sz="1330" b="1" i="0" u="none" strike="noStrike" kern="1200" spc="0" baseline="0">
                      <a:solidFill>
                        <a:schemeClr val="bg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9.75710014947683E-2"/>
                      <c:h val="0.209039335737947"/>
                    </c:manualLayout>
                  </c15:layout>
                  <c15:dlblFieldTable/>
                  <c15:showDataLabelsRange val="0"/>
                </c:ext>
                <c:ext xmlns:c16="http://schemas.microsoft.com/office/drawing/2014/chart" uri="{C3380CC4-5D6E-409C-BE32-E72D297353CC}">
                  <c16:uniqueId val="{00000001-528E-4A30-A836-DF77BFE8565A}"/>
                </c:ext>
              </c:extLst>
            </c:dLbl>
            <c:dLbl>
              <c:idx val="1"/>
              <c:layout>
                <c:manualLayout>
                  <c:x val="-0.12761790426420899"/>
                  <c:y val="-0.21471549892482"/>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bg1"/>
                        </a:solidFill>
                        <a:latin typeface="+mn-lt"/>
                        <a:ea typeface="+mn-ea"/>
                        <a:cs typeface="+mn-cs"/>
                      </a:defRPr>
                    </a:pPr>
                    <a:fld id="{516CCDBA-AE41-49E2-A6B4-8C00F24ABFBF}" type="CATEGORYNAME">
                      <a:rPr lang="en-US">
                        <a:solidFill>
                          <a:schemeClr val="bg1"/>
                        </a:solidFill>
                      </a:rPr>
                      <a:pPr>
                        <a:defRPr>
                          <a:solidFill>
                            <a:schemeClr val="bg1"/>
                          </a:solidFill>
                        </a:defRPr>
                      </a:pPr>
                      <a:t>[CATEGORY NAME]</a:t>
                    </a:fld>
                    <a:r>
                      <a:rPr lang="en-US" baseline="0" dirty="0">
                        <a:solidFill>
                          <a:schemeClr val="bg1"/>
                        </a:solidFill>
                      </a:rPr>
                      <a:t>
</a:t>
                    </a:r>
                    <a:fld id="{C9A02CB3-BAFD-45DB-81EA-A8034BD8E741}" type="PERCENTAGE">
                      <a:rPr lang="en-US" baseline="0" smtClean="0">
                        <a:solidFill>
                          <a:schemeClr val="bg1"/>
                        </a:solidFill>
                      </a:rPr>
                      <a:pPr>
                        <a:defRPr>
                          <a:solidFill>
                            <a:schemeClr val="bg1"/>
                          </a:solidFill>
                        </a:defRPr>
                      </a:pPr>
                      <a:t>[PERCENTAGE]</a:t>
                    </a:fld>
                    <a:endParaRPr lang="en-US" baseline="0" dirty="0">
                      <a:solidFill>
                        <a:schemeClr val="bg1"/>
                      </a:solidFill>
                    </a:endParaRPr>
                  </a:p>
                  <a:p>
                    <a:pPr>
                      <a:defRPr>
                        <a:solidFill>
                          <a:schemeClr val="bg1"/>
                        </a:solidFill>
                      </a:defRPr>
                    </a:pPr>
                    <a:r>
                      <a:rPr lang="en-US" baseline="0" dirty="0">
                        <a:solidFill>
                          <a:schemeClr val="bg1"/>
                        </a:solidFill>
                      </a:rPr>
                      <a:t>$284,244</a:t>
                    </a:r>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bg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528E-4A30-A836-DF77BFE8565A}"/>
                </c:ext>
              </c:extLst>
            </c:dLbl>
            <c:dLbl>
              <c:idx val="2"/>
              <c:layout>
                <c:manualLayout>
                  <c:x val="0.1885932700116521"/>
                  <c:y val="0.19257081500384918"/>
                </c:manualLayout>
              </c:layout>
              <c:tx>
                <c:rich>
                  <a:bodyPr rot="0" spcFirstLastPara="1" vertOverflow="ellipsis" vert="horz" wrap="square" lIns="38100" tIns="19050" rIns="38100" bIns="19050" anchor="ctr" anchorCtr="1">
                    <a:noAutofit/>
                  </a:bodyPr>
                  <a:lstStyle/>
                  <a:p>
                    <a:pPr>
                      <a:defRPr sz="1330" b="1" i="0" u="none" strike="noStrike" kern="1200" spc="0" baseline="0">
                        <a:solidFill>
                          <a:schemeClr val="bg1"/>
                        </a:solidFill>
                        <a:latin typeface="+mn-lt"/>
                        <a:ea typeface="+mn-ea"/>
                        <a:cs typeface="+mn-cs"/>
                      </a:defRPr>
                    </a:pPr>
                    <a:fld id="{A87C0EAC-FD33-44B8-8966-3E602E96EB05}" type="CATEGORYNAME">
                      <a:rPr lang="en-US">
                        <a:solidFill>
                          <a:schemeClr val="bg1"/>
                        </a:solidFill>
                      </a:rPr>
                      <a:pPr>
                        <a:defRPr>
                          <a:solidFill>
                            <a:schemeClr val="bg1"/>
                          </a:solidFill>
                        </a:defRPr>
                      </a:pPr>
                      <a:t>[CATEGORY NAME]</a:t>
                    </a:fld>
                    <a:r>
                      <a:rPr lang="en-US" baseline="0" dirty="0">
                        <a:solidFill>
                          <a:schemeClr val="bg1"/>
                        </a:solidFill>
                      </a:rPr>
                      <a:t>
</a:t>
                    </a:r>
                    <a:fld id="{3EE33278-AB39-4A9A-A080-D92B539A33DC}" type="PERCENTAGE">
                      <a:rPr lang="en-US" baseline="0" smtClean="0">
                        <a:solidFill>
                          <a:schemeClr val="bg1"/>
                        </a:solidFill>
                      </a:rPr>
                      <a:pPr>
                        <a:defRPr>
                          <a:solidFill>
                            <a:schemeClr val="bg1"/>
                          </a:solidFill>
                        </a:defRPr>
                      </a:pPr>
                      <a:t>[PERCENTAGE]</a:t>
                    </a:fld>
                    <a:endParaRPr lang="en-US" baseline="0" dirty="0">
                      <a:solidFill>
                        <a:schemeClr val="bg1"/>
                      </a:solidFill>
                    </a:endParaRPr>
                  </a:p>
                  <a:p>
                    <a:pPr>
                      <a:defRPr>
                        <a:solidFill>
                          <a:schemeClr val="bg1"/>
                        </a:solidFill>
                      </a:defRPr>
                    </a:pPr>
                    <a:r>
                      <a:rPr lang="en-US" baseline="0" dirty="0">
                        <a:solidFill>
                          <a:schemeClr val="bg1"/>
                        </a:solidFill>
                      </a:rPr>
                      <a:t>$128,801</a:t>
                    </a:r>
                  </a:p>
                </c:rich>
              </c:tx>
              <c:spPr>
                <a:noFill/>
                <a:ln>
                  <a:noFill/>
                </a:ln>
                <a:effectLst/>
              </c:spPr>
              <c:txPr>
                <a:bodyPr rot="0" spcFirstLastPara="1" vertOverflow="ellipsis" vert="horz" wrap="square" lIns="38100" tIns="19050" rIns="38100" bIns="19050" anchor="ctr" anchorCtr="1">
                  <a:noAutofit/>
                </a:bodyPr>
                <a:lstStyle/>
                <a:p>
                  <a:pPr>
                    <a:defRPr sz="1330" b="1" i="0" u="none" strike="noStrike" kern="1200" spc="0" baseline="0">
                      <a:solidFill>
                        <a:schemeClr val="bg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16690956651718999"/>
                      <c:h val="0.16553040994315399"/>
                    </c:manualLayout>
                  </c15:layout>
                  <c15:dlblFieldTable/>
                  <c15:showDataLabelsRange val="0"/>
                </c:ext>
                <c:ext xmlns:c16="http://schemas.microsoft.com/office/drawing/2014/chart" uri="{C3380CC4-5D6E-409C-BE32-E72D297353CC}">
                  <c16:uniqueId val="{00000004-528E-4A30-A836-DF77BFE8565A}"/>
                </c:ext>
              </c:extLst>
            </c:dLbl>
            <c:dLbl>
              <c:idx val="3"/>
              <c:layout>
                <c:manualLayout>
                  <c:x val="6.2313889575462298E-3"/>
                  <c:y val="-9.2971181110960508E-3"/>
                </c:manualLayout>
              </c:layout>
              <c:tx>
                <c:rich>
                  <a:bodyPr rot="0" spcFirstLastPara="1" vertOverflow="ellipsis" vert="horz" wrap="square" lIns="38100" tIns="19050" rIns="38100" bIns="19050" anchor="ctr" anchorCtr="1">
                    <a:noAutofit/>
                  </a:bodyPr>
                  <a:lstStyle/>
                  <a:p>
                    <a:pPr>
                      <a:defRPr sz="1330" b="1" i="0" u="none" strike="noStrike" kern="1200" spc="0" baseline="0">
                        <a:solidFill>
                          <a:schemeClr val="tx1"/>
                        </a:solidFill>
                        <a:latin typeface="+mn-lt"/>
                        <a:ea typeface="+mn-ea"/>
                        <a:cs typeface="+mn-cs"/>
                      </a:defRPr>
                    </a:pPr>
                    <a:fld id="{3C8DD5E0-3BF0-4194-B7EE-80CB775BEE90}" type="CATEGORYNAME">
                      <a:rPr lang="en-US" baseline="0">
                        <a:solidFill>
                          <a:schemeClr val="tx1"/>
                        </a:solidFill>
                      </a:rPr>
                      <a:pPr>
                        <a:defRPr>
                          <a:solidFill>
                            <a:schemeClr val="tx1"/>
                          </a:solidFill>
                        </a:defRPr>
                      </a:pPr>
                      <a:t>[CATEGORY NAME]</a:t>
                    </a:fld>
                    <a:r>
                      <a:rPr lang="en-US" baseline="0" dirty="0">
                        <a:solidFill>
                          <a:schemeClr val="tx1"/>
                        </a:solidFill>
                      </a:rPr>
                      <a:t>
</a:t>
                    </a:r>
                    <a:fld id="{DBB6B8CF-2C03-4C3D-94D8-C5F81A3BEE19}" type="PERCENTAGE">
                      <a:rPr lang="en-US" baseline="0" smtClean="0">
                        <a:solidFill>
                          <a:schemeClr val="tx1"/>
                        </a:solidFill>
                      </a:rPr>
                      <a:pPr>
                        <a:defRPr>
                          <a:solidFill>
                            <a:schemeClr val="tx1"/>
                          </a:solidFill>
                        </a:defRPr>
                      </a:pPr>
                      <a:t>[PERCENTAGE]</a:t>
                    </a:fld>
                    <a:endParaRPr lang="en-US" baseline="0" dirty="0">
                      <a:solidFill>
                        <a:schemeClr val="tx1"/>
                      </a:solidFill>
                    </a:endParaRPr>
                  </a:p>
                  <a:p>
                    <a:pPr>
                      <a:defRPr>
                        <a:solidFill>
                          <a:schemeClr val="tx1"/>
                        </a:solidFill>
                      </a:defRPr>
                    </a:pPr>
                    <a:r>
                      <a:rPr lang="en-US" baseline="0" dirty="0">
                        <a:solidFill>
                          <a:schemeClr val="tx1"/>
                        </a:solidFill>
                      </a:rPr>
                      <a:t>52,777</a:t>
                    </a:r>
                  </a:p>
                </c:rich>
              </c:tx>
              <c:spPr>
                <a:noFill/>
                <a:ln>
                  <a:noFill/>
                </a:ln>
                <a:effectLst/>
              </c:spPr>
              <c:txPr>
                <a:bodyPr rot="0" spcFirstLastPara="1" vertOverflow="ellipsis" vert="horz" wrap="square" lIns="38100" tIns="19050" rIns="38100" bIns="19050" anchor="ctr" anchorCtr="1">
                  <a:noAutofit/>
                </a:bodyPr>
                <a:lstStyle/>
                <a:p>
                  <a:pPr>
                    <a:defRPr sz="1330" b="1" i="0" u="none" strike="noStrike" kern="1200" spc="0" baseline="0">
                      <a:solidFill>
                        <a:schemeClr val="tx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0220478325859501"/>
                      <c:h val="0.105179319324572"/>
                    </c:manualLayout>
                  </c15:layout>
                  <c15:dlblFieldTable/>
                  <c15:showDataLabelsRange val="0"/>
                </c:ext>
                <c:ext xmlns:c16="http://schemas.microsoft.com/office/drawing/2014/chart" uri="{C3380CC4-5D6E-409C-BE32-E72D297353CC}">
                  <c16:uniqueId val="{00000002-528E-4A30-A836-DF77BFE8565A}"/>
                </c:ext>
              </c:extLst>
            </c:dLbl>
            <c:dLbl>
              <c:idx val="4"/>
              <c:layout>
                <c:manualLayout>
                  <c:x val="0.160687593423019"/>
                  <c:y val="-5.0526494471371503E-2"/>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bg1"/>
                        </a:solidFill>
                        <a:latin typeface="+mn-lt"/>
                        <a:ea typeface="+mn-ea"/>
                        <a:cs typeface="+mn-cs"/>
                      </a:defRPr>
                    </a:pPr>
                    <a:fld id="{6D6295EF-F983-49AB-B5DB-0C69D4082725}" type="CATEGORYNAME">
                      <a:rPr lang="en-US" baseline="0">
                        <a:solidFill>
                          <a:schemeClr val="bg1"/>
                        </a:solidFill>
                      </a:rPr>
                      <a:pPr>
                        <a:defRPr>
                          <a:solidFill>
                            <a:schemeClr val="bg1"/>
                          </a:solidFill>
                        </a:defRPr>
                      </a:pPr>
                      <a:t>[CATEGORY NAME]</a:t>
                    </a:fld>
                    <a:r>
                      <a:rPr lang="en-US" baseline="0" dirty="0">
                        <a:solidFill>
                          <a:schemeClr val="bg1"/>
                        </a:solidFill>
                      </a:rPr>
                      <a:t>
</a:t>
                    </a:r>
                    <a:fld id="{C54DDB61-2419-4890-917E-2CAFC20D7E9C}" type="PERCENTAGE">
                      <a:rPr lang="en-US" baseline="0" smtClean="0">
                        <a:solidFill>
                          <a:schemeClr val="bg1"/>
                        </a:solidFill>
                      </a:rPr>
                      <a:pPr>
                        <a:defRPr>
                          <a:solidFill>
                            <a:schemeClr val="bg1"/>
                          </a:solidFill>
                        </a:defRPr>
                      </a:pPr>
                      <a:t>[PERCENTAGE]</a:t>
                    </a:fld>
                    <a:endParaRPr lang="en-US" baseline="0" dirty="0">
                      <a:solidFill>
                        <a:schemeClr val="bg1"/>
                      </a:solidFill>
                    </a:endParaRPr>
                  </a:p>
                  <a:p>
                    <a:pPr>
                      <a:defRPr>
                        <a:solidFill>
                          <a:schemeClr val="bg1"/>
                        </a:solidFill>
                      </a:defRPr>
                    </a:pPr>
                    <a:r>
                      <a:rPr lang="en-US" baseline="0" dirty="0">
                        <a:solidFill>
                          <a:schemeClr val="bg1"/>
                        </a:solidFill>
                      </a:rPr>
                      <a:t>284,244</a:t>
                    </a:r>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bg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528E-4A30-A836-DF77BFE8565A}"/>
                </c:ext>
              </c:extLst>
            </c:dLbl>
            <c:dLbl>
              <c:idx val="5"/>
              <c:layout>
                <c:manualLayout>
                  <c:x val="0.15134529147982101"/>
                  <c:y val="0.190877868002959"/>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bg1"/>
                        </a:solidFill>
                        <a:latin typeface="+mn-lt"/>
                        <a:ea typeface="+mn-ea"/>
                        <a:cs typeface="+mn-cs"/>
                      </a:defRPr>
                    </a:pPr>
                    <a:fld id="{33196A61-F596-4814-AC51-730286DBF43E}" type="CATEGORYNAME">
                      <a:rPr lang="en-US" dirty="0"/>
                      <a:pPr>
                        <a:defRPr>
                          <a:solidFill>
                            <a:schemeClr val="bg1"/>
                          </a:solidFill>
                        </a:defRPr>
                      </a:pPr>
                      <a:t>[CATEGORY NAME]</a:t>
                    </a:fld>
                    <a:r>
                      <a:rPr lang="en-US" baseline="0" dirty="0"/>
                      <a:t>
</a:t>
                    </a:r>
                    <a:fld id="{3BCA56BF-4076-452E-9E84-41D36F0A7F8B}" type="PERCENTAGE">
                      <a:rPr lang="en-US" baseline="0" smtClean="0"/>
                      <a:pPr>
                        <a:defRPr>
                          <a:solidFill>
                            <a:schemeClr val="bg1"/>
                          </a:solidFill>
                        </a:defRPr>
                      </a:pPr>
                      <a:t>[PERCENTAGE]</a:t>
                    </a:fld>
                    <a:endParaRPr lang="en-US" baseline="0" dirty="0"/>
                  </a:p>
                  <a:p>
                    <a:pPr>
                      <a:defRPr>
                        <a:solidFill>
                          <a:schemeClr val="bg1"/>
                        </a:solidFill>
                      </a:defRPr>
                    </a:pPr>
                    <a:r>
                      <a:rPr lang="en-US" baseline="0" dirty="0"/>
                      <a:t>128,801</a:t>
                    </a:r>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bg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528E-4A30-A836-DF77BFE8565A}"/>
                </c:ext>
              </c:extLst>
            </c:dLbl>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bg1"/>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Supplies</c:v>
                </c:pt>
                <c:pt idx="1">
                  <c:v>Restricted Accounts</c:v>
                </c:pt>
                <c:pt idx="2">
                  <c:v>Other Services</c:v>
                </c:pt>
              </c:strCache>
            </c:strRef>
          </c:cat>
          <c:val>
            <c:numRef>
              <c:f>Sheet1!$B$2:$B$4</c:f>
              <c:numCache>
                <c:formatCode>General</c:formatCode>
                <c:ptCount val="3"/>
                <c:pt idx="0">
                  <c:v>52777</c:v>
                </c:pt>
                <c:pt idx="1">
                  <c:v>284244</c:v>
                </c:pt>
                <c:pt idx="2">
                  <c:v>128801</c:v>
                </c:pt>
              </c:numCache>
            </c:numRef>
          </c:val>
          <c:extLst>
            <c:ext xmlns:c16="http://schemas.microsoft.com/office/drawing/2014/chart" uri="{C3380CC4-5D6E-409C-BE32-E72D297353CC}">
              <c16:uniqueId val="{00000000-528E-4A30-A836-DF77BFE8565A}"/>
            </c:ext>
          </c:extLst>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sz="quarter" idx="1"/>
          </p:nvPr>
        </p:nvSpPr>
        <p:spPr>
          <a:xfrm>
            <a:off x="3970938" y="1"/>
            <a:ext cx="3037840" cy="466434"/>
          </a:xfrm>
          <a:prstGeom prst="rect">
            <a:avLst/>
          </a:prstGeom>
        </p:spPr>
        <p:txBody>
          <a:bodyPr vert="horz" lIns="93164" tIns="46582" rIns="93164" bIns="46582" rtlCol="0"/>
          <a:lstStyle>
            <a:lvl1pPr algn="r">
              <a:defRPr sz="1200"/>
            </a:lvl1pPr>
          </a:lstStyle>
          <a:p>
            <a:fld id="{F47CE4CF-BEB3-4AE3-B9B6-0E0BF56FF2BD}" type="datetimeFigureOut">
              <a:rPr lang="en-US" smtClean="0"/>
              <a:t>5/6/2019</a:t>
            </a:fld>
            <a:endParaRPr lang="en-US" dirty="0"/>
          </a:p>
        </p:txBody>
      </p:sp>
      <p:sp>
        <p:nvSpPr>
          <p:cNvPr id="4" name="Footer Placeholder 3"/>
          <p:cNvSpPr>
            <a:spLocks noGrp="1"/>
          </p:cNvSpPr>
          <p:nvPr>
            <p:ph type="ftr" sz="quarter" idx="2"/>
          </p:nvPr>
        </p:nvSpPr>
        <p:spPr>
          <a:xfrm>
            <a:off x="0" y="8829968"/>
            <a:ext cx="3037840" cy="466433"/>
          </a:xfrm>
          <a:prstGeom prst="rect">
            <a:avLst/>
          </a:prstGeom>
        </p:spPr>
        <p:txBody>
          <a:bodyPr vert="horz" lIns="93164" tIns="46582" rIns="93164" bIns="4658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8"/>
            <a:ext cx="3037840" cy="466433"/>
          </a:xfrm>
          <a:prstGeom prst="rect">
            <a:avLst/>
          </a:prstGeom>
        </p:spPr>
        <p:txBody>
          <a:bodyPr vert="horz" lIns="93164" tIns="46582" rIns="93164" bIns="46582" rtlCol="0" anchor="b"/>
          <a:lstStyle>
            <a:lvl1pPr algn="r">
              <a:defRPr sz="1200"/>
            </a:lvl1pPr>
          </a:lstStyle>
          <a:p>
            <a:fld id="{E58B12E4-CD10-4CF7-AB7A-200996D539CF}" type="slidenum">
              <a:rPr lang="en-US" smtClean="0"/>
              <a:t>‹#›</a:t>
            </a:fld>
            <a:endParaRPr lang="en-US" dirty="0"/>
          </a:p>
        </p:txBody>
      </p:sp>
    </p:spTree>
    <p:extLst>
      <p:ext uri="{BB962C8B-B14F-4D97-AF65-F5344CB8AC3E}">
        <p14:creationId xmlns:p14="http://schemas.microsoft.com/office/powerpoint/2010/main" val="994582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3038475" cy="466725"/>
          </a:xfrm>
          <a:prstGeom prst="rect">
            <a:avLst/>
          </a:prstGeom>
        </p:spPr>
        <p:txBody>
          <a:bodyPr vert="horz" lIns="91427" tIns="45713" rIns="91427" bIns="45713" rtlCol="0"/>
          <a:lstStyle>
            <a:lvl1pPr algn="l">
              <a:defRPr sz="1200"/>
            </a:lvl1pPr>
          </a:lstStyle>
          <a:p>
            <a:endParaRPr lang="en-US" dirty="0"/>
          </a:p>
        </p:txBody>
      </p:sp>
      <p:sp>
        <p:nvSpPr>
          <p:cNvPr id="3" name="Date Placeholder 2"/>
          <p:cNvSpPr>
            <a:spLocks noGrp="1"/>
          </p:cNvSpPr>
          <p:nvPr>
            <p:ph type="dt" idx="1"/>
          </p:nvPr>
        </p:nvSpPr>
        <p:spPr>
          <a:xfrm>
            <a:off x="3970341" y="2"/>
            <a:ext cx="3038475" cy="466725"/>
          </a:xfrm>
          <a:prstGeom prst="rect">
            <a:avLst/>
          </a:prstGeom>
        </p:spPr>
        <p:txBody>
          <a:bodyPr vert="horz" lIns="91427" tIns="45713" rIns="91427" bIns="45713" rtlCol="0"/>
          <a:lstStyle>
            <a:lvl1pPr algn="r">
              <a:defRPr sz="1200"/>
            </a:lvl1pPr>
          </a:lstStyle>
          <a:p>
            <a:fld id="{01896FB4-3287-4654-BF43-1D2C88298C15}" type="datetimeFigureOut">
              <a:rPr lang="en-US" smtClean="0"/>
              <a:t>5/6/2019</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27" tIns="45713" rIns="91427" bIns="45713" rtlCol="0" anchor="ctr"/>
          <a:lstStyle/>
          <a:p>
            <a:endParaRPr lang="en-US" dirty="0"/>
          </a:p>
        </p:txBody>
      </p:sp>
      <p:sp>
        <p:nvSpPr>
          <p:cNvPr id="5" name="Notes Placeholder 4"/>
          <p:cNvSpPr>
            <a:spLocks noGrp="1"/>
          </p:cNvSpPr>
          <p:nvPr>
            <p:ph type="body" sz="quarter" idx="3"/>
          </p:nvPr>
        </p:nvSpPr>
        <p:spPr>
          <a:xfrm>
            <a:off x="701676" y="4473575"/>
            <a:ext cx="5607050" cy="3660775"/>
          </a:xfrm>
          <a:prstGeom prst="rect">
            <a:avLst/>
          </a:prstGeom>
        </p:spPr>
        <p:txBody>
          <a:bodyPr vert="horz" lIns="91427" tIns="45713" rIns="91427" bIns="4571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829676"/>
            <a:ext cx="3038475" cy="466725"/>
          </a:xfrm>
          <a:prstGeom prst="rect">
            <a:avLst/>
          </a:prstGeom>
        </p:spPr>
        <p:txBody>
          <a:bodyPr vert="horz" lIns="91427" tIns="45713" rIns="91427" bIns="4571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41" y="8829676"/>
            <a:ext cx="3038475" cy="466725"/>
          </a:xfrm>
          <a:prstGeom prst="rect">
            <a:avLst/>
          </a:prstGeom>
        </p:spPr>
        <p:txBody>
          <a:bodyPr vert="horz" lIns="91427" tIns="45713" rIns="91427" bIns="45713" rtlCol="0" anchor="b"/>
          <a:lstStyle>
            <a:lvl1pPr algn="r">
              <a:defRPr sz="1200"/>
            </a:lvl1pPr>
          </a:lstStyle>
          <a:p>
            <a:fld id="{2CAF6483-8743-41C2-846C-DF8FE3810E0C}" type="slidenum">
              <a:rPr lang="en-US" smtClean="0"/>
              <a:t>‹#›</a:t>
            </a:fld>
            <a:endParaRPr lang="en-US" dirty="0"/>
          </a:p>
        </p:txBody>
      </p:sp>
    </p:spTree>
    <p:extLst>
      <p:ext uri="{BB962C8B-B14F-4D97-AF65-F5344CB8AC3E}">
        <p14:creationId xmlns:p14="http://schemas.microsoft.com/office/powerpoint/2010/main" val="1576745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F6483-8743-41C2-846C-DF8FE3810E0C}" type="slidenum">
              <a:rPr lang="en-US" smtClean="0"/>
              <a:t>1</a:t>
            </a:fld>
            <a:endParaRPr lang="en-US" dirty="0"/>
          </a:p>
        </p:txBody>
      </p:sp>
    </p:spTree>
    <p:extLst>
      <p:ext uri="{BB962C8B-B14F-4D97-AF65-F5344CB8AC3E}">
        <p14:creationId xmlns:p14="http://schemas.microsoft.com/office/powerpoint/2010/main" val="35514525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F6483-8743-41C2-846C-DF8FE3810E0C}" type="slidenum">
              <a:rPr lang="en-US" smtClean="0"/>
              <a:t>11</a:t>
            </a:fld>
            <a:endParaRPr lang="en-US" dirty="0"/>
          </a:p>
        </p:txBody>
      </p:sp>
    </p:spTree>
    <p:extLst>
      <p:ext uri="{BB962C8B-B14F-4D97-AF65-F5344CB8AC3E}">
        <p14:creationId xmlns:p14="http://schemas.microsoft.com/office/powerpoint/2010/main" val="34361277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2CAF6483-8743-41C2-846C-DF8FE3810E0C}" type="slidenum">
              <a:rPr lang="en-US" smtClean="0"/>
              <a:t>12</a:t>
            </a:fld>
            <a:endParaRPr lang="en-US" dirty="0"/>
          </a:p>
        </p:txBody>
      </p:sp>
    </p:spTree>
    <p:extLst>
      <p:ext uri="{BB962C8B-B14F-4D97-AF65-F5344CB8AC3E}">
        <p14:creationId xmlns:p14="http://schemas.microsoft.com/office/powerpoint/2010/main" val="16321997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0E1FEC-3812-4BB3-B51E-741CA2B0081B}" type="slidenum">
              <a:rPr lang="en-US" smtClean="0"/>
              <a:pPr/>
              <a:t>13</a:t>
            </a:fld>
            <a:endParaRPr lang="en-US" dirty="0"/>
          </a:p>
        </p:txBody>
      </p:sp>
    </p:spTree>
    <p:extLst>
      <p:ext uri="{BB962C8B-B14F-4D97-AF65-F5344CB8AC3E}">
        <p14:creationId xmlns:p14="http://schemas.microsoft.com/office/powerpoint/2010/main" val="4244886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AF6483-8743-41C2-846C-DF8FE3810E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979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AF6483-8743-41C2-846C-DF8FE3810E0C}" type="slidenum">
              <a:rPr lang="en-US" smtClean="0"/>
              <a:t>3</a:t>
            </a:fld>
            <a:endParaRPr lang="en-US" dirty="0"/>
          </a:p>
        </p:txBody>
      </p:sp>
    </p:spTree>
    <p:extLst>
      <p:ext uri="{BB962C8B-B14F-4D97-AF65-F5344CB8AC3E}">
        <p14:creationId xmlns:p14="http://schemas.microsoft.com/office/powerpoint/2010/main" val="14507150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2CAF6483-8743-41C2-846C-DF8FE3810E0C}" type="slidenum">
              <a:rPr lang="en-US" smtClean="0"/>
              <a:t>4</a:t>
            </a:fld>
            <a:endParaRPr lang="en-US" dirty="0"/>
          </a:p>
        </p:txBody>
      </p:sp>
    </p:spTree>
    <p:extLst>
      <p:ext uri="{BB962C8B-B14F-4D97-AF65-F5344CB8AC3E}">
        <p14:creationId xmlns:p14="http://schemas.microsoft.com/office/powerpoint/2010/main" val="22666931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0E1FEC-3812-4BB3-B51E-741CA2B0081B}" type="slidenum">
              <a:rPr lang="en-US" smtClean="0"/>
              <a:pPr/>
              <a:t>6</a:t>
            </a:fld>
            <a:endParaRPr lang="en-US" dirty="0"/>
          </a:p>
        </p:txBody>
      </p:sp>
    </p:spTree>
    <p:extLst>
      <p:ext uri="{BB962C8B-B14F-4D97-AF65-F5344CB8AC3E}">
        <p14:creationId xmlns:p14="http://schemas.microsoft.com/office/powerpoint/2010/main" val="8290789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0E1FEC-3812-4BB3-B51E-741CA2B0081B}" type="slidenum">
              <a:rPr lang="en-US" smtClean="0"/>
              <a:pPr/>
              <a:t>7</a:t>
            </a:fld>
            <a:endParaRPr lang="en-US" dirty="0"/>
          </a:p>
        </p:txBody>
      </p:sp>
    </p:spTree>
    <p:extLst>
      <p:ext uri="{BB962C8B-B14F-4D97-AF65-F5344CB8AC3E}">
        <p14:creationId xmlns:p14="http://schemas.microsoft.com/office/powerpoint/2010/main" val="9095320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0E1FEC-3812-4BB3-B51E-741CA2B0081B}" type="slidenum">
              <a:rPr lang="en-US" smtClean="0"/>
              <a:pPr/>
              <a:t>8</a:t>
            </a:fld>
            <a:endParaRPr lang="en-US" dirty="0"/>
          </a:p>
        </p:txBody>
      </p:sp>
    </p:spTree>
    <p:extLst>
      <p:ext uri="{BB962C8B-B14F-4D97-AF65-F5344CB8AC3E}">
        <p14:creationId xmlns:p14="http://schemas.microsoft.com/office/powerpoint/2010/main" val="1411799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F6483-8743-41C2-846C-DF8FE3810E0C}" type="slidenum">
              <a:rPr lang="en-US" smtClean="0"/>
              <a:t>9</a:t>
            </a:fld>
            <a:endParaRPr lang="en-US" dirty="0"/>
          </a:p>
        </p:txBody>
      </p:sp>
    </p:spTree>
    <p:extLst>
      <p:ext uri="{BB962C8B-B14F-4D97-AF65-F5344CB8AC3E}">
        <p14:creationId xmlns:p14="http://schemas.microsoft.com/office/powerpoint/2010/main" val="30129995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F6483-8743-41C2-846C-DF8FE3810E0C}" type="slidenum">
              <a:rPr lang="en-US" smtClean="0"/>
              <a:t>10</a:t>
            </a:fld>
            <a:endParaRPr lang="en-US" dirty="0"/>
          </a:p>
        </p:txBody>
      </p:sp>
    </p:spTree>
    <p:extLst>
      <p:ext uri="{BB962C8B-B14F-4D97-AF65-F5344CB8AC3E}">
        <p14:creationId xmlns:p14="http://schemas.microsoft.com/office/powerpoint/2010/main" val="31659122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5257800"/>
            <a:ext cx="9144000" cy="16002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base">
              <a:spcBef>
                <a:spcPct val="0"/>
              </a:spcBef>
              <a:spcAft>
                <a:spcPct val="0"/>
              </a:spcAft>
            </a:pPr>
            <a:endParaRPr lang="en-US" dirty="0">
              <a:solidFill>
                <a:prstClr val="white"/>
              </a:solidFill>
            </a:endParaRPr>
          </a:p>
        </p:txBody>
      </p:sp>
      <p:sp>
        <p:nvSpPr>
          <p:cNvPr id="2" name="Title 1"/>
          <p:cNvSpPr>
            <a:spLocks noGrp="1"/>
          </p:cNvSpPr>
          <p:nvPr>
            <p:ph type="ctrTitle"/>
          </p:nvPr>
        </p:nvSpPr>
        <p:spPr>
          <a:xfrm>
            <a:off x="457200" y="2732881"/>
            <a:ext cx="8166100" cy="2387600"/>
          </a:xfrm>
        </p:spPr>
        <p:txBody>
          <a:bodyPr anchor="t" anchorCtr="0">
            <a:normAutofit/>
          </a:bodyPr>
          <a:lstStyle>
            <a:lvl1pPr algn="l">
              <a:defRPr sz="4200">
                <a:solidFill>
                  <a:srgbClr val="63666A"/>
                </a:solidFill>
              </a:defRPr>
            </a:lvl1pPr>
          </a:lstStyle>
          <a:p>
            <a:r>
              <a:rPr lang="en-US" dirty="0"/>
              <a:t>Click to edit Master title style</a:t>
            </a:r>
          </a:p>
        </p:txBody>
      </p:sp>
      <p:sp>
        <p:nvSpPr>
          <p:cNvPr id="3" name="Subtitle 2"/>
          <p:cNvSpPr>
            <a:spLocks noGrp="1"/>
          </p:cNvSpPr>
          <p:nvPr>
            <p:ph type="subTitle" idx="1"/>
          </p:nvPr>
        </p:nvSpPr>
        <p:spPr>
          <a:xfrm>
            <a:off x="457200" y="5532438"/>
            <a:ext cx="8166100" cy="11858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cxnSp>
        <p:nvCxnSpPr>
          <p:cNvPr id="6" name="Straight Connector 5"/>
          <p:cNvCxnSpPr/>
          <p:nvPr userDrawn="1"/>
        </p:nvCxnSpPr>
        <p:spPr>
          <a:xfrm>
            <a:off x="0" y="5257800"/>
            <a:ext cx="9144000" cy="0"/>
          </a:xfrm>
          <a:prstGeom prst="line">
            <a:avLst/>
          </a:prstGeom>
          <a:ln/>
        </p:spPr>
        <p:style>
          <a:lnRef idx="3">
            <a:schemeClr val="accent4"/>
          </a:lnRef>
          <a:fillRef idx="0">
            <a:schemeClr val="accent4"/>
          </a:fillRef>
          <a:effectRef idx="2">
            <a:schemeClr val="accent4"/>
          </a:effectRef>
          <a:fontRef idx="minor">
            <a:schemeClr val="tx1"/>
          </a:fontRef>
        </p:style>
      </p:cxnSp>
      <p:pic>
        <p:nvPicPr>
          <p:cNvPr id="8" name="Picture 7"/>
          <p:cNvPicPr>
            <a:picLocks noChangeAspect="1"/>
          </p:cNvPicPr>
          <p:nvPr userDrawn="1"/>
        </p:nvPicPr>
        <p:blipFill>
          <a:blip r:embed="rId2"/>
          <a:stretch>
            <a:fillRect/>
          </a:stretch>
        </p:blipFill>
        <p:spPr>
          <a:xfrm>
            <a:off x="6380901" y="294883"/>
            <a:ext cx="2163361" cy="2163361"/>
          </a:xfrm>
          <a:prstGeom prst="rect">
            <a:avLst/>
          </a:prstGeom>
        </p:spPr>
      </p:pic>
    </p:spTree>
    <p:extLst>
      <p:ext uri="{BB962C8B-B14F-4D97-AF65-F5344CB8AC3E}">
        <p14:creationId xmlns:p14="http://schemas.microsoft.com/office/powerpoint/2010/main" val="1276142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3139"/>
            <a:ext cx="6273800" cy="839862"/>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a:cxnSpLocks noChangeShapeType="1"/>
          </p:cNvCxnSpPr>
          <p:nvPr userDrawn="1"/>
        </p:nvCxnSpPr>
        <p:spPr bwMode="auto">
          <a:xfrm>
            <a:off x="457200" y="1143000"/>
            <a:ext cx="8229600" cy="7937"/>
          </a:xfrm>
          <a:prstGeom prst="line">
            <a:avLst/>
          </a:prstGeom>
          <a:noFill/>
          <a:ln w="38100">
            <a:solidFill>
              <a:schemeClr val="accent5">
                <a:lumMod val="50000"/>
              </a:schemeClr>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latin typeface="+mn-lt"/>
              </a:defRPr>
            </a:lvl1pPr>
          </a:lstStyle>
          <a:p>
            <a:pPr defTabSz="457200" fontAlgn="base">
              <a:spcBef>
                <a:spcPct val="0"/>
              </a:spcBef>
              <a:spcAft>
                <a:spcPct val="0"/>
              </a:spcAft>
            </a:pPr>
            <a:fld id="{A710AD54-EC96-413B-BCC1-1B4F19878F2E}" type="slidenum">
              <a:rPr lang="en-US" smtClean="0">
                <a:solidFill>
                  <a:prstClr val="black"/>
                </a:solidFill>
                <a:ea typeface="ＭＳ Ｐゴシック" charset="0"/>
              </a:rPr>
              <a:pPr defTabSz="457200" fontAlgn="base">
                <a:spcBef>
                  <a:spcPct val="0"/>
                </a:spcBef>
                <a:spcAft>
                  <a:spcPct val="0"/>
                </a:spcAft>
              </a:pPr>
              <a:t>‹#›</a:t>
            </a:fld>
            <a:endParaRPr lang="en-US" dirty="0">
              <a:solidFill>
                <a:prstClr val="black"/>
              </a:solidFill>
              <a:ea typeface="ＭＳ Ｐゴシック" charset="0"/>
            </a:endParaRPr>
          </a:p>
        </p:txBody>
      </p:sp>
      <p:pic>
        <p:nvPicPr>
          <p:cNvPr id="7" name="Picture 6"/>
          <p:cNvPicPr>
            <a:picLocks noChangeAspect="1"/>
          </p:cNvPicPr>
          <p:nvPr userDrawn="1"/>
        </p:nvPicPr>
        <p:blipFill>
          <a:blip r:embed="rId2"/>
          <a:stretch>
            <a:fillRect/>
          </a:stretch>
        </p:blipFill>
        <p:spPr>
          <a:xfrm>
            <a:off x="7201945" y="75306"/>
            <a:ext cx="1013909" cy="1013909"/>
          </a:xfrm>
          <a:prstGeom prst="rect">
            <a:avLst/>
          </a:prstGeom>
        </p:spPr>
      </p:pic>
    </p:spTree>
    <p:extLst>
      <p:ext uri="{BB962C8B-B14F-4D97-AF65-F5344CB8AC3E}">
        <p14:creationId xmlns:p14="http://schemas.microsoft.com/office/powerpoint/2010/main" val="3420504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3139"/>
            <a:ext cx="6272784" cy="839862"/>
          </a:xfrm>
        </p:spPr>
        <p:txBody>
          <a:bodyPr/>
          <a:lstStyle/>
          <a:p>
            <a:r>
              <a:rPr lang="en-US" dirty="0"/>
              <a:t>Click to edit Master title style</a:t>
            </a:r>
          </a:p>
        </p:txBody>
      </p:sp>
      <p:sp>
        <p:nvSpPr>
          <p:cNvPr id="3" name="Content Placeholder 2"/>
          <p:cNvSpPr>
            <a:spLocks noGrp="1"/>
          </p:cNvSpPr>
          <p:nvPr>
            <p:ph sz="half" idx="1"/>
          </p:nvPr>
        </p:nvSpPr>
        <p:spPr>
          <a:xfrm>
            <a:off x="457200" y="1490472"/>
            <a:ext cx="3867150" cy="4351338"/>
          </a:xfrm>
        </p:spPr>
        <p:txBody>
          <a:bodyPr/>
          <a:lstStyle>
            <a:lvl1pPr marL="0" inden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819650" y="1490472"/>
            <a:ext cx="3867150" cy="4351338"/>
          </a:xfrm>
        </p:spPr>
        <p:txBody>
          <a:bodyPr/>
          <a:lstStyle>
            <a:lvl1pPr marL="0" inden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p:cNvCxnSpPr>
            <a:cxnSpLocks noChangeShapeType="1"/>
          </p:cNvCxnSpPr>
          <p:nvPr userDrawn="1"/>
        </p:nvCxnSpPr>
        <p:spPr bwMode="auto">
          <a:xfrm>
            <a:off x="457200" y="1143000"/>
            <a:ext cx="8229600" cy="7937"/>
          </a:xfrm>
          <a:prstGeom prst="line">
            <a:avLst/>
          </a:prstGeom>
          <a:noFill/>
          <a:ln w="38100">
            <a:solidFill>
              <a:srgbClr val="002060"/>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latin typeface="+mn-lt"/>
              </a:defRPr>
            </a:lvl1pPr>
          </a:lstStyle>
          <a:p>
            <a:pPr defTabSz="457200" fontAlgn="base">
              <a:spcBef>
                <a:spcPct val="0"/>
              </a:spcBef>
              <a:spcAft>
                <a:spcPct val="0"/>
              </a:spcAft>
            </a:pPr>
            <a:fld id="{A710AD54-EC96-413B-BCC1-1B4F19878F2E}" type="slidenum">
              <a:rPr lang="en-US" smtClean="0">
                <a:solidFill>
                  <a:prstClr val="black"/>
                </a:solidFill>
                <a:ea typeface="ＭＳ Ｐゴシック" charset="0"/>
              </a:rPr>
              <a:pPr defTabSz="457200" fontAlgn="base">
                <a:spcBef>
                  <a:spcPct val="0"/>
                </a:spcBef>
                <a:spcAft>
                  <a:spcPct val="0"/>
                </a:spcAft>
              </a:pPr>
              <a:t>‹#›</a:t>
            </a:fld>
            <a:endParaRPr lang="en-US" dirty="0">
              <a:solidFill>
                <a:prstClr val="black"/>
              </a:solidFill>
              <a:ea typeface="ＭＳ Ｐゴシック" charset="0"/>
            </a:endParaRPr>
          </a:p>
        </p:txBody>
      </p:sp>
      <p:pic>
        <p:nvPicPr>
          <p:cNvPr id="8" name="Picture 7"/>
          <p:cNvPicPr>
            <a:picLocks noChangeAspect="1"/>
          </p:cNvPicPr>
          <p:nvPr userDrawn="1"/>
        </p:nvPicPr>
        <p:blipFill>
          <a:blip r:embed="rId2"/>
          <a:stretch>
            <a:fillRect/>
          </a:stretch>
        </p:blipFill>
        <p:spPr>
          <a:xfrm>
            <a:off x="7201945" y="75306"/>
            <a:ext cx="1013909" cy="1013909"/>
          </a:xfrm>
          <a:prstGeom prst="rect">
            <a:avLst/>
          </a:prstGeom>
        </p:spPr>
      </p:pic>
    </p:spTree>
    <p:extLst>
      <p:ext uri="{BB962C8B-B14F-4D97-AF65-F5344CB8AC3E}">
        <p14:creationId xmlns:p14="http://schemas.microsoft.com/office/powerpoint/2010/main" val="501737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60364"/>
            <a:ext cx="3008313" cy="1162050"/>
          </a:xfrm>
        </p:spPr>
        <p:txBody>
          <a:bodyPr anchor="b"/>
          <a:lstStyle>
            <a:lvl1pPr algn="l">
              <a:defRPr sz="20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3575050" y="1242459"/>
            <a:ext cx="5111750" cy="4988479"/>
          </a:xfrm>
        </p:spPr>
        <p:txBody>
          <a:bodyPr/>
          <a:lstStyle>
            <a:lvl1pPr>
              <a:defRPr sz="2400">
                <a:latin typeface="Arial" panose="020B0604020202020204" pitchFamily="34" charset="0"/>
                <a:cs typeface="Arial" panose="020B0604020202020204" pitchFamily="34" charset="0"/>
              </a:defRPr>
            </a:lvl1pPr>
            <a:lvl2pPr>
              <a:defRPr sz="22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2481898"/>
            <a:ext cx="3008313" cy="3749040"/>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cxnSp>
        <p:nvCxnSpPr>
          <p:cNvPr id="11" name="Straight Connector 10"/>
          <p:cNvCxnSpPr>
            <a:cxnSpLocks noChangeShapeType="1"/>
          </p:cNvCxnSpPr>
          <p:nvPr userDrawn="1"/>
        </p:nvCxnSpPr>
        <p:spPr bwMode="auto">
          <a:xfrm>
            <a:off x="463550" y="1128713"/>
            <a:ext cx="8229600" cy="7937"/>
          </a:xfrm>
          <a:prstGeom prst="line">
            <a:avLst/>
          </a:prstGeom>
          <a:noFill/>
          <a:ln w="25400">
            <a:solidFill>
              <a:srgbClr val="002060"/>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8" name="Title 1"/>
          <p:cNvSpPr txBox="1">
            <a:spLocks/>
          </p:cNvSpPr>
          <p:nvPr userDrawn="1"/>
        </p:nvSpPr>
        <p:spPr>
          <a:xfrm>
            <a:off x="457200" y="303139"/>
            <a:ext cx="6273800" cy="839862"/>
          </a:xfrm>
          <a:prstGeom prst="rect">
            <a:avLst/>
          </a:prstGeom>
        </p:spPr>
        <p:txBody>
          <a:bodyPr vert="horz" lIns="0" tIns="0" rIns="0" bIns="0" rtlCol="0" anchor="ctr" anchorCtr="0">
            <a:normAutofit/>
          </a:bodyPr>
          <a:lstStyle>
            <a:lvl1pPr algn="l" defTabSz="914400" rtl="0" eaLnBrk="1" latinLnBrk="0" hangingPunct="1">
              <a:lnSpc>
                <a:spcPct val="90000"/>
              </a:lnSpc>
              <a:spcBef>
                <a:spcPct val="0"/>
              </a:spcBef>
              <a:buNone/>
              <a:defRPr sz="2800" kern="1200">
                <a:solidFill>
                  <a:schemeClr val="tx1"/>
                </a:solidFill>
                <a:latin typeface="Arial" panose="020B0604020202020204" pitchFamily="34" charset="0"/>
                <a:ea typeface="+mj-ea"/>
                <a:cs typeface="Arial" panose="020B0604020202020204" pitchFamily="34" charset="0"/>
              </a:defRPr>
            </a:lvl1pPr>
          </a:lstStyle>
          <a:p>
            <a:r>
              <a:rPr lang="en-US" dirty="0">
                <a:solidFill>
                  <a:prstClr val="black"/>
                </a:solidFill>
              </a:rPr>
              <a:t>Click to edit Master title style</a:t>
            </a:r>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latin typeface="+mn-lt"/>
              </a:defRPr>
            </a:lvl1pPr>
          </a:lstStyle>
          <a:p>
            <a:pPr defTabSz="457200" fontAlgn="base">
              <a:spcBef>
                <a:spcPct val="0"/>
              </a:spcBef>
              <a:spcAft>
                <a:spcPct val="0"/>
              </a:spcAft>
            </a:pPr>
            <a:fld id="{A710AD54-EC96-413B-BCC1-1B4F19878F2E}" type="slidenum">
              <a:rPr lang="en-US" smtClean="0">
                <a:solidFill>
                  <a:prstClr val="black"/>
                </a:solidFill>
                <a:ea typeface="ＭＳ Ｐゴシック" charset="0"/>
              </a:rPr>
              <a:pPr defTabSz="457200" fontAlgn="base">
                <a:spcBef>
                  <a:spcPct val="0"/>
                </a:spcBef>
                <a:spcAft>
                  <a:spcPct val="0"/>
                </a:spcAft>
              </a:pPr>
              <a:t>‹#›</a:t>
            </a:fld>
            <a:endParaRPr lang="en-US" dirty="0">
              <a:solidFill>
                <a:prstClr val="black"/>
              </a:solidFill>
              <a:ea typeface="ＭＳ Ｐゴシック" charset="0"/>
            </a:endParaRPr>
          </a:p>
        </p:txBody>
      </p:sp>
      <p:pic>
        <p:nvPicPr>
          <p:cNvPr id="10" name="Picture 9"/>
          <p:cNvPicPr>
            <a:picLocks noChangeAspect="1"/>
          </p:cNvPicPr>
          <p:nvPr userDrawn="1"/>
        </p:nvPicPr>
        <p:blipFill>
          <a:blip r:embed="rId2"/>
          <a:stretch>
            <a:fillRect/>
          </a:stretch>
        </p:blipFill>
        <p:spPr>
          <a:xfrm>
            <a:off x="7201945" y="75306"/>
            <a:ext cx="1013909" cy="1013909"/>
          </a:xfrm>
          <a:prstGeom prst="rect">
            <a:avLst/>
          </a:prstGeom>
        </p:spPr>
      </p:pic>
    </p:spTree>
    <p:extLst>
      <p:ext uri="{BB962C8B-B14F-4D97-AF65-F5344CB8AC3E}">
        <p14:creationId xmlns:p14="http://schemas.microsoft.com/office/powerpoint/2010/main" val="859616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914900"/>
            <a:ext cx="5486400" cy="566738"/>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1251983"/>
            <a:ext cx="5486400" cy="358989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4816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cxnSp>
        <p:nvCxnSpPr>
          <p:cNvPr id="11" name="Straight Connector 10"/>
          <p:cNvCxnSpPr>
            <a:cxnSpLocks noChangeShapeType="1"/>
          </p:cNvCxnSpPr>
          <p:nvPr userDrawn="1"/>
        </p:nvCxnSpPr>
        <p:spPr bwMode="auto">
          <a:xfrm>
            <a:off x="463550" y="1128713"/>
            <a:ext cx="8229600" cy="7937"/>
          </a:xfrm>
          <a:prstGeom prst="line">
            <a:avLst/>
          </a:prstGeom>
          <a:noFill/>
          <a:ln w="25400">
            <a:solidFill>
              <a:srgbClr val="002060"/>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8" name="Title 1"/>
          <p:cNvSpPr txBox="1">
            <a:spLocks/>
          </p:cNvSpPr>
          <p:nvPr userDrawn="1"/>
        </p:nvSpPr>
        <p:spPr>
          <a:xfrm>
            <a:off x="457200" y="303139"/>
            <a:ext cx="6731000" cy="839862"/>
          </a:xfrm>
          <a:prstGeom prst="rect">
            <a:avLst/>
          </a:prstGeom>
        </p:spPr>
        <p:txBody>
          <a:bodyPr vert="horz" lIns="0" tIns="0" rIns="0" bIns="0" rtlCol="0" anchor="ctr" anchorCtr="0">
            <a:normAutofit/>
          </a:bodyPr>
          <a:lstStyle>
            <a:lvl1pPr algn="l" defTabSz="914400" rtl="0" eaLnBrk="1" latinLnBrk="0" hangingPunct="1">
              <a:lnSpc>
                <a:spcPct val="90000"/>
              </a:lnSpc>
              <a:spcBef>
                <a:spcPct val="0"/>
              </a:spcBef>
              <a:buNone/>
              <a:defRPr sz="2800" kern="1200">
                <a:solidFill>
                  <a:schemeClr val="tx1"/>
                </a:solidFill>
                <a:latin typeface="Arial" panose="020B0604020202020204" pitchFamily="34" charset="0"/>
                <a:ea typeface="+mj-ea"/>
                <a:cs typeface="Arial" panose="020B0604020202020204" pitchFamily="34" charset="0"/>
              </a:defRPr>
            </a:lvl1pPr>
          </a:lstStyle>
          <a:p>
            <a:r>
              <a:rPr lang="en-US" dirty="0">
                <a:solidFill>
                  <a:prstClr val="black"/>
                </a:solidFill>
              </a:rPr>
              <a:t>Click to edit Master title style</a:t>
            </a:r>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latin typeface="+mn-lt"/>
              </a:defRPr>
            </a:lvl1pPr>
          </a:lstStyle>
          <a:p>
            <a:pPr defTabSz="457200" fontAlgn="base">
              <a:spcBef>
                <a:spcPct val="0"/>
              </a:spcBef>
              <a:spcAft>
                <a:spcPct val="0"/>
              </a:spcAft>
            </a:pPr>
            <a:fld id="{A710AD54-EC96-413B-BCC1-1B4F19878F2E}" type="slidenum">
              <a:rPr lang="en-US" smtClean="0">
                <a:solidFill>
                  <a:prstClr val="black"/>
                </a:solidFill>
                <a:ea typeface="ＭＳ Ｐゴシック" charset="0"/>
              </a:rPr>
              <a:pPr defTabSz="457200" fontAlgn="base">
                <a:spcBef>
                  <a:spcPct val="0"/>
                </a:spcBef>
                <a:spcAft>
                  <a:spcPct val="0"/>
                </a:spcAft>
              </a:pPr>
              <a:t>‹#›</a:t>
            </a:fld>
            <a:endParaRPr lang="en-US" dirty="0">
              <a:solidFill>
                <a:prstClr val="black"/>
              </a:solidFill>
              <a:ea typeface="ＭＳ Ｐゴシック" charset="0"/>
            </a:endParaRPr>
          </a:p>
        </p:txBody>
      </p:sp>
      <p:pic>
        <p:nvPicPr>
          <p:cNvPr id="10" name="Picture 9"/>
          <p:cNvPicPr>
            <a:picLocks noChangeAspect="1"/>
          </p:cNvPicPr>
          <p:nvPr userDrawn="1"/>
        </p:nvPicPr>
        <p:blipFill>
          <a:blip r:embed="rId2"/>
          <a:stretch>
            <a:fillRect/>
          </a:stretch>
        </p:blipFill>
        <p:spPr>
          <a:xfrm>
            <a:off x="7201945" y="75306"/>
            <a:ext cx="1013909" cy="1013909"/>
          </a:xfrm>
          <a:prstGeom prst="rect">
            <a:avLst/>
          </a:prstGeom>
        </p:spPr>
      </p:pic>
    </p:spTree>
    <p:extLst>
      <p:ext uri="{BB962C8B-B14F-4D97-AF65-F5344CB8AC3E}">
        <p14:creationId xmlns:p14="http://schemas.microsoft.com/office/powerpoint/2010/main" val="3230887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p:cNvCxnSpPr>
            <a:cxnSpLocks noChangeShapeType="1"/>
          </p:cNvCxnSpPr>
          <p:nvPr userDrawn="1"/>
        </p:nvCxnSpPr>
        <p:spPr bwMode="auto">
          <a:xfrm>
            <a:off x="463550" y="1138238"/>
            <a:ext cx="8229600" cy="7937"/>
          </a:xfrm>
          <a:prstGeom prst="line">
            <a:avLst/>
          </a:prstGeom>
          <a:noFill/>
          <a:ln w="25400">
            <a:solidFill>
              <a:srgbClr val="002060"/>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latin typeface="+mn-lt"/>
              </a:defRPr>
            </a:lvl1pPr>
          </a:lstStyle>
          <a:p>
            <a:pPr defTabSz="457200" fontAlgn="base">
              <a:spcBef>
                <a:spcPct val="0"/>
              </a:spcBef>
              <a:spcAft>
                <a:spcPct val="0"/>
              </a:spcAft>
            </a:pPr>
            <a:fld id="{A710AD54-EC96-413B-BCC1-1B4F19878F2E}" type="slidenum">
              <a:rPr lang="en-US" smtClean="0">
                <a:solidFill>
                  <a:prstClr val="black"/>
                </a:solidFill>
                <a:ea typeface="ＭＳ Ｐゴシック" charset="0"/>
              </a:rPr>
              <a:pPr defTabSz="457200" fontAlgn="base">
                <a:spcBef>
                  <a:spcPct val="0"/>
                </a:spcBef>
                <a:spcAft>
                  <a:spcPct val="0"/>
                </a:spcAft>
              </a:pPr>
              <a:t>‹#›</a:t>
            </a:fld>
            <a:endParaRPr lang="en-US" dirty="0">
              <a:solidFill>
                <a:prstClr val="black"/>
              </a:solidFill>
              <a:ea typeface="ＭＳ Ｐゴシック" charset="0"/>
            </a:endParaRPr>
          </a:p>
        </p:txBody>
      </p:sp>
      <p:pic>
        <p:nvPicPr>
          <p:cNvPr id="10" name="Picture 9"/>
          <p:cNvPicPr>
            <a:picLocks noChangeAspect="1"/>
          </p:cNvPicPr>
          <p:nvPr userDrawn="1"/>
        </p:nvPicPr>
        <p:blipFill>
          <a:blip r:embed="rId2"/>
          <a:stretch>
            <a:fillRect/>
          </a:stretch>
        </p:blipFill>
        <p:spPr>
          <a:xfrm>
            <a:off x="7201945" y="75306"/>
            <a:ext cx="1013909" cy="1013909"/>
          </a:xfrm>
          <a:prstGeom prst="rect">
            <a:avLst/>
          </a:prstGeom>
        </p:spPr>
      </p:pic>
    </p:spTree>
    <p:extLst>
      <p:ext uri="{BB962C8B-B14F-4D97-AF65-F5344CB8AC3E}">
        <p14:creationId xmlns:p14="http://schemas.microsoft.com/office/powerpoint/2010/main" val="3498587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61509"/>
            <a:ext cx="2057400" cy="4988479"/>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457200" y="1261509"/>
            <a:ext cx="6019800" cy="4988479"/>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p:cNvCxnSpPr>
            <a:cxnSpLocks noChangeShapeType="1"/>
          </p:cNvCxnSpPr>
          <p:nvPr userDrawn="1"/>
        </p:nvCxnSpPr>
        <p:spPr bwMode="auto">
          <a:xfrm>
            <a:off x="454025" y="1138238"/>
            <a:ext cx="8229600" cy="7937"/>
          </a:xfrm>
          <a:prstGeom prst="line">
            <a:avLst/>
          </a:prstGeom>
          <a:noFill/>
          <a:ln w="25400">
            <a:solidFill>
              <a:srgbClr val="002060"/>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9" name="Title 1"/>
          <p:cNvSpPr txBox="1">
            <a:spLocks/>
          </p:cNvSpPr>
          <p:nvPr userDrawn="1"/>
        </p:nvSpPr>
        <p:spPr>
          <a:xfrm>
            <a:off x="457200" y="303139"/>
            <a:ext cx="6731000" cy="839862"/>
          </a:xfrm>
          <a:prstGeom prst="rect">
            <a:avLst/>
          </a:prstGeom>
        </p:spPr>
        <p:txBody>
          <a:bodyPr vert="horz" lIns="0" tIns="0" rIns="0" bIns="0" rtlCol="0" anchor="ctr" anchorCtr="0">
            <a:normAutofit/>
          </a:bodyPr>
          <a:lstStyle>
            <a:lvl1pPr algn="l" defTabSz="914400" rtl="0" eaLnBrk="1" latinLnBrk="0" hangingPunct="1">
              <a:lnSpc>
                <a:spcPct val="90000"/>
              </a:lnSpc>
              <a:spcBef>
                <a:spcPct val="0"/>
              </a:spcBef>
              <a:buNone/>
              <a:defRPr sz="2800" kern="1200">
                <a:solidFill>
                  <a:schemeClr val="tx1"/>
                </a:solidFill>
                <a:latin typeface="Arial" panose="020B0604020202020204" pitchFamily="34" charset="0"/>
                <a:ea typeface="+mj-ea"/>
                <a:cs typeface="Arial" panose="020B0604020202020204" pitchFamily="34" charset="0"/>
              </a:defRPr>
            </a:lvl1pPr>
          </a:lstStyle>
          <a:p>
            <a:r>
              <a:rPr lang="en-US" dirty="0">
                <a:solidFill>
                  <a:prstClr val="black"/>
                </a:solidFill>
              </a:rPr>
              <a:t>Click to edit Master title style</a:t>
            </a:r>
          </a:p>
        </p:txBody>
      </p:sp>
      <p:sp>
        <p:nvSpPr>
          <p:cNvPr id="10"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latin typeface="+mn-lt"/>
              </a:defRPr>
            </a:lvl1pPr>
          </a:lstStyle>
          <a:p>
            <a:pPr defTabSz="457200" fontAlgn="base">
              <a:spcBef>
                <a:spcPct val="0"/>
              </a:spcBef>
              <a:spcAft>
                <a:spcPct val="0"/>
              </a:spcAft>
            </a:pPr>
            <a:fld id="{A710AD54-EC96-413B-BCC1-1B4F19878F2E}" type="slidenum">
              <a:rPr lang="en-US" smtClean="0">
                <a:solidFill>
                  <a:prstClr val="black"/>
                </a:solidFill>
                <a:ea typeface="ＭＳ Ｐゴシック" charset="0"/>
              </a:rPr>
              <a:pPr defTabSz="457200" fontAlgn="base">
                <a:spcBef>
                  <a:spcPct val="0"/>
                </a:spcBef>
                <a:spcAft>
                  <a:spcPct val="0"/>
                </a:spcAft>
              </a:pPr>
              <a:t>‹#›</a:t>
            </a:fld>
            <a:endParaRPr lang="en-US" dirty="0">
              <a:solidFill>
                <a:prstClr val="black"/>
              </a:solidFill>
              <a:ea typeface="ＭＳ Ｐゴシック" charset="0"/>
            </a:endParaRPr>
          </a:p>
        </p:txBody>
      </p:sp>
      <p:pic>
        <p:nvPicPr>
          <p:cNvPr id="11" name="Picture 10"/>
          <p:cNvPicPr>
            <a:picLocks noChangeAspect="1"/>
          </p:cNvPicPr>
          <p:nvPr userDrawn="1"/>
        </p:nvPicPr>
        <p:blipFill>
          <a:blip r:embed="rId2"/>
          <a:stretch>
            <a:fillRect/>
          </a:stretch>
        </p:blipFill>
        <p:spPr>
          <a:xfrm>
            <a:off x="7201945" y="75306"/>
            <a:ext cx="1013909" cy="1013909"/>
          </a:xfrm>
          <a:prstGeom prst="rect">
            <a:avLst/>
          </a:prstGeom>
        </p:spPr>
      </p:pic>
    </p:spTree>
    <p:extLst>
      <p:ext uri="{BB962C8B-B14F-4D97-AF65-F5344CB8AC3E}">
        <p14:creationId xmlns:p14="http://schemas.microsoft.com/office/powerpoint/2010/main" val="3192314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Safal basic">
    <p:spTree>
      <p:nvGrpSpPr>
        <p:cNvPr id="1" name=""/>
        <p:cNvGrpSpPr/>
        <p:nvPr/>
      </p:nvGrpSpPr>
      <p:grpSpPr>
        <a:xfrm>
          <a:off x="0" y="0"/>
          <a:ext cx="0" cy="0"/>
          <a:chOff x="0" y="0"/>
          <a:chExt cx="0" cy="0"/>
        </a:xfrm>
      </p:grpSpPr>
      <p:pic>
        <p:nvPicPr>
          <p:cNvPr id="15" name="Picture 14" descr="bar.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90" y="6736090"/>
            <a:ext cx="9143391" cy="121910"/>
          </a:xfrm>
          <a:prstGeom prst="rect">
            <a:avLst/>
          </a:prstGeom>
        </p:spPr>
      </p:pic>
      <p:sp>
        <p:nvSpPr>
          <p:cNvPr id="16" name="Text Placeholder 15"/>
          <p:cNvSpPr>
            <a:spLocks noGrp="1"/>
          </p:cNvSpPr>
          <p:nvPr>
            <p:ph type="body" sz="quarter" idx="11"/>
          </p:nvPr>
        </p:nvSpPr>
        <p:spPr>
          <a:xfrm>
            <a:off x="365760" y="990600"/>
            <a:ext cx="8412480" cy="4419600"/>
          </a:xfrm>
          <a:prstGeom prst="rect">
            <a:avLst/>
          </a:prstGeom>
        </p:spPr>
        <p:txBody>
          <a:bodyPr/>
          <a:lstStyle>
            <a:lvl1pPr marL="225425" indent="-225425">
              <a:defRPr sz="1800">
                <a:latin typeface="Arial" pitchFamily="34" charset="0"/>
                <a:cs typeface="Arial" pitchFamily="34" charset="0"/>
              </a:defRPr>
            </a:lvl1pPr>
            <a:lvl2pPr marL="688975" indent="-231775">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p:txBody>
      </p:sp>
      <p:pic>
        <p:nvPicPr>
          <p:cNvPr id="10" name="Picture 9" descr="bar.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10" y="-3043"/>
            <a:ext cx="9143391" cy="79243"/>
          </a:xfrm>
          <a:prstGeom prst="rect">
            <a:avLst/>
          </a:prstGeom>
        </p:spPr>
      </p:pic>
      <p:sp>
        <p:nvSpPr>
          <p:cNvPr id="11" name="Title 14"/>
          <p:cNvSpPr txBox="1">
            <a:spLocks/>
          </p:cNvSpPr>
          <p:nvPr userDrawn="1"/>
        </p:nvSpPr>
        <p:spPr>
          <a:xfrm>
            <a:off x="457200" y="274638"/>
            <a:ext cx="8229600" cy="563562"/>
          </a:xfrm>
          <a:prstGeom prst="rect">
            <a:avLst/>
          </a:prstGeom>
        </p:spPr>
        <p:txBody>
          <a:bodyPr/>
          <a:lstStyle>
            <a:lvl1pPr>
              <a:defRPr sz="2000" b="1"/>
            </a:lvl1pPr>
          </a:lstStyle>
          <a:p>
            <a:pPr algn="ctr">
              <a:defRPr/>
            </a:pPr>
            <a:endParaRPr lang="en-US" dirty="0">
              <a:solidFill>
                <a:prstClr val="black"/>
              </a:solidFill>
              <a:latin typeface="Calibri"/>
              <a:ea typeface="+mj-ea"/>
              <a:cs typeface="+mj-cs"/>
            </a:endParaRPr>
          </a:p>
        </p:txBody>
      </p:sp>
      <p:sp>
        <p:nvSpPr>
          <p:cNvPr id="17" name="Text Placeholder 2"/>
          <p:cNvSpPr>
            <a:spLocks noGrp="1"/>
          </p:cNvSpPr>
          <p:nvPr>
            <p:ph type="body" sz="quarter" idx="13" hasCustomPrompt="1"/>
          </p:nvPr>
        </p:nvSpPr>
        <p:spPr>
          <a:xfrm>
            <a:off x="436245" y="6019800"/>
            <a:ext cx="8412480" cy="369332"/>
          </a:xfrm>
          <a:prstGeom prst="rect">
            <a:avLst/>
          </a:prstGeom>
        </p:spPr>
        <p:txBody>
          <a:bodyPr anchor="b">
            <a:spAutoFit/>
          </a:bodyPr>
          <a:lstStyle>
            <a:lvl1pPr marL="0" indent="0" algn="ctr">
              <a:buNone/>
              <a:defRPr sz="1800" b="1" i="1"/>
            </a:lvl1pPr>
            <a:lvl2pPr>
              <a:defRPr sz="1800" b="1" i="1"/>
            </a:lvl2pPr>
            <a:lvl3pPr>
              <a:defRPr sz="1800" b="1" i="1"/>
            </a:lvl3pPr>
            <a:lvl4pPr>
              <a:defRPr sz="1800" b="1" i="1"/>
            </a:lvl4pPr>
            <a:lvl5pPr>
              <a:defRPr sz="1800" b="1" i="1"/>
            </a:lvl5pPr>
          </a:lstStyle>
          <a:p>
            <a:pPr lvl="0"/>
            <a:r>
              <a:rPr lang="en-US" dirty="0"/>
              <a:t>Click to edit takeaway</a:t>
            </a:r>
          </a:p>
        </p:txBody>
      </p:sp>
      <p:sp>
        <p:nvSpPr>
          <p:cNvPr id="12" name="Rectangle 11"/>
          <p:cNvSpPr>
            <a:spLocks noChangeArrowheads="1"/>
          </p:cNvSpPr>
          <p:nvPr userDrawn="1"/>
        </p:nvSpPr>
        <p:spPr bwMode="auto">
          <a:xfrm>
            <a:off x="-490" y="6674616"/>
            <a:ext cx="9001055" cy="366767"/>
          </a:xfrm>
          <a:prstGeom prst="rect">
            <a:avLst/>
          </a:prstGeom>
          <a:noFill/>
          <a:ln>
            <a:noFill/>
          </a:ln>
          <a:extLst/>
        </p:spPr>
        <p:txBody>
          <a:bodyPr wrap="square" lIns="90488" tIns="44450" rIns="90488" bIns="44450" anchor="ctr">
            <a:spAutoFit/>
          </a:bodyPr>
          <a:lstStyle/>
          <a:p>
            <a:r>
              <a:rPr lang="en-US" sz="900" i="1" dirty="0"/>
              <a:t>The content of this presentation is proprietary and confidential information of</a:t>
            </a:r>
            <a:r>
              <a:rPr lang="en-US" sz="900" i="1" baseline="0" dirty="0"/>
              <a:t> </a:t>
            </a:r>
            <a:r>
              <a:rPr lang="en-US" sz="900" i="1" dirty="0"/>
              <a:t>©2017 Safal Partners</a:t>
            </a:r>
            <a:endParaRPr lang="en-US" sz="1800" i="1" dirty="0"/>
          </a:p>
          <a:p>
            <a:pPr algn="r" defTabSz="457200" eaLnBrk="0" fontAlgn="auto" hangingPunct="0">
              <a:spcBef>
                <a:spcPts val="0"/>
              </a:spcBef>
              <a:spcAft>
                <a:spcPts val="0"/>
              </a:spcAft>
              <a:defRPr/>
            </a:pPr>
            <a:endParaRPr lang="en-US" sz="900" dirty="0">
              <a:solidFill>
                <a:prstClr val="black"/>
              </a:solidFill>
              <a:latin typeface="Calibri"/>
            </a:endParaRPr>
          </a:p>
        </p:txBody>
      </p:sp>
      <p:sp>
        <p:nvSpPr>
          <p:cNvPr id="13" name="Rectangle 12"/>
          <p:cNvSpPr>
            <a:spLocks noChangeArrowheads="1"/>
          </p:cNvSpPr>
          <p:nvPr userDrawn="1"/>
        </p:nvSpPr>
        <p:spPr bwMode="auto">
          <a:xfrm>
            <a:off x="8393906" y="6666384"/>
            <a:ext cx="433387" cy="230832"/>
          </a:xfrm>
          <a:prstGeom prst="rect">
            <a:avLst/>
          </a:prstGeom>
          <a:noFill/>
          <a:ln>
            <a:noFill/>
          </a:ln>
          <a:extLst/>
        </p:spPr>
        <p:txBody>
          <a:bodyPr lIns="90488" rIns="90488" anchor="ctr">
            <a:spAutoFit/>
          </a:bodyPr>
          <a:lstStyle/>
          <a:p>
            <a:pPr algn="ctr" defTabSz="457200" eaLnBrk="0" fontAlgn="auto" hangingPunct="0">
              <a:spcBef>
                <a:spcPts val="0"/>
              </a:spcBef>
              <a:spcAft>
                <a:spcPts val="0"/>
              </a:spcAft>
              <a:defRPr/>
            </a:pPr>
            <a:fld id="{2BF07DEB-607E-47B5-8250-1D8372858C64}" type="slidenum">
              <a:rPr lang="en-US" sz="900" smtClean="0">
                <a:solidFill>
                  <a:prstClr val="black"/>
                </a:solidFill>
                <a:latin typeface="Calibri"/>
              </a:rPr>
              <a:pPr algn="ctr" defTabSz="457200" eaLnBrk="0" fontAlgn="auto" hangingPunct="0">
                <a:spcBef>
                  <a:spcPts val="0"/>
                </a:spcBef>
                <a:spcAft>
                  <a:spcPts val="0"/>
                </a:spcAft>
                <a:defRPr/>
              </a:pPr>
              <a:t>‹#›</a:t>
            </a:fld>
            <a:endParaRPr lang="en-US" sz="900" dirty="0">
              <a:solidFill>
                <a:prstClr val="black"/>
              </a:solidFill>
              <a:latin typeface="Calibri"/>
            </a:endParaRPr>
          </a:p>
        </p:txBody>
      </p:sp>
      <p:sp>
        <p:nvSpPr>
          <p:cNvPr id="14" name="Title 14"/>
          <p:cNvSpPr>
            <a:spLocks noGrp="1"/>
          </p:cNvSpPr>
          <p:nvPr>
            <p:ph type="title"/>
          </p:nvPr>
        </p:nvSpPr>
        <p:spPr>
          <a:xfrm>
            <a:off x="381000" y="274638"/>
            <a:ext cx="8229600" cy="563562"/>
          </a:xfrm>
          <a:prstGeom prst="rect">
            <a:avLst/>
          </a:prstGeom>
        </p:spPr>
        <p:txBody>
          <a:bodyPr/>
          <a:lstStyle>
            <a:lvl1pPr>
              <a:defRPr sz="2000" b="1"/>
            </a:lvl1pPr>
          </a:lstStyle>
          <a:p>
            <a:r>
              <a:rPr lang="en-US"/>
              <a:t>Click to edit Master title style</a:t>
            </a:r>
            <a:endParaRPr lang="en-US" dirty="0"/>
          </a:p>
        </p:txBody>
      </p:sp>
    </p:spTree>
    <p:extLst>
      <p:ext uri="{BB962C8B-B14F-4D97-AF65-F5344CB8AC3E}">
        <p14:creationId xmlns:p14="http://schemas.microsoft.com/office/powerpoint/2010/main" val="74370110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03139"/>
            <a:ext cx="6731000" cy="839862"/>
          </a:xfrm>
          <a:prstGeom prst="rect">
            <a:avLst/>
          </a:prstGeom>
        </p:spPr>
        <p:txBody>
          <a:bodyPr vert="horz" lIns="0" tIns="0" rIns="0" bIns="0" rtlCol="0" anchor="ctr" anchorCtr="0">
            <a:normAutofit/>
          </a:bodyPr>
          <a:lstStyle/>
          <a:p>
            <a:r>
              <a:rPr lang="en-US" dirty="0"/>
              <a:t>Click to edit Master title style</a:t>
            </a:r>
          </a:p>
        </p:txBody>
      </p:sp>
      <p:sp>
        <p:nvSpPr>
          <p:cNvPr id="3" name="Text Placeholder 2"/>
          <p:cNvSpPr>
            <a:spLocks noGrp="1"/>
          </p:cNvSpPr>
          <p:nvPr>
            <p:ph type="body" idx="1"/>
          </p:nvPr>
        </p:nvSpPr>
        <p:spPr>
          <a:xfrm>
            <a:off x="457200" y="1490472"/>
            <a:ext cx="8229600" cy="4351338"/>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205243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93" r:id="rId8"/>
  </p:sldLayoutIdLst>
  <p:hf hdr="0" ftr="0" dt="0"/>
  <p:txStyles>
    <p:titleStyle>
      <a:lvl1pPr algn="l" defTabSz="914400" rtl="0" eaLnBrk="1" latinLnBrk="0" hangingPunct="1">
        <a:lnSpc>
          <a:spcPct val="90000"/>
        </a:lnSpc>
        <a:spcBef>
          <a:spcPct val="0"/>
        </a:spcBef>
        <a:buNone/>
        <a:defRPr sz="2800" kern="1200">
          <a:solidFill>
            <a:schemeClr val="tx1"/>
          </a:solidFill>
          <a:latin typeface="Arial" panose="020B0604020202020204" pitchFamily="34" charset="0"/>
          <a:ea typeface="+mj-ea"/>
          <a:cs typeface="Arial" panose="020B0604020202020204" pitchFamily="34" charset="0"/>
        </a:defRPr>
      </a:lvl1pPr>
    </p:titleStyle>
    <p:bodyStyle>
      <a:lvl1pPr marL="347472" indent="-347472" algn="l" defTabSz="914400" rtl="0" eaLnBrk="1" latinLnBrk="0" hangingPunct="1">
        <a:lnSpc>
          <a:spcPct val="90000"/>
        </a:lnSpc>
        <a:spcBef>
          <a:spcPts val="1000"/>
        </a:spcBef>
        <a:spcAft>
          <a:spcPts val="12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804672" indent="-347472" algn="l" defTabSz="914400" rtl="0" eaLnBrk="1" latinLnBrk="0" hangingPunct="1">
        <a:lnSpc>
          <a:spcPct val="90000"/>
        </a:lnSpc>
        <a:spcBef>
          <a:spcPts val="500"/>
        </a:spcBef>
        <a:spcAft>
          <a:spcPts val="1200"/>
        </a:spcAft>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2pPr>
      <a:lvl3pPr marL="1261872" indent="-347472" algn="l" defTabSz="914400" rtl="0" eaLnBrk="1" latinLnBrk="0" hangingPunct="1">
        <a:lnSpc>
          <a:spcPct val="90000"/>
        </a:lnSpc>
        <a:spcBef>
          <a:spcPts val="500"/>
        </a:spcBef>
        <a:spcAft>
          <a:spcPts val="1200"/>
        </a:spcAft>
        <a:buFont typeface="Courier New" panose="02070309020205020404" pitchFamily="49" charset="0"/>
        <a:buChar char="o"/>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spcAft>
          <a:spcPts val="12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176272" indent="-347472" algn="l" defTabSz="914400" rtl="0" eaLnBrk="1" latinLnBrk="0" hangingPunct="1">
        <a:lnSpc>
          <a:spcPct val="90000"/>
        </a:lnSpc>
        <a:spcBef>
          <a:spcPts val="500"/>
        </a:spcBef>
        <a:spcAft>
          <a:spcPts val="1200"/>
        </a:spcAft>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6652" y="2722606"/>
            <a:ext cx="8166100" cy="2387600"/>
          </a:xfrm>
        </p:spPr>
        <p:txBody>
          <a:bodyPr/>
          <a:lstStyle/>
          <a:p>
            <a:pPr algn="ctr"/>
            <a:r>
              <a:rPr lang="en-US" sz="4000" dirty="0">
                <a:latin typeface="Helvetica" pitchFamily="34" charset="0"/>
              </a:rPr>
              <a:t>Finance Department</a:t>
            </a:r>
            <a:br>
              <a:rPr lang="en-US" dirty="0">
                <a:latin typeface="Helvetica" pitchFamily="34" charset="0"/>
              </a:rPr>
            </a:br>
            <a:r>
              <a:rPr lang="en-US" sz="2800" b="1" dirty="0">
                <a:latin typeface="Helvetica" pitchFamily="34" charset="0"/>
              </a:rPr>
              <a:t>FY2020 Proposed Budget Presentation</a:t>
            </a:r>
            <a:br>
              <a:rPr lang="en-US" sz="2800" dirty="0">
                <a:latin typeface="Helvetica" pitchFamily="34" charset="0"/>
              </a:rPr>
            </a:br>
            <a:br>
              <a:rPr lang="en-US" sz="2800" dirty="0">
                <a:latin typeface="Helvetica" pitchFamily="34" charset="0"/>
              </a:rPr>
            </a:br>
            <a:r>
              <a:rPr lang="en-US" sz="2400" dirty="0">
                <a:latin typeface="Helvetica" pitchFamily="34" charset="0"/>
              </a:rPr>
              <a:t>May 8, 2019</a:t>
            </a:r>
            <a:endParaRPr lang="en-US" sz="2000" dirty="0">
              <a:latin typeface="Helvetica" pitchFamily="34" charset="0"/>
            </a:endParaRPr>
          </a:p>
        </p:txBody>
      </p:sp>
      <p:sp>
        <p:nvSpPr>
          <p:cNvPr id="3" name="Subtitle 2"/>
          <p:cNvSpPr>
            <a:spLocks noGrp="1"/>
          </p:cNvSpPr>
          <p:nvPr>
            <p:ph type="subTitle" idx="1"/>
          </p:nvPr>
        </p:nvSpPr>
        <p:spPr/>
        <p:txBody>
          <a:bodyPr>
            <a:normAutofit/>
          </a:bodyPr>
          <a:lstStyle/>
          <a:p>
            <a:pPr algn="ctr"/>
            <a:r>
              <a:rPr lang="en-US" sz="2000" dirty="0">
                <a:latin typeface="Helvetica" pitchFamily="34" charset="0"/>
              </a:rPr>
              <a:t>Tantri Emo</a:t>
            </a:r>
            <a:br>
              <a:rPr lang="en-US" sz="2800" dirty="0">
                <a:latin typeface="Helvetica" pitchFamily="34" charset="0"/>
              </a:rPr>
            </a:br>
            <a:r>
              <a:rPr lang="en-US" sz="2000" dirty="0">
                <a:latin typeface="Helvetica" pitchFamily="34" charset="0"/>
              </a:rPr>
              <a:t>Chief Business Officer/Director of Finance</a:t>
            </a:r>
          </a:p>
        </p:txBody>
      </p:sp>
    </p:spTree>
    <p:extLst>
      <p:ext uri="{BB962C8B-B14F-4D97-AF65-F5344CB8AC3E}">
        <p14:creationId xmlns:p14="http://schemas.microsoft.com/office/powerpoint/2010/main" val="1580154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EF08D-5AF5-426D-A10A-77D46BEE306C}"/>
              </a:ext>
            </a:extLst>
          </p:cNvPr>
          <p:cNvSpPr>
            <a:spLocks noGrp="1"/>
          </p:cNvSpPr>
          <p:nvPr>
            <p:ph type="title"/>
          </p:nvPr>
        </p:nvSpPr>
        <p:spPr>
          <a:xfrm>
            <a:off x="457200" y="-27485"/>
            <a:ext cx="6273800" cy="999566"/>
          </a:xfrm>
        </p:spPr>
        <p:txBody>
          <a:bodyPr>
            <a:normAutofit/>
          </a:bodyPr>
          <a:lstStyle/>
          <a:p>
            <a:r>
              <a:rPr lang="en-US" dirty="0">
                <a:solidFill>
                  <a:srgbClr val="002060"/>
                </a:solidFill>
                <a:latin typeface="Helvetica" pitchFamily="34" charset="0"/>
              </a:rPr>
              <a:t>FY2020 Personnel vs Non Personnel </a:t>
            </a:r>
            <a:br>
              <a:rPr lang="en-US" dirty="0">
                <a:solidFill>
                  <a:srgbClr val="002060"/>
                </a:solidFill>
                <a:latin typeface="Helvetica" pitchFamily="34" charset="0"/>
              </a:rPr>
            </a:br>
            <a:r>
              <a:rPr lang="en-US" dirty="0">
                <a:solidFill>
                  <a:srgbClr val="002060"/>
                </a:solidFill>
                <a:latin typeface="Helvetica" pitchFamily="34" charset="0"/>
              </a:rPr>
              <a:t>Fund 1002</a:t>
            </a:r>
            <a:endParaRPr lang="en-US" sz="2200" dirty="0">
              <a:solidFill>
                <a:srgbClr val="002060"/>
              </a:solidFill>
              <a:latin typeface="Helvetica" pitchFamily="34" charset="0"/>
            </a:endParaRPr>
          </a:p>
        </p:txBody>
      </p:sp>
      <p:sp>
        <p:nvSpPr>
          <p:cNvPr id="4" name="Slide Number Placeholder 3">
            <a:extLst>
              <a:ext uri="{FF2B5EF4-FFF2-40B4-BE49-F238E27FC236}">
                <a16:creationId xmlns:a16="http://schemas.microsoft.com/office/drawing/2014/main" id="{F8890689-79F8-45B9-9E3F-9C5A858B1414}"/>
              </a:ext>
            </a:extLst>
          </p:cNvPr>
          <p:cNvSpPr>
            <a:spLocks noGrp="1"/>
          </p:cNvSpPr>
          <p:nvPr>
            <p:ph type="sldNum" sz="quarter" idx="12"/>
          </p:nvPr>
        </p:nvSpPr>
        <p:spPr/>
        <p:txBody>
          <a:bodyPr/>
          <a:lstStyle/>
          <a:p>
            <a:pPr defTabSz="457200" fontAlgn="base">
              <a:spcBef>
                <a:spcPct val="0"/>
              </a:spcBef>
              <a:spcAft>
                <a:spcPct val="0"/>
              </a:spcAft>
            </a:pPr>
            <a:fld id="{A710AD54-EC96-413B-BCC1-1B4F19878F2E}" type="slidenum">
              <a:rPr lang="en-US" smtClean="0">
                <a:solidFill>
                  <a:prstClr val="black"/>
                </a:solidFill>
                <a:ea typeface="ＭＳ Ｐゴシック" charset="0"/>
              </a:rPr>
              <a:pPr defTabSz="457200" fontAlgn="base">
                <a:spcBef>
                  <a:spcPct val="0"/>
                </a:spcBef>
                <a:spcAft>
                  <a:spcPct val="0"/>
                </a:spcAft>
              </a:pPr>
              <a:t>10</a:t>
            </a:fld>
            <a:endParaRPr lang="en-US" dirty="0">
              <a:solidFill>
                <a:prstClr val="black"/>
              </a:solidFill>
              <a:ea typeface="ＭＳ Ｐゴシック" charset="0"/>
            </a:endParaRPr>
          </a:p>
        </p:txBody>
      </p:sp>
      <p:sp>
        <p:nvSpPr>
          <p:cNvPr id="9" name="Arrow: Left 8">
            <a:extLst>
              <a:ext uri="{FF2B5EF4-FFF2-40B4-BE49-F238E27FC236}">
                <a16:creationId xmlns:a16="http://schemas.microsoft.com/office/drawing/2014/main" id="{9A85AE56-9844-4521-B2A9-EA37EC5ECC9A}"/>
              </a:ext>
            </a:extLst>
          </p:cNvPr>
          <p:cNvSpPr/>
          <p:nvPr/>
        </p:nvSpPr>
        <p:spPr>
          <a:xfrm rot="10800000">
            <a:off x="4385144" y="4230570"/>
            <a:ext cx="373711" cy="459071"/>
          </a:xfrm>
          <a:prstGeom prst="lef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7" name="TextBox 6">
            <a:extLst>
              <a:ext uri="{FF2B5EF4-FFF2-40B4-BE49-F238E27FC236}">
                <a16:creationId xmlns:a16="http://schemas.microsoft.com/office/drawing/2014/main" id="{59229AB4-5A4A-42DB-8832-00DBF2780A46}"/>
              </a:ext>
            </a:extLst>
          </p:cNvPr>
          <p:cNvSpPr txBox="1"/>
          <p:nvPr/>
        </p:nvSpPr>
        <p:spPr>
          <a:xfrm>
            <a:off x="537369" y="1300130"/>
            <a:ext cx="2833211" cy="707886"/>
          </a:xfrm>
          <a:prstGeom prst="rect">
            <a:avLst/>
          </a:prstGeom>
          <a:noFill/>
        </p:spPr>
        <p:txBody>
          <a:bodyPr wrap="none" rtlCol="0">
            <a:spAutoFit/>
          </a:bodyPr>
          <a:lstStyle/>
          <a:p>
            <a:pPr algn="ctr"/>
            <a:r>
              <a:rPr lang="en-US" sz="2000" b="1" dirty="0">
                <a:solidFill>
                  <a:schemeClr val="tx1">
                    <a:lumMod val="50000"/>
                    <a:lumOff val="50000"/>
                  </a:schemeClr>
                </a:solidFill>
              </a:rPr>
              <a:t>FY2020 Proposed Budget</a:t>
            </a:r>
          </a:p>
          <a:p>
            <a:pPr algn="ctr"/>
            <a:r>
              <a:rPr lang="en-US" sz="2000" b="1" dirty="0">
                <a:solidFill>
                  <a:schemeClr val="tx1">
                    <a:lumMod val="50000"/>
                    <a:lumOff val="50000"/>
                  </a:schemeClr>
                </a:solidFill>
              </a:rPr>
              <a:t>$6,600,520</a:t>
            </a:r>
          </a:p>
        </p:txBody>
      </p:sp>
      <p:graphicFrame>
        <p:nvGraphicFramePr>
          <p:cNvPr id="11" name="Chart 10">
            <a:extLst>
              <a:ext uri="{FF2B5EF4-FFF2-40B4-BE49-F238E27FC236}">
                <a16:creationId xmlns:a16="http://schemas.microsoft.com/office/drawing/2014/main" id="{7052DD1B-DCE0-4EEE-B90C-92ED9D78BCFE}"/>
              </a:ext>
            </a:extLst>
          </p:cNvPr>
          <p:cNvGraphicFramePr/>
          <p:nvPr>
            <p:extLst>
              <p:ext uri="{D42A27DB-BD31-4B8C-83A1-F6EECF244321}">
                <p14:modId xmlns:p14="http://schemas.microsoft.com/office/powerpoint/2010/main" val="1835296580"/>
              </p:ext>
            </p:extLst>
          </p:nvPr>
        </p:nvGraphicFramePr>
        <p:xfrm>
          <a:off x="-307340" y="1558725"/>
          <a:ext cx="7802880" cy="521740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a:extLst>
              <a:ext uri="{FF2B5EF4-FFF2-40B4-BE49-F238E27FC236}">
                <a16:creationId xmlns:a16="http://schemas.microsoft.com/office/drawing/2014/main" id="{C76A71F1-84B7-402E-9605-92C3E19FD65E}"/>
              </a:ext>
            </a:extLst>
          </p:cNvPr>
          <p:cNvGraphicFramePr/>
          <p:nvPr>
            <p:extLst>
              <p:ext uri="{D42A27DB-BD31-4B8C-83A1-F6EECF244321}">
                <p14:modId xmlns:p14="http://schemas.microsoft.com/office/powerpoint/2010/main" val="60910150"/>
              </p:ext>
            </p:extLst>
          </p:nvPr>
        </p:nvGraphicFramePr>
        <p:xfrm>
          <a:off x="3492500" y="2008016"/>
          <a:ext cx="6797040" cy="4524359"/>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a:extLst>
              <a:ext uri="{FF2B5EF4-FFF2-40B4-BE49-F238E27FC236}">
                <a16:creationId xmlns:a16="http://schemas.microsoft.com/office/drawing/2014/main" id="{5061ADF9-C5E4-476F-85A2-3DE1487565C8}"/>
              </a:ext>
            </a:extLst>
          </p:cNvPr>
          <p:cNvSpPr txBox="1"/>
          <p:nvPr/>
        </p:nvSpPr>
        <p:spPr>
          <a:xfrm>
            <a:off x="5934190" y="1818916"/>
            <a:ext cx="1913660" cy="523220"/>
          </a:xfrm>
          <a:prstGeom prst="rect">
            <a:avLst/>
          </a:prstGeom>
          <a:noFill/>
        </p:spPr>
        <p:txBody>
          <a:bodyPr wrap="square" rtlCol="0">
            <a:spAutoFit/>
          </a:bodyPr>
          <a:lstStyle/>
          <a:p>
            <a:pPr algn="ctr"/>
            <a:r>
              <a:rPr lang="en-US" sz="1400" b="1" dirty="0">
                <a:solidFill>
                  <a:schemeClr val="tx1">
                    <a:lumMod val="50000"/>
                    <a:lumOff val="50000"/>
                  </a:schemeClr>
                </a:solidFill>
              </a:rPr>
              <a:t>Non Personnel</a:t>
            </a:r>
          </a:p>
          <a:p>
            <a:pPr algn="ctr"/>
            <a:r>
              <a:rPr lang="en-US" sz="1400" b="1" dirty="0">
                <a:solidFill>
                  <a:schemeClr val="tx1">
                    <a:lumMod val="50000"/>
                    <a:lumOff val="50000"/>
                  </a:schemeClr>
                </a:solidFill>
              </a:rPr>
              <a:t>$465,822</a:t>
            </a:r>
          </a:p>
        </p:txBody>
      </p:sp>
    </p:spTree>
    <p:extLst>
      <p:ext uri="{BB962C8B-B14F-4D97-AF65-F5344CB8AC3E}">
        <p14:creationId xmlns:p14="http://schemas.microsoft.com/office/powerpoint/2010/main" val="2999245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2060"/>
                </a:solidFill>
                <a:latin typeface="Helvetica" pitchFamily="34" charset="0"/>
              </a:rPr>
              <a:t>FY2020 Expenditure Highlights &amp; Budget Reductions </a:t>
            </a:r>
            <a:r>
              <a:rPr lang="mr-IN" dirty="0">
                <a:solidFill>
                  <a:srgbClr val="002060"/>
                </a:solidFill>
                <a:latin typeface="Helvetica" pitchFamily="34" charset="0"/>
              </a:rPr>
              <a:t>–</a:t>
            </a:r>
            <a:r>
              <a:rPr lang="en-US" dirty="0">
                <a:solidFill>
                  <a:srgbClr val="002060"/>
                </a:solidFill>
                <a:latin typeface="Helvetica" pitchFamily="34" charset="0"/>
              </a:rPr>
              <a:t> General Fund</a:t>
            </a:r>
            <a:br>
              <a:rPr lang="en-US" dirty="0">
                <a:solidFill>
                  <a:srgbClr val="002060"/>
                </a:solidFill>
                <a:latin typeface="Helvetica" pitchFamily="34" charset="0"/>
              </a:rPr>
            </a:br>
            <a:endParaRPr lang="en-US" dirty="0">
              <a:solidFill>
                <a:srgbClr val="002060"/>
              </a:solidFill>
              <a:latin typeface="Helvetica" pitchFamily="34" charset="0"/>
            </a:endParaRPr>
          </a:p>
        </p:txBody>
      </p:sp>
      <p:sp>
        <p:nvSpPr>
          <p:cNvPr id="6" name="Slide Number Placeholder 5"/>
          <p:cNvSpPr>
            <a:spLocks noGrp="1"/>
          </p:cNvSpPr>
          <p:nvPr>
            <p:ph type="sldNum" sz="quarter" idx="12"/>
          </p:nvPr>
        </p:nvSpPr>
        <p:spPr/>
        <p:txBody>
          <a:bodyPr/>
          <a:lstStyle/>
          <a:p>
            <a:fld id="{016DFC01-5263-43CC-B2B1-8A1F23EF6CC2}" type="slidenum">
              <a:rPr lang="en-US" smtClean="0"/>
              <a:pPr/>
              <a:t>11</a:t>
            </a:fld>
            <a:endParaRPr lang="en-US" dirty="0"/>
          </a:p>
        </p:txBody>
      </p:sp>
      <p:sp>
        <p:nvSpPr>
          <p:cNvPr id="11" name="Content Placeholder 2">
            <a:extLst>
              <a:ext uri="{FF2B5EF4-FFF2-40B4-BE49-F238E27FC236}">
                <a16:creationId xmlns:a16="http://schemas.microsoft.com/office/drawing/2014/main" id="{0201EBF8-3FA1-4A20-A522-C304F0CFFBD5}"/>
              </a:ext>
            </a:extLst>
          </p:cNvPr>
          <p:cNvSpPr>
            <a:spLocks noGrp="1"/>
          </p:cNvSpPr>
          <p:nvPr>
            <p:ph idx="1"/>
          </p:nvPr>
        </p:nvSpPr>
        <p:spPr>
          <a:xfrm>
            <a:off x="845819" y="4083783"/>
            <a:ext cx="7371184" cy="4112953"/>
          </a:xfrm>
        </p:spPr>
        <p:txBody>
          <a:bodyPr vert="horz" lIns="0" tIns="0" rIns="0" bIns="0" rtlCol="0">
            <a:normAutofit/>
          </a:bodyPr>
          <a:lstStyle/>
          <a:p>
            <a:pPr marL="0" indent="0">
              <a:buNone/>
            </a:pPr>
            <a:r>
              <a:rPr lang="en-US" sz="1800" b="1" u="sng" dirty="0">
                <a:latin typeface="+mn-lt"/>
                <a:cs typeface="+mn-cs"/>
              </a:rPr>
              <a:t>FY2020 Budget Reductions - $443,841</a:t>
            </a:r>
          </a:p>
          <a:p>
            <a:pPr marL="285750" lvl="1" indent="-285750">
              <a:buFont typeface="Arial" panose="020B0604020202020204" pitchFamily="34" charset="0"/>
              <a:buChar char="•"/>
            </a:pPr>
            <a:r>
              <a:rPr lang="en-US" sz="1800" dirty="0">
                <a:solidFill>
                  <a:schemeClr val="bg2">
                    <a:lumMod val="25000"/>
                  </a:schemeClr>
                </a:solidFill>
                <a:latin typeface="+mn-lt"/>
                <a:cs typeface="+mn-cs"/>
              </a:rPr>
              <a:t>$151,409 – Eliminate two (2 FTEs) vacant, budgeted positions</a:t>
            </a:r>
          </a:p>
          <a:p>
            <a:pPr marL="285750" lvl="1" indent="-285750">
              <a:buFont typeface="Arial" panose="020B0604020202020204" pitchFamily="34" charset="0"/>
              <a:buChar char="•"/>
            </a:pPr>
            <a:r>
              <a:rPr lang="en-US" sz="1800" dirty="0">
                <a:solidFill>
                  <a:schemeClr val="bg2">
                    <a:lumMod val="25000"/>
                  </a:schemeClr>
                </a:solidFill>
                <a:latin typeface="+mn-lt"/>
                <a:cs typeface="+mn-cs"/>
              </a:rPr>
              <a:t>98,333 – Reduction in supplies &amp; services</a:t>
            </a:r>
          </a:p>
          <a:p>
            <a:pPr marL="285750" lvl="1" indent="-285750">
              <a:buFont typeface="Arial" panose="020B0604020202020204" pitchFamily="34" charset="0"/>
              <a:buChar char="•"/>
            </a:pPr>
            <a:r>
              <a:rPr lang="en-US" sz="1800" dirty="0">
                <a:solidFill>
                  <a:schemeClr val="bg2">
                    <a:lumMod val="25000"/>
                  </a:schemeClr>
                </a:solidFill>
                <a:latin typeface="+mn-lt"/>
                <a:cs typeface="+mn-cs"/>
              </a:rPr>
              <a:t>$103,694 – Downgrade vacant, budgeted positions</a:t>
            </a:r>
          </a:p>
          <a:p>
            <a:pPr marL="285750" lvl="1" indent="-285750">
              <a:buFont typeface="Arial" panose="020B0604020202020204" pitchFamily="34" charset="0"/>
              <a:buChar char="•"/>
            </a:pPr>
            <a:r>
              <a:rPr lang="en-US" sz="1800" dirty="0">
                <a:solidFill>
                  <a:schemeClr val="bg2">
                    <a:lumMod val="25000"/>
                  </a:schemeClr>
                </a:solidFill>
                <a:latin typeface="+mn-lt"/>
                <a:cs typeface="+mn-cs"/>
              </a:rPr>
              <a:t>$90,425 – Reduction in contract services</a:t>
            </a:r>
          </a:p>
          <a:p>
            <a:pPr lvl="1"/>
            <a:endParaRPr lang="en-US" dirty="0"/>
          </a:p>
        </p:txBody>
      </p:sp>
      <p:sp>
        <p:nvSpPr>
          <p:cNvPr id="3" name="Rectangle 2">
            <a:extLst>
              <a:ext uri="{FF2B5EF4-FFF2-40B4-BE49-F238E27FC236}">
                <a16:creationId xmlns:a16="http://schemas.microsoft.com/office/drawing/2014/main" id="{7A31E8D3-8EEB-4DB5-9C32-F062435F68F7}"/>
              </a:ext>
            </a:extLst>
          </p:cNvPr>
          <p:cNvSpPr/>
          <p:nvPr/>
        </p:nvSpPr>
        <p:spPr>
          <a:xfrm>
            <a:off x="693620" y="1366897"/>
            <a:ext cx="7756759" cy="2062103"/>
          </a:xfrm>
          <a:prstGeom prst="rect">
            <a:avLst/>
          </a:prstGeom>
        </p:spPr>
        <p:txBody>
          <a:bodyPr wrap="square">
            <a:spAutoFit/>
          </a:bodyPr>
          <a:lstStyle/>
          <a:p>
            <a:r>
              <a:rPr lang="en-US" b="1" u="sng" dirty="0"/>
              <a:t>FY2020 Expenditure Highlights</a:t>
            </a:r>
          </a:p>
          <a:p>
            <a:pPr marL="285750" indent="-285750">
              <a:spcAft>
                <a:spcPts val="1200"/>
              </a:spcAft>
              <a:buFont typeface="Arial" panose="020B0604020202020204" pitchFamily="34" charset="0"/>
              <a:buChar char="•"/>
            </a:pPr>
            <a:r>
              <a:rPr lang="en-US" dirty="0">
                <a:solidFill>
                  <a:schemeClr val="bg2">
                    <a:lumMod val="25000"/>
                  </a:schemeClr>
                </a:solidFill>
              </a:rPr>
              <a:t>Provides funding for health benefits, pension contribution, and municipal employees contractual pay increases</a:t>
            </a:r>
          </a:p>
          <a:p>
            <a:pPr marL="285750" indent="-285750">
              <a:spcAft>
                <a:spcPts val="1200"/>
              </a:spcAft>
              <a:buFont typeface="Arial" panose="020B0604020202020204" pitchFamily="34" charset="0"/>
              <a:buChar char="•"/>
            </a:pPr>
            <a:r>
              <a:rPr lang="en-US" dirty="0">
                <a:solidFill>
                  <a:schemeClr val="bg2">
                    <a:lumMod val="25000"/>
                  </a:schemeClr>
                </a:solidFill>
              </a:rPr>
              <a:t>Includes funding for health benefits and pension contributions and municipal employees contractual pay increases</a:t>
            </a:r>
          </a:p>
          <a:p>
            <a:pPr marL="285750" indent="-285750">
              <a:spcAft>
                <a:spcPts val="1200"/>
              </a:spcAft>
              <a:buFont typeface="Arial" panose="020B0604020202020204" pitchFamily="34" charset="0"/>
              <a:buChar char="•"/>
            </a:pPr>
            <a:r>
              <a:rPr lang="en-US" dirty="0">
                <a:solidFill>
                  <a:schemeClr val="bg2">
                    <a:lumMod val="25000"/>
                  </a:schemeClr>
                </a:solidFill>
              </a:rPr>
              <a:t>Includes reductions of $443,841 </a:t>
            </a:r>
          </a:p>
        </p:txBody>
      </p:sp>
    </p:spTree>
    <p:extLst>
      <p:ext uri="{BB962C8B-B14F-4D97-AF65-F5344CB8AC3E}">
        <p14:creationId xmlns:p14="http://schemas.microsoft.com/office/powerpoint/2010/main" val="2178323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6021"/>
            <a:ext cx="6586621" cy="839862"/>
          </a:xfrm>
        </p:spPr>
        <p:txBody>
          <a:bodyPr>
            <a:noAutofit/>
          </a:bodyPr>
          <a:lstStyle/>
          <a:p>
            <a:r>
              <a:rPr lang="en-US" sz="2200" dirty="0">
                <a:solidFill>
                  <a:srgbClr val="002060"/>
                </a:solidFill>
                <a:latin typeface="Helvetica" pitchFamily="34" charset="0"/>
              </a:rPr>
              <a:t>FY2020 Expenditure Highlights </a:t>
            </a:r>
            <a:r>
              <a:rPr lang="en-US" sz="2200">
                <a:solidFill>
                  <a:srgbClr val="002060"/>
                </a:solidFill>
                <a:latin typeface="Helvetica" pitchFamily="34" charset="0"/>
              </a:rPr>
              <a:t>- Revolving Fund</a:t>
            </a:r>
            <a:br>
              <a:rPr lang="en-US" sz="2200" dirty="0">
                <a:solidFill>
                  <a:srgbClr val="002060"/>
                </a:solidFill>
                <a:latin typeface="Helvetica" pitchFamily="34" charset="0"/>
              </a:rPr>
            </a:br>
            <a:endParaRPr lang="en-US" sz="2200" dirty="0">
              <a:solidFill>
                <a:srgbClr val="002060"/>
              </a:solidFill>
              <a:latin typeface="Helvetica" pitchFamily="34" charset="0"/>
            </a:endParaRPr>
          </a:p>
        </p:txBody>
      </p:sp>
      <p:sp>
        <p:nvSpPr>
          <p:cNvPr id="6" name="Slide Number Placeholder 5"/>
          <p:cNvSpPr>
            <a:spLocks noGrp="1"/>
          </p:cNvSpPr>
          <p:nvPr>
            <p:ph type="sldNum" sz="quarter" idx="12"/>
          </p:nvPr>
        </p:nvSpPr>
        <p:spPr/>
        <p:txBody>
          <a:bodyPr/>
          <a:lstStyle/>
          <a:p>
            <a:fld id="{016DFC01-5263-43CC-B2B1-8A1F23EF6CC2}" type="slidenum">
              <a:rPr lang="en-US" smtClean="0"/>
              <a:pPr/>
              <a:t>12</a:t>
            </a:fld>
            <a:endParaRPr lang="en-US" dirty="0"/>
          </a:p>
        </p:txBody>
      </p:sp>
      <p:sp>
        <p:nvSpPr>
          <p:cNvPr id="3" name="Rectangle 2">
            <a:extLst>
              <a:ext uri="{FF2B5EF4-FFF2-40B4-BE49-F238E27FC236}">
                <a16:creationId xmlns:a16="http://schemas.microsoft.com/office/drawing/2014/main" id="{7A31E8D3-8EEB-4DB5-9C32-F062435F68F7}"/>
              </a:ext>
            </a:extLst>
          </p:cNvPr>
          <p:cNvSpPr/>
          <p:nvPr/>
        </p:nvSpPr>
        <p:spPr>
          <a:xfrm>
            <a:off x="324852" y="1667685"/>
            <a:ext cx="8602579" cy="2708434"/>
          </a:xfrm>
          <a:prstGeom prst="rect">
            <a:avLst/>
          </a:prstGeom>
        </p:spPr>
        <p:txBody>
          <a:bodyPr wrap="square">
            <a:spAutoFit/>
          </a:bodyPr>
          <a:lstStyle/>
          <a:p>
            <a:r>
              <a:rPr lang="en-US" sz="2000" b="1" u="sng" dirty="0"/>
              <a:t>FY2020 Expenditure Highlights</a:t>
            </a:r>
          </a:p>
          <a:p>
            <a:pPr marL="285750" indent="-285750">
              <a:spcAft>
                <a:spcPts val="1200"/>
              </a:spcAft>
              <a:buFont typeface="Arial" panose="020B0604020202020204" pitchFamily="34" charset="0"/>
              <a:buChar char="•"/>
            </a:pPr>
            <a:r>
              <a:rPr lang="en-US" sz="2000" dirty="0">
                <a:solidFill>
                  <a:schemeClr val="bg2">
                    <a:lumMod val="25000"/>
                  </a:schemeClr>
                </a:solidFill>
              </a:rPr>
              <a:t>Provides funding for health benefits, pension contribution, and municipal employees contractual pay increases</a:t>
            </a:r>
          </a:p>
          <a:p>
            <a:pPr marL="285750" indent="-285750">
              <a:spcAft>
                <a:spcPts val="1200"/>
              </a:spcAft>
              <a:buFont typeface="Arial" panose="020B0604020202020204" pitchFamily="34" charset="0"/>
              <a:buChar char="•"/>
            </a:pPr>
            <a:r>
              <a:rPr lang="en-US" sz="2000" dirty="0">
                <a:solidFill>
                  <a:schemeClr val="bg2">
                    <a:lumMod val="25000"/>
                  </a:schemeClr>
                </a:solidFill>
              </a:rPr>
              <a:t>Provides funding for financial, procurement, and accounts payable and receivable support to client departments within the City. Client departments include the Houston Fire Department, Fleet Management, Houston Information Technology Services, Houston Public Works, and General Services Department - Energy </a:t>
            </a:r>
          </a:p>
        </p:txBody>
      </p:sp>
    </p:spTree>
    <p:extLst>
      <p:ext uri="{BB962C8B-B14F-4D97-AF65-F5344CB8AC3E}">
        <p14:creationId xmlns:p14="http://schemas.microsoft.com/office/powerpoint/2010/main" val="280814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normAutofit/>
          </a:bodyPr>
          <a:lstStyle/>
          <a:p>
            <a:pPr marL="0" indent="0" algn="ctr">
              <a:buNone/>
            </a:pPr>
            <a:r>
              <a:rPr lang="en-US" sz="9600" dirty="0">
                <a:solidFill>
                  <a:schemeClr val="bg2">
                    <a:lumMod val="25000"/>
                  </a:schemeClr>
                </a:solidFill>
                <a:latin typeface="Helvetica" pitchFamily="34" charset="0"/>
              </a:rPr>
              <a:t>Questions?</a:t>
            </a:r>
          </a:p>
        </p:txBody>
      </p:sp>
      <p:sp>
        <p:nvSpPr>
          <p:cNvPr id="6" name="Slide Number Placeholder 5"/>
          <p:cNvSpPr>
            <a:spLocks noGrp="1"/>
          </p:cNvSpPr>
          <p:nvPr>
            <p:ph type="sldNum" sz="quarter" idx="12"/>
          </p:nvPr>
        </p:nvSpPr>
        <p:spPr/>
        <p:txBody>
          <a:bodyPr/>
          <a:lstStyle/>
          <a:p>
            <a:fld id="{016DFC01-5263-43CC-B2B1-8A1F23EF6CC2}" type="slidenum">
              <a:rPr lang="en-US" smtClean="0"/>
              <a:pPr/>
              <a:t>13</a:t>
            </a:fld>
            <a:endParaRPr lang="en-US" dirty="0"/>
          </a:p>
        </p:txBody>
      </p:sp>
    </p:spTree>
    <p:extLst>
      <p:ext uri="{BB962C8B-B14F-4D97-AF65-F5344CB8AC3E}">
        <p14:creationId xmlns:p14="http://schemas.microsoft.com/office/powerpoint/2010/main" val="2899778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880" y="313299"/>
            <a:ext cx="6273800" cy="839862"/>
          </a:xfrm>
        </p:spPr>
        <p:txBody>
          <a:bodyPr/>
          <a:lstStyle/>
          <a:p>
            <a:r>
              <a:rPr lang="en-US" dirty="0">
                <a:solidFill>
                  <a:srgbClr val="002060"/>
                </a:solidFill>
                <a:latin typeface="Helvetica" pitchFamily="34" charset="0"/>
              </a:rPr>
              <a:t>Functional Org Chart</a:t>
            </a:r>
            <a:br>
              <a:rPr lang="en-US" dirty="0">
                <a:solidFill>
                  <a:srgbClr val="002060"/>
                </a:solidFill>
                <a:latin typeface="Helvetica" pitchFamily="34" charset="0"/>
              </a:rPr>
            </a:br>
            <a:endParaRPr lang="en-US" dirty="0"/>
          </a:p>
        </p:txBody>
      </p:sp>
      <p:sp>
        <p:nvSpPr>
          <p:cNvPr id="4" name="Slide Number Placeholder 3"/>
          <p:cNvSpPr>
            <a:spLocks noGrp="1"/>
          </p:cNvSpPr>
          <p:nvPr>
            <p:ph type="sldNum" sz="quarter" idx="12"/>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A710AD54-EC96-413B-BCC1-1B4F19878F2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ＭＳ Ｐゴシック" charset="0"/>
                <a:cs typeface="+mn-cs"/>
              </a:rPr>
              <a:pPr marL="0" marR="0" lvl="0" indent="0" algn="r" defTabSz="4572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ＭＳ Ｐゴシック" charset="0"/>
              <a:cs typeface="+mn-cs"/>
            </a:endParaRPr>
          </a:p>
        </p:txBody>
      </p:sp>
      <p:graphicFrame>
        <p:nvGraphicFramePr>
          <p:cNvPr id="7" name="Table 6"/>
          <p:cNvGraphicFramePr>
            <a:graphicFrameLocks noGrp="1"/>
          </p:cNvGraphicFramePr>
          <p:nvPr>
            <p:extLst>
              <p:ext uri="{D42A27DB-BD31-4B8C-83A1-F6EECF244321}">
                <p14:modId xmlns:p14="http://schemas.microsoft.com/office/powerpoint/2010/main" val="1335295365"/>
              </p:ext>
            </p:extLst>
          </p:nvPr>
        </p:nvGraphicFramePr>
        <p:xfrm>
          <a:off x="4616129" y="2919469"/>
          <a:ext cx="1552081" cy="3642340"/>
        </p:xfrm>
        <a:graphic>
          <a:graphicData uri="http://schemas.openxmlformats.org/drawingml/2006/table">
            <a:tbl>
              <a:tblPr/>
              <a:tblGrid>
                <a:gridCol w="1552081">
                  <a:extLst>
                    <a:ext uri="{9D8B030D-6E8A-4147-A177-3AD203B41FA5}">
                      <a16:colId xmlns:a16="http://schemas.microsoft.com/office/drawing/2014/main" val="20000"/>
                    </a:ext>
                  </a:extLst>
                </a:gridCol>
              </a:tblGrid>
              <a:tr h="447203">
                <a:tc>
                  <a:txBody>
                    <a:bodyPr/>
                    <a:lstStyle/>
                    <a:p>
                      <a:pPr algn="ctr"/>
                      <a:r>
                        <a:rPr lang="en-US" sz="1000" dirty="0">
                          <a:latin typeface="Arial" pitchFamily="34" charset="0"/>
                          <a:cs typeface="Arial" pitchFamily="34" charset="0"/>
                        </a:rPr>
                        <a:t>Financial Reporting</a:t>
                      </a:r>
                    </a:p>
                    <a:p>
                      <a:pPr algn="ctr"/>
                      <a:r>
                        <a:rPr lang="en-US" sz="1000" dirty="0">
                          <a:latin typeface="Arial" pitchFamily="34" charset="0"/>
                          <a:cs typeface="Arial" pitchFamily="34" charset="0"/>
                        </a:rPr>
                        <a:t>&amp; </a:t>
                      </a:r>
                      <a:r>
                        <a:rPr lang="en-US" sz="1000" dirty="0">
                          <a:solidFill>
                            <a:schemeClr val="tx1"/>
                          </a:solidFill>
                          <a:latin typeface="Arial" pitchFamily="34" charset="0"/>
                          <a:cs typeface="Arial" pitchFamily="34" charset="0"/>
                        </a:rPr>
                        <a:t>Operations</a:t>
                      </a:r>
                    </a:p>
                  </a:txBody>
                  <a:tcPr anchor="b">
                    <a:lnL w="12700" cmpd="sng">
                      <a:solidFill>
                        <a:schemeClr val="tx1"/>
                      </a:solidFill>
                      <a:prstDash val="solid"/>
                    </a:lnL>
                    <a:lnR w="12700" cmpd="sng">
                      <a:solidFill>
                        <a:schemeClr val="tx1"/>
                      </a:solidFill>
                      <a:prstDash val="solid"/>
                    </a:lnR>
                    <a:lnT w="12700" cmpd="sng">
                      <a:solidFill>
                        <a:schemeClr val="tx1"/>
                      </a:solidFill>
                      <a:prstDash val="solid"/>
                    </a:lnT>
                    <a:lnB w="3175"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0"/>
                  </a:ext>
                </a:extLst>
              </a:tr>
              <a:tr h="408111">
                <a:tc>
                  <a:txBody>
                    <a:bodyPr/>
                    <a:lstStyle/>
                    <a:p>
                      <a:pPr algn="ctr">
                        <a:defRPr/>
                      </a:pPr>
                      <a:r>
                        <a:rPr lang="en-US" sz="900" b="1" dirty="0">
                          <a:latin typeface="Arial" pitchFamily="34" charset="0"/>
                          <a:cs typeface="Arial" pitchFamily="34" charset="0"/>
                        </a:rPr>
                        <a:t>$5,400,012</a:t>
                      </a:r>
                    </a:p>
                    <a:p>
                      <a:pPr algn="ctr">
                        <a:defRPr/>
                      </a:pPr>
                      <a:r>
                        <a:rPr lang="en-US" sz="900" b="1" dirty="0">
                          <a:solidFill>
                            <a:schemeClr val="tx1"/>
                          </a:solidFill>
                          <a:latin typeface="Arial" pitchFamily="34" charset="0"/>
                          <a:cs typeface="Arial" pitchFamily="34" charset="0"/>
                        </a:rPr>
                        <a:t>FTEs: 25.7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1"/>
                  </a:ext>
                </a:extLst>
              </a:tr>
              <a:tr h="2787026">
                <a:tc>
                  <a:txBody>
                    <a:bodyPr/>
                    <a:lstStyle/>
                    <a:p>
                      <a:pPr marL="57469" indent="-57469">
                        <a:spcBef>
                          <a:spcPts val="103"/>
                        </a:spcBef>
                        <a:spcAft>
                          <a:spcPts val="155"/>
                        </a:spcAft>
                        <a:buFont typeface="Arial" charset="0"/>
                        <a:buChar char="•"/>
                        <a:defRPr/>
                      </a:pPr>
                      <a:r>
                        <a:rPr lang="en-US" sz="900" dirty="0">
                          <a:latin typeface="Arial" pitchFamily="34" charset="0"/>
                          <a:cs typeface="Arial" pitchFamily="34" charset="0"/>
                        </a:rPr>
                        <a:t>Accounting / Disaster Recovery</a:t>
                      </a:r>
                    </a:p>
                    <a:p>
                      <a:pPr marL="57469" indent="-57469">
                        <a:spcBef>
                          <a:spcPts val="103"/>
                        </a:spcBef>
                        <a:spcAft>
                          <a:spcPts val="155"/>
                        </a:spcAft>
                        <a:buFont typeface="Arial" charset="0"/>
                        <a:buChar char="•"/>
                        <a:defRPr/>
                      </a:pPr>
                      <a:r>
                        <a:rPr lang="en-US" sz="900" dirty="0">
                          <a:latin typeface="Arial" pitchFamily="34" charset="0"/>
                          <a:cs typeface="Arial" pitchFamily="34" charset="0"/>
                        </a:rPr>
                        <a:t>Fixed Assets</a:t>
                      </a:r>
                    </a:p>
                    <a:p>
                      <a:pPr marL="57469" indent="-57469">
                        <a:spcBef>
                          <a:spcPts val="103"/>
                        </a:spcBef>
                        <a:spcAft>
                          <a:spcPts val="155"/>
                        </a:spcAft>
                        <a:buFont typeface="Arial" charset="0"/>
                        <a:buChar char="•"/>
                        <a:defRPr/>
                      </a:pPr>
                      <a:r>
                        <a:rPr lang="en-US" sz="900" dirty="0">
                          <a:latin typeface="Arial" pitchFamily="34" charset="0"/>
                          <a:cs typeface="Arial" pitchFamily="34" charset="0"/>
                        </a:rPr>
                        <a:t>Cost Accounting</a:t>
                      </a:r>
                    </a:p>
                    <a:p>
                      <a:pPr marL="57469" indent="-57469">
                        <a:spcBef>
                          <a:spcPts val="103"/>
                        </a:spcBef>
                        <a:spcAft>
                          <a:spcPts val="155"/>
                        </a:spcAft>
                        <a:buFont typeface="Arial" charset="0"/>
                        <a:buChar char="•"/>
                        <a:defRPr/>
                      </a:pPr>
                      <a:r>
                        <a:rPr lang="en-US" sz="900" dirty="0">
                          <a:latin typeface="Arial" pitchFamily="34" charset="0"/>
                          <a:cs typeface="Arial" pitchFamily="34" charset="0"/>
                        </a:rPr>
                        <a:t>Grants Management</a:t>
                      </a:r>
                    </a:p>
                    <a:p>
                      <a:pPr marL="57469" indent="-57469">
                        <a:spcBef>
                          <a:spcPts val="103"/>
                        </a:spcBef>
                        <a:spcAft>
                          <a:spcPts val="155"/>
                        </a:spcAft>
                        <a:buFont typeface="Arial" charset="0"/>
                        <a:buChar char="•"/>
                        <a:defRPr/>
                      </a:pPr>
                      <a:r>
                        <a:rPr lang="en-US" sz="900" dirty="0">
                          <a:latin typeface="Arial" pitchFamily="34" charset="0"/>
                          <a:cs typeface="Arial" pitchFamily="34" charset="0"/>
                        </a:rPr>
                        <a:t>Internal Controls / Audit</a:t>
                      </a:r>
                    </a:p>
                    <a:p>
                      <a:pPr marL="57469" indent="-57469">
                        <a:spcBef>
                          <a:spcPts val="103"/>
                        </a:spcBef>
                        <a:spcAft>
                          <a:spcPts val="155"/>
                        </a:spcAft>
                        <a:buFont typeface="Arial" charset="0"/>
                        <a:buChar char="•"/>
                        <a:defRPr/>
                      </a:pPr>
                      <a:r>
                        <a:rPr lang="en-US" sz="900" dirty="0">
                          <a:latin typeface="Arial" pitchFamily="34" charset="0"/>
                          <a:cs typeface="Arial" pitchFamily="34" charset="0"/>
                        </a:rPr>
                        <a:t>Trust Funds Management</a:t>
                      </a:r>
                    </a:p>
                    <a:p>
                      <a:pPr marL="57469" indent="-57469">
                        <a:spcBef>
                          <a:spcPts val="103"/>
                        </a:spcBef>
                        <a:spcAft>
                          <a:spcPts val="155"/>
                        </a:spcAft>
                        <a:buFont typeface="Arial" charset="0"/>
                        <a:buChar char="•"/>
                        <a:defRPr/>
                      </a:pPr>
                      <a:r>
                        <a:rPr lang="en-US" sz="900" dirty="0">
                          <a:latin typeface="Arial" pitchFamily="34" charset="0"/>
                          <a:cs typeface="Arial" pitchFamily="34" charset="0"/>
                        </a:rPr>
                        <a:t>Deferred Compensation</a:t>
                      </a:r>
                    </a:p>
                    <a:p>
                      <a:pPr marL="57469" marR="0" lvl="0" indent="-57469" algn="l" defTabSz="914400" rtl="0" eaLnBrk="1" fontAlgn="auto" latinLnBrk="0" hangingPunct="1">
                        <a:lnSpc>
                          <a:spcPct val="100000"/>
                        </a:lnSpc>
                        <a:spcBef>
                          <a:spcPts val="103"/>
                        </a:spcBef>
                        <a:spcAft>
                          <a:spcPts val="155"/>
                        </a:spcAft>
                        <a:buClrTx/>
                        <a:buSzTx/>
                        <a:buFont typeface="Arial" charset="0"/>
                        <a:buChar char="•"/>
                        <a:tabLst/>
                        <a:defRPr/>
                      </a:pPr>
                      <a:r>
                        <a:rPr kumimoji="0" lang="en-US" sz="900" b="0" i="0" u="none" strike="noStrike" kern="1200" cap="none" spc="0" normalizeH="0" baseline="0" noProof="0" dirty="0">
                          <a:ln>
                            <a:noFill/>
                          </a:ln>
                          <a:solidFill>
                            <a:schemeClr val="tx1"/>
                          </a:solidFill>
                          <a:effectLst/>
                          <a:uLnTx/>
                          <a:uFillTx/>
                          <a:latin typeface="Arial" pitchFamily="34" charset="0"/>
                          <a:ea typeface="+mn-ea"/>
                          <a:cs typeface="Arial" pitchFamily="34" charset="0"/>
                        </a:rPr>
                        <a:t>Accounts Receivable &amp; Collections</a:t>
                      </a:r>
                    </a:p>
                    <a:p>
                      <a:pPr marL="57469" marR="0" lvl="0" indent="-57469" algn="l" defTabSz="914400" rtl="0" eaLnBrk="1" fontAlgn="auto" latinLnBrk="0" hangingPunct="1">
                        <a:lnSpc>
                          <a:spcPct val="100000"/>
                        </a:lnSpc>
                        <a:spcBef>
                          <a:spcPts val="103"/>
                        </a:spcBef>
                        <a:spcAft>
                          <a:spcPts val="155"/>
                        </a:spcAft>
                        <a:buClrTx/>
                        <a:buSzTx/>
                        <a:buFont typeface="Arial" charset="0"/>
                        <a:buChar char="•"/>
                        <a:tabLst/>
                        <a:defRPr/>
                      </a:pPr>
                      <a:r>
                        <a:rPr kumimoji="0" lang="en-US" sz="900" b="0" i="0" u="none" strike="noStrike" kern="1200" cap="none" spc="0" normalizeH="0" baseline="0" noProof="0" dirty="0">
                          <a:ln>
                            <a:noFill/>
                          </a:ln>
                          <a:solidFill>
                            <a:schemeClr val="tx1"/>
                          </a:solidFill>
                          <a:effectLst/>
                          <a:uLnTx/>
                          <a:uFillTx/>
                          <a:latin typeface="Arial" pitchFamily="34" charset="0"/>
                          <a:ea typeface="+mn-ea"/>
                          <a:cs typeface="Arial" pitchFamily="34" charset="0"/>
                        </a:rPr>
                        <a:t>Liens Management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mpd="sng">
                      <a:solidFill>
                        <a:schemeClr val="tx1"/>
                      </a:solidFill>
                      <a:prstDash val="solid"/>
                    </a:lnB>
                    <a:solidFill>
                      <a:schemeClr val="bg1">
                        <a:lumMod val="85000"/>
                      </a:schemeClr>
                    </a:solidFill>
                  </a:tcPr>
                </a:tc>
                <a:extLst>
                  <a:ext uri="{0D108BD9-81ED-4DB2-BD59-A6C34878D82A}">
                    <a16:rowId xmlns:a16="http://schemas.microsoft.com/office/drawing/2014/main" val="10002"/>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4177105462"/>
              </p:ext>
            </p:extLst>
          </p:nvPr>
        </p:nvGraphicFramePr>
        <p:xfrm>
          <a:off x="7775046" y="2928430"/>
          <a:ext cx="1260301" cy="3633379"/>
        </p:xfrm>
        <a:graphic>
          <a:graphicData uri="http://schemas.openxmlformats.org/drawingml/2006/table">
            <a:tbl>
              <a:tblPr/>
              <a:tblGrid>
                <a:gridCol w="1260301">
                  <a:extLst>
                    <a:ext uri="{9D8B030D-6E8A-4147-A177-3AD203B41FA5}">
                      <a16:colId xmlns:a16="http://schemas.microsoft.com/office/drawing/2014/main" val="20000"/>
                    </a:ext>
                  </a:extLst>
                </a:gridCol>
              </a:tblGrid>
              <a:tr h="424421">
                <a:tc>
                  <a:txBody>
                    <a:bodyPr/>
                    <a:lstStyle/>
                    <a:p>
                      <a:pPr algn="ctr"/>
                      <a:r>
                        <a:rPr lang="en-US" sz="1000" dirty="0">
                          <a:latin typeface="Arial" pitchFamily="34" charset="0"/>
                          <a:cs typeface="Arial" pitchFamily="34" charset="0"/>
                        </a:rPr>
                        <a:t>Performance </a:t>
                      </a:r>
                    </a:p>
                    <a:p>
                      <a:pPr algn="ctr"/>
                      <a:r>
                        <a:rPr lang="en-US" sz="1000" dirty="0">
                          <a:latin typeface="Arial" pitchFamily="34" charset="0"/>
                          <a:cs typeface="Arial" pitchFamily="34" charset="0"/>
                        </a:rPr>
                        <a:t>Improvement</a:t>
                      </a:r>
                    </a:p>
                  </a:txBody>
                  <a:tcPr anchor="b">
                    <a:lnL w="12700" cmpd="sng">
                      <a:solidFill>
                        <a:schemeClr val="tx1"/>
                      </a:solidFill>
                      <a:prstDash val="solid"/>
                    </a:lnL>
                    <a:lnR w="12700" cmpd="sng">
                      <a:solidFill>
                        <a:schemeClr val="tx1"/>
                      </a:solidFill>
                      <a:prstDash val="solid"/>
                    </a:lnR>
                    <a:lnT w="12700" cmpd="sng">
                      <a:solidFill>
                        <a:schemeClr val="tx1"/>
                      </a:solidFill>
                      <a:prstDash val="solid"/>
                    </a:lnT>
                    <a:lnB w="3175"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0"/>
                  </a:ext>
                </a:extLst>
              </a:tr>
              <a:tr h="40075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b="1" baseline="0" dirty="0">
                          <a:solidFill>
                            <a:schemeClr val="tx1"/>
                          </a:solidFill>
                          <a:latin typeface="Arial" pitchFamily="34" charset="0"/>
                          <a:cs typeface="Arial" pitchFamily="34" charset="0"/>
                        </a:rPr>
                        <a:t>$437,521</a:t>
                      </a:r>
                    </a:p>
                    <a:p>
                      <a:pPr marL="0" marR="0" indent="0" algn="ctr" defTabSz="914400" rtl="0" eaLnBrk="1" fontAlgn="auto" latinLnBrk="0" hangingPunct="1">
                        <a:lnSpc>
                          <a:spcPct val="100000"/>
                        </a:lnSpc>
                        <a:spcBef>
                          <a:spcPts val="0"/>
                        </a:spcBef>
                        <a:spcAft>
                          <a:spcPts val="0"/>
                        </a:spcAft>
                        <a:buClrTx/>
                        <a:buSzTx/>
                        <a:buFontTx/>
                        <a:buNone/>
                        <a:tabLst/>
                        <a:defRPr/>
                      </a:pPr>
                      <a:r>
                        <a:rPr lang="en-US" sz="900" b="1" dirty="0">
                          <a:solidFill>
                            <a:schemeClr val="tx1"/>
                          </a:solidFill>
                          <a:latin typeface="Arial" pitchFamily="34" charset="0"/>
                          <a:cs typeface="Arial" pitchFamily="34" charset="0"/>
                        </a:rPr>
                        <a:t>FTEs: 3.0</a:t>
                      </a:r>
                      <a:endParaRPr lang="en-US" sz="9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1"/>
                  </a:ext>
                </a:extLst>
              </a:tr>
              <a:tr h="2808203">
                <a:tc>
                  <a:txBody>
                    <a:bodyPr/>
                    <a:lstStyle/>
                    <a:p>
                      <a:pPr marL="57469" indent="-57469">
                        <a:spcBef>
                          <a:spcPts val="103"/>
                        </a:spcBef>
                        <a:spcAft>
                          <a:spcPts val="155"/>
                        </a:spcAft>
                        <a:buFont typeface="Arial" charset="0"/>
                        <a:buChar char="•"/>
                        <a:defRPr/>
                      </a:pPr>
                      <a:r>
                        <a:rPr lang="en-US" sz="900" dirty="0">
                          <a:latin typeface="Arial" pitchFamily="34" charset="0"/>
                          <a:cs typeface="Arial" pitchFamily="34" charset="0"/>
                        </a:rPr>
                        <a:t>Office of Innovation</a:t>
                      </a:r>
                    </a:p>
                    <a:p>
                      <a:pPr marL="57469" indent="-57469">
                        <a:spcBef>
                          <a:spcPts val="103"/>
                        </a:spcBef>
                        <a:spcAft>
                          <a:spcPts val="155"/>
                        </a:spcAft>
                        <a:buFont typeface="Arial" charset="0"/>
                        <a:buChar char="•"/>
                        <a:defRPr/>
                      </a:pPr>
                      <a:r>
                        <a:rPr lang="en-US" sz="900" dirty="0">
                          <a:latin typeface="Arial" pitchFamily="34" charset="0"/>
                          <a:cs typeface="Arial" pitchFamily="34" charset="0"/>
                        </a:rPr>
                        <a:t>Citywide Operational Process Improvement</a:t>
                      </a:r>
                    </a:p>
                    <a:p>
                      <a:pPr marL="57469" indent="-57469">
                        <a:spcBef>
                          <a:spcPts val="103"/>
                        </a:spcBef>
                        <a:spcAft>
                          <a:spcPts val="155"/>
                        </a:spcAft>
                        <a:buFont typeface="Arial" charset="0"/>
                        <a:buChar char="•"/>
                        <a:defRPr/>
                      </a:pPr>
                      <a:r>
                        <a:rPr lang="en-US" sz="900" dirty="0">
                          <a:latin typeface="Arial" pitchFamily="34" charset="0"/>
                          <a:cs typeface="Arial" pitchFamily="34" charset="0"/>
                        </a:rPr>
                        <a:t>Citywide Data Analytics</a:t>
                      </a:r>
                    </a:p>
                    <a:p>
                      <a:pPr marL="57469" indent="-57469">
                        <a:spcBef>
                          <a:spcPts val="103"/>
                        </a:spcBef>
                        <a:spcAft>
                          <a:spcPts val="155"/>
                        </a:spcAft>
                        <a:buFont typeface="Arial" charset="0"/>
                        <a:buChar char="•"/>
                        <a:defRPr/>
                      </a:pPr>
                      <a:r>
                        <a:rPr lang="en-US" sz="900" dirty="0">
                          <a:latin typeface="Arial" pitchFamily="34" charset="0"/>
                          <a:cs typeface="Arial" pitchFamily="34" charset="0"/>
                        </a:rPr>
                        <a:t>Smart City Program Management</a:t>
                      </a:r>
                    </a:p>
                    <a:p>
                      <a:pPr marL="57469" indent="-57469">
                        <a:spcBef>
                          <a:spcPts val="103"/>
                        </a:spcBef>
                        <a:spcAft>
                          <a:spcPts val="155"/>
                        </a:spcAft>
                        <a:buFont typeface="Arial" charset="0"/>
                        <a:buChar char="•"/>
                        <a:defRPr/>
                      </a:pPr>
                      <a:r>
                        <a:rPr lang="en-US" sz="900" dirty="0">
                          <a:latin typeface="Arial" pitchFamily="34" charset="0"/>
                          <a:cs typeface="Arial" pitchFamily="34" charset="0"/>
                        </a:rPr>
                        <a:t>Open Data and Innovation Initiatives</a:t>
                      </a:r>
                    </a:p>
                    <a:p>
                      <a:pPr marL="57469" indent="-57469">
                        <a:spcBef>
                          <a:spcPts val="103"/>
                        </a:spcBef>
                        <a:spcAft>
                          <a:spcPts val="155"/>
                        </a:spcAft>
                        <a:buFont typeface="Arial" charset="0"/>
                        <a:buChar char="•"/>
                        <a:defRPr/>
                      </a:pPr>
                      <a:r>
                        <a:rPr lang="en-US" sz="900" dirty="0">
                          <a:latin typeface="Arial" pitchFamily="34" charset="0"/>
                          <a:cs typeface="Arial" pitchFamily="34" charset="0"/>
                        </a:rPr>
                        <a:t>Research and Development Programs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mpd="sng">
                      <a:solidFill>
                        <a:schemeClr val="tx1"/>
                      </a:solidFill>
                      <a:prstDash val="solid"/>
                    </a:lnB>
                    <a:solidFill>
                      <a:schemeClr val="bg1">
                        <a:lumMod val="85000"/>
                      </a:schemeClr>
                    </a:solidFill>
                  </a:tcPr>
                </a:tc>
                <a:extLst>
                  <a:ext uri="{0D108BD9-81ED-4DB2-BD59-A6C34878D82A}">
                    <a16:rowId xmlns:a16="http://schemas.microsoft.com/office/drawing/2014/main" val="10002"/>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504103649"/>
              </p:ext>
            </p:extLst>
          </p:nvPr>
        </p:nvGraphicFramePr>
        <p:xfrm>
          <a:off x="1680392" y="2902400"/>
          <a:ext cx="1295400" cy="3654112"/>
        </p:xfrm>
        <a:graphic>
          <a:graphicData uri="http://schemas.openxmlformats.org/drawingml/2006/table">
            <a:tbl>
              <a:tblPr/>
              <a:tblGrid>
                <a:gridCol w="1295400">
                  <a:extLst>
                    <a:ext uri="{9D8B030D-6E8A-4147-A177-3AD203B41FA5}">
                      <a16:colId xmlns:a16="http://schemas.microsoft.com/office/drawing/2014/main" val="20000"/>
                    </a:ext>
                  </a:extLst>
                </a:gridCol>
              </a:tblGrid>
              <a:tr h="400902">
                <a:tc>
                  <a:txBody>
                    <a:bodyPr/>
                    <a:lstStyle/>
                    <a:p>
                      <a:pPr algn="ctr"/>
                      <a:r>
                        <a:rPr lang="en-US" sz="1000" dirty="0">
                          <a:latin typeface="Arial" pitchFamily="34" charset="0"/>
                          <a:cs typeface="Arial" pitchFamily="34" charset="0"/>
                        </a:rPr>
                        <a:t>Treasury &amp; Capital Management</a:t>
                      </a:r>
                    </a:p>
                  </a:txBody>
                  <a:tcPr anchor="ctr">
                    <a:lnL w="12700" cmpd="sng">
                      <a:solidFill>
                        <a:schemeClr val="tx1"/>
                      </a:solidFill>
                      <a:prstDash val="solid"/>
                    </a:lnL>
                    <a:lnR w="12700" cmpd="sng">
                      <a:solidFill>
                        <a:schemeClr val="tx1"/>
                      </a:solidFill>
                      <a:prstDash val="solid"/>
                    </a:lnR>
                    <a:lnT w="12700" cmpd="sng">
                      <a:solidFill>
                        <a:schemeClr val="tx1"/>
                      </a:solidFill>
                      <a:prstDash val="solid"/>
                    </a:lnT>
                    <a:lnB w="3175"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0"/>
                  </a:ext>
                </a:extLst>
              </a:tr>
              <a:tr h="426190">
                <a:tc>
                  <a:txBody>
                    <a:bodyPr/>
                    <a:lstStyle/>
                    <a:p>
                      <a:pPr algn="ctr">
                        <a:defRPr/>
                      </a:pPr>
                      <a:r>
                        <a:rPr lang="en-US" sz="900" b="1" dirty="0">
                          <a:latin typeface="Arial" pitchFamily="34" charset="0"/>
                          <a:cs typeface="Arial" pitchFamily="34" charset="0"/>
                        </a:rPr>
                        <a:t>$2,605,307</a:t>
                      </a:r>
                    </a:p>
                    <a:p>
                      <a:pPr algn="ctr">
                        <a:defRPr/>
                      </a:pPr>
                      <a:r>
                        <a:rPr lang="en-US" sz="900" b="1" baseline="0" dirty="0">
                          <a:solidFill>
                            <a:schemeClr val="tx1"/>
                          </a:solidFill>
                          <a:latin typeface="Arial" pitchFamily="34" charset="0"/>
                          <a:cs typeface="Arial" pitchFamily="34" charset="0"/>
                        </a:rPr>
                        <a:t> </a:t>
                      </a:r>
                      <a:r>
                        <a:rPr lang="en-US" sz="900" b="1" dirty="0">
                          <a:solidFill>
                            <a:schemeClr val="tx1"/>
                          </a:solidFill>
                          <a:latin typeface="Arial" pitchFamily="34" charset="0"/>
                          <a:cs typeface="Arial" pitchFamily="34" charset="0"/>
                        </a:rPr>
                        <a:t> FTEs: 10.6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1"/>
                  </a:ext>
                </a:extLst>
              </a:tr>
              <a:tr h="2488936">
                <a:tc>
                  <a:txBody>
                    <a:bodyPr/>
                    <a:lstStyle/>
                    <a:p>
                      <a:pPr marL="57469" indent="-57469">
                        <a:spcBef>
                          <a:spcPts val="103"/>
                        </a:spcBef>
                        <a:spcAft>
                          <a:spcPts val="155"/>
                        </a:spcAft>
                        <a:buFont typeface="Arial" charset="0"/>
                        <a:buChar char="•"/>
                        <a:defRPr/>
                      </a:pPr>
                      <a:r>
                        <a:rPr lang="en-US" sz="900" dirty="0">
                          <a:latin typeface="Arial" pitchFamily="34" charset="0"/>
                          <a:cs typeface="Arial" pitchFamily="34" charset="0"/>
                        </a:rPr>
                        <a:t>Capital Budget Planning, Management, Reporting, and Analysis</a:t>
                      </a:r>
                    </a:p>
                    <a:p>
                      <a:pPr marL="57469" indent="-57469">
                        <a:spcBef>
                          <a:spcPts val="103"/>
                        </a:spcBef>
                        <a:spcAft>
                          <a:spcPts val="155"/>
                        </a:spcAft>
                        <a:buFont typeface="Arial" charset="0"/>
                        <a:buChar char="•"/>
                        <a:defRPr/>
                      </a:pPr>
                      <a:r>
                        <a:rPr lang="en-US" sz="900" dirty="0">
                          <a:latin typeface="Arial" pitchFamily="34" charset="0"/>
                          <a:cs typeface="Arial" pitchFamily="34" charset="0"/>
                        </a:rPr>
                        <a:t>Debt Issuance &amp; Derivative Monitoring </a:t>
                      </a:r>
                    </a:p>
                    <a:p>
                      <a:pPr marL="57469" indent="-57469">
                        <a:spcBef>
                          <a:spcPts val="103"/>
                        </a:spcBef>
                        <a:spcAft>
                          <a:spcPts val="155"/>
                        </a:spcAft>
                        <a:buFont typeface="Arial" charset="0"/>
                        <a:buChar char="•"/>
                        <a:defRPr/>
                      </a:pPr>
                      <a:r>
                        <a:rPr lang="en-US" sz="900" dirty="0">
                          <a:latin typeface="Arial" pitchFamily="34" charset="0"/>
                          <a:cs typeface="Arial" pitchFamily="34" charset="0"/>
                        </a:rPr>
                        <a:t>Economic Modeling and Projections</a:t>
                      </a:r>
                    </a:p>
                    <a:p>
                      <a:pPr marL="57469" indent="-57469">
                        <a:spcBef>
                          <a:spcPts val="103"/>
                        </a:spcBef>
                        <a:spcAft>
                          <a:spcPts val="155"/>
                        </a:spcAft>
                        <a:buFont typeface="Arial" charset="0"/>
                        <a:buChar char="•"/>
                        <a:defRPr/>
                      </a:pPr>
                      <a:r>
                        <a:rPr lang="en-US" sz="900" dirty="0">
                          <a:latin typeface="Arial" pitchFamily="34" charset="0"/>
                          <a:cs typeface="Arial" pitchFamily="34" charset="0"/>
                        </a:rPr>
                        <a:t>Manage City's Liquidity Alternatives</a:t>
                      </a:r>
                    </a:p>
                    <a:p>
                      <a:pPr marL="57469" indent="-57469">
                        <a:spcBef>
                          <a:spcPts val="103"/>
                        </a:spcBef>
                        <a:spcAft>
                          <a:spcPts val="155"/>
                        </a:spcAft>
                        <a:buFont typeface="Arial" charset="0"/>
                        <a:buChar char="•"/>
                        <a:defRPr/>
                      </a:pPr>
                      <a:r>
                        <a:rPr lang="en-US" sz="900" dirty="0">
                          <a:latin typeface="Arial" pitchFamily="34" charset="0"/>
                          <a:cs typeface="Arial" pitchFamily="34" charset="0"/>
                        </a:rPr>
                        <a:t>Tax &amp; Revenue Management</a:t>
                      </a:r>
                    </a:p>
                    <a:p>
                      <a:pPr marL="57469" indent="-57469">
                        <a:spcBef>
                          <a:spcPts val="103"/>
                        </a:spcBef>
                        <a:spcAft>
                          <a:spcPts val="155"/>
                        </a:spcAft>
                        <a:buFont typeface="Arial" charset="0"/>
                        <a:buChar char="•"/>
                        <a:defRPr/>
                      </a:pPr>
                      <a:r>
                        <a:rPr lang="en-US" sz="900" dirty="0">
                          <a:latin typeface="Arial" pitchFamily="34" charset="0"/>
                          <a:cs typeface="Arial" pitchFamily="34" charset="0"/>
                        </a:rPr>
                        <a:t>Cash Management</a:t>
                      </a:r>
                    </a:p>
                    <a:p>
                      <a:pPr marL="57469" indent="-57469">
                        <a:spcBef>
                          <a:spcPts val="103"/>
                        </a:spcBef>
                        <a:spcAft>
                          <a:spcPts val="155"/>
                        </a:spcAft>
                        <a:buFont typeface="Arial" charset="0"/>
                        <a:buChar char="•"/>
                        <a:defRPr/>
                      </a:pPr>
                      <a:r>
                        <a:rPr lang="en-US" sz="900" dirty="0">
                          <a:latin typeface="Arial" pitchFamily="34" charset="0"/>
                          <a:cs typeface="Arial" pitchFamily="34" charset="0"/>
                        </a:rPr>
                        <a:t>Banking</a:t>
                      </a:r>
                      <a:r>
                        <a:rPr lang="en-US" sz="900" baseline="0" dirty="0">
                          <a:latin typeface="Arial" pitchFamily="34" charset="0"/>
                          <a:cs typeface="Arial" pitchFamily="34" charset="0"/>
                        </a:rPr>
                        <a:t> Services</a:t>
                      </a:r>
                    </a:p>
                    <a:p>
                      <a:pPr marL="57469" marR="0" lvl="0" indent="-57469" algn="l" defTabSz="914400" rtl="0" eaLnBrk="1" fontAlgn="auto" latinLnBrk="0" hangingPunct="1">
                        <a:lnSpc>
                          <a:spcPct val="100000"/>
                        </a:lnSpc>
                        <a:spcBef>
                          <a:spcPts val="103"/>
                        </a:spcBef>
                        <a:spcAft>
                          <a:spcPts val="155"/>
                        </a:spcAft>
                        <a:buClrTx/>
                        <a:buSzTx/>
                        <a:buFont typeface="Arial" charset="0"/>
                        <a:buChar char="•"/>
                        <a:tabLst/>
                        <a:defRPr/>
                      </a:pPr>
                      <a:r>
                        <a:rPr lang="en-US" sz="900" dirty="0">
                          <a:latin typeface="Arial" pitchFamily="34" charset="0"/>
                          <a:cs typeface="Arial" pitchFamily="34" charset="0"/>
                        </a:rPr>
                        <a:t>Pension System Analysis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mpd="sng">
                      <a:solidFill>
                        <a:schemeClr val="tx1"/>
                      </a:solidFill>
                      <a:prstDash val="solid"/>
                    </a:lnB>
                    <a:solidFill>
                      <a:schemeClr val="bg1">
                        <a:lumMod val="85000"/>
                      </a:schemeClr>
                    </a:solidFill>
                  </a:tcPr>
                </a:tc>
                <a:extLst>
                  <a:ext uri="{0D108BD9-81ED-4DB2-BD59-A6C34878D82A}">
                    <a16:rowId xmlns:a16="http://schemas.microsoft.com/office/drawing/2014/main" val="10002"/>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628856688"/>
              </p:ext>
            </p:extLst>
          </p:nvPr>
        </p:nvGraphicFramePr>
        <p:xfrm>
          <a:off x="312343" y="2902400"/>
          <a:ext cx="1143001" cy="3636512"/>
        </p:xfrm>
        <a:graphic>
          <a:graphicData uri="http://schemas.openxmlformats.org/drawingml/2006/table">
            <a:tbl>
              <a:tblPr/>
              <a:tblGrid>
                <a:gridCol w="1143001">
                  <a:extLst>
                    <a:ext uri="{9D8B030D-6E8A-4147-A177-3AD203B41FA5}">
                      <a16:colId xmlns:a16="http://schemas.microsoft.com/office/drawing/2014/main" val="20000"/>
                    </a:ext>
                  </a:extLst>
                </a:gridCol>
              </a:tblGrid>
              <a:tr h="425129">
                <a:tc>
                  <a:txBody>
                    <a:bodyPr/>
                    <a:lstStyle/>
                    <a:p>
                      <a:pPr algn="ctr">
                        <a:defRPr/>
                      </a:pPr>
                      <a:r>
                        <a:rPr lang="en-US" sz="1000" dirty="0">
                          <a:latin typeface="Arial" pitchFamily="34" charset="0"/>
                          <a:cs typeface="Arial" pitchFamily="34" charset="0"/>
                        </a:rPr>
                        <a:t>Director’s </a:t>
                      </a:r>
                    </a:p>
                    <a:p>
                      <a:pPr algn="ctr">
                        <a:defRPr/>
                      </a:pPr>
                      <a:r>
                        <a:rPr lang="en-US" sz="1000" dirty="0">
                          <a:latin typeface="Arial" pitchFamily="34" charset="0"/>
                          <a:cs typeface="Arial" pitchFamily="34" charset="0"/>
                        </a:rPr>
                        <a:t>Office</a:t>
                      </a:r>
                    </a:p>
                  </a:txBody>
                  <a:tcPr anchor="b">
                    <a:lnL w="12700" cmpd="sng">
                      <a:solidFill>
                        <a:schemeClr val="tx1"/>
                      </a:solidFill>
                      <a:prstDash val="solid"/>
                    </a:lnL>
                    <a:lnR w="12700" cmpd="sng">
                      <a:solidFill>
                        <a:schemeClr val="tx1"/>
                      </a:solidFill>
                      <a:prstDash val="solid"/>
                    </a:lnR>
                    <a:lnT w="12700" cmpd="sng">
                      <a:solidFill>
                        <a:schemeClr val="tx1"/>
                      </a:solidFill>
                      <a:prstDash val="solid"/>
                    </a:lnT>
                    <a:lnB w="3175"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0"/>
                  </a:ext>
                </a:extLst>
              </a:tr>
              <a:tr h="401423">
                <a:tc>
                  <a:txBody>
                    <a:bodyPr/>
                    <a:lstStyle/>
                    <a:p>
                      <a:pPr algn="ctr">
                        <a:defRPr/>
                      </a:pPr>
                      <a:r>
                        <a:rPr lang="en-US" sz="900" b="1" dirty="0">
                          <a:solidFill>
                            <a:schemeClr val="tx1"/>
                          </a:solidFill>
                          <a:latin typeface="Arial" pitchFamily="34" charset="0"/>
                          <a:cs typeface="Arial" pitchFamily="34" charset="0"/>
                        </a:rPr>
                        <a:t>$2,699,102</a:t>
                      </a:r>
                    </a:p>
                    <a:p>
                      <a:pPr algn="ctr">
                        <a:defRPr/>
                      </a:pPr>
                      <a:r>
                        <a:rPr lang="en-US" sz="900" b="1" dirty="0">
                          <a:solidFill>
                            <a:schemeClr val="tx1"/>
                          </a:solidFill>
                          <a:latin typeface="Arial" pitchFamily="34" charset="0"/>
                          <a:cs typeface="Arial" pitchFamily="34" charset="0"/>
                        </a:rPr>
                        <a:t>FTEs: 11.6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1"/>
                  </a:ext>
                </a:extLst>
              </a:tr>
              <a:tr h="2809960">
                <a:tc>
                  <a:txBody>
                    <a:bodyPr/>
                    <a:lstStyle/>
                    <a:p>
                      <a:pPr marL="57469" indent="-57469">
                        <a:spcBef>
                          <a:spcPts val="103"/>
                        </a:spcBef>
                        <a:spcAft>
                          <a:spcPts val="155"/>
                        </a:spcAft>
                        <a:buFont typeface="Arial" charset="0"/>
                        <a:buChar char="•"/>
                        <a:defRPr/>
                      </a:pPr>
                      <a:r>
                        <a:rPr lang="en-US" sz="900" dirty="0">
                          <a:latin typeface="Arial" pitchFamily="34" charset="0"/>
                          <a:cs typeface="Arial" pitchFamily="34" charset="0"/>
                        </a:rPr>
                        <a:t>Council Administration</a:t>
                      </a:r>
                    </a:p>
                    <a:p>
                      <a:pPr marL="57469" indent="-57469">
                        <a:spcBef>
                          <a:spcPts val="103"/>
                        </a:spcBef>
                        <a:spcAft>
                          <a:spcPts val="155"/>
                        </a:spcAft>
                        <a:buFont typeface="Arial" charset="0"/>
                        <a:buChar char="•"/>
                        <a:defRPr/>
                      </a:pPr>
                      <a:r>
                        <a:rPr lang="en-US" sz="900" dirty="0">
                          <a:latin typeface="Arial" pitchFamily="34" charset="0"/>
                          <a:cs typeface="Arial" pitchFamily="34" charset="0"/>
                        </a:rPr>
                        <a:t>Legislative Analysis</a:t>
                      </a:r>
                    </a:p>
                    <a:p>
                      <a:pPr marL="57469" indent="-57469">
                        <a:spcBef>
                          <a:spcPts val="103"/>
                        </a:spcBef>
                        <a:spcAft>
                          <a:spcPts val="155"/>
                        </a:spcAft>
                        <a:buFont typeface="Arial" charset="0"/>
                        <a:buChar char="•"/>
                        <a:defRPr/>
                      </a:pPr>
                      <a:r>
                        <a:rPr lang="en-US" sz="900" dirty="0">
                          <a:latin typeface="Arial" pitchFamily="34" charset="0"/>
                          <a:cs typeface="Arial" pitchFamily="34" charset="0"/>
                        </a:rPr>
                        <a:t>Departmental Admin</a:t>
                      </a:r>
                      <a:r>
                        <a:rPr lang="en-US" sz="900" baseline="0" dirty="0">
                          <a:latin typeface="Arial" pitchFamily="34" charset="0"/>
                          <a:cs typeface="Arial" pitchFamily="34" charset="0"/>
                        </a:rPr>
                        <a:t> Support</a:t>
                      </a:r>
                      <a:endParaRPr lang="en-US" sz="900" dirty="0">
                        <a:latin typeface="Arial" pitchFamily="34" charset="0"/>
                        <a:cs typeface="Arial" pitchFamily="34" charset="0"/>
                      </a:endParaRPr>
                    </a:p>
                    <a:p>
                      <a:pPr marL="57469" indent="-57469">
                        <a:spcBef>
                          <a:spcPts val="103"/>
                        </a:spcBef>
                        <a:spcAft>
                          <a:spcPts val="155"/>
                        </a:spcAft>
                        <a:buFont typeface="Arial" charset="0"/>
                        <a:buChar char="•"/>
                        <a:defRPr/>
                      </a:pPr>
                      <a:r>
                        <a:rPr lang="en-US" sz="900" dirty="0">
                          <a:latin typeface="Arial" pitchFamily="34" charset="0"/>
                          <a:cs typeface="Arial" pitchFamily="34" charset="0"/>
                        </a:rPr>
                        <a:t>RCA Budget Impact</a:t>
                      </a:r>
                      <a:r>
                        <a:rPr lang="en-US" sz="900" baseline="0" dirty="0">
                          <a:latin typeface="Arial" pitchFamily="34" charset="0"/>
                          <a:cs typeface="Arial" pitchFamily="34" charset="0"/>
                        </a:rPr>
                        <a:t> Analysis Coordination</a:t>
                      </a:r>
                    </a:p>
                    <a:p>
                      <a:pPr marL="57469" indent="-57469">
                        <a:spcBef>
                          <a:spcPts val="103"/>
                        </a:spcBef>
                        <a:spcAft>
                          <a:spcPts val="155"/>
                        </a:spcAft>
                        <a:buFont typeface="Arial" charset="0"/>
                        <a:buChar char="•"/>
                        <a:defRPr/>
                      </a:pPr>
                      <a:r>
                        <a:rPr lang="en-US" sz="900" baseline="0" dirty="0">
                          <a:latin typeface="Arial" pitchFamily="34" charset="0"/>
                          <a:cs typeface="Arial" pitchFamily="34" charset="0"/>
                        </a:rPr>
                        <a:t>TPIA Coordination</a:t>
                      </a:r>
                    </a:p>
                    <a:p>
                      <a:pPr marL="57469" indent="-57469">
                        <a:spcBef>
                          <a:spcPts val="103"/>
                        </a:spcBef>
                        <a:spcAft>
                          <a:spcPts val="155"/>
                        </a:spcAft>
                        <a:buFont typeface="Arial" charset="0"/>
                        <a:buChar char="•"/>
                        <a:defRPr/>
                      </a:pPr>
                      <a:r>
                        <a:rPr lang="en-US" sz="900" baseline="0" dirty="0">
                          <a:latin typeface="Arial" pitchFamily="34" charset="0"/>
                          <a:cs typeface="Arial" pitchFamily="34" charset="0"/>
                        </a:rPr>
                        <a:t>Technical  Support</a:t>
                      </a:r>
                      <a:endParaRPr lang="en-US" sz="9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mpd="sng">
                      <a:solidFill>
                        <a:schemeClr val="tx1"/>
                      </a:solidFill>
                      <a:prstDash val="solid"/>
                    </a:lnB>
                    <a:solidFill>
                      <a:schemeClr val="bg1">
                        <a:lumMod val="85000"/>
                      </a:schemeClr>
                    </a:solidFill>
                  </a:tcPr>
                </a:tc>
                <a:extLst>
                  <a:ext uri="{0D108BD9-81ED-4DB2-BD59-A6C34878D82A}">
                    <a16:rowId xmlns:a16="http://schemas.microsoft.com/office/drawing/2014/main" val="10002"/>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612155832"/>
              </p:ext>
            </p:extLst>
          </p:nvPr>
        </p:nvGraphicFramePr>
        <p:xfrm>
          <a:off x="3117102" y="2927307"/>
          <a:ext cx="1390091" cy="3626665"/>
        </p:xfrm>
        <a:graphic>
          <a:graphicData uri="http://schemas.openxmlformats.org/drawingml/2006/table">
            <a:tbl>
              <a:tblPr/>
              <a:tblGrid>
                <a:gridCol w="1390091">
                  <a:extLst>
                    <a:ext uri="{9D8B030D-6E8A-4147-A177-3AD203B41FA5}">
                      <a16:colId xmlns:a16="http://schemas.microsoft.com/office/drawing/2014/main" val="20000"/>
                    </a:ext>
                  </a:extLst>
                </a:gridCol>
              </a:tblGrid>
              <a:tr h="423881">
                <a:tc>
                  <a:txBody>
                    <a:bodyPr/>
                    <a:lstStyle/>
                    <a:p>
                      <a:pPr algn="ctr"/>
                      <a:r>
                        <a:rPr lang="en-US" sz="1000" dirty="0">
                          <a:latin typeface="Arial" pitchFamily="34" charset="0"/>
                          <a:cs typeface="Arial" pitchFamily="34" charset="0"/>
                        </a:rPr>
                        <a:t>Financial Planning</a:t>
                      </a:r>
                    </a:p>
                    <a:p>
                      <a:pPr algn="ctr"/>
                      <a:r>
                        <a:rPr lang="en-US" sz="1000" dirty="0">
                          <a:latin typeface="Arial" pitchFamily="34" charset="0"/>
                          <a:cs typeface="Arial" pitchFamily="34" charset="0"/>
                        </a:rPr>
                        <a:t>&amp; Analysis</a:t>
                      </a:r>
                    </a:p>
                  </a:txBody>
                  <a:tcPr anchor="b">
                    <a:lnL w="12700" cmpd="sng">
                      <a:solidFill>
                        <a:schemeClr val="tx1"/>
                      </a:solidFill>
                      <a:prstDash val="solid"/>
                    </a:lnL>
                    <a:lnR w="12700" cmpd="sng">
                      <a:solidFill>
                        <a:schemeClr val="tx1"/>
                      </a:solidFill>
                      <a:prstDash val="solid"/>
                    </a:lnR>
                    <a:lnT w="12700" cmpd="sng">
                      <a:solidFill>
                        <a:schemeClr val="tx1"/>
                      </a:solidFill>
                      <a:prstDash val="solid"/>
                    </a:lnT>
                    <a:lnB w="3175"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0"/>
                  </a:ext>
                </a:extLst>
              </a:tr>
              <a:tr h="392886">
                <a:tc>
                  <a:txBody>
                    <a:bodyPr/>
                    <a:lstStyle/>
                    <a:p>
                      <a:pPr algn="ctr">
                        <a:defRPr/>
                      </a:pPr>
                      <a:r>
                        <a:rPr lang="en-US" sz="900" b="1" dirty="0">
                          <a:latin typeface="Arial" pitchFamily="34" charset="0"/>
                          <a:cs typeface="Arial" pitchFamily="34" charset="0"/>
                        </a:rPr>
                        <a:t>$2,483,927</a:t>
                      </a:r>
                    </a:p>
                    <a:p>
                      <a:pPr algn="ctr">
                        <a:defRPr/>
                      </a:pPr>
                      <a:r>
                        <a:rPr lang="en-US" sz="900" b="1" dirty="0">
                          <a:solidFill>
                            <a:schemeClr val="tx1"/>
                          </a:solidFill>
                          <a:latin typeface="Arial" pitchFamily="34" charset="0"/>
                          <a:cs typeface="Arial" pitchFamily="34" charset="0"/>
                        </a:rPr>
                        <a:t>FTEs: 16.7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1"/>
                  </a:ext>
                </a:extLst>
              </a:tr>
              <a:tr h="2809898">
                <a:tc>
                  <a:txBody>
                    <a:bodyPr/>
                    <a:lstStyle/>
                    <a:p>
                      <a:pPr marL="57469" indent="-57469">
                        <a:spcBef>
                          <a:spcPts val="103"/>
                        </a:spcBef>
                        <a:spcAft>
                          <a:spcPts val="155"/>
                        </a:spcAft>
                        <a:buFont typeface="Arial" charset="0"/>
                        <a:buChar char="•"/>
                        <a:defRPr/>
                      </a:pPr>
                      <a:r>
                        <a:rPr lang="en-US" sz="900" dirty="0">
                          <a:latin typeface="Arial" pitchFamily="34" charset="0"/>
                          <a:cs typeface="Arial" pitchFamily="34" charset="0"/>
                        </a:rPr>
                        <a:t>Annual Budget</a:t>
                      </a:r>
                    </a:p>
                    <a:p>
                      <a:pPr marL="57469" indent="-57469">
                        <a:spcBef>
                          <a:spcPts val="103"/>
                        </a:spcBef>
                        <a:spcAft>
                          <a:spcPts val="155"/>
                        </a:spcAft>
                        <a:buFont typeface="Arial" charset="0"/>
                        <a:buChar char="•"/>
                        <a:defRPr/>
                      </a:pPr>
                      <a:r>
                        <a:rPr lang="en-US" sz="900" dirty="0">
                          <a:latin typeface="Arial" pitchFamily="34" charset="0"/>
                          <a:cs typeface="Arial" pitchFamily="34" charset="0"/>
                        </a:rPr>
                        <a:t>Five-Year Forecast</a:t>
                      </a:r>
                    </a:p>
                    <a:p>
                      <a:pPr marL="57469" indent="-57469">
                        <a:spcBef>
                          <a:spcPts val="103"/>
                        </a:spcBef>
                        <a:spcAft>
                          <a:spcPts val="155"/>
                        </a:spcAft>
                        <a:buFont typeface="Arial" charset="0"/>
                        <a:buChar char="•"/>
                        <a:defRPr/>
                      </a:pPr>
                      <a:r>
                        <a:rPr lang="en-US" sz="900" dirty="0">
                          <a:latin typeface="Arial" pitchFamily="34" charset="0"/>
                          <a:cs typeface="Arial" pitchFamily="34" charset="0"/>
                        </a:rPr>
                        <a:t>General &amp; Continuing Appropriations</a:t>
                      </a:r>
                    </a:p>
                    <a:p>
                      <a:pPr marL="57469" indent="-57469">
                        <a:spcBef>
                          <a:spcPts val="103"/>
                        </a:spcBef>
                        <a:spcAft>
                          <a:spcPts val="155"/>
                        </a:spcAft>
                        <a:buFont typeface="Arial" charset="0"/>
                        <a:buChar char="•"/>
                        <a:defRPr/>
                      </a:pPr>
                      <a:r>
                        <a:rPr lang="en-US" sz="900" dirty="0">
                          <a:latin typeface="Arial" pitchFamily="34" charset="0"/>
                          <a:cs typeface="Arial" pitchFamily="34" charset="0"/>
                        </a:rPr>
                        <a:t>MoFR / Budget Management</a:t>
                      </a:r>
                    </a:p>
                    <a:p>
                      <a:pPr marL="57469" indent="-57469">
                        <a:spcBef>
                          <a:spcPts val="103"/>
                        </a:spcBef>
                        <a:spcAft>
                          <a:spcPts val="155"/>
                        </a:spcAft>
                        <a:buFont typeface="Arial" charset="0"/>
                        <a:buChar char="•"/>
                        <a:defRPr/>
                      </a:pPr>
                      <a:r>
                        <a:rPr lang="en-US" sz="900" dirty="0">
                          <a:latin typeface="Arial" pitchFamily="34" charset="0"/>
                          <a:cs typeface="Arial" pitchFamily="34" charset="0"/>
                        </a:rPr>
                        <a:t>Mid-Year Review</a:t>
                      </a:r>
                    </a:p>
                    <a:p>
                      <a:pPr marL="57469" indent="-57469">
                        <a:spcBef>
                          <a:spcPts val="103"/>
                        </a:spcBef>
                        <a:spcAft>
                          <a:spcPts val="155"/>
                        </a:spcAft>
                        <a:buFont typeface="Arial" charset="0"/>
                        <a:buChar char="•"/>
                        <a:defRPr/>
                      </a:pPr>
                      <a:r>
                        <a:rPr lang="en-US" sz="900" dirty="0">
                          <a:latin typeface="Arial" pitchFamily="34" charset="0"/>
                          <a:cs typeface="Arial" pitchFamily="34" charset="0"/>
                        </a:rPr>
                        <a:t>Revenue &amp; Expenditure Projections</a:t>
                      </a:r>
                    </a:p>
                    <a:p>
                      <a:pPr marL="57469" indent="-57469">
                        <a:spcBef>
                          <a:spcPts val="103"/>
                        </a:spcBef>
                        <a:spcAft>
                          <a:spcPts val="155"/>
                        </a:spcAft>
                        <a:buFont typeface="Arial" charset="0"/>
                        <a:buChar char="•"/>
                        <a:defRPr/>
                      </a:pPr>
                      <a:r>
                        <a:rPr lang="en-US" sz="900" dirty="0">
                          <a:latin typeface="Arial" pitchFamily="34" charset="0"/>
                          <a:cs typeface="Arial" pitchFamily="34" charset="0"/>
                        </a:rPr>
                        <a:t>Service Chargeback Fund Management</a:t>
                      </a:r>
                    </a:p>
                    <a:p>
                      <a:pPr marL="57469" indent="-57469">
                        <a:spcBef>
                          <a:spcPts val="103"/>
                        </a:spcBef>
                        <a:spcAft>
                          <a:spcPts val="155"/>
                        </a:spcAft>
                        <a:buFont typeface="Arial" charset="0"/>
                        <a:buChar char="•"/>
                        <a:defRPr/>
                      </a:pPr>
                      <a:r>
                        <a:rPr lang="en-US" sz="900" dirty="0">
                          <a:latin typeface="Arial" pitchFamily="34" charset="0"/>
                          <a:cs typeface="Arial" pitchFamily="34" charset="0"/>
                        </a:rPr>
                        <a:t>Ad Hoc</a:t>
                      </a:r>
                      <a:r>
                        <a:rPr lang="en-US" sz="900" baseline="0" dirty="0">
                          <a:latin typeface="Arial" pitchFamily="34" charset="0"/>
                          <a:cs typeface="Arial" pitchFamily="34" charset="0"/>
                        </a:rPr>
                        <a:t> Financial Reporting</a:t>
                      </a:r>
                      <a:endParaRPr lang="en-US" sz="9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mpd="sng">
                      <a:solidFill>
                        <a:schemeClr val="tx1"/>
                      </a:solidFill>
                      <a:prstDash val="solid"/>
                    </a:lnB>
                    <a:solidFill>
                      <a:schemeClr val="bg1">
                        <a:lumMod val="85000"/>
                      </a:schemeClr>
                    </a:solidFill>
                  </a:tcPr>
                </a:tc>
                <a:extLst>
                  <a:ext uri="{0D108BD9-81ED-4DB2-BD59-A6C34878D82A}">
                    <a16:rowId xmlns:a16="http://schemas.microsoft.com/office/drawing/2014/main" val="10002"/>
                  </a:ext>
                </a:extLst>
              </a:tr>
            </a:tbl>
          </a:graphicData>
        </a:graphic>
      </p:graphicFrame>
      <p:sp>
        <p:nvSpPr>
          <p:cNvPr id="25" name="TextBox 24"/>
          <p:cNvSpPr txBox="1"/>
          <p:nvPr/>
        </p:nvSpPr>
        <p:spPr>
          <a:xfrm>
            <a:off x="2082800" y="1216926"/>
            <a:ext cx="4470400" cy="1200329"/>
          </a:xfrm>
          <a:prstGeom prst="rect">
            <a:avLst/>
          </a:prstGeom>
          <a:no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Helvetica" pitchFamily="34" charset="0"/>
                <a:ea typeface="+mn-ea"/>
                <a:cs typeface="+mn-cs"/>
              </a:rPr>
              <a:t>General Fund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Helvetica" pitchFamily="34" charset="0"/>
              </a:rPr>
              <a:t>Fund 1000</a:t>
            </a:r>
            <a:endParaRPr kumimoji="0" lang="en-US" sz="1800" b="0" i="0" u="none" strike="noStrike" kern="1200" cap="none" spc="0" normalizeH="0" baseline="0" noProof="0" dirty="0">
              <a:ln>
                <a:noFill/>
              </a:ln>
              <a:solidFill>
                <a:prstClr val="black"/>
              </a:solidFill>
              <a:effectLst/>
              <a:uLnTx/>
              <a:uFillTx/>
              <a:latin typeface="Helvetica"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Helvetica" pitchFamily="34" charset="0"/>
                <a:ea typeface="+mn-ea"/>
                <a:cs typeface="+mn-cs"/>
              </a:rPr>
              <a:t>$18,880,872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Helvetica" pitchFamily="34" charset="0"/>
                <a:ea typeface="+mn-ea"/>
                <a:cs typeface="+mn-cs"/>
              </a:rPr>
              <a:t>FTEs: 108.7</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13" name="Table 12">
            <a:extLst>
              <a:ext uri="{FF2B5EF4-FFF2-40B4-BE49-F238E27FC236}">
                <a16:creationId xmlns:a16="http://schemas.microsoft.com/office/drawing/2014/main" id="{1A7973AB-3744-4220-99A6-9D13F07BFF37}"/>
              </a:ext>
            </a:extLst>
          </p:cNvPr>
          <p:cNvGraphicFramePr>
            <a:graphicFrameLocks noGrp="1"/>
          </p:cNvGraphicFramePr>
          <p:nvPr>
            <p:extLst>
              <p:ext uri="{D42A27DB-BD31-4B8C-83A1-F6EECF244321}">
                <p14:modId xmlns:p14="http://schemas.microsoft.com/office/powerpoint/2010/main" val="1896852724"/>
              </p:ext>
            </p:extLst>
          </p:nvPr>
        </p:nvGraphicFramePr>
        <p:xfrm>
          <a:off x="6294039" y="2929629"/>
          <a:ext cx="1355178" cy="3632180"/>
        </p:xfrm>
        <a:graphic>
          <a:graphicData uri="http://schemas.openxmlformats.org/drawingml/2006/table">
            <a:tbl>
              <a:tblPr/>
              <a:tblGrid>
                <a:gridCol w="1355178">
                  <a:extLst>
                    <a:ext uri="{9D8B030D-6E8A-4147-A177-3AD203B41FA5}">
                      <a16:colId xmlns:a16="http://schemas.microsoft.com/office/drawing/2014/main" val="20000"/>
                    </a:ext>
                  </a:extLst>
                </a:gridCol>
              </a:tblGrid>
              <a:tr h="426131">
                <a:tc>
                  <a:txBody>
                    <a:bodyPr/>
                    <a:lstStyle/>
                    <a:p>
                      <a:pPr algn="ctr"/>
                      <a:r>
                        <a:rPr lang="en-US" sz="1000" dirty="0">
                          <a:latin typeface="Arial" pitchFamily="34" charset="0"/>
                          <a:cs typeface="Arial" pitchFamily="34" charset="0"/>
                        </a:rPr>
                        <a:t>Strategic </a:t>
                      </a:r>
                    </a:p>
                    <a:p>
                      <a:pPr algn="ctr"/>
                      <a:r>
                        <a:rPr lang="en-US" sz="1000" dirty="0">
                          <a:latin typeface="Arial" pitchFamily="34" charset="0"/>
                          <a:cs typeface="Arial" pitchFamily="34" charset="0"/>
                        </a:rPr>
                        <a:t>Procurement</a:t>
                      </a:r>
                    </a:p>
                  </a:txBody>
                  <a:tcPr anchor="b">
                    <a:lnL w="12700" cmpd="sng">
                      <a:solidFill>
                        <a:schemeClr val="tx1"/>
                      </a:solidFill>
                      <a:prstDash val="solid"/>
                    </a:lnL>
                    <a:lnR w="12700" cmpd="sng">
                      <a:solidFill>
                        <a:schemeClr val="tx1"/>
                      </a:solidFill>
                      <a:prstDash val="solid"/>
                    </a:lnR>
                    <a:lnT w="12700" cmpd="sng">
                      <a:solidFill>
                        <a:schemeClr val="tx1"/>
                      </a:solidFill>
                      <a:prstDash val="solid"/>
                    </a:lnT>
                    <a:lnB w="3175"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0"/>
                  </a:ext>
                </a:extLst>
              </a:tr>
              <a:tr h="393352">
                <a:tc>
                  <a:txBody>
                    <a:bodyPr/>
                    <a:lstStyle/>
                    <a:p>
                      <a:pPr algn="ctr">
                        <a:defRPr/>
                      </a:pPr>
                      <a:r>
                        <a:rPr lang="en-US" sz="900" b="1" dirty="0">
                          <a:solidFill>
                            <a:schemeClr val="tx1"/>
                          </a:solidFill>
                          <a:latin typeface="Arial" pitchFamily="34" charset="0"/>
                          <a:cs typeface="Arial" pitchFamily="34" charset="0"/>
                        </a:rPr>
                        <a:t>$5,255,003</a:t>
                      </a:r>
                    </a:p>
                    <a:p>
                      <a:pPr marL="0" marR="0" indent="0" algn="ctr" defTabSz="914400" rtl="0" eaLnBrk="1" fontAlgn="auto" latinLnBrk="0" hangingPunct="1">
                        <a:lnSpc>
                          <a:spcPct val="100000"/>
                        </a:lnSpc>
                        <a:spcBef>
                          <a:spcPts val="0"/>
                        </a:spcBef>
                        <a:spcAft>
                          <a:spcPts val="0"/>
                        </a:spcAft>
                        <a:buClrTx/>
                        <a:buSzTx/>
                        <a:buFontTx/>
                        <a:buNone/>
                        <a:tabLst/>
                        <a:defRPr/>
                      </a:pPr>
                      <a:r>
                        <a:rPr lang="en-US" sz="900" b="1" dirty="0">
                          <a:solidFill>
                            <a:schemeClr val="tx1"/>
                          </a:solidFill>
                          <a:latin typeface="Arial" pitchFamily="34" charset="0"/>
                          <a:cs typeface="Arial" pitchFamily="34" charset="0"/>
                        </a:rPr>
                        <a:t>FTEs: 41.1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1"/>
                  </a:ext>
                </a:extLst>
              </a:tr>
              <a:tr h="2812697">
                <a:tc>
                  <a:txBody>
                    <a:bodyPr/>
                    <a:lstStyle/>
                    <a:p>
                      <a:pPr marL="57469" lvl="0" indent="-57469" algn="l" defTabSz="914400" rtl="0" eaLnBrk="1" latinLnBrk="0" hangingPunct="1">
                        <a:spcBef>
                          <a:spcPts val="103"/>
                        </a:spcBef>
                        <a:spcAft>
                          <a:spcPts val="155"/>
                        </a:spcAft>
                        <a:buFont typeface="Arial" charset="0"/>
                        <a:buChar char="•"/>
                        <a:defRPr/>
                      </a:pPr>
                      <a:r>
                        <a:rPr lang="en-US" sz="900" kern="1200" dirty="0">
                          <a:solidFill>
                            <a:schemeClr val="tx1"/>
                          </a:solidFill>
                          <a:latin typeface="Arial" pitchFamily="34" charset="0"/>
                          <a:ea typeface="+mn-ea"/>
                          <a:cs typeface="Arial" pitchFamily="34" charset="0"/>
                        </a:rPr>
                        <a:t>Procurement Administration</a:t>
                      </a:r>
                    </a:p>
                    <a:p>
                      <a:pPr marL="0" lvl="0" indent="0" algn="l" defTabSz="914400" rtl="0" eaLnBrk="1" latinLnBrk="0" hangingPunct="1">
                        <a:spcBef>
                          <a:spcPts val="103"/>
                        </a:spcBef>
                        <a:spcAft>
                          <a:spcPts val="155"/>
                        </a:spcAft>
                        <a:buFont typeface="Courier New" panose="02070309020205020404" pitchFamily="49" charset="0"/>
                        <a:buNone/>
                        <a:defRPr/>
                      </a:pPr>
                      <a:r>
                        <a:rPr lang="en-US" sz="900" kern="1200" dirty="0">
                          <a:solidFill>
                            <a:schemeClr val="tx1"/>
                          </a:solidFill>
                          <a:latin typeface="Arial" pitchFamily="34" charset="0"/>
                          <a:ea typeface="+mn-ea"/>
                          <a:cs typeface="Arial" pitchFamily="34" charset="0"/>
                        </a:rPr>
                        <a:t>    - Technology</a:t>
                      </a:r>
                    </a:p>
                    <a:p>
                      <a:pPr marL="0" lvl="0" indent="0" algn="l" defTabSz="914400" rtl="0" eaLnBrk="1" latinLnBrk="0" hangingPunct="1">
                        <a:spcBef>
                          <a:spcPts val="103"/>
                        </a:spcBef>
                        <a:spcAft>
                          <a:spcPts val="155"/>
                        </a:spcAft>
                        <a:buFont typeface="Courier New" panose="02070309020205020404" pitchFamily="49" charset="0"/>
                        <a:buNone/>
                        <a:defRPr/>
                      </a:pPr>
                      <a:r>
                        <a:rPr lang="en-US" sz="900" kern="1200" dirty="0">
                          <a:solidFill>
                            <a:schemeClr val="tx1"/>
                          </a:solidFill>
                          <a:latin typeface="Arial" pitchFamily="34" charset="0"/>
                          <a:ea typeface="+mn-ea"/>
                          <a:cs typeface="Arial" pitchFamily="34" charset="0"/>
                        </a:rPr>
                        <a:t>    - Commodities </a:t>
                      </a:r>
                    </a:p>
                    <a:p>
                      <a:pPr marL="0" marR="0" lvl="0" indent="0" algn="l" defTabSz="914400" rtl="0" eaLnBrk="1" fontAlgn="auto" latinLnBrk="0" hangingPunct="1">
                        <a:lnSpc>
                          <a:spcPct val="100000"/>
                        </a:lnSpc>
                        <a:spcBef>
                          <a:spcPts val="103"/>
                        </a:spcBef>
                        <a:spcAft>
                          <a:spcPts val="155"/>
                        </a:spcAft>
                        <a:buClrTx/>
                        <a:buSzTx/>
                        <a:buFont typeface="Courier New" panose="02070309020205020404" pitchFamily="49" charset="0"/>
                        <a:buNone/>
                        <a:tabLst/>
                        <a:defRPr/>
                      </a:pPr>
                      <a:r>
                        <a:rPr lang="en-US" sz="900" kern="1200" dirty="0">
                          <a:solidFill>
                            <a:schemeClr val="tx1"/>
                          </a:solidFill>
                          <a:latin typeface="Arial" pitchFamily="34" charset="0"/>
                          <a:ea typeface="+mn-ea"/>
                          <a:cs typeface="Arial" pitchFamily="34" charset="0"/>
                        </a:rPr>
                        <a:t>    - Professional</a:t>
                      </a:r>
                    </a:p>
                    <a:p>
                      <a:pPr marL="0" marR="0" lvl="0" indent="0" algn="l" defTabSz="914400" rtl="0" eaLnBrk="1" fontAlgn="auto" latinLnBrk="0" hangingPunct="1">
                        <a:lnSpc>
                          <a:spcPct val="100000"/>
                        </a:lnSpc>
                        <a:spcBef>
                          <a:spcPts val="103"/>
                        </a:spcBef>
                        <a:spcAft>
                          <a:spcPts val="155"/>
                        </a:spcAft>
                        <a:buClrTx/>
                        <a:buSzTx/>
                        <a:buFont typeface="Courier New" panose="02070309020205020404" pitchFamily="49" charset="0"/>
                        <a:buNone/>
                        <a:tabLst/>
                        <a:defRPr/>
                      </a:pPr>
                      <a:r>
                        <a:rPr lang="en-US" sz="900" kern="1200" dirty="0">
                          <a:solidFill>
                            <a:schemeClr val="tx1"/>
                          </a:solidFill>
                          <a:latin typeface="Arial" pitchFamily="34" charset="0"/>
                          <a:ea typeface="+mn-ea"/>
                          <a:cs typeface="Arial" pitchFamily="34" charset="0"/>
                        </a:rPr>
                        <a:t>       Services</a:t>
                      </a:r>
                    </a:p>
                    <a:p>
                      <a:pPr marL="171450" lvl="0" indent="-171450">
                        <a:buFont typeface="Arial" panose="020B0604020202020204" pitchFamily="34" charset="0"/>
                        <a:buChar char="•"/>
                      </a:pPr>
                      <a:r>
                        <a:rPr lang="en-US" sz="900" kern="1200" dirty="0">
                          <a:solidFill>
                            <a:schemeClr val="tx1"/>
                          </a:solidFill>
                          <a:latin typeface="Arial" pitchFamily="34" charset="0"/>
                          <a:ea typeface="+mn-ea"/>
                          <a:cs typeface="Arial" pitchFamily="34" charset="0"/>
                        </a:rPr>
                        <a:t>Material, Vendor and Contracts Management</a:t>
                      </a:r>
                    </a:p>
                    <a:p>
                      <a:pPr marL="57469" marR="0" lvl="0" indent="-57469" algn="l" defTabSz="914400" rtl="0" eaLnBrk="1" fontAlgn="auto" latinLnBrk="0" hangingPunct="1">
                        <a:lnSpc>
                          <a:spcPct val="100000"/>
                        </a:lnSpc>
                        <a:spcBef>
                          <a:spcPts val="103"/>
                        </a:spcBef>
                        <a:spcAft>
                          <a:spcPts val="155"/>
                        </a:spcAft>
                        <a:buClrTx/>
                        <a:buSzTx/>
                        <a:buFont typeface="Arial" charset="0"/>
                        <a:buChar char="•"/>
                        <a:tabLst/>
                        <a:defRPr/>
                      </a:pPr>
                      <a:r>
                        <a:rPr lang="en-US" sz="900" kern="1200" dirty="0">
                          <a:solidFill>
                            <a:schemeClr val="tx1"/>
                          </a:solidFill>
                          <a:latin typeface="Arial" pitchFamily="34" charset="0"/>
                          <a:ea typeface="+mn-ea"/>
                          <a:cs typeface="Arial" pitchFamily="34" charset="0"/>
                        </a:rPr>
                        <a:t>Procurement Planning</a:t>
                      </a:r>
                    </a:p>
                    <a:p>
                      <a:pPr marL="171450" lvl="0" indent="-171450">
                        <a:buFont typeface="Arial" panose="020B0604020202020204" pitchFamily="34" charset="0"/>
                        <a:buChar char="•"/>
                      </a:pPr>
                      <a:r>
                        <a:rPr lang="en-US" sz="900" kern="1200" dirty="0">
                          <a:solidFill>
                            <a:schemeClr val="tx1"/>
                          </a:solidFill>
                          <a:latin typeface="Arial" pitchFamily="34" charset="0"/>
                          <a:ea typeface="+mn-ea"/>
                          <a:cs typeface="Arial" pitchFamily="34" charset="0"/>
                        </a:rPr>
                        <a:t>PCard Administration</a:t>
                      </a:r>
                    </a:p>
                    <a:p>
                      <a:pPr marL="57469" indent="-57469">
                        <a:spcBef>
                          <a:spcPts val="103"/>
                        </a:spcBef>
                        <a:spcAft>
                          <a:spcPts val="155"/>
                        </a:spcAft>
                        <a:buFont typeface="Arial" charset="0"/>
                        <a:buChar char="•"/>
                        <a:defRPr/>
                      </a:pPr>
                      <a:r>
                        <a:rPr lang="en-US" sz="900" kern="1200" dirty="0">
                          <a:solidFill>
                            <a:schemeClr val="tx1"/>
                          </a:solidFill>
                          <a:latin typeface="Arial" pitchFamily="34" charset="0"/>
                          <a:ea typeface="+mn-ea"/>
                          <a:cs typeface="Arial" pitchFamily="34" charset="0"/>
                        </a:rPr>
                        <a:t>Training and Development of Procurement Processes</a:t>
                      </a:r>
                      <a:endParaRPr lang="en-US" sz="9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2"/>
                  </a:ext>
                </a:extLst>
              </a:tr>
            </a:tbl>
          </a:graphicData>
        </a:graphic>
      </p:graphicFrame>
      <p:cxnSp>
        <p:nvCxnSpPr>
          <p:cNvPr id="14" name="Straight Connector 13">
            <a:extLst>
              <a:ext uri="{FF2B5EF4-FFF2-40B4-BE49-F238E27FC236}">
                <a16:creationId xmlns:a16="http://schemas.microsoft.com/office/drawing/2014/main" id="{5AC9EE81-58C1-47CD-9BE8-305103ED8A60}"/>
              </a:ext>
            </a:extLst>
          </p:cNvPr>
          <p:cNvCxnSpPr>
            <a:cxnSpLocks/>
          </p:cNvCxnSpPr>
          <p:nvPr/>
        </p:nvCxnSpPr>
        <p:spPr>
          <a:xfrm flipV="1">
            <a:off x="883843" y="2688408"/>
            <a:ext cx="0" cy="2139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C8F5956-13C4-488F-AC0B-0FF9686FE986}"/>
              </a:ext>
            </a:extLst>
          </p:cNvPr>
          <p:cNvCxnSpPr>
            <a:cxnSpLocks/>
          </p:cNvCxnSpPr>
          <p:nvPr/>
        </p:nvCxnSpPr>
        <p:spPr>
          <a:xfrm flipV="1">
            <a:off x="2315325" y="2688408"/>
            <a:ext cx="0" cy="2139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C401B09-8E07-490E-AAB3-726EFEE730EA}"/>
              </a:ext>
            </a:extLst>
          </p:cNvPr>
          <p:cNvCxnSpPr>
            <a:cxnSpLocks/>
          </p:cNvCxnSpPr>
          <p:nvPr/>
        </p:nvCxnSpPr>
        <p:spPr>
          <a:xfrm flipV="1">
            <a:off x="8405196" y="2688408"/>
            <a:ext cx="0" cy="231061"/>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D937C89-6748-43AA-A954-76B59583C560}"/>
              </a:ext>
            </a:extLst>
          </p:cNvPr>
          <p:cNvCxnSpPr>
            <a:cxnSpLocks/>
          </p:cNvCxnSpPr>
          <p:nvPr/>
        </p:nvCxnSpPr>
        <p:spPr>
          <a:xfrm flipV="1">
            <a:off x="6945796" y="2696942"/>
            <a:ext cx="0" cy="2139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A2CEC84-207D-4BDC-AB76-ECEBCC4A1571}"/>
              </a:ext>
            </a:extLst>
          </p:cNvPr>
          <p:cNvCxnSpPr>
            <a:cxnSpLocks/>
          </p:cNvCxnSpPr>
          <p:nvPr/>
        </p:nvCxnSpPr>
        <p:spPr>
          <a:xfrm flipV="1">
            <a:off x="5357369" y="2688408"/>
            <a:ext cx="0" cy="2139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609B183A-F22D-4078-AC12-6E8EACE48216}"/>
              </a:ext>
            </a:extLst>
          </p:cNvPr>
          <p:cNvCxnSpPr>
            <a:cxnSpLocks/>
          </p:cNvCxnSpPr>
          <p:nvPr/>
        </p:nvCxnSpPr>
        <p:spPr>
          <a:xfrm flipV="1">
            <a:off x="3777347" y="2699029"/>
            <a:ext cx="0" cy="213992"/>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A6766E9-CCFE-495D-9AD2-6F29501C71E3}"/>
              </a:ext>
            </a:extLst>
          </p:cNvPr>
          <p:cNvCxnSpPr>
            <a:cxnSpLocks/>
          </p:cNvCxnSpPr>
          <p:nvPr/>
        </p:nvCxnSpPr>
        <p:spPr>
          <a:xfrm flipV="1">
            <a:off x="883843" y="2676996"/>
            <a:ext cx="7521353" cy="114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38D74730-A4E2-4232-8953-24A375F3B34D}"/>
              </a:ext>
            </a:extLst>
          </p:cNvPr>
          <p:cNvCxnSpPr>
            <a:cxnSpLocks/>
            <a:endCxn id="25" idx="2"/>
          </p:cNvCxnSpPr>
          <p:nvPr/>
        </p:nvCxnSpPr>
        <p:spPr>
          <a:xfrm flipV="1">
            <a:off x="4318000" y="2417255"/>
            <a:ext cx="0" cy="25974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33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880" y="313299"/>
            <a:ext cx="6273800" cy="839862"/>
          </a:xfrm>
        </p:spPr>
        <p:txBody>
          <a:bodyPr/>
          <a:lstStyle/>
          <a:p>
            <a:r>
              <a:rPr lang="en-US" dirty="0">
                <a:solidFill>
                  <a:srgbClr val="002060"/>
                </a:solidFill>
                <a:latin typeface="Helvetica" pitchFamily="34" charset="0"/>
              </a:rPr>
              <a:t>Functional Org Chart</a:t>
            </a:r>
            <a:br>
              <a:rPr lang="en-US" dirty="0">
                <a:solidFill>
                  <a:srgbClr val="002060"/>
                </a:solidFill>
                <a:latin typeface="Helvetica" pitchFamily="34" charset="0"/>
              </a:rPr>
            </a:br>
            <a:endParaRPr lang="en-US" dirty="0"/>
          </a:p>
        </p:txBody>
      </p:sp>
      <p:sp>
        <p:nvSpPr>
          <p:cNvPr id="4" name="Slide Number Placeholder 3"/>
          <p:cNvSpPr>
            <a:spLocks noGrp="1"/>
          </p:cNvSpPr>
          <p:nvPr>
            <p:ph type="sldNum" sz="quarter" idx="12"/>
          </p:nvPr>
        </p:nvSpPr>
        <p:spPr/>
        <p:txBody>
          <a:bodyPr/>
          <a:lstStyle/>
          <a:p>
            <a:pPr defTabSz="457200" fontAlgn="base">
              <a:spcBef>
                <a:spcPct val="0"/>
              </a:spcBef>
              <a:spcAft>
                <a:spcPct val="0"/>
              </a:spcAft>
            </a:pPr>
            <a:fld id="{A710AD54-EC96-413B-BCC1-1B4F19878F2E}" type="slidenum">
              <a:rPr lang="en-US" smtClean="0">
                <a:solidFill>
                  <a:prstClr val="black"/>
                </a:solidFill>
                <a:ea typeface="ＭＳ Ｐゴシック" charset="0"/>
              </a:rPr>
              <a:pPr defTabSz="457200" fontAlgn="base">
                <a:spcBef>
                  <a:spcPct val="0"/>
                </a:spcBef>
                <a:spcAft>
                  <a:spcPct val="0"/>
                </a:spcAft>
              </a:pPr>
              <a:t>3</a:t>
            </a:fld>
            <a:endParaRPr lang="en-US" dirty="0">
              <a:solidFill>
                <a:prstClr val="black"/>
              </a:solidFill>
              <a:ea typeface="ＭＳ Ｐゴシック" charset="0"/>
            </a:endParaRPr>
          </a:p>
        </p:txBody>
      </p:sp>
      <p:graphicFrame>
        <p:nvGraphicFramePr>
          <p:cNvPr id="7" name="Table 6"/>
          <p:cNvGraphicFramePr>
            <a:graphicFrameLocks noGrp="1"/>
          </p:cNvGraphicFramePr>
          <p:nvPr>
            <p:extLst>
              <p:ext uri="{D42A27DB-BD31-4B8C-83A1-F6EECF244321}">
                <p14:modId xmlns:p14="http://schemas.microsoft.com/office/powerpoint/2010/main" val="3199868175"/>
              </p:ext>
            </p:extLst>
          </p:nvPr>
        </p:nvGraphicFramePr>
        <p:xfrm>
          <a:off x="4241021" y="2896538"/>
          <a:ext cx="1552081" cy="3633379"/>
        </p:xfrm>
        <a:graphic>
          <a:graphicData uri="http://schemas.openxmlformats.org/drawingml/2006/table">
            <a:tbl>
              <a:tblPr/>
              <a:tblGrid>
                <a:gridCol w="1552081">
                  <a:extLst>
                    <a:ext uri="{9D8B030D-6E8A-4147-A177-3AD203B41FA5}">
                      <a16:colId xmlns:a16="http://schemas.microsoft.com/office/drawing/2014/main" val="20000"/>
                    </a:ext>
                  </a:extLst>
                </a:gridCol>
              </a:tblGrid>
              <a:tr h="419482">
                <a:tc>
                  <a:txBody>
                    <a:bodyPr/>
                    <a:lstStyle/>
                    <a:p>
                      <a:pPr algn="ctr"/>
                      <a:r>
                        <a:rPr lang="en-US" sz="1000" dirty="0">
                          <a:latin typeface="Arial" pitchFamily="34" charset="0"/>
                          <a:cs typeface="Arial" pitchFamily="34" charset="0"/>
                        </a:rPr>
                        <a:t>Financial Reporting</a:t>
                      </a:r>
                    </a:p>
                    <a:p>
                      <a:pPr algn="ctr"/>
                      <a:r>
                        <a:rPr lang="en-US" sz="1000" dirty="0">
                          <a:latin typeface="Arial" pitchFamily="34" charset="0"/>
                          <a:cs typeface="Arial" pitchFamily="34" charset="0"/>
                        </a:rPr>
                        <a:t>&amp; </a:t>
                      </a:r>
                      <a:r>
                        <a:rPr lang="en-US" sz="1000" dirty="0">
                          <a:solidFill>
                            <a:schemeClr val="tx1"/>
                          </a:solidFill>
                          <a:latin typeface="Arial" pitchFamily="34" charset="0"/>
                          <a:cs typeface="Arial" pitchFamily="34" charset="0"/>
                        </a:rPr>
                        <a:t>Operations</a:t>
                      </a:r>
                    </a:p>
                  </a:txBody>
                  <a:tcPr anchor="b">
                    <a:lnL w="12700" cmpd="sng">
                      <a:solidFill>
                        <a:schemeClr val="tx1"/>
                      </a:solidFill>
                      <a:prstDash val="solid"/>
                    </a:lnL>
                    <a:lnR w="12700" cmpd="sng">
                      <a:solidFill>
                        <a:schemeClr val="tx1"/>
                      </a:solidFill>
                      <a:prstDash val="solid"/>
                    </a:lnR>
                    <a:lnT w="12700" cmpd="sng">
                      <a:solidFill>
                        <a:schemeClr val="tx1"/>
                      </a:solidFill>
                      <a:prstDash val="solid"/>
                    </a:lnT>
                    <a:lnB w="3175"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0"/>
                  </a:ext>
                </a:extLst>
              </a:tr>
              <a:tr h="387215">
                <a:tc>
                  <a:txBody>
                    <a:bodyPr/>
                    <a:lstStyle/>
                    <a:p>
                      <a:pPr algn="ctr">
                        <a:defRPr/>
                      </a:pPr>
                      <a:r>
                        <a:rPr lang="en-US" sz="900" b="1" dirty="0">
                          <a:latin typeface="Arial" pitchFamily="34" charset="0"/>
                          <a:cs typeface="Arial" pitchFamily="34" charset="0"/>
                        </a:rPr>
                        <a:t>$3,302,157</a:t>
                      </a:r>
                    </a:p>
                    <a:p>
                      <a:pPr algn="ctr">
                        <a:defRPr/>
                      </a:pPr>
                      <a:r>
                        <a:rPr lang="en-US" sz="900" b="1" dirty="0">
                          <a:solidFill>
                            <a:schemeClr val="tx1"/>
                          </a:solidFill>
                          <a:latin typeface="Arial" pitchFamily="34" charset="0"/>
                          <a:cs typeface="Arial" pitchFamily="34" charset="0"/>
                        </a:rPr>
                        <a:t>FTEs: 33.3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1"/>
                  </a:ext>
                </a:extLst>
              </a:tr>
              <a:tr h="2826682">
                <a:tc>
                  <a:txBody>
                    <a:bodyPr/>
                    <a:lstStyle/>
                    <a:p>
                      <a:pPr marL="57469" indent="-57469" algn="l" defTabSz="914400" rtl="0" eaLnBrk="1" latinLnBrk="0" hangingPunct="1">
                        <a:spcBef>
                          <a:spcPts val="103"/>
                        </a:spcBef>
                        <a:spcAft>
                          <a:spcPts val="155"/>
                        </a:spcAft>
                        <a:buFont typeface="Arial" charset="0"/>
                        <a:buChar char="•"/>
                        <a:defRPr/>
                      </a:pPr>
                      <a:r>
                        <a:rPr lang="en-US" sz="900" dirty="0">
                          <a:latin typeface="Arial" pitchFamily="34" charset="0"/>
                          <a:cs typeface="Arial" pitchFamily="34" charset="0"/>
                        </a:rPr>
                        <a:t>Invoice </a:t>
                      </a:r>
                      <a:r>
                        <a:rPr lang="en-US" sz="900" kern="1200" dirty="0">
                          <a:solidFill>
                            <a:schemeClr val="tx1"/>
                          </a:solidFill>
                          <a:latin typeface="Arial" pitchFamily="34" charset="0"/>
                          <a:ea typeface="+mn-ea"/>
                          <a:cs typeface="Arial" pitchFamily="34" charset="0"/>
                        </a:rPr>
                        <a:t>Reconciliation and Payments</a:t>
                      </a:r>
                    </a:p>
                    <a:p>
                      <a:pPr marL="57469" indent="-57469" algn="l" defTabSz="914400" rtl="0" eaLnBrk="1" latinLnBrk="0" hangingPunct="1">
                        <a:spcBef>
                          <a:spcPts val="103"/>
                        </a:spcBef>
                        <a:spcAft>
                          <a:spcPts val="155"/>
                        </a:spcAft>
                        <a:buFont typeface="Arial" charset="0"/>
                        <a:buChar char="•"/>
                        <a:defRPr/>
                      </a:pPr>
                      <a:r>
                        <a:rPr lang="en-US" sz="900" kern="1200" dirty="0">
                          <a:solidFill>
                            <a:schemeClr val="tx1"/>
                          </a:solidFill>
                          <a:latin typeface="Arial" pitchFamily="34" charset="0"/>
                          <a:ea typeface="+mn-ea"/>
                          <a:cs typeface="Arial" pitchFamily="34" charset="0"/>
                        </a:rPr>
                        <a:t>Dispute Resolution </a:t>
                      </a:r>
                    </a:p>
                    <a:p>
                      <a:pPr marL="57469" indent="-57469" algn="l" defTabSz="914400" rtl="0" eaLnBrk="1" latinLnBrk="0" hangingPunct="1">
                        <a:spcBef>
                          <a:spcPts val="103"/>
                        </a:spcBef>
                        <a:spcAft>
                          <a:spcPts val="155"/>
                        </a:spcAft>
                        <a:buFont typeface="Arial" charset="0"/>
                        <a:buChar char="•"/>
                        <a:defRPr/>
                      </a:pPr>
                      <a:r>
                        <a:rPr lang="en-US" sz="900" kern="1200" dirty="0">
                          <a:solidFill>
                            <a:schemeClr val="tx1"/>
                          </a:solidFill>
                          <a:latin typeface="Arial" pitchFamily="34" charset="0"/>
                          <a:ea typeface="+mn-ea"/>
                          <a:cs typeface="Arial" pitchFamily="34" charset="0"/>
                        </a:rPr>
                        <a:t>Department Service Charge Back Processing</a:t>
                      </a:r>
                    </a:p>
                    <a:p>
                      <a:pPr marL="57469" indent="-57469" algn="l" defTabSz="914400" rtl="0" eaLnBrk="1" latinLnBrk="0" hangingPunct="1">
                        <a:spcBef>
                          <a:spcPts val="103"/>
                        </a:spcBef>
                        <a:spcAft>
                          <a:spcPts val="155"/>
                        </a:spcAft>
                        <a:buFont typeface="Arial" charset="0"/>
                        <a:buChar char="•"/>
                        <a:defRPr/>
                      </a:pPr>
                      <a:r>
                        <a:rPr lang="en-US" sz="900" kern="1200" dirty="0">
                          <a:solidFill>
                            <a:schemeClr val="tx1"/>
                          </a:solidFill>
                          <a:latin typeface="Arial" pitchFamily="34" charset="0"/>
                          <a:ea typeface="+mn-ea"/>
                          <a:cs typeface="Arial" pitchFamily="34" charset="0"/>
                        </a:rPr>
                        <a:t>EMS Billing / Collections</a:t>
                      </a:r>
                    </a:p>
                    <a:p>
                      <a:pPr marL="57469" indent="-57469" algn="l" defTabSz="914400" rtl="0" eaLnBrk="1" latinLnBrk="0" hangingPunct="1">
                        <a:spcBef>
                          <a:spcPts val="103"/>
                        </a:spcBef>
                        <a:spcAft>
                          <a:spcPts val="155"/>
                        </a:spcAft>
                        <a:buFont typeface="Arial" charset="0"/>
                        <a:buChar char="•"/>
                        <a:defRPr/>
                      </a:pPr>
                      <a:r>
                        <a:rPr lang="en-US" sz="900" kern="1200" dirty="0">
                          <a:solidFill>
                            <a:schemeClr val="tx1"/>
                          </a:solidFill>
                          <a:latin typeface="Arial" pitchFamily="34" charset="0"/>
                          <a:ea typeface="+mn-ea"/>
                          <a:cs typeface="Arial" pitchFamily="34" charset="0"/>
                        </a:rPr>
                        <a:t>Cash Management / Accounting for HFD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mpd="sng">
                      <a:solidFill>
                        <a:schemeClr val="tx1"/>
                      </a:solidFill>
                      <a:prstDash val="solid"/>
                    </a:lnB>
                    <a:solidFill>
                      <a:schemeClr val="bg1">
                        <a:lumMod val="85000"/>
                      </a:schemeClr>
                    </a:solidFill>
                  </a:tcPr>
                </a:tc>
                <a:extLst>
                  <a:ext uri="{0D108BD9-81ED-4DB2-BD59-A6C34878D82A}">
                    <a16:rowId xmlns:a16="http://schemas.microsoft.com/office/drawing/2014/main" val="10002"/>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849321864"/>
              </p:ext>
            </p:extLst>
          </p:nvPr>
        </p:nvGraphicFramePr>
        <p:xfrm>
          <a:off x="1343661" y="2904884"/>
          <a:ext cx="1295400" cy="3631251"/>
        </p:xfrm>
        <a:graphic>
          <a:graphicData uri="http://schemas.openxmlformats.org/drawingml/2006/table">
            <a:tbl>
              <a:tblPr/>
              <a:tblGrid>
                <a:gridCol w="1295400">
                  <a:extLst>
                    <a:ext uri="{9D8B030D-6E8A-4147-A177-3AD203B41FA5}">
                      <a16:colId xmlns:a16="http://schemas.microsoft.com/office/drawing/2014/main" val="20000"/>
                    </a:ext>
                  </a:extLst>
                </a:gridCol>
              </a:tblGrid>
              <a:tr h="400902">
                <a:tc>
                  <a:txBody>
                    <a:bodyPr/>
                    <a:lstStyle/>
                    <a:p>
                      <a:pPr algn="ctr"/>
                      <a:r>
                        <a:rPr lang="en-US" sz="1000" dirty="0">
                          <a:latin typeface="Arial" pitchFamily="34" charset="0"/>
                          <a:cs typeface="Arial" pitchFamily="34" charset="0"/>
                        </a:rPr>
                        <a:t>Treasury &amp; Capital Management</a:t>
                      </a:r>
                    </a:p>
                  </a:txBody>
                  <a:tcPr anchor="ctr">
                    <a:lnL w="12700" cmpd="sng">
                      <a:solidFill>
                        <a:schemeClr val="tx1"/>
                      </a:solidFill>
                      <a:prstDash val="solid"/>
                    </a:lnL>
                    <a:lnR w="12700" cmpd="sng">
                      <a:solidFill>
                        <a:schemeClr val="tx1"/>
                      </a:solidFill>
                      <a:prstDash val="solid"/>
                    </a:lnR>
                    <a:lnT w="12700" cmpd="sng">
                      <a:solidFill>
                        <a:schemeClr val="tx1"/>
                      </a:solidFill>
                      <a:prstDash val="solid"/>
                    </a:lnT>
                    <a:lnB w="3175"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0"/>
                  </a:ext>
                </a:extLst>
              </a:tr>
              <a:tr h="370064">
                <a:tc>
                  <a:txBody>
                    <a:bodyPr/>
                    <a:lstStyle/>
                    <a:p>
                      <a:pPr algn="ctr">
                        <a:defRPr/>
                      </a:pPr>
                      <a:r>
                        <a:rPr lang="en-US" sz="900" b="1" dirty="0">
                          <a:latin typeface="Arial" pitchFamily="34" charset="0"/>
                          <a:cs typeface="Arial" pitchFamily="34" charset="0"/>
                        </a:rPr>
                        <a:t>$249,210</a:t>
                      </a:r>
                    </a:p>
                    <a:p>
                      <a:pPr algn="ctr">
                        <a:defRPr/>
                      </a:pPr>
                      <a:r>
                        <a:rPr lang="en-US" sz="900" b="1" baseline="0" dirty="0">
                          <a:solidFill>
                            <a:schemeClr val="tx1"/>
                          </a:solidFill>
                          <a:latin typeface="Arial" pitchFamily="34" charset="0"/>
                          <a:cs typeface="Arial" pitchFamily="34" charset="0"/>
                        </a:rPr>
                        <a:t> </a:t>
                      </a:r>
                      <a:r>
                        <a:rPr lang="en-US" sz="900" b="1" dirty="0">
                          <a:solidFill>
                            <a:schemeClr val="tx1"/>
                          </a:solidFill>
                          <a:latin typeface="Arial" pitchFamily="34" charset="0"/>
                          <a:cs typeface="Arial" pitchFamily="34" charset="0"/>
                        </a:rPr>
                        <a:t> FTEs: 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1"/>
                  </a:ext>
                </a:extLst>
              </a:tr>
              <a:tr h="2860285">
                <a:tc>
                  <a:txBody>
                    <a:bodyPr/>
                    <a:lstStyle/>
                    <a:p>
                      <a:pPr marL="57469" indent="-57469">
                        <a:spcBef>
                          <a:spcPts val="103"/>
                        </a:spcBef>
                        <a:spcAft>
                          <a:spcPts val="155"/>
                        </a:spcAft>
                        <a:buFont typeface="Arial" charset="0"/>
                        <a:buChar char="•"/>
                        <a:defRPr/>
                      </a:pPr>
                      <a:r>
                        <a:rPr lang="en-US" sz="900" dirty="0">
                          <a:latin typeface="Arial" pitchFamily="34" charset="0"/>
                          <a:cs typeface="Arial" pitchFamily="34" charset="0"/>
                        </a:rPr>
                        <a:t>Capital Planning Support</a:t>
                      </a:r>
                    </a:p>
                    <a:p>
                      <a:pPr marL="57469" indent="-57469">
                        <a:spcBef>
                          <a:spcPts val="103"/>
                        </a:spcBef>
                        <a:spcAft>
                          <a:spcPts val="155"/>
                        </a:spcAft>
                        <a:buFont typeface="Arial" charset="0"/>
                        <a:buChar char="•"/>
                        <a:defRPr/>
                      </a:pPr>
                      <a:r>
                        <a:rPr lang="en-US" sz="900" dirty="0">
                          <a:latin typeface="Arial" pitchFamily="34" charset="0"/>
                          <a:cs typeface="Arial" pitchFamily="34" charset="0"/>
                        </a:rPr>
                        <a:t>Cost</a:t>
                      </a:r>
                      <a:r>
                        <a:rPr lang="en-US" sz="900" baseline="0" dirty="0">
                          <a:latin typeface="Arial" pitchFamily="34" charset="0"/>
                          <a:cs typeface="Arial" pitchFamily="34" charset="0"/>
                        </a:rPr>
                        <a:t> Benefit Analysis</a:t>
                      </a:r>
                    </a:p>
                    <a:p>
                      <a:pPr marL="57469" indent="-57469">
                        <a:spcBef>
                          <a:spcPts val="103"/>
                        </a:spcBef>
                        <a:spcAft>
                          <a:spcPts val="155"/>
                        </a:spcAft>
                        <a:buFont typeface="Arial" charset="0"/>
                        <a:buChar char="•"/>
                        <a:defRPr/>
                      </a:pPr>
                      <a:r>
                        <a:rPr lang="en-US" sz="900" baseline="0" dirty="0">
                          <a:latin typeface="Arial" pitchFamily="34" charset="0"/>
                          <a:cs typeface="Arial" pitchFamily="34" charset="0"/>
                        </a:rPr>
                        <a:t>Spend Reduction Analysis</a:t>
                      </a:r>
                    </a:p>
                    <a:p>
                      <a:pPr marL="57469" indent="-57469">
                        <a:spcBef>
                          <a:spcPts val="103"/>
                        </a:spcBef>
                        <a:spcAft>
                          <a:spcPts val="155"/>
                        </a:spcAft>
                        <a:buFont typeface="Arial" charset="0"/>
                        <a:buChar char="•"/>
                        <a:defRPr/>
                      </a:pPr>
                      <a:r>
                        <a:rPr lang="en-US" sz="900" baseline="0" dirty="0">
                          <a:latin typeface="Arial" pitchFamily="34" charset="0"/>
                          <a:cs typeface="Arial" pitchFamily="34" charset="0"/>
                        </a:rPr>
                        <a:t>Operating Budget Impact Analysis</a:t>
                      </a:r>
                      <a:endParaRPr lang="en-US" sz="900" dirty="0">
                        <a:latin typeface="Arial" pitchFamily="34" charset="0"/>
                        <a:cs typeface="Arial" pitchFamily="34" charset="0"/>
                      </a:endParaRPr>
                    </a:p>
                    <a:p>
                      <a:pPr marL="57469" indent="-57469">
                        <a:spcBef>
                          <a:spcPts val="103"/>
                        </a:spcBef>
                        <a:spcAft>
                          <a:spcPts val="155"/>
                        </a:spcAft>
                        <a:buFont typeface="Arial" charset="0"/>
                        <a:buChar char="•"/>
                        <a:defRPr/>
                      </a:pPr>
                      <a:endParaRPr lang="en-US" sz="9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mpd="sng">
                      <a:solidFill>
                        <a:schemeClr val="tx1"/>
                      </a:solidFill>
                      <a:prstDash val="solid"/>
                    </a:lnB>
                    <a:solidFill>
                      <a:schemeClr val="bg1">
                        <a:lumMod val="85000"/>
                      </a:schemeClr>
                    </a:solidFill>
                  </a:tcPr>
                </a:tc>
                <a:extLst>
                  <a:ext uri="{0D108BD9-81ED-4DB2-BD59-A6C34878D82A}">
                    <a16:rowId xmlns:a16="http://schemas.microsoft.com/office/drawing/2014/main" val="10002"/>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4226455807"/>
              </p:ext>
            </p:extLst>
          </p:nvPr>
        </p:nvGraphicFramePr>
        <p:xfrm>
          <a:off x="5983703" y="2897137"/>
          <a:ext cx="1399119" cy="3632180"/>
        </p:xfrm>
        <a:graphic>
          <a:graphicData uri="http://schemas.openxmlformats.org/drawingml/2006/table">
            <a:tbl>
              <a:tblPr/>
              <a:tblGrid>
                <a:gridCol w="1399119">
                  <a:extLst>
                    <a:ext uri="{9D8B030D-6E8A-4147-A177-3AD203B41FA5}">
                      <a16:colId xmlns:a16="http://schemas.microsoft.com/office/drawing/2014/main" val="20000"/>
                    </a:ext>
                  </a:extLst>
                </a:gridCol>
              </a:tblGrid>
              <a:tr h="426131">
                <a:tc>
                  <a:txBody>
                    <a:bodyPr/>
                    <a:lstStyle/>
                    <a:p>
                      <a:pPr algn="ctr"/>
                      <a:r>
                        <a:rPr lang="en-US" sz="1000" dirty="0">
                          <a:latin typeface="Arial" pitchFamily="34" charset="0"/>
                          <a:cs typeface="Arial" pitchFamily="34" charset="0"/>
                        </a:rPr>
                        <a:t>Strategic </a:t>
                      </a:r>
                    </a:p>
                    <a:p>
                      <a:pPr algn="ctr"/>
                      <a:r>
                        <a:rPr lang="en-US" sz="1000" dirty="0">
                          <a:latin typeface="Arial" pitchFamily="34" charset="0"/>
                          <a:cs typeface="Arial" pitchFamily="34" charset="0"/>
                        </a:rPr>
                        <a:t>Procurement</a:t>
                      </a:r>
                    </a:p>
                  </a:txBody>
                  <a:tcPr anchor="b">
                    <a:lnL w="12700" cmpd="sng">
                      <a:solidFill>
                        <a:schemeClr val="tx1"/>
                      </a:solidFill>
                      <a:prstDash val="solid"/>
                    </a:lnL>
                    <a:lnR w="12700" cmpd="sng">
                      <a:solidFill>
                        <a:schemeClr val="tx1"/>
                      </a:solidFill>
                      <a:prstDash val="solid"/>
                    </a:lnR>
                    <a:lnT w="12700" cmpd="sng">
                      <a:solidFill>
                        <a:schemeClr val="tx1"/>
                      </a:solidFill>
                      <a:prstDash val="solid"/>
                    </a:lnT>
                    <a:lnB w="3175"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0"/>
                  </a:ext>
                </a:extLst>
              </a:tr>
              <a:tr h="393352">
                <a:tc>
                  <a:txBody>
                    <a:bodyPr/>
                    <a:lstStyle/>
                    <a:p>
                      <a:pPr algn="ctr">
                        <a:defRPr/>
                      </a:pPr>
                      <a:r>
                        <a:rPr lang="en-US" sz="900" b="1" dirty="0">
                          <a:solidFill>
                            <a:schemeClr val="tx1"/>
                          </a:solidFill>
                          <a:latin typeface="Arial" pitchFamily="34" charset="0"/>
                          <a:cs typeface="Arial" pitchFamily="34" charset="0"/>
                        </a:rPr>
                        <a:t>$1,093,550</a:t>
                      </a:r>
                    </a:p>
                    <a:p>
                      <a:pPr marL="0" marR="0" indent="0" algn="ctr" defTabSz="914400" rtl="0" eaLnBrk="1" fontAlgn="auto" latinLnBrk="0" hangingPunct="1">
                        <a:lnSpc>
                          <a:spcPct val="100000"/>
                        </a:lnSpc>
                        <a:spcBef>
                          <a:spcPts val="0"/>
                        </a:spcBef>
                        <a:spcAft>
                          <a:spcPts val="0"/>
                        </a:spcAft>
                        <a:buClrTx/>
                        <a:buSzTx/>
                        <a:buFontTx/>
                        <a:buNone/>
                        <a:tabLst/>
                        <a:defRPr/>
                      </a:pPr>
                      <a:r>
                        <a:rPr lang="en-US" sz="900" b="1" dirty="0">
                          <a:solidFill>
                            <a:schemeClr val="tx1"/>
                          </a:solidFill>
                          <a:latin typeface="Arial" pitchFamily="34" charset="0"/>
                          <a:cs typeface="Arial" pitchFamily="34" charset="0"/>
                        </a:rPr>
                        <a:t>FTEs: 9.8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1"/>
                  </a:ext>
                </a:extLst>
              </a:tr>
              <a:tr h="2812697">
                <a:tc>
                  <a:txBody>
                    <a:bodyPr/>
                    <a:lstStyle/>
                    <a:p>
                      <a:pPr marL="171450" lvl="0" indent="-171450">
                        <a:buFont typeface="Arial" panose="020B0604020202020204" pitchFamily="34" charset="0"/>
                        <a:buChar char="•"/>
                      </a:pPr>
                      <a:r>
                        <a:rPr lang="en-US" sz="900" kern="1200" dirty="0">
                          <a:solidFill>
                            <a:schemeClr val="tx1"/>
                          </a:solidFill>
                          <a:latin typeface="Arial" pitchFamily="34" charset="0"/>
                          <a:ea typeface="+mn-ea"/>
                          <a:cs typeface="Arial" pitchFamily="34" charset="0"/>
                        </a:rPr>
                        <a:t>Formal and informal Procurements including Rolling Stock</a:t>
                      </a:r>
                    </a:p>
                    <a:p>
                      <a:pPr marL="171450" lvl="0" indent="-171450">
                        <a:buFont typeface="Arial" panose="020B0604020202020204" pitchFamily="34" charset="0"/>
                        <a:buChar char="•"/>
                      </a:pPr>
                      <a:r>
                        <a:rPr lang="en-US" sz="900" kern="1200" dirty="0">
                          <a:solidFill>
                            <a:schemeClr val="tx1"/>
                          </a:solidFill>
                          <a:latin typeface="Arial" pitchFamily="34" charset="0"/>
                          <a:ea typeface="+mn-ea"/>
                          <a:cs typeface="Arial" pitchFamily="34" charset="0"/>
                        </a:rPr>
                        <a:t>Procurement Planning</a:t>
                      </a:r>
                    </a:p>
                    <a:p>
                      <a:pPr marL="171450" lvl="0" indent="-171450">
                        <a:buFont typeface="Arial" panose="020B0604020202020204" pitchFamily="34" charset="0"/>
                        <a:buChar char="•"/>
                      </a:pPr>
                      <a:r>
                        <a:rPr lang="en-US" sz="900" kern="1200" dirty="0">
                          <a:solidFill>
                            <a:schemeClr val="tx1"/>
                          </a:solidFill>
                          <a:latin typeface="Arial" pitchFamily="34" charset="0"/>
                          <a:ea typeface="+mn-ea"/>
                          <a:cs typeface="Arial" pitchFamily="34" charset="0"/>
                        </a:rPr>
                        <a:t>Equipment Acquisition</a:t>
                      </a:r>
                    </a:p>
                    <a:p>
                      <a:pPr marL="171450" lvl="0" indent="-171450">
                        <a:buFont typeface="Arial" panose="020B0604020202020204" pitchFamily="34" charset="0"/>
                        <a:buChar char="•"/>
                      </a:pPr>
                      <a:r>
                        <a:rPr lang="en-US" sz="900" kern="1200" dirty="0">
                          <a:solidFill>
                            <a:schemeClr val="tx1"/>
                          </a:solidFill>
                          <a:latin typeface="Arial" pitchFamily="34" charset="0"/>
                          <a:ea typeface="+mn-ea"/>
                          <a:cs typeface="Arial" pitchFamily="34" charset="0"/>
                        </a:rPr>
                        <a:t>Supplies and Services Acquisition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mpd="sng">
                      <a:solidFill>
                        <a:schemeClr val="tx1"/>
                      </a:solidFill>
                      <a:prstDash val="solid"/>
                    </a:lnB>
                    <a:solidFill>
                      <a:schemeClr val="bg1">
                        <a:lumMod val="85000"/>
                      </a:schemeClr>
                    </a:solidFill>
                  </a:tcPr>
                </a:tc>
                <a:extLst>
                  <a:ext uri="{0D108BD9-81ED-4DB2-BD59-A6C34878D82A}">
                    <a16:rowId xmlns:a16="http://schemas.microsoft.com/office/drawing/2014/main" val="10002"/>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4141222341"/>
              </p:ext>
            </p:extLst>
          </p:nvPr>
        </p:nvGraphicFramePr>
        <p:xfrm>
          <a:off x="2754241" y="2891090"/>
          <a:ext cx="1371600" cy="3619571"/>
        </p:xfrm>
        <a:graphic>
          <a:graphicData uri="http://schemas.openxmlformats.org/drawingml/2006/table">
            <a:tbl>
              <a:tblPr/>
              <a:tblGrid>
                <a:gridCol w="1371600">
                  <a:extLst>
                    <a:ext uri="{9D8B030D-6E8A-4147-A177-3AD203B41FA5}">
                      <a16:colId xmlns:a16="http://schemas.microsoft.com/office/drawing/2014/main" val="20000"/>
                    </a:ext>
                  </a:extLst>
                </a:gridCol>
              </a:tblGrid>
              <a:tr h="423052">
                <a:tc>
                  <a:txBody>
                    <a:bodyPr/>
                    <a:lstStyle/>
                    <a:p>
                      <a:pPr algn="ctr"/>
                      <a:r>
                        <a:rPr lang="en-US" sz="1000" dirty="0">
                          <a:latin typeface="Arial" pitchFamily="34" charset="0"/>
                          <a:cs typeface="Arial" pitchFamily="34" charset="0"/>
                        </a:rPr>
                        <a:t>Financial Planning</a:t>
                      </a:r>
                    </a:p>
                    <a:p>
                      <a:pPr algn="ctr"/>
                      <a:r>
                        <a:rPr lang="en-US" sz="1000" dirty="0">
                          <a:latin typeface="Arial" pitchFamily="34" charset="0"/>
                          <a:cs typeface="Arial" pitchFamily="34" charset="0"/>
                        </a:rPr>
                        <a:t>&amp; Analysis</a:t>
                      </a:r>
                    </a:p>
                  </a:txBody>
                  <a:tcPr anchor="b">
                    <a:lnL w="12700" cmpd="sng">
                      <a:solidFill>
                        <a:schemeClr val="tx1"/>
                      </a:solidFill>
                      <a:prstDash val="solid"/>
                    </a:lnL>
                    <a:lnR w="12700" cmpd="sng">
                      <a:solidFill>
                        <a:schemeClr val="tx1"/>
                      </a:solidFill>
                      <a:prstDash val="solid"/>
                    </a:lnR>
                    <a:lnT w="12700" cmpd="sng">
                      <a:solidFill>
                        <a:schemeClr val="tx1"/>
                      </a:solidFill>
                      <a:prstDash val="solid"/>
                    </a:lnT>
                    <a:lnB w="3175"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0"/>
                  </a:ext>
                </a:extLst>
              </a:tr>
              <a:tr h="392117">
                <a:tc>
                  <a:txBody>
                    <a:bodyPr/>
                    <a:lstStyle/>
                    <a:p>
                      <a:pPr algn="ctr">
                        <a:defRPr/>
                      </a:pPr>
                      <a:r>
                        <a:rPr lang="en-US" sz="900" b="1" dirty="0">
                          <a:latin typeface="Arial" pitchFamily="34" charset="0"/>
                          <a:cs typeface="Arial" pitchFamily="34" charset="0"/>
                        </a:rPr>
                        <a:t>$1,955,603</a:t>
                      </a:r>
                    </a:p>
                    <a:p>
                      <a:pPr algn="ctr">
                        <a:defRPr/>
                      </a:pPr>
                      <a:r>
                        <a:rPr lang="en-US" sz="900" b="1" dirty="0">
                          <a:solidFill>
                            <a:schemeClr val="tx1"/>
                          </a:solidFill>
                          <a:latin typeface="Arial" pitchFamily="34" charset="0"/>
                          <a:cs typeface="Arial" pitchFamily="34" charset="0"/>
                        </a:rPr>
                        <a:t>FTEs: 13.0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1"/>
                  </a:ext>
                </a:extLst>
              </a:tr>
              <a:tr h="2804402">
                <a:tc>
                  <a:txBody>
                    <a:bodyPr/>
                    <a:lstStyle/>
                    <a:p>
                      <a:pPr marL="57469" marR="0" indent="-57469" algn="l" defTabSz="914400" rtl="0" eaLnBrk="1" fontAlgn="auto" latinLnBrk="0" hangingPunct="1">
                        <a:lnSpc>
                          <a:spcPct val="100000"/>
                        </a:lnSpc>
                        <a:spcBef>
                          <a:spcPts val="103"/>
                        </a:spcBef>
                        <a:spcAft>
                          <a:spcPts val="155"/>
                        </a:spcAft>
                        <a:buClrTx/>
                        <a:buSzTx/>
                        <a:buFont typeface="Arial" charset="0"/>
                        <a:buChar char="•"/>
                        <a:tabLst/>
                        <a:defRPr/>
                      </a:pPr>
                      <a:r>
                        <a:rPr lang="en-US" sz="900" kern="1200" dirty="0">
                          <a:solidFill>
                            <a:schemeClr val="tx1"/>
                          </a:solidFill>
                          <a:latin typeface="Arial" pitchFamily="34" charset="0"/>
                          <a:ea typeface="+mn-ea"/>
                          <a:cs typeface="Arial" pitchFamily="34" charset="0"/>
                        </a:rPr>
                        <a:t>Annual Budget</a:t>
                      </a:r>
                    </a:p>
                    <a:p>
                      <a:pPr marL="57469" indent="-57469" algn="l" defTabSz="914400" rtl="0" eaLnBrk="1" latinLnBrk="0" hangingPunct="1">
                        <a:spcBef>
                          <a:spcPts val="103"/>
                        </a:spcBef>
                        <a:spcAft>
                          <a:spcPts val="155"/>
                        </a:spcAft>
                        <a:buFont typeface="Arial" charset="0"/>
                        <a:buChar char="•"/>
                        <a:defRPr/>
                      </a:pPr>
                      <a:r>
                        <a:rPr lang="en-US" sz="900" kern="1200" dirty="0">
                          <a:solidFill>
                            <a:schemeClr val="tx1"/>
                          </a:solidFill>
                          <a:latin typeface="Arial" pitchFamily="34" charset="0"/>
                          <a:ea typeface="+mn-ea"/>
                          <a:cs typeface="Arial" pitchFamily="34" charset="0"/>
                        </a:rPr>
                        <a:t>MoFR / Budget  Management</a:t>
                      </a:r>
                    </a:p>
                    <a:p>
                      <a:pPr marL="57469" indent="-57469" algn="l" defTabSz="914400" rtl="0" eaLnBrk="1" latinLnBrk="0" hangingPunct="1">
                        <a:spcBef>
                          <a:spcPts val="103"/>
                        </a:spcBef>
                        <a:spcAft>
                          <a:spcPts val="155"/>
                        </a:spcAft>
                        <a:buFont typeface="Arial" charset="0"/>
                        <a:buChar char="•"/>
                        <a:defRPr/>
                      </a:pPr>
                      <a:r>
                        <a:rPr lang="en-US" sz="900" kern="1200" dirty="0">
                          <a:solidFill>
                            <a:schemeClr val="tx1"/>
                          </a:solidFill>
                          <a:latin typeface="Arial" pitchFamily="34" charset="0"/>
                          <a:ea typeface="+mn-ea"/>
                          <a:cs typeface="Arial" pitchFamily="34" charset="0"/>
                        </a:rPr>
                        <a:t>Revenue / Expenditure Projections</a:t>
                      </a:r>
                    </a:p>
                    <a:p>
                      <a:pPr marL="57469" indent="-57469" algn="l" defTabSz="914400" rtl="0" eaLnBrk="1" latinLnBrk="0" hangingPunct="1">
                        <a:spcBef>
                          <a:spcPts val="103"/>
                        </a:spcBef>
                        <a:spcAft>
                          <a:spcPts val="155"/>
                        </a:spcAft>
                        <a:buFont typeface="Arial" charset="0"/>
                        <a:buChar char="•"/>
                        <a:defRPr/>
                      </a:pPr>
                      <a:r>
                        <a:rPr lang="en-US" sz="900" kern="1200" dirty="0">
                          <a:solidFill>
                            <a:schemeClr val="tx1"/>
                          </a:solidFill>
                          <a:latin typeface="Arial" pitchFamily="34" charset="0"/>
                          <a:ea typeface="+mn-ea"/>
                          <a:cs typeface="Arial" pitchFamily="34" charset="0"/>
                        </a:rPr>
                        <a:t>Service Chargeback Funds Management</a:t>
                      </a:r>
                    </a:p>
                    <a:p>
                      <a:pPr marL="57469" indent="-57469" algn="l" defTabSz="914400" rtl="0" eaLnBrk="1" latinLnBrk="0" hangingPunct="1">
                        <a:spcBef>
                          <a:spcPts val="103"/>
                        </a:spcBef>
                        <a:spcAft>
                          <a:spcPts val="155"/>
                        </a:spcAft>
                        <a:buFont typeface="Arial" charset="0"/>
                        <a:buChar char="•"/>
                        <a:defRPr/>
                      </a:pPr>
                      <a:r>
                        <a:rPr lang="en-US" sz="900" kern="1200" dirty="0">
                          <a:solidFill>
                            <a:schemeClr val="tx1"/>
                          </a:solidFill>
                          <a:latin typeface="Arial" pitchFamily="34" charset="0"/>
                          <a:ea typeface="+mn-ea"/>
                          <a:cs typeface="Arial" pitchFamily="34" charset="0"/>
                        </a:rPr>
                        <a:t>Energy Management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mpd="sng">
                      <a:solidFill>
                        <a:schemeClr val="tx1"/>
                      </a:solidFill>
                      <a:prstDash val="solid"/>
                    </a:lnB>
                    <a:solidFill>
                      <a:schemeClr val="bg1">
                        <a:lumMod val="85000"/>
                      </a:schemeClr>
                    </a:solidFill>
                  </a:tcPr>
                </a:tc>
                <a:extLst>
                  <a:ext uri="{0D108BD9-81ED-4DB2-BD59-A6C34878D82A}">
                    <a16:rowId xmlns:a16="http://schemas.microsoft.com/office/drawing/2014/main" val="10002"/>
                  </a:ext>
                </a:extLst>
              </a:tr>
            </a:tbl>
          </a:graphicData>
        </a:graphic>
      </p:graphicFrame>
      <p:sp>
        <p:nvSpPr>
          <p:cNvPr id="25" name="TextBox 24"/>
          <p:cNvSpPr txBox="1"/>
          <p:nvPr/>
        </p:nvSpPr>
        <p:spPr>
          <a:xfrm>
            <a:off x="1991361" y="1306941"/>
            <a:ext cx="4470400" cy="1200329"/>
          </a:xfrm>
          <a:prstGeom prst="rect">
            <a:avLst/>
          </a:prstGeom>
          <a:noFill/>
          <a:ln>
            <a:solidFill>
              <a:schemeClr val="tx1"/>
            </a:solidFill>
          </a:ln>
        </p:spPr>
        <p:txBody>
          <a:bodyPr wrap="square" rtlCol="0">
            <a:spAutoFit/>
          </a:bodyPr>
          <a:lstStyle/>
          <a:p>
            <a:pPr algn="ctr"/>
            <a:r>
              <a:rPr lang="en-US" dirty="0">
                <a:latin typeface="Helvetica" pitchFamily="34" charset="0"/>
              </a:rPr>
              <a:t>Revolving Fund</a:t>
            </a:r>
          </a:p>
          <a:p>
            <a:pPr algn="ctr"/>
            <a:r>
              <a:rPr lang="en-US" dirty="0">
                <a:latin typeface="Helvetica" pitchFamily="34" charset="0"/>
              </a:rPr>
              <a:t>Fund 1002</a:t>
            </a:r>
          </a:p>
          <a:p>
            <a:pPr algn="ctr"/>
            <a:r>
              <a:rPr lang="en-US" dirty="0">
                <a:latin typeface="Helvetica" pitchFamily="34" charset="0"/>
              </a:rPr>
              <a:t>$6,600,520</a:t>
            </a:r>
          </a:p>
          <a:p>
            <a:pPr algn="ctr"/>
            <a:r>
              <a:rPr lang="en-US" dirty="0">
                <a:latin typeface="Helvetica" pitchFamily="34" charset="0"/>
              </a:rPr>
              <a:t>FTEs: 58.1</a:t>
            </a:r>
            <a:endParaRPr lang="en-US" dirty="0"/>
          </a:p>
        </p:txBody>
      </p:sp>
      <p:cxnSp>
        <p:nvCxnSpPr>
          <p:cNvPr id="5" name="Straight Connector 4">
            <a:extLst>
              <a:ext uri="{FF2B5EF4-FFF2-40B4-BE49-F238E27FC236}">
                <a16:creationId xmlns:a16="http://schemas.microsoft.com/office/drawing/2014/main" id="{8ABC03FA-C556-4458-9A83-83E99D98EE74}"/>
              </a:ext>
            </a:extLst>
          </p:cNvPr>
          <p:cNvCxnSpPr>
            <a:cxnSpLocks/>
          </p:cNvCxnSpPr>
          <p:nvPr/>
        </p:nvCxnSpPr>
        <p:spPr>
          <a:xfrm>
            <a:off x="1991361" y="2677099"/>
            <a:ext cx="46919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E988F4C-71F3-4701-AF3B-C207AF3655BB}"/>
              </a:ext>
            </a:extLst>
          </p:cNvPr>
          <p:cNvCxnSpPr>
            <a:cxnSpLocks/>
          </p:cNvCxnSpPr>
          <p:nvPr/>
        </p:nvCxnSpPr>
        <p:spPr>
          <a:xfrm flipV="1">
            <a:off x="1991361" y="2677099"/>
            <a:ext cx="0" cy="2139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A4372C0-CF4B-4495-9711-CEEA61962081}"/>
              </a:ext>
            </a:extLst>
          </p:cNvPr>
          <p:cNvCxnSpPr>
            <a:cxnSpLocks/>
          </p:cNvCxnSpPr>
          <p:nvPr/>
        </p:nvCxnSpPr>
        <p:spPr>
          <a:xfrm flipV="1">
            <a:off x="3424496" y="2690892"/>
            <a:ext cx="0" cy="2139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F9A64E2-5948-447C-B476-51615F5A9390}"/>
              </a:ext>
            </a:extLst>
          </p:cNvPr>
          <p:cNvCxnSpPr>
            <a:cxnSpLocks/>
          </p:cNvCxnSpPr>
          <p:nvPr/>
        </p:nvCxnSpPr>
        <p:spPr>
          <a:xfrm flipV="1">
            <a:off x="5017061" y="2699676"/>
            <a:ext cx="0" cy="2139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307ABA3-5767-4C00-A105-5B5B0579EC72}"/>
              </a:ext>
            </a:extLst>
          </p:cNvPr>
          <p:cNvCxnSpPr>
            <a:cxnSpLocks/>
          </p:cNvCxnSpPr>
          <p:nvPr/>
        </p:nvCxnSpPr>
        <p:spPr>
          <a:xfrm flipV="1">
            <a:off x="6683262" y="2690892"/>
            <a:ext cx="0" cy="2139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C46DAD8-9F5D-4ADC-B493-AA9EDC67C7BE}"/>
              </a:ext>
            </a:extLst>
          </p:cNvPr>
          <p:cNvCxnSpPr>
            <a:cxnSpLocks/>
            <a:endCxn id="25" idx="2"/>
          </p:cNvCxnSpPr>
          <p:nvPr/>
        </p:nvCxnSpPr>
        <p:spPr>
          <a:xfrm flipV="1">
            <a:off x="4226561" y="2507270"/>
            <a:ext cx="0" cy="18362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1247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50391-FEB7-4ED8-888E-C4220923844B}"/>
              </a:ext>
            </a:extLst>
          </p:cNvPr>
          <p:cNvSpPr>
            <a:spLocks noGrp="1"/>
          </p:cNvSpPr>
          <p:nvPr>
            <p:ph type="title"/>
          </p:nvPr>
        </p:nvSpPr>
        <p:spPr/>
        <p:txBody>
          <a:bodyPr/>
          <a:lstStyle/>
          <a:p>
            <a:r>
              <a:rPr lang="en-US" dirty="0"/>
              <a:t>Finance Department </a:t>
            </a:r>
            <a:br>
              <a:rPr lang="en-US" dirty="0"/>
            </a:br>
            <a:r>
              <a:rPr lang="en-US" dirty="0"/>
              <a:t>Programming</a:t>
            </a:r>
          </a:p>
        </p:txBody>
      </p:sp>
      <p:sp>
        <p:nvSpPr>
          <p:cNvPr id="3" name="Content Placeholder 2">
            <a:extLst>
              <a:ext uri="{FF2B5EF4-FFF2-40B4-BE49-F238E27FC236}">
                <a16:creationId xmlns:a16="http://schemas.microsoft.com/office/drawing/2014/main" id="{7AB1078C-0598-4D92-98DE-5C908B84774B}"/>
              </a:ext>
            </a:extLst>
          </p:cNvPr>
          <p:cNvSpPr>
            <a:spLocks noGrp="1"/>
          </p:cNvSpPr>
          <p:nvPr>
            <p:ph idx="1"/>
          </p:nvPr>
        </p:nvSpPr>
        <p:spPr>
          <a:xfrm>
            <a:off x="256854" y="1339973"/>
            <a:ext cx="8650840" cy="4178053"/>
          </a:xfrm>
        </p:spPr>
        <p:txBody>
          <a:bodyPr>
            <a:noAutofit/>
          </a:bodyPr>
          <a:lstStyle/>
          <a:p>
            <a:pPr>
              <a:spcBef>
                <a:spcPts val="600"/>
              </a:spcBef>
              <a:spcAft>
                <a:spcPts val="0"/>
              </a:spcAft>
            </a:pPr>
            <a:r>
              <a:rPr lang="en-US" sz="2000" b="1" dirty="0"/>
              <a:t>Major Services</a:t>
            </a:r>
            <a:endParaRPr lang="en-US" b="1" dirty="0"/>
          </a:p>
          <a:p>
            <a:pPr marL="457200" lvl="1" indent="0">
              <a:spcBef>
                <a:spcPts val="600"/>
              </a:spcBef>
              <a:spcAft>
                <a:spcPts val="0"/>
              </a:spcAft>
              <a:buNone/>
            </a:pPr>
            <a:r>
              <a:rPr lang="en-US" sz="1600" dirty="0"/>
              <a:t>The Finance Department’s mission is to safeguard the fiscal integrity of the City, its component units, and major services such as:</a:t>
            </a:r>
          </a:p>
          <a:p>
            <a:pPr lvl="1">
              <a:lnSpc>
                <a:spcPct val="100000"/>
              </a:lnSpc>
              <a:spcBef>
                <a:spcPts val="600"/>
              </a:spcBef>
              <a:spcAft>
                <a:spcPts val="0"/>
              </a:spcAft>
            </a:pPr>
            <a:r>
              <a:rPr lang="en-US" sz="1600" dirty="0"/>
              <a:t>Budget &amp; Forecasting,</a:t>
            </a:r>
          </a:p>
          <a:p>
            <a:pPr lvl="1">
              <a:lnSpc>
                <a:spcPct val="100000"/>
              </a:lnSpc>
              <a:spcBef>
                <a:spcPts val="600"/>
              </a:spcBef>
              <a:spcAft>
                <a:spcPts val="0"/>
              </a:spcAft>
            </a:pPr>
            <a:r>
              <a:rPr lang="en-US" sz="1600" dirty="0"/>
              <a:t>Financial Reporting &amp; Auditing,</a:t>
            </a:r>
          </a:p>
          <a:p>
            <a:pPr lvl="1">
              <a:lnSpc>
                <a:spcPct val="100000"/>
              </a:lnSpc>
              <a:spcBef>
                <a:spcPts val="600"/>
              </a:spcBef>
              <a:spcAft>
                <a:spcPts val="0"/>
              </a:spcAft>
            </a:pPr>
            <a:r>
              <a:rPr lang="en-US" sz="1600" dirty="0"/>
              <a:t>Grants Management,</a:t>
            </a:r>
          </a:p>
          <a:p>
            <a:pPr lvl="1">
              <a:lnSpc>
                <a:spcPct val="100000"/>
              </a:lnSpc>
              <a:spcBef>
                <a:spcPts val="600"/>
              </a:spcBef>
              <a:spcAft>
                <a:spcPts val="0"/>
              </a:spcAft>
            </a:pPr>
            <a:r>
              <a:rPr lang="en-US" sz="1600" dirty="0"/>
              <a:t>Disaster Recovery,</a:t>
            </a:r>
          </a:p>
          <a:p>
            <a:pPr lvl="1">
              <a:lnSpc>
                <a:spcPct val="100000"/>
              </a:lnSpc>
              <a:spcBef>
                <a:spcPts val="600"/>
              </a:spcBef>
              <a:spcAft>
                <a:spcPts val="0"/>
              </a:spcAft>
            </a:pPr>
            <a:r>
              <a:rPr lang="en-US" sz="1600" dirty="0"/>
              <a:t>Treasury &amp; Capital Management,</a:t>
            </a:r>
          </a:p>
          <a:p>
            <a:pPr lvl="1">
              <a:lnSpc>
                <a:spcPct val="100000"/>
              </a:lnSpc>
              <a:spcBef>
                <a:spcPts val="600"/>
              </a:spcBef>
              <a:spcAft>
                <a:spcPts val="0"/>
              </a:spcAft>
            </a:pPr>
            <a:r>
              <a:rPr lang="en-US" sz="1600" dirty="0"/>
              <a:t>Procurement.</a:t>
            </a:r>
          </a:p>
          <a:p>
            <a:pPr>
              <a:spcAft>
                <a:spcPts val="0"/>
              </a:spcAft>
            </a:pPr>
            <a:r>
              <a:rPr lang="en-US" sz="2000" b="1" dirty="0"/>
              <a:t>Any statutory requirements of service delivery</a:t>
            </a:r>
          </a:p>
          <a:p>
            <a:pPr lvl="1">
              <a:spcAft>
                <a:spcPts val="0"/>
              </a:spcAft>
            </a:pPr>
            <a:r>
              <a:rPr lang="en-US" sz="1600" dirty="0"/>
              <a:t>To ensure compliance with Texas tax code and proposition 1 + H,</a:t>
            </a:r>
          </a:p>
          <a:p>
            <a:pPr lvl="1">
              <a:spcAft>
                <a:spcPts val="0"/>
              </a:spcAft>
            </a:pPr>
            <a:r>
              <a:rPr lang="en-US" sz="1600" dirty="0"/>
              <a:t>To ensure continuance of Federal and State Grants,</a:t>
            </a:r>
          </a:p>
          <a:p>
            <a:pPr lvl="1">
              <a:spcAft>
                <a:spcPts val="0"/>
              </a:spcAft>
            </a:pPr>
            <a:r>
              <a:rPr lang="en-US" sz="1600" dirty="0"/>
              <a:t>To present a balanced budget in accordance with state law and City financial policies,</a:t>
            </a:r>
          </a:p>
          <a:p>
            <a:pPr lvl="1">
              <a:spcAft>
                <a:spcPts val="0"/>
              </a:spcAft>
            </a:pPr>
            <a:r>
              <a:rPr lang="en-US" sz="1600" dirty="0"/>
              <a:t>To ensure compliance on City procurements, which are governed by state and/ or Federal Law, City Ordinance/ Charter Administrative policies, including Executive Orders. </a:t>
            </a:r>
          </a:p>
        </p:txBody>
      </p:sp>
      <p:sp>
        <p:nvSpPr>
          <p:cNvPr id="4" name="Slide Number Placeholder 3">
            <a:extLst>
              <a:ext uri="{FF2B5EF4-FFF2-40B4-BE49-F238E27FC236}">
                <a16:creationId xmlns:a16="http://schemas.microsoft.com/office/drawing/2014/main" id="{B6574363-FF25-4DD5-A594-36EDDFC32FE6}"/>
              </a:ext>
            </a:extLst>
          </p:cNvPr>
          <p:cNvSpPr>
            <a:spLocks noGrp="1"/>
          </p:cNvSpPr>
          <p:nvPr>
            <p:ph type="sldNum" sz="quarter" idx="12"/>
          </p:nvPr>
        </p:nvSpPr>
        <p:spPr/>
        <p:txBody>
          <a:bodyPr/>
          <a:lstStyle/>
          <a:p>
            <a:pPr defTabSz="342900" fontAlgn="base">
              <a:spcBef>
                <a:spcPct val="0"/>
              </a:spcBef>
              <a:spcAft>
                <a:spcPct val="0"/>
              </a:spcAft>
            </a:pPr>
            <a:fld id="{A710AD54-EC96-413B-BCC1-1B4F19878F2E}" type="slidenum">
              <a:rPr lang="en-US" smtClean="0">
                <a:solidFill>
                  <a:prstClr val="black"/>
                </a:solidFill>
                <a:ea typeface="ＭＳ Ｐゴシック" charset="0"/>
              </a:rPr>
              <a:pPr defTabSz="342900" fontAlgn="base">
                <a:spcBef>
                  <a:spcPct val="0"/>
                </a:spcBef>
                <a:spcAft>
                  <a:spcPct val="0"/>
                </a:spcAft>
              </a:pPr>
              <a:t>4</a:t>
            </a:fld>
            <a:endParaRPr lang="en-US" dirty="0">
              <a:solidFill>
                <a:prstClr val="black"/>
              </a:solidFill>
              <a:ea typeface="ＭＳ Ｐゴシック" charset="0"/>
            </a:endParaRPr>
          </a:p>
        </p:txBody>
      </p:sp>
    </p:spTree>
    <p:extLst>
      <p:ext uri="{BB962C8B-B14F-4D97-AF65-F5344CB8AC3E}">
        <p14:creationId xmlns:p14="http://schemas.microsoft.com/office/powerpoint/2010/main" val="2232905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90472"/>
            <a:ext cx="8686800" cy="5231003"/>
          </a:xfrm>
        </p:spPr>
        <p:txBody>
          <a:bodyPr>
            <a:normAutofit/>
          </a:bodyPr>
          <a:lstStyle/>
          <a:p>
            <a:pPr>
              <a:spcBef>
                <a:spcPts val="600"/>
              </a:spcBef>
              <a:spcAft>
                <a:spcPts val="0"/>
              </a:spcAft>
            </a:pPr>
            <a:r>
              <a:rPr lang="en-US" sz="2000" b="1" dirty="0"/>
              <a:t>Financial or societal impact of City service delivery </a:t>
            </a:r>
          </a:p>
          <a:p>
            <a:pPr lvl="1">
              <a:spcBef>
                <a:spcPts val="600"/>
              </a:spcBef>
              <a:spcAft>
                <a:spcPts val="0"/>
              </a:spcAft>
            </a:pPr>
            <a:r>
              <a:rPr lang="en-US" sz="1800" dirty="0"/>
              <a:t>Procurement failure to perform, may impact service level by shuttering essential services due to loss of City functions, </a:t>
            </a:r>
          </a:p>
          <a:p>
            <a:pPr lvl="1">
              <a:spcBef>
                <a:spcPts val="600"/>
              </a:spcBef>
              <a:spcAft>
                <a:spcPts val="0"/>
              </a:spcAft>
            </a:pPr>
            <a:r>
              <a:rPr lang="en-US" sz="1800" dirty="0"/>
              <a:t>Ensure delivery is met via timely accounts payable and procurement, </a:t>
            </a:r>
          </a:p>
          <a:p>
            <a:pPr lvl="1">
              <a:spcBef>
                <a:spcPts val="600"/>
              </a:spcBef>
              <a:spcAft>
                <a:spcPts val="0"/>
              </a:spcAft>
            </a:pPr>
            <a:r>
              <a:rPr lang="en-US" sz="1800" dirty="0"/>
              <a:t>We provide City leaders with comprehensive financial analysis so they can make informed decisions on the allocation of financial resources that will ultimately impact all city services,</a:t>
            </a:r>
          </a:p>
          <a:p>
            <a:pPr lvl="1">
              <a:spcBef>
                <a:spcPts val="600"/>
              </a:spcBef>
              <a:spcAft>
                <a:spcPts val="0"/>
              </a:spcAft>
            </a:pPr>
            <a:r>
              <a:rPr lang="en-US" sz="1800" dirty="0"/>
              <a:t>Mismanagement of debt service fund could result in defaulting of City debt. </a:t>
            </a:r>
          </a:p>
          <a:p>
            <a:pPr lvl="1">
              <a:spcBef>
                <a:spcPts val="600"/>
              </a:spcBef>
              <a:spcAft>
                <a:spcPts val="0"/>
              </a:spcAft>
            </a:pPr>
            <a:endParaRPr lang="en-US" sz="2000" b="1" dirty="0"/>
          </a:p>
          <a:p>
            <a:pPr marL="347472" lvl="1">
              <a:spcBef>
                <a:spcPts val="600"/>
              </a:spcBef>
              <a:spcAft>
                <a:spcPts val="0"/>
              </a:spcAft>
              <a:buFont typeface="Arial" panose="020B0604020202020204" pitchFamily="34" charset="0"/>
              <a:buChar char="•"/>
            </a:pPr>
            <a:r>
              <a:rPr lang="en-US" sz="2000" b="1" dirty="0"/>
              <a:t>Anticipated growth or reduction in populations served </a:t>
            </a:r>
          </a:p>
          <a:p>
            <a:pPr lvl="1">
              <a:spcBef>
                <a:spcPts val="600"/>
              </a:spcBef>
              <a:spcAft>
                <a:spcPts val="0"/>
              </a:spcAft>
            </a:pPr>
            <a:r>
              <a:rPr lang="en-US" sz="1800" dirty="0"/>
              <a:t>Growth in demand is in direct correlation to increased department initiatives. </a:t>
            </a:r>
          </a:p>
        </p:txBody>
      </p:sp>
      <p:sp>
        <p:nvSpPr>
          <p:cNvPr id="4" name="Slide Number Placeholder 3"/>
          <p:cNvSpPr>
            <a:spLocks noGrp="1"/>
          </p:cNvSpPr>
          <p:nvPr>
            <p:ph type="sldNum" sz="quarter" idx="12"/>
          </p:nvPr>
        </p:nvSpPr>
        <p:spPr/>
        <p:txBody>
          <a:bodyPr/>
          <a:lstStyle/>
          <a:p>
            <a:pPr defTabSz="457200" fontAlgn="base">
              <a:spcBef>
                <a:spcPct val="0"/>
              </a:spcBef>
              <a:spcAft>
                <a:spcPct val="0"/>
              </a:spcAft>
            </a:pPr>
            <a:fld id="{A710AD54-EC96-413B-BCC1-1B4F19878F2E}" type="slidenum">
              <a:rPr lang="en-US" smtClean="0">
                <a:solidFill>
                  <a:prstClr val="black"/>
                </a:solidFill>
                <a:ea typeface="ＭＳ Ｐゴシック" charset="0"/>
              </a:rPr>
              <a:pPr defTabSz="457200" fontAlgn="base">
                <a:spcBef>
                  <a:spcPct val="0"/>
                </a:spcBef>
                <a:spcAft>
                  <a:spcPct val="0"/>
                </a:spcAft>
              </a:pPr>
              <a:t>5</a:t>
            </a:fld>
            <a:endParaRPr lang="en-US" dirty="0">
              <a:solidFill>
                <a:prstClr val="black"/>
              </a:solidFill>
              <a:ea typeface="ＭＳ Ｐゴシック" charset="0"/>
            </a:endParaRPr>
          </a:p>
        </p:txBody>
      </p:sp>
      <p:sp>
        <p:nvSpPr>
          <p:cNvPr id="5" name="Title 1">
            <a:extLst>
              <a:ext uri="{FF2B5EF4-FFF2-40B4-BE49-F238E27FC236}">
                <a16:creationId xmlns:a16="http://schemas.microsoft.com/office/drawing/2014/main" id="{7E150391-FEB7-4ED8-888E-C4220923844B}"/>
              </a:ext>
            </a:extLst>
          </p:cNvPr>
          <p:cNvSpPr>
            <a:spLocks noGrp="1"/>
          </p:cNvSpPr>
          <p:nvPr>
            <p:ph type="title"/>
          </p:nvPr>
        </p:nvSpPr>
        <p:spPr/>
        <p:txBody>
          <a:bodyPr/>
          <a:lstStyle/>
          <a:p>
            <a:r>
              <a:rPr lang="en-US" dirty="0"/>
              <a:t>Finance Department </a:t>
            </a:r>
            <a:br>
              <a:rPr lang="en-US" dirty="0"/>
            </a:br>
            <a:r>
              <a:rPr lang="en-US" dirty="0"/>
              <a:t>Programming (Cont’d)</a:t>
            </a:r>
          </a:p>
        </p:txBody>
      </p:sp>
    </p:spTree>
    <p:extLst>
      <p:ext uri="{BB962C8B-B14F-4D97-AF65-F5344CB8AC3E}">
        <p14:creationId xmlns:p14="http://schemas.microsoft.com/office/powerpoint/2010/main" val="1377004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solidFill>
                  <a:srgbClr val="002060"/>
                </a:solidFill>
                <a:latin typeface="Helvetica" pitchFamily="34" charset="0"/>
              </a:rPr>
              <a:t>Revenues By Funds</a:t>
            </a:r>
            <a:br>
              <a:rPr lang="en-US" dirty="0">
                <a:solidFill>
                  <a:srgbClr val="002060"/>
                </a:solidFill>
                <a:latin typeface="Helvetica" pitchFamily="34" charset="0"/>
              </a:rPr>
            </a:br>
            <a:r>
              <a:rPr lang="en-US" dirty="0">
                <a:solidFill>
                  <a:srgbClr val="002060"/>
                </a:solidFill>
                <a:latin typeface="Helvetica" pitchFamily="34" charset="0"/>
              </a:rPr>
              <a:t>($ in thousands)</a:t>
            </a:r>
          </a:p>
        </p:txBody>
      </p:sp>
      <p:sp>
        <p:nvSpPr>
          <p:cNvPr id="3" name="Slide Number Placeholder 2"/>
          <p:cNvSpPr>
            <a:spLocks noGrp="1"/>
          </p:cNvSpPr>
          <p:nvPr>
            <p:ph type="sldNum" sz="quarter" idx="12"/>
          </p:nvPr>
        </p:nvSpPr>
        <p:spPr/>
        <p:txBody>
          <a:bodyPr/>
          <a:lstStyle/>
          <a:p>
            <a:fld id="{016DFC01-5263-43CC-B2B1-8A1F23EF6CC2}" type="slidenum">
              <a:rPr lang="en-US" smtClean="0"/>
              <a:pPr/>
              <a:t>6</a:t>
            </a:fld>
            <a:endParaRPr lang="en-US" dirty="0"/>
          </a:p>
        </p:txBody>
      </p:sp>
      <p:graphicFrame>
        <p:nvGraphicFramePr>
          <p:cNvPr id="5" name="Table 4">
            <a:extLst>
              <a:ext uri="{FF2B5EF4-FFF2-40B4-BE49-F238E27FC236}">
                <a16:creationId xmlns:a16="http://schemas.microsoft.com/office/drawing/2014/main" id="{E160F6BB-73B5-4B62-B468-CA1735D22F36}"/>
              </a:ext>
            </a:extLst>
          </p:cNvPr>
          <p:cNvGraphicFramePr>
            <a:graphicFrameLocks noGrp="1"/>
          </p:cNvGraphicFramePr>
          <p:nvPr>
            <p:extLst>
              <p:ext uri="{D42A27DB-BD31-4B8C-83A1-F6EECF244321}">
                <p14:modId xmlns:p14="http://schemas.microsoft.com/office/powerpoint/2010/main" val="3632975452"/>
              </p:ext>
            </p:extLst>
          </p:nvPr>
        </p:nvGraphicFramePr>
        <p:xfrm>
          <a:off x="555476" y="1408890"/>
          <a:ext cx="8168311" cy="4597400"/>
        </p:xfrm>
        <a:graphic>
          <a:graphicData uri="http://schemas.openxmlformats.org/drawingml/2006/table">
            <a:tbl>
              <a:tblPr firstRow="1" bandRow="1">
                <a:tableStyleId>{5C22544A-7EE6-4342-B048-85BDC9FD1C3A}</a:tableStyleId>
              </a:tblPr>
              <a:tblGrid>
                <a:gridCol w="1858951">
                  <a:extLst>
                    <a:ext uri="{9D8B030D-6E8A-4147-A177-3AD203B41FA5}">
                      <a16:colId xmlns:a16="http://schemas.microsoft.com/office/drawing/2014/main" val="516550114"/>
                    </a:ext>
                  </a:extLst>
                </a:gridCol>
                <a:gridCol w="1051560">
                  <a:extLst>
                    <a:ext uri="{9D8B030D-6E8A-4147-A177-3AD203B41FA5}">
                      <a16:colId xmlns:a16="http://schemas.microsoft.com/office/drawing/2014/main" val="120854523"/>
                    </a:ext>
                  </a:extLst>
                </a:gridCol>
                <a:gridCol w="1051560">
                  <a:extLst>
                    <a:ext uri="{9D8B030D-6E8A-4147-A177-3AD203B41FA5}">
                      <a16:colId xmlns:a16="http://schemas.microsoft.com/office/drawing/2014/main" val="2288775472"/>
                    </a:ext>
                  </a:extLst>
                </a:gridCol>
                <a:gridCol w="1051560">
                  <a:extLst>
                    <a:ext uri="{9D8B030D-6E8A-4147-A177-3AD203B41FA5}">
                      <a16:colId xmlns:a16="http://schemas.microsoft.com/office/drawing/2014/main" val="3226125417"/>
                    </a:ext>
                  </a:extLst>
                </a:gridCol>
                <a:gridCol w="1051560">
                  <a:extLst>
                    <a:ext uri="{9D8B030D-6E8A-4147-A177-3AD203B41FA5}">
                      <a16:colId xmlns:a16="http://schemas.microsoft.com/office/drawing/2014/main" val="2175961683"/>
                    </a:ext>
                  </a:extLst>
                </a:gridCol>
                <a:gridCol w="1051560">
                  <a:extLst>
                    <a:ext uri="{9D8B030D-6E8A-4147-A177-3AD203B41FA5}">
                      <a16:colId xmlns:a16="http://schemas.microsoft.com/office/drawing/2014/main" val="205436863"/>
                    </a:ext>
                  </a:extLst>
                </a:gridCol>
                <a:gridCol w="1051560">
                  <a:extLst>
                    <a:ext uri="{9D8B030D-6E8A-4147-A177-3AD203B41FA5}">
                      <a16:colId xmlns:a16="http://schemas.microsoft.com/office/drawing/2014/main" val="1850985765"/>
                    </a:ext>
                  </a:extLst>
                </a:gridCol>
              </a:tblGrid>
              <a:tr h="941832">
                <a:tc>
                  <a:txBody>
                    <a:bodyPr/>
                    <a:lstStyle/>
                    <a:p>
                      <a:pPr algn="ctr"/>
                      <a:r>
                        <a:rPr lang="en-US" sz="1200" dirty="0">
                          <a:latin typeface="Verdana" pitchFamily="34" charset="0"/>
                          <a:ea typeface="Verdana" pitchFamily="34" charset="0"/>
                          <a:cs typeface="Verdana" pitchFamily="34" charset="0"/>
                        </a:rPr>
                        <a:t>Fund</a:t>
                      </a:r>
                    </a:p>
                  </a:txBody>
                  <a:tcPr anchor="b">
                    <a:solidFill>
                      <a:schemeClr val="accent1">
                        <a:lumMod val="50000"/>
                      </a:schemeClr>
                    </a:solidFill>
                  </a:tcPr>
                </a:tc>
                <a:tc>
                  <a:txBody>
                    <a:bodyPr/>
                    <a:lstStyle/>
                    <a:p>
                      <a:pPr algn="ctr"/>
                      <a:r>
                        <a:rPr lang="en-US" sz="1200" dirty="0">
                          <a:latin typeface="Verdana" pitchFamily="34" charset="0"/>
                          <a:ea typeface="Verdana" pitchFamily="34" charset="0"/>
                          <a:cs typeface="Verdana" pitchFamily="34" charset="0"/>
                        </a:rPr>
                        <a:t>FY18</a:t>
                      </a:r>
                    </a:p>
                    <a:p>
                      <a:pPr algn="ctr"/>
                      <a:r>
                        <a:rPr lang="en-US" sz="1200" dirty="0">
                          <a:latin typeface="Verdana" pitchFamily="34" charset="0"/>
                          <a:ea typeface="Verdana" pitchFamily="34" charset="0"/>
                          <a:cs typeface="Verdana" pitchFamily="34" charset="0"/>
                        </a:rPr>
                        <a:t>Actual</a:t>
                      </a:r>
                    </a:p>
                  </a:txBody>
                  <a:tcPr anchor="b">
                    <a:solidFill>
                      <a:schemeClr val="accent1">
                        <a:lumMod val="50000"/>
                      </a:schemeClr>
                    </a:solidFill>
                  </a:tcPr>
                </a:tc>
                <a:tc>
                  <a:txBody>
                    <a:bodyPr/>
                    <a:lstStyle/>
                    <a:p>
                      <a:pPr algn="ctr"/>
                      <a:r>
                        <a:rPr lang="en-US" sz="1200" dirty="0">
                          <a:latin typeface="Verdana" pitchFamily="34" charset="0"/>
                          <a:ea typeface="Verdana" pitchFamily="34" charset="0"/>
                          <a:cs typeface="Verdana" pitchFamily="34" charset="0"/>
                        </a:rPr>
                        <a:t>FY19</a:t>
                      </a:r>
                    </a:p>
                    <a:p>
                      <a:pPr algn="ctr"/>
                      <a:r>
                        <a:rPr lang="en-US" sz="1200" dirty="0">
                          <a:latin typeface="Verdana" pitchFamily="34" charset="0"/>
                          <a:ea typeface="Verdana" pitchFamily="34" charset="0"/>
                          <a:cs typeface="Verdana" pitchFamily="34" charset="0"/>
                        </a:rPr>
                        <a:t>Budget</a:t>
                      </a:r>
                    </a:p>
                  </a:txBody>
                  <a:tcPr anchor="b">
                    <a:solidFill>
                      <a:schemeClr val="accent1">
                        <a:lumMod val="50000"/>
                      </a:schemeClr>
                    </a:solidFill>
                  </a:tcPr>
                </a:tc>
                <a:tc>
                  <a:txBody>
                    <a:bodyPr/>
                    <a:lstStyle/>
                    <a:p>
                      <a:pPr algn="ctr"/>
                      <a:r>
                        <a:rPr lang="en-US" sz="1200" dirty="0">
                          <a:latin typeface="Verdana" pitchFamily="34" charset="0"/>
                          <a:ea typeface="Verdana" pitchFamily="34" charset="0"/>
                          <a:cs typeface="Verdana" pitchFamily="34" charset="0"/>
                        </a:rPr>
                        <a:t>FY19</a:t>
                      </a:r>
                    </a:p>
                    <a:p>
                      <a:pPr algn="ctr"/>
                      <a:r>
                        <a:rPr lang="en-US" sz="1200" dirty="0">
                          <a:latin typeface="Verdana" pitchFamily="34" charset="0"/>
                          <a:ea typeface="Verdana" pitchFamily="34" charset="0"/>
                          <a:cs typeface="Verdana" pitchFamily="34" charset="0"/>
                        </a:rPr>
                        <a:t>Estimates</a:t>
                      </a:r>
                    </a:p>
                  </a:txBody>
                  <a:tcPr anchor="b">
                    <a:solidFill>
                      <a:schemeClr val="accent1">
                        <a:lumMod val="50000"/>
                      </a:schemeClr>
                    </a:solidFill>
                  </a:tcPr>
                </a:tc>
                <a:tc>
                  <a:txBody>
                    <a:bodyPr/>
                    <a:lstStyle/>
                    <a:p>
                      <a:pPr algn="ctr"/>
                      <a:r>
                        <a:rPr lang="en-US" sz="1200" dirty="0">
                          <a:latin typeface="Verdana" pitchFamily="34" charset="0"/>
                          <a:ea typeface="Verdana" pitchFamily="34" charset="0"/>
                          <a:cs typeface="Verdana" pitchFamily="34" charset="0"/>
                        </a:rPr>
                        <a:t>FY20</a:t>
                      </a:r>
                    </a:p>
                    <a:p>
                      <a:pPr algn="ctr"/>
                      <a:r>
                        <a:rPr lang="en-US" sz="1200" dirty="0">
                          <a:latin typeface="Verdana" pitchFamily="34" charset="0"/>
                          <a:ea typeface="Verdana" pitchFamily="34" charset="0"/>
                          <a:cs typeface="Verdana" pitchFamily="34" charset="0"/>
                        </a:rPr>
                        <a:t>Proposed</a:t>
                      </a:r>
                    </a:p>
                  </a:txBody>
                  <a:tcPr anchor="b">
                    <a:solidFill>
                      <a:schemeClr val="accent1">
                        <a:lumMod val="50000"/>
                      </a:schemeClr>
                    </a:solidFill>
                  </a:tcPr>
                </a:tc>
                <a:tc>
                  <a:txBody>
                    <a:bodyPr/>
                    <a:lstStyle/>
                    <a:p>
                      <a:pPr algn="ctr"/>
                      <a:r>
                        <a:rPr lang="en-US" sz="1400" dirty="0"/>
                        <a:t>Variance FY20 Prop/FY19 Estimates</a:t>
                      </a:r>
                      <a:endParaRPr lang="en-US" sz="1200" dirty="0"/>
                    </a:p>
                  </a:txBody>
                  <a:tcPr anchor="b">
                    <a:solidFill>
                      <a:schemeClr val="accent1">
                        <a:lumMod val="50000"/>
                      </a:schemeClr>
                    </a:solidFill>
                  </a:tcPr>
                </a:tc>
                <a:tc>
                  <a:txBody>
                    <a:bodyPr/>
                    <a:lstStyle/>
                    <a:p>
                      <a:pPr algn="ctr"/>
                      <a:r>
                        <a:rPr lang="en-US" sz="1400" dirty="0"/>
                        <a:t>% </a:t>
                      </a:r>
                    </a:p>
                    <a:p>
                      <a:pPr algn="ctr"/>
                      <a:r>
                        <a:rPr lang="en-US" sz="1400" dirty="0"/>
                        <a:t>Change</a:t>
                      </a:r>
                    </a:p>
                  </a:txBody>
                  <a:tcPr anchor="b">
                    <a:solidFill>
                      <a:schemeClr val="accent1">
                        <a:lumMod val="50000"/>
                      </a:schemeClr>
                    </a:solidFill>
                  </a:tcPr>
                </a:tc>
                <a:extLst>
                  <a:ext uri="{0D108BD9-81ED-4DB2-BD59-A6C34878D82A}">
                    <a16:rowId xmlns:a16="http://schemas.microsoft.com/office/drawing/2014/main" val="2766710000"/>
                  </a:ext>
                </a:extLst>
              </a:tr>
              <a:tr h="370840">
                <a:tc>
                  <a:txBody>
                    <a:bodyPr/>
                    <a:lstStyle/>
                    <a:p>
                      <a:pPr algn="ctr"/>
                      <a:r>
                        <a:rPr lang="en-US" sz="1400" b="1" dirty="0"/>
                        <a:t>General Fund</a:t>
                      </a:r>
                    </a:p>
                  </a:txBody>
                  <a:tcPr anchor="b"/>
                </a:tc>
                <a:tc>
                  <a:txBody>
                    <a:bodyPr/>
                    <a:lstStyle/>
                    <a:p>
                      <a:pPr algn="ctr"/>
                      <a:endParaRPr lang="en-US" sz="1200" dirty="0"/>
                    </a:p>
                  </a:txBody>
                  <a:tcPr anchor="b"/>
                </a:tc>
                <a:tc>
                  <a:txBody>
                    <a:bodyPr/>
                    <a:lstStyle/>
                    <a:p>
                      <a:pPr algn="ctr"/>
                      <a:endParaRPr lang="en-US" sz="1200" dirty="0"/>
                    </a:p>
                  </a:txBody>
                  <a:tcPr anchor="b"/>
                </a:tc>
                <a:tc>
                  <a:txBody>
                    <a:bodyPr/>
                    <a:lstStyle/>
                    <a:p>
                      <a:pPr algn="ctr"/>
                      <a:endParaRPr lang="en-US" sz="1200" dirty="0"/>
                    </a:p>
                  </a:txBody>
                  <a:tcPr anchor="b"/>
                </a:tc>
                <a:tc>
                  <a:txBody>
                    <a:bodyPr/>
                    <a:lstStyle/>
                    <a:p>
                      <a:pPr algn="ctr"/>
                      <a:endParaRPr lang="en-US" sz="1200" dirty="0"/>
                    </a:p>
                  </a:txBody>
                  <a:tcPr anchor="b"/>
                </a:tc>
                <a:tc>
                  <a:txBody>
                    <a:bodyPr/>
                    <a:lstStyle/>
                    <a:p>
                      <a:pPr marL="0" algn="ctr" defTabSz="914400" rtl="0" eaLnBrk="1" latinLnBrk="0" hangingPunct="1"/>
                      <a:endParaRPr lang="en-US" sz="1200" kern="1200" dirty="0">
                        <a:solidFill>
                          <a:schemeClr val="tx1"/>
                        </a:solidFill>
                        <a:latin typeface="+mn-lt"/>
                        <a:ea typeface="+mn-ea"/>
                        <a:cs typeface="+mn-cs"/>
                      </a:endParaRPr>
                    </a:p>
                  </a:txBody>
                  <a:tcPr anchor="b"/>
                </a:tc>
                <a:tc>
                  <a:txBody>
                    <a:bodyPr/>
                    <a:lstStyle/>
                    <a:p>
                      <a:pPr algn="ctr"/>
                      <a:endParaRPr lang="en-US" sz="1200" dirty="0">
                        <a:solidFill>
                          <a:schemeClr val="tx1"/>
                        </a:solidFill>
                      </a:endParaRPr>
                    </a:p>
                  </a:txBody>
                  <a:tcPr anchor="b"/>
                </a:tc>
                <a:extLst>
                  <a:ext uri="{0D108BD9-81ED-4DB2-BD59-A6C34878D82A}">
                    <a16:rowId xmlns:a16="http://schemas.microsoft.com/office/drawing/2014/main" val="967263499"/>
                  </a:ext>
                </a:extLst>
              </a:tr>
              <a:tr h="370840">
                <a:tc>
                  <a:txBody>
                    <a:bodyPr/>
                    <a:lstStyle/>
                    <a:p>
                      <a:pPr marL="0" algn="l" defTabSz="914400" rtl="0" eaLnBrk="1" fontAlgn="b" latinLnBrk="0" hangingPunct="1"/>
                      <a:r>
                        <a:rPr lang="en-US" sz="1200" u="none" strike="noStrike" kern="1200" dirty="0">
                          <a:solidFill>
                            <a:schemeClr val="dk1"/>
                          </a:solidFill>
                          <a:effectLst/>
                          <a:latin typeface="+mn-lt"/>
                          <a:ea typeface="+mn-ea"/>
                          <a:cs typeface="+mn-cs"/>
                        </a:rPr>
                        <a:t>   Property Taxes</a:t>
                      </a:r>
                    </a:p>
                  </a:txBody>
                  <a:tcPr marL="7620" marR="7620" marT="7620" marB="0" anchor="b"/>
                </a:tc>
                <a:tc>
                  <a:txBody>
                    <a:bodyPr/>
                    <a:lstStyle/>
                    <a:p>
                      <a:pPr marL="0" algn="r" defTabSz="914400" rtl="0" eaLnBrk="1" fontAlgn="b" latinLnBrk="0" hangingPunct="1"/>
                      <a:r>
                        <a:rPr lang="en-US" sz="1200" u="none" strike="noStrike" kern="1200" dirty="0">
                          <a:solidFill>
                            <a:schemeClr val="dk1"/>
                          </a:solidFill>
                          <a:effectLst/>
                          <a:latin typeface="+mn-lt"/>
                          <a:ea typeface="+mn-ea"/>
                          <a:cs typeface="+mn-cs"/>
                        </a:rPr>
                        <a:t> $   1,172,543 </a:t>
                      </a:r>
                    </a:p>
                  </a:txBody>
                  <a:tcPr marL="7620" marR="7620" marT="7620" marB="0" anchor="b"/>
                </a:tc>
                <a:tc>
                  <a:txBody>
                    <a:bodyPr/>
                    <a:lstStyle/>
                    <a:p>
                      <a:pPr marL="0" algn="r" defTabSz="914400" rtl="0" eaLnBrk="1" fontAlgn="b" latinLnBrk="0" hangingPunct="1"/>
                      <a:r>
                        <a:rPr lang="en-US" sz="1200" u="none" strike="noStrike" kern="1200" dirty="0">
                          <a:solidFill>
                            <a:schemeClr val="dk1"/>
                          </a:solidFill>
                          <a:effectLst/>
                          <a:latin typeface="+mn-lt"/>
                          <a:ea typeface="+mn-ea"/>
                          <a:cs typeface="+mn-cs"/>
                        </a:rPr>
                        <a:t> $  1,200,813</a:t>
                      </a:r>
                    </a:p>
                  </a:txBody>
                  <a:tcPr marL="7620" marR="7620" marT="7620" marB="0" anchor="b"/>
                </a:tc>
                <a:tc>
                  <a:txBody>
                    <a:bodyPr/>
                    <a:lstStyle/>
                    <a:p>
                      <a:pPr marL="0" algn="r" defTabSz="914400" rtl="0" eaLnBrk="1" fontAlgn="b" latinLnBrk="0" hangingPunct="1"/>
                      <a:r>
                        <a:rPr lang="en-US" sz="1200" u="none" strike="noStrike" kern="1200" dirty="0">
                          <a:solidFill>
                            <a:schemeClr val="dk1"/>
                          </a:solidFill>
                          <a:effectLst/>
                          <a:latin typeface="+mn-lt"/>
                          <a:ea typeface="+mn-ea"/>
                          <a:cs typeface="+mn-cs"/>
                        </a:rPr>
                        <a:t> $ 1,193,375 </a:t>
                      </a:r>
                    </a:p>
                  </a:txBody>
                  <a:tcPr marL="7620" marR="7620" marT="7620" marB="0" anchor="b"/>
                </a:tc>
                <a:tc>
                  <a:txBody>
                    <a:bodyPr/>
                    <a:lstStyle/>
                    <a:p>
                      <a:pPr marL="0" algn="r" defTabSz="914400" rtl="0" eaLnBrk="1" fontAlgn="b" latinLnBrk="0" hangingPunct="1"/>
                      <a:r>
                        <a:rPr lang="en-US" sz="1200" u="none" strike="noStrike" kern="1200" dirty="0">
                          <a:solidFill>
                            <a:schemeClr val="dk1"/>
                          </a:solidFill>
                          <a:effectLst/>
                          <a:latin typeface="+mn-lt"/>
                          <a:ea typeface="+mn-ea"/>
                          <a:cs typeface="+mn-cs"/>
                        </a:rPr>
                        <a:t> $ 1,217,066 </a:t>
                      </a:r>
                    </a:p>
                  </a:txBody>
                  <a:tcPr marL="7620" marR="7620" marT="7620" marB="0" anchor="b"/>
                </a:tc>
                <a:tc>
                  <a:txBody>
                    <a:bodyPr/>
                    <a:lstStyle/>
                    <a:p>
                      <a:pPr marL="0" algn="r" defTabSz="914400" rtl="0" eaLnBrk="1" fontAlgn="b" latinLnBrk="0" hangingPunct="1"/>
                      <a:r>
                        <a:rPr lang="en-US" sz="1200" u="none" strike="noStrike" kern="1200" dirty="0">
                          <a:solidFill>
                            <a:schemeClr val="dk1"/>
                          </a:solidFill>
                          <a:effectLst/>
                          <a:latin typeface="+mn-lt"/>
                          <a:ea typeface="+mn-ea"/>
                          <a:cs typeface="+mn-cs"/>
                        </a:rPr>
                        <a:t> $        23,691 </a:t>
                      </a:r>
                    </a:p>
                  </a:txBody>
                  <a:tcPr marL="7620" marR="7620" marT="7620" marB="0" anchor="b"/>
                </a:tc>
                <a:tc>
                  <a:txBody>
                    <a:bodyPr/>
                    <a:lstStyle/>
                    <a:p>
                      <a:pPr marL="0" algn="r" defTabSz="914400" rtl="0" eaLnBrk="1" fontAlgn="b" latinLnBrk="0" hangingPunct="1"/>
                      <a:r>
                        <a:rPr lang="en-US" sz="1200" u="none" strike="noStrike" kern="1200" dirty="0">
                          <a:solidFill>
                            <a:schemeClr val="dk1"/>
                          </a:solidFill>
                          <a:effectLst/>
                          <a:latin typeface="+mn-lt"/>
                          <a:ea typeface="+mn-ea"/>
                          <a:cs typeface="+mn-cs"/>
                        </a:rPr>
                        <a:t>        1.99%</a:t>
                      </a:r>
                    </a:p>
                  </a:txBody>
                  <a:tcPr marL="7620" marR="7620" marT="7620" marB="0" anchor="b"/>
                </a:tc>
                <a:extLst>
                  <a:ext uri="{0D108BD9-81ED-4DB2-BD59-A6C34878D82A}">
                    <a16:rowId xmlns:a16="http://schemas.microsoft.com/office/drawing/2014/main" val="1463163866"/>
                  </a:ext>
                </a:extLst>
              </a:tr>
              <a:tr h="370840">
                <a:tc>
                  <a:txBody>
                    <a:bodyPr/>
                    <a:lstStyle/>
                    <a:p>
                      <a:pPr algn="l" fontAlgn="b"/>
                      <a:r>
                        <a:rPr lang="en-US" sz="1200" u="none" strike="noStrike" dirty="0">
                          <a:effectLst/>
                        </a:rPr>
                        <a:t>   Sales Taxes</a:t>
                      </a:r>
                      <a:endParaRPr lang="en-US" sz="12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200" u="none" strike="noStrike" dirty="0">
                          <a:effectLst/>
                        </a:rPr>
                        <a:t>674,279 </a:t>
                      </a:r>
                      <a:endParaRPr lang="en-US" sz="12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200" u="none" strike="noStrike" dirty="0">
                          <a:effectLst/>
                        </a:rPr>
                        <a:t>              657,700 </a:t>
                      </a:r>
                      <a:endParaRPr lang="en-US" sz="12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200" u="none" strike="noStrike" dirty="0">
                          <a:effectLst/>
                        </a:rPr>
                        <a:t>                    684,700 </a:t>
                      </a:r>
                      <a:endParaRPr lang="en-US" sz="12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200" u="none" strike="noStrike" dirty="0">
                          <a:effectLst/>
                        </a:rPr>
                        <a:t>              694,567 </a:t>
                      </a:r>
                      <a:endParaRPr lang="en-US" sz="12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200" u="none" strike="noStrike" dirty="0">
                          <a:effectLst/>
                        </a:rPr>
                        <a:t>             9,867 </a:t>
                      </a:r>
                      <a:endParaRPr lang="en-US" sz="12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200" u="none" strike="noStrike" dirty="0">
                          <a:effectLst/>
                        </a:rPr>
                        <a:t>1.44%</a:t>
                      </a:r>
                      <a:endParaRPr lang="en-US" sz="12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570889027"/>
                  </a:ext>
                </a:extLst>
              </a:tr>
              <a:tr h="370840">
                <a:tc>
                  <a:txBody>
                    <a:bodyPr/>
                    <a:lstStyle/>
                    <a:p>
                      <a:pPr marL="0" algn="l" defTabSz="914400" rtl="0" eaLnBrk="1" fontAlgn="b" latinLnBrk="0" hangingPunct="1"/>
                      <a:r>
                        <a:rPr lang="en-US" sz="1200" u="none" strike="noStrike" kern="1200" dirty="0">
                          <a:solidFill>
                            <a:schemeClr val="dk1"/>
                          </a:solidFill>
                          <a:effectLst/>
                          <a:latin typeface="+mn-lt"/>
                          <a:ea typeface="+mn-ea"/>
                          <a:cs typeface="+mn-cs"/>
                        </a:rPr>
                        <a:t>   Other Tax</a:t>
                      </a:r>
                    </a:p>
                  </a:txBody>
                  <a:tcPr marL="7620" marR="7620" marT="7620" marB="0" anchor="b"/>
                </a:tc>
                <a:tc>
                  <a:txBody>
                    <a:bodyPr/>
                    <a:lstStyle/>
                    <a:p>
                      <a:pPr marL="0" algn="r" defTabSz="914400" rtl="0" eaLnBrk="1" fontAlgn="b" latinLnBrk="0" hangingPunct="1"/>
                      <a:r>
                        <a:rPr lang="en-US" sz="1200" u="none" strike="noStrike" kern="1200" dirty="0">
                          <a:solidFill>
                            <a:schemeClr val="dk1"/>
                          </a:solidFill>
                          <a:effectLst/>
                          <a:latin typeface="+mn-lt"/>
                          <a:ea typeface="+mn-ea"/>
                          <a:cs typeface="+mn-cs"/>
                        </a:rPr>
                        <a:t>                    17,370 </a:t>
                      </a:r>
                    </a:p>
                  </a:txBody>
                  <a:tcPr marL="7620" marR="7620" marT="7620" marB="0" anchor="b"/>
                </a:tc>
                <a:tc>
                  <a:txBody>
                    <a:bodyPr/>
                    <a:lstStyle/>
                    <a:p>
                      <a:pPr marL="0" algn="r" defTabSz="914400" rtl="0" eaLnBrk="1" fontAlgn="b" latinLnBrk="0" hangingPunct="1"/>
                      <a:r>
                        <a:rPr lang="en-US" sz="1200" u="none" strike="noStrike" kern="1200" dirty="0">
                          <a:solidFill>
                            <a:schemeClr val="dk1"/>
                          </a:solidFill>
                          <a:effectLst/>
                          <a:latin typeface="+mn-lt"/>
                          <a:ea typeface="+mn-ea"/>
                          <a:cs typeface="+mn-cs"/>
                        </a:rPr>
                        <a:t>                18,011 </a:t>
                      </a:r>
                    </a:p>
                  </a:txBody>
                  <a:tcPr marL="7620" marR="7620" marT="7620" marB="0" anchor="b"/>
                </a:tc>
                <a:tc>
                  <a:txBody>
                    <a:bodyPr/>
                    <a:lstStyle/>
                    <a:p>
                      <a:pPr marL="0" algn="r" defTabSz="914400" rtl="0" eaLnBrk="1" fontAlgn="b" latinLnBrk="0" hangingPunct="1"/>
                      <a:r>
                        <a:rPr lang="en-US" sz="1200" u="none" strike="noStrike" kern="1200" dirty="0">
                          <a:solidFill>
                            <a:schemeClr val="dk1"/>
                          </a:solidFill>
                          <a:effectLst/>
                          <a:latin typeface="+mn-lt"/>
                          <a:ea typeface="+mn-ea"/>
                          <a:cs typeface="+mn-cs"/>
                        </a:rPr>
                        <a:t>                           18,450 </a:t>
                      </a:r>
                    </a:p>
                  </a:txBody>
                  <a:tcPr marL="7620" marR="7620" marT="7620" marB="0" anchor="b"/>
                </a:tc>
                <a:tc>
                  <a:txBody>
                    <a:bodyPr/>
                    <a:lstStyle/>
                    <a:p>
                      <a:pPr marL="0" algn="r" defTabSz="914400" rtl="0" eaLnBrk="1" fontAlgn="b" latinLnBrk="0" hangingPunct="1"/>
                      <a:r>
                        <a:rPr lang="en-US" sz="1200" u="none" strike="noStrike" kern="1200" dirty="0">
                          <a:solidFill>
                            <a:schemeClr val="dk1"/>
                          </a:solidFill>
                          <a:effectLst/>
                          <a:latin typeface="+mn-lt"/>
                          <a:ea typeface="+mn-ea"/>
                          <a:cs typeface="+mn-cs"/>
                        </a:rPr>
                        <a:t>                    19,024 </a:t>
                      </a:r>
                    </a:p>
                  </a:txBody>
                  <a:tcPr marL="7620" marR="7620" marT="7620" marB="0" anchor="b"/>
                </a:tc>
                <a:tc>
                  <a:txBody>
                    <a:bodyPr/>
                    <a:lstStyle/>
                    <a:p>
                      <a:pPr marL="0" algn="r" defTabSz="914400" rtl="0" eaLnBrk="1" fontAlgn="b" latinLnBrk="0" hangingPunct="1"/>
                      <a:r>
                        <a:rPr lang="en-US" sz="1200" u="none" strike="noStrike" kern="1200" dirty="0">
                          <a:solidFill>
                            <a:schemeClr val="dk1"/>
                          </a:solidFill>
                          <a:effectLst/>
                          <a:latin typeface="+mn-lt"/>
                          <a:ea typeface="+mn-ea"/>
                          <a:cs typeface="+mn-cs"/>
                        </a:rPr>
                        <a:t>                      574 </a:t>
                      </a:r>
                    </a:p>
                  </a:txBody>
                  <a:tcPr marL="7620" marR="7620" marT="7620" marB="0" anchor="b"/>
                </a:tc>
                <a:tc>
                  <a:txBody>
                    <a:bodyPr/>
                    <a:lstStyle/>
                    <a:p>
                      <a:pPr marL="0" algn="r" defTabSz="914400" rtl="0" eaLnBrk="1" fontAlgn="b" latinLnBrk="0" hangingPunct="1"/>
                      <a:r>
                        <a:rPr lang="en-US" sz="1200" u="none" strike="noStrike" kern="1200" dirty="0">
                          <a:solidFill>
                            <a:schemeClr val="dk1"/>
                          </a:solidFill>
                          <a:effectLst/>
                          <a:latin typeface="+mn-lt"/>
                          <a:ea typeface="+mn-ea"/>
                          <a:cs typeface="+mn-cs"/>
                        </a:rPr>
                        <a:t>   3.11%</a:t>
                      </a:r>
                    </a:p>
                  </a:txBody>
                  <a:tcPr marL="7620" marR="7620" marT="7620" marB="0" anchor="b"/>
                </a:tc>
                <a:extLst>
                  <a:ext uri="{0D108BD9-81ED-4DB2-BD59-A6C34878D82A}">
                    <a16:rowId xmlns:a16="http://schemas.microsoft.com/office/drawing/2014/main" val="1146135633"/>
                  </a:ext>
                </a:extLst>
              </a:tr>
              <a:tr h="370840">
                <a:tc>
                  <a:txBody>
                    <a:bodyPr/>
                    <a:lstStyle/>
                    <a:p>
                      <a:pPr algn="l" fontAlgn="b"/>
                      <a:r>
                        <a:rPr lang="en-US" sz="1200" u="none" strike="noStrike" dirty="0">
                          <a:effectLst/>
                        </a:rPr>
                        <a:t>   Interest</a:t>
                      </a:r>
                      <a:endParaRPr lang="en-US" sz="12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200" u="none" strike="noStrike" dirty="0">
                          <a:effectLst/>
                        </a:rPr>
                        <a:t>                   7,530 </a:t>
                      </a:r>
                      <a:endParaRPr lang="en-US" sz="12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200" u="none" strike="noStrike" dirty="0">
                          <a:effectLst/>
                        </a:rPr>
                        <a:t>                   6,011 </a:t>
                      </a:r>
                      <a:endParaRPr lang="en-US" sz="12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200" u="none" strike="noStrike" dirty="0">
                          <a:effectLst/>
                        </a:rPr>
                        <a:t>                        9,011 </a:t>
                      </a:r>
                      <a:endParaRPr lang="en-US" sz="12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200" u="none" strike="noStrike" dirty="0">
                          <a:effectLst/>
                        </a:rPr>
                        <a:t>                  9,011 </a:t>
                      </a:r>
                      <a:endParaRPr lang="en-US" sz="12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200" u="none" strike="noStrike" dirty="0">
                          <a:effectLst/>
                        </a:rPr>
                        <a:t>                   -   </a:t>
                      </a:r>
                      <a:endParaRPr lang="en-US" sz="12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200" u="none" strike="noStrike" dirty="0">
                          <a:effectLst/>
                        </a:rPr>
                        <a:t>0.00%</a:t>
                      </a:r>
                      <a:endParaRPr lang="en-US" sz="12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863326328"/>
                  </a:ext>
                </a:extLst>
              </a:tr>
              <a:tr h="370840">
                <a:tc>
                  <a:txBody>
                    <a:bodyPr/>
                    <a:lstStyle/>
                    <a:p>
                      <a:pPr algn="l" fontAlgn="b"/>
                      <a:r>
                        <a:rPr lang="en-US" sz="1200" u="none" strike="noStrike" dirty="0">
                          <a:effectLst/>
                        </a:rPr>
                        <a:t>   Others*</a:t>
                      </a:r>
                      <a:endParaRPr lang="en-US" sz="12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200" u="none" strike="noStrike" dirty="0">
                          <a:effectLst/>
                        </a:rPr>
                        <a:t>                   1,904 </a:t>
                      </a:r>
                      <a:endParaRPr lang="en-US" sz="12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200" u="none" strike="noStrike" dirty="0">
                          <a:effectLst/>
                        </a:rPr>
                        <a:t>                   1,630 </a:t>
                      </a:r>
                      <a:endParaRPr lang="en-US" sz="12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200" u="none" strike="noStrike" dirty="0">
                          <a:effectLst/>
                        </a:rPr>
                        <a:t>                        1,580 </a:t>
                      </a:r>
                      <a:endParaRPr lang="en-US" sz="12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200" u="none" strike="noStrike" dirty="0">
                          <a:effectLst/>
                        </a:rPr>
                        <a:t>                  1,629 </a:t>
                      </a:r>
                      <a:endParaRPr lang="en-US" sz="12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200" u="none" strike="noStrike" dirty="0">
                          <a:effectLst/>
                        </a:rPr>
                        <a:t>                  49 </a:t>
                      </a:r>
                      <a:endParaRPr lang="en-US" sz="12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200" u="none" strike="noStrike" dirty="0">
                          <a:effectLst/>
                        </a:rPr>
                        <a:t>3.10%</a:t>
                      </a:r>
                      <a:endParaRPr lang="en-US" sz="12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852396240"/>
                  </a:ext>
                </a:extLst>
              </a:tr>
              <a:tr h="370840">
                <a:tc>
                  <a:txBody>
                    <a:bodyPr/>
                    <a:lstStyle/>
                    <a:p>
                      <a:pPr algn="r"/>
                      <a:r>
                        <a:rPr lang="en-US" sz="1400" b="1" dirty="0">
                          <a:solidFill>
                            <a:schemeClr val="bg1"/>
                          </a:solidFill>
                        </a:rPr>
                        <a:t>Total General Fund</a:t>
                      </a:r>
                    </a:p>
                  </a:txBody>
                  <a:tcPr anchor="b">
                    <a:solidFill>
                      <a:schemeClr val="accent1">
                        <a:lumMod val="50000"/>
                      </a:schemeClr>
                    </a:solidFill>
                  </a:tcPr>
                </a:tc>
                <a:tc>
                  <a:txBody>
                    <a:bodyPr/>
                    <a:lstStyle/>
                    <a:p>
                      <a:pPr algn="r"/>
                      <a:r>
                        <a:rPr lang="en-US" sz="1400" b="1" dirty="0">
                          <a:solidFill>
                            <a:schemeClr val="bg1"/>
                          </a:solidFill>
                        </a:rPr>
                        <a:t>$1,873,626</a:t>
                      </a:r>
                    </a:p>
                  </a:txBody>
                  <a:tcPr anchor="b">
                    <a:solidFill>
                      <a:schemeClr val="accent1">
                        <a:lumMod val="50000"/>
                      </a:schemeClr>
                    </a:solidFill>
                  </a:tcPr>
                </a:tc>
                <a:tc>
                  <a:txBody>
                    <a:bodyPr/>
                    <a:lstStyle/>
                    <a:p>
                      <a:pPr algn="r"/>
                      <a:r>
                        <a:rPr lang="en-US" sz="1400" b="1" dirty="0">
                          <a:solidFill>
                            <a:schemeClr val="bg1"/>
                          </a:solidFill>
                        </a:rPr>
                        <a:t>$1,884,165</a:t>
                      </a:r>
                    </a:p>
                  </a:txBody>
                  <a:tcPr anchor="b">
                    <a:solidFill>
                      <a:schemeClr val="accent1">
                        <a:lumMod val="50000"/>
                      </a:schemeClr>
                    </a:solidFill>
                  </a:tcPr>
                </a:tc>
                <a:tc>
                  <a:txBody>
                    <a:bodyPr/>
                    <a:lstStyle/>
                    <a:p>
                      <a:pPr algn="r"/>
                      <a:r>
                        <a:rPr lang="en-US" sz="1400" b="1" dirty="0">
                          <a:solidFill>
                            <a:schemeClr val="bg1"/>
                          </a:solidFill>
                        </a:rPr>
                        <a:t>$1,907,116</a:t>
                      </a:r>
                    </a:p>
                  </a:txBody>
                  <a:tcPr anchor="b">
                    <a:solidFill>
                      <a:schemeClr val="accent1">
                        <a:lumMod val="50000"/>
                      </a:schemeClr>
                    </a:solidFill>
                  </a:tcPr>
                </a:tc>
                <a:tc>
                  <a:txBody>
                    <a:bodyPr/>
                    <a:lstStyle/>
                    <a:p>
                      <a:pPr algn="r"/>
                      <a:r>
                        <a:rPr lang="en-US" sz="1400" b="1" dirty="0">
                          <a:solidFill>
                            <a:schemeClr val="bg1"/>
                          </a:solidFill>
                        </a:rPr>
                        <a:t>$1,941,297</a:t>
                      </a:r>
                    </a:p>
                  </a:txBody>
                  <a:tcPr anchor="b">
                    <a:solidFill>
                      <a:schemeClr val="accent1">
                        <a:lumMod val="50000"/>
                      </a:schemeClr>
                    </a:solidFill>
                  </a:tcPr>
                </a:tc>
                <a:tc>
                  <a:txBody>
                    <a:bodyPr/>
                    <a:lstStyle/>
                    <a:p>
                      <a:pPr marL="0" algn="r" defTabSz="914400" rtl="0" eaLnBrk="1" latinLnBrk="0" hangingPunct="1"/>
                      <a:r>
                        <a:rPr lang="en-US" sz="1400" b="1" kern="1200" dirty="0">
                          <a:solidFill>
                            <a:schemeClr val="bg1"/>
                          </a:solidFill>
                          <a:latin typeface="+mn-lt"/>
                          <a:ea typeface="+mn-ea"/>
                          <a:cs typeface="+mn-cs"/>
                        </a:rPr>
                        <a:t>$34,181</a:t>
                      </a:r>
                    </a:p>
                  </a:txBody>
                  <a:tcPr anchor="b">
                    <a:solidFill>
                      <a:schemeClr val="accent1">
                        <a:lumMod val="50000"/>
                      </a:schemeClr>
                    </a:solidFill>
                  </a:tcPr>
                </a:tc>
                <a:tc>
                  <a:txBody>
                    <a:bodyPr/>
                    <a:lstStyle/>
                    <a:p>
                      <a:pPr algn="r"/>
                      <a:r>
                        <a:rPr lang="en-US" sz="1400" b="1" dirty="0">
                          <a:solidFill>
                            <a:schemeClr val="bg1"/>
                          </a:solidFill>
                        </a:rPr>
                        <a:t>1.79%</a:t>
                      </a:r>
                    </a:p>
                  </a:txBody>
                  <a:tcPr anchor="b">
                    <a:solidFill>
                      <a:schemeClr val="accent1">
                        <a:lumMod val="50000"/>
                      </a:schemeClr>
                    </a:solidFill>
                  </a:tcPr>
                </a:tc>
                <a:extLst>
                  <a:ext uri="{0D108BD9-81ED-4DB2-BD59-A6C34878D82A}">
                    <a16:rowId xmlns:a16="http://schemas.microsoft.com/office/drawing/2014/main" val="2392017213"/>
                  </a:ext>
                </a:extLst>
              </a:tr>
              <a:tr h="370840">
                <a:tc>
                  <a:txBody>
                    <a:bodyPr/>
                    <a:lstStyle/>
                    <a:p>
                      <a:pPr algn="ctr"/>
                      <a:r>
                        <a:rPr lang="en-US" sz="1400" b="1" dirty="0"/>
                        <a:t>Revolving Fund</a:t>
                      </a:r>
                    </a:p>
                  </a:txBody>
                  <a:tcPr anchor="b">
                    <a:solidFill>
                      <a:schemeClr val="accent5">
                        <a:lumMod val="20000"/>
                        <a:lumOff val="80000"/>
                      </a:schemeClr>
                    </a:solidFill>
                  </a:tcPr>
                </a:tc>
                <a:tc>
                  <a:txBody>
                    <a:bodyPr/>
                    <a:lstStyle/>
                    <a:p>
                      <a:pPr algn="ctr"/>
                      <a:endParaRPr lang="en-US" sz="1200" dirty="0"/>
                    </a:p>
                  </a:txBody>
                  <a:tcPr anchor="b">
                    <a:solidFill>
                      <a:schemeClr val="accent5">
                        <a:lumMod val="20000"/>
                        <a:lumOff val="80000"/>
                      </a:schemeClr>
                    </a:solidFill>
                  </a:tcPr>
                </a:tc>
                <a:tc>
                  <a:txBody>
                    <a:bodyPr/>
                    <a:lstStyle/>
                    <a:p>
                      <a:pPr algn="ctr"/>
                      <a:endParaRPr lang="en-US" sz="1200" dirty="0"/>
                    </a:p>
                  </a:txBody>
                  <a:tcPr anchor="b">
                    <a:solidFill>
                      <a:schemeClr val="accent5">
                        <a:lumMod val="20000"/>
                        <a:lumOff val="80000"/>
                      </a:schemeClr>
                    </a:solidFill>
                  </a:tcPr>
                </a:tc>
                <a:tc>
                  <a:txBody>
                    <a:bodyPr/>
                    <a:lstStyle/>
                    <a:p>
                      <a:pPr algn="ctr"/>
                      <a:endParaRPr lang="en-US" sz="1200" dirty="0"/>
                    </a:p>
                  </a:txBody>
                  <a:tcPr anchor="b">
                    <a:solidFill>
                      <a:schemeClr val="accent5">
                        <a:lumMod val="20000"/>
                        <a:lumOff val="80000"/>
                      </a:schemeClr>
                    </a:solidFill>
                  </a:tcPr>
                </a:tc>
                <a:tc>
                  <a:txBody>
                    <a:bodyPr/>
                    <a:lstStyle/>
                    <a:p>
                      <a:pPr algn="ctr"/>
                      <a:endParaRPr lang="en-US" sz="1200" dirty="0"/>
                    </a:p>
                  </a:txBody>
                  <a:tcPr anchor="b">
                    <a:solidFill>
                      <a:schemeClr val="accent5">
                        <a:lumMod val="20000"/>
                        <a:lumOff val="80000"/>
                      </a:schemeClr>
                    </a:solidFill>
                  </a:tcPr>
                </a:tc>
                <a:tc>
                  <a:txBody>
                    <a:bodyPr/>
                    <a:lstStyle/>
                    <a:p>
                      <a:pPr marL="0" algn="ctr" defTabSz="914400" rtl="0" eaLnBrk="1" latinLnBrk="0" hangingPunct="1"/>
                      <a:endParaRPr lang="en-US" sz="1200" kern="1200" dirty="0">
                        <a:solidFill>
                          <a:schemeClr val="tx1"/>
                        </a:solidFill>
                        <a:latin typeface="+mn-lt"/>
                        <a:ea typeface="+mn-ea"/>
                        <a:cs typeface="+mn-cs"/>
                      </a:endParaRPr>
                    </a:p>
                  </a:txBody>
                  <a:tcPr anchor="b">
                    <a:solidFill>
                      <a:schemeClr val="accent5">
                        <a:lumMod val="20000"/>
                        <a:lumOff val="80000"/>
                      </a:schemeClr>
                    </a:solidFill>
                  </a:tcPr>
                </a:tc>
                <a:tc>
                  <a:txBody>
                    <a:bodyPr/>
                    <a:lstStyle/>
                    <a:p>
                      <a:pPr marL="0" algn="ctr" defTabSz="914400" rtl="0" eaLnBrk="1" latinLnBrk="0" hangingPunct="1"/>
                      <a:endParaRPr lang="en-US" sz="1200" kern="1200" dirty="0">
                        <a:solidFill>
                          <a:schemeClr val="tx1"/>
                        </a:solidFill>
                        <a:latin typeface="+mn-lt"/>
                        <a:ea typeface="+mn-ea"/>
                        <a:cs typeface="+mn-cs"/>
                      </a:endParaRPr>
                    </a:p>
                  </a:txBody>
                  <a:tcPr anchor="b">
                    <a:solidFill>
                      <a:schemeClr val="accent5">
                        <a:lumMod val="20000"/>
                        <a:lumOff val="80000"/>
                      </a:schemeClr>
                    </a:solidFill>
                  </a:tcPr>
                </a:tc>
                <a:extLst>
                  <a:ext uri="{0D108BD9-81ED-4DB2-BD59-A6C34878D82A}">
                    <a16:rowId xmlns:a16="http://schemas.microsoft.com/office/drawing/2014/main" val="1397294352"/>
                  </a:ext>
                </a:extLst>
              </a:tr>
              <a:tr h="370840">
                <a:tc>
                  <a:txBody>
                    <a:bodyPr/>
                    <a:lstStyle/>
                    <a:p>
                      <a:pPr algn="l"/>
                      <a:r>
                        <a:rPr lang="en-US" sz="1200" dirty="0"/>
                        <a:t>Direct Interfund Services</a:t>
                      </a:r>
                    </a:p>
                  </a:txBody>
                  <a:tcPr anchor="b">
                    <a:solidFill>
                      <a:schemeClr val="accent5">
                        <a:lumMod val="20000"/>
                        <a:lumOff val="80000"/>
                      </a:schemeClr>
                    </a:solidFill>
                  </a:tcPr>
                </a:tc>
                <a:tc>
                  <a:txBody>
                    <a:bodyPr/>
                    <a:lstStyle/>
                    <a:p>
                      <a:pPr algn="r"/>
                      <a:r>
                        <a:rPr lang="en-US" sz="1200" dirty="0"/>
                        <a:t>$4,881</a:t>
                      </a:r>
                    </a:p>
                  </a:txBody>
                  <a:tcPr anchor="b">
                    <a:solidFill>
                      <a:schemeClr val="accent5">
                        <a:lumMod val="20000"/>
                        <a:lumOff val="80000"/>
                      </a:schemeClr>
                    </a:solidFill>
                  </a:tcPr>
                </a:tc>
                <a:tc>
                  <a:txBody>
                    <a:bodyPr/>
                    <a:lstStyle/>
                    <a:p>
                      <a:pPr algn="r"/>
                      <a:r>
                        <a:rPr lang="en-US" sz="1200" dirty="0"/>
                        <a:t>$6,434</a:t>
                      </a:r>
                    </a:p>
                  </a:txBody>
                  <a:tcPr anchor="b">
                    <a:solidFill>
                      <a:schemeClr val="accent5">
                        <a:lumMod val="20000"/>
                        <a:lumOff val="80000"/>
                      </a:schemeClr>
                    </a:solidFill>
                  </a:tcPr>
                </a:tc>
                <a:tc>
                  <a:txBody>
                    <a:bodyPr/>
                    <a:lstStyle/>
                    <a:p>
                      <a:pPr algn="r"/>
                      <a:r>
                        <a:rPr lang="en-US" sz="1200" dirty="0"/>
                        <a:t>$5,862</a:t>
                      </a:r>
                    </a:p>
                  </a:txBody>
                  <a:tcPr anchor="b">
                    <a:solidFill>
                      <a:schemeClr val="accent5">
                        <a:lumMod val="20000"/>
                        <a:lumOff val="80000"/>
                      </a:schemeClr>
                    </a:solidFill>
                  </a:tcPr>
                </a:tc>
                <a:tc>
                  <a:txBody>
                    <a:bodyPr/>
                    <a:lstStyle/>
                    <a:p>
                      <a:pPr algn="r"/>
                      <a:r>
                        <a:rPr lang="en-US" sz="1200" dirty="0"/>
                        <a:t>$6,601</a:t>
                      </a:r>
                    </a:p>
                  </a:txBody>
                  <a:tcPr anchor="b">
                    <a:solidFill>
                      <a:schemeClr val="accent5">
                        <a:lumMod val="20000"/>
                        <a:lumOff val="80000"/>
                      </a:schemeClr>
                    </a:solidFill>
                  </a:tcPr>
                </a:tc>
                <a:tc>
                  <a:txBody>
                    <a:bodyPr/>
                    <a:lstStyle/>
                    <a:p>
                      <a:pPr marL="0" algn="r" defTabSz="914400" rtl="0" eaLnBrk="1" latinLnBrk="0" hangingPunct="1"/>
                      <a:r>
                        <a:rPr lang="en-US" sz="1200" kern="1200" dirty="0">
                          <a:solidFill>
                            <a:schemeClr val="tx1"/>
                          </a:solidFill>
                          <a:latin typeface="+mn-lt"/>
                          <a:ea typeface="+mn-ea"/>
                          <a:cs typeface="+mn-cs"/>
                        </a:rPr>
                        <a:t>$739</a:t>
                      </a:r>
                    </a:p>
                  </a:txBody>
                  <a:tcPr anchor="b">
                    <a:solidFill>
                      <a:schemeClr val="accent5">
                        <a:lumMod val="20000"/>
                        <a:lumOff val="80000"/>
                      </a:schemeClr>
                    </a:solidFill>
                  </a:tcPr>
                </a:tc>
                <a:tc>
                  <a:txBody>
                    <a:bodyPr/>
                    <a:lstStyle/>
                    <a:p>
                      <a:pPr marL="0" algn="r" defTabSz="914400" rtl="0" eaLnBrk="1" latinLnBrk="0" hangingPunct="1"/>
                      <a:r>
                        <a:rPr lang="en-US" sz="1200" kern="1200" dirty="0">
                          <a:solidFill>
                            <a:schemeClr val="tx1"/>
                          </a:solidFill>
                          <a:latin typeface="+mn-lt"/>
                          <a:ea typeface="+mn-ea"/>
                          <a:cs typeface="+mn-cs"/>
                        </a:rPr>
                        <a:t>12.61%</a:t>
                      </a:r>
                    </a:p>
                  </a:txBody>
                  <a:tcPr anchor="b">
                    <a:solidFill>
                      <a:schemeClr val="accent5">
                        <a:lumMod val="20000"/>
                        <a:lumOff val="80000"/>
                      </a:schemeClr>
                    </a:solidFill>
                  </a:tcPr>
                </a:tc>
                <a:extLst>
                  <a:ext uri="{0D108BD9-81ED-4DB2-BD59-A6C34878D82A}">
                    <a16:rowId xmlns:a16="http://schemas.microsoft.com/office/drawing/2014/main" val="2945532917"/>
                  </a:ext>
                </a:extLst>
              </a:tr>
              <a:tr h="210461">
                <a:tc>
                  <a:txBody>
                    <a:bodyPr/>
                    <a:lstStyle/>
                    <a:p>
                      <a:pPr marL="0" algn="r" defTabSz="914400" rtl="0" eaLnBrk="1" latinLnBrk="0" hangingPunct="1"/>
                      <a:r>
                        <a:rPr lang="en-US" sz="1400" b="1" kern="1200" dirty="0">
                          <a:solidFill>
                            <a:schemeClr val="lt1"/>
                          </a:solidFill>
                          <a:latin typeface="+mn-lt"/>
                          <a:ea typeface="Verdana" pitchFamily="34" charset="0"/>
                          <a:cs typeface="Verdana" pitchFamily="34" charset="0"/>
                        </a:rPr>
                        <a:t>Total Revolving Fund</a:t>
                      </a:r>
                    </a:p>
                  </a:txBody>
                  <a:tcPr anchor="b">
                    <a:solidFill>
                      <a:schemeClr val="accent1">
                        <a:lumMod val="50000"/>
                      </a:schemeClr>
                    </a:solidFill>
                  </a:tcPr>
                </a:tc>
                <a:tc>
                  <a:txBody>
                    <a:bodyPr/>
                    <a:lstStyle/>
                    <a:p>
                      <a:pPr algn="r"/>
                      <a:r>
                        <a:rPr lang="en-US" sz="1400" b="1" dirty="0">
                          <a:solidFill>
                            <a:schemeClr val="bg1"/>
                          </a:solidFill>
                        </a:rPr>
                        <a:t>$4,881</a:t>
                      </a:r>
                    </a:p>
                  </a:txBody>
                  <a:tcPr anchor="b">
                    <a:solidFill>
                      <a:schemeClr val="accent1">
                        <a:lumMod val="50000"/>
                      </a:schemeClr>
                    </a:solidFill>
                  </a:tcPr>
                </a:tc>
                <a:tc>
                  <a:txBody>
                    <a:bodyPr/>
                    <a:lstStyle/>
                    <a:p>
                      <a:pPr algn="r"/>
                      <a:r>
                        <a:rPr lang="en-US" sz="1400" b="1" dirty="0">
                          <a:solidFill>
                            <a:schemeClr val="bg1"/>
                          </a:solidFill>
                        </a:rPr>
                        <a:t>$6,434</a:t>
                      </a:r>
                    </a:p>
                  </a:txBody>
                  <a:tcPr anchor="b">
                    <a:solidFill>
                      <a:schemeClr val="accent1">
                        <a:lumMod val="50000"/>
                      </a:schemeClr>
                    </a:solidFill>
                  </a:tcPr>
                </a:tc>
                <a:tc>
                  <a:txBody>
                    <a:bodyPr/>
                    <a:lstStyle/>
                    <a:p>
                      <a:pPr algn="r"/>
                      <a:r>
                        <a:rPr lang="en-US" sz="1400" b="1" dirty="0">
                          <a:solidFill>
                            <a:schemeClr val="bg1"/>
                          </a:solidFill>
                        </a:rPr>
                        <a:t>$5,862</a:t>
                      </a:r>
                    </a:p>
                  </a:txBody>
                  <a:tcPr anchor="b">
                    <a:solidFill>
                      <a:schemeClr val="accent1">
                        <a:lumMod val="50000"/>
                      </a:schemeClr>
                    </a:solidFill>
                  </a:tcPr>
                </a:tc>
                <a:tc>
                  <a:txBody>
                    <a:bodyPr/>
                    <a:lstStyle/>
                    <a:p>
                      <a:pPr algn="r"/>
                      <a:r>
                        <a:rPr lang="en-US" sz="1400" b="1" dirty="0">
                          <a:solidFill>
                            <a:schemeClr val="bg1"/>
                          </a:solidFill>
                        </a:rPr>
                        <a:t>$6,601</a:t>
                      </a:r>
                    </a:p>
                  </a:txBody>
                  <a:tcPr anchor="b">
                    <a:solidFill>
                      <a:schemeClr val="accent1">
                        <a:lumMod val="50000"/>
                      </a:schemeClr>
                    </a:solidFill>
                  </a:tcPr>
                </a:tc>
                <a:tc>
                  <a:txBody>
                    <a:bodyPr/>
                    <a:lstStyle/>
                    <a:p>
                      <a:pPr marL="0" algn="r" defTabSz="914400" rtl="0" eaLnBrk="1" latinLnBrk="0" hangingPunct="1"/>
                      <a:r>
                        <a:rPr lang="en-US" sz="1400" b="1" kern="1200" dirty="0">
                          <a:solidFill>
                            <a:schemeClr val="bg1"/>
                          </a:solidFill>
                          <a:latin typeface="+mn-lt"/>
                          <a:ea typeface="+mn-ea"/>
                          <a:cs typeface="+mn-cs"/>
                        </a:rPr>
                        <a:t>$739</a:t>
                      </a:r>
                    </a:p>
                  </a:txBody>
                  <a:tcPr anchor="b">
                    <a:solidFill>
                      <a:schemeClr val="accent1">
                        <a:lumMod val="50000"/>
                      </a:schemeClr>
                    </a:solidFill>
                  </a:tcPr>
                </a:tc>
                <a:tc>
                  <a:txBody>
                    <a:bodyPr/>
                    <a:lstStyle/>
                    <a:p>
                      <a:pPr marL="0" algn="r" defTabSz="914400" rtl="0" eaLnBrk="1" latinLnBrk="0" hangingPunct="1"/>
                      <a:r>
                        <a:rPr lang="en-US" sz="1400" b="1" kern="1200" dirty="0">
                          <a:solidFill>
                            <a:schemeClr val="bg1"/>
                          </a:solidFill>
                          <a:latin typeface="+mn-lt"/>
                          <a:ea typeface="+mn-ea"/>
                          <a:cs typeface="+mn-cs"/>
                        </a:rPr>
                        <a:t>12.61%</a:t>
                      </a:r>
                    </a:p>
                  </a:txBody>
                  <a:tcPr anchor="b">
                    <a:solidFill>
                      <a:schemeClr val="accent1">
                        <a:lumMod val="50000"/>
                      </a:schemeClr>
                    </a:solidFill>
                  </a:tcPr>
                </a:tc>
                <a:extLst>
                  <a:ext uri="{0D108BD9-81ED-4DB2-BD59-A6C34878D82A}">
                    <a16:rowId xmlns:a16="http://schemas.microsoft.com/office/drawing/2014/main" val="3365223260"/>
                  </a:ext>
                </a:extLst>
              </a:tr>
            </a:tbl>
          </a:graphicData>
        </a:graphic>
      </p:graphicFrame>
      <p:sp>
        <p:nvSpPr>
          <p:cNvPr id="4" name="Rectangle 3">
            <a:extLst>
              <a:ext uri="{FF2B5EF4-FFF2-40B4-BE49-F238E27FC236}">
                <a16:creationId xmlns:a16="http://schemas.microsoft.com/office/drawing/2014/main" id="{29D43978-E03A-478F-AA60-4B1A8D3C8357}"/>
              </a:ext>
            </a:extLst>
          </p:cNvPr>
          <p:cNvSpPr/>
          <p:nvPr/>
        </p:nvSpPr>
        <p:spPr>
          <a:xfrm>
            <a:off x="514379" y="6149334"/>
            <a:ext cx="7530286" cy="307777"/>
          </a:xfrm>
          <a:prstGeom prst="rect">
            <a:avLst/>
          </a:prstGeom>
        </p:spPr>
        <p:txBody>
          <a:bodyPr wrap="square">
            <a:spAutoFit/>
          </a:bodyPr>
          <a:lstStyle/>
          <a:p>
            <a:pPr fontAlgn="ctr"/>
            <a:r>
              <a:rPr lang="en-US" sz="1400" i="1" dirty="0"/>
              <a:t>*Note - Others include: Other Fines &amp; Forfeits, Direct Interfund Services, and Charges for Services</a:t>
            </a:r>
            <a:endParaRPr lang="en-US" sz="1400" i="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555684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2060"/>
                </a:solidFill>
                <a:latin typeface="Helvetica" pitchFamily="34" charset="0"/>
              </a:rPr>
              <a:t>FY2020 - Revenues Highlights</a:t>
            </a:r>
          </a:p>
        </p:txBody>
      </p:sp>
      <p:sp>
        <p:nvSpPr>
          <p:cNvPr id="3" name="Content Placeholder 2"/>
          <p:cNvSpPr>
            <a:spLocks noGrp="1"/>
          </p:cNvSpPr>
          <p:nvPr>
            <p:ph idx="1"/>
          </p:nvPr>
        </p:nvSpPr>
        <p:spPr>
          <a:xfrm>
            <a:off x="542624" y="2370137"/>
            <a:ext cx="7807292" cy="4351338"/>
          </a:xfrm>
        </p:spPr>
        <p:txBody>
          <a:bodyPr>
            <a:noAutofit/>
          </a:bodyPr>
          <a:lstStyle/>
          <a:p>
            <a:pPr>
              <a:spcAft>
                <a:spcPts val="0"/>
              </a:spcAft>
            </a:pPr>
            <a:r>
              <a:rPr lang="en-US" dirty="0">
                <a:solidFill>
                  <a:schemeClr val="bg2">
                    <a:lumMod val="25000"/>
                  </a:schemeClr>
                </a:solidFill>
              </a:rPr>
              <a:t>FY2020 Budget for Property Taxes of $1,217,065,894 reflects an increase of $23,690,894 over FY2019 estimates of $1,193,375,000</a:t>
            </a:r>
          </a:p>
          <a:p>
            <a:pPr lvl="1">
              <a:spcAft>
                <a:spcPts val="0"/>
              </a:spcAft>
            </a:pPr>
            <a:r>
              <a:rPr lang="en-US" dirty="0">
                <a:solidFill>
                  <a:schemeClr val="bg2">
                    <a:lumMod val="25000"/>
                  </a:schemeClr>
                </a:solidFill>
              </a:rPr>
              <a:t>Based on Proposition 1 + H</a:t>
            </a:r>
          </a:p>
          <a:p>
            <a:pPr>
              <a:spcAft>
                <a:spcPts val="0"/>
              </a:spcAft>
            </a:pPr>
            <a:endParaRPr lang="en-US" dirty="0">
              <a:solidFill>
                <a:schemeClr val="bg2">
                  <a:lumMod val="25000"/>
                </a:schemeClr>
              </a:solidFill>
            </a:endParaRPr>
          </a:p>
          <a:p>
            <a:pPr>
              <a:spcAft>
                <a:spcPts val="0"/>
              </a:spcAft>
            </a:pPr>
            <a:r>
              <a:rPr lang="en-US" dirty="0">
                <a:solidFill>
                  <a:schemeClr val="bg2">
                    <a:lumMod val="25000"/>
                  </a:schemeClr>
                </a:solidFill>
              </a:rPr>
              <a:t>FY2020 Budget for Sales Taxes of $694,567,000 reflects an increase of $9,867,000 over FY2019 estimates of $684,700,000 </a:t>
            </a:r>
          </a:p>
          <a:p>
            <a:pPr>
              <a:spcAft>
                <a:spcPts val="0"/>
              </a:spcAft>
            </a:pPr>
            <a:endParaRPr lang="en-US" dirty="0">
              <a:solidFill>
                <a:schemeClr val="bg2">
                  <a:lumMod val="25000"/>
                </a:schemeClr>
              </a:solidFill>
            </a:endParaRPr>
          </a:p>
          <a:p>
            <a:endParaRPr lang="en-US" dirty="0"/>
          </a:p>
        </p:txBody>
      </p:sp>
      <p:sp>
        <p:nvSpPr>
          <p:cNvPr id="6" name="Slide Number Placeholder 5"/>
          <p:cNvSpPr>
            <a:spLocks noGrp="1"/>
          </p:cNvSpPr>
          <p:nvPr>
            <p:ph type="sldNum" sz="quarter" idx="12"/>
          </p:nvPr>
        </p:nvSpPr>
        <p:spPr/>
        <p:txBody>
          <a:bodyPr/>
          <a:lstStyle/>
          <a:p>
            <a:fld id="{016DFC01-5263-43CC-B2B1-8A1F23EF6CC2}" type="slidenum">
              <a:rPr lang="en-US" smtClean="0"/>
              <a:pPr/>
              <a:t>7</a:t>
            </a:fld>
            <a:endParaRPr lang="en-US" dirty="0"/>
          </a:p>
        </p:txBody>
      </p:sp>
      <p:sp>
        <p:nvSpPr>
          <p:cNvPr id="4" name="TextBox 3">
            <a:extLst>
              <a:ext uri="{FF2B5EF4-FFF2-40B4-BE49-F238E27FC236}">
                <a16:creationId xmlns:a16="http://schemas.microsoft.com/office/drawing/2014/main" id="{FF23AAA4-D55F-4820-B4AC-2894F1C35C60}"/>
              </a:ext>
            </a:extLst>
          </p:cNvPr>
          <p:cNvSpPr txBox="1"/>
          <p:nvPr/>
        </p:nvSpPr>
        <p:spPr>
          <a:xfrm>
            <a:off x="283617" y="1489904"/>
            <a:ext cx="4974183" cy="523220"/>
          </a:xfrm>
          <a:prstGeom prst="rect">
            <a:avLst/>
          </a:prstGeom>
          <a:noFill/>
        </p:spPr>
        <p:txBody>
          <a:bodyPr wrap="square" rtlCol="0">
            <a:spAutoFit/>
          </a:bodyPr>
          <a:lstStyle/>
          <a:p>
            <a:r>
              <a:rPr lang="en-US" sz="2800" b="1" dirty="0">
                <a:solidFill>
                  <a:schemeClr val="bg2">
                    <a:lumMod val="25000"/>
                  </a:schemeClr>
                </a:solidFill>
                <a:latin typeface="Arial" panose="020B0604020202020204" pitchFamily="34" charset="0"/>
                <a:cs typeface="Arial" panose="020B0604020202020204" pitchFamily="34" charset="0"/>
              </a:rPr>
              <a:t>General Fund Revenue</a:t>
            </a:r>
            <a:r>
              <a:rPr lang="en-US" sz="2800" b="1" dirty="0"/>
              <a:t>:</a:t>
            </a:r>
          </a:p>
        </p:txBody>
      </p:sp>
    </p:spTree>
    <p:extLst>
      <p:ext uri="{BB962C8B-B14F-4D97-AF65-F5344CB8AC3E}">
        <p14:creationId xmlns:p14="http://schemas.microsoft.com/office/powerpoint/2010/main" val="71725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solidFill>
                  <a:srgbClr val="002060"/>
                </a:solidFill>
                <a:latin typeface="Helvetica" pitchFamily="34" charset="0"/>
              </a:rPr>
              <a:t>Expenditures By Funds</a:t>
            </a:r>
            <a:br>
              <a:rPr lang="en-US" dirty="0">
                <a:solidFill>
                  <a:srgbClr val="002060"/>
                </a:solidFill>
                <a:latin typeface="Helvetica" pitchFamily="34" charset="0"/>
              </a:rPr>
            </a:br>
            <a:r>
              <a:rPr lang="en-US" dirty="0">
                <a:solidFill>
                  <a:srgbClr val="002060"/>
                </a:solidFill>
                <a:latin typeface="Helvetica" pitchFamily="34" charset="0"/>
              </a:rPr>
              <a:t>($ in thousands)</a:t>
            </a:r>
          </a:p>
        </p:txBody>
      </p:sp>
      <p:sp>
        <p:nvSpPr>
          <p:cNvPr id="3" name="Slide Number Placeholder 2"/>
          <p:cNvSpPr>
            <a:spLocks noGrp="1"/>
          </p:cNvSpPr>
          <p:nvPr>
            <p:ph type="sldNum" sz="quarter" idx="12"/>
          </p:nvPr>
        </p:nvSpPr>
        <p:spPr/>
        <p:txBody>
          <a:bodyPr/>
          <a:lstStyle/>
          <a:p>
            <a:fld id="{016DFC01-5263-43CC-B2B1-8A1F23EF6CC2}" type="slidenum">
              <a:rPr lang="en-US" smtClean="0"/>
              <a:pPr/>
              <a:t>8</a:t>
            </a:fld>
            <a:endParaRPr lang="en-US" dirty="0"/>
          </a:p>
        </p:txBody>
      </p:sp>
      <p:graphicFrame>
        <p:nvGraphicFramePr>
          <p:cNvPr id="6" name="Table 5">
            <a:extLst>
              <a:ext uri="{FF2B5EF4-FFF2-40B4-BE49-F238E27FC236}">
                <a16:creationId xmlns:a16="http://schemas.microsoft.com/office/drawing/2014/main" id="{6E82BBF3-3020-4C39-8FDD-B9BF40ABD349}"/>
              </a:ext>
            </a:extLst>
          </p:cNvPr>
          <p:cNvGraphicFramePr>
            <a:graphicFrameLocks noGrp="1"/>
          </p:cNvGraphicFramePr>
          <p:nvPr>
            <p:extLst>
              <p:ext uri="{D42A27DB-BD31-4B8C-83A1-F6EECF244321}">
                <p14:modId xmlns:p14="http://schemas.microsoft.com/office/powerpoint/2010/main" val="1565659622"/>
              </p:ext>
            </p:extLst>
          </p:nvPr>
        </p:nvGraphicFramePr>
        <p:xfrm>
          <a:off x="555476" y="1497504"/>
          <a:ext cx="8028775" cy="1752600"/>
        </p:xfrm>
        <a:graphic>
          <a:graphicData uri="http://schemas.openxmlformats.org/drawingml/2006/table">
            <a:tbl>
              <a:tblPr firstRow="1" bandRow="1">
                <a:tableStyleId>{5C22544A-7EE6-4342-B048-85BDC9FD1C3A}</a:tableStyleId>
              </a:tblPr>
              <a:tblGrid>
                <a:gridCol w="2072245">
                  <a:extLst>
                    <a:ext uri="{9D8B030D-6E8A-4147-A177-3AD203B41FA5}">
                      <a16:colId xmlns:a16="http://schemas.microsoft.com/office/drawing/2014/main" val="516550114"/>
                    </a:ext>
                  </a:extLst>
                </a:gridCol>
                <a:gridCol w="1021333">
                  <a:extLst>
                    <a:ext uri="{9D8B030D-6E8A-4147-A177-3AD203B41FA5}">
                      <a16:colId xmlns:a16="http://schemas.microsoft.com/office/drawing/2014/main" val="120854523"/>
                    </a:ext>
                  </a:extLst>
                </a:gridCol>
                <a:gridCol w="974220">
                  <a:extLst>
                    <a:ext uri="{9D8B030D-6E8A-4147-A177-3AD203B41FA5}">
                      <a16:colId xmlns:a16="http://schemas.microsoft.com/office/drawing/2014/main" val="2288775472"/>
                    </a:ext>
                  </a:extLst>
                </a:gridCol>
                <a:gridCol w="1119499">
                  <a:extLst>
                    <a:ext uri="{9D8B030D-6E8A-4147-A177-3AD203B41FA5}">
                      <a16:colId xmlns:a16="http://schemas.microsoft.com/office/drawing/2014/main" val="3226125417"/>
                    </a:ext>
                  </a:extLst>
                </a:gridCol>
                <a:gridCol w="991313">
                  <a:extLst>
                    <a:ext uri="{9D8B030D-6E8A-4147-A177-3AD203B41FA5}">
                      <a16:colId xmlns:a16="http://schemas.microsoft.com/office/drawing/2014/main" val="2175961683"/>
                    </a:ext>
                  </a:extLst>
                </a:gridCol>
                <a:gridCol w="1187865">
                  <a:extLst>
                    <a:ext uri="{9D8B030D-6E8A-4147-A177-3AD203B41FA5}">
                      <a16:colId xmlns:a16="http://schemas.microsoft.com/office/drawing/2014/main" val="205436863"/>
                    </a:ext>
                  </a:extLst>
                </a:gridCol>
                <a:gridCol w="662300">
                  <a:extLst>
                    <a:ext uri="{9D8B030D-6E8A-4147-A177-3AD203B41FA5}">
                      <a16:colId xmlns:a16="http://schemas.microsoft.com/office/drawing/2014/main" val="1850985765"/>
                    </a:ext>
                  </a:extLst>
                </a:gridCol>
              </a:tblGrid>
              <a:tr h="0">
                <a:tc>
                  <a:txBody>
                    <a:bodyPr/>
                    <a:lstStyle/>
                    <a:p>
                      <a:pPr algn="ctr"/>
                      <a:r>
                        <a:rPr lang="en-US" sz="1200" dirty="0">
                          <a:latin typeface="Verdana" pitchFamily="34" charset="0"/>
                          <a:ea typeface="Verdana" pitchFamily="34" charset="0"/>
                          <a:cs typeface="Verdana" pitchFamily="34" charset="0"/>
                        </a:rPr>
                        <a:t>Fund</a:t>
                      </a:r>
                    </a:p>
                  </a:txBody>
                  <a:tcPr anchor="b">
                    <a:solidFill>
                      <a:schemeClr val="accent1">
                        <a:lumMod val="50000"/>
                      </a:schemeClr>
                    </a:solidFill>
                  </a:tcPr>
                </a:tc>
                <a:tc>
                  <a:txBody>
                    <a:bodyPr/>
                    <a:lstStyle/>
                    <a:p>
                      <a:pPr algn="ctr"/>
                      <a:r>
                        <a:rPr lang="en-US" sz="1200" dirty="0">
                          <a:latin typeface="Verdana" pitchFamily="34" charset="0"/>
                          <a:ea typeface="Verdana" pitchFamily="34" charset="0"/>
                          <a:cs typeface="Verdana" pitchFamily="34" charset="0"/>
                        </a:rPr>
                        <a:t>FY18</a:t>
                      </a:r>
                    </a:p>
                    <a:p>
                      <a:pPr algn="ctr"/>
                      <a:r>
                        <a:rPr lang="en-US" sz="1200" dirty="0">
                          <a:latin typeface="Verdana" pitchFamily="34" charset="0"/>
                          <a:ea typeface="Verdana" pitchFamily="34" charset="0"/>
                          <a:cs typeface="Verdana" pitchFamily="34" charset="0"/>
                        </a:rPr>
                        <a:t>Actual</a:t>
                      </a:r>
                    </a:p>
                  </a:txBody>
                  <a:tcPr anchor="b">
                    <a:solidFill>
                      <a:schemeClr val="accent1">
                        <a:lumMod val="50000"/>
                      </a:schemeClr>
                    </a:solidFill>
                  </a:tcPr>
                </a:tc>
                <a:tc>
                  <a:txBody>
                    <a:bodyPr/>
                    <a:lstStyle/>
                    <a:p>
                      <a:pPr algn="ctr"/>
                      <a:r>
                        <a:rPr lang="en-US" sz="1200" dirty="0">
                          <a:latin typeface="Verdana" pitchFamily="34" charset="0"/>
                          <a:ea typeface="Verdana" pitchFamily="34" charset="0"/>
                          <a:cs typeface="Verdana" pitchFamily="34" charset="0"/>
                        </a:rPr>
                        <a:t>FY19</a:t>
                      </a:r>
                    </a:p>
                    <a:p>
                      <a:pPr algn="ctr"/>
                      <a:r>
                        <a:rPr lang="en-US" sz="1200" dirty="0">
                          <a:latin typeface="Verdana" pitchFamily="34" charset="0"/>
                          <a:ea typeface="Verdana" pitchFamily="34" charset="0"/>
                          <a:cs typeface="Verdana" pitchFamily="34" charset="0"/>
                        </a:rPr>
                        <a:t>Budget</a:t>
                      </a:r>
                    </a:p>
                  </a:txBody>
                  <a:tcPr anchor="b">
                    <a:solidFill>
                      <a:schemeClr val="accent1">
                        <a:lumMod val="50000"/>
                      </a:schemeClr>
                    </a:solidFill>
                  </a:tcPr>
                </a:tc>
                <a:tc>
                  <a:txBody>
                    <a:bodyPr/>
                    <a:lstStyle/>
                    <a:p>
                      <a:pPr algn="ctr"/>
                      <a:r>
                        <a:rPr lang="en-US" sz="1200" dirty="0">
                          <a:latin typeface="Verdana" pitchFamily="34" charset="0"/>
                          <a:ea typeface="Verdana" pitchFamily="34" charset="0"/>
                          <a:cs typeface="Verdana" pitchFamily="34" charset="0"/>
                        </a:rPr>
                        <a:t>FY19</a:t>
                      </a:r>
                    </a:p>
                    <a:p>
                      <a:pPr algn="ctr"/>
                      <a:r>
                        <a:rPr lang="en-US" sz="1200" dirty="0">
                          <a:latin typeface="Verdana" pitchFamily="34" charset="0"/>
                          <a:ea typeface="Verdana" pitchFamily="34" charset="0"/>
                          <a:cs typeface="Verdana" pitchFamily="34" charset="0"/>
                        </a:rPr>
                        <a:t>Estimates</a:t>
                      </a:r>
                    </a:p>
                  </a:txBody>
                  <a:tcPr anchor="b">
                    <a:solidFill>
                      <a:schemeClr val="accent1">
                        <a:lumMod val="50000"/>
                      </a:schemeClr>
                    </a:solidFill>
                  </a:tcPr>
                </a:tc>
                <a:tc>
                  <a:txBody>
                    <a:bodyPr/>
                    <a:lstStyle/>
                    <a:p>
                      <a:pPr algn="ctr"/>
                      <a:r>
                        <a:rPr lang="en-US" sz="1200" dirty="0">
                          <a:latin typeface="Verdana" pitchFamily="34" charset="0"/>
                          <a:ea typeface="Verdana" pitchFamily="34" charset="0"/>
                          <a:cs typeface="Verdana" pitchFamily="34" charset="0"/>
                        </a:rPr>
                        <a:t>FY20</a:t>
                      </a:r>
                    </a:p>
                    <a:p>
                      <a:pPr algn="ctr"/>
                      <a:r>
                        <a:rPr lang="en-US" sz="1200" dirty="0">
                          <a:latin typeface="Verdana" pitchFamily="34" charset="0"/>
                          <a:ea typeface="Verdana" pitchFamily="34" charset="0"/>
                          <a:cs typeface="Verdana" pitchFamily="34" charset="0"/>
                        </a:rPr>
                        <a:t>Proposed</a:t>
                      </a:r>
                    </a:p>
                  </a:txBody>
                  <a:tcPr anchor="b">
                    <a:solidFill>
                      <a:schemeClr val="accent1">
                        <a:lumMod val="50000"/>
                      </a:schemeClr>
                    </a:solidFill>
                  </a:tcPr>
                </a:tc>
                <a:tc>
                  <a:txBody>
                    <a:bodyPr/>
                    <a:lstStyle/>
                    <a:p>
                      <a:pPr algn="ctr"/>
                      <a:r>
                        <a:rPr lang="en-US" sz="1200" dirty="0"/>
                        <a:t>Variance FY20 Prop/FY19 Budget</a:t>
                      </a:r>
                    </a:p>
                  </a:txBody>
                  <a:tcPr anchor="b">
                    <a:solidFill>
                      <a:schemeClr val="accent1">
                        <a:lumMod val="50000"/>
                      </a:schemeClr>
                    </a:solidFill>
                  </a:tcPr>
                </a:tc>
                <a:tc>
                  <a:txBody>
                    <a:bodyPr/>
                    <a:lstStyle/>
                    <a:p>
                      <a:pPr algn="ctr"/>
                      <a:r>
                        <a:rPr lang="en-US" sz="1200" dirty="0"/>
                        <a:t>% </a:t>
                      </a:r>
                    </a:p>
                    <a:p>
                      <a:pPr algn="ctr"/>
                      <a:r>
                        <a:rPr lang="en-US" sz="1200" dirty="0"/>
                        <a:t>Change</a:t>
                      </a:r>
                    </a:p>
                  </a:txBody>
                  <a:tcPr anchor="b">
                    <a:solidFill>
                      <a:schemeClr val="accent1">
                        <a:lumMod val="50000"/>
                      </a:schemeClr>
                    </a:solidFill>
                  </a:tcPr>
                </a:tc>
                <a:extLst>
                  <a:ext uri="{0D108BD9-81ED-4DB2-BD59-A6C34878D82A}">
                    <a16:rowId xmlns:a16="http://schemas.microsoft.com/office/drawing/2014/main" val="2766710000"/>
                  </a:ext>
                </a:extLst>
              </a:tr>
              <a:tr h="370840">
                <a:tc>
                  <a:txBody>
                    <a:bodyPr/>
                    <a:lstStyle/>
                    <a:p>
                      <a:pPr algn="l"/>
                      <a:r>
                        <a:rPr lang="en-US" sz="1200" dirty="0"/>
                        <a:t>General Fund</a:t>
                      </a:r>
                    </a:p>
                  </a:txBody>
                  <a:tcPr anchor="b"/>
                </a:tc>
                <a:tc>
                  <a:txBody>
                    <a:bodyPr/>
                    <a:lstStyle/>
                    <a:p>
                      <a:pPr algn="ctr"/>
                      <a:r>
                        <a:rPr lang="en-US" sz="1200" dirty="0"/>
                        <a:t>$17,542</a:t>
                      </a:r>
                    </a:p>
                  </a:txBody>
                  <a:tcPr anchor="b"/>
                </a:tc>
                <a:tc>
                  <a:txBody>
                    <a:bodyPr/>
                    <a:lstStyle/>
                    <a:p>
                      <a:pPr algn="ctr"/>
                      <a:r>
                        <a:rPr lang="en-US" sz="1200" dirty="0"/>
                        <a:t>$18,970</a:t>
                      </a:r>
                    </a:p>
                  </a:txBody>
                  <a:tcPr anchor="b"/>
                </a:tc>
                <a:tc>
                  <a:txBody>
                    <a:bodyPr/>
                    <a:lstStyle/>
                    <a:p>
                      <a:pPr algn="ctr"/>
                      <a:r>
                        <a:rPr lang="en-US" sz="1200" dirty="0"/>
                        <a:t>$18,075</a:t>
                      </a:r>
                    </a:p>
                  </a:txBody>
                  <a:tcPr anchor="b"/>
                </a:tc>
                <a:tc>
                  <a:txBody>
                    <a:bodyPr/>
                    <a:lstStyle/>
                    <a:p>
                      <a:pPr algn="ctr"/>
                      <a:r>
                        <a:rPr lang="en-US" sz="1200" dirty="0"/>
                        <a:t>$18,881</a:t>
                      </a:r>
                    </a:p>
                  </a:txBody>
                  <a:tcPr anchor="b"/>
                </a:tc>
                <a:tc>
                  <a:txBody>
                    <a:bodyPr/>
                    <a:lstStyle/>
                    <a:p>
                      <a:pPr marL="0" algn="ctr" defTabSz="914400" rtl="0" eaLnBrk="1" latinLnBrk="0" hangingPunct="1"/>
                      <a:r>
                        <a:rPr lang="en-US" sz="1200" kern="1200" dirty="0">
                          <a:solidFill>
                            <a:srgbClr val="FF0000"/>
                          </a:solidFill>
                          <a:latin typeface="+mn-lt"/>
                          <a:ea typeface="+mn-ea"/>
                          <a:cs typeface="+mn-cs"/>
                        </a:rPr>
                        <a:t>($89)</a:t>
                      </a:r>
                    </a:p>
                  </a:txBody>
                  <a:tcPr anchor="b"/>
                </a:tc>
                <a:tc>
                  <a:txBody>
                    <a:bodyPr/>
                    <a:lstStyle/>
                    <a:p>
                      <a:pPr marL="0" algn="ctr" defTabSz="914400" rtl="0" eaLnBrk="1" latinLnBrk="0" hangingPunct="1"/>
                      <a:r>
                        <a:rPr lang="en-US" sz="1200" kern="1200" dirty="0">
                          <a:solidFill>
                            <a:srgbClr val="FF0000"/>
                          </a:solidFill>
                          <a:latin typeface="+mn-lt"/>
                          <a:ea typeface="+mn-ea"/>
                          <a:cs typeface="+mn-cs"/>
                        </a:rPr>
                        <a:t>(0.47%)</a:t>
                      </a:r>
                    </a:p>
                  </a:txBody>
                  <a:tcPr anchor="b"/>
                </a:tc>
                <a:extLst>
                  <a:ext uri="{0D108BD9-81ED-4DB2-BD59-A6C34878D82A}">
                    <a16:rowId xmlns:a16="http://schemas.microsoft.com/office/drawing/2014/main" val="967263499"/>
                  </a:ext>
                </a:extLst>
              </a:tr>
              <a:tr h="370840">
                <a:tc>
                  <a:txBody>
                    <a:bodyPr/>
                    <a:lstStyle/>
                    <a:p>
                      <a:pPr algn="l"/>
                      <a:r>
                        <a:rPr lang="en-US" sz="1200" dirty="0"/>
                        <a:t>Revolving Fund</a:t>
                      </a:r>
                    </a:p>
                  </a:txBody>
                  <a:tcPr anchor="b">
                    <a:solidFill>
                      <a:schemeClr val="accent5">
                        <a:lumMod val="20000"/>
                        <a:lumOff val="80000"/>
                      </a:schemeClr>
                    </a:solidFill>
                  </a:tcPr>
                </a:tc>
                <a:tc>
                  <a:txBody>
                    <a:bodyPr/>
                    <a:lstStyle/>
                    <a:p>
                      <a:pPr algn="ctr"/>
                      <a:r>
                        <a:rPr lang="en-US" sz="1200" dirty="0"/>
                        <a:t>$4,881</a:t>
                      </a:r>
                    </a:p>
                  </a:txBody>
                  <a:tcPr anchor="b">
                    <a:solidFill>
                      <a:schemeClr val="accent5">
                        <a:lumMod val="20000"/>
                        <a:lumOff val="80000"/>
                      </a:schemeClr>
                    </a:solidFill>
                  </a:tcPr>
                </a:tc>
                <a:tc>
                  <a:txBody>
                    <a:bodyPr/>
                    <a:lstStyle/>
                    <a:p>
                      <a:pPr algn="ctr"/>
                      <a:r>
                        <a:rPr lang="en-US" sz="1200" dirty="0"/>
                        <a:t>$6,434</a:t>
                      </a:r>
                    </a:p>
                  </a:txBody>
                  <a:tcPr anchor="b">
                    <a:solidFill>
                      <a:schemeClr val="accent5">
                        <a:lumMod val="20000"/>
                        <a:lumOff val="80000"/>
                      </a:schemeClr>
                    </a:solidFill>
                  </a:tcPr>
                </a:tc>
                <a:tc>
                  <a:txBody>
                    <a:bodyPr/>
                    <a:lstStyle/>
                    <a:p>
                      <a:pPr algn="ctr"/>
                      <a:r>
                        <a:rPr lang="en-US" sz="1200" dirty="0"/>
                        <a:t>$5,862</a:t>
                      </a:r>
                    </a:p>
                  </a:txBody>
                  <a:tcPr anchor="b">
                    <a:solidFill>
                      <a:schemeClr val="accent5">
                        <a:lumMod val="20000"/>
                        <a:lumOff val="80000"/>
                      </a:schemeClr>
                    </a:solidFill>
                  </a:tcPr>
                </a:tc>
                <a:tc>
                  <a:txBody>
                    <a:bodyPr/>
                    <a:lstStyle/>
                    <a:p>
                      <a:pPr algn="ctr"/>
                      <a:r>
                        <a:rPr lang="en-US" sz="1200" dirty="0"/>
                        <a:t>$6,601</a:t>
                      </a:r>
                    </a:p>
                  </a:txBody>
                  <a:tcPr anchor="b">
                    <a:solidFill>
                      <a:schemeClr val="accent5">
                        <a:lumMod val="20000"/>
                        <a:lumOff val="80000"/>
                      </a:schemeClr>
                    </a:solidFill>
                  </a:tcPr>
                </a:tc>
                <a:tc>
                  <a:txBody>
                    <a:bodyPr/>
                    <a:lstStyle/>
                    <a:p>
                      <a:pPr marL="0" algn="ctr" defTabSz="914400" rtl="0" eaLnBrk="1" latinLnBrk="0" hangingPunct="1"/>
                      <a:r>
                        <a:rPr lang="en-US" sz="1200" kern="1200" dirty="0">
                          <a:solidFill>
                            <a:schemeClr val="tx1"/>
                          </a:solidFill>
                          <a:latin typeface="+mn-lt"/>
                          <a:ea typeface="+mn-ea"/>
                          <a:cs typeface="+mn-cs"/>
                        </a:rPr>
                        <a:t>$167</a:t>
                      </a:r>
                    </a:p>
                  </a:txBody>
                  <a:tcPr anchor="b">
                    <a:solidFill>
                      <a:schemeClr val="accent5">
                        <a:lumMod val="20000"/>
                        <a:lumOff val="80000"/>
                      </a:schemeClr>
                    </a:solidFill>
                  </a:tcPr>
                </a:tc>
                <a:tc>
                  <a:txBody>
                    <a:bodyPr/>
                    <a:lstStyle/>
                    <a:p>
                      <a:pPr marL="0" algn="ctr" defTabSz="914400" rtl="0" eaLnBrk="1" latinLnBrk="0" hangingPunct="1"/>
                      <a:r>
                        <a:rPr lang="en-US" sz="1200" kern="1200" dirty="0">
                          <a:solidFill>
                            <a:schemeClr val="tx1"/>
                          </a:solidFill>
                          <a:latin typeface="+mn-lt"/>
                          <a:ea typeface="+mn-ea"/>
                          <a:cs typeface="+mn-cs"/>
                        </a:rPr>
                        <a:t>2.6%</a:t>
                      </a:r>
                    </a:p>
                  </a:txBody>
                  <a:tcPr anchor="b">
                    <a:solidFill>
                      <a:schemeClr val="accent5">
                        <a:lumMod val="20000"/>
                        <a:lumOff val="80000"/>
                      </a:schemeClr>
                    </a:solidFill>
                  </a:tcPr>
                </a:tc>
                <a:extLst>
                  <a:ext uri="{0D108BD9-81ED-4DB2-BD59-A6C34878D82A}">
                    <a16:rowId xmlns:a16="http://schemas.microsoft.com/office/drawing/2014/main" val="1397294352"/>
                  </a:ext>
                </a:extLst>
              </a:tr>
              <a:tr h="370840">
                <a:tc>
                  <a:txBody>
                    <a:bodyPr/>
                    <a:lstStyle/>
                    <a:p>
                      <a:pPr marL="0" algn="ctr" defTabSz="914400" rtl="0" eaLnBrk="1" latinLnBrk="0" hangingPunct="1"/>
                      <a:r>
                        <a:rPr lang="en-US" sz="1200" b="1" kern="1200" dirty="0">
                          <a:solidFill>
                            <a:schemeClr val="lt1"/>
                          </a:solidFill>
                          <a:latin typeface="Verdana" pitchFamily="34" charset="0"/>
                          <a:ea typeface="Verdana" pitchFamily="34" charset="0"/>
                          <a:cs typeface="Verdana" pitchFamily="34" charset="0"/>
                        </a:rPr>
                        <a:t>Total</a:t>
                      </a:r>
                    </a:p>
                  </a:txBody>
                  <a:tcPr anchor="b">
                    <a:solidFill>
                      <a:schemeClr val="accent1">
                        <a:lumMod val="50000"/>
                      </a:schemeClr>
                    </a:solidFill>
                  </a:tcPr>
                </a:tc>
                <a:tc>
                  <a:txBody>
                    <a:bodyPr/>
                    <a:lstStyle/>
                    <a:p>
                      <a:pPr algn="ctr"/>
                      <a:r>
                        <a:rPr lang="en-US" sz="1200" dirty="0">
                          <a:solidFill>
                            <a:schemeClr val="bg1"/>
                          </a:solidFill>
                        </a:rPr>
                        <a:t>$22,423</a:t>
                      </a:r>
                    </a:p>
                  </a:txBody>
                  <a:tcPr anchor="b">
                    <a:solidFill>
                      <a:schemeClr val="accent1">
                        <a:lumMod val="50000"/>
                      </a:schemeClr>
                    </a:solidFill>
                  </a:tcPr>
                </a:tc>
                <a:tc>
                  <a:txBody>
                    <a:bodyPr/>
                    <a:lstStyle/>
                    <a:p>
                      <a:pPr algn="ctr"/>
                      <a:r>
                        <a:rPr lang="en-US" sz="1200" dirty="0">
                          <a:solidFill>
                            <a:schemeClr val="bg1"/>
                          </a:solidFill>
                        </a:rPr>
                        <a:t>$25,404</a:t>
                      </a:r>
                    </a:p>
                  </a:txBody>
                  <a:tcPr anchor="b">
                    <a:solidFill>
                      <a:schemeClr val="accent1">
                        <a:lumMod val="50000"/>
                      </a:schemeClr>
                    </a:solidFill>
                  </a:tcPr>
                </a:tc>
                <a:tc>
                  <a:txBody>
                    <a:bodyPr/>
                    <a:lstStyle/>
                    <a:p>
                      <a:pPr algn="ctr"/>
                      <a:r>
                        <a:rPr lang="en-US" sz="1200" dirty="0">
                          <a:solidFill>
                            <a:schemeClr val="bg1"/>
                          </a:solidFill>
                        </a:rPr>
                        <a:t>$23,937</a:t>
                      </a:r>
                    </a:p>
                  </a:txBody>
                  <a:tcPr anchor="b">
                    <a:solidFill>
                      <a:schemeClr val="accent1">
                        <a:lumMod val="50000"/>
                      </a:schemeClr>
                    </a:solidFill>
                  </a:tcPr>
                </a:tc>
                <a:tc>
                  <a:txBody>
                    <a:bodyPr/>
                    <a:lstStyle/>
                    <a:p>
                      <a:pPr algn="ctr"/>
                      <a:r>
                        <a:rPr lang="en-US" sz="1200" dirty="0">
                          <a:solidFill>
                            <a:schemeClr val="bg1"/>
                          </a:solidFill>
                        </a:rPr>
                        <a:t>$25,482</a:t>
                      </a:r>
                    </a:p>
                  </a:txBody>
                  <a:tcPr anchor="b">
                    <a:solidFill>
                      <a:schemeClr val="accent1">
                        <a:lumMod val="50000"/>
                      </a:schemeClr>
                    </a:solidFill>
                  </a:tcPr>
                </a:tc>
                <a:tc>
                  <a:txBody>
                    <a:bodyPr/>
                    <a:lstStyle/>
                    <a:p>
                      <a:pPr marL="0" algn="ctr" defTabSz="914400" rtl="0" eaLnBrk="1" latinLnBrk="0" hangingPunct="1"/>
                      <a:r>
                        <a:rPr lang="en-US" sz="1200" kern="1200" dirty="0">
                          <a:solidFill>
                            <a:schemeClr val="bg1"/>
                          </a:solidFill>
                          <a:latin typeface="+mn-lt"/>
                          <a:ea typeface="+mn-ea"/>
                          <a:cs typeface="+mn-cs"/>
                        </a:rPr>
                        <a:t>$78</a:t>
                      </a:r>
                    </a:p>
                  </a:txBody>
                  <a:tcPr anchor="b">
                    <a:solidFill>
                      <a:schemeClr val="accent1">
                        <a:lumMod val="50000"/>
                      </a:schemeClr>
                    </a:solidFill>
                  </a:tcPr>
                </a:tc>
                <a:tc>
                  <a:txBody>
                    <a:bodyPr/>
                    <a:lstStyle/>
                    <a:p>
                      <a:pPr marL="0" algn="ctr" defTabSz="914400" rtl="0" eaLnBrk="1" latinLnBrk="0" hangingPunct="1"/>
                      <a:r>
                        <a:rPr lang="en-US" sz="1200" kern="1200" dirty="0">
                          <a:solidFill>
                            <a:schemeClr val="bg1"/>
                          </a:solidFill>
                          <a:latin typeface="+mn-lt"/>
                          <a:ea typeface="+mn-ea"/>
                          <a:cs typeface="+mn-cs"/>
                        </a:rPr>
                        <a:t>0.3%</a:t>
                      </a:r>
                    </a:p>
                  </a:txBody>
                  <a:tcPr anchor="b">
                    <a:solidFill>
                      <a:schemeClr val="accent1">
                        <a:lumMod val="50000"/>
                      </a:schemeClr>
                    </a:solidFill>
                  </a:tcPr>
                </a:tc>
                <a:extLst>
                  <a:ext uri="{0D108BD9-81ED-4DB2-BD59-A6C34878D82A}">
                    <a16:rowId xmlns:a16="http://schemas.microsoft.com/office/drawing/2014/main" val="3365223260"/>
                  </a:ext>
                </a:extLst>
              </a:tr>
            </a:tbl>
          </a:graphicData>
        </a:graphic>
      </p:graphicFrame>
    </p:spTree>
    <p:extLst>
      <p:ext uri="{BB962C8B-B14F-4D97-AF65-F5344CB8AC3E}">
        <p14:creationId xmlns:p14="http://schemas.microsoft.com/office/powerpoint/2010/main" val="2617739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EF08D-5AF5-426D-A10A-77D46BEE306C}"/>
              </a:ext>
            </a:extLst>
          </p:cNvPr>
          <p:cNvSpPr>
            <a:spLocks noGrp="1"/>
          </p:cNvSpPr>
          <p:nvPr>
            <p:ph type="title"/>
          </p:nvPr>
        </p:nvSpPr>
        <p:spPr>
          <a:xfrm>
            <a:off x="457200" y="95448"/>
            <a:ext cx="6273800" cy="999566"/>
          </a:xfrm>
        </p:spPr>
        <p:txBody>
          <a:bodyPr>
            <a:normAutofit/>
          </a:bodyPr>
          <a:lstStyle/>
          <a:p>
            <a:r>
              <a:rPr lang="en-US" dirty="0">
                <a:solidFill>
                  <a:srgbClr val="002060"/>
                </a:solidFill>
                <a:latin typeface="Helvetica" pitchFamily="34" charset="0"/>
              </a:rPr>
              <a:t>FY2020 Personnel vs Non Personnel Fund 1000</a:t>
            </a:r>
            <a:endParaRPr lang="en-US" sz="2200" dirty="0">
              <a:solidFill>
                <a:srgbClr val="002060"/>
              </a:solidFill>
              <a:latin typeface="Helvetica" pitchFamily="34" charset="0"/>
            </a:endParaRPr>
          </a:p>
        </p:txBody>
      </p:sp>
      <p:sp>
        <p:nvSpPr>
          <p:cNvPr id="4" name="Slide Number Placeholder 3">
            <a:extLst>
              <a:ext uri="{FF2B5EF4-FFF2-40B4-BE49-F238E27FC236}">
                <a16:creationId xmlns:a16="http://schemas.microsoft.com/office/drawing/2014/main" id="{F8890689-79F8-45B9-9E3F-9C5A858B1414}"/>
              </a:ext>
            </a:extLst>
          </p:cNvPr>
          <p:cNvSpPr>
            <a:spLocks noGrp="1"/>
          </p:cNvSpPr>
          <p:nvPr>
            <p:ph type="sldNum" sz="quarter" idx="12"/>
          </p:nvPr>
        </p:nvSpPr>
        <p:spPr/>
        <p:txBody>
          <a:bodyPr/>
          <a:lstStyle/>
          <a:p>
            <a:pPr defTabSz="457200" fontAlgn="base">
              <a:spcBef>
                <a:spcPct val="0"/>
              </a:spcBef>
              <a:spcAft>
                <a:spcPct val="0"/>
              </a:spcAft>
            </a:pPr>
            <a:fld id="{A710AD54-EC96-413B-BCC1-1B4F19878F2E}" type="slidenum">
              <a:rPr lang="en-US" smtClean="0">
                <a:solidFill>
                  <a:prstClr val="black"/>
                </a:solidFill>
                <a:ea typeface="ＭＳ Ｐゴシック" charset="0"/>
              </a:rPr>
              <a:pPr defTabSz="457200" fontAlgn="base">
                <a:spcBef>
                  <a:spcPct val="0"/>
                </a:spcBef>
                <a:spcAft>
                  <a:spcPct val="0"/>
                </a:spcAft>
              </a:pPr>
              <a:t>9</a:t>
            </a:fld>
            <a:endParaRPr lang="en-US" dirty="0">
              <a:solidFill>
                <a:prstClr val="black"/>
              </a:solidFill>
              <a:ea typeface="ＭＳ Ｐゴシック" charset="0"/>
            </a:endParaRPr>
          </a:p>
        </p:txBody>
      </p:sp>
      <p:sp>
        <p:nvSpPr>
          <p:cNvPr id="9" name="Arrow: Left 8">
            <a:extLst>
              <a:ext uri="{FF2B5EF4-FFF2-40B4-BE49-F238E27FC236}">
                <a16:creationId xmlns:a16="http://schemas.microsoft.com/office/drawing/2014/main" id="{9A85AE56-9844-4521-B2A9-EA37EC5ECC9A}"/>
              </a:ext>
            </a:extLst>
          </p:cNvPr>
          <p:cNvSpPr/>
          <p:nvPr/>
        </p:nvSpPr>
        <p:spPr>
          <a:xfrm rot="10800000">
            <a:off x="4385144" y="4230570"/>
            <a:ext cx="373711" cy="459071"/>
          </a:xfrm>
          <a:prstGeom prst="lef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7" name="TextBox 6">
            <a:extLst>
              <a:ext uri="{FF2B5EF4-FFF2-40B4-BE49-F238E27FC236}">
                <a16:creationId xmlns:a16="http://schemas.microsoft.com/office/drawing/2014/main" id="{59229AB4-5A4A-42DB-8832-00DBF2780A46}"/>
              </a:ext>
            </a:extLst>
          </p:cNvPr>
          <p:cNvSpPr txBox="1"/>
          <p:nvPr/>
        </p:nvSpPr>
        <p:spPr>
          <a:xfrm>
            <a:off x="760889" y="1421628"/>
            <a:ext cx="2833211" cy="707886"/>
          </a:xfrm>
          <a:prstGeom prst="rect">
            <a:avLst/>
          </a:prstGeom>
          <a:noFill/>
        </p:spPr>
        <p:txBody>
          <a:bodyPr wrap="none" rtlCol="0">
            <a:spAutoFit/>
          </a:bodyPr>
          <a:lstStyle/>
          <a:p>
            <a:pPr algn="ctr"/>
            <a:r>
              <a:rPr lang="en-US" sz="2000" b="1" dirty="0">
                <a:solidFill>
                  <a:schemeClr val="tx1">
                    <a:lumMod val="50000"/>
                    <a:lumOff val="50000"/>
                  </a:schemeClr>
                </a:solidFill>
              </a:rPr>
              <a:t>FY2020 Proposed Budget</a:t>
            </a:r>
          </a:p>
          <a:p>
            <a:pPr algn="ctr"/>
            <a:r>
              <a:rPr lang="en-US" sz="2000" b="1" dirty="0">
                <a:solidFill>
                  <a:schemeClr val="tx1">
                    <a:lumMod val="50000"/>
                    <a:lumOff val="50000"/>
                  </a:schemeClr>
                </a:solidFill>
              </a:rPr>
              <a:t>$18,881,872</a:t>
            </a:r>
          </a:p>
        </p:txBody>
      </p:sp>
      <p:graphicFrame>
        <p:nvGraphicFramePr>
          <p:cNvPr id="11" name="Chart 10">
            <a:extLst>
              <a:ext uri="{FF2B5EF4-FFF2-40B4-BE49-F238E27FC236}">
                <a16:creationId xmlns:a16="http://schemas.microsoft.com/office/drawing/2014/main" id="{7052DD1B-DCE0-4EEE-B90C-92ED9D78BCFE}"/>
              </a:ext>
            </a:extLst>
          </p:cNvPr>
          <p:cNvGraphicFramePr/>
          <p:nvPr>
            <p:extLst>
              <p:ext uri="{D42A27DB-BD31-4B8C-83A1-F6EECF244321}">
                <p14:modId xmlns:p14="http://schemas.microsoft.com/office/powerpoint/2010/main" val="3007608679"/>
              </p:ext>
            </p:extLst>
          </p:nvPr>
        </p:nvGraphicFramePr>
        <p:xfrm>
          <a:off x="-307340" y="1545145"/>
          <a:ext cx="7802880" cy="521740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a:extLst>
              <a:ext uri="{FF2B5EF4-FFF2-40B4-BE49-F238E27FC236}">
                <a16:creationId xmlns:a16="http://schemas.microsoft.com/office/drawing/2014/main" id="{C76A71F1-84B7-402E-9605-92C3E19FD65E}"/>
              </a:ext>
            </a:extLst>
          </p:cNvPr>
          <p:cNvGraphicFramePr/>
          <p:nvPr>
            <p:extLst>
              <p:ext uri="{D42A27DB-BD31-4B8C-83A1-F6EECF244321}">
                <p14:modId xmlns:p14="http://schemas.microsoft.com/office/powerpoint/2010/main" val="3525594236"/>
              </p:ext>
            </p:extLst>
          </p:nvPr>
        </p:nvGraphicFramePr>
        <p:xfrm>
          <a:off x="3421294" y="2397095"/>
          <a:ext cx="6277510" cy="4226075"/>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a:extLst>
              <a:ext uri="{FF2B5EF4-FFF2-40B4-BE49-F238E27FC236}">
                <a16:creationId xmlns:a16="http://schemas.microsoft.com/office/drawing/2014/main" id="{0CB4990C-EC08-437E-967C-F128A8F281C6}"/>
              </a:ext>
            </a:extLst>
          </p:cNvPr>
          <p:cNvSpPr txBox="1"/>
          <p:nvPr/>
        </p:nvSpPr>
        <p:spPr>
          <a:xfrm>
            <a:off x="5706340" y="1946964"/>
            <a:ext cx="1913660" cy="523220"/>
          </a:xfrm>
          <a:prstGeom prst="rect">
            <a:avLst/>
          </a:prstGeom>
          <a:noFill/>
        </p:spPr>
        <p:txBody>
          <a:bodyPr wrap="square" rtlCol="0">
            <a:spAutoFit/>
          </a:bodyPr>
          <a:lstStyle/>
          <a:p>
            <a:pPr algn="ctr"/>
            <a:r>
              <a:rPr lang="en-US" sz="1400" b="1" dirty="0">
                <a:solidFill>
                  <a:schemeClr val="tx1">
                    <a:lumMod val="50000"/>
                    <a:lumOff val="50000"/>
                  </a:schemeClr>
                </a:solidFill>
              </a:rPr>
              <a:t>Non Personnel</a:t>
            </a:r>
          </a:p>
          <a:p>
            <a:pPr algn="ctr"/>
            <a:r>
              <a:rPr lang="en-US" sz="1400" b="1" dirty="0">
                <a:solidFill>
                  <a:schemeClr val="tx1">
                    <a:lumMod val="50000"/>
                    <a:lumOff val="50000"/>
                  </a:schemeClr>
                </a:solidFill>
              </a:rPr>
              <a:t>$4,918,138</a:t>
            </a:r>
          </a:p>
        </p:txBody>
      </p:sp>
    </p:spTree>
    <p:extLst>
      <p:ext uri="{BB962C8B-B14F-4D97-AF65-F5344CB8AC3E}">
        <p14:creationId xmlns:p14="http://schemas.microsoft.com/office/powerpoint/2010/main" val="815771315"/>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50944</TotalTime>
  <Words>1066</Words>
  <Application>Microsoft Office PowerPoint</Application>
  <PresentationFormat>On-screen Show (4:3)</PresentationFormat>
  <Paragraphs>328</Paragraphs>
  <Slides>13</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ＭＳ Ｐゴシック</vt:lpstr>
      <vt:lpstr>Arial</vt:lpstr>
      <vt:lpstr>Calibri</vt:lpstr>
      <vt:lpstr>Courier New</vt:lpstr>
      <vt:lpstr>Helvetica</vt:lpstr>
      <vt:lpstr>Verdana</vt:lpstr>
      <vt:lpstr>Custom Design</vt:lpstr>
      <vt:lpstr>Finance Department FY2020 Proposed Budget Presentation  May 8, 2019</vt:lpstr>
      <vt:lpstr>Functional Org Chart </vt:lpstr>
      <vt:lpstr>Functional Org Chart </vt:lpstr>
      <vt:lpstr>Finance Department  Programming</vt:lpstr>
      <vt:lpstr>Finance Department  Programming (Cont’d)</vt:lpstr>
      <vt:lpstr>Revenues By Funds ($ in thousands)</vt:lpstr>
      <vt:lpstr>FY2020 - Revenues Highlights</vt:lpstr>
      <vt:lpstr>Expenditures By Funds ($ in thousands)</vt:lpstr>
      <vt:lpstr>FY2020 Personnel vs Non Personnel Fund 1000</vt:lpstr>
      <vt:lpstr>FY2020 Personnel vs Non Personnel  Fund 1002</vt:lpstr>
      <vt:lpstr>FY2020 Expenditure Highlights &amp; Budget Reductions – General Fund </vt:lpstr>
      <vt:lpstr>FY2020 Expenditure Highlights - Revolving Fund </vt:lpstr>
      <vt:lpstr>PowerPoint Presentation</vt:lpstr>
    </vt:vector>
  </TitlesOfParts>
  <Company>PricewaterhouseCoopers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 Presentation Template</dc:title>
  <dc:creator>Kurt.Amend@houstontx.gov;Paul.Fagin@houstontx.gov</dc:creator>
  <cp:lastModifiedBy>Emo, Tantri - FIN</cp:lastModifiedBy>
  <cp:revision>455</cp:revision>
  <cp:lastPrinted>2019-05-06T18:40:32Z</cp:lastPrinted>
  <dcterms:created xsi:type="dcterms:W3CDTF">2015-10-09T16:02:59Z</dcterms:created>
  <dcterms:modified xsi:type="dcterms:W3CDTF">2019-05-06T21:51:26Z</dcterms:modified>
</cp:coreProperties>
</file>