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4"/>
  </p:notesMasterIdLst>
  <p:handoutMasterIdLst>
    <p:handoutMasterId r:id="rId25"/>
  </p:handoutMasterIdLst>
  <p:sldIdLst>
    <p:sldId id="342" r:id="rId5"/>
    <p:sldId id="276" r:id="rId6"/>
    <p:sldId id="352" r:id="rId7"/>
    <p:sldId id="343" r:id="rId8"/>
    <p:sldId id="306" r:id="rId9"/>
    <p:sldId id="307" r:id="rId10"/>
    <p:sldId id="316" r:id="rId11"/>
    <p:sldId id="318" r:id="rId12"/>
    <p:sldId id="317" r:id="rId13"/>
    <p:sldId id="346" r:id="rId14"/>
    <p:sldId id="309" r:id="rId15"/>
    <p:sldId id="345" r:id="rId16"/>
    <p:sldId id="344" r:id="rId17"/>
    <p:sldId id="315" r:id="rId18"/>
    <p:sldId id="351" r:id="rId19"/>
    <p:sldId id="353" r:id="rId20"/>
    <p:sldId id="310" r:id="rId21"/>
    <p:sldId id="348" r:id="rId22"/>
    <p:sldId id="311"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Osei-Bonsu" initials="JO" lastIdx="9" clrIdx="0">
    <p:extLst/>
  </p:cmAuthor>
  <p:cmAuthor id="2" name="Krista L Stegemiller" initials="KLS" lastIdx="27" clrIdx="1">
    <p:extLst/>
  </p:cmAuthor>
  <p:cmAuthor id="3" name="Sean M Lindstrom" initials="SML"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6" autoAdjust="0"/>
    <p:restoredTop sz="82546" autoAdjust="0"/>
  </p:normalViewPr>
  <p:slideViewPr>
    <p:cSldViewPr snapToGrid="0">
      <p:cViewPr varScale="1">
        <p:scale>
          <a:sx n="73" d="100"/>
          <a:sy n="73" d="100"/>
        </p:scale>
        <p:origin x="1182" y="66"/>
      </p:cViewPr>
      <p:guideLst>
        <p:guide orient="horz" pos="216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FY 2020 Proposed Budget</a:t>
            </a:r>
          </a:p>
        </c:rich>
      </c:tx>
      <c:layout>
        <c:manualLayout>
          <c:xMode val="edge"/>
          <c:yMode val="edge"/>
          <c:x val="0.2924166666666666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FY 2020 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7A-4D67-B2C6-370C36C10A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7A-4D67-B2C6-370C36C10AA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7A-4D67-B2C6-370C36C10A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F7A-4D67-B2C6-370C36C10AA2}"/>
              </c:ext>
            </c:extLst>
          </c:dPt>
          <c:cat>
            <c:strRef>
              <c:f>Sheet1!$A$2:$A$5</c:f>
              <c:strCache>
                <c:ptCount val="2"/>
                <c:pt idx="0">
                  <c:v>Personnel</c:v>
                </c:pt>
                <c:pt idx="1">
                  <c:v>Other</c:v>
                </c:pt>
              </c:strCache>
            </c:strRef>
          </c:cat>
          <c:val>
            <c:numRef>
              <c:f>Sheet1!$B$2:$B$5</c:f>
              <c:numCache>
                <c:formatCode>0%</c:formatCode>
                <c:ptCount val="4"/>
                <c:pt idx="0">
                  <c:v>0.74</c:v>
                </c:pt>
                <c:pt idx="1">
                  <c:v>0.26</c:v>
                </c:pt>
              </c:numCache>
            </c:numRef>
          </c:val>
          <c:extLst>
            <c:ext xmlns:c16="http://schemas.microsoft.com/office/drawing/2014/chart" uri="{C3380CC4-5D6E-409C-BE32-E72D297353CC}">
              <c16:uniqueId val="{00000000-4AF5-43DF-97D5-5D1BD1C7B8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4"/>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244-41E6-8A20-1C2877A8C6F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2244-41E6-8A20-1C2877A8C6F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244-41E6-8A20-1C2877A8C6F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2244-41E6-8A20-1C2877A8C6F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244-41E6-8A20-1C2877A8C6F5}"/>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2244-41E6-8A20-1C2877A8C6F5}"/>
              </c:ext>
            </c:extLst>
          </c:dPt>
          <c:dLbls>
            <c:dLbl>
              <c:idx val="0"/>
              <c:layout>
                <c:manualLayout>
                  <c:x val="9.8743283457423323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244-41E6-8A20-1C2877A8C6F5}"/>
                </c:ext>
              </c:extLst>
            </c:dLbl>
            <c:dLbl>
              <c:idx val="1"/>
              <c:layout>
                <c:manualLayout>
                  <c:x val="6.0938267787341842E-2"/>
                  <c:y val="-2.2013139022616628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244-41E6-8A20-1C2877A8C6F5}"/>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2244-41E6-8A20-1C2877A8C6F5}"/>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2244-41E6-8A20-1C2877A8C6F5}"/>
                </c:ext>
              </c:extLst>
            </c:dLbl>
            <c:dLbl>
              <c:idx val="4"/>
              <c:layout>
                <c:manualLayout>
                  <c:x val="-8.1815863436150743E-2"/>
                  <c:y val="0.1657928816108279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244-41E6-8A20-1C2877A8C6F5}"/>
                </c:ext>
              </c:extLst>
            </c:dLbl>
            <c:dLbl>
              <c:idx val="5"/>
              <c:layout>
                <c:manualLayout>
                  <c:x val="-0.18338038356378616"/>
                  <c:y val="7.3685725160367987E-3"/>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r>
                      <a:rPr lang="en-US" dirty="0"/>
                      <a:t>Constituent Services and Programs</a:t>
                    </a:r>
                    <a:r>
                      <a:rPr lang="en-US" baseline="0" dirty="0"/>
                      <a:t>
</a:t>
                    </a:r>
                    <a:fld id="{C461B748-2DB5-4EA1-A756-07FD27A3F306}" type="PERCENTAGE">
                      <a:rPr lang="en-US" baseline="0"/>
                      <a:pPr>
                        <a:defRPr sz="1000">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244-41E6-8A20-1C2877A8C6F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Office, Computer, Parts , and Supplies</c:v>
                </c:pt>
                <c:pt idx="1">
                  <c:v>Code Enforcement and Abatement </c:v>
                </c:pt>
                <c:pt idx="2">
                  <c:v>Department-wide Accounts </c:v>
                </c:pt>
                <c:pt idx="3">
                  <c:v>Restricted Accounts </c:v>
                </c:pt>
                <c:pt idx="4">
                  <c:v>HITS Personnel &amp; CDBG Charbacks </c:v>
                </c:pt>
                <c:pt idx="5">
                  <c:v>Contituent Services and Programs </c:v>
                </c:pt>
              </c:strCache>
            </c:strRef>
          </c:cat>
          <c:val>
            <c:numRef>
              <c:f>Sheet1!$B$2:$B$7</c:f>
              <c:numCache>
                <c:formatCode>General</c:formatCode>
                <c:ptCount val="6"/>
                <c:pt idx="0">
                  <c:v>255494</c:v>
                </c:pt>
                <c:pt idx="1">
                  <c:v>953017</c:v>
                </c:pt>
                <c:pt idx="2">
                  <c:v>50880</c:v>
                </c:pt>
                <c:pt idx="3">
                  <c:v>1035850</c:v>
                </c:pt>
                <c:pt idx="4">
                  <c:v>424592</c:v>
                </c:pt>
                <c:pt idx="5">
                  <c:v>94872</c:v>
                </c:pt>
              </c:numCache>
            </c:numRef>
          </c:val>
          <c:extLst>
            <c:ext xmlns:c16="http://schemas.microsoft.com/office/drawing/2014/chart" uri="{C3380CC4-5D6E-409C-BE32-E72D297353CC}">
              <c16:uniqueId val="{00000000-2244-41E6-8A20-1C2877A8C6F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EA9E-4151-857E-3A0887CA50A1}"/>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EA9E-4151-857E-3A0887CA50A1}"/>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4-EA9E-4151-857E-3A0887CA50A1}"/>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EA9E-4151-857E-3A0887CA50A1}"/>
              </c:ext>
            </c:extLst>
          </c:dPt>
          <c:dLbls>
            <c:dLbl>
              <c:idx val="0"/>
              <c:tx>
                <c:rich>
                  <a:bodyPr/>
                  <a:lstStyle/>
                  <a:p>
                    <a:fld id="{73B3885B-DF70-4C5F-B4FD-A8B11DC259A9}" type="CATEGORYNAME">
                      <a:rPr lang="en-US" smtClean="0"/>
                      <a:pPr/>
                      <a:t>[CATEGORY NAME]</a:t>
                    </a:fld>
                    <a:endParaRPr lang="en-US" dirty="0"/>
                  </a:p>
                  <a:p>
                    <a:r>
                      <a:rPr lang="en-US" baseline="0" dirty="0"/>
                      <a:t>2
</a:t>
                    </a:r>
                    <a:fld id="{940B675D-617B-40BA-BCCD-B05AEFBBCE46}"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A9E-4151-857E-3A0887CA50A1}"/>
                </c:ext>
              </c:extLst>
            </c:dLbl>
            <c:dLbl>
              <c:idx val="1"/>
              <c:tx>
                <c:rich>
                  <a:bodyPr/>
                  <a:lstStyle/>
                  <a:p>
                    <a:fld id="{BDE8D140-DDD7-4BA1-A564-5ED43B1E1607}" type="CATEGORYNAME">
                      <a:rPr lang="en-US" smtClean="0"/>
                      <a:pPr/>
                      <a:t>[CATEGORY NAME]</a:t>
                    </a:fld>
                    <a:endParaRPr lang="en-US" dirty="0"/>
                  </a:p>
                  <a:p>
                    <a:r>
                      <a:rPr lang="en-US" baseline="0" dirty="0"/>
                      <a:t>53
</a:t>
                    </a:r>
                    <a:fld id="{E4837756-D357-450C-9D1C-FAB12A0804DF}"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9E-4151-857E-3A0887CA50A1}"/>
                </c:ext>
              </c:extLst>
            </c:dLbl>
            <c:dLbl>
              <c:idx val="2"/>
              <c:tx>
                <c:rich>
                  <a:bodyPr/>
                  <a:lstStyle/>
                  <a:p>
                    <a:fld id="{6DFECE67-F26D-4517-AC13-EDC0B4A39306}" type="CATEGORYNAME">
                      <a:rPr lang="en-US" smtClean="0"/>
                      <a:pPr/>
                      <a:t>[CATEGORY NAME]</a:t>
                    </a:fld>
                    <a:endParaRPr lang="en-US" dirty="0"/>
                  </a:p>
                  <a:p>
                    <a:r>
                      <a:rPr lang="en-US" baseline="0" dirty="0"/>
                      <a:t>28
</a:t>
                    </a:r>
                    <a:fld id="{6BF9D9B0-F8FE-4BCD-9521-22650EBBF323}"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A9E-4151-857E-3A0887CA50A1}"/>
                </c:ext>
              </c:extLst>
            </c:dLbl>
            <c:dLbl>
              <c:idx val="3"/>
              <c:tx>
                <c:rich>
                  <a:bodyPr/>
                  <a:lstStyle/>
                  <a:p>
                    <a:fld id="{6760D354-8E4D-4E9D-997E-E474CF4514FC}" type="CATEGORYNAME">
                      <a:rPr lang="en-US"/>
                      <a:pPr/>
                      <a:t>[CATEGORY NAME]</a:t>
                    </a:fld>
                    <a:r>
                      <a:rPr lang="en-US" baseline="0" dirty="0"/>
                      <a:t>
10</a:t>
                    </a:r>
                  </a:p>
                  <a:p>
                    <a:fld id="{451A4D26-14F9-4839-9BE0-1926B81C84BF}" type="PERCENTAGE">
                      <a:rPr lang="en-US" baseline="0" smtClean="0"/>
                      <a:pPr/>
                      <a:t>[PERCENTAGE]</a:t>
                    </a:fld>
                    <a:endParaRPr lang="en-US"/>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A9E-4151-857E-3A0887CA50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Asian</c:v>
                </c:pt>
                <c:pt idx="1">
                  <c:v>Black/African American</c:v>
                </c:pt>
                <c:pt idx="2">
                  <c:v>Hispanic/Latino</c:v>
                </c:pt>
                <c:pt idx="3">
                  <c:v>White</c:v>
                </c:pt>
              </c:strCache>
            </c:strRef>
          </c:cat>
          <c:val>
            <c:numRef>
              <c:f>Sheet1!$B$2:$B$5</c:f>
              <c:numCache>
                <c:formatCode>General</c:formatCode>
                <c:ptCount val="4"/>
                <c:pt idx="0">
                  <c:v>2</c:v>
                </c:pt>
                <c:pt idx="1">
                  <c:v>53</c:v>
                </c:pt>
                <c:pt idx="2">
                  <c:v>28</c:v>
                </c:pt>
                <c:pt idx="3">
                  <c:v>9</c:v>
                </c:pt>
              </c:numCache>
            </c:numRef>
          </c:val>
          <c:extLst>
            <c:ext xmlns:c16="http://schemas.microsoft.com/office/drawing/2014/chart" uri="{C3380CC4-5D6E-409C-BE32-E72D297353CC}">
              <c16:uniqueId val="{00000000-EA9E-4151-857E-3A0887CA50A1}"/>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EA9E-4151-857E-3A0887CA50A1}"/>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EA9E-4151-857E-3A0887CA50A1}"/>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4-EA9E-4151-857E-3A0887CA50A1}"/>
              </c:ext>
            </c:extLst>
          </c:dPt>
          <c:dLbls>
            <c:dLbl>
              <c:idx val="0"/>
              <c:tx>
                <c:rich>
                  <a:bodyPr/>
                  <a:lstStyle/>
                  <a:p>
                    <a:fld id="{73B3885B-DF70-4C5F-B4FD-A8B11DC259A9}" type="CATEGORYNAME">
                      <a:rPr lang="en-US" smtClean="0"/>
                      <a:pPr/>
                      <a:t>[CATEGORY NAME]</a:t>
                    </a:fld>
                    <a:endParaRPr lang="en-US" dirty="0"/>
                  </a:p>
                  <a:p>
                    <a:r>
                      <a:rPr lang="en-US" baseline="0" dirty="0"/>
                      <a:t>25
</a:t>
                    </a:r>
                    <a:fld id="{940B675D-617B-40BA-BCCD-B05AEFBBCE46}"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A9E-4151-857E-3A0887CA50A1}"/>
                </c:ext>
              </c:extLst>
            </c:dLbl>
            <c:dLbl>
              <c:idx val="1"/>
              <c:tx>
                <c:rich>
                  <a:bodyPr/>
                  <a:lstStyle/>
                  <a:p>
                    <a:fld id="{BDE8D140-DDD7-4BA1-A564-5ED43B1E1607}" type="CATEGORYNAME">
                      <a:rPr lang="en-US" smtClean="0"/>
                      <a:pPr/>
                      <a:t>[CATEGORY NAME]</a:t>
                    </a:fld>
                    <a:endParaRPr lang="en-US" dirty="0"/>
                  </a:p>
                  <a:p>
                    <a:r>
                      <a:rPr lang="en-US" baseline="0" dirty="0"/>
                      <a:t>6
</a:t>
                    </a:r>
                    <a:fld id="{E4837756-D357-450C-9D1C-FAB12A0804DF}"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9E-4151-857E-3A0887CA50A1}"/>
                </c:ext>
              </c:extLst>
            </c:dLbl>
            <c:dLbl>
              <c:idx val="2"/>
              <c:tx>
                <c:rich>
                  <a:bodyPr/>
                  <a:lstStyle/>
                  <a:p>
                    <a:fld id="{6DFECE67-F26D-4517-AC13-EDC0B4A39306}" type="CATEGORYNAME">
                      <a:rPr lang="en-US" smtClean="0"/>
                      <a:pPr/>
                      <a:t>[CATEGORY NAME]</a:t>
                    </a:fld>
                    <a:endParaRPr lang="en-US" dirty="0"/>
                  </a:p>
                  <a:p>
                    <a:r>
                      <a:rPr lang="en-US" baseline="0" dirty="0"/>
                      <a:t>1
</a:t>
                    </a:r>
                    <a:fld id="{6BF9D9B0-F8FE-4BCD-9521-22650EBBF323}" type="PERCENTAGE">
                      <a:rPr lang="en-US" baseline="0"/>
                      <a:pPr/>
                      <a:t>[PERCENTAGE]</a:t>
                    </a:fld>
                    <a:endParaRPr lang="en-US"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A9E-4151-857E-3A0887CA50A1}"/>
                </c:ext>
              </c:extLst>
            </c:dLbl>
            <c:dLbl>
              <c:idx val="3"/>
              <c:tx>
                <c:rich>
                  <a:bodyPr/>
                  <a:lstStyle/>
                  <a:p>
                    <a:fld id="{6760D354-8E4D-4E9D-997E-E474CF4514FC}" type="CATEGORYNAME">
                      <a:rPr lang="en-US"/>
                      <a:pPr/>
                      <a:t>[CATEGORY NAME]</a:t>
                    </a:fld>
                    <a:r>
                      <a:rPr lang="en-US" baseline="0" dirty="0"/>
                      <a:t>
10</a:t>
                    </a:r>
                  </a:p>
                  <a:p>
                    <a:fld id="{451A4D26-14F9-4839-9BE0-1926B81C84BF}" type="PERCENTAGE">
                      <a:rPr lang="en-US" baseline="0" smtClean="0"/>
                      <a:pPr/>
                      <a:t>[PERCENTAGE]</a:t>
                    </a:fld>
                    <a:endParaRPr lang="en-US"/>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A9E-4151-857E-3A0887CA50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Black/African American</c:v>
                </c:pt>
                <c:pt idx="1">
                  <c:v>Hispanic/Latino</c:v>
                </c:pt>
                <c:pt idx="2">
                  <c:v>White</c:v>
                </c:pt>
              </c:strCache>
            </c:strRef>
          </c:cat>
          <c:val>
            <c:numRef>
              <c:f>Sheet1!$B$2:$B$4</c:f>
              <c:numCache>
                <c:formatCode>General</c:formatCode>
                <c:ptCount val="3"/>
                <c:pt idx="0">
                  <c:v>25</c:v>
                </c:pt>
                <c:pt idx="1">
                  <c:v>6</c:v>
                </c:pt>
                <c:pt idx="2">
                  <c:v>1</c:v>
                </c:pt>
              </c:numCache>
            </c:numRef>
          </c:val>
          <c:extLst>
            <c:ext xmlns:c16="http://schemas.microsoft.com/office/drawing/2014/chart" uri="{C3380CC4-5D6E-409C-BE32-E72D297353CC}">
              <c16:uniqueId val="{00000000-EA9E-4151-857E-3A0887CA50A1}"/>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0.31333</cdr:x>
      <cdr:y>0.32158</cdr:y>
    </cdr:from>
    <cdr:to>
      <cdr:x>0.4666</cdr:x>
      <cdr:y>0.4993</cdr:y>
    </cdr:to>
    <cdr:sp macro="" textlink="">
      <cdr:nvSpPr>
        <cdr:cNvPr id="2" name="TextBox 1">
          <a:extLst xmlns:a="http://schemas.openxmlformats.org/drawingml/2006/main">
            <a:ext uri="{FF2B5EF4-FFF2-40B4-BE49-F238E27FC236}">
              <a16:creationId xmlns:a16="http://schemas.microsoft.com/office/drawing/2014/main" id="{33C2802A-5C99-40FE-AA8C-BC3F566299AA}"/>
            </a:ext>
          </a:extLst>
        </cdr:cNvPr>
        <cdr:cNvSpPr txBox="1"/>
      </cdr:nvSpPr>
      <cdr:spPr>
        <a:xfrm xmlns:a="http://schemas.openxmlformats.org/drawingml/2006/main">
          <a:off x="1910080" y="1306912"/>
          <a:ext cx="934328" cy="7222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solidFill>
                <a:schemeClr val="bg1"/>
              </a:solidFill>
            </a:rPr>
            <a:t>Other</a:t>
          </a:r>
        </a:p>
        <a:p xmlns:a="http://schemas.openxmlformats.org/drawingml/2006/main">
          <a:pPr algn="ctr"/>
          <a:r>
            <a:rPr lang="en-US" b="1" dirty="0">
              <a:solidFill>
                <a:schemeClr val="bg1"/>
              </a:solidFill>
            </a:rPr>
            <a:t>26%</a:t>
          </a:r>
        </a:p>
        <a:p xmlns:a="http://schemas.openxmlformats.org/drawingml/2006/main">
          <a:pPr algn="ctr"/>
          <a:r>
            <a:rPr lang="en-US" sz="1100" b="1" dirty="0">
              <a:solidFill>
                <a:schemeClr val="bg1"/>
              </a:solidFill>
            </a:rPr>
            <a:t>$2,814,705</a:t>
          </a:r>
        </a:p>
      </cdr:txBody>
    </cdr:sp>
  </cdr:relSizeAnchor>
  <cdr:relSizeAnchor xmlns:cdr="http://schemas.openxmlformats.org/drawingml/2006/chartDrawing">
    <cdr:from>
      <cdr:x>0.5</cdr:x>
      <cdr:y>0.62658</cdr:y>
    </cdr:from>
    <cdr:to>
      <cdr:x>0.64</cdr:x>
      <cdr:y>0.7868</cdr:y>
    </cdr:to>
    <cdr:sp macro="" textlink="">
      <cdr:nvSpPr>
        <cdr:cNvPr id="3" name="TextBox 2">
          <a:extLst xmlns:a="http://schemas.openxmlformats.org/drawingml/2006/main">
            <a:ext uri="{FF2B5EF4-FFF2-40B4-BE49-F238E27FC236}">
              <a16:creationId xmlns:a16="http://schemas.microsoft.com/office/drawing/2014/main" id="{505A3292-2EAF-4B65-BEF5-318EBCD8414D}"/>
            </a:ext>
          </a:extLst>
        </cdr:cNvPr>
        <cdr:cNvSpPr txBox="1"/>
      </cdr:nvSpPr>
      <cdr:spPr>
        <a:xfrm xmlns:a="http://schemas.openxmlformats.org/drawingml/2006/main">
          <a:off x="3048000" y="2546432"/>
          <a:ext cx="853440" cy="6511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solidFill>
                <a:schemeClr val="bg1"/>
              </a:solidFill>
            </a:rPr>
            <a:t>Personnel</a:t>
          </a:r>
        </a:p>
        <a:p xmlns:a="http://schemas.openxmlformats.org/drawingml/2006/main">
          <a:pPr algn="ctr"/>
          <a:r>
            <a:rPr lang="en-US" b="1" dirty="0">
              <a:solidFill>
                <a:schemeClr val="bg1"/>
              </a:solidFill>
            </a:rPr>
            <a:t>74%</a:t>
          </a:r>
        </a:p>
        <a:p xmlns:a="http://schemas.openxmlformats.org/drawingml/2006/main">
          <a:pPr algn="ctr"/>
          <a:r>
            <a:rPr lang="en-US" sz="1100" b="1" dirty="0">
              <a:solidFill>
                <a:schemeClr val="bg1"/>
              </a:solidFill>
            </a:rPr>
            <a:t>$8,394,155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F47CE4CF-BEB3-4AE3-B9B6-0E0BF56FF2BD}" type="datetimeFigureOut">
              <a:rPr lang="en-US" smtClean="0"/>
              <a:t>5/9/2019</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E58B12E4-CD10-4CF7-AB7A-200996D539CF}" type="slidenum">
              <a:rPr lang="en-US" smtClean="0"/>
              <a:t>‹#›</a:t>
            </a:fld>
            <a:endParaRPr lang="en-US" dirty="0"/>
          </a:p>
        </p:txBody>
      </p:sp>
    </p:spTree>
    <p:extLst>
      <p:ext uri="{BB962C8B-B14F-4D97-AF65-F5344CB8AC3E}">
        <p14:creationId xmlns:p14="http://schemas.microsoft.com/office/powerpoint/2010/main" val="99458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5" cy="466725"/>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3970341" y="2"/>
            <a:ext cx="3038475" cy="466725"/>
          </a:xfrm>
          <a:prstGeom prst="rect">
            <a:avLst/>
          </a:prstGeom>
        </p:spPr>
        <p:txBody>
          <a:bodyPr vert="horz" lIns="91427" tIns="45713" rIns="91427" bIns="45713" rtlCol="0"/>
          <a:lstStyle>
            <a:lvl1pPr algn="r">
              <a:defRPr sz="1200"/>
            </a:lvl1pPr>
          </a:lstStyle>
          <a:p>
            <a:fld id="{01896FB4-3287-4654-BF43-1D2C88298C15}" type="datetimeFigureOut">
              <a:rPr lang="en-US" smtClean="0"/>
              <a:t>5/9/2019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676"/>
            <a:ext cx="3038475" cy="466725"/>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1" y="8829676"/>
            <a:ext cx="3038475" cy="466725"/>
          </a:xfrm>
          <a:prstGeom prst="rect">
            <a:avLst/>
          </a:prstGeom>
        </p:spPr>
        <p:txBody>
          <a:bodyPr vert="horz" lIns="91427" tIns="45713" rIns="91427" bIns="45713" rtlCol="0" anchor="b"/>
          <a:lstStyle>
            <a:lvl1pPr algn="r">
              <a:defRPr sz="1200"/>
            </a:lvl1pPr>
          </a:lstStyle>
          <a:p>
            <a:fld id="{2CAF6483-8743-41C2-846C-DF8FE3810E0C}" type="slidenum">
              <a:rPr lang="en-US" smtClean="0"/>
              <a:t>‹#›</a:t>
            </a:fld>
            <a:endParaRPr lang="en-US" dirty="0"/>
          </a:p>
        </p:txBody>
      </p:sp>
    </p:spTree>
    <p:extLst>
      <p:ext uri="{BB962C8B-B14F-4D97-AF65-F5344CB8AC3E}">
        <p14:creationId xmlns:p14="http://schemas.microsoft.com/office/powerpoint/2010/main" val="157674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483-8743-41C2-846C-DF8FE3810E0C}" type="slidenum">
              <a:rPr lang="en-US" smtClean="0"/>
              <a:t>1</a:t>
            </a:fld>
            <a:endParaRPr lang="en-US" dirty="0"/>
          </a:p>
        </p:txBody>
      </p:sp>
    </p:spTree>
    <p:extLst>
      <p:ext uri="{BB962C8B-B14F-4D97-AF65-F5344CB8AC3E}">
        <p14:creationId xmlns:p14="http://schemas.microsoft.com/office/powerpoint/2010/main" val="3551452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14</a:t>
            </a:fld>
            <a:endParaRPr lang="en-US" dirty="0"/>
          </a:p>
        </p:txBody>
      </p:sp>
    </p:spTree>
    <p:extLst>
      <p:ext uri="{BB962C8B-B14F-4D97-AF65-F5344CB8AC3E}">
        <p14:creationId xmlns:p14="http://schemas.microsoft.com/office/powerpoint/2010/main" val="424488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15</a:t>
            </a:fld>
            <a:endParaRPr lang="en-US" dirty="0"/>
          </a:p>
        </p:txBody>
      </p:sp>
    </p:spTree>
    <p:extLst>
      <p:ext uri="{BB962C8B-B14F-4D97-AF65-F5344CB8AC3E}">
        <p14:creationId xmlns:p14="http://schemas.microsoft.com/office/powerpoint/2010/main" val="250271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17</a:t>
            </a:fld>
            <a:endParaRPr lang="en-US" dirty="0"/>
          </a:p>
        </p:txBody>
      </p:sp>
    </p:spTree>
    <p:extLst>
      <p:ext uri="{BB962C8B-B14F-4D97-AF65-F5344CB8AC3E}">
        <p14:creationId xmlns:p14="http://schemas.microsoft.com/office/powerpoint/2010/main" val="2214388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18</a:t>
            </a:fld>
            <a:endParaRPr lang="en-US" dirty="0"/>
          </a:p>
        </p:txBody>
      </p:sp>
    </p:spTree>
    <p:extLst>
      <p:ext uri="{BB962C8B-B14F-4D97-AF65-F5344CB8AC3E}">
        <p14:creationId xmlns:p14="http://schemas.microsoft.com/office/powerpoint/2010/main" val="54790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483-8743-41C2-846C-DF8FE3810E0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53743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5</a:t>
            </a:fld>
            <a:endParaRPr lang="en-US" dirty="0"/>
          </a:p>
        </p:txBody>
      </p:sp>
    </p:spTree>
    <p:extLst>
      <p:ext uri="{BB962C8B-B14F-4D97-AF65-F5344CB8AC3E}">
        <p14:creationId xmlns:p14="http://schemas.microsoft.com/office/powerpoint/2010/main" val="82907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6</a:t>
            </a:fld>
            <a:endParaRPr lang="en-US" dirty="0"/>
          </a:p>
        </p:txBody>
      </p:sp>
    </p:spTree>
    <p:extLst>
      <p:ext uri="{BB962C8B-B14F-4D97-AF65-F5344CB8AC3E}">
        <p14:creationId xmlns:p14="http://schemas.microsoft.com/office/powerpoint/2010/main" val="90953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7</a:t>
            </a:fld>
            <a:endParaRPr lang="en-US" dirty="0"/>
          </a:p>
        </p:txBody>
      </p:sp>
    </p:spTree>
    <p:extLst>
      <p:ext uri="{BB962C8B-B14F-4D97-AF65-F5344CB8AC3E}">
        <p14:creationId xmlns:p14="http://schemas.microsoft.com/office/powerpoint/2010/main" val="141179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483-8743-41C2-846C-DF8FE3810E0C}" type="slidenum">
              <a:rPr lang="en-US" smtClean="0"/>
              <a:t>8</a:t>
            </a:fld>
            <a:endParaRPr lang="en-US" dirty="0"/>
          </a:p>
        </p:txBody>
      </p:sp>
    </p:spTree>
    <p:extLst>
      <p:ext uri="{BB962C8B-B14F-4D97-AF65-F5344CB8AC3E}">
        <p14:creationId xmlns:p14="http://schemas.microsoft.com/office/powerpoint/2010/main" val="428652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AF6483-8743-41C2-846C-DF8FE3810E0C}" type="slidenum">
              <a:rPr lang="en-US" smtClean="0"/>
              <a:t>9</a:t>
            </a:fld>
            <a:endParaRPr lang="en-US" dirty="0"/>
          </a:p>
        </p:txBody>
      </p:sp>
    </p:spTree>
    <p:extLst>
      <p:ext uri="{BB962C8B-B14F-4D97-AF65-F5344CB8AC3E}">
        <p14:creationId xmlns:p14="http://schemas.microsoft.com/office/powerpoint/2010/main" val="39196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11</a:t>
            </a:fld>
            <a:endParaRPr lang="en-US" dirty="0"/>
          </a:p>
        </p:txBody>
      </p:sp>
    </p:spTree>
    <p:extLst>
      <p:ext uri="{BB962C8B-B14F-4D97-AF65-F5344CB8AC3E}">
        <p14:creationId xmlns:p14="http://schemas.microsoft.com/office/powerpoint/2010/main" val="3006899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0E1FEC-3812-4BB3-B51E-741CA2B0081B}" type="slidenum">
              <a:rPr lang="en-US" smtClean="0"/>
              <a:pPr/>
              <a:t>13</a:t>
            </a:fld>
            <a:endParaRPr lang="en-US" dirty="0"/>
          </a:p>
        </p:txBody>
      </p:sp>
    </p:spTree>
    <p:extLst>
      <p:ext uri="{BB962C8B-B14F-4D97-AF65-F5344CB8AC3E}">
        <p14:creationId xmlns:p14="http://schemas.microsoft.com/office/powerpoint/2010/main" val="2224463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5257800"/>
            <a:ext cx="9144000" cy="160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2" name="Title 1"/>
          <p:cNvSpPr>
            <a:spLocks noGrp="1"/>
          </p:cNvSpPr>
          <p:nvPr>
            <p:ph type="ctrTitle"/>
          </p:nvPr>
        </p:nvSpPr>
        <p:spPr>
          <a:xfrm>
            <a:off x="457200" y="2732881"/>
            <a:ext cx="8166100" cy="2387600"/>
          </a:xfrm>
        </p:spPr>
        <p:txBody>
          <a:bodyPr anchor="t" anchorCtr="0">
            <a:normAutofit/>
          </a:bodyPr>
          <a:lstStyle>
            <a:lvl1pPr algn="l">
              <a:defRPr sz="4200">
                <a:solidFill>
                  <a:srgbClr val="63666A"/>
                </a:solidFill>
              </a:defRPr>
            </a:lvl1pPr>
          </a:lstStyle>
          <a:p>
            <a:r>
              <a:rPr lang="en-US" dirty="0"/>
              <a:t>Click to edit Master title style</a:t>
            </a:r>
          </a:p>
        </p:txBody>
      </p:sp>
      <p:sp>
        <p:nvSpPr>
          <p:cNvPr id="3" name="Subtitle 2"/>
          <p:cNvSpPr>
            <a:spLocks noGrp="1"/>
          </p:cNvSpPr>
          <p:nvPr>
            <p:ph type="subTitle" idx="1"/>
          </p:nvPr>
        </p:nvSpPr>
        <p:spPr>
          <a:xfrm>
            <a:off x="457200" y="5532438"/>
            <a:ext cx="8166100" cy="11858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p:cNvCxnSpPr/>
          <p:nvPr userDrawn="1"/>
        </p:nvCxnSpPr>
        <p:spPr>
          <a:xfrm>
            <a:off x="0" y="5257800"/>
            <a:ext cx="91440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8" name="Picture 7"/>
          <p:cNvPicPr>
            <a:picLocks noChangeAspect="1"/>
          </p:cNvPicPr>
          <p:nvPr userDrawn="1"/>
        </p:nvPicPr>
        <p:blipFill>
          <a:blip r:embed="rId2"/>
          <a:stretch>
            <a:fillRect/>
          </a:stretch>
        </p:blipFill>
        <p:spPr>
          <a:xfrm>
            <a:off x="6380901" y="294883"/>
            <a:ext cx="2163361" cy="2163361"/>
          </a:xfrm>
          <a:prstGeom prst="rect">
            <a:avLst/>
          </a:prstGeom>
        </p:spPr>
      </p:pic>
    </p:spTree>
    <p:extLst>
      <p:ext uri="{BB962C8B-B14F-4D97-AF65-F5344CB8AC3E}">
        <p14:creationId xmlns:p14="http://schemas.microsoft.com/office/powerpoint/2010/main" val="127614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3139"/>
            <a:ext cx="6273800" cy="83986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a:cxnSpLocks noChangeShapeType="1"/>
          </p:cNvCxnSpPr>
          <p:nvPr userDrawn="1"/>
        </p:nvCxnSpPr>
        <p:spPr bwMode="auto">
          <a:xfrm>
            <a:off x="457200" y="1143000"/>
            <a:ext cx="8229600" cy="7937"/>
          </a:xfrm>
          <a:prstGeom prst="line">
            <a:avLst/>
          </a:prstGeom>
          <a:noFill/>
          <a:ln w="38100">
            <a:solidFill>
              <a:schemeClr val="accent5">
                <a:lumMod val="5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7" name="Picture 6"/>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42050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3139"/>
            <a:ext cx="6272784" cy="839862"/>
          </a:xfrm>
        </p:spPr>
        <p:txBody>
          <a:bodyPr/>
          <a:lstStyle/>
          <a:p>
            <a:r>
              <a:rPr lang="en-US" dirty="0"/>
              <a:t>Click to edit Master title style</a:t>
            </a:r>
          </a:p>
        </p:txBody>
      </p:sp>
      <p:sp>
        <p:nvSpPr>
          <p:cNvPr id="3" name="Content Placeholder 2"/>
          <p:cNvSpPr>
            <a:spLocks noGrp="1"/>
          </p:cNvSpPr>
          <p:nvPr>
            <p:ph sz="half" idx="1"/>
          </p:nvPr>
        </p:nvSpPr>
        <p:spPr>
          <a:xfrm>
            <a:off x="457200" y="1490472"/>
            <a:ext cx="386715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19650" y="1490472"/>
            <a:ext cx="386715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a:cxnSpLocks noChangeShapeType="1"/>
          </p:cNvCxnSpPr>
          <p:nvPr userDrawn="1"/>
        </p:nvCxnSpPr>
        <p:spPr bwMode="auto">
          <a:xfrm>
            <a:off x="457200" y="1143000"/>
            <a:ext cx="8229600" cy="7937"/>
          </a:xfrm>
          <a:prstGeom prst="line">
            <a:avLst/>
          </a:prstGeom>
          <a:noFill/>
          <a:ln w="381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8" name="Picture 7"/>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50173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364"/>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1242459"/>
            <a:ext cx="5111750" cy="4988479"/>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481898"/>
            <a:ext cx="3008313" cy="3749040"/>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1" name="Straight Connector 10"/>
          <p:cNvCxnSpPr>
            <a:cxnSpLocks noChangeShapeType="1"/>
          </p:cNvCxnSpPr>
          <p:nvPr userDrawn="1"/>
        </p:nvCxnSpPr>
        <p:spPr bwMode="auto">
          <a:xfrm>
            <a:off x="463550" y="1128713"/>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Title 1"/>
          <p:cNvSpPr txBox="1">
            <a:spLocks/>
          </p:cNvSpPr>
          <p:nvPr userDrawn="1"/>
        </p:nvSpPr>
        <p:spPr>
          <a:xfrm>
            <a:off x="457200" y="303139"/>
            <a:ext cx="6273800" cy="83986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solidFill>
                  <a:prstClr val="black"/>
                </a:solidFill>
              </a:rPr>
              <a:t>Click to edit Master title style</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10" name="Picture 9"/>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85961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149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251983"/>
            <a:ext cx="5486400" cy="35898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4816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1" name="Straight Connector 10"/>
          <p:cNvCxnSpPr>
            <a:cxnSpLocks noChangeShapeType="1"/>
          </p:cNvCxnSpPr>
          <p:nvPr userDrawn="1"/>
        </p:nvCxnSpPr>
        <p:spPr bwMode="auto">
          <a:xfrm>
            <a:off x="463550" y="1128713"/>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Title 1"/>
          <p:cNvSpPr txBox="1">
            <a:spLocks/>
          </p:cNvSpPr>
          <p:nvPr userDrawn="1"/>
        </p:nvSpPr>
        <p:spPr>
          <a:xfrm>
            <a:off x="457200" y="303139"/>
            <a:ext cx="6731000" cy="83986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solidFill>
                  <a:prstClr val="black"/>
                </a:solidFill>
              </a:rPr>
              <a:t>Click to edit Master title style</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10" name="Picture 9"/>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23088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a:cxnSpLocks noChangeShapeType="1"/>
          </p:cNvCxnSpPr>
          <p:nvPr userDrawn="1"/>
        </p:nvCxnSpPr>
        <p:spPr bwMode="auto">
          <a:xfrm>
            <a:off x="463550" y="1138238"/>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10" name="Picture 9"/>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49858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61509"/>
            <a:ext cx="2057400" cy="498847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261509"/>
            <a:ext cx="6019800" cy="49884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a:cxnSpLocks noChangeShapeType="1"/>
          </p:cNvCxnSpPr>
          <p:nvPr userDrawn="1"/>
        </p:nvCxnSpPr>
        <p:spPr bwMode="auto">
          <a:xfrm>
            <a:off x="454025" y="1138238"/>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Title 1"/>
          <p:cNvSpPr txBox="1">
            <a:spLocks/>
          </p:cNvSpPr>
          <p:nvPr userDrawn="1"/>
        </p:nvSpPr>
        <p:spPr>
          <a:xfrm>
            <a:off x="457200" y="303139"/>
            <a:ext cx="6731000" cy="83986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solidFill>
                  <a:prstClr val="black"/>
                </a:solidFill>
              </a:rPr>
              <a:t>Click to edit Master title style</a:t>
            </a:r>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a:t>
            </a:fld>
            <a:endParaRPr lang="en-US" dirty="0">
              <a:solidFill>
                <a:prstClr val="black"/>
              </a:solidFill>
              <a:ea typeface="ＭＳ Ｐゴシック" charset="0"/>
            </a:endParaRPr>
          </a:p>
        </p:txBody>
      </p:sp>
      <p:pic>
        <p:nvPicPr>
          <p:cNvPr id="11" name="Picture 10"/>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19231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afal basic">
    <p:spTree>
      <p:nvGrpSpPr>
        <p:cNvPr id="1" name=""/>
        <p:cNvGrpSpPr/>
        <p:nvPr/>
      </p:nvGrpSpPr>
      <p:grpSpPr>
        <a:xfrm>
          <a:off x="0" y="0"/>
          <a:ext cx="0" cy="0"/>
          <a:chOff x="0" y="0"/>
          <a:chExt cx="0" cy="0"/>
        </a:xfrm>
      </p:grpSpPr>
      <p:pic>
        <p:nvPicPr>
          <p:cNvPr id="15" name="Picture 14" descr="ba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0" y="6736090"/>
            <a:ext cx="9143391" cy="121910"/>
          </a:xfrm>
          <a:prstGeom prst="rect">
            <a:avLst/>
          </a:prstGeom>
        </p:spPr>
      </p:pic>
      <p:sp>
        <p:nvSpPr>
          <p:cNvPr id="16" name="Text Placeholder 15"/>
          <p:cNvSpPr>
            <a:spLocks noGrp="1"/>
          </p:cNvSpPr>
          <p:nvPr>
            <p:ph type="body" sz="quarter" idx="11"/>
          </p:nvPr>
        </p:nvSpPr>
        <p:spPr>
          <a:xfrm>
            <a:off x="365760" y="990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pic>
        <p:nvPicPr>
          <p:cNvPr id="10" name="Picture 9" descr="ba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0" y="-3043"/>
            <a:ext cx="9143391" cy="79243"/>
          </a:xfrm>
          <a:prstGeom prst="rect">
            <a:avLst/>
          </a:prstGeom>
        </p:spPr>
      </p:pic>
      <p:sp>
        <p:nvSpPr>
          <p:cNvPr id="11" name="Title 14"/>
          <p:cNvSpPr txBox="1">
            <a:spLocks/>
          </p:cNvSpPr>
          <p:nvPr userDrawn="1"/>
        </p:nvSpPr>
        <p:spPr>
          <a:xfrm>
            <a:off x="457200" y="274638"/>
            <a:ext cx="8229600" cy="563562"/>
          </a:xfrm>
          <a:prstGeom prst="rect">
            <a:avLst/>
          </a:prstGeom>
        </p:spPr>
        <p:txBody>
          <a:bodyPr/>
          <a:lstStyle>
            <a:lvl1pPr>
              <a:defRPr sz="2000" b="1"/>
            </a:lvl1pPr>
          </a:lstStyle>
          <a:p>
            <a:pPr algn="ctr">
              <a:defRPr/>
            </a:pPr>
            <a:endParaRPr lang="en-US" dirty="0">
              <a:solidFill>
                <a:prstClr val="black"/>
              </a:solidFill>
              <a:latin typeface="Calibri"/>
              <a:ea typeface="+mj-ea"/>
              <a:cs typeface="+mj-cs"/>
            </a:endParaRPr>
          </a:p>
        </p:txBody>
      </p:sp>
      <p:sp>
        <p:nvSpPr>
          <p:cNvPr id="17" name="Text Placeholder 2"/>
          <p:cNvSpPr>
            <a:spLocks noGrp="1"/>
          </p:cNvSpPr>
          <p:nvPr>
            <p:ph type="body" sz="quarter" idx="13" hasCustomPrompt="1"/>
          </p:nvPr>
        </p:nvSpPr>
        <p:spPr>
          <a:xfrm>
            <a:off x="436245" y="6019800"/>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2" name="Rectangle 11"/>
          <p:cNvSpPr>
            <a:spLocks noChangeArrowheads="1"/>
          </p:cNvSpPr>
          <p:nvPr userDrawn="1"/>
        </p:nvSpPr>
        <p:spPr bwMode="auto">
          <a:xfrm>
            <a:off x="-490" y="6674616"/>
            <a:ext cx="9001055" cy="366767"/>
          </a:xfrm>
          <a:prstGeom prst="rect">
            <a:avLst/>
          </a:prstGeom>
          <a:noFill/>
          <a:ln>
            <a:noFill/>
          </a:ln>
          <a:extLst/>
        </p:spPr>
        <p:txBody>
          <a:bodyPr wrap="square" lIns="90488" tIns="44450" rIns="90488" bIns="44450" anchor="ctr">
            <a:spAutoFit/>
          </a:bodyPr>
          <a:lstStyle/>
          <a:p>
            <a:r>
              <a:rPr lang="en-US" sz="900" i="1" dirty="0"/>
              <a:t>The content of this presentation is proprietary and confidential information of</a:t>
            </a:r>
            <a:r>
              <a:rPr lang="en-US" sz="900" i="1" baseline="0" dirty="0"/>
              <a:t> </a:t>
            </a:r>
            <a:r>
              <a:rPr lang="en-US" sz="900" i="1" dirty="0"/>
              <a:t>©2017 Safal Partners</a:t>
            </a:r>
            <a:endParaRPr lang="en-US" sz="1800" i="1" dirty="0"/>
          </a:p>
          <a:p>
            <a:pPr algn="r" defTabSz="457200" eaLnBrk="0" fontAlgn="auto" hangingPunct="0">
              <a:spcBef>
                <a:spcPts val="0"/>
              </a:spcBef>
              <a:spcAft>
                <a:spcPts val="0"/>
              </a:spcAft>
              <a:defRPr/>
            </a:pPr>
            <a:endParaRPr lang="en-US" sz="900" dirty="0">
              <a:solidFill>
                <a:prstClr val="black"/>
              </a:solidFill>
              <a:latin typeface="Calibri"/>
            </a:endParaRPr>
          </a:p>
        </p:txBody>
      </p:sp>
      <p:sp>
        <p:nvSpPr>
          <p:cNvPr id="13" name="Rectangle 12"/>
          <p:cNvSpPr>
            <a:spLocks noChangeArrowheads="1"/>
          </p:cNvSpPr>
          <p:nvPr userDrawn="1"/>
        </p:nvSpPr>
        <p:spPr bwMode="auto">
          <a:xfrm>
            <a:off x="8393906" y="6666384"/>
            <a:ext cx="433387" cy="230832"/>
          </a:xfrm>
          <a:prstGeom prst="rect">
            <a:avLst/>
          </a:prstGeom>
          <a:noFill/>
          <a:ln>
            <a:noFill/>
          </a:ln>
          <a:extLst/>
        </p:spPr>
        <p:txBody>
          <a:bodyPr lIns="90488" rIns="90488" anchor="ctr">
            <a:spAutoFit/>
          </a:bodyPr>
          <a:lstStyle/>
          <a:p>
            <a:pPr algn="ctr" defTabSz="457200" eaLnBrk="0" fontAlgn="auto" hangingPunct="0">
              <a:spcBef>
                <a:spcPts val="0"/>
              </a:spcBef>
              <a:spcAft>
                <a:spcPts val="0"/>
              </a:spcAft>
              <a:defRPr/>
            </a:pPr>
            <a:fld id="{2BF07DEB-607E-47B5-8250-1D8372858C64}" type="slidenum">
              <a:rPr lang="en-US" sz="900" smtClean="0">
                <a:solidFill>
                  <a:prstClr val="black"/>
                </a:solidFill>
                <a:latin typeface="Calibri"/>
              </a:rPr>
              <a:pPr algn="ctr" defTabSz="457200" eaLnBrk="0" fontAlgn="auto" hangingPunct="0">
                <a:spcBef>
                  <a:spcPts val="0"/>
                </a:spcBef>
                <a:spcAft>
                  <a:spcPts val="0"/>
                </a:spcAft>
                <a:defRPr/>
              </a:pPr>
              <a:t>‹#›</a:t>
            </a:fld>
            <a:endParaRPr lang="en-US" sz="900" dirty="0">
              <a:solidFill>
                <a:prstClr val="black"/>
              </a:solidFill>
              <a:latin typeface="Calibri"/>
            </a:endParaRPr>
          </a:p>
        </p:txBody>
      </p:sp>
      <p:sp>
        <p:nvSpPr>
          <p:cNvPr id="14" name="Title 14"/>
          <p:cNvSpPr>
            <a:spLocks noGrp="1"/>
          </p:cNvSpPr>
          <p:nvPr>
            <p:ph type="title"/>
          </p:nvPr>
        </p:nvSpPr>
        <p:spPr>
          <a:xfrm>
            <a:off x="381000" y="274638"/>
            <a:ext cx="8229600" cy="563562"/>
          </a:xfrm>
          <a:prstGeom prst="rect">
            <a:avLst/>
          </a:prstGeom>
        </p:spPr>
        <p:txBody>
          <a:bodyPr/>
          <a:lstStyle>
            <a:lvl1pPr>
              <a:defRPr sz="2000" b="1"/>
            </a:lvl1pPr>
          </a:lstStyle>
          <a:p>
            <a:r>
              <a:rPr lang="en-US"/>
              <a:t>Click to edit Master title style</a:t>
            </a:r>
            <a:endParaRPr lang="en-US" dirty="0"/>
          </a:p>
        </p:txBody>
      </p:sp>
    </p:spTree>
    <p:extLst>
      <p:ext uri="{BB962C8B-B14F-4D97-AF65-F5344CB8AC3E}">
        <p14:creationId xmlns:p14="http://schemas.microsoft.com/office/powerpoint/2010/main" val="7437011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3139"/>
            <a:ext cx="6731000" cy="839862"/>
          </a:xfrm>
          <a:prstGeom prst="rect">
            <a:avLst/>
          </a:prstGeom>
        </p:spPr>
        <p:txBody>
          <a:bodyPr vert="horz" lIns="0" tIns="0" rIns="0" bIns="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457200" y="1490472"/>
            <a:ext cx="8229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524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93" r:id="rId8"/>
  </p:sldLayoutIdLst>
  <p:hf hdr="0" ftr="0" dt="0"/>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347472" indent="-347472" algn="l" defTabSz="914400" rtl="0" eaLnBrk="1" latinLnBrk="0" hangingPunct="1">
        <a:lnSpc>
          <a:spcPct val="90000"/>
        </a:lnSpc>
        <a:spcBef>
          <a:spcPts val="1000"/>
        </a:spcBef>
        <a:spcAft>
          <a:spcPts val="12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04672" indent="-347472" algn="l" defTabSz="914400" rtl="0" eaLnBrk="1" latinLnBrk="0" hangingPunct="1">
        <a:lnSpc>
          <a:spcPct val="90000"/>
        </a:lnSpc>
        <a:spcBef>
          <a:spcPts val="50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261872" indent="-347472" algn="l" defTabSz="914400" rtl="0" eaLnBrk="1" latinLnBrk="0" hangingPunct="1">
        <a:lnSpc>
          <a:spcPct val="90000"/>
        </a:lnSpc>
        <a:spcBef>
          <a:spcPts val="500"/>
        </a:spcBef>
        <a:spcAft>
          <a:spcPts val="1200"/>
        </a:spcAft>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76272" indent="-347472" algn="l" defTabSz="914400" rtl="0" eaLnBrk="1" latinLnBrk="0" hangingPunct="1">
        <a:lnSpc>
          <a:spcPct val="90000"/>
        </a:lnSpc>
        <a:spcBef>
          <a:spcPts val="500"/>
        </a:spcBef>
        <a:spcAft>
          <a:spcPts val="12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892" y="2732766"/>
            <a:ext cx="8166100" cy="2387600"/>
          </a:xfrm>
        </p:spPr>
        <p:txBody>
          <a:bodyPr/>
          <a:lstStyle/>
          <a:p>
            <a:r>
              <a:rPr lang="en-US" dirty="0">
                <a:latin typeface="Helvetica" pitchFamily="34" charset="0"/>
              </a:rPr>
              <a:t>Department of Neighborhoods </a:t>
            </a:r>
            <a:br>
              <a:rPr lang="en-US" dirty="0">
                <a:latin typeface="Helvetica" pitchFamily="34" charset="0"/>
              </a:rPr>
            </a:br>
            <a:r>
              <a:rPr lang="en-US" sz="2800" b="1" dirty="0">
                <a:latin typeface="Helvetica" pitchFamily="34" charset="0"/>
              </a:rPr>
              <a:t>FY2020 Proposed Budget Presentation</a:t>
            </a:r>
            <a:br>
              <a:rPr lang="en-US" sz="2800" dirty="0">
                <a:latin typeface="Helvetica" pitchFamily="34" charset="0"/>
              </a:rPr>
            </a:br>
            <a:br>
              <a:rPr lang="en-US" sz="2800" dirty="0">
                <a:latin typeface="Helvetica" pitchFamily="34" charset="0"/>
              </a:rPr>
            </a:br>
            <a:endParaRPr lang="en-US" sz="2800" dirty="0">
              <a:latin typeface="Helvetica" pitchFamily="34" charset="0"/>
            </a:endParaRPr>
          </a:p>
        </p:txBody>
      </p:sp>
      <p:sp>
        <p:nvSpPr>
          <p:cNvPr id="3" name="Subtitle 2"/>
          <p:cNvSpPr>
            <a:spLocks noGrp="1"/>
          </p:cNvSpPr>
          <p:nvPr>
            <p:ph type="subTitle" idx="1"/>
          </p:nvPr>
        </p:nvSpPr>
        <p:spPr/>
        <p:txBody>
          <a:bodyPr/>
          <a:lstStyle/>
          <a:p>
            <a:r>
              <a:rPr lang="en-US" dirty="0">
                <a:latin typeface="Helvetica" pitchFamily="34" charset="0"/>
              </a:rPr>
              <a:t>May 9, 2019</a:t>
            </a:r>
          </a:p>
        </p:txBody>
      </p:sp>
      <p:pic>
        <p:nvPicPr>
          <p:cNvPr id="5" name="Picture 4">
            <a:extLst>
              <a:ext uri="{FF2B5EF4-FFF2-40B4-BE49-F238E27FC236}">
                <a16:creationId xmlns:a16="http://schemas.microsoft.com/office/drawing/2014/main" id="{3608EC0B-A366-4BF1-84B1-1EDC1DCACE4D}"/>
              </a:ext>
            </a:extLst>
          </p:cNvPr>
          <p:cNvPicPr>
            <a:picLocks noChangeAspect="1"/>
          </p:cNvPicPr>
          <p:nvPr/>
        </p:nvPicPr>
        <p:blipFill>
          <a:blip r:embed="rId3"/>
          <a:stretch>
            <a:fillRect/>
          </a:stretch>
        </p:blipFill>
        <p:spPr>
          <a:xfrm>
            <a:off x="324892" y="139700"/>
            <a:ext cx="4572396" cy="1524132"/>
          </a:xfrm>
          <a:prstGeom prst="rect">
            <a:avLst/>
          </a:prstGeom>
        </p:spPr>
      </p:pic>
    </p:spTree>
    <p:extLst>
      <p:ext uri="{BB962C8B-B14F-4D97-AF65-F5344CB8AC3E}">
        <p14:creationId xmlns:p14="http://schemas.microsoft.com/office/powerpoint/2010/main" val="1580154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latin typeface="Helvetica" pitchFamily="34" charset="0"/>
              </a:rPr>
              <a:t>FY20 Budget Reductions</a:t>
            </a:r>
            <a:br>
              <a:rPr lang="en-US" dirty="0">
                <a:solidFill>
                  <a:srgbClr val="002060"/>
                </a:solidFill>
                <a:latin typeface="Helvetica" pitchFamily="34" charset="0"/>
              </a:rPr>
            </a:br>
            <a:endParaRPr lang="en-US" dirty="0">
              <a:solidFill>
                <a:srgbClr val="002060"/>
              </a:solidFill>
              <a:latin typeface="Helvetica" pitchFamily="34" charset="0"/>
            </a:endParaRPr>
          </a:p>
        </p:txBody>
      </p:sp>
      <p:sp>
        <p:nvSpPr>
          <p:cNvPr id="6" name="Slide Number Placeholder 5"/>
          <p:cNvSpPr>
            <a:spLocks noGrp="1"/>
          </p:cNvSpPr>
          <p:nvPr>
            <p:ph type="sldNum" sz="quarter" idx="12"/>
          </p:nvPr>
        </p:nvSpPr>
        <p:spPr/>
        <p:txBody>
          <a:bodyPr/>
          <a:lstStyle/>
          <a:p>
            <a:fld id="{016DFC01-5263-43CC-B2B1-8A1F23EF6CC2}" type="slidenum">
              <a:rPr lang="en-US" smtClean="0"/>
              <a:pPr/>
              <a:t>10</a:t>
            </a:fld>
            <a:endParaRPr lang="en-US" dirty="0"/>
          </a:p>
        </p:txBody>
      </p:sp>
      <p:sp>
        <p:nvSpPr>
          <p:cNvPr id="11" name="Content Placeholder 2">
            <a:extLst>
              <a:ext uri="{FF2B5EF4-FFF2-40B4-BE49-F238E27FC236}">
                <a16:creationId xmlns:a16="http://schemas.microsoft.com/office/drawing/2014/main" id="{0201EBF8-3FA1-4A20-A522-C304F0CFFBD5}"/>
              </a:ext>
            </a:extLst>
          </p:cNvPr>
          <p:cNvSpPr>
            <a:spLocks noGrp="1"/>
          </p:cNvSpPr>
          <p:nvPr>
            <p:ph idx="1"/>
          </p:nvPr>
        </p:nvSpPr>
        <p:spPr>
          <a:xfrm>
            <a:off x="768428" y="1693199"/>
            <a:ext cx="7371184" cy="4112953"/>
          </a:xfrm>
        </p:spPr>
        <p:txBody>
          <a:bodyPr>
            <a:normAutofit/>
          </a:bodyPr>
          <a:lstStyle/>
          <a:p>
            <a:r>
              <a:rPr lang="en-US" b="1" u="sng" dirty="0"/>
              <a:t>FY20 budget reductions - $165,441*:</a:t>
            </a:r>
          </a:p>
          <a:p>
            <a:pPr lvl="1"/>
            <a:r>
              <a:rPr lang="en-US" dirty="0">
                <a:solidFill>
                  <a:srgbClr val="FF0000"/>
                </a:solidFill>
              </a:rPr>
              <a:t>$349,434 –Reduce six (6) vacant, budgeted positions</a:t>
            </a:r>
          </a:p>
          <a:p>
            <a:pPr lvl="1"/>
            <a:r>
              <a:rPr lang="en-US" dirty="0">
                <a:solidFill>
                  <a:srgbClr val="FF0000"/>
                </a:solidFill>
              </a:rPr>
              <a:t>$128,693- Reduce Municipal Pension and Health Benefits </a:t>
            </a:r>
          </a:p>
          <a:p>
            <a:pPr lvl="1"/>
            <a:r>
              <a:rPr lang="en-US" dirty="0"/>
              <a:t>Reductions off-set by</a:t>
            </a:r>
          </a:p>
          <a:p>
            <a:pPr lvl="2"/>
            <a:r>
              <a:rPr lang="en-US" dirty="0"/>
              <a:t>HOPE Allowance increase $132,558</a:t>
            </a:r>
          </a:p>
          <a:p>
            <a:pPr lvl="2"/>
            <a:r>
              <a:rPr lang="en-US" dirty="0"/>
              <a:t>Restricted Accounts increase $180,129</a:t>
            </a:r>
          </a:p>
        </p:txBody>
      </p:sp>
    </p:spTree>
    <p:extLst>
      <p:ext uri="{BB962C8B-B14F-4D97-AF65-F5344CB8AC3E}">
        <p14:creationId xmlns:p14="http://schemas.microsoft.com/office/powerpoint/2010/main" val="217832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89" y="306170"/>
            <a:ext cx="6705600" cy="1143000"/>
          </a:xfrm>
        </p:spPr>
        <p:txBody>
          <a:bodyPr>
            <a:normAutofit/>
          </a:bodyPr>
          <a:lstStyle/>
          <a:p>
            <a:r>
              <a:rPr lang="en-US" dirty="0">
                <a:solidFill>
                  <a:srgbClr val="002060"/>
                </a:solidFill>
                <a:latin typeface="Helvetica" pitchFamily="34" charset="0"/>
              </a:rPr>
              <a:t>FY2020 - Expenditures Highlights</a:t>
            </a:r>
          </a:p>
        </p:txBody>
      </p:sp>
      <p:sp>
        <p:nvSpPr>
          <p:cNvPr id="3" name="Content Placeholder 2"/>
          <p:cNvSpPr>
            <a:spLocks noGrp="1"/>
          </p:cNvSpPr>
          <p:nvPr>
            <p:ph idx="1"/>
          </p:nvPr>
        </p:nvSpPr>
        <p:spPr/>
        <p:txBody>
          <a:bodyPr>
            <a:noAutofit/>
          </a:bodyPr>
          <a:lstStyle/>
          <a:p>
            <a:r>
              <a:rPr lang="en-US" sz="3600" dirty="0">
                <a:solidFill>
                  <a:schemeClr val="bg2">
                    <a:lumMod val="25000"/>
                  </a:schemeClr>
                </a:solidFill>
                <a:latin typeface="Helvetica" pitchFamily="34" charset="0"/>
              </a:rPr>
              <a:t>12% personnel reduction over FY19 adopted budget</a:t>
            </a:r>
          </a:p>
          <a:p>
            <a:pPr marL="0" indent="0">
              <a:buNone/>
            </a:pPr>
            <a:endParaRPr lang="en-US" sz="3600" dirty="0">
              <a:solidFill>
                <a:schemeClr val="bg2">
                  <a:lumMod val="25000"/>
                </a:schemeClr>
              </a:solidFill>
              <a:latin typeface="Helvetica" pitchFamily="34" charset="0"/>
            </a:endParaRPr>
          </a:p>
          <a:p>
            <a:r>
              <a:rPr lang="en-US" sz="3600" dirty="0">
                <a:solidFill>
                  <a:schemeClr val="bg2">
                    <a:lumMod val="25000"/>
                  </a:schemeClr>
                </a:solidFill>
                <a:latin typeface="Helvetica" pitchFamily="34" charset="0"/>
              </a:rPr>
              <a:t>Department-wide restricted accounts and HITS chargebacks moved to Neighborhood Services.</a:t>
            </a:r>
          </a:p>
          <a:p>
            <a:endParaRPr lang="en-US" sz="1000" dirty="0"/>
          </a:p>
          <a:p>
            <a:endParaRPr lang="en-US" sz="1000" dirty="0"/>
          </a:p>
        </p:txBody>
      </p:sp>
      <p:sp>
        <p:nvSpPr>
          <p:cNvPr id="6" name="Slide Number Placeholder 5"/>
          <p:cNvSpPr>
            <a:spLocks noGrp="1"/>
          </p:cNvSpPr>
          <p:nvPr>
            <p:ph type="sldNum" sz="quarter" idx="12"/>
          </p:nvPr>
        </p:nvSpPr>
        <p:spPr/>
        <p:txBody>
          <a:bodyPr/>
          <a:lstStyle/>
          <a:p>
            <a:fld id="{016DFC01-5263-43CC-B2B1-8A1F23EF6CC2}" type="slidenum">
              <a:rPr lang="en-US" smtClean="0"/>
              <a:pPr/>
              <a:t>11</a:t>
            </a:fld>
            <a:endParaRPr lang="en-US" dirty="0"/>
          </a:p>
        </p:txBody>
      </p:sp>
    </p:spTree>
    <p:extLst>
      <p:ext uri="{BB962C8B-B14F-4D97-AF65-F5344CB8AC3E}">
        <p14:creationId xmlns:p14="http://schemas.microsoft.com/office/powerpoint/2010/main" val="213923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332C-A8CD-4BAB-B265-D900CC80FD66}"/>
              </a:ext>
            </a:extLst>
          </p:cNvPr>
          <p:cNvSpPr>
            <a:spLocks noGrp="1"/>
          </p:cNvSpPr>
          <p:nvPr>
            <p:ph type="title"/>
          </p:nvPr>
        </p:nvSpPr>
        <p:spPr/>
        <p:txBody>
          <a:bodyPr/>
          <a:lstStyle/>
          <a:p>
            <a:r>
              <a:rPr lang="en-US" dirty="0">
                <a:solidFill>
                  <a:srgbClr val="002060"/>
                </a:solidFill>
                <a:latin typeface="Helvetica" pitchFamily="34" charset="0"/>
              </a:rPr>
              <a:t>Department Budget Reductions </a:t>
            </a:r>
            <a:br>
              <a:rPr lang="en-US" dirty="0">
                <a:solidFill>
                  <a:srgbClr val="002060"/>
                </a:solidFill>
                <a:latin typeface="Helvetica" pitchFamily="34" charset="0"/>
              </a:rPr>
            </a:br>
            <a:r>
              <a:rPr lang="en-US" dirty="0">
                <a:solidFill>
                  <a:srgbClr val="002060"/>
                </a:solidFill>
                <a:latin typeface="Helvetica" pitchFamily="34" charset="0"/>
              </a:rPr>
              <a:t>(in thousands)</a:t>
            </a:r>
          </a:p>
        </p:txBody>
      </p:sp>
      <p:sp>
        <p:nvSpPr>
          <p:cNvPr id="4" name="Slide Number Placeholder 3">
            <a:extLst>
              <a:ext uri="{FF2B5EF4-FFF2-40B4-BE49-F238E27FC236}">
                <a16:creationId xmlns:a16="http://schemas.microsoft.com/office/drawing/2014/main" id="{20A01BA8-35FB-4EA9-8F1C-8B6172B8C9D2}"/>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12</a:t>
            </a:fld>
            <a:endParaRPr lang="en-US" dirty="0">
              <a:solidFill>
                <a:prstClr val="black"/>
              </a:solidFill>
              <a:ea typeface="ＭＳ Ｐゴシック" charset="0"/>
            </a:endParaRPr>
          </a:p>
        </p:txBody>
      </p:sp>
      <p:graphicFrame>
        <p:nvGraphicFramePr>
          <p:cNvPr id="9" name="Table 8">
            <a:extLst>
              <a:ext uri="{FF2B5EF4-FFF2-40B4-BE49-F238E27FC236}">
                <a16:creationId xmlns:a16="http://schemas.microsoft.com/office/drawing/2014/main" id="{8F6CF235-91B7-4084-842A-BDED15968F1A}"/>
              </a:ext>
            </a:extLst>
          </p:cNvPr>
          <p:cNvGraphicFramePr>
            <a:graphicFrameLocks noGrp="1"/>
          </p:cNvGraphicFramePr>
          <p:nvPr>
            <p:extLst>
              <p:ext uri="{D42A27DB-BD31-4B8C-83A1-F6EECF244321}">
                <p14:modId xmlns:p14="http://schemas.microsoft.com/office/powerpoint/2010/main" val="137343164"/>
              </p:ext>
            </p:extLst>
          </p:nvPr>
        </p:nvGraphicFramePr>
        <p:xfrm>
          <a:off x="555476" y="1497503"/>
          <a:ext cx="7674123" cy="1213800"/>
        </p:xfrm>
        <a:graphic>
          <a:graphicData uri="http://schemas.openxmlformats.org/drawingml/2006/table">
            <a:tbl>
              <a:tblPr firstRow="1" bandRow="1">
                <a:tableStyleId>{5C22544A-7EE6-4342-B048-85BDC9FD1C3A}</a:tableStyleId>
              </a:tblPr>
              <a:tblGrid>
                <a:gridCol w="2573826">
                  <a:extLst>
                    <a:ext uri="{9D8B030D-6E8A-4147-A177-3AD203B41FA5}">
                      <a16:colId xmlns:a16="http://schemas.microsoft.com/office/drawing/2014/main" val="516550114"/>
                    </a:ext>
                  </a:extLst>
                </a:gridCol>
                <a:gridCol w="1268543">
                  <a:extLst>
                    <a:ext uri="{9D8B030D-6E8A-4147-A177-3AD203B41FA5}">
                      <a16:colId xmlns:a16="http://schemas.microsoft.com/office/drawing/2014/main" val="120854523"/>
                    </a:ext>
                  </a:extLst>
                </a:gridCol>
                <a:gridCol w="1210027">
                  <a:extLst>
                    <a:ext uri="{9D8B030D-6E8A-4147-A177-3AD203B41FA5}">
                      <a16:colId xmlns:a16="http://schemas.microsoft.com/office/drawing/2014/main" val="2288775472"/>
                    </a:ext>
                  </a:extLst>
                </a:gridCol>
                <a:gridCol w="1390470">
                  <a:extLst>
                    <a:ext uri="{9D8B030D-6E8A-4147-A177-3AD203B41FA5}">
                      <a16:colId xmlns:a16="http://schemas.microsoft.com/office/drawing/2014/main" val="3226125417"/>
                    </a:ext>
                  </a:extLst>
                </a:gridCol>
                <a:gridCol w="1231257">
                  <a:extLst>
                    <a:ext uri="{9D8B030D-6E8A-4147-A177-3AD203B41FA5}">
                      <a16:colId xmlns:a16="http://schemas.microsoft.com/office/drawing/2014/main" val="2175961683"/>
                    </a:ext>
                  </a:extLst>
                </a:gridCol>
              </a:tblGrid>
              <a:tr h="462890">
                <a:tc>
                  <a:txBody>
                    <a:bodyPr/>
                    <a:lstStyle/>
                    <a:p>
                      <a:pPr algn="ctr"/>
                      <a:r>
                        <a:rPr lang="en-US" sz="1200" dirty="0">
                          <a:latin typeface="Verdana" pitchFamily="34" charset="0"/>
                          <a:ea typeface="Verdana" pitchFamily="34" charset="0"/>
                          <a:cs typeface="Verdana" pitchFamily="34" charset="0"/>
                        </a:rPr>
                        <a:t>Fund</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FY18</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FY19</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FY20</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3-Year Total</a:t>
                      </a:r>
                    </a:p>
                  </a:txBody>
                  <a:tcPr anchor="b">
                    <a:solidFill>
                      <a:schemeClr val="accent1">
                        <a:lumMod val="50000"/>
                      </a:schemeClr>
                    </a:solidFill>
                  </a:tcPr>
                </a:tc>
                <a:extLst>
                  <a:ext uri="{0D108BD9-81ED-4DB2-BD59-A6C34878D82A}">
                    <a16:rowId xmlns:a16="http://schemas.microsoft.com/office/drawing/2014/main" val="2766710000"/>
                  </a:ext>
                </a:extLst>
              </a:tr>
              <a:tr h="375455">
                <a:tc>
                  <a:txBody>
                    <a:bodyPr/>
                    <a:lstStyle/>
                    <a:p>
                      <a:pPr algn="l"/>
                      <a:r>
                        <a:rPr lang="en-US" sz="1200" dirty="0"/>
                        <a:t>General Fund</a:t>
                      </a:r>
                    </a:p>
                  </a:txBody>
                  <a:tcPr anchor="b"/>
                </a:tc>
                <a:tc>
                  <a:txBody>
                    <a:bodyPr/>
                    <a:lstStyle/>
                    <a:p>
                      <a:pPr algn="ctr"/>
                      <a:r>
                        <a:rPr lang="en-US" sz="1200" dirty="0"/>
                        <a:t>($278)</a:t>
                      </a:r>
                    </a:p>
                  </a:txBody>
                  <a:tcPr anchor="b"/>
                </a:tc>
                <a:tc>
                  <a:txBody>
                    <a:bodyPr/>
                    <a:lstStyle/>
                    <a:p>
                      <a:pPr algn="ctr"/>
                      <a:r>
                        <a:rPr lang="en-US" sz="1200" dirty="0"/>
                        <a:t>($231)</a:t>
                      </a:r>
                    </a:p>
                  </a:txBody>
                  <a:tcPr anchor="b"/>
                </a:tc>
                <a:tc>
                  <a:txBody>
                    <a:bodyPr/>
                    <a:lstStyle/>
                    <a:p>
                      <a:pPr algn="ctr"/>
                      <a:r>
                        <a:rPr lang="en-US" sz="1200" dirty="0"/>
                        <a:t>($165)</a:t>
                      </a:r>
                    </a:p>
                  </a:txBody>
                  <a:tcPr anchor="b"/>
                </a:tc>
                <a:tc>
                  <a:txBody>
                    <a:bodyPr/>
                    <a:lstStyle/>
                    <a:p>
                      <a:pPr algn="ctr"/>
                      <a:r>
                        <a:rPr lang="en-US" sz="1200" dirty="0"/>
                        <a:t>($674)</a:t>
                      </a:r>
                    </a:p>
                  </a:txBody>
                  <a:tcPr anchor="b"/>
                </a:tc>
                <a:extLst>
                  <a:ext uri="{0D108BD9-81ED-4DB2-BD59-A6C34878D82A}">
                    <a16:rowId xmlns:a16="http://schemas.microsoft.com/office/drawing/2014/main" val="967263499"/>
                  </a:ext>
                </a:extLst>
              </a:tr>
              <a:tr h="375455">
                <a:tc>
                  <a:txBody>
                    <a:bodyPr/>
                    <a:lstStyle/>
                    <a:p>
                      <a:pPr marL="0" algn="ctr" defTabSz="914400" rtl="0" eaLnBrk="1" latinLnBrk="0" hangingPunct="1"/>
                      <a:r>
                        <a:rPr lang="en-US" sz="1200" b="1" kern="1200" dirty="0">
                          <a:solidFill>
                            <a:schemeClr val="lt1"/>
                          </a:solidFill>
                          <a:latin typeface="Verdana" pitchFamily="34" charset="0"/>
                          <a:ea typeface="Verdana" pitchFamily="34" charset="0"/>
                          <a:cs typeface="Verdana" pitchFamily="34" charset="0"/>
                        </a:rPr>
                        <a:t>Total</a:t>
                      </a:r>
                    </a:p>
                  </a:txBody>
                  <a:tcPr anchor="b">
                    <a:solidFill>
                      <a:schemeClr val="accent1">
                        <a:lumMod val="50000"/>
                      </a:schemeClr>
                    </a:solidFill>
                  </a:tcPr>
                </a:tc>
                <a:tc>
                  <a:txBody>
                    <a:bodyPr/>
                    <a:lstStyle/>
                    <a:p>
                      <a:pPr algn="ctr"/>
                      <a:r>
                        <a:rPr lang="en-US" sz="1200" b="1" dirty="0">
                          <a:solidFill>
                            <a:schemeClr val="bg1"/>
                          </a:solidFill>
                        </a:rPr>
                        <a:t>($278)</a:t>
                      </a:r>
                    </a:p>
                  </a:txBody>
                  <a:tcPr anchor="b">
                    <a:solidFill>
                      <a:schemeClr val="accent1">
                        <a:lumMod val="50000"/>
                      </a:schemeClr>
                    </a:solidFill>
                  </a:tcPr>
                </a:tc>
                <a:tc>
                  <a:txBody>
                    <a:bodyPr/>
                    <a:lstStyle/>
                    <a:p>
                      <a:pPr algn="ctr"/>
                      <a:r>
                        <a:rPr lang="en-US" sz="1200" b="1" dirty="0">
                          <a:solidFill>
                            <a:schemeClr val="bg1"/>
                          </a:solidFill>
                        </a:rPr>
                        <a:t>($231)</a:t>
                      </a:r>
                    </a:p>
                  </a:txBody>
                  <a:tcPr anchor="b">
                    <a:solidFill>
                      <a:schemeClr val="accent1">
                        <a:lumMod val="50000"/>
                      </a:schemeClr>
                    </a:solidFill>
                  </a:tcPr>
                </a:tc>
                <a:tc>
                  <a:txBody>
                    <a:bodyPr/>
                    <a:lstStyle/>
                    <a:p>
                      <a:pPr algn="ctr"/>
                      <a:r>
                        <a:rPr lang="en-US" sz="1200" b="1" dirty="0">
                          <a:solidFill>
                            <a:schemeClr val="bg1"/>
                          </a:solidFill>
                        </a:rPr>
                        <a:t>($165)</a:t>
                      </a:r>
                    </a:p>
                  </a:txBody>
                  <a:tcPr anchor="b">
                    <a:solidFill>
                      <a:schemeClr val="accent1">
                        <a:lumMod val="50000"/>
                      </a:schemeClr>
                    </a:solidFill>
                  </a:tcPr>
                </a:tc>
                <a:tc>
                  <a:txBody>
                    <a:bodyPr/>
                    <a:lstStyle/>
                    <a:p>
                      <a:pPr algn="ctr"/>
                      <a:r>
                        <a:rPr lang="en-US" sz="1200" b="1" dirty="0">
                          <a:solidFill>
                            <a:schemeClr val="bg1"/>
                          </a:solidFill>
                        </a:rPr>
                        <a:t>($674)</a:t>
                      </a:r>
                    </a:p>
                  </a:txBody>
                  <a:tcPr anchor="b">
                    <a:solidFill>
                      <a:schemeClr val="accent1">
                        <a:lumMod val="50000"/>
                      </a:schemeClr>
                    </a:solidFill>
                  </a:tcPr>
                </a:tc>
                <a:extLst>
                  <a:ext uri="{0D108BD9-81ED-4DB2-BD59-A6C34878D82A}">
                    <a16:rowId xmlns:a16="http://schemas.microsoft.com/office/drawing/2014/main" val="3365223260"/>
                  </a:ext>
                </a:extLst>
              </a:tr>
            </a:tbl>
          </a:graphicData>
        </a:graphic>
      </p:graphicFrame>
      <p:sp>
        <p:nvSpPr>
          <p:cNvPr id="10" name="Content Placeholder 2">
            <a:extLst>
              <a:ext uri="{FF2B5EF4-FFF2-40B4-BE49-F238E27FC236}">
                <a16:creationId xmlns:a16="http://schemas.microsoft.com/office/drawing/2014/main" id="{5BDB37D0-146F-49AA-9046-B7E482BBAE16}"/>
              </a:ext>
            </a:extLst>
          </p:cNvPr>
          <p:cNvSpPr>
            <a:spLocks noGrp="1"/>
          </p:cNvSpPr>
          <p:nvPr>
            <p:ph idx="1"/>
          </p:nvPr>
        </p:nvSpPr>
        <p:spPr>
          <a:xfrm>
            <a:off x="457200" y="3065805"/>
            <a:ext cx="7913077" cy="937031"/>
          </a:xfrm>
        </p:spPr>
        <p:txBody>
          <a:bodyPr>
            <a:noAutofit/>
          </a:bodyPr>
          <a:lstStyle/>
          <a:p>
            <a:r>
              <a:rPr lang="en-US" sz="1800" dirty="0">
                <a:solidFill>
                  <a:schemeClr val="bg2">
                    <a:lumMod val="25000"/>
                  </a:schemeClr>
                </a:solidFill>
                <a:latin typeface="Helvetica" pitchFamily="34" charset="0"/>
              </a:rPr>
              <a:t>Discuss 3-year budget reductions</a:t>
            </a:r>
          </a:p>
          <a:p>
            <a:pPr lvl="1"/>
            <a:r>
              <a:rPr lang="en-US" sz="1800" dirty="0">
                <a:solidFill>
                  <a:schemeClr val="bg2">
                    <a:lumMod val="25000"/>
                  </a:schemeClr>
                </a:solidFill>
                <a:latin typeface="Helvetica" pitchFamily="34" charset="0"/>
              </a:rPr>
              <a:t>4.7% budget decrease from FY17-Proposed FY20</a:t>
            </a:r>
          </a:p>
          <a:p>
            <a:pPr lvl="1"/>
            <a:r>
              <a:rPr lang="en-US" sz="1800" dirty="0">
                <a:solidFill>
                  <a:schemeClr val="bg2">
                    <a:lumMod val="25000"/>
                  </a:schemeClr>
                </a:solidFill>
                <a:latin typeface="Helvetica" pitchFamily="34" charset="0"/>
              </a:rPr>
              <a:t>14 positions eliminated including Code Enforcement Officers, Abatement Specialist, Laborers, Customer Service Rep. III, and Staff Analyst.</a:t>
            </a:r>
          </a:p>
          <a:p>
            <a:pPr lvl="1"/>
            <a:r>
              <a:rPr lang="en-US" sz="1800" dirty="0">
                <a:solidFill>
                  <a:schemeClr val="bg2">
                    <a:lumMod val="25000"/>
                  </a:schemeClr>
                </a:solidFill>
                <a:latin typeface="Helvetica" pitchFamily="34" charset="0"/>
              </a:rPr>
              <a:t>Inspections, in-house abatements, contractor abatements, demolitions, and junked vehicle tows will be impacted due to the current and future staff levels. </a:t>
            </a:r>
          </a:p>
          <a:p>
            <a:pPr marL="457200" lvl="1" indent="0">
              <a:buNone/>
            </a:pPr>
            <a:endParaRPr lang="en-US" dirty="0">
              <a:solidFill>
                <a:schemeClr val="bg2">
                  <a:lumMod val="25000"/>
                </a:schemeClr>
              </a:solidFill>
              <a:latin typeface="Helvetica" pitchFamily="34" charset="0"/>
            </a:endParaRPr>
          </a:p>
          <a:p>
            <a:pPr marL="0" indent="0">
              <a:buNone/>
            </a:pPr>
            <a:endParaRPr lang="en-US" b="1" u="sng" dirty="0">
              <a:latin typeface="Verdana" panose="020B0604030504040204" pitchFamily="34" charset="0"/>
              <a:ea typeface="Verdana" panose="020B0604030504040204" pitchFamily="34" charset="0"/>
              <a:cs typeface="Verdana" panose="020B0604030504040204" pitchFamily="34" charset="0"/>
            </a:endParaRPr>
          </a:p>
          <a:p>
            <a:endParaRPr lang="en-US" sz="700" dirty="0"/>
          </a:p>
          <a:p>
            <a:endParaRPr lang="en-US" sz="700" dirty="0"/>
          </a:p>
        </p:txBody>
      </p:sp>
    </p:spTree>
    <p:extLst>
      <p:ext uri="{BB962C8B-B14F-4D97-AF65-F5344CB8AC3E}">
        <p14:creationId xmlns:p14="http://schemas.microsoft.com/office/powerpoint/2010/main" val="116504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latin typeface="Helvetica" pitchFamily="34" charset="0"/>
              </a:rPr>
              <a:t>Budget History</a:t>
            </a:r>
          </a:p>
        </p:txBody>
      </p:sp>
      <p:sp>
        <p:nvSpPr>
          <p:cNvPr id="6" name="Slide Number Placeholder 5"/>
          <p:cNvSpPr>
            <a:spLocks noGrp="1"/>
          </p:cNvSpPr>
          <p:nvPr>
            <p:ph type="sldNum" sz="quarter" idx="12"/>
          </p:nvPr>
        </p:nvSpPr>
        <p:spPr/>
        <p:txBody>
          <a:bodyPr/>
          <a:lstStyle/>
          <a:p>
            <a:fld id="{016DFC01-5263-43CC-B2B1-8A1F23EF6CC2}" type="slidenum">
              <a:rPr lang="en-US" smtClean="0"/>
              <a:pPr/>
              <a:t>13</a:t>
            </a:fld>
            <a:endParaRPr lang="en-US" dirty="0"/>
          </a:p>
        </p:txBody>
      </p:sp>
      <p:graphicFrame>
        <p:nvGraphicFramePr>
          <p:cNvPr id="7" name="Content Placeholder 6">
            <a:extLst>
              <a:ext uri="{FF2B5EF4-FFF2-40B4-BE49-F238E27FC236}">
                <a16:creationId xmlns:a16="http://schemas.microsoft.com/office/drawing/2014/main" id="{8441A113-6600-4770-ACD1-FBC0D351A7D1}"/>
              </a:ext>
            </a:extLst>
          </p:cNvPr>
          <p:cNvGraphicFramePr>
            <a:graphicFrameLocks noGrp="1"/>
          </p:cNvGraphicFramePr>
          <p:nvPr>
            <p:ph idx="1"/>
            <p:extLst>
              <p:ext uri="{D42A27DB-BD31-4B8C-83A1-F6EECF244321}">
                <p14:modId xmlns:p14="http://schemas.microsoft.com/office/powerpoint/2010/main" val="1302280917"/>
              </p:ext>
            </p:extLst>
          </p:nvPr>
        </p:nvGraphicFramePr>
        <p:xfrm>
          <a:off x="213063" y="1581590"/>
          <a:ext cx="8842157" cy="2382298"/>
        </p:xfrm>
        <a:graphic>
          <a:graphicData uri="http://schemas.openxmlformats.org/drawingml/2006/table">
            <a:tbl>
              <a:tblPr firstRow="1" bandRow="1">
                <a:tableStyleId>{5C22544A-7EE6-4342-B048-85BDC9FD1C3A}</a:tableStyleId>
              </a:tblPr>
              <a:tblGrid>
                <a:gridCol w="1843475">
                  <a:extLst>
                    <a:ext uri="{9D8B030D-6E8A-4147-A177-3AD203B41FA5}">
                      <a16:colId xmlns:a16="http://schemas.microsoft.com/office/drawing/2014/main" val="1408016041"/>
                    </a:ext>
                  </a:extLst>
                </a:gridCol>
                <a:gridCol w="1166447">
                  <a:extLst>
                    <a:ext uri="{9D8B030D-6E8A-4147-A177-3AD203B41FA5}">
                      <a16:colId xmlns:a16="http://schemas.microsoft.com/office/drawing/2014/main" val="3926054331"/>
                    </a:ext>
                  </a:extLst>
                </a:gridCol>
                <a:gridCol w="1166447">
                  <a:extLst>
                    <a:ext uri="{9D8B030D-6E8A-4147-A177-3AD203B41FA5}">
                      <a16:colId xmlns:a16="http://schemas.microsoft.com/office/drawing/2014/main" val="556484046"/>
                    </a:ext>
                  </a:extLst>
                </a:gridCol>
                <a:gridCol w="1166447">
                  <a:extLst>
                    <a:ext uri="{9D8B030D-6E8A-4147-A177-3AD203B41FA5}">
                      <a16:colId xmlns:a16="http://schemas.microsoft.com/office/drawing/2014/main" val="2375657219"/>
                    </a:ext>
                  </a:extLst>
                </a:gridCol>
                <a:gridCol w="1166447">
                  <a:extLst>
                    <a:ext uri="{9D8B030D-6E8A-4147-A177-3AD203B41FA5}">
                      <a16:colId xmlns:a16="http://schemas.microsoft.com/office/drawing/2014/main" val="1856330625"/>
                    </a:ext>
                  </a:extLst>
                </a:gridCol>
                <a:gridCol w="1166447">
                  <a:extLst>
                    <a:ext uri="{9D8B030D-6E8A-4147-A177-3AD203B41FA5}">
                      <a16:colId xmlns:a16="http://schemas.microsoft.com/office/drawing/2014/main" val="951539718"/>
                    </a:ext>
                  </a:extLst>
                </a:gridCol>
                <a:gridCol w="1166447">
                  <a:extLst>
                    <a:ext uri="{9D8B030D-6E8A-4147-A177-3AD203B41FA5}">
                      <a16:colId xmlns:a16="http://schemas.microsoft.com/office/drawing/2014/main" val="1397594483"/>
                    </a:ext>
                  </a:extLst>
                </a:gridCol>
              </a:tblGrid>
              <a:tr h="343557">
                <a:tc>
                  <a:txBody>
                    <a:bodyPr/>
                    <a:lstStyle/>
                    <a:p>
                      <a:endParaRPr lang="en-US" sz="1400" dirty="0"/>
                    </a:p>
                  </a:txBody>
                  <a:tcPr/>
                </a:tc>
                <a:tc>
                  <a:txBody>
                    <a:bodyPr/>
                    <a:lstStyle/>
                    <a:p>
                      <a:pPr algn="ctr"/>
                      <a:r>
                        <a:rPr lang="en-US" dirty="0"/>
                        <a:t>FY15</a:t>
                      </a:r>
                    </a:p>
                  </a:txBody>
                  <a:tcPr anchor="ctr"/>
                </a:tc>
                <a:tc>
                  <a:txBody>
                    <a:bodyPr/>
                    <a:lstStyle/>
                    <a:p>
                      <a:pPr algn="ctr"/>
                      <a:r>
                        <a:rPr lang="en-US" dirty="0"/>
                        <a:t>FY16</a:t>
                      </a:r>
                    </a:p>
                  </a:txBody>
                  <a:tcPr anchor="ctr"/>
                </a:tc>
                <a:tc>
                  <a:txBody>
                    <a:bodyPr/>
                    <a:lstStyle/>
                    <a:p>
                      <a:pPr algn="ctr"/>
                      <a:r>
                        <a:rPr lang="en-US" dirty="0"/>
                        <a:t>FY17</a:t>
                      </a:r>
                    </a:p>
                  </a:txBody>
                  <a:tcPr anchor="ctr"/>
                </a:tc>
                <a:tc>
                  <a:txBody>
                    <a:bodyPr/>
                    <a:lstStyle/>
                    <a:p>
                      <a:pPr algn="ctr"/>
                      <a:r>
                        <a:rPr lang="en-US" dirty="0"/>
                        <a:t>FY18</a:t>
                      </a:r>
                    </a:p>
                  </a:txBody>
                  <a:tcPr anchor="ctr"/>
                </a:tc>
                <a:tc>
                  <a:txBody>
                    <a:bodyPr/>
                    <a:lstStyle/>
                    <a:p>
                      <a:pPr algn="ctr"/>
                      <a:r>
                        <a:rPr lang="en-US" dirty="0"/>
                        <a:t>FY19</a:t>
                      </a:r>
                    </a:p>
                  </a:txBody>
                  <a:tcPr anchor="ctr"/>
                </a:tc>
                <a:tc>
                  <a:txBody>
                    <a:bodyPr/>
                    <a:lstStyle/>
                    <a:p>
                      <a:pPr algn="ctr"/>
                      <a:r>
                        <a:rPr lang="en-US" dirty="0"/>
                        <a:t>FY20</a:t>
                      </a:r>
                    </a:p>
                  </a:txBody>
                  <a:tcPr anchor="ctr"/>
                </a:tc>
                <a:extLst>
                  <a:ext uri="{0D108BD9-81ED-4DB2-BD59-A6C34878D82A}">
                    <a16:rowId xmlns:a16="http://schemas.microsoft.com/office/drawing/2014/main" val="3534143172"/>
                  </a:ext>
                </a:extLst>
              </a:tr>
              <a:tr h="657550">
                <a:tc>
                  <a:txBody>
                    <a:bodyPr/>
                    <a:lstStyle/>
                    <a:p>
                      <a:pPr algn="ctr"/>
                      <a:r>
                        <a:rPr lang="en-US" sz="1400" dirty="0"/>
                        <a:t>Current Budget</a:t>
                      </a:r>
                    </a:p>
                  </a:txBody>
                  <a:tcPr anchor="ctr"/>
                </a:tc>
                <a:tc>
                  <a:txBody>
                    <a:bodyPr/>
                    <a:lstStyle/>
                    <a:p>
                      <a:pPr marL="0" algn="l" defTabSz="914400" rtl="0" eaLnBrk="1" latinLnBrk="0" hangingPunct="1"/>
                      <a:r>
                        <a:rPr lang="en-US" sz="1400" kern="1200" dirty="0">
                          <a:solidFill>
                            <a:schemeClr val="dk1"/>
                          </a:solidFill>
                          <a:latin typeface="+mn-lt"/>
                          <a:ea typeface="+mn-ea"/>
                          <a:cs typeface="+mn-cs"/>
                        </a:rPr>
                        <a:t>$12,221,274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$12,263,579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$11,764,711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$11,358,154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$11,451,048</a:t>
                      </a:r>
                    </a:p>
                  </a:txBody>
                  <a:tcPr/>
                </a:tc>
                <a:tc>
                  <a:txBody>
                    <a:bodyPr/>
                    <a:lstStyle/>
                    <a:p>
                      <a:pPr marL="0" algn="l" defTabSz="914400" rtl="0" eaLnBrk="1" latinLnBrk="0" hangingPunct="1"/>
                      <a:r>
                        <a:rPr lang="en-US" sz="1400" kern="1200" dirty="0">
                          <a:solidFill>
                            <a:schemeClr val="dk1"/>
                          </a:solidFill>
                          <a:latin typeface="+mn-lt"/>
                          <a:ea typeface="+mn-ea"/>
                          <a:cs typeface="+mn-cs"/>
                        </a:rPr>
                        <a:t>$11,208,860</a:t>
                      </a:r>
                    </a:p>
                  </a:txBody>
                  <a:tcPr/>
                </a:tc>
                <a:extLst>
                  <a:ext uri="{0D108BD9-81ED-4DB2-BD59-A6C34878D82A}">
                    <a16:rowId xmlns:a16="http://schemas.microsoft.com/office/drawing/2014/main" val="2073008416"/>
                  </a:ext>
                </a:extLst>
              </a:tr>
              <a:tr h="701438">
                <a:tc>
                  <a:txBody>
                    <a:bodyPr/>
                    <a:lstStyle/>
                    <a:p>
                      <a:pPr algn="ctr"/>
                      <a:r>
                        <a:rPr lang="en-US" sz="1400" dirty="0"/>
                        <a:t>Actual / Projection</a:t>
                      </a:r>
                    </a:p>
                  </a:txBody>
                  <a:tcPr anchor="ctr"/>
                </a:tc>
                <a:tc>
                  <a:txBody>
                    <a:bodyPr/>
                    <a:lstStyle/>
                    <a:p>
                      <a:pPr marL="0" algn="l" defTabSz="914400" rtl="0" eaLnBrk="1" latinLnBrk="0" hangingPunct="1"/>
                      <a:r>
                        <a:rPr lang="en-US" sz="1400" kern="1200" dirty="0">
                          <a:solidFill>
                            <a:schemeClr val="dk1"/>
                          </a:solidFill>
                          <a:latin typeface="+mn-lt"/>
                          <a:ea typeface="+mn-ea"/>
                          <a:cs typeface="+mn-cs"/>
                        </a:rPr>
                        <a:t>$12,018,096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$12,471,529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$11,143,083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$11,011,579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$11,374,301</a:t>
                      </a:r>
                    </a:p>
                  </a:txBody>
                  <a:tcPr/>
                </a:tc>
                <a:tc>
                  <a:txBody>
                    <a:bodyPr/>
                    <a:lstStyle/>
                    <a:p>
                      <a:pPr marL="0" algn="l" defTabSz="914400" rtl="0" eaLnBrk="1" latinLnBrk="0" hangingPunct="1"/>
                      <a:r>
                        <a:rPr lang="en-US" sz="1400" kern="1200" dirty="0">
                          <a:solidFill>
                            <a:schemeClr val="dk1"/>
                          </a:solidFill>
                          <a:latin typeface="+mn-lt"/>
                          <a:ea typeface="+mn-ea"/>
                          <a:cs typeface="+mn-cs"/>
                        </a:rPr>
                        <a:t>$11,208,860</a:t>
                      </a:r>
                    </a:p>
                  </a:txBody>
                  <a:tcPr/>
                </a:tc>
                <a:extLst>
                  <a:ext uri="{0D108BD9-81ED-4DB2-BD59-A6C34878D82A}">
                    <a16:rowId xmlns:a16="http://schemas.microsoft.com/office/drawing/2014/main" val="4179704993"/>
                  </a:ext>
                </a:extLst>
              </a:tr>
              <a:tr h="657550">
                <a:tc>
                  <a:txBody>
                    <a:bodyPr/>
                    <a:lstStyle/>
                    <a:p>
                      <a:pPr algn="ctr"/>
                      <a:r>
                        <a:rPr lang="en-US" sz="1400" dirty="0"/>
                        <a:t>Surplus/Deficit</a:t>
                      </a:r>
                    </a:p>
                  </a:txBody>
                  <a:tcPr anchor="ctr"/>
                </a:tc>
                <a:tc>
                  <a:txBody>
                    <a:bodyPr/>
                    <a:lstStyle/>
                    <a:p>
                      <a:pPr marL="0" algn="l" defTabSz="914400" rtl="0" eaLnBrk="1" latinLnBrk="0" hangingPunct="1"/>
                      <a:r>
                        <a:rPr lang="en-US" sz="1400" kern="1200" dirty="0">
                          <a:solidFill>
                            <a:schemeClr val="dk1"/>
                          </a:solidFill>
                          <a:latin typeface="+mn-lt"/>
                          <a:ea typeface="+mn-ea"/>
                          <a:cs typeface="+mn-cs"/>
                        </a:rPr>
                        <a:t>$203,178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($153,950)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$621,628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$346,575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$76,747</a:t>
                      </a:r>
                    </a:p>
                  </a:txBody>
                  <a:tcPr/>
                </a:tc>
                <a:tc>
                  <a:txBody>
                    <a:bodyPr/>
                    <a:lstStyle/>
                    <a:p>
                      <a:pPr marL="0" algn="l" defTabSz="914400" rtl="0" eaLnBrk="1" latinLnBrk="0" hangingPunct="1"/>
                      <a:r>
                        <a:rPr lang="en-US" sz="1400" kern="1200" dirty="0">
                          <a:solidFill>
                            <a:schemeClr val="dk1"/>
                          </a:solidFill>
                          <a:latin typeface="+mn-lt"/>
                          <a:ea typeface="+mn-ea"/>
                          <a:cs typeface="+mn-cs"/>
                        </a:rPr>
                        <a:t>$0</a:t>
                      </a:r>
                    </a:p>
                  </a:txBody>
                  <a:tcPr/>
                </a:tc>
                <a:extLst>
                  <a:ext uri="{0D108BD9-81ED-4DB2-BD59-A6C34878D82A}">
                    <a16:rowId xmlns:a16="http://schemas.microsoft.com/office/drawing/2014/main" val="2438322620"/>
                  </a:ext>
                </a:extLst>
              </a:tr>
            </a:tbl>
          </a:graphicData>
        </a:graphic>
      </p:graphicFrame>
    </p:spTree>
    <p:extLst>
      <p:ext uri="{BB962C8B-B14F-4D97-AF65-F5344CB8AC3E}">
        <p14:creationId xmlns:p14="http://schemas.microsoft.com/office/powerpoint/2010/main" val="114372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gn="ctr">
              <a:buNone/>
            </a:pPr>
            <a:r>
              <a:rPr lang="en-US" sz="11500" dirty="0">
                <a:solidFill>
                  <a:schemeClr val="bg2">
                    <a:lumMod val="25000"/>
                  </a:schemeClr>
                </a:solidFill>
                <a:latin typeface="Helvetica" pitchFamily="34" charset="0"/>
              </a:rPr>
              <a:t>Questions</a:t>
            </a:r>
          </a:p>
        </p:txBody>
      </p:sp>
      <p:sp>
        <p:nvSpPr>
          <p:cNvPr id="6" name="Slide Number Placeholder 5"/>
          <p:cNvSpPr>
            <a:spLocks noGrp="1"/>
          </p:cNvSpPr>
          <p:nvPr>
            <p:ph type="sldNum" sz="quarter" idx="12"/>
          </p:nvPr>
        </p:nvSpPr>
        <p:spPr/>
        <p:txBody>
          <a:bodyPr/>
          <a:lstStyle/>
          <a:p>
            <a:fld id="{016DFC01-5263-43CC-B2B1-8A1F23EF6CC2}" type="slidenum">
              <a:rPr lang="en-US" smtClean="0"/>
              <a:pPr/>
              <a:t>14</a:t>
            </a:fld>
            <a:endParaRPr lang="en-US" dirty="0"/>
          </a:p>
        </p:txBody>
      </p:sp>
    </p:spTree>
    <p:extLst>
      <p:ext uri="{BB962C8B-B14F-4D97-AF65-F5344CB8AC3E}">
        <p14:creationId xmlns:p14="http://schemas.microsoft.com/office/powerpoint/2010/main" val="289977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525"/>
            <a:ext cx="8229600" cy="4351338"/>
          </a:xfrm>
        </p:spPr>
        <p:txBody>
          <a:bodyPr anchor="ctr">
            <a:normAutofit/>
          </a:bodyPr>
          <a:lstStyle/>
          <a:p>
            <a:pPr marL="0" indent="0" algn="ctr">
              <a:buNone/>
            </a:pPr>
            <a:r>
              <a:rPr lang="en-US" sz="11500" dirty="0">
                <a:solidFill>
                  <a:schemeClr val="bg2">
                    <a:lumMod val="25000"/>
                  </a:schemeClr>
                </a:solidFill>
                <a:latin typeface="Helvetica" pitchFamily="34" charset="0"/>
              </a:rPr>
              <a:t>Appendix</a:t>
            </a:r>
          </a:p>
        </p:txBody>
      </p:sp>
      <p:sp>
        <p:nvSpPr>
          <p:cNvPr id="6" name="Slide Number Placeholder 5"/>
          <p:cNvSpPr>
            <a:spLocks noGrp="1"/>
          </p:cNvSpPr>
          <p:nvPr>
            <p:ph type="sldNum" sz="quarter" idx="12"/>
          </p:nvPr>
        </p:nvSpPr>
        <p:spPr/>
        <p:txBody>
          <a:bodyPr/>
          <a:lstStyle/>
          <a:p>
            <a:fld id="{016DFC01-5263-43CC-B2B1-8A1F23EF6CC2}" type="slidenum">
              <a:rPr lang="en-US" smtClean="0"/>
              <a:pPr/>
              <a:t>15</a:t>
            </a:fld>
            <a:endParaRPr lang="en-US" dirty="0"/>
          </a:p>
        </p:txBody>
      </p:sp>
      <p:pic>
        <p:nvPicPr>
          <p:cNvPr id="2" name="Picture 1">
            <a:extLst>
              <a:ext uri="{FF2B5EF4-FFF2-40B4-BE49-F238E27FC236}">
                <a16:creationId xmlns:a16="http://schemas.microsoft.com/office/drawing/2014/main" id="{0B383358-2947-45A6-B738-02BD053B9E41}"/>
              </a:ext>
            </a:extLst>
          </p:cNvPr>
          <p:cNvPicPr>
            <a:picLocks noChangeAspect="1"/>
          </p:cNvPicPr>
          <p:nvPr/>
        </p:nvPicPr>
        <p:blipFill>
          <a:blip r:embed="rId3"/>
          <a:stretch>
            <a:fillRect/>
          </a:stretch>
        </p:blipFill>
        <p:spPr>
          <a:xfrm>
            <a:off x="0" y="3051098"/>
            <a:ext cx="9144000" cy="3059654"/>
          </a:xfrm>
          <a:prstGeom prst="rect">
            <a:avLst/>
          </a:prstGeom>
        </p:spPr>
      </p:pic>
    </p:spTree>
    <p:extLst>
      <p:ext uri="{BB962C8B-B14F-4D97-AF65-F5344CB8AC3E}">
        <p14:creationId xmlns:p14="http://schemas.microsoft.com/office/powerpoint/2010/main" val="340539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latin typeface="Helvetica" pitchFamily="34" charset="0"/>
              </a:rPr>
              <a:t>FY20 Budget Reductions Net Change </a:t>
            </a:r>
            <a:br>
              <a:rPr lang="en-US" dirty="0">
                <a:solidFill>
                  <a:srgbClr val="002060"/>
                </a:solidFill>
                <a:latin typeface="Helvetica" pitchFamily="34" charset="0"/>
              </a:rPr>
            </a:br>
            <a:r>
              <a:rPr lang="en-US" dirty="0">
                <a:solidFill>
                  <a:srgbClr val="002060"/>
                </a:solidFill>
                <a:latin typeface="Helvetica" pitchFamily="34" charset="0"/>
              </a:rPr>
              <a:t>A-1</a:t>
            </a:r>
          </a:p>
        </p:txBody>
      </p:sp>
      <p:sp>
        <p:nvSpPr>
          <p:cNvPr id="6" name="Slide Number Placeholder 5"/>
          <p:cNvSpPr>
            <a:spLocks noGrp="1"/>
          </p:cNvSpPr>
          <p:nvPr>
            <p:ph type="sldNum" sz="quarter" idx="12"/>
          </p:nvPr>
        </p:nvSpPr>
        <p:spPr/>
        <p:txBody>
          <a:bodyPr/>
          <a:lstStyle/>
          <a:p>
            <a:fld id="{016DFC01-5263-43CC-B2B1-8A1F23EF6CC2}" type="slidenum">
              <a:rPr lang="en-US" smtClean="0"/>
              <a:pPr/>
              <a:t>16</a:t>
            </a:fld>
            <a:endParaRPr lang="en-US" dirty="0"/>
          </a:p>
        </p:txBody>
      </p:sp>
      <p:pic>
        <p:nvPicPr>
          <p:cNvPr id="5" name="Picture 4">
            <a:extLst>
              <a:ext uri="{FF2B5EF4-FFF2-40B4-BE49-F238E27FC236}">
                <a16:creationId xmlns:a16="http://schemas.microsoft.com/office/drawing/2014/main" id="{61EDDFB9-2C86-42C9-B65A-207032F697D1}"/>
              </a:ext>
            </a:extLst>
          </p:cNvPr>
          <p:cNvPicPr>
            <a:picLocks noChangeAspect="1"/>
          </p:cNvPicPr>
          <p:nvPr/>
        </p:nvPicPr>
        <p:blipFill>
          <a:blip r:embed="rId2"/>
          <a:stretch>
            <a:fillRect/>
          </a:stretch>
        </p:blipFill>
        <p:spPr>
          <a:xfrm>
            <a:off x="1771771" y="1172127"/>
            <a:ext cx="4507109" cy="5549348"/>
          </a:xfrm>
          <a:prstGeom prst="rect">
            <a:avLst/>
          </a:prstGeom>
        </p:spPr>
      </p:pic>
    </p:spTree>
    <p:extLst>
      <p:ext uri="{BB962C8B-B14F-4D97-AF65-F5344CB8AC3E}">
        <p14:creationId xmlns:p14="http://schemas.microsoft.com/office/powerpoint/2010/main" val="1611321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latin typeface="Helvetica" pitchFamily="34" charset="0"/>
              </a:rPr>
              <a:t>Department Demographics</a:t>
            </a:r>
            <a:br>
              <a:rPr lang="en-US" dirty="0">
                <a:solidFill>
                  <a:srgbClr val="002060"/>
                </a:solidFill>
                <a:latin typeface="Helvetica" pitchFamily="34" charset="0"/>
              </a:rPr>
            </a:br>
            <a:r>
              <a:rPr lang="en-US" dirty="0">
                <a:solidFill>
                  <a:srgbClr val="002060"/>
                </a:solidFill>
                <a:latin typeface="Helvetica" pitchFamily="34" charset="0"/>
              </a:rPr>
              <a:t>General Fund A-2</a:t>
            </a:r>
          </a:p>
        </p:txBody>
      </p:sp>
      <p:graphicFrame>
        <p:nvGraphicFramePr>
          <p:cNvPr id="7" name="Content Placeholder 6">
            <a:extLst>
              <a:ext uri="{FF2B5EF4-FFF2-40B4-BE49-F238E27FC236}">
                <a16:creationId xmlns:a16="http://schemas.microsoft.com/office/drawing/2014/main" id="{69442290-8ABD-47A1-8B76-2FEF8E7F2D10}"/>
              </a:ext>
            </a:extLst>
          </p:cNvPr>
          <p:cNvGraphicFramePr>
            <a:graphicFrameLocks noGrp="1"/>
          </p:cNvGraphicFramePr>
          <p:nvPr>
            <p:ph idx="1"/>
            <p:extLst>
              <p:ext uri="{D42A27DB-BD31-4B8C-83A1-F6EECF244321}">
                <p14:modId xmlns:p14="http://schemas.microsoft.com/office/powerpoint/2010/main" val="1253396107"/>
              </p:ext>
            </p:extLst>
          </p:nvPr>
        </p:nvGraphicFramePr>
        <p:xfrm>
          <a:off x="162560" y="1785303"/>
          <a:ext cx="5740400" cy="4391977"/>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016DFC01-5263-43CC-B2B1-8A1F23EF6CC2}" type="slidenum">
              <a:rPr lang="en-US" smtClean="0"/>
              <a:pPr/>
              <a:t>17</a:t>
            </a:fld>
            <a:endParaRPr lang="en-US" dirty="0"/>
          </a:p>
        </p:txBody>
      </p:sp>
      <p:sp>
        <p:nvSpPr>
          <p:cNvPr id="8" name="TextBox 7">
            <a:extLst>
              <a:ext uri="{FF2B5EF4-FFF2-40B4-BE49-F238E27FC236}">
                <a16:creationId xmlns:a16="http://schemas.microsoft.com/office/drawing/2014/main" id="{F1EB0E6B-A4FB-4414-AE85-391644B4AE9D}"/>
              </a:ext>
            </a:extLst>
          </p:cNvPr>
          <p:cNvSpPr txBox="1"/>
          <p:nvPr/>
        </p:nvSpPr>
        <p:spPr>
          <a:xfrm>
            <a:off x="6360160" y="3108960"/>
            <a:ext cx="2326640" cy="2308324"/>
          </a:xfrm>
          <a:prstGeom prst="rect">
            <a:avLst/>
          </a:prstGeom>
          <a:noFill/>
        </p:spPr>
        <p:txBody>
          <a:bodyPr wrap="square" rtlCol="0">
            <a:spAutoFit/>
          </a:bodyPr>
          <a:lstStyle/>
          <a:p>
            <a:pPr algn="r"/>
            <a:r>
              <a:rPr lang="en-US" b="1" u="sng" dirty="0"/>
              <a:t>Gender Breakdown</a:t>
            </a:r>
          </a:p>
          <a:p>
            <a:pPr algn="r"/>
            <a:r>
              <a:rPr lang="en-US" dirty="0"/>
              <a:t>Female: 46</a:t>
            </a:r>
          </a:p>
          <a:p>
            <a:pPr algn="r"/>
            <a:r>
              <a:rPr lang="en-US" dirty="0"/>
              <a:t>Male: 46</a:t>
            </a:r>
          </a:p>
          <a:p>
            <a:pPr algn="r"/>
            <a:r>
              <a:rPr lang="en-US" b="1" dirty="0"/>
              <a:t>Grand Total: 92</a:t>
            </a:r>
          </a:p>
          <a:p>
            <a:endParaRPr lang="en-US" b="1" u="sng" dirty="0"/>
          </a:p>
          <a:p>
            <a:endParaRPr lang="en-US" dirty="0"/>
          </a:p>
          <a:p>
            <a:endParaRPr lang="en-US" dirty="0"/>
          </a:p>
          <a:p>
            <a:endParaRPr lang="en-US" dirty="0"/>
          </a:p>
        </p:txBody>
      </p:sp>
    </p:spTree>
    <p:extLst>
      <p:ext uri="{BB962C8B-B14F-4D97-AF65-F5344CB8AC3E}">
        <p14:creationId xmlns:p14="http://schemas.microsoft.com/office/powerpoint/2010/main" val="3861788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latin typeface="Helvetica" pitchFamily="34" charset="0"/>
              </a:rPr>
              <a:t>Department Demographics</a:t>
            </a:r>
            <a:br>
              <a:rPr lang="en-US" dirty="0">
                <a:solidFill>
                  <a:srgbClr val="002060"/>
                </a:solidFill>
                <a:latin typeface="Helvetica" pitchFamily="34" charset="0"/>
              </a:rPr>
            </a:br>
            <a:r>
              <a:rPr lang="en-US" dirty="0">
                <a:solidFill>
                  <a:srgbClr val="002060"/>
                </a:solidFill>
                <a:latin typeface="Helvetica" pitchFamily="34" charset="0"/>
              </a:rPr>
              <a:t>CDBG/Code Enforcement A-3</a:t>
            </a:r>
          </a:p>
        </p:txBody>
      </p:sp>
      <p:graphicFrame>
        <p:nvGraphicFramePr>
          <p:cNvPr id="7" name="Content Placeholder 6">
            <a:extLst>
              <a:ext uri="{FF2B5EF4-FFF2-40B4-BE49-F238E27FC236}">
                <a16:creationId xmlns:a16="http://schemas.microsoft.com/office/drawing/2014/main" id="{69442290-8ABD-47A1-8B76-2FEF8E7F2D10}"/>
              </a:ext>
            </a:extLst>
          </p:cNvPr>
          <p:cNvGraphicFramePr>
            <a:graphicFrameLocks noGrp="1"/>
          </p:cNvGraphicFramePr>
          <p:nvPr>
            <p:ph idx="1"/>
            <p:extLst>
              <p:ext uri="{D42A27DB-BD31-4B8C-83A1-F6EECF244321}">
                <p14:modId xmlns:p14="http://schemas.microsoft.com/office/powerpoint/2010/main" val="3672375798"/>
              </p:ext>
            </p:extLst>
          </p:nvPr>
        </p:nvGraphicFramePr>
        <p:xfrm>
          <a:off x="162560" y="1785303"/>
          <a:ext cx="5740400" cy="4391977"/>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016DFC01-5263-43CC-B2B1-8A1F23EF6CC2}" type="slidenum">
              <a:rPr lang="en-US" smtClean="0"/>
              <a:pPr/>
              <a:t>18</a:t>
            </a:fld>
            <a:endParaRPr lang="en-US" dirty="0"/>
          </a:p>
        </p:txBody>
      </p:sp>
      <p:sp>
        <p:nvSpPr>
          <p:cNvPr id="8" name="TextBox 7">
            <a:extLst>
              <a:ext uri="{FF2B5EF4-FFF2-40B4-BE49-F238E27FC236}">
                <a16:creationId xmlns:a16="http://schemas.microsoft.com/office/drawing/2014/main" id="{F1EB0E6B-A4FB-4414-AE85-391644B4AE9D}"/>
              </a:ext>
            </a:extLst>
          </p:cNvPr>
          <p:cNvSpPr txBox="1"/>
          <p:nvPr/>
        </p:nvSpPr>
        <p:spPr>
          <a:xfrm>
            <a:off x="6456680" y="2672080"/>
            <a:ext cx="2326640" cy="2308324"/>
          </a:xfrm>
          <a:prstGeom prst="rect">
            <a:avLst/>
          </a:prstGeom>
          <a:noFill/>
        </p:spPr>
        <p:txBody>
          <a:bodyPr wrap="square" rtlCol="0">
            <a:spAutoFit/>
          </a:bodyPr>
          <a:lstStyle/>
          <a:p>
            <a:pPr algn="r"/>
            <a:r>
              <a:rPr lang="en-US" b="1" u="sng" dirty="0"/>
              <a:t>Gender Breakdown</a:t>
            </a:r>
          </a:p>
          <a:p>
            <a:pPr algn="r"/>
            <a:r>
              <a:rPr lang="en-US" dirty="0"/>
              <a:t>Female: 13</a:t>
            </a:r>
          </a:p>
          <a:p>
            <a:pPr algn="r"/>
            <a:r>
              <a:rPr lang="en-US" dirty="0"/>
              <a:t>Male: 19</a:t>
            </a:r>
          </a:p>
          <a:p>
            <a:pPr algn="r"/>
            <a:r>
              <a:rPr lang="en-US" b="1" dirty="0"/>
              <a:t>Grand Total: 32</a:t>
            </a:r>
          </a:p>
          <a:p>
            <a:endParaRPr lang="en-US" b="1" u="sng" dirty="0"/>
          </a:p>
          <a:p>
            <a:endParaRPr lang="en-US" dirty="0"/>
          </a:p>
          <a:p>
            <a:endParaRPr lang="en-US" dirty="0"/>
          </a:p>
          <a:p>
            <a:endParaRPr lang="en-US" dirty="0"/>
          </a:p>
        </p:txBody>
      </p:sp>
    </p:spTree>
    <p:extLst>
      <p:ext uri="{BB962C8B-B14F-4D97-AF65-F5344CB8AC3E}">
        <p14:creationId xmlns:p14="http://schemas.microsoft.com/office/powerpoint/2010/main" val="147563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31076" y="381966"/>
            <a:ext cx="6273800" cy="839862"/>
          </a:xfrm>
        </p:spPr>
        <p:txBody>
          <a:bodyPr>
            <a:noAutofit/>
          </a:bodyPr>
          <a:lstStyle/>
          <a:p>
            <a:r>
              <a:rPr lang="en-US" dirty="0">
                <a:solidFill>
                  <a:srgbClr val="002060"/>
                </a:solidFill>
                <a:latin typeface="Helvetica" pitchFamily="34" charset="0"/>
              </a:rPr>
              <a:t>FY 2020 Performance Measures A-4</a:t>
            </a:r>
            <a:br>
              <a:rPr lang="en-US" dirty="0">
                <a:solidFill>
                  <a:srgbClr val="002060"/>
                </a:solidFill>
                <a:latin typeface="Helvetica" pitchFamily="34" charset="0"/>
              </a:rPr>
            </a:br>
            <a:endParaRPr lang="en-US" dirty="0">
              <a:solidFill>
                <a:srgbClr val="002060"/>
              </a:solidFill>
              <a:latin typeface="Helvetica" pitchFamily="34" charset="0"/>
            </a:endParaRPr>
          </a:p>
        </p:txBody>
      </p:sp>
      <p:sp>
        <p:nvSpPr>
          <p:cNvPr id="5" name="Slide Number Placeholder 4"/>
          <p:cNvSpPr>
            <a:spLocks noGrp="1"/>
          </p:cNvSpPr>
          <p:nvPr>
            <p:ph type="sldNum" sz="quarter" idx="12"/>
          </p:nvPr>
        </p:nvSpPr>
        <p:spPr/>
        <p:txBody>
          <a:bodyPr/>
          <a:lstStyle/>
          <a:p>
            <a:fld id="{016DFC01-5263-43CC-B2B1-8A1F23EF6CC2}" type="slidenum">
              <a:rPr lang="en-US" smtClean="0"/>
              <a:pPr/>
              <a:t>19</a:t>
            </a:fld>
            <a:endParaRPr lang="en-US" dirty="0"/>
          </a:p>
        </p:txBody>
      </p:sp>
      <p:graphicFrame>
        <p:nvGraphicFramePr>
          <p:cNvPr id="8" name="Table 7">
            <a:extLst>
              <a:ext uri="{FF2B5EF4-FFF2-40B4-BE49-F238E27FC236}">
                <a16:creationId xmlns:a16="http://schemas.microsoft.com/office/drawing/2014/main" id="{48D26DF7-9EF3-42F7-9042-5E5B52FE7069}"/>
              </a:ext>
            </a:extLst>
          </p:cNvPr>
          <p:cNvGraphicFramePr>
            <a:graphicFrameLocks noGrp="1"/>
          </p:cNvGraphicFramePr>
          <p:nvPr>
            <p:extLst>
              <p:ext uri="{D42A27DB-BD31-4B8C-83A1-F6EECF244321}">
                <p14:modId xmlns:p14="http://schemas.microsoft.com/office/powerpoint/2010/main" val="1281718236"/>
              </p:ext>
            </p:extLst>
          </p:nvPr>
        </p:nvGraphicFramePr>
        <p:xfrm>
          <a:off x="459510" y="1252245"/>
          <a:ext cx="8268854" cy="2424684"/>
        </p:xfrm>
        <a:graphic>
          <a:graphicData uri="http://schemas.openxmlformats.org/drawingml/2006/table">
            <a:tbl>
              <a:tblPr firstRow="1" bandRow="1">
                <a:tableStyleId>{5C22544A-7EE6-4342-B048-85BDC9FD1C3A}</a:tableStyleId>
              </a:tblPr>
              <a:tblGrid>
                <a:gridCol w="2531965">
                  <a:extLst>
                    <a:ext uri="{9D8B030D-6E8A-4147-A177-3AD203B41FA5}">
                      <a16:colId xmlns:a16="http://schemas.microsoft.com/office/drawing/2014/main" val="20000"/>
                    </a:ext>
                  </a:extLst>
                </a:gridCol>
                <a:gridCol w="1857618">
                  <a:extLst>
                    <a:ext uri="{9D8B030D-6E8A-4147-A177-3AD203B41FA5}">
                      <a16:colId xmlns:a16="http://schemas.microsoft.com/office/drawing/2014/main" val="20001"/>
                    </a:ext>
                  </a:extLst>
                </a:gridCol>
                <a:gridCol w="807983">
                  <a:extLst>
                    <a:ext uri="{9D8B030D-6E8A-4147-A177-3AD203B41FA5}">
                      <a16:colId xmlns:a16="http://schemas.microsoft.com/office/drawing/2014/main" val="20002"/>
                    </a:ext>
                  </a:extLst>
                </a:gridCol>
                <a:gridCol w="866261">
                  <a:extLst>
                    <a:ext uri="{9D8B030D-6E8A-4147-A177-3AD203B41FA5}">
                      <a16:colId xmlns:a16="http://schemas.microsoft.com/office/drawing/2014/main" val="20003"/>
                    </a:ext>
                  </a:extLst>
                </a:gridCol>
                <a:gridCol w="1102514">
                  <a:extLst>
                    <a:ext uri="{9D8B030D-6E8A-4147-A177-3AD203B41FA5}">
                      <a16:colId xmlns:a16="http://schemas.microsoft.com/office/drawing/2014/main" val="20004"/>
                    </a:ext>
                  </a:extLst>
                </a:gridCol>
                <a:gridCol w="1102513">
                  <a:extLst>
                    <a:ext uri="{9D8B030D-6E8A-4147-A177-3AD203B41FA5}">
                      <a16:colId xmlns:a16="http://schemas.microsoft.com/office/drawing/2014/main" val="20005"/>
                    </a:ext>
                  </a:extLst>
                </a:gridCol>
              </a:tblGrid>
              <a:tr h="362198">
                <a:tc>
                  <a:txBody>
                    <a:bodyPr/>
                    <a:lstStyle/>
                    <a:p>
                      <a:pPr algn="ctr"/>
                      <a:r>
                        <a:rPr lang="en-US" sz="1100" dirty="0"/>
                        <a:t>Customer Measures</a:t>
                      </a:r>
                    </a:p>
                  </a:txBody>
                  <a:tcPr anchor="ctr">
                    <a:solidFill>
                      <a:srgbClr val="001746"/>
                    </a:solidFill>
                  </a:tcPr>
                </a:tc>
                <a:tc>
                  <a:txBody>
                    <a:bodyPr/>
                    <a:lstStyle/>
                    <a:p>
                      <a:pPr algn="ctr"/>
                      <a:r>
                        <a:rPr lang="en-US" sz="1100" dirty="0"/>
                        <a:t>Priorities</a:t>
                      </a:r>
                    </a:p>
                  </a:txBody>
                  <a:tcPr anchor="ctr">
                    <a:solidFill>
                      <a:srgbClr val="001746"/>
                    </a:solidFill>
                  </a:tcPr>
                </a:tc>
                <a:tc>
                  <a:txBody>
                    <a:bodyPr/>
                    <a:lstStyle/>
                    <a:p>
                      <a:pPr algn="ctr"/>
                      <a:r>
                        <a:rPr lang="en-US" sz="1100" dirty="0"/>
                        <a:t>FY18</a:t>
                      </a:r>
                    </a:p>
                    <a:p>
                      <a:pPr algn="ctr"/>
                      <a:r>
                        <a:rPr lang="en-US" sz="1100" dirty="0"/>
                        <a:t>Actual</a:t>
                      </a:r>
                    </a:p>
                  </a:txBody>
                  <a:tcPr anchor="ctr">
                    <a:solidFill>
                      <a:srgbClr val="001746"/>
                    </a:solidFill>
                  </a:tcPr>
                </a:tc>
                <a:tc>
                  <a:txBody>
                    <a:bodyPr/>
                    <a:lstStyle/>
                    <a:p>
                      <a:pPr algn="ctr"/>
                      <a:r>
                        <a:rPr lang="en-US" sz="1100" dirty="0"/>
                        <a:t>FY19</a:t>
                      </a:r>
                    </a:p>
                    <a:p>
                      <a:pPr algn="ctr"/>
                      <a:r>
                        <a:rPr lang="en-US" sz="1100" dirty="0"/>
                        <a:t>Budget</a:t>
                      </a:r>
                    </a:p>
                  </a:txBody>
                  <a:tcPr anchor="ctr">
                    <a:solidFill>
                      <a:srgbClr val="001746"/>
                    </a:solidFill>
                  </a:tcPr>
                </a:tc>
                <a:tc>
                  <a:txBody>
                    <a:bodyPr/>
                    <a:lstStyle/>
                    <a:p>
                      <a:pPr algn="ctr"/>
                      <a:r>
                        <a:rPr lang="en-US" sz="1100" dirty="0"/>
                        <a:t>FY19</a:t>
                      </a:r>
                    </a:p>
                    <a:p>
                      <a:pPr algn="ctr"/>
                      <a:r>
                        <a:rPr lang="en-US" sz="1100" dirty="0"/>
                        <a:t>Estimates</a:t>
                      </a:r>
                    </a:p>
                  </a:txBody>
                  <a:tcPr anchor="ctr">
                    <a:solidFill>
                      <a:srgbClr val="001746"/>
                    </a:solidFill>
                  </a:tcPr>
                </a:tc>
                <a:tc>
                  <a:txBody>
                    <a:bodyPr/>
                    <a:lstStyle/>
                    <a:p>
                      <a:pPr algn="ctr"/>
                      <a:r>
                        <a:rPr lang="en-US" sz="1100" dirty="0"/>
                        <a:t>FY20</a:t>
                      </a:r>
                    </a:p>
                    <a:p>
                      <a:pPr algn="ctr"/>
                      <a:r>
                        <a:rPr lang="en-US" sz="1100" dirty="0"/>
                        <a:t>Proposed</a:t>
                      </a:r>
                    </a:p>
                  </a:txBody>
                  <a:tcPr anchor="ctr">
                    <a:solidFill>
                      <a:srgbClr val="001746"/>
                    </a:solidFill>
                  </a:tcPr>
                </a:tc>
                <a:extLst>
                  <a:ext uri="{0D108BD9-81ED-4DB2-BD59-A6C34878D82A}">
                    <a16:rowId xmlns:a16="http://schemas.microsoft.com/office/drawing/2014/main" val="10000"/>
                  </a:ext>
                </a:extLst>
              </a:tr>
              <a:tr h="28462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noProof="0" dirty="0"/>
                        <a:t>Percent of anti-Gang Program Youth Who Completed Program Services </a:t>
                      </a:r>
                    </a:p>
                    <a:p>
                      <a:endParaRPr lang="en-US" sz="900" dirty="0"/>
                    </a:p>
                  </a:txBody>
                  <a:tcPr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900" noProof="0" dirty="0"/>
                        <a:t>Public Safety, Complete Communities</a:t>
                      </a:r>
                    </a:p>
                    <a:p>
                      <a:pPr algn="ctr"/>
                      <a:endParaRPr lang="en-US" sz="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84%</a:t>
                      </a:r>
                    </a:p>
                    <a:p>
                      <a:endParaRPr lang="en-US" sz="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noProof="0" dirty="0"/>
                        <a:t>90%</a:t>
                      </a:r>
                    </a:p>
                    <a:p>
                      <a:endParaRPr lang="en-US" sz="900" dirty="0"/>
                    </a:p>
                  </a:txBody>
                  <a:tcPr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noProof="0" dirty="0"/>
                        <a:t>85%</a:t>
                      </a:r>
                    </a:p>
                    <a:p>
                      <a:endParaRPr lang="en-US" sz="900" dirty="0"/>
                    </a:p>
                  </a:txBody>
                  <a:tcPr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900" noProof="0" dirty="0"/>
                        <a:t>87%</a:t>
                      </a:r>
                    </a:p>
                    <a:p>
                      <a:endParaRPr lang="en-US" sz="900" dirty="0"/>
                    </a:p>
                  </a:txBody>
                  <a:tcPr anchor="ctr"/>
                </a:tc>
                <a:extLst>
                  <a:ext uri="{0D108BD9-81ED-4DB2-BD59-A6C34878D82A}">
                    <a16:rowId xmlns:a16="http://schemas.microsoft.com/office/drawing/2014/main" val="10001"/>
                  </a:ext>
                </a:extLst>
              </a:tr>
              <a:tr h="467235">
                <a:tc>
                  <a:txBody>
                    <a:bodyPr/>
                    <a:lstStyle/>
                    <a:p>
                      <a:pPr algn="ctr" fontAlgn="b"/>
                      <a:r>
                        <a:rPr lang="en-US" sz="900" dirty="0"/>
                        <a:t>Percent of Anti-Gang Youth Who Reoffend </a:t>
                      </a:r>
                    </a:p>
                  </a:txBody>
                  <a:tcPr marL="9525" marR="9525" marT="9525"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900" noProof="0" dirty="0"/>
                        <a:t>Public Safety, Complete Communities</a:t>
                      </a:r>
                    </a:p>
                    <a:p>
                      <a:pPr algn="ctr"/>
                      <a:endParaRPr lang="en-US" sz="900" dirty="0"/>
                    </a:p>
                  </a:txBody>
                  <a:tcPr anchor="ctr"/>
                </a:tc>
                <a:tc>
                  <a:txBody>
                    <a:bodyPr/>
                    <a:lstStyle/>
                    <a:p>
                      <a:pPr algn="ctr"/>
                      <a:r>
                        <a:rPr lang="en-US" sz="900" dirty="0"/>
                        <a:t>7%</a:t>
                      </a:r>
                    </a:p>
                  </a:txBody>
                  <a:tcPr anchor="ctr"/>
                </a:tc>
                <a:tc>
                  <a:txBody>
                    <a:bodyPr/>
                    <a:lstStyle/>
                    <a:p>
                      <a:pPr algn="ctr"/>
                      <a:r>
                        <a:rPr lang="en-US" sz="900" dirty="0"/>
                        <a:t>5%</a:t>
                      </a:r>
                    </a:p>
                  </a:txBody>
                  <a:tcPr anchor="ctr"/>
                </a:tc>
                <a:tc>
                  <a:txBody>
                    <a:bodyPr/>
                    <a:lstStyle/>
                    <a:p>
                      <a:pPr algn="ctr"/>
                      <a:r>
                        <a:rPr lang="en-US" sz="900" dirty="0"/>
                        <a:t>5%</a:t>
                      </a:r>
                    </a:p>
                  </a:txBody>
                  <a:tcPr anchor="ctr"/>
                </a:tc>
                <a:tc>
                  <a:txBody>
                    <a:bodyPr/>
                    <a:lstStyle/>
                    <a:p>
                      <a:pPr algn="ctr"/>
                      <a:r>
                        <a:rPr lang="en-US" sz="900" dirty="0"/>
                        <a:t>5%</a:t>
                      </a:r>
                    </a:p>
                  </a:txBody>
                  <a:tcPr anchor="ctr"/>
                </a:tc>
                <a:extLst>
                  <a:ext uri="{0D108BD9-81ED-4DB2-BD59-A6C34878D82A}">
                    <a16:rowId xmlns:a16="http://schemas.microsoft.com/office/drawing/2014/main" val="10002"/>
                  </a:ext>
                </a:extLst>
              </a:tr>
              <a:tr h="467235">
                <a:tc>
                  <a:txBody>
                    <a:bodyPr/>
                    <a:lstStyle/>
                    <a:p>
                      <a:pPr algn="ctr" fontAlgn="b"/>
                      <a:r>
                        <a:rPr lang="en-US" sz="900" dirty="0"/>
                        <a:t>Youth Served Through Anti-Gang Programs </a:t>
                      </a:r>
                    </a:p>
                  </a:txBody>
                  <a:tcPr marL="9525" marR="9525" marT="9525"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900" noProof="0" dirty="0"/>
                        <a:t>Public Safety, Complete Communities</a:t>
                      </a:r>
                    </a:p>
                    <a:p>
                      <a:pPr algn="ctr"/>
                      <a:endParaRPr lang="en-US" sz="900" dirty="0"/>
                    </a:p>
                  </a:txBody>
                  <a:tcPr anchor="ctr"/>
                </a:tc>
                <a:tc>
                  <a:txBody>
                    <a:bodyPr/>
                    <a:lstStyle/>
                    <a:p>
                      <a:pPr algn="ctr"/>
                      <a:r>
                        <a:rPr lang="en-US" sz="900" dirty="0"/>
                        <a:t>10,909</a:t>
                      </a:r>
                    </a:p>
                  </a:txBody>
                  <a:tcPr anchor="ctr"/>
                </a:tc>
                <a:tc>
                  <a:txBody>
                    <a:bodyPr/>
                    <a:lstStyle/>
                    <a:p>
                      <a:pPr algn="ctr"/>
                      <a:r>
                        <a:rPr lang="en-US" sz="900" dirty="0"/>
                        <a:t>6,500</a:t>
                      </a:r>
                    </a:p>
                  </a:txBody>
                  <a:tcPr anchor="ctr"/>
                </a:tc>
                <a:tc>
                  <a:txBody>
                    <a:bodyPr/>
                    <a:lstStyle/>
                    <a:p>
                      <a:pPr algn="ctr"/>
                      <a:r>
                        <a:rPr lang="en-US" sz="900" dirty="0"/>
                        <a:t>8,000</a:t>
                      </a:r>
                    </a:p>
                  </a:txBody>
                  <a:tcPr anchor="ctr"/>
                </a:tc>
                <a:tc>
                  <a:txBody>
                    <a:bodyPr/>
                    <a:lstStyle/>
                    <a:p>
                      <a:pPr algn="ctr"/>
                      <a:r>
                        <a:rPr lang="en-US" sz="900" dirty="0"/>
                        <a:t>8,000</a:t>
                      </a:r>
                    </a:p>
                  </a:txBody>
                  <a:tcPr anchor="ctr"/>
                </a:tc>
                <a:extLst>
                  <a:ext uri="{0D108BD9-81ED-4DB2-BD59-A6C34878D82A}">
                    <a16:rowId xmlns:a16="http://schemas.microsoft.com/office/drawing/2014/main" val="10003"/>
                  </a:ext>
                </a:extLst>
              </a:tr>
              <a:tr h="289758">
                <a:tc>
                  <a:txBody>
                    <a:bodyPr/>
                    <a:lstStyle/>
                    <a:p>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8FA55677-5912-47E6-813D-A104F97BDBFE}"/>
              </a:ext>
            </a:extLst>
          </p:cNvPr>
          <p:cNvGraphicFramePr>
            <a:graphicFrameLocks noGrp="1"/>
          </p:cNvGraphicFramePr>
          <p:nvPr>
            <p:extLst>
              <p:ext uri="{D42A27DB-BD31-4B8C-83A1-F6EECF244321}">
                <p14:modId xmlns:p14="http://schemas.microsoft.com/office/powerpoint/2010/main" val="3773634977"/>
              </p:ext>
            </p:extLst>
          </p:nvPr>
        </p:nvGraphicFramePr>
        <p:xfrm>
          <a:off x="459512" y="3247390"/>
          <a:ext cx="8268852" cy="3147060"/>
        </p:xfrm>
        <a:graphic>
          <a:graphicData uri="http://schemas.openxmlformats.org/drawingml/2006/table">
            <a:tbl>
              <a:tblPr firstRow="1" bandRow="1">
                <a:tableStyleId>{5C22544A-7EE6-4342-B048-85BDC9FD1C3A}</a:tableStyleId>
              </a:tblPr>
              <a:tblGrid>
                <a:gridCol w="2551547">
                  <a:extLst>
                    <a:ext uri="{9D8B030D-6E8A-4147-A177-3AD203B41FA5}">
                      <a16:colId xmlns:a16="http://schemas.microsoft.com/office/drawing/2014/main" val="20000"/>
                    </a:ext>
                  </a:extLst>
                </a:gridCol>
                <a:gridCol w="1847272">
                  <a:extLst>
                    <a:ext uri="{9D8B030D-6E8A-4147-A177-3AD203B41FA5}">
                      <a16:colId xmlns:a16="http://schemas.microsoft.com/office/drawing/2014/main" val="20001"/>
                    </a:ext>
                  </a:extLst>
                </a:gridCol>
                <a:gridCol w="798746">
                  <a:extLst>
                    <a:ext uri="{9D8B030D-6E8A-4147-A177-3AD203B41FA5}">
                      <a16:colId xmlns:a16="http://schemas.microsoft.com/office/drawing/2014/main" val="20002"/>
                    </a:ext>
                  </a:extLst>
                </a:gridCol>
                <a:gridCol w="866261">
                  <a:extLst>
                    <a:ext uri="{9D8B030D-6E8A-4147-A177-3AD203B41FA5}">
                      <a16:colId xmlns:a16="http://schemas.microsoft.com/office/drawing/2014/main" val="20003"/>
                    </a:ext>
                  </a:extLst>
                </a:gridCol>
                <a:gridCol w="1102514">
                  <a:extLst>
                    <a:ext uri="{9D8B030D-6E8A-4147-A177-3AD203B41FA5}">
                      <a16:colId xmlns:a16="http://schemas.microsoft.com/office/drawing/2014/main" val="20004"/>
                    </a:ext>
                  </a:extLst>
                </a:gridCol>
                <a:gridCol w="1102512">
                  <a:extLst>
                    <a:ext uri="{9D8B030D-6E8A-4147-A177-3AD203B41FA5}">
                      <a16:colId xmlns:a16="http://schemas.microsoft.com/office/drawing/2014/main" val="20005"/>
                    </a:ext>
                  </a:extLst>
                </a:gridCol>
              </a:tblGrid>
              <a:tr h="373174">
                <a:tc>
                  <a:txBody>
                    <a:bodyPr/>
                    <a:lstStyle/>
                    <a:p>
                      <a:pPr algn="ctr"/>
                      <a:r>
                        <a:rPr lang="en-US" sz="1100" dirty="0">
                          <a:latin typeface="Verdana" pitchFamily="34" charset="0"/>
                          <a:ea typeface="Verdana" pitchFamily="34" charset="0"/>
                          <a:cs typeface="Verdana" pitchFamily="34" charset="0"/>
                        </a:rPr>
                        <a:t>Business Process Measures</a:t>
                      </a:r>
                    </a:p>
                  </a:txBody>
                  <a:tcPr anchor="ctr">
                    <a:solidFill>
                      <a:srgbClr val="001746"/>
                    </a:solidFill>
                  </a:tcPr>
                </a:tc>
                <a:tc>
                  <a:txBody>
                    <a:bodyPr/>
                    <a:lstStyle/>
                    <a:p>
                      <a:pPr algn="ctr"/>
                      <a:r>
                        <a:rPr lang="en-US" sz="1100" dirty="0">
                          <a:latin typeface="Verdana" pitchFamily="34" charset="0"/>
                          <a:ea typeface="Verdana" pitchFamily="34" charset="0"/>
                          <a:cs typeface="Verdana" pitchFamily="34" charset="0"/>
                        </a:rPr>
                        <a:t>Priorities</a:t>
                      </a:r>
                    </a:p>
                  </a:txBody>
                  <a:tcPr anchor="ctr">
                    <a:solidFill>
                      <a:srgbClr val="001746"/>
                    </a:solidFill>
                  </a:tcPr>
                </a:tc>
                <a:tc>
                  <a:txBody>
                    <a:bodyPr/>
                    <a:lstStyle/>
                    <a:p>
                      <a:pPr algn="ctr"/>
                      <a:r>
                        <a:rPr lang="en-US" sz="1100" dirty="0"/>
                        <a:t>FY18</a:t>
                      </a:r>
                    </a:p>
                    <a:p>
                      <a:pPr algn="ctr"/>
                      <a:r>
                        <a:rPr lang="en-US" sz="1100" dirty="0"/>
                        <a:t>Actual</a:t>
                      </a:r>
                    </a:p>
                  </a:txBody>
                  <a:tcPr anchor="ctr">
                    <a:solidFill>
                      <a:srgbClr val="001746"/>
                    </a:solidFill>
                  </a:tcPr>
                </a:tc>
                <a:tc>
                  <a:txBody>
                    <a:bodyPr/>
                    <a:lstStyle/>
                    <a:p>
                      <a:pPr algn="ctr"/>
                      <a:r>
                        <a:rPr lang="en-US" sz="1100" dirty="0"/>
                        <a:t>FY19</a:t>
                      </a:r>
                    </a:p>
                    <a:p>
                      <a:pPr algn="ctr"/>
                      <a:r>
                        <a:rPr lang="en-US" sz="1100" dirty="0"/>
                        <a:t>Budget</a:t>
                      </a:r>
                    </a:p>
                  </a:txBody>
                  <a:tcPr anchor="ctr">
                    <a:solidFill>
                      <a:srgbClr val="001746"/>
                    </a:solidFill>
                  </a:tcPr>
                </a:tc>
                <a:tc>
                  <a:txBody>
                    <a:bodyPr/>
                    <a:lstStyle/>
                    <a:p>
                      <a:pPr algn="ctr"/>
                      <a:r>
                        <a:rPr lang="en-US" sz="1100" dirty="0"/>
                        <a:t>FY19</a:t>
                      </a:r>
                    </a:p>
                    <a:p>
                      <a:pPr algn="ctr"/>
                      <a:r>
                        <a:rPr lang="en-US" sz="1100" dirty="0"/>
                        <a:t>Estimates</a:t>
                      </a:r>
                    </a:p>
                  </a:txBody>
                  <a:tcPr anchor="ctr">
                    <a:solidFill>
                      <a:srgbClr val="001746"/>
                    </a:solidFill>
                  </a:tcPr>
                </a:tc>
                <a:tc>
                  <a:txBody>
                    <a:bodyPr/>
                    <a:lstStyle/>
                    <a:p>
                      <a:pPr algn="ctr"/>
                      <a:r>
                        <a:rPr lang="en-US" sz="1100" dirty="0"/>
                        <a:t>FY20</a:t>
                      </a:r>
                    </a:p>
                    <a:p>
                      <a:pPr algn="ctr"/>
                      <a:r>
                        <a:rPr lang="en-US" sz="1100" dirty="0"/>
                        <a:t>Proposed</a:t>
                      </a:r>
                    </a:p>
                  </a:txBody>
                  <a:tcPr anchor="ctr">
                    <a:solidFill>
                      <a:srgbClr val="001746"/>
                    </a:solidFill>
                  </a:tcPr>
                </a:tc>
                <a:extLst>
                  <a:ext uri="{0D108BD9-81ED-4DB2-BD59-A6C34878D82A}">
                    <a16:rowId xmlns:a16="http://schemas.microsoft.com/office/drawing/2014/main" val="10000"/>
                  </a:ext>
                </a:extLst>
              </a:tr>
              <a:tr h="481394">
                <a:tc>
                  <a:txBody>
                    <a:bodyPr/>
                    <a:lstStyle/>
                    <a:p>
                      <a:pPr algn="ctr"/>
                      <a:r>
                        <a:rPr lang="en-US" sz="900" dirty="0">
                          <a:latin typeface="Vrinda" panose="020B0502040204020203" pitchFamily="34" charset="0"/>
                          <a:cs typeface="Vrinda" panose="020B0502040204020203" pitchFamily="34" charset="0"/>
                        </a:rPr>
                        <a:t>Average Daily Inspections</a:t>
                      </a:r>
                    </a:p>
                  </a:txBody>
                  <a:tcPr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rinda" panose="020B0502040204020203" pitchFamily="34" charset="0"/>
                          <a:ea typeface="Calibri"/>
                          <a:cs typeface="Vrinda" panose="020B0502040204020203" pitchFamily="34" charset="0"/>
                        </a:rPr>
                        <a:t>Public Safety, Complete Communities</a:t>
                      </a:r>
                    </a:p>
                    <a:p>
                      <a:pPr algn="ctr"/>
                      <a:endParaRPr lang="en-US" sz="900" dirty="0">
                        <a:latin typeface="Verdana" pitchFamily="34" charset="0"/>
                        <a:ea typeface="Verdana" pitchFamily="34" charset="0"/>
                        <a:cs typeface="Verdana" pitchFamily="34" charset="0"/>
                      </a:endParaRPr>
                    </a:p>
                  </a:txBody>
                  <a:tcPr anchor="ctr"/>
                </a:tc>
                <a:tc>
                  <a:txBody>
                    <a:bodyPr/>
                    <a:lstStyle/>
                    <a:p>
                      <a:pPr algn="ctr"/>
                      <a:r>
                        <a:rPr lang="en-US" sz="900" dirty="0">
                          <a:latin typeface="Vrinda" panose="020B0502040204020203" pitchFamily="34" charset="0"/>
                          <a:cs typeface="Vrinda" panose="020B0502040204020203" pitchFamily="34" charset="0"/>
                        </a:rPr>
                        <a:t>308</a:t>
                      </a:r>
                    </a:p>
                  </a:txBody>
                  <a:tcPr anchor="ctr"/>
                </a:tc>
                <a:tc>
                  <a:txBody>
                    <a:bodyPr/>
                    <a:lstStyle/>
                    <a:p>
                      <a:pPr algn="ctr"/>
                      <a:r>
                        <a:rPr lang="en-US" sz="900" dirty="0">
                          <a:latin typeface="Vrinda" panose="020B0502040204020203" pitchFamily="34" charset="0"/>
                          <a:cs typeface="Vrinda" panose="020B0502040204020203" pitchFamily="34" charset="0"/>
                        </a:rPr>
                        <a:t>350</a:t>
                      </a:r>
                    </a:p>
                  </a:txBody>
                  <a:tcPr anchor="ctr"/>
                </a:tc>
                <a:tc>
                  <a:txBody>
                    <a:bodyPr/>
                    <a:lstStyle/>
                    <a:p>
                      <a:pPr algn="ctr"/>
                      <a:r>
                        <a:rPr lang="en-US" sz="900" dirty="0">
                          <a:latin typeface="Vrinda" panose="020B0502040204020203" pitchFamily="34" charset="0"/>
                          <a:cs typeface="Vrinda" panose="020B0502040204020203" pitchFamily="34" charset="0"/>
                        </a:rPr>
                        <a:t>300</a:t>
                      </a:r>
                    </a:p>
                  </a:txBody>
                  <a:tcPr anchor="ctr"/>
                </a:tc>
                <a:tc>
                  <a:txBody>
                    <a:bodyPr/>
                    <a:lstStyle/>
                    <a:p>
                      <a:pPr algn="ctr"/>
                      <a:r>
                        <a:rPr lang="en-US" sz="900" dirty="0">
                          <a:latin typeface="Vrinda" panose="020B0502040204020203" pitchFamily="34" charset="0"/>
                          <a:cs typeface="Vrinda" panose="020B0502040204020203" pitchFamily="34" charset="0"/>
                        </a:rPr>
                        <a:t>350</a:t>
                      </a:r>
                    </a:p>
                  </a:txBody>
                  <a:tcPr anchor="ctr"/>
                </a:tc>
                <a:extLst>
                  <a:ext uri="{0D108BD9-81ED-4DB2-BD59-A6C34878D82A}">
                    <a16:rowId xmlns:a16="http://schemas.microsoft.com/office/drawing/2014/main" val="10001"/>
                  </a:ext>
                </a:extLst>
              </a:tr>
              <a:tr h="481394">
                <a:tc>
                  <a:txBody>
                    <a:bodyPr/>
                    <a:lstStyle/>
                    <a:p>
                      <a:pPr algn="ctr"/>
                      <a:r>
                        <a:rPr lang="en-US" sz="900" dirty="0">
                          <a:latin typeface="Vrinda" panose="020B0502040204020203" pitchFamily="34" charset="0"/>
                          <a:cs typeface="Vrinda" panose="020B0502040204020203" pitchFamily="34" charset="0"/>
                        </a:rPr>
                        <a:t>Average Days from Inspection</a:t>
                      </a:r>
                      <a:r>
                        <a:rPr lang="en-US" sz="900" baseline="0" dirty="0">
                          <a:latin typeface="Vrinda" panose="020B0502040204020203" pitchFamily="34" charset="0"/>
                          <a:cs typeface="Vrinda" panose="020B0502040204020203" pitchFamily="34" charset="0"/>
                        </a:rPr>
                        <a:t> to Initial inspection</a:t>
                      </a:r>
                      <a:endParaRPr lang="en-US" sz="900" dirty="0">
                        <a:latin typeface="Vrinda" panose="020B0502040204020203" pitchFamily="34" charset="0"/>
                        <a:cs typeface="Vrinda" panose="020B0502040204020203" pitchFamily="34" charset="0"/>
                      </a:endParaRPr>
                    </a:p>
                  </a:txBody>
                  <a:tcPr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rinda" panose="020B0502040204020203" pitchFamily="34" charset="0"/>
                          <a:ea typeface="Calibri"/>
                          <a:cs typeface="Vrinda" panose="020B0502040204020203" pitchFamily="34" charset="0"/>
                        </a:rPr>
                        <a:t>Public Safety, Complete Communities</a:t>
                      </a:r>
                    </a:p>
                    <a:p>
                      <a:pPr algn="ctr"/>
                      <a:endParaRPr lang="en-US" sz="900" dirty="0">
                        <a:latin typeface="Verdana" pitchFamily="34" charset="0"/>
                        <a:ea typeface="Verdana" pitchFamily="34" charset="0"/>
                        <a:cs typeface="Verdana" pitchFamily="34" charset="0"/>
                      </a:endParaRPr>
                    </a:p>
                  </a:txBody>
                  <a:tcPr anchor="ctr"/>
                </a:tc>
                <a:tc>
                  <a:txBody>
                    <a:bodyPr/>
                    <a:lstStyle/>
                    <a:p>
                      <a:pPr algn="ctr"/>
                      <a:r>
                        <a:rPr lang="en-US" sz="900" dirty="0">
                          <a:latin typeface="Vrinda" panose="020B0502040204020203" pitchFamily="34" charset="0"/>
                          <a:cs typeface="Vrinda" panose="020B0502040204020203" pitchFamily="34" charset="0"/>
                        </a:rPr>
                        <a:t>22</a:t>
                      </a:r>
                    </a:p>
                  </a:txBody>
                  <a:tcPr anchor="ctr"/>
                </a:tc>
                <a:tc>
                  <a:txBody>
                    <a:bodyPr/>
                    <a:lstStyle/>
                    <a:p>
                      <a:pPr algn="ctr"/>
                      <a:r>
                        <a:rPr lang="en-US" sz="900" dirty="0">
                          <a:latin typeface="Vrinda" panose="020B0502040204020203" pitchFamily="34" charset="0"/>
                          <a:cs typeface="Vrinda" panose="020B0502040204020203" pitchFamily="34" charset="0"/>
                        </a:rPr>
                        <a:t>7</a:t>
                      </a:r>
                    </a:p>
                  </a:txBody>
                  <a:tcPr anchor="ctr"/>
                </a:tc>
                <a:tc>
                  <a:txBody>
                    <a:bodyPr/>
                    <a:lstStyle/>
                    <a:p>
                      <a:pPr algn="ctr"/>
                      <a:r>
                        <a:rPr lang="en-US" sz="900" dirty="0">
                          <a:latin typeface="Vrinda" panose="020B0502040204020203" pitchFamily="34" charset="0"/>
                          <a:cs typeface="Vrinda" panose="020B0502040204020203" pitchFamily="34" charset="0"/>
                        </a:rPr>
                        <a:t>15</a:t>
                      </a:r>
                    </a:p>
                  </a:txBody>
                  <a:tcPr anchor="ctr"/>
                </a:tc>
                <a:tc>
                  <a:txBody>
                    <a:bodyPr/>
                    <a:lstStyle/>
                    <a:p>
                      <a:pPr algn="ctr"/>
                      <a:r>
                        <a:rPr lang="en-US" sz="900" dirty="0">
                          <a:latin typeface="Vrinda" panose="020B0502040204020203" pitchFamily="34" charset="0"/>
                          <a:cs typeface="Vrinda" panose="020B0502040204020203" pitchFamily="34" charset="0"/>
                        </a:rPr>
                        <a:t>7</a:t>
                      </a:r>
                    </a:p>
                  </a:txBody>
                  <a:tcPr anchor="ctr"/>
                </a:tc>
                <a:extLst>
                  <a:ext uri="{0D108BD9-81ED-4DB2-BD59-A6C34878D82A}">
                    <a16:rowId xmlns:a16="http://schemas.microsoft.com/office/drawing/2014/main" val="10002"/>
                  </a:ext>
                </a:extLst>
              </a:tr>
              <a:tr h="481394">
                <a:tc>
                  <a:txBody>
                    <a:bodyPr/>
                    <a:lstStyle/>
                    <a:p>
                      <a:pPr algn="ctr"/>
                      <a:r>
                        <a:rPr lang="en-US" sz="900" dirty="0">
                          <a:latin typeface="Vrinda" panose="020B0502040204020203" pitchFamily="34" charset="0"/>
                          <a:cs typeface="Vrinda" panose="020B0502040204020203" pitchFamily="34" charset="0"/>
                        </a:rPr>
                        <a:t>Dangerous</a:t>
                      </a:r>
                      <a:r>
                        <a:rPr lang="en-US" sz="900" baseline="0" dirty="0">
                          <a:latin typeface="Vrinda" panose="020B0502040204020203" pitchFamily="34" charset="0"/>
                          <a:cs typeface="Vrinda" panose="020B0502040204020203" pitchFamily="34" charset="0"/>
                        </a:rPr>
                        <a:t> Buildings Demolished</a:t>
                      </a:r>
                      <a:endParaRPr lang="en-US" sz="900" dirty="0">
                        <a:latin typeface="Vrinda" panose="020B0502040204020203" pitchFamily="34" charset="0"/>
                        <a:cs typeface="Vrinda" panose="020B0502040204020203" pitchFamily="34" charset="0"/>
                      </a:endParaRPr>
                    </a:p>
                  </a:txBody>
                  <a:tcPr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rinda" panose="020B0502040204020203" pitchFamily="34" charset="0"/>
                          <a:ea typeface="Calibri"/>
                          <a:cs typeface="Vrinda" panose="020B0502040204020203" pitchFamily="34" charset="0"/>
                        </a:rPr>
                        <a:t>Public Safety, Complete Communities</a:t>
                      </a:r>
                    </a:p>
                    <a:p>
                      <a:pPr algn="ctr"/>
                      <a:endParaRPr lang="en-US" sz="900" dirty="0">
                        <a:latin typeface="Verdana" pitchFamily="34" charset="0"/>
                        <a:ea typeface="Verdana" pitchFamily="34" charset="0"/>
                        <a:cs typeface="Verdana" pitchFamily="34" charset="0"/>
                      </a:endParaRPr>
                    </a:p>
                  </a:txBody>
                  <a:tcPr anchor="ctr"/>
                </a:tc>
                <a:tc>
                  <a:txBody>
                    <a:bodyPr/>
                    <a:lstStyle/>
                    <a:p>
                      <a:pPr algn="ctr"/>
                      <a:r>
                        <a:rPr lang="en-US" sz="900" dirty="0">
                          <a:latin typeface="Vrinda" panose="020B0502040204020203" pitchFamily="34" charset="0"/>
                          <a:cs typeface="Vrinda" panose="020B0502040204020203" pitchFamily="34" charset="0"/>
                        </a:rPr>
                        <a:t>176</a:t>
                      </a:r>
                    </a:p>
                  </a:txBody>
                  <a:tcPr anchor="ctr"/>
                </a:tc>
                <a:tc>
                  <a:txBody>
                    <a:bodyPr/>
                    <a:lstStyle/>
                    <a:p>
                      <a:pPr algn="ctr"/>
                      <a:r>
                        <a:rPr lang="en-US" sz="900" dirty="0">
                          <a:latin typeface="Vrinda" panose="020B0502040204020203" pitchFamily="34" charset="0"/>
                          <a:cs typeface="Vrinda" panose="020B0502040204020203" pitchFamily="34" charset="0"/>
                        </a:rPr>
                        <a:t>400</a:t>
                      </a:r>
                    </a:p>
                  </a:txBody>
                  <a:tcPr anchor="ctr"/>
                </a:tc>
                <a:tc>
                  <a:txBody>
                    <a:bodyPr/>
                    <a:lstStyle/>
                    <a:p>
                      <a:pPr algn="ctr"/>
                      <a:r>
                        <a:rPr lang="en-US" sz="900" dirty="0">
                          <a:latin typeface="Vrinda" panose="020B0502040204020203" pitchFamily="34" charset="0"/>
                          <a:cs typeface="Vrinda" panose="020B0502040204020203" pitchFamily="34" charset="0"/>
                        </a:rPr>
                        <a:t>200</a:t>
                      </a:r>
                    </a:p>
                  </a:txBody>
                  <a:tcPr anchor="ctr"/>
                </a:tc>
                <a:tc>
                  <a:txBody>
                    <a:bodyPr/>
                    <a:lstStyle/>
                    <a:p>
                      <a:pPr algn="ctr"/>
                      <a:r>
                        <a:rPr lang="en-US" sz="900" dirty="0">
                          <a:latin typeface="Vrinda" panose="020B0502040204020203" pitchFamily="34" charset="0"/>
                          <a:cs typeface="Vrinda" panose="020B0502040204020203" pitchFamily="34" charset="0"/>
                        </a:rPr>
                        <a:t>300</a:t>
                      </a:r>
                    </a:p>
                  </a:txBody>
                  <a:tcPr anchor="ctr"/>
                </a:tc>
                <a:extLst>
                  <a:ext uri="{0D108BD9-81ED-4DB2-BD59-A6C34878D82A}">
                    <a16:rowId xmlns:a16="http://schemas.microsoft.com/office/drawing/2014/main" val="10003"/>
                  </a:ext>
                </a:extLst>
              </a:tr>
              <a:tr h="289950">
                <a:tc>
                  <a:txBody>
                    <a:bodyPr/>
                    <a:lstStyle/>
                    <a:p>
                      <a:pPr algn="ctr"/>
                      <a:r>
                        <a:rPr lang="en-US" sz="900" dirty="0">
                          <a:latin typeface="Vrinda" panose="020B0502040204020203" pitchFamily="34" charset="0"/>
                          <a:cs typeface="Vrinda" panose="020B0502040204020203" pitchFamily="34" charset="0"/>
                        </a:rPr>
                        <a:t>Junked Motor Vehicles Resolved</a:t>
                      </a:r>
                    </a:p>
                  </a:txBody>
                  <a:tcPr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rinda" panose="020B0502040204020203" pitchFamily="34" charset="0"/>
                          <a:ea typeface="Calibri"/>
                          <a:cs typeface="Vrinda" panose="020B0502040204020203" pitchFamily="34" charset="0"/>
                        </a:rPr>
                        <a:t>Public Safety, Complete Communities</a:t>
                      </a:r>
                    </a:p>
                    <a:p>
                      <a:pPr algn="ctr"/>
                      <a:endParaRPr lang="en-US" sz="900" dirty="0">
                        <a:latin typeface="Verdana" pitchFamily="34" charset="0"/>
                        <a:ea typeface="Verdana" pitchFamily="34" charset="0"/>
                        <a:cs typeface="Verdana" pitchFamily="34" charset="0"/>
                      </a:endParaRPr>
                    </a:p>
                  </a:txBody>
                  <a:tcPr anchor="ctr"/>
                </a:tc>
                <a:tc>
                  <a:txBody>
                    <a:bodyPr/>
                    <a:lstStyle/>
                    <a:p>
                      <a:pPr algn="ctr"/>
                      <a:r>
                        <a:rPr lang="en-US" sz="900" dirty="0">
                          <a:latin typeface="Vrinda" panose="020B0502040204020203" pitchFamily="34" charset="0"/>
                          <a:cs typeface="Vrinda" panose="020B0502040204020203" pitchFamily="34" charset="0"/>
                        </a:rPr>
                        <a:t>3429</a:t>
                      </a:r>
                    </a:p>
                  </a:txBody>
                  <a:tcPr anchor="ctr"/>
                </a:tc>
                <a:tc>
                  <a:txBody>
                    <a:bodyPr/>
                    <a:lstStyle/>
                    <a:p>
                      <a:pPr algn="ctr"/>
                      <a:r>
                        <a:rPr lang="en-US" sz="900" dirty="0">
                          <a:latin typeface="Vrinda" panose="020B0502040204020203" pitchFamily="34" charset="0"/>
                          <a:cs typeface="Vrinda" panose="020B0502040204020203" pitchFamily="34" charset="0"/>
                        </a:rPr>
                        <a:t>3,000</a:t>
                      </a:r>
                    </a:p>
                  </a:txBody>
                  <a:tcPr anchor="ctr"/>
                </a:tc>
                <a:tc>
                  <a:txBody>
                    <a:bodyPr/>
                    <a:lstStyle/>
                    <a:p>
                      <a:pPr algn="ctr"/>
                      <a:r>
                        <a:rPr lang="en-US" sz="900" dirty="0">
                          <a:latin typeface="Vrinda" panose="020B0502040204020203" pitchFamily="34" charset="0"/>
                          <a:cs typeface="Vrinda" panose="020B0502040204020203" pitchFamily="34" charset="0"/>
                        </a:rPr>
                        <a:t>2,750</a:t>
                      </a:r>
                    </a:p>
                  </a:txBody>
                  <a:tcPr anchor="ctr"/>
                </a:tc>
                <a:tc>
                  <a:txBody>
                    <a:bodyPr/>
                    <a:lstStyle/>
                    <a:p>
                      <a:pPr algn="ctr"/>
                      <a:r>
                        <a:rPr lang="en-US" sz="900" dirty="0">
                          <a:latin typeface="Vrinda" panose="020B0502040204020203" pitchFamily="34" charset="0"/>
                          <a:cs typeface="Vrinda" panose="020B0502040204020203" pitchFamily="34" charset="0"/>
                        </a:rPr>
                        <a:t>3,500</a:t>
                      </a:r>
                    </a:p>
                  </a:txBody>
                  <a:tcPr anchor="ctr"/>
                </a:tc>
                <a:extLst>
                  <a:ext uri="{0D108BD9-81ED-4DB2-BD59-A6C34878D82A}">
                    <a16:rowId xmlns:a16="http://schemas.microsoft.com/office/drawing/2014/main" val="10004"/>
                  </a:ext>
                </a:extLst>
              </a:tr>
              <a:tr h="481394">
                <a:tc>
                  <a:txBody>
                    <a:bodyPr/>
                    <a:lstStyle/>
                    <a:p>
                      <a:pPr algn="ctr"/>
                      <a:r>
                        <a:rPr lang="en-US" sz="900" dirty="0">
                          <a:latin typeface="Vrinda" panose="020B0502040204020203" pitchFamily="34" charset="0"/>
                          <a:cs typeface="Vrinda" panose="020B0502040204020203" pitchFamily="34" charset="0"/>
                        </a:rPr>
                        <a:t>Weeded</a:t>
                      </a:r>
                      <a:r>
                        <a:rPr lang="en-US" sz="900" baseline="0" dirty="0">
                          <a:latin typeface="Vrinda" panose="020B0502040204020203" pitchFamily="34" charset="0"/>
                          <a:cs typeface="Vrinda" panose="020B0502040204020203" pitchFamily="34" charset="0"/>
                        </a:rPr>
                        <a:t> Lots Cut</a:t>
                      </a:r>
                      <a:endParaRPr lang="en-US" sz="900" dirty="0">
                        <a:latin typeface="Vrinda" panose="020B0502040204020203" pitchFamily="34" charset="0"/>
                        <a:cs typeface="Vrinda" panose="020B0502040204020203" pitchFamily="34" charset="0"/>
                      </a:endParaRPr>
                    </a:p>
                  </a:txBody>
                  <a:tcPr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Vrinda" panose="020B0502040204020203" pitchFamily="34" charset="0"/>
                          <a:ea typeface="Calibri"/>
                          <a:cs typeface="Vrinda" panose="020B0502040204020203" pitchFamily="34" charset="0"/>
                        </a:rPr>
                        <a:t>Public Safety, Complete Communities</a:t>
                      </a:r>
                    </a:p>
                    <a:p>
                      <a:pPr algn="ctr"/>
                      <a:endParaRPr lang="en-US" sz="900" dirty="0">
                        <a:latin typeface="Verdana" pitchFamily="34" charset="0"/>
                        <a:ea typeface="Verdana" pitchFamily="34" charset="0"/>
                        <a:cs typeface="Verdana" pitchFamily="34" charset="0"/>
                      </a:endParaRPr>
                    </a:p>
                  </a:txBody>
                  <a:tcPr anchor="ctr"/>
                </a:tc>
                <a:tc>
                  <a:txBody>
                    <a:bodyPr/>
                    <a:lstStyle/>
                    <a:p>
                      <a:pPr algn="ctr"/>
                      <a:r>
                        <a:rPr lang="en-US" sz="900" dirty="0">
                          <a:latin typeface="Vrinda" panose="020B0502040204020203" pitchFamily="34" charset="0"/>
                          <a:cs typeface="Vrinda" panose="020B0502040204020203" pitchFamily="34" charset="0"/>
                        </a:rPr>
                        <a:t>20,544</a:t>
                      </a:r>
                    </a:p>
                  </a:txBody>
                  <a:tcPr anchor="ctr"/>
                </a:tc>
                <a:tc>
                  <a:txBody>
                    <a:bodyPr/>
                    <a:lstStyle/>
                    <a:p>
                      <a:pPr algn="ctr"/>
                      <a:r>
                        <a:rPr lang="en-US" sz="900" dirty="0">
                          <a:latin typeface="Vrinda" panose="020B0502040204020203" pitchFamily="34" charset="0"/>
                          <a:cs typeface="Vrinda" panose="020B0502040204020203" pitchFamily="34" charset="0"/>
                        </a:rPr>
                        <a:t>10,000</a:t>
                      </a:r>
                    </a:p>
                  </a:txBody>
                  <a:tcPr anchor="ctr"/>
                </a:tc>
                <a:tc>
                  <a:txBody>
                    <a:bodyPr/>
                    <a:lstStyle/>
                    <a:p>
                      <a:pPr algn="ctr"/>
                      <a:r>
                        <a:rPr lang="en-US" sz="900" dirty="0">
                          <a:latin typeface="Vrinda" panose="020B0502040204020203" pitchFamily="34" charset="0"/>
                          <a:cs typeface="Vrinda" panose="020B0502040204020203" pitchFamily="34" charset="0"/>
                        </a:rPr>
                        <a:t>9,500</a:t>
                      </a:r>
                    </a:p>
                  </a:txBody>
                  <a:tcPr anchor="ctr"/>
                </a:tc>
                <a:tc>
                  <a:txBody>
                    <a:bodyPr/>
                    <a:lstStyle/>
                    <a:p>
                      <a:pPr algn="ctr"/>
                      <a:r>
                        <a:rPr lang="en-US" sz="900" dirty="0">
                          <a:latin typeface="Vrinda" panose="020B0502040204020203" pitchFamily="34" charset="0"/>
                          <a:cs typeface="Vrinda" panose="020B0502040204020203" pitchFamily="34" charset="0"/>
                        </a:rPr>
                        <a:t>10,000</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8183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latin typeface="Helvetica" pitchFamily="34" charset="0"/>
              </a:rPr>
              <a:t>Org Chart</a:t>
            </a:r>
          </a:p>
        </p:txBody>
      </p:sp>
      <p:sp>
        <p:nvSpPr>
          <p:cNvPr id="4" name="Slide Number Placeholder 3"/>
          <p:cNvSpPr>
            <a:spLocks noGrp="1"/>
          </p:cNvSpPr>
          <p:nvPr>
            <p:ph type="sldNum" sz="quarter" idx="12"/>
          </p:nvPr>
        </p:nvSpPr>
        <p:spPr>
          <a:xfrm>
            <a:off x="6547901" y="6282056"/>
            <a:ext cx="2133600" cy="365125"/>
          </a:xfrm>
        </p:spPr>
        <p:txBody>
          <a:bodyPr/>
          <a:lstStyle/>
          <a:p>
            <a:pPr defTabSz="457200" fontAlgn="base">
              <a:spcBef>
                <a:spcPct val="0"/>
              </a:spcBef>
              <a:spcAft>
                <a:spcPct val="0"/>
              </a:spcAft>
            </a:pPr>
            <a:fld id="{A710AD54-EC96-413B-BCC1-1B4F19878F2E}" type="slidenum">
              <a:rPr lang="en-US" smtClean="0">
                <a:solidFill>
                  <a:prstClr val="black"/>
                </a:solidFill>
                <a:latin typeface="Helvetica" pitchFamily="34" charset="0"/>
                <a:ea typeface="ＭＳ Ｐゴシック" charset="0"/>
              </a:rPr>
              <a:pPr defTabSz="457200" fontAlgn="base">
                <a:spcBef>
                  <a:spcPct val="0"/>
                </a:spcBef>
                <a:spcAft>
                  <a:spcPct val="0"/>
                </a:spcAft>
              </a:pPr>
              <a:t>2</a:t>
            </a:fld>
            <a:endParaRPr lang="en-US" dirty="0">
              <a:solidFill>
                <a:prstClr val="black"/>
              </a:solidFill>
              <a:latin typeface="Helvetica" pitchFamily="34" charset="0"/>
              <a:ea typeface="ＭＳ Ｐゴシック" charset="0"/>
            </a:endParaRPr>
          </a:p>
        </p:txBody>
      </p:sp>
      <p:sp>
        <p:nvSpPr>
          <p:cNvPr id="5" name="Rectangle 15"/>
          <p:cNvSpPr>
            <a:spLocks noChangeArrowheads="1"/>
          </p:cNvSpPr>
          <p:nvPr/>
        </p:nvSpPr>
        <p:spPr bwMode="auto">
          <a:xfrm>
            <a:off x="3368040" y="1600200"/>
            <a:ext cx="2346960" cy="685800"/>
          </a:xfrm>
          <a:prstGeom prst="rect">
            <a:avLst/>
          </a:prstGeom>
          <a:solidFill>
            <a:schemeClr val="bg1"/>
          </a:solidFill>
          <a:ln w="25400">
            <a:solidFill>
              <a:schemeClr val="tx1"/>
            </a:solidFill>
            <a:miter lim="800000"/>
            <a:headEnd/>
            <a:tailEnd/>
          </a:ln>
        </p:spPr>
        <p:txBody>
          <a:bodyPr wrap="none" anchor="ctr"/>
          <a:lstStyle/>
          <a:p>
            <a:pPr algn="ctr">
              <a:spcBef>
                <a:spcPct val="0"/>
              </a:spcBef>
              <a:buClrTx/>
              <a:buFontTx/>
              <a:buNone/>
            </a:pPr>
            <a:r>
              <a:rPr lang="en-US" sz="900" b="1" dirty="0">
                <a:solidFill>
                  <a:schemeClr val="tx1"/>
                </a:solidFill>
                <a:latin typeface="Verdana" pitchFamily="34" charset="0"/>
                <a:ea typeface="Verdana" pitchFamily="34" charset="0"/>
                <a:cs typeface="Verdana" pitchFamily="34" charset="0"/>
              </a:rPr>
              <a:t>Director</a:t>
            </a:r>
          </a:p>
        </p:txBody>
      </p:sp>
      <p:sp>
        <p:nvSpPr>
          <p:cNvPr id="6" name="Rectangle 36"/>
          <p:cNvSpPr>
            <a:spLocks noChangeArrowheads="1"/>
          </p:cNvSpPr>
          <p:nvPr/>
        </p:nvSpPr>
        <p:spPr bwMode="auto">
          <a:xfrm>
            <a:off x="5715000" y="2814782"/>
            <a:ext cx="1447800" cy="609600"/>
          </a:xfrm>
          <a:prstGeom prst="rect">
            <a:avLst/>
          </a:prstGeom>
          <a:solidFill>
            <a:schemeClr val="bg1"/>
          </a:solidFill>
          <a:ln w="25400">
            <a:solidFill>
              <a:schemeClr val="tx1"/>
            </a:solidFill>
            <a:miter lim="800000"/>
            <a:headEnd/>
            <a:tailEnd/>
          </a:ln>
        </p:spPr>
        <p:txBody>
          <a:bodyPr wrap="none" anchor="ctr"/>
          <a:lstStyle/>
          <a:p>
            <a:pPr algn="ct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algn="ctr"/>
            <a:r>
              <a:rPr lang="en-US" sz="900" b="1" dirty="0">
                <a:latin typeface="Verdana" pitchFamily="34" charset="0"/>
                <a:ea typeface="Verdana" pitchFamily="34" charset="0"/>
                <a:cs typeface="Verdana" pitchFamily="34" charset="0"/>
              </a:rPr>
              <a:t>Director’s Office</a:t>
            </a:r>
          </a:p>
          <a:p>
            <a:pPr algn="ctr"/>
            <a:r>
              <a:rPr lang="en-US" sz="900" b="1" dirty="0">
                <a:latin typeface="Verdana" pitchFamily="34" charset="0"/>
                <a:ea typeface="Verdana" pitchFamily="34" charset="0"/>
                <a:cs typeface="Verdana" pitchFamily="34" charset="0"/>
              </a:rPr>
              <a:t>110001</a:t>
            </a:r>
          </a:p>
          <a:p>
            <a:pPr algn="ctr"/>
            <a:r>
              <a:rPr lang="en-US" sz="900" b="1" dirty="0">
                <a:latin typeface="Verdana" pitchFamily="34" charset="0"/>
                <a:ea typeface="Verdana" pitchFamily="34" charset="0"/>
                <a:cs typeface="Verdana" pitchFamily="34" charset="0"/>
              </a:rPr>
              <a:t> FTEs:                  8.3</a:t>
            </a:r>
          </a:p>
          <a:p>
            <a:pPr algn="ctr"/>
            <a:r>
              <a:rPr lang="en-US" sz="900" b="1" dirty="0">
                <a:latin typeface="Verdana" pitchFamily="34" charset="0"/>
                <a:ea typeface="Verdana" pitchFamily="34" charset="0"/>
                <a:cs typeface="Verdana" pitchFamily="34" charset="0"/>
              </a:rPr>
              <a:t>Exp.:        1,099,397</a:t>
            </a:r>
          </a:p>
          <a:p>
            <a:pPr>
              <a:spcBef>
                <a:spcPct val="0"/>
              </a:spcBef>
              <a:buClrTx/>
              <a:buFontTx/>
              <a:buNone/>
            </a:pPr>
            <a:endParaRPr lang="en-US" sz="900" b="1" dirty="0">
              <a:solidFill>
                <a:schemeClr val="tx1"/>
              </a:solidFill>
              <a:latin typeface="Verdana" pitchFamily="34" charset="0"/>
              <a:ea typeface="Verdana" pitchFamily="34" charset="0"/>
              <a:cs typeface="Verdana" pitchFamily="34" charset="0"/>
            </a:endParaRPr>
          </a:p>
        </p:txBody>
      </p:sp>
      <p:sp>
        <p:nvSpPr>
          <p:cNvPr id="9" name="Rectangle 38"/>
          <p:cNvSpPr>
            <a:spLocks noChangeArrowheads="1"/>
          </p:cNvSpPr>
          <p:nvPr/>
        </p:nvSpPr>
        <p:spPr bwMode="auto">
          <a:xfrm>
            <a:off x="49697" y="4960795"/>
            <a:ext cx="1677731" cy="772414"/>
          </a:xfrm>
          <a:prstGeom prst="rect">
            <a:avLst/>
          </a:prstGeom>
          <a:solidFill>
            <a:schemeClr val="bg1"/>
          </a:solidFill>
          <a:ln w="25400">
            <a:solidFill>
              <a:schemeClr val="tx1"/>
            </a:solidFill>
            <a:miter lim="800000"/>
            <a:headEnd/>
            <a:tailEnd/>
          </a:ln>
        </p:spPr>
        <p:txBody>
          <a:bodyPr wrap="none" anchor="ctr"/>
          <a:lstStyle/>
          <a:p>
            <a:pPr algn="ct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algn="ctr"/>
            <a:r>
              <a:rPr lang="en-US" sz="900" b="1" dirty="0">
                <a:latin typeface="Verdana" pitchFamily="34" charset="0"/>
                <a:ea typeface="Verdana" pitchFamily="34" charset="0"/>
                <a:cs typeface="Verdana" pitchFamily="34" charset="0"/>
              </a:rPr>
              <a:t>Inspections &amp; Public Svc</a:t>
            </a:r>
          </a:p>
          <a:p>
            <a:pPr algn="ctr"/>
            <a:r>
              <a:rPr lang="en-US" sz="900" b="1" dirty="0">
                <a:latin typeface="Verdana" pitchFamily="34" charset="0"/>
                <a:ea typeface="Verdana" pitchFamily="34" charset="0"/>
                <a:cs typeface="Verdana" pitchFamily="34" charset="0"/>
              </a:rPr>
              <a:t>110002</a:t>
            </a:r>
          </a:p>
          <a:p>
            <a:pPr algn="ctr"/>
            <a:r>
              <a:rPr lang="en-US" sz="900" b="1" dirty="0">
                <a:latin typeface="Verdana" pitchFamily="34" charset="0"/>
                <a:ea typeface="Verdana" pitchFamily="34" charset="0"/>
                <a:cs typeface="Verdana" pitchFamily="34" charset="0"/>
              </a:rPr>
              <a:t> </a:t>
            </a:r>
          </a:p>
          <a:p>
            <a:pPr algn="ctr"/>
            <a:r>
              <a:rPr lang="en-US" sz="900" b="1" dirty="0">
                <a:latin typeface="Verdana" pitchFamily="34" charset="0"/>
                <a:ea typeface="Verdana" pitchFamily="34" charset="0"/>
                <a:cs typeface="Verdana" pitchFamily="34" charset="0"/>
              </a:rPr>
              <a:t>FTEs:                   62.7</a:t>
            </a:r>
          </a:p>
          <a:p>
            <a:pPr algn="ctr"/>
            <a:r>
              <a:rPr lang="en-US" sz="900" b="1" dirty="0">
                <a:latin typeface="Verdana" pitchFamily="34" charset="0"/>
                <a:ea typeface="Verdana" pitchFamily="34" charset="0"/>
                <a:cs typeface="Verdana" pitchFamily="34" charset="0"/>
              </a:rPr>
              <a:t>Exp.            6,610,495 </a:t>
            </a:r>
          </a:p>
          <a:p>
            <a:pPr algn="ctr">
              <a:spcBef>
                <a:spcPct val="0"/>
              </a:spcBef>
              <a:buClrTx/>
              <a:buFontTx/>
              <a:buNone/>
            </a:pPr>
            <a:endParaRPr lang="en-US" sz="900" b="1" dirty="0">
              <a:solidFill>
                <a:schemeClr val="tx1"/>
              </a:solidFill>
              <a:latin typeface="Verdana" pitchFamily="34" charset="0"/>
              <a:ea typeface="Verdana" pitchFamily="34" charset="0"/>
              <a:cs typeface="Verdana" pitchFamily="34" charset="0"/>
            </a:endParaRPr>
          </a:p>
        </p:txBody>
      </p:sp>
      <p:sp>
        <p:nvSpPr>
          <p:cNvPr id="10" name="Rectangle 36"/>
          <p:cNvSpPr>
            <a:spLocks noChangeArrowheads="1"/>
          </p:cNvSpPr>
          <p:nvPr/>
        </p:nvSpPr>
        <p:spPr bwMode="auto">
          <a:xfrm>
            <a:off x="3803710" y="4963510"/>
            <a:ext cx="1598236" cy="771846"/>
          </a:xfrm>
          <a:prstGeom prst="rect">
            <a:avLst/>
          </a:prstGeom>
          <a:solidFill>
            <a:schemeClr val="bg1"/>
          </a:solidFill>
          <a:ln w="25400">
            <a:solidFill>
              <a:schemeClr val="tx1"/>
            </a:solidFill>
            <a:miter lim="800000"/>
            <a:headEnd/>
            <a:tailEnd/>
          </a:ln>
        </p:spPr>
        <p:txBody>
          <a:bodyPr wrap="none" anchor="ctr"/>
          <a:lstStyle/>
          <a:p>
            <a:pPr algn="ct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algn="ctr"/>
            <a:r>
              <a:rPr lang="en-US" sz="900" b="1" dirty="0">
                <a:latin typeface="Verdana" pitchFamily="34" charset="0"/>
                <a:ea typeface="Verdana" pitchFamily="34" charset="0"/>
                <a:cs typeface="Verdana" pitchFamily="34" charset="0"/>
              </a:rPr>
              <a:t>Anti – Gang </a:t>
            </a:r>
          </a:p>
          <a:p>
            <a:pPr algn="ctr"/>
            <a:r>
              <a:rPr lang="en-US" sz="900" b="1" dirty="0">
                <a:latin typeface="Verdana" pitchFamily="34" charset="0"/>
                <a:ea typeface="Verdana" pitchFamily="34" charset="0"/>
                <a:cs typeface="Verdana" pitchFamily="34" charset="0"/>
              </a:rPr>
              <a:t>110004</a:t>
            </a:r>
          </a:p>
          <a:p>
            <a:pPr algn="ctr"/>
            <a:r>
              <a:rPr lang="en-US" sz="900" b="1" dirty="0">
                <a:latin typeface="Verdana" pitchFamily="34" charset="0"/>
                <a:ea typeface="Verdana" pitchFamily="34" charset="0"/>
                <a:cs typeface="Verdana" pitchFamily="34" charset="0"/>
              </a:rPr>
              <a:t> </a:t>
            </a:r>
          </a:p>
          <a:p>
            <a:pPr algn="ctr"/>
            <a:r>
              <a:rPr lang="en-US" sz="900" b="1" dirty="0">
                <a:latin typeface="Verdana" pitchFamily="34" charset="0"/>
                <a:ea typeface="Verdana" pitchFamily="34" charset="0"/>
                <a:cs typeface="Verdana" pitchFamily="34" charset="0"/>
              </a:rPr>
              <a:t>   FTEs:                   13.1</a:t>
            </a:r>
          </a:p>
          <a:p>
            <a:pPr algn="ctr"/>
            <a:r>
              <a:rPr lang="en-US" sz="900" b="1" dirty="0">
                <a:latin typeface="Verdana" pitchFamily="34" charset="0"/>
                <a:ea typeface="Verdana" pitchFamily="34" charset="0"/>
                <a:cs typeface="Verdana" pitchFamily="34" charset="0"/>
              </a:rPr>
              <a:t>   Exp.:            1,302,089</a:t>
            </a:r>
          </a:p>
          <a:p>
            <a:pPr algn="ctr">
              <a:spcBef>
                <a:spcPct val="0"/>
              </a:spcBef>
              <a:buClrTx/>
              <a:buFontTx/>
              <a:buNone/>
            </a:pPr>
            <a:endParaRPr lang="en-US" sz="900" b="1" dirty="0">
              <a:solidFill>
                <a:schemeClr val="tx1"/>
              </a:solidFill>
              <a:latin typeface="Verdana" pitchFamily="34" charset="0"/>
              <a:ea typeface="Verdana" pitchFamily="34" charset="0"/>
              <a:cs typeface="Verdana" pitchFamily="34" charset="0"/>
            </a:endParaRPr>
          </a:p>
        </p:txBody>
      </p:sp>
      <p:sp>
        <p:nvSpPr>
          <p:cNvPr id="11" name="Rectangle 38"/>
          <p:cNvSpPr>
            <a:spLocks noChangeArrowheads="1"/>
          </p:cNvSpPr>
          <p:nvPr/>
        </p:nvSpPr>
        <p:spPr bwMode="auto">
          <a:xfrm>
            <a:off x="5544352" y="4980709"/>
            <a:ext cx="1710697" cy="771846"/>
          </a:xfrm>
          <a:prstGeom prst="rect">
            <a:avLst/>
          </a:prstGeom>
          <a:solidFill>
            <a:schemeClr val="bg1"/>
          </a:solidFill>
          <a:ln w="25400">
            <a:solidFill>
              <a:schemeClr val="tx1"/>
            </a:solidFill>
            <a:miter lim="800000"/>
            <a:headEnd/>
            <a:tailEnd/>
          </a:ln>
        </p:spPr>
        <p:txBody>
          <a:bodyPr wrap="none" anchor="ctr"/>
          <a:lstStyle/>
          <a:p>
            <a:pPr algn="ctr"/>
            <a:r>
              <a:rPr lang="en-US" sz="900" b="1" dirty="0">
                <a:latin typeface="Verdana" pitchFamily="34" charset="0"/>
                <a:ea typeface="Verdana" pitchFamily="34" charset="0"/>
                <a:cs typeface="Verdana" pitchFamily="34" charset="0"/>
              </a:rPr>
              <a:t>Office of New Americans</a:t>
            </a:r>
          </a:p>
          <a:p>
            <a:pPr algn="ctr"/>
            <a:r>
              <a:rPr lang="en-US" sz="900" b="1" dirty="0">
                <a:latin typeface="Verdana" pitchFamily="34" charset="0"/>
                <a:ea typeface="Verdana" pitchFamily="34" charset="0"/>
                <a:cs typeface="Verdana" pitchFamily="34" charset="0"/>
              </a:rPr>
              <a:t>110006</a:t>
            </a:r>
          </a:p>
          <a:p>
            <a:pPr algn="ctr"/>
            <a:endParaRPr lang="en-US" sz="900" b="1" dirty="0">
              <a:latin typeface="Verdana" pitchFamily="34" charset="0"/>
              <a:ea typeface="Verdana" pitchFamily="34" charset="0"/>
              <a:cs typeface="Verdana" pitchFamily="34" charset="0"/>
            </a:endParaRPr>
          </a:p>
          <a:p>
            <a:r>
              <a:rPr lang="en-US" sz="900" b="1" dirty="0">
                <a:latin typeface="Verdana" pitchFamily="34" charset="0"/>
                <a:ea typeface="Verdana" pitchFamily="34" charset="0"/>
                <a:cs typeface="Verdana" pitchFamily="34" charset="0"/>
              </a:rPr>
              <a:t>FTEs:                      2.0</a:t>
            </a:r>
          </a:p>
          <a:p>
            <a:r>
              <a:rPr lang="en-US" sz="900" b="1" dirty="0">
                <a:latin typeface="Verdana" pitchFamily="34" charset="0"/>
                <a:ea typeface="Verdana" pitchFamily="34" charset="0"/>
                <a:cs typeface="Verdana" pitchFamily="34" charset="0"/>
              </a:rPr>
              <a:t>Exp.:                225,301</a:t>
            </a:r>
          </a:p>
        </p:txBody>
      </p:sp>
      <p:sp>
        <p:nvSpPr>
          <p:cNvPr id="12" name="Rectangle 38"/>
          <p:cNvSpPr>
            <a:spLocks noChangeArrowheads="1"/>
          </p:cNvSpPr>
          <p:nvPr/>
        </p:nvSpPr>
        <p:spPr bwMode="auto">
          <a:xfrm>
            <a:off x="7373594" y="4963510"/>
            <a:ext cx="1652531" cy="771846"/>
          </a:xfrm>
          <a:prstGeom prst="rect">
            <a:avLst/>
          </a:prstGeom>
          <a:solidFill>
            <a:schemeClr val="bg1"/>
          </a:solidFill>
          <a:ln w="25400">
            <a:solidFill>
              <a:schemeClr val="tx1"/>
            </a:solidFill>
            <a:miter lim="800000"/>
            <a:headEnd/>
            <a:tailEnd/>
          </a:ln>
        </p:spPr>
        <p:txBody>
          <a:bodyPr wrap="none" anchor="ctr"/>
          <a:lstStyle/>
          <a:p>
            <a:pPr algn="ctr"/>
            <a:r>
              <a:rPr lang="en-US" sz="900" b="1" dirty="0">
                <a:latin typeface="Verdana" pitchFamily="34" charset="0"/>
                <a:ea typeface="Verdana" pitchFamily="34" charset="0"/>
                <a:cs typeface="Verdana" pitchFamily="34" charset="0"/>
              </a:rPr>
              <a:t>Neighborhood Services </a:t>
            </a:r>
          </a:p>
          <a:p>
            <a:pPr algn="ctr"/>
            <a:r>
              <a:rPr lang="en-US" sz="900" b="1" dirty="0">
                <a:latin typeface="Verdana" pitchFamily="34" charset="0"/>
                <a:ea typeface="Verdana" pitchFamily="34" charset="0"/>
                <a:cs typeface="Verdana" pitchFamily="34" charset="0"/>
              </a:rPr>
              <a:t>110006*</a:t>
            </a:r>
          </a:p>
          <a:p>
            <a:pPr algn="ctr"/>
            <a:r>
              <a:rPr lang="en-US" sz="900" b="1" dirty="0">
                <a:latin typeface="Verdana" pitchFamily="34" charset="0"/>
                <a:ea typeface="Verdana" pitchFamily="34" charset="0"/>
                <a:cs typeface="Verdana" pitchFamily="34" charset="0"/>
              </a:rPr>
              <a:t> </a:t>
            </a:r>
          </a:p>
          <a:p>
            <a:r>
              <a:rPr lang="en-US" sz="900" b="1" dirty="0">
                <a:latin typeface="Verdana" pitchFamily="34" charset="0"/>
                <a:ea typeface="Verdana" pitchFamily="34" charset="0"/>
                <a:cs typeface="Verdana" pitchFamily="34" charset="0"/>
              </a:rPr>
              <a:t>FTEs:                      0.0</a:t>
            </a:r>
          </a:p>
          <a:p>
            <a:r>
              <a:rPr lang="en-US" sz="900" b="1" dirty="0">
                <a:latin typeface="Verdana" pitchFamily="34" charset="0"/>
                <a:ea typeface="Verdana" pitchFamily="34" charset="0"/>
                <a:cs typeface="Verdana" pitchFamily="34" charset="0"/>
              </a:rPr>
              <a:t>Exp.:              1,030,516 </a:t>
            </a:r>
            <a:endParaRPr lang="en-US" sz="800" b="1" dirty="0">
              <a:latin typeface="Verdana" pitchFamily="34" charset="0"/>
              <a:ea typeface="Verdana" pitchFamily="34" charset="0"/>
              <a:cs typeface="Verdana" pitchFamily="34" charset="0"/>
            </a:endParaRPr>
          </a:p>
        </p:txBody>
      </p:sp>
      <p:sp>
        <p:nvSpPr>
          <p:cNvPr id="13" name="Line 16"/>
          <p:cNvSpPr>
            <a:spLocks noChangeShapeType="1"/>
          </p:cNvSpPr>
          <p:nvPr/>
        </p:nvSpPr>
        <p:spPr bwMode="auto">
          <a:xfrm>
            <a:off x="4572000" y="2286000"/>
            <a:ext cx="0" cy="2362200"/>
          </a:xfrm>
          <a:prstGeom prst="line">
            <a:avLst/>
          </a:prstGeom>
          <a:noFill/>
          <a:ln w="25400">
            <a:solidFill>
              <a:schemeClr val="tx1"/>
            </a:solidFill>
            <a:round/>
            <a:headEnd/>
            <a:tailEnd/>
          </a:ln>
        </p:spPr>
        <p:txBody>
          <a:bodyPr/>
          <a:lstStyle/>
          <a:p>
            <a:endParaRPr lang="en-US" dirty="0"/>
          </a:p>
        </p:txBody>
      </p:sp>
      <p:sp>
        <p:nvSpPr>
          <p:cNvPr id="14" name="Line 18"/>
          <p:cNvSpPr>
            <a:spLocks noChangeShapeType="1"/>
          </p:cNvSpPr>
          <p:nvPr/>
        </p:nvSpPr>
        <p:spPr bwMode="auto">
          <a:xfrm flipH="1">
            <a:off x="4572000" y="3119582"/>
            <a:ext cx="1143000" cy="0"/>
          </a:xfrm>
          <a:prstGeom prst="line">
            <a:avLst/>
          </a:prstGeom>
          <a:noFill/>
          <a:ln w="25400">
            <a:solidFill>
              <a:schemeClr val="tx1"/>
            </a:solidFill>
            <a:round/>
            <a:headEnd/>
            <a:tailEnd/>
          </a:ln>
        </p:spPr>
        <p:txBody>
          <a:bodyPr/>
          <a:lstStyle/>
          <a:p>
            <a:endParaRPr lang="en-US" dirty="0"/>
          </a:p>
        </p:txBody>
      </p:sp>
      <p:sp>
        <p:nvSpPr>
          <p:cNvPr id="15" name="Line 40"/>
          <p:cNvSpPr>
            <a:spLocks noChangeShapeType="1"/>
          </p:cNvSpPr>
          <p:nvPr/>
        </p:nvSpPr>
        <p:spPr bwMode="auto">
          <a:xfrm>
            <a:off x="609600" y="4680815"/>
            <a:ext cx="0" cy="253700"/>
          </a:xfrm>
          <a:prstGeom prst="line">
            <a:avLst/>
          </a:prstGeom>
          <a:noFill/>
          <a:ln w="25400">
            <a:solidFill>
              <a:schemeClr val="tx1"/>
            </a:solidFill>
            <a:round/>
            <a:headEnd/>
            <a:tailEnd/>
          </a:ln>
        </p:spPr>
        <p:txBody>
          <a:bodyPr/>
          <a:lstStyle/>
          <a:p>
            <a:endParaRPr lang="en-US" dirty="0"/>
          </a:p>
        </p:txBody>
      </p:sp>
      <p:sp>
        <p:nvSpPr>
          <p:cNvPr id="17" name="Rectangle 35"/>
          <p:cNvSpPr>
            <a:spLocks noChangeArrowheads="1"/>
          </p:cNvSpPr>
          <p:nvPr/>
        </p:nvSpPr>
        <p:spPr bwMode="auto">
          <a:xfrm>
            <a:off x="1831620" y="4961659"/>
            <a:ext cx="1841378" cy="772413"/>
          </a:xfrm>
          <a:prstGeom prst="rect">
            <a:avLst/>
          </a:prstGeom>
          <a:solidFill>
            <a:schemeClr val="bg1"/>
          </a:solidFill>
          <a:ln w="25400">
            <a:solidFill>
              <a:schemeClr val="tx1"/>
            </a:solidFill>
            <a:miter lim="800000"/>
            <a:headEnd/>
            <a:tailEnd/>
          </a:ln>
        </p:spPr>
        <p:txBody>
          <a:bodyPr wrap="none" anchor="ctr"/>
          <a:lstStyle/>
          <a:p>
            <a:pPr algn="ctr"/>
            <a:r>
              <a:rPr lang="en-US" sz="900" b="1" dirty="0">
                <a:latin typeface="Verdana" pitchFamily="34" charset="0"/>
                <a:ea typeface="Verdana" pitchFamily="34" charset="0"/>
                <a:cs typeface="Verdana" pitchFamily="34" charset="0"/>
              </a:rPr>
              <a:t>Citizens’ Assistance Office</a:t>
            </a:r>
          </a:p>
          <a:p>
            <a:pPr algn="ctr"/>
            <a:r>
              <a:rPr lang="en-US" sz="900" b="1" dirty="0">
                <a:latin typeface="Verdana" pitchFamily="34" charset="0"/>
                <a:ea typeface="Verdana" pitchFamily="34" charset="0"/>
                <a:cs typeface="Verdana" pitchFamily="34" charset="0"/>
              </a:rPr>
              <a:t>110003</a:t>
            </a:r>
          </a:p>
          <a:p>
            <a:pPr algn="ctr"/>
            <a:endParaRPr lang="en-US" sz="900" b="1" dirty="0">
              <a:latin typeface="Verdana" pitchFamily="34" charset="0"/>
              <a:ea typeface="Verdana" pitchFamily="34" charset="0"/>
              <a:cs typeface="Verdana" pitchFamily="34" charset="0"/>
            </a:endParaRPr>
          </a:p>
          <a:p>
            <a:r>
              <a:rPr lang="en-US" sz="900" b="1" dirty="0">
                <a:latin typeface="Verdana" pitchFamily="34" charset="0"/>
                <a:ea typeface="Verdana" pitchFamily="34" charset="0"/>
                <a:cs typeface="Verdana" pitchFamily="34" charset="0"/>
              </a:rPr>
              <a:t>  FTEs:                   10.3</a:t>
            </a:r>
          </a:p>
          <a:p>
            <a:r>
              <a:rPr lang="en-US" sz="900" b="1" dirty="0">
                <a:latin typeface="Verdana" pitchFamily="34" charset="0"/>
                <a:ea typeface="Verdana" pitchFamily="34" charset="0"/>
                <a:cs typeface="Verdana" pitchFamily="34" charset="0"/>
              </a:rPr>
              <a:t>  Exp.:               941,062</a:t>
            </a:r>
          </a:p>
        </p:txBody>
      </p:sp>
      <p:sp>
        <p:nvSpPr>
          <p:cNvPr id="18" name="Rectangle 17"/>
          <p:cNvSpPr>
            <a:spLocks noChangeArrowheads="1"/>
          </p:cNvSpPr>
          <p:nvPr/>
        </p:nvSpPr>
        <p:spPr bwMode="auto">
          <a:xfrm>
            <a:off x="1676400" y="3581400"/>
            <a:ext cx="1725903" cy="609600"/>
          </a:xfrm>
          <a:prstGeom prst="rect">
            <a:avLst/>
          </a:prstGeom>
          <a:solidFill>
            <a:schemeClr val="bg1"/>
          </a:solidFill>
          <a:ln w="25400">
            <a:solidFill>
              <a:schemeClr val="tx1"/>
            </a:solidFill>
            <a:miter lim="800000"/>
            <a:headEnd/>
            <a:tailEnd/>
          </a:ln>
        </p:spPr>
        <p:txBody>
          <a:bodyPr wrap="none" anchor="ctr"/>
          <a:lstStyle/>
          <a:p>
            <a:pPr algn="ctr">
              <a:spcBef>
                <a:spcPct val="0"/>
              </a:spcBef>
              <a:buClrTx/>
              <a:buFontTx/>
              <a:buNone/>
            </a:pPr>
            <a:r>
              <a:rPr lang="en-US" sz="900" b="1" dirty="0">
                <a:solidFill>
                  <a:schemeClr val="tx1"/>
                </a:solidFill>
                <a:latin typeface="Verdana" pitchFamily="34" charset="0"/>
                <a:ea typeface="Verdana" pitchFamily="34" charset="0"/>
                <a:cs typeface="Verdana" pitchFamily="34" charset="0"/>
              </a:rPr>
              <a:t>Council Liaison/PIO</a:t>
            </a:r>
          </a:p>
        </p:txBody>
      </p:sp>
      <p:sp>
        <p:nvSpPr>
          <p:cNvPr id="19" name="Line 18"/>
          <p:cNvSpPr>
            <a:spLocks noChangeShapeType="1"/>
          </p:cNvSpPr>
          <p:nvPr/>
        </p:nvSpPr>
        <p:spPr bwMode="auto">
          <a:xfrm flipH="1">
            <a:off x="3402013" y="3857625"/>
            <a:ext cx="1160462" cy="0"/>
          </a:xfrm>
          <a:prstGeom prst="line">
            <a:avLst/>
          </a:prstGeom>
          <a:noFill/>
          <a:ln w="25400">
            <a:solidFill>
              <a:schemeClr val="tx1"/>
            </a:solidFill>
            <a:round/>
            <a:headEnd/>
            <a:tailEnd/>
          </a:ln>
        </p:spPr>
        <p:txBody>
          <a:bodyPr/>
          <a:lstStyle/>
          <a:p>
            <a:endParaRPr lang="en-US" dirty="0"/>
          </a:p>
        </p:txBody>
      </p:sp>
      <p:sp>
        <p:nvSpPr>
          <p:cNvPr id="20" name="Rectangle 17"/>
          <p:cNvSpPr>
            <a:spLocks noChangeArrowheads="1"/>
          </p:cNvSpPr>
          <p:nvPr/>
        </p:nvSpPr>
        <p:spPr bwMode="auto">
          <a:xfrm>
            <a:off x="203835" y="1943100"/>
            <a:ext cx="1634109" cy="609600"/>
          </a:xfrm>
          <a:prstGeom prst="rect">
            <a:avLst/>
          </a:prstGeom>
          <a:solidFill>
            <a:schemeClr val="bg1"/>
          </a:solidFill>
          <a:ln w="25400">
            <a:solidFill>
              <a:schemeClr val="tx1"/>
            </a:solidFill>
            <a:miter lim="800000"/>
            <a:headEnd/>
            <a:tailEnd/>
          </a:ln>
        </p:spPr>
        <p:txBody>
          <a:bodyPr wrap="none" anchor="ctr"/>
          <a:lstStyle/>
          <a:p>
            <a:pPr algn="ctr">
              <a:spcBef>
                <a:spcPct val="0"/>
              </a:spcBef>
              <a:buClrTx/>
              <a:buFontTx/>
              <a:buNone/>
            </a:pPr>
            <a:r>
              <a:rPr lang="en-US" sz="900" b="1" dirty="0">
                <a:latin typeface="Verdana" pitchFamily="34" charset="0"/>
                <a:ea typeface="Verdana" pitchFamily="34" charset="0"/>
                <a:cs typeface="Verdana" pitchFamily="34" charset="0"/>
              </a:rPr>
              <a:t>Mayor’s Office of </a:t>
            </a:r>
          </a:p>
          <a:p>
            <a:pPr algn="ctr">
              <a:spcBef>
                <a:spcPct val="0"/>
              </a:spcBef>
              <a:buClrTx/>
              <a:buFontTx/>
              <a:buNone/>
            </a:pPr>
            <a:r>
              <a:rPr lang="en-US" sz="900" b="1" dirty="0">
                <a:latin typeface="Verdana" pitchFamily="34" charset="0"/>
                <a:ea typeface="Verdana" pitchFamily="34" charset="0"/>
                <a:cs typeface="Verdana" pitchFamily="34" charset="0"/>
              </a:rPr>
              <a:t>Communications</a:t>
            </a:r>
            <a:endParaRPr lang="en-US" sz="900" b="1" dirty="0">
              <a:solidFill>
                <a:schemeClr val="tx1"/>
              </a:solidFill>
              <a:latin typeface="Verdana" pitchFamily="34" charset="0"/>
              <a:ea typeface="Verdana" pitchFamily="34" charset="0"/>
              <a:cs typeface="Verdana" pitchFamily="34" charset="0"/>
            </a:endParaRPr>
          </a:p>
        </p:txBody>
      </p:sp>
      <p:sp>
        <p:nvSpPr>
          <p:cNvPr id="21" name="Rectangle 17"/>
          <p:cNvSpPr>
            <a:spLocks noChangeArrowheads="1"/>
          </p:cNvSpPr>
          <p:nvPr/>
        </p:nvSpPr>
        <p:spPr bwMode="auto">
          <a:xfrm>
            <a:off x="7318970" y="1981200"/>
            <a:ext cx="1586270" cy="609600"/>
          </a:xfrm>
          <a:prstGeom prst="rect">
            <a:avLst/>
          </a:prstGeom>
          <a:solidFill>
            <a:schemeClr val="bg1"/>
          </a:solidFill>
          <a:ln w="25400">
            <a:solidFill>
              <a:schemeClr val="tx1"/>
            </a:solidFill>
            <a:miter lim="800000"/>
            <a:headEnd/>
            <a:tailEnd/>
          </a:ln>
        </p:spPr>
        <p:txBody>
          <a:bodyPr wrap="none" anchor="ctr"/>
          <a:lstStyle/>
          <a:p>
            <a:pPr algn="ctr">
              <a:spcBef>
                <a:spcPct val="0"/>
              </a:spcBef>
              <a:buClrTx/>
              <a:buFontTx/>
              <a:buNone/>
            </a:pPr>
            <a:r>
              <a:rPr lang="en-US" sz="900" b="1" dirty="0">
                <a:solidFill>
                  <a:schemeClr val="tx1"/>
                </a:solidFill>
                <a:latin typeface="Verdana" pitchFamily="34" charset="0"/>
                <a:ea typeface="Verdana" pitchFamily="34" charset="0"/>
                <a:cs typeface="Verdana" pitchFamily="34" charset="0"/>
              </a:rPr>
              <a:t>Finance </a:t>
            </a:r>
            <a:r>
              <a:rPr lang="en-US" sz="900" b="1" dirty="0">
                <a:latin typeface="Verdana" pitchFamily="34" charset="0"/>
                <a:ea typeface="Verdana" pitchFamily="34" charset="0"/>
                <a:cs typeface="Verdana" pitchFamily="34" charset="0"/>
              </a:rPr>
              <a:t>D</a:t>
            </a:r>
            <a:r>
              <a:rPr lang="en-US" sz="900" b="1" dirty="0">
                <a:solidFill>
                  <a:schemeClr val="tx1"/>
                </a:solidFill>
                <a:latin typeface="Verdana" pitchFamily="34" charset="0"/>
                <a:ea typeface="Verdana" pitchFamily="34" charset="0"/>
                <a:cs typeface="Verdana" pitchFamily="34" charset="0"/>
              </a:rPr>
              <a:t>epartment</a:t>
            </a:r>
          </a:p>
          <a:p>
            <a:pPr algn="ctr">
              <a:spcBef>
                <a:spcPct val="0"/>
              </a:spcBef>
              <a:buClrTx/>
              <a:buFontTx/>
              <a:buNone/>
            </a:pPr>
            <a:r>
              <a:rPr lang="en-US" sz="900" b="1" dirty="0">
                <a:latin typeface="Verdana" pitchFamily="34" charset="0"/>
                <a:ea typeface="Verdana" pitchFamily="34" charset="0"/>
                <a:cs typeface="Verdana" pitchFamily="34" charset="0"/>
              </a:rPr>
              <a:t>HITS</a:t>
            </a:r>
          </a:p>
          <a:p>
            <a:pPr algn="ctr">
              <a:spcBef>
                <a:spcPct val="0"/>
              </a:spcBef>
              <a:buClrTx/>
              <a:buFontTx/>
              <a:buNone/>
            </a:pPr>
            <a:r>
              <a:rPr lang="en-US" sz="900" b="1" dirty="0">
                <a:solidFill>
                  <a:schemeClr val="tx1"/>
                </a:solidFill>
                <a:latin typeface="Verdana" pitchFamily="34" charset="0"/>
                <a:ea typeface="Verdana" pitchFamily="34" charset="0"/>
                <a:cs typeface="Verdana" pitchFamily="34" charset="0"/>
              </a:rPr>
              <a:t>Fleet</a:t>
            </a:r>
          </a:p>
          <a:p>
            <a:pPr algn="ctr">
              <a:spcBef>
                <a:spcPct val="0"/>
              </a:spcBef>
              <a:buClrTx/>
              <a:buFontTx/>
              <a:buNone/>
            </a:pPr>
            <a:r>
              <a:rPr lang="en-US" sz="900" b="1" dirty="0">
                <a:latin typeface="Verdana" pitchFamily="34" charset="0"/>
                <a:ea typeface="Verdana" pitchFamily="34" charset="0"/>
                <a:cs typeface="Verdana" pitchFamily="34" charset="0"/>
              </a:rPr>
              <a:t>HR</a:t>
            </a:r>
            <a:endParaRPr lang="en-US" sz="900" b="1" dirty="0">
              <a:solidFill>
                <a:schemeClr val="tx1"/>
              </a:solidFill>
              <a:latin typeface="Verdana" pitchFamily="34" charset="0"/>
              <a:ea typeface="Verdana" pitchFamily="34" charset="0"/>
              <a:cs typeface="Verdana" pitchFamily="34" charset="0"/>
            </a:endParaRPr>
          </a:p>
        </p:txBody>
      </p:sp>
      <p:sp>
        <p:nvSpPr>
          <p:cNvPr id="22" name="Line 16"/>
          <p:cNvSpPr>
            <a:spLocks noChangeShapeType="1"/>
          </p:cNvSpPr>
          <p:nvPr/>
        </p:nvSpPr>
        <p:spPr bwMode="auto">
          <a:xfrm>
            <a:off x="8371838" y="2590800"/>
            <a:ext cx="0" cy="2351221"/>
          </a:xfrm>
          <a:prstGeom prst="line">
            <a:avLst/>
          </a:prstGeom>
          <a:noFill/>
          <a:ln w="25400">
            <a:solidFill>
              <a:schemeClr val="tx1"/>
            </a:solidFill>
            <a:prstDash val="sysDot"/>
            <a:round/>
            <a:headEnd/>
            <a:tailEnd/>
          </a:ln>
        </p:spPr>
        <p:txBody>
          <a:bodyPr/>
          <a:lstStyle/>
          <a:p>
            <a:endParaRPr lang="en-US" dirty="0"/>
          </a:p>
        </p:txBody>
      </p:sp>
      <p:sp>
        <p:nvSpPr>
          <p:cNvPr id="23" name="Line 16"/>
          <p:cNvSpPr>
            <a:spLocks noChangeShapeType="1"/>
          </p:cNvSpPr>
          <p:nvPr/>
        </p:nvSpPr>
        <p:spPr bwMode="auto">
          <a:xfrm>
            <a:off x="923544" y="3962400"/>
            <a:ext cx="752856" cy="0"/>
          </a:xfrm>
          <a:prstGeom prst="line">
            <a:avLst/>
          </a:prstGeom>
          <a:noFill/>
          <a:ln w="25400">
            <a:solidFill>
              <a:schemeClr val="tx1"/>
            </a:solidFill>
            <a:prstDash val="sysDot"/>
            <a:round/>
            <a:headEnd/>
            <a:tailEnd/>
          </a:ln>
        </p:spPr>
        <p:txBody>
          <a:bodyPr/>
          <a:lstStyle/>
          <a:p>
            <a:endParaRPr lang="en-US" dirty="0"/>
          </a:p>
        </p:txBody>
      </p:sp>
      <p:sp>
        <p:nvSpPr>
          <p:cNvPr id="24" name="Line 16"/>
          <p:cNvSpPr>
            <a:spLocks noChangeShapeType="1"/>
          </p:cNvSpPr>
          <p:nvPr/>
        </p:nvSpPr>
        <p:spPr bwMode="auto">
          <a:xfrm flipH="1">
            <a:off x="920686" y="2552700"/>
            <a:ext cx="2858" cy="1379395"/>
          </a:xfrm>
          <a:prstGeom prst="line">
            <a:avLst/>
          </a:prstGeom>
          <a:noFill/>
          <a:ln w="25400">
            <a:solidFill>
              <a:schemeClr val="tx1"/>
            </a:solidFill>
            <a:prstDash val="sysDot"/>
            <a:round/>
            <a:headEnd/>
            <a:tailEnd/>
          </a:ln>
        </p:spPr>
        <p:txBody>
          <a:bodyPr/>
          <a:lstStyle/>
          <a:p>
            <a:endParaRPr lang="en-US" dirty="0"/>
          </a:p>
        </p:txBody>
      </p:sp>
      <p:sp>
        <p:nvSpPr>
          <p:cNvPr id="25" name="Line 40"/>
          <p:cNvSpPr>
            <a:spLocks noChangeShapeType="1"/>
          </p:cNvSpPr>
          <p:nvPr/>
        </p:nvSpPr>
        <p:spPr bwMode="auto">
          <a:xfrm>
            <a:off x="2685883" y="4671289"/>
            <a:ext cx="0" cy="299894"/>
          </a:xfrm>
          <a:prstGeom prst="line">
            <a:avLst/>
          </a:prstGeom>
          <a:noFill/>
          <a:ln w="25400">
            <a:solidFill>
              <a:schemeClr val="tx1"/>
            </a:solidFill>
            <a:round/>
            <a:headEnd/>
            <a:tailEnd/>
          </a:ln>
        </p:spPr>
        <p:txBody>
          <a:bodyPr/>
          <a:lstStyle/>
          <a:p>
            <a:endParaRPr lang="en-US" dirty="0"/>
          </a:p>
        </p:txBody>
      </p:sp>
      <p:sp>
        <p:nvSpPr>
          <p:cNvPr id="26" name="Line 40"/>
          <p:cNvSpPr>
            <a:spLocks noChangeShapeType="1"/>
          </p:cNvSpPr>
          <p:nvPr/>
        </p:nvSpPr>
        <p:spPr bwMode="auto">
          <a:xfrm>
            <a:off x="4572000" y="4652539"/>
            <a:ext cx="0" cy="299894"/>
          </a:xfrm>
          <a:prstGeom prst="line">
            <a:avLst/>
          </a:prstGeom>
          <a:noFill/>
          <a:ln w="25400">
            <a:solidFill>
              <a:schemeClr val="tx1"/>
            </a:solidFill>
            <a:round/>
            <a:headEnd/>
            <a:tailEnd/>
          </a:ln>
        </p:spPr>
        <p:txBody>
          <a:bodyPr/>
          <a:lstStyle/>
          <a:p>
            <a:endParaRPr lang="en-US" dirty="0"/>
          </a:p>
        </p:txBody>
      </p:sp>
      <p:sp>
        <p:nvSpPr>
          <p:cNvPr id="29" name="Line 40"/>
          <p:cNvSpPr>
            <a:spLocks noChangeShapeType="1"/>
          </p:cNvSpPr>
          <p:nvPr/>
        </p:nvSpPr>
        <p:spPr bwMode="auto">
          <a:xfrm>
            <a:off x="8371838" y="4671289"/>
            <a:ext cx="0" cy="251690"/>
          </a:xfrm>
          <a:prstGeom prst="line">
            <a:avLst/>
          </a:prstGeom>
          <a:noFill/>
          <a:ln w="25400">
            <a:solidFill>
              <a:schemeClr val="tx1"/>
            </a:solidFill>
            <a:round/>
            <a:headEnd/>
            <a:tailEnd/>
          </a:ln>
        </p:spPr>
        <p:txBody>
          <a:bodyPr/>
          <a:lstStyle/>
          <a:p>
            <a:endParaRPr lang="en-US" dirty="0"/>
          </a:p>
        </p:txBody>
      </p:sp>
      <p:cxnSp>
        <p:nvCxnSpPr>
          <p:cNvPr id="30" name="Straight Connector 29"/>
          <p:cNvCxnSpPr>
            <a:cxnSpLocks/>
            <a:endCxn id="29" idx="0"/>
          </p:cNvCxnSpPr>
          <p:nvPr/>
        </p:nvCxnSpPr>
        <p:spPr>
          <a:xfrm>
            <a:off x="609600" y="4671289"/>
            <a:ext cx="7762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Line 40">
            <a:extLst>
              <a:ext uri="{FF2B5EF4-FFF2-40B4-BE49-F238E27FC236}">
                <a16:creationId xmlns:a16="http://schemas.microsoft.com/office/drawing/2014/main" id="{C181D2B8-C5F9-4988-A2F8-94F83F6C5DC5}"/>
              </a:ext>
            </a:extLst>
          </p:cNvPr>
          <p:cNvSpPr>
            <a:spLocks noChangeShapeType="1"/>
          </p:cNvSpPr>
          <p:nvPr/>
        </p:nvSpPr>
        <p:spPr bwMode="auto">
          <a:xfrm>
            <a:off x="6349562" y="4680815"/>
            <a:ext cx="0" cy="299894"/>
          </a:xfrm>
          <a:prstGeom prst="line">
            <a:avLst/>
          </a:prstGeom>
          <a:noFill/>
          <a:ln w="25400">
            <a:solidFill>
              <a:schemeClr val="tx1"/>
            </a:solidFill>
            <a:round/>
            <a:headEnd/>
            <a:tailEnd/>
          </a:ln>
        </p:spPr>
        <p:txBody>
          <a:bodyPr/>
          <a:lstStyle/>
          <a:p>
            <a:endParaRPr lang="en-US" dirty="0"/>
          </a:p>
        </p:txBody>
      </p:sp>
      <p:sp>
        <p:nvSpPr>
          <p:cNvPr id="3" name="TextBox 2">
            <a:extLst>
              <a:ext uri="{FF2B5EF4-FFF2-40B4-BE49-F238E27FC236}">
                <a16:creationId xmlns:a16="http://schemas.microsoft.com/office/drawing/2014/main" id="{ED1B2994-FE3D-468D-9A67-021B042DB1C2}"/>
              </a:ext>
            </a:extLst>
          </p:cNvPr>
          <p:cNvSpPr txBox="1"/>
          <p:nvPr/>
        </p:nvSpPr>
        <p:spPr>
          <a:xfrm>
            <a:off x="203835" y="6134100"/>
            <a:ext cx="5028565" cy="261610"/>
          </a:xfrm>
          <a:prstGeom prst="rect">
            <a:avLst/>
          </a:prstGeom>
          <a:noFill/>
        </p:spPr>
        <p:txBody>
          <a:bodyPr wrap="square" rtlCol="0">
            <a:spAutoFit/>
          </a:bodyPr>
          <a:lstStyle/>
          <a:p>
            <a:r>
              <a:rPr lang="en-US" sz="1100" b="1" dirty="0"/>
              <a:t>* Cost Center Only. Not a Division of DON</a:t>
            </a:r>
          </a:p>
        </p:txBody>
      </p:sp>
    </p:spTree>
    <p:extLst>
      <p:ext uri="{BB962C8B-B14F-4D97-AF65-F5344CB8AC3E}">
        <p14:creationId xmlns:p14="http://schemas.microsoft.com/office/powerpoint/2010/main" val="10420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0391-FEB7-4ED8-888E-C4220923844B}"/>
              </a:ext>
            </a:extLst>
          </p:cNvPr>
          <p:cNvSpPr>
            <a:spLocks noGrp="1"/>
          </p:cNvSpPr>
          <p:nvPr>
            <p:ph type="title"/>
          </p:nvPr>
        </p:nvSpPr>
        <p:spPr/>
        <p:txBody>
          <a:bodyPr/>
          <a:lstStyle/>
          <a:p>
            <a:r>
              <a:rPr lang="en-US" dirty="0"/>
              <a:t>Department Programming</a:t>
            </a:r>
          </a:p>
        </p:txBody>
      </p:sp>
      <p:sp>
        <p:nvSpPr>
          <p:cNvPr id="3" name="Content Placeholder 2">
            <a:extLst>
              <a:ext uri="{FF2B5EF4-FFF2-40B4-BE49-F238E27FC236}">
                <a16:creationId xmlns:a16="http://schemas.microsoft.com/office/drawing/2014/main" id="{7AB1078C-0598-4D92-98DE-5C908B84774B}"/>
              </a:ext>
            </a:extLst>
          </p:cNvPr>
          <p:cNvSpPr>
            <a:spLocks noGrp="1"/>
          </p:cNvSpPr>
          <p:nvPr>
            <p:ph idx="1"/>
          </p:nvPr>
        </p:nvSpPr>
        <p:spPr>
          <a:xfrm>
            <a:off x="457200" y="1353947"/>
            <a:ext cx="8229600" cy="5367528"/>
          </a:xfrm>
        </p:spPr>
        <p:txBody>
          <a:bodyPr>
            <a:noAutofit/>
          </a:bodyPr>
          <a:lstStyle/>
          <a:p>
            <a:r>
              <a:rPr lang="en-US" sz="1400" b="1" dirty="0">
                <a:latin typeface="+mn-lt"/>
              </a:rPr>
              <a:t>Director’s Office</a:t>
            </a:r>
          </a:p>
          <a:p>
            <a:pPr lvl="1"/>
            <a:r>
              <a:rPr lang="en-US" sz="1400" dirty="0">
                <a:latin typeface="+mn-lt"/>
              </a:rPr>
              <a:t>Provides leadership, coordination, and long-range direction in the management of 4 divisions. Responsible for overseeing departmental financial matters.</a:t>
            </a:r>
          </a:p>
          <a:p>
            <a:r>
              <a:rPr lang="en-US" sz="1400" b="1" dirty="0">
                <a:latin typeface="+mn-lt"/>
              </a:rPr>
              <a:t>Inspections &amp; Public Service</a:t>
            </a:r>
          </a:p>
          <a:p>
            <a:pPr lvl="1"/>
            <a:r>
              <a:rPr lang="en-US" sz="1400" dirty="0">
                <a:latin typeface="+mn-lt"/>
              </a:rPr>
              <a:t>Enforces Article IX of Chapter 10 of the Houston Code of Ordinances relating to dangerous buildings, weeded lots, junked motor vehicles and unlawfully placed signs upon City’s right of way.</a:t>
            </a:r>
          </a:p>
          <a:p>
            <a:pPr lvl="0"/>
            <a:r>
              <a:rPr lang="en-US" sz="1400" b="1" dirty="0">
                <a:solidFill>
                  <a:prstClr val="black"/>
                </a:solidFill>
                <a:latin typeface="+mn-lt"/>
              </a:rPr>
              <a:t>Citizens’ Assistance Office </a:t>
            </a:r>
          </a:p>
          <a:p>
            <a:pPr lvl="1"/>
            <a:r>
              <a:rPr lang="en-US" sz="1400" dirty="0">
                <a:solidFill>
                  <a:prstClr val="black"/>
                </a:solidFill>
                <a:latin typeface="+mn-lt"/>
              </a:rPr>
              <a:t>Ensures responses and resolution to Mayoral priorities, community complaints, provides education about City services to the community, coordinates Town Halls, CIP Meetings as well as serving as the primary liaison to Civic Clubs and Super Neighborhood Councils.</a:t>
            </a:r>
          </a:p>
          <a:p>
            <a:r>
              <a:rPr lang="en-US" sz="1400" b="1" dirty="0">
                <a:latin typeface="+mn-lt"/>
              </a:rPr>
              <a:t>Anti-Gang Office</a:t>
            </a:r>
          </a:p>
          <a:p>
            <a:pPr lvl="1"/>
            <a:r>
              <a:rPr lang="en-US" sz="1400" dirty="0">
                <a:latin typeface="+mn-lt"/>
              </a:rPr>
              <a:t>Develops and implements programs that serve youth, families, and communities through direct services, volunteer initiatives, collaboration, outreach, education, and policy development, Including the Mayor’s Youth Council and Citywide Volunteer Initiatives.</a:t>
            </a:r>
          </a:p>
          <a:p>
            <a:r>
              <a:rPr lang="en-US" sz="1400" b="1" dirty="0">
                <a:latin typeface="+mn-lt"/>
              </a:rPr>
              <a:t>Office of New Americans and Immigrant Communities </a:t>
            </a:r>
          </a:p>
          <a:p>
            <a:pPr lvl="1"/>
            <a:r>
              <a:rPr lang="en-US" sz="1400" dirty="0">
                <a:latin typeface="+mn-lt"/>
              </a:rPr>
              <a:t>Reaches out to Houston’s diverse community of immigrants, ex-patriates and refugees to facilitate their successful civic, economic, and cultural integration as members of our community.</a:t>
            </a:r>
          </a:p>
          <a:p>
            <a:pPr lvl="1"/>
            <a:endParaRPr lang="en-US" sz="1400" b="1" dirty="0">
              <a:latin typeface="+mn-lt"/>
            </a:endParaRPr>
          </a:p>
        </p:txBody>
      </p:sp>
      <p:sp>
        <p:nvSpPr>
          <p:cNvPr id="4" name="Slide Number Placeholder 3">
            <a:extLst>
              <a:ext uri="{FF2B5EF4-FFF2-40B4-BE49-F238E27FC236}">
                <a16:creationId xmlns:a16="http://schemas.microsoft.com/office/drawing/2014/main" id="{B6574363-FF25-4DD5-A594-36EDDFC32FE6}"/>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3</a:t>
            </a:fld>
            <a:endParaRPr lang="en-US" dirty="0">
              <a:solidFill>
                <a:prstClr val="black"/>
              </a:solidFill>
              <a:ea typeface="ＭＳ Ｐゴシック" charset="0"/>
            </a:endParaRPr>
          </a:p>
        </p:txBody>
      </p:sp>
    </p:spTree>
    <p:extLst>
      <p:ext uri="{BB962C8B-B14F-4D97-AF65-F5344CB8AC3E}">
        <p14:creationId xmlns:p14="http://schemas.microsoft.com/office/powerpoint/2010/main" val="34505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0391-FEB7-4ED8-888E-C4220923844B}"/>
              </a:ext>
            </a:extLst>
          </p:cNvPr>
          <p:cNvSpPr>
            <a:spLocks noGrp="1"/>
          </p:cNvSpPr>
          <p:nvPr>
            <p:ph type="title"/>
          </p:nvPr>
        </p:nvSpPr>
        <p:spPr/>
        <p:txBody>
          <a:bodyPr/>
          <a:lstStyle/>
          <a:p>
            <a:r>
              <a:rPr lang="en-US" dirty="0"/>
              <a:t>Department Programming</a:t>
            </a:r>
          </a:p>
        </p:txBody>
      </p:sp>
      <p:sp>
        <p:nvSpPr>
          <p:cNvPr id="3" name="Content Placeholder 2">
            <a:extLst>
              <a:ext uri="{FF2B5EF4-FFF2-40B4-BE49-F238E27FC236}">
                <a16:creationId xmlns:a16="http://schemas.microsoft.com/office/drawing/2014/main" id="{7AB1078C-0598-4D92-98DE-5C908B84774B}"/>
              </a:ext>
            </a:extLst>
          </p:cNvPr>
          <p:cNvSpPr>
            <a:spLocks noGrp="1"/>
          </p:cNvSpPr>
          <p:nvPr>
            <p:ph idx="1"/>
          </p:nvPr>
        </p:nvSpPr>
        <p:spPr>
          <a:xfrm>
            <a:off x="457200" y="1710372"/>
            <a:ext cx="8229600" cy="4351338"/>
          </a:xfrm>
        </p:spPr>
        <p:txBody>
          <a:bodyPr>
            <a:normAutofit/>
          </a:bodyPr>
          <a:lstStyle/>
          <a:p>
            <a:endParaRPr lang="en-US" b="1" dirty="0"/>
          </a:p>
          <a:p>
            <a:r>
              <a:rPr lang="en-US" b="1" dirty="0"/>
              <a:t>Since 2011, the DON Code Enforcement Program under the IPS Division has experienced a steady reduction in personnel.</a:t>
            </a:r>
          </a:p>
          <a:p>
            <a:r>
              <a:rPr lang="en-US" b="1" dirty="0"/>
              <a:t>While other DON divisions have also been impacted by budget reductions and personnel attrition, services can be partially supplemented through volunteer efforts and community partnerships.</a:t>
            </a:r>
          </a:p>
        </p:txBody>
      </p:sp>
      <p:sp>
        <p:nvSpPr>
          <p:cNvPr id="4" name="Slide Number Placeholder 3">
            <a:extLst>
              <a:ext uri="{FF2B5EF4-FFF2-40B4-BE49-F238E27FC236}">
                <a16:creationId xmlns:a16="http://schemas.microsoft.com/office/drawing/2014/main" id="{B6574363-FF25-4DD5-A594-36EDDFC32FE6}"/>
              </a:ext>
            </a:extLst>
          </p:cNvPr>
          <p:cNvSpPr>
            <a:spLocks noGrp="1"/>
          </p:cNvSpPr>
          <p:nvPr>
            <p:ph type="sldNum" sz="quarter" idx="12"/>
          </p:nvPr>
        </p:nvSpPr>
        <p:spPr/>
        <p:txBody>
          <a:bodyPr/>
          <a:lstStyle/>
          <a:p>
            <a:pPr defTabSz="457200" fontAlgn="base">
              <a:spcBef>
                <a:spcPct val="0"/>
              </a:spcBef>
              <a:spcAft>
                <a:spcPct val="0"/>
              </a:spcAft>
            </a:pPr>
            <a:fld id="{A710AD54-EC96-413B-BCC1-1B4F19878F2E}" type="slidenum">
              <a:rPr lang="en-US" smtClean="0">
                <a:solidFill>
                  <a:prstClr val="black"/>
                </a:solidFill>
                <a:ea typeface="ＭＳ Ｐゴシック" charset="0"/>
              </a:rPr>
              <a:pPr defTabSz="457200" fontAlgn="base">
                <a:spcBef>
                  <a:spcPct val="0"/>
                </a:spcBef>
                <a:spcAft>
                  <a:spcPct val="0"/>
                </a:spcAft>
              </a:pPr>
              <a:t>4</a:t>
            </a:fld>
            <a:endParaRPr lang="en-US" dirty="0">
              <a:solidFill>
                <a:prstClr val="black"/>
              </a:solidFill>
              <a:ea typeface="ＭＳ Ｐゴシック" charset="0"/>
            </a:endParaRPr>
          </a:p>
        </p:txBody>
      </p:sp>
    </p:spTree>
    <p:extLst>
      <p:ext uri="{BB962C8B-B14F-4D97-AF65-F5344CB8AC3E}">
        <p14:creationId xmlns:p14="http://schemas.microsoft.com/office/powerpoint/2010/main" val="410891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02060"/>
                </a:solidFill>
                <a:latin typeface="Helvetica" pitchFamily="34" charset="0"/>
              </a:rPr>
              <a:t>Revenues By Funds</a:t>
            </a:r>
            <a:br>
              <a:rPr lang="en-US" dirty="0">
                <a:solidFill>
                  <a:srgbClr val="002060"/>
                </a:solidFill>
                <a:latin typeface="Helvetica" pitchFamily="34" charset="0"/>
              </a:rPr>
            </a:br>
            <a:r>
              <a:rPr lang="en-US" dirty="0">
                <a:solidFill>
                  <a:srgbClr val="002060"/>
                </a:solidFill>
                <a:latin typeface="Helvetica" pitchFamily="34" charset="0"/>
              </a:rPr>
              <a:t>($ in thousands)</a:t>
            </a:r>
          </a:p>
        </p:txBody>
      </p:sp>
      <p:sp>
        <p:nvSpPr>
          <p:cNvPr id="3" name="Slide Number Placeholder 2"/>
          <p:cNvSpPr>
            <a:spLocks noGrp="1"/>
          </p:cNvSpPr>
          <p:nvPr>
            <p:ph type="sldNum" sz="quarter" idx="12"/>
          </p:nvPr>
        </p:nvSpPr>
        <p:spPr/>
        <p:txBody>
          <a:bodyPr/>
          <a:lstStyle/>
          <a:p>
            <a:fld id="{016DFC01-5263-43CC-B2B1-8A1F23EF6CC2}" type="slidenum">
              <a:rPr lang="en-US" smtClean="0"/>
              <a:pPr/>
              <a:t>5</a:t>
            </a:fld>
            <a:endParaRPr lang="en-US" dirty="0"/>
          </a:p>
        </p:txBody>
      </p:sp>
      <p:graphicFrame>
        <p:nvGraphicFramePr>
          <p:cNvPr id="6" name="Table 5">
            <a:extLst>
              <a:ext uri="{FF2B5EF4-FFF2-40B4-BE49-F238E27FC236}">
                <a16:creationId xmlns:a16="http://schemas.microsoft.com/office/drawing/2014/main" id="{C07DEF83-976C-4470-A893-C2DF6EF80B29}"/>
              </a:ext>
            </a:extLst>
          </p:cNvPr>
          <p:cNvGraphicFramePr>
            <a:graphicFrameLocks noGrp="1"/>
          </p:cNvGraphicFramePr>
          <p:nvPr>
            <p:extLst>
              <p:ext uri="{D42A27DB-BD31-4B8C-83A1-F6EECF244321}">
                <p14:modId xmlns:p14="http://schemas.microsoft.com/office/powerpoint/2010/main" val="4181078445"/>
              </p:ext>
            </p:extLst>
          </p:nvPr>
        </p:nvGraphicFramePr>
        <p:xfrm>
          <a:off x="650240" y="1626235"/>
          <a:ext cx="8036560" cy="1381760"/>
        </p:xfrm>
        <a:graphic>
          <a:graphicData uri="http://schemas.openxmlformats.org/drawingml/2006/table">
            <a:tbl>
              <a:tblPr firstRow="1" bandRow="1">
                <a:tableStyleId>{5C22544A-7EE6-4342-B048-85BDC9FD1C3A}</a:tableStyleId>
              </a:tblPr>
              <a:tblGrid>
                <a:gridCol w="2080030">
                  <a:extLst>
                    <a:ext uri="{9D8B030D-6E8A-4147-A177-3AD203B41FA5}">
                      <a16:colId xmlns:a16="http://schemas.microsoft.com/office/drawing/2014/main" val="516550114"/>
                    </a:ext>
                  </a:extLst>
                </a:gridCol>
                <a:gridCol w="1021333">
                  <a:extLst>
                    <a:ext uri="{9D8B030D-6E8A-4147-A177-3AD203B41FA5}">
                      <a16:colId xmlns:a16="http://schemas.microsoft.com/office/drawing/2014/main" val="120854523"/>
                    </a:ext>
                  </a:extLst>
                </a:gridCol>
                <a:gridCol w="974220">
                  <a:extLst>
                    <a:ext uri="{9D8B030D-6E8A-4147-A177-3AD203B41FA5}">
                      <a16:colId xmlns:a16="http://schemas.microsoft.com/office/drawing/2014/main" val="2288775472"/>
                    </a:ext>
                  </a:extLst>
                </a:gridCol>
                <a:gridCol w="1119499">
                  <a:extLst>
                    <a:ext uri="{9D8B030D-6E8A-4147-A177-3AD203B41FA5}">
                      <a16:colId xmlns:a16="http://schemas.microsoft.com/office/drawing/2014/main" val="3226125417"/>
                    </a:ext>
                  </a:extLst>
                </a:gridCol>
                <a:gridCol w="991313">
                  <a:extLst>
                    <a:ext uri="{9D8B030D-6E8A-4147-A177-3AD203B41FA5}">
                      <a16:colId xmlns:a16="http://schemas.microsoft.com/office/drawing/2014/main" val="2175961683"/>
                    </a:ext>
                  </a:extLst>
                </a:gridCol>
                <a:gridCol w="1187865">
                  <a:extLst>
                    <a:ext uri="{9D8B030D-6E8A-4147-A177-3AD203B41FA5}">
                      <a16:colId xmlns:a16="http://schemas.microsoft.com/office/drawing/2014/main" val="205436863"/>
                    </a:ext>
                  </a:extLst>
                </a:gridCol>
                <a:gridCol w="662300">
                  <a:extLst>
                    <a:ext uri="{9D8B030D-6E8A-4147-A177-3AD203B41FA5}">
                      <a16:colId xmlns:a16="http://schemas.microsoft.com/office/drawing/2014/main" val="1850985765"/>
                    </a:ext>
                  </a:extLst>
                </a:gridCol>
              </a:tblGrid>
              <a:tr h="0">
                <a:tc>
                  <a:txBody>
                    <a:bodyPr/>
                    <a:lstStyle/>
                    <a:p>
                      <a:pPr algn="ctr"/>
                      <a:r>
                        <a:rPr lang="en-US" sz="1200" dirty="0">
                          <a:latin typeface="Verdana" pitchFamily="34" charset="0"/>
                          <a:ea typeface="Verdana" pitchFamily="34" charset="0"/>
                          <a:cs typeface="Verdana" pitchFamily="34" charset="0"/>
                        </a:rPr>
                        <a:t>Fund</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FY18</a:t>
                      </a:r>
                    </a:p>
                    <a:p>
                      <a:pPr algn="ctr"/>
                      <a:r>
                        <a:rPr lang="en-US" sz="1200" dirty="0">
                          <a:latin typeface="Verdana" pitchFamily="34" charset="0"/>
                          <a:ea typeface="Verdana" pitchFamily="34" charset="0"/>
                          <a:cs typeface="Verdana" pitchFamily="34" charset="0"/>
                        </a:rPr>
                        <a:t>Actual</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FY19</a:t>
                      </a:r>
                    </a:p>
                    <a:p>
                      <a:pPr algn="ctr"/>
                      <a:r>
                        <a:rPr lang="en-US" sz="1200" dirty="0">
                          <a:latin typeface="Verdana" pitchFamily="34" charset="0"/>
                          <a:ea typeface="Verdana" pitchFamily="34" charset="0"/>
                          <a:cs typeface="Verdana" pitchFamily="34" charset="0"/>
                        </a:rPr>
                        <a:t>Budget</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FY19</a:t>
                      </a:r>
                    </a:p>
                    <a:p>
                      <a:pPr algn="ctr"/>
                      <a:r>
                        <a:rPr lang="en-US" sz="1200" dirty="0">
                          <a:latin typeface="Verdana" pitchFamily="34" charset="0"/>
                          <a:ea typeface="Verdana" pitchFamily="34" charset="0"/>
                          <a:cs typeface="Verdana" pitchFamily="34" charset="0"/>
                        </a:rPr>
                        <a:t>Estimates</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FY20</a:t>
                      </a:r>
                    </a:p>
                    <a:p>
                      <a:pPr algn="ctr"/>
                      <a:r>
                        <a:rPr lang="en-US" sz="1200" dirty="0">
                          <a:latin typeface="Verdana" pitchFamily="34" charset="0"/>
                          <a:ea typeface="Verdana" pitchFamily="34" charset="0"/>
                          <a:cs typeface="Verdana" pitchFamily="34" charset="0"/>
                        </a:rPr>
                        <a:t>Proposed</a:t>
                      </a:r>
                    </a:p>
                  </a:txBody>
                  <a:tcPr anchor="b">
                    <a:solidFill>
                      <a:schemeClr val="accent1">
                        <a:lumMod val="50000"/>
                      </a:schemeClr>
                    </a:solidFill>
                  </a:tcPr>
                </a:tc>
                <a:tc>
                  <a:txBody>
                    <a:bodyPr/>
                    <a:lstStyle/>
                    <a:p>
                      <a:pPr algn="ctr"/>
                      <a:r>
                        <a:rPr lang="en-US" sz="1200" dirty="0"/>
                        <a:t>Variance FY20 Prop/FY19 Budget</a:t>
                      </a:r>
                    </a:p>
                  </a:txBody>
                  <a:tcPr anchor="b">
                    <a:solidFill>
                      <a:schemeClr val="accent1">
                        <a:lumMod val="50000"/>
                      </a:schemeClr>
                    </a:solidFill>
                  </a:tcPr>
                </a:tc>
                <a:tc>
                  <a:txBody>
                    <a:bodyPr/>
                    <a:lstStyle/>
                    <a:p>
                      <a:pPr algn="ctr"/>
                      <a:r>
                        <a:rPr lang="en-US" sz="1200" dirty="0"/>
                        <a:t>% </a:t>
                      </a:r>
                    </a:p>
                    <a:p>
                      <a:pPr algn="ctr"/>
                      <a:r>
                        <a:rPr lang="en-US" sz="1200" dirty="0"/>
                        <a:t>Change</a:t>
                      </a:r>
                    </a:p>
                  </a:txBody>
                  <a:tcPr anchor="b">
                    <a:solidFill>
                      <a:schemeClr val="accent1">
                        <a:lumMod val="50000"/>
                      </a:schemeClr>
                    </a:solidFill>
                  </a:tcPr>
                </a:tc>
                <a:extLst>
                  <a:ext uri="{0D108BD9-81ED-4DB2-BD59-A6C34878D82A}">
                    <a16:rowId xmlns:a16="http://schemas.microsoft.com/office/drawing/2014/main" val="2766710000"/>
                  </a:ext>
                </a:extLst>
              </a:tr>
              <a:tr h="370840">
                <a:tc>
                  <a:txBody>
                    <a:bodyPr/>
                    <a:lstStyle/>
                    <a:p>
                      <a:pPr algn="l"/>
                      <a:r>
                        <a:rPr lang="en-US" sz="1200" dirty="0"/>
                        <a:t>General Fund</a:t>
                      </a:r>
                    </a:p>
                  </a:txBody>
                  <a:tcPr anchor="b"/>
                </a:tc>
                <a:tc>
                  <a:txBody>
                    <a:bodyPr/>
                    <a:lstStyle/>
                    <a:p>
                      <a:pPr algn="ctr"/>
                      <a:r>
                        <a:rPr lang="en-US" sz="1200" dirty="0"/>
                        <a:t>$5,021*</a:t>
                      </a:r>
                    </a:p>
                  </a:txBody>
                  <a:tcPr anchor="b"/>
                </a:tc>
                <a:tc>
                  <a:txBody>
                    <a:bodyPr/>
                    <a:lstStyle/>
                    <a:p>
                      <a:pPr algn="ctr"/>
                      <a:r>
                        <a:rPr lang="en-US" sz="1200" dirty="0"/>
                        <a:t>$2,414</a:t>
                      </a:r>
                    </a:p>
                  </a:txBody>
                  <a:tcPr anchor="b"/>
                </a:tc>
                <a:tc>
                  <a:txBody>
                    <a:bodyPr/>
                    <a:lstStyle/>
                    <a:p>
                      <a:pPr algn="ctr"/>
                      <a:r>
                        <a:rPr lang="en-US" sz="1200" dirty="0"/>
                        <a:t>$2488</a:t>
                      </a:r>
                    </a:p>
                  </a:txBody>
                  <a:tcPr anchor="b"/>
                </a:tc>
                <a:tc>
                  <a:txBody>
                    <a:bodyPr/>
                    <a:lstStyle/>
                    <a:p>
                      <a:pPr algn="ctr"/>
                      <a:r>
                        <a:rPr lang="en-US" sz="1200" dirty="0"/>
                        <a:t>$2,559</a:t>
                      </a:r>
                    </a:p>
                  </a:txBody>
                  <a:tcPr anchor="b"/>
                </a:tc>
                <a:tc>
                  <a:txBody>
                    <a:bodyPr/>
                    <a:lstStyle/>
                    <a:p>
                      <a:pPr algn="ctr"/>
                      <a:r>
                        <a:rPr lang="en-US" sz="1200" dirty="0">
                          <a:solidFill>
                            <a:srgbClr val="FF0000"/>
                          </a:solidFill>
                        </a:rPr>
                        <a:t>$71</a:t>
                      </a:r>
                    </a:p>
                  </a:txBody>
                  <a:tcPr anchor="b"/>
                </a:tc>
                <a:tc>
                  <a:txBody>
                    <a:bodyPr/>
                    <a:lstStyle/>
                    <a:p>
                      <a:pPr algn="ctr"/>
                      <a:r>
                        <a:rPr lang="en-US" sz="1200" dirty="0">
                          <a:solidFill>
                            <a:srgbClr val="FF0000"/>
                          </a:solidFill>
                        </a:rPr>
                        <a:t>2.8%</a:t>
                      </a:r>
                    </a:p>
                  </a:txBody>
                  <a:tcPr anchor="b"/>
                </a:tc>
                <a:extLst>
                  <a:ext uri="{0D108BD9-81ED-4DB2-BD59-A6C34878D82A}">
                    <a16:rowId xmlns:a16="http://schemas.microsoft.com/office/drawing/2014/main" val="967263499"/>
                  </a:ext>
                </a:extLst>
              </a:tr>
              <a:tr h="370840">
                <a:tc>
                  <a:txBody>
                    <a:bodyPr/>
                    <a:lstStyle/>
                    <a:p>
                      <a:pPr marL="0" algn="ctr" defTabSz="914400" rtl="0" eaLnBrk="1" latinLnBrk="0" hangingPunct="1"/>
                      <a:r>
                        <a:rPr lang="en-US" sz="1200" b="1" kern="1200" dirty="0">
                          <a:solidFill>
                            <a:schemeClr val="lt1"/>
                          </a:solidFill>
                          <a:latin typeface="Verdana" pitchFamily="34" charset="0"/>
                          <a:ea typeface="Verdana" pitchFamily="34" charset="0"/>
                          <a:cs typeface="Verdana" pitchFamily="34" charset="0"/>
                        </a:rPr>
                        <a:t>Total</a:t>
                      </a:r>
                    </a:p>
                  </a:txBody>
                  <a:tcPr anchor="b">
                    <a:solidFill>
                      <a:schemeClr val="accent1">
                        <a:lumMod val="50000"/>
                      </a:schemeClr>
                    </a:solidFill>
                  </a:tcPr>
                </a:tc>
                <a:tc>
                  <a:txBody>
                    <a:bodyPr/>
                    <a:lstStyle/>
                    <a:p>
                      <a:pPr algn="ctr"/>
                      <a:r>
                        <a:rPr lang="en-US" sz="1200" b="1" dirty="0">
                          <a:solidFill>
                            <a:schemeClr val="bg1"/>
                          </a:solidFill>
                        </a:rPr>
                        <a:t>$5,021*</a:t>
                      </a:r>
                    </a:p>
                  </a:txBody>
                  <a:tcPr anchor="b">
                    <a:solidFill>
                      <a:schemeClr val="accent1">
                        <a:lumMod val="50000"/>
                      </a:schemeClr>
                    </a:solidFill>
                  </a:tcPr>
                </a:tc>
                <a:tc>
                  <a:txBody>
                    <a:bodyPr/>
                    <a:lstStyle/>
                    <a:p>
                      <a:pPr algn="ctr"/>
                      <a:r>
                        <a:rPr lang="en-US" sz="1200" b="1" dirty="0">
                          <a:solidFill>
                            <a:schemeClr val="bg1"/>
                          </a:solidFill>
                        </a:rPr>
                        <a:t>$2,414</a:t>
                      </a:r>
                    </a:p>
                  </a:txBody>
                  <a:tcPr anchor="b">
                    <a:solidFill>
                      <a:schemeClr val="accent1">
                        <a:lumMod val="50000"/>
                      </a:schemeClr>
                    </a:solidFill>
                  </a:tcPr>
                </a:tc>
                <a:tc>
                  <a:txBody>
                    <a:bodyPr/>
                    <a:lstStyle/>
                    <a:p>
                      <a:pPr algn="ctr"/>
                      <a:r>
                        <a:rPr lang="en-US" sz="1200" b="1" dirty="0">
                          <a:solidFill>
                            <a:schemeClr val="bg1"/>
                          </a:solidFill>
                        </a:rPr>
                        <a:t>$2,488</a:t>
                      </a:r>
                    </a:p>
                  </a:txBody>
                  <a:tcPr anchor="b">
                    <a:solidFill>
                      <a:schemeClr val="accent1">
                        <a:lumMod val="50000"/>
                      </a:schemeClr>
                    </a:solidFill>
                  </a:tcPr>
                </a:tc>
                <a:tc>
                  <a:txBody>
                    <a:bodyPr/>
                    <a:lstStyle/>
                    <a:p>
                      <a:pPr algn="ctr"/>
                      <a:r>
                        <a:rPr lang="en-US" sz="1200" b="1" dirty="0">
                          <a:solidFill>
                            <a:schemeClr val="bg1"/>
                          </a:solidFill>
                        </a:rPr>
                        <a:t>$2,559</a:t>
                      </a:r>
                    </a:p>
                  </a:txBody>
                  <a:tcPr anchor="b">
                    <a:solidFill>
                      <a:schemeClr val="accent1">
                        <a:lumMod val="50000"/>
                      </a:schemeClr>
                    </a:solidFill>
                  </a:tcPr>
                </a:tc>
                <a:tc>
                  <a:txBody>
                    <a:bodyPr/>
                    <a:lstStyle/>
                    <a:p>
                      <a:pPr algn="ctr"/>
                      <a:r>
                        <a:rPr lang="en-US" sz="1200" b="1" dirty="0">
                          <a:solidFill>
                            <a:srgbClr val="FF0000"/>
                          </a:solidFill>
                        </a:rPr>
                        <a:t>$71</a:t>
                      </a:r>
                    </a:p>
                  </a:txBody>
                  <a:tcPr anchor="b">
                    <a:solidFill>
                      <a:schemeClr val="accent1">
                        <a:lumMod val="50000"/>
                      </a:schemeClr>
                    </a:solidFill>
                  </a:tcPr>
                </a:tc>
                <a:tc>
                  <a:txBody>
                    <a:bodyPr/>
                    <a:lstStyle/>
                    <a:p>
                      <a:pPr algn="ctr"/>
                      <a:r>
                        <a:rPr lang="en-US" sz="1200" b="1" dirty="0">
                          <a:solidFill>
                            <a:srgbClr val="FF0000"/>
                          </a:solidFill>
                        </a:rPr>
                        <a:t>2.8%</a:t>
                      </a:r>
                    </a:p>
                  </a:txBody>
                  <a:tcPr anchor="b">
                    <a:solidFill>
                      <a:schemeClr val="accent1">
                        <a:lumMod val="50000"/>
                      </a:schemeClr>
                    </a:solidFill>
                  </a:tcPr>
                </a:tc>
                <a:extLst>
                  <a:ext uri="{0D108BD9-81ED-4DB2-BD59-A6C34878D82A}">
                    <a16:rowId xmlns:a16="http://schemas.microsoft.com/office/drawing/2014/main" val="3365223260"/>
                  </a:ext>
                </a:extLst>
              </a:tr>
            </a:tbl>
          </a:graphicData>
        </a:graphic>
      </p:graphicFrame>
      <p:sp>
        <p:nvSpPr>
          <p:cNvPr id="4" name="TextBox 3">
            <a:extLst>
              <a:ext uri="{FF2B5EF4-FFF2-40B4-BE49-F238E27FC236}">
                <a16:creationId xmlns:a16="http://schemas.microsoft.com/office/drawing/2014/main" id="{B631442F-C57E-4257-B87C-77BB4E4A1768}"/>
              </a:ext>
            </a:extLst>
          </p:cNvPr>
          <p:cNvSpPr txBox="1"/>
          <p:nvPr/>
        </p:nvSpPr>
        <p:spPr>
          <a:xfrm>
            <a:off x="650240" y="5943600"/>
            <a:ext cx="7731760" cy="307777"/>
          </a:xfrm>
          <a:prstGeom prst="rect">
            <a:avLst/>
          </a:prstGeom>
          <a:noFill/>
        </p:spPr>
        <p:txBody>
          <a:bodyPr wrap="square" rtlCol="0">
            <a:spAutoFit/>
          </a:bodyPr>
          <a:lstStyle/>
          <a:p>
            <a:r>
              <a:rPr lang="en-US" sz="1400" dirty="0"/>
              <a:t>* Includes one-time transfer from HPW Building Inspector Special Fund (2.1 mil)</a:t>
            </a:r>
          </a:p>
        </p:txBody>
      </p:sp>
    </p:spTree>
    <p:extLst>
      <p:ext uri="{BB962C8B-B14F-4D97-AF65-F5344CB8AC3E}">
        <p14:creationId xmlns:p14="http://schemas.microsoft.com/office/powerpoint/2010/main" val="155568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latin typeface="Helvetica" pitchFamily="34" charset="0"/>
              </a:rPr>
              <a:t>FY2020 - Revenues Highlights</a:t>
            </a:r>
          </a:p>
        </p:txBody>
      </p:sp>
      <p:sp>
        <p:nvSpPr>
          <p:cNvPr id="3" name="Content Placeholder 2"/>
          <p:cNvSpPr>
            <a:spLocks noGrp="1"/>
          </p:cNvSpPr>
          <p:nvPr>
            <p:ph idx="1"/>
          </p:nvPr>
        </p:nvSpPr>
        <p:spPr/>
        <p:txBody>
          <a:bodyPr>
            <a:noAutofit/>
          </a:bodyPr>
          <a:lstStyle/>
          <a:p>
            <a:r>
              <a:rPr lang="en-US" sz="3600" dirty="0">
                <a:solidFill>
                  <a:schemeClr val="bg2">
                    <a:lumMod val="25000"/>
                  </a:schemeClr>
                </a:solidFill>
                <a:latin typeface="Helvetica" pitchFamily="34" charset="0"/>
              </a:rPr>
              <a:t>Slight increase due to targeted dangerous building initiatives. </a:t>
            </a:r>
          </a:p>
          <a:p>
            <a:endParaRPr lang="en-US" sz="3600" dirty="0">
              <a:solidFill>
                <a:schemeClr val="bg2">
                  <a:lumMod val="25000"/>
                </a:schemeClr>
              </a:solidFill>
              <a:latin typeface="Helvetica" pitchFamily="34" charset="0"/>
            </a:endParaRPr>
          </a:p>
          <a:p>
            <a:pPr marL="0" indent="0">
              <a:buNone/>
            </a:pPr>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1000" dirty="0"/>
          </a:p>
          <a:p>
            <a:endParaRPr lang="en-US" sz="1000" dirty="0"/>
          </a:p>
        </p:txBody>
      </p:sp>
      <p:sp>
        <p:nvSpPr>
          <p:cNvPr id="6" name="Slide Number Placeholder 5"/>
          <p:cNvSpPr>
            <a:spLocks noGrp="1"/>
          </p:cNvSpPr>
          <p:nvPr>
            <p:ph type="sldNum" sz="quarter" idx="12"/>
          </p:nvPr>
        </p:nvSpPr>
        <p:spPr/>
        <p:txBody>
          <a:bodyPr/>
          <a:lstStyle/>
          <a:p>
            <a:fld id="{016DFC01-5263-43CC-B2B1-8A1F23EF6CC2}" type="slidenum">
              <a:rPr lang="en-US" smtClean="0"/>
              <a:pPr/>
              <a:t>6</a:t>
            </a:fld>
            <a:endParaRPr lang="en-US" dirty="0"/>
          </a:p>
        </p:txBody>
      </p:sp>
    </p:spTree>
    <p:extLst>
      <p:ext uri="{BB962C8B-B14F-4D97-AF65-F5344CB8AC3E}">
        <p14:creationId xmlns:p14="http://schemas.microsoft.com/office/powerpoint/2010/main" val="7172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02060"/>
                </a:solidFill>
                <a:latin typeface="Helvetica" pitchFamily="34" charset="0"/>
              </a:rPr>
              <a:t>Expenditures By Funds</a:t>
            </a:r>
            <a:br>
              <a:rPr lang="en-US" dirty="0">
                <a:solidFill>
                  <a:srgbClr val="002060"/>
                </a:solidFill>
                <a:latin typeface="Helvetica" pitchFamily="34" charset="0"/>
              </a:rPr>
            </a:br>
            <a:r>
              <a:rPr lang="en-US" dirty="0">
                <a:solidFill>
                  <a:srgbClr val="002060"/>
                </a:solidFill>
                <a:latin typeface="Helvetica" pitchFamily="34" charset="0"/>
              </a:rPr>
              <a:t>($ in thousands)</a:t>
            </a:r>
          </a:p>
        </p:txBody>
      </p:sp>
      <p:sp>
        <p:nvSpPr>
          <p:cNvPr id="3" name="Slide Number Placeholder 2"/>
          <p:cNvSpPr>
            <a:spLocks noGrp="1"/>
          </p:cNvSpPr>
          <p:nvPr>
            <p:ph type="sldNum" sz="quarter" idx="12"/>
          </p:nvPr>
        </p:nvSpPr>
        <p:spPr/>
        <p:txBody>
          <a:bodyPr/>
          <a:lstStyle/>
          <a:p>
            <a:fld id="{016DFC01-5263-43CC-B2B1-8A1F23EF6CC2}" type="slidenum">
              <a:rPr lang="en-US" smtClean="0"/>
              <a:pPr/>
              <a:t>7</a:t>
            </a:fld>
            <a:endParaRPr lang="en-US" dirty="0"/>
          </a:p>
        </p:txBody>
      </p:sp>
      <p:graphicFrame>
        <p:nvGraphicFramePr>
          <p:cNvPr id="6" name="Table 5">
            <a:extLst>
              <a:ext uri="{FF2B5EF4-FFF2-40B4-BE49-F238E27FC236}">
                <a16:creationId xmlns:a16="http://schemas.microsoft.com/office/drawing/2014/main" id="{6E82BBF3-3020-4C39-8FDD-B9BF40ABD349}"/>
              </a:ext>
            </a:extLst>
          </p:cNvPr>
          <p:cNvGraphicFramePr>
            <a:graphicFrameLocks noGrp="1"/>
          </p:cNvGraphicFramePr>
          <p:nvPr>
            <p:extLst>
              <p:ext uri="{D42A27DB-BD31-4B8C-83A1-F6EECF244321}">
                <p14:modId xmlns:p14="http://schemas.microsoft.com/office/powerpoint/2010/main" val="2110045531"/>
              </p:ext>
            </p:extLst>
          </p:nvPr>
        </p:nvGraphicFramePr>
        <p:xfrm>
          <a:off x="555476" y="1666240"/>
          <a:ext cx="8028775" cy="1381760"/>
        </p:xfrm>
        <a:graphic>
          <a:graphicData uri="http://schemas.openxmlformats.org/drawingml/2006/table">
            <a:tbl>
              <a:tblPr firstRow="1" bandRow="1">
                <a:tableStyleId>{5C22544A-7EE6-4342-B048-85BDC9FD1C3A}</a:tableStyleId>
              </a:tblPr>
              <a:tblGrid>
                <a:gridCol w="2072245">
                  <a:extLst>
                    <a:ext uri="{9D8B030D-6E8A-4147-A177-3AD203B41FA5}">
                      <a16:colId xmlns:a16="http://schemas.microsoft.com/office/drawing/2014/main" val="516550114"/>
                    </a:ext>
                  </a:extLst>
                </a:gridCol>
                <a:gridCol w="1021333">
                  <a:extLst>
                    <a:ext uri="{9D8B030D-6E8A-4147-A177-3AD203B41FA5}">
                      <a16:colId xmlns:a16="http://schemas.microsoft.com/office/drawing/2014/main" val="120854523"/>
                    </a:ext>
                  </a:extLst>
                </a:gridCol>
                <a:gridCol w="974220">
                  <a:extLst>
                    <a:ext uri="{9D8B030D-6E8A-4147-A177-3AD203B41FA5}">
                      <a16:colId xmlns:a16="http://schemas.microsoft.com/office/drawing/2014/main" val="2288775472"/>
                    </a:ext>
                  </a:extLst>
                </a:gridCol>
                <a:gridCol w="1119499">
                  <a:extLst>
                    <a:ext uri="{9D8B030D-6E8A-4147-A177-3AD203B41FA5}">
                      <a16:colId xmlns:a16="http://schemas.microsoft.com/office/drawing/2014/main" val="3226125417"/>
                    </a:ext>
                  </a:extLst>
                </a:gridCol>
                <a:gridCol w="991313">
                  <a:extLst>
                    <a:ext uri="{9D8B030D-6E8A-4147-A177-3AD203B41FA5}">
                      <a16:colId xmlns:a16="http://schemas.microsoft.com/office/drawing/2014/main" val="2175961683"/>
                    </a:ext>
                  </a:extLst>
                </a:gridCol>
                <a:gridCol w="1187865">
                  <a:extLst>
                    <a:ext uri="{9D8B030D-6E8A-4147-A177-3AD203B41FA5}">
                      <a16:colId xmlns:a16="http://schemas.microsoft.com/office/drawing/2014/main" val="205436863"/>
                    </a:ext>
                  </a:extLst>
                </a:gridCol>
                <a:gridCol w="662300">
                  <a:extLst>
                    <a:ext uri="{9D8B030D-6E8A-4147-A177-3AD203B41FA5}">
                      <a16:colId xmlns:a16="http://schemas.microsoft.com/office/drawing/2014/main" val="1850985765"/>
                    </a:ext>
                  </a:extLst>
                </a:gridCol>
              </a:tblGrid>
              <a:tr h="0">
                <a:tc>
                  <a:txBody>
                    <a:bodyPr/>
                    <a:lstStyle/>
                    <a:p>
                      <a:pPr algn="ctr"/>
                      <a:r>
                        <a:rPr lang="en-US" sz="1200" dirty="0">
                          <a:latin typeface="Verdana" pitchFamily="34" charset="0"/>
                          <a:ea typeface="Verdana" pitchFamily="34" charset="0"/>
                          <a:cs typeface="Verdana" pitchFamily="34" charset="0"/>
                        </a:rPr>
                        <a:t>Fund</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FY18</a:t>
                      </a:r>
                    </a:p>
                    <a:p>
                      <a:pPr algn="ctr"/>
                      <a:r>
                        <a:rPr lang="en-US" sz="1200" dirty="0">
                          <a:latin typeface="Verdana" pitchFamily="34" charset="0"/>
                          <a:ea typeface="Verdana" pitchFamily="34" charset="0"/>
                          <a:cs typeface="Verdana" pitchFamily="34" charset="0"/>
                        </a:rPr>
                        <a:t>Actual</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FY19</a:t>
                      </a:r>
                    </a:p>
                    <a:p>
                      <a:pPr algn="ctr"/>
                      <a:r>
                        <a:rPr lang="en-US" sz="1200" dirty="0">
                          <a:latin typeface="Verdana" pitchFamily="34" charset="0"/>
                          <a:ea typeface="Verdana" pitchFamily="34" charset="0"/>
                          <a:cs typeface="Verdana" pitchFamily="34" charset="0"/>
                        </a:rPr>
                        <a:t>Budget</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FY19</a:t>
                      </a:r>
                    </a:p>
                    <a:p>
                      <a:pPr algn="ctr"/>
                      <a:r>
                        <a:rPr lang="en-US" sz="1200" dirty="0">
                          <a:latin typeface="Verdana" pitchFamily="34" charset="0"/>
                          <a:ea typeface="Verdana" pitchFamily="34" charset="0"/>
                          <a:cs typeface="Verdana" pitchFamily="34" charset="0"/>
                        </a:rPr>
                        <a:t>Estimates</a:t>
                      </a:r>
                    </a:p>
                  </a:txBody>
                  <a:tcPr anchor="b">
                    <a:solidFill>
                      <a:schemeClr val="accent1">
                        <a:lumMod val="50000"/>
                      </a:schemeClr>
                    </a:solidFill>
                  </a:tcPr>
                </a:tc>
                <a:tc>
                  <a:txBody>
                    <a:bodyPr/>
                    <a:lstStyle/>
                    <a:p>
                      <a:pPr algn="ctr"/>
                      <a:r>
                        <a:rPr lang="en-US" sz="1200" dirty="0">
                          <a:latin typeface="Verdana" pitchFamily="34" charset="0"/>
                          <a:ea typeface="Verdana" pitchFamily="34" charset="0"/>
                          <a:cs typeface="Verdana" pitchFamily="34" charset="0"/>
                        </a:rPr>
                        <a:t>FY20</a:t>
                      </a:r>
                    </a:p>
                    <a:p>
                      <a:pPr algn="ctr"/>
                      <a:r>
                        <a:rPr lang="en-US" sz="1200" dirty="0">
                          <a:latin typeface="Verdana" pitchFamily="34" charset="0"/>
                          <a:ea typeface="Verdana" pitchFamily="34" charset="0"/>
                          <a:cs typeface="Verdana" pitchFamily="34" charset="0"/>
                        </a:rPr>
                        <a:t>Proposed</a:t>
                      </a:r>
                    </a:p>
                  </a:txBody>
                  <a:tcPr anchor="b">
                    <a:solidFill>
                      <a:schemeClr val="accent1">
                        <a:lumMod val="50000"/>
                      </a:schemeClr>
                    </a:solidFill>
                  </a:tcPr>
                </a:tc>
                <a:tc>
                  <a:txBody>
                    <a:bodyPr/>
                    <a:lstStyle/>
                    <a:p>
                      <a:pPr algn="ctr"/>
                      <a:r>
                        <a:rPr lang="en-US" sz="1200" dirty="0"/>
                        <a:t>Variance FY20 Prop/FY19 Budget</a:t>
                      </a:r>
                    </a:p>
                  </a:txBody>
                  <a:tcPr anchor="b">
                    <a:solidFill>
                      <a:schemeClr val="accent1">
                        <a:lumMod val="50000"/>
                      </a:schemeClr>
                    </a:solidFill>
                  </a:tcPr>
                </a:tc>
                <a:tc>
                  <a:txBody>
                    <a:bodyPr/>
                    <a:lstStyle/>
                    <a:p>
                      <a:pPr algn="ctr"/>
                      <a:r>
                        <a:rPr lang="en-US" sz="1200" dirty="0"/>
                        <a:t>% </a:t>
                      </a:r>
                    </a:p>
                    <a:p>
                      <a:pPr algn="ctr"/>
                      <a:r>
                        <a:rPr lang="en-US" sz="1200" dirty="0"/>
                        <a:t>Change</a:t>
                      </a:r>
                    </a:p>
                  </a:txBody>
                  <a:tcPr anchor="b">
                    <a:solidFill>
                      <a:schemeClr val="accent1">
                        <a:lumMod val="50000"/>
                      </a:schemeClr>
                    </a:solidFill>
                  </a:tcPr>
                </a:tc>
                <a:extLst>
                  <a:ext uri="{0D108BD9-81ED-4DB2-BD59-A6C34878D82A}">
                    <a16:rowId xmlns:a16="http://schemas.microsoft.com/office/drawing/2014/main" val="2766710000"/>
                  </a:ext>
                </a:extLst>
              </a:tr>
              <a:tr h="370840">
                <a:tc>
                  <a:txBody>
                    <a:bodyPr/>
                    <a:lstStyle/>
                    <a:p>
                      <a:pPr algn="l"/>
                      <a:r>
                        <a:rPr lang="en-US" sz="1200" dirty="0"/>
                        <a:t>General Fund</a:t>
                      </a:r>
                    </a:p>
                  </a:txBody>
                  <a:tcPr anchor="b"/>
                </a:tc>
                <a:tc>
                  <a:txBody>
                    <a:bodyPr/>
                    <a:lstStyle/>
                    <a:p>
                      <a:pPr algn="ctr"/>
                      <a:r>
                        <a:rPr lang="en-US" sz="1200" dirty="0"/>
                        <a:t>$11,012</a:t>
                      </a:r>
                    </a:p>
                  </a:txBody>
                  <a:tcPr anchor="b"/>
                </a:tc>
                <a:tc>
                  <a:txBody>
                    <a:bodyPr/>
                    <a:lstStyle/>
                    <a:p>
                      <a:pPr algn="ctr"/>
                      <a:r>
                        <a:rPr lang="en-US" sz="1200" dirty="0"/>
                        <a:t>$11,374</a:t>
                      </a:r>
                    </a:p>
                  </a:txBody>
                  <a:tcPr anchor="b"/>
                </a:tc>
                <a:tc>
                  <a:txBody>
                    <a:bodyPr/>
                    <a:lstStyle/>
                    <a:p>
                      <a:pPr algn="ctr"/>
                      <a:r>
                        <a:rPr lang="en-US" sz="1200" dirty="0"/>
                        <a:t>$10,954</a:t>
                      </a:r>
                    </a:p>
                  </a:txBody>
                  <a:tcPr anchor="b"/>
                </a:tc>
                <a:tc>
                  <a:txBody>
                    <a:bodyPr/>
                    <a:lstStyle/>
                    <a:p>
                      <a:pPr algn="ctr"/>
                      <a:r>
                        <a:rPr lang="en-US" sz="1200" dirty="0"/>
                        <a:t>$11,209</a:t>
                      </a:r>
                    </a:p>
                  </a:txBody>
                  <a:tcPr anchor="b"/>
                </a:tc>
                <a:tc>
                  <a:txBody>
                    <a:bodyPr/>
                    <a:lstStyle/>
                    <a:p>
                      <a:pPr algn="ctr"/>
                      <a:r>
                        <a:rPr lang="en-US" sz="1200" dirty="0">
                          <a:solidFill>
                            <a:srgbClr val="FF0000"/>
                          </a:solidFill>
                        </a:rPr>
                        <a:t>($165)</a:t>
                      </a:r>
                    </a:p>
                  </a:txBody>
                  <a:tcPr anchor="b"/>
                </a:tc>
                <a:tc>
                  <a:txBody>
                    <a:bodyPr/>
                    <a:lstStyle/>
                    <a:p>
                      <a:pPr algn="ctr"/>
                      <a:r>
                        <a:rPr lang="en-US" sz="1200" dirty="0">
                          <a:solidFill>
                            <a:srgbClr val="FF0000"/>
                          </a:solidFill>
                        </a:rPr>
                        <a:t>-1.5%</a:t>
                      </a:r>
                    </a:p>
                  </a:txBody>
                  <a:tcPr anchor="b"/>
                </a:tc>
                <a:extLst>
                  <a:ext uri="{0D108BD9-81ED-4DB2-BD59-A6C34878D82A}">
                    <a16:rowId xmlns:a16="http://schemas.microsoft.com/office/drawing/2014/main" val="967263499"/>
                  </a:ext>
                </a:extLst>
              </a:tr>
              <a:tr h="370840">
                <a:tc>
                  <a:txBody>
                    <a:bodyPr/>
                    <a:lstStyle/>
                    <a:p>
                      <a:pPr marL="0" algn="ctr" defTabSz="914400" rtl="0" eaLnBrk="1" latinLnBrk="0" hangingPunct="1"/>
                      <a:r>
                        <a:rPr lang="en-US" sz="1200" b="1" kern="1200" dirty="0">
                          <a:solidFill>
                            <a:schemeClr val="lt1"/>
                          </a:solidFill>
                          <a:latin typeface="Verdana" pitchFamily="34" charset="0"/>
                          <a:ea typeface="Verdana" pitchFamily="34" charset="0"/>
                          <a:cs typeface="Verdana" pitchFamily="34" charset="0"/>
                        </a:rPr>
                        <a:t>Total</a:t>
                      </a:r>
                    </a:p>
                  </a:txBody>
                  <a:tcPr anchor="b">
                    <a:solidFill>
                      <a:schemeClr val="accent1">
                        <a:lumMod val="50000"/>
                      </a:schemeClr>
                    </a:solidFill>
                  </a:tcPr>
                </a:tc>
                <a:tc>
                  <a:txBody>
                    <a:bodyPr/>
                    <a:lstStyle/>
                    <a:p>
                      <a:pPr algn="ctr"/>
                      <a:r>
                        <a:rPr lang="en-US" sz="1200" b="1" dirty="0">
                          <a:solidFill>
                            <a:schemeClr val="bg1"/>
                          </a:solidFill>
                        </a:rPr>
                        <a:t>$11,012</a:t>
                      </a:r>
                    </a:p>
                  </a:txBody>
                  <a:tcPr anchor="b">
                    <a:solidFill>
                      <a:schemeClr val="accent1">
                        <a:lumMod val="50000"/>
                      </a:schemeClr>
                    </a:solidFill>
                  </a:tcPr>
                </a:tc>
                <a:tc>
                  <a:txBody>
                    <a:bodyPr/>
                    <a:lstStyle/>
                    <a:p>
                      <a:pPr algn="ctr"/>
                      <a:r>
                        <a:rPr lang="en-US" sz="1200" b="1" dirty="0">
                          <a:solidFill>
                            <a:schemeClr val="bg1"/>
                          </a:solidFill>
                        </a:rPr>
                        <a:t>$11,374</a:t>
                      </a:r>
                    </a:p>
                  </a:txBody>
                  <a:tcPr anchor="b">
                    <a:solidFill>
                      <a:schemeClr val="accent1">
                        <a:lumMod val="50000"/>
                      </a:schemeClr>
                    </a:solidFill>
                  </a:tcPr>
                </a:tc>
                <a:tc>
                  <a:txBody>
                    <a:bodyPr/>
                    <a:lstStyle/>
                    <a:p>
                      <a:pPr algn="ctr"/>
                      <a:r>
                        <a:rPr lang="en-US" sz="1200" b="1" dirty="0">
                          <a:solidFill>
                            <a:schemeClr val="bg1"/>
                          </a:solidFill>
                        </a:rPr>
                        <a:t>$10,954</a:t>
                      </a:r>
                    </a:p>
                  </a:txBody>
                  <a:tcPr anchor="b">
                    <a:solidFill>
                      <a:schemeClr val="accent1">
                        <a:lumMod val="50000"/>
                      </a:schemeClr>
                    </a:solidFill>
                  </a:tcPr>
                </a:tc>
                <a:tc>
                  <a:txBody>
                    <a:bodyPr/>
                    <a:lstStyle/>
                    <a:p>
                      <a:pPr algn="ctr"/>
                      <a:r>
                        <a:rPr lang="en-US" sz="1200" b="1" dirty="0">
                          <a:solidFill>
                            <a:schemeClr val="bg1"/>
                          </a:solidFill>
                        </a:rPr>
                        <a:t>$11,209</a:t>
                      </a:r>
                    </a:p>
                  </a:txBody>
                  <a:tcPr anchor="b">
                    <a:solidFill>
                      <a:schemeClr val="accent1">
                        <a:lumMod val="50000"/>
                      </a:schemeClr>
                    </a:solidFill>
                  </a:tcPr>
                </a:tc>
                <a:tc>
                  <a:txBody>
                    <a:bodyPr/>
                    <a:lstStyle/>
                    <a:p>
                      <a:pPr algn="ctr"/>
                      <a:r>
                        <a:rPr lang="en-US" sz="1200" b="1" dirty="0">
                          <a:solidFill>
                            <a:srgbClr val="FF0000"/>
                          </a:solidFill>
                        </a:rPr>
                        <a:t>($165)</a:t>
                      </a:r>
                    </a:p>
                  </a:txBody>
                  <a:tcPr anchor="b">
                    <a:solidFill>
                      <a:schemeClr val="accent1">
                        <a:lumMod val="50000"/>
                      </a:schemeClr>
                    </a:solidFill>
                  </a:tcPr>
                </a:tc>
                <a:tc>
                  <a:txBody>
                    <a:bodyPr/>
                    <a:lstStyle/>
                    <a:p>
                      <a:pPr algn="ctr"/>
                      <a:r>
                        <a:rPr lang="en-US" sz="1200" b="1" dirty="0">
                          <a:solidFill>
                            <a:srgbClr val="FF0000"/>
                          </a:solidFill>
                        </a:rPr>
                        <a:t>-1.5%</a:t>
                      </a:r>
                    </a:p>
                  </a:txBody>
                  <a:tcPr anchor="b">
                    <a:solidFill>
                      <a:schemeClr val="accent1">
                        <a:lumMod val="50000"/>
                      </a:schemeClr>
                    </a:solidFill>
                  </a:tcPr>
                </a:tc>
                <a:extLst>
                  <a:ext uri="{0D108BD9-81ED-4DB2-BD59-A6C34878D82A}">
                    <a16:rowId xmlns:a16="http://schemas.microsoft.com/office/drawing/2014/main" val="3365223260"/>
                  </a:ext>
                </a:extLst>
              </a:tr>
            </a:tbl>
          </a:graphicData>
        </a:graphic>
      </p:graphicFrame>
    </p:spTree>
    <p:extLst>
      <p:ext uri="{BB962C8B-B14F-4D97-AF65-F5344CB8AC3E}">
        <p14:creationId xmlns:p14="http://schemas.microsoft.com/office/powerpoint/2010/main" val="2617739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EF08D-5AF5-426D-A10A-77D46BEE306C}"/>
              </a:ext>
            </a:extLst>
          </p:cNvPr>
          <p:cNvSpPr>
            <a:spLocks noGrp="1"/>
          </p:cNvSpPr>
          <p:nvPr>
            <p:ph type="title"/>
          </p:nvPr>
        </p:nvSpPr>
        <p:spPr>
          <a:xfrm>
            <a:off x="457200" y="-27485"/>
            <a:ext cx="6273800" cy="999566"/>
          </a:xfrm>
        </p:spPr>
        <p:txBody>
          <a:bodyPr>
            <a:normAutofit/>
          </a:bodyPr>
          <a:lstStyle/>
          <a:p>
            <a:r>
              <a:rPr lang="en-US" dirty="0">
                <a:solidFill>
                  <a:srgbClr val="002060"/>
                </a:solidFill>
                <a:latin typeface="Helvetica" pitchFamily="34" charset="0"/>
              </a:rPr>
              <a:t>FY20 Personnel vs Non Personnel (General Fund)</a:t>
            </a:r>
            <a:endParaRPr lang="en-US" sz="2200" dirty="0">
              <a:solidFill>
                <a:srgbClr val="002060"/>
              </a:solidFill>
              <a:latin typeface="Helvetica" pitchFamily="34" charset="0"/>
            </a:endParaRPr>
          </a:p>
        </p:txBody>
      </p:sp>
      <p:sp>
        <p:nvSpPr>
          <p:cNvPr id="9" name="Arrow: Left 8">
            <a:extLst>
              <a:ext uri="{FF2B5EF4-FFF2-40B4-BE49-F238E27FC236}">
                <a16:creationId xmlns:a16="http://schemas.microsoft.com/office/drawing/2014/main" id="{9A85AE56-9844-4521-B2A9-EA37EC5ECC9A}"/>
              </a:ext>
            </a:extLst>
          </p:cNvPr>
          <p:cNvSpPr/>
          <p:nvPr/>
        </p:nvSpPr>
        <p:spPr>
          <a:xfrm rot="10800000">
            <a:off x="5922040" y="1165407"/>
            <a:ext cx="373711" cy="459071"/>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Title 1">
            <a:extLst>
              <a:ext uri="{FF2B5EF4-FFF2-40B4-BE49-F238E27FC236}">
                <a16:creationId xmlns:a16="http://schemas.microsoft.com/office/drawing/2014/main" id="{458042AE-AE25-4824-A711-5A3A56B1813E}"/>
              </a:ext>
            </a:extLst>
          </p:cNvPr>
          <p:cNvSpPr txBox="1">
            <a:spLocks/>
          </p:cNvSpPr>
          <p:nvPr/>
        </p:nvSpPr>
        <p:spPr>
          <a:xfrm>
            <a:off x="457200" y="705832"/>
            <a:ext cx="1958689" cy="568867"/>
          </a:xfrm>
          <a:prstGeom prst="rect">
            <a:avLst/>
          </a:prstGeom>
        </p:spPr>
        <p:txBody>
          <a:bodyPr vert="horz" lIns="0" tIns="0" rIns="0" bIns="0" rtlCol="0" anchor="ctr" anchorCtr="0">
            <a:normAutofit fontScale="97500"/>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sz="2200" dirty="0">
                <a:solidFill>
                  <a:srgbClr val="002060"/>
                </a:solidFill>
                <a:latin typeface="Helvetica" pitchFamily="34" charset="0"/>
              </a:rPr>
              <a:t>($in thousands)</a:t>
            </a:r>
          </a:p>
        </p:txBody>
      </p:sp>
      <p:graphicFrame>
        <p:nvGraphicFramePr>
          <p:cNvPr id="11" name="Chart 10">
            <a:extLst>
              <a:ext uri="{FF2B5EF4-FFF2-40B4-BE49-F238E27FC236}">
                <a16:creationId xmlns:a16="http://schemas.microsoft.com/office/drawing/2014/main" id="{A2033E13-9BFE-4952-8EC3-952BCF5D8E22}"/>
              </a:ext>
            </a:extLst>
          </p:cNvPr>
          <p:cNvGraphicFramePr/>
          <p:nvPr>
            <p:extLst>
              <p:ext uri="{D42A27DB-BD31-4B8C-83A1-F6EECF244321}">
                <p14:modId xmlns:p14="http://schemas.microsoft.com/office/powerpoint/2010/main" val="1115365589"/>
              </p:ext>
            </p:extLst>
          </p:nvPr>
        </p:nvGraphicFramePr>
        <p:xfrm>
          <a:off x="-1107048" y="2014512"/>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FB26C48B-6F16-4598-9A21-2627EE7EDB3F}"/>
              </a:ext>
            </a:extLst>
          </p:cNvPr>
          <p:cNvGraphicFramePr/>
          <p:nvPr>
            <p:extLst>
              <p:ext uri="{D42A27DB-BD31-4B8C-83A1-F6EECF244321}">
                <p14:modId xmlns:p14="http://schemas.microsoft.com/office/powerpoint/2010/main" val="2708003657"/>
              </p:ext>
            </p:extLst>
          </p:nvPr>
        </p:nvGraphicFramePr>
        <p:xfrm>
          <a:off x="4408748" y="2479041"/>
          <a:ext cx="4501572" cy="34470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390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latin typeface="Helvetica" pitchFamily="34" charset="0"/>
              </a:rPr>
              <a:t>Functional Org Chart</a:t>
            </a:r>
            <a:br>
              <a:rPr lang="en-US" dirty="0">
                <a:solidFill>
                  <a:srgbClr val="002060"/>
                </a:solidFill>
                <a:latin typeface="Helvetica" pitchFamily="34" charset="0"/>
              </a:rPr>
            </a:br>
            <a:r>
              <a:rPr lang="en-US" dirty="0">
                <a:solidFill>
                  <a:srgbClr val="002060"/>
                </a:solidFill>
                <a:latin typeface="Helvetica" pitchFamily="34" charset="0"/>
              </a:rPr>
              <a:t>(in thousands)</a:t>
            </a:r>
          </a:p>
        </p:txBody>
      </p:sp>
      <p:sp>
        <p:nvSpPr>
          <p:cNvPr id="6" name="Slide Number Placeholder 5"/>
          <p:cNvSpPr>
            <a:spLocks noGrp="1"/>
          </p:cNvSpPr>
          <p:nvPr>
            <p:ph type="sldNum" sz="quarter" idx="12"/>
          </p:nvPr>
        </p:nvSpPr>
        <p:spPr/>
        <p:txBody>
          <a:bodyPr/>
          <a:lstStyle/>
          <a:p>
            <a:fld id="{016DFC01-5263-43CC-B2B1-8A1F23EF6CC2}" type="slidenum">
              <a:rPr lang="en-US" smtClean="0"/>
              <a:pPr/>
              <a:t>9</a:t>
            </a:fld>
            <a:endParaRPr lang="en-US" dirty="0"/>
          </a:p>
        </p:txBody>
      </p:sp>
      <p:sp>
        <p:nvSpPr>
          <p:cNvPr id="12" name="Rectangle 18">
            <a:extLst>
              <a:ext uri="{FF2B5EF4-FFF2-40B4-BE49-F238E27FC236}">
                <a16:creationId xmlns:a16="http://schemas.microsoft.com/office/drawing/2014/main" id="{05738C47-D892-413E-B805-D56583C1F667}"/>
              </a:ext>
            </a:extLst>
          </p:cNvPr>
          <p:cNvSpPr>
            <a:spLocks noChangeArrowheads="1"/>
          </p:cNvSpPr>
          <p:nvPr/>
        </p:nvSpPr>
        <p:spPr bwMode="auto">
          <a:xfrm>
            <a:off x="1295399" y="25977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Table 6">
            <a:extLst>
              <a:ext uri="{FF2B5EF4-FFF2-40B4-BE49-F238E27FC236}">
                <a16:creationId xmlns:a16="http://schemas.microsoft.com/office/drawing/2014/main" id="{3134914B-2DDA-4CB6-AB43-C09C53228C75}"/>
              </a:ext>
            </a:extLst>
          </p:cNvPr>
          <p:cNvGraphicFramePr>
            <a:graphicFrameLocks noGrp="1"/>
          </p:cNvGraphicFramePr>
          <p:nvPr>
            <p:extLst>
              <p:ext uri="{D42A27DB-BD31-4B8C-83A1-F6EECF244321}">
                <p14:modId xmlns:p14="http://schemas.microsoft.com/office/powerpoint/2010/main" val="635632087"/>
              </p:ext>
            </p:extLst>
          </p:nvPr>
        </p:nvGraphicFramePr>
        <p:xfrm>
          <a:off x="457200" y="1646841"/>
          <a:ext cx="8229601" cy="2595880"/>
        </p:xfrm>
        <a:graphic>
          <a:graphicData uri="http://schemas.openxmlformats.org/drawingml/2006/table">
            <a:tbl>
              <a:tblPr firstRow="1" bandRow="1">
                <a:tableStyleId>{5C22544A-7EE6-4342-B048-85BDC9FD1C3A}</a:tableStyleId>
              </a:tblPr>
              <a:tblGrid>
                <a:gridCol w="4146294">
                  <a:extLst>
                    <a:ext uri="{9D8B030D-6E8A-4147-A177-3AD203B41FA5}">
                      <a16:colId xmlns:a16="http://schemas.microsoft.com/office/drawing/2014/main" val="20000"/>
                    </a:ext>
                  </a:extLst>
                </a:gridCol>
                <a:gridCol w="1715482">
                  <a:extLst>
                    <a:ext uri="{9D8B030D-6E8A-4147-A177-3AD203B41FA5}">
                      <a16:colId xmlns:a16="http://schemas.microsoft.com/office/drawing/2014/main" val="20001"/>
                    </a:ext>
                  </a:extLst>
                </a:gridCol>
                <a:gridCol w="2367825">
                  <a:extLst>
                    <a:ext uri="{9D8B030D-6E8A-4147-A177-3AD203B41FA5}">
                      <a16:colId xmlns:a16="http://schemas.microsoft.com/office/drawing/2014/main" val="20002"/>
                    </a:ext>
                  </a:extLst>
                </a:gridCol>
              </a:tblGrid>
              <a:tr h="370840">
                <a:tc>
                  <a:txBody>
                    <a:bodyPr/>
                    <a:lstStyle/>
                    <a:p>
                      <a:r>
                        <a:rPr lang="en-US" dirty="0">
                          <a:latin typeface="Arial" panose="020B0604020202020204" pitchFamily="34" charset="0"/>
                          <a:cs typeface="Arial" panose="020B0604020202020204" pitchFamily="34" charset="0"/>
                        </a:rPr>
                        <a:t>DIVISION</a:t>
                      </a:r>
                    </a:p>
                  </a:txBody>
                  <a:tcPr/>
                </a:tc>
                <a:tc>
                  <a:txBody>
                    <a:bodyPr/>
                    <a:lstStyle/>
                    <a:p>
                      <a:pPr algn="ctr"/>
                      <a:r>
                        <a:rPr lang="en-US" dirty="0">
                          <a:latin typeface="Arial" panose="020B0604020202020204" pitchFamily="34" charset="0"/>
                          <a:cs typeface="Arial" panose="020B0604020202020204" pitchFamily="34" charset="0"/>
                        </a:rPr>
                        <a:t>FTE COUNT</a:t>
                      </a:r>
                    </a:p>
                  </a:txBody>
                  <a:tcPr/>
                </a:tc>
                <a:tc>
                  <a:txBody>
                    <a:bodyPr/>
                    <a:lstStyle/>
                    <a:p>
                      <a:r>
                        <a:rPr lang="en-US" dirty="0">
                          <a:latin typeface="Arial" panose="020B0604020202020204" pitchFamily="34" charset="0"/>
                          <a:cs typeface="Arial" panose="020B0604020202020204" pitchFamily="34" charset="0"/>
                        </a:rPr>
                        <a:t>BUDGET COSTS</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1600" dirty="0"/>
                        <a:t>Director’s Office                                     110001</a:t>
                      </a:r>
                    </a:p>
                  </a:txBody>
                  <a:tcPr/>
                </a:tc>
                <a:tc>
                  <a:txBody>
                    <a:bodyPr/>
                    <a:lstStyle/>
                    <a:p>
                      <a:pPr algn="ctr"/>
                      <a:r>
                        <a:rPr lang="en-US" sz="1600" dirty="0"/>
                        <a:t>8.3</a:t>
                      </a:r>
                    </a:p>
                  </a:txBody>
                  <a:tcPr/>
                </a:tc>
                <a:tc>
                  <a:txBody>
                    <a:bodyPr/>
                    <a:lstStyle/>
                    <a:p>
                      <a:pPr algn="r"/>
                      <a:r>
                        <a:rPr lang="en-US" sz="1600" dirty="0"/>
                        <a:t>1,099</a:t>
                      </a:r>
                    </a:p>
                  </a:txBody>
                  <a:tcPr/>
                </a:tc>
                <a:extLst>
                  <a:ext uri="{0D108BD9-81ED-4DB2-BD59-A6C34878D82A}">
                    <a16:rowId xmlns:a16="http://schemas.microsoft.com/office/drawing/2014/main" val="10001"/>
                  </a:ext>
                </a:extLst>
              </a:tr>
              <a:tr h="370840">
                <a:tc>
                  <a:txBody>
                    <a:bodyPr/>
                    <a:lstStyle/>
                    <a:p>
                      <a:r>
                        <a:rPr lang="en-US" sz="1600" dirty="0">
                          <a:latin typeface="Calibri" panose="020F0502020204030204" pitchFamily="34" charset="0"/>
                          <a:cs typeface="Arial" panose="020B0604020202020204" pitchFamily="34" charset="0"/>
                        </a:rPr>
                        <a:t>Inspections</a:t>
                      </a:r>
                      <a:r>
                        <a:rPr lang="en-US" sz="1600" baseline="0" dirty="0">
                          <a:latin typeface="Calibri" panose="020F0502020204030204" pitchFamily="34" charset="0"/>
                          <a:cs typeface="Arial" panose="020B0604020202020204" pitchFamily="34" charset="0"/>
                        </a:rPr>
                        <a:t> &amp; Public Services              110002</a:t>
                      </a:r>
                      <a:endParaRPr lang="en-US" sz="1600" dirty="0">
                        <a:latin typeface="Calibri" panose="020F0502020204030204" pitchFamily="34" charset="0"/>
                        <a:cs typeface="Arial" panose="020B0604020202020204" pitchFamily="34" charset="0"/>
                      </a:endParaRPr>
                    </a:p>
                  </a:txBody>
                  <a:tcPr/>
                </a:tc>
                <a:tc>
                  <a:txBody>
                    <a:bodyPr/>
                    <a:lstStyle/>
                    <a:p>
                      <a:pPr algn="ctr"/>
                      <a:r>
                        <a:rPr lang="en-US" sz="1600" dirty="0">
                          <a:latin typeface="Calibri" panose="020F0502020204030204" pitchFamily="34" charset="0"/>
                          <a:cs typeface="Arial" panose="020B0604020202020204" pitchFamily="34" charset="0"/>
                        </a:rPr>
                        <a:t>62.7</a:t>
                      </a:r>
                    </a:p>
                  </a:txBody>
                  <a:tcPr/>
                </a:tc>
                <a:tc>
                  <a:txBody>
                    <a:bodyPr/>
                    <a:lstStyle/>
                    <a:p>
                      <a:pPr algn="r"/>
                      <a:r>
                        <a:rPr lang="en-US" sz="1600" dirty="0">
                          <a:latin typeface="Calibri" panose="020F0502020204030204" pitchFamily="34" charset="0"/>
                          <a:cs typeface="Arial" panose="020B0604020202020204" pitchFamily="34" charset="0"/>
                        </a:rPr>
                        <a:t>6,610 </a:t>
                      </a:r>
                    </a:p>
                  </a:txBody>
                  <a:tcPr/>
                </a:tc>
                <a:extLst>
                  <a:ext uri="{0D108BD9-81ED-4DB2-BD59-A6C34878D82A}">
                    <a16:rowId xmlns:a16="http://schemas.microsoft.com/office/drawing/2014/main" val="10002"/>
                  </a:ext>
                </a:extLst>
              </a:tr>
              <a:tr h="370840">
                <a:tc>
                  <a:txBody>
                    <a:bodyPr/>
                    <a:lstStyle/>
                    <a:p>
                      <a:r>
                        <a:rPr lang="en-US" sz="1600" dirty="0">
                          <a:latin typeface="Calibri" panose="020F0502020204030204" pitchFamily="34" charset="0"/>
                          <a:cs typeface="Arial" panose="020B0604020202020204" pitchFamily="34" charset="0"/>
                        </a:rPr>
                        <a:t>Citizens</a:t>
                      </a:r>
                      <a:r>
                        <a:rPr lang="en-US" sz="1600" baseline="0" dirty="0">
                          <a:latin typeface="Calibri" panose="020F0502020204030204" pitchFamily="34" charset="0"/>
                          <a:cs typeface="Arial" panose="020B0604020202020204" pitchFamily="34" charset="0"/>
                        </a:rPr>
                        <a:t> Assistance Office                     110003</a:t>
                      </a:r>
                      <a:endParaRPr lang="en-US" sz="1600" dirty="0">
                        <a:latin typeface="Calibri" panose="020F0502020204030204" pitchFamily="34" charset="0"/>
                        <a:cs typeface="Arial" panose="020B0604020202020204" pitchFamily="34" charset="0"/>
                      </a:endParaRPr>
                    </a:p>
                  </a:txBody>
                  <a:tcPr/>
                </a:tc>
                <a:tc>
                  <a:txBody>
                    <a:bodyPr/>
                    <a:lstStyle/>
                    <a:p>
                      <a:pPr algn="ctr"/>
                      <a:r>
                        <a:rPr lang="en-US" sz="1600" dirty="0">
                          <a:latin typeface="Calibri" panose="020F0502020204030204" pitchFamily="34" charset="0"/>
                          <a:cs typeface="Arial" panose="020B0604020202020204" pitchFamily="34" charset="0"/>
                        </a:rPr>
                        <a:t>10.3</a:t>
                      </a:r>
                    </a:p>
                  </a:txBody>
                  <a:tcPr/>
                </a:tc>
                <a:tc>
                  <a:txBody>
                    <a:bodyPr/>
                    <a:lstStyle/>
                    <a:p>
                      <a:pPr algn="r"/>
                      <a:r>
                        <a:rPr lang="en-US" sz="1600" dirty="0">
                          <a:latin typeface="Calibri" panose="020F0502020204030204" pitchFamily="34" charset="0"/>
                          <a:cs typeface="Arial" panose="020B0604020202020204" pitchFamily="34" charset="0"/>
                        </a:rPr>
                        <a:t>941</a:t>
                      </a:r>
                    </a:p>
                  </a:txBody>
                  <a:tcPr/>
                </a:tc>
                <a:extLst>
                  <a:ext uri="{0D108BD9-81ED-4DB2-BD59-A6C34878D82A}">
                    <a16:rowId xmlns:a16="http://schemas.microsoft.com/office/drawing/2014/main" val="10003"/>
                  </a:ext>
                </a:extLst>
              </a:tr>
              <a:tr h="370840">
                <a:tc>
                  <a:txBody>
                    <a:bodyPr/>
                    <a:lstStyle/>
                    <a:p>
                      <a:r>
                        <a:rPr lang="en-US" sz="1600" dirty="0">
                          <a:latin typeface="Calibri" panose="020F0502020204030204" pitchFamily="34" charset="0"/>
                          <a:cs typeface="Arial" panose="020B0604020202020204" pitchFamily="34" charset="0"/>
                        </a:rPr>
                        <a:t>Anti-Gang                                                110004</a:t>
                      </a:r>
                    </a:p>
                  </a:txBody>
                  <a:tcPr/>
                </a:tc>
                <a:tc>
                  <a:txBody>
                    <a:bodyPr/>
                    <a:lstStyle/>
                    <a:p>
                      <a:pPr algn="ctr"/>
                      <a:r>
                        <a:rPr lang="en-US" sz="1600" dirty="0">
                          <a:latin typeface="Calibri" panose="020F0502020204030204" pitchFamily="34" charset="0"/>
                          <a:cs typeface="Arial" panose="020B0604020202020204" pitchFamily="34" charset="0"/>
                        </a:rPr>
                        <a:t>13.1</a:t>
                      </a:r>
                    </a:p>
                  </a:txBody>
                  <a:tcPr/>
                </a:tc>
                <a:tc>
                  <a:txBody>
                    <a:bodyPr/>
                    <a:lstStyle/>
                    <a:p>
                      <a:pPr algn="r"/>
                      <a:r>
                        <a:rPr lang="en-US" sz="1600" dirty="0">
                          <a:latin typeface="Calibri" panose="020F0502020204030204" pitchFamily="34" charset="0"/>
                          <a:cs typeface="Arial" panose="020B0604020202020204" pitchFamily="34" charset="0"/>
                        </a:rPr>
                        <a:t>1,302</a:t>
                      </a:r>
                    </a:p>
                  </a:txBody>
                  <a:tcPr/>
                </a:tc>
                <a:extLst>
                  <a:ext uri="{0D108BD9-81ED-4DB2-BD59-A6C34878D82A}">
                    <a16:rowId xmlns:a16="http://schemas.microsoft.com/office/drawing/2014/main" val="10004"/>
                  </a:ext>
                </a:extLst>
              </a:tr>
              <a:tr h="370840">
                <a:tc>
                  <a:txBody>
                    <a:bodyPr/>
                    <a:lstStyle/>
                    <a:p>
                      <a:r>
                        <a:rPr lang="en-US" sz="1600" baseline="0" dirty="0">
                          <a:latin typeface="Calibri" panose="020F0502020204030204" pitchFamily="34" charset="0"/>
                          <a:cs typeface="Arial" panose="020B0604020202020204" pitchFamily="34" charset="0"/>
                        </a:rPr>
                        <a:t>New Americans                                      110006</a:t>
                      </a:r>
                      <a:endParaRPr lang="en-US" sz="1600" dirty="0">
                        <a:latin typeface="Calibri" panose="020F0502020204030204" pitchFamily="34" charset="0"/>
                        <a:cs typeface="Arial" panose="020B0604020202020204" pitchFamily="34" charset="0"/>
                      </a:endParaRPr>
                    </a:p>
                  </a:txBody>
                  <a:tcPr/>
                </a:tc>
                <a:tc>
                  <a:txBody>
                    <a:bodyPr/>
                    <a:lstStyle/>
                    <a:p>
                      <a:pPr algn="ctr"/>
                      <a:r>
                        <a:rPr lang="en-US" sz="1600" dirty="0">
                          <a:latin typeface="Calibri" panose="020F0502020204030204" pitchFamily="34" charset="0"/>
                          <a:cs typeface="Arial" panose="020B0604020202020204" pitchFamily="34" charset="0"/>
                        </a:rPr>
                        <a:t>2.0</a:t>
                      </a:r>
                    </a:p>
                  </a:txBody>
                  <a:tcPr/>
                </a:tc>
                <a:tc>
                  <a:txBody>
                    <a:bodyPr/>
                    <a:lstStyle/>
                    <a:p>
                      <a:pPr algn="r"/>
                      <a:r>
                        <a:rPr lang="en-US" sz="1600" dirty="0">
                          <a:latin typeface="Calibri" panose="020F0502020204030204" pitchFamily="34" charset="0"/>
                          <a:cs typeface="Arial" panose="020B0604020202020204" pitchFamily="34" charset="0"/>
                        </a:rPr>
                        <a:t>225</a:t>
                      </a:r>
                    </a:p>
                  </a:txBody>
                  <a:tcPr/>
                </a:tc>
                <a:extLst>
                  <a:ext uri="{0D108BD9-81ED-4DB2-BD59-A6C34878D82A}">
                    <a16:rowId xmlns:a16="http://schemas.microsoft.com/office/drawing/2014/main" val="10006"/>
                  </a:ext>
                </a:extLst>
              </a:tr>
              <a:tr h="370840">
                <a:tc>
                  <a:txBody>
                    <a:bodyPr/>
                    <a:lstStyle/>
                    <a:p>
                      <a:r>
                        <a:rPr lang="en-US" sz="1600" dirty="0">
                          <a:latin typeface="Calibri" panose="020F0502020204030204" pitchFamily="34" charset="0"/>
                          <a:cs typeface="Arial" panose="020B0604020202020204" pitchFamily="34" charset="0"/>
                        </a:rPr>
                        <a:t>Neighborhood Services*                      </a:t>
                      </a:r>
                      <a:r>
                        <a:rPr lang="en-US" sz="1600" baseline="0" dirty="0">
                          <a:latin typeface="Calibri" panose="020F0502020204030204" pitchFamily="34" charset="0"/>
                          <a:cs typeface="Arial" panose="020B0604020202020204" pitchFamily="34" charset="0"/>
                        </a:rPr>
                        <a:t>110006</a:t>
                      </a:r>
                      <a:endParaRPr lang="en-US" sz="1600" dirty="0">
                        <a:latin typeface="Calibri" panose="020F0502020204030204" pitchFamily="34" charset="0"/>
                        <a:cs typeface="Arial" panose="020B0604020202020204" pitchFamily="34" charset="0"/>
                      </a:endParaRPr>
                    </a:p>
                  </a:txBody>
                  <a:tcPr/>
                </a:tc>
                <a:tc>
                  <a:txBody>
                    <a:bodyPr/>
                    <a:lstStyle/>
                    <a:p>
                      <a:pPr algn="ctr"/>
                      <a:r>
                        <a:rPr lang="en-US" sz="1600" dirty="0">
                          <a:latin typeface="Calibri" panose="020F0502020204030204" pitchFamily="34" charset="0"/>
                          <a:cs typeface="Arial" panose="020B0604020202020204" pitchFamily="34" charset="0"/>
                        </a:rPr>
                        <a:t>0.0</a:t>
                      </a:r>
                    </a:p>
                  </a:txBody>
                  <a:tcPr/>
                </a:tc>
                <a:tc>
                  <a:txBody>
                    <a:bodyPr/>
                    <a:lstStyle/>
                    <a:p>
                      <a:pPr algn="r"/>
                      <a:r>
                        <a:rPr lang="en-US" sz="1600" b="0" dirty="0">
                          <a:latin typeface="+mn-lt"/>
                          <a:ea typeface="Verdana" pitchFamily="34" charset="0"/>
                          <a:cs typeface="Verdana" pitchFamily="34" charset="0"/>
                        </a:rPr>
                        <a:t>1,030</a:t>
                      </a:r>
                      <a:endParaRPr lang="en-US" sz="1600" b="0" dirty="0">
                        <a:latin typeface="+mn-lt"/>
                        <a:cs typeface="Arial" panose="020B0604020202020204" pitchFamily="34" charset="0"/>
                      </a:endParaRPr>
                    </a:p>
                  </a:txBody>
                  <a:tcPr/>
                </a:tc>
                <a:extLst>
                  <a:ext uri="{0D108BD9-81ED-4DB2-BD59-A6C34878D82A}">
                    <a16:rowId xmlns:a16="http://schemas.microsoft.com/office/drawing/2014/main" val="84198195"/>
                  </a:ext>
                </a:extLst>
              </a:tr>
            </a:tbl>
          </a:graphicData>
        </a:graphic>
      </p:graphicFrame>
      <p:sp>
        <p:nvSpPr>
          <p:cNvPr id="3" name="Rectangle 2">
            <a:extLst>
              <a:ext uri="{FF2B5EF4-FFF2-40B4-BE49-F238E27FC236}">
                <a16:creationId xmlns:a16="http://schemas.microsoft.com/office/drawing/2014/main" id="{19CC2D64-58DE-4665-B1CF-0868BDCE24F3}"/>
              </a:ext>
            </a:extLst>
          </p:cNvPr>
          <p:cNvSpPr/>
          <p:nvPr/>
        </p:nvSpPr>
        <p:spPr>
          <a:xfrm>
            <a:off x="338683" y="5752671"/>
            <a:ext cx="3203313" cy="307777"/>
          </a:xfrm>
          <a:prstGeom prst="rect">
            <a:avLst/>
          </a:prstGeom>
        </p:spPr>
        <p:txBody>
          <a:bodyPr wrap="none">
            <a:spAutoFit/>
          </a:bodyPr>
          <a:lstStyle/>
          <a:p>
            <a:r>
              <a:rPr lang="en-US" sz="1400" dirty="0"/>
              <a:t>* Cost Center Only. Not a Division of DON</a:t>
            </a:r>
          </a:p>
        </p:txBody>
      </p:sp>
    </p:spTree>
    <p:extLst>
      <p:ext uri="{BB962C8B-B14F-4D97-AF65-F5344CB8AC3E}">
        <p14:creationId xmlns:p14="http://schemas.microsoft.com/office/powerpoint/2010/main" val="7225544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3E317AD74FF48B7812A238A2C8F04" ma:contentTypeVersion="0" ma:contentTypeDescription="Create a new document." ma:contentTypeScope="" ma:versionID="ff565debfaf9d77eff58e2a01227f34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3F06E4-F250-40CB-8132-C8C5FF93CF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A484240-13EE-4B7F-A7D8-23850AE8E578}">
  <ds:schemaRefs>
    <ds:schemaRef ds:uri="http://schemas.microsoft.com/sharepoint/v3/contenttype/forms"/>
  </ds:schemaRefs>
</ds:datastoreItem>
</file>

<file path=customXml/itemProps3.xml><?xml version="1.0" encoding="utf-8"?>
<ds:datastoreItem xmlns:ds="http://schemas.openxmlformats.org/officeDocument/2006/customXml" ds:itemID="{5A805E62-15C7-4BD5-9524-AF3C7126E064}">
  <ds:schemaRefs>
    <ds:schemaRef ds:uri="http://www.w3.org/XML/1998/namespace"/>
    <ds:schemaRef ds:uri="http://purl.org/dc/dcmitype/"/>
    <ds:schemaRef ds:uri="http://schemas.microsoft.com/office/2006/metadata/properties"/>
    <ds:schemaRef ds:uri="http://schemas.openxmlformats.org/package/2006/metadata/core-properties"/>
    <ds:schemaRef ds:uri="http://purl.org/dc/elements/1.1/"/>
    <ds:schemaRef ds:uri="http://purl.org/dc/terms/"/>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47805</TotalTime>
  <Words>960</Words>
  <Application>Microsoft Office PowerPoint</Application>
  <PresentationFormat>On-screen Show (4:3)</PresentationFormat>
  <Paragraphs>344</Paragraphs>
  <Slides>19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Arial</vt:lpstr>
      <vt:lpstr>Calibri</vt:lpstr>
      <vt:lpstr>Courier New</vt:lpstr>
      <vt:lpstr>Helvetica</vt:lpstr>
      <vt:lpstr>Times New Roman</vt:lpstr>
      <vt:lpstr>Verdana</vt:lpstr>
      <vt:lpstr>Vrinda</vt:lpstr>
      <vt:lpstr>Custom Design</vt:lpstr>
      <vt:lpstr>Department of Neighborhoods  FY2020 Proposed Budget Presentation  </vt:lpstr>
      <vt:lpstr>Org Chart</vt:lpstr>
      <vt:lpstr>Department Programming</vt:lpstr>
      <vt:lpstr>Department Programming</vt:lpstr>
      <vt:lpstr>Revenues By Funds ($ in thousands)</vt:lpstr>
      <vt:lpstr>FY2020 - Revenues Highlights</vt:lpstr>
      <vt:lpstr>Expenditures By Funds ($ in thousands)</vt:lpstr>
      <vt:lpstr>FY20 Personnel vs Non Personnel (General Fund)</vt:lpstr>
      <vt:lpstr>Functional Org Chart (in thousands)</vt:lpstr>
      <vt:lpstr>FY20 Budget Reductions </vt:lpstr>
      <vt:lpstr>FY2020 - Expenditures Highlights</vt:lpstr>
      <vt:lpstr>Department Budget Reductions  (in thousands)</vt:lpstr>
      <vt:lpstr>Budget History</vt:lpstr>
      <vt:lpstr>PowerPoint Presentation</vt:lpstr>
      <vt:lpstr>PowerPoint Presentation</vt:lpstr>
      <vt:lpstr>FY20 Budget Reductions Net Change  A-1</vt:lpstr>
      <vt:lpstr>Department Demographics General Fund A-2</vt:lpstr>
      <vt:lpstr>Department Demographics CDBG/Code Enforcement A-3</vt:lpstr>
      <vt:lpstr>FY 2020 Performance Measures A-4 </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Presentation Template</dc:title>
  <dc:creator>Kurt.Amend@houstontx.gov;Paul.Fagin@houstontx.gov</dc:creator>
  <cp:lastModifiedBy>Cunningham, Katherine - CNL</cp:lastModifiedBy>
  <cp:revision>425</cp:revision>
  <cp:lastPrinted>2019-05-07T20:02:19Z</cp:lastPrinted>
  <dcterms:created xsi:type="dcterms:W3CDTF">2015-10-09T16:02:59Z</dcterms:created>
  <dcterms:modified xsi:type="dcterms:W3CDTF">2019-05-09T13:33:05Z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0x0101005783E317AD74FF48B7812A238A2C8F04</vt:lpwstr>
  </property>
</Properties>
</file>