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7"/>
  </p:notesMasterIdLst>
  <p:handoutMasterIdLst>
    <p:handoutMasterId r:id="rId38"/>
  </p:handoutMasterIdLst>
  <p:sldIdLst>
    <p:sldId id="342" r:id="rId5"/>
    <p:sldId id="334" r:id="rId6"/>
    <p:sldId id="343" r:id="rId7"/>
    <p:sldId id="355" r:id="rId8"/>
    <p:sldId id="354" r:id="rId9"/>
    <p:sldId id="306" r:id="rId10"/>
    <p:sldId id="307" r:id="rId11"/>
    <p:sldId id="316" r:id="rId12"/>
    <p:sldId id="333" r:id="rId13"/>
    <p:sldId id="349" r:id="rId14"/>
    <p:sldId id="330" r:id="rId15"/>
    <p:sldId id="351" r:id="rId16"/>
    <p:sldId id="346" r:id="rId17"/>
    <p:sldId id="359" r:id="rId18"/>
    <p:sldId id="309" r:id="rId19"/>
    <p:sldId id="350" r:id="rId20"/>
    <p:sldId id="315" r:id="rId21"/>
    <p:sldId id="310" r:id="rId22"/>
    <p:sldId id="344" r:id="rId23"/>
    <p:sldId id="345" r:id="rId24"/>
    <p:sldId id="357" r:id="rId25"/>
    <p:sldId id="352" r:id="rId26"/>
    <p:sldId id="322" r:id="rId27"/>
    <p:sldId id="323" r:id="rId28"/>
    <p:sldId id="353" r:id="rId29"/>
    <p:sldId id="328" r:id="rId30"/>
    <p:sldId id="360" r:id="rId31"/>
    <p:sldId id="325" r:id="rId32"/>
    <p:sldId id="326" r:id="rId33"/>
    <p:sldId id="358" r:id="rId34"/>
    <p:sldId id="327" r:id="rId35"/>
    <p:sldId id="324"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7">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Osei-Bonsu" initials="JO" lastIdx="9" clrIdx="0">
    <p:extLst/>
  </p:cmAuthor>
  <p:cmAuthor id="2" name="Krista L Stegemiller" initials="KLS" lastIdx="27" clrIdx="1">
    <p:extLst/>
  </p:cmAuthor>
  <p:cmAuthor id="3" name="Sean M Lindstrom" initials="SML" lastIdx="7"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51" autoAdjust="0"/>
    <p:restoredTop sz="91636" autoAdjust="0"/>
  </p:normalViewPr>
  <p:slideViewPr>
    <p:cSldViewPr snapToGrid="0">
      <p:cViewPr varScale="1">
        <p:scale>
          <a:sx n="81" d="100"/>
          <a:sy n="81" d="100"/>
        </p:scale>
        <p:origin x="1554" y="90"/>
      </p:cViewPr>
      <p:guideLst>
        <p:guide orient="horz" pos="216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spPr>
    <a:ln>
      <a:solidFill>
        <a:schemeClr val="accent1"/>
      </a:solidFill>
    </a:ln>
    <a:effectLst>
      <a:innerShdw blurRad="215900">
        <a:prstClr val="black"/>
      </a:innerShdw>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ctr"/>
          <c:showLegendKey val="0"/>
          <c:showVal val="0"/>
          <c:showCatName val="1"/>
          <c:showSerName val="0"/>
          <c:showPercent val="0"/>
          <c:showBubbleSize val="0"/>
          <c:showLeaderLines val="0"/>
        </c:dLbls>
      </c:pie3DChart>
      <c:spPr>
        <a:noFill/>
        <a:ln w="25400">
          <a:noFill/>
        </a:ln>
        <a:effectLst/>
      </c:spPr>
    </c:plotArea>
    <c:legend>
      <c:legendPos val="r"/>
      <c:overlay val="0"/>
      <c:spPr>
        <a:solidFill>
          <a:schemeClr val="lt1">
            <a:lumMod val="95000"/>
            <a:alpha val="39000"/>
          </a:schemeClr>
        </a:solidFill>
        <a:ln>
          <a:solidFill>
            <a:schemeClr val="accent2">
              <a:lumMod val="75000"/>
            </a:schemeClr>
          </a:solid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spPr>
    <a:ln>
      <a:solidFill>
        <a:schemeClr val="accent1"/>
      </a:solidFill>
    </a:ln>
    <a:effectLst>
      <a:innerShdw blurRad="215900">
        <a:prstClr val="black"/>
      </a:innerShdw>
    </a:effectLst>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ctr"/>
          <c:showLegendKey val="0"/>
          <c:showVal val="0"/>
          <c:showCatName val="1"/>
          <c:showSerName val="0"/>
          <c:showPercent val="0"/>
          <c:showBubbleSize val="0"/>
          <c:showLeaderLines val="0"/>
        </c:dLbls>
      </c:pie3DChart>
      <c:spPr>
        <a:noFill/>
        <a:ln w="25400">
          <a:noFill/>
        </a:ln>
        <a:effectLst/>
      </c:spPr>
    </c:plotArea>
    <c:legend>
      <c:legendPos val="r"/>
      <c:overlay val="0"/>
      <c:spPr>
        <a:solidFill>
          <a:schemeClr val="lt1">
            <a:lumMod val="95000"/>
            <a:alpha val="39000"/>
          </a:schemeClr>
        </a:solidFill>
        <a:ln>
          <a:solidFill>
            <a:schemeClr val="accent2">
              <a:lumMod val="75000"/>
            </a:schemeClr>
          </a:solid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7E92BB-6BD1-465D-97BD-30D06B0D5C7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6DBFCFA-8F8E-4792-9D46-FA2572934A73}" type="pres">
      <dgm:prSet presAssocID="{4E7E92BB-6BD1-465D-97BD-30D06B0D5C7A}" presName="hierChild1" presStyleCnt="0">
        <dgm:presLayoutVars>
          <dgm:orgChart val="1"/>
          <dgm:chPref val="1"/>
          <dgm:dir/>
          <dgm:animOne val="branch"/>
          <dgm:animLvl val="lvl"/>
          <dgm:resizeHandles/>
        </dgm:presLayoutVars>
      </dgm:prSet>
      <dgm:spPr/>
    </dgm:pt>
  </dgm:ptLst>
  <dgm:cxnLst>
    <dgm:cxn modelId="{CDA124C1-E6EC-4CE9-90C3-28F78151F7D7}" type="presOf" srcId="{4E7E92BB-6BD1-465D-97BD-30D06B0D5C7A}" destId="{86DBFCFA-8F8E-4792-9D46-FA2572934A73}"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7E92BB-6BD1-465D-97BD-30D06B0D5C7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26FE3B7-76C1-466A-A811-925FCCF65DC9}">
      <dgm:prSet phldrT="[Text]" custT="1"/>
      <dgm:spPr>
        <a:solidFill>
          <a:schemeClr val="accent1">
            <a:lumMod val="50000"/>
          </a:schemeClr>
        </a:solidFill>
        <a:ln>
          <a:solidFill>
            <a:schemeClr val="tx1"/>
          </a:solidFill>
        </a:ln>
      </dgm:spPr>
      <dgm:t>
        <a:bodyPr/>
        <a:lstStyle/>
        <a:p>
          <a:r>
            <a:rPr lang="en-US" sz="1800" b="1" dirty="0"/>
            <a:t>OFFICE OF BUSINESS OPPORTUNITY</a:t>
          </a:r>
        </a:p>
        <a:p>
          <a:r>
            <a:rPr lang="en-US" sz="1800" b="1" dirty="0"/>
            <a:t>FUND 1000</a:t>
          </a:r>
        </a:p>
        <a:p>
          <a:r>
            <a:rPr lang="en-US" sz="1800" b="1" dirty="0"/>
            <a:t>32.2  FTEs  $3,562</a:t>
          </a:r>
        </a:p>
      </dgm:t>
    </dgm:pt>
    <dgm:pt modelId="{0D57CA85-8576-43EF-9E74-A0033F4FA36B}" type="sibTrans" cxnId="{BD637618-C12C-4971-8E94-9A74A2D5CFD3}">
      <dgm:prSet/>
      <dgm:spPr/>
      <dgm:t>
        <a:bodyPr/>
        <a:lstStyle/>
        <a:p>
          <a:endParaRPr lang="en-US"/>
        </a:p>
      </dgm:t>
    </dgm:pt>
    <dgm:pt modelId="{8D05573D-B2B5-4E1F-96DE-BFD63B89B72C}" type="parTrans" cxnId="{BD637618-C12C-4971-8E94-9A74A2D5CFD3}">
      <dgm:prSet/>
      <dgm:spPr/>
      <dgm:t>
        <a:bodyPr/>
        <a:lstStyle/>
        <a:p>
          <a:endParaRPr lang="en-US"/>
        </a:p>
      </dgm:t>
    </dgm:pt>
    <dgm:pt modelId="{176FAC16-2E0C-40E8-9B2B-9AF6B8008F56}">
      <dgm:prSet phldrT="[Text]" custT="1"/>
      <dgm:spPr>
        <a:solidFill>
          <a:schemeClr val="accent1">
            <a:lumMod val="50000"/>
          </a:schemeClr>
        </a:solidFill>
        <a:ln>
          <a:solidFill>
            <a:schemeClr val="tx1"/>
          </a:solidFill>
        </a:ln>
      </dgm:spPr>
      <dgm:t>
        <a:bodyPr/>
        <a:lstStyle/>
        <a:p>
          <a:pPr marL="0" lvl="0" algn="ctr" defTabSz="844550">
            <a:lnSpc>
              <a:spcPct val="90000"/>
            </a:lnSpc>
            <a:spcBef>
              <a:spcPct val="0"/>
            </a:spcBef>
            <a:spcAft>
              <a:spcPct val="35000"/>
            </a:spcAft>
            <a:buNone/>
          </a:pPr>
          <a:r>
            <a:rPr lang="en-US" sz="1800" b="1" kern="1200" dirty="0">
              <a:solidFill>
                <a:prstClr val="white"/>
              </a:solidFill>
              <a:latin typeface="Calibri" panose="020F0502020204030204"/>
              <a:ea typeface="+mn-ea"/>
              <a:cs typeface="+mn-cs"/>
            </a:rPr>
            <a:t>OBO Solutions Center</a:t>
          </a:r>
        </a:p>
        <a:p>
          <a:pPr marL="0" lvl="0" algn="ctr" defTabSz="844550">
            <a:lnSpc>
              <a:spcPct val="90000"/>
            </a:lnSpc>
            <a:spcBef>
              <a:spcPct val="0"/>
            </a:spcBef>
            <a:spcAft>
              <a:spcPct val="35000"/>
            </a:spcAft>
            <a:buNone/>
          </a:pPr>
          <a:r>
            <a:rPr lang="en-US" sz="1800" b="1" kern="1200" dirty="0">
              <a:solidFill>
                <a:prstClr val="white"/>
              </a:solidFill>
              <a:latin typeface="Calibri" panose="020F0502020204030204"/>
              <a:ea typeface="+mn-ea"/>
              <a:cs typeface="+mn-cs"/>
            </a:rPr>
            <a:t>4.2  FTEs     $451</a:t>
          </a:r>
        </a:p>
        <a:p>
          <a:pPr marL="0" lvl="0" algn="l" defTabSz="844550">
            <a:lnSpc>
              <a:spcPct val="90000"/>
            </a:lnSpc>
            <a:spcBef>
              <a:spcPct val="0"/>
            </a:spcBef>
            <a:spcAft>
              <a:spcPct val="35000"/>
            </a:spcAft>
            <a:buNone/>
          </a:pPr>
          <a:r>
            <a:rPr lang="en-US" sz="1400" kern="1200" dirty="0">
              <a:solidFill>
                <a:prstClr val="white"/>
              </a:solidFill>
              <a:latin typeface="Calibri" panose="020F0502020204030204"/>
              <a:ea typeface="+mn-ea"/>
              <a:cs typeface="+mn-cs"/>
            </a:rPr>
            <a:t>Provides free business assistance and monitors business creation and job development by systematically tracking clients.</a:t>
          </a:r>
        </a:p>
        <a:p>
          <a:pPr marL="0" lvl="0" algn="l" defTabSz="844550">
            <a:lnSpc>
              <a:spcPct val="90000"/>
            </a:lnSpc>
            <a:spcBef>
              <a:spcPct val="0"/>
            </a:spcBef>
            <a:spcAft>
              <a:spcPct val="35000"/>
            </a:spcAft>
            <a:buNone/>
          </a:pPr>
          <a:endParaRPr lang="en-US" sz="1400" kern="1200" dirty="0">
            <a:solidFill>
              <a:prstClr val="white"/>
            </a:solidFill>
            <a:latin typeface="Calibri" panose="020F0502020204030204"/>
            <a:ea typeface="+mn-ea"/>
            <a:cs typeface="+mn-cs"/>
          </a:endParaRPr>
        </a:p>
        <a:p>
          <a:pPr marL="0" lvl="0" algn="l" defTabSz="844550">
            <a:lnSpc>
              <a:spcPct val="90000"/>
            </a:lnSpc>
            <a:spcBef>
              <a:spcPct val="0"/>
            </a:spcBef>
            <a:spcAft>
              <a:spcPct val="35000"/>
            </a:spcAft>
            <a:buNone/>
          </a:pPr>
          <a:endParaRPr lang="en-US" sz="1400" kern="1200" dirty="0">
            <a:solidFill>
              <a:prstClr val="white"/>
            </a:solidFill>
            <a:latin typeface="Calibri" panose="020F0502020204030204"/>
            <a:ea typeface="+mn-ea"/>
            <a:cs typeface="+mn-cs"/>
          </a:endParaRPr>
        </a:p>
        <a:p>
          <a:pPr marL="0" lvl="0" algn="l" defTabSz="844550">
            <a:lnSpc>
              <a:spcPct val="90000"/>
            </a:lnSpc>
            <a:spcBef>
              <a:spcPct val="0"/>
            </a:spcBef>
            <a:spcAft>
              <a:spcPct val="35000"/>
            </a:spcAft>
            <a:buNone/>
          </a:pPr>
          <a:endParaRPr lang="en-US" sz="1400" kern="1200" dirty="0">
            <a:solidFill>
              <a:prstClr val="white"/>
            </a:solidFill>
            <a:latin typeface="Calibri" panose="020F0502020204030204"/>
            <a:ea typeface="+mn-ea"/>
            <a:cs typeface="+mn-cs"/>
          </a:endParaRPr>
        </a:p>
      </dgm:t>
    </dgm:pt>
    <dgm:pt modelId="{273D429C-3D2E-4A07-99D0-2AE90E3D7877}" type="sibTrans" cxnId="{2A17147C-4520-48D4-93B7-F90C1C042F57}">
      <dgm:prSet/>
      <dgm:spPr/>
      <dgm:t>
        <a:bodyPr/>
        <a:lstStyle/>
        <a:p>
          <a:endParaRPr lang="en-US"/>
        </a:p>
      </dgm:t>
    </dgm:pt>
    <dgm:pt modelId="{9E1055B4-9AC2-48FF-B55C-5B6B68C3BD71}" type="parTrans" cxnId="{2A17147C-4520-48D4-93B7-F90C1C042F57}">
      <dgm:prSet/>
      <dgm:spPr>
        <a:ln w="28575">
          <a:solidFill>
            <a:schemeClr val="accent1">
              <a:lumMod val="50000"/>
            </a:schemeClr>
          </a:solidFill>
        </a:ln>
      </dgm:spPr>
      <dgm:t>
        <a:bodyPr/>
        <a:lstStyle/>
        <a:p>
          <a:endParaRPr lang="en-US"/>
        </a:p>
      </dgm:t>
    </dgm:pt>
    <dgm:pt modelId="{8B768ABF-D43F-4908-A06E-D11F0FBB86F5}">
      <dgm:prSet phldrT="[Text]" custT="1"/>
      <dgm:spPr>
        <a:solidFill>
          <a:schemeClr val="accent1">
            <a:lumMod val="50000"/>
          </a:schemeClr>
        </a:solidFill>
        <a:ln>
          <a:solidFill>
            <a:schemeClr val="tx1"/>
          </a:solidFill>
        </a:ln>
      </dgm:spPr>
      <dgm:t>
        <a:bodyPr/>
        <a:lstStyle/>
        <a:p>
          <a:pPr marL="0" lvl="0" algn="ctr" defTabSz="844550">
            <a:lnSpc>
              <a:spcPct val="90000"/>
            </a:lnSpc>
            <a:spcBef>
              <a:spcPct val="0"/>
            </a:spcBef>
            <a:spcAft>
              <a:spcPct val="35000"/>
            </a:spcAft>
            <a:buNone/>
          </a:pPr>
          <a:r>
            <a:rPr lang="en-US" sz="1800" b="1" kern="1200" dirty="0">
              <a:solidFill>
                <a:prstClr val="white"/>
              </a:solidFill>
              <a:latin typeface="Calibri" panose="020F0502020204030204"/>
              <a:ea typeface="+mn-ea"/>
              <a:cs typeface="+mn-cs"/>
            </a:rPr>
            <a:t>Certification and Compliance</a:t>
          </a:r>
        </a:p>
        <a:p>
          <a:pPr marL="0" lvl="0" algn="ctr" defTabSz="844550">
            <a:lnSpc>
              <a:spcPct val="90000"/>
            </a:lnSpc>
            <a:spcBef>
              <a:spcPct val="0"/>
            </a:spcBef>
            <a:spcAft>
              <a:spcPct val="35000"/>
            </a:spcAft>
            <a:buNone/>
          </a:pPr>
          <a:r>
            <a:rPr lang="en-US" sz="1800" b="1" kern="1200" dirty="0">
              <a:solidFill>
                <a:prstClr val="white"/>
              </a:solidFill>
              <a:latin typeface="Calibri" panose="020F0502020204030204"/>
              <a:ea typeface="+mn-ea"/>
              <a:cs typeface="+mn-cs"/>
            </a:rPr>
            <a:t>22.0  FTEs     $2,513</a:t>
          </a:r>
        </a:p>
        <a:p>
          <a:pPr marL="0" lvl="0" algn="l" defTabSz="844550">
            <a:lnSpc>
              <a:spcPct val="90000"/>
            </a:lnSpc>
            <a:spcBef>
              <a:spcPct val="0"/>
            </a:spcBef>
            <a:spcAft>
              <a:spcPct val="35000"/>
            </a:spcAft>
            <a:buNone/>
          </a:pPr>
          <a:r>
            <a:rPr lang="en-US" sz="1400" kern="1200" dirty="0">
              <a:solidFill>
                <a:prstClr val="white"/>
              </a:solidFill>
              <a:latin typeface="Calibri" panose="020F0502020204030204"/>
              <a:ea typeface="+mn-ea"/>
              <a:cs typeface="+mn-cs"/>
            </a:rPr>
            <a:t>Consists of Certification and Designations, Contract Compliance, Department Services and Administration.</a:t>
          </a:r>
        </a:p>
        <a:p>
          <a:pPr marL="0" lvl="0" algn="l" defTabSz="844550">
            <a:lnSpc>
              <a:spcPct val="90000"/>
            </a:lnSpc>
            <a:spcBef>
              <a:spcPct val="0"/>
            </a:spcBef>
            <a:spcAft>
              <a:spcPct val="35000"/>
            </a:spcAft>
            <a:buNone/>
          </a:pPr>
          <a:endParaRPr lang="en-US" sz="1400" kern="1200" dirty="0">
            <a:solidFill>
              <a:prstClr val="white"/>
            </a:solidFill>
            <a:latin typeface="Calibri" panose="020F0502020204030204"/>
            <a:ea typeface="+mn-ea"/>
            <a:cs typeface="+mn-cs"/>
          </a:endParaRPr>
        </a:p>
        <a:p>
          <a:pPr marL="0" lvl="0" algn="l" defTabSz="844550">
            <a:lnSpc>
              <a:spcPct val="90000"/>
            </a:lnSpc>
            <a:spcBef>
              <a:spcPct val="0"/>
            </a:spcBef>
            <a:spcAft>
              <a:spcPct val="35000"/>
            </a:spcAft>
            <a:buNone/>
          </a:pPr>
          <a:endParaRPr lang="en-US" sz="1400" kern="1200" dirty="0">
            <a:solidFill>
              <a:prstClr val="white"/>
            </a:solidFill>
            <a:latin typeface="Calibri" panose="020F0502020204030204"/>
            <a:ea typeface="+mn-ea"/>
            <a:cs typeface="+mn-cs"/>
          </a:endParaRPr>
        </a:p>
        <a:p>
          <a:pPr marL="0" lvl="0" algn="l" defTabSz="844550">
            <a:lnSpc>
              <a:spcPct val="90000"/>
            </a:lnSpc>
            <a:spcBef>
              <a:spcPct val="0"/>
            </a:spcBef>
            <a:spcAft>
              <a:spcPct val="35000"/>
            </a:spcAft>
            <a:buNone/>
          </a:pPr>
          <a:endParaRPr lang="en-US" sz="1400" kern="1200" dirty="0">
            <a:solidFill>
              <a:prstClr val="white"/>
            </a:solidFill>
            <a:latin typeface="Calibri" panose="020F0502020204030204"/>
            <a:ea typeface="+mn-ea"/>
            <a:cs typeface="+mn-cs"/>
          </a:endParaRPr>
        </a:p>
      </dgm:t>
    </dgm:pt>
    <dgm:pt modelId="{A2BF180C-1821-4BEE-8AB6-89E8E6372713}" type="sibTrans" cxnId="{E98DF7A8-745F-45CC-B5CC-9B7D2C3B4908}">
      <dgm:prSet/>
      <dgm:spPr/>
      <dgm:t>
        <a:bodyPr/>
        <a:lstStyle/>
        <a:p>
          <a:endParaRPr lang="en-US"/>
        </a:p>
      </dgm:t>
    </dgm:pt>
    <dgm:pt modelId="{9CECAADE-598F-4546-BC0A-2DBDEE946CD4}" type="parTrans" cxnId="{E98DF7A8-745F-45CC-B5CC-9B7D2C3B4908}">
      <dgm:prSet/>
      <dgm:spPr>
        <a:ln w="28575">
          <a:solidFill>
            <a:schemeClr val="accent1">
              <a:lumMod val="50000"/>
            </a:schemeClr>
          </a:solidFill>
        </a:ln>
      </dgm:spPr>
      <dgm:t>
        <a:bodyPr/>
        <a:lstStyle/>
        <a:p>
          <a:endParaRPr lang="en-US"/>
        </a:p>
      </dgm:t>
    </dgm:pt>
    <dgm:pt modelId="{1D1C4088-B9A6-4081-B5C2-1601E0C761A9}">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1">
            <a:lumMod val="50000"/>
          </a:schemeClr>
        </a:solidFill>
        <a:ln>
          <a:solidFill>
            <a:schemeClr val="accent5">
              <a:lumMod val="75000"/>
            </a:schemeClr>
          </a:solidFill>
        </a:ln>
      </dgm:spPr>
      <dgm:t>
        <a:bodyPr/>
        <a:lstStyle/>
        <a:p>
          <a:pPr marL="0" lvl="0" algn="ctr" defTabSz="844550">
            <a:lnSpc>
              <a:spcPct val="90000"/>
            </a:lnSpc>
            <a:spcBef>
              <a:spcPct val="0"/>
            </a:spcBef>
            <a:spcAft>
              <a:spcPct val="35000"/>
            </a:spcAft>
            <a:buNone/>
          </a:pPr>
          <a:r>
            <a:rPr lang="en-US" sz="1800" b="1" kern="1200" dirty="0"/>
            <a:t>Contract Compliance</a:t>
          </a:r>
        </a:p>
        <a:p>
          <a:pPr marL="0" lvl="0" algn="ctr" defTabSz="844550">
            <a:lnSpc>
              <a:spcPct val="90000"/>
            </a:lnSpc>
            <a:spcBef>
              <a:spcPct val="0"/>
            </a:spcBef>
            <a:spcAft>
              <a:spcPct val="35000"/>
            </a:spcAft>
            <a:buNone/>
          </a:pPr>
          <a:r>
            <a:rPr lang="en-US" sz="1800" b="1" kern="1200" dirty="0"/>
            <a:t>6.0 FTEs  $598</a:t>
          </a:r>
        </a:p>
        <a:p>
          <a:pPr marL="0" lvl="0" algn="l" defTabSz="844550">
            <a:lnSpc>
              <a:spcPct val="90000"/>
            </a:lnSpc>
            <a:spcBef>
              <a:spcPct val="0"/>
            </a:spcBef>
            <a:spcAft>
              <a:spcPct val="35000"/>
            </a:spcAft>
            <a:buNone/>
          </a:pPr>
          <a:r>
            <a:rPr lang="en-US" sz="1400" kern="1200" dirty="0"/>
            <a:t>Performs required work on City, State, and Federally funded projects, enforce Labor Standards Compliance requirements on contracting department’s existing contracts, coordinate compliance monitoring, enforce penalty language, and ensure the ability to </a:t>
          </a:r>
          <a:r>
            <a:rPr lang="en-US" sz="1400" kern="1200" dirty="0">
              <a:solidFill>
                <a:prstClr val="white"/>
              </a:solidFill>
              <a:latin typeface="Calibri" panose="020F0502020204030204"/>
              <a:ea typeface="+mn-ea"/>
              <a:cs typeface="+mn-cs"/>
            </a:rPr>
            <a:t>effectively monitor contracts</a:t>
          </a:r>
          <a:r>
            <a:rPr lang="en-US" sz="1600" kern="1200" dirty="0"/>
            <a:t>.</a:t>
          </a:r>
        </a:p>
      </dgm:t>
    </dgm:pt>
    <dgm:pt modelId="{186A1E85-2728-4F39-85A1-7E9BD69AD40C}" type="parTrans" cxnId="{6BE21BB9-65D8-422F-9636-489F9BF00018}">
      <dgm:prSet/>
      <dgm:spPr>
        <a:ln w="28575">
          <a:solidFill>
            <a:schemeClr val="accent1">
              <a:lumMod val="50000"/>
            </a:schemeClr>
          </a:solidFill>
        </a:ln>
      </dgm:spPr>
      <dgm:t>
        <a:bodyPr/>
        <a:lstStyle/>
        <a:p>
          <a:endParaRPr lang="en-US" b="0"/>
        </a:p>
      </dgm:t>
    </dgm:pt>
    <dgm:pt modelId="{6306C49F-D600-4D93-B7DE-B3256DA7CE15}" type="sibTrans" cxnId="{6BE21BB9-65D8-422F-9636-489F9BF00018}">
      <dgm:prSet/>
      <dgm:spPr/>
      <dgm:t>
        <a:bodyPr/>
        <a:lstStyle/>
        <a:p>
          <a:endParaRPr lang="en-US"/>
        </a:p>
      </dgm:t>
    </dgm:pt>
    <dgm:pt modelId="{86DBFCFA-8F8E-4792-9D46-FA2572934A73}" type="pres">
      <dgm:prSet presAssocID="{4E7E92BB-6BD1-465D-97BD-30D06B0D5C7A}" presName="hierChild1" presStyleCnt="0">
        <dgm:presLayoutVars>
          <dgm:orgChart val="1"/>
          <dgm:chPref val="1"/>
          <dgm:dir/>
          <dgm:animOne val="branch"/>
          <dgm:animLvl val="lvl"/>
          <dgm:resizeHandles/>
        </dgm:presLayoutVars>
      </dgm:prSet>
      <dgm:spPr/>
    </dgm:pt>
    <dgm:pt modelId="{0899A602-CC1C-40EE-B70B-2D0B4D118BBF}" type="pres">
      <dgm:prSet presAssocID="{326FE3B7-76C1-466A-A811-925FCCF65DC9}" presName="hierRoot1" presStyleCnt="0">
        <dgm:presLayoutVars>
          <dgm:hierBranch val="init"/>
        </dgm:presLayoutVars>
      </dgm:prSet>
      <dgm:spPr/>
    </dgm:pt>
    <dgm:pt modelId="{0A9E39F7-EF8D-45D7-8675-E5EF4B6BC477}" type="pres">
      <dgm:prSet presAssocID="{326FE3B7-76C1-466A-A811-925FCCF65DC9}" presName="rootComposite1" presStyleCnt="0"/>
      <dgm:spPr/>
    </dgm:pt>
    <dgm:pt modelId="{9FDC39A9-7E79-49BD-BE8A-4AF69042BC3F}" type="pres">
      <dgm:prSet presAssocID="{326FE3B7-76C1-466A-A811-925FCCF65DC9}" presName="rootText1" presStyleLbl="node0" presStyleIdx="0" presStyleCnt="1" custScaleX="203985" custScaleY="159924" custLinFactNeighborX="-4233" custLinFactNeighborY="-144">
        <dgm:presLayoutVars>
          <dgm:chPref val="3"/>
        </dgm:presLayoutVars>
      </dgm:prSet>
      <dgm:spPr/>
    </dgm:pt>
    <dgm:pt modelId="{12235B89-C3D8-4AE2-9CDA-5CBA5D66BFA3}" type="pres">
      <dgm:prSet presAssocID="{326FE3B7-76C1-466A-A811-925FCCF65DC9}" presName="rootConnector1" presStyleLbl="node1" presStyleIdx="0" presStyleCnt="0"/>
      <dgm:spPr/>
    </dgm:pt>
    <dgm:pt modelId="{E17F8D91-BCAD-467A-BBBC-5DF367EC0135}" type="pres">
      <dgm:prSet presAssocID="{326FE3B7-76C1-466A-A811-925FCCF65DC9}" presName="hierChild2" presStyleCnt="0"/>
      <dgm:spPr/>
    </dgm:pt>
    <dgm:pt modelId="{FCA3BF6E-AADD-42BD-BCDA-FD80F335F3D3}" type="pres">
      <dgm:prSet presAssocID="{9E1055B4-9AC2-48FF-B55C-5B6B68C3BD71}" presName="Name37" presStyleLbl="parChTrans1D2" presStyleIdx="0" presStyleCnt="3"/>
      <dgm:spPr/>
    </dgm:pt>
    <dgm:pt modelId="{E917A31F-2EF7-4325-BD9B-B383D5C53375}" type="pres">
      <dgm:prSet presAssocID="{176FAC16-2E0C-40E8-9B2B-9AF6B8008F56}" presName="hierRoot2" presStyleCnt="0">
        <dgm:presLayoutVars>
          <dgm:hierBranch val="init"/>
        </dgm:presLayoutVars>
      </dgm:prSet>
      <dgm:spPr/>
    </dgm:pt>
    <dgm:pt modelId="{B8449882-4403-4FD9-A858-428DA232F456}" type="pres">
      <dgm:prSet presAssocID="{176FAC16-2E0C-40E8-9B2B-9AF6B8008F56}" presName="rootComposite" presStyleCnt="0"/>
      <dgm:spPr/>
    </dgm:pt>
    <dgm:pt modelId="{00F426BD-6BDE-4BFE-A4CA-466927A5B565}" type="pres">
      <dgm:prSet presAssocID="{176FAC16-2E0C-40E8-9B2B-9AF6B8008F56}" presName="rootText" presStyleLbl="node2" presStyleIdx="0" presStyleCnt="3" custScaleX="106536" custScaleY="257400" custLinFactNeighborX="-55" custLinFactNeighborY="-3989">
        <dgm:presLayoutVars>
          <dgm:chPref val="3"/>
        </dgm:presLayoutVars>
      </dgm:prSet>
      <dgm:spPr/>
    </dgm:pt>
    <dgm:pt modelId="{8C0228BC-DA99-4D19-87EF-1810EC5E43BE}" type="pres">
      <dgm:prSet presAssocID="{176FAC16-2E0C-40E8-9B2B-9AF6B8008F56}" presName="rootConnector" presStyleLbl="node2" presStyleIdx="0" presStyleCnt="3"/>
      <dgm:spPr/>
    </dgm:pt>
    <dgm:pt modelId="{CCE83B02-7525-458A-AE35-472F9556657A}" type="pres">
      <dgm:prSet presAssocID="{176FAC16-2E0C-40E8-9B2B-9AF6B8008F56}" presName="hierChild4" presStyleCnt="0"/>
      <dgm:spPr/>
    </dgm:pt>
    <dgm:pt modelId="{96F0E701-0F16-4D9C-BFFF-56C313FC6E17}" type="pres">
      <dgm:prSet presAssocID="{176FAC16-2E0C-40E8-9B2B-9AF6B8008F56}" presName="hierChild5" presStyleCnt="0"/>
      <dgm:spPr/>
    </dgm:pt>
    <dgm:pt modelId="{8C47141F-9A81-48E4-8724-4329557F6249}" type="pres">
      <dgm:prSet presAssocID="{9CECAADE-598F-4546-BC0A-2DBDEE946CD4}" presName="Name37" presStyleLbl="parChTrans1D2" presStyleIdx="1" presStyleCnt="3"/>
      <dgm:spPr/>
    </dgm:pt>
    <dgm:pt modelId="{AFD1146D-1748-4EEC-AE4F-6664472E048C}" type="pres">
      <dgm:prSet presAssocID="{8B768ABF-D43F-4908-A06E-D11F0FBB86F5}" presName="hierRoot2" presStyleCnt="0">
        <dgm:presLayoutVars>
          <dgm:hierBranch val="init"/>
        </dgm:presLayoutVars>
      </dgm:prSet>
      <dgm:spPr/>
    </dgm:pt>
    <dgm:pt modelId="{61700117-FABC-4FEE-A091-947782E1DE99}" type="pres">
      <dgm:prSet presAssocID="{8B768ABF-D43F-4908-A06E-D11F0FBB86F5}" presName="rootComposite" presStyleCnt="0"/>
      <dgm:spPr/>
    </dgm:pt>
    <dgm:pt modelId="{B6343DAA-FFB6-46BB-AE79-692AAFEF8955}" type="pres">
      <dgm:prSet presAssocID="{8B768ABF-D43F-4908-A06E-D11F0FBB86F5}" presName="rootText" presStyleLbl="node2" presStyleIdx="1" presStyleCnt="3" custScaleX="106686" custScaleY="257400" custLinFactNeighborX="-4619" custLinFactNeighborY="-4927">
        <dgm:presLayoutVars>
          <dgm:chPref val="3"/>
        </dgm:presLayoutVars>
      </dgm:prSet>
      <dgm:spPr/>
    </dgm:pt>
    <dgm:pt modelId="{2F5AB7C0-0C38-4C38-94A1-70EF51F687F0}" type="pres">
      <dgm:prSet presAssocID="{8B768ABF-D43F-4908-A06E-D11F0FBB86F5}" presName="rootConnector" presStyleLbl="node2" presStyleIdx="1" presStyleCnt="3"/>
      <dgm:spPr/>
    </dgm:pt>
    <dgm:pt modelId="{47F19C85-4520-4B79-9A3E-741F122F924E}" type="pres">
      <dgm:prSet presAssocID="{8B768ABF-D43F-4908-A06E-D11F0FBB86F5}" presName="hierChild4" presStyleCnt="0"/>
      <dgm:spPr/>
    </dgm:pt>
    <dgm:pt modelId="{243E4B7B-262B-4260-BD69-E4CA0B9C2FBA}" type="pres">
      <dgm:prSet presAssocID="{8B768ABF-D43F-4908-A06E-D11F0FBB86F5}" presName="hierChild5" presStyleCnt="0"/>
      <dgm:spPr/>
    </dgm:pt>
    <dgm:pt modelId="{C93CCA98-7A0B-47C0-8E08-4B74B8161664}" type="pres">
      <dgm:prSet presAssocID="{186A1E85-2728-4F39-85A1-7E9BD69AD40C}" presName="Name37" presStyleLbl="parChTrans1D2" presStyleIdx="2" presStyleCnt="3"/>
      <dgm:spPr/>
    </dgm:pt>
    <dgm:pt modelId="{420F06A3-F08B-40F6-865C-80F76F42CB3E}" type="pres">
      <dgm:prSet presAssocID="{1D1C4088-B9A6-4081-B5C2-1601E0C761A9}" presName="hierRoot2" presStyleCnt="0">
        <dgm:presLayoutVars>
          <dgm:hierBranch val="init"/>
        </dgm:presLayoutVars>
      </dgm:prSet>
      <dgm:spPr/>
    </dgm:pt>
    <dgm:pt modelId="{A6728051-06C5-4E95-903E-499C990C441B}" type="pres">
      <dgm:prSet presAssocID="{1D1C4088-B9A6-4081-B5C2-1601E0C761A9}" presName="rootComposite" presStyleCnt="0"/>
      <dgm:spPr/>
    </dgm:pt>
    <dgm:pt modelId="{00F05E32-13FB-42BC-9B62-445BA80FDBA4}" type="pres">
      <dgm:prSet presAssocID="{1D1C4088-B9A6-4081-B5C2-1601E0C761A9}" presName="rootText" presStyleLbl="node2" presStyleIdx="2" presStyleCnt="3" custScaleX="105655" custScaleY="253684" custLinFactNeighborX="-6272" custLinFactNeighborY="-3230">
        <dgm:presLayoutVars>
          <dgm:chPref val="3"/>
        </dgm:presLayoutVars>
      </dgm:prSet>
      <dgm:spPr/>
    </dgm:pt>
    <dgm:pt modelId="{17D1DA11-A038-4655-87CC-2E252D915AB9}" type="pres">
      <dgm:prSet presAssocID="{1D1C4088-B9A6-4081-B5C2-1601E0C761A9}" presName="rootConnector" presStyleLbl="node2" presStyleIdx="2" presStyleCnt="3"/>
      <dgm:spPr/>
    </dgm:pt>
    <dgm:pt modelId="{A234D885-5A5C-479F-A15C-E52D1231F3B0}" type="pres">
      <dgm:prSet presAssocID="{1D1C4088-B9A6-4081-B5C2-1601E0C761A9}" presName="hierChild4" presStyleCnt="0"/>
      <dgm:spPr/>
    </dgm:pt>
    <dgm:pt modelId="{4D853F88-1909-415F-B506-8ED9C777E118}" type="pres">
      <dgm:prSet presAssocID="{1D1C4088-B9A6-4081-B5C2-1601E0C761A9}" presName="hierChild5" presStyleCnt="0"/>
      <dgm:spPr/>
    </dgm:pt>
    <dgm:pt modelId="{E8D799F2-59D4-4DFC-ABE2-9BFC4665B2E2}" type="pres">
      <dgm:prSet presAssocID="{326FE3B7-76C1-466A-A811-925FCCF65DC9}" presName="hierChild3" presStyleCnt="0"/>
      <dgm:spPr/>
    </dgm:pt>
  </dgm:ptLst>
  <dgm:cxnLst>
    <dgm:cxn modelId="{9FADF317-D917-4EFE-91A6-E722F733BE70}" type="presOf" srcId="{9E1055B4-9AC2-48FF-B55C-5B6B68C3BD71}" destId="{FCA3BF6E-AADD-42BD-BCDA-FD80F335F3D3}" srcOrd="0" destOrd="0" presId="urn:microsoft.com/office/officeart/2005/8/layout/orgChart1"/>
    <dgm:cxn modelId="{BD637618-C12C-4971-8E94-9A74A2D5CFD3}" srcId="{4E7E92BB-6BD1-465D-97BD-30D06B0D5C7A}" destId="{326FE3B7-76C1-466A-A811-925FCCF65DC9}" srcOrd="0" destOrd="0" parTransId="{8D05573D-B2B5-4E1F-96DE-BFD63B89B72C}" sibTransId="{0D57CA85-8576-43EF-9E74-A0033F4FA36B}"/>
    <dgm:cxn modelId="{1C8B1320-A69E-4A17-B042-F2FB94C2AB77}" type="presOf" srcId="{176FAC16-2E0C-40E8-9B2B-9AF6B8008F56}" destId="{8C0228BC-DA99-4D19-87EF-1810EC5E43BE}" srcOrd="1" destOrd="0" presId="urn:microsoft.com/office/officeart/2005/8/layout/orgChart1"/>
    <dgm:cxn modelId="{FB11D530-D784-4C44-BBDA-31CD3ECBECED}" type="presOf" srcId="{1D1C4088-B9A6-4081-B5C2-1601E0C761A9}" destId="{00F05E32-13FB-42BC-9B62-445BA80FDBA4}" srcOrd="0" destOrd="0" presId="urn:microsoft.com/office/officeart/2005/8/layout/orgChart1"/>
    <dgm:cxn modelId="{66785947-EC32-487A-A105-4034F76BE2D3}" type="presOf" srcId="{9CECAADE-598F-4546-BC0A-2DBDEE946CD4}" destId="{8C47141F-9A81-48E4-8724-4329557F6249}" srcOrd="0" destOrd="0" presId="urn:microsoft.com/office/officeart/2005/8/layout/orgChart1"/>
    <dgm:cxn modelId="{2A17147C-4520-48D4-93B7-F90C1C042F57}" srcId="{326FE3B7-76C1-466A-A811-925FCCF65DC9}" destId="{176FAC16-2E0C-40E8-9B2B-9AF6B8008F56}" srcOrd="0" destOrd="0" parTransId="{9E1055B4-9AC2-48FF-B55C-5B6B68C3BD71}" sibTransId="{273D429C-3D2E-4A07-99D0-2AE90E3D7877}"/>
    <dgm:cxn modelId="{6DABE593-F060-48D3-948F-5D8993331C27}" type="presOf" srcId="{1D1C4088-B9A6-4081-B5C2-1601E0C761A9}" destId="{17D1DA11-A038-4655-87CC-2E252D915AB9}" srcOrd="1" destOrd="0" presId="urn:microsoft.com/office/officeart/2005/8/layout/orgChart1"/>
    <dgm:cxn modelId="{C9A0DD99-BABD-4DC5-8ABB-09E1BBAEA59A}" type="presOf" srcId="{8B768ABF-D43F-4908-A06E-D11F0FBB86F5}" destId="{B6343DAA-FFB6-46BB-AE79-692AAFEF8955}" srcOrd="0" destOrd="0" presId="urn:microsoft.com/office/officeart/2005/8/layout/orgChart1"/>
    <dgm:cxn modelId="{E98DF7A8-745F-45CC-B5CC-9B7D2C3B4908}" srcId="{326FE3B7-76C1-466A-A811-925FCCF65DC9}" destId="{8B768ABF-D43F-4908-A06E-D11F0FBB86F5}" srcOrd="1" destOrd="0" parTransId="{9CECAADE-598F-4546-BC0A-2DBDEE946CD4}" sibTransId="{A2BF180C-1821-4BEE-8AB6-89E8E6372713}"/>
    <dgm:cxn modelId="{0A0201B9-40F7-45C3-8E4C-D02B86110F25}" type="presOf" srcId="{8B768ABF-D43F-4908-A06E-D11F0FBB86F5}" destId="{2F5AB7C0-0C38-4C38-94A1-70EF51F687F0}" srcOrd="1" destOrd="0" presId="urn:microsoft.com/office/officeart/2005/8/layout/orgChart1"/>
    <dgm:cxn modelId="{6BE21BB9-65D8-422F-9636-489F9BF00018}" srcId="{326FE3B7-76C1-466A-A811-925FCCF65DC9}" destId="{1D1C4088-B9A6-4081-B5C2-1601E0C761A9}" srcOrd="2" destOrd="0" parTransId="{186A1E85-2728-4F39-85A1-7E9BD69AD40C}" sibTransId="{6306C49F-D600-4D93-B7DE-B3256DA7CE15}"/>
    <dgm:cxn modelId="{B8339BBB-D3B7-4B1A-A068-4B9B2243216C}" type="presOf" srcId="{326FE3B7-76C1-466A-A811-925FCCF65DC9}" destId="{9FDC39A9-7E79-49BD-BE8A-4AF69042BC3F}" srcOrd="0" destOrd="0" presId="urn:microsoft.com/office/officeart/2005/8/layout/orgChart1"/>
    <dgm:cxn modelId="{1D2D0BDB-17A0-47E3-BF79-7EA9B68ABD7E}" type="presOf" srcId="{326FE3B7-76C1-466A-A811-925FCCF65DC9}" destId="{12235B89-C3D8-4AE2-9CDA-5CBA5D66BFA3}" srcOrd="1" destOrd="0" presId="urn:microsoft.com/office/officeart/2005/8/layout/orgChart1"/>
    <dgm:cxn modelId="{DCC7B5E0-5C8D-4610-8F2B-070F5115C077}" type="presOf" srcId="{176FAC16-2E0C-40E8-9B2B-9AF6B8008F56}" destId="{00F426BD-6BDE-4BFE-A4CA-466927A5B565}" srcOrd="0" destOrd="0" presId="urn:microsoft.com/office/officeart/2005/8/layout/orgChart1"/>
    <dgm:cxn modelId="{6D19ABE4-E824-471D-B1D9-64AA8C2225F4}" type="presOf" srcId="{186A1E85-2728-4F39-85A1-7E9BD69AD40C}" destId="{C93CCA98-7A0B-47C0-8E08-4B74B8161664}" srcOrd="0" destOrd="0" presId="urn:microsoft.com/office/officeart/2005/8/layout/orgChart1"/>
    <dgm:cxn modelId="{956F86E7-A238-425A-83FD-4EDC6F043A58}" type="presOf" srcId="{4E7E92BB-6BD1-465D-97BD-30D06B0D5C7A}" destId="{86DBFCFA-8F8E-4792-9D46-FA2572934A73}" srcOrd="0" destOrd="0" presId="urn:microsoft.com/office/officeart/2005/8/layout/orgChart1"/>
    <dgm:cxn modelId="{F5CB8832-24F9-4184-B688-7916CC0F51DB}" type="presParOf" srcId="{86DBFCFA-8F8E-4792-9D46-FA2572934A73}" destId="{0899A602-CC1C-40EE-B70B-2D0B4D118BBF}" srcOrd="0" destOrd="0" presId="urn:microsoft.com/office/officeart/2005/8/layout/orgChart1"/>
    <dgm:cxn modelId="{2802C046-F50D-45CE-BC3A-E7A7B8490A7F}" type="presParOf" srcId="{0899A602-CC1C-40EE-B70B-2D0B4D118BBF}" destId="{0A9E39F7-EF8D-45D7-8675-E5EF4B6BC477}" srcOrd="0" destOrd="0" presId="urn:microsoft.com/office/officeart/2005/8/layout/orgChart1"/>
    <dgm:cxn modelId="{716C53FD-DD44-4D31-917A-12CD7534DA46}" type="presParOf" srcId="{0A9E39F7-EF8D-45D7-8675-E5EF4B6BC477}" destId="{9FDC39A9-7E79-49BD-BE8A-4AF69042BC3F}" srcOrd="0" destOrd="0" presId="urn:microsoft.com/office/officeart/2005/8/layout/orgChart1"/>
    <dgm:cxn modelId="{DDB2AADA-0CA4-47DD-9C84-9DEA01B40875}" type="presParOf" srcId="{0A9E39F7-EF8D-45D7-8675-E5EF4B6BC477}" destId="{12235B89-C3D8-4AE2-9CDA-5CBA5D66BFA3}" srcOrd="1" destOrd="0" presId="urn:microsoft.com/office/officeart/2005/8/layout/orgChart1"/>
    <dgm:cxn modelId="{779C4953-42CD-4E3A-ACF2-1DECB020A7B6}" type="presParOf" srcId="{0899A602-CC1C-40EE-B70B-2D0B4D118BBF}" destId="{E17F8D91-BCAD-467A-BBBC-5DF367EC0135}" srcOrd="1" destOrd="0" presId="urn:microsoft.com/office/officeart/2005/8/layout/orgChart1"/>
    <dgm:cxn modelId="{AD58FA57-C8CE-463F-92CE-A72B291FB6F4}" type="presParOf" srcId="{E17F8D91-BCAD-467A-BBBC-5DF367EC0135}" destId="{FCA3BF6E-AADD-42BD-BCDA-FD80F335F3D3}" srcOrd="0" destOrd="0" presId="urn:microsoft.com/office/officeart/2005/8/layout/orgChart1"/>
    <dgm:cxn modelId="{488F0164-38A3-492F-8CA2-83B86CD6B7BE}" type="presParOf" srcId="{E17F8D91-BCAD-467A-BBBC-5DF367EC0135}" destId="{E917A31F-2EF7-4325-BD9B-B383D5C53375}" srcOrd="1" destOrd="0" presId="urn:microsoft.com/office/officeart/2005/8/layout/orgChart1"/>
    <dgm:cxn modelId="{2A0F87C1-502D-4DC6-9DE8-1D00F377001E}" type="presParOf" srcId="{E917A31F-2EF7-4325-BD9B-B383D5C53375}" destId="{B8449882-4403-4FD9-A858-428DA232F456}" srcOrd="0" destOrd="0" presId="urn:microsoft.com/office/officeart/2005/8/layout/orgChart1"/>
    <dgm:cxn modelId="{95BF3CCA-A7DF-401F-A3A8-240C1BA0BF09}" type="presParOf" srcId="{B8449882-4403-4FD9-A858-428DA232F456}" destId="{00F426BD-6BDE-4BFE-A4CA-466927A5B565}" srcOrd="0" destOrd="0" presId="urn:microsoft.com/office/officeart/2005/8/layout/orgChart1"/>
    <dgm:cxn modelId="{A292D67B-8475-4F58-BE77-C737BE31A37A}" type="presParOf" srcId="{B8449882-4403-4FD9-A858-428DA232F456}" destId="{8C0228BC-DA99-4D19-87EF-1810EC5E43BE}" srcOrd="1" destOrd="0" presId="urn:microsoft.com/office/officeart/2005/8/layout/orgChart1"/>
    <dgm:cxn modelId="{790C795B-E746-4FB9-9684-6D9402CFCF50}" type="presParOf" srcId="{E917A31F-2EF7-4325-BD9B-B383D5C53375}" destId="{CCE83B02-7525-458A-AE35-472F9556657A}" srcOrd="1" destOrd="0" presId="urn:microsoft.com/office/officeart/2005/8/layout/orgChart1"/>
    <dgm:cxn modelId="{567FF5C4-1402-47FB-850C-9225837D96FD}" type="presParOf" srcId="{E917A31F-2EF7-4325-BD9B-B383D5C53375}" destId="{96F0E701-0F16-4D9C-BFFF-56C313FC6E17}" srcOrd="2" destOrd="0" presId="urn:microsoft.com/office/officeart/2005/8/layout/orgChart1"/>
    <dgm:cxn modelId="{BB43106E-0672-42C3-BD67-A6D2FF5A21B3}" type="presParOf" srcId="{E17F8D91-BCAD-467A-BBBC-5DF367EC0135}" destId="{8C47141F-9A81-48E4-8724-4329557F6249}" srcOrd="2" destOrd="0" presId="urn:microsoft.com/office/officeart/2005/8/layout/orgChart1"/>
    <dgm:cxn modelId="{D2AD4DBE-E038-43B9-A54A-C5D5B7A872A6}" type="presParOf" srcId="{E17F8D91-BCAD-467A-BBBC-5DF367EC0135}" destId="{AFD1146D-1748-4EEC-AE4F-6664472E048C}" srcOrd="3" destOrd="0" presId="urn:microsoft.com/office/officeart/2005/8/layout/orgChart1"/>
    <dgm:cxn modelId="{8B6CBCFE-B627-4FBF-BBD6-7598622512A9}" type="presParOf" srcId="{AFD1146D-1748-4EEC-AE4F-6664472E048C}" destId="{61700117-FABC-4FEE-A091-947782E1DE99}" srcOrd="0" destOrd="0" presId="urn:microsoft.com/office/officeart/2005/8/layout/orgChart1"/>
    <dgm:cxn modelId="{427BA624-B6ED-467C-9AD6-AA124D92FCFA}" type="presParOf" srcId="{61700117-FABC-4FEE-A091-947782E1DE99}" destId="{B6343DAA-FFB6-46BB-AE79-692AAFEF8955}" srcOrd="0" destOrd="0" presId="urn:microsoft.com/office/officeart/2005/8/layout/orgChart1"/>
    <dgm:cxn modelId="{D9244940-9A22-40E7-A7E4-65E1A1CA217E}" type="presParOf" srcId="{61700117-FABC-4FEE-A091-947782E1DE99}" destId="{2F5AB7C0-0C38-4C38-94A1-70EF51F687F0}" srcOrd="1" destOrd="0" presId="urn:microsoft.com/office/officeart/2005/8/layout/orgChart1"/>
    <dgm:cxn modelId="{460A9F7C-E768-4CD2-86BA-83CB002494B0}" type="presParOf" srcId="{AFD1146D-1748-4EEC-AE4F-6664472E048C}" destId="{47F19C85-4520-4B79-9A3E-741F122F924E}" srcOrd="1" destOrd="0" presId="urn:microsoft.com/office/officeart/2005/8/layout/orgChart1"/>
    <dgm:cxn modelId="{A0D7F8EE-7DF3-4A04-B8B1-86A7B1961F0F}" type="presParOf" srcId="{AFD1146D-1748-4EEC-AE4F-6664472E048C}" destId="{243E4B7B-262B-4260-BD69-E4CA0B9C2FBA}" srcOrd="2" destOrd="0" presId="urn:microsoft.com/office/officeart/2005/8/layout/orgChart1"/>
    <dgm:cxn modelId="{3833D494-A7B0-4D2F-AEBC-AA5C9113A780}" type="presParOf" srcId="{E17F8D91-BCAD-467A-BBBC-5DF367EC0135}" destId="{C93CCA98-7A0B-47C0-8E08-4B74B8161664}" srcOrd="4" destOrd="0" presId="urn:microsoft.com/office/officeart/2005/8/layout/orgChart1"/>
    <dgm:cxn modelId="{F8AD6A97-E6B8-4BB4-9CCA-C523BDD4D959}" type="presParOf" srcId="{E17F8D91-BCAD-467A-BBBC-5DF367EC0135}" destId="{420F06A3-F08B-40F6-865C-80F76F42CB3E}" srcOrd="5" destOrd="0" presId="urn:microsoft.com/office/officeart/2005/8/layout/orgChart1"/>
    <dgm:cxn modelId="{570E9D24-75E7-45CF-9987-DC6709636807}" type="presParOf" srcId="{420F06A3-F08B-40F6-865C-80F76F42CB3E}" destId="{A6728051-06C5-4E95-903E-499C990C441B}" srcOrd="0" destOrd="0" presId="urn:microsoft.com/office/officeart/2005/8/layout/orgChart1"/>
    <dgm:cxn modelId="{8931F5DB-6F61-42B8-83A0-080DA36B2661}" type="presParOf" srcId="{A6728051-06C5-4E95-903E-499C990C441B}" destId="{00F05E32-13FB-42BC-9B62-445BA80FDBA4}" srcOrd="0" destOrd="0" presId="urn:microsoft.com/office/officeart/2005/8/layout/orgChart1"/>
    <dgm:cxn modelId="{7400674F-193F-44C5-99DA-8CCB8812C6E7}" type="presParOf" srcId="{A6728051-06C5-4E95-903E-499C990C441B}" destId="{17D1DA11-A038-4655-87CC-2E252D915AB9}" srcOrd="1" destOrd="0" presId="urn:microsoft.com/office/officeart/2005/8/layout/orgChart1"/>
    <dgm:cxn modelId="{905F196B-A088-450B-8348-3211837F3079}" type="presParOf" srcId="{420F06A3-F08B-40F6-865C-80F76F42CB3E}" destId="{A234D885-5A5C-479F-A15C-E52D1231F3B0}" srcOrd="1" destOrd="0" presId="urn:microsoft.com/office/officeart/2005/8/layout/orgChart1"/>
    <dgm:cxn modelId="{7AB594DE-A642-42FE-B465-F8C18254EA71}" type="presParOf" srcId="{420F06A3-F08B-40F6-865C-80F76F42CB3E}" destId="{4D853F88-1909-415F-B506-8ED9C777E118}" srcOrd="2" destOrd="0" presId="urn:microsoft.com/office/officeart/2005/8/layout/orgChart1"/>
    <dgm:cxn modelId="{048A6DBA-A58C-4F9B-9DE8-C7FF27F03CCA}" type="presParOf" srcId="{0899A602-CC1C-40EE-B70B-2D0B4D118BBF}" destId="{E8D799F2-59D4-4DFC-ABE2-9BFC4665B2E2}"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7E92BB-6BD1-465D-97BD-30D06B0D5C7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26FE3B7-76C1-466A-A811-925FCCF65DC9}">
      <dgm:prSet phldrT="[Text]" custT="1"/>
      <dgm:spPr>
        <a:solidFill>
          <a:srgbClr val="5B9BD5">
            <a:lumMod val="50000"/>
          </a:srgbClr>
        </a:solidFill>
        <a:ln w="12700" cap="flat" cmpd="sng" algn="ctr">
          <a:solidFill>
            <a:prstClr val="black"/>
          </a:solidFill>
          <a:prstDash val="solid"/>
          <a:miter lim="800000"/>
        </a:ln>
        <a:effectLst/>
      </dgm:spPr>
      <dgm:t>
        <a:bodyPr spcFirstLastPara="0" vert="horz" wrap="square" lIns="11430" tIns="11430" rIns="11430" bIns="11430" numCol="1" spcCol="1270" anchor="ctr" anchorCtr="0"/>
        <a:lstStyle/>
        <a:p>
          <a:pPr>
            <a:spcAft>
              <a:spcPts val="600"/>
            </a:spcAft>
          </a:pPr>
          <a:r>
            <a:rPr lang="en-US" sz="2000" b="1" kern="1200" dirty="0"/>
            <a:t>OFFICE OF BUSINESS </a:t>
          </a:r>
          <a:r>
            <a:rPr lang="en-US" sz="1800" b="1" kern="1200" dirty="0">
              <a:solidFill>
                <a:prstClr val="white"/>
              </a:solidFill>
              <a:latin typeface="Calibri" panose="020F0502020204030204"/>
              <a:ea typeface="+mn-ea"/>
              <a:cs typeface="+mn-cs"/>
            </a:rPr>
            <a:t>OPPORTUNITY</a:t>
          </a:r>
        </a:p>
        <a:p>
          <a:pPr>
            <a:spcAft>
              <a:spcPts val="600"/>
            </a:spcAft>
          </a:pPr>
          <a:r>
            <a:rPr lang="en-US" sz="2000" b="1" kern="1200" dirty="0"/>
            <a:t>FUND 2424</a:t>
          </a:r>
        </a:p>
        <a:p>
          <a:pPr>
            <a:spcAft>
              <a:spcPts val="600"/>
            </a:spcAft>
          </a:pPr>
          <a:r>
            <a:rPr lang="en-US" sz="2000" b="1" kern="1200" dirty="0"/>
            <a:t>2 FTEs    $1,892</a:t>
          </a:r>
        </a:p>
      </dgm:t>
    </dgm:pt>
    <dgm:pt modelId="{0D57CA85-8576-43EF-9E74-A0033F4FA36B}" type="sibTrans" cxnId="{BD637618-C12C-4971-8E94-9A74A2D5CFD3}">
      <dgm:prSet/>
      <dgm:spPr/>
      <dgm:t>
        <a:bodyPr/>
        <a:lstStyle/>
        <a:p>
          <a:endParaRPr lang="en-US"/>
        </a:p>
      </dgm:t>
    </dgm:pt>
    <dgm:pt modelId="{8D05573D-B2B5-4E1F-96DE-BFD63B89B72C}" type="parTrans" cxnId="{BD637618-C12C-4971-8E94-9A74A2D5CFD3}">
      <dgm:prSet/>
      <dgm:spPr/>
      <dgm:t>
        <a:bodyPr/>
        <a:lstStyle/>
        <a:p>
          <a:endParaRPr lang="en-US"/>
        </a:p>
      </dgm:t>
    </dgm:pt>
    <dgm:pt modelId="{176FAC16-2E0C-40E8-9B2B-9AF6B8008F56}">
      <dgm:prSet phldrT="[Text]" custT="1"/>
      <dgm:spPr>
        <a:solidFill>
          <a:schemeClr val="accent1">
            <a:lumMod val="50000"/>
          </a:schemeClr>
        </a:solidFill>
        <a:ln>
          <a:solidFill>
            <a:schemeClr val="tx1"/>
          </a:solidFill>
        </a:ln>
      </dgm:spPr>
      <dgm:t>
        <a:bodyPr/>
        <a:lstStyle/>
        <a:p>
          <a:pPr algn="ctr"/>
          <a:r>
            <a:rPr lang="en-US" sz="1900" b="1" dirty="0"/>
            <a:t>Contractor Responsibility Fund</a:t>
          </a:r>
        </a:p>
        <a:p>
          <a:pPr algn="ctr"/>
          <a:r>
            <a:rPr lang="en-US" sz="1900" b="1" dirty="0"/>
            <a:t>2 FTEs    $1,892</a:t>
          </a:r>
        </a:p>
        <a:p>
          <a:pPr algn="l"/>
          <a:r>
            <a:rPr lang="en-US" sz="1600" dirty="0"/>
            <a:t>Provides oversight of the Pay or Play Program and is responsible for program revenue collections, administrative operations, financial oversight, and monitoring of funds.</a:t>
          </a:r>
        </a:p>
      </dgm:t>
    </dgm:pt>
    <dgm:pt modelId="{273D429C-3D2E-4A07-99D0-2AE90E3D7877}" type="sibTrans" cxnId="{2A17147C-4520-48D4-93B7-F90C1C042F57}">
      <dgm:prSet/>
      <dgm:spPr/>
      <dgm:t>
        <a:bodyPr/>
        <a:lstStyle/>
        <a:p>
          <a:endParaRPr lang="en-US"/>
        </a:p>
      </dgm:t>
    </dgm:pt>
    <dgm:pt modelId="{9E1055B4-9AC2-48FF-B55C-5B6B68C3BD71}" type="parTrans" cxnId="{2A17147C-4520-48D4-93B7-F90C1C042F57}">
      <dgm:prSet/>
      <dgm:spPr>
        <a:ln w="28575">
          <a:solidFill>
            <a:schemeClr val="accent1">
              <a:lumMod val="50000"/>
            </a:schemeClr>
          </a:solidFill>
        </a:ln>
      </dgm:spPr>
      <dgm:t>
        <a:bodyPr/>
        <a:lstStyle/>
        <a:p>
          <a:endParaRPr lang="en-US" b="1"/>
        </a:p>
      </dgm:t>
    </dgm:pt>
    <dgm:pt modelId="{86DBFCFA-8F8E-4792-9D46-FA2572934A73}" type="pres">
      <dgm:prSet presAssocID="{4E7E92BB-6BD1-465D-97BD-30D06B0D5C7A}" presName="hierChild1" presStyleCnt="0">
        <dgm:presLayoutVars>
          <dgm:orgChart val="1"/>
          <dgm:chPref val="1"/>
          <dgm:dir/>
          <dgm:animOne val="branch"/>
          <dgm:animLvl val="lvl"/>
          <dgm:resizeHandles/>
        </dgm:presLayoutVars>
      </dgm:prSet>
      <dgm:spPr/>
    </dgm:pt>
    <dgm:pt modelId="{0899A602-CC1C-40EE-B70B-2D0B4D118BBF}" type="pres">
      <dgm:prSet presAssocID="{326FE3B7-76C1-466A-A811-925FCCF65DC9}" presName="hierRoot1" presStyleCnt="0">
        <dgm:presLayoutVars>
          <dgm:hierBranch val="init"/>
        </dgm:presLayoutVars>
      </dgm:prSet>
      <dgm:spPr/>
    </dgm:pt>
    <dgm:pt modelId="{0A9E39F7-EF8D-45D7-8675-E5EF4B6BC477}" type="pres">
      <dgm:prSet presAssocID="{326FE3B7-76C1-466A-A811-925FCCF65DC9}" presName="rootComposite1" presStyleCnt="0"/>
      <dgm:spPr/>
    </dgm:pt>
    <dgm:pt modelId="{9FDC39A9-7E79-49BD-BE8A-4AF69042BC3F}" type="pres">
      <dgm:prSet presAssocID="{326FE3B7-76C1-466A-A811-925FCCF65DC9}" presName="rootText1" presStyleLbl="node0" presStyleIdx="0" presStyleCnt="1" custScaleX="152180" custLinFactNeighborX="5085" custLinFactNeighborY="-45">
        <dgm:presLayoutVars>
          <dgm:chPref val="3"/>
        </dgm:presLayoutVars>
      </dgm:prSet>
      <dgm:spPr>
        <a:xfrm>
          <a:off x="2615629" y="329"/>
          <a:ext cx="3381135" cy="1715337"/>
        </a:xfrm>
        <a:prstGeom prst="rect">
          <a:avLst/>
        </a:prstGeom>
      </dgm:spPr>
    </dgm:pt>
    <dgm:pt modelId="{12235B89-C3D8-4AE2-9CDA-5CBA5D66BFA3}" type="pres">
      <dgm:prSet presAssocID="{326FE3B7-76C1-466A-A811-925FCCF65DC9}" presName="rootConnector1" presStyleLbl="node1" presStyleIdx="0" presStyleCnt="0"/>
      <dgm:spPr/>
    </dgm:pt>
    <dgm:pt modelId="{E17F8D91-BCAD-467A-BBBC-5DF367EC0135}" type="pres">
      <dgm:prSet presAssocID="{326FE3B7-76C1-466A-A811-925FCCF65DC9}" presName="hierChild2" presStyleCnt="0"/>
      <dgm:spPr/>
    </dgm:pt>
    <dgm:pt modelId="{FCA3BF6E-AADD-42BD-BCDA-FD80F335F3D3}" type="pres">
      <dgm:prSet presAssocID="{9E1055B4-9AC2-48FF-B55C-5B6B68C3BD71}" presName="Name37" presStyleLbl="parChTrans1D2" presStyleIdx="0" presStyleCnt="1"/>
      <dgm:spPr/>
    </dgm:pt>
    <dgm:pt modelId="{E917A31F-2EF7-4325-BD9B-B383D5C53375}" type="pres">
      <dgm:prSet presAssocID="{176FAC16-2E0C-40E8-9B2B-9AF6B8008F56}" presName="hierRoot2" presStyleCnt="0">
        <dgm:presLayoutVars>
          <dgm:hierBranch val="init"/>
        </dgm:presLayoutVars>
      </dgm:prSet>
      <dgm:spPr/>
    </dgm:pt>
    <dgm:pt modelId="{B8449882-4403-4FD9-A858-428DA232F456}" type="pres">
      <dgm:prSet presAssocID="{176FAC16-2E0C-40E8-9B2B-9AF6B8008F56}" presName="rootComposite" presStyleCnt="0"/>
      <dgm:spPr/>
    </dgm:pt>
    <dgm:pt modelId="{00F426BD-6BDE-4BFE-A4CA-466927A5B565}" type="pres">
      <dgm:prSet presAssocID="{176FAC16-2E0C-40E8-9B2B-9AF6B8008F56}" presName="rootText" presStyleLbl="node2" presStyleIdx="0" presStyleCnt="1" custScaleX="127124" custScaleY="115352" custLinFactNeighborX="5000" custLinFactNeighborY="-5469">
        <dgm:presLayoutVars>
          <dgm:chPref val="3"/>
        </dgm:presLayoutVars>
      </dgm:prSet>
      <dgm:spPr/>
    </dgm:pt>
    <dgm:pt modelId="{8C0228BC-DA99-4D19-87EF-1810EC5E43BE}" type="pres">
      <dgm:prSet presAssocID="{176FAC16-2E0C-40E8-9B2B-9AF6B8008F56}" presName="rootConnector" presStyleLbl="node2" presStyleIdx="0" presStyleCnt="1"/>
      <dgm:spPr/>
    </dgm:pt>
    <dgm:pt modelId="{CCE83B02-7525-458A-AE35-472F9556657A}" type="pres">
      <dgm:prSet presAssocID="{176FAC16-2E0C-40E8-9B2B-9AF6B8008F56}" presName="hierChild4" presStyleCnt="0"/>
      <dgm:spPr/>
    </dgm:pt>
    <dgm:pt modelId="{96F0E701-0F16-4D9C-BFFF-56C313FC6E17}" type="pres">
      <dgm:prSet presAssocID="{176FAC16-2E0C-40E8-9B2B-9AF6B8008F56}" presName="hierChild5" presStyleCnt="0"/>
      <dgm:spPr/>
    </dgm:pt>
    <dgm:pt modelId="{E8D799F2-59D4-4DFC-ABE2-9BFC4665B2E2}" type="pres">
      <dgm:prSet presAssocID="{326FE3B7-76C1-466A-A811-925FCCF65DC9}" presName="hierChild3" presStyleCnt="0"/>
      <dgm:spPr/>
    </dgm:pt>
  </dgm:ptLst>
  <dgm:cxnLst>
    <dgm:cxn modelId="{BD637618-C12C-4971-8E94-9A74A2D5CFD3}" srcId="{4E7E92BB-6BD1-465D-97BD-30D06B0D5C7A}" destId="{326FE3B7-76C1-466A-A811-925FCCF65DC9}" srcOrd="0" destOrd="0" parTransId="{8D05573D-B2B5-4E1F-96DE-BFD63B89B72C}" sibTransId="{0D57CA85-8576-43EF-9E74-A0033F4FA36B}"/>
    <dgm:cxn modelId="{90A38B1A-3981-41BA-B04F-1C79F32DA5A5}" type="presOf" srcId="{176FAC16-2E0C-40E8-9B2B-9AF6B8008F56}" destId="{00F426BD-6BDE-4BFE-A4CA-466927A5B565}" srcOrd="0" destOrd="0" presId="urn:microsoft.com/office/officeart/2005/8/layout/orgChart1"/>
    <dgm:cxn modelId="{19755335-D48C-4295-BE31-B6D5E7E93400}" type="presOf" srcId="{9E1055B4-9AC2-48FF-B55C-5B6B68C3BD71}" destId="{FCA3BF6E-AADD-42BD-BCDA-FD80F335F3D3}" srcOrd="0" destOrd="0" presId="urn:microsoft.com/office/officeart/2005/8/layout/orgChart1"/>
    <dgm:cxn modelId="{D1A91C52-F6B4-45DF-BAD3-5B5C19B47E54}" type="presOf" srcId="{326FE3B7-76C1-466A-A811-925FCCF65DC9}" destId="{12235B89-C3D8-4AE2-9CDA-5CBA5D66BFA3}" srcOrd="1" destOrd="0" presId="urn:microsoft.com/office/officeart/2005/8/layout/orgChart1"/>
    <dgm:cxn modelId="{2A17147C-4520-48D4-93B7-F90C1C042F57}" srcId="{326FE3B7-76C1-466A-A811-925FCCF65DC9}" destId="{176FAC16-2E0C-40E8-9B2B-9AF6B8008F56}" srcOrd="0" destOrd="0" parTransId="{9E1055B4-9AC2-48FF-B55C-5B6B68C3BD71}" sibTransId="{273D429C-3D2E-4A07-99D0-2AE90E3D7877}"/>
    <dgm:cxn modelId="{10E5517E-BE73-4757-B628-50893AB60CB0}" type="presOf" srcId="{176FAC16-2E0C-40E8-9B2B-9AF6B8008F56}" destId="{8C0228BC-DA99-4D19-87EF-1810EC5E43BE}" srcOrd="1" destOrd="0" presId="urn:microsoft.com/office/officeart/2005/8/layout/orgChart1"/>
    <dgm:cxn modelId="{CDA124C1-E6EC-4CE9-90C3-28F78151F7D7}" type="presOf" srcId="{4E7E92BB-6BD1-465D-97BD-30D06B0D5C7A}" destId="{86DBFCFA-8F8E-4792-9D46-FA2572934A73}" srcOrd="0" destOrd="0" presId="urn:microsoft.com/office/officeart/2005/8/layout/orgChart1"/>
    <dgm:cxn modelId="{DA4D4EDE-716D-40A2-B76F-B7662E8F927D}" type="presOf" srcId="{326FE3B7-76C1-466A-A811-925FCCF65DC9}" destId="{9FDC39A9-7E79-49BD-BE8A-4AF69042BC3F}" srcOrd="0" destOrd="0" presId="urn:microsoft.com/office/officeart/2005/8/layout/orgChart1"/>
    <dgm:cxn modelId="{76D85AFB-C2CC-4A14-9836-2B7BBEB8C9F8}" type="presParOf" srcId="{86DBFCFA-8F8E-4792-9D46-FA2572934A73}" destId="{0899A602-CC1C-40EE-B70B-2D0B4D118BBF}" srcOrd="0" destOrd="0" presId="urn:microsoft.com/office/officeart/2005/8/layout/orgChart1"/>
    <dgm:cxn modelId="{4F6DB6B2-034B-41E2-852A-6A5D63CFA089}" type="presParOf" srcId="{0899A602-CC1C-40EE-B70B-2D0B4D118BBF}" destId="{0A9E39F7-EF8D-45D7-8675-E5EF4B6BC477}" srcOrd="0" destOrd="0" presId="urn:microsoft.com/office/officeart/2005/8/layout/orgChart1"/>
    <dgm:cxn modelId="{8B732787-AA07-4D7B-8A86-FF665273788F}" type="presParOf" srcId="{0A9E39F7-EF8D-45D7-8675-E5EF4B6BC477}" destId="{9FDC39A9-7E79-49BD-BE8A-4AF69042BC3F}" srcOrd="0" destOrd="0" presId="urn:microsoft.com/office/officeart/2005/8/layout/orgChart1"/>
    <dgm:cxn modelId="{60BACC0B-125B-4B02-8DEF-C89B933153C9}" type="presParOf" srcId="{0A9E39F7-EF8D-45D7-8675-E5EF4B6BC477}" destId="{12235B89-C3D8-4AE2-9CDA-5CBA5D66BFA3}" srcOrd="1" destOrd="0" presId="urn:microsoft.com/office/officeart/2005/8/layout/orgChart1"/>
    <dgm:cxn modelId="{92F0D6C5-D092-437F-9378-F69E566DA57A}" type="presParOf" srcId="{0899A602-CC1C-40EE-B70B-2D0B4D118BBF}" destId="{E17F8D91-BCAD-467A-BBBC-5DF367EC0135}" srcOrd="1" destOrd="0" presId="urn:microsoft.com/office/officeart/2005/8/layout/orgChart1"/>
    <dgm:cxn modelId="{F172E3D3-6767-4609-9FE8-DFFA9CD955DB}" type="presParOf" srcId="{E17F8D91-BCAD-467A-BBBC-5DF367EC0135}" destId="{FCA3BF6E-AADD-42BD-BCDA-FD80F335F3D3}" srcOrd="0" destOrd="0" presId="urn:microsoft.com/office/officeart/2005/8/layout/orgChart1"/>
    <dgm:cxn modelId="{00013109-5C15-46B1-A380-E2C718F1EDA9}" type="presParOf" srcId="{E17F8D91-BCAD-467A-BBBC-5DF367EC0135}" destId="{E917A31F-2EF7-4325-BD9B-B383D5C53375}" srcOrd="1" destOrd="0" presId="urn:microsoft.com/office/officeart/2005/8/layout/orgChart1"/>
    <dgm:cxn modelId="{4FC68FE1-22A7-4E3B-A8DB-88423DFF3F66}" type="presParOf" srcId="{E917A31F-2EF7-4325-BD9B-B383D5C53375}" destId="{B8449882-4403-4FD9-A858-428DA232F456}" srcOrd="0" destOrd="0" presId="urn:microsoft.com/office/officeart/2005/8/layout/orgChart1"/>
    <dgm:cxn modelId="{276C8074-DA19-4480-A7D9-67F32D2F2126}" type="presParOf" srcId="{B8449882-4403-4FD9-A858-428DA232F456}" destId="{00F426BD-6BDE-4BFE-A4CA-466927A5B565}" srcOrd="0" destOrd="0" presId="urn:microsoft.com/office/officeart/2005/8/layout/orgChart1"/>
    <dgm:cxn modelId="{B166DBDE-9D81-4F52-8BA6-63B741EE536B}" type="presParOf" srcId="{B8449882-4403-4FD9-A858-428DA232F456}" destId="{8C0228BC-DA99-4D19-87EF-1810EC5E43BE}" srcOrd="1" destOrd="0" presId="urn:microsoft.com/office/officeart/2005/8/layout/orgChart1"/>
    <dgm:cxn modelId="{5E0E5574-DE0C-4435-983E-4EA5875BE165}" type="presParOf" srcId="{E917A31F-2EF7-4325-BD9B-B383D5C53375}" destId="{CCE83B02-7525-458A-AE35-472F9556657A}" srcOrd="1" destOrd="0" presId="urn:microsoft.com/office/officeart/2005/8/layout/orgChart1"/>
    <dgm:cxn modelId="{B70EE0FB-0381-4D51-B479-DE08449DDA3A}" type="presParOf" srcId="{E917A31F-2EF7-4325-BD9B-B383D5C53375}" destId="{96F0E701-0F16-4D9C-BFFF-56C313FC6E17}" srcOrd="2" destOrd="0" presId="urn:microsoft.com/office/officeart/2005/8/layout/orgChart1"/>
    <dgm:cxn modelId="{C9352EDC-19C1-4FE3-9821-FDD715DFEC51}" type="presParOf" srcId="{0899A602-CC1C-40EE-B70B-2D0B4D118BBF}" destId="{E8D799F2-59D4-4DFC-ABE2-9BFC4665B2E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CCA98-7A0B-47C0-8E08-4B74B8161664}">
      <dsp:nvSpPr>
        <dsp:cNvPr id="0" name=""/>
        <dsp:cNvSpPr/>
      </dsp:nvSpPr>
      <dsp:spPr>
        <a:xfrm>
          <a:off x="4202768" y="1757995"/>
          <a:ext cx="2759042" cy="427505"/>
        </a:xfrm>
        <a:custGeom>
          <a:avLst/>
          <a:gdLst/>
          <a:ahLst/>
          <a:cxnLst/>
          <a:rect l="0" t="0" r="0" b="0"/>
          <a:pathLst>
            <a:path>
              <a:moveTo>
                <a:pt x="0" y="0"/>
              </a:moveTo>
              <a:lnTo>
                <a:pt x="0" y="196801"/>
              </a:lnTo>
              <a:lnTo>
                <a:pt x="2759042" y="196801"/>
              </a:lnTo>
              <a:lnTo>
                <a:pt x="2759042" y="427505"/>
              </a:lnTo>
            </a:path>
          </a:pathLst>
        </a:custGeom>
        <a:noFill/>
        <a:ln w="28575" cap="flat" cmpd="sng" algn="ctr">
          <a:solidFill>
            <a:schemeClr val="accent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C47141F-9A81-48E4-8724-4329557F6249}">
      <dsp:nvSpPr>
        <dsp:cNvPr id="0" name=""/>
        <dsp:cNvSpPr/>
      </dsp:nvSpPr>
      <dsp:spPr>
        <a:xfrm>
          <a:off x="4157048" y="1757995"/>
          <a:ext cx="91440" cy="408862"/>
        </a:xfrm>
        <a:custGeom>
          <a:avLst/>
          <a:gdLst/>
          <a:ahLst/>
          <a:cxnLst/>
          <a:rect l="0" t="0" r="0" b="0"/>
          <a:pathLst>
            <a:path>
              <a:moveTo>
                <a:pt x="45720" y="0"/>
              </a:moveTo>
              <a:lnTo>
                <a:pt x="45720" y="178158"/>
              </a:lnTo>
              <a:lnTo>
                <a:pt x="46917" y="178158"/>
              </a:lnTo>
              <a:lnTo>
                <a:pt x="46917" y="408862"/>
              </a:lnTo>
            </a:path>
          </a:pathLst>
        </a:custGeom>
        <a:noFill/>
        <a:ln w="28575" cap="flat" cmpd="sng" algn="ctr">
          <a:solidFill>
            <a:schemeClr val="accent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FCA3BF6E-AADD-42BD-BCDA-FD80F335F3D3}">
      <dsp:nvSpPr>
        <dsp:cNvPr id="0" name=""/>
        <dsp:cNvSpPr/>
      </dsp:nvSpPr>
      <dsp:spPr>
        <a:xfrm>
          <a:off x="1500401" y="1757995"/>
          <a:ext cx="2702366" cy="419166"/>
        </a:xfrm>
        <a:custGeom>
          <a:avLst/>
          <a:gdLst/>
          <a:ahLst/>
          <a:cxnLst/>
          <a:rect l="0" t="0" r="0" b="0"/>
          <a:pathLst>
            <a:path>
              <a:moveTo>
                <a:pt x="2702366" y="0"/>
              </a:moveTo>
              <a:lnTo>
                <a:pt x="2702366" y="188463"/>
              </a:lnTo>
              <a:lnTo>
                <a:pt x="0" y="188463"/>
              </a:lnTo>
              <a:lnTo>
                <a:pt x="0" y="419166"/>
              </a:lnTo>
            </a:path>
          </a:pathLst>
        </a:custGeom>
        <a:noFill/>
        <a:ln w="28575" cap="flat" cmpd="sng" algn="ctr">
          <a:solidFill>
            <a:schemeClr val="accent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9FDC39A9-7E79-49BD-BE8A-4AF69042BC3F}">
      <dsp:nvSpPr>
        <dsp:cNvPr id="0" name=""/>
        <dsp:cNvSpPr/>
      </dsp:nvSpPr>
      <dsp:spPr>
        <a:xfrm>
          <a:off x="1961809" y="1086"/>
          <a:ext cx="4481917" cy="1756908"/>
        </a:xfrm>
        <a:prstGeom prst="rect">
          <a:avLst/>
        </a:prstGeom>
        <a:solidFill>
          <a:schemeClr val="accent1">
            <a:lumMod val="5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OFFICE OF BUSINESS OPPORTUNITY</a:t>
          </a:r>
        </a:p>
        <a:p>
          <a:pPr marL="0" lvl="0" indent="0" algn="ctr" defTabSz="800100">
            <a:lnSpc>
              <a:spcPct val="90000"/>
            </a:lnSpc>
            <a:spcBef>
              <a:spcPct val="0"/>
            </a:spcBef>
            <a:spcAft>
              <a:spcPct val="35000"/>
            </a:spcAft>
            <a:buNone/>
          </a:pPr>
          <a:r>
            <a:rPr lang="en-US" sz="1800" b="1" kern="1200" dirty="0"/>
            <a:t>FUND 1000</a:t>
          </a:r>
        </a:p>
        <a:p>
          <a:pPr marL="0" lvl="0" indent="0" algn="ctr" defTabSz="800100">
            <a:lnSpc>
              <a:spcPct val="90000"/>
            </a:lnSpc>
            <a:spcBef>
              <a:spcPct val="0"/>
            </a:spcBef>
            <a:spcAft>
              <a:spcPct val="35000"/>
            </a:spcAft>
            <a:buNone/>
          </a:pPr>
          <a:r>
            <a:rPr lang="en-US" sz="1800" b="1" kern="1200" dirty="0"/>
            <a:t>32.2  FTEs  $3,562</a:t>
          </a:r>
        </a:p>
      </dsp:txBody>
      <dsp:txXfrm>
        <a:off x="1961809" y="1086"/>
        <a:ext cx="4481917" cy="1756908"/>
      </dsp:txXfrm>
    </dsp:sp>
    <dsp:sp modelId="{00F426BD-6BDE-4BFE-A4CA-466927A5B565}">
      <dsp:nvSpPr>
        <dsp:cNvPr id="0" name=""/>
        <dsp:cNvSpPr/>
      </dsp:nvSpPr>
      <dsp:spPr>
        <a:xfrm>
          <a:off x="330008" y="2177162"/>
          <a:ext cx="2340787" cy="2827770"/>
        </a:xfrm>
        <a:prstGeom prst="rect">
          <a:avLst/>
        </a:prstGeom>
        <a:solidFill>
          <a:schemeClr val="accent1">
            <a:lumMod val="5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44550">
            <a:lnSpc>
              <a:spcPct val="90000"/>
            </a:lnSpc>
            <a:spcBef>
              <a:spcPct val="0"/>
            </a:spcBef>
            <a:spcAft>
              <a:spcPct val="35000"/>
            </a:spcAft>
            <a:buNone/>
          </a:pPr>
          <a:r>
            <a:rPr lang="en-US" sz="1800" b="1" kern="1200" dirty="0">
              <a:solidFill>
                <a:prstClr val="white"/>
              </a:solidFill>
              <a:latin typeface="Calibri" panose="020F0502020204030204"/>
              <a:ea typeface="+mn-ea"/>
              <a:cs typeface="+mn-cs"/>
            </a:rPr>
            <a:t>OBO Solutions Center</a:t>
          </a:r>
        </a:p>
        <a:p>
          <a:pPr marL="0" lvl="0" indent="0" algn="ctr" defTabSz="844550">
            <a:lnSpc>
              <a:spcPct val="90000"/>
            </a:lnSpc>
            <a:spcBef>
              <a:spcPct val="0"/>
            </a:spcBef>
            <a:spcAft>
              <a:spcPct val="35000"/>
            </a:spcAft>
            <a:buNone/>
          </a:pPr>
          <a:r>
            <a:rPr lang="en-US" sz="1800" b="1" kern="1200" dirty="0">
              <a:solidFill>
                <a:prstClr val="white"/>
              </a:solidFill>
              <a:latin typeface="Calibri" panose="020F0502020204030204"/>
              <a:ea typeface="+mn-ea"/>
              <a:cs typeface="+mn-cs"/>
            </a:rPr>
            <a:t>4.2  FTEs     $451</a:t>
          </a:r>
        </a:p>
        <a:p>
          <a:pPr marL="0" lvl="0" indent="0" algn="l" defTabSz="844550">
            <a:lnSpc>
              <a:spcPct val="90000"/>
            </a:lnSpc>
            <a:spcBef>
              <a:spcPct val="0"/>
            </a:spcBef>
            <a:spcAft>
              <a:spcPct val="35000"/>
            </a:spcAft>
            <a:buNone/>
          </a:pPr>
          <a:r>
            <a:rPr lang="en-US" sz="1400" kern="1200" dirty="0">
              <a:solidFill>
                <a:prstClr val="white"/>
              </a:solidFill>
              <a:latin typeface="Calibri" panose="020F0502020204030204"/>
              <a:ea typeface="+mn-ea"/>
              <a:cs typeface="+mn-cs"/>
            </a:rPr>
            <a:t>Provides free business assistance and monitors business creation and job development by systematically tracking clients.</a:t>
          </a:r>
        </a:p>
        <a:p>
          <a:pPr marL="0" lvl="0" indent="0" algn="l" defTabSz="844550">
            <a:lnSpc>
              <a:spcPct val="90000"/>
            </a:lnSpc>
            <a:spcBef>
              <a:spcPct val="0"/>
            </a:spcBef>
            <a:spcAft>
              <a:spcPct val="35000"/>
            </a:spcAft>
            <a:buNone/>
          </a:pPr>
          <a:endParaRPr lang="en-US" sz="1400" kern="1200" dirty="0">
            <a:solidFill>
              <a:prstClr val="white"/>
            </a:solidFill>
            <a:latin typeface="Calibri" panose="020F0502020204030204"/>
            <a:ea typeface="+mn-ea"/>
            <a:cs typeface="+mn-cs"/>
          </a:endParaRPr>
        </a:p>
        <a:p>
          <a:pPr marL="0" lvl="0" indent="0" algn="l" defTabSz="844550">
            <a:lnSpc>
              <a:spcPct val="90000"/>
            </a:lnSpc>
            <a:spcBef>
              <a:spcPct val="0"/>
            </a:spcBef>
            <a:spcAft>
              <a:spcPct val="35000"/>
            </a:spcAft>
            <a:buNone/>
          </a:pPr>
          <a:endParaRPr lang="en-US" sz="1400" kern="1200" dirty="0">
            <a:solidFill>
              <a:prstClr val="white"/>
            </a:solidFill>
            <a:latin typeface="Calibri" panose="020F0502020204030204"/>
            <a:ea typeface="+mn-ea"/>
            <a:cs typeface="+mn-cs"/>
          </a:endParaRPr>
        </a:p>
        <a:p>
          <a:pPr marL="0" lvl="0" indent="0" algn="l" defTabSz="844550">
            <a:lnSpc>
              <a:spcPct val="90000"/>
            </a:lnSpc>
            <a:spcBef>
              <a:spcPct val="0"/>
            </a:spcBef>
            <a:spcAft>
              <a:spcPct val="35000"/>
            </a:spcAft>
            <a:buNone/>
          </a:pPr>
          <a:endParaRPr lang="en-US" sz="1400" kern="1200" dirty="0">
            <a:solidFill>
              <a:prstClr val="white"/>
            </a:solidFill>
            <a:latin typeface="Calibri" panose="020F0502020204030204"/>
            <a:ea typeface="+mn-ea"/>
            <a:cs typeface="+mn-cs"/>
          </a:endParaRPr>
        </a:p>
      </dsp:txBody>
      <dsp:txXfrm>
        <a:off x="330008" y="2177162"/>
        <a:ext cx="2340787" cy="2827770"/>
      </dsp:txXfrm>
    </dsp:sp>
    <dsp:sp modelId="{B6343DAA-FFB6-46BB-AE79-692AAFEF8955}">
      <dsp:nvSpPr>
        <dsp:cNvPr id="0" name=""/>
        <dsp:cNvSpPr/>
      </dsp:nvSpPr>
      <dsp:spPr>
        <a:xfrm>
          <a:off x="3031924" y="2166858"/>
          <a:ext cx="2344083" cy="2827770"/>
        </a:xfrm>
        <a:prstGeom prst="rect">
          <a:avLst/>
        </a:prstGeom>
        <a:solidFill>
          <a:schemeClr val="accent1">
            <a:lumMod val="5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44550">
            <a:lnSpc>
              <a:spcPct val="90000"/>
            </a:lnSpc>
            <a:spcBef>
              <a:spcPct val="0"/>
            </a:spcBef>
            <a:spcAft>
              <a:spcPct val="35000"/>
            </a:spcAft>
            <a:buNone/>
          </a:pPr>
          <a:r>
            <a:rPr lang="en-US" sz="1800" b="1" kern="1200" dirty="0">
              <a:solidFill>
                <a:prstClr val="white"/>
              </a:solidFill>
              <a:latin typeface="Calibri" panose="020F0502020204030204"/>
              <a:ea typeface="+mn-ea"/>
              <a:cs typeface="+mn-cs"/>
            </a:rPr>
            <a:t>Certification and Compliance</a:t>
          </a:r>
        </a:p>
        <a:p>
          <a:pPr marL="0" lvl="0" indent="0" algn="ctr" defTabSz="844550">
            <a:lnSpc>
              <a:spcPct val="90000"/>
            </a:lnSpc>
            <a:spcBef>
              <a:spcPct val="0"/>
            </a:spcBef>
            <a:spcAft>
              <a:spcPct val="35000"/>
            </a:spcAft>
            <a:buNone/>
          </a:pPr>
          <a:r>
            <a:rPr lang="en-US" sz="1800" b="1" kern="1200" dirty="0">
              <a:solidFill>
                <a:prstClr val="white"/>
              </a:solidFill>
              <a:latin typeface="Calibri" panose="020F0502020204030204"/>
              <a:ea typeface="+mn-ea"/>
              <a:cs typeface="+mn-cs"/>
            </a:rPr>
            <a:t>22.0  FTEs     $2,513</a:t>
          </a:r>
        </a:p>
        <a:p>
          <a:pPr marL="0" lvl="0" indent="0" algn="l" defTabSz="844550">
            <a:lnSpc>
              <a:spcPct val="90000"/>
            </a:lnSpc>
            <a:spcBef>
              <a:spcPct val="0"/>
            </a:spcBef>
            <a:spcAft>
              <a:spcPct val="35000"/>
            </a:spcAft>
            <a:buNone/>
          </a:pPr>
          <a:r>
            <a:rPr lang="en-US" sz="1400" kern="1200" dirty="0">
              <a:solidFill>
                <a:prstClr val="white"/>
              </a:solidFill>
              <a:latin typeface="Calibri" panose="020F0502020204030204"/>
              <a:ea typeface="+mn-ea"/>
              <a:cs typeface="+mn-cs"/>
            </a:rPr>
            <a:t>Consists of Certification and Designations, Contract Compliance, Department Services and Administration.</a:t>
          </a:r>
        </a:p>
        <a:p>
          <a:pPr marL="0" lvl="0" indent="0" algn="l" defTabSz="844550">
            <a:lnSpc>
              <a:spcPct val="90000"/>
            </a:lnSpc>
            <a:spcBef>
              <a:spcPct val="0"/>
            </a:spcBef>
            <a:spcAft>
              <a:spcPct val="35000"/>
            </a:spcAft>
            <a:buNone/>
          </a:pPr>
          <a:endParaRPr lang="en-US" sz="1400" kern="1200" dirty="0">
            <a:solidFill>
              <a:prstClr val="white"/>
            </a:solidFill>
            <a:latin typeface="Calibri" panose="020F0502020204030204"/>
            <a:ea typeface="+mn-ea"/>
            <a:cs typeface="+mn-cs"/>
          </a:endParaRPr>
        </a:p>
        <a:p>
          <a:pPr marL="0" lvl="0" indent="0" algn="l" defTabSz="844550">
            <a:lnSpc>
              <a:spcPct val="90000"/>
            </a:lnSpc>
            <a:spcBef>
              <a:spcPct val="0"/>
            </a:spcBef>
            <a:spcAft>
              <a:spcPct val="35000"/>
            </a:spcAft>
            <a:buNone/>
          </a:pPr>
          <a:endParaRPr lang="en-US" sz="1400" kern="1200" dirty="0">
            <a:solidFill>
              <a:prstClr val="white"/>
            </a:solidFill>
            <a:latin typeface="Calibri" panose="020F0502020204030204"/>
            <a:ea typeface="+mn-ea"/>
            <a:cs typeface="+mn-cs"/>
          </a:endParaRPr>
        </a:p>
        <a:p>
          <a:pPr marL="0" lvl="0" indent="0" algn="l" defTabSz="844550">
            <a:lnSpc>
              <a:spcPct val="90000"/>
            </a:lnSpc>
            <a:spcBef>
              <a:spcPct val="0"/>
            </a:spcBef>
            <a:spcAft>
              <a:spcPct val="35000"/>
            </a:spcAft>
            <a:buNone/>
          </a:pPr>
          <a:endParaRPr lang="en-US" sz="1400" kern="1200" dirty="0">
            <a:solidFill>
              <a:prstClr val="white"/>
            </a:solidFill>
            <a:latin typeface="Calibri" panose="020F0502020204030204"/>
            <a:ea typeface="+mn-ea"/>
            <a:cs typeface="+mn-cs"/>
          </a:endParaRPr>
        </a:p>
      </dsp:txBody>
      <dsp:txXfrm>
        <a:off x="3031924" y="2166858"/>
        <a:ext cx="2344083" cy="2827770"/>
      </dsp:txXfrm>
    </dsp:sp>
    <dsp:sp modelId="{00F05E32-13FB-42BC-9B62-445BA80FDBA4}">
      <dsp:nvSpPr>
        <dsp:cNvPr id="0" name=""/>
        <dsp:cNvSpPr/>
      </dsp:nvSpPr>
      <dsp:spPr>
        <a:xfrm>
          <a:off x="5801095" y="2185501"/>
          <a:ext cx="2321430" cy="2786946"/>
        </a:xfrm>
        <a:prstGeom prst="rect">
          <a:avLst/>
        </a:prstGeom>
        <a:solidFill>
          <a:schemeClr val="accent1">
            <a:lumMod val="50000"/>
          </a:schemeClr>
        </a:solidFill>
        <a:ln w="12700" cap="flat" cmpd="sng" algn="ctr">
          <a:solidFill>
            <a:schemeClr val="accent5">
              <a:lumMod val="75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1430" tIns="11430" rIns="11430" bIns="11430" numCol="1" spcCol="1270" anchor="ctr" anchorCtr="0">
          <a:noAutofit/>
        </a:bodyPr>
        <a:lstStyle/>
        <a:p>
          <a:pPr marL="0" lvl="0" indent="0" algn="ctr" defTabSz="844550">
            <a:lnSpc>
              <a:spcPct val="90000"/>
            </a:lnSpc>
            <a:spcBef>
              <a:spcPct val="0"/>
            </a:spcBef>
            <a:spcAft>
              <a:spcPct val="35000"/>
            </a:spcAft>
            <a:buNone/>
          </a:pPr>
          <a:r>
            <a:rPr lang="en-US" sz="1800" b="1" kern="1200" dirty="0"/>
            <a:t>Contract Compliance</a:t>
          </a:r>
        </a:p>
        <a:p>
          <a:pPr marL="0" lvl="0" indent="0" algn="ctr" defTabSz="844550">
            <a:lnSpc>
              <a:spcPct val="90000"/>
            </a:lnSpc>
            <a:spcBef>
              <a:spcPct val="0"/>
            </a:spcBef>
            <a:spcAft>
              <a:spcPct val="35000"/>
            </a:spcAft>
            <a:buNone/>
          </a:pPr>
          <a:r>
            <a:rPr lang="en-US" sz="1800" b="1" kern="1200" dirty="0"/>
            <a:t>6.0 FTEs  $598</a:t>
          </a:r>
        </a:p>
        <a:p>
          <a:pPr marL="0" lvl="0" indent="0" algn="l" defTabSz="844550">
            <a:lnSpc>
              <a:spcPct val="90000"/>
            </a:lnSpc>
            <a:spcBef>
              <a:spcPct val="0"/>
            </a:spcBef>
            <a:spcAft>
              <a:spcPct val="35000"/>
            </a:spcAft>
            <a:buNone/>
          </a:pPr>
          <a:r>
            <a:rPr lang="en-US" sz="1400" kern="1200" dirty="0"/>
            <a:t>Performs required work on City, State, and Federally funded projects, enforce Labor Standards Compliance requirements on contracting department’s existing contracts, coordinate compliance monitoring, enforce penalty language, and ensure the ability to </a:t>
          </a:r>
          <a:r>
            <a:rPr lang="en-US" sz="1400" kern="1200" dirty="0">
              <a:solidFill>
                <a:prstClr val="white"/>
              </a:solidFill>
              <a:latin typeface="Calibri" panose="020F0502020204030204"/>
              <a:ea typeface="+mn-ea"/>
              <a:cs typeface="+mn-cs"/>
            </a:rPr>
            <a:t>effectively monitor contracts</a:t>
          </a:r>
          <a:r>
            <a:rPr lang="en-US" sz="1600" kern="1200" dirty="0"/>
            <a:t>.</a:t>
          </a:r>
        </a:p>
      </dsp:txBody>
      <dsp:txXfrm>
        <a:off x="5801095" y="2185501"/>
        <a:ext cx="2321430" cy="27869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3BF6E-AADD-42BD-BCDA-FD80F335F3D3}">
      <dsp:nvSpPr>
        <dsp:cNvPr id="0" name=""/>
        <dsp:cNvSpPr/>
      </dsp:nvSpPr>
      <dsp:spPr>
        <a:xfrm>
          <a:off x="4238102" y="1690222"/>
          <a:ext cx="91440" cy="618213"/>
        </a:xfrm>
        <a:custGeom>
          <a:avLst/>
          <a:gdLst/>
          <a:ahLst/>
          <a:cxnLst/>
          <a:rect l="0" t="0" r="0" b="0"/>
          <a:pathLst>
            <a:path>
              <a:moveTo>
                <a:pt x="48593" y="0"/>
              </a:moveTo>
              <a:lnTo>
                <a:pt x="48593" y="263266"/>
              </a:lnTo>
              <a:lnTo>
                <a:pt x="45720" y="263266"/>
              </a:lnTo>
              <a:lnTo>
                <a:pt x="45720" y="618213"/>
              </a:lnTo>
            </a:path>
          </a:pathLst>
        </a:custGeom>
        <a:noFill/>
        <a:ln w="28575" cap="flat" cmpd="sng" algn="ctr">
          <a:solidFill>
            <a:schemeClr val="accent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9FDC39A9-7E79-49BD-BE8A-4AF69042BC3F}">
      <dsp:nvSpPr>
        <dsp:cNvPr id="0" name=""/>
        <dsp:cNvSpPr/>
      </dsp:nvSpPr>
      <dsp:spPr>
        <a:xfrm>
          <a:off x="1714515" y="0"/>
          <a:ext cx="5144360" cy="1690222"/>
        </a:xfrm>
        <a:prstGeom prst="rect">
          <a:avLst/>
        </a:prstGeom>
        <a:solidFill>
          <a:srgbClr val="5B9BD5">
            <a:lumMod val="50000"/>
          </a:srgbClr>
        </a:solidFill>
        <a:ln w="12700" cap="flat" cmpd="sng" algn="ctr">
          <a:solidFill>
            <a:prstClr val="black"/>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89000">
            <a:lnSpc>
              <a:spcPct val="90000"/>
            </a:lnSpc>
            <a:spcBef>
              <a:spcPct val="0"/>
            </a:spcBef>
            <a:spcAft>
              <a:spcPts val="600"/>
            </a:spcAft>
            <a:buNone/>
          </a:pPr>
          <a:r>
            <a:rPr lang="en-US" sz="2000" b="1" kern="1200" dirty="0"/>
            <a:t>OFFICE OF BUSINESS </a:t>
          </a:r>
          <a:r>
            <a:rPr lang="en-US" sz="1800" b="1" kern="1200" dirty="0">
              <a:solidFill>
                <a:prstClr val="white"/>
              </a:solidFill>
              <a:latin typeface="Calibri" panose="020F0502020204030204"/>
              <a:ea typeface="+mn-ea"/>
              <a:cs typeface="+mn-cs"/>
            </a:rPr>
            <a:t>OPPORTUNITY</a:t>
          </a:r>
        </a:p>
        <a:p>
          <a:pPr marL="0" lvl="0" indent="0" algn="ctr" defTabSz="889000">
            <a:lnSpc>
              <a:spcPct val="90000"/>
            </a:lnSpc>
            <a:spcBef>
              <a:spcPct val="0"/>
            </a:spcBef>
            <a:spcAft>
              <a:spcPts val="600"/>
            </a:spcAft>
            <a:buNone/>
          </a:pPr>
          <a:r>
            <a:rPr lang="en-US" sz="2000" b="1" kern="1200" dirty="0"/>
            <a:t>FUND 2424</a:t>
          </a:r>
        </a:p>
        <a:p>
          <a:pPr marL="0" lvl="0" indent="0" algn="ctr" defTabSz="889000">
            <a:lnSpc>
              <a:spcPct val="90000"/>
            </a:lnSpc>
            <a:spcBef>
              <a:spcPct val="0"/>
            </a:spcBef>
            <a:spcAft>
              <a:spcPts val="600"/>
            </a:spcAft>
            <a:buNone/>
          </a:pPr>
          <a:r>
            <a:rPr lang="en-US" sz="2000" b="1" kern="1200" dirty="0"/>
            <a:t>2 FTEs    $1,892</a:t>
          </a:r>
        </a:p>
      </dsp:txBody>
      <dsp:txXfrm>
        <a:off x="1714515" y="0"/>
        <a:ext cx="5144360" cy="1690222"/>
      </dsp:txXfrm>
    </dsp:sp>
    <dsp:sp modelId="{00F426BD-6BDE-4BFE-A4CA-466927A5B565}">
      <dsp:nvSpPr>
        <dsp:cNvPr id="0" name=""/>
        <dsp:cNvSpPr/>
      </dsp:nvSpPr>
      <dsp:spPr>
        <a:xfrm>
          <a:off x="2135143" y="2308435"/>
          <a:ext cx="4297356" cy="1949705"/>
        </a:xfrm>
        <a:prstGeom prst="rect">
          <a:avLst/>
        </a:prstGeom>
        <a:solidFill>
          <a:schemeClr val="accent1">
            <a:lumMod val="5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Contractor Responsibility Fund</a:t>
          </a:r>
        </a:p>
        <a:p>
          <a:pPr marL="0" lvl="0" indent="0" algn="ctr" defTabSz="844550">
            <a:lnSpc>
              <a:spcPct val="90000"/>
            </a:lnSpc>
            <a:spcBef>
              <a:spcPct val="0"/>
            </a:spcBef>
            <a:spcAft>
              <a:spcPct val="35000"/>
            </a:spcAft>
            <a:buNone/>
          </a:pPr>
          <a:r>
            <a:rPr lang="en-US" sz="1900" b="1" kern="1200" dirty="0"/>
            <a:t>2 FTEs    $1,892</a:t>
          </a:r>
        </a:p>
        <a:p>
          <a:pPr marL="0" lvl="0" indent="0" algn="l" defTabSz="844550">
            <a:lnSpc>
              <a:spcPct val="90000"/>
            </a:lnSpc>
            <a:spcBef>
              <a:spcPct val="0"/>
            </a:spcBef>
            <a:spcAft>
              <a:spcPct val="35000"/>
            </a:spcAft>
            <a:buNone/>
          </a:pPr>
          <a:r>
            <a:rPr lang="en-US" sz="1600" kern="1200" dirty="0"/>
            <a:t>Provides oversight of the Pay or Play Program and is responsible for program revenue collections, administrative operations, financial oversight, and monitoring of funds.</a:t>
          </a:r>
        </a:p>
      </dsp:txBody>
      <dsp:txXfrm>
        <a:off x="2135143" y="2308435"/>
        <a:ext cx="4297356" cy="194970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40" y="1"/>
            <a:ext cx="3037840" cy="466434"/>
          </a:xfrm>
          <a:prstGeom prst="rect">
            <a:avLst/>
          </a:prstGeom>
        </p:spPr>
        <p:txBody>
          <a:bodyPr vert="horz" lIns="93164" tIns="46582" rIns="93164" bIns="46582" rtlCol="0"/>
          <a:lstStyle>
            <a:lvl1pPr algn="r">
              <a:defRPr sz="1200"/>
            </a:lvl1pPr>
          </a:lstStyle>
          <a:p>
            <a:fld id="{F47CE4CF-BEB3-4AE3-B9B6-0E0BF56FF2BD}" type="datetimeFigureOut">
              <a:rPr lang="en-US" smtClean="0"/>
              <a:t>5/15/2019</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8"/>
            <a:ext cx="3037840" cy="466433"/>
          </a:xfrm>
          <a:prstGeom prst="rect">
            <a:avLst/>
          </a:prstGeom>
        </p:spPr>
        <p:txBody>
          <a:bodyPr vert="horz" lIns="93164" tIns="46582" rIns="93164" bIns="46582" rtlCol="0" anchor="b"/>
          <a:lstStyle>
            <a:lvl1pPr algn="r">
              <a:defRPr sz="1200"/>
            </a:lvl1pPr>
          </a:lstStyle>
          <a:p>
            <a:fld id="{E58B12E4-CD10-4CF7-AB7A-200996D539CF}" type="slidenum">
              <a:rPr lang="en-US" smtClean="0"/>
              <a:t>‹#›</a:t>
            </a:fld>
            <a:endParaRPr lang="en-US" dirty="0"/>
          </a:p>
        </p:txBody>
      </p:sp>
    </p:spTree>
    <p:extLst>
      <p:ext uri="{BB962C8B-B14F-4D97-AF65-F5344CB8AC3E}">
        <p14:creationId xmlns:p14="http://schemas.microsoft.com/office/powerpoint/2010/main" val="99458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3038475" cy="466725"/>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idx="1"/>
          </p:nvPr>
        </p:nvSpPr>
        <p:spPr>
          <a:xfrm>
            <a:off x="3970343" y="4"/>
            <a:ext cx="3038475" cy="466725"/>
          </a:xfrm>
          <a:prstGeom prst="rect">
            <a:avLst/>
          </a:prstGeom>
        </p:spPr>
        <p:txBody>
          <a:bodyPr vert="horz" lIns="91427" tIns="45713" rIns="91427" bIns="45713" rtlCol="0"/>
          <a:lstStyle>
            <a:lvl1pPr algn="r">
              <a:defRPr sz="1200"/>
            </a:lvl1pPr>
          </a:lstStyle>
          <a:p>
            <a:fld id="{01896FB4-3287-4654-BF43-1D2C88298C15}" type="datetimeFigureOut">
              <a:rPr lang="en-US" smtClean="0"/>
              <a:t>5/15/2019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27" tIns="45713" rIns="91427" bIns="45713" rtlCol="0" anchor="ctr"/>
          <a:lstStyle/>
          <a:p>
            <a:endParaRPr lang="en-US" dirty="0"/>
          </a:p>
        </p:txBody>
      </p:sp>
      <p:sp>
        <p:nvSpPr>
          <p:cNvPr id="5" name="Notes Placeholder 4"/>
          <p:cNvSpPr>
            <a:spLocks noGrp="1"/>
          </p:cNvSpPr>
          <p:nvPr>
            <p:ph type="body" sz="quarter" idx="3"/>
          </p:nvPr>
        </p:nvSpPr>
        <p:spPr>
          <a:xfrm>
            <a:off x="701676" y="4473577"/>
            <a:ext cx="5607050" cy="3660775"/>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29678"/>
            <a:ext cx="3038475" cy="466725"/>
          </a:xfrm>
          <a:prstGeom prst="rect">
            <a:avLst/>
          </a:prstGeom>
        </p:spPr>
        <p:txBody>
          <a:bodyPr vert="horz" lIns="91427" tIns="45713" rIns="91427" bIns="457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3" y="8829678"/>
            <a:ext cx="3038475" cy="466725"/>
          </a:xfrm>
          <a:prstGeom prst="rect">
            <a:avLst/>
          </a:prstGeom>
        </p:spPr>
        <p:txBody>
          <a:bodyPr vert="horz" lIns="91427" tIns="45713" rIns="91427" bIns="45713" rtlCol="0" anchor="b"/>
          <a:lstStyle>
            <a:lvl1pPr algn="r">
              <a:defRPr sz="1200"/>
            </a:lvl1pPr>
          </a:lstStyle>
          <a:p>
            <a:fld id="{2CAF6483-8743-41C2-846C-DF8FE3810E0C}" type="slidenum">
              <a:rPr lang="en-US" smtClean="0"/>
              <a:t>‹#›</a:t>
            </a:fld>
            <a:endParaRPr lang="en-US" dirty="0"/>
          </a:p>
        </p:txBody>
      </p:sp>
    </p:spTree>
    <p:extLst>
      <p:ext uri="{BB962C8B-B14F-4D97-AF65-F5344CB8AC3E}">
        <p14:creationId xmlns:p14="http://schemas.microsoft.com/office/powerpoint/2010/main" val="1576745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483-8743-41C2-846C-DF8FE3810E0C}" type="slidenum">
              <a:rPr lang="en-US" smtClean="0"/>
              <a:t>1</a:t>
            </a:fld>
            <a:endParaRPr lang="en-US" dirty="0"/>
          </a:p>
        </p:txBody>
      </p:sp>
    </p:spTree>
    <p:extLst>
      <p:ext uri="{BB962C8B-B14F-4D97-AF65-F5344CB8AC3E}">
        <p14:creationId xmlns:p14="http://schemas.microsoft.com/office/powerpoint/2010/main" val="3551452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0E1FEC-3812-4BB3-B51E-741CA2B0081B}" type="slidenum">
              <a:rPr lang="en-US" smtClean="0"/>
              <a:pPr/>
              <a:t>15</a:t>
            </a:fld>
            <a:endParaRPr lang="en-US" dirty="0"/>
          </a:p>
        </p:txBody>
      </p:sp>
    </p:spTree>
    <p:extLst>
      <p:ext uri="{BB962C8B-B14F-4D97-AF65-F5344CB8AC3E}">
        <p14:creationId xmlns:p14="http://schemas.microsoft.com/office/powerpoint/2010/main" val="3006899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0E1FEC-3812-4BB3-B51E-741CA2B0081B}" type="slidenum">
              <a:rPr lang="en-US" smtClean="0"/>
              <a:pPr/>
              <a:t>16</a:t>
            </a:fld>
            <a:endParaRPr lang="en-US" dirty="0"/>
          </a:p>
        </p:txBody>
      </p:sp>
    </p:spTree>
    <p:extLst>
      <p:ext uri="{BB962C8B-B14F-4D97-AF65-F5344CB8AC3E}">
        <p14:creationId xmlns:p14="http://schemas.microsoft.com/office/powerpoint/2010/main" val="3975257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0E1FEC-3812-4BB3-B51E-741CA2B0081B}" type="slidenum">
              <a:rPr lang="en-US" smtClean="0"/>
              <a:pPr/>
              <a:t>17</a:t>
            </a:fld>
            <a:endParaRPr lang="en-US" dirty="0"/>
          </a:p>
        </p:txBody>
      </p:sp>
    </p:spTree>
    <p:extLst>
      <p:ext uri="{BB962C8B-B14F-4D97-AF65-F5344CB8AC3E}">
        <p14:creationId xmlns:p14="http://schemas.microsoft.com/office/powerpoint/2010/main" val="4244886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0E1FEC-3812-4BB3-B51E-741CA2B0081B}" type="slidenum">
              <a:rPr lang="en-US" smtClean="0"/>
              <a:pPr/>
              <a:t>18</a:t>
            </a:fld>
            <a:endParaRPr lang="en-US" dirty="0"/>
          </a:p>
        </p:txBody>
      </p:sp>
    </p:spTree>
    <p:extLst>
      <p:ext uri="{BB962C8B-B14F-4D97-AF65-F5344CB8AC3E}">
        <p14:creationId xmlns:p14="http://schemas.microsoft.com/office/powerpoint/2010/main" val="2214388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0E1FEC-3812-4BB3-B51E-741CA2B0081B}" type="slidenum">
              <a:rPr lang="en-US" smtClean="0"/>
              <a:pPr/>
              <a:t>19</a:t>
            </a:fld>
            <a:endParaRPr lang="en-US" dirty="0"/>
          </a:p>
        </p:txBody>
      </p:sp>
    </p:spTree>
    <p:extLst>
      <p:ext uri="{BB962C8B-B14F-4D97-AF65-F5344CB8AC3E}">
        <p14:creationId xmlns:p14="http://schemas.microsoft.com/office/powerpoint/2010/main" val="2224463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2CAF6483-8743-41C2-846C-DF8FE3810E0C}" type="slidenum">
              <a:rPr lang="en-US" smtClean="0"/>
              <a:t>23</a:t>
            </a:fld>
            <a:endParaRPr lang="en-US" dirty="0"/>
          </a:p>
        </p:txBody>
      </p:sp>
    </p:spTree>
    <p:extLst>
      <p:ext uri="{BB962C8B-B14F-4D97-AF65-F5344CB8AC3E}">
        <p14:creationId xmlns:p14="http://schemas.microsoft.com/office/powerpoint/2010/main" val="3445709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0E1FEC-3812-4BB3-B51E-741CA2B008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45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0E1FEC-3812-4BB3-B51E-741CA2B008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342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4673" eaLnBrk="0" fontAlgn="base" hangingPunct="0">
              <a:spcBef>
                <a:spcPct val="30000"/>
              </a:spcBef>
              <a:spcAft>
                <a:spcPct val="0"/>
              </a:spcAft>
              <a:defRPr/>
            </a:pPr>
            <a:r>
              <a:rPr lang="en-US" dirty="0">
                <a:solidFill>
                  <a:srgbClr val="191919"/>
                </a:solidFill>
                <a:latin typeface="Arial"/>
                <a:ea typeface="MS PGothic" pitchFamily="34" charset="-128"/>
                <a:cs typeface="ＭＳ Ｐゴシック" charset="-128"/>
              </a:rPr>
              <a:t>Last year’s LiftOff Houston! Business Plan Competition was held on November 15, 2014.  Capital One Bank awarded  a total of $30,000 in prizes to three winners  in the categories of Innovation, Service and Product.</a:t>
            </a:r>
          </a:p>
          <a:p>
            <a:pPr defTabSz="454673" eaLnBrk="0" fontAlgn="base" hangingPunct="0">
              <a:spcBef>
                <a:spcPct val="30000"/>
              </a:spcBef>
              <a:spcAft>
                <a:spcPct val="0"/>
              </a:spcAft>
              <a:defRPr/>
            </a:pPr>
            <a:endParaRPr lang="en-US" dirty="0"/>
          </a:p>
          <a:p>
            <a:pPr defTabSz="454673" eaLnBrk="0" fontAlgn="base" hangingPunct="0">
              <a:spcBef>
                <a:spcPct val="30000"/>
              </a:spcBef>
              <a:spcAft>
                <a:spcPct val="0"/>
              </a:spcAft>
              <a:defRPr/>
            </a:pPr>
            <a:r>
              <a:rPr lang="en-US" dirty="0"/>
              <a:t>The Hire Me Now! Job Fair highlighted the Tweet My Jobs! Platform as a way for employers to expand their reach in recruiting.  It also provided</a:t>
            </a:r>
            <a:r>
              <a:rPr lang="en-US" baseline="0" dirty="0"/>
              <a:t> </a:t>
            </a:r>
            <a:r>
              <a:rPr lang="en-US" dirty="0"/>
              <a:t>job seekers a way to easily see the types of jobs available in the Houston area.</a:t>
            </a:r>
            <a:endParaRPr lang="en-US" baseline="0" dirty="0"/>
          </a:p>
          <a:p>
            <a:pPr defTabSz="454673" eaLnBrk="0" fontAlgn="base" hangingPunct="0">
              <a:spcBef>
                <a:spcPct val="30000"/>
              </a:spcBef>
              <a:spcAft>
                <a:spcPct val="0"/>
              </a:spcAft>
              <a:defRPr/>
            </a:pPr>
            <a:endParaRPr lang="en-US" dirty="0"/>
          </a:p>
          <a:p>
            <a:pPr defTabSz="454673" eaLnBrk="0" fontAlgn="base" hangingPunct="0">
              <a:spcBef>
                <a:spcPct val="30000"/>
              </a:spcBef>
              <a:spcAft>
                <a:spcPct val="0"/>
              </a:spcAft>
              <a:defRPr/>
            </a:pPr>
            <a:r>
              <a:rPr lang="en-US" dirty="0"/>
              <a:t>There are currently</a:t>
            </a:r>
            <a:r>
              <a:rPr lang="en-US" baseline="0" dirty="0"/>
              <a:t> over 71,800 jobs posted as open in the Houston area </a:t>
            </a:r>
            <a:endParaRPr lang="en-US" dirty="0"/>
          </a:p>
          <a:p>
            <a:pPr defTabSz="454673" eaLnBrk="0" fontAlgn="base" hangingPunct="0">
              <a:spcBef>
                <a:spcPct val="30000"/>
              </a:spcBef>
              <a:spcAft>
                <a:spcPct val="0"/>
              </a:spcAft>
              <a:defRPr/>
            </a:pPr>
            <a:endParaRPr lang="en-US" i="1" dirty="0"/>
          </a:p>
          <a:p>
            <a:pPr defTabSz="454673" eaLnBrk="0" fontAlgn="base" hangingPunct="0">
              <a:spcBef>
                <a:spcPct val="30000"/>
              </a:spcBef>
              <a:spcAft>
                <a:spcPct val="0"/>
              </a:spcAft>
              <a:defRPr/>
            </a:pPr>
            <a:endParaRPr lang="en-US" dirty="0"/>
          </a:p>
          <a:p>
            <a:pPr defTabSz="454673" eaLnBrk="0" fontAlgn="base" hangingPunct="0">
              <a:spcBef>
                <a:spcPct val="30000"/>
              </a:spcBef>
              <a:spcAft>
                <a:spcPct val="0"/>
              </a:spcAft>
              <a:defRPr/>
            </a:pPr>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Presentation Template</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00E78-548B-4D85-9AD5-0741FD9823BA}"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5/15/2019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R3-070611</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9F82E-23E9-4671-819A-060CAA392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265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4673" eaLnBrk="0" fontAlgn="base" hangingPunct="0">
              <a:spcBef>
                <a:spcPct val="30000"/>
              </a:spcBef>
              <a:spcAft>
                <a:spcPct val="0"/>
              </a:spcAft>
              <a:defRPr/>
            </a:pPr>
            <a:endParaRPr lang="en-US" i="1" dirty="0"/>
          </a:p>
          <a:p>
            <a:pPr defTabSz="454673" eaLnBrk="0" fontAlgn="base" hangingPunct="0">
              <a:spcBef>
                <a:spcPct val="30000"/>
              </a:spcBef>
              <a:spcAft>
                <a:spcPct val="0"/>
              </a:spcAft>
              <a:defRPr/>
            </a:pPr>
            <a:endParaRPr lang="en-US" dirty="0"/>
          </a:p>
          <a:p>
            <a:pPr defTabSz="454673" eaLnBrk="0" fontAlgn="base" hangingPunct="0">
              <a:spcBef>
                <a:spcPct val="30000"/>
              </a:spcBef>
              <a:spcAft>
                <a:spcPct val="0"/>
              </a:spcAft>
              <a:defRPr/>
            </a:pPr>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Presentation Template</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00E78-548B-4D85-9AD5-0741FD9823BA}"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5/15/2019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R3-070611</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9F82E-23E9-4671-819A-060CAA392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010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483-8743-41C2-846C-DF8FE3810E0C}"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583011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4673" eaLnBrk="0" fontAlgn="base" hangingPunct="0">
              <a:spcBef>
                <a:spcPct val="30000"/>
              </a:spcBef>
              <a:spcAft>
                <a:spcPct val="0"/>
              </a:spcAft>
              <a:defRPr/>
            </a:pPr>
            <a:endParaRPr lang="en-US" i="1" dirty="0"/>
          </a:p>
          <a:p>
            <a:pPr defTabSz="454673" eaLnBrk="0" fontAlgn="base" hangingPunct="0">
              <a:spcBef>
                <a:spcPct val="30000"/>
              </a:spcBef>
              <a:spcAft>
                <a:spcPct val="0"/>
              </a:spcAft>
              <a:defRPr/>
            </a:pPr>
            <a:endParaRPr lang="en-US" dirty="0"/>
          </a:p>
          <a:p>
            <a:pPr defTabSz="454673" eaLnBrk="0" fontAlgn="base" hangingPunct="0">
              <a:spcBef>
                <a:spcPct val="30000"/>
              </a:spcBef>
              <a:spcAft>
                <a:spcPct val="0"/>
              </a:spcAft>
              <a:defRPr/>
            </a:pPr>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Presentation Template</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00E78-548B-4D85-9AD5-0741FD9823BA}"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5/15/2019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R3-070611</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9F82E-23E9-4671-819A-060CAA392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912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4673" eaLnBrk="0" fontAlgn="base" hangingPunct="0">
              <a:spcBef>
                <a:spcPct val="30000"/>
              </a:spcBef>
              <a:spcAft>
                <a:spcPct val="0"/>
              </a:spcAft>
              <a:defRPr/>
            </a:pPr>
            <a:r>
              <a:rPr lang="en-US" dirty="0">
                <a:solidFill>
                  <a:srgbClr val="191919"/>
                </a:solidFill>
                <a:latin typeface="Arial"/>
                <a:ea typeface="MS PGothic" pitchFamily="34" charset="-128"/>
                <a:cs typeface="ＭＳ Ｐゴシック" charset="-128"/>
              </a:rPr>
              <a:t>Last year’s LiftOff Houston! Business Plan Competition was held on November 15, 2014.  Capital One Bank awarded  a total of $30,000 in prizes to three winners  in the categories of Innovation, Service and Product.</a:t>
            </a:r>
          </a:p>
          <a:p>
            <a:pPr defTabSz="454673" eaLnBrk="0" fontAlgn="base" hangingPunct="0">
              <a:spcBef>
                <a:spcPct val="30000"/>
              </a:spcBef>
              <a:spcAft>
                <a:spcPct val="0"/>
              </a:spcAft>
              <a:defRPr/>
            </a:pPr>
            <a:endParaRPr lang="en-US" dirty="0"/>
          </a:p>
          <a:p>
            <a:pPr defTabSz="454673" eaLnBrk="0" fontAlgn="base" hangingPunct="0">
              <a:spcBef>
                <a:spcPct val="30000"/>
              </a:spcBef>
              <a:spcAft>
                <a:spcPct val="0"/>
              </a:spcAft>
              <a:defRPr/>
            </a:pPr>
            <a:r>
              <a:rPr lang="en-US" dirty="0"/>
              <a:t>The Hire Me Now! Job Fair highlighted the Tweet My Jobs! Platform as a way for employers to expand their reach in recruiting.  It also provided</a:t>
            </a:r>
            <a:r>
              <a:rPr lang="en-US" baseline="0" dirty="0"/>
              <a:t> </a:t>
            </a:r>
            <a:r>
              <a:rPr lang="en-US" dirty="0"/>
              <a:t>job seekers a way to easily see the types of jobs available in the Houston area.</a:t>
            </a:r>
            <a:endParaRPr lang="en-US" baseline="0" dirty="0"/>
          </a:p>
          <a:p>
            <a:pPr defTabSz="454673" eaLnBrk="0" fontAlgn="base" hangingPunct="0">
              <a:spcBef>
                <a:spcPct val="30000"/>
              </a:spcBef>
              <a:spcAft>
                <a:spcPct val="0"/>
              </a:spcAft>
              <a:defRPr/>
            </a:pPr>
            <a:endParaRPr lang="en-US" dirty="0"/>
          </a:p>
          <a:p>
            <a:pPr defTabSz="454673" eaLnBrk="0" fontAlgn="base" hangingPunct="0">
              <a:spcBef>
                <a:spcPct val="30000"/>
              </a:spcBef>
              <a:spcAft>
                <a:spcPct val="0"/>
              </a:spcAft>
              <a:defRPr/>
            </a:pPr>
            <a:r>
              <a:rPr lang="en-US" dirty="0"/>
              <a:t>There are currently</a:t>
            </a:r>
            <a:r>
              <a:rPr lang="en-US" baseline="0" dirty="0"/>
              <a:t> over 71,800 jobs posted as open in the Houston area </a:t>
            </a:r>
            <a:endParaRPr lang="en-US" dirty="0"/>
          </a:p>
          <a:p>
            <a:pPr defTabSz="454673" eaLnBrk="0" fontAlgn="base" hangingPunct="0">
              <a:spcBef>
                <a:spcPct val="30000"/>
              </a:spcBef>
              <a:spcAft>
                <a:spcPct val="0"/>
              </a:spcAft>
              <a:defRPr/>
            </a:pPr>
            <a:endParaRPr lang="en-US" i="1" dirty="0"/>
          </a:p>
          <a:p>
            <a:pPr defTabSz="454673" eaLnBrk="0" fontAlgn="base" hangingPunct="0">
              <a:spcBef>
                <a:spcPct val="30000"/>
              </a:spcBef>
              <a:spcAft>
                <a:spcPct val="0"/>
              </a:spcAft>
              <a:defRPr/>
            </a:pPr>
            <a:endParaRPr lang="en-US" dirty="0"/>
          </a:p>
          <a:p>
            <a:pPr defTabSz="454673" eaLnBrk="0" fontAlgn="base" hangingPunct="0">
              <a:spcBef>
                <a:spcPct val="30000"/>
              </a:spcBef>
              <a:spcAft>
                <a:spcPct val="0"/>
              </a:spcAft>
              <a:defRPr/>
            </a:pPr>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Presentation Template</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00E78-548B-4D85-9AD5-0741FD9823BA}"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5/15/2019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R3-070611</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9F82E-23E9-4671-819A-060CAA392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019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0E1FEC-3812-4BB3-B51E-741CA2B0081B}" type="slidenum">
              <a:rPr lang="en-US" smtClean="0"/>
              <a:pPr/>
              <a:t>32</a:t>
            </a:fld>
            <a:endParaRPr lang="en-US" dirty="0"/>
          </a:p>
        </p:txBody>
      </p:sp>
    </p:spTree>
    <p:extLst>
      <p:ext uri="{BB962C8B-B14F-4D97-AF65-F5344CB8AC3E}">
        <p14:creationId xmlns:p14="http://schemas.microsoft.com/office/powerpoint/2010/main" val="118334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483-8743-41C2-846C-DF8FE3810E0C}" type="slidenum">
              <a:rPr lang="en-US" smtClean="0"/>
              <a:t>3</a:t>
            </a:fld>
            <a:endParaRPr lang="en-US" dirty="0"/>
          </a:p>
        </p:txBody>
      </p:sp>
    </p:spTree>
    <p:extLst>
      <p:ext uri="{BB962C8B-B14F-4D97-AF65-F5344CB8AC3E}">
        <p14:creationId xmlns:p14="http://schemas.microsoft.com/office/powerpoint/2010/main" val="1031125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0E1FEC-3812-4BB3-B51E-741CA2B0081B}" type="slidenum">
              <a:rPr lang="en-US" smtClean="0"/>
              <a:pPr/>
              <a:t>6</a:t>
            </a:fld>
            <a:endParaRPr lang="en-US" dirty="0"/>
          </a:p>
        </p:txBody>
      </p:sp>
    </p:spTree>
    <p:extLst>
      <p:ext uri="{BB962C8B-B14F-4D97-AF65-F5344CB8AC3E}">
        <p14:creationId xmlns:p14="http://schemas.microsoft.com/office/powerpoint/2010/main" val="829078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0E1FEC-3812-4BB3-B51E-741CA2B0081B}" type="slidenum">
              <a:rPr lang="en-US" smtClean="0"/>
              <a:pPr/>
              <a:t>7</a:t>
            </a:fld>
            <a:endParaRPr lang="en-US" dirty="0"/>
          </a:p>
        </p:txBody>
      </p:sp>
    </p:spTree>
    <p:extLst>
      <p:ext uri="{BB962C8B-B14F-4D97-AF65-F5344CB8AC3E}">
        <p14:creationId xmlns:p14="http://schemas.microsoft.com/office/powerpoint/2010/main" val="909532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0E1FEC-3812-4BB3-B51E-741CA2B0081B}" type="slidenum">
              <a:rPr lang="en-US" smtClean="0"/>
              <a:pPr/>
              <a:t>8</a:t>
            </a:fld>
            <a:endParaRPr lang="en-US" dirty="0"/>
          </a:p>
        </p:txBody>
      </p:sp>
    </p:spTree>
    <p:extLst>
      <p:ext uri="{BB962C8B-B14F-4D97-AF65-F5344CB8AC3E}">
        <p14:creationId xmlns:p14="http://schemas.microsoft.com/office/powerpoint/2010/main" val="141179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483-8743-41C2-846C-DF8FE3810E0C}" type="slidenum">
              <a:rPr lang="en-US" smtClean="0"/>
              <a:t>9</a:t>
            </a:fld>
            <a:endParaRPr lang="en-US" dirty="0"/>
          </a:p>
        </p:txBody>
      </p:sp>
    </p:spTree>
    <p:extLst>
      <p:ext uri="{BB962C8B-B14F-4D97-AF65-F5344CB8AC3E}">
        <p14:creationId xmlns:p14="http://schemas.microsoft.com/office/powerpoint/2010/main" val="4250009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483-8743-41C2-846C-DF8FE3810E0C}" type="slidenum">
              <a:rPr lang="en-US" smtClean="0"/>
              <a:t>10</a:t>
            </a:fld>
            <a:endParaRPr lang="en-US" dirty="0"/>
          </a:p>
        </p:txBody>
      </p:sp>
    </p:spTree>
    <p:extLst>
      <p:ext uri="{BB962C8B-B14F-4D97-AF65-F5344CB8AC3E}">
        <p14:creationId xmlns:p14="http://schemas.microsoft.com/office/powerpoint/2010/main" val="3774208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2CAF6483-8743-41C2-846C-DF8FE3810E0C}" type="slidenum">
              <a:rPr lang="en-US" smtClean="0"/>
              <a:t>14</a:t>
            </a:fld>
            <a:endParaRPr lang="en-US" dirty="0"/>
          </a:p>
        </p:txBody>
      </p:sp>
    </p:spTree>
    <p:extLst>
      <p:ext uri="{BB962C8B-B14F-4D97-AF65-F5344CB8AC3E}">
        <p14:creationId xmlns:p14="http://schemas.microsoft.com/office/powerpoint/2010/main" val="3171725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5257800"/>
            <a:ext cx="9144000" cy="1600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2" name="Title 1"/>
          <p:cNvSpPr>
            <a:spLocks noGrp="1"/>
          </p:cNvSpPr>
          <p:nvPr>
            <p:ph type="ctrTitle"/>
          </p:nvPr>
        </p:nvSpPr>
        <p:spPr>
          <a:xfrm>
            <a:off x="457200" y="2732881"/>
            <a:ext cx="8166100" cy="2387600"/>
          </a:xfrm>
        </p:spPr>
        <p:txBody>
          <a:bodyPr anchor="t" anchorCtr="0">
            <a:normAutofit/>
          </a:bodyPr>
          <a:lstStyle>
            <a:lvl1pPr algn="l">
              <a:defRPr sz="4200">
                <a:solidFill>
                  <a:srgbClr val="63666A"/>
                </a:solidFill>
              </a:defRPr>
            </a:lvl1pPr>
          </a:lstStyle>
          <a:p>
            <a:r>
              <a:rPr lang="en-US" dirty="0"/>
              <a:t>Click to edit Master title style</a:t>
            </a:r>
          </a:p>
        </p:txBody>
      </p:sp>
      <p:sp>
        <p:nvSpPr>
          <p:cNvPr id="3" name="Subtitle 2"/>
          <p:cNvSpPr>
            <a:spLocks noGrp="1"/>
          </p:cNvSpPr>
          <p:nvPr>
            <p:ph type="subTitle" idx="1"/>
          </p:nvPr>
        </p:nvSpPr>
        <p:spPr>
          <a:xfrm>
            <a:off x="457200" y="5532438"/>
            <a:ext cx="8166100" cy="11858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p:cNvCxnSpPr/>
          <p:nvPr userDrawn="1"/>
        </p:nvCxnSpPr>
        <p:spPr>
          <a:xfrm>
            <a:off x="0" y="5257800"/>
            <a:ext cx="91440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8" name="Picture 7"/>
          <p:cNvPicPr>
            <a:picLocks noChangeAspect="1"/>
          </p:cNvPicPr>
          <p:nvPr userDrawn="1"/>
        </p:nvPicPr>
        <p:blipFill>
          <a:blip r:embed="rId2"/>
          <a:stretch>
            <a:fillRect/>
          </a:stretch>
        </p:blipFill>
        <p:spPr>
          <a:xfrm>
            <a:off x="6380901" y="294883"/>
            <a:ext cx="2163361" cy="2163361"/>
          </a:xfrm>
          <a:prstGeom prst="rect">
            <a:avLst/>
          </a:prstGeom>
        </p:spPr>
      </p:pic>
    </p:spTree>
    <p:extLst>
      <p:ext uri="{BB962C8B-B14F-4D97-AF65-F5344CB8AC3E}">
        <p14:creationId xmlns:p14="http://schemas.microsoft.com/office/powerpoint/2010/main" val="127614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3139"/>
            <a:ext cx="6273800" cy="83986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a:cxnSpLocks noChangeShapeType="1"/>
          </p:cNvCxnSpPr>
          <p:nvPr userDrawn="1"/>
        </p:nvCxnSpPr>
        <p:spPr bwMode="auto">
          <a:xfrm>
            <a:off x="457200" y="1143000"/>
            <a:ext cx="8229600" cy="7937"/>
          </a:xfrm>
          <a:prstGeom prst="line">
            <a:avLst/>
          </a:prstGeom>
          <a:noFill/>
          <a:ln w="38100">
            <a:solidFill>
              <a:schemeClr val="accent5">
                <a:lumMod val="50000"/>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a:t>
            </a:fld>
            <a:endParaRPr lang="en-US" dirty="0">
              <a:solidFill>
                <a:prstClr val="black"/>
              </a:solidFill>
              <a:ea typeface="ＭＳ Ｐゴシック" charset="0"/>
            </a:endParaRPr>
          </a:p>
        </p:txBody>
      </p:sp>
      <p:pic>
        <p:nvPicPr>
          <p:cNvPr id="7" name="Picture 6"/>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342050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3139"/>
            <a:ext cx="6272784" cy="839862"/>
          </a:xfrm>
        </p:spPr>
        <p:txBody>
          <a:bodyPr/>
          <a:lstStyle/>
          <a:p>
            <a:r>
              <a:rPr lang="en-US" dirty="0"/>
              <a:t>Click to edit Master title style</a:t>
            </a:r>
          </a:p>
        </p:txBody>
      </p:sp>
      <p:sp>
        <p:nvSpPr>
          <p:cNvPr id="3" name="Content Placeholder 2"/>
          <p:cNvSpPr>
            <a:spLocks noGrp="1"/>
          </p:cNvSpPr>
          <p:nvPr>
            <p:ph sz="half" idx="1"/>
          </p:nvPr>
        </p:nvSpPr>
        <p:spPr>
          <a:xfrm>
            <a:off x="457200" y="1490472"/>
            <a:ext cx="3867150" cy="435133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19650" y="1490472"/>
            <a:ext cx="3867150" cy="435133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a:cxnSpLocks noChangeShapeType="1"/>
          </p:cNvCxnSpPr>
          <p:nvPr userDrawn="1"/>
        </p:nvCxnSpPr>
        <p:spPr bwMode="auto">
          <a:xfrm>
            <a:off x="457200" y="1143000"/>
            <a:ext cx="8229600" cy="7937"/>
          </a:xfrm>
          <a:prstGeom prst="line">
            <a:avLst/>
          </a:prstGeom>
          <a:noFill/>
          <a:ln w="38100">
            <a:solidFill>
              <a:srgbClr val="00206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a:t>
            </a:fld>
            <a:endParaRPr lang="en-US" dirty="0">
              <a:solidFill>
                <a:prstClr val="black"/>
              </a:solidFill>
              <a:ea typeface="ＭＳ Ｐゴシック" charset="0"/>
            </a:endParaRPr>
          </a:p>
        </p:txBody>
      </p:sp>
      <p:pic>
        <p:nvPicPr>
          <p:cNvPr id="8" name="Picture 7"/>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501737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60364"/>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1242459"/>
            <a:ext cx="5111750" cy="4988479"/>
          </a:xfr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481898"/>
            <a:ext cx="3008313" cy="3749040"/>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1" name="Straight Connector 10"/>
          <p:cNvCxnSpPr>
            <a:cxnSpLocks noChangeShapeType="1"/>
          </p:cNvCxnSpPr>
          <p:nvPr userDrawn="1"/>
        </p:nvCxnSpPr>
        <p:spPr bwMode="auto">
          <a:xfrm>
            <a:off x="463550" y="1128713"/>
            <a:ext cx="8229600" cy="7937"/>
          </a:xfrm>
          <a:prstGeom prst="line">
            <a:avLst/>
          </a:prstGeom>
          <a:noFill/>
          <a:ln w="25400">
            <a:solidFill>
              <a:srgbClr val="00206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Title 1"/>
          <p:cNvSpPr txBox="1">
            <a:spLocks/>
          </p:cNvSpPr>
          <p:nvPr userDrawn="1"/>
        </p:nvSpPr>
        <p:spPr>
          <a:xfrm>
            <a:off x="457200" y="303139"/>
            <a:ext cx="6273800" cy="839862"/>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solidFill>
                  <a:prstClr val="black"/>
                </a:solidFill>
              </a:rPr>
              <a:t>Click to edit Master title style</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a:t>
            </a:fld>
            <a:endParaRPr lang="en-US" dirty="0">
              <a:solidFill>
                <a:prstClr val="black"/>
              </a:solidFill>
              <a:ea typeface="ＭＳ Ｐゴシック" charset="0"/>
            </a:endParaRPr>
          </a:p>
        </p:txBody>
      </p:sp>
      <p:pic>
        <p:nvPicPr>
          <p:cNvPr id="10" name="Picture 9"/>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85961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149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251983"/>
            <a:ext cx="5486400" cy="358989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4816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1" name="Straight Connector 10"/>
          <p:cNvCxnSpPr>
            <a:cxnSpLocks noChangeShapeType="1"/>
          </p:cNvCxnSpPr>
          <p:nvPr userDrawn="1"/>
        </p:nvCxnSpPr>
        <p:spPr bwMode="auto">
          <a:xfrm>
            <a:off x="463550" y="1128713"/>
            <a:ext cx="8229600" cy="7937"/>
          </a:xfrm>
          <a:prstGeom prst="line">
            <a:avLst/>
          </a:prstGeom>
          <a:noFill/>
          <a:ln w="25400">
            <a:solidFill>
              <a:srgbClr val="00206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Title 1"/>
          <p:cNvSpPr txBox="1">
            <a:spLocks/>
          </p:cNvSpPr>
          <p:nvPr userDrawn="1"/>
        </p:nvSpPr>
        <p:spPr>
          <a:xfrm>
            <a:off x="457200" y="303139"/>
            <a:ext cx="6731000" cy="839862"/>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solidFill>
                  <a:prstClr val="black"/>
                </a:solidFill>
              </a:rPr>
              <a:t>Click to edit Master title style</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a:t>
            </a:fld>
            <a:endParaRPr lang="en-US" dirty="0">
              <a:solidFill>
                <a:prstClr val="black"/>
              </a:solidFill>
              <a:ea typeface="ＭＳ Ｐゴシック" charset="0"/>
            </a:endParaRPr>
          </a:p>
        </p:txBody>
      </p:sp>
      <p:pic>
        <p:nvPicPr>
          <p:cNvPr id="10" name="Picture 9"/>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323088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a:cxnSpLocks noChangeShapeType="1"/>
          </p:cNvCxnSpPr>
          <p:nvPr userDrawn="1"/>
        </p:nvCxnSpPr>
        <p:spPr bwMode="auto">
          <a:xfrm>
            <a:off x="463550" y="1138238"/>
            <a:ext cx="8229600" cy="7937"/>
          </a:xfrm>
          <a:prstGeom prst="line">
            <a:avLst/>
          </a:prstGeom>
          <a:noFill/>
          <a:ln w="25400">
            <a:solidFill>
              <a:srgbClr val="00206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a:t>
            </a:fld>
            <a:endParaRPr lang="en-US" dirty="0">
              <a:solidFill>
                <a:prstClr val="black"/>
              </a:solidFill>
              <a:ea typeface="ＭＳ Ｐゴシック" charset="0"/>
            </a:endParaRPr>
          </a:p>
        </p:txBody>
      </p:sp>
      <p:pic>
        <p:nvPicPr>
          <p:cNvPr id="10" name="Picture 9"/>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349858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61509"/>
            <a:ext cx="2057400" cy="498847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1261509"/>
            <a:ext cx="6019800" cy="49884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a:cxnSpLocks noChangeShapeType="1"/>
          </p:cNvCxnSpPr>
          <p:nvPr userDrawn="1"/>
        </p:nvCxnSpPr>
        <p:spPr bwMode="auto">
          <a:xfrm>
            <a:off x="454025" y="1138238"/>
            <a:ext cx="8229600" cy="7937"/>
          </a:xfrm>
          <a:prstGeom prst="line">
            <a:avLst/>
          </a:prstGeom>
          <a:noFill/>
          <a:ln w="25400">
            <a:solidFill>
              <a:srgbClr val="00206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 name="Title 1"/>
          <p:cNvSpPr txBox="1">
            <a:spLocks/>
          </p:cNvSpPr>
          <p:nvPr userDrawn="1"/>
        </p:nvSpPr>
        <p:spPr>
          <a:xfrm>
            <a:off x="457200" y="303139"/>
            <a:ext cx="6731000" cy="839862"/>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solidFill>
                  <a:prstClr val="black"/>
                </a:solidFill>
              </a:rPr>
              <a:t>Click to edit Master title style</a:t>
            </a:r>
          </a:p>
        </p:txBody>
      </p:sp>
      <p:sp>
        <p:nvSpPr>
          <p:cNvPr id="10"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a:t>
            </a:fld>
            <a:endParaRPr lang="en-US" dirty="0">
              <a:solidFill>
                <a:prstClr val="black"/>
              </a:solidFill>
              <a:ea typeface="ＭＳ Ｐゴシック" charset="0"/>
            </a:endParaRPr>
          </a:p>
        </p:txBody>
      </p:sp>
      <p:pic>
        <p:nvPicPr>
          <p:cNvPr id="11" name="Picture 10"/>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319231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3139"/>
            <a:ext cx="6731000" cy="839862"/>
          </a:xfrm>
          <a:prstGeom prst="rect">
            <a:avLst/>
          </a:prstGeom>
        </p:spPr>
        <p:txBody>
          <a:bodyPr vert="horz" lIns="0" tIns="0" rIns="0" bIns="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457200" y="1490472"/>
            <a:ext cx="8229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524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ftr="0" dt="0"/>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347472" indent="-347472" algn="l" defTabSz="914400" rtl="0" eaLnBrk="1" latinLnBrk="0" hangingPunct="1">
        <a:lnSpc>
          <a:spcPct val="90000"/>
        </a:lnSpc>
        <a:spcBef>
          <a:spcPts val="1000"/>
        </a:spcBef>
        <a:spcAft>
          <a:spcPts val="12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804672" indent="-347472" algn="l" defTabSz="914400" rtl="0" eaLnBrk="1" latinLnBrk="0" hangingPunct="1">
        <a:lnSpc>
          <a:spcPct val="90000"/>
        </a:lnSpc>
        <a:spcBef>
          <a:spcPts val="500"/>
        </a:spcBef>
        <a:spcAft>
          <a:spcPts val="1200"/>
        </a:spcAft>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261872" indent="-347472" algn="l" defTabSz="914400" rtl="0" eaLnBrk="1" latinLnBrk="0" hangingPunct="1">
        <a:lnSpc>
          <a:spcPct val="90000"/>
        </a:lnSpc>
        <a:spcBef>
          <a:spcPts val="500"/>
        </a:spcBef>
        <a:spcAft>
          <a:spcPts val="1200"/>
        </a:spcAft>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176272" indent="-347472" algn="l" defTabSz="914400" rtl="0" eaLnBrk="1" latinLnBrk="0" hangingPunct="1">
        <a:lnSpc>
          <a:spcPct val="90000"/>
        </a:lnSpc>
        <a:spcBef>
          <a:spcPts val="500"/>
        </a:spcBef>
        <a:spcAft>
          <a:spcPts val="12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6652" y="2722606"/>
            <a:ext cx="8166100" cy="2387600"/>
          </a:xfrm>
        </p:spPr>
        <p:txBody>
          <a:bodyPr>
            <a:normAutofit/>
          </a:bodyPr>
          <a:lstStyle/>
          <a:p>
            <a:r>
              <a:rPr lang="en-US" dirty="0">
                <a:latin typeface="Helvetica" pitchFamily="34" charset="0"/>
              </a:rPr>
              <a:t>Office of Business Opportunity </a:t>
            </a:r>
            <a:br>
              <a:rPr lang="en-US" dirty="0">
                <a:latin typeface="Helvetica" pitchFamily="34" charset="0"/>
              </a:rPr>
            </a:br>
            <a:r>
              <a:rPr lang="en-US" sz="2800" b="1" dirty="0">
                <a:latin typeface="Helvetica" pitchFamily="34" charset="0"/>
              </a:rPr>
              <a:t>FY2020 Proposed Budget Presentation</a:t>
            </a:r>
            <a:br>
              <a:rPr lang="en-US" sz="2800" dirty="0">
                <a:latin typeface="Helvetica" pitchFamily="34" charset="0"/>
              </a:rPr>
            </a:br>
            <a:br>
              <a:rPr lang="en-US" sz="2800" dirty="0">
                <a:latin typeface="Helvetica" pitchFamily="34" charset="0"/>
              </a:rPr>
            </a:br>
            <a:endParaRPr lang="en-US" sz="2800" dirty="0">
              <a:latin typeface="Helvetica" pitchFamily="34" charset="0"/>
            </a:endParaRPr>
          </a:p>
        </p:txBody>
      </p:sp>
      <p:sp>
        <p:nvSpPr>
          <p:cNvPr id="3" name="Subtitle 2"/>
          <p:cNvSpPr>
            <a:spLocks noGrp="1"/>
          </p:cNvSpPr>
          <p:nvPr>
            <p:ph type="subTitle" idx="1"/>
          </p:nvPr>
        </p:nvSpPr>
        <p:spPr/>
        <p:txBody>
          <a:bodyPr/>
          <a:lstStyle/>
          <a:p>
            <a:r>
              <a:rPr lang="en-US" dirty="0">
                <a:latin typeface="Helvetica" pitchFamily="34" charset="0"/>
              </a:rPr>
              <a:t>May 16, 2019</a:t>
            </a:r>
          </a:p>
        </p:txBody>
      </p:sp>
    </p:spTree>
    <p:extLst>
      <p:ext uri="{BB962C8B-B14F-4D97-AF65-F5344CB8AC3E}">
        <p14:creationId xmlns:p14="http://schemas.microsoft.com/office/powerpoint/2010/main" val="1580154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EF08D-5AF5-426D-A10A-77D46BEE306C}"/>
              </a:ext>
            </a:extLst>
          </p:cNvPr>
          <p:cNvSpPr>
            <a:spLocks noGrp="1"/>
          </p:cNvSpPr>
          <p:nvPr>
            <p:ph type="title"/>
          </p:nvPr>
        </p:nvSpPr>
        <p:spPr>
          <a:xfrm>
            <a:off x="457200" y="-80698"/>
            <a:ext cx="6273800" cy="999566"/>
          </a:xfrm>
        </p:spPr>
        <p:txBody>
          <a:bodyPr>
            <a:normAutofit/>
          </a:bodyPr>
          <a:lstStyle/>
          <a:p>
            <a:r>
              <a:rPr lang="en-US" b="1" dirty="0">
                <a:solidFill>
                  <a:srgbClr val="002060"/>
                </a:solidFill>
                <a:latin typeface="Helvetica" pitchFamily="34" charset="0"/>
              </a:rPr>
              <a:t>FY20 Personnel vs Non Personnel (Fund 2424)</a:t>
            </a:r>
            <a:endParaRPr lang="en-US" sz="2200" b="1" dirty="0">
              <a:solidFill>
                <a:srgbClr val="002060"/>
              </a:solidFill>
              <a:latin typeface="Helvetica" pitchFamily="34" charset="0"/>
            </a:endParaRPr>
          </a:p>
        </p:txBody>
      </p:sp>
      <p:sp>
        <p:nvSpPr>
          <p:cNvPr id="4" name="Slide Number Placeholder 3">
            <a:extLst>
              <a:ext uri="{FF2B5EF4-FFF2-40B4-BE49-F238E27FC236}">
                <a16:creationId xmlns:a16="http://schemas.microsoft.com/office/drawing/2014/main" id="{F8890689-79F8-45B9-9E3F-9C5A858B1414}"/>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10</a:t>
            </a:fld>
            <a:endParaRPr lang="en-US" dirty="0">
              <a:solidFill>
                <a:prstClr val="black"/>
              </a:solidFill>
              <a:ea typeface="ＭＳ Ｐゴシック" charset="0"/>
            </a:endParaRPr>
          </a:p>
        </p:txBody>
      </p:sp>
      <p:sp>
        <p:nvSpPr>
          <p:cNvPr id="9" name="Arrow: Left 8">
            <a:extLst>
              <a:ext uri="{FF2B5EF4-FFF2-40B4-BE49-F238E27FC236}">
                <a16:creationId xmlns:a16="http://schemas.microsoft.com/office/drawing/2014/main" id="{9A85AE56-9844-4521-B2A9-EA37EC5ECC9A}"/>
              </a:ext>
            </a:extLst>
          </p:cNvPr>
          <p:cNvSpPr/>
          <p:nvPr/>
        </p:nvSpPr>
        <p:spPr>
          <a:xfrm rot="10800000">
            <a:off x="4541351" y="4221314"/>
            <a:ext cx="464412" cy="459071"/>
          </a:xfrm>
          <a:prstGeom prst="leftArrow">
            <a:avLst>
              <a:gd name="adj1" fmla="val 43871"/>
              <a:gd name="adj2"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Title 1">
            <a:extLst>
              <a:ext uri="{FF2B5EF4-FFF2-40B4-BE49-F238E27FC236}">
                <a16:creationId xmlns:a16="http://schemas.microsoft.com/office/drawing/2014/main" id="{458042AE-AE25-4824-A711-5A3A56B1813E}"/>
              </a:ext>
            </a:extLst>
          </p:cNvPr>
          <p:cNvSpPr txBox="1">
            <a:spLocks/>
          </p:cNvSpPr>
          <p:nvPr/>
        </p:nvSpPr>
        <p:spPr>
          <a:xfrm>
            <a:off x="457200" y="705832"/>
            <a:ext cx="2286000" cy="568867"/>
          </a:xfrm>
          <a:prstGeom prst="rect">
            <a:avLst/>
          </a:prstGeom>
        </p:spPr>
        <p:txBody>
          <a:bodyPr vert="horz" lIns="0" tIns="0" rIns="0" bIns="0" rtlCol="0" anchor="ctr" anchorCtr="0">
            <a:normAutofit fontScale="97500"/>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sz="2200" b="1" dirty="0">
                <a:solidFill>
                  <a:srgbClr val="002060"/>
                </a:solidFill>
                <a:latin typeface="Helvetica" pitchFamily="34" charset="0"/>
              </a:rPr>
              <a:t>($ in thousands)</a:t>
            </a:r>
          </a:p>
        </p:txBody>
      </p:sp>
      <p:sp>
        <p:nvSpPr>
          <p:cNvPr id="10" name="TextBox 9">
            <a:extLst>
              <a:ext uri="{FF2B5EF4-FFF2-40B4-BE49-F238E27FC236}">
                <a16:creationId xmlns:a16="http://schemas.microsoft.com/office/drawing/2014/main" id="{5ADB2FC6-3CDB-4AC7-9755-8B411CA41CB9}"/>
              </a:ext>
            </a:extLst>
          </p:cNvPr>
          <p:cNvSpPr txBox="1"/>
          <p:nvPr/>
        </p:nvSpPr>
        <p:spPr>
          <a:xfrm>
            <a:off x="469144" y="1271656"/>
            <a:ext cx="8102009" cy="369332"/>
          </a:xfrm>
          <a:prstGeom prst="rect">
            <a:avLst/>
          </a:prstGeom>
          <a:solidFill>
            <a:schemeClr val="bg1">
              <a:lumMod val="85000"/>
            </a:schemeClr>
          </a:solidFill>
        </p:spPr>
        <p:txBody>
          <a:bodyPr wrap="square" rtlCol="0">
            <a:spAutoFit/>
          </a:bodyPr>
          <a:lstStyle/>
          <a:p>
            <a:pPr algn="ctr"/>
            <a:r>
              <a:rPr lang="en-US" b="1" dirty="0"/>
              <a:t>FY 20 Proposed Budget  $1,892K</a:t>
            </a:r>
          </a:p>
        </p:txBody>
      </p:sp>
      <p:sp>
        <p:nvSpPr>
          <p:cNvPr id="11" name="Rectangle 10">
            <a:extLst>
              <a:ext uri="{FF2B5EF4-FFF2-40B4-BE49-F238E27FC236}">
                <a16:creationId xmlns:a16="http://schemas.microsoft.com/office/drawing/2014/main" id="{894BBEE3-769B-49E0-971D-5F1CC85D5DD1}"/>
              </a:ext>
            </a:extLst>
          </p:cNvPr>
          <p:cNvSpPr/>
          <p:nvPr/>
        </p:nvSpPr>
        <p:spPr>
          <a:xfrm>
            <a:off x="805714" y="1932073"/>
            <a:ext cx="2960106" cy="369332"/>
          </a:xfrm>
          <a:prstGeom prst="rect">
            <a:avLst/>
          </a:prstGeom>
        </p:spPr>
        <p:txBody>
          <a:bodyPr wrap="none">
            <a:spAutoFit/>
          </a:bodyPr>
          <a:lstStyle/>
          <a:p>
            <a:r>
              <a:rPr lang="en-US" b="1" dirty="0"/>
              <a:t> Personnel vs Non-Personnel </a:t>
            </a:r>
            <a:endParaRPr lang="en-US" dirty="0"/>
          </a:p>
        </p:txBody>
      </p:sp>
      <p:sp>
        <p:nvSpPr>
          <p:cNvPr id="12" name="TextBox 11">
            <a:extLst>
              <a:ext uri="{FF2B5EF4-FFF2-40B4-BE49-F238E27FC236}">
                <a16:creationId xmlns:a16="http://schemas.microsoft.com/office/drawing/2014/main" id="{685276CD-6FE5-49DC-85A8-08FBBA07B9B9}"/>
              </a:ext>
            </a:extLst>
          </p:cNvPr>
          <p:cNvSpPr txBox="1"/>
          <p:nvPr/>
        </p:nvSpPr>
        <p:spPr>
          <a:xfrm>
            <a:off x="4964829" y="1911727"/>
            <a:ext cx="3683590" cy="646331"/>
          </a:xfrm>
          <a:prstGeom prst="rect">
            <a:avLst/>
          </a:prstGeom>
          <a:noFill/>
        </p:spPr>
        <p:txBody>
          <a:bodyPr wrap="square" rtlCol="0">
            <a:spAutoFit/>
          </a:bodyPr>
          <a:lstStyle/>
          <a:p>
            <a:r>
              <a:rPr lang="en-US" b="1" dirty="0"/>
              <a:t>Personnel  Primary Service Functions</a:t>
            </a:r>
            <a:endParaRPr lang="en-US" b="1" dirty="0">
              <a:solidFill>
                <a:srgbClr val="FF0000"/>
              </a:solidFill>
            </a:endParaRPr>
          </a:p>
          <a:p>
            <a:endParaRPr lang="en-US" dirty="0"/>
          </a:p>
        </p:txBody>
      </p:sp>
      <p:pic>
        <p:nvPicPr>
          <p:cNvPr id="5" name="Picture 4">
            <a:extLst>
              <a:ext uri="{FF2B5EF4-FFF2-40B4-BE49-F238E27FC236}">
                <a16:creationId xmlns:a16="http://schemas.microsoft.com/office/drawing/2014/main" id="{37378351-B2D9-4306-8769-9911DFECAA7A}"/>
              </a:ext>
            </a:extLst>
          </p:cNvPr>
          <p:cNvPicPr>
            <a:picLocks noChangeAspect="1"/>
          </p:cNvPicPr>
          <p:nvPr/>
        </p:nvPicPr>
        <p:blipFill>
          <a:blip r:embed="rId3"/>
          <a:stretch>
            <a:fillRect/>
          </a:stretch>
        </p:blipFill>
        <p:spPr>
          <a:xfrm>
            <a:off x="0" y="2470416"/>
            <a:ext cx="4509546" cy="3960869"/>
          </a:xfrm>
          <a:prstGeom prst="rect">
            <a:avLst/>
          </a:prstGeom>
        </p:spPr>
      </p:pic>
      <p:pic>
        <p:nvPicPr>
          <p:cNvPr id="8" name="Picture 7">
            <a:extLst>
              <a:ext uri="{FF2B5EF4-FFF2-40B4-BE49-F238E27FC236}">
                <a16:creationId xmlns:a16="http://schemas.microsoft.com/office/drawing/2014/main" id="{41BBCD49-DDA6-421B-A2C4-CDBA79C372D3}"/>
              </a:ext>
            </a:extLst>
          </p:cNvPr>
          <p:cNvPicPr>
            <a:picLocks noChangeAspect="1"/>
          </p:cNvPicPr>
          <p:nvPr/>
        </p:nvPicPr>
        <p:blipFill>
          <a:blip r:embed="rId4"/>
          <a:stretch>
            <a:fillRect/>
          </a:stretch>
        </p:blipFill>
        <p:spPr>
          <a:xfrm>
            <a:off x="4964829" y="2507883"/>
            <a:ext cx="4138237" cy="3885933"/>
          </a:xfrm>
          <a:prstGeom prst="rect">
            <a:avLst/>
          </a:prstGeom>
        </p:spPr>
      </p:pic>
    </p:spTree>
    <p:extLst>
      <p:ext uri="{BB962C8B-B14F-4D97-AF65-F5344CB8AC3E}">
        <p14:creationId xmlns:p14="http://schemas.microsoft.com/office/powerpoint/2010/main" val="1012558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0"/>
            <a:ext cx="8493617" cy="1143001"/>
          </a:xfrm>
        </p:spPr>
        <p:txBody>
          <a:bodyPr>
            <a:normAutofit fontScale="90000"/>
          </a:bodyPr>
          <a:lstStyle/>
          <a:p>
            <a:r>
              <a:rPr lang="en-US" b="1" dirty="0">
                <a:solidFill>
                  <a:srgbClr val="002060"/>
                </a:solidFill>
                <a:latin typeface="Helvetica" pitchFamily="34" charset="0"/>
              </a:rPr>
              <a:t> Functional Organizational Chart</a:t>
            </a:r>
            <a:br>
              <a:rPr lang="en-US" b="1" dirty="0">
                <a:solidFill>
                  <a:srgbClr val="002060"/>
                </a:solidFill>
                <a:latin typeface="Helvetica" pitchFamily="34" charset="0"/>
              </a:rPr>
            </a:br>
            <a:r>
              <a:rPr lang="en-US" b="1" dirty="0">
                <a:solidFill>
                  <a:srgbClr val="002060"/>
                </a:solidFill>
                <a:latin typeface="Helvetica" pitchFamily="34" charset="0"/>
              </a:rPr>
              <a:t> ($ in thousands)</a:t>
            </a:r>
            <a:br>
              <a:rPr lang="en-US" b="1" dirty="0">
                <a:solidFill>
                  <a:srgbClr val="002060"/>
                </a:solidFill>
                <a:latin typeface="Helvetica" pitchFamily="34" charset="0"/>
              </a:rPr>
            </a:b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72904207"/>
              </p:ext>
            </p:extLst>
          </p:nvPr>
        </p:nvGraphicFramePr>
        <p:xfrm>
          <a:off x="457200" y="1490663"/>
          <a:ext cx="8229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11</a:t>
            </a:fld>
            <a:endParaRPr lang="en-US" dirty="0">
              <a:solidFill>
                <a:prstClr val="black"/>
              </a:solidFill>
              <a:ea typeface="ＭＳ Ｐゴシック" charset="0"/>
            </a:endParaRPr>
          </a:p>
        </p:txBody>
      </p:sp>
      <p:graphicFrame>
        <p:nvGraphicFramePr>
          <p:cNvPr id="6" name="Content Placeholder 4">
            <a:extLst>
              <a:ext uri="{FF2B5EF4-FFF2-40B4-BE49-F238E27FC236}">
                <a16:creationId xmlns:a16="http://schemas.microsoft.com/office/drawing/2014/main" id="{39CC936E-28B3-4574-8687-D69D884E6DB8}"/>
              </a:ext>
            </a:extLst>
          </p:cNvPr>
          <p:cNvGraphicFramePr>
            <a:graphicFrameLocks/>
          </p:cNvGraphicFramePr>
          <p:nvPr>
            <p:extLst>
              <p:ext uri="{D42A27DB-BD31-4B8C-83A1-F6EECF244321}">
                <p14:modId xmlns:p14="http://schemas.microsoft.com/office/powerpoint/2010/main" val="1526648271"/>
              </p:ext>
            </p:extLst>
          </p:nvPr>
        </p:nvGraphicFramePr>
        <p:xfrm>
          <a:off x="285750" y="1304925"/>
          <a:ext cx="8591550" cy="50514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15960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3139"/>
            <a:ext cx="6273800" cy="839862"/>
          </a:xfrm>
        </p:spPr>
        <p:txBody>
          <a:bodyPr>
            <a:normAutofit fontScale="90000"/>
          </a:bodyPr>
          <a:lstStyle/>
          <a:p>
            <a:r>
              <a:rPr lang="en-US" b="1" dirty="0">
                <a:solidFill>
                  <a:srgbClr val="002060"/>
                </a:solidFill>
                <a:latin typeface="Helvetica" pitchFamily="34" charset="0"/>
              </a:rPr>
              <a:t> Functional Organizational Chart</a:t>
            </a:r>
            <a:br>
              <a:rPr lang="en-US" b="1" dirty="0">
                <a:solidFill>
                  <a:srgbClr val="002060"/>
                </a:solidFill>
                <a:latin typeface="Helvetica" pitchFamily="34" charset="0"/>
              </a:rPr>
            </a:br>
            <a:r>
              <a:rPr lang="en-US" b="1" dirty="0">
                <a:solidFill>
                  <a:srgbClr val="002060"/>
                </a:solidFill>
                <a:latin typeface="Helvetica" pitchFamily="34" charset="0"/>
              </a:rPr>
              <a:t> ($ in thousands)</a:t>
            </a:r>
            <a:br>
              <a:rPr lang="en-US" b="1" dirty="0">
                <a:solidFill>
                  <a:srgbClr val="002060"/>
                </a:solidFill>
                <a:latin typeface="Helvetica" pitchFamily="34" charset="0"/>
              </a:rPr>
            </a:b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92022615"/>
              </p:ext>
            </p:extLst>
          </p:nvPr>
        </p:nvGraphicFramePr>
        <p:xfrm>
          <a:off x="457200" y="1490663"/>
          <a:ext cx="8229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12</a:t>
            </a:fld>
            <a:endParaRPr lang="en-US" dirty="0">
              <a:solidFill>
                <a:prstClr val="black"/>
              </a:solidFill>
              <a:ea typeface="ＭＳ Ｐゴシック" charset="0"/>
            </a:endParaRPr>
          </a:p>
        </p:txBody>
      </p:sp>
    </p:spTree>
    <p:extLst>
      <p:ext uri="{BB962C8B-B14F-4D97-AF65-F5344CB8AC3E}">
        <p14:creationId xmlns:p14="http://schemas.microsoft.com/office/powerpoint/2010/main" val="940308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latin typeface="Helvetica" pitchFamily="34" charset="0"/>
              </a:rPr>
              <a:t>FY20 Budget Reductions</a:t>
            </a:r>
            <a:br>
              <a:rPr lang="en-US" dirty="0">
                <a:solidFill>
                  <a:srgbClr val="002060"/>
                </a:solidFill>
                <a:latin typeface="Helvetica" pitchFamily="34" charset="0"/>
              </a:rPr>
            </a:br>
            <a:endParaRPr lang="en-US" dirty="0">
              <a:solidFill>
                <a:srgbClr val="002060"/>
              </a:solidFill>
              <a:latin typeface="Helvetica" pitchFamily="34" charset="0"/>
            </a:endParaRPr>
          </a:p>
        </p:txBody>
      </p:sp>
      <p:sp>
        <p:nvSpPr>
          <p:cNvPr id="6" name="Slide Number Placeholder 5"/>
          <p:cNvSpPr>
            <a:spLocks noGrp="1"/>
          </p:cNvSpPr>
          <p:nvPr>
            <p:ph type="sldNum" sz="quarter" idx="12"/>
          </p:nvPr>
        </p:nvSpPr>
        <p:spPr/>
        <p:txBody>
          <a:bodyPr/>
          <a:lstStyle/>
          <a:p>
            <a:fld id="{016DFC01-5263-43CC-B2B1-8A1F23EF6CC2}" type="slidenum">
              <a:rPr lang="en-US" smtClean="0"/>
              <a:pPr/>
              <a:t>13</a:t>
            </a:fld>
            <a:endParaRPr lang="en-US" dirty="0"/>
          </a:p>
        </p:txBody>
      </p:sp>
      <p:sp>
        <p:nvSpPr>
          <p:cNvPr id="11" name="Content Placeholder 2">
            <a:extLst>
              <a:ext uri="{FF2B5EF4-FFF2-40B4-BE49-F238E27FC236}">
                <a16:creationId xmlns:a16="http://schemas.microsoft.com/office/drawing/2014/main" id="{0201EBF8-3FA1-4A20-A522-C304F0CFFBD5}"/>
              </a:ext>
            </a:extLst>
          </p:cNvPr>
          <p:cNvSpPr>
            <a:spLocks noGrp="1"/>
          </p:cNvSpPr>
          <p:nvPr>
            <p:ph idx="1"/>
          </p:nvPr>
        </p:nvSpPr>
        <p:spPr>
          <a:xfrm>
            <a:off x="227106" y="1527717"/>
            <a:ext cx="8786266" cy="5487056"/>
          </a:xfrm>
        </p:spPr>
        <p:txBody>
          <a:bodyPr>
            <a:normAutofit/>
          </a:bodyPr>
          <a:lstStyle/>
          <a:p>
            <a:r>
              <a:rPr lang="en-US" sz="1800" b="1" u="sng" dirty="0"/>
              <a:t>FY20 budget reductions - $97,137:</a:t>
            </a:r>
          </a:p>
          <a:p>
            <a:pPr lvl="1"/>
            <a:r>
              <a:rPr lang="en-US" sz="1300" dirty="0">
                <a:latin typeface="Helvetica" panose="020B0604020202020204" pitchFamily="34" charset="0"/>
                <a:cs typeface="Helvetica" panose="020B0604020202020204" pitchFamily="34" charset="0"/>
              </a:rPr>
              <a:t>$57,458 – Reduces one (1) vacant, budgeted position.</a:t>
            </a:r>
          </a:p>
          <a:p>
            <a:pPr lvl="2"/>
            <a:r>
              <a:rPr lang="en-US" sz="1100" dirty="0">
                <a:latin typeface="Helvetica" panose="020B0604020202020204" pitchFamily="34" charset="0"/>
                <a:cs typeface="Helvetica" panose="020B0604020202020204" pitchFamily="34" charset="0"/>
              </a:rPr>
              <a:t>Consequences of reduction:  The Division enforces Prevailing Wages compliance pursuant to Federal requirements and Texas Government Code - Chapter 2258.  Contract Compliance enforces labor standards rules, as well as monitors MWSDBE utilization on contracts with goals. The division also ensures that subcontractors working on City of Houston projects are paid their pro-rata share each month in a timely manner. The current workload consists of 1,400 contracts.   Approximately 15% of the contracts are federally funded.   OBO is severely understaffed based on capacity and struggle with addressing compliance issues as well as contract close outs.   While Houston Public Works (HPW) is offsetting this, losing any resources can have a negative impact on the quality of service. The HPW funded employees perform required work on City, State, and Federally funded projects, enforce Labor Standards Compliance requirements on contracting department’s existing contracts, coordinate compliance monitoring, enforce penalty language, and ensure the ability to effectively monitor contracts.  Ideally, one (1) Business Development Coordinator (BDC) would manage 70 contracts per year.    However, due to the staff shortage, currently one (1)  BDC manages in excess of 200 contracts yearly.  Monthly, a BDC would  perform between 15 to 20 full project audits, 480 payroll audits, and 24 site visits.  Without this resource, OBO would have difficulty monitoring projects, monitoring payrolls, addressing compliance issues and contract close outs which would impact service provided to the City of Houston and the business community.</a:t>
            </a:r>
          </a:p>
          <a:p>
            <a:pPr lvl="1">
              <a:lnSpc>
                <a:spcPct val="100000"/>
              </a:lnSpc>
              <a:spcAft>
                <a:spcPts val="0"/>
              </a:spcAft>
            </a:pPr>
            <a:r>
              <a:rPr lang="en-US" sz="1300" dirty="0">
                <a:latin typeface="Helvetica" panose="020B0604020202020204" pitchFamily="34" charset="0"/>
                <a:cs typeface="Helvetica" panose="020B0604020202020204" pitchFamily="34" charset="0"/>
              </a:rPr>
              <a:t>$39,679– Reduces computer supplies, printing and reproduction services, and advertising services.</a:t>
            </a:r>
          </a:p>
          <a:p>
            <a:pPr lvl="2">
              <a:lnSpc>
                <a:spcPct val="100000"/>
              </a:lnSpc>
              <a:spcAft>
                <a:spcPts val="0"/>
              </a:spcAft>
            </a:pPr>
            <a:r>
              <a:rPr lang="en-US" sz="1100" dirty="0">
                <a:latin typeface="Helvetica" panose="020B0604020202020204" pitchFamily="34" charset="0"/>
                <a:cs typeface="Helvetica" panose="020B0604020202020204" pitchFamily="34" charset="0"/>
              </a:rPr>
              <a:t>Consequences of reduction: This reduction is in OBO's General Ledger Accounts.  OBO would reduce several of its General Ledger Accounts from 20.6% to 100% for such items as computer supplies, office supplies, printing and reproduction, and advertising services.  Advertising services supports our memorandum of understanding agreements with various chambers, businesses, trade organizations, and other organizations which allows OBO to help promote the City's mission.  It helps us to identify businesses for certification and to coordinate procurement events to identify prospective companies to work on City of Houston's contracts.  This reduction would diminish our efforts to advertise the programs and services that OBO provides to the City of Houston and the business community.</a:t>
            </a:r>
          </a:p>
          <a:p>
            <a:pPr lvl="2"/>
            <a:endParaRPr lang="en-US" sz="11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78323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latin typeface="Helvetica" pitchFamily="34" charset="0"/>
              </a:rPr>
              <a:t>FY20 Budget Expenditures Net Change ($ in thousands)</a:t>
            </a:r>
          </a:p>
        </p:txBody>
      </p:sp>
      <p:sp>
        <p:nvSpPr>
          <p:cNvPr id="6" name="Slide Number Placeholder 5"/>
          <p:cNvSpPr>
            <a:spLocks noGrp="1"/>
          </p:cNvSpPr>
          <p:nvPr>
            <p:ph type="sldNum" sz="quarter" idx="12"/>
          </p:nvPr>
        </p:nvSpPr>
        <p:spPr/>
        <p:txBody>
          <a:bodyPr/>
          <a:lstStyle/>
          <a:p>
            <a:fld id="{016DFC01-5263-43CC-B2B1-8A1F23EF6CC2}" type="slidenum">
              <a:rPr lang="en-US" smtClean="0"/>
              <a:pPr/>
              <a:t>14</a:t>
            </a:fld>
            <a:endParaRPr lang="en-US" dirty="0"/>
          </a:p>
        </p:txBody>
      </p:sp>
      <p:sp>
        <p:nvSpPr>
          <p:cNvPr id="11" name="Content Placeholder 2">
            <a:extLst>
              <a:ext uri="{FF2B5EF4-FFF2-40B4-BE49-F238E27FC236}">
                <a16:creationId xmlns:a16="http://schemas.microsoft.com/office/drawing/2014/main" id="{0201EBF8-3FA1-4A20-A522-C304F0CFFBD5}"/>
              </a:ext>
            </a:extLst>
          </p:cNvPr>
          <p:cNvSpPr>
            <a:spLocks noGrp="1"/>
          </p:cNvSpPr>
          <p:nvPr>
            <p:ph idx="1"/>
          </p:nvPr>
        </p:nvSpPr>
        <p:spPr>
          <a:xfrm>
            <a:off x="248816" y="1505415"/>
            <a:ext cx="8662102" cy="5033497"/>
          </a:xfrm>
        </p:spPr>
        <p:txBody>
          <a:bodyPr>
            <a:normAutofit/>
          </a:bodyPr>
          <a:lstStyle/>
          <a:p>
            <a:pPr marL="457200" lvl="1" indent="0">
              <a:lnSpc>
                <a:spcPct val="100000"/>
              </a:lnSpc>
              <a:spcAft>
                <a:spcPts val="0"/>
              </a:spcAft>
              <a:buNone/>
            </a:pPr>
            <a:r>
              <a:rPr lang="en-US" sz="1300" dirty="0"/>
              <a:t>.</a:t>
            </a:r>
            <a:endParaRPr lang="en-US" sz="1300" dirty="0">
              <a:latin typeface="Helvetica" panose="020B0604020202020204" pitchFamily="34" charset="0"/>
              <a:cs typeface="Helvetica" panose="020B0604020202020204" pitchFamily="34" charset="0"/>
            </a:endParaRPr>
          </a:p>
        </p:txBody>
      </p:sp>
      <p:pic>
        <p:nvPicPr>
          <p:cNvPr id="8" name="Picture 7">
            <a:extLst>
              <a:ext uri="{FF2B5EF4-FFF2-40B4-BE49-F238E27FC236}">
                <a16:creationId xmlns:a16="http://schemas.microsoft.com/office/drawing/2014/main" id="{567514F3-6616-418F-81E7-614EC03362E4}"/>
              </a:ext>
            </a:extLst>
          </p:cNvPr>
          <p:cNvPicPr>
            <a:picLocks noChangeAspect="1"/>
          </p:cNvPicPr>
          <p:nvPr/>
        </p:nvPicPr>
        <p:blipFill>
          <a:blip r:embed="rId3"/>
          <a:stretch>
            <a:fillRect/>
          </a:stretch>
        </p:blipFill>
        <p:spPr>
          <a:xfrm>
            <a:off x="1378040" y="1390918"/>
            <a:ext cx="6400800" cy="5467082"/>
          </a:xfrm>
          <a:prstGeom prst="rect">
            <a:avLst/>
          </a:prstGeom>
        </p:spPr>
      </p:pic>
    </p:spTree>
    <p:extLst>
      <p:ext uri="{BB962C8B-B14F-4D97-AF65-F5344CB8AC3E}">
        <p14:creationId xmlns:p14="http://schemas.microsoft.com/office/powerpoint/2010/main" val="3426164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689" y="306170"/>
            <a:ext cx="6705600" cy="1143000"/>
          </a:xfrm>
        </p:spPr>
        <p:txBody>
          <a:bodyPr>
            <a:normAutofit/>
          </a:bodyPr>
          <a:lstStyle/>
          <a:p>
            <a:r>
              <a:rPr lang="en-US" dirty="0">
                <a:solidFill>
                  <a:srgbClr val="002060"/>
                </a:solidFill>
                <a:latin typeface="Helvetica" pitchFamily="34" charset="0"/>
              </a:rPr>
              <a:t>FY2020 - Expenditures Highlights</a:t>
            </a:r>
          </a:p>
        </p:txBody>
      </p:sp>
      <p:sp>
        <p:nvSpPr>
          <p:cNvPr id="3" name="Content Placeholder 2"/>
          <p:cNvSpPr>
            <a:spLocks noGrp="1"/>
          </p:cNvSpPr>
          <p:nvPr>
            <p:ph idx="1"/>
          </p:nvPr>
        </p:nvSpPr>
        <p:spPr/>
        <p:txBody>
          <a:bodyPr>
            <a:noAutofit/>
          </a:bodyPr>
          <a:lstStyle/>
          <a:p>
            <a:r>
              <a:rPr lang="en-US" sz="1300" dirty="0">
                <a:latin typeface="Helvetica" pitchFamily="34" charset="0"/>
              </a:rPr>
              <a:t>The FY 2020 Budget for Fund 1000 reflects an 13.62% increase from the FY 2019 Budget Estimates - an approximate increase of $427,000. A significant amount of this increase is due to:</a:t>
            </a:r>
          </a:p>
          <a:p>
            <a:pPr lvl="1"/>
            <a:r>
              <a:rPr lang="en-US" sz="1300" dirty="0">
                <a:latin typeface="Helvetica" pitchFamily="34" charset="0"/>
              </a:rPr>
              <a:t>Funding for health benefits, pension contribution, and municipal employees contractual pay increases.</a:t>
            </a:r>
          </a:p>
          <a:p>
            <a:pPr lvl="1"/>
            <a:r>
              <a:rPr lang="en-US" sz="1300" dirty="0">
                <a:latin typeface="Helvetica" pitchFamily="34" charset="0"/>
              </a:rPr>
              <a:t>Funding a position that is responsible for administering compliance of Title VI of the Civil Rights Act of 1964, 42 U.S.C. 2000d et seq. ("Title VI").  Title VI prohibits discrimination on the basis of race, color, or national origin in any program or activity that receives Federal funds or other Federal financial assistance.</a:t>
            </a:r>
            <a:r>
              <a:rPr lang="en-US" sz="1300" dirty="0"/>
              <a:t> </a:t>
            </a:r>
          </a:p>
          <a:p>
            <a:pPr lvl="1"/>
            <a:r>
              <a:rPr lang="en-US" sz="1300" dirty="0"/>
              <a:t>In addition, the budget includes an expenditure reduction of $97,137 for departmental savings initiatives.</a:t>
            </a:r>
          </a:p>
          <a:p>
            <a:pPr lvl="1"/>
            <a:endParaRPr lang="en-US" sz="1300" dirty="0"/>
          </a:p>
          <a:p>
            <a:endParaRPr lang="en-US" sz="1000" dirty="0"/>
          </a:p>
          <a:p>
            <a:endParaRPr lang="en-US" sz="1000" dirty="0"/>
          </a:p>
        </p:txBody>
      </p:sp>
      <p:sp>
        <p:nvSpPr>
          <p:cNvPr id="6" name="Slide Number Placeholder 5"/>
          <p:cNvSpPr>
            <a:spLocks noGrp="1"/>
          </p:cNvSpPr>
          <p:nvPr>
            <p:ph type="sldNum" sz="quarter" idx="12"/>
          </p:nvPr>
        </p:nvSpPr>
        <p:spPr/>
        <p:txBody>
          <a:bodyPr/>
          <a:lstStyle/>
          <a:p>
            <a:fld id="{016DFC01-5263-43CC-B2B1-8A1F23EF6CC2}" type="slidenum">
              <a:rPr lang="en-US" smtClean="0"/>
              <a:pPr/>
              <a:t>15</a:t>
            </a:fld>
            <a:endParaRPr lang="en-US" dirty="0"/>
          </a:p>
        </p:txBody>
      </p:sp>
    </p:spTree>
    <p:extLst>
      <p:ext uri="{BB962C8B-B14F-4D97-AF65-F5344CB8AC3E}">
        <p14:creationId xmlns:p14="http://schemas.microsoft.com/office/powerpoint/2010/main" val="2139237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689" y="306170"/>
            <a:ext cx="6705600" cy="1143000"/>
          </a:xfrm>
        </p:spPr>
        <p:txBody>
          <a:bodyPr>
            <a:normAutofit/>
          </a:bodyPr>
          <a:lstStyle/>
          <a:p>
            <a:r>
              <a:rPr lang="en-US" dirty="0">
                <a:solidFill>
                  <a:srgbClr val="002060"/>
                </a:solidFill>
                <a:latin typeface="Helvetica" pitchFamily="34" charset="0"/>
              </a:rPr>
              <a:t>FY2020 - Expenditures Highlights (Cont’d)</a:t>
            </a:r>
          </a:p>
        </p:txBody>
      </p:sp>
      <p:sp>
        <p:nvSpPr>
          <p:cNvPr id="3" name="Content Placeholder 2"/>
          <p:cNvSpPr>
            <a:spLocks noGrp="1"/>
          </p:cNvSpPr>
          <p:nvPr>
            <p:ph idx="1"/>
          </p:nvPr>
        </p:nvSpPr>
        <p:spPr/>
        <p:txBody>
          <a:bodyPr>
            <a:noAutofit/>
          </a:bodyPr>
          <a:lstStyle/>
          <a:p>
            <a:r>
              <a:rPr lang="en-US" sz="1300" dirty="0">
                <a:latin typeface="Helvetica" pitchFamily="34" charset="0"/>
              </a:rPr>
              <a:t>The FY 2020 Budget for Fund 2424 reflects an 12.02% increase from the FY 2019 Budget Estimates, which equates to an approximate increase of $203,000.  A significant amount of this increase is due to:</a:t>
            </a:r>
          </a:p>
          <a:p>
            <a:pPr lvl="1"/>
            <a:r>
              <a:rPr lang="en-US" sz="1300" dirty="0">
                <a:latin typeface="Helvetica" pitchFamily="34" charset="0"/>
              </a:rPr>
              <a:t>Funding for health benefits, pension contribution, and municipal employees contractual pay increases.</a:t>
            </a:r>
          </a:p>
          <a:p>
            <a:pPr lvl="1"/>
            <a:r>
              <a:rPr lang="en-US" sz="1300" dirty="0">
                <a:latin typeface="Helvetica" pitchFamily="34" charset="0"/>
              </a:rPr>
              <a:t>A funding amount of $951,787 to support the Fire Department’s Emergency TeleHealth Navigation (ETHAN) Program.</a:t>
            </a:r>
          </a:p>
          <a:p>
            <a:pPr lvl="1"/>
            <a:r>
              <a:rPr lang="en-US" sz="1300" dirty="0">
                <a:latin typeface="Helvetica" pitchFamily="34" charset="0"/>
              </a:rPr>
              <a:t>A new commitment to provide partial funding for the Police Department Call Crisis Diversion Program for $230,000.</a:t>
            </a:r>
          </a:p>
          <a:p>
            <a:pPr lvl="1"/>
            <a:r>
              <a:rPr lang="en-US" sz="1300" dirty="0">
                <a:latin typeface="Helvetica" pitchFamily="34" charset="0"/>
              </a:rPr>
              <a:t>Continued commitment to support the Care Houston Program with an estimated cost of $400,000.</a:t>
            </a:r>
          </a:p>
          <a:p>
            <a:pPr lvl="1"/>
            <a:r>
              <a:rPr lang="en-US" sz="1300" dirty="0">
                <a:latin typeface="Helvetica" pitchFamily="34" charset="0"/>
              </a:rPr>
              <a:t>Funding to maintain an electronic management system to effectively track all Pay or Play (POP) activities.</a:t>
            </a:r>
          </a:p>
          <a:p>
            <a:pPr marL="0" indent="0">
              <a:buNone/>
            </a:pPr>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1000" dirty="0"/>
          </a:p>
          <a:p>
            <a:endParaRPr lang="en-US" sz="1000" dirty="0"/>
          </a:p>
        </p:txBody>
      </p:sp>
      <p:sp>
        <p:nvSpPr>
          <p:cNvPr id="6" name="Slide Number Placeholder 5"/>
          <p:cNvSpPr>
            <a:spLocks noGrp="1"/>
          </p:cNvSpPr>
          <p:nvPr>
            <p:ph type="sldNum" sz="quarter" idx="12"/>
          </p:nvPr>
        </p:nvSpPr>
        <p:spPr/>
        <p:txBody>
          <a:bodyPr/>
          <a:lstStyle/>
          <a:p>
            <a:fld id="{016DFC01-5263-43CC-B2B1-8A1F23EF6CC2}" type="slidenum">
              <a:rPr lang="en-US" smtClean="0"/>
              <a:pPr/>
              <a:t>16</a:t>
            </a:fld>
            <a:endParaRPr lang="en-US" dirty="0"/>
          </a:p>
        </p:txBody>
      </p:sp>
    </p:spTree>
    <p:extLst>
      <p:ext uri="{BB962C8B-B14F-4D97-AF65-F5344CB8AC3E}">
        <p14:creationId xmlns:p14="http://schemas.microsoft.com/office/powerpoint/2010/main" val="3877420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marL="0" indent="0" algn="ctr">
              <a:buNone/>
            </a:pPr>
            <a:r>
              <a:rPr lang="en-US" sz="11500" dirty="0">
                <a:solidFill>
                  <a:schemeClr val="bg2">
                    <a:lumMod val="25000"/>
                  </a:schemeClr>
                </a:solidFill>
                <a:latin typeface="Helvetica" pitchFamily="34" charset="0"/>
              </a:rPr>
              <a:t>Questions</a:t>
            </a:r>
          </a:p>
        </p:txBody>
      </p:sp>
      <p:sp>
        <p:nvSpPr>
          <p:cNvPr id="6" name="Slide Number Placeholder 5"/>
          <p:cNvSpPr>
            <a:spLocks noGrp="1"/>
          </p:cNvSpPr>
          <p:nvPr>
            <p:ph type="sldNum" sz="quarter" idx="12"/>
          </p:nvPr>
        </p:nvSpPr>
        <p:spPr/>
        <p:txBody>
          <a:bodyPr/>
          <a:lstStyle/>
          <a:p>
            <a:fld id="{016DFC01-5263-43CC-B2B1-8A1F23EF6CC2}" type="slidenum">
              <a:rPr lang="en-US" smtClean="0"/>
              <a:pPr/>
              <a:t>17</a:t>
            </a:fld>
            <a:endParaRPr lang="en-US" dirty="0"/>
          </a:p>
        </p:txBody>
      </p:sp>
    </p:spTree>
    <p:extLst>
      <p:ext uri="{BB962C8B-B14F-4D97-AF65-F5344CB8AC3E}">
        <p14:creationId xmlns:p14="http://schemas.microsoft.com/office/powerpoint/2010/main" val="2899778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latin typeface="Helvetica" pitchFamily="34" charset="0"/>
              </a:rPr>
              <a:t>Appendix</a:t>
            </a:r>
          </a:p>
        </p:txBody>
      </p:sp>
      <p:sp>
        <p:nvSpPr>
          <p:cNvPr id="3" name="Content Placeholder 2"/>
          <p:cNvSpPr>
            <a:spLocks noGrp="1"/>
          </p:cNvSpPr>
          <p:nvPr>
            <p:ph idx="1"/>
          </p:nvPr>
        </p:nvSpPr>
        <p:spPr/>
        <p:txBody>
          <a:bodyPr>
            <a:normAutofit/>
          </a:bodyPr>
          <a:lstStyle/>
          <a:p>
            <a:r>
              <a:rPr lang="en-US" sz="1800" dirty="0">
                <a:solidFill>
                  <a:schemeClr val="bg2">
                    <a:lumMod val="25000"/>
                  </a:schemeClr>
                </a:solidFill>
                <a:latin typeface="Helvetica" pitchFamily="34" charset="0"/>
              </a:rPr>
              <a:t>Contents, to include:</a:t>
            </a:r>
          </a:p>
          <a:p>
            <a:pPr lvl="1"/>
            <a:r>
              <a:rPr lang="en-US" sz="1300" dirty="0">
                <a:solidFill>
                  <a:schemeClr val="bg2">
                    <a:lumMod val="25000"/>
                  </a:schemeClr>
                </a:solidFill>
                <a:latin typeface="Helvetica" pitchFamily="34" charset="0"/>
              </a:rPr>
              <a:t>Department demographic breakdown (gender &amp; ethnicity)</a:t>
            </a:r>
          </a:p>
          <a:p>
            <a:pPr lvl="1"/>
            <a:r>
              <a:rPr lang="en-US" sz="1300" dirty="0">
                <a:solidFill>
                  <a:schemeClr val="bg2">
                    <a:lumMod val="25000"/>
                  </a:schemeClr>
                </a:solidFill>
                <a:latin typeface="Helvetica" pitchFamily="34" charset="0"/>
              </a:rPr>
              <a:t>Optional - Relevant operating information, examples:</a:t>
            </a:r>
          </a:p>
          <a:p>
            <a:pPr lvl="2"/>
            <a:r>
              <a:rPr lang="en-US" sz="1300" dirty="0">
                <a:solidFill>
                  <a:schemeClr val="bg2">
                    <a:lumMod val="25000"/>
                  </a:schemeClr>
                </a:solidFill>
                <a:latin typeface="Helvetica" pitchFamily="34" charset="0"/>
              </a:rPr>
              <a:t>Customer satisfaction surveys</a:t>
            </a:r>
          </a:p>
          <a:p>
            <a:pPr lvl="2"/>
            <a:r>
              <a:rPr lang="en-US" sz="1300" dirty="0">
                <a:solidFill>
                  <a:schemeClr val="bg2">
                    <a:lumMod val="25000"/>
                  </a:schemeClr>
                </a:solidFill>
                <a:latin typeface="Helvetica" pitchFamily="34" charset="0"/>
              </a:rPr>
              <a:t>Productivity or throughput trends impacted by recent initiatives</a:t>
            </a:r>
          </a:p>
        </p:txBody>
      </p:sp>
      <p:sp>
        <p:nvSpPr>
          <p:cNvPr id="6" name="Slide Number Placeholder 5"/>
          <p:cNvSpPr>
            <a:spLocks noGrp="1"/>
          </p:cNvSpPr>
          <p:nvPr>
            <p:ph type="sldNum" sz="quarter" idx="12"/>
          </p:nvPr>
        </p:nvSpPr>
        <p:spPr/>
        <p:txBody>
          <a:bodyPr/>
          <a:lstStyle/>
          <a:p>
            <a:fld id="{016DFC01-5263-43CC-B2B1-8A1F23EF6CC2}" type="slidenum">
              <a:rPr lang="en-US" smtClean="0"/>
              <a:pPr/>
              <a:t>18</a:t>
            </a:fld>
            <a:endParaRPr lang="en-US" dirty="0"/>
          </a:p>
        </p:txBody>
      </p:sp>
    </p:spTree>
    <p:extLst>
      <p:ext uri="{BB962C8B-B14F-4D97-AF65-F5344CB8AC3E}">
        <p14:creationId xmlns:p14="http://schemas.microsoft.com/office/powerpoint/2010/main" val="3861788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latin typeface="Helvetica" pitchFamily="34" charset="0"/>
              </a:rPr>
              <a:t>Budget History </a:t>
            </a:r>
            <a:br>
              <a:rPr lang="en-US" dirty="0">
                <a:solidFill>
                  <a:srgbClr val="002060"/>
                </a:solidFill>
                <a:latin typeface="Helvetica" pitchFamily="34" charset="0"/>
              </a:rPr>
            </a:br>
            <a:r>
              <a:rPr lang="en-US" dirty="0">
                <a:solidFill>
                  <a:srgbClr val="002060"/>
                </a:solidFill>
                <a:latin typeface="Helvetica" pitchFamily="34" charset="0"/>
              </a:rPr>
              <a:t>($ in the thousands)</a:t>
            </a:r>
            <a:endParaRPr lang="en-US" dirty="0">
              <a:solidFill>
                <a:srgbClr val="FF0000"/>
              </a:solidFill>
              <a:latin typeface="Helvetica" pitchFamily="34" charset="0"/>
            </a:endParaRPr>
          </a:p>
        </p:txBody>
      </p:sp>
      <p:sp>
        <p:nvSpPr>
          <p:cNvPr id="6" name="Slide Number Placeholder 5"/>
          <p:cNvSpPr>
            <a:spLocks noGrp="1"/>
          </p:cNvSpPr>
          <p:nvPr>
            <p:ph type="sldNum" sz="quarter" idx="12"/>
          </p:nvPr>
        </p:nvSpPr>
        <p:spPr/>
        <p:txBody>
          <a:bodyPr/>
          <a:lstStyle/>
          <a:p>
            <a:fld id="{016DFC01-5263-43CC-B2B1-8A1F23EF6CC2}" type="slidenum">
              <a:rPr lang="en-US" smtClean="0"/>
              <a:pPr/>
              <a:t>19</a:t>
            </a:fld>
            <a:endParaRPr lang="en-US" dirty="0"/>
          </a:p>
        </p:txBody>
      </p:sp>
      <p:pic>
        <p:nvPicPr>
          <p:cNvPr id="5" name="Picture 4">
            <a:extLst>
              <a:ext uri="{FF2B5EF4-FFF2-40B4-BE49-F238E27FC236}">
                <a16:creationId xmlns:a16="http://schemas.microsoft.com/office/drawing/2014/main" id="{A15B3046-FA6B-4014-82BC-CE07B814F47A}"/>
              </a:ext>
            </a:extLst>
          </p:cNvPr>
          <p:cNvPicPr>
            <a:picLocks noChangeAspect="1"/>
          </p:cNvPicPr>
          <p:nvPr/>
        </p:nvPicPr>
        <p:blipFill>
          <a:blip r:embed="rId3"/>
          <a:stretch>
            <a:fillRect/>
          </a:stretch>
        </p:blipFill>
        <p:spPr>
          <a:xfrm>
            <a:off x="876393" y="1514475"/>
            <a:ext cx="7391213" cy="4506525"/>
          </a:xfrm>
          <a:prstGeom prst="rect">
            <a:avLst/>
          </a:prstGeom>
        </p:spPr>
      </p:pic>
    </p:spTree>
    <p:extLst>
      <p:ext uri="{BB962C8B-B14F-4D97-AF65-F5344CB8AC3E}">
        <p14:creationId xmlns:p14="http://schemas.microsoft.com/office/powerpoint/2010/main" val="1143725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060"/>
                </a:solidFill>
                <a:latin typeface="Helvetica" pitchFamily="34" charset="0"/>
              </a:rPr>
              <a:t>Organizational Chart</a:t>
            </a:r>
          </a:p>
        </p:txBody>
      </p:sp>
      <p:pic>
        <p:nvPicPr>
          <p:cNvPr id="3" name="Picture 2">
            <a:extLst>
              <a:ext uri="{FF2B5EF4-FFF2-40B4-BE49-F238E27FC236}">
                <a16:creationId xmlns:a16="http://schemas.microsoft.com/office/drawing/2014/main" id="{8BA54855-532D-49A7-92DF-67D934153AAD}"/>
              </a:ext>
            </a:extLst>
          </p:cNvPr>
          <p:cNvPicPr>
            <a:picLocks noChangeAspect="1"/>
          </p:cNvPicPr>
          <p:nvPr/>
        </p:nvPicPr>
        <p:blipFill>
          <a:blip r:embed="rId3"/>
          <a:stretch>
            <a:fillRect/>
          </a:stretch>
        </p:blipFill>
        <p:spPr>
          <a:xfrm>
            <a:off x="71120" y="1219201"/>
            <a:ext cx="8900160" cy="5201920"/>
          </a:xfrm>
          <a:prstGeom prst="rect">
            <a:avLst/>
          </a:prstGeom>
        </p:spPr>
      </p:pic>
    </p:spTree>
    <p:extLst>
      <p:ext uri="{BB962C8B-B14F-4D97-AF65-F5344CB8AC3E}">
        <p14:creationId xmlns:p14="http://schemas.microsoft.com/office/powerpoint/2010/main" val="1665808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332C-A8CD-4BAB-B265-D900CC80FD66}"/>
              </a:ext>
            </a:extLst>
          </p:cNvPr>
          <p:cNvSpPr>
            <a:spLocks noGrp="1"/>
          </p:cNvSpPr>
          <p:nvPr>
            <p:ph type="title"/>
          </p:nvPr>
        </p:nvSpPr>
        <p:spPr/>
        <p:txBody>
          <a:bodyPr/>
          <a:lstStyle/>
          <a:p>
            <a:r>
              <a:rPr lang="en-US" dirty="0">
                <a:latin typeface="Helvetica" pitchFamily="34" charset="0"/>
              </a:rPr>
              <a:t>Department Budget Reductions </a:t>
            </a:r>
            <a:br>
              <a:rPr lang="en-US" dirty="0">
                <a:latin typeface="Helvetica" pitchFamily="34" charset="0"/>
              </a:rPr>
            </a:br>
            <a:r>
              <a:rPr lang="en-US" dirty="0">
                <a:latin typeface="Helvetica" pitchFamily="34" charset="0"/>
              </a:rPr>
              <a:t>(in thousands)</a:t>
            </a:r>
          </a:p>
        </p:txBody>
      </p:sp>
      <p:sp>
        <p:nvSpPr>
          <p:cNvPr id="4" name="Slide Number Placeholder 3">
            <a:extLst>
              <a:ext uri="{FF2B5EF4-FFF2-40B4-BE49-F238E27FC236}">
                <a16:creationId xmlns:a16="http://schemas.microsoft.com/office/drawing/2014/main" id="{20A01BA8-35FB-4EA9-8F1C-8B6172B8C9D2}"/>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20</a:t>
            </a:fld>
            <a:endParaRPr lang="en-US" dirty="0">
              <a:solidFill>
                <a:prstClr val="black"/>
              </a:solidFill>
              <a:ea typeface="ＭＳ Ｐゴシック" charset="0"/>
            </a:endParaRPr>
          </a:p>
        </p:txBody>
      </p:sp>
      <p:graphicFrame>
        <p:nvGraphicFramePr>
          <p:cNvPr id="9" name="Table 8">
            <a:extLst>
              <a:ext uri="{FF2B5EF4-FFF2-40B4-BE49-F238E27FC236}">
                <a16:creationId xmlns:a16="http://schemas.microsoft.com/office/drawing/2014/main" id="{8F6CF235-91B7-4084-842A-BDED15968F1A}"/>
              </a:ext>
            </a:extLst>
          </p:cNvPr>
          <p:cNvGraphicFramePr>
            <a:graphicFrameLocks noGrp="1"/>
          </p:cNvGraphicFramePr>
          <p:nvPr>
            <p:extLst>
              <p:ext uri="{D42A27DB-BD31-4B8C-83A1-F6EECF244321}">
                <p14:modId xmlns:p14="http://schemas.microsoft.com/office/powerpoint/2010/main" val="1341622469"/>
              </p:ext>
            </p:extLst>
          </p:nvPr>
        </p:nvGraphicFramePr>
        <p:xfrm>
          <a:off x="555476" y="1497503"/>
          <a:ext cx="7674123" cy="1989500"/>
        </p:xfrm>
        <a:graphic>
          <a:graphicData uri="http://schemas.openxmlformats.org/drawingml/2006/table">
            <a:tbl>
              <a:tblPr firstRow="1" bandRow="1">
                <a:tableStyleId>{5C22544A-7EE6-4342-B048-85BDC9FD1C3A}</a:tableStyleId>
              </a:tblPr>
              <a:tblGrid>
                <a:gridCol w="2573826">
                  <a:extLst>
                    <a:ext uri="{9D8B030D-6E8A-4147-A177-3AD203B41FA5}">
                      <a16:colId xmlns:a16="http://schemas.microsoft.com/office/drawing/2014/main" val="516550114"/>
                    </a:ext>
                  </a:extLst>
                </a:gridCol>
                <a:gridCol w="1268543">
                  <a:extLst>
                    <a:ext uri="{9D8B030D-6E8A-4147-A177-3AD203B41FA5}">
                      <a16:colId xmlns:a16="http://schemas.microsoft.com/office/drawing/2014/main" val="120854523"/>
                    </a:ext>
                  </a:extLst>
                </a:gridCol>
                <a:gridCol w="1210027">
                  <a:extLst>
                    <a:ext uri="{9D8B030D-6E8A-4147-A177-3AD203B41FA5}">
                      <a16:colId xmlns:a16="http://schemas.microsoft.com/office/drawing/2014/main" val="2288775472"/>
                    </a:ext>
                  </a:extLst>
                </a:gridCol>
                <a:gridCol w="1390470">
                  <a:extLst>
                    <a:ext uri="{9D8B030D-6E8A-4147-A177-3AD203B41FA5}">
                      <a16:colId xmlns:a16="http://schemas.microsoft.com/office/drawing/2014/main" val="3226125417"/>
                    </a:ext>
                  </a:extLst>
                </a:gridCol>
                <a:gridCol w="1231257">
                  <a:extLst>
                    <a:ext uri="{9D8B030D-6E8A-4147-A177-3AD203B41FA5}">
                      <a16:colId xmlns:a16="http://schemas.microsoft.com/office/drawing/2014/main" val="2175961683"/>
                    </a:ext>
                  </a:extLst>
                </a:gridCol>
              </a:tblGrid>
              <a:tr h="462890">
                <a:tc>
                  <a:txBody>
                    <a:bodyPr/>
                    <a:lstStyle/>
                    <a:p>
                      <a:pPr algn="ctr"/>
                      <a:r>
                        <a:rPr lang="en-US" sz="1300" dirty="0">
                          <a:latin typeface="Verdana" pitchFamily="34" charset="0"/>
                          <a:ea typeface="Verdana" pitchFamily="34" charset="0"/>
                          <a:cs typeface="Verdana" pitchFamily="34" charset="0"/>
                        </a:rPr>
                        <a:t>Fund</a:t>
                      </a:r>
                    </a:p>
                  </a:txBody>
                  <a:tcPr anchor="b">
                    <a:solidFill>
                      <a:schemeClr val="accent1">
                        <a:lumMod val="50000"/>
                      </a:schemeClr>
                    </a:solidFill>
                  </a:tcPr>
                </a:tc>
                <a:tc>
                  <a:txBody>
                    <a:bodyPr/>
                    <a:lstStyle/>
                    <a:p>
                      <a:pPr algn="ctr"/>
                      <a:r>
                        <a:rPr lang="en-US" sz="1300" dirty="0">
                          <a:latin typeface="Verdana" pitchFamily="34" charset="0"/>
                          <a:ea typeface="Verdana" pitchFamily="34" charset="0"/>
                          <a:cs typeface="Verdana" pitchFamily="34" charset="0"/>
                        </a:rPr>
                        <a:t>FY18</a:t>
                      </a:r>
                    </a:p>
                  </a:txBody>
                  <a:tcPr anchor="b">
                    <a:solidFill>
                      <a:schemeClr val="accent1">
                        <a:lumMod val="50000"/>
                      </a:schemeClr>
                    </a:solidFill>
                  </a:tcPr>
                </a:tc>
                <a:tc>
                  <a:txBody>
                    <a:bodyPr/>
                    <a:lstStyle/>
                    <a:p>
                      <a:pPr algn="ctr"/>
                      <a:r>
                        <a:rPr lang="en-US" sz="1300" dirty="0">
                          <a:latin typeface="Verdana" pitchFamily="34" charset="0"/>
                          <a:ea typeface="Verdana" pitchFamily="34" charset="0"/>
                          <a:cs typeface="Verdana" pitchFamily="34" charset="0"/>
                        </a:rPr>
                        <a:t>FY19</a:t>
                      </a:r>
                    </a:p>
                  </a:txBody>
                  <a:tcPr anchor="b">
                    <a:solidFill>
                      <a:schemeClr val="accent1">
                        <a:lumMod val="50000"/>
                      </a:schemeClr>
                    </a:solidFill>
                  </a:tcPr>
                </a:tc>
                <a:tc>
                  <a:txBody>
                    <a:bodyPr/>
                    <a:lstStyle/>
                    <a:p>
                      <a:pPr algn="ctr"/>
                      <a:r>
                        <a:rPr lang="en-US" sz="1300" dirty="0">
                          <a:latin typeface="Verdana" pitchFamily="34" charset="0"/>
                          <a:ea typeface="Verdana" pitchFamily="34" charset="0"/>
                          <a:cs typeface="Verdana" pitchFamily="34" charset="0"/>
                        </a:rPr>
                        <a:t>FY20</a:t>
                      </a:r>
                    </a:p>
                  </a:txBody>
                  <a:tcPr anchor="b">
                    <a:solidFill>
                      <a:schemeClr val="accent1">
                        <a:lumMod val="50000"/>
                      </a:schemeClr>
                    </a:solidFill>
                  </a:tcPr>
                </a:tc>
                <a:tc>
                  <a:txBody>
                    <a:bodyPr/>
                    <a:lstStyle/>
                    <a:p>
                      <a:pPr algn="ctr"/>
                      <a:r>
                        <a:rPr lang="en-US" sz="1300" dirty="0">
                          <a:latin typeface="Verdana" pitchFamily="34" charset="0"/>
                          <a:ea typeface="Verdana" pitchFamily="34" charset="0"/>
                          <a:cs typeface="Verdana" pitchFamily="34" charset="0"/>
                        </a:rPr>
                        <a:t>3-Year Total</a:t>
                      </a:r>
                    </a:p>
                  </a:txBody>
                  <a:tcPr anchor="b">
                    <a:solidFill>
                      <a:schemeClr val="accent1">
                        <a:lumMod val="50000"/>
                      </a:schemeClr>
                    </a:solidFill>
                  </a:tcPr>
                </a:tc>
                <a:extLst>
                  <a:ext uri="{0D108BD9-81ED-4DB2-BD59-A6C34878D82A}">
                    <a16:rowId xmlns:a16="http://schemas.microsoft.com/office/drawing/2014/main" val="2766710000"/>
                  </a:ext>
                </a:extLst>
              </a:tr>
              <a:tr h="375455">
                <a:tc>
                  <a:txBody>
                    <a:bodyPr/>
                    <a:lstStyle/>
                    <a:p>
                      <a:pPr algn="l"/>
                      <a:r>
                        <a:rPr lang="en-US" sz="1300" dirty="0"/>
                        <a:t>General Fund</a:t>
                      </a:r>
                    </a:p>
                  </a:txBody>
                  <a:tcPr anchor="b"/>
                </a:tc>
                <a:tc>
                  <a:txBody>
                    <a:bodyPr/>
                    <a:lstStyle/>
                    <a:p>
                      <a:pPr algn="ctr"/>
                      <a:r>
                        <a:rPr lang="en-US" sz="1300" dirty="0"/>
                        <a:t>$86</a:t>
                      </a:r>
                    </a:p>
                  </a:txBody>
                  <a:tcPr anchor="b"/>
                </a:tc>
                <a:tc>
                  <a:txBody>
                    <a:bodyPr/>
                    <a:lstStyle/>
                    <a:p>
                      <a:pPr algn="ctr"/>
                      <a:r>
                        <a:rPr lang="en-US" sz="1300" dirty="0"/>
                        <a:t>$0</a:t>
                      </a:r>
                    </a:p>
                  </a:txBody>
                  <a:tcPr anchor="b"/>
                </a:tc>
                <a:tc>
                  <a:txBody>
                    <a:bodyPr/>
                    <a:lstStyle/>
                    <a:p>
                      <a:pPr algn="ctr"/>
                      <a:r>
                        <a:rPr lang="en-US" sz="1300" dirty="0"/>
                        <a:t>$97</a:t>
                      </a:r>
                    </a:p>
                  </a:txBody>
                  <a:tcPr anchor="b"/>
                </a:tc>
                <a:tc>
                  <a:txBody>
                    <a:bodyPr/>
                    <a:lstStyle/>
                    <a:p>
                      <a:pPr algn="ctr"/>
                      <a:r>
                        <a:rPr lang="en-US" sz="1300" dirty="0"/>
                        <a:t>$183</a:t>
                      </a:r>
                    </a:p>
                  </a:txBody>
                  <a:tcPr anchor="b"/>
                </a:tc>
                <a:extLst>
                  <a:ext uri="{0D108BD9-81ED-4DB2-BD59-A6C34878D82A}">
                    <a16:rowId xmlns:a16="http://schemas.microsoft.com/office/drawing/2014/main" val="967263499"/>
                  </a:ext>
                </a:extLst>
              </a:tr>
              <a:tr h="375455">
                <a:tc>
                  <a:txBody>
                    <a:bodyPr/>
                    <a:lstStyle/>
                    <a:p>
                      <a:pPr algn="l"/>
                      <a:r>
                        <a:rPr lang="en-US" sz="1300" dirty="0"/>
                        <a:t>Special Revenue Fund </a:t>
                      </a:r>
                    </a:p>
                  </a:txBody>
                  <a:tcPr anchor="b"/>
                </a:tc>
                <a:tc>
                  <a:txBody>
                    <a:bodyPr/>
                    <a:lstStyle/>
                    <a:p>
                      <a:pPr algn="ctr"/>
                      <a:r>
                        <a:rPr lang="en-US" sz="1300" dirty="0"/>
                        <a:t>$0</a:t>
                      </a:r>
                    </a:p>
                  </a:txBody>
                  <a:tcPr anchor="b"/>
                </a:tc>
                <a:tc>
                  <a:txBody>
                    <a:bodyPr/>
                    <a:lstStyle/>
                    <a:p>
                      <a:pPr algn="ctr"/>
                      <a:r>
                        <a:rPr lang="en-US" sz="1300" dirty="0"/>
                        <a:t>$0</a:t>
                      </a:r>
                    </a:p>
                  </a:txBody>
                  <a:tcPr anchor="b"/>
                </a:tc>
                <a:tc>
                  <a:txBody>
                    <a:bodyPr/>
                    <a:lstStyle/>
                    <a:p>
                      <a:pPr algn="ctr"/>
                      <a:r>
                        <a:rPr lang="en-US" sz="1300" dirty="0"/>
                        <a:t>$0</a:t>
                      </a:r>
                    </a:p>
                  </a:txBody>
                  <a:tcPr anchor="b"/>
                </a:tc>
                <a:tc>
                  <a:txBody>
                    <a:bodyPr/>
                    <a:lstStyle/>
                    <a:p>
                      <a:pPr algn="ctr"/>
                      <a:r>
                        <a:rPr lang="en-US" sz="1300" dirty="0"/>
                        <a:t>$0</a:t>
                      </a:r>
                    </a:p>
                  </a:txBody>
                  <a:tcPr anchor="b"/>
                </a:tc>
                <a:extLst>
                  <a:ext uri="{0D108BD9-81ED-4DB2-BD59-A6C34878D82A}">
                    <a16:rowId xmlns:a16="http://schemas.microsoft.com/office/drawing/2014/main" val="1397294352"/>
                  </a:ext>
                </a:extLst>
              </a:tr>
              <a:tr h="375455">
                <a:tc>
                  <a:txBody>
                    <a:bodyPr/>
                    <a:lstStyle/>
                    <a:p>
                      <a:pPr algn="l"/>
                      <a:r>
                        <a:rPr lang="en-US" sz="1300" dirty="0"/>
                        <a:t>Enterprise</a:t>
                      </a:r>
                    </a:p>
                  </a:txBody>
                  <a:tcPr anchor="b"/>
                </a:tc>
                <a:tc>
                  <a:txBody>
                    <a:bodyPr/>
                    <a:lstStyle/>
                    <a:p>
                      <a:pPr algn="ctr"/>
                      <a:r>
                        <a:rPr lang="en-US" sz="1300" dirty="0"/>
                        <a:t>N/A</a:t>
                      </a:r>
                    </a:p>
                  </a:txBody>
                  <a:tcPr anchor="b"/>
                </a:tc>
                <a:tc>
                  <a:txBody>
                    <a:bodyPr/>
                    <a:lstStyle/>
                    <a:p>
                      <a:pPr algn="ctr"/>
                      <a:r>
                        <a:rPr lang="en-US" sz="1300" dirty="0"/>
                        <a:t>N/A</a:t>
                      </a:r>
                    </a:p>
                  </a:txBody>
                  <a:tcPr anchor="b"/>
                </a:tc>
                <a:tc>
                  <a:txBody>
                    <a:bodyPr/>
                    <a:lstStyle/>
                    <a:p>
                      <a:pPr algn="ctr"/>
                      <a:r>
                        <a:rPr lang="en-US" sz="1300" dirty="0"/>
                        <a:t>N/A</a:t>
                      </a:r>
                    </a:p>
                  </a:txBody>
                  <a:tcPr anchor="b"/>
                </a:tc>
                <a:tc>
                  <a:txBody>
                    <a:bodyPr/>
                    <a:lstStyle/>
                    <a:p>
                      <a:pPr algn="ctr"/>
                      <a:r>
                        <a:rPr lang="en-US" sz="1300" dirty="0"/>
                        <a:t>N/A</a:t>
                      </a:r>
                    </a:p>
                  </a:txBody>
                  <a:tcPr anchor="b"/>
                </a:tc>
                <a:extLst>
                  <a:ext uri="{0D108BD9-81ED-4DB2-BD59-A6C34878D82A}">
                    <a16:rowId xmlns:a16="http://schemas.microsoft.com/office/drawing/2014/main" val="3912358189"/>
                  </a:ext>
                </a:extLst>
              </a:tr>
              <a:tr h="375455">
                <a:tc>
                  <a:txBody>
                    <a:bodyPr/>
                    <a:lstStyle/>
                    <a:p>
                      <a:pPr marL="0" algn="ctr" defTabSz="914400" rtl="0" eaLnBrk="1" latinLnBrk="0" hangingPunct="1"/>
                      <a:r>
                        <a:rPr lang="en-US" sz="1300" b="1" kern="1200" dirty="0">
                          <a:solidFill>
                            <a:schemeClr val="lt1"/>
                          </a:solidFill>
                          <a:latin typeface="Verdana" pitchFamily="34" charset="0"/>
                          <a:ea typeface="Verdana" pitchFamily="34" charset="0"/>
                          <a:cs typeface="Verdana" pitchFamily="34" charset="0"/>
                        </a:rPr>
                        <a:t>Total</a:t>
                      </a:r>
                    </a:p>
                  </a:txBody>
                  <a:tcPr anchor="b">
                    <a:solidFill>
                      <a:schemeClr val="accent1">
                        <a:lumMod val="50000"/>
                      </a:schemeClr>
                    </a:solidFill>
                  </a:tcPr>
                </a:tc>
                <a:tc>
                  <a:txBody>
                    <a:bodyPr/>
                    <a:lstStyle/>
                    <a:p>
                      <a:pPr algn="ctr"/>
                      <a:endParaRPr lang="en-US" sz="1300" b="1" dirty="0">
                        <a:solidFill>
                          <a:schemeClr val="bg1"/>
                        </a:solidFill>
                      </a:endParaRPr>
                    </a:p>
                  </a:txBody>
                  <a:tcPr anchor="b">
                    <a:solidFill>
                      <a:schemeClr val="accent1">
                        <a:lumMod val="50000"/>
                      </a:schemeClr>
                    </a:solidFill>
                  </a:tcPr>
                </a:tc>
                <a:tc>
                  <a:txBody>
                    <a:bodyPr/>
                    <a:lstStyle/>
                    <a:p>
                      <a:pPr algn="ctr"/>
                      <a:endParaRPr lang="en-US" sz="1300" b="1" dirty="0">
                        <a:solidFill>
                          <a:schemeClr val="bg1"/>
                        </a:solidFill>
                      </a:endParaRPr>
                    </a:p>
                  </a:txBody>
                  <a:tcPr anchor="b">
                    <a:solidFill>
                      <a:schemeClr val="accent1">
                        <a:lumMod val="50000"/>
                      </a:schemeClr>
                    </a:solidFill>
                  </a:tcPr>
                </a:tc>
                <a:tc>
                  <a:txBody>
                    <a:bodyPr/>
                    <a:lstStyle/>
                    <a:p>
                      <a:pPr algn="ctr"/>
                      <a:endParaRPr lang="en-US" sz="1300" b="1" dirty="0">
                        <a:solidFill>
                          <a:schemeClr val="bg1"/>
                        </a:solidFill>
                      </a:endParaRPr>
                    </a:p>
                  </a:txBody>
                  <a:tcPr anchor="b">
                    <a:solidFill>
                      <a:schemeClr val="accent1">
                        <a:lumMod val="50000"/>
                      </a:schemeClr>
                    </a:solidFill>
                  </a:tcPr>
                </a:tc>
                <a:tc>
                  <a:txBody>
                    <a:bodyPr/>
                    <a:lstStyle/>
                    <a:p>
                      <a:pPr algn="ctr"/>
                      <a:endParaRPr lang="en-US" sz="1300" b="1" dirty="0">
                        <a:solidFill>
                          <a:schemeClr val="bg1"/>
                        </a:solidFill>
                      </a:endParaRPr>
                    </a:p>
                  </a:txBody>
                  <a:tcPr anchor="b">
                    <a:solidFill>
                      <a:schemeClr val="accent1">
                        <a:lumMod val="50000"/>
                      </a:schemeClr>
                    </a:solidFill>
                  </a:tcPr>
                </a:tc>
                <a:extLst>
                  <a:ext uri="{0D108BD9-81ED-4DB2-BD59-A6C34878D82A}">
                    <a16:rowId xmlns:a16="http://schemas.microsoft.com/office/drawing/2014/main" val="3365223260"/>
                  </a:ext>
                </a:extLst>
              </a:tr>
            </a:tbl>
          </a:graphicData>
        </a:graphic>
      </p:graphicFrame>
      <p:sp>
        <p:nvSpPr>
          <p:cNvPr id="10" name="Content Placeholder 2">
            <a:extLst>
              <a:ext uri="{FF2B5EF4-FFF2-40B4-BE49-F238E27FC236}">
                <a16:creationId xmlns:a16="http://schemas.microsoft.com/office/drawing/2014/main" id="{5BDB37D0-146F-49AA-9046-B7E482BBAE16}"/>
              </a:ext>
            </a:extLst>
          </p:cNvPr>
          <p:cNvSpPr>
            <a:spLocks noGrp="1"/>
          </p:cNvSpPr>
          <p:nvPr>
            <p:ph idx="1"/>
          </p:nvPr>
        </p:nvSpPr>
        <p:spPr>
          <a:xfrm>
            <a:off x="457200" y="3695928"/>
            <a:ext cx="8011353" cy="2660421"/>
          </a:xfrm>
        </p:spPr>
        <p:txBody>
          <a:bodyPr>
            <a:noAutofit/>
          </a:bodyPr>
          <a:lstStyle/>
          <a:p>
            <a:r>
              <a:rPr lang="en-US" sz="1800" dirty="0">
                <a:solidFill>
                  <a:schemeClr val="bg2">
                    <a:lumMod val="25000"/>
                  </a:schemeClr>
                </a:solidFill>
                <a:latin typeface="Helvetica" pitchFamily="34" charset="0"/>
              </a:rPr>
              <a:t>Discuss 3-year budget reductions</a:t>
            </a:r>
          </a:p>
          <a:p>
            <a:pPr lvl="1"/>
            <a:r>
              <a:rPr lang="en-US" sz="1300" dirty="0">
                <a:solidFill>
                  <a:schemeClr val="bg2">
                    <a:lumMod val="25000"/>
                  </a:schemeClr>
                </a:solidFill>
                <a:latin typeface="Helvetica" pitchFamily="34" charset="0"/>
              </a:rPr>
              <a:t>FY 2018 - General Fund Budget Target - $3,028</a:t>
            </a:r>
          </a:p>
          <a:p>
            <a:pPr lvl="1"/>
            <a:r>
              <a:rPr lang="en-US" sz="1300" dirty="0">
                <a:solidFill>
                  <a:schemeClr val="bg2">
                    <a:lumMod val="25000"/>
                  </a:schemeClr>
                </a:solidFill>
                <a:latin typeface="Helvetica" pitchFamily="34" charset="0"/>
              </a:rPr>
              <a:t>Budget Cut Amount:  $86,204</a:t>
            </a:r>
          </a:p>
          <a:p>
            <a:pPr lvl="1"/>
            <a:r>
              <a:rPr lang="en-US" sz="1300" dirty="0">
                <a:latin typeface="Helvetica" pitchFamily="34" charset="0"/>
              </a:rPr>
              <a:t>Personnel Utilization Savings:  $49,951</a:t>
            </a:r>
          </a:p>
          <a:p>
            <a:pPr marL="457200" lvl="1" indent="0">
              <a:buNone/>
            </a:pPr>
            <a:r>
              <a:rPr lang="en-US" sz="1300" dirty="0">
                <a:solidFill>
                  <a:schemeClr val="bg2">
                    <a:lumMod val="25000"/>
                  </a:schemeClr>
                </a:solidFill>
                <a:latin typeface="Helvetica" pitchFamily="34" charset="0"/>
              </a:rPr>
              <a:t>OBO cut $49,500 in funding for the Build Up Houston Program, $20,000 for the Kauffman Fasttrac NewVenture Program, and $16,704 from the General Ledger accounts for a total of $86,204.</a:t>
            </a:r>
          </a:p>
          <a:p>
            <a:pPr lvl="1"/>
            <a:r>
              <a:rPr lang="en-US" sz="1300" dirty="0">
                <a:solidFill>
                  <a:schemeClr val="bg2">
                    <a:lumMod val="25000"/>
                  </a:schemeClr>
                </a:solidFill>
                <a:latin typeface="Helvetica" pitchFamily="34" charset="0"/>
              </a:rPr>
              <a:t>How many positions eliminated:  0</a:t>
            </a:r>
          </a:p>
          <a:p>
            <a:pPr lvl="1"/>
            <a:endParaRPr lang="en-US" dirty="0">
              <a:solidFill>
                <a:schemeClr val="bg2">
                  <a:lumMod val="25000"/>
                </a:schemeClr>
              </a:solidFill>
              <a:latin typeface="Helvetica" pitchFamily="34" charset="0"/>
            </a:endParaRPr>
          </a:p>
          <a:p>
            <a:pPr marL="0" indent="0">
              <a:buNone/>
            </a:pPr>
            <a:endParaRPr lang="en-US" b="1" u="sng" dirty="0">
              <a:latin typeface="Verdana" panose="020B0604030504040204" pitchFamily="34" charset="0"/>
              <a:ea typeface="Verdana" panose="020B0604030504040204" pitchFamily="34" charset="0"/>
              <a:cs typeface="Verdana" panose="020B0604030504040204" pitchFamily="34" charset="0"/>
            </a:endParaRPr>
          </a:p>
          <a:p>
            <a:endParaRPr lang="en-US" sz="700" dirty="0"/>
          </a:p>
          <a:p>
            <a:endParaRPr lang="en-US" sz="700" dirty="0"/>
          </a:p>
        </p:txBody>
      </p:sp>
    </p:spTree>
    <p:extLst>
      <p:ext uri="{BB962C8B-B14F-4D97-AF65-F5344CB8AC3E}">
        <p14:creationId xmlns:p14="http://schemas.microsoft.com/office/powerpoint/2010/main" val="1165043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332C-A8CD-4BAB-B265-D900CC80FD66}"/>
              </a:ext>
            </a:extLst>
          </p:cNvPr>
          <p:cNvSpPr>
            <a:spLocks noGrp="1"/>
          </p:cNvSpPr>
          <p:nvPr>
            <p:ph type="title"/>
          </p:nvPr>
        </p:nvSpPr>
        <p:spPr>
          <a:xfrm>
            <a:off x="457200" y="303139"/>
            <a:ext cx="6273800" cy="592211"/>
          </a:xfrm>
        </p:spPr>
        <p:txBody>
          <a:bodyPr>
            <a:noAutofit/>
          </a:bodyPr>
          <a:lstStyle/>
          <a:p>
            <a:r>
              <a:rPr lang="en-US" dirty="0">
                <a:solidFill>
                  <a:srgbClr val="002060"/>
                </a:solidFill>
                <a:latin typeface="Helvetica" pitchFamily="34" charset="0"/>
              </a:rPr>
              <a:t>Department Budget Reductions (Cont’d) </a:t>
            </a:r>
            <a:br>
              <a:rPr lang="en-US" dirty="0">
                <a:solidFill>
                  <a:srgbClr val="002060"/>
                </a:solidFill>
                <a:latin typeface="Helvetica" pitchFamily="34" charset="0"/>
              </a:rPr>
            </a:br>
            <a:r>
              <a:rPr lang="en-US" dirty="0">
                <a:solidFill>
                  <a:srgbClr val="002060"/>
                </a:solidFill>
                <a:latin typeface="Helvetica" pitchFamily="34" charset="0"/>
              </a:rPr>
              <a:t>(in thousands)</a:t>
            </a:r>
          </a:p>
        </p:txBody>
      </p:sp>
      <p:sp>
        <p:nvSpPr>
          <p:cNvPr id="4" name="Slide Number Placeholder 3">
            <a:extLst>
              <a:ext uri="{FF2B5EF4-FFF2-40B4-BE49-F238E27FC236}">
                <a16:creationId xmlns:a16="http://schemas.microsoft.com/office/drawing/2014/main" id="{20A01BA8-35FB-4EA9-8F1C-8B6172B8C9D2}"/>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21</a:t>
            </a:fld>
            <a:endParaRPr lang="en-US" dirty="0">
              <a:solidFill>
                <a:prstClr val="black"/>
              </a:solidFill>
              <a:ea typeface="ＭＳ Ｐゴシック" charset="0"/>
            </a:endParaRPr>
          </a:p>
        </p:txBody>
      </p:sp>
      <p:sp>
        <p:nvSpPr>
          <p:cNvPr id="10" name="Content Placeholder 2">
            <a:extLst>
              <a:ext uri="{FF2B5EF4-FFF2-40B4-BE49-F238E27FC236}">
                <a16:creationId xmlns:a16="http://schemas.microsoft.com/office/drawing/2014/main" id="{5BDB37D0-146F-49AA-9046-B7E482BBAE16}"/>
              </a:ext>
            </a:extLst>
          </p:cNvPr>
          <p:cNvSpPr>
            <a:spLocks noGrp="1"/>
          </p:cNvSpPr>
          <p:nvPr>
            <p:ph idx="1"/>
          </p:nvPr>
        </p:nvSpPr>
        <p:spPr>
          <a:xfrm>
            <a:off x="0" y="1307474"/>
            <a:ext cx="8686800" cy="4293226"/>
          </a:xfrm>
        </p:spPr>
        <p:txBody>
          <a:bodyPr>
            <a:noAutofit/>
          </a:bodyPr>
          <a:lstStyle/>
          <a:p>
            <a:pPr lvl="1"/>
            <a:r>
              <a:rPr lang="en-US" sz="1300" dirty="0">
                <a:solidFill>
                  <a:schemeClr val="bg2">
                    <a:lumMod val="25000"/>
                  </a:schemeClr>
                </a:solidFill>
                <a:latin typeface="Helvetica" pitchFamily="34" charset="0"/>
              </a:rPr>
              <a:t>Services impacted:</a:t>
            </a:r>
          </a:p>
          <a:p>
            <a:pPr marL="1030288" lvl="2" indent="-231775"/>
            <a:r>
              <a:rPr lang="en-US" sz="1300" dirty="0">
                <a:solidFill>
                  <a:schemeClr val="bg2">
                    <a:lumMod val="25000"/>
                  </a:schemeClr>
                </a:solidFill>
                <a:latin typeface="Helvetica" pitchFamily="34" charset="0"/>
              </a:rPr>
              <a:t>Kauffman Fasttrac NewVenture Program.  The proposed decrease impacted the continued ability to provide a valuable resource to the business community.   The purpose of the  Kauffman Fasttrac NewVenture 10 week program assisted entrepreneurs in the early stages of business development.   The program offered essential business information and helped entrepreneurs develop their skills to build their business on a strong foundation.</a:t>
            </a:r>
          </a:p>
          <a:p>
            <a:pPr marL="1030288" lvl="2" indent="-231775"/>
            <a:r>
              <a:rPr lang="en-US" sz="1300" dirty="0">
                <a:solidFill>
                  <a:schemeClr val="bg2">
                    <a:lumMod val="25000"/>
                  </a:schemeClr>
                </a:solidFill>
                <a:latin typeface="Helvetica" pitchFamily="34" charset="0"/>
              </a:rPr>
              <a:t>Build Up Houston Program. The decrease impacted the continued ability to provide those resources to the business community.   The program was designed to increase the capacity and success of small businesses in the construction services industry.  Business owners learn business development strategies, strategic planning, estimating and bidding, finance and financial management, bonding and insurance, marketing and sales, human resources, accessing capital, government contracts, and project management</a:t>
            </a:r>
            <a:r>
              <a:rPr lang="en-US" sz="1300" dirty="0"/>
              <a:t>.   </a:t>
            </a:r>
          </a:p>
          <a:p>
            <a:pPr marL="0" indent="0">
              <a:buNone/>
              <a:tabLst>
                <a:tab pos="457200" algn="l"/>
              </a:tabLst>
            </a:pPr>
            <a:r>
              <a:rPr lang="en-US" sz="1300" dirty="0">
                <a:solidFill>
                  <a:schemeClr val="bg2">
                    <a:lumMod val="25000"/>
                  </a:schemeClr>
                </a:solidFill>
                <a:latin typeface="Helvetica" pitchFamily="34" charset="0"/>
              </a:rPr>
              <a:t>	The reduction of both the Kauffman Fasttrac NewVenture and the Build Up Houston programs impacted 	revenue generated by future potential small businesses supporting Houston’s economy and job growth.</a:t>
            </a:r>
          </a:p>
          <a:p>
            <a:pPr marL="1030288" lvl="2" indent="-231775"/>
            <a:r>
              <a:rPr lang="en-US" sz="1300" dirty="0">
                <a:solidFill>
                  <a:schemeClr val="bg2">
                    <a:lumMod val="25000"/>
                  </a:schemeClr>
                </a:solidFill>
                <a:latin typeface="Helvetica" pitchFamily="34" charset="0"/>
              </a:rPr>
              <a:t>General Ledger Reduction.  OBO reduced most of it General Accounts by 25% to 100% to reduce administration, printing, training, travel, and supplies, etc. </a:t>
            </a:r>
          </a:p>
          <a:p>
            <a:pPr lvl="1"/>
            <a:r>
              <a:rPr lang="en-US" sz="1300" dirty="0">
                <a:latin typeface="Helvetica" pitchFamily="34" charset="0"/>
              </a:rPr>
              <a:t>What are the unmet needs of your department to meet or exceed city service level agreement?</a:t>
            </a:r>
          </a:p>
          <a:p>
            <a:endParaRPr lang="en-US" sz="700" dirty="0"/>
          </a:p>
        </p:txBody>
      </p:sp>
    </p:spTree>
    <p:extLst>
      <p:ext uri="{BB962C8B-B14F-4D97-AF65-F5344CB8AC3E}">
        <p14:creationId xmlns:p14="http://schemas.microsoft.com/office/powerpoint/2010/main" val="4275197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332C-A8CD-4BAB-B265-D900CC80FD66}"/>
              </a:ext>
            </a:extLst>
          </p:cNvPr>
          <p:cNvSpPr>
            <a:spLocks noGrp="1"/>
          </p:cNvSpPr>
          <p:nvPr>
            <p:ph type="title"/>
          </p:nvPr>
        </p:nvSpPr>
        <p:spPr/>
        <p:txBody>
          <a:bodyPr>
            <a:normAutofit fontScale="90000"/>
          </a:bodyPr>
          <a:lstStyle/>
          <a:p>
            <a:r>
              <a:rPr lang="en-US" dirty="0">
                <a:solidFill>
                  <a:srgbClr val="002060"/>
                </a:solidFill>
                <a:latin typeface="Helvetica" pitchFamily="34" charset="0"/>
              </a:rPr>
              <a:t>Department Budget Reductions (Cont’d) </a:t>
            </a:r>
            <a:br>
              <a:rPr lang="en-US" dirty="0">
                <a:solidFill>
                  <a:srgbClr val="002060"/>
                </a:solidFill>
                <a:latin typeface="Helvetica" pitchFamily="34" charset="0"/>
              </a:rPr>
            </a:br>
            <a:r>
              <a:rPr lang="en-US" dirty="0">
                <a:solidFill>
                  <a:srgbClr val="002060"/>
                </a:solidFill>
                <a:latin typeface="Helvetica" pitchFamily="34" charset="0"/>
              </a:rPr>
              <a:t>(in thousands)</a:t>
            </a:r>
          </a:p>
        </p:txBody>
      </p:sp>
      <p:sp>
        <p:nvSpPr>
          <p:cNvPr id="4" name="Slide Number Placeholder 3">
            <a:extLst>
              <a:ext uri="{FF2B5EF4-FFF2-40B4-BE49-F238E27FC236}">
                <a16:creationId xmlns:a16="http://schemas.microsoft.com/office/drawing/2014/main" id="{20A01BA8-35FB-4EA9-8F1C-8B6172B8C9D2}"/>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22</a:t>
            </a:fld>
            <a:endParaRPr lang="en-US" dirty="0">
              <a:solidFill>
                <a:prstClr val="black"/>
              </a:solidFill>
              <a:ea typeface="ＭＳ Ｐゴシック" charset="0"/>
            </a:endParaRPr>
          </a:p>
        </p:txBody>
      </p:sp>
      <p:sp>
        <p:nvSpPr>
          <p:cNvPr id="10" name="Content Placeholder 2">
            <a:extLst>
              <a:ext uri="{FF2B5EF4-FFF2-40B4-BE49-F238E27FC236}">
                <a16:creationId xmlns:a16="http://schemas.microsoft.com/office/drawing/2014/main" id="{5BDB37D0-146F-49AA-9046-B7E482BBAE16}"/>
              </a:ext>
            </a:extLst>
          </p:cNvPr>
          <p:cNvSpPr>
            <a:spLocks noGrp="1"/>
          </p:cNvSpPr>
          <p:nvPr>
            <p:ph idx="1"/>
          </p:nvPr>
        </p:nvSpPr>
        <p:spPr>
          <a:xfrm>
            <a:off x="0" y="1313645"/>
            <a:ext cx="8950817" cy="5407830"/>
          </a:xfrm>
        </p:spPr>
        <p:txBody>
          <a:bodyPr>
            <a:noAutofit/>
          </a:bodyPr>
          <a:lstStyle/>
          <a:p>
            <a:r>
              <a:rPr lang="en-US" sz="1800" dirty="0">
                <a:solidFill>
                  <a:schemeClr val="bg2">
                    <a:lumMod val="25000"/>
                  </a:schemeClr>
                </a:solidFill>
                <a:latin typeface="Helvetica" pitchFamily="34" charset="0"/>
              </a:rPr>
              <a:t>Discuss 3-year budget reductions</a:t>
            </a:r>
          </a:p>
          <a:p>
            <a:pPr lvl="1">
              <a:spcAft>
                <a:spcPts val="600"/>
              </a:spcAft>
            </a:pPr>
            <a:r>
              <a:rPr lang="en-US" sz="1300" dirty="0">
                <a:solidFill>
                  <a:schemeClr val="bg2">
                    <a:lumMod val="25000"/>
                  </a:schemeClr>
                </a:solidFill>
                <a:latin typeface="Helvetica" pitchFamily="34" charset="0"/>
              </a:rPr>
              <a:t>FY 2020 - General Fund Budget Target - $3,562,37</a:t>
            </a:r>
          </a:p>
          <a:p>
            <a:pPr lvl="1">
              <a:spcAft>
                <a:spcPts val="600"/>
              </a:spcAft>
            </a:pPr>
            <a:r>
              <a:rPr lang="en-US" sz="1300" dirty="0">
                <a:solidFill>
                  <a:schemeClr val="bg2">
                    <a:lumMod val="25000"/>
                  </a:schemeClr>
                </a:solidFill>
                <a:latin typeface="Helvetica" pitchFamily="34" charset="0"/>
              </a:rPr>
              <a:t>Eliminated  (1) vacant, budgeted position for $59,439  and reduced computer supplies, printing and reproduction services, and advertising services by $37,698.</a:t>
            </a:r>
          </a:p>
          <a:p>
            <a:pPr lvl="1"/>
            <a:r>
              <a:rPr lang="en-US" sz="1300" dirty="0">
                <a:solidFill>
                  <a:schemeClr val="bg2">
                    <a:lumMod val="25000"/>
                  </a:schemeClr>
                </a:solidFill>
                <a:latin typeface="Helvetica" pitchFamily="34" charset="0"/>
              </a:rPr>
              <a:t>Services impacted: Reduction of one (1) position affects how the Contract Compliance Division performs it core functions pursuant to Chapter 15, Articles V &amp; VI of the City Code of Ordinances and Ordinances 78-1538, 84-1309, 85-2070, 85-2071, 06-91 and 08-665.  The Division enforces Prevailing Wages compliance pursuant to Federal requirements and Texas Government Code - Chapter 2258.  Contract Compliance enforces labor standards rules, as well as monitors MWSDBE utilization on contracts with goals. The division also ensures that subcontractors working on City of Houston projects are paid their pro-rata share each month in a timely manner. The current workload consists of 1,400 contracts.   Approximately 15% of the contracts are federally funded.   OBO is severely understaffed based on capacity and struggle with addressing compliance issues as well as contract close outs.   While Houston Public Works (HPW) is offsetting this, losing any resources can have a negative impact on the quality of service. The HPW funded employees perform required work on City, State, and Federally funded projects, enforce Labor Standards Compliance requirements on contracting department’s existing contracts, coordinate compliance monitoring, enforce penalty language, and ensure the ability to effectively monitor contracts.  Ideally, one (1) Business Development Coordinator (BDC) would manage 70 contracts per year.    However, due to the staff shortage, currently one (1)  BDC manages in excess of 200 contracts yearly. .  Monthly, a BDC would  perform between 15 to 20 full project audits, 480 payroll audits, and 24 site visits.  Without this resource, OBO would have difficulty monitoring projects, monitoring payrolls, addressing compliance issues and contract close outs which would impact service provided to the City of Houston and the business community.</a:t>
            </a:r>
          </a:p>
          <a:p>
            <a:pPr lvl="1"/>
            <a:r>
              <a:rPr lang="en-US" sz="1300" dirty="0">
                <a:solidFill>
                  <a:schemeClr val="bg2">
                    <a:lumMod val="25000"/>
                  </a:schemeClr>
                </a:solidFill>
                <a:latin typeface="Helvetica" pitchFamily="34" charset="0"/>
              </a:rPr>
              <a:t>What are the unmet needs of your department to meet or exceed city service level agreement?</a:t>
            </a:r>
          </a:p>
          <a:p>
            <a:pPr lvl="1"/>
            <a:endParaRPr lang="en-US" dirty="0">
              <a:solidFill>
                <a:schemeClr val="bg2">
                  <a:lumMod val="25000"/>
                </a:schemeClr>
              </a:solidFill>
              <a:latin typeface="Helvetica" pitchFamily="34" charset="0"/>
            </a:endParaRPr>
          </a:p>
          <a:p>
            <a:pPr marL="0" indent="0">
              <a:buNone/>
            </a:pPr>
            <a:endParaRPr lang="en-US" b="1" u="sng" dirty="0">
              <a:latin typeface="Verdana" panose="020B0604030504040204" pitchFamily="34" charset="0"/>
              <a:ea typeface="Verdana" panose="020B0604030504040204" pitchFamily="34" charset="0"/>
              <a:cs typeface="Verdana" panose="020B0604030504040204" pitchFamily="34" charset="0"/>
            </a:endParaRPr>
          </a:p>
          <a:p>
            <a:endParaRPr lang="en-US" sz="700" dirty="0"/>
          </a:p>
          <a:p>
            <a:endParaRPr lang="en-US" sz="700" dirty="0"/>
          </a:p>
        </p:txBody>
      </p:sp>
    </p:spTree>
    <p:extLst>
      <p:ext uri="{BB962C8B-B14F-4D97-AF65-F5344CB8AC3E}">
        <p14:creationId xmlns:p14="http://schemas.microsoft.com/office/powerpoint/2010/main" val="3252681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31076" y="381966"/>
            <a:ext cx="6273800" cy="839862"/>
          </a:xfrm>
        </p:spPr>
        <p:txBody>
          <a:bodyPr>
            <a:noAutofit/>
          </a:bodyPr>
          <a:lstStyle/>
          <a:p>
            <a:r>
              <a:rPr lang="en-US" b="1" dirty="0">
                <a:solidFill>
                  <a:srgbClr val="002060"/>
                </a:solidFill>
                <a:latin typeface="Helvetica" pitchFamily="34" charset="0"/>
              </a:rPr>
              <a:t>FY 2020 Performance Measures</a:t>
            </a:r>
            <a:br>
              <a:rPr lang="en-US" b="1" dirty="0">
                <a:solidFill>
                  <a:srgbClr val="002060"/>
                </a:solidFill>
                <a:latin typeface="Helvetica" pitchFamily="34" charset="0"/>
              </a:rPr>
            </a:br>
            <a:r>
              <a:rPr lang="en-US" b="1" dirty="0">
                <a:solidFill>
                  <a:srgbClr val="002060"/>
                </a:solidFill>
                <a:latin typeface="Helvetica" pitchFamily="34" charset="0"/>
              </a:rPr>
              <a:t>Fund 1000</a:t>
            </a:r>
            <a:br>
              <a:rPr lang="en-US" dirty="0">
                <a:solidFill>
                  <a:srgbClr val="002060"/>
                </a:solidFill>
                <a:latin typeface="Helvetica" pitchFamily="34" charset="0"/>
              </a:rPr>
            </a:br>
            <a:endParaRPr lang="en-US" dirty="0">
              <a:solidFill>
                <a:srgbClr val="002060"/>
              </a:solidFill>
              <a:latin typeface="Helvetic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15811350"/>
              </p:ext>
            </p:extLst>
          </p:nvPr>
        </p:nvGraphicFramePr>
        <p:xfrm>
          <a:off x="533400" y="1221828"/>
          <a:ext cx="7743825" cy="2838228"/>
        </p:xfrm>
        <a:graphic>
          <a:graphicData uri="http://schemas.openxmlformats.org/drawingml/2006/table">
            <a:tbl>
              <a:tblPr firstRow="1" bandRow="1">
                <a:tableStyleId>{5C22544A-7EE6-4342-B048-85BDC9FD1C3A}</a:tableStyleId>
              </a:tblPr>
              <a:tblGrid>
                <a:gridCol w="2728776">
                  <a:extLst>
                    <a:ext uri="{9D8B030D-6E8A-4147-A177-3AD203B41FA5}">
                      <a16:colId xmlns:a16="http://schemas.microsoft.com/office/drawing/2014/main" val="20000"/>
                    </a:ext>
                  </a:extLst>
                </a:gridCol>
                <a:gridCol w="1245931">
                  <a:extLst>
                    <a:ext uri="{9D8B030D-6E8A-4147-A177-3AD203B41FA5}">
                      <a16:colId xmlns:a16="http://schemas.microsoft.com/office/drawing/2014/main" val="20001"/>
                    </a:ext>
                  </a:extLst>
                </a:gridCol>
                <a:gridCol w="892841">
                  <a:extLst>
                    <a:ext uri="{9D8B030D-6E8A-4147-A177-3AD203B41FA5}">
                      <a16:colId xmlns:a16="http://schemas.microsoft.com/office/drawing/2014/main" val="20002"/>
                    </a:ext>
                  </a:extLst>
                </a:gridCol>
                <a:gridCol w="811258">
                  <a:extLst>
                    <a:ext uri="{9D8B030D-6E8A-4147-A177-3AD203B41FA5}">
                      <a16:colId xmlns:a16="http://schemas.microsoft.com/office/drawing/2014/main" val="20003"/>
                    </a:ext>
                  </a:extLst>
                </a:gridCol>
                <a:gridCol w="1032510">
                  <a:extLst>
                    <a:ext uri="{9D8B030D-6E8A-4147-A177-3AD203B41FA5}">
                      <a16:colId xmlns:a16="http://schemas.microsoft.com/office/drawing/2014/main" val="20004"/>
                    </a:ext>
                  </a:extLst>
                </a:gridCol>
                <a:gridCol w="1032509">
                  <a:extLst>
                    <a:ext uri="{9D8B030D-6E8A-4147-A177-3AD203B41FA5}">
                      <a16:colId xmlns:a16="http://schemas.microsoft.com/office/drawing/2014/main" val="20005"/>
                    </a:ext>
                  </a:extLst>
                </a:gridCol>
              </a:tblGrid>
              <a:tr h="473038">
                <a:tc>
                  <a:txBody>
                    <a:bodyPr/>
                    <a:lstStyle/>
                    <a:p>
                      <a:pPr algn="ctr"/>
                      <a:r>
                        <a:rPr lang="en-US" sz="1200" dirty="0">
                          <a:latin typeface="Verdana" pitchFamily="34" charset="0"/>
                          <a:ea typeface="Verdana" pitchFamily="34" charset="0"/>
                          <a:cs typeface="Verdana" pitchFamily="34" charset="0"/>
                        </a:rPr>
                        <a:t>Customer Measures</a:t>
                      </a:r>
                    </a:p>
                  </a:txBody>
                  <a:tcPr>
                    <a:solidFill>
                      <a:srgbClr val="001746"/>
                    </a:solidFill>
                  </a:tcPr>
                </a:tc>
                <a:tc>
                  <a:txBody>
                    <a:bodyPr/>
                    <a:lstStyle/>
                    <a:p>
                      <a:pPr algn="ctr"/>
                      <a:r>
                        <a:rPr lang="en-US" sz="1200" dirty="0">
                          <a:latin typeface="Verdana" pitchFamily="34" charset="0"/>
                          <a:ea typeface="Verdana" pitchFamily="34" charset="0"/>
                          <a:cs typeface="Verdana" pitchFamily="34" charset="0"/>
                        </a:rPr>
                        <a:t>Priorities</a:t>
                      </a:r>
                    </a:p>
                  </a:txBody>
                  <a:tcPr>
                    <a:solidFill>
                      <a:srgbClr val="001746"/>
                    </a:solidFill>
                  </a:tcPr>
                </a:tc>
                <a:tc>
                  <a:txBody>
                    <a:bodyPr/>
                    <a:lstStyle/>
                    <a:p>
                      <a:pPr algn="ctr"/>
                      <a:r>
                        <a:rPr lang="en-US" sz="1200" dirty="0">
                          <a:latin typeface="Verdana" pitchFamily="34" charset="0"/>
                          <a:ea typeface="Verdana" pitchFamily="34" charset="0"/>
                          <a:cs typeface="Verdana" pitchFamily="34" charset="0"/>
                        </a:rPr>
                        <a:t>FY18</a:t>
                      </a:r>
                    </a:p>
                    <a:p>
                      <a:pPr algn="ctr"/>
                      <a:r>
                        <a:rPr lang="en-US" sz="1200" dirty="0">
                          <a:latin typeface="Verdana" pitchFamily="34" charset="0"/>
                          <a:ea typeface="Verdana" pitchFamily="34" charset="0"/>
                          <a:cs typeface="Verdana" pitchFamily="34" charset="0"/>
                        </a:rPr>
                        <a:t>Actual</a:t>
                      </a:r>
                    </a:p>
                  </a:txBody>
                  <a:tcPr>
                    <a:solidFill>
                      <a:srgbClr val="001746"/>
                    </a:solidFill>
                  </a:tcPr>
                </a:tc>
                <a:tc>
                  <a:txBody>
                    <a:bodyPr/>
                    <a:lstStyle/>
                    <a:p>
                      <a:pPr algn="ctr"/>
                      <a:r>
                        <a:rPr lang="en-US" sz="1200" dirty="0">
                          <a:latin typeface="Verdana" pitchFamily="34" charset="0"/>
                          <a:ea typeface="Verdana" pitchFamily="34" charset="0"/>
                          <a:cs typeface="Verdana" pitchFamily="34" charset="0"/>
                        </a:rPr>
                        <a:t>FY19</a:t>
                      </a:r>
                    </a:p>
                    <a:p>
                      <a:pPr algn="ctr"/>
                      <a:r>
                        <a:rPr lang="en-US" sz="1200" dirty="0">
                          <a:latin typeface="Verdana" pitchFamily="34" charset="0"/>
                          <a:ea typeface="Verdana" pitchFamily="34" charset="0"/>
                          <a:cs typeface="Verdana" pitchFamily="34" charset="0"/>
                        </a:rPr>
                        <a:t>Budget</a:t>
                      </a:r>
                    </a:p>
                  </a:txBody>
                  <a:tcPr>
                    <a:solidFill>
                      <a:srgbClr val="001746"/>
                    </a:solidFill>
                  </a:tcPr>
                </a:tc>
                <a:tc>
                  <a:txBody>
                    <a:bodyPr/>
                    <a:lstStyle/>
                    <a:p>
                      <a:pPr algn="ctr"/>
                      <a:r>
                        <a:rPr lang="en-US" sz="1200" dirty="0">
                          <a:latin typeface="Verdana" pitchFamily="34" charset="0"/>
                          <a:ea typeface="Verdana" pitchFamily="34" charset="0"/>
                          <a:cs typeface="Verdana" pitchFamily="34" charset="0"/>
                        </a:rPr>
                        <a:t>FY19</a:t>
                      </a:r>
                    </a:p>
                    <a:p>
                      <a:pPr algn="ctr"/>
                      <a:r>
                        <a:rPr lang="en-US" sz="1200" dirty="0">
                          <a:latin typeface="Verdana" pitchFamily="34" charset="0"/>
                          <a:ea typeface="Verdana" pitchFamily="34" charset="0"/>
                          <a:cs typeface="Verdana" pitchFamily="34" charset="0"/>
                        </a:rPr>
                        <a:t>Estimates</a:t>
                      </a:r>
                    </a:p>
                  </a:txBody>
                  <a:tcPr>
                    <a:solidFill>
                      <a:srgbClr val="001746"/>
                    </a:solidFill>
                  </a:tcPr>
                </a:tc>
                <a:tc>
                  <a:txBody>
                    <a:bodyPr/>
                    <a:lstStyle/>
                    <a:p>
                      <a:pPr algn="ctr"/>
                      <a:r>
                        <a:rPr lang="en-US" sz="1200" dirty="0">
                          <a:latin typeface="Verdana" pitchFamily="34" charset="0"/>
                          <a:ea typeface="Verdana" pitchFamily="34" charset="0"/>
                          <a:cs typeface="Verdana" pitchFamily="34" charset="0"/>
                        </a:rPr>
                        <a:t>FY20</a:t>
                      </a:r>
                    </a:p>
                    <a:p>
                      <a:pPr algn="ctr"/>
                      <a:r>
                        <a:rPr lang="en-US" sz="1200" dirty="0">
                          <a:latin typeface="Verdana" pitchFamily="34" charset="0"/>
                          <a:ea typeface="Verdana" pitchFamily="34" charset="0"/>
                          <a:cs typeface="Verdana" pitchFamily="34" charset="0"/>
                        </a:rPr>
                        <a:t>Proposed</a:t>
                      </a:r>
                    </a:p>
                  </a:txBody>
                  <a:tcPr>
                    <a:solidFill>
                      <a:srgbClr val="001746"/>
                    </a:solidFill>
                  </a:tcPr>
                </a:tc>
                <a:extLst>
                  <a:ext uri="{0D108BD9-81ED-4DB2-BD59-A6C34878D82A}">
                    <a16:rowId xmlns:a16="http://schemas.microsoft.com/office/drawing/2014/main" val="10000"/>
                  </a:ext>
                </a:extLst>
              </a:tr>
              <a:tr h="473038">
                <a:tc>
                  <a:txBody>
                    <a:bodyPr/>
                    <a:lstStyle/>
                    <a:p>
                      <a:r>
                        <a:rPr lang="en-US" sz="1200" dirty="0"/>
                        <a:t>New</a:t>
                      </a:r>
                      <a:r>
                        <a:rPr lang="en-US" sz="1200" baseline="0" dirty="0"/>
                        <a:t> Certified Firms</a:t>
                      </a:r>
                      <a:endParaRPr lang="en-US" sz="1200" dirty="0"/>
                    </a:p>
                  </a:txBody>
                  <a:tcPr/>
                </a:tc>
                <a:tc>
                  <a:txBody>
                    <a:bodyPr/>
                    <a:lstStyle/>
                    <a:p>
                      <a:pPr algn="l"/>
                      <a:r>
                        <a:rPr lang="en-US" sz="1200" dirty="0"/>
                        <a:t>Services</a:t>
                      </a:r>
                      <a:r>
                        <a:rPr lang="en-US" sz="1200" baseline="0" dirty="0"/>
                        <a:t> &amp; Infrastructure</a:t>
                      </a:r>
                      <a:r>
                        <a:rPr lang="en-US" sz="1200" dirty="0"/>
                        <a:t> </a:t>
                      </a:r>
                      <a:endParaRPr lang="en-US" sz="1200" dirty="0">
                        <a:latin typeface="Verdana" pitchFamily="34" charset="0"/>
                        <a:ea typeface="Verdana" pitchFamily="34" charset="0"/>
                        <a:cs typeface="Verdana" pitchFamily="34" charset="0"/>
                      </a:endParaRPr>
                    </a:p>
                  </a:txBody>
                  <a:tcPr/>
                </a:tc>
                <a:tc>
                  <a:txBody>
                    <a:bodyPr/>
                    <a:lstStyle/>
                    <a:p>
                      <a:r>
                        <a:rPr lang="en-US" sz="1200" kern="1200" dirty="0">
                          <a:solidFill>
                            <a:schemeClr val="dk1"/>
                          </a:solidFill>
                          <a:latin typeface="+mn-lt"/>
                          <a:ea typeface="+mn-ea"/>
                          <a:cs typeface="+mn-cs"/>
                        </a:rPr>
                        <a:t>302</a:t>
                      </a:r>
                    </a:p>
                  </a:txBody>
                  <a:tcPr/>
                </a:tc>
                <a:tc>
                  <a:txBody>
                    <a:bodyPr/>
                    <a:lstStyle/>
                    <a:p>
                      <a:r>
                        <a:rPr lang="en-US" sz="1200" kern="1200" dirty="0">
                          <a:solidFill>
                            <a:schemeClr val="dk1"/>
                          </a:solidFill>
                          <a:latin typeface="+mn-lt"/>
                          <a:ea typeface="+mn-ea"/>
                          <a:cs typeface="+mn-cs"/>
                        </a:rPr>
                        <a:t>275</a:t>
                      </a:r>
                    </a:p>
                  </a:txBody>
                  <a:tcPr/>
                </a:tc>
                <a:tc>
                  <a:txBody>
                    <a:bodyPr/>
                    <a:lstStyle/>
                    <a:p>
                      <a:r>
                        <a:rPr lang="en-US" sz="1200" kern="1200" dirty="0">
                          <a:solidFill>
                            <a:schemeClr val="dk1"/>
                          </a:solidFill>
                          <a:latin typeface="+mn-lt"/>
                          <a:ea typeface="+mn-ea"/>
                          <a:cs typeface="+mn-cs"/>
                        </a:rPr>
                        <a:t>275</a:t>
                      </a:r>
                    </a:p>
                  </a:txBody>
                  <a:tcPr/>
                </a:tc>
                <a:tc>
                  <a:txBody>
                    <a:bodyPr/>
                    <a:lstStyle/>
                    <a:p>
                      <a:r>
                        <a:rPr lang="en-US" sz="1200" kern="1200" dirty="0">
                          <a:solidFill>
                            <a:schemeClr val="dk1"/>
                          </a:solidFill>
                          <a:latin typeface="+mn-lt"/>
                          <a:ea typeface="+mn-ea"/>
                          <a:cs typeface="+mn-cs"/>
                        </a:rPr>
                        <a:t>275</a:t>
                      </a:r>
                    </a:p>
                  </a:txBody>
                  <a:tcPr/>
                </a:tc>
                <a:extLst>
                  <a:ext uri="{0D108BD9-81ED-4DB2-BD59-A6C34878D82A}">
                    <a16:rowId xmlns:a16="http://schemas.microsoft.com/office/drawing/2014/main" val="10001"/>
                  </a:ext>
                </a:extLst>
              </a:tr>
              <a:tr h="473038">
                <a:tc>
                  <a:txBody>
                    <a:bodyPr/>
                    <a:lstStyle/>
                    <a:p>
                      <a:r>
                        <a:rPr lang="en-US" sz="1200" dirty="0"/>
                        <a:t>New Hire Houston First Designations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Services</a:t>
                      </a:r>
                      <a:r>
                        <a:rPr lang="en-US" sz="1200" baseline="0" dirty="0"/>
                        <a:t> &amp; Infrastructure</a:t>
                      </a:r>
                      <a:r>
                        <a:rPr lang="en-US" sz="1200" dirty="0"/>
                        <a:t> </a:t>
                      </a:r>
                      <a:endParaRPr lang="en-US" sz="1200" dirty="0">
                        <a:latin typeface="Verdana" pitchFamily="34" charset="0"/>
                        <a:ea typeface="Verdana" pitchFamily="34" charset="0"/>
                        <a:cs typeface="Verdana" pitchFamily="34" charset="0"/>
                      </a:endParaRPr>
                    </a:p>
                  </a:txBody>
                  <a:tcPr/>
                </a:tc>
                <a:tc>
                  <a:txBody>
                    <a:bodyPr/>
                    <a:lstStyle/>
                    <a:p>
                      <a:r>
                        <a:rPr lang="en-US" sz="1200" kern="1200" dirty="0">
                          <a:solidFill>
                            <a:schemeClr val="dk1"/>
                          </a:solidFill>
                          <a:latin typeface="+mn-lt"/>
                          <a:ea typeface="+mn-ea"/>
                          <a:cs typeface="+mn-cs"/>
                        </a:rPr>
                        <a:t>301</a:t>
                      </a:r>
                    </a:p>
                  </a:txBody>
                  <a:tcPr/>
                </a:tc>
                <a:tc>
                  <a:txBody>
                    <a:bodyPr/>
                    <a:lstStyle/>
                    <a:p>
                      <a:r>
                        <a:rPr lang="en-US" sz="1200" kern="1200" dirty="0">
                          <a:solidFill>
                            <a:schemeClr val="dk1"/>
                          </a:solidFill>
                          <a:latin typeface="+mn-lt"/>
                          <a:ea typeface="+mn-ea"/>
                          <a:cs typeface="+mn-cs"/>
                        </a:rPr>
                        <a:t>250</a:t>
                      </a:r>
                    </a:p>
                  </a:txBody>
                  <a:tcPr/>
                </a:tc>
                <a:tc>
                  <a:txBody>
                    <a:bodyPr/>
                    <a:lstStyle/>
                    <a:p>
                      <a:r>
                        <a:rPr lang="en-US" sz="1200" kern="1200" dirty="0">
                          <a:solidFill>
                            <a:schemeClr val="dk1"/>
                          </a:solidFill>
                          <a:latin typeface="+mn-lt"/>
                          <a:ea typeface="+mn-ea"/>
                          <a:cs typeface="+mn-cs"/>
                        </a:rPr>
                        <a:t>250</a:t>
                      </a:r>
                    </a:p>
                  </a:txBody>
                  <a:tcPr/>
                </a:tc>
                <a:tc>
                  <a:txBody>
                    <a:bodyPr/>
                    <a:lstStyle/>
                    <a:p>
                      <a:r>
                        <a:rPr lang="en-US" sz="1200" kern="1200" dirty="0">
                          <a:solidFill>
                            <a:schemeClr val="dk1"/>
                          </a:solidFill>
                          <a:latin typeface="+mn-lt"/>
                          <a:ea typeface="+mn-ea"/>
                          <a:cs typeface="+mn-cs"/>
                        </a:rPr>
                        <a:t>250</a:t>
                      </a:r>
                    </a:p>
                  </a:txBody>
                  <a:tcPr/>
                </a:tc>
                <a:extLst>
                  <a:ext uri="{0D108BD9-81ED-4DB2-BD59-A6C34878D82A}">
                    <a16:rowId xmlns:a16="http://schemas.microsoft.com/office/drawing/2014/main" val="3674066115"/>
                  </a:ext>
                </a:extLst>
              </a:tr>
              <a:tr h="473038">
                <a:tc>
                  <a:txBody>
                    <a:bodyPr/>
                    <a:lstStyle/>
                    <a:p>
                      <a:r>
                        <a:rPr lang="en-US" sz="1200" dirty="0"/>
                        <a:t>Turnaround Houston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Complete Communities</a:t>
                      </a:r>
                    </a:p>
                  </a:txBody>
                  <a:tcPr/>
                </a:tc>
                <a:tc>
                  <a:txBody>
                    <a:bodyPr/>
                    <a:lstStyle/>
                    <a:p>
                      <a:r>
                        <a:rPr lang="en-US" sz="1200" kern="1200" dirty="0">
                          <a:solidFill>
                            <a:schemeClr val="dk1"/>
                          </a:solidFill>
                          <a:latin typeface="+mn-lt"/>
                          <a:ea typeface="+mn-ea"/>
                          <a:cs typeface="+mn-cs"/>
                        </a:rPr>
                        <a:t>631</a:t>
                      </a:r>
                    </a:p>
                  </a:txBody>
                  <a:tcPr/>
                </a:tc>
                <a:tc>
                  <a:txBody>
                    <a:bodyPr/>
                    <a:lstStyle/>
                    <a:p>
                      <a:pPr marL="0" algn="l" defTabSz="914400" rtl="0" eaLnBrk="1" latinLnBrk="0" hangingPunct="1"/>
                      <a:r>
                        <a:rPr lang="en-US" sz="1200" kern="1200" dirty="0">
                          <a:solidFill>
                            <a:schemeClr val="dk1"/>
                          </a:solidFill>
                          <a:latin typeface="+mn-lt"/>
                          <a:ea typeface="+mn-ea"/>
                          <a:cs typeface="+mn-cs"/>
                        </a:rPr>
                        <a:t>750</a:t>
                      </a:r>
                    </a:p>
                  </a:txBody>
                  <a:tcPr/>
                </a:tc>
                <a:tc>
                  <a:txBody>
                    <a:bodyPr/>
                    <a:lstStyle/>
                    <a:p>
                      <a:r>
                        <a:rPr lang="en-US" sz="1200" kern="1200" dirty="0">
                          <a:solidFill>
                            <a:schemeClr val="tx1"/>
                          </a:solidFill>
                          <a:latin typeface="+mn-lt"/>
                          <a:ea typeface="+mn-ea"/>
                          <a:cs typeface="+mn-cs"/>
                        </a:rPr>
                        <a:t>420</a:t>
                      </a:r>
                    </a:p>
                  </a:txBody>
                  <a:tcPr/>
                </a:tc>
                <a:tc>
                  <a:txBody>
                    <a:bodyPr/>
                    <a:lstStyle/>
                    <a:p>
                      <a:r>
                        <a:rPr lang="en-US" sz="1200" kern="1200" dirty="0">
                          <a:solidFill>
                            <a:schemeClr val="tx1"/>
                          </a:solidFill>
                          <a:latin typeface="+mn-lt"/>
                          <a:ea typeface="+mn-ea"/>
                          <a:cs typeface="+mn-cs"/>
                        </a:rPr>
                        <a:t>500</a:t>
                      </a:r>
                    </a:p>
                  </a:txBody>
                  <a:tcPr/>
                </a:tc>
                <a:extLst>
                  <a:ext uri="{0D108BD9-81ED-4DB2-BD59-A6C34878D82A}">
                    <a16:rowId xmlns:a16="http://schemas.microsoft.com/office/drawing/2014/main" val="10002"/>
                  </a:ext>
                </a:extLst>
              </a:tr>
              <a:tr h="473038">
                <a:tc>
                  <a:txBody>
                    <a:bodyPr/>
                    <a:lstStyle/>
                    <a:p>
                      <a:r>
                        <a:rPr lang="en-US" sz="1200" dirty="0"/>
                        <a:t>Liftoff Houston!</a:t>
                      </a:r>
                      <a:r>
                        <a:rPr lang="en-US" sz="1200" baseline="0" dirty="0"/>
                        <a:t> Business Plan Competition</a:t>
                      </a:r>
                      <a:endParaRPr lang="en-US" sz="12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Complete Communities</a:t>
                      </a:r>
                    </a:p>
                  </a:txBody>
                  <a:tcPr/>
                </a:tc>
                <a:tc>
                  <a:txBody>
                    <a:bodyPr/>
                    <a:lstStyle/>
                    <a:p>
                      <a:r>
                        <a:rPr lang="en-US" sz="1200" kern="1200" dirty="0">
                          <a:solidFill>
                            <a:schemeClr val="tx1"/>
                          </a:solidFill>
                          <a:latin typeface="+mn-lt"/>
                          <a:ea typeface="+mn-ea"/>
                          <a:cs typeface="+mn-cs"/>
                        </a:rPr>
                        <a:t>386</a:t>
                      </a:r>
                    </a:p>
                  </a:txBody>
                  <a:tcPr/>
                </a:tc>
                <a:tc>
                  <a:txBody>
                    <a:bodyPr/>
                    <a:lstStyle/>
                    <a:p>
                      <a:r>
                        <a:rPr lang="en-US" sz="1200" kern="1200" dirty="0">
                          <a:solidFill>
                            <a:schemeClr val="tx1"/>
                          </a:solidFill>
                          <a:latin typeface="+mn-lt"/>
                          <a:ea typeface="+mn-ea"/>
                          <a:cs typeface="+mn-cs"/>
                        </a:rPr>
                        <a:t>800</a:t>
                      </a:r>
                    </a:p>
                  </a:txBody>
                  <a:tcPr/>
                </a:tc>
                <a:tc>
                  <a:txBody>
                    <a:bodyPr/>
                    <a:lstStyle/>
                    <a:p>
                      <a:r>
                        <a:rPr lang="en-US" sz="1200" kern="1200" dirty="0">
                          <a:solidFill>
                            <a:schemeClr val="tx1"/>
                          </a:solidFill>
                          <a:latin typeface="+mn-lt"/>
                          <a:ea typeface="+mn-ea"/>
                          <a:cs typeface="+mn-cs"/>
                        </a:rPr>
                        <a:t>491</a:t>
                      </a:r>
                    </a:p>
                  </a:txBody>
                  <a:tcPr/>
                </a:tc>
                <a:tc>
                  <a:txBody>
                    <a:bodyPr/>
                    <a:lstStyle/>
                    <a:p>
                      <a:r>
                        <a:rPr lang="en-US" sz="1200" kern="1200" dirty="0">
                          <a:solidFill>
                            <a:schemeClr val="tx1"/>
                          </a:solidFill>
                          <a:latin typeface="+mn-lt"/>
                          <a:ea typeface="+mn-ea"/>
                          <a:cs typeface="+mn-cs"/>
                        </a:rPr>
                        <a:t>600</a:t>
                      </a:r>
                    </a:p>
                  </a:txBody>
                  <a:tcPr/>
                </a:tc>
                <a:extLst>
                  <a:ext uri="{0D108BD9-81ED-4DB2-BD59-A6C34878D82A}">
                    <a16:rowId xmlns:a16="http://schemas.microsoft.com/office/drawing/2014/main" val="10003"/>
                  </a:ext>
                </a:extLst>
              </a:tr>
              <a:tr h="473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Labor Standards (Payrolls)</a:t>
                      </a:r>
                      <a:endParaRPr lang="en-US" sz="12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Services</a:t>
                      </a:r>
                      <a:r>
                        <a:rPr lang="en-US" sz="1200" baseline="0" dirty="0"/>
                        <a:t> &amp; Infrastructure</a:t>
                      </a:r>
                      <a:r>
                        <a:rPr lang="en-US" sz="1200" dirty="0"/>
                        <a:t> </a:t>
                      </a:r>
                      <a:endParaRPr lang="en-US" sz="1200" dirty="0">
                        <a:latin typeface="Verdana" pitchFamily="34" charset="0"/>
                        <a:ea typeface="Verdana" pitchFamily="34" charset="0"/>
                        <a:cs typeface="Verdana" pitchFamily="34" charset="0"/>
                      </a:endParaRPr>
                    </a:p>
                  </a:txBody>
                  <a:tcPr/>
                </a:tc>
                <a:tc>
                  <a:txBody>
                    <a:bodyPr/>
                    <a:lstStyle/>
                    <a:p>
                      <a:endParaRPr lang="en-US" sz="1200" kern="1200" dirty="0">
                        <a:solidFill>
                          <a:schemeClr val="dk1"/>
                        </a:solidFill>
                        <a:latin typeface="+mn-lt"/>
                        <a:ea typeface="+mn-ea"/>
                        <a:cs typeface="+mn-cs"/>
                      </a:endParaRPr>
                    </a:p>
                  </a:txBody>
                  <a:tcPr/>
                </a:tc>
                <a:tc>
                  <a:txBody>
                    <a:bodyPr/>
                    <a:lstStyle/>
                    <a:p>
                      <a:r>
                        <a:rPr lang="en-US" sz="1200" kern="1200" dirty="0">
                          <a:solidFill>
                            <a:schemeClr val="dk1"/>
                          </a:solidFill>
                          <a:latin typeface="+mn-lt"/>
                          <a:ea typeface="+mn-ea"/>
                          <a:cs typeface="+mn-cs"/>
                        </a:rPr>
                        <a:t>25,000</a:t>
                      </a:r>
                    </a:p>
                  </a:txBody>
                  <a:tcPr/>
                </a:tc>
                <a:tc>
                  <a:txBody>
                    <a:bodyPr/>
                    <a:lstStyle/>
                    <a:p>
                      <a:r>
                        <a:rPr lang="en-US" sz="1200" kern="1200" dirty="0">
                          <a:solidFill>
                            <a:srgbClr val="C00000"/>
                          </a:solidFill>
                          <a:latin typeface="+mn-lt"/>
                          <a:ea typeface="+mn-ea"/>
                          <a:cs typeface="+mn-cs"/>
                        </a:rPr>
                        <a:t>25,000</a:t>
                      </a:r>
                    </a:p>
                  </a:txBody>
                  <a:tcPr/>
                </a:tc>
                <a:tc>
                  <a:txBody>
                    <a:bodyPr/>
                    <a:lstStyle/>
                    <a:p>
                      <a:r>
                        <a:rPr lang="en-US" sz="1200" kern="1200" dirty="0">
                          <a:solidFill>
                            <a:srgbClr val="C00000"/>
                          </a:solidFill>
                          <a:latin typeface="+mn-lt"/>
                          <a:ea typeface="+mn-ea"/>
                          <a:cs typeface="+mn-cs"/>
                        </a:rPr>
                        <a:t>32,000</a:t>
                      </a:r>
                    </a:p>
                    <a:p>
                      <a:endParaRPr lang="en-US" sz="1200" kern="1200" dirty="0">
                        <a:solidFill>
                          <a:srgbClr val="C00000"/>
                        </a:solidFill>
                        <a:latin typeface="+mn-lt"/>
                        <a:ea typeface="+mn-ea"/>
                        <a:cs typeface="+mn-cs"/>
                      </a:endParaRPr>
                    </a:p>
                  </a:txBody>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93468297"/>
              </p:ext>
            </p:extLst>
          </p:nvPr>
        </p:nvGraphicFramePr>
        <p:xfrm>
          <a:off x="533400" y="3965029"/>
          <a:ext cx="7743825" cy="2651760"/>
        </p:xfrm>
        <a:graphic>
          <a:graphicData uri="http://schemas.openxmlformats.org/drawingml/2006/table">
            <a:tbl>
              <a:tblPr firstRow="1" bandRow="1">
                <a:tableStyleId>{5C22544A-7EE6-4342-B048-85BDC9FD1C3A}</a:tableStyleId>
              </a:tblPr>
              <a:tblGrid>
                <a:gridCol w="2728778">
                  <a:extLst>
                    <a:ext uri="{9D8B030D-6E8A-4147-A177-3AD203B41FA5}">
                      <a16:colId xmlns:a16="http://schemas.microsoft.com/office/drawing/2014/main" val="20000"/>
                    </a:ext>
                  </a:extLst>
                </a:gridCol>
                <a:gridCol w="1245928">
                  <a:extLst>
                    <a:ext uri="{9D8B030D-6E8A-4147-A177-3AD203B41FA5}">
                      <a16:colId xmlns:a16="http://schemas.microsoft.com/office/drawing/2014/main" val="20001"/>
                    </a:ext>
                  </a:extLst>
                </a:gridCol>
                <a:gridCol w="892843">
                  <a:extLst>
                    <a:ext uri="{9D8B030D-6E8A-4147-A177-3AD203B41FA5}">
                      <a16:colId xmlns:a16="http://schemas.microsoft.com/office/drawing/2014/main" val="20002"/>
                    </a:ext>
                  </a:extLst>
                </a:gridCol>
                <a:gridCol w="811258">
                  <a:extLst>
                    <a:ext uri="{9D8B030D-6E8A-4147-A177-3AD203B41FA5}">
                      <a16:colId xmlns:a16="http://schemas.microsoft.com/office/drawing/2014/main" val="20003"/>
                    </a:ext>
                  </a:extLst>
                </a:gridCol>
                <a:gridCol w="1032510">
                  <a:extLst>
                    <a:ext uri="{9D8B030D-6E8A-4147-A177-3AD203B41FA5}">
                      <a16:colId xmlns:a16="http://schemas.microsoft.com/office/drawing/2014/main" val="20004"/>
                    </a:ext>
                  </a:extLst>
                </a:gridCol>
                <a:gridCol w="1032508">
                  <a:extLst>
                    <a:ext uri="{9D8B030D-6E8A-4147-A177-3AD203B41FA5}">
                      <a16:colId xmlns:a16="http://schemas.microsoft.com/office/drawing/2014/main" val="20005"/>
                    </a:ext>
                  </a:extLst>
                </a:gridCol>
              </a:tblGrid>
              <a:tr h="412297">
                <a:tc>
                  <a:txBody>
                    <a:bodyPr/>
                    <a:lstStyle/>
                    <a:p>
                      <a:pPr algn="ctr"/>
                      <a:r>
                        <a:rPr lang="en-US" sz="1200" dirty="0">
                          <a:latin typeface="Verdana" pitchFamily="34" charset="0"/>
                          <a:ea typeface="Verdana" pitchFamily="34" charset="0"/>
                          <a:cs typeface="Verdana" pitchFamily="34" charset="0"/>
                        </a:rPr>
                        <a:t>Business Process Measures</a:t>
                      </a:r>
                    </a:p>
                  </a:txBody>
                  <a:tcPr>
                    <a:solidFill>
                      <a:srgbClr val="001746"/>
                    </a:solidFill>
                  </a:tcPr>
                </a:tc>
                <a:tc>
                  <a:txBody>
                    <a:bodyPr/>
                    <a:lstStyle/>
                    <a:p>
                      <a:pPr algn="ctr"/>
                      <a:r>
                        <a:rPr lang="en-US" sz="1200" dirty="0">
                          <a:latin typeface="Verdana" pitchFamily="34" charset="0"/>
                          <a:ea typeface="Verdana" pitchFamily="34" charset="0"/>
                          <a:cs typeface="Verdana" pitchFamily="34" charset="0"/>
                        </a:rPr>
                        <a:t>Priorities</a:t>
                      </a:r>
                    </a:p>
                  </a:txBody>
                  <a:tcPr>
                    <a:solidFill>
                      <a:srgbClr val="001746"/>
                    </a:solidFill>
                  </a:tcPr>
                </a:tc>
                <a:tc>
                  <a:txBody>
                    <a:bodyPr/>
                    <a:lstStyle/>
                    <a:p>
                      <a:pPr algn="ctr"/>
                      <a:r>
                        <a:rPr lang="en-US" sz="1200" dirty="0">
                          <a:latin typeface="Verdana" pitchFamily="34" charset="0"/>
                          <a:ea typeface="Verdana" pitchFamily="34" charset="0"/>
                          <a:cs typeface="Verdana" pitchFamily="34" charset="0"/>
                        </a:rPr>
                        <a:t>FY18</a:t>
                      </a:r>
                    </a:p>
                    <a:p>
                      <a:pPr algn="ctr"/>
                      <a:r>
                        <a:rPr lang="en-US" sz="1200" dirty="0">
                          <a:latin typeface="Verdana" pitchFamily="34" charset="0"/>
                          <a:ea typeface="Verdana" pitchFamily="34" charset="0"/>
                          <a:cs typeface="Verdana" pitchFamily="34" charset="0"/>
                        </a:rPr>
                        <a:t>Actual</a:t>
                      </a:r>
                    </a:p>
                  </a:txBody>
                  <a:tcPr>
                    <a:solidFill>
                      <a:srgbClr val="001746"/>
                    </a:solidFill>
                  </a:tcPr>
                </a:tc>
                <a:tc>
                  <a:txBody>
                    <a:bodyPr/>
                    <a:lstStyle/>
                    <a:p>
                      <a:pPr algn="ctr"/>
                      <a:r>
                        <a:rPr lang="en-US" sz="1200" dirty="0">
                          <a:latin typeface="Verdana" pitchFamily="34" charset="0"/>
                          <a:ea typeface="Verdana" pitchFamily="34" charset="0"/>
                          <a:cs typeface="Verdana" pitchFamily="34" charset="0"/>
                        </a:rPr>
                        <a:t>FY19</a:t>
                      </a:r>
                    </a:p>
                    <a:p>
                      <a:pPr algn="ctr"/>
                      <a:r>
                        <a:rPr lang="en-US" sz="1200" dirty="0">
                          <a:latin typeface="Verdana" pitchFamily="34" charset="0"/>
                          <a:ea typeface="Verdana" pitchFamily="34" charset="0"/>
                          <a:cs typeface="Verdana" pitchFamily="34" charset="0"/>
                        </a:rPr>
                        <a:t>Budget</a:t>
                      </a:r>
                    </a:p>
                  </a:txBody>
                  <a:tcPr>
                    <a:solidFill>
                      <a:srgbClr val="001746"/>
                    </a:solidFill>
                  </a:tcPr>
                </a:tc>
                <a:tc>
                  <a:txBody>
                    <a:bodyPr/>
                    <a:lstStyle/>
                    <a:p>
                      <a:pPr algn="ctr"/>
                      <a:r>
                        <a:rPr lang="en-US" sz="1200" dirty="0">
                          <a:latin typeface="Verdana" pitchFamily="34" charset="0"/>
                          <a:ea typeface="Verdana" pitchFamily="34" charset="0"/>
                          <a:cs typeface="Verdana" pitchFamily="34" charset="0"/>
                        </a:rPr>
                        <a:t>FY19</a:t>
                      </a:r>
                    </a:p>
                    <a:p>
                      <a:pPr algn="ctr"/>
                      <a:r>
                        <a:rPr lang="en-US" sz="1200" dirty="0">
                          <a:latin typeface="Verdana" pitchFamily="34" charset="0"/>
                          <a:ea typeface="Verdana" pitchFamily="34" charset="0"/>
                          <a:cs typeface="Verdana" pitchFamily="34" charset="0"/>
                        </a:rPr>
                        <a:t>Estimates</a:t>
                      </a:r>
                    </a:p>
                  </a:txBody>
                  <a:tcPr>
                    <a:solidFill>
                      <a:srgbClr val="001746"/>
                    </a:solidFill>
                  </a:tcPr>
                </a:tc>
                <a:tc>
                  <a:txBody>
                    <a:bodyPr/>
                    <a:lstStyle/>
                    <a:p>
                      <a:pPr algn="ctr"/>
                      <a:r>
                        <a:rPr lang="en-US" sz="1200" dirty="0">
                          <a:latin typeface="Verdana" pitchFamily="34" charset="0"/>
                          <a:ea typeface="Verdana" pitchFamily="34" charset="0"/>
                          <a:cs typeface="Verdana" pitchFamily="34" charset="0"/>
                        </a:rPr>
                        <a:t>FY20</a:t>
                      </a:r>
                    </a:p>
                    <a:p>
                      <a:pPr algn="ctr"/>
                      <a:r>
                        <a:rPr lang="en-US" sz="1200" dirty="0">
                          <a:latin typeface="Verdana" pitchFamily="34" charset="0"/>
                          <a:ea typeface="Verdana" pitchFamily="34" charset="0"/>
                          <a:cs typeface="Verdana" pitchFamily="34" charset="0"/>
                        </a:rPr>
                        <a:t>Proposed</a:t>
                      </a:r>
                    </a:p>
                  </a:txBody>
                  <a:tcPr>
                    <a:solidFill>
                      <a:srgbClr val="001746"/>
                    </a:solidFill>
                  </a:tcPr>
                </a:tc>
                <a:extLst>
                  <a:ext uri="{0D108BD9-81ED-4DB2-BD59-A6C34878D82A}">
                    <a16:rowId xmlns:a16="http://schemas.microsoft.com/office/drawing/2014/main" val="10000"/>
                  </a:ext>
                </a:extLst>
              </a:tr>
              <a:tr h="412297">
                <a:tc>
                  <a:txBody>
                    <a:bodyPr/>
                    <a:lstStyle/>
                    <a:p>
                      <a:r>
                        <a:rPr lang="en-US" sz="1200" dirty="0"/>
                        <a:t>Certification Processing Timeframes (days)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Services</a:t>
                      </a:r>
                      <a:r>
                        <a:rPr lang="en-US" sz="1200" baseline="0" dirty="0"/>
                        <a:t> &amp; Infrastructure</a:t>
                      </a:r>
                      <a:r>
                        <a:rPr lang="en-US" sz="1200" dirty="0"/>
                        <a:t> </a:t>
                      </a:r>
                      <a:endParaRPr lang="en-US" sz="1200" dirty="0">
                        <a:latin typeface="Verdana" pitchFamily="34" charset="0"/>
                        <a:ea typeface="Verdana" pitchFamily="34" charset="0"/>
                        <a:cs typeface="Verdana" pitchFamily="34" charset="0"/>
                      </a:endParaRPr>
                    </a:p>
                  </a:txBody>
                  <a:tcPr/>
                </a:tc>
                <a:tc>
                  <a:txBody>
                    <a:bodyPr/>
                    <a:lstStyle/>
                    <a:p>
                      <a:pPr marL="0" algn="l" defTabSz="914400" rtl="0" eaLnBrk="1" latinLnBrk="0" hangingPunct="1"/>
                      <a:r>
                        <a:rPr lang="en-US" sz="1200" kern="1200" dirty="0">
                          <a:solidFill>
                            <a:schemeClr val="dk1"/>
                          </a:solidFill>
                          <a:latin typeface="+mn-lt"/>
                          <a:ea typeface="+mn-ea"/>
                          <a:cs typeface="+mn-cs"/>
                        </a:rPr>
                        <a:t>68</a:t>
                      </a:r>
                    </a:p>
                  </a:txBody>
                  <a:tcPr/>
                </a:tc>
                <a:tc>
                  <a:txBody>
                    <a:bodyPr/>
                    <a:lstStyle/>
                    <a:p>
                      <a:pPr marL="0" algn="l" defTabSz="914400" rtl="0" eaLnBrk="1" latinLnBrk="0" hangingPunct="1"/>
                      <a:r>
                        <a:rPr lang="en-US" sz="1200" kern="1200" dirty="0">
                          <a:solidFill>
                            <a:schemeClr val="dk1"/>
                          </a:solidFill>
                          <a:latin typeface="+mn-lt"/>
                          <a:ea typeface="+mn-ea"/>
                          <a:cs typeface="+mn-cs"/>
                        </a:rPr>
                        <a:t>90</a:t>
                      </a:r>
                    </a:p>
                  </a:txBody>
                  <a:tcPr/>
                </a:tc>
                <a:tc>
                  <a:txBody>
                    <a:bodyPr/>
                    <a:lstStyle/>
                    <a:p>
                      <a:pPr marL="0" algn="l" defTabSz="914400" rtl="0" eaLnBrk="1" latinLnBrk="0" hangingPunct="1"/>
                      <a:r>
                        <a:rPr lang="en-US" sz="1200" kern="1200" dirty="0">
                          <a:solidFill>
                            <a:schemeClr val="dk1"/>
                          </a:solidFill>
                          <a:latin typeface="+mn-lt"/>
                          <a:ea typeface="+mn-ea"/>
                          <a:cs typeface="+mn-cs"/>
                        </a:rPr>
                        <a:t>90</a:t>
                      </a:r>
                    </a:p>
                  </a:txBody>
                  <a:tcPr/>
                </a:tc>
                <a:tc>
                  <a:txBody>
                    <a:bodyPr/>
                    <a:lstStyle/>
                    <a:p>
                      <a:pPr marL="0" algn="l" defTabSz="914400" rtl="0" eaLnBrk="1" latinLnBrk="0" hangingPunct="1"/>
                      <a:r>
                        <a:rPr lang="en-US" sz="1200" kern="1200" dirty="0">
                          <a:solidFill>
                            <a:schemeClr val="dk1"/>
                          </a:solidFill>
                          <a:latin typeface="+mn-lt"/>
                          <a:ea typeface="+mn-ea"/>
                          <a:cs typeface="+mn-cs"/>
                        </a:rPr>
                        <a:t>90</a:t>
                      </a:r>
                    </a:p>
                  </a:txBody>
                  <a:tcPr/>
                </a:tc>
                <a:extLst>
                  <a:ext uri="{0D108BD9-81ED-4DB2-BD59-A6C34878D82A}">
                    <a16:rowId xmlns:a16="http://schemas.microsoft.com/office/drawing/2014/main" val="10001"/>
                  </a:ext>
                </a:extLst>
              </a:tr>
              <a:tr h="412297">
                <a:tc>
                  <a:txBody>
                    <a:bodyPr/>
                    <a:lstStyle/>
                    <a:p>
                      <a:r>
                        <a:rPr lang="en-US" sz="1200" dirty="0"/>
                        <a:t>MWSBE</a:t>
                      </a:r>
                      <a:r>
                        <a:rPr lang="en-US" sz="1200" baseline="0" dirty="0"/>
                        <a:t> Contract Participation – Construction</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Services</a:t>
                      </a:r>
                      <a:r>
                        <a:rPr lang="en-US" sz="1200" baseline="0" dirty="0"/>
                        <a:t> &amp; Infrastructure</a:t>
                      </a:r>
                      <a:r>
                        <a:rPr lang="en-US" sz="1200" dirty="0"/>
                        <a:t> </a:t>
                      </a:r>
                      <a:endParaRPr lang="en-US" sz="1200" dirty="0">
                        <a:latin typeface="Verdana" pitchFamily="34" charset="0"/>
                        <a:ea typeface="Verdana" pitchFamily="34" charset="0"/>
                        <a:cs typeface="Verdana" pitchFamily="34" charset="0"/>
                      </a:endParaRPr>
                    </a:p>
                  </a:txBody>
                  <a:tcPr/>
                </a:tc>
                <a:tc>
                  <a:txBody>
                    <a:bodyPr/>
                    <a:lstStyle/>
                    <a:p>
                      <a:pPr marL="0" algn="l" defTabSz="914400" rtl="0" eaLnBrk="1" latinLnBrk="0" hangingPunct="1"/>
                      <a:r>
                        <a:rPr lang="en-US" sz="1200" kern="1200" dirty="0">
                          <a:solidFill>
                            <a:schemeClr val="dk1"/>
                          </a:solidFill>
                          <a:latin typeface="+mn-lt"/>
                          <a:ea typeface="+mn-ea"/>
                          <a:cs typeface="+mn-cs"/>
                        </a:rPr>
                        <a:t>29%</a:t>
                      </a:r>
                    </a:p>
                  </a:txBody>
                  <a:tcPr/>
                </a:tc>
                <a:tc>
                  <a:txBody>
                    <a:bodyPr/>
                    <a:lstStyle/>
                    <a:p>
                      <a:pPr marL="0" algn="l" defTabSz="914400" rtl="0" eaLnBrk="1" latinLnBrk="0" hangingPunct="1"/>
                      <a:r>
                        <a:rPr lang="en-US" sz="1200" kern="1200" dirty="0">
                          <a:solidFill>
                            <a:schemeClr val="dk1"/>
                          </a:solidFill>
                          <a:latin typeface="+mn-lt"/>
                          <a:ea typeface="+mn-ea"/>
                          <a:cs typeface="+mn-cs"/>
                        </a:rPr>
                        <a:t>34%</a:t>
                      </a:r>
                    </a:p>
                  </a:txBody>
                  <a:tcPr/>
                </a:tc>
                <a:tc>
                  <a:txBody>
                    <a:bodyPr/>
                    <a:lstStyle/>
                    <a:p>
                      <a:pPr marL="0" algn="l" defTabSz="914400" rtl="0" eaLnBrk="1" latinLnBrk="0" hangingPunct="1"/>
                      <a:r>
                        <a:rPr lang="en-US" sz="1200" kern="1200" dirty="0">
                          <a:solidFill>
                            <a:schemeClr val="dk1"/>
                          </a:solidFill>
                          <a:latin typeface="+mn-lt"/>
                          <a:ea typeface="+mn-ea"/>
                          <a:cs typeface="+mn-cs"/>
                        </a:rPr>
                        <a:t>34%</a:t>
                      </a:r>
                    </a:p>
                  </a:txBody>
                  <a:tcPr/>
                </a:tc>
                <a:tc>
                  <a:txBody>
                    <a:bodyPr/>
                    <a:lstStyle/>
                    <a:p>
                      <a:pPr marL="0" algn="l" defTabSz="914400" rtl="0" eaLnBrk="1" latinLnBrk="0" hangingPunct="1"/>
                      <a:r>
                        <a:rPr lang="en-US" sz="1200" kern="1200" dirty="0">
                          <a:solidFill>
                            <a:schemeClr val="dk1"/>
                          </a:solidFill>
                          <a:latin typeface="+mn-lt"/>
                          <a:ea typeface="+mn-ea"/>
                          <a:cs typeface="+mn-cs"/>
                        </a:rPr>
                        <a:t>34%</a:t>
                      </a:r>
                    </a:p>
                  </a:txBody>
                  <a:tcPr/>
                </a:tc>
                <a:extLst>
                  <a:ext uri="{0D108BD9-81ED-4DB2-BD59-A6C34878D82A}">
                    <a16:rowId xmlns:a16="http://schemas.microsoft.com/office/drawing/2014/main" val="10002"/>
                  </a:ext>
                </a:extLst>
              </a:tr>
              <a:tr h="412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MWSBE</a:t>
                      </a:r>
                      <a:r>
                        <a:rPr lang="en-US" sz="1200" baseline="0" dirty="0"/>
                        <a:t> Contract Participation – Professional Services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Services</a:t>
                      </a:r>
                      <a:r>
                        <a:rPr lang="en-US" sz="1200" baseline="0" dirty="0"/>
                        <a:t> &amp; Infrastructure</a:t>
                      </a:r>
                      <a:r>
                        <a:rPr lang="en-US" sz="1200" dirty="0"/>
                        <a:t> </a:t>
                      </a:r>
                      <a:endParaRPr lang="en-US" sz="1200" dirty="0">
                        <a:latin typeface="Verdana" pitchFamily="34" charset="0"/>
                        <a:ea typeface="Verdana" pitchFamily="34" charset="0"/>
                        <a:cs typeface="Verdana" pitchFamily="34" charset="0"/>
                      </a:endParaRPr>
                    </a:p>
                  </a:txBody>
                  <a:tcPr/>
                </a:tc>
                <a:tc>
                  <a:txBody>
                    <a:bodyPr/>
                    <a:lstStyle/>
                    <a:p>
                      <a:pPr marL="0" algn="l" defTabSz="914400" rtl="0" eaLnBrk="1" latinLnBrk="0" hangingPunct="1"/>
                      <a:r>
                        <a:rPr lang="en-US" sz="1200" kern="1200" dirty="0">
                          <a:solidFill>
                            <a:schemeClr val="dk1"/>
                          </a:solidFill>
                          <a:latin typeface="+mn-lt"/>
                          <a:ea typeface="+mn-ea"/>
                          <a:cs typeface="+mn-cs"/>
                        </a:rPr>
                        <a:t>49%</a:t>
                      </a:r>
                    </a:p>
                  </a:txBody>
                  <a:tcPr/>
                </a:tc>
                <a:tc>
                  <a:txBody>
                    <a:bodyPr/>
                    <a:lstStyle/>
                    <a:p>
                      <a:pPr marL="0" algn="l" defTabSz="914400" rtl="0" eaLnBrk="1" latinLnBrk="0" hangingPunct="1"/>
                      <a:r>
                        <a:rPr lang="en-US" sz="1200" kern="1200" dirty="0">
                          <a:solidFill>
                            <a:schemeClr val="dk1"/>
                          </a:solidFill>
                          <a:latin typeface="+mn-lt"/>
                          <a:ea typeface="+mn-ea"/>
                          <a:cs typeface="+mn-cs"/>
                        </a:rPr>
                        <a:t>24%</a:t>
                      </a:r>
                    </a:p>
                  </a:txBody>
                  <a:tcPr/>
                </a:tc>
                <a:tc>
                  <a:txBody>
                    <a:bodyPr/>
                    <a:lstStyle/>
                    <a:p>
                      <a:pPr marL="0" algn="l" defTabSz="914400" rtl="0" eaLnBrk="1" latinLnBrk="0" hangingPunct="1"/>
                      <a:r>
                        <a:rPr lang="en-US" sz="1200" kern="1200" dirty="0">
                          <a:solidFill>
                            <a:schemeClr val="dk1"/>
                          </a:solidFill>
                          <a:latin typeface="+mn-lt"/>
                          <a:ea typeface="+mn-ea"/>
                          <a:cs typeface="+mn-cs"/>
                        </a:rPr>
                        <a:t>24%</a:t>
                      </a:r>
                    </a:p>
                  </a:txBody>
                  <a:tcPr/>
                </a:tc>
                <a:tc>
                  <a:txBody>
                    <a:bodyPr/>
                    <a:lstStyle/>
                    <a:p>
                      <a:pPr marL="0" algn="l" defTabSz="914400" rtl="0" eaLnBrk="1" latinLnBrk="0" hangingPunct="1"/>
                      <a:r>
                        <a:rPr lang="en-US" sz="1200" kern="1200" dirty="0">
                          <a:solidFill>
                            <a:schemeClr val="dk1"/>
                          </a:solidFill>
                          <a:latin typeface="+mn-lt"/>
                          <a:ea typeface="+mn-ea"/>
                          <a:cs typeface="+mn-cs"/>
                        </a:rPr>
                        <a:t>24%</a:t>
                      </a:r>
                    </a:p>
                  </a:txBody>
                  <a:tcPr/>
                </a:tc>
                <a:extLst>
                  <a:ext uri="{0D108BD9-81ED-4DB2-BD59-A6C34878D82A}">
                    <a16:rowId xmlns:a16="http://schemas.microsoft.com/office/drawing/2014/main" val="10003"/>
                  </a:ext>
                </a:extLst>
              </a:tr>
              <a:tr h="412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MWSBE</a:t>
                      </a:r>
                      <a:r>
                        <a:rPr lang="en-US" sz="1200" baseline="0" dirty="0"/>
                        <a:t> Contract Participation – Purchasing</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Services</a:t>
                      </a:r>
                      <a:r>
                        <a:rPr lang="en-US" sz="1200" baseline="0" dirty="0"/>
                        <a:t> &amp; Infrastructure</a:t>
                      </a:r>
                      <a:endParaRPr lang="en-US" sz="1200" dirty="0">
                        <a:latin typeface="Verdana" pitchFamily="34" charset="0"/>
                        <a:ea typeface="Verdana" pitchFamily="34" charset="0"/>
                        <a:cs typeface="Verdana" pitchFamily="34" charset="0"/>
                      </a:endParaRPr>
                    </a:p>
                  </a:txBody>
                  <a:tcPr/>
                </a:tc>
                <a:tc>
                  <a:txBody>
                    <a:bodyPr/>
                    <a:lstStyle/>
                    <a:p>
                      <a:pPr marL="0" algn="l" defTabSz="914400" rtl="0" eaLnBrk="1" latinLnBrk="0" hangingPunct="1"/>
                      <a:r>
                        <a:rPr lang="en-US" sz="1200" kern="1200" dirty="0">
                          <a:solidFill>
                            <a:schemeClr val="dk1"/>
                          </a:solidFill>
                          <a:latin typeface="+mn-lt"/>
                          <a:ea typeface="+mn-ea"/>
                          <a:cs typeface="+mn-cs"/>
                        </a:rPr>
                        <a:t>17%</a:t>
                      </a:r>
                    </a:p>
                  </a:txBody>
                  <a:tcPr/>
                </a:tc>
                <a:tc>
                  <a:txBody>
                    <a:bodyPr/>
                    <a:lstStyle/>
                    <a:p>
                      <a:pPr marL="0" algn="l" defTabSz="914400" rtl="0" eaLnBrk="1" latinLnBrk="0" hangingPunct="1"/>
                      <a:r>
                        <a:rPr lang="en-US" sz="1200" kern="1200" dirty="0">
                          <a:solidFill>
                            <a:schemeClr val="dk1"/>
                          </a:solidFill>
                          <a:latin typeface="+mn-lt"/>
                          <a:ea typeface="+mn-ea"/>
                          <a:cs typeface="+mn-cs"/>
                        </a:rPr>
                        <a:t>11%</a:t>
                      </a:r>
                    </a:p>
                  </a:txBody>
                  <a:tcPr/>
                </a:tc>
                <a:tc>
                  <a:txBody>
                    <a:bodyPr/>
                    <a:lstStyle/>
                    <a:p>
                      <a:pPr marL="0" algn="l" defTabSz="914400" rtl="0" eaLnBrk="1" latinLnBrk="0" hangingPunct="1"/>
                      <a:r>
                        <a:rPr lang="en-US" sz="1200" kern="1200" dirty="0">
                          <a:solidFill>
                            <a:schemeClr val="dk1"/>
                          </a:solidFill>
                          <a:latin typeface="+mn-lt"/>
                          <a:ea typeface="+mn-ea"/>
                          <a:cs typeface="+mn-cs"/>
                        </a:rPr>
                        <a:t>11%</a:t>
                      </a:r>
                    </a:p>
                  </a:txBody>
                  <a:tcPr/>
                </a:tc>
                <a:tc>
                  <a:txBody>
                    <a:bodyPr/>
                    <a:lstStyle/>
                    <a:p>
                      <a:pPr marL="0" algn="l" defTabSz="914400" rtl="0" eaLnBrk="1" latinLnBrk="0" hangingPunct="1"/>
                      <a:r>
                        <a:rPr lang="en-US" sz="1200" kern="1200" dirty="0">
                          <a:solidFill>
                            <a:schemeClr val="dk1"/>
                          </a:solidFill>
                          <a:latin typeface="+mn-lt"/>
                          <a:ea typeface="+mn-ea"/>
                          <a:cs typeface="+mn-cs"/>
                        </a:rPr>
                        <a:t>11%</a:t>
                      </a:r>
                    </a:p>
                  </a:txBody>
                  <a:tcPr/>
                </a:tc>
                <a:extLst>
                  <a:ext uri="{0D108BD9-81ED-4DB2-BD59-A6C34878D82A}">
                    <a16:rowId xmlns:a16="http://schemas.microsoft.com/office/drawing/2014/main" val="10004"/>
                  </a:ext>
                </a:extLst>
              </a:tr>
              <a:tr h="329837">
                <a:tc>
                  <a:txBody>
                    <a:bodyPr/>
                    <a:lstStyle/>
                    <a:p>
                      <a:endParaRPr lang="en-US" sz="900" dirty="0"/>
                    </a:p>
                  </a:txBody>
                  <a:tcPr/>
                </a:tc>
                <a:tc>
                  <a:txBody>
                    <a:bodyPr/>
                    <a:lstStyle/>
                    <a:p>
                      <a:pPr algn="ctr"/>
                      <a:endParaRPr lang="en-US" sz="1200" dirty="0">
                        <a:latin typeface="Verdana" pitchFamily="34" charset="0"/>
                        <a:ea typeface="Verdana" pitchFamily="34" charset="0"/>
                        <a:cs typeface="Verdana" pitchFamily="34"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fld id="{016DFC01-5263-43CC-B2B1-8A1F23EF6CC2}" type="slidenum">
              <a:rPr lang="en-US" smtClean="0"/>
              <a:pPr/>
              <a:t>23</a:t>
            </a:fld>
            <a:endParaRPr lang="en-US" dirty="0"/>
          </a:p>
        </p:txBody>
      </p:sp>
    </p:spTree>
    <p:extLst>
      <p:ext uri="{BB962C8B-B14F-4D97-AF65-F5344CB8AC3E}">
        <p14:creationId xmlns:p14="http://schemas.microsoft.com/office/powerpoint/2010/main" val="688439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31076" y="381966"/>
            <a:ext cx="6273800" cy="839862"/>
          </a:xfrm>
        </p:spPr>
        <p:txBody>
          <a:bodyPr>
            <a:noAutofit/>
          </a:bodyPr>
          <a:lstStyle/>
          <a:p>
            <a:r>
              <a:rPr lang="en-US" b="1" dirty="0">
                <a:solidFill>
                  <a:srgbClr val="002060"/>
                </a:solidFill>
                <a:latin typeface="Helvetica" pitchFamily="34" charset="0"/>
              </a:rPr>
              <a:t>FY 2020 Performance Measures</a:t>
            </a:r>
            <a:br>
              <a:rPr lang="en-US" b="1" dirty="0">
                <a:solidFill>
                  <a:srgbClr val="002060"/>
                </a:solidFill>
                <a:latin typeface="Helvetica" pitchFamily="34" charset="0"/>
              </a:rPr>
            </a:br>
            <a:r>
              <a:rPr lang="en-US" b="1" dirty="0">
                <a:solidFill>
                  <a:srgbClr val="002060"/>
                </a:solidFill>
                <a:latin typeface="Helvetica" pitchFamily="34" charset="0"/>
              </a:rPr>
              <a:t>Fund 1000 (Cont’d)</a:t>
            </a:r>
          </a:p>
        </p:txBody>
      </p:sp>
      <p:graphicFrame>
        <p:nvGraphicFramePr>
          <p:cNvPr id="10" name="Table 9"/>
          <p:cNvGraphicFramePr>
            <a:graphicFrameLocks noGrp="1"/>
          </p:cNvGraphicFramePr>
          <p:nvPr>
            <p:extLst>
              <p:ext uri="{D42A27DB-BD31-4B8C-83A1-F6EECF244321}">
                <p14:modId xmlns:p14="http://schemas.microsoft.com/office/powerpoint/2010/main" val="2094366883"/>
              </p:ext>
            </p:extLst>
          </p:nvPr>
        </p:nvGraphicFramePr>
        <p:xfrm>
          <a:off x="331076" y="1487185"/>
          <a:ext cx="8542653" cy="3322940"/>
        </p:xfrm>
        <a:graphic>
          <a:graphicData uri="http://schemas.openxmlformats.org/drawingml/2006/table">
            <a:tbl>
              <a:tblPr firstRow="1" bandRow="1">
                <a:tableStyleId>{5C22544A-7EE6-4342-B048-85BDC9FD1C3A}</a:tableStyleId>
              </a:tblPr>
              <a:tblGrid>
                <a:gridCol w="3361055">
                  <a:extLst>
                    <a:ext uri="{9D8B030D-6E8A-4147-A177-3AD203B41FA5}">
                      <a16:colId xmlns:a16="http://schemas.microsoft.com/office/drawing/2014/main" val="20000"/>
                    </a:ext>
                  </a:extLst>
                </a:gridCol>
                <a:gridCol w="1287306">
                  <a:extLst>
                    <a:ext uri="{9D8B030D-6E8A-4147-A177-3AD203B41FA5}">
                      <a16:colId xmlns:a16="http://schemas.microsoft.com/office/drawing/2014/main" val="20001"/>
                    </a:ext>
                  </a:extLst>
                </a:gridCol>
                <a:gridCol w="922494">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066798">
                  <a:extLst>
                    <a:ext uri="{9D8B030D-6E8A-4147-A177-3AD203B41FA5}">
                      <a16:colId xmlns:a16="http://schemas.microsoft.com/office/drawing/2014/main" val="20005"/>
                    </a:ext>
                  </a:extLst>
                </a:gridCol>
              </a:tblGrid>
              <a:tr h="1346392">
                <a:tc>
                  <a:txBody>
                    <a:bodyPr/>
                    <a:lstStyle/>
                    <a:p>
                      <a:pPr algn="ctr"/>
                      <a:r>
                        <a:rPr lang="en-US" sz="1200" dirty="0">
                          <a:latin typeface="Verdana" pitchFamily="34" charset="0"/>
                          <a:ea typeface="Verdana" pitchFamily="34" charset="0"/>
                          <a:cs typeface="Verdana" pitchFamily="34" charset="0"/>
                        </a:rPr>
                        <a:t>Business Process Measures</a:t>
                      </a:r>
                    </a:p>
                  </a:txBody>
                  <a:tcPr>
                    <a:solidFill>
                      <a:srgbClr val="001746"/>
                    </a:solidFill>
                  </a:tcPr>
                </a:tc>
                <a:tc>
                  <a:txBody>
                    <a:bodyPr/>
                    <a:lstStyle/>
                    <a:p>
                      <a:pPr algn="ctr"/>
                      <a:r>
                        <a:rPr lang="en-US" sz="1200" dirty="0">
                          <a:latin typeface="Verdana" pitchFamily="34" charset="0"/>
                          <a:ea typeface="Verdana" pitchFamily="34" charset="0"/>
                          <a:cs typeface="Verdana" pitchFamily="34" charset="0"/>
                        </a:rPr>
                        <a:t>Priorities</a:t>
                      </a:r>
                    </a:p>
                  </a:txBody>
                  <a:tcPr>
                    <a:solidFill>
                      <a:srgbClr val="001746"/>
                    </a:solidFill>
                  </a:tcPr>
                </a:tc>
                <a:tc>
                  <a:txBody>
                    <a:bodyPr/>
                    <a:lstStyle/>
                    <a:p>
                      <a:pPr algn="ctr"/>
                      <a:r>
                        <a:rPr lang="en-US" sz="1200" dirty="0">
                          <a:latin typeface="Verdana" pitchFamily="34" charset="0"/>
                          <a:ea typeface="Verdana" pitchFamily="34" charset="0"/>
                          <a:cs typeface="Verdana" pitchFamily="34" charset="0"/>
                        </a:rPr>
                        <a:t>FY18</a:t>
                      </a:r>
                    </a:p>
                    <a:p>
                      <a:pPr algn="ctr"/>
                      <a:r>
                        <a:rPr lang="en-US" sz="1200" dirty="0">
                          <a:latin typeface="Verdana" pitchFamily="34" charset="0"/>
                          <a:ea typeface="Verdana" pitchFamily="34" charset="0"/>
                          <a:cs typeface="Verdana" pitchFamily="34" charset="0"/>
                        </a:rPr>
                        <a:t>Actual</a:t>
                      </a:r>
                    </a:p>
                  </a:txBody>
                  <a:tcPr>
                    <a:solidFill>
                      <a:srgbClr val="001746"/>
                    </a:solidFill>
                  </a:tcPr>
                </a:tc>
                <a:tc>
                  <a:txBody>
                    <a:bodyPr/>
                    <a:lstStyle/>
                    <a:p>
                      <a:pPr algn="ctr"/>
                      <a:r>
                        <a:rPr lang="en-US" sz="1200" dirty="0">
                          <a:latin typeface="Verdana" pitchFamily="34" charset="0"/>
                          <a:ea typeface="Verdana" pitchFamily="34" charset="0"/>
                          <a:cs typeface="Verdana" pitchFamily="34" charset="0"/>
                        </a:rPr>
                        <a:t>FY19</a:t>
                      </a:r>
                    </a:p>
                    <a:p>
                      <a:pPr algn="ctr"/>
                      <a:r>
                        <a:rPr lang="en-US" sz="1200" dirty="0">
                          <a:latin typeface="Verdana" pitchFamily="34" charset="0"/>
                          <a:ea typeface="Verdana" pitchFamily="34" charset="0"/>
                          <a:cs typeface="Verdana" pitchFamily="34" charset="0"/>
                        </a:rPr>
                        <a:t>Budget</a:t>
                      </a:r>
                    </a:p>
                  </a:txBody>
                  <a:tcPr>
                    <a:solidFill>
                      <a:srgbClr val="001746"/>
                    </a:solidFill>
                  </a:tcPr>
                </a:tc>
                <a:tc>
                  <a:txBody>
                    <a:bodyPr/>
                    <a:lstStyle/>
                    <a:p>
                      <a:pPr algn="ctr"/>
                      <a:r>
                        <a:rPr lang="en-US" sz="1200" dirty="0">
                          <a:latin typeface="Verdana" pitchFamily="34" charset="0"/>
                          <a:ea typeface="Verdana" pitchFamily="34" charset="0"/>
                          <a:cs typeface="Verdana" pitchFamily="34" charset="0"/>
                        </a:rPr>
                        <a:t>FY19</a:t>
                      </a:r>
                    </a:p>
                    <a:p>
                      <a:pPr algn="ctr"/>
                      <a:r>
                        <a:rPr lang="en-US" sz="1200" dirty="0">
                          <a:latin typeface="Verdana" pitchFamily="34" charset="0"/>
                          <a:ea typeface="Verdana" pitchFamily="34" charset="0"/>
                          <a:cs typeface="Verdana" pitchFamily="34" charset="0"/>
                        </a:rPr>
                        <a:t>Estimates</a:t>
                      </a:r>
                    </a:p>
                  </a:txBody>
                  <a:tcPr>
                    <a:solidFill>
                      <a:srgbClr val="001746"/>
                    </a:solidFill>
                  </a:tcPr>
                </a:tc>
                <a:tc>
                  <a:txBody>
                    <a:bodyPr/>
                    <a:lstStyle/>
                    <a:p>
                      <a:pPr algn="ctr"/>
                      <a:r>
                        <a:rPr lang="en-US" sz="1200" dirty="0">
                          <a:latin typeface="Verdana" pitchFamily="34" charset="0"/>
                          <a:ea typeface="Verdana" pitchFamily="34" charset="0"/>
                          <a:cs typeface="Verdana" pitchFamily="34" charset="0"/>
                        </a:rPr>
                        <a:t>FY20</a:t>
                      </a:r>
                    </a:p>
                    <a:p>
                      <a:pPr algn="ctr"/>
                      <a:r>
                        <a:rPr lang="en-US" sz="1200" dirty="0">
                          <a:latin typeface="Verdana" pitchFamily="34" charset="0"/>
                          <a:ea typeface="Verdana" pitchFamily="34" charset="0"/>
                          <a:cs typeface="Verdana" pitchFamily="34" charset="0"/>
                        </a:rPr>
                        <a:t>Proposed</a:t>
                      </a:r>
                    </a:p>
                  </a:txBody>
                  <a:tcPr>
                    <a:solidFill>
                      <a:srgbClr val="001746"/>
                    </a:solidFill>
                  </a:tcPr>
                </a:tc>
                <a:extLst>
                  <a:ext uri="{0D108BD9-81ED-4DB2-BD59-A6C34878D82A}">
                    <a16:rowId xmlns:a16="http://schemas.microsoft.com/office/drawing/2014/main" val="10000"/>
                  </a:ext>
                </a:extLst>
              </a:tr>
              <a:tr h="988274">
                <a:tc>
                  <a:txBody>
                    <a:bodyPr/>
                    <a:lstStyle/>
                    <a:p>
                      <a:r>
                        <a:rPr lang="en-US" sz="1200" kern="1200" baseline="0" dirty="0">
                          <a:solidFill>
                            <a:schemeClr val="dk1"/>
                          </a:solidFill>
                          <a:latin typeface="+mn-lt"/>
                          <a:ea typeface="+mn-ea"/>
                          <a:cs typeface="+mn-cs"/>
                        </a:rPr>
                        <a:t>Expenditures: Adopted Budget vs Actual Utilization</a:t>
                      </a:r>
                    </a:p>
                  </a:txBody>
                  <a:tcPr/>
                </a:tc>
                <a:tc>
                  <a:txBody>
                    <a:bodyPr/>
                    <a:lstStyle/>
                    <a:p>
                      <a:pPr marL="0" algn="l" defTabSz="914400" rtl="0" eaLnBrk="1" latinLnBrk="0" hangingPunct="1"/>
                      <a:r>
                        <a:rPr lang="en-US" sz="1200" kern="1200" dirty="0">
                          <a:solidFill>
                            <a:schemeClr val="dk1"/>
                          </a:solidFill>
                          <a:latin typeface="+mn-lt"/>
                          <a:ea typeface="+mn-ea"/>
                          <a:cs typeface="+mn-cs"/>
                        </a:rPr>
                        <a:t>Sound Financial Management</a:t>
                      </a:r>
                    </a:p>
                  </a:txBody>
                  <a:tcPr/>
                </a:tc>
                <a:tc>
                  <a:txBody>
                    <a:bodyPr/>
                    <a:lstStyle/>
                    <a:p>
                      <a:r>
                        <a:rPr lang="en-US" sz="1200" kern="1200" baseline="0" dirty="0">
                          <a:solidFill>
                            <a:schemeClr val="dk1"/>
                          </a:solidFill>
                          <a:latin typeface="+mn-lt"/>
                          <a:ea typeface="+mn-ea"/>
                          <a:cs typeface="+mn-cs"/>
                        </a:rPr>
                        <a:t>101%</a:t>
                      </a:r>
                    </a:p>
                  </a:txBody>
                  <a:tcPr/>
                </a:tc>
                <a:tc>
                  <a:txBody>
                    <a:bodyPr/>
                    <a:lstStyle/>
                    <a:p>
                      <a:r>
                        <a:rPr lang="en-US" sz="1200" kern="1200" baseline="0" dirty="0">
                          <a:solidFill>
                            <a:schemeClr val="dk1"/>
                          </a:solidFill>
                          <a:latin typeface="+mn-lt"/>
                          <a:ea typeface="+mn-ea"/>
                          <a:cs typeface="+mn-cs"/>
                        </a:rPr>
                        <a:t>98%</a:t>
                      </a:r>
                    </a:p>
                  </a:txBody>
                  <a:tcPr/>
                </a:tc>
                <a:tc>
                  <a:txBody>
                    <a:bodyPr/>
                    <a:lstStyle/>
                    <a:p>
                      <a:r>
                        <a:rPr lang="en-US" sz="1200" kern="1200" baseline="0" dirty="0">
                          <a:solidFill>
                            <a:schemeClr val="dk1"/>
                          </a:solidFill>
                          <a:latin typeface="+mn-lt"/>
                          <a:ea typeface="+mn-ea"/>
                          <a:cs typeface="+mn-cs"/>
                        </a:rPr>
                        <a:t>86%</a:t>
                      </a:r>
                    </a:p>
                  </a:txBody>
                  <a:tcPr/>
                </a:tc>
                <a:tc>
                  <a:txBody>
                    <a:bodyPr/>
                    <a:lstStyle/>
                    <a:p>
                      <a:r>
                        <a:rPr lang="en-US" sz="1200" kern="1200" baseline="0" dirty="0">
                          <a:solidFill>
                            <a:schemeClr val="dk1"/>
                          </a:solidFill>
                          <a:latin typeface="+mn-lt"/>
                          <a:ea typeface="+mn-ea"/>
                          <a:cs typeface="+mn-cs"/>
                        </a:rPr>
                        <a:t>98%</a:t>
                      </a:r>
                    </a:p>
                  </a:txBody>
                  <a:tcPr/>
                </a:tc>
                <a:extLst>
                  <a:ext uri="{0D108BD9-81ED-4DB2-BD59-A6C34878D82A}">
                    <a16:rowId xmlns:a16="http://schemas.microsoft.com/office/drawing/2014/main" val="10001"/>
                  </a:ext>
                </a:extLst>
              </a:tr>
              <a:tr h="988274">
                <a:tc>
                  <a:txBody>
                    <a:bodyPr/>
                    <a:lstStyle/>
                    <a:p>
                      <a:r>
                        <a:rPr lang="en-US" sz="1200" kern="1200" baseline="0" dirty="0">
                          <a:solidFill>
                            <a:schemeClr val="dk1"/>
                          </a:solidFill>
                          <a:latin typeface="+mn-lt"/>
                          <a:ea typeface="+mn-ea"/>
                          <a:cs typeface="+mn-cs"/>
                        </a:rPr>
                        <a:t>Revenues: Adopted Budget vs Actual Utilization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Sound Financial Management</a:t>
                      </a:r>
                    </a:p>
                  </a:txBody>
                  <a:tcPr/>
                </a:tc>
                <a:tc>
                  <a:txBody>
                    <a:bodyPr/>
                    <a:lstStyle/>
                    <a:p>
                      <a:r>
                        <a:rPr lang="en-US" sz="1200" kern="1200" baseline="0" dirty="0">
                          <a:solidFill>
                            <a:schemeClr val="dk1"/>
                          </a:solidFill>
                          <a:latin typeface="+mn-lt"/>
                          <a:ea typeface="+mn-ea"/>
                          <a:cs typeface="+mn-cs"/>
                        </a:rPr>
                        <a:t>145%</a:t>
                      </a:r>
                    </a:p>
                  </a:txBody>
                  <a:tcPr/>
                </a:tc>
                <a:tc>
                  <a:txBody>
                    <a:bodyPr/>
                    <a:lstStyle/>
                    <a:p>
                      <a:r>
                        <a:rPr lang="en-US" sz="1200" kern="1200" baseline="0" dirty="0">
                          <a:solidFill>
                            <a:schemeClr val="dk1"/>
                          </a:solidFill>
                          <a:latin typeface="+mn-lt"/>
                          <a:ea typeface="+mn-ea"/>
                          <a:cs typeface="+mn-cs"/>
                        </a:rPr>
                        <a:t>100%</a:t>
                      </a:r>
                    </a:p>
                  </a:txBody>
                  <a:tcPr/>
                </a:tc>
                <a:tc>
                  <a:txBody>
                    <a:bodyPr/>
                    <a:lstStyle/>
                    <a:p>
                      <a:r>
                        <a:rPr lang="en-US" sz="1200" kern="1200" baseline="0" dirty="0">
                          <a:solidFill>
                            <a:schemeClr val="dk1"/>
                          </a:solidFill>
                          <a:latin typeface="+mn-lt"/>
                          <a:ea typeface="+mn-ea"/>
                          <a:cs typeface="+mn-cs"/>
                        </a:rPr>
                        <a:t>81%</a:t>
                      </a:r>
                    </a:p>
                  </a:txBody>
                  <a:tcPr/>
                </a:tc>
                <a:tc>
                  <a:txBody>
                    <a:bodyPr/>
                    <a:lstStyle/>
                    <a:p>
                      <a:r>
                        <a:rPr lang="en-US" sz="1200" kern="1200" baseline="0" dirty="0">
                          <a:solidFill>
                            <a:schemeClr val="dk1"/>
                          </a:solidFill>
                          <a:latin typeface="+mn-lt"/>
                          <a:ea typeface="+mn-ea"/>
                          <a:cs typeface="+mn-cs"/>
                        </a:rPr>
                        <a:t>100%</a:t>
                      </a:r>
                    </a:p>
                  </a:txBody>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016DFC01-5263-43CC-B2B1-8A1F23EF6CC2}" type="slidenum">
              <a:rPr lang="en-US" smtClean="0"/>
              <a:pPr/>
              <a:t>24</a:t>
            </a:fld>
            <a:endParaRPr lang="en-US" dirty="0"/>
          </a:p>
        </p:txBody>
      </p:sp>
    </p:spTree>
    <p:extLst>
      <p:ext uri="{BB962C8B-B14F-4D97-AF65-F5344CB8AC3E}">
        <p14:creationId xmlns:p14="http://schemas.microsoft.com/office/powerpoint/2010/main" val="3059123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31076" y="381966"/>
            <a:ext cx="6273800" cy="839862"/>
          </a:xfrm>
        </p:spPr>
        <p:txBody>
          <a:bodyPr>
            <a:noAutofit/>
          </a:bodyPr>
          <a:lstStyle/>
          <a:p>
            <a:r>
              <a:rPr lang="en-US" b="1" dirty="0">
                <a:solidFill>
                  <a:srgbClr val="002060"/>
                </a:solidFill>
                <a:latin typeface="Helvetica" pitchFamily="34" charset="0"/>
              </a:rPr>
              <a:t>FY 2020 Performance Measures</a:t>
            </a:r>
            <a:br>
              <a:rPr lang="en-US" b="1" dirty="0">
                <a:solidFill>
                  <a:srgbClr val="002060"/>
                </a:solidFill>
                <a:latin typeface="Helvetica" pitchFamily="34" charset="0"/>
              </a:rPr>
            </a:br>
            <a:r>
              <a:rPr lang="en-US" b="1" dirty="0">
                <a:solidFill>
                  <a:srgbClr val="002060"/>
                </a:solidFill>
                <a:latin typeface="Helvetica" pitchFamily="34" charset="0"/>
              </a:rPr>
              <a:t>Fund 2424</a:t>
            </a:r>
            <a:br>
              <a:rPr lang="en-US" dirty="0">
                <a:solidFill>
                  <a:srgbClr val="002060"/>
                </a:solidFill>
                <a:latin typeface="Helvetica" pitchFamily="34" charset="0"/>
              </a:rPr>
            </a:br>
            <a:endParaRPr lang="en-US" dirty="0">
              <a:solidFill>
                <a:srgbClr val="002060"/>
              </a:solidFill>
              <a:latin typeface="Helvetica"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840700525"/>
              </p:ext>
            </p:extLst>
          </p:nvPr>
        </p:nvGraphicFramePr>
        <p:xfrm>
          <a:off x="533400" y="1477927"/>
          <a:ext cx="8000998" cy="3532533"/>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1287306">
                  <a:extLst>
                    <a:ext uri="{9D8B030D-6E8A-4147-A177-3AD203B41FA5}">
                      <a16:colId xmlns:a16="http://schemas.microsoft.com/office/drawing/2014/main" val="20001"/>
                    </a:ext>
                  </a:extLst>
                </a:gridCol>
                <a:gridCol w="922494">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066798">
                  <a:extLst>
                    <a:ext uri="{9D8B030D-6E8A-4147-A177-3AD203B41FA5}">
                      <a16:colId xmlns:a16="http://schemas.microsoft.com/office/drawing/2014/main" val="20005"/>
                    </a:ext>
                  </a:extLst>
                </a:gridCol>
              </a:tblGrid>
              <a:tr h="1156218">
                <a:tc>
                  <a:txBody>
                    <a:bodyPr/>
                    <a:lstStyle/>
                    <a:p>
                      <a:pPr algn="ctr"/>
                      <a:r>
                        <a:rPr lang="en-US" sz="1200" dirty="0">
                          <a:latin typeface="Verdana" pitchFamily="34" charset="0"/>
                          <a:ea typeface="Verdana" pitchFamily="34" charset="0"/>
                          <a:cs typeface="Verdana" pitchFamily="34" charset="0"/>
                        </a:rPr>
                        <a:t>Business Process Measures</a:t>
                      </a:r>
                    </a:p>
                  </a:txBody>
                  <a:tcPr>
                    <a:solidFill>
                      <a:srgbClr val="001746"/>
                    </a:solidFill>
                  </a:tcPr>
                </a:tc>
                <a:tc>
                  <a:txBody>
                    <a:bodyPr/>
                    <a:lstStyle/>
                    <a:p>
                      <a:pPr algn="ctr"/>
                      <a:r>
                        <a:rPr lang="en-US" sz="1200" dirty="0">
                          <a:latin typeface="Verdana" pitchFamily="34" charset="0"/>
                          <a:ea typeface="Verdana" pitchFamily="34" charset="0"/>
                          <a:cs typeface="Verdana" pitchFamily="34" charset="0"/>
                        </a:rPr>
                        <a:t>Priorities</a:t>
                      </a:r>
                    </a:p>
                  </a:txBody>
                  <a:tcPr>
                    <a:solidFill>
                      <a:srgbClr val="001746"/>
                    </a:solidFill>
                  </a:tcPr>
                </a:tc>
                <a:tc>
                  <a:txBody>
                    <a:bodyPr/>
                    <a:lstStyle/>
                    <a:p>
                      <a:pPr algn="ctr"/>
                      <a:r>
                        <a:rPr lang="en-US" sz="1200" dirty="0">
                          <a:latin typeface="Verdana" pitchFamily="34" charset="0"/>
                          <a:ea typeface="Verdana" pitchFamily="34" charset="0"/>
                          <a:cs typeface="Verdana" pitchFamily="34" charset="0"/>
                        </a:rPr>
                        <a:t>FY18</a:t>
                      </a:r>
                    </a:p>
                    <a:p>
                      <a:pPr algn="ctr"/>
                      <a:r>
                        <a:rPr lang="en-US" sz="1200" dirty="0">
                          <a:latin typeface="Verdana" pitchFamily="34" charset="0"/>
                          <a:ea typeface="Verdana" pitchFamily="34" charset="0"/>
                          <a:cs typeface="Verdana" pitchFamily="34" charset="0"/>
                        </a:rPr>
                        <a:t>Actual</a:t>
                      </a:r>
                    </a:p>
                  </a:txBody>
                  <a:tcPr>
                    <a:solidFill>
                      <a:srgbClr val="001746"/>
                    </a:solidFill>
                  </a:tcPr>
                </a:tc>
                <a:tc>
                  <a:txBody>
                    <a:bodyPr/>
                    <a:lstStyle/>
                    <a:p>
                      <a:pPr algn="ctr"/>
                      <a:r>
                        <a:rPr lang="en-US" sz="1200" dirty="0">
                          <a:latin typeface="Verdana" pitchFamily="34" charset="0"/>
                          <a:ea typeface="Verdana" pitchFamily="34" charset="0"/>
                          <a:cs typeface="Verdana" pitchFamily="34" charset="0"/>
                        </a:rPr>
                        <a:t>FY19</a:t>
                      </a:r>
                    </a:p>
                    <a:p>
                      <a:pPr algn="ctr"/>
                      <a:r>
                        <a:rPr lang="en-US" sz="1200" dirty="0">
                          <a:latin typeface="Verdana" pitchFamily="34" charset="0"/>
                          <a:ea typeface="Verdana" pitchFamily="34" charset="0"/>
                          <a:cs typeface="Verdana" pitchFamily="34" charset="0"/>
                        </a:rPr>
                        <a:t>Budget</a:t>
                      </a:r>
                    </a:p>
                  </a:txBody>
                  <a:tcPr>
                    <a:solidFill>
                      <a:srgbClr val="001746"/>
                    </a:solidFill>
                  </a:tcPr>
                </a:tc>
                <a:tc>
                  <a:txBody>
                    <a:bodyPr/>
                    <a:lstStyle/>
                    <a:p>
                      <a:pPr algn="ctr"/>
                      <a:r>
                        <a:rPr lang="en-US" sz="1200" dirty="0">
                          <a:latin typeface="Verdana" pitchFamily="34" charset="0"/>
                          <a:ea typeface="Verdana" pitchFamily="34" charset="0"/>
                          <a:cs typeface="Verdana" pitchFamily="34" charset="0"/>
                        </a:rPr>
                        <a:t>FY19</a:t>
                      </a:r>
                    </a:p>
                    <a:p>
                      <a:pPr algn="ctr"/>
                      <a:r>
                        <a:rPr lang="en-US" sz="1200" dirty="0">
                          <a:latin typeface="Verdana" pitchFamily="34" charset="0"/>
                          <a:ea typeface="Verdana" pitchFamily="34" charset="0"/>
                          <a:cs typeface="Verdana" pitchFamily="34" charset="0"/>
                        </a:rPr>
                        <a:t>Estimates</a:t>
                      </a:r>
                    </a:p>
                  </a:txBody>
                  <a:tcPr>
                    <a:solidFill>
                      <a:srgbClr val="001746"/>
                    </a:solidFill>
                  </a:tcPr>
                </a:tc>
                <a:tc>
                  <a:txBody>
                    <a:bodyPr/>
                    <a:lstStyle/>
                    <a:p>
                      <a:pPr algn="ctr"/>
                      <a:r>
                        <a:rPr lang="en-US" sz="1200" dirty="0">
                          <a:latin typeface="Verdana" pitchFamily="34" charset="0"/>
                          <a:ea typeface="Verdana" pitchFamily="34" charset="0"/>
                          <a:cs typeface="Verdana" pitchFamily="34" charset="0"/>
                        </a:rPr>
                        <a:t>FY20</a:t>
                      </a:r>
                    </a:p>
                    <a:p>
                      <a:pPr algn="ctr"/>
                      <a:r>
                        <a:rPr lang="en-US" sz="1200" dirty="0">
                          <a:latin typeface="Verdana" pitchFamily="34" charset="0"/>
                          <a:ea typeface="Verdana" pitchFamily="34" charset="0"/>
                          <a:cs typeface="Verdana" pitchFamily="34" charset="0"/>
                        </a:rPr>
                        <a:t>Proposed</a:t>
                      </a:r>
                    </a:p>
                  </a:txBody>
                  <a:tcPr>
                    <a:solidFill>
                      <a:srgbClr val="001746"/>
                    </a:solidFill>
                  </a:tcPr>
                </a:tc>
                <a:extLst>
                  <a:ext uri="{0D108BD9-81ED-4DB2-BD59-A6C34878D82A}">
                    <a16:rowId xmlns:a16="http://schemas.microsoft.com/office/drawing/2014/main" val="10000"/>
                  </a:ext>
                </a:extLst>
              </a:tr>
              <a:tr h="792105">
                <a:tc>
                  <a:txBody>
                    <a:bodyPr/>
                    <a:lstStyle/>
                    <a:p>
                      <a:r>
                        <a:rPr lang="en-US" sz="1100" dirty="0"/>
                        <a:t>Ratio of Play Option Contracts</a:t>
                      </a:r>
                    </a:p>
                  </a:txBody>
                  <a:tcPr/>
                </a:tc>
                <a:tc>
                  <a:txBody>
                    <a:bodyPr/>
                    <a:lstStyle/>
                    <a:p>
                      <a:pPr algn="l"/>
                      <a:r>
                        <a:rPr lang="en-US" sz="1100" kern="1200" dirty="0">
                          <a:solidFill>
                            <a:schemeClr val="dk1"/>
                          </a:solidFill>
                          <a:latin typeface="+mn-lt"/>
                          <a:ea typeface="+mn-ea"/>
                          <a:cs typeface="+mn-cs"/>
                        </a:rPr>
                        <a:t>Services &amp; Infrastructure</a:t>
                      </a:r>
                    </a:p>
                  </a:txBody>
                  <a:tcPr/>
                </a:tc>
                <a:tc>
                  <a:txBody>
                    <a:bodyPr/>
                    <a:lstStyle/>
                    <a:p>
                      <a:r>
                        <a:rPr lang="en-US" sz="1100" kern="1200" dirty="0">
                          <a:solidFill>
                            <a:schemeClr val="dk1"/>
                          </a:solidFill>
                          <a:latin typeface="+mn-lt"/>
                          <a:ea typeface="+mn-ea"/>
                          <a:cs typeface="+mn-cs"/>
                        </a:rPr>
                        <a:t>65%</a:t>
                      </a:r>
                    </a:p>
                  </a:txBody>
                  <a:tcPr/>
                </a:tc>
                <a:tc>
                  <a:txBody>
                    <a:bodyPr/>
                    <a:lstStyle/>
                    <a:p>
                      <a:r>
                        <a:rPr lang="en-US" sz="1100" kern="1200" dirty="0">
                          <a:solidFill>
                            <a:schemeClr val="dk1"/>
                          </a:solidFill>
                          <a:latin typeface="+mn-lt"/>
                          <a:ea typeface="+mn-ea"/>
                          <a:cs typeface="+mn-cs"/>
                        </a:rPr>
                        <a:t>65%</a:t>
                      </a:r>
                    </a:p>
                  </a:txBody>
                  <a:tcPr/>
                </a:tc>
                <a:tc>
                  <a:txBody>
                    <a:bodyPr/>
                    <a:lstStyle/>
                    <a:p>
                      <a:r>
                        <a:rPr lang="en-US" sz="1100" kern="1200" dirty="0">
                          <a:solidFill>
                            <a:schemeClr val="dk1"/>
                          </a:solidFill>
                          <a:latin typeface="+mn-lt"/>
                          <a:ea typeface="+mn-ea"/>
                          <a:cs typeface="+mn-cs"/>
                        </a:rPr>
                        <a:t>47%</a:t>
                      </a:r>
                    </a:p>
                  </a:txBody>
                  <a:tcPr/>
                </a:tc>
                <a:tc>
                  <a:txBody>
                    <a:bodyPr/>
                    <a:lstStyle/>
                    <a:p>
                      <a:r>
                        <a:rPr lang="en-US" sz="1100" kern="1200" dirty="0">
                          <a:solidFill>
                            <a:schemeClr val="dk1"/>
                          </a:solidFill>
                          <a:latin typeface="+mn-lt"/>
                          <a:ea typeface="+mn-ea"/>
                          <a:cs typeface="+mn-cs"/>
                        </a:rPr>
                        <a:t>47%</a:t>
                      </a:r>
                    </a:p>
                  </a:txBody>
                  <a:tcPr/>
                </a:tc>
                <a:extLst>
                  <a:ext uri="{0D108BD9-81ED-4DB2-BD59-A6C34878D82A}">
                    <a16:rowId xmlns:a16="http://schemas.microsoft.com/office/drawing/2014/main" val="10001"/>
                  </a:ext>
                </a:extLst>
              </a:tr>
              <a:tr h="792105">
                <a:tc>
                  <a:txBody>
                    <a:bodyPr/>
                    <a:lstStyle/>
                    <a:p>
                      <a:r>
                        <a:rPr lang="en-US" sz="1100" dirty="0"/>
                        <a:t>Expenditures : Adopted Budget  vs  Actual Utilization</a:t>
                      </a:r>
                    </a:p>
                  </a:txBody>
                  <a:tcPr/>
                </a:tc>
                <a:tc>
                  <a:txBody>
                    <a:bodyPr/>
                    <a:lstStyle/>
                    <a:p>
                      <a:pPr marL="0" algn="l" defTabSz="914400" rtl="0" eaLnBrk="1" latinLnBrk="0" hangingPunct="1"/>
                      <a:r>
                        <a:rPr lang="en-US" sz="1100" kern="1200" dirty="0">
                          <a:solidFill>
                            <a:schemeClr val="dk1"/>
                          </a:solidFill>
                          <a:latin typeface="+mn-lt"/>
                          <a:ea typeface="+mn-ea"/>
                          <a:cs typeface="+mn-cs"/>
                        </a:rPr>
                        <a:t>Sound Financial Management</a:t>
                      </a:r>
                    </a:p>
                  </a:txBody>
                  <a:tcPr/>
                </a:tc>
                <a:tc>
                  <a:txBody>
                    <a:bodyPr/>
                    <a:lstStyle/>
                    <a:p>
                      <a:r>
                        <a:rPr lang="en-US" sz="1100" kern="1200" dirty="0">
                          <a:solidFill>
                            <a:schemeClr val="dk1"/>
                          </a:solidFill>
                          <a:latin typeface="+mn-lt"/>
                          <a:ea typeface="+mn-ea"/>
                          <a:cs typeface="+mn-cs"/>
                        </a:rPr>
                        <a:t>113%</a:t>
                      </a:r>
                    </a:p>
                  </a:txBody>
                  <a:tcPr/>
                </a:tc>
                <a:tc>
                  <a:txBody>
                    <a:bodyPr/>
                    <a:lstStyle/>
                    <a:p>
                      <a:r>
                        <a:rPr lang="en-US" sz="1100" kern="1200" dirty="0">
                          <a:solidFill>
                            <a:schemeClr val="dk1"/>
                          </a:solidFill>
                          <a:latin typeface="+mn-lt"/>
                          <a:ea typeface="+mn-ea"/>
                          <a:cs typeface="+mn-cs"/>
                        </a:rPr>
                        <a:t>98%</a:t>
                      </a:r>
                    </a:p>
                  </a:txBody>
                  <a:tcPr/>
                </a:tc>
                <a:tc>
                  <a:txBody>
                    <a:bodyPr/>
                    <a:lstStyle/>
                    <a:p>
                      <a:r>
                        <a:rPr lang="en-US" sz="1100" kern="1200" dirty="0">
                          <a:solidFill>
                            <a:schemeClr val="dk1"/>
                          </a:solidFill>
                          <a:latin typeface="+mn-lt"/>
                          <a:ea typeface="+mn-ea"/>
                          <a:cs typeface="+mn-cs"/>
                        </a:rPr>
                        <a:t>127%</a:t>
                      </a:r>
                    </a:p>
                  </a:txBody>
                  <a:tcPr/>
                </a:tc>
                <a:tc>
                  <a:txBody>
                    <a:bodyPr/>
                    <a:lstStyle/>
                    <a:p>
                      <a:r>
                        <a:rPr lang="en-US" sz="1100" kern="1200" dirty="0">
                          <a:solidFill>
                            <a:schemeClr val="dk1"/>
                          </a:solidFill>
                          <a:latin typeface="+mn-lt"/>
                          <a:ea typeface="+mn-ea"/>
                          <a:cs typeface="+mn-cs"/>
                        </a:rPr>
                        <a:t>98%</a:t>
                      </a:r>
                    </a:p>
                  </a:txBody>
                  <a:tcPr/>
                </a:tc>
                <a:extLst>
                  <a:ext uri="{0D108BD9-81ED-4DB2-BD59-A6C34878D82A}">
                    <a16:rowId xmlns:a16="http://schemas.microsoft.com/office/drawing/2014/main" val="10002"/>
                  </a:ext>
                </a:extLst>
              </a:tr>
              <a:tr h="792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Revenue: Adopted Budget  vs  Actual Utilization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Sound Financial Management</a:t>
                      </a:r>
                      <a:endParaRPr lang="en-US" sz="1100" dirty="0">
                        <a:latin typeface="Verdana" pitchFamily="34" charset="0"/>
                        <a:ea typeface="Verdana" pitchFamily="34" charset="0"/>
                        <a:cs typeface="Verdana" pitchFamily="34" charset="0"/>
                      </a:endParaRPr>
                    </a:p>
                  </a:txBody>
                  <a:tcPr/>
                </a:tc>
                <a:tc>
                  <a:txBody>
                    <a:bodyPr/>
                    <a:lstStyle/>
                    <a:p>
                      <a:r>
                        <a:rPr lang="en-US" sz="1100" kern="1200" dirty="0">
                          <a:solidFill>
                            <a:schemeClr val="dk1"/>
                          </a:solidFill>
                          <a:latin typeface="+mn-lt"/>
                          <a:ea typeface="+mn-ea"/>
                          <a:cs typeface="+mn-cs"/>
                        </a:rPr>
                        <a:t>67%</a:t>
                      </a:r>
                    </a:p>
                  </a:txBody>
                  <a:tcPr/>
                </a:tc>
                <a:tc>
                  <a:txBody>
                    <a:bodyPr/>
                    <a:lstStyle/>
                    <a:p>
                      <a:r>
                        <a:rPr lang="en-US" sz="1100" kern="1200" dirty="0">
                          <a:solidFill>
                            <a:schemeClr val="dk1"/>
                          </a:solidFill>
                          <a:latin typeface="+mn-lt"/>
                          <a:ea typeface="+mn-ea"/>
                          <a:cs typeface="+mn-cs"/>
                        </a:rPr>
                        <a:t>100%</a:t>
                      </a:r>
                    </a:p>
                  </a:txBody>
                  <a:tcPr/>
                </a:tc>
                <a:tc>
                  <a:txBody>
                    <a:bodyPr/>
                    <a:lstStyle/>
                    <a:p>
                      <a:r>
                        <a:rPr lang="en-US" sz="1100" kern="1200" dirty="0">
                          <a:solidFill>
                            <a:schemeClr val="dk1"/>
                          </a:solidFill>
                          <a:latin typeface="+mn-lt"/>
                          <a:ea typeface="+mn-ea"/>
                          <a:cs typeface="+mn-cs"/>
                        </a:rPr>
                        <a:t>43%</a:t>
                      </a:r>
                    </a:p>
                  </a:txBody>
                  <a:tcPr/>
                </a:tc>
                <a:tc>
                  <a:txBody>
                    <a:bodyPr/>
                    <a:lstStyle/>
                    <a:p>
                      <a:r>
                        <a:rPr lang="en-US" sz="1100" kern="1200" dirty="0">
                          <a:solidFill>
                            <a:schemeClr val="dk1"/>
                          </a:solidFill>
                          <a:latin typeface="+mn-lt"/>
                          <a:ea typeface="+mn-ea"/>
                          <a:cs typeface="+mn-cs"/>
                        </a:rPr>
                        <a:t>100%</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016DFC01-5263-43CC-B2B1-8A1F23EF6CC2}" type="slidenum">
              <a:rPr lang="en-US" smtClean="0"/>
              <a:pPr/>
              <a:t>25</a:t>
            </a:fld>
            <a:endParaRPr lang="en-US" dirty="0"/>
          </a:p>
        </p:txBody>
      </p:sp>
    </p:spTree>
    <p:extLst>
      <p:ext uri="{BB962C8B-B14F-4D97-AF65-F5344CB8AC3E}">
        <p14:creationId xmlns:p14="http://schemas.microsoft.com/office/powerpoint/2010/main" val="2389840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lumMod val="50000"/>
                  </a:schemeClr>
                </a:solidFill>
              </a:rPr>
              <a:t>OBO FY 20 Staff Demographic Breakdown</a:t>
            </a:r>
            <a:endParaRPr lang="en-US" b="1" dirty="0">
              <a:solidFill>
                <a:schemeClr val="accent1">
                  <a:lumMod val="50000"/>
                </a:schemeClr>
              </a:solidFill>
              <a:latin typeface="Helvetica" pitchFamily="34" charset="0"/>
            </a:endParaRPr>
          </a:p>
        </p:txBody>
      </p:sp>
      <p:sp>
        <p:nvSpPr>
          <p:cNvPr id="3" name="Content Placeholder 2"/>
          <p:cNvSpPr>
            <a:spLocks noGrp="1"/>
          </p:cNvSpPr>
          <p:nvPr>
            <p:ph idx="1"/>
          </p:nvPr>
        </p:nvSpPr>
        <p:spPr/>
        <p:txBody>
          <a:bodyPr>
            <a:normAutofit/>
          </a:bodyPr>
          <a:lstStyle/>
          <a:p>
            <a:pPr lvl="2"/>
            <a:endParaRPr lang="en-US" dirty="0">
              <a:solidFill>
                <a:srgbClr val="FF0000"/>
              </a:solidFill>
              <a:latin typeface="Helvetica" pitchFamily="34" charset="0"/>
            </a:endParaRPr>
          </a:p>
          <a:p>
            <a:pPr lvl="2"/>
            <a:endParaRPr lang="en-US" dirty="0">
              <a:solidFill>
                <a:srgbClr val="FF0000"/>
              </a:solidFill>
              <a:latin typeface="Helvetica" pitchFamily="34" charset="0"/>
            </a:endParaRPr>
          </a:p>
          <a:p>
            <a:pPr marL="914400" lvl="2" indent="0">
              <a:buNone/>
            </a:pPr>
            <a:endParaRPr lang="en-US" dirty="0">
              <a:solidFill>
                <a:srgbClr val="FF0000"/>
              </a:solidFill>
              <a:latin typeface="Helvetica" pitchFamily="34" charset="0"/>
            </a:endParaRPr>
          </a:p>
          <a:p>
            <a:pPr lvl="2"/>
            <a:endParaRPr lang="en-US" dirty="0">
              <a:solidFill>
                <a:srgbClr val="FF0000"/>
              </a:solidFill>
              <a:latin typeface="Helvetica" pitchFamily="34" charset="0"/>
            </a:endParaRPr>
          </a:p>
          <a:p>
            <a:pPr lvl="2"/>
            <a:endParaRPr lang="en-US" dirty="0">
              <a:solidFill>
                <a:srgbClr val="FF0000"/>
              </a:solidFill>
              <a:latin typeface="Helvetica"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6DFC01-5263-43CC-B2B1-8A1F23EF6C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Content Placeholder 5"/>
          <p:cNvGraphicFramePr>
            <a:graphicFrameLocks/>
          </p:cNvGraphicFramePr>
          <p:nvPr>
            <p:extLst>
              <p:ext uri="{D42A27DB-BD31-4B8C-83A1-F6EECF244321}">
                <p14:modId xmlns:p14="http://schemas.microsoft.com/office/powerpoint/2010/main" val="3304270024"/>
              </p:ext>
            </p:extLst>
          </p:nvPr>
        </p:nvGraphicFramePr>
        <p:xfrm>
          <a:off x="263525" y="1490472"/>
          <a:ext cx="8277225" cy="45259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5">
            <a:extLst>
              <a:ext uri="{FF2B5EF4-FFF2-40B4-BE49-F238E27FC236}">
                <a16:creationId xmlns:a16="http://schemas.microsoft.com/office/drawing/2014/main" id="{9C1C4BFB-60C8-40BF-957B-EB24F7BB91E5}"/>
              </a:ext>
            </a:extLst>
          </p:cNvPr>
          <p:cNvGraphicFramePr>
            <a:graphicFrameLocks/>
          </p:cNvGraphicFramePr>
          <p:nvPr>
            <p:extLst>
              <p:ext uri="{D42A27DB-BD31-4B8C-83A1-F6EECF244321}">
                <p14:modId xmlns:p14="http://schemas.microsoft.com/office/powerpoint/2010/main" val="1031338"/>
              </p:ext>
            </p:extLst>
          </p:nvPr>
        </p:nvGraphicFramePr>
        <p:xfrm>
          <a:off x="263524" y="1708658"/>
          <a:ext cx="8277225" cy="4307775"/>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a:extLst>
              <a:ext uri="{FF2B5EF4-FFF2-40B4-BE49-F238E27FC236}">
                <a16:creationId xmlns:a16="http://schemas.microsoft.com/office/drawing/2014/main" id="{80353A04-6ECE-45F3-93DD-1C3F3EF7095E}"/>
              </a:ext>
            </a:extLst>
          </p:cNvPr>
          <p:cNvPicPr>
            <a:picLocks noChangeAspect="1"/>
          </p:cNvPicPr>
          <p:nvPr/>
        </p:nvPicPr>
        <p:blipFill>
          <a:blip r:embed="rId5"/>
          <a:stretch>
            <a:fillRect/>
          </a:stretch>
        </p:blipFill>
        <p:spPr>
          <a:xfrm>
            <a:off x="249470" y="1504250"/>
            <a:ext cx="8291279" cy="4039367"/>
          </a:xfrm>
          <a:prstGeom prst="rect">
            <a:avLst/>
          </a:prstGeom>
        </p:spPr>
      </p:pic>
    </p:spTree>
    <p:extLst>
      <p:ext uri="{BB962C8B-B14F-4D97-AF65-F5344CB8AC3E}">
        <p14:creationId xmlns:p14="http://schemas.microsoft.com/office/powerpoint/2010/main" val="2304374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lumMod val="50000"/>
                  </a:schemeClr>
                </a:solidFill>
              </a:rPr>
              <a:t>OBO FY 20 Upper Management Staff Demographic Breakdown</a:t>
            </a:r>
            <a:endParaRPr lang="en-US" b="1" dirty="0">
              <a:solidFill>
                <a:schemeClr val="accent1">
                  <a:lumMod val="50000"/>
                </a:schemeClr>
              </a:solidFill>
              <a:latin typeface="Helvetica" pitchFamily="34" charset="0"/>
            </a:endParaRPr>
          </a:p>
        </p:txBody>
      </p:sp>
      <p:sp>
        <p:nvSpPr>
          <p:cNvPr id="3" name="Content Placeholder 2"/>
          <p:cNvSpPr>
            <a:spLocks noGrp="1"/>
          </p:cNvSpPr>
          <p:nvPr>
            <p:ph idx="1"/>
          </p:nvPr>
        </p:nvSpPr>
        <p:spPr/>
        <p:txBody>
          <a:bodyPr>
            <a:normAutofit/>
          </a:bodyPr>
          <a:lstStyle/>
          <a:p>
            <a:pPr lvl="2"/>
            <a:endParaRPr lang="en-US" dirty="0">
              <a:solidFill>
                <a:srgbClr val="FF0000"/>
              </a:solidFill>
              <a:latin typeface="Helvetica" pitchFamily="34" charset="0"/>
            </a:endParaRPr>
          </a:p>
          <a:p>
            <a:pPr lvl="2"/>
            <a:endParaRPr lang="en-US" dirty="0">
              <a:solidFill>
                <a:srgbClr val="FF0000"/>
              </a:solidFill>
              <a:latin typeface="Helvetica" pitchFamily="34" charset="0"/>
            </a:endParaRPr>
          </a:p>
          <a:p>
            <a:pPr marL="914400" lvl="2" indent="0">
              <a:buNone/>
            </a:pPr>
            <a:endParaRPr lang="en-US" dirty="0">
              <a:solidFill>
                <a:srgbClr val="FF0000"/>
              </a:solidFill>
              <a:latin typeface="Helvetica" pitchFamily="34" charset="0"/>
            </a:endParaRPr>
          </a:p>
          <a:p>
            <a:pPr lvl="2"/>
            <a:endParaRPr lang="en-US" dirty="0">
              <a:solidFill>
                <a:srgbClr val="FF0000"/>
              </a:solidFill>
              <a:latin typeface="Helvetica" pitchFamily="34" charset="0"/>
            </a:endParaRPr>
          </a:p>
          <a:p>
            <a:pPr lvl="2"/>
            <a:endParaRPr lang="en-US" dirty="0">
              <a:solidFill>
                <a:srgbClr val="FF0000"/>
              </a:solidFill>
              <a:latin typeface="Helvetica"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6DFC01-5263-43CC-B2B1-8A1F23EF6C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Content Placeholder 5"/>
          <p:cNvGraphicFramePr>
            <a:graphicFrameLocks/>
          </p:cNvGraphicFramePr>
          <p:nvPr>
            <p:extLst/>
          </p:nvPr>
        </p:nvGraphicFramePr>
        <p:xfrm>
          <a:off x="263525" y="1490472"/>
          <a:ext cx="8277225" cy="45259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5">
            <a:extLst>
              <a:ext uri="{FF2B5EF4-FFF2-40B4-BE49-F238E27FC236}">
                <a16:creationId xmlns:a16="http://schemas.microsoft.com/office/drawing/2014/main" id="{9C1C4BFB-60C8-40BF-957B-EB24F7BB91E5}"/>
              </a:ext>
            </a:extLst>
          </p:cNvPr>
          <p:cNvGraphicFramePr>
            <a:graphicFrameLocks/>
          </p:cNvGraphicFramePr>
          <p:nvPr>
            <p:extLst/>
          </p:nvPr>
        </p:nvGraphicFramePr>
        <p:xfrm>
          <a:off x="263524" y="1708658"/>
          <a:ext cx="8277225" cy="4307775"/>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9A2BC65B-90BA-4CC3-9F32-B1485FAFD241}"/>
              </a:ext>
            </a:extLst>
          </p:cNvPr>
          <p:cNvPicPr>
            <a:picLocks noChangeAspect="1"/>
          </p:cNvPicPr>
          <p:nvPr/>
        </p:nvPicPr>
        <p:blipFill>
          <a:blip r:embed="rId5"/>
          <a:stretch>
            <a:fillRect/>
          </a:stretch>
        </p:blipFill>
        <p:spPr>
          <a:xfrm>
            <a:off x="263523" y="1490472"/>
            <a:ext cx="8291279" cy="4535817"/>
          </a:xfrm>
          <a:prstGeom prst="rect">
            <a:avLst/>
          </a:prstGeom>
        </p:spPr>
      </p:pic>
    </p:spTree>
    <p:extLst>
      <p:ext uri="{BB962C8B-B14F-4D97-AF65-F5344CB8AC3E}">
        <p14:creationId xmlns:p14="http://schemas.microsoft.com/office/powerpoint/2010/main" val="4281005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26" y="247650"/>
            <a:ext cx="6553200" cy="838200"/>
          </a:xfrm>
        </p:spPr>
        <p:txBody>
          <a:bodyPr>
            <a:noAutofit/>
          </a:bodyPr>
          <a:lstStyle/>
          <a:p>
            <a:r>
              <a:rPr lang="en-US" dirty="0">
                <a:solidFill>
                  <a:srgbClr val="002060"/>
                </a:solidFill>
                <a:latin typeface="Helvetica" pitchFamily="34" charset="0"/>
              </a:rPr>
              <a:t>Department FY2019 Accomplishments</a:t>
            </a:r>
            <a:endParaRPr lang="en-US" b="1" dirty="0">
              <a:solidFill>
                <a:srgbClr val="002060"/>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5D440-C213-44E1-8DF2-63C2A2CC8B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1890712" y="1191053"/>
            <a:ext cx="6938964"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BUILD UP HOUSTON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gn="just">
              <a:defRPr/>
            </a:pPr>
            <a:r>
              <a:rPr lang="en-US" sz="1300" dirty="0">
                <a:solidFill>
                  <a:prstClr val="black"/>
                </a:solidFill>
                <a:latin typeface="Helvetica" panose="020B0604020202020204" pitchFamily="34" charset="0"/>
                <a:cs typeface="Helvetica" panose="020B0604020202020204" pitchFamily="34" charset="0"/>
              </a:rPr>
              <a:t>In February 2018, the Office of Business Opportunity partnered with Houston Community College to launch the 4th Cohort of Build Up Houston. In August 2018, 10 small business owners graduated from the program.  Build Up Houston is a comprehensive, seven-month program designed to increase the capacity and success of small businesses in the construction service industry doing business in the City of Houston.   The program utilizes curriculum provided by Interise, a non-profit organization, focused on helping established small business owners take their companies to the next level for continual growth and success. Interise has an award-winning curriculum developed and refined by working hand-in-hand with small business owners and national business experts. Interise has established themselves as a proven leader in educating and training established business owners to grow their businesses.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INTERAGENCY MENTOR PROTÉGÉ PROGRAM (IMPP)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srgbClr val="FF0000"/>
              </a:solidFill>
              <a:effectLst/>
              <a:uLnTx/>
              <a:uFillTx/>
              <a:latin typeface="Helvetica" panose="020B0604020202020204" pitchFamily="34" charset="0"/>
              <a:cs typeface="Helvetica" panose="020B0604020202020204" pitchFamily="34" charset="0"/>
            </a:endParaRPr>
          </a:p>
          <a:p>
            <a:pPr algn="just">
              <a:defRPr/>
            </a:pPr>
            <a:r>
              <a:rPr lang="en-US" sz="1300" dirty="0">
                <a:solidFill>
                  <a:prstClr val="black"/>
                </a:solidFill>
                <a:latin typeface="Helvetica" panose="020B0604020202020204" pitchFamily="34" charset="0"/>
                <a:cs typeface="Helvetica" panose="020B0604020202020204" pitchFamily="34" charset="0"/>
              </a:rPr>
              <a:t>The City of Houston, Metropolitan Transit Authority of Harris County, Houston Independent School District, Port Houston, Houston Community College, and the Houston First Corporation teamed together for the 6th year of the Interagency Mentor Protégé Program (IMPP).  IMPP exists to strengthen effective working relationships and fosters long term stability between established firms and local agencies with emerging historically underutilized businesses. The goals of IMPP is to enhance business skills and broaden the base of historically underutilized businesses by providing the knowledge and experience of established firms. Over 80 applications were received for the 2018 cohort of the IMPP. The 2018 program began on May 1st  and graduated 20 certified firms, who were paired with a mentor and encouraged to bid on a RFP. The 2019 program is underway, with nearly 70 applications received for the 20 available slots.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5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5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191053"/>
            <a:ext cx="1690685" cy="139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mento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5" y="3940147"/>
            <a:ext cx="1838325" cy="160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cxnSp>
        <p:nvCxnSpPr>
          <p:cNvPr id="11" name="Straight Connector 10"/>
          <p:cNvCxnSpPr/>
          <p:nvPr/>
        </p:nvCxnSpPr>
        <p:spPr>
          <a:xfrm flipV="1">
            <a:off x="2000250" y="3941014"/>
            <a:ext cx="6686550" cy="9354"/>
          </a:xfrm>
          <a:prstGeom prst="line">
            <a:avLst/>
          </a:prstGeom>
          <a:ln w="38100">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122871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304800"/>
            <a:ext cx="7328551" cy="838200"/>
          </a:xfrm>
        </p:spPr>
        <p:txBody>
          <a:bodyPr>
            <a:noAutofit/>
          </a:bodyPr>
          <a:lstStyle/>
          <a:p>
            <a:r>
              <a:rPr lang="en-US" dirty="0">
                <a:solidFill>
                  <a:srgbClr val="002060"/>
                </a:solidFill>
                <a:latin typeface="Helvetica" pitchFamily="34" charset="0"/>
              </a:rPr>
              <a:t>Department FY2019 Accomplishments (Cont’d)</a:t>
            </a:r>
            <a:endParaRPr lang="en-US" b="1" dirty="0">
              <a:solidFill>
                <a:srgbClr val="002060"/>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5D440-C213-44E1-8DF2-63C2A2CC8B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1743075" y="1211292"/>
            <a:ext cx="7115087" cy="53860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TURNAROUND  HOUSTON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dirty="0">
              <a:ln>
                <a:noFill/>
              </a:ln>
              <a:solidFill>
                <a:srgbClr val="FF0000"/>
              </a:solidFill>
              <a:effectLst/>
              <a:uLnTx/>
              <a:uFillTx/>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FF0000"/>
              </a:solidFill>
              <a:effectLst/>
              <a:uLnTx/>
              <a:uFillTx/>
              <a:latin typeface="Helvetica" panose="020B0604020202020204" pitchFamily="34" charset="0"/>
              <a:cs typeface="Helvetica" panose="020B0604020202020204" pitchFamily="34" charset="0"/>
            </a:endParaRPr>
          </a:p>
          <a:p>
            <a:pPr lvl="0">
              <a:defRPr/>
            </a:pPr>
            <a:endParaRPr lang="en-US" sz="400" dirty="0">
              <a:solidFill>
                <a:prstClr val="black"/>
              </a:solidFill>
              <a:latin typeface="Helvetica" panose="020B0604020202020204" pitchFamily="34" charset="0"/>
              <a:cs typeface="Helvetica" panose="020B0604020202020204" pitchFamily="34" charset="0"/>
            </a:endParaRPr>
          </a:p>
          <a:p>
            <a:pPr algn="just"/>
            <a:r>
              <a:rPr lang="en-US" sz="1300" dirty="0">
                <a:latin typeface="Helvetica" panose="020B0604020202020204" pitchFamily="34" charset="0"/>
                <a:cs typeface="Helvetica" panose="020B0604020202020204" pitchFamily="34" charset="0"/>
              </a:rPr>
              <a:t>The Turnaround Houston Initiative is playing a pivotal role in the City’s recovery efforts.  Utilizing Workforce Disaster Funds received by the Texas Gulf Coast Workforce Board from the Texas Workforce Commission, the City of Houston and the Texas Gulf Coast Workforce Board-Workforce Solutions, have partnered to host events for the explicit purpose of hiring individuals who were: 1) displaced from their jobs as a result of Harvey; 2) have been unemployed for 10 consecutive weeks or more and are substantially looking for employment; or 3) are currently receiving unemployment insurance to fill temporary positions with the City to assist in its clean-up, repair of public facilities and/or humanitarian assistance to residents impacted by Harvey.  Since November, 2017 there have been a total of five Turnaround Houston Disaster Recovery Hiring Events with nearly 300 individuals securing employment to fill temporary disaster related positions throughout various City departments.  As of May 10, 2019, a total of 76 individuals are still actively employed, with some persons having been permanently hired  into full-time roles with the City.  </a:t>
            </a:r>
          </a:p>
          <a:p>
            <a:pPr algn="just"/>
            <a:endParaRPr lang="en-US" sz="1300" dirty="0">
              <a:latin typeface="Helvetica" panose="020B0604020202020204" pitchFamily="34" charset="0"/>
              <a:cs typeface="Helvetica" panose="020B0604020202020204" pitchFamily="34" charset="0"/>
            </a:endParaRPr>
          </a:p>
          <a:p>
            <a:pPr algn="just"/>
            <a:r>
              <a:rPr lang="en-US" sz="1300" dirty="0">
                <a:latin typeface="Helvetica" panose="020B0604020202020204" pitchFamily="34" charset="0"/>
                <a:cs typeface="Helvetica" panose="020B0604020202020204" pitchFamily="34" charset="0"/>
              </a:rPr>
              <a:t>Thanks to a $10,000 award received from the US Conference of Mayors DollarWise Innovation Grant, OBO was able to extend the Turnaround Houston Initiative to administer the Turnaround Entrepreneurial Program (TEP).  The TEP is a 5-week, curriculum based program designed specifically for previously incarcerated individuals who have a desire to be a proprietor, with a pathway to starting their own business. The first cohort of the TEP, with 13 participants, was launched in January, 2019 in the Acres Homes Complete Communities.  At the full completion of the program, TEP participants received a $300 stipend for use towards their business.  Program graduates also received a laptop, $25 Microsoft gift card, and a business package of office supplies, and a printer to start their businesses.</a:t>
            </a:r>
          </a:p>
          <a:p>
            <a:pPr algn="just"/>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 b="1" dirty="0">
              <a:solidFill>
                <a:prstClr val="black"/>
              </a:solidFill>
              <a:latin typeface="Calibri" panose="020F0502020204030204"/>
            </a:endParaRPr>
          </a:p>
        </p:txBody>
      </p:sp>
      <p:pic>
        <p:nvPicPr>
          <p:cNvPr id="15" name="Picture 2" descr="Turnaround Houst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1173193"/>
            <a:ext cx="1657350" cy="166525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242421" y="3298636"/>
            <a:ext cx="1282081" cy="1176933"/>
            <a:chOff x="223551" y="3497758"/>
            <a:chExt cx="1282081" cy="1176933"/>
          </a:xfrm>
        </p:grpSpPr>
        <p:sp>
          <p:nvSpPr>
            <p:cNvPr id="18" name="Rectangle 17"/>
            <p:cNvSpPr/>
            <p:nvPr/>
          </p:nvSpPr>
          <p:spPr>
            <a:xfrm>
              <a:off x="223551" y="3497758"/>
              <a:ext cx="184730"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
          <p:nvSpPr>
            <p:cNvPr id="19" name="Rectangle 18"/>
            <p:cNvSpPr/>
            <p:nvPr/>
          </p:nvSpPr>
          <p:spPr>
            <a:xfrm>
              <a:off x="563268" y="3620551"/>
              <a:ext cx="18473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
          <p:nvSpPr>
            <p:cNvPr id="20" name="Rectangle 19"/>
            <p:cNvSpPr/>
            <p:nvPr/>
          </p:nvSpPr>
          <p:spPr>
            <a:xfrm>
              <a:off x="1320901" y="3905250"/>
              <a:ext cx="184731"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703054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50391-FEB7-4ED8-888E-C4220923844B}"/>
              </a:ext>
            </a:extLst>
          </p:cNvPr>
          <p:cNvSpPr>
            <a:spLocks noGrp="1"/>
          </p:cNvSpPr>
          <p:nvPr>
            <p:ph type="title"/>
          </p:nvPr>
        </p:nvSpPr>
        <p:spPr/>
        <p:txBody>
          <a:bodyPr/>
          <a:lstStyle/>
          <a:p>
            <a:r>
              <a:rPr lang="en-US" dirty="0">
                <a:latin typeface="Helvetica" panose="020B0604020202020204" pitchFamily="34" charset="0"/>
                <a:cs typeface="Helvetica" panose="020B0604020202020204" pitchFamily="34" charset="0"/>
              </a:rPr>
              <a:t>Department Programming</a:t>
            </a:r>
            <a:endParaRPr lang="en-US" dirty="0">
              <a:solidFill>
                <a:srgbClr val="C00000"/>
              </a:solidFill>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7AB1078C-0598-4D92-98DE-5C908B84774B}"/>
              </a:ext>
            </a:extLst>
          </p:cNvPr>
          <p:cNvSpPr>
            <a:spLocks noGrp="1"/>
          </p:cNvSpPr>
          <p:nvPr>
            <p:ph idx="1"/>
          </p:nvPr>
        </p:nvSpPr>
        <p:spPr>
          <a:xfrm>
            <a:off x="457200" y="990601"/>
            <a:ext cx="8229600" cy="4857186"/>
          </a:xfrm>
        </p:spPr>
        <p:txBody>
          <a:bodyPr>
            <a:normAutofit fontScale="25000" lnSpcReduction="20000"/>
          </a:bodyPr>
          <a:lstStyle/>
          <a:p>
            <a:pPr marL="0" indent="0">
              <a:buNone/>
              <a:tabLst>
                <a:tab pos="227013" algn="l"/>
              </a:tabLst>
            </a:pPr>
            <a:endParaRPr lang="en-US" sz="7200" b="1" dirty="0">
              <a:latin typeface="Helvetica" panose="020B0604020202020204" pitchFamily="34" charset="0"/>
              <a:cs typeface="Helvetica" panose="020B0604020202020204" pitchFamily="34" charset="0"/>
            </a:endParaRPr>
          </a:p>
          <a:p>
            <a:pPr>
              <a:tabLst>
                <a:tab pos="227013" algn="l"/>
              </a:tabLst>
            </a:pPr>
            <a:r>
              <a:rPr lang="en-US" sz="7200" b="1" dirty="0">
                <a:latin typeface="Helvetica" panose="020B0604020202020204" pitchFamily="34" charset="0"/>
                <a:cs typeface="Helvetica" panose="020B0604020202020204" pitchFamily="34" charset="0"/>
              </a:rPr>
              <a:t>Major Services   </a:t>
            </a:r>
            <a:endParaRPr lang="en-US" sz="7200" b="1" dirty="0">
              <a:solidFill>
                <a:srgbClr val="C00000"/>
              </a:solidFill>
              <a:latin typeface="Helvetica" panose="020B0604020202020204" pitchFamily="34" charset="0"/>
              <a:cs typeface="Helvetica" panose="020B0604020202020204" pitchFamily="34" charset="0"/>
            </a:endParaRPr>
          </a:p>
          <a:p>
            <a:pPr marL="0" indent="0">
              <a:buNone/>
              <a:tabLst>
                <a:tab pos="227013" algn="l"/>
              </a:tabLst>
            </a:pPr>
            <a:r>
              <a:rPr lang="en-US" sz="5200" dirty="0">
                <a:latin typeface="Helvetica" panose="020B0604020202020204" pitchFamily="34" charset="0"/>
                <a:cs typeface="Helvetica" panose="020B0604020202020204" pitchFamily="34" charset="0"/>
              </a:rPr>
              <a:t>The Office of Business Opportunity is comprised of two primary divisions, Certification &amp; Designation and Contract Compliance support the mission.</a:t>
            </a:r>
          </a:p>
          <a:p>
            <a:pPr marL="627063" lvl="1" indent="-285750">
              <a:lnSpc>
                <a:spcPct val="120000"/>
              </a:lnSpc>
              <a:spcAft>
                <a:spcPts val="600"/>
              </a:spcAft>
              <a:tabLst>
                <a:tab pos="227013" algn="l"/>
              </a:tabLst>
            </a:pPr>
            <a:r>
              <a:rPr lang="en-US" sz="5200" dirty="0">
                <a:latin typeface="Helvetica" panose="020B0604020202020204" pitchFamily="34" charset="0"/>
                <a:cs typeface="Helvetica" panose="020B0604020202020204" pitchFamily="34" charset="0"/>
              </a:rPr>
              <a:t>OBO’s Certification and Designation Division administers the City’s Minority/Women/Small/Disadvantaged Business Enterprise (MWSDBE) and Persons with Disabilities Enterprise (PDBE) Programs, including the production and maintenance  of the online MWSDBE/PDBE.  This Division also administers the Hire Houston First Program including the production and maintenance of the online Directory of designated Hire Houston First firms.</a:t>
            </a:r>
          </a:p>
          <a:p>
            <a:pPr marL="627063" lvl="1" indent="-285750">
              <a:lnSpc>
                <a:spcPct val="120000"/>
              </a:lnSpc>
              <a:spcAft>
                <a:spcPts val="600"/>
              </a:spcAft>
              <a:tabLst>
                <a:tab pos="227013" algn="l"/>
              </a:tabLst>
            </a:pPr>
            <a:r>
              <a:rPr lang="en-US" sz="5200" dirty="0">
                <a:latin typeface="Helvetica" panose="020B0604020202020204" pitchFamily="34" charset="0"/>
                <a:cs typeface="Helvetica" panose="020B0604020202020204" pitchFamily="34" charset="0"/>
              </a:rPr>
              <a:t>OBO’s Contract Compliance Division monitors contractors’ MWSDBE utilization on Purchasing, Professional Services, and Construction contracts,  processing MWSDBE deviation requests, mediating disputes between the Prime and certified subcontractors, and  evaluating and rating prime contractors’ Good Faith Efforts in achieving MWSDBE goals. Monitoring Labor Standards and the Employee Classification Ordinance specific to local funded and   federally funded construction projects.  In addition to the Labor Standards for construction contracts, Contract Compliance also monitors and enforces the City of Houston’s Prompt Pay Executive Order which requires that subcontractors working on City of Houston projects are paid their pro-rata share each month in a timely manner. The Division also ensures that prime and subcontractors pay every employee working on the project the required Prevailing Wage rate for the work performed plus overtime at the appropriate rate where applicable.</a:t>
            </a:r>
          </a:p>
          <a:p>
            <a:pPr marL="0" indent="0">
              <a:buNone/>
              <a:tabLst>
                <a:tab pos="227013" algn="l"/>
              </a:tabLst>
            </a:pPr>
            <a:endParaRPr lang="en-US" b="1" dirty="0"/>
          </a:p>
        </p:txBody>
      </p:sp>
      <p:sp>
        <p:nvSpPr>
          <p:cNvPr id="4" name="Slide Number Placeholder 3">
            <a:extLst>
              <a:ext uri="{FF2B5EF4-FFF2-40B4-BE49-F238E27FC236}">
                <a16:creationId xmlns:a16="http://schemas.microsoft.com/office/drawing/2014/main" id="{B6574363-FF25-4DD5-A594-36EDDFC32FE6}"/>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3</a:t>
            </a:fld>
            <a:endParaRPr lang="en-US" dirty="0">
              <a:solidFill>
                <a:prstClr val="black"/>
              </a:solidFill>
              <a:ea typeface="ＭＳ Ｐゴシック" charset="0"/>
            </a:endParaRPr>
          </a:p>
        </p:txBody>
      </p:sp>
    </p:spTree>
    <p:extLst>
      <p:ext uri="{BB962C8B-B14F-4D97-AF65-F5344CB8AC3E}">
        <p14:creationId xmlns:p14="http://schemas.microsoft.com/office/powerpoint/2010/main" val="4108917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304800"/>
            <a:ext cx="7328551" cy="838200"/>
          </a:xfrm>
        </p:spPr>
        <p:txBody>
          <a:bodyPr>
            <a:noAutofit/>
          </a:bodyPr>
          <a:lstStyle/>
          <a:p>
            <a:r>
              <a:rPr lang="en-US" dirty="0">
                <a:solidFill>
                  <a:srgbClr val="002060"/>
                </a:solidFill>
                <a:latin typeface="Helvetica" pitchFamily="34" charset="0"/>
              </a:rPr>
              <a:t>Department FY2019 Accomplishments (Cont’d)</a:t>
            </a:r>
            <a:endParaRPr lang="en-US" b="1" dirty="0">
              <a:solidFill>
                <a:srgbClr val="002060"/>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5D440-C213-44E1-8DF2-63C2A2CC8B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1743075" y="1211292"/>
            <a:ext cx="7115087" cy="57861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 b="1" dirty="0">
              <a:solidFill>
                <a:prstClr val="black"/>
              </a:solidFill>
              <a:latin typeface="Calibri" panose="020F0502020204030204"/>
            </a:endParaRPr>
          </a:p>
          <a:p>
            <a:pPr lvl="0">
              <a:defRPr/>
            </a:pPr>
            <a:r>
              <a:rPr lang="en-US" b="1" dirty="0">
                <a:solidFill>
                  <a:prstClr val="black"/>
                </a:solidFill>
                <a:latin typeface="Helvetica" panose="020B0604020202020204" pitchFamily="34" charset="0"/>
                <a:cs typeface="Helvetica" panose="020B0604020202020204" pitchFamily="34" charset="0"/>
              </a:rPr>
              <a:t>BLOOMBERG ASSOCIATES SMALL BUSINESS ECOSYSTEM STUDY</a:t>
            </a:r>
          </a:p>
          <a:p>
            <a:pPr lvl="0">
              <a:defRPr/>
            </a:pPr>
            <a:endParaRPr lang="en-US" sz="400" b="1" dirty="0">
              <a:solidFill>
                <a:prstClr val="black"/>
              </a:solidFill>
              <a:latin typeface="Helvetica" panose="020B0604020202020204" pitchFamily="34" charset="0"/>
              <a:cs typeface="Helvetica" panose="020B0604020202020204" pitchFamily="34" charset="0"/>
            </a:endParaRPr>
          </a:p>
          <a:p>
            <a:r>
              <a:rPr lang="en-US" sz="1300" dirty="0">
                <a:solidFill>
                  <a:prstClr val="black"/>
                </a:solidFill>
                <a:latin typeface="Helvetica" panose="020B0604020202020204" pitchFamily="34" charset="0"/>
                <a:cs typeface="Helvetica" panose="020B0604020202020204" pitchFamily="34" charset="0"/>
              </a:rPr>
              <a:t>In FY 2019, The Office of Business Opportunity partnered with Bloomberg Associates and other City of Houston departments to study Houston’s small business ecosystem. Bloomberg surveyed business owners to understand what they like and dislike about the ecosystem and the resources available to them. The survey results have been reviewed by OBO staff. These results, combined with other research, are being used to inform the Small Business Portal Plan. The goal is to consolidate various City of Houston services under one umbrella, making it much easier for entrepreneurs to access information critical to starting a business. A draft Small Business Portal Plan should be ready by the end of April, with a goal of beginning work on the portal before the end of FY 2019. </a:t>
            </a:r>
          </a:p>
          <a:p>
            <a:endParaRPr lang="en-US" sz="1300" b="1" dirty="0">
              <a:solidFill>
                <a:prstClr val="black"/>
              </a:solidFill>
              <a:latin typeface="Helvetica" panose="020B0604020202020204" pitchFamily="34" charset="0"/>
              <a:cs typeface="Helvetica" panose="020B0604020202020204" pitchFamily="34" charset="0"/>
            </a:endParaRPr>
          </a:p>
          <a:p>
            <a:r>
              <a:rPr lang="en-US" sz="1400" b="1" dirty="0">
                <a:solidFill>
                  <a:prstClr val="black"/>
                </a:solidFill>
                <a:latin typeface="Helvetica" panose="020B0604020202020204" pitchFamily="34" charset="0"/>
                <a:cs typeface="Helvetica" panose="020B0604020202020204" pitchFamily="34" charset="0"/>
              </a:rPr>
              <a:t>HBI Acres Homes Program</a:t>
            </a:r>
          </a:p>
          <a:p>
            <a:endParaRPr lang="en-US" sz="400" b="1" dirty="0">
              <a:solidFill>
                <a:prstClr val="black"/>
              </a:solidFill>
              <a:latin typeface="Helvetica" panose="020B0604020202020204" pitchFamily="34" charset="0"/>
              <a:cs typeface="Helvetica" panose="020B0604020202020204" pitchFamily="34" charset="0"/>
            </a:endParaRPr>
          </a:p>
          <a:p>
            <a:r>
              <a:rPr lang="en-US" sz="1300" dirty="0">
                <a:latin typeface="Helvetica" panose="020B0604020202020204" pitchFamily="34" charset="0"/>
                <a:cs typeface="Helvetica" panose="020B0604020202020204" pitchFamily="34" charset="0"/>
              </a:rPr>
              <a:t>The Office of Business Opportunity partnered with the Home Builders Institute to design the HBI Acres Homes construction training program. This program serves young men and women (ages 18-24) in the Acres Homes community and includes introductory construction skills, exposure to the industry and its opportunities, mentorship, financial literacy, and professional skills development. </a:t>
            </a:r>
          </a:p>
          <a:p>
            <a:endParaRPr lang="en-US" sz="1300" dirty="0">
              <a:latin typeface="Helvetica" panose="020B0604020202020204" pitchFamily="34" charset="0"/>
              <a:cs typeface="Helvetica" panose="020B0604020202020204" pitchFamily="34" charset="0"/>
            </a:endParaRPr>
          </a:p>
          <a:p>
            <a:r>
              <a:rPr lang="en-US" sz="1300" dirty="0">
                <a:latin typeface="Helvetica" panose="020B0604020202020204" pitchFamily="34" charset="0"/>
                <a:cs typeface="Helvetica" panose="020B0604020202020204" pitchFamily="34" charset="0"/>
              </a:rPr>
              <a:t>OBO has implemented a strong entrepreneurship component to this program, recognizing that the students can leverage their construction skills to create their own businesses. Through organizations such as SCORE and the OBO Solutions Center and Certification Divisions, students are now exposed to business design and implementation, marketing, MWBE certification with the City, and the professional skills needed to operate and develop a business. </a:t>
            </a:r>
          </a:p>
          <a:p>
            <a:pPr algn="just"/>
            <a:endParaRPr lang="en-US" sz="1300" dirty="0">
              <a:solidFill>
                <a:prstClr val="black"/>
              </a:solidFill>
              <a:latin typeface="Helvetica" panose="020B0604020202020204" pitchFamily="34" charset="0"/>
              <a:cs typeface="Helvetica" panose="020B0604020202020204" pitchFamily="34" charset="0"/>
            </a:endParaRPr>
          </a:p>
        </p:txBody>
      </p:sp>
      <p:cxnSp>
        <p:nvCxnSpPr>
          <p:cNvPr id="11" name="Straight Connector 10"/>
          <p:cNvCxnSpPr/>
          <p:nvPr/>
        </p:nvCxnSpPr>
        <p:spPr>
          <a:xfrm flipV="1">
            <a:off x="1756337" y="3779144"/>
            <a:ext cx="6805525" cy="9354"/>
          </a:xfrm>
          <a:prstGeom prst="line">
            <a:avLst/>
          </a:prstGeom>
          <a:ln w="38100">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grpSp>
        <p:nvGrpSpPr>
          <p:cNvPr id="17" name="Group 16"/>
          <p:cNvGrpSpPr/>
          <p:nvPr/>
        </p:nvGrpSpPr>
        <p:grpSpPr>
          <a:xfrm>
            <a:off x="242421" y="3298636"/>
            <a:ext cx="1282081" cy="1176933"/>
            <a:chOff x="223551" y="3497758"/>
            <a:chExt cx="1282081" cy="1176933"/>
          </a:xfrm>
        </p:grpSpPr>
        <p:sp>
          <p:nvSpPr>
            <p:cNvPr id="18" name="Rectangle 17"/>
            <p:cNvSpPr/>
            <p:nvPr/>
          </p:nvSpPr>
          <p:spPr>
            <a:xfrm>
              <a:off x="223551" y="3497758"/>
              <a:ext cx="184730"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
          <p:nvSpPr>
            <p:cNvPr id="19" name="Rectangle 18"/>
            <p:cNvSpPr/>
            <p:nvPr/>
          </p:nvSpPr>
          <p:spPr>
            <a:xfrm>
              <a:off x="563268" y="3620551"/>
              <a:ext cx="18473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
          <p:nvSpPr>
            <p:cNvPr id="20" name="Rectangle 19"/>
            <p:cNvSpPr/>
            <p:nvPr/>
          </p:nvSpPr>
          <p:spPr>
            <a:xfrm>
              <a:off x="1320901" y="3905250"/>
              <a:ext cx="184731"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grpSp>
      <p:pic>
        <p:nvPicPr>
          <p:cNvPr id="16" name="Picture 15">
            <a:extLst>
              <a:ext uri="{FF2B5EF4-FFF2-40B4-BE49-F238E27FC236}">
                <a16:creationId xmlns:a16="http://schemas.microsoft.com/office/drawing/2014/main" id="{C4EBB883-EB0D-47AF-A911-758B65EA0906}"/>
              </a:ext>
            </a:extLst>
          </p:cNvPr>
          <p:cNvPicPr preferRelativeResize="0">
            <a:picLocks/>
          </p:cNvPicPr>
          <p:nvPr/>
        </p:nvPicPr>
        <p:blipFill>
          <a:blip r:embed="rId3"/>
          <a:stretch>
            <a:fillRect/>
          </a:stretch>
        </p:blipFill>
        <p:spPr>
          <a:xfrm>
            <a:off x="136591" y="1417735"/>
            <a:ext cx="1606484" cy="1582650"/>
          </a:xfrm>
          <a:prstGeom prst="rect">
            <a:avLst/>
          </a:prstGeom>
        </p:spPr>
      </p:pic>
      <p:pic>
        <p:nvPicPr>
          <p:cNvPr id="12" name="Content Placeholder 5" descr="A close up of a building&#10;&#10;Description generated with very high confidence">
            <a:extLst>
              <a:ext uri="{FF2B5EF4-FFF2-40B4-BE49-F238E27FC236}">
                <a16:creationId xmlns:a16="http://schemas.microsoft.com/office/drawing/2014/main" id="{C0FBA646-5B7F-4292-BFE2-C521FF706F7A}"/>
              </a:ext>
            </a:extLst>
          </p:cNvPr>
          <p:cNvPicPr>
            <a:picLocks noGrp="1" noChangeAspect="1"/>
          </p:cNvPicPr>
          <p:nvPr>
            <p:ph idx="1"/>
          </p:nvPr>
        </p:nvPicPr>
        <p:blipFill>
          <a:blip r:embed="rId4"/>
          <a:stretch>
            <a:fillRect/>
          </a:stretch>
        </p:blipFill>
        <p:spPr>
          <a:xfrm>
            <a:off x="148063" y="3893350"/>
            <a:ext cx="1485726" cy="1485726"/>
          </a:xfrm>
        </p:spPr>
      </p:pic>
    </p:spTree>
    <p:extLst>
      <p:ext uri="{BB962C8B-B14F-4D97-AF65-F5344CB8AC3E}">
        <p14:creationId xmlns:p14="http://schemas.microsoft.com/office/powerpoint/2010/main" val="861935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57" y="304800"/>
            <a:ext cx="7344544" cy="838200"/>
          </a:xfrm>
        </p:spPr>
        <p:txBody>
          <a:bodyPr>
            <a:noAutofit/>
          </a:bodyPr>
          <a:lstStyle/>
          <a:p>
            <a:r>
              <a:rPr lang="en-US" dirty="0">
                <a:solidFill>
                  <a:srgbClr val="002060"/>
                </a:solidFill>
                <a:latin typeface="Helvetica" pitchFamily="34" charset="0"/>
              </a:rPr>
              <a:t>Department FY2019 Accomplishments (Cont’d)</a:t>
            </a:r>
            <a:endParaRPr lang="en-US" b="1" dirty="0">
              <a:solidFill>
                <a:srgbClr val="002060"/>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5D440-C213-44E1-8DF2-63C2A2CC8B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1928900" y="1264006"/>
            <a:ext cx="6748375" cy="50629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LIFTOFF HOUSTON!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1300" dirty="0">
                <a:solidFill>
                  <a:prstClr val="black"/>
                </a:solidFill>
                <a:latin typeface="Helvetica" panose="020B0604020202020204" pitchFamily="34" charset="0"/>
                <a:cs typeface="Helvetica" panose="020B0604020202020204" pitchFamily="34" charset="0"/>
              </a:rPr>
              <a:t>In the first half of FY 2019, $30,000 was awarded to three participants in the City of Houston's Business Plan Competition.  In its sixth year, Liftoff Houston! held 18 workshops that provided </a:t>
            </a:r>
            <a:r>
              <a:rPr lang="en-US" sz="1300" dirty="0">
                <a:latin typeface="Helvetica" panose="020B0604020202020204" pitchFamily="34" charset="0"/>
                <a:cs typeface="Helvetica" panose="020B0604020202020204" pitchFamily="34" charset="0"/>
              </a:rPr>
              <a:t>training to approximately 2,411 individuals. </a:t>
            </a:r>
            <a:r>
              <a:rPr lang="en-US" sz="1300" dirty="0">
                <a:solidFill>
                  <a:prstClr val="black"/>
                </a:solidFill>
                <a:latin typeface="Helvetica" panose="020B0604020202020204" pitchFamily="34" charset="0"/>
                <a:cs typeface="Helvetica" panose="020B0604020202020204" pitchFamily="34" charset="0"/>
              </a:rPr>
              <a:t>This Initiative is funded by Capital One Bank.  Liftoff Houston! will launch again in June</a:t>
            </a:r>
            <a:r>
              <a:rPr lang="en-US" sz="1300" dirty="0">
                <a:latin typeface="Helvetica" panose="020B0604020202020204" pitchFamily="34" charset="0"/>
                <a:cs typeface="Helvetica" panose="020B0604020202020204" pitchFamily="34" charset="0"/>
              </a:rPr>
              <a:t>,</a:t>
            </a:r>
            <a:r>
              <a:rPr lang="en-US" sz="1300" dirty="0">
                <a:solidFill>
                  <a:srgbClr val="FF0000"/>
                </a:solidFill>
                <a:latin typeface="Helvetica" panose="020B0604020202020204" pitchFamily="34" charset="0"/>
                <a:cs typeface="Helvetica" panose="020B0604020202020204" pitchFamily="34" charset="0"/>
              </a:rPr>
              <a:t> </a:t>
            </a:r>
            <a:r>
              <a:rPr lang="en-US" sz="1300" dirty="0">
                <a:solidFill>
                  <a:prstClr val="black"/>
                </a:solidFill>
                <a:latin typeface="Helvetica" panose="020B0604020202020204" pitchFamily="34" charset="0"/>
                <a:cs typeface="Helvetica" panose="020B0604020202020204" pitchFamily="34" charset="0"/>
              </a:rPr>
              <a:t>2019 and is working with the Spanish-language LANZATE business plan competition to increase participation in both events</a:t>
            </a:r>
            <a:r>
              <a:rPr lang="en-US" sz="1300" dirty="0">
                <a:solidFill>
                  <a:prstClr val="black"/>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VIRTUAL LEGAL LAB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In FY 2016, OBO partnered with Vinson &amp; Elkins, LLP to create the Virtual Legal Lab - a program that affords small businesses the opportunity to have one-on-one skype sessions with a licensed attorney to answer legal questions that they may have about their business.   The program has hosted five Legal Labs in FY 2019, with a total of 12 small business owners participating.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DISPARITY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FF0000"/>
              </a:solidFill>
              <a:effectLst/>
              <a:uLnTx/>
              <a:uFillTx/>
              <a:latin typeface="Helvetica" panose="020B0604020202020204" pitchFamily="34" charset="0"/>
              <a:cs typeface="Helvetica"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The Office of Business Opportunity, in collaboration with the Legal Department, hired a consultant to conduct a Citywide Disparity Study covering five years of City procurements.  The Study will evaluate the extent of marketplace discrimination, if any, against minority-owned, women-owned, and disadvantaged businesses, as it relates to their participation on City of Houston construction and professional services contracts, as well as procurement of goods and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11" name="Straight Connector 10"/>
          <p:cNvCxnSpPr/>
          <p:nvPr/>
        </p:nvCxnSpPr>
        <p:spPr>
          <a:xfrm flipV="1">
            <a:off x="1913699" y="3016087"/>
            <a:ext cx="6462625" cy="9354"/>
          </a:xfrm>
          <a:prstGeom prst="line">
            <a:avLst/>
          </a:prstGeom>
          <a:ln w="38100">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12" name="Straight Connector 11"/>
          <p:cNvCxnSpPr/>
          <p:nvPr/>
        </p:nvCxnSpPr>
        <p:spPr>
          <a:xfrm flipV="1">
            <a:off x="1926804" y="4636358"/>
            <a:ext cx="6462625" cy="9354"/>
          </a:xfrm>
          <a:prstGeom prst="line">
            <a:avLst/>
          </a:prstGeom>
          <a:ln w="38100">
            <a:solidFill>
              <a:srgbClr val="0070C0"/>
            </a:solidFill>
          </a:ln>
        </p:spPr>
        <p:style>
          <a:lnRef idx="3">
            <a:schemeClr val="accent5"/>
          </a:lnRef>
          <a:fillRef idx="0">
            <a:schemeClr val="accent5"/>
          </a:fillRef>
          <a:effectRef idx="2">
            <a:schemeClr val="accent5"/>
          </a:effectRef>
          <a:fontRef idx="minor">
            <a:schemeClr val="tx1"/>
          </a:fontRef>
        </p:style>
      </p:cxnSp>
      <p:grpSp>
        <p:nvGrpSpPr>
          <p:cNvPr id="17" name="Group 16"/>
          <p:cNvGrpSpPr/>
          <p:nvPr/>
        </p:nvGrpSpPr>
        <p:grpSpPr>
          <a:xfrm>
            <a:off x="0" y="3100273"/>
            <a:ext cx="1926804" cy="1575361"/>
            <a:chOff x="103011" y="3009705"/>
            <a:chExt cx="1926804" cy="6441536"/>
          </a:xfrm>
        </p:grpSpPr>
        <p:sp>
          <p:nvSpPr>
            <p:cNvPr id="18" name="Rectangle 17"/>
            <p:cNvSpPr/>
            <p:nvPr/>
          </p:nvSpPr>
          <p:spPr>
            <a:xfrm>
              <a:off x="223551" y="3497758"/>
              <a:ext cx="184730"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
          <p:nvSpPr>
            <p:cNvPr id="19" name="Rectangle 18"/>
            <p:cNvSpPr/>
            <p:nvPr/>
          </p:nvSpPr>
          <p:spPr>
            <a:xfrm>
              <a:off x="563268" y="3620551"/>
              <a:ext cx="18473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
          <p:nvSpPr>
            <p:cNvPr id="20" name="Rectangle 19"/>
            <p:cNvSpPr/>
            <p:nvPr/>
          </p:nvSpPr>
          <p:spPr>
            <a:xfrm>
              <a:off x="103011" y="3009705"/>
              <a:ext cx="1926804" cy="644153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rPr>
                <a:t>Virtual Legal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rPr>
                <a:t>Lab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
          <p:nvSpPr>
            <p:cNvPr id="21" name="Rectangle 20"/>
            <p:cNvSpPr/>
            <p:nvPr/>
          </p:nvSpPr>
          <p:spPr>
            <a:xfrm>
              <a:off x="945859" y="3763371"/>
              <a:ext cx="184730"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grpSp>
      <p:pic>
        <p:nvPicPr>
          <p:cNvPr id="23" name="Picture 3" descr="C:\Users\e060311\AppData\Local\Microsoft\Windows\Temporary Internet Files\Content.IE5\LXT5B88W\201110240135146875000repo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05" y="4695986"/>
            <a:ext cx="1733908" cy="12508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b="17974"/>
          <a:stretch/>
        </p:blipFill>
        <p:spPr>
          <a:xfrm>
            <a:off x="307821" y="1299238"/>
            <a:ext cx="1566892" cy="1039009"/>
          </a:xfrm>
          <a:prstGeom prst="rect">
            <a:avLst/>
          </a:prstGeom>
        </p:spPr>
      </p:pic>
    </p:spTree>
    <p:extLst>
      <p:ext uri="{BB962C8B-B14F-4D97-AF65-F5344CB8AC3E}">
        <p14:creationId xmlns:p14="http://schemas.microsoft.com/office/powerpoint/2010/main" val="2405833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5" y="1261872"/>
            <a:ext cx="8229600" cy="4351338"/>
          </a:xfrm>
        </p:spPr>
        <p:txBody>
          <a:bodyPr anchor="ctr">
            <a:normAutofit/>
          </a:bodyPr>
          <a:lstStyle/>
          <a:p>
            <a:pPr marL="0" indent="0" algn="ctr">
              <a:buNone/>
            </a:pPr>
            <a:r>
              <a:rPr lang="en-US" sz="4800" b="1" dirty="0">
                <a:solidFill>
                  <a:srgbClr val="002060"/>
                </a:solidFill>
                <a:latin typeface="Helvetica" pitchFamily="34" charset="0"/>
              </a:rPr>
              <a:t>Thank You</a:t>
            </a:r>
          </a:p>
        </p:txBody>
      </p:sp>
      <p:sp>
        <p:nvSpPr>
          <p:cNvPr id="6" name="Slide Number Placeholder 5"/>
          <p:cNvSpPr>
            <a:spLocks noGrp="1"/>
          </p:cNvSpPr>
          <p:nvPr>
            <p:ph type="sldNum" sz="quarter" idx="12"/>
          </p:nvPr>
        </p:nvSpPr>
        <p:spPr/>
        <p:txBody>
          <a:bodyPr/>
          <a:lstStyle/>
          <a:p>
            <a:fld id="{016DFC01-5263-43CC-B2B1-8A1F23EF6CC2}" type="slidenum">
              <a:rPr lang="en-US" smtClean="0"/>
              <a:pPr/>
              <a:t>32</a:t>
            </a:fld>
            <a:endParaRPr lang="en-US" dirty="0"/>
          </a:p>
        </p:txBody>
      </p:sp>
    </p:spTree>
    <p:extLst>
      <p:ext uri="{BB962C8B-B14F-4D97-AF65-F5344CB8AC3E}">
        <p14:creationId xmlns:p14="http://schemas.microsoft.com/office/powerpoint/2010/main" val="4147067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50391-FEB7-4ED8-888E-C4220923844B}"/>
              </a:ext>
            </a:extLst>
          </p:cNvPr>
          <p:cNvSpPr>
            <a:spLocks noGrp="1"/>
          </p:cNvSpPr>
          <p:nvPr>
            <p:ph type="title"/>
          </p:nvPr>
        </p:nvSpPr>
        <p:spPr/>
        <p:txBody>
          <a:bodyPr/>
          <a:lstStyle/>
          <a:p>
            <a:r>
              <a:rPr lang="en-US" dirty="0">
                <a:latin typeface="Helvetica" panose="020B0604020202020204" pitchFamily="34" charset="0"/>
                <a:cs typeface="Helvetica" panose="020B0604020202020204" pitchFamily="34" charset="0"/>
              </a:rPr>
              <a:t>Department Programming (Cont’d)</a:t>
            </a:r>
          </a:p>
        </p:txBody>
      </p:sp>
      <p:sp>
        <p:nvSpPr>
          <p:cNvPr id="3" name="Content Placeholder 2">
            <a:extLst>
              <a:ext uri="{FF2B5EF4-FFF2-40B4-BE49-F238E27FC236}">
                <a16:creationId xmlns:a16="http://schemas.microsoft.com/office/drawing/2014/main" id="{7AB1078C-0598-4D92-98DE-5C908B84774B}"/>
              </a:ext>
            </a:extLst>
          </p:cNvPr>
          <p:cNvSpPr>
            <a:spLocks noGrp="1"/>
          </p:cNvSpPr>
          <p:nvPr>
            <p:ph idx="1"/>
          </p:nvPr>
        </p:nvSpPr>
        <p:spPr>
          <a:xfrm>
            <a:off x="457200" y="1231153"/>
            <a:ext cx="8229600" cy="4616633"/>
          </a:xfrm>
        </p:spPr>
        <p:txBody>
          <a:bodyPr>
            <a:noAutofit/>
          </a:bodyPr>
          <a:lstStyle/>
          <a:p>
            <a:r>
              <a:rPr lang="en-US" sz="1800" b="1" dirty="0">
                <a:latin typeface="Helvetica" panose="020B0604020202020204" pitchFamily="34" charset="0"/>
                <a:cs typeface="Helvetica" panose="020B0604020202020204" pitchFamily="34" charset="0"/>
              </a:rPr>
              <a:t>Any statutory requirements of service delivery</a:t>
            </a:r>
            <a:endParaRPr lang="en-US" sz="1800" dirty="0">
              <a:latin typeface="Helvetica" panose="020B0604020202020204" pitchFamily="34" charset="0"/>
              <a:cs typeface="Helvetica" panose="020B0604020202020204" pitchFamily="34" charset="0"/>
            </a:endParaRPr>
          </a:p>
          <a:p>
            <a:pPr marL="627063" lvl="1" indent="-285750">
              <a:lnSpc>
                <a:spcPct val="100000"/>
              </a:lnSpc>
              <a:spcAft>
                <a:spcPts val="600"/>
              </a:spcAft>
            </a:pPr>
            <a:r>
              <a:rPr lang="en-US" sz="1300" dirty="0">
                <a:latin typeface="Helvetica" panose="020B0604020202020204" pitchFamily="34" charset="0"/>
                <a:cs typeface="Helvetica" panose="020B0604020202020204" pitchFamily="34" charset="0"/>
              </a:rPr>
              <a:t>Penalties for failure to comply</a:t>
            </a:r>
          </a:p>
          <a:p>
            <a:pPr marL="1084263" lvl="2" indent="-285750">
              <a:lnSpc>
                <a:spcPct val="100000"/>
              </a:lnSpc>
              <a:spcAft>
                <a:spcPts val="600"/>
              </a:spcAft>
            </a:pPr>
            <a:r>
              <a:rPr lang="en-US" sz="1100" dirty="0">
                <a:latin typeface="Helvetica" panose="020B0604020202020204" pitchFamily="34" charset="0"/>
                <a:cs typeface="Helvetica" panose="020B0604020202020204" pitchFamily="34" charset="0"/>
              </a:rPr>
              <a:t>Failure to administer the programs could have advise impact to federal grants received by City Departments such as the Houston Police Department, Housing and Community Development Department, General Services Department, Houston Public Works Department, and Health and Human Services Department, etc</a:t>
            </a:r>
            <a:r>
              <a:rPr lang="en-US" sz="1100" dirty="0"/>
              <a:t>.</a:t>
            </a:r>
          </a:p>
          <a:p>
            <a:pPr marL="627063" lvl="1" indent="-285750">
              <a:lnSpc>
                <a:spcPct val="100000"/>
              </a:lnSpc>
              <a:spcAft>
                <a:spcPts val="600"/>
              </a:spcAft>
            </a:pPr>
            <a:r>
              <a:rPr lang="en-US" sz="1300" dirty="0">
                <a:latin typeface="Helvetica" panose="020B0604020202020204" pitchFamily="34" charset="0"/>
                <a:cs typeface="Helvetica" panose="020B0604020202020204" pitchFamily="34" charset="0"/>
              </a:rPr>
              <a:t>State, Federal or 3rd party grant/endowment support</a:t>
            </a:r>
          </a:p>
          <a:p>
            <a:pPr marL="1084263" lvl="2" indent="-285750">
              <a:lnSpc>
                <a:spcPct val="100000"/>
              </a:lnSpc>
              <a:spcAft>
                <a:spcPts val="600"/>
              </a:spcAft>
            </a:pPr>
            <a:r>
              <a:rPr lang="en-US" sz="1100" dirty="0">
                <a:latin typeface="Helvetica" panose="020B0604020202020204" pitchFamily="34" charset="0"/>
                <a:cs typeface="Helvetica" panose="020B0604020202020204" pitchFamily="34" charset="0"/>
              </a:rPr>
              <a:t>OBO is responsible for administering compliance of Title VI of the Civil Rights Act of 1964, 42 U.S.C. 2000d et seq.  ("Title VI").  Title VI prohibits discrimination on the basis of race, color, or national origin in any program or activity that receives Federal funds or other Federal financial assistance. </a:t>
            </a:r>
          </a:p>
          <a:p>
            <a:pPr marL="1084263" lvl="2" indent="-285750">
              <a:lnSpc>
                <a:spcPct val="100000"/>
              </a:lnSpc>
              <a:spcAft>
                <a:spcPts val="600"/>
              </a:spcAft>
            </a:pPr>
            <a:r>
              <a:rPr lang="en-US" sz="1300" dirty="0">
                <a:latin typeface="Helvetica" panose="020B0604020202020204" pitchFamily="34" charset="0"/>
                <a:cs typeface="Helvetica" panose="020B0604020202020204" pitchFamily="34" charset="0"/>
              </a:rPr>
              <a:t>The Certification and Designation Division administers certification pursuant to: Chapter 15, Articles V &amp; VI of the City Code of   Ordinances, which consists of Ordinances 84-1309, 95-336, 98-1213 and 06-657; Executive Order 1-2; 49 Code of Federal Regulations, Parts 23 and 26; and 13 Code of Federal Regulations, Part 121. In addition, the division also administers designations for the City’s Hire Houston First local preference procurement program pursuant to:  Chapter 15, Article XI HIRE HOUSTON FIRST.</a:t>
            </a:r>
          </a:p>
          <a:p>
            <a:pPr marL="1084263" lvl="2" indent="-285750">
              <a:lnSpc>
                <a:spcPct val="100000"/>
              </a:lnSpc>
              <a:spcAft>
                <a:spcPts val="600"/>
              </a:spcAft>
            </a:pPr>
            <a:r>
              <a:rPr lang="en-US" sz="1300" dirty="0">
                <a:latin typeface="Helvetica" panose="020B0604020202020204" pitchFamily="34" charset="0"/>
                <a:cs typeface="Helvetica" panose="020B0604020202020204" pitchFamily="34" charset="0"/>
              </a:rPr>
              <a:t>The Contract Compliance Division performs it core functions pursuant to Chapter 15, Articles V &amp; VI of the   City Code of Ordinances and Ordinances 78-1538, 84-1309, 85-2070, 85-2071, 06-91 and 08-665.  The Division enforces Prevailing Wages compliance pursuant to Federal requirements and Texas Government Code - Chapter 2258.  </a:t>
            </a:r>
          </a:p>
          <a:p>
            <a:pPr marL="800100" lvl="2" indent="-173038">
              <a:spcAft>
                <a:spcPts val="600"/>
              </a:spcAft>
              <a:buFont typeface="Arial" panose="020B0604020202020204" pitchFamily="34" charset="0"/>
              <a:buChar char="•"/>
            </a:pPr>
            <a:endParaRPr lang="en-US" sz="1300" dirty="0">
              <a:latin typeface="Helvetica" panose="020B0604020202020204" pitchFamily="34" charset="0"/>
              <a:cs typeface="Helvetica" panose="020B0604020202020204" pitchFamily="34" charset="0"/>
            </a:endParaRPr>
          </a:p>
        </p:txBody>
      </p:sp>
      <p:sp>
        <p:nvSpPr>
          <p:cNvPr id="4" name="Slide Number Placeholder 3">
            <a:extLst>
              <a:ext uri="{FF2B5EF4-FFF2-40B4-BE49-F238E27FC236}">
                <a16:creationId xmlns:a16="http://schemas.microsoft.com/office/drawing/2014/main" id="{B6574363-FF25-4DD5-A594-36EDDFC32FE6}"/>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4</a:t>
            </a:fld>
            <a:endParaRPr lang="en-US" dirty="0">
              <a:solidFill>
                <a:prstClr val="black"/>
              </a:solidFill>
              <a:ea typeface="ＭＳ Ｐゴシック" charset="0"/>
            </a:endParaRPr>
          </a:p>
        </p:txBody>
      </p:sp>
    </p:spTree>
    <p:extLst>
      <p:ext uri="{BB962C8B-B14F-4D97-AF65-F5344CB8AC3E}">
        <p14:creationId xmlns:p14="http://schemas.microsoft.com/office/powerpoint/2010/main" val="452608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50391-FEB7-4ED8-888E-C4220923844B}"/>
              </a:ext>
            </a:extLst>
          </p:cNvPr>
          <p:cNvSpPr>
            <a:spLocks noGrp="1"/>
          </p:cNvSpPr>
          <p:nvPr>
            <p:ph type="title"/>
          </p:nvPr>
        </p:nvSpPr>
        <p:spPr/>
        <p:txBody>
          <a:bodyPr/>
          <a:lstStyle/>
          <a:p>
            <a:r>
              <a:rPr lang="en-US" dirty="0"/>
              <a:t>Department Programming (Cont’d)</a:t>
            </a:r>
          </a:p>
        </p:txBody>
      </p:sp>
      <p:sp>
        <p:nvSpPr>
          <p:cNvPr id="3" name="Content Placeholder 2">
            <a:extLst>
              <a:ext uri="{FF2B5EF4-FFF2-40B4-BE49-F238E27FC236}">
                <a16:creationId xmlns:a16="http://schemas.microsoft.com/office/drawing/2014/main" id="{7AB1078C-0598-4D92-98DE-5C908B84774B}"/>
              </a:ext>
            </a:extLst>
          </p:cNvPr>
          <p:cNvSpPr>
            <a:spLocks noGrp="1"/>
          </p:cNvSpPr>
          <p:nvPr>
            <p:ph idx="1"/>
          </p:nvPr>
        </p:nvSpPr>
        <p:spPr>
          <a:xfrm>
            <a:off x="457200" y="1231153"/>
            <a:ext cx="8229600" cy="4616633"/>
          </a:xfrm>
        </p:spPr>
        <p:txBody>
          <a:bodyPr>
            <a:normAutofit/>
          </a:bodyPr>
          <a:lstStyle/>
          <a:p>
            <a:pPr>
              <a:tabLst>
                <a:tab pos="227013" algn="l"/>
              </a:tabLst>
            </a:pPr>
            <a:r>
              <a:rPr lang="en-US" sz="1800" b="1" dirty="0">
                <a:latin typeface="Helvetica" panose="020B0604020202020204" pitchFamily="34" charset="0"/>
                <a:cs typeface="Helvetica" panose="020B0604020202020204" pitchFamily="34" charset="0"/>
              </a:rPr>
              <a:t>Any statutory requirements of service delivery (Cont’d)</a:t>
            </a:r>
          </a:p>
          <a:p>
            <a:pPr lvl="1"/>
            <a:r>
              <a:rPr lang="en-US" sz="1300" dirty="0">
                <a:latin typeface="Helvetica" panose="020B0604020202020204" pitchFamily="34" charset="0"/>
                <a:cs typeface="Helvetica" panose="020B0604020202020204" pitchFamily="34" charset="0"/>
              </a:rPr>
              <a:t>Mandatory matching to maintain support</a:t>
            </a:r>
          </a:p>
          <a:p>
            <a:r>
              <a:rPr lang="en-US" sz="1800" dirty="0">
                <a:latin typeface="Helvetica" panose="020B0604020202020204" pitchFamily="34" charset="0"/>
                <a:cs typeface="Helvetica" panose="020B0604020202020204" pitchFamily="34" charset="0"/>
              </a:rPr>
              <a:t>Financial or societal impact of City service delivery</a:t>
            </a:r>
          </a:p>
          <a:p>
            <a:pPr lvl="1"/>
            <a:r>
              <a:rPr lang="en-US" sz="1600" dirty="0">
                <a:latin typeface="Helvetica" panose="020B0604020202020204" pitchFamily="34" charset="0"/>
                <a:cs typeface="Helvetica" panose="020B0604020202020204" pitchFamily="34" charset="0"/>
              </a:rPr>
              <a:t> </a:t>
            </a:r>
            <a:r>
              <a:rPr lang="en-US" sz="1300" dirty="0">
                <a:latin typeface="Helvetica" panose="020B0604020202020204" pitchFamily="34" charset="0"/>
                <a:cs typeface="Helvetica" panose="020B0604020202020204" pitchFamily="34" charset="0"/>
              </a:rPr>
              <a:t>N/A</a:t>
            </a:r>
          </a:p>
          <a:p>
            <a:r>
              <a:rPr lang="en-US" sz="1800" dirty="0">
                <a:latin typeface="Helvetica" panose="020B0604020202020204" pitchFamily="34" charset="0"/>
                <a:cs typeface="Helvetica" panose="020B0604020202020204" pitchFamily="34" charset="0"/>
              </a:rPr>
              <a:t>Anticipated growth or reduction in populations served:  </a:t>
            </a:r>
          </a:p>
          <a:p>
            <a:pPr lvl="1"/>
            <a:r>
              <a:rPr lang="en-US" sz="1300" dirty="0">
                <a:latin typeface="Helvetica" panose="020B0604020202020204" pitchFamily="34" charset="0"/>
                <a:cs typeface="Helvetica" panose="020B0604020202020204" pitchFamily="34" charset="0"/>
              </a:rPr>
              <a:t>N/A</a:t>
            </a:r>
          </a:p>
        </p:txBody>
      </p:sp>
      <p:sp>
        <p:nvSpPr>
          <p:cNvPr id="4" name="Slide Number Placeholder 3">
            <a:extLst>
              <a:ext uri="{FF2B5EF4-FFF2-40B4-BE49-F238E27FC236}">
                <a16:creationId xmlns:a16="http://schemas.microsoft.com/office/drawing/2014/main" id="{B6574363-FF25-4DD5-A594-36EDDFC32FE6}"/>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5</a:t>
            </a:fld>
            <a:endParaRPr lang="en-US" dirty="0">
              <a:solidFill>
                <a:prstClr val="black"/>
              </a:solidFill>
              <a:ea typeface="ＭＳ Ｐゴシック" charset="0"/>
            </a:endParaRPr>
          </a:p>
        </p:txBody>
      </p:sp>
    </p:spTree>
    <p:extLst>
      <p:ext uri="{BB962C8B-B14F-4D97-AF65-F5344CB8AC3E}">
        <p14:creationId xmlns:p14="http://schemas.microsoft.com/office/powerpoint/2010/main" val="591386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002060"/>
                </a:solidFill>
                <a:latin typeface="Helvetica" pitchFamily="34" charset="0"/>
              </a:rPr>
              <a:t>Revenues By Funds</a:t>
            </a:r>
            <a:br>
              <a:rPr lang="en-US" dirty="0">
                <a:solidFill>
                  <a:srgbClr val="002060"/>
                </a:solidFill>
                <a:latin typeface="Helvetica" pitchFamily="34" charset="0"/>
              </a:rPr>
            </a:br>
            <a:r>
              <a:rPr lang="en-US" dirty="0">
                <a:solidFill>
                  <a:srgbClr val="002060"/>
                </a:solidFill>
                <a:latin typeface="Helvetica" pitchFamily="34" charset="0"/>
              </a:rPr>
              <a:t>($ in thousands)</a:t>
            </a:r>
          </a:p>
        </p:txBody>
      </p:sp>
      <p:sp>
        <p:nvSpPr>
          <p:cNvPr id="3" name="Slide Number Placeholder 2"/>
          <p:cNvSpPr>
            <a:spLocks noGrp="1"/>
          </p:cNvSpPr>
          <p:nvPr>
            <p:ph type="sldNum" sz="quarter" idx="12"/>
          </p:nvPr>
        </p:nvSpPr>
        <p:spPr/>
        <p:txBody>
          <a:bodyPr/>
          <a:lstStyle/>
          <a:p>
            <a:fld id="{016DFC01-5263-43CC-B2B1-8A1F23EF6CC2}" type="slidenum">
              <a:rPr lang="en-US" smtClean="0"/>
              <a:pPr/>
              <a:t>6</a:t>
            </a:fld>
            <a:endParaRPr lang="en-US" dirty="0"/>
          </a:p>
        </p:txBody>
      </p:sp>
      <p:graphicFrame>
        <p:nvGraphicFramePr>
          <p:cNvPr id="5" name="Table 4">
            <a:extLst>
              <a:ext uri="{FF2B5EF4-FFF2-40B4-BE49-F238E27FC236}">
                <a16:creationId xmlns:a16="http://schemas.microsoft.com/office/drawing/2014/main" id="{E160F6BB-73B5-4B62-B468-CA1735D22F36}"/>
              </a:ext>
            </a:extLst>
          </p:cNvPr>
          <p:cNvGraphicFramePr>
            <a:graphicFrameLocks noGrp="1"/>
          </p:cNvGraphicFramePr>
          <p:nvPr>
            <p:extLst>
              <p:ext uri="{D42A27DB-BD31-4B8C-83A1-F6EECF244321}">
                <p14:modId xmlns:p14="http://schemas.microsoft.com/office/powerpoint/2010/main" val="847758970"/>
              </p:ext>
            </p:extLst>
          </p:nvPr>
        </p:nvGraphicFramePr>
        <p:xfrm>
          <a:off x="200025" y="1529931"/>
          <a:ext cx="8705850" cy="3042070"/>
        </p:xfrm>
        <a:graphic>
          <a:graphicData uri="http://schemas.openxmlformats.org/drawingml/2006/table">
            <a:tbl>
              <a:tblPr firstRow="1" bandRow="1">
                <a:tableStyleId>{5C22544A-7EE6-4342-B048-85BDC9FD1C3A}</a:tableStyleId>
              </a:tblPr>
              <a:tblGrid>
                <a:gridCol w="2219008">
                  <a:extLst>
                    <a:ext uri="{9D8B030D-6E8A-4147-A177-3AD203B41FA5}">
                      <a16:colId xmlns:a16="http://schemas.microsoft.com/office/drawing/2014/main" val="516550114"/>
                    </a:ext>
                  </a:extLst>
                </a:gridCol>
                <a:gridCol w="1093667">
                  <a:extLst>
                    <a:ext uri="{9D8B030D-6E8A-4147-A177-3AD203B41FA5}">
                      <a16:colId xmlns:a16="http://schemas.microsoft.com/office/drawing/2014/main" val="120854523"/>
                    </a:ext>
                  </a:extLst>
                </a:gridCol>
                <a:gridCol w="1043217">
                  <a:extLst>
                    <a:ext uri="{9D8B030D-6E8A-4147-A177-3AD203B41FA5}">
                      <a16:colId xmlns:a16="http://schemas.microsoft.com/office/drawing/2014/main" val="2288775472"/>
                    </a:ext>
                  </a:extLst>
                </a:gridCol>
                <a:gridCol w="1198785">
                  <a:extLst>
                    <a:ext uri="{9D8B030D-6E8A-4147-A177-3AD203B41FA5}">
                      <a16:colId xmlns:a16="http://schemas.microsoft.com/office/drawing/2014/main" val="3226125417"/>
                    </a:ext>
                  </a:extLst>
                </a:gridCol>
                <a:gridCol w="1061522">
                  <a:extLst>
                    <a:ext uri="{9D8B030D-6E8A-4147-A177-3AD203B41FA5}">
                      <a16:colId xmlns:a16="http://schemas.microsoft.com/office/drawing/2014/main" val="2175961683"/>
                    </a:ext>
                  </a:extLst>
                </a:gridCol>
                <a:gridCol w="1271993">
                  <a:extLst>
                    <a:ext uri="{9D8B030D-6E8A-4147-A177-3AD203B41FA5}">
                      <a16:colId xmlns:a16="http://schemas.microsoft.com/office/drawing/2014/main" val="205436863"/>
                    </a:ext>
                  </a:extLst>
                </a:gridCol>
                <a:gridCol w="817658">
                  <a:extLst>
                    <a:ext uri="{9D8B030D-6E8A-4147-A177-3AD203B41FA5}">
                      <a16:colId xmlns:a16="http://schemas.microsoft.com/office/drawing/2014/main" val="1850985765"/>
                    </a:ext>
                  </a:extLst>
                </a:gridCol>
              </a:tblGrid>
              <a:tr h="961778">
                <a:tc>
                  <a:txBody>
                    <a:bodyPr/>
                    <a:lstStyle/>
                    <a:p>
                      <a:pPr algn="ctr"/>
                      <a:r>
                        <a:rPr lang="en-US" sz="1300" dirty="0">
                          <a:latin typeface="Verdana" pitchFamily="34" charset="0"/>
                          <a:ea typeface="Verdana" pitchFamily="34" charset="0"/>
                          <a:cs typeface="Verdana" pitchFamily="34" charset="0"/>
                        </a:rPr>
                        <a:t>$</a:t>
                      </a:r>
                    </a:p>
                  </a:txBody>
                  <a:tcPr anchor="b">
                    <a:solidFill>
                      <a:schemeClr val="accent1">
                        <a:lumMod val="50000"/>
                      </a:schemeClr>
                    </a:solidFill>
                  </a:tcPr>
                </a:tc>
                <a:tc>
                  <a:txBody>
                    <a:bodyPr/>
                    <a:lstStyle/>
                    <a:p>
                      <a:pPr algn="ctr"/>
                      <a:r>
                        <a:rPr lang="en-US" sz="1300" dirty="0">
                          <a:latin typeface="Verdana" pitchFamily="34" charset="0"/>
                          <a:ea typeface="Verdana" pitchFamily="34" charset="0"/>
                          <a:cs typeface="Verdana" pitchFamily="34" charset="0"/>
                        </a:rPr>
                        <a:t>FY18</a:t>
                      </a:r>
                    </a:p>
                    <a:p>
                      <a:pPr algn="ctr"/>
                      <a:r>
                        <a:rPr lang="en-US" sz="1300" dirty="0">
                          <a:latin typeface="Verdana" pitchFamily="34" charset="0"/>
                          <a:ea typeface="Verdana" pitchFamily="34" charset="0"/>
                          <a:cs typeface="Verdana" pitchFamily="34" charset="0"/>
                        </a:rPr>
                        <a:t>Actual</a:t>
                      </a:r>
                    </a:p>
                  </a:txBody>
                  <a:tcPr anchor="b">
                    <a:solidFill>
                      <a:schemeClr val="accent1">
                        <a:lumMod val="50000"/>
                      </a:schemeClr>
                    </a:solidFill>
                  </a:tcPr>
                </a:tc>
                <a:tc>
                  <a:txBody>
                    <a:bodyPr/>
                    <a:lstStyle/>
                    <a:p>
                      <a:pPr algn="ctr"/>
                      <a:r>
                        <a:rPr lang="en-US" sz="1300" dirty="0">
                          <a:latin typeface="Verdana" pitchFamily="34" charset="0"/>
                          <a:ea typeface="Verdana" pitchFamily="34" charset="0"/>
                          <a:cs typeface="Verdana" pitchFamily="34" charset="0"/>
                        </a:rPr>
                        <a:t>FY19</a:t>
                      </a:r>
                    </a:p>
                    <a:p>
                      <a:pPr algn="ctr"/>
                      <a:r>
                        <a:rPr lang="en-US" sz="1300" dirty="0">
                          <a:latin typeface="Verdana" pitchFamily="34" charset="0"/>
                          <a:ea typeface="Verdana" pitchFamily="34" charset="0"/>
                          <a:cs typeface="Verdana" pitchFamily="34" charset="0"/>
                        </a:rPr>
                        <a:t>Budget</a:t>
                      </a:r>
                    </a:p>
                  </a:txBody>
                  <a:tcPr anchor="b">
                    <a:solidFill>
                      <a:schemeClr val="accent1">
                        <a:lumMod val="50000"/>
                      </a:schemeClr>
                    </a:solidFill>
                  </a:tcPr>
                </a:tc>
                <a:tc>
                  <a:txBody>
                    <a:bodyPr/>
                    <a:lstStyle/>
                    <a:p>
                      <a:pPr algn="ctr"/>
                      <a:r>
                        <a:rPr lang="en-US" sz="1300" dirty="0">
                          <a:latin typeface="Verdana" pitchFamily="34" charset="0"/>
                          <a:ea typeface="Verdana" pitchFamily="34" charset="0"/>
                          <a:cs typeface="Verdana" pitchFamily="34" charset="0"/>
                        </a:rPr>
                        <a:t>FY19</a:t>
                      </a:r>
                    </a:p>
                    <a:p>
                      <a:pPr algn="ctr"/>
                      <a:r>
                        <a:rPr lang="en-US" sz="1300" dirty="0">
                          <a:latin typeface="Verdana" pitchFamily="34" charset="0"/>
                          <a:ea typeface="Verdana" pitchFamily="34" charset="0"/>
                          <a:cs typeface="Verdana" pitchFamily="34" charset="0"/>
                        </a:rPr>
                        <a:t>Estimates</a:t>
                      </a:r>
                    </a:p>
                  </a:txBody>
                  <a:tcPr anchor="b">
                    <a:solidFill>
                      <a:schemeClr val="accent1">
                        <a:lumMod val="50000"/>
                      </a:schemeClr>
                    </a:solidFill>
                  </a:tcPr>
                </a:tc>
                <a:tc>
                  <a:txBody>
                    <a:bodyPr/>
                    <a:lstStyle/>
                    <a:p>
                      <a:pPr algn="ctr"/>
                      <a:r>
                        <a:rPr lang="en-US" sz="1300" dirty="0">
                          <a:latin typeface="Verdana" pitchFamily="34" charset="0"/>
                          <a:ea typeface="Verdana" pitchFamily="34" charset="0"/>
                          <a:cs typeface="Verdana" pitchFamily="34" charset="0"/>
                        </a:rPr>
                        <a:t>FY20</a:t>
                      </a:r>
                    </a:p>
                    <a:p>
                      <a:pPr algn="ctr"/>
                      <a:r>
                        <a:rPr lang="en-US" sz="1300" dirty="0">
                          <a:latin typeface="Verdana" pitchFamily="34" charset="0"/>
                          <a:ea typeface="Verdana" pitchFamily="34" charset="0"/>
                          <a:cs typeface="Verdana" pitchFamily="34" charset="0"/>
                        </a:rPr>
                        <a:t>Proposed</a:t>
                      </a:r>
                    </a:p>
                  </a:txBody>
                  <a:tcPr anchor="b">
                    <a:solidFill>
                      <a:schemeClr val="accent1">
                        <a:lumMod val="50000"/>
                      </a:schemeClr>
                    </a:solidFill>
                  </a:tcPr>
                </a:tc>
                <a:tc>
                  <a:txBody>
                    <a:bodyPr/>
                    <a:lstStyle/>
                    <a:p>
                      <a:pPr algn="ctr"/>
                      <a:r>
                        <a:rPr lang="en-US" sz="1300" dirty="0"/>
                        <a:t>Variance FY20 Prop/FY19 Estimates</a:t>
                      </a:r>
                    </a:p>
                  </a:txBody>
                  <a:tcPr anchor="b">
                    <a:solidFill>
                      <a:schemeClr val="accent1">
                        <a:lumMod val="50000"/>
                      </a:schemeClr>
                    </a:solidFill>
                  </a:tcPr>
                </a:tc>
                <a:tc>
                  <a:txBody>
                    <a:bodyPr/>
                    <a:lstStyle/>
                    <a:p>
                      <a:pPr algn="ctr"/>
                      <a:r>
                        <a:rPr lang="en-US" sz="1300" dirty="0"/>
                        <a:t>% </a:t>
                      </a:r>
                    </a:p>
                    <a:p>
                      <a:pPr algn="ctr"/>
                      <a:r>
                        <a:rPr lang="en-US" sz="1300" dirty="0"/>
                        <a:t>Change</a:t>
                      </a:r>
                    </a:p>
                  </a:txBody>
                  <a:tcPr anchor="b">
                    <a:solidFill>
                      <a:schemeClr val="accent1">
                        <a:lumMod val="50000"/>
                      </a:schemeClr>
                    </a:solidFill>
                  </a:tcPr>
                </a:tc>
                <a:extLst>
                  <a:ext uri="{0D108BD9-81ED-4DB2-BD59-A6C34878D82A}">
                    <a16:rowId xmlns:a16="http://schemas.microsoft.com/office/drawing/2014/main" val="2766710000"/>
                  </a:ext>
                </a:extLst>
              </a:tr>
              <a:tr h="520073">
                <a:tc>
                  <a:txBody>
                    <a:bodyPr/>
                    <a:lstStyle/>
                    <a:p>
                      <a:pPr algn="l"/>
                      <a:r>
                        <a:rPr lang="en-US" sz="1300" dirty="0"/>
                        <a:t>General Fund</a:t>
                      </a:r>
                    </a:p>
                  </a:txBody>
                  <a:tcPr anchor="b"/>
                </a:tc>
                <a:tc>
                  <a:txBody>
                    <a:bodyPr/>
                    <a:lstStyle/>
                    <a:p>
                      <a:pPr algn="ctr"/>
                      <a:r>
                        <a:rPr lang="en-US" sz="1300" dirty="0"/>
                        <a:t>$183</a:t>
                      </a:r>
                    </a:p>
                  </a:txBody>
                  <a:tcPr anchor="b"/>
                </a:tc>
                <a:tc>
                  <a:txBody>
                    <a:bodyPr/>
                    <a:lstStyle/>
                    <a:p>
                      <a:pPr algn="ctr"/>
                      <a:r>
                        <a:rPr lang="en-US" sz="1300" dirty="0"/>
                        <a:t>591</a:t>
                      </a:r>
                    </a:p>
                  </a:txBody>
                  <a:tcPr anchor="b"/>
                </a:tc>
                <a:tc>
                  <a:txBody>
                    <a:bodyPr/>
                    <a:lstStyle/>
                    <a:p>
                      <a:pPr algn="ctr"/>
                      <a:r>
                        <a:rPr lang="en-US" sz="1300" dirty="0"/>
                        <a:t>481</a:t>
                      </a:r>
                    </a:p>
                  </a:txBody>
                  <a:tcPr anchor="b"/>
                </a:tc>
                <a:tc>
                  <a:txBody>
                    <a:bodyPr/>
                    <a:lstStyle/>
                    <a:p>
                      <a:pPr algn="ctr"/>
                      <a:r>
                        <a:rPr lang="en-US" sz="1300" dirty="0"/>
                        <a:t>634</a:t>
                      </a:r>
                    </a:p>
                  </a:txBody>
                  <a:tcPr anchor="b"/>
                </a:tc>
                <a:tc>
                  <a:txBody>
                    <a:bodyPr/>
                    <a:lstStyle/>
                    <a:p>
                      <a:pPr algn="ctr"/>
                      <a:r>
                        <a:rPr lang="en-US" sz="1300" dirty="0">
                          <a:solidFill>
                            <a:srgbClr val="FF0000"/>
                          </a:solidFill>
                        </a:rPr>
                        <a:t>$153</a:t>
                      </a:r>
                    </a:p>
                  </a:txBody>
                  <a:tcPr anchor="b"/>
                </a:tc>
                <a:tc>
                  <a:txBody>
                    <a:bodyPr/>
                    <a:lstStyle/>
                    <a:p>
                      <a:pPr algn="ctr"/>
                      <a:r>
                        <a:rPr lang="en-US" sz="1300" dirty="0">
                          <a:solidFill>
                            <a:srgbClr val="FF0000"/>
                          </a:solidFill>
                        </a:rPr>
                        <a:t>31.81%</a:t>
                      </a:r>
                    </a:p>
                  </a:txBody>
                  <a:tcPr anchor="b"/>
                </a:tc>
                <a:extLst>
                  <a:ext uri="{0D108BD9-81ED-4DB2-BD59-A6C34878D82A}">
                    <a16:rowId xmlns:a16="http://schemas.microsoft.com/office/drawing/2014/main" val="967263499"/>
                  </a:ext>
                </a:extLst>
              </a:tr>
              <a:tr h="520073">
                <a:tc>
                  <a:txBody>
                    <a:bodyPr/>
                    <a:lstStyle/>
                    <a:p>
                      <a:pPr algn="l"/>
                      <a:r>
                        <a:rPr lang="en-US" sz="1300" dirty="0"/>
                        <a:t>Special Revenue</a:t>
                      </a:r>
                    </a:p>
                  </a:txBody>
                  <a:tcPr anchor="b">
                    <a:noFill/>
                  </a:tcPr>
                </a:tc>
                <a:tc>
                  <a:txBody>
                    <a:bodyPr/>
                    <a:lstStyle/>
                    <a:p>
                      <a:pPr algn="ctr"/>
                      <a:r>
                        <a:rPr lang="en-US" sz="1300" dirty="0"/>
                        <a:t>$788</a:t>
                      </a:r>
                    </a:p>
                  </a:txBody>
                  <a:tcPr anchor="b">
                    <a:noFill/>
                  </a:tcPr>
                </a:tc>
                <a:tc>
                  <a:txBody>
                    <a:bodyPr/>
                    <a:lstStyle/>
                    <a:p>
                      <a:pPr algn="ctr"/>
                      <a:r>
                        <a:rPr lang="en-US" sz="1300" dirty="0"/>
                        <a:t>1,191</a:t>
                      </a:r>
                    </a:p>
                  </a:txBody>
                  <a:tcPr anchor="b">
                    <a:noFill/>
                  </a:tcPr>
                </a:tc>
                <a:tc>
                  <a:txBody>
                    <a:bodyPr/>
                    <a:lstStyle/>
                    <a:p>
                      <a:pPr algn="ctr"/>
                      <a:r>
                        <a:rPr lang="en-US" sz="1300" dirty="0"/>
                        <a:t>507</a:t>
                      </a:r>
                    </a:p>
                  </a:txBody>
                  <a:tcPr anchor="b">
                    <a:noFill/>
                  </a:tcPr>
                </a:tc>
                <a:tc>
                  <a:txBody>
                    <a:bodyPr/>
                    <a:lstStyle/>
                    <a:p>
                      <a:pPr algn="ctr"/>
                      <a:r>
                        <a:rPr lang="en-US" sz="1300" dirty="0"/>
                        <a:t>495</a:t>
                      </a:r>
                    </a:p>
                  </a:txBody>
                  <a:tcPr anchor="b">
                    <a:noFill/>
                  </a:tcPr>
                </a:tc>
                <a:tc>
                  <a:txBody>
                    <a:bodyPr/>
                    <a:lstStyle/>
                    <a:p>
                      <a:pPr algn="ctr"/>
                      <a:r>
                        <a:rPr lang="en-US" sz="1300" dirty="0"/>
                        <a:t>-$12</a:t>
                      </a:r>
                    </a:p>
                  </a:txBody>
                  <a:tcPr anchor="b">
                    <a:noFill/>
                  </a:tcPr>
                </a:tc>
                <a:tc>
                  <a:txBody>
                    <a:bodyPr/>
                    <a:lstStyle/>
                    <a:p>
                      <a:pPr algn="ctr"/>
                      <a:r>
                        <a:rPr lang="en-US" sz="1300" dirty="0"/>
                        <a:t>-2.37%</a:t>
                      </a:r>
                    </a:p>
                  </a:txBody>
                  <a:tcPr anchor="b">
                    <a:noFill/>
                  </a:tcPr>
                </a:tc>
                <a:extLst>
                  <a:ext uri="{0D108BD9-81ED-4DB2-BD59-A6C34878D82A}">
                    <a16:rowId xmlns:a16="http://schemas.microsoft.com/office/drawing/2014/main" val="1397294352"/>
                  </a:ext>
                </a:extLst>
              </a:tr>
              <a:tr h="520073">
                <a:tc>
                  <a:txBody>
                    <a:bodyPr/>
                    <a:lstStyle/>
                    <a:p>
                      <a:pPr algn="l"/>
                      <a:r>
                        <a:rPr lang="en-US" sz="1300" dirty="0"/>
                        <a:t>Enterprise</a:t>
                      </a:r>
                    </a:p>
                  </a:txBody>
                  <a:tcPr anchor="b"/>
                </a:tc>
                <a:tc>
                  <a:txBody>
                    <a:bodyPr/>
                    <a:lstStyle/>
                    <a:p>
                      <a:pPr algn="ctr"/>
                      <a:r>
                        <a:rPr lang="en-US" sz="1300" dirty="0"/>
                        <a:t>N/A</a:t>
                      </a:r>
                    </a:p>
                  </a:txBody>
                  <a:tcPr anchor="b"/>
                </a:tc>
                <a:tc>
                  <a:txBody>
                    <a:bodyPr/>
                    <a:lstStyle/>
                    <a:p>
                      <a:pPr algn="ctr"/>
                      <a:r>
                        <a:rPr lang="en-US" sz="1300" dirty="0"/>
                        <a:t>N/A</a:t>
                      </a:r>
                    </a:p>
                  </a:txBody>
                  <a:tcPr anchor="b"/>
                </a:tc>
                <a:tc>
                  <a:txBody>
                    <a:bodyPr/>
                    <a:lstStyle/>
                    <a:p>
                      <a:pPr algn="ctr"/>
                      <a:r>
                        <a:rPr lang="en-US" sz="1300" dirty="0"/>
                        <a:t>N/A</a:t>
                      </a:r>
                    </a:p>
                  </a:txBody>
                  <a:tcPr anchor="b"/>
                </a:tc>
                <a:tc>
                  <a:txBody>
                    <a:bodyPr/>
                    <a:lstStyle/>
                    <a:p>
                      <a:pPr algn="ctr"/>
                      <a:r>
                        <a:rPr lang="en-US" sz="1300" dirty="0"/>
                        <a:t>N/A</a:t>
                      </a:r>
                    </a:p>
                  </a:txBody>
                  <a:tcPr anchor="b"/>
                </a:tc>
                <a:tc>
                  <a:txBody>
                    <a:bodyPr/>
                    <a:lstStyle/>
                    <a:p>
                      <a:pPr algn="ctr"/>
                      <a:endParaRPr lang="en-US" sz="1300" dirty="0"/>
                    </a:p>
                  </a:txBody>
                  <a:tcPr anchor="b"/>
                </a:tc>
                <a:tc>
                  <a:txBody>
                    <a:bodyPr/>
                    <a:lstStyle/>
                    <a:p>
                      <a:pPr algn="ctr"/>
                      <a:endParaRPr lang="en-US" sz="1300" dirty="0"/>
                    </a:p>
                  </a:txBody>
                  <a:tcPr anchor="b"/>
                </a:tc>
                <a:extLst>
                  <a:ext uri="{0D108BD9-81ED-4DB2-BD59-A6C34878D82A}">
                    <a16:rowId xmlns:a16="http://schemas.microsoft.com/office/drawing/2014/main" val="3912358189"/>
                  </a:ext>
                </a:extLst>
              </a:tr>
              <a:tr h="520073">
                <a:tc>
                  <a:txBody>
                    <a:bodyPr/>
                    <a:lstStyle/>
                    <a:p>
                      <a:pPr marL="0" algn="ctr" defTabSz="914400" rtl="0" eaLnBrk="1" latinLnBrk="0" hangingPunct="1"/>
                      <a:r>
                        <a:rPr lang="en-US" sz="1300" b="1" kern="1200" dirty="0">
                          <a:solidFill>
                            <a:schemeClr val="lt1"/>
                          </a:solidFill>
                          <a:latin typeface="Verdana" pitchFamily="34" charset="0"/>
                          <a:ea typeface="Verdana" pitchFamily="34" charset="0"/>
                          <a:cs typeface="Verdana" pitchFamily="34" charset="0"/>
                        </a:rPr>
                        <a:t>Total</a:t>
                      </a:r>
                    </a:p>
                  </a:txBody>
                  <a:tcPr anchor="b">
                    <a:solidFill>
                      <a:schemeClr val="accent1">
                        <a:lumMod val="50000"/>
                      </a:schemeClr>
                    </a:solidFill>
                  </a:tcPr>
                </a:tc>
                <a:tc>
                  <a:txBody>
                    <a:bodyPr/>
                    <a:lstStyle/>
                    <a:p>
                      <a:pPr algn="ctr"/>
                      <a:r>
                        <a:rPr lang="en-US" sz="1300" b="1" dirty="0">
                          <a:solidFill>
                            <a:schemeClr val="bg1"/>
                          </a:solidFill>
                        </a:rPr>
                        <a:t>$971</a:t>
                      </a:r>
                    </a:p>
                  </a:txBody>
                  <a:tcPr anchor="b">
                    <a:solidFill>
                      <a:schemeClr val="accent1">
                        <a:lumMod val="50000"/>
                      </a:schemeClr>
                    </a:solidFill>
                  </a:tcPr>
                </a:tc>
                <a:tc>
                  <a:txBody>
                    <a:bodyPr/>
                    <a:lstStyle/>
                    <a:p>
                      <a:pPr algn="ctr"/>
                      <a:r>
                        <a:rPr lang="en-US" sz="1300" b="1" dirty="0">
                          <a:solidFill>
                            <a:schemeClr val="bg1"/>
                          </a:solidFill>
                        </a:rPr>
                        <a:t>$1,782</a:t>
                      </a:r>
                    </a:p>
                  </a:txBody>
                  <a:tcPr anchor="b">
                    <a:solidFill>
                      <a:schemeClr val="accent1">
                        <a:lumMod val="50000"/>
                      </a:schemeClr>
                    </a:solidFill>
                  </a:tcPr>
                </a:tc>
                <a:tc>
                  <a:txBody>
                    <a:bodyPr/>
                    <a:lstStyle/>
                    <a:p>
                      <a:pPr algn="ctr"/>
                      <a:r>
                        <a:rPr lang="en-US" sz="1300" b="1" dirty="0">
                          <a:solidFill>
                            <a:schemeClr val="bg1"/>
                          </a:solidFill>
                        </a:rPr>
                        <a:t>$1,129</a:t>
                      </a:r>
                    </a:p>
                  </a:txBody>
                  <a:tcPr anchor="b">
                    <a:solidFill>
                      <a:schemeClr val="accent1">
                        <a:lumMod val="50000"/>
                      </a:schemeClr>
                    </a:solidFill>
                  </a:tcPr>
                </a:tc>
                <a:tc>
                  <a:txBody>
                    <a:bodyPr/>
                    <a:lstStyle/>
                    <a:p>
                      <a:pPr algn="ctr"/>
                      <a:r>
                        <a:rPr lang="en-US" sz="1300" b="1" dirty="0">
                          <a:solidFill>
                            <a:schemeClr val="bg1"/>
                          </a:solidFill>
                        </a:rPr>
                        <a:t>$1,129</a:t>
                      </a:r>
                    </a:p>
                  </a:txBody>
                  <a:tcPr anchor="b">
                    <a:solidFill>
                      <a:schemeClr val="accent1">
                        <a:lumMod val="50000"/>
                      </a:schemeClr>
                    </a:solidFill>
                  </a:tcPr>
                </a:tc>
                <a:tc>
                  <a:txBody>
                    <a:bodyPr/>
                    <a:lstStyle/>
                    <a:p>
                      <a:pPr algn="ctr"/>
                      <a:r>
                        <a:rPr lang="en-US" sz="1300" b="1" dirty="0">
                          <a:solidFill>
                            <a:srgbClr val="FF0000"/>
                          </a:solidFill>
                        </a:rPr>
                        <a:t>$141</a:t>
                      </a:r>
                    </a:p>
                  </a:txBody>
                  <a:tcPr anchor="b">
                    <a:solidFill>
                      <a:schemeClr val="accent1">
                        <a:lumMod val="50000"/>
                      </a:schemeClr>
                    </a:solidFill>
                  </a:tcPr>
                </a:tc>
                <a:tc>
                  <a:txBody>
                    <a:bodyPr/>
                    <a:lstStyle/>
                    <a:p>
                      <a:pPr algn="ctr"/>
                      <a:r>
                        <a:rPr lang="en-US" sz="1300" b="1" dirty="0">
                          <a:solidFill>
                            <a:srgbClr val="FF0000"/>
                          </a:solidFill>
                        </a:rPr>
                        <a:t>29.44%</a:t>
                      </a:r>
                    </a:p>
                  </a:txBody>
                  <a:tcPr anchor="b">
                    <a:solidFill>
                      <a:schemeClr val="accent1">
                        <a:lumMod val="50000"/>
                      </a:schemeClr>
                    </a:solidFill>
                  </a:tcPr>
                </a:tc>
                <a:extLst>
                  <a:ext uri="{0D108BD9-81ED-4DB2-BD59-A6C34878D82A}">
                    <a16:rowId xmlns:a16="http://schemas.microsoft.com/office/drawing/2014/main" val="3365223260"/>
                  </a:ext>
                </a:extLst>
              </a:tr>
            </a:tbl>
          </a:graphicData>
        </a:graphic>
      </p:graphicFrame>
    </p:spTree>
    <p:extLst>
      <p:ext uri="{BB962C8B-B14F-4D97-AF65-F5344CB8AC3E}">
        <p14:creationId xmlns:p14="http://schemas.microsoft.com/office/powerpoint/2010/main" val="155568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latin typeface="Helvetica" pitchFamily="34" charset="0"/>
              </a:rPr>
              <a:t>FY2020 - Revenues Highlights</a:t>
            </a:r>
          </a:p>
        </p:txBody>
      </p:sp>
      <p:sp>
        <p:nvSpPr>
          <p:cNvPr id="3" name="Content Placeholder 2"/>
          <p:cNvSpPr>
            <a:spLocks noGrp="1"/>
          </p:cNvSpPr>
          <p:nvPr>
            <p:ph idx="1"/>
          </p:nvPr>
        </p:nvSpPr>
        <p:spPr/>
        <p:txBody>
          <a:bodyPr>
            <a:noAutofit/>
          </a:bodyPr>
          <a:lstStyle/>
          <a:p>
            <a:r>
              <a:rPr lang="en-US" sz="1300" dirty="0">
                <a:latin typeface="Helvetica" pitchFamily="34" charset="0"/>
              </a:rPr>
              <a:t>The FY 2020 Proposed Budget for Fund 1000 reflects a 31.81% increase from the FY 2019 Budget Estimates - an approximate increase of $153,000.   The increase can be attributed to:</a:t>
            </a:r>
          </a:p>
          <a:p>
            <a:pPr lvl="1"/>
            <a:r>
              <a:rPr lang="en-US" sz="1300" dirty="0">
                <a:latin typeface="Helvetica" pitchFamily="34" charset="0"/>
              </a:rPr>
              <a:t>The Miscellaneous Revenue for Prevailing Wages increasing by $15,000 due to the anticipated re-training of responsible staff in the Contract Compliance Division.  </a:t>
            </a:r>
          </a:p>
          <a:p>
            <a:pPr lvl="1"/>
            <a:r>
              <a:rPr lang="en-US" sz="1300" dirty="0">
                <a:latin typeface="Helvetica" pitchFamily="34" charset="0"/>
              </a:rPr>
              <a:t>The  revenue that supports the OBO’s Houston Public Works Labor Standard Compliance Group increased due to health benefits, pension contribution, and municipal employees contractual pay increases.</a:t>
            </a:r>
          </a:p>
          <a:p>
            <a:r>
              <a:rPr lang="en-US" sz="1300" dirty="0">
                <a:latin typeface="Helvetica" pitchFamily="34" charset="0"/>
              </a:rPr>
              <a:t>The FY 2020 Budget for Fund 2424 reflects a 2.37% decrease of $12,000 from the FY 2019 Budget Estimates.   The decrease can be attributed to:</a:t>
            </a:r>
          </a:p>
          <a:p>
            <a:pPr lvl="1"/>
            <a:r>
              <a:rPr lang="en-US" sz="1300" dirty="0">
                <a:latin typeface="Helvetica" pitchFamily="34" charset="0"/>
              </a:rPr>
              <a:t>The revenue that supports Fund 2424, the Contractor Responsibility Fund, decreased due to the fact that  the Houston Airport System only procured $13M in construction contracts in FY 18.  Several design build contracts are still in design phase and will not start construction phase until later in FY 2020.  The revenue from the Houston Public Works Department decreased due to an increase in the number of vendors providing health insurance to their employees and a reduction of work or no work being performed by those vendors.</a:t>
            </a:r>
          </a:p>
          <a:p>
            <a:pPr marL="0" indent="0">
              <a:buNone/>
            </a:pPr>
            <a:endParaRPr lang="en-US" sz="1400" b="1" u="sng" dirty="0">
              <a:latin typeface="Verdana" panose="020B0604030504040204" pitchFamily="34" charset="0"/>
              <a:ea typeface="Verdana" panose="020B0604030504040204" pitchFamily="34" charset="0"/>
              <a:cs typeface="Verdana" panose="020B0604030504040204" pitchFamily="34" charset="0"/>
            </a:endParaRPr>
          </a:p>
          <a:p>
            <a:endParaRPr lang="en-US" sz="1000" dirty="0"/>
          </a:p>
          <a:p>
            <a:endParaRPr lang="en-US" sz="1000" dirty="0"/>
          </a:p>
        </p:txBody>
      </p:sp>
      <p:sp>
        <p:nvSpPr>
          <p:cNvPr id="6" name="Slide Number Placeholder 5"/>
          <p:cNvSpPr>
            <a:spLocks noGrp="1"/>
          </p:cNvSpPr>
          <p:nvPr>
            <p:ph type="sldNum" sz="quarter" idx="12"/>
          </p:nvPr>
        </p:nvSpPr>
        <p:spPr/>
        <p:txBody>
          <a:bodyPr/>
          <a:lstStyle/>
          <a:p>
            <a:fld id="{016DFC01-5263-43CC-B2B1-8A1F23EF6CC2}" type="slidenum">
              <a:rPr lang="en-US" smtClean="0"/>
              <a:pPr/>
              <a:t>7</a:t>
            </a:fld>
            <a:endParaRPr lang="en-US" dirty="0"/>
          </a:p>
        </p:txBody>
      </p:sp>
    </p:spTree>
    <p:extLst>
      <p:ext uri="{BB962C8B-B14F-4D97-AF65-F5344CB8AC3E}">
        <p14:creationId xmlns:p14="http://schemas.microsoft.com/office/powerpoint/2010/main" val="71725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002060"/>
                </a:solidFill>
                <a:latin typeface="Helvetica" pitchFamily="34" charset="0"/>
              </a:rPr>
              <a:t>Expenditures By Funds</a:t>
            </a:r>
            <a:br>
              <a:rPr lang="en-US" dirty="0">
                <a:solidFill>
                  <a:srgbClr val="002060"/>
                </a:solidFill>
                <a:latin typeface="Helvetica" pitchFamily="34" charset="0"/>
              </a:rPr>
            </a:br>
            <a:r>
              <a:rPr lang="en-US" dirty="0">
                <a:solidFill>
                  <a:srgbClr val="002060"/>
                </a:solidFill>
                <a:latin typeface="Helvetica" pitchFamily="34" charset="0"/>
              </a:rPr>
              <a:t>($ in thousands)</a:t>
            </a:r>
          </a:p>
        </p:txBody>
      </p:sp>
      <p:sp>
        <p:nvSpPr>
          <p:cNvPr id="3" name="Slide Number Placeholder 2"/>
          <p:cNvSpPr>
            <a:spLocks noGrp="1"/>
          </p:cNvSpPr>
          <p:nvPr>
            <p:ph type="sldNum" sz="quarter" idx="12"/>
          </p:nvPr>
        </p:nvSpPr>
        <p:spPr/>
        <p:txBody>
          <a:bodyPr/>
          <a:lstStyle/>
          <a:p>
            <a:fld id="{016DFC01-5263-43CC-B2B1-8A1F23EF6CC2}" type="slidenum">
              <a:rPr lang="en-US" smtClean="0"/>
              <a:pPr/>
              <a:t>8</a:t>
            </a:fld>
            <a:endParaRPr lang="en-US" dirty="0"/>
          </a:p>
        </p:txBody>
      </p:sp>
      <p:graphicFrame>
        <p:nvGraphicFramePr>
          <p:cNvPr id="6" name="Table 5">
            <a:extLst>
              <a:ext uri="{FF2B5EF4-FFF2-40B4-BE49-F238E27FC236}">
                <a16:creationId xmlns:a16="http://schemas.microsoft.com/office/drawing/2014/main" id="{6E82BBF3-3020-4C39-8FDD-B9BF40ABD349}"/>
              </a:ext>
            </a:extLst>
          </p:cNvPr>
          <p:cNvGraphicFramePr>
            <a:graphicFrameLocks noGrp="1"/>
          </p:cNvGraphicFramePr>
          <p:nvPr>
            <p:extLst>
              <p:ext uri="{D42A27DB-BD31-4B8C-83A1-F6EECF244321}">
                <p14:modId xmlns:p14="http://schemas.microsoft.com/office/powerpoint/2010/main" val="2840185985"/>
              </p:ext>
            </p:extLst>
          </p:nvPr>
        </p:nvGraphicFramePr>
        <p:xfrm>
          <a:off x="457200" y="1495425"/>
          <a:ext cx="8296275" cy="3000375"/>
        </p:xfrm>
        <a:graphic>
          <a:graphicData uri="http://schemas.openxmlformats.org/drawingml/2006/table">
            <a:tbl>
              <a:tblPr firstRow="1" bandRow="1">
                <a:tableStyleId>{5C22544A-7EE6-4342-B048-85BDC9FD1C3A}</a:tableStyleId>
              </a:tblPr>
              <a:tblGrid>
                <a:gridCol w="2141287">
                  <a:extLst>
                    <a:ext uri="{9D8B030D-6E8A-4147-A177-3AD203B41FA5}">
                      <a16:colId xmlns:a16="http://schemas.microsoft.com/office/drawing/2014/main" val="516550114"/>
                    </a:ext>
                  </a:extLst>
                </a:gridCol>
                <a:gridCol w="1055362">
                  <a:extLst>
                    <a:ext uri="{9D8B030D-6E8A-4147-A177-3AD203B41FA5}">
                      <a16:colId xmlns:a16="http://schemas.microsoft.com/office/drawing/2014/main" val="120854523"/>
                    </a:ext>
                  </a:extLst>
                </a:gridCol>
                <a:gridCol w="1006679">
                  <a:extLst>
                    <a:ext uri="{9D8B030D-6E8A-4147-A177-3AD203B41FA5}">
                      <a16:colId xmlns:a16="http://schemas.microsoft.com/office/drawing/2014/main" val="2288775472"/>
                    </a:ext>
                  </a:extLst>
                </a:gridCol>
                <a:gridCol w="1156798">
                  <a:extLst>
                    <a:ext uri="{9D8B030D-6E8A-4147-A177-3AD203B41FA5}">
                      <a16:colId xmlns:a16="http://schemas.microsoft.com/office/drawing/2014/main" val="3226125417"/>
                    </a:ext>
                  </a:extLst>
                </a:gridCol>
                <a:gridCol w="1024341">
                  <a:extLst>
                    <a:ext uri="{9D8B030D-6E8A-4147-A177-3AD203B41FA5}">
                      <a16:colId xmlns:a16="http://schemas.microsoft.com/office/drawing/2014/main" val="2175961683"/>
                    </a:ext>
                  </a:extLst>
                </a:gridCol>
                <a:gridCol w="1227442">
                  <a:extLst>
                    <a:ext uri="{9D8B030D-6E8A-4147-A177-3AD203B41FA5}">
                      <a16:colId xmlns:a16="http://schemas.microsoft.com/office/drawing/2014/main" val="205436863"/>
                    </a:ext>
                  </a:extLst>
                </a:gridCol>
                <a:gridCol w="684366">
                  <a:extLst>
                    <a:ext uri="{9D8B030D-6E8A-4147-A177-3AD203B41FA5}">
                      <a16:colId xmlns:a16="http://schemas.microsoft.com/office/drawing/2014/main" val="1850985765"/>
                    </a:ext>
                  </a:extLst>
                </a:gridCol>
              </a:tblGrid>
              <a:tr h="904419">
                <a:tc>
                  <a:txBody>
                    <a:bodyPr/>
                    <a:lstStyle/>
                    <a:p>
                      <a:pPr algn="ctr"/>
                      <a:r>
                        <a:rPr lang="en-US" sz="1200" dirty="0">
                          <a:latin typeface="Verdana" pitchFamily="34" charset="0"/>
                          <a:ea typeface="Verdana" pitchFamily="34" charset="0"/>
                          <a:cs typeface="Verdana" pitchFamily="34" charset="0"/>
                        </a:rPr>
                        <a:t>Fund</a:t>
                      </a:r>
                    </a:p>
                  </a:txBody>
                  <a:tcPr anchor="b">
                    <a:solidFill>
                      <a:schemeClr val="accent1">
                        <a:lumMod val="50000"/>
                      </a:schemeClr>
                    </a:solidFill>
                  </a:tcPr>
                </a:tc>
                <a:tc>
                  <a:txBody>
                    <a:bodyPr/>
                    <a:lstStyle/>
                    <a:p>
                      <a:pPr algn="ctr"/>
                      <a:r>
                        <a:rPr lang="en-US" sz="1200" dirty="0">
                          <a:latin typeface="Verdana" pitchFamily="34" charset="0"/>
                          <a:ea typeface="Verdana" pitchFamily="34" charset="0"/>
                          <a:cs typeface="Verdana" pitchFamily="34" charset="0"/>
                        </a:rPr>
                        <a:t>FY18</a:t>
                      </a:r>
                    </a:p>
                    <a:p>
                      <a:pPr algn="ctr"/>
                      <a:r>
                        <a:rPr lang="en-US" sz="1200" dirty="0">
                          <a:latin typeface="Verdana" pitchFamily="34" charset="0"/>
                          <a:ea typeface="Verdana" pitchFamily="34" charset="0"/>
                          <a:cs typeface="Verdana" pitchFamily="34" charset="0"/>
                        </a:rPr>
                        <a:t>Actual</a:t>
                      </a:r>
                    </a:p>
                  </a:txBody>
                  <a:tcPr anchor="b">
                    <a:solidFill>
                      <a:schemeClr val="accent1">
                        <a:lumMod val="50000"/>
                      </a:schemeClr>
                    </a:solidFill>
                  </a:tcPr>
                </a:tc>
                <a:tc>
                  <a:txBody>
                    <a:bodyPr/>
                    <a:lstStyle/>
                    <a:p>
                      <a:pPr algn="ctr"/>
                      <a:r>
                        <a:rPr lang="en-US" sz="1200" dirty="0">
                          <a:latin typeface="Verdana" pitchFamily="34" charset="0"/>
                          <a:ea typeface="Verdana" pitchFamily="34" charset="0"/>
                          <a:cs typeface="Verdana" pitchFamily="34" charset="0"/>
                        </a:rPr>
                        <a:t>FY19</a:t>
                      </a:r>
                    </a:p>
                    <a:p>
                      <a:pPr algn="ctr"/>
                      <a:r>
                        <a:rPr lang="en-US" sz="1200" dirty="0">
                          <a:latin typeface="Verdana" pitchFamily="34" charset="0"/>
                          <a:ea typeface="Verdana" pitchFamily="34" charset="0"/>
                          <a:cs typeface="Verdana" pitchFamily="34" charset="0"/>
                        </a:rPr>
                        <a:t>Budget</a:t>
                      </a:r>
                    </a:p>
                  </a:txBody>
                  <a:tcPr anchor="b">
                    <a:solidFill>
                      <a:schemeClr val="accent1">
                        <a:lumMod val="50000"/>
                      </a:schemeClr>
                    </a:solidFill>
                  </a:tcPr>
                </a:tc>
                <a:tc>
                  <a:txBody>
                    <a:bodyPr/>
                    <a:lstStyle/>
                    <a:p>
                      <a:pPr algn="ctr"/>
                      <a:r>
                        <a:rPr lang="en-US" sz="1200" dirty="0">
                          <a:latin typeface="Verdana" pitchFamily="34" charset="0"/>
                          <a:ea typeface="Verdana" pitchFamily="34" charset="0"/>
                          <a:cs typeface="Verdana" pitchFamily="34" charset="0"/>
                        </a:rPr>
                        <a:t>FY19</a:t>
                      </a:r>
                    </a:p>
                    <a:p>
                      <a:pPr algn="ctr"/>
                      <a:r>
                        <a:rPr lang="en-US" sz="1200" dirty="0">
                          <a:latin typeface="Verdana" pitchFamily="34" charset="0"/>
                          <a:ea typeface="Verdana" pitchFamily="34" charset="0"/>
                          <a:cs typeface="Verdana" pitchFamily="34" charset="0"/>
                        </a:rPr>
                        <a:t>Estimates</a:t>
                      </a:r>
                    </a:p>
                  </a:txBody>
                  <a:tcPr anchor="b">
                    <a:solidFill>
                      <a:schemeClr val="accent1">
                        <a:lumMod val="50000"/>
                      </a:schemeClr>
                    </a:solidFill>
                  </a:tcPr>
                </a:tc>
                <a:tc>
                  <a:txBody>
                    <a:bodyPr/>
                    <a:lstStyle/>
                    <a:p>
                      <a:pPr algn="ctr"/>
                      <a:r>
                        <a:rPr lang="en-US" sz="1200" dirty="0">
                          <a:latin typeface="Verdana" pitchFamily="34" charset="0"/>
                          <a:ea typeface="Verdana" pitchFamily="34" charset="0"/>
                          <a:cs typeface="Verdana" pitchFamily="34" charset="0"/>
                        </a:rPr>
                        <a:t>FY20</a:t>
                      </a:r>
                    </a:p>
                    <a:p>
                      <a:pPr algn="ctr"/>
                      <a:r>
                        <a:rPr lang="en-US" sz="1200" dirty="0">
                          <a:latin typeface="Verdana" pitchFamily="34" charset="0"/>
                          <a:ea typeface="Verdana" pitchFamily="34" charset="0"/>
                          <a:cs typeface="Verdana" pitchFamily="34" charset="0"/>
                        </a:rPr>
                        <a:t>Proposed</a:t>
                      </a:r>
                    </a:p>
                  </a:txBody>
                  <a:tcPr anchor="b">
                    <a:solidFill>
                      <a:schemeClr val="accent1">
                        <a:lumMod val="50000"/>
                      </a:schemeClr>
                    </a:solidFill>
                  </a:tcPr>
                </a:tc>
                <a:tc>
                  <a:txBody>
                    <a:bodyPr/>
                    <a:lstStyle/>
                    <a:p>
                      <a:pPr algn="ctr"/>
                      <a:r>
                        <a:rPr lang="en-US" sz="1200" dirty="0"/>
                        <a:t>Variance FY20 Prop/FY19 Budget</a:t>
                      </a:r>
                    </a:p>
                  </a:txBody>
                  <a:tcPr anchor="b">
                    <a:solidFill>
                      <a:schemeClr val="accent1">
                        <a:lumMod val="50000"/>
                      </a:schemeClr>
                    </a:solidFill>
                  </a:tcPr>
                </a:tc>
                <a:tc>
                  <a:txBody>
                    <a:bodyPr/>
                    <a:lstStyle/>
                    <a:p>
                      <a:pPr algn="ctr"/>
                      <a:r>
                        <a:rPr lang="en-US" sz="1200" dirty="0"/>
                        <a:t>% </a:t>
                      </a:r>
                    </a:p>
                    <a:p>
                      <a:pPr algn="ctr"/>
                      <a:r>
                        <a:rPr lang="en-US" sz="1200" dirty="0"/>
                        <a:t>Change</a:t>
                      </a:r>
                    </a:p>
                  </a:txBody>
                  <a:tcPr anchor="b">
                    <a:solidFill>
                      <a:schemeClr val="accent1">
                        <a:lumMod val="50000"/>
                      </a:schemeClr>
                    </a:solidFill>
                  </a:tcPr>
                </a:tc>
                <a:extLst>
                  <a:ext uri="{0D108BD9-81ED-4DB2-BD59-A6C34878D82A}">
                    <a16:rowId xmlns:a16="http://schemas.microsoft.com/office/drawing/2014/main" val="2766710000"/>
                  </a:ext>
                </a:extLst>
              </a:tr>
              <a:tr h="523989">
                <a:tc>
                  <a:txBody>
                    <a:bodyPr/>
                    <a:lstStyle/>
                    <a:p>
                      <a:pPr algn="l"/>
                      <a:r>
                        <a:rPr lang="en-US" sz="1200" dirty="0"/>
                        <a:t>General Fund</a:t>
                      </a:r>
                    </a:p>
                  </a:txBody>
                  <a:tcPr anchor="b"/>
                </a:tc>
                <a:tc>
                  <a:txBody>
                    <a:bodyPr/>
                    <a:lstStyle/>
                    <a:p>
                      <a:pPr algn="ctr"/>
                      <a:r>
                        <a:rPr lang="en-US" sz="1200" dirty="0"/>
                        <a:t>$3,075</a:t>
                      </a:r>
                    </a:p>
                  </a:txBody>
                  <a:tcPr anchor="b"/>
                </a:tc>
                <a:tc>
                  <a:txBody>
                    <a:bodyPr/>
                    <a:lstStyle/>
                    <a:p>
                      <a:pPr algn="ctr"/>
                      <a:r>
                        <a:rPr lang="en-US" sz="1200" dirty="0"/>
                        <a:t>$3,681</a:t>
                      </a:r>
                    </a:p>
                  </a:txBody>
                  <a:tcPr anchor="b"/>
                </a:tc>
                <a:tc>
                  <a:txBody>
                    <a:bodyPr/>
                    <a:lstStyle/>
                    <a:p>
                      <a:pPr algn="ctr"/>
                      <a:r>
                        <a:rPr lang="en-US" sz="1200" dirty="0"/>
                        <a:t>$3,135</a:t>
                      </a:r>
                    </a:p>
                  </a:txBody>
                  <a:tcPr anchor="b"/>
                </a:tc>
                <a:tc>
                  <a:txBody>
                    <a:bodyPr/>
                    <a:lstStyle/>
                    <a:p>
                      <a:pPr algn="ctr"/>
                      <a:r>
                        <a:rPr lang="en-US" sz="1200" dirty="0"/>
                        <a:t>$3,562</a:t>
                      </a:r>
                    </a:p>
                  </a:txBody>
                  <a:tcPr anchor="b"/>
                </a:tc>
                <a:tc>
                  <a:txBody>
                    <a:bodyPr/>
                    <a:lstStyle/>
                    <a:p>
                      <a:pPr algn="ctr"/>
                      <a:r>
                        <a:rPr lang="en-US" sz="1200" dirty="0">
                          <a:solidFill>
                            <a:srgbClr val="FF0000"/>
                          </a:solidFill>
                        </a:rPr>
                        <a:t>427</a:t>
                      </a:r>
                    </a:p>
                  </a:txBody>
                  <a:tcPr anchor="b"/>
                </a:tc>
                <a:tc>
                  <a:txBody>
                    <a:bodyPr/>
                    <a:lstStyle/>
                    <a:p>
                      <a:pPr algn="ctr"/>
                      <a:r>
                        <a:rPr lang="en-US" sz="1200" dirty="0">
                          <a:solidFill>
                            <a:srgbClr val="FF0000"/>
                          </a:solidFill>
                        </a:rPr>
                        <a:t>13.62%</a:t>
                      </a:r>
                    </a:p>
                  </a:txBody>
                  <a:tcPr anchor="b"/>
                </a:tc>
                <a:extLst>
                  <a:ext uri="{0D108BD9-81ED-4DB2-BD59-A6C34878D82A}">
                    <a16:rowId xmlns:a16="http://schemas.microsoft.com/office/drawing/2014/main" val="967263499"/>
                  </a:ext>
                </a:extLst>
              </a:tr>
              <a:tr h="523989">
                <a:tc>
                  <a:txBody>
                    <a:bodyPr/>
                    <a:lstStyle/>
                    <a:p>
                      <a:pPr algn="l"/>
                      <a:r>
                        <a:rPr lang="en-US" sz="1200" dirty="0"/>
                        <a:t>Special Revenue</a:t>
                      </a:r>
                    </a:p>
                  </a:txBody>
                  <a:tcPr anchor="b"/>
                </a:tc>
                <a:tc>
                  <a:txBody>
                    <a:bodyPr/>
                    <a:lstStyle/>
                    <a:p>
                      <a:pPr algn="ctr"/>
                      <a:r>
                        <a:rPr lang="en-US" sz="1200" dirty="0"/>
                        <a:t>$843</a:t>
                      </a:r>
                    </a:p>
                  </a:txBody>
                  <a:tcPr anchor="b"/>
                </a:tc>
                <a:tc>
                  <a:txBody>
                    <a:bodyPr/>
                    <a:lstStyle/>
                    <a:p>
                      <a:pPr algn="ctr"/>
                      <a:r>
                        <a:rPr lang="en-US" sz="1200" dirty="0"/>
                        <a:t>$1,689</a:t>
                      </a:r>
                    </a:p>
                  </a:txBody>
                  <a:tcPr anchor="b"/>
                </a:tc>
                <a:tc>
                  <a:txBody>
                    <a:bodyPr/>
                    <a:lstStyle/>
                    <a:p>
                      <a:pPr algn="ctr"/>
                      <a:r>
                        <a:rPr lang="en-US" sz="1200" dirty="0"/>
                        <a:t>$1,689</a:t>
                      </a:r>
                    </a:p>
                  </a:txBody>
                  <a:tcPr anchor="b"/>
                </a:tc>
                <a:tc>
                  <a:txBody>
                    <a:bodyPr/>
                    <a:lstStyle/>
                    <a:p>
                      <a:pPr algn="ctr"/>
                      <a:r>
                        <a:rPr lang="en-US" sz="1200" dirty="0"/>
                        <a:t>$1,892</a:t>
                      </a:r>
                    </a:p>
                  </a:txBody>
                  <a:tcPr anchor="b"/>
                </a:tc>
                <a:tc>
                  <a:txBody>
                    <a:bodyPr/>
                    <a:lstStyle/>
                    <a:p>
                      <a:pPr algn="ctr"/>
                      <a:r>
                        <a:rPr lang="en-US" sz="1200" dirty="0"/>
                        <a:t>203</a:t>
                      </a:r>
                    </a:p>
                  </a:txBody>
                  <a:tcPr anchor="b"/>
                </a:tc>
                <a:tc>
                  <a:txBody>
                    <a:bodyPr/>
                    <a:lstStyle/>
                    <a:p>
                      <a:pPr algn="ctr"/>
                      <a:r>
                        <a:rPr lang="en-US" sz="1200" dirty="0"/>
                        <a:t>12.02%</a:t>
                      </a:r>
                    </a:p>
                  </a:txBody>
                  <a:tcPr anchor="b"/>
                </a:tc>
                <a:extLst>
                  <a:ext uri="{0D108BD9-81ED-4DB2-BD59-A6C34878D82A}">
                    <a16:rowId xmlns:a16="http://schemas.microsoft.com/office/drawing/2014/main" val="1397294352"/>
                  </a:ext>
                </a:extLst>
              </a:tr>
              <a:tr h="523989">
                <a:tc>
                  <a:txBody>
                    <a:bodyPr/>
                    <a:lstStyle/>
                    <a:p>
                      <a:pPr algn="l"/>
                      <a:r>
                        <a:rPr lang="en-US" sz="1200" dirty="0"/>
                        <a:t>Enterprise </a:t>
                      </a:r>
                    </a:p>
                  </a:txBody>
                  <a:tcPr anchor="b"/>
                </a:tc>
                <a:tc>
                  <a:txBody>
                    <a:bodyPr/>
                    <a:lstStyle/>
                    <a:p>
                      <a:pPr algn="ctr"/>
                      <a:r>
                        <a:rPr lang="en-US" sz="1200" dirty="0"/>
                        <a:t>N/A</a:t>
                      </a:r>
                    </a:p>
                  </a:txBody>
                  <a:tcPr anchor="b"/>
                </a:tc>
                <a:tc>
                  <a:txBody>
                    <a:bodyPr/>
                    <a:lstStyle/>
                    <a:p>
                      <a:pPr algn="ctr"/>
                      <a:r>
                        <a:rPr lang="en-US" sz="1200" dirty="0"/>
                        <a:t>N/A</a:t>
                      </a:r>
                    </a:p>
                  </a:txBody>
                  <a:tcPr anchor="b"/>
                </a:tc>
                <a:tc>
                  <a:txBody>
                    <a:bodyPr/>
                    <a:lstStyle/>
                    <a:p>
                      <a:pPr algn="ctr"/>
                      <a:r>
                        <a:rPr lang="en-US" sz="1200" dirty="0"/>
                        <a:t>N/A</a:t>
                      </a:r>
                    </a:p>
                  </a:txBody>
                  <a:tcPr anchor="b"/>
                </a:tc>
                <a:tc>
                  <a:txBody>
                    <a:bodyPr/>
                    <a:lstStyle/>
                    <a:p>
                      <a:pPr algn="ctr"/>
                      <a:r>
                        <a:rPr lang="en-US" sz="1200" dirty="0"/>
                        <a:t>N/A</a:t>
                      </a:r>
                    </a:p>
                  </a:txBody>
                  <a:tcPr anchor="b"/>
                </a:tc>
                <a:tc>
                  <a:txBody>
                    <a:bodyPr/>
                    <a:lstStyle/>
                    <a:p>
                      <a:pPr algn="ctr"/>
                      <a:endParaRPr lang="en-US" sz="1200" dirty="0"/>
                    </a:p>
                  </a:txBody>
                  <a:tcPr anchor="b"/>
                </a:tc>
                <a:tc>
                  <a:txBody>
                    <a:bodyPr/>
                    <a:lstStyle/>
                    <a:p>
                      <a:pPr algn="ctr"/>
                      <a:endParaRPr lang="en-US" sz="1200" dirty="0"/>
                    </a:p>
                  </a:txBody>
                  <a:tcPr anchor="b"/>
                </a:tc>
                <a:extLst>
                  <a:ext uri="{0D108BD9-81ED-4DB2-BD59-A6C34878D82A}">
                    <a16:rowId xmlns:a16="http://schemas.microsoft.com/office/drawing/2014/main" val="3912358189"/>
                  </a:ext>
                </a:extLst>
              </a:tr>
              <a:tr h="523989">
                <a:tc>
                  <a:txBody>
                    <a:bodyPr/>
                    <a:lstStyle/>
                    <a:p>
                      <a:pPr marL="0" algn="ctr" defTabSz="914400" rtl="0" eaLnBrk="1" latinLnBrk="0" hangingPunct="1"/>
                      <a:r>
                        <a:rPr lang="en-US" sz="1200" b="1" kern="1200" dirty="0">
                          <a:solidFill>
                            <a:schemeClr val="lt1"/>
                          </a:solidFill>
                          <a:latin typeface="Verdana" pitchFamily="34" charset="0"/>
                          <a:ea typeface="Verdana" pitchFamily="34" charset="0"/>
                          <a:cs typeface="Verdana" pitchFamily="34" charset="0"/>
                        </a:rPr>
                        <a:t>Total</a:t>
                      </a:r>
                    </a:p>
                  </a:txBody>
                  <a:tcPr anchor="b">
                    <a:solidFill>
                      <a:schemeClr val="accent1">
                        <a:lumMod val="50000"/>
                      </a:schemeClr>
                    </a:solidFill>
                  </a:tcPr>
                </a:tc>
                <a:tc>
                  <a:txBody>
                    <a:bodyPr/>
                    <a:lstStyle/>
                    <a:p>
                      <a:pPr algn="ctr"/>
                      <a:r>
                        <a:rPr lang="en-US" sz="1200" b="1" dirty="0">
                          <a:solidFill>
                            <a:schemeClr val="bg1"/>
                          </a:solidFill>
                        </a:rPr>
                        <a:t>$3,918</a:t>
                      </a:r>
                    </a:p>
                  </a:txBody>
                  <a:tcPr anchor="b">
                    <a:solidFill>
                      <a:schemeClr val="accent1">
                        <a:lumMod val="50000"/>
                      </a:schemeClr>
                    </a:solidFill>
                  </a:tcPr>
                </a:tc>
                <a:tc>
                  <a:txBody>
                    <a:bodyPr/>
                    <a:lstStyle/>
                    <a:p>
                      <a:pPr algn="ctr"/>
                      <a:r>
                        <a:rPr lang="en-US" sz="1200" b="1" dirty="0">
                          <a:solidFill>
                            <a:schemeClr val="bg1"/>
                          </a:solidFill>
                        </a:rPr>
                        <a:t>$5,370</a:t>
                      </a:r>
                    </a:p>
                  </a:txBody>
                  <a:tcPr anchor="b">
                    <a:solidFill>
                      <a:schemeClr val="accent1">
                        <a:lumMod val="50000"/>
                      </a:schemeClr>
                    </a:solidFill>
                  </a:tcPr>
                </a:tc>
                <a:tc>
                  <a:txBody>
                    <a:bodyPr/>
                    <a:lstStyle/>
                    <a:p>
                      <a:pPr algn="ctr"/>
                      <a:r>
                        <a:rPr lang="en-US" sz="1200" b="1" dirty="0">
                          <a:solidFill>
                            <a:schemeClr val="bg1"/>
                          </a:solidFill>
                        </a:rPr>
                        <a:t>$4,824</a:t>
                      </a:r>
                    </a:p>
                  </a:txBody>
                  <a:tcPr anchor="b">
                    <a:solidFill>
                      <a:schemeClr val="accent1">
                        <a:lumMod val="50000"/>
                      </a:schemeClr>
                    </a:solidFill>
                  </a:tcPr>
                </a:tc>
                <a:tc>
                  <a:txBody>
                    <a:bodyPr/>
                    <a:lstStyle/>
                    <a:p>
                      <a:pPr algn="ctr"/>
                      <a:r>
                        <a:rPr lang="en-US" sz="1200" b="1" dirty="0">
                          <a:solidFill>
                            <a:schemeClr val="bg1"/>
                          </a:solidFill>
                        </a:rPr>
                        <a:t>$5,454</a:t>
                      </a:r>
                    </a:p>
                  </a:txBody>
                  <a:tcPr anchor="b">
                    <a:solidFill>
                      <a:schemeClr val="accent1">
                        <a:lumMod val="50000"/>
                      </a:schemeClr>
                    </a:solidFill>
                  </a:tcPr>
                </a:tc>
                <a:tc>
                  <a:txBody>
                    <a:bodyPr/>
                    <a:lstStyle/>
                    <a:p>
                      <a:pPr algn="ctr"/>
                      <a:r>
                        <a:rPr lang="en-US" sz="1200" b="1" dirty="0">
                          <a:solidFill>
                            <a:srgbClr val="FF0000"/>
                          </a:solidFill>
                        </a:rPr>
                        <a:t>$630.00</a:t>
                      </a:r>
                    </a:p>
                  </a:txBody>
                  <a:tcPr anchor="b">
                    <a:solidFill>
                      <a:schemeClr val="accent1">
                        <a:lumMod val="50000"/>
                      </a:schemeClr>
                    </a:solidFill>
                  </a:tcPr>
                </a:tc>
                <a:tc>
                  <a:txBody>
                    <a:bodyPr/>
                    <a:lstStyle/>
                    <a:p>
                      <a:pPr algn="ctr"/>
                      <a:r>
                        <a:rPr lang="en-US" sz="1200" b="1" dirty="0">
                          <a:solidFill>
                            <a:srgbClr val="FF0000"/>
                          </a:solidFill>
                        </a:rPr>
                        <a:t>25.64%</a:t>
                      </a:r>
                    </a:p>
                  </a:txBody>
                  <a:tcPr anchor="b">
                    <a:solidFill>
                      <a:schemeClr val="accent1">
                        <a:lumMod val="50000"/>
                      </a:schemeClr>
                    </a:solidFill>
                  </a:tcPr>
                </a:tc>
                <a:extLst>
                  <a:ext uri="{0D108BD9-81ED-4DB2-BD59-A6C34878D82A}">
                    <a16:rowId xmlns:a16="http://schemas.microsoft.com/office/drawing/2014/main" val="3365223260"/>
                  </a:ext>
                </a:extLst>
              </a:tr>
            </a:tbl>
          </a:graphicData>
        </a:graphic>
      </p:graphicFrame>
    </p:spTree>
    <p:extLst>
      <p:ext uri="{BB962C8B-B14F-4D97-AF65-F5344CB8AC3E}">
        <p14:creationId xmlns:p14="http://schemas.microsoft.com/office/powerpoint/2010/main" val="261773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EF08D-5AF5-426D-A10A-77D46BEE306C}"/>
              </a:ext>
            </a:extLst>
          </p:cNvPr>
          <p:cNvSpPr>
            <a:spLocks noGrp="1"/>
          </p:cNvSpPr>
          <p:nvPr>
            <p:ph type="title"/>
          </p:nvPr>
        </p:nvSpPr>
        <p:spPr>
          <a:xfrm>
            <a:off x="457200" y="-80698"/>
            <a:ext cx="6273800" cy="999566"/>
          </a:xfrm>
        </p:spPr>
        <p:txBody>
          <a:bodyPr>
            <a:normAutofit/>
          </a:bodyPr>
          <a:lstStyle/>
          <a:p>
            <a:r>
              <a:rPr lang="en-US" b="1" dirty="0">
                <a:solidFill>
                  <a:srgbClr val="002060"/>
                </a:solidFill>
                <a:latin typeface="Helvetica" pitchFamily="34" charset="0"/>
              </a:rPr>
              <a:t>FY20 Personnel vs Non Personnel (Fund 1000)</a:t>
            </a:r>
            <a:endParaRPr lang="en-US" sz="2200" b="1" dirty="0">
              <a:solidFill>
                <a:srgbClr val="002060"/>
              </a:solidFill>
              <a:latin typeface="Helvetica" pitchFamily="34" charset="0"/>
            </a:endParaRPr>
          </a:p>
        </p:txBody>
      </p:sp>
      <p:sp>
        <p:nvSpPr>
          <p:cNvPr id="4" name="Slide Number Placeholder 3">
            <a:extLst>
              <a:ext uri="{FF2B5EF4-FFF2-40B4-BE49-F238E27FC236}">
                <a16:creationId xmlns:a16="http://schemas.microsoft.com/office/drawing/2014/main" id="{F8890689-79F8-45B9-9E3F-9C5A858B1414}"/>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9</a:t>
            </a:fld>
            <a:endParaRPr lang="en-US" dirty="0">
              <a:solidFill>
                <a:prstClr val="black"/>
              </a:solidFill>
              <a:ea typeface="ＭＳ Ｐゴシック" charset="0"/>
            </a:endParaRPr>
          </a:p>
        </p:txBody>
      </p:sp>
      <p:sp>
        <p:nvSpPr>
          <p:cNvPr id="9" name="Arrow: Left 8">
            <a:extLst>
              <a:ext uri="{FF2B5EF4-FFF2-40B4-BE49-F238E27FC236}">
                <a16:creationId xmlns:a16="http://schemas.microsoft.com/office/drawing/2014/main" id="{9A85AE56-9844-4521-B2A9-EA37EC5ECC9A}"/>
              </a:ext>
            </a:extLst>
          </p:cNvPr>
          <p:cNvSpPr/>
          <p:nvPr/>
        </p:nvSpPr>
        <p:spPr>
          <a:xfrm rot="10800000">
            <a:off x="4964829" y="4031120"/>
            <a:ext cx="373711" cy="459071"/>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Title 1">
            <a:extLst>
              <a:ext uri="{FF2B5EF4-FFF2-40B4-BE49-F238E27FC236}">
                <a16:creationId xmlns:a16="http://schemas.microsoft.com/office/drawing/2014/main" id="{458042AE-AE25-4824-A711-5A3A56B1813E}"/>
              </a:ext>
            </a:extLst>
          </p:cNvPr>
          <p:cNvSpPr txBox="1">
            <a:spLocks/>
          </p:cNvSpPr>
          <p:nvPr/>
        </p:nvSpPr>
        <p:spPr>
          <a:xfrm>
            <a:off x="457200" y="705832"/>
            <a:ext cx="2200275" cy="568867"/>
          </a:xfrm>
          <a:prstGeom prst="rect">
            <a:avLst/>
          </a:prstGeom>
        </p:spPr>
        <p:txBody>
          <a:bodyPr vert="horz" lIns="0" tIns="0" rIns="0" bIns="0" rtlCol="0" anchor="ctr" anchorCtr="0">
            <a:normAutofit fontScale="97500"/>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sz="2200" b="1" dirty="0">
                <a:solidFill>
                  <a:srgbClr val="002060"/>
                </a:solidFill>
                <a:latin typeface="Helvetica" pitchFamily="34" charset="0"/>
              </a:rPr>
              <a:t>($ in thousands)</a:t>
            </a:r>
          </a:p>
        </p:txBody>
      </p:sp>
      <p:sp>
        <p:nvSpPr>
          <p:cNvPr id="19" name="TextBox 18">
            <a:extLst>
              <a:ext uri="{FF2B5EF4-FFF2-40B4-BE49-F238E27FC236}">
                <a16:creationId xmlns:a16="http://schemas.microsoft.com/office/drawing/2014/main" id="{4E461280-5876-419C-85F9-528D0FAD03EE}"/>
              </a:ext>
            </a:extLst>
          </p:cNvPr>
          <p:cNvSpPr txBox="1"/>
          <p:nvPr/>
        </p:nvSpPr>
        <p:spPr>
          <a:xfrm>
            <a:off x="457200" y="1382232"/>
            <a:ext cx="8102009" cy="369332"/>
          </a:xfrm>
          <a:prstGeom prst="rect">
            <a:avLst/>
          </a:prstGeom>
          <a:solidFill>
            <a:schemeClr val="bg1">
              <a:lumMod val="85000"/>
            </a:schemeClr>
          </a:solidFill>
        </p:spPr>
        <p:txBody>
          <a:bodyPr wrap="square" rtlCol="0">
            <a:spAutoFit/>
          </a:bodyPr>
          <a:lstStyle/>
          <a:p>
            <a:pPr algn="ctr"/>
            <a:r>
              <a:rPr lang="en-US" b="1" dirty="0"/>
              <a:t>FY 20 Proposed Budget  $3,562K</a:t>
            </a:r>
          </a:p>
        </p:txBody>
      </p:sp>
      <p:sp>
        <p:nvSpPr>
          <p:cNvPr id="5" name="Rectangle 4">
            <a:extLst>
              <a:ext uri="{FF2B5EF4-FFF2-40B4-BE49-F238E27FC236}">
                <a16:creationId xmlns:a16="http://schemas.microsoft.com/office/drawing/2014/main" id="{B268FEED-2861-4D77-AFAC-C3725A7EE260}"/>
              </a:ext>
            </a:extLst>
          </p:cNvPr>
          <p:cNvSpPr/>
          <p:nvPr/>
        </p:nvSpPr>
        <p:spPr>
          <a:xfrm>
            <a:off x="805714" y="1909771"/>
            <a:ext cx="2960106" cy="369332"/>
          </a:xfrm>
          <a:prstGeom prst="rect">
            <a:avLst/>
          </a:prstGeom>
        </p:spPr>
        <p:txBody>
          <a:bodyPr wrap="none">
            <a:spAutoFit/>
          </a:bodyPr>
          <a:lstStyle/>
          <a:p>
            <a:r>
              <a:rPr lang="en-US" b="1" dirty="0"/>
              <a:t> Personnel vs Non-Personnel </a:t>
            </a:r>
            <a:endParaRPr lang="en-US" dirty="0"/>
          </a:p>
        </p:txBody>
      </p:sp>
      <p:sp>
        <p:nvSpPr>
          <p:cNvPr id="6" name="TextBox 5">
            <a:extLst>
              <a:ext uri="{FF2B5EF4-FFF2-40B4-BE49-F238E27FC236}">
                <a16:creationId xmlns:a16="http://schemas.microsoft.com/office/drawing/2014/main" id="{A1BCA16B-CA07-4DC9-B1D6-C2CB531BFFB4}"/>
              </a:ext>
            </a:extLst>
          </p:cNvPr>
          <p:cNvSpPr txBox="1"/>
          <p:nvPr/>
        </p:nvSpPr>
        <p:spPr>
          <a:xfrm>
            <a:off x="4964829" y="1878274"/>
            <a:ext cx="3683590" cy="646331"/>
          </a:xfrm>
          <a:prstGeom prst="rect">
            <a:avLst/>
          </a:prstGeom>
          <a:noFill/>
        </p:spPr>
        <p:txBody>
          <a:bodyPr wrap="square" rtlCol="0">
            <a:spAutoFit/>
          </a:bodyPr>
          <a:lstStyle/>
          <a:p>
            <a:r>
              <a:rPr lang="en-US" b="1" dirty="0"/>
              <a:t>Personnel  Primary Service Functions</a:t>
            </a:r>
            <a:endParaRPr lang="en-US" b="1" dirty="0">
              <a:solidFill>
                <a:srgbClr val="FF0000"/>
              </a:solidFill>
            </a:endParaRPr>
          </a:p>
          <a:p>
            <a:endParaRPr lang="en-US" dirty="0"/>
          </a:p>
        </p:txBody>
      </p:sp>
      <p:pic>
        <p:nvPicPr>
          <p:cNvPr id="7" name="Picture 6">
            <a:extLst>
              <a:ext uri="{FF2B5EF4-FFF2-40B4-BE49-F238E27FC236}">
                <a16:creationId xmlns:a16="http://schemas.microsoft.com/office/drawing/2014/main" id="{8170031C-9077-4287-A070-BC9171D81992}"/>
              </a:ext>
            </a:extLst>
          </p:cNvPr>
          <p:cNvPicPr>
            <a:picLocks noChangeAspect="1"/>
          </p:cNvPicPr>
          <p:nvPr/>
        </p:nvPicPr>
        <p:blipFill>
          <a:blip r:embed="rId3"/>
          <a:stretch>
            <a:fillRect/>
          </a:stretch>
        </p:blipFill>
        <p:spPr>
          <a:xfrm>
            <a:off x="426361" y="2711243"/>
            <a:ext cx="4538468" cy="2985665"/>
          </a:xfrm>
          <a:prstGeom prst="rect">
            <a:avLst/>
          </a:prstGeom>
        </p:spPr>
      </p:pic>
      <p:pic>
        <p:nvPicPr>
          <p:cNvPr id="11" name="Picture 10">
            <a:extLst>
              <a:ext uri="{FF2B5EF4-FFF2-40B4-BE49-F238E27FC236}">
                <a16:creationId xmlns:a16="http://schemas.microsoft.com/office/drawing/2014/main" id="{C216B321-42E9-4643-BE5D-62FE5A126906}"/>
              </a:ext>
            </a:extLst>
          </p:cNvPr>
          <p:cNvPicPr>
            <a:picLocks noChangeAspect="1"/>
          </p:cNvPicPr>
          <p:nvPr/>
        </p:nvPicPr>
        <p:blipFill>
          <a:blip r:embed="rId4"/>
          <a:stretch>
            <a:fillRect/>
          </a:stretch>
        </p:blipFill>
        <p:spPr>
          <a:xfrm>
            <a:off x="5338540" y="2711243"/>
            <a:ext cx="3683590" cy="2985665"/>
          </a:xfrm>
          <a:prstGeom prst="rect">
            <a:avLst/>
          </a:prstGeom>
        </p:spPr>
      </p:pic>
    </p:spTree>
    <p:extLst>
      <p:ext uri="{BB962C8B-B14F-4D97-AF65-F5344CB8AC3E}">
        <p14:creationId xmlns:p14="http://schemas.microsoft.com/office/powerpoint/2010/main" val="31571567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60CAC69CA14A46B0D56FDBA0202605" ma:contentTypeVersion="0" ma:contentTypeDescription="Create a new document." ma:contentTypeScope="" ma:versionID="329e4c576988772b84e4140961732f8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4FF6E2-4864-4B77-94AB-78E790692212}">
  <ds:schemaRefs>
    <ds:schemaRef ds:uri="http://schemas.microsoft.com/sharepoint/v3/contenttype/forms"/>
  </ds:schemaRefs>
</ds:datastoreItem>
</file>

<file path=customXml/itemProps2.xml><?xml version="1.0" encoding="utf-8"?>
<ds:datastoreItem xmlns:ds="http://schemas.openxmlformats.org/officeDocument/2006/customXml" ds:itemID="{D0C6EE76-BF9C-4028-BDBB-C612646966CB}">
  <ds:schemaRef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purl.org/dc/terms/"/>
    <ds:schemaRef ds:uri="http://www.w3.org/XML/1998/namespace"/>
    <ds:schemaRef ds:uri="http://purl.org/dc/dcmitype/"/>
    <ds:schemaRef ds:uri="http://schemas.microsoft.com/office/2006/metadata/properties"/>
  </ds:schemaRefs>
</ds:datastoreItem>
</file>

<file path=customXml/itemProps3.xml><?xml version="1.0" encoding="utf-8"?>
<ds:datastoreItem xmlns:ds="http://schemas.openxmlformats.org/officeDocument/2006/customXml" ds:itemID="{B5EB24BC-189F-4057-B700-FD9CE17116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43980</TotalTime>
  <Words>3260</Words>
  <Application>Microsoft Office PowerPoint</Application>
  <PresentationFormat>On-screen Show (4:3)</PresentationFormat>
  <Paragraphs>481</Paragraphs>
  <Slides>32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ＭＳ Ｐゴシック</vt:lpstr>
      <vt:lpstr>ＭＳ Ｐゴシック</vt:lpstr>
      <vt:lpstr>Arial</vt:lpstr>
      <vt:lpstr>Calibri</vt:lpstr>
      <vt:lpstr>Courier New</vt:lpstr>
      <vt:lpstr>Helvetica</vt:lpstr>
      <vt:lpstr>Verdana</vt:lpstr>
      <vt:lpstr>Custom Design</vt:lpstr>
      <vt:lpstr>Office of Business Opportunity  FY2020 Proposed Budget Presentation  </vt:lpstr>
      <vt:lpstr>Organizational Chart</vt:lpstr>
      <vt:lpstr>Department Programming</vt:lpstr>
      <vt:lpstr>Department Programming (Cont’d)</vt:lpstr>
      <vt:lpstr>Department Programming (Cont’d)</vt:lpstr>
      <vt:lpstr>Revenues By Funds ($ in thousands)</vt:lpstr>
      <vt:lpstr>FY2020 - Revenues Highlights</vt:lpstr>
      <vt:lpstr>Expenditures By Funds ($ in thousands)</vt:lpstr>
      <vt:lpstr>FY20 Personnel vs Non Personnel (Fund 1000)</vt:lpstr>
      <vt:lpstr>FY20 Personnel vs Non Personnel (Fund 2424)</vt:lpstr>
      <vt:lpstr> Functional Organizational Chart  ($ in thousands) </vt:lpstr>
      <vt:lpstr> Functional Organizational Chart  ($ in thousands) </vt:lpstr>
      <vt:lpstr>FY20 Budget Reductions </vt:lpstr>
      <vt:lpstr>FY20 Budget Expenditures Net Change ($ in thousands)</vt:lpstr>
      <vt:lpstr>FY2020 - Expenditures Highlights</vt:lpstr>
      <vt:lpstr>FY2020 - Expenditures Highlights (Cont’d)</vt:lpstr>
      <vt:lpstr>PowerPoint Presentation</vt:lpstr>
      <vt:lpstr>Appendix</vt:lpstr>
      <vt:lpstr>Budget History  ($ in the thousands)</vt:lpstr>
      <vt:lpstr>Department Budget Reductions  (in thousands)</vt:lpstr>
      <vt:lpstr>Department Budget Reductions (Cont’d)  (in thousands)</vt:lpstr>
      <vt:lpstr>Department Budget Reductions (Cont’d)  (in thousands)</vt:lpstr>
      <vt:lpstr>FY 2020 Performance Measures Fund 1000 </vt:lpstr>
      <vt:lpstr>FY 2020 Performance Measures Fund 1000 (Cont’d)</vt:lpstr>
      <vt:lpstr>FY 2020 Performance Measures Fund 2424 </vt:lpstr>
      <vt:lpstr>OBO FY 20 Staff Demographic Breakdown</vt:lpstr>
      <vt:lpstr>OBO FY 20 Upper Management Staff Demographic Breakdown</vt:lpstr>
      <vt:lpstr>Department FY2019 Accomplishments</vt:lpstr>
      <vt:lpstr>Department FY2019 Accomplishments (Cont’d)</vt:lpstr>
      <vt:lpstr>Department FY2019 Accomplishments (Cont’d)</vt:lpstr>
      <vt:lpstr>Department FY2019 Accomplishments (Cont’d)</vt:lpstr>
      <vt:lpstr>PowerPoint Presentation</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Presentation Template</dc:title>
  <dc:creator>Kurt.Amend@houstontx.gov;Paul.Fagin@houstontx.gov</dc:creator>
  <cp:lastModifiedBy>Cunningham, Katherine - CNL</cp:lastModifiedBy>
  <cp:revision>598</cp:revision>
  <cp:lastPrinted>2019-05-10T21:14:38Z</cp:lastPrinted>
  <dcterms:created xsi:type="dcterms:W3CDTF">2015-10-09T16:02:59Z</dcterms:created>
  <dcterms:modified xsi:type="dcterms:W3CDTF">2019-05-15T20:14:33Z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0x0101009360CAC69CA14A46B0D56FDBA0202605</vt:lpwstr>
  </property>
</Properties>
</file>