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33"/>
  </p:notesMasterIdLst>
  <p:handoutMasterIdLst>
    <p:handoutMasterId r:id="rId34"/>
  </p:handoutMasterIdLst>
  <p:sldIdLst>
    <p:sldId id="342" r:id="rId5"/>
    <p:sldId id="322" r:id="rId6"/>
    <p:sldId id="382" r:id="rId7"/>
    <p:sldId id="306" r:id="rId8"/>
    <p:sldId id="324" r:id="rId9"/>
    <p:sldId id="316" r:id="rId10"/>
    <p:sldId id="363" r:id="rId11"/>
    <p:sldId id="364" r:id="rId12"/>
    <p:sldId id="367" r:id="rId13"/>
    <p:sldId id="370" r:id="rId14"/>
    <p:sldId id="349" r:id="rId15"/>
    <p:sldId id="383" r:id="rId16"/>
    <p:sldId id="384" r:id="rId17"/>
    <p:sldId id="385" r:id="rId18"/>
    <p:sldId id="321" r:id="rId19"/>
    <p:sldId id="350" r:id="rId20"/>
    <p:sldId id="315" r:id="rId21"/>
    <p:sldId id="325" r:id="rId22"/>
    <p:sldId id="344" r:id="rId23"/>
    <p:sldId id="386" r:id="rId24"/>
    <p:sldId id="387" r:id="rId25"/>
    <p:sldId id="388" r:id="rId26"/>
    <p:sldId id="345" r:id="rId27"/>
    <p:sldId id="381" r:id="rId28"/>
    <p:sldId id="333" r:id="rId29"/>
    <p:sldId id="334" r:id="rId30"/>
    <p:sldId id="335" r:id="rId31"/>
    <p:sldId id="30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20" userDrawn="1">
          <p15:clr>
            <a:srgbClr val="A4A3A4"/>
          </p15:clr>
        </p15:guide>
        <p15:guide id="4" orient="horz" pos="1464" userDrawn="1">
          <p15:clr>
            <a:srgbClr val="A4A3A4"/>
          </p15:clr>
        </p15:guide>
        <p15:guide id="5" orient="horz" pos="3408" userDrawn="1">
          <p15:clr>
            <a:srgbClr val="A4A3A4"/>
          </p15:clr>
        </p15:guide>
        <p15:guide id="6" orient="horz" pos="3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Osei-Bonsu" initials="JO" lastIdx="9" clrIdx="0">
    <p:extLst/>
  </p:cmAuthor>
  <p:cmAuthor id="2" name="Krista L Stegemiller" initials="KLS" lastIdx="27" clrIdx="1">
    <p:extLst/>
  </p:cmAuthor>
  <p:cmAuthor id="3" name="Sean M Lindstrom" initials="SML" lastIdx="7" clrIdx="2">
    <p:extLst/>
  </p:cmAuthor>
  <p:cmAuthor id="4" name="Staunton, Misty - PD" initials="SM-P" lastIdx="1" clrIdx="3">
    <p:extLst>
      <p:ext uri="{19B8F6BF-5375-455C-9EA6-DF929625EA0E}">
        <p15:presenceInfo xmlns:p15="http://schemas.microsoft.com/office/powerpoint/2012/main" userId="S-1-5-21-3410193670-3997807138-1409478871-20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90991" autoAdjust="0"/>
  </p:normalViewPr>
  <p:slideViewPr>
    <p:cSldViewPr snapToGrid="0">
      <p:cViewPr varScale="1">
        <p:scale>
          <a:sx n="80" d="100"/>
          <a:sy n="80" d="100"/>
        </p:scale>
        <p:origin x="996" y="96"/>
      </p:cViewPr>
      <p:guideLst>
        <p:guide orient="horz" pos="1632"/>
        <p:guide pos="2880"/>
        <p:guide orient="horz" pos="2520"/>
        <p:guide orient="horz" pos="1464"/>
        <p:guide orient="horz" pos="3408"/>
        <p:guide orient="horz" pos="3576"/>
      </p:guideLst>
    </p:cSldViewPr>
  </p:slideViewPr>
  <p:outlineViewPr>
    <p:cViewPr>
      <p:scale>
        <a:sx n="33" d="100"/>
        <a:sy n="33" d="100"/>
      </p:scale>
      <p:origin x="0" y="-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Projected Budget</a:t>
            </a:r>
          </a:p>
          <a:p>
            <a:pPr>
              <a:defRPr/>
            </a:pPr>
            <a:r>
              <a:rPr lang="en-US" dirty="0"/>
              <a:t>$4,337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FY2020 Projected Budget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0D-461C-B3CB-6167A6956E9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D-461C-B3CB-6167A6956E9C}"/>
              </c:ext>
            </c:extLst>
          </c:dPt>
          <c:cat>
            <c:strRef>
              <c:f>Sheet1!$A$2:$A$3</c:f>
              <c:strCache>
                <c:ptCount val="2"/>
                <c:pt idx="0">
                  <c:v>Personnel</c:v>
                </c:pt>
                <c:pt idx="1">
                  <c:v>Non-Personnel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3026</c:v>
                </c:pt>
                <c:pt idx="1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D-461C-B3CB-6167A6956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F6-43B4-B3B8-8AA572A33F7E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2F6-43B4-B3B8-8AA572A33F7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2F6-43B4-B3B8-8AA572A33F7E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F6-43B4-B3B8-8AA572A33F7E}"/>
              </c:ext>
            </c:extLst>
          </c:dPt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39.1</c:v>
                </c:pt>
                <c:pt idx="1">
                  <c:v>11.6</c:v>
                </c:pt>
                <c:pt idx="2">
                  <c:v>27.5</c:v>
                </c:pt>
                <c:pt idx="3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6-43B4-B3B8-8AA572A33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Non-Personnel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DF-46A4-ABED-6DD8DA5BAEF7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DF-46A4-ABED-6DD8DA5BA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2-4377-A4A6-A554ABB0C114}"/>
              </c:ext>
            </c:extLst>
          </c:dPt>
          <c:cat>
            <c:strRef>
              <c:f>Sheet1!$A$2:$A$4</c:f>
              <c:strCache>
                <c:ptCount val="3"/>
                <c:pt idx="0">
                  <c:v>Restricted </c:v>
                </c:pt>
                <c:pt idx="1">
                  <c:v>Other Services and Charges</c:v>
                </c:pt>
                <c:pt idx="2">
                  <c:v>Suuplies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300</c:v>
                </c:pt>
                <c:pt idx="1">
                  <c:v>1000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F-46A4-ABED-6DD8DA5BA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Projected Budget</a:t>
            </a:r>
          </a:p>
          <a:p>
            <a:pPr>
              <a:defRPr/>
            </a:pPr>
            <a:r>
              <a:rPr lang="en-US" dirty="0"/>
              <a:t>$9,006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FY2020 Projected Budget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0D-461C-B3CB-6167A6956E9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D-461C-B3CB-6167A6956E9C}"/>
              </c:ext>
            </c:extLst>
          </c:dPt>
          <c:cat>
            <c:strRef>
              <c:f>Sheet1!$A$2:$A$3</c:f>
              <c:strCache>
                <c:ptCount val="2"/>
                <c:pt idx="0">
                  <c:v>Personnel</c:v>
                </c:pt>
                <c:pt idx="1">
                  <c:v>Non-Personnel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5591</c:v>
                </c:pt>
                <c:pt idx="1">
                  <c:v>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D-461C-B3CB-6167A6956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Non-Personnel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DF-46A4-ABED-6DD8DA5BAEF7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DF-46A4-ABED-6DD8DA5BA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B8-4DE1-94D8-229CDE062D71}"/>
              </c:ext>
            </c:extLst>
          </c:dPt>
          <c:cat>
            <c:strRef>
              <c:f>Sheet1!$A$2:$A$4</c:f>
              <c:strCache>
                <c:ptCount val="3"/>
                <c:pt idx="0">
                  <c:v>Restricted </c:v>
                </c:pt>
                <c:pt idx="1">
                  <c:v>Other Services and Charges</c:v>
                </c:pt>
                <c:pt idx="2">
                  <c:v>Supplies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376</c:v>
                </c:pt>
                <c:pt idx="1">
                  <c:v>2916</c:v>
                </c:pt>
                <c:pt idx="2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F-46A4-ABED-6DD8DA5BA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Projected Budget</a:t>
            </a:r>
          </a:p>
          <a:p>
            <a:pPr>
              <a:defRPr/>
            </a:pPr>
            <a:r>
              <a:rPr lang="en-US" dirty="0"/>
              <a:t>$1,633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FY2020 Projected Budget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50D-461C-B3CB-6167A6956E9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D-461C-B3CB-6167A6956E9C}"/>
              </c:ext>
            </c:extLst>
          </c:dPt>
          <c:cat>
            <c:strRef>
              <c:f>Sheet1!$A$2:$A$3</c:f>
              <c:strCache>
                <c:ptCount val="2"/>
                <c:pt idx="0">
                  <c:v>Personnel</c:v>
                </c:pt>
                <c:pt idx="1">
                  <c:v>Non-Personnel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1373</c:v>
                </c:pt>
                <c:pt idx="1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D-461C-B3CB-6167A6956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Non-Personnel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DF-46A4-ABED-6DD8DA5BAEF7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DF-46A4-ABED-6DD8DA5BA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DC-4284-9589-2CF2D7EB44B9}"/>
              </c:ext>
            </c:extLst>
          </c:dPt>
          <c:cat>
            <c:strRef>
              <c:f>Sheet1!$A$2:$A$4</c:f>
              <c:strCache>
                <c:ptCount val="3"/>
                <c:pt idx="0">
                  <c:v>Restricted </c:v>
                </c:pt>
                <c:pt idx="1">
                  <c:v>Other Services and Charges</c:v>
                </c:pt>
                <c:pt idx="2">
                  <c:v>Supplies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81</c:v>
                </c:pt>
                <c:pt idx="1">
                  <c:v>153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F-46A4-ABED-6DD8DA5BA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07873682298912"/>
          <c:y val="0"/>
          <c:w val="0.67590150049823527"/>
          <c:h val="0.925159665184592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Non-Personnel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2DF-46A4-ABED-6DD8DA5BAEF7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DF-46A4-ABED-6DD8DA5BA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70-4F6D-95AF-F14C9C9B4A3B}"/>
              </c:ext>
            </c:extLst>
          </c:dPt>
          <c:cat>
            <c:strRef>
              <c:f>Sheet1!$A$2:$A$4</c:f>
              <c:strCache>
                <c:ptCount val="3"/>
                <c:pt idx="0">
                  <c:v>Restricted </c:v>
                </c:pt>
                <c:pt idx="1">
                  <c:v>Other Services and Charges</c:v>
                </c:pt>
                <c:pt idx="2">
                  <c:v>Supplies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1">
                  <c:v>220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F-46A4-ABED-6DD8DA5BA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88013998250222"/>
          <c:y val="8.9627001424512492E-2"/>
          <c:w val="0.57223972003499568"/>
          <c:h val="0.91037299857548748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Count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Race Not Specified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Black or African American</c:v>
                </c:pt>
                <c:pt idx="4">
                  <c:v>Hispanic/Latino</c:v>
                </c:pt>
                <c:pt idx="5">
                  <c:v>White</c:v>
                </c:pt>
              </c:strCache>
            </c:strRef>
          </c:cat>
          <c:val>
            <c:numRef>
              <c:f>Sheet1!$B$3:$B$8</c:f>
            </c:numRef>
          </c:val>
          <c:extLst>
            <c:ext xmlns:c16="http://schemas.microsoft.com/office/drawing/2014/chart" uri="{C3380CC4-5D6E-409C-BE32-E72D297353CC}">
              <c16:uniqueId val="{00000000-E04B-4BEB-B722-BE41CA0575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12380974770903"/>
          <c:y val="0.16746281594782245"/>
          <c:w val="0.60224259400495217"/>
          <c:h val="0.8305928897604367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Count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Race Not Specified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Black or African American</c:v>
                </c:pt>
                <c:pt idx="4">
                  <c:v>Hispanic/Latino</c:v>
                </c:pt>
                <c:pt idx="5">
                  <c:v>White</c:v>
                </c:pt>
              </c:strCache>
            </c:strRef>
          </c:cat>
          <c:val>
            <c:numRef>
              <c:f>Sheet1!$B$3:$B$8</c:f>
            </c:numRef>
          </c:val>
          <c:extLst>
            <c:ext xmlns:c16="http://schemas.microsoft.com/office/drawing/2014/chart" uri="{C3380CC4-5D6E-409C-BE32-E72D297353CC}">
              <c16:uniqueId val="{00000000-AAB6-4837-B103-808385758B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FF974-A960-411B-A9EA-46F8CCE9DF9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45F43E-BA85-4AF2-8E05-4589CFEFF81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000" dirty="0"/>
            <a:t>General Fund</a:t>
          </a:r>
        </a:p>
        <a:p>
          <a:r>
            <a:rPr lang="en-US" sz="2000" dirty="0"/>
            <a:t>$</a:t>
          </a:r>
          <a:r>
            <a:rPr lang="en-US" sz="2000" dirty="0">
              <a:solidFill>
                <a:schemeClr val="tx1"/>
              </a:solidFill>
            </a:rPr>
            <a:t>4,337</a:t>
          </a:r>
        </a:p>
        <a:p>
          <a:r>
            <a:rPr lang="en-US" sz="2000" dirty="0"/>
            <a:t>FTE’s: 25.9 </a:t>
          </a:r>
        </a:p>
      </dgm:t>
    </dgm:pt>
    <dgm:pt modelId="{F37C1AA5-4D4E-4F1C-B42B-B12B6C7E6550}" type="parTrans" cxnId="{E39393B0-B609-418F-AA00-C9E12103565B}">
      <dgm:prSet/>
      <dgm:spPr/>
      <dgm:t>
        <a:bodyPr/>
        <a:lstStyle/>
        <a:p>
          <a:endParaRPr lang="en-US"/>
        </a:p>
      </dgm:t>
    </dgm:pt>
    <dgm:pt modelId="{4207523B-7644-4207-A6EC-BC6E099F2B10}" type="sibTrans" cxnId="{E39393B0-B609-418F-AA00-C9E12103565B}">
      <dgm:prSet/>
      <dgm:spPr/>
      <dgm:t>
        <a:bodyPr/>
        <a:lstStyle/>
        <a:p>
          <a:endParaRPr lang="en-US"/>
        </a:p>
      </dgm:t>
    </dgm:pt>
    <dgm:pt modelId="{BC795619-AF80-43CC-A946-BD1FFA3E65D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100" b="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u="sng" dirty="0">
              <a:solidFill>
                <a:schemeClr val="tx1"/>
              </a:solidFill>
            </a:rPr>
            <a:t>Community Sustainability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>
              <a:solidFill>
                <a:schemeClr val="tx1"/>
              </a:solidFill>
            </a:rPr>
            <a:t>$891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dirty="0">
              <a:solidFill>
                <a:schemeClr val="tx1"/>
              </a:solidFill>
            </a:rPr>
            <a:t>FTE’s: 9.2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1100" dirty="0"/>
        </a:p>
        <a:p>
          <a:pPr>
            <a:lnSpc>
              <a:spcPct val="100000"/>
            </a:lnSpc>
            <a:spcAft>
              <a:spcPts val="0"/>
            </a:spcAft>
          </a:pPr>
          <a:endParaRPr lang="en-US" sz="2000" dirty="0"/>
        </a:p>
      </dgm:t>
    </dgm:pt>
    <dgm:pt modelId="{BCF44317-3081-484E-AF6D-360F75E7E63F}" type="parTrans" cxnId="{A29975DB-B83D-4C3F-8357-433297A868EB}">
      <dgm:prSet/>
      <dgm:spPr/>
      <dgm:t>
        <a:bodyPr/>
        <a:lstStyle/>
        <a:p>
          <a:endParaRPr lang="en-US"/>
        </a:p>
      </dgm:t>
    </dgm:pt>
    <dgm:pt modelId="{4FC30D94-0F80-42D2-BE9E-C0FB11070B49}" type="sibTrans" cxnId="{A29975DB-B83D-4C3F-8357-433297A868EB}">
      <dgm:prSet/>
      <dgm:spPr/>
      <dgm:t>
        <a:bodyPr/>
        <a:lstStyle/>
        <a:p>
          <a:endParaRPr lang="en-US"/>
        </a:p>
      </dgm:t>
    </dgm:pt>
    <dgm:pt modelId="{82020D96-4B66-4363-81FE-139A9EBFA15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System-Level Transportation Planning 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$581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6.1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gm:t>
    </dgm:pt>
    <dgm:pt modelId="{1C3CEBD4-89A2-4744-90D5-58A684B47790}" type="parTrans" cxnId="{E033A570-D92D-446B-AC6D-6DB0595C0EB0}">
      <dgm:prSet/>
      <dgm:spPr/>
      <dgm:t>
        <a:bodyPr/>
        <a:lstStyle/>
        <a:p>
          <a:endParaRPr lang="en-US"/>
        </a:p>
      </dgm:t>
    </dgm:pt>
    <dgm:pt modelId="{9795490F-5729-4CF7-B0F4-8F28CF9BB2BD}" type="sibTrans" cxnId="{E033A570-D92D-446B-AC6D-6DB0595C0EB0}">
      <dgm:prSet/>
      <dgm:spPr/>
      <dgm:t>
        <a:bodyPr/>
        <a:lstStyle/>
        <a:p>
          <a:endParaRPr lang="en-US"/>
        </a:p>
      </dgm:t>
    </dgm:pt>
    <dgm:pt modelId="{9AB308CD-4BC1-4643-9016-E50E3C24158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Management &amp; Support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$2,681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8.3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2A7C39CD-3D9E-4AD6-9112-7667CDF07661}" type="parTrans" cxnId="{DEE836D9-7026-4ECB-81C4-F75A10ECE45D}">
      <dgm:prSet/>
      <dgm:spPr/>
      <dgm:t>
        <a:bodyPr/>
        <a:lstStyle/>
        <a:p>
          <a:endParaRPr lang="en-US"/>
        </a:p>
      </dgm:t>
    </dgm:pt>
    <dgm:pt modelId="{B04AF48C-D629-4BED-BF55-63E177E33CFB}" type="sibTrans" cxnId="{DEE836D9-7026-4ECB-81C4-F75A10ECE45D}">
      <dgm:prSet/>
      <dgm:spPr/>
      <dgm:t>
        <a:bodyPr/>
        <a:lstStyle/>
        <a:p>
          <a:endParaRPr lang="en-US"/>
        </a:p>
      </dgm:t>
    </dgm:pt>
    <dgm:pt modelId="{8CE373FF-2396-43BC-B974-DE68B2CD75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4889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u="sng" dirty="0">
              <a:solidFill>
                <a:schemeClr val="tx1"/>
              </a:solidFill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Historic Preservation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$184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2.3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A5CA471D-7656-465A-A8D6-B3F15C04F791}" type="parTrans" cxnId="{B58DD783-D12F-4614-9F95-E89CE5634532}">
      <dgm:prSet/>
      <dgm:spPr/>
      <dgm:t>
        <a:bodyPr/>
        <a:lstStyle/>
        <a:p>
          <a:endParaRPr lang="en-US"/>
        </a:p>
      </dgm:t>
    </dgm:pt>
    <dgm:pt modelId="{C72FDAB9-3F64-4B64-A506-F6A64CA59D10}" type="sibTrans" cxnId="{B58DD783-D12F-4614-9F95-E89CE5634532}">
      <dgm:prSet/>
      <dgm:spPr/>
      <dgm:t>
        <a:bodyPr/>
        <a:lstStyle/>
        <a:p>
          <a:endParaRPr lang="en-US"/>
        </a:p>
      </dgm:t>
    </dgm:pt>
    <dgm:pt modelId="{1E706974-5922-4F63-8E4C-0CF834406964}" type="pres">
      <dgm:prSet presAssocID="{019FF974-A960-411B-A9EA-46F8CCE9D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2BE8C1-991E-400A-B668-02A6784F773D}" type="pres">
      <dgm:prSet presAssocID="{A345F43E-BA85-4AF2-8E05-4589CFEFF81E}" presName="hierRoot1" presStyleCnt="0">
        <dgm:presLayoutVars>
          <dgm:hierBranch val="init"/>
        </dgm:presLayoutVars>
      </dgm:prSet>
      <dgm:spPr/>
    </dgm:pt>
    <dgm:pt modelId="{1E05A7DD-A71A-44D7-B4C0-58F430DBAC5D}" type="pres">
      <dgm:prSet presAssocID="{A345F43E-BA85-4AF2-8E05-4589CFEFF81E}" presName="rootComposite1" presStyleCnt="0"/>
      <dgm:spPr/>
    </dgm:pt>
    <dgm:pt modelId="{7E2CDCBA-0298-4EDD-978E-8C81F6EE9D07}" type="pres">
      <dgm:prSet presAssocID="{A345F43E-BA85-4AF2-8E05-4589CFEFF81E}" presName="rootText1" presStyleLbl="node0" presStyleIdx="0" presStyleCnt="1" custScaleX="365448" custScaleY="216612">
        <dgm:presLayoutVars>
          <dgm:chPref val="3"/>
        </dgm:presLayoutVars>
      </dgm:prSet>
      <dgm:spPr/>
    </dgm:pt>
    <dgm:pt modelId="{E182603D-2887-4318-8A20-C5F99AF50625}" type="pres">
      <dgm:prSet presAssocID="{A345F43E-BA85-4AF2-8E05-4589CFEFF81E}" presName="rootConnector1" presStyleLbl="node1" presStyleIdx="0" presStyleCnt="0"/>
      <dgm:spPr/>
    </dgm:pt>
    <dgm:pt modelId="{461EA7B0-49E5-4404-8AFA-AB10D72560E2}" type="pres">
      <dgm:prSet presAssocID="{A345F43E-BA85-4AF2-8E05-4589CFEFF81E}" presName="hierChild2" presStyleCnt="0"/>
      <dgm:spPr/>
    </dgm:pt>
    <dgm:pt modelId="{D76D4B9B-8108-46C7-82D2-3A23A2DFAE21}" type="pres">
      <dgm:prSet presAssocID="{BCF44317-3081-484E-AF6D-360F75E7E63F}" presName="Name37" presStyleLbl="parChTrans1D2" presStyleIdx="0" presStyleCnt="4"/>
      <dgm:spPr/>
    </dgm:pt>
    <dgm:pt modelId="{2BAB1203-191F-4C25-8F98-B7C4E0F4FF2A}" type="pres">
      <dgm:prSet presAssocID="{BC795619-AF80-43CC-A946-BD1FFA3E65D6}" presName="hierRoot2" presStyleCnt="0">
        <dgm:presLayoutVars>
          <dgm:hierBranch val="r"/>
        </dgm:presLayoutVars>
      </dgm:prSet>
      <dgm:spPr/>
    </dgm:pt>
    <dgm:pt modelId="{097F7B79-4807-4672-8628-3A69C329FBC3}" type="pres">
      <dgm:prSet presAssocID="{BC795619-AF80-43CC-A946-BD1FFA3E65D6}" presName="rootComposite" presStyleCnt="0"/>
      <dgm:spPr/>
    </dgm:pt>
    <dgm:pt modelId="{374A101A-0441-4989-92C9-5BE60F3B1A9C}" type="pres">
      <dgm:prSet presAssocID="{BC795619-AF80-43CC-A946-BD1FFA3E65D6}" presName="rootText" presStyleLbl="node2" presStyleIdx="0" presStyleCnt="4" custScaleX="115067" custScaleY="308751">
        <dgm:presLayoutVars>
          <dgm:chPref val="3"/>
        </dgm:presLayoutVars>
      </dgm:prSet>
      <dgm:spPr/>
    </dgm:pt>
    <dgm:pt modelId="{3DC3B93A-B63C-4D90-82D6-11B5C874CE23}" type="pres">
      <dgm:prSet presAssocID="{BC795619-AF80-43CC-A946-BD1FFA3E65D6}" presName="rootConnector" presStyleLbl="node2" presStyleIdx="0" presStyleCnt="4"/>
      <dgm:spPr/>
    </dgm:pt>
    <dgm:pt modelId="{C76A59D1-95A6-4B96-A7CB-FF91FDE39E25}" type="pres">
      <dgm:prSet presAssocID="{BC795619-AF80-43CC-A946-BD1FFA3E65D6}" presName="hierChild4" presStyleCnt="0"/>
      <dgm:spPr/>
    </dgm:pt>
    <dgm:pt modelId="{28FF4BEC-F197-47C2-BE54-B075D12800E7}" type="pres">
      <dgm:prSet presAssocID="{BC795619-AF80-43CC-A946-BD1FFA3E65D6}" presName="hierChild5" presStyleCnt="0"/>
      <dgm:spPr/>
    </dgm:pt>
    <dgm:pt modelId="{168EF4FA-4050-49B6-BDAC-9CC5B54EFE18}" type="pres">
      <dgm:prSet presAssocID="{1C3CEBD4-89A2-4744-90D5-58A684B47790}" presName="Name37" presStyleLbl="parChTrans1D2" presStyleIdx="1" presStyleCnt="4"/>
      <dgm:spPr/>
    </dgm:pt>
    <dgm:pt modelId="{04BB7D90-EF26-44A4-A226-F0604E201D22}" type="pres">
      <dgm:prSet presAssocID="{82020D96-4B66-4363-81FE-139A9EBFA15F}" presName="hierRoot2" presStyleCnt="0">
        <dgm:presLayoutVars>
          <dgm:hierBranch val="r"/>
        </dgm:presLayoutVars>
      </dgm:prSet>
      <dgm:spPr/>
    </dgm:pt>
    <dgm:pt modelId="{84C7458A-2030-4F2F-A54D-BB25170402DD}" type="pres">
      <dgm:prSet presAssocID="{82020D96-4B66-4363-81FE-139A9EBFA15F}" presName="rootComposite" presStyleCnt="0"/>
      <dgm:spPr/>
    </dgm:pt>
    <dgm:pt modelId="{1D89889E-958D-48C2-845A-B6426E7E0E91}" type="pres">
      <dgm:prSet presAssocID="{82020D96-4B66-4363-81FE-139A9EBFA15F}" presName="rootText" presStyleLbl="node2" presStyleIdx="1" presStyleCnt="4" custScaleX="115260" custScaleY="308347" custLinFactNeighborX="-1496" custLinFactNeighborY="1189">
        <dgm:presLayoutVars>
          <dgm:chPref val="3"/>
        </dgm:presLayoutVars>
      </dgm:prSet>
      <dgm:spPr/>
    </dgm:pt>
    <dgm:pt modelId="{147C9AD1-1917-4606-8081-1DA6329837BC}" type="pres">
      <dgm:prSet presAssocID="{82020D96-4B66-4363-81FE-139A9EBFA15F}" presName="rootConnector" presStyleLbl="node2" presStyleIdx="1" presStyleCnt="4"/>
      <dgm:spPr/>
    </dgm:pt>
    <dgm:pt modelId="{7C61E7EB-0ACA-4108-9CED-1573AC310B42}" type="pres">
      <dgm:prSet presAssocID="{82020D96-4B66-4363-81FE-139A9EBFA15F}" presName="hierChild4" presStyleCnt="0"/>
      <dgm:spPr/>
    </dgm:pt>
    <dgm:pt modelId="{8FFDEDBE-D0B6-49C9-8697-AF39B9F60272}" type="pres">
      <dgm:prSet presAssocID="{82020D96-4B66-4363-81FE-139A9EBFA15F}" presName="hierChild5" presStyleCnt="0"/>
      <dgm:spPr/>
    </dgm:pt>
    <dgm:pt modelId="{A3868D48-0F06-4E7A-9973-14000E342FFF}" type="pres">
      <dgm:prSet presAssocID="{A5CA471D-7656-465A-A8D6-B3F15C04F791}" presName="Name37" presStyleLbl="parChTrans1D2" presStyleIdx="2" presStyleCnt="4"/>
      <dgm:spPr/>
    </dgm:pt>
    <dgm:pt modelId="{A4BD20F7-2E0A-43B0-AC1C-25D5E8ED41A0}" type="pres">
      <dgm:prSet presAssocID="{8CE373FF-2396-43BC-B974-DE68B2CD7550}" presName="hierRoot2" presStyleCnt="0">
        <dgm:presLayoutVars>
          <dgm:hierBranch val="init"/>
        </dgm:presLayoutVars>
      </dgm:prSet>
      <dgm:spPr/>
    </dgm:pt>
    <dgm:pt modelId="{B1E519AB-5A6B-4E48-AF45-78EDEC864652}" type="pres">
      <dgm:prSet presAssocID="{8CE373FF-2396-43BC-B974-DE68B2CD7550}" presName="rootComposite" presStyleCnt="0"/>
      <dgm:spPr/>
    </dgm:pt>
    <dgm:pt modelId="{3F73C742-E9BE-48C3-B0BD-96E80C8267C1}" type="pres">
      <dgm:prSet presAssocID="{8CE373FF-2396-43BC-B974-DE68B2CD7550}" presName="rootText" presStyleLbl="node2" presStyleIdx="2" presStyleCnt="4" custScaleX="115260" custScaleY="308473">
        <dgm:presLayoutVars>
          <dgm:chPref val="3"/>
        </dgm:presLayoutVars>
      </dgm:prSet>
      <dgm:spPr/>
    </dgm:pt>
    <dgm:pt modelId="{F7844EA4-1065-4146-BE53-900AB8E3CB29}" type="pres">
      <dgm:prSet presAssocID="{8CE373FF-2396-43BC-B974-DE68B2CD7550}" presName="rootConnector" presStyleLbl="node2" presStyleIdx="2" presStyleCnt="4"/>
      <dgm:spPr/>
    </dgm:pt>
    <dgm:pt modelId="{9262402A-F7BF-46BC-8F72-D9B13F530EE1}" type="pres">
      <dgm:prSet presAssocID="{8CE373FF-2396-43BC-B974-DE68B2CD7550}" presName="hierChild4" presStyleCnt="0"/>
      <dgm:spPr/>
    </dgm:pt>
    <dgm:pt modelId="{021F647E-36E4-4FD6-BC9C-18FA2768890E}" type="pres">
      <dgm:prSet presAssocID="{8CE373FF-2396-43BC-B974-DE68B2CD7550}" presName="hierChild5" presStyleCnt="0"/>
      <dgm:spPr/>
    </dgm:pt>
    <dgm:pt modelId="{3AF01AC4-F3C2-4580-82C4-AAACED96C188}" type="pres">
      <dgm:prSet presAssocID="{2A7C39CD-3D9E-4AD6-9112-7667CDF07661}" presName="Name37" presStyleLbl="parChTrans1D2" presStyleIdx="3" presStyleCnt="4"/>
      <dgm:spPr/>
    </dgm:pt>
    <dgm:pt modelId="{4308E926-56C5-4394-B165-91C4A6759C6F}" type="pres">
      <dgm:prSet presAssocID="{9AB308CD-4BC1-4643-9016-E50E3C24158B}" presName="hierRoot2" presStyleCnt="0">
        <dgm:presLayoutVars>
          <dgm:hierBranch val="r"/>
        </dgm:presLayoutVars>
      </dgm:prSet>
      <dgm:spPr/>
    </dgm:pt>
    <dgm:pt modelId="{ABFC544C-BF8D-4EA3-A8E2-6771ADB0393A}" type="pres">
      <dgm:prSet presAssocID="{9AB308CD-4BC1-4643-9016-E50E3C24158B}" presName="rootComposite" presStyleCnt="0"/>
      <dgm:spPr/>
    </dgm:pt>
    <dgm:pt modelId="{72B86433-64F1-47DD-9515-8C7078EA8FD9}" type="pres">
      <dgm:prSet presAssocID="{9AB308CD-4BC1-4643-9016-E50E3C24158B}" presName="rootText" presStyleLbl="node2" presStyleIdx="3" presStyleCnt="4" custScaleX="115260" custScaleY="308994">
        <dgm:presLayoutVars>
          <dgm:chPref val="3"/>
        </dgm:presLayoutVars>
      </dgm:prSet>
      <dgm:spPr/>
    </dgm:pt>
    <dgm:pt modelId="{ED45FA66-EA4F-4A9A-82B8-404193DD50B8}" type="pres">
      <dgm:prSet presAssocID="{9AB308CD-4BC1-4643-9016-E50E3C24158B}" presName="rootConnector" presStyleLbl="node2" presStyleIdx="3" presStyleCnt="4"/>
      <dgm:spPr/>
    </dgm:pt>
    <dgm:pt modelId="{31CBFF22-B1B2-4FAB-81A4-A5741E91C65C}" type="pres">
      <dgm:prSet presAssocID="{9AB308CD-4BC1-4643-9016-E50E3C24158B}" presName="hierChild4" presStyleCnt="0"/>
      <dgm:spPr/>
    </dgm:pt>
    <dgm:pt modelId="{116B4CA1-6028-45BC-9083-CCDFD4552152}" type="pres">
      <dgm:prSet presAssocID="{9AB308CD-4BC1-4643-9016-E50E3C24158B}" presName="hierChild5" presStyleCnt="0"/>
      <dgm:spPr/>
    </dgm:pt>
    <dgm:pt modelId="{D5094C2A-8484-47B5-B1F4-DF6CD2FD8DC0}" type="pres">
      <dgm:prSet presAssocID="{A345F43E-BA85-4AF2-8E05-4589CFEFF81E}" presName="hierChild3" presStyleCnt="0"/>
      <dgm:spPr/>
    </dgm:pt>
  </dgm:ptLst>
  <dgm:cxnLst>
    <dgm:cxn modelId="{A8B73003-0CA6-4E9E-92FF-EF0B4010A033}" type="presOf" srcId="{A345F43E-BA85-4AF2-8E05-4589CFEFF81E}" destId="{7E2CDCBA-0298-4EDD-978E-8C81F6EE9D07}" srcOrd="0" destOrd="0" presId="urn:microsoft.com/office/officeart/2005/8/layout/orgChart1"/>
    <dgm:cxn modelId="{0980FB16-D52E-4F59-BAFC-CC0677A95497}" type="presOf" srcId="{BC795619-AF80-43CC-A946-BD1FFA3E65D6}" destId="{374A101A-0441-4989-92C9-5BE60F3B1A9C}" srcOrd="0" destOrd="0" presId="urn:microsoft.com/office/officeart/2005/8/layout/orgChart1"/>
    <dgm:cxn modelId="{D31BC11A-52FE-4AD8-BA9C-EDCEC11EE049}" type="presOf" srcId="{9AB308CD-4BC1-4643-9016-E50E3C24158B}" destId="{ED45FA66-EA4F-4A9A-82B8-404193DD50B8}" srcOrd="1" destOrd="0" presId="urn:microsoft.com/office/officeart/2005/8/layout/orgChart1"/>
    <dgm:cxn modelId="{28E2E633-0729-4E60-9B46-16537F0368B2}" type="presOf" srcId="{9AB308CD-4BC1-4643-9016-E50E3C24158B}" destId="{72B86433-64F1-47DD-9515-8C7078EA8FD9}" srcOrd="0" destOrd="0" presId="urn:microsoft.com/office/officeart/2005/8/layout/orgChart1"/>
    <dgm:cxn modelId="{EAB4EE3C-092B-4704-B22E-EEC617A718EF}" type="presOf" srcId="{BCF44317-3081-484E-AF6D-360F75E7E63F}" destId="{D76D4B9B-8108-46C7-82D2-3A23A2DFAE21}" srcOrd="0" destOrd="0" presId="urn:microsoft.com/office/officeart/2005/8/layout/orgChart1"/>
    <dgm:cxn modelId="{2610DA67-1D72-4141-BB3E-23892EC6314A}" type="presOf" srcId="{82020D96-4B66-4363-81FE-139A9EBFA15F}" destId="{1D89889E-958D-48C2-845A-B6426E7E0E91}" srcOrd="0" destOrd="0" presId="urn:microsoft.com/office/officeart/2005/8/layout/orgChart1"/>
    <dgm:cxn modelId="{E033A570-D92D-446B-AC6D-6DB0595C0EB0}" srcId="{A345F43E-BA85-4AF2-8E05-4589CFEFF81E}" destId="{82020D96-4B66-4363-81FE-139A9EBFA15F}" srcOrd="1" destOrd="0" parTransId="{1C3CEBD4-89A2-4744-90D5-58A684B47790}" sibTransId="{9795490F-5729-4CF7-B0F4-8F28CF9BB2BD}"/>
    <dgm:cxn modelId="{AE763254-0C4A-4542-AA5A-7E2FBA611234}" type="presOf" srcId="{1C3CEBD4-89A2-4744-90D5-58A684B47790}" destId="{168EF4FA-4050-49B6-BDAC-9CC5B54EFE18}" srcOrd="0" destOrd="0" presId="urn:microsoft.com/office/officeart/2005/8/layout/orgChart1"/>
    <dgm:cxn modelId="{B58DD783-D12F-4614-9F95-E89CE5634532}" srcId="{A345F43E-BA85-4AF2-8E05-4589CFEFF81E}" destId="{8CE373FF-2396-43BC-B974-DE68B2CD7550}" srcOrd="2" destOrd="0" parTransId="{A5CA471D-7656-465A-A8D6-B3F15C04F791}" sibTransId="{C72FDAB9-3F64-4B64-A506-F6A64CA59D10}"/>
    <dgm:cxn modelId="{85B9CEA5-DEE7-4009-B7E6-0750AAC055C0}" type="presOf" srcId="{BC795619-AF80-43CC-A946-BD1FFA3E65D6}" destId="{3DC3B93A-B63C-4D90-82D6-11B5C874CE23}" srcOrd="1" destOrd="0" presId="urn:microsoft.com/office/officeart/2005/8/layout/orgChart1"/>
    <dgm:cxn modelId="{2B50ECA8-6361-43A4-8773-1306D1FCBB58}" type="presOf" srcId="{82020D96-4B66-4363-81FE-139A9EBFA15F}" destId="{147C9AD1-1917-4606-8081-1DA6329837BC}" srcOrd="1" destOrd="0" presId="urn:microsoft.com/office/officeart/2005/8/layout/orgChart1"/>
    <dgm:cxn modelId="{E39393B0-B609-418F-AA00-C9E12103565B}" srcId="{019FF974-A960-411B-A9EA-46F8CCE9DF91}" destId="{A345F43E-BA85-4AF2-8E05-4589CFEFF81E}" srcOrd="0" destOrd="0" parTransId="{F37C1AA5-4D4E-4F1C-B42B-B12B6C7E6550}" sibTransId="{4207523B-7644-4207-A6EC-BC6E099F2B10}"/>
    <dgm:cxn modelId="{BE966FBB-AFA3-4056-8215-2437F9D6A588}" type="presOf" srcId="{A5CA471D-7656-465A-A8D6-B3F15C04F791}" destId="{A3868D48-0F06-4E7A-9973-14000E342FFF}" srcOrd="0" destOrd="0" presId="urn:microsoft.com/office/officeart/2005/8/layout/orgChart1"/>
    <dgm:cxn modelId="{957D9CC1-D8EB-4D21-857A-3DF63FECF521}" type="presOf" srcId="{019FF974-A960-411B-A9EA-46F8CCE9DF91}" destId="{1E706974-5922-4F63-8E4C-0CF834406964}" srcOrd="0" destOrd="0" presId="urn:microsoft.com/office/officeart/2005/8/layout/orgChart1"/>
    <dgm:cxn modelId="{20EF5DC4-47E0-4DD7-9B19-61E36A17EB9B}" type="presOf" srcId="{8CE373FF-2396-43BC-B974-DE68B2CD7550}" destId="{F7844EA4-1065-4146-BE53-900AB8E3CB29}" srcOrd="1" destOrd="0" presId="urn:microsoft.com/office/officeart/2005/8/layout/orgChart1"/>
    <dgm:cxn modelId="{05C586D2-0DCC-4CF2-8926-22584DFC9F5A}" type="presOf" srcId="{8CE373FF-2396-43BC-B974-DE68B2CD7550}" destId="{3F73C742-E9BE-48C3-B0BD-96E80C8267C1}" srcOrd="0" destOrd="0" presId="urn:microsoft.com/office/officeart/2005/8/layout/orgChart1"/>
    <dgm:cxn modelId="{DEE836D9-7026-4ECB-81C4-F75A10ECE45D}" srcId="{A345F43E-BA85-4AF2-8E05-4589CFEFF81E}" destId="{9AB308CD-4BC1-4643-9016-E50E3C24158B}" srcOrd="3" destOrd="0" parTransId="{2A7C39CD-3D9E-4AD6-9112-7667CDF07661}" sibTransId="{B04AF48C-D629-4BED-BF55-63E177E33CFB}"/>
    <dgm:cxn modelId="{A29975DB-B83D-4C3F-8357-433297A868EB}" srcId="{A345F43E-BA85-4AF2-8E05-4589CFEFF81E}" destId="{BC795619-AF80-43CC-A946-BD1FFA3E65D6}" srcOrd="0" destOrd="0" parTransId="{BCF44317-3081-484E-AF6D-360F75E7E63F}" sibTransId="{4FC30D94-0F80-42D2-BE9E-C0FB11070B49}"/>
    <dgm:cxn modelId="{A7B4D2DE-03E6-4D2F-A4F5-DD5B6FFEC72A}" type="presOf" srcId="{2A7C39CD-3D9E-4AD6-9112-7667CDF07661}" destId="{3AF01AC4-F3C2-4580-82C4-AAACED96C188}" srcOrd="0" destOrd="0" presId="urn:microsoft.com/office/officeart/2005/8/layout/orgChart1"/>
    <dgm:cxn modelId="{9B180DE2-B9AF-4531-A49B-AB16D17FB95E}" type="presOf" srcId="{A345F43E-BA85-4AF2-8E05-4589CFEFF81E}" destId="{E182603D-2887-4318-8A20-C5F99AF50625}" srcOrd="1" destOrd="0" presId="urn:microsoft.com/office/officeart/2005/8/layout/orgChart1"/>
    <dgm:cxn modelId="{34A145A1-4EFF-41BA-888C-5EA65C0D5535}" type="presParOf" srcId="{1E706974-5922-4F63-8E4C-0CF834406964}" destId="{A12BE8C1-991E-400A-B668-02A6784F773D}" srcOrd="0" destOrd="0" presId="urn:microsoft.com/office/officeart/2005/8/layout/orgChart1"/>
    <dgm:cxn modelId="{5F0740A2-91EF-423C-8F68-E4BC9345E4C1}" type="presParOf" srcId="{A12BE8C1-991E-400A-B668-02A6784F773D}" destId="{1E05A7DD-A71A-44D7-B4C0-58F430DBAC5D}" srcOrd="0" destOrd="0" presId="urn:microsoft.com/office/officeart/2005/8/layout/orgChart1"/>
    <dgm:cxn modelId="{46B22C8E-A72F-466B-BE30-9D0C14434DAD}" type="presParOf" srcId="{1E05A7DD-A71A-44D7-B4C0-58F430DBAC5D}" destId="{7E2CDCBA-0298-4EDD-978E-8C81F6EE9D07}" srcOrd="0" destOrd="0" presId="urn:microsoft.com/office/officeart/2005/8/layout/orgChart1"/>
    <dgm:cxn modelId="{3ED04296-C865-442C-ABB1-A9F4D9B5BAC6}" type="presParOf" srcId="{1E05A7DD-A71A-44D7-B4C0-58F430DBAC5D}" destId="{E182603D-2887-4318-8A20-C5F99AF50625}" srcOrd="1" destOrd="0" presId="urn:microsoft.com/office/officeart/2005/8/layout/orgChart1"/>
    <dgm:cxn modelId="{D81D9B89-D1C4-4F74-B5BF-A175B4F9A51F}" type="presParOf" srcId="{A12BE8C1-991E-400A-B668-02A6784F773D}" destId="{461EA7B0-49E5-4404-8AFA-AB10D72560E2}" srcOrd="1" destOrd="0" presId="urn:microsoft.com/office/officeart/2005/8/layout/orgChart1"/>
    <dgm:cxn modelId="{2D21DAFC-72EB-473C-B84A-67EF0E68809D}" type="presParOf" srcId="{461EA7B0-49E5-4404-8AFA-AB10D72560E2}" destId="{D76D4B9B-8108-46C7-82D2-3A23A2DFAE21}" srcOrd="0" destOrd="0" presId="urn:microsoft.com/office/officeart/2005/8/layout/orgChart1"/>
    <dgm:cxn modelId="{626A5BBA-F789-4561-838F-2AB1787A11C7}" type="presParOf" srcId="{461EA7B0-49E5-4404-8AFA-AB10D72560E2}" destId="{2BAB1203-191F-4C25-8F98-B7C4E0F4FF2A}" srcOrd="1" destOrd="0" presId="urn:microsoft.com/office/officeart/2005/8/layout/orgChart1"/>
    <dgm:cxn modelId="{203E35A9-F04C-47CC-A0F9-59FF12E64F1C}" type="presParOf" srcId="{2BAB1203-191F-4C25-8F98-B7C4E0F4FF2A}" destId="{097F7B79-4807-4672-8628-3A69C329FBC3}" srcOrd="0" destOrd="0" presId="urn:microsoft.com/office/officeart/2005/8/layout/orgChart1"/>
    <dgm:cxn modelId="{ADA22430-AE7D-48B0-BD7A-8B2B40973AEF}" type="presParOf" srcId="{097F7B79-4807-4672-8628-3A69C329FBC3}" destId="{374A101A-0441-4989-92C9-5BE60F3B1A9C}" srcOrd="0" destOrd="0" presId="urn:microsoft.com/office/officeart/2005/8/layout/orgChart1"/>
    <dgm:cxn modelId="{809EF60E-355B-4427-BEAA-81C8058A0CDE}" type="presParOf" srcId="{097F7B79-4807-4672-8628-3A69C329FBC3}" destId="{3DC3B93A-B63C-4D90-82D6-11B5C874CE23}" srcOrd="1" destOrd="0" presId="urn:microsoft.com/office/officeart/2005/8/layout/orgChart1"/>
    <dgm:cxn modelId="{2E358188-C22F-40F6-980E-AD9D9C81149A}" type="presParOf" srcId="{2BAB1203-191F-4C25-8F98-B7C4E0F4FF2A}" destId="{C76A59D1-95A6-4B96-A7CB-FF91FDE39E25}" srcOrd="1" destOrd="0" presId="urn:microsoft.com/office/officeart/2005/8/layout/orgChart1"/>
    <dgm:cxn modelId="{5B7F8608-EEA5-4B80-8A5E-50BA9CB33DC1}" type="presParOf" srcId="{2BAB1203-191F-4C25-8F98-B7C4E0F4FF2A}" destId="{28FF4BEC-F197-47C2-BE54-B075D12800E7}" srcOrd="2" destOrd="0" presId="urn:microsoft.com/office/officeart/2005/8/layout/orgChart1"/>
    <dgm:cxn modelId="{5580BE3A-CFC5-4621-AF70-4104A1764491}" type="presParOf" srcId="{461EA7B0-49E5-4404-8AFA-AB10D72560E2}" destId="{168EF4FA-4050-49B6-BDAC-9CC5B54EFE18}" srcOrd="2" destOrd="0" presId="urn:microsoft.com/office/officeart/2005/8/layout/orgChart1"/>
    <dgm:cxn modelId="{02CA87AE-E7FD-4F58-BC19-2305DAD09F1A}" type="presParOf" srcId="{461EA7B0-49E5-4404-8AFA-AB10D72560E2}" destId="{04BB7D90-EF26-44A4-A226-F0604E201D22}" srcOrd="3" destOrd="0" presId="urn:microsoft.com/office/officeart/2005/8/layout/orgChart1"/>
    <dgm:cxn modelId="{EFD1E67D-4672-4657-9CC6-595E873BC434}" type="presParOf" srcId="{04BB7D90-EF26-44A4-A226-F0604E201D22}" destId="{84C7458A-2030-4F2F-A54D-BB25170402DD}" srcOrd="0" destOrd="0" presId="urn:microsoft.com/office/officeart/2005/8/layout/orgChart1"/>
    <dgm:cxn modelId="{3A87C46E-ECBF-4B4E-8D85-C343EE70F723}" type="presParOf" srcId="{84C7458A-2030-4F2F-A54D-BB25170402DD}" destId="{1D89889E-958D-48C2-845A-B6426E7E0E91}" srcOrd="0" destOrd="0" presId="urn:microsoft.com/office/officeart/2005/8/layout/orgChart1"/>
    <dgm:cxn modelId="{6AA830C5-331F-4369-BBB9-2D5AF00508D4}" type="presParOf" srcId="{84C7458A-2030-4F2F-A54D-BB25170402DD}" destId="{147C9AD1-1917-4606-8081-1DA6329837BC}" srcOrd="1" destOrd="0" presId="urn:microsoft.com/office/officeart/2005/8/layout/orgChart1"/>
    <dgm:cxn modelId="{04FD30E2-C9A2-45A1-A09E-581D4DEFE451}" type="presParOf" srcId="{04BB7D90-EF26-44A4-A226-F0604E201D22}" destId="{7C61E7EB-0ACA-4108-9CED-1573AC310B42}" srcOrd="1" destOrd="0" presId="urn:microsoft.com/office/officeart/2005/8/layout/orgChart1"/>
    <dgm:cxn modelId="{719201F3-C7B9-44F8-AC0D-FA7D62A735F8}" type="presParOf" srcId="{04BB7D90-EF26-44A4-A226-F0604E201D22}" destId="{8FFDEDBE-D0B6-49C9-8697-AF39B9F60272}" srcOrd="2" destOrd="0" presId="urn:microsoft.com/office/officeart/2005/8/layout/orgChart1"/>
    <dgm:cxn modelId="{36FD0CAD-35DB-49A7-B4EA-4C7AB4B03478}" type="presParOf" srcId="{461EA7B0-49E5-4404-8AFA-AB10D72560E2}" destId="{A3868D48-0F06-4E7A-9973-14000E342FFF}" srcOrd="4" destOrd="0" presId="urn:microsoft.com/office/officeart/2005/8/layout/orgChart1"/>
    <dgm:cxn modelId="{98754D5C-8D40-413A-849E-E3445DDC8243}" type="presParOf" srcId="{461EA7B0-49E5-4404-8AFA-AB10D72560E2}" destId="{A4BD20F7-2E0A-43B0-AC1C-25D5E8ED41A0}" srcOrd="5" destOrd="0" presId="urn:microsoft.com/office/officeart/2005/8/layout/orgChart1"/>
    <dgm:cxn modelId="{CB334C44-C928-4E0D-9B29-6128FF61B8C7}" type="presParOf" srcId="{A4BD20F7-2E0A-43B0-AC1C-25D5E8ED41A0}" destId="{B1E519AB-5A6B-4E48-AF45-78EDEC864652}" srcOrd="0" destOrd="0" presId="urn:microsoft.com/office/officeart/2005/8/layout/orgChart1"/>
    <dgm:cxn modelId="{DA079213-D5BB-4E9E-9283-750E6628511F}" type="presParOf" srcId="{B1E519AB-5A6B-4E48-AF45-78EDEC864652}" destId="{3F73C742-E9BE-48C3-B0BD-96E80C8267C1}" srcOrd="0" destOrd="0" presId="urn:microsoft.com/office/officeart/2005/8/layout/orgChart1"/>
    <dgm:cxn modelId="{058938D7-098B-4267-86CD-EC5015728296}" type="presParOf" srcId="{B1E519AB-5A6B-4E48-AF45-78EDEC864652}" destId="{F7844EA4-1065-4146-BE53-900AB8E3CB29}" srcOrd="1" destOrd="0" presId="urn:microsoft.com/office/officeart/2005/8/layout/orgChart1"/>
    <dgm:cxn modelId="{9E1500FF-284A-4584-910A-945E74503DD3}" type="presParOf" srcId="{A4BD20F7-2E0A-43B0-AC1C-25D5E8ED41A0}" destId="{9262402A-F7BF-46BC-8F72-D9B13F530EE1}" srcOrd="1" destOrd="0" presId="urn:microsoft.com/office/officeart/2005/8/layout/orgChart1"/>
    <dgm:cxn modelId="{AB39C8D2-E89D-4D14-8803-EADBEDEB9366}" type="presParOf" srcId="{A4BD20F7-2E0A-43B0-AC1C-25D5E8ED41A0}" destId="{021F647E-36E4-4FD6-BC9C-18FA2768890E}" srcOrd="2" destOrd="0" presId="urn:microsoft.com/office/officeart/2005/8/layout/orgChart1"/>
    <dgm:cxn modelId="{7CD813CB-29E4-4168-A37A-65CEDADC15B4}" type="presParOf" srcId="{461EA7B0-49E5-4404-8AFA-AB10D72560E2}" destId="{3AF01AC4-F3C2-4580-82C4-AAACED96C188}" srcOrd="6" destOrd="0" presId="urn:microsoft.com/office/officeart/2005/8/layout/orgChart1"/>
    <dgm:cxn modelId="{A15FBB50-79F6-40B0-A1B7-A709820C9117}" type="presParOf" srcId="{461EA7B0-49E5-4404-8AFA-AB10D72560E2}" destId="{4308E926-56C5-4394-B165-91C4A6759C6F}" srcOrd="7" destOrd="0" presId="urn:microsoft.com/office/officeart/2005/8/layout/orgChart1"/>
    <dgm:cxn modelId="{52DA9F20-0D39-4F98-883F-4AEDBA04087C}" type="presParOf" srcId="{4308E926-56C5-4394-B165-91C4A6759C6F}" destId="{ABFC544C-BF8D-4EA3-A8E2-6771ADB0393A}" srcOrd="0" destOrd="0" presId="urn:microsoft.com/office/officeart/2005/8/layout/orgChart1"/>
    <dgm:cxn modelId="{E180C8D7-1CB4-4CCC-82C4-09A9F477ACEB}" type="presParOf" srcId="{ABFC544C-BF8D-4EA3-A8E2-6771ADB0393A}" destId="{72B86433-64F1-47DD-9515-8C7078EA8FD9}" srcOrd="0" destOrd="0" presId="urn:microsoft.com/office/officeart/2005/8/layout/orgChart1"/>
    <dgm:cxn modelId="{33B5C57B-A6A1-44EB-B636-586DBF20C74E}" type="presParOf" srcId="{ABFC544C-BF8D-4EA3-A8E2-6771ADB0393A}" destId="{ED45FA66-EA4F-4A9A-82B8-404193DD50B8}" srcOrd="1" destOrd="0" presId="urn:microsoft.com/office/officeart/2005/8/layout/orgChart1"/>
    <dgm:cxn modelId="{ACF00A6B-89D8-4877-B598-BFC6FFD55F83}" type="presParOf" srcId="{4308E926-56C5-4394-B165-91C4A6759C6F}" destId="{31CBFF22-B1B2-4FAB-81A4-A5741E91C65C}" srcOrd="1" destOrd="0" presId="urn:microsoft.com/office/officeart/2005/8/layout/orgChart1"/>
    <dgm:cxn modelId="{40CDCC13-CC17-4AA7-AC1C-CCB8F158EBE8}" type="presParOf" srcId="{4308E926-56C5-4394-B165-91C4A6759C6F}" destId="{116B4CA1-6028-45BC-9083-CCDFD4552152}" srcOrd="2" destOrd="0" presId="urn:microsoft.com/office/officeart/2005/8/layout/orgChart1"/>
    <dgm:cxn modelId="{AFAB0FC1-760A-41AF-B597-9C1DA37AC670}" type="presParOf" srcId="{A12BE8C1-991E-400A-B668-02A6784F773D}" destId="{D5094C2A-8484-47B5-B1F4-DF6CD2FD8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FF974-A960-411B-A9EA-46F8CCE9DF9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45F43E-BA85-4AF2-8E05-4589CFEFF81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000" dirty="0"/>
            <a:t>P&amp;D Special Revenue Fund</a:t>
          </a:r>
        </a:p>
        <a:p>
          <a:r>
            <a:rPr lang="en-US" sz="2000" dirty="0"/>
            <a:t>$9,006</a:t>
          </a:r>
        </a:p>
        <a:p>
          <a:r>
            <a:rPr lang="en-US" sz="2000" dirty="0"/>
            <a:t>FTE’s: 54.5</a:t>
          </a:r>
        </a:p>
      </dgm:t>
    </dgm:pt>
    <dgm:pt modelId="{F37C1AA5-4D4E-4F1C-B42B-B12B6C7E6550}" type="parTrans" cxnId="{E39393B0-B609-418F-AA00-C9E12103565B}">
      <dgm:prSet/>
      <dgm:spPr/>
      <dgm:t>
        <a:bodyPr/>
        <a:lstStyle/>
        <a:p>
          <a:endParaRPr lang="en-US"/>
        </a:p>
      </dgm:t>
    </dgm:pt>
    <dgm:pt modelId="{4207523B-7644-4207-A6EC-BC6E099F2B10}" type="sibTrans" cxnId="{E39393B0-B609-418F-AA00-C9E12103565B}">
      <dgm:prSet/>
      <dgm:spPr/>
      <dgm:t>
        <a:bodyPr/>
        <a:lstStyle/>
        <a:p>
          <a:endParaRPr lang="en-US"/>
        </a:p>
      </dgm:t>
    </dgm:pt>
    <dgm:pt modelId="{BC795619-AF80-43CC-A946-BD1FFA3E65D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b="1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Review Development Plats/Site Plans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$1,373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14.0</a:t>
          </a:r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gm:t>
    </dgm:pt>
    <dgm:pt modelId="{BCF44317-3081-484E-AF6D-360F75E7E63F}" type="parTrans" cxnId="{A29975DB-B83D-4C3F-8357-433297A868EB}">
      <dgm:prSet/>
      <dgm:spPr/>
      <dgm:t>
        <a:bodyPr/>
        <a:lstStyle/>
        <a:p>
          <a:endParaRPr lang="en-US"/>
        </a:p>
      </dgm:t>
    </dgm:pt>
    <dgm:pt modelId="{4FC30D94-0F80-42D2-BE9E-C0FB11070B49}" type="sibTrans" cxnId="{A29975DB-B83D-4C3F-8357-433297A868EB}">
      <dgm:prSet/>
      <dgm:spPr/>
      <dgm:t>
        <a:bodyPr/>
        <a:lstStyle/>
        <a:p>
          <a:endParaRPr lang="en-US"/>
        </a:p>
      </dgm:t>
    </dgm:pt>
    <dgm:pt modelId="{82020D96-4B66-4363-81FE-139A9EBFA15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b="1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Review Subdivision Plat Application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$2,133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22.0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gm:t>
    </dgm:pt>
    <dgm:pt modelId="{1C3CEBD4-89A2-4744-90D5-58A684B47790}" type="parTrans" cxnId="{E033A570-D92D-446B-AC6D-6DB0595C0EB0}">
      <dgm:prSet/>
      <dgm:spPr/>
      <dgm:t>
        <a:bodyPr/>
        <a:lstStyle/>
        <a:p>
          <a:endParaRPr lang="en-US"/>
        </a:p>
      </dgm:t>
    </dgm:pt>
    <dgm:pt modelId="{9795490F-5729-4CF7-B0F4-8F28CF9BB2BD}" type="sibTrans" cxnId="{E033A570-D92D-446B-AC6D-6DB0595C0EB0}">
      <dgm:prSet/>
      <dgm:spPr/>
      <dgm:t>
        <a:bodyPr/>
        <a:lstStyle/>
        <a:p>
          <a:endParaRPr lang="en-US"/>
        </a:p>
      </dgm:t>
    </dgm:pt>
    <dgm:pt modelId="{8CE373FF-2396-43BC-B974-DE68B2CD75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Services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Customer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&amp; Admin Support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$5,500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18.5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A5CA471D-7656-465A-A8D6-B3F15C04F791}" type="parTrans" cxnId="{B58DD783-D12F-4614-9F95-E89CE5634532}">
      <dgm:prSet/>
      <dgm:spPr/>
      <dgm:t>
        <a:bodyPr/>
        <a:lstStyle/>
        <a:p>
          <a:endParaRPr lang="en-US"/>
        </a:p>
      </dgm:t>
    </dgm:pt>
    <dgm:pt modelId="{C72FDAB9-3F64-4B64-A506-F6A64CA59D10}" type="sibTrans" cxnId="{B58DD783-D12F-4614-9F95-E89CE5634532}">
      <dgm:prSet/>
      <dgm:spPr/>
      <dgm:t>
        <a:bodyPr/>
        <a:lstStyle/>
        <a:p>
          <a:endParaRPr lang="en-US"/>
        </a:p>
      </dgm:t>
    </dgm:pt>
    <dgm:pt modelId="{1E706974-5922-4F63-8E4C-0CF834406964}" type="pres">
      <dgm:prSet presAssocID="{019FF974-A960-411B-A9EA-46F8CCE9D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2BE8C1-991E-400A-B668-02A6784F773D}" type="pres">
      <dgm:prSet presAssocID="{A345F43E-BA85-4AF2-8E05-4589CFEFF81E}" presName="hierRoot1" presStyleCnt="0">
        <dgm:presLayoutVars>
          <dgm:hierBranch val="init"/>
        </dgm:presLayoutVars>
      </dgm:prSet>
      <dgm:spPr/>
    </dgm:pt>
    <dgm:pt modelId="{1E05A7DD-A71A-44D7-B4C0-58F430DBAC5D}" type="pres">
      <dgm:prSet presAssocID="{A345F43E-BA85-4AF2-8E05-4589CFEFF81E}" presName="rootComposite1" presStyleCnt="0"/>
      <dgm:spPr/>
    </dgm:pt>
    <dgm:pt modelId="{7E2CDCBA-0298-4EDD-978E-8C81F6EE9D07}" type="pres">
      <dgm:prSet presAssocID="{A345F43E-BA85-4AF2-8E05-4589CFEFF81E}" presName="rootText1" presStyleLbl="node0" presStyleIdx="0" presStyleCnt="1" custScaleX="371521" custScaleY="216612">
        <dgm:presLayoutVars>
          <dgm:chPref val="3"/>
        </dgm:presLayoutVars>
      </dgm:prSet>
      <dgm:spPr/>
    </dgm:pt>
    <dgm:pt modelId="{E182603D-2887-4318-8A20-C5F99AF50625}" type="pres">
      <dgm:prSet presAssocID="{A345F43E-BA85-4AF2-8E05-4589CFEFF81E}" presName="rootConnector1" presStyleLbl="node1" presStyleIdx="0" presStyleCnt="0"/>
      <dgm:spPr/>
    </dgm:pt>
    <dgm:pt modelId="{461EA7B0-49E5-4404-8AFA-AB10D72560E2}" type="pres">
      <dgm:prSet presAssocID="{A345F43E-BA85-4AF2-8E05-4589CFEFF81E}" presName="hierChild2" presStyleCnt="0"/>
      <dgm:spPr/>
    </dgm:pt>
    <dgm:pt modelId="{D76D4B9B-8108-46C7-82D2-3A23A2DFAE21}" type="pres">
      <dgm:prSet presAssocID="{BCF44317-3081-484E-AF6D-360F75E7E63F}" presName="Name37" presStyleLbl="parChTrans1D2" presStyleIdx="0" presStyleCnt="3"/>
      <dgm:spPr/>
    </dgm:pt>
    <dgm:pt modelId="{2BAB1203-191F-4C25-8F98-B7C4E0F4FF2A}" type="pres">
      <dgm:prSet presAssocID="{BC795619-AF80-43CC-A946-BD1FFA3E65D6}" presName="hierRoot2" presStyleCnt="0">
        <dgm:presLayoutVars>
          <dgm:hierBranch val="r"/>
        </dgm:presLayoutVars>
      </dgm:prSet>
      <dgm:spPr/>
    </dgm:pt>
    <dgm:pt modelId="{097F7B79-4807-4672-8628-3A69C329FBC3}" type="pres">
      <dgm:prSet presAssocID="{BC795619-AF80-43CC-A946-BD1FFA3E65D6}" presName="rootComposite" presStyleCnt="0"/>
      <dgm:spPr/>
    </dgm:pt>
    <dgm:pt modelId="{374A101A-0441-4989-92C9-5BE60F3B1A9C}" type="pres">
      <dgm:prSet presAssocID="{BC795619-AF80-43CC-A946-BD1FFA3E65D6}" presName="rootText" presStyleLbl="node2" presStyleIdx="0" presStyleCnt="3" custScaleX="117070" custScaleY="314273" custLinFactNeighborX="-18300" custLinFactNeighborY="73">
        <dgm:presLayoutVars>
          <dgm:chPref val="3"/>
        </dgm:presLayoutVars>
      </dgm:prSet>
      <dgm:spPr/>
    </dgm:pt>
    <dgm:pt modelId="{3DC3B93A-B63C-4D90-82D6-11B5C874CE23}" type="pres">
      <dgm:prSet presAssocID="{BC795619-AF80-43CC-A946-BD1FFA3E65D6}" presName="rootConnector" presStyleLbl="node2" presStyleIdx="0" presStyleCnt="3"/>
      <dgm:spPr/>
    </dgm:pt>
    <dgm:pt modelId="{C76A59D1-95A6-4B96-A7CB-FF91FDE39E25}" type="pres">
      <dgm:prSet presAssocID="{BC795619-AF80-43CC-A946-BD1FFA3E65D6}" presName="hierChild4" presStyleCnt="0"/>
      <dgm:spPr/>
    </dgm:pt>
    <dgm:pt modelId="{28FF4BEC-F197-47C2-BE54-B075D12800E7}" type="pres">
      <dgm:prSet presAssocID="{BC795619-AF80-43CC-A946-BD1FFA3E65D6}" presName="hierChild5" presStyleCnt="0"/>
      <dgm:spPr/>
    </dgm:pt>
    <dgm:pt modelId="{168EF4FA-4050-49B6-BDAC-9CC5B54EFE18}" type="pres">
      <dgm:prSet presAssocID="{1C3CEBD4-89A2-4744-90D5-58A684B47790}" presName="Name37" presStyleLbl="parChTrans1D2" presStyleIdx="1" presStyleCnt="3"/>
      <dgm:spPr/>
    </dgm:pt>
    <dgm:pt modelId="{04BB7D90-EF26-44A4-A226-F0604E201D22}" type="pres">
      <dgm:prSet presAssocID="{82020D96-4B66-4363-81FE-139A9EBFA15F}" presName="hierRoot2" presStyleCnt="0">
        <dgm:presLayoutVars>
          <dgm:hierBranch val="r"/>
        </dgm:presLayoutVars>
      </dgm:prSet>
      <dgm:spPr/>
    </dgm:pt>
    <dgm:pt modelId="{84C7458A-2030-4F2F-A54D-BB25170402DD}" type="pres">
      <dgm:prSet presAssocID="{82020D96-4B66-4363-81FE-139A9EBFA15F}" presName="rootComposite" presStyleCnt="0"/>
      <dgm:spPr/>
    </dgm:pt>
    <dgm:pt modelId="{1D89889E-958D-48C2-845A-B6426E7E0E91}" type="pres">
      <dgm:prSet presAssocID="{82020D96-4B66-4363-81FE-139A9EBFA15F}" presName="rootText" presStyleLbl="node2" presStyleIdx="1" presStyleCnt="3" custScaleX="119202" custScaleY="319997" custLinFactNeighborX="1066" custLinFactNeighborY="73">
        <dgm:presLayoutVars>
          <dgm:chPref val="3"/>
        </dgm:presLayoutVars>
      </dgm:prSet>
      <dgm:spPr/>
    </dgm:pt>
    <dgm:pt modelId="{147C9AD1-1917-4606-8081-1DA6329837BC}" type="pres">
      <dgm:prSet presAssocID="{82020D96-4B66-4363-81FE-139A9EBFA15F}" presName="rootConnector" presStyleLbl="node2" presStyleIdx="1" presStyleCnt="3"/>
      <dgm:spPr/>
    </dgm:pt>
    <dgm:pt modelId="{7C61E7EB-0ACA-4108-9CED-1573AC310B42}" type="pres">
      <dgm:prSet presAssocID="{82020D96-4B66-4363-81FE-139A9EBFA15F}" presName="hierChild4" presStyleCnt="0"/>
      <dgm:spPr/>
    </dgm:pt>
    <dgm:pt modelId="{8FFDEDBE-D0B6-49C9-8697-AF39B9F60272}" type="pres">
      <dgm:prSet presAssocID="{82020D96-4B66-4363-81FE-139A9EBFA15F}" presName="hierChild5" presStyleCnt="0"/>
      <dgm:spPr/>
    </dgm:pt>
    <dgm:pt modelId="{A3868D48-0F06-4E7A-9973-14000E342FFF}" type="pres">
      <dgm:prSet presAssocID="{A5CA471D-7656-465A-A8D6-B3F15C04F791}" presName="Name37" presStyleLbl="parChTrans1D2" presStyleIdx="2" presStyleCnt="3"/>
      <dgm:spPr/>
    </dgm:pt>
    <dgm:pt modelId="{A4BD20F7-2E0A-43B0-AC1C-25D5E8ED41A0}" type="pres">
      <dgm:prSet presAssocID="{8CE373FF-2396-43BC-B974-DE68B2CD7550}" presName="hierRoot2" presStyleCnt="0">
        <dgm:presLayoutVars>
          <dgm:hierBranch val="init"/>
        </dgm:presLayoutVars>
      </dgm:prSet>
      <dgm:spPr/>
    </dgm:pt>
    <dgm:pt modelId="{B1E519AB-5A6B-4E48-AF45-78EDEC864652}" type="pres">
      <dgm:prSet presAssocID="{8CE373FF-2396-43BC-B974-DE68B2CD7550}" presName="rootComposite" presStyleCnt="0"/>
      <dgm:spPr/>
    </dgm:pt>
    <dgm:pt modelId="{3F73C742-E9BE-48C3-B0BD-96E80C8267C1}" type="pres">
      <dgm:prSet presAssocID="{8CE373FF-2396-43BC-B974-DE68B2CD7550}" presName="rootText" presStyleLbl="node2" presStyleIdx="2" presStyleCnt="3" custScaleX="119202" custScaleY="319997" custLinFactNeighborX="20451" custLinFactNeighborY="11283">
        <dgm:presLayoutVars>
          <dgm:chPref val="3"/>
        </dgm:presLayoutVars>
      </dgm:prSet>
      <dgm:spPr/>
    </dgm:pt>
    <dgm:pt modelId="{F7844EA4-1065-4146-BE53-900AB8E3CB29}" type="pres">
      <dgm:prSet presAssocID="{8CE373FF-2396-43BC-B974-DE68B2CD7550}" presName="rootConnector" presStyleLbl="node2" presStyleIdx="2" presStyleCnt="3"/>
      <dgm:spPr/>
    </dgm:pt>
    <dgm:pt modelId="{9262402A-F7BF-46BC-8F72-D9B13F530EE1}" type="pres">
      <dgm:prSet presAssocID="{8CE373FF-2396-43BC-B974-DE68B2CD7550}" presName="hierChild4" presStyleCnt="0"/>
      <dgm:spPr/>
    </dgm:pt>
    <dgm:pt modelId="{021F647E-36E4-4FD6-BC9C-18FA2768890E}" type="pres">
      <dgm:prSet presAssocID="{8CE373FF-2396-43BC-B974-DE68B2CD7550}" presName="hierChild5" presStyleCnt="0"/>
      <dgm:spPr/>
    </dgm:pt>
    <dgm:pt modelId="{D5094C2A-8484-47B5-B1F4-DF6CD2FD8DC0}" type="pres">
      <dgm:prSet presAssocID="{A345F43E-BA85-4AF2-8E05-4589CFEFF81E}" presName="hierChild3" presStyleCnt="0"/>
      <dgm:spPr/>
    </dgm:pt>
  </dgm:ptLst>
  <dgm:cxnLst>
    <dgm:cxn modelId="{A8B73003-0CA6-4E9E-92FF-EF0B4010A033}" type="presOf" srcId="{A345F43E-BA85-4AF2-8E05-4589CFEFF81E}" destId="{7E2CDCBA-0298-4EDD-978E-8C81F6EE9D07}" srcOrd="0" destOrd="0" presId="urn:microsoft.com/office/officeart/2005/8/layout/orgChart1"/>
    <dgm:cxn modelId="{0980FB16-D52E-4F59-BAFC-CC0677A95497}" type="presOf" srcId="{BC795619-AF80-43CC-A946-BD1FFA3E65D6}" destId="{374A101A-0441-4989-92C9-5BE60F3B1A9C}" srcOrd="0" destOrd="0" presId="urn:microsoft.com/office/officeart/2005/8/layout/orgChart1"/>
    <dgm:cxn modelId="{EAB4EE3C-092B-4704-B22E-EEC617A718EF}" type="presOf" srcId="{BCF44317-3081-484E-AF6D-360F75E7E63F}" destId="{D76D4B9B-8108-46C7-82D2-3A23A2DFAE21}" srcOrd="0" destOrd="0" presId="urn:microsoft.com/office/officeart/2005/8/layout/orgChart1"/>
    <dgm:cxn modelId="{2610DA67-1D72-4141-BB3E-23892EC6314A}" type="presOf" srcId="{82020D96-4B66-4363-81FE-139A9EBFA15F}" destId="{1D89889E-958D-48C2-845A-B6426E7E0E91}" srcOrd="0" destOrd="0" presId="urn:microsoft.com/office/officeart/2005/8/layout/orgChart1"/>
    <dgm:cxn modelId="{E033A570-D92D-446B-AC6D-6DB0595C0EB0}" srcId="{A345F43E-BA85-4AF2-8E05-4589CFEFF81E}" destId="{82020D96-4B66-4363-81FE-139A9EBFA15F}" srcOrd="1" destOrd="0" parTransId="{1C3CEBD4-89A2-4744-90D5-58A684B47790}" sibTransId="{9795490F-5729-4CF7-B0F4-8F28CF9BB2BD}"/>
    <dgm:cxn modelId="{AE763254-0C4A-4542-AA5A-7E2FBA611234}" type="presOf" srcId="{1C3CEBD4-89A2-4744-90D5-58A684B47790}" destId="{168EF4FA-4050-49B6-BDAC-9CC5B54EFE18}" srcOrd="0" destOrd="0" presId="urn:microsoft.com/office/officeart/2005/8/layout/orgChart1"/>
    <dgm:cxn modelId="{B58DD783-D12F-4614-9F95-E89CE5634532}" srcId="{A345F43E-BA85-4AF2-8E05-4589CFEFF81E}" destId="{8CE373FF-2396-43BC-B974-DE68B2CD7550}" srcOrd="2" destOrd="0" parTransId="{A5CA471D-7656-465A-A8D6-B3F15C04F791}" sibTransId="{C72FDAB9-3F64-4B64-A506-F6A64CA59D10}"/>
    <dgm:cxn modelId="{85B9CEA5-DEE7-4009-B7E6-0750AAC055C0}" type="presOf" srcId="{BC795619-AF80-43CC-A946-BD1FFA3E65D6}" destId="{3DC3B93A-B63C-4D90-82D6-11B5C874CE23}" srcOrd="1" destOrd="0" presId="urn:microsoft.com/office/officeart/2005/8/layout/orgChart1"/>
    <dgm:cxn modelId="{2B50ECA8-6361-43A4-8773-1306D1FCBB58}" type="presOf" srcId="{82020D96-4B66-4363-81FE-139A9EBFA15F}" destId="{147C9AD1-1917-4606-8081-1DA6329837BC}" srcOrd="1" destOrd="0" presId="urn:microsoft.com/office/officeart/2005/8/layout/orgChart1"/>
    <dgm:cxn modelId="{E39393B0-B609-418F-AA00-C9E12103565B}" srcId="{019FF974-A960-411B-A9EA-46F8CCE9DF91}" destId="{A345F43E-BA85-4AF2-8E05-4589CFEFF81E}" srcOrd="0" destOrd="0" parTransId="{F37C1AA5-4D4E-4F1C-B42B-B12B6C7E6550}" sibTransId="{4207523B-7644-4207-A6EC-BC6E099F2B10}"/>
    <dgm:cxn modelId="{BE966FBB-AFA3-4056-8215-2437F9D6A588}" type="presOf" srcId="{A5CA471D-7656-465A-A8D6-B3F15C04F791}" destId="{A3868D48-0F06-4E7A-9973-14000E342FFF}" srcOrd="0" destOrd="0" presId="urn:microsoft.com/office/officeart/2005/8/layout/orgChart1"/>
    <dgm:cxn modelId="{957D9CC1-D8EB-4D21-857A-3DF63FECF521}" type="presOf" srcId="{019FF974-A960-411B-A9EA-46F8CCE9DF91}" destId="{1E706974-5922-4F63-8E4C-0CF834406964}" srcOrd="0" destOrd="0" presId="urn:microsoft.com/office/officeart/2005/8/layout/orgChart1"/>
    <dgm:cxn modelId="{20EF5DC4-47E0-4DD7-9B19-61E36A17EB9B}" type="presOf" srcId="{8CE373FF-2396-43BC-B974-DE68B2CD7550}" destId="{F7844EA4-1065-4146-BE53-900AB8E3CB29}" srcOrd="1" destOrd="0" presId="urn:microsoft.com/office/officeart/2005/8/layout/orgChart1"/>
    <dgm:cxn modelId="{05C586D2-0DCC-4CF2-8926-22584DFC9F5A}" type="presOf" srcId="{8CE373FF-2396-43BC-B974-DE68B2CD7550}" destId="{3F73C742-E9BE-48C3-B0BD-96E80C8267C1}" srcOrd="0" destOrd="0" presId="urn:microsoft.com/office/officeart/2005/8/layout/orgChart1"/>
    <dgm:cxn modelId="{A29975DB-B83D-4C3F-8357-433297A868EB}" srcId="{A345F43E-BA85-4AF2-8E05-4589CFEFF81E}" destId="{BC795619-AF80-43CC-A946-BD1FFA3E65D6}" srcOrd="0" destOrd="0" parTransId="{BCF44317-3081-484E-AF6D-360F75E7E63F}" sibTransId="{4FC30D94-0F80-42D2-BE9E-C0FB11070B49}"/>
    <dgm:cxn modelId="{9B180DE2-B9AF-4531-A49B-AB16D17FB95E}" type="presOf" srcId="{A345F43E-BA85-4AF2-8E05-4589CFEFF81E}" destId="{E182603D-2887-4318-8A20-C5F99AF50625}" srcOrd="1" destOrd="0" presId="urn:microsoft.com/office/officeart/2005/8/layout/orgChart1"/>
    <dgm:cxn modelId="{34A145A1-4EFF-41BA-888C-5EA65C0D5535}" type="presParOf" srcId="{1E706974-5922-4F63-8E4C-0CF834406964}" destId="{A12BE8C1-991E-400A-B668-02A6784F773D}" srcOrd="0" destOrd="0" presId="urn:microsoft.com/office/officeart/2005/8/layout/orgChart1"/>
    <dgm:cxn modelId="{5F0740A2-91EF-423C-8F68-E4BC9345E4C1}" type="presParOf" srcId="{A12BE8C1-991E-400A-B668-02A6784F773D}" destId="{1E05A7DD-A71A-44D7-B4C0-58F430DBAC5D}" srcOrd="0" destOrd="0" presId="urn:microsoft.com/office/officeart/2005/8/layout/orgChart1"/>
    <dgm:cxn modelId="{46B22C8E-A72F-466B-BE30-9D0C14434DAD}" type="presParOf" srcId="{1E05A7DD-A71A-44D7-B4C0-58F430DBAC5D}" destId="{7E2CDCBA-0298-4EDD-978E-8C81F6EE9D07}" srcOrd="0" destOrd="0" presId="urn:microsoft.com/office/officeart/2005/8/layout/orgChart1"/>
    <dgm:cxn modelId="{3ED04296-C865-442C-ABB1-A9F4D9B5BAC6}" type="presParOf" srcId="{1E05A7DD-A71A-44D7-B4C0-58F430DBAC5D}" destId="{E182603D-2887-4318-8A20-C5F99AF50625}" srcOrd="1" destOrd="0" presId="urn:microsoft.com/office/officeart/2005/8/layout/orgChart1"/>
    <dgm:cxn modelId="{D81D9B89-D1C4-4F74-B5BF-A175B4F9A51F}" type="presParOf" srcId="{A12BE8C1-991E-400A-B668-02A6784F773D}" destId="{461EA7B0-49E5-4404-8AFA-AB10D72560E2}" srcOrd="1" destOrd="0" presId="urn:microsoft.com/office/officeart/2005/8/layout/orgChart1"/>
    <dgm:cxn modelId="{2D21DAFC-72EB-473C-B84A-67EF0E68809D}" type="presParOf" srcId="{461EA7B0-49E5-4404-8AFA-AB10D72560E2}" destId="{D76D4B9B-8108-46C7-82D2-3A23A2DFAE21}" srcOrd="0" destOrd="0" presId="urn:microsoft.com/office/officeart/2005/8/layout/orgChart1"/>
    <dgm:cxn modelId="{626A5BBA-F789-4561-838F-2AB1787A11C7}" type="presParOf" srcId="{461EA7B0-49E5-4404-8AFA-AB10D72560E2}" destId="{2BAB1203-191F-4C25-8F98-B7C4E0F4FF2A}" srcOrd="1" destOrd="0" presId="urn:microsoft.com/office/officeart/2005/8/layout/orgChart1"/>
    <dgm:cxn modelId="{203E35A9-F04C-47CC-A0F9-59FF12E64F1C}" type="presParOf" srcId="{2BAB1203-191F-4C25-8F98-B7C4E0F4FF2A}" destId="{097F7B79-4807-4672-8628-3A69C329FBC3}" srcOrd="0" destOrd="0" presId="urn:microsoft.com/office/officeart/2005/8/layout/orgChart1"/>
    <dgm:cxn modelId="{ADA22430-AE7D-48B0-BD7A-8B2B40973AEF}" type="presParOf" srcId="{097F7B79-4807-4672-8628-3A69C329FBC3}" destId="{374A101A-0441-4989-92C9-5BE60F3B1A9C}" srcOrd="0" destOrd="0" presId="urn:microsoft.com/office/officeart/2005/8/layout/orgChart1"/>
    <dgm:cxn modelId="{809EF60E-355B-4427-BEAA-81C8058A0CDE}" type="presParOf" srcId="{097F7B79-4807-4672-8628-3A69C329FBC3}" destId="{3DC3B93A-B63C-4D90-82D6-11B5C874CE23}" srcOrd="1" destOrd="0" presId="urn:microsoft.com/office/officeart/2005/8/layout/orgChart1"/>
    <dgm:cxn modelId="{2E358188-C22F-40F6-980E-AD9D9C81149A}" type="presParOf" srcId="{2BAB1203-191F-4C25-8F98-B7C4E0F4FF2A}" destId="{C76A59D1-95A6-4B96-A7CB-FF91FDE39E25}" srcOrd="1" destOrd="0" presId="urn:microsoft.com/office/officeart/2005/8/layout/orgChart1"/>
    <dgm:cxn modelId="{5B7F8608-EEA5-4B80-8A5E-50BA9CB33DC1}" type="presParOf" srcId="{2BAB1203-191F-4C25-8F98-B7C4E0F4FF2A}" destId="{28FF4BEC-F197-47C2-BE54-B075D12800E7}" srcOrd="2" destOrd="0" presId="urn:microsoft.com/office/officeart/2005/8/layout/orgChart1"/>
    <dgm:cxn modelId="{5580BE3A-CFC5-4621-AF70-4104A1764491}" type="presParOf" srcId="{461EA7B0-49E5-4404-8AFA-AB10D72560E2}" destId="{168EF4FA-4050-49B6-BDAC-9CC5B54EFE18}" srcOrd="2" destOrd="0" presId="urn:microsoft.com/office/officeart/2005/8/layout/orgChart1"/>
    <dgm:cxn modelId="{02CA87AE-E7FD-4F58-BC19-2305DAD09F1A}" type="presParOf" srcId="{461EA7B0-49E5-4404-8AFA-AB10D72560E2}" destId="{04BB7D90-EF26-44A4-A226-F0604E201D22}" srcOrd="3" destOrd="0" presId="urn:microsoft.com/office/officeart/2005/8/layout/orgChart1"/>
    <dgm:cxn modelId="{EFD1E67D-4672-4657-9CC6-595E873BC434}" type="presParOf" srcId="{04BB7D90-EF26-44A4-A226-F0604E201D22}" destId="{84C7458A-2030-4F2F-A54D-BB25170402DD}" srcOrd="0" destOrd="0" presId="urn:microsoft.com/office/officeart/2005/8/layout/orgChart1"/>
    <dgm:cxn modelId="{3A87C46E-ECBF-4B4E-8D85-C343EE70F723}" type="presParOf" srcId="{84C7458A-2030-4F2F-A54D-BB25170402DD}" destId="{1D89889E-958D-48C2-845A-B6426E7E0E91}" srcOrd="0" destOrd="0" presId="urn:microsoft.com/office/officeart/2005/8/layout/orgChart1"/>
    <dgm:cxn modelId="{6AA830C5-331F-4369-BBB9-2D5AF00508D4}" type="presParOf" srcId="{84C7458A-2030-4F2F-A54D-BB25170402DD}" destId="{147C9AD1-1917-4606-8081-1DA6329837BC}" srcOrd="1" destOrd="0" presId="urn:microsoft.com/office/officeart/2005/8/layout/orgChart1"/>
    <dgm:cxn modelId="{04FD30E2-C9A2-45A1-A09E-581D4DEFE451}" type="presParOf" srcId="{04BB7D90-EF26-44A4-A226-F0604E201D22}" destId="{7C61E7EB-0ACA-4108-9CED-1573AC310B42}" srcOrd="1" destOrd="0" presId="urn:microsoft.com/office/officeart/2005/8/layout/orgChart1"/>
    <dgm:cxn modelId="{719201F3-C7B9-44F8-AC0D-FA7D62A735F8}" type="presParOf" srcId="{04BB7D90-EF26-44A4-A226-F0604E201D22}" destId="{8FFDEDBE-D0B6-49C9-8697-AF39B9F60272}" srcOrd="2" destOrd="0" presId="urn:microsoft.com/office/officeart/2005/8/layout/orgChart1"/>
    <dgm:cxn modelId="{36FD0CAD-35DB-49A7-B4EA-4C7AB4B03478}" type="presParOf" srcId="{461EA7B0-49E5-4404-8AFA-AB10D72560E2}" destId="{A3868D48-0F06-4E7A-9973-14000E342FFF}" srcOrd="4" destOrd="0" presId="urn:microsoft.com/office/officeart/2005/8/layout/orgChart1"/>
    <dgm:cxn modelId="{98754D5C-8D40-413A-849E-E3445DDC8243}" type="presParOf" srcId="{461EA7B0-49E5-4404-8AFA-AB10D72560E2}" destId="{A4BD20F7-2E0A-43B0-AC1C-25D5E8ED41A0}" srcOrd="5" destOrd="0" presId="urn:microsoft.com/office/officeart/2005/8/layout/orgChart1"/>
    <dgm:cxn modelId="{CB334C44-C928-4E0D-9B29-6128FF61B8C7}" type="presParOf" srcId="{A4BD20F7-2E0A-43B0-AC1C-25D5E8ED41A0}" destId="{B1E519AB-5A6B-4E48-AF45-78EDEC864652}" srcOrd="0" destOrd="0" presId="urn:microsoft.com/office/officeart/2005/8/layout/orgChart1"/>
    <dgm:cxn modelId="{DA079213-D5BB-4E9E-9283-750E6628511F}" type="presParOf" srcId="{B1E519AB-5A6B-4E48-AF45-78EDEC864652}" destId="{3F73C742-E9BE-48C3-B0BD-96E80C8267C1}" srcOrd="0" destOrd="0" presId="urn:microsoft.com/office/officeart/2005/8/layout/orgChart1"/>
    <dgm:cxn modelId="{058938D7-098B-4267-86CD-EC5015728296}" type="presParOf" srcId="{B1E519AB-5A6B-4E48-AF45-78EDEC864652}" destId="{F7844EA4-1065-4146-BE53-900AB8E3CB29}" srcOrd="1" destOrd="0" presId="urn:microsoft.com/office/officeart/2005/8/layout/orgChart1"/>
    <dgm:cxn modelId="{9E1500FF-284A-4584-910A-945E74503DD3}" type="presParOf" srcId="{A4BD20F7-2E0A-43B0-AC1C-25D5E8ED41A0}" destId="{9262402A-F7BF-46BC-8F72-D9B13F530EE1}" srcOrd="1" destOrd="0" presId="urn:microsoft.com/office/officeart/2005/8/layout/orgChart1"/>
    <dgm:cxn modelId="{AB39C8D2-E89D-4D14-8803-EADBEDEB9366}" type="presParOf" srcId="{A4BD20F7-2E0A-43B0-AC1C-25D5E8ED41A0}" destId="{021F647E-36E4-4FD6-BC9C-18FA2768890E}" srcOrd="2" destOrd="0" presId="urn:microsoft.com/office/officeart/2005/8/layout/orgChart1"/>
    <dgm:cxn modelId="{AFAB0FC1-760A-41AF-B597-9C1DA37AC670}" type="presParOf" srcId="{A12BE8C1-991E-400A-B668-02A6784F773D}" destId="{D5094C2A-8484-47B5-B1F4-DF6CD2FD8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9FF974-A960-411B-A9EA-46F8CCE9DF9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45F43E-BA85-4AF2-8E05-4589CFEFF81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000" dirty="0"/>
            <a:t>Central Service Revolving Fund</a:t>
          </a:r>
        </a:p>
        <a:p>
          <a:r>
            <a:rPr lang="en-US" sz="2000" dirty="0"/>
            <a:t>$1,633</a:t>
          </a:r>
        </a:p>
        <a:p>
          <a:r>
            <a:rPr lang="en-US" sz="2000" dirty="0"/>
            <a:t>FTE’s: 11.5</a:t>
          </a:r>
        </a:p>
      </dgm:t>
    </dgm:pt>
    <dgm:pt modelId="{F37C1AA5-4D4E-4F1C-B42B-B12B6C7E6550}" type="parTrans" cxnId="{E39393B0-B609-418F-AA00-C9E12103565B}">
      <dgm:prSet/>
      <dgm:spPr/>
      <dgm:t>
        <a:bodyPr/>
        <a:lstStyle/>
        <a:p>
          <a:endParaRPr lang="en-US"/>
        </a:p>
      </dgm:t>
    </dgm:pt>
    <dgm:pt modelId="{4207523B-7644-4207-A6EC-BC6E099F2B10}" type="sibTrans" cxnId="{E39393B0-B609-418F-AA00-C9E12103565B}">
      <dgm:prSet/>
      <dgm:spPr/>
      <dgm:t>
        <a:bodyPr/>
        <a:lstStyle/>
        <a:p>
          <a:endParaRPr lang="en-US"/>
        </a:p>
      </dgm:t>
    </dgm:pt>
    <dgm:pt modelId="{8CE373FF-2396-43BC-B974-DE68B2CD75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$1,633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11.5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A5CA471D-7656-465A-A8D6-B3F15C04F791}" type="parTrans" cxnId="{B58DD783-D12F-4614-9F95-E89CE5634532}">
      <dgm:prSet/>
      <dgm:spPr/>
      <dgm:t>
        <a:bodyPr/>
        <a:lstStyle/>
        <a:p>
          <a:endParaRPr lang="en-US"/>
        </a:p>
      </dgm:t>
    </dgm:pt>
    <dgm:pt modelId="{C72FDAB9-3F64-4B64-A506-F6A64CA59D10}" type="sibTrans" cxnId="{B58DD783-D12F-4614-9F95-E89CE5634532}">
      <dgm:prSet/>
      <dgm:spPr/>
      <dgm:t>
        <a:bodyPr/>
        <a:lstStyle/>
        <a:p>
          <a:endParaRPr lang="en-US"/>
        </a:p>
      </dgm:t>
    </dgm:pt>
    <dgm:pt modelId="{1E706974-5922-4F63-8E4C-0CF834406964}" type="pres">
      <dgm:prSet presAssocID="{019FF974-A960-411B-A9EA-46F8CCE9D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2BE8C1-991E-400A-B668-02A6784F773D}" type="pres">
      <dgm:prSet presAssocID="{A345F43E-BA85-4AF2-8E05-4589CFEFF81E}" presName="hierRoot1" presStyleCnt="0">
        <dgm:presLayoutVars>
          <dgm:hierBranch val="init"/>
        </dgm:presLayoutVars>
      </dgm:prSet>
      <dgm:spPr/>
    </dgm:pt>
    <dgm:pt modelId="{1E05A7DD-A71A-44D7-B4C0-58F430DBAC5D}" type="pres">
      <dgm:prSet presAssocID="{A345F43E-BA85-4AF2-8E05-4589CFEFF81E}" presName="rootComposite1" presStyleCnt="0"/>
      <dgm:spPr/>
    </dgm:pt>
    <dgm:pt modelId="{7E2CDCBA-0298-4EDD-978E-8C81F6EE9D07}" type="pres">
      <dgm:prSet presAssocID="{A345F43E-BA85-4AF2-8E05-4589CFEFF81E}" presName="rootText1" presStyleLbl="node0" presStyleIdx="0" presStyleCnt="1" custScaleX="365448" custScaleY="216612">
        <dgm:presLayoutVars>
          <dgm:chPref val="3"/>
        </dgm:presLayoutVars>
      </dgm:prSet>
      <dgm:spPr/>
    </dgm:pt>
    <dgm:pt modelId="{E182603D-2887-4318-8A20-C5F99AF50625}" type="pres">
      <dgm:prSet presAssocID="{A345F43E-BA85-4AF2-8E05-4589CFEFF81E}" presName="rootConnector1" presStyleLbl="node1" presStyleIdx="0" presStyleCnt="0"/>
      <dgm:spPr/>
    </dgm:pt>
    <dgm:pt modelId="{461EA7B0-49E5-4404-8AFA-AB10D72560E2}" type="pres">
      <dgm:prSet presAssocID="{A345F43E-BA85-4AF2-8E05-4589CFEFF81E}" presName="hierChild2" presStyleCnt="0"/>
      <dgm:spPr/>
    </dgm:pt>
    <dgm:pt modelId="{A3868D48-0F06-4E7A-9973-14000E342FFF}" type="pres">
      <dgm:prSet presAssocID="{A5CA471D-7656-465A-A8D6-B3F15C04F791}" presName="Name37" presStyleLbl="parChTrans1D2" presStyleIdx="0" presStyleCnt="1"/>
      <dgm:spPr/>
    </dgm:pt>
    <dgm:pt modelId="{A4BD20F7-2E0A-43B0-AC1C-25D5E8ED41A0}" type="pres">
      <dgm:prSet presAssocID="{8CE373FF-2396-43BC-B974-DE68B2CD7550}" presName="hierRoot2" presStyleCnt="0">
        <dgm:presLayoutVars>
          <dgm:hierBranch val="init"/>
        </dgm:presLayoutVars>
      </dgm:prSet>
      <dgm:spPr/>
    </dgm:pt>
    <dgm:pt modelId="{B1E519AB-5A6B-4E48-AF45-78EDEC864652}" type="pres">
      <dgm:prSet presAssocID="{8CE373FF-2396-43BC-B974-DE68B2CD7550}" presName="rootComposite" presStyleCnt="0"/>
      <dgm:spPr/>
    </dgm:pt>
    <dgm:pt modelId="{3F73C742-E9BE-48C3-B0BD-96E80C8267C1}" type="pres">
      <dgm:prSet presAssocID="{8CE373FF-2396-43BC-B974-DE68B2CD7550}" presName="rootText" presStyleLbl="node2" presStyleIdx="0" presStyleCnt="1" custScaleX="115260" custScaleY="308473">
        <dgm:presLayoutVars>
          <dgm:chPref val="3"/>
        </dgm:presLayoutVars>
      </dgm:prSet>
      <dgm:spPr/>
    </dgm:pt>
    <dgm:pt modelId="{F7844EA4-1065-4146-BE53-900AB8E3CB29}" type="pres">
      <dgm:prSet presAssocID="{8CE373FF-2396-43BC-B974-DE68B2CD7550}" presName="rootConnector" presStyleLbl="node2" presStyleIdx="0" presStyleCnt="1"/>
      <dgm:spPr/>
    </dgm:pt>
    <dgm:pt modelId="{9262402A-F7BF-46BC-8F72-D9B13F530EE1}" type="pres">
      <dgm:prSet presAssocID="{8CE373FF-2396-43BC-B974-DE68B2CD7550}" presName="hierChild4" presStyleCnt="0"/>
      <dgm:spPr/>
    </dgm:pt>
    <dgm:pt modelId="{021F647E-36E4-4FD6-BC9C-18FA2768890E}" type="pres">
      <dgm:prSet presAssocID="{8CE373FF-2396-43BC-B974-DE68B2CD7550}" presName="hierChild5" presStyleCnt="0"/>
      <dgm:spPr/>
    </dgm:pt>
    <dgm:pt modelId="{D5094C2A-8484-47B5-B1F4-DF6CD2FD8DC0}" type="pres">
      <dgm:prSet presAssocID="{A345F43E-BA85-4AF2-8E05-4589CFEFF81E}" presName="hierChild3" presStyleCnt="0"/>
      <dgm:spPr/>
    </dgm:pt>
  </dgm:ptLst>
  <dgm:cxnLst>
    <dgm:cxn modelId="{A8B73003-0CA6-4E9E-92FF-EF0B4010A033}" type="presOf" srcId="{A345F43E-BA85-4AF2-8E05-4589CFEFF81E}" destId="{7E2CDCBA-0298-4EDD-978E-8C81F6EE9D07}" srcOrd="0" destOrd="0" presId="urn:microsoft.com/office/officeart/2005/8/layout/orgChart1"/>
    <dgm:cxn modelId="{B58DD783-D12F-4614-9F95-E89CE5634532}" srcId="{A345F43E-BA85-4AF2-8E05-4589CFEFF81E}" destId="{8CE373FF-2396-43BC-B974-DE68B2CD7550}" srcOrd="0" destOrd="0" parTransId="{A5CA471D-7656-465A-A8D6-B3F15C04F791}" sibTransId="{C72FDAB9-3F64-4B64-A506-F6A64CA59D10}"/>
    <dgm:cxn modelId="{E39393B0-B609-418F-AA00-C9E12103565B}" srcId="{019FF974-A960-411B-A9EA-46F8CCE9DF91}" destId="{A345F43E-BA85-4AF2-8E05-4589CFEFF81E}" srcOrd="0" destOrd="0" parTransId="{F37C1AA5-4D4E-4F1C-B42B-B12B6C7E6550}" sibTransId="{4207523B-7644-4207-A6EC-BC6E099F2B10}"/>
    <dgm:cxn modelId="{BE966FBB-AFA3-4056-8215-2437F9D6A588}" type="presOf" srcId="{A5CA471D-7656-465A-A8D6-B3F15C04F791}" destId="{A3868D48-0F06-4E7A-9973-14000E342FFF}" srcOrd="0" destOrd="0" presId="urn:microsoft.com/office/officeart/2005/8/layout/orgChart1"/>
    <dgm:cxn modelId="{957D9CC1-D8EB-4D21-857A-3DF63FECF521}" type="presOf" srcId="{019FF974-A960-411B-A9EA-46F8CCE9DF91}" destId="{1E706974-5922-4F63-8E4C-0CF834406964}" srcOrd="0" destOrd="0" presId="urn:microsoft.com/office/officeart/2005/8/layout/orgChart1"/>
    <dgm:cxn modelId="{20EF5DC4-47E0-4DD7-9B19-61E36A17EB9B}" type="presOf" srcId="{8CE373FF-2396-43BC-B974-DE68B2CD7550}" destId="{F7844EA4-1065-4146-BE53-900AB8E3CB29}" srcOrd="1" destOrd="0" presId="urn:microsoft.com/office/officeart/2005/8/layout/orgChart1"/>
    <dgm:cxn modelId="{05C586D2-0DCC-4CF2-8926-22584DFC9F5A}" type="presOf" srcId="{8CE373FF-2396-43BC-B974-DE68B2CD7550}" destId="{3F73C742-E9BE-48C3-B0BD-96E80C8267C1}" srcOrd="0" destOrd="0" presId="urn:microsoft.com/office/officeart/2005/8/layout/orgChart1"/>
    <dgm:cxn modelId="{9B180DE2-B9AF-4531-A49B-AB16D17FB95E}" type="presOf" srcId="{A345F43E-BA85-4AF2-8E05-4589CFEFF81E}" destId="{E182603D-2887-4318-8A20-C5F99AF50625}" srcOrd="1" destOrd="0" presId="urn:microsoft.com/office/officeart/2005/8/layout/orgChart1"/>
    <dgm:cxn modelId="{34A145A1-4EFF-41BA-888C-5EA65C0D5535}" type="presParOf" srcId="{1E706974-5922-4F63-8E4C-0CF834406964}" destId="{A12BE8C1-991E-400A-B668-02A6784F773D}" srcOrd="0" destOrd="0" presId="urn:microsoft.com/office/officeart/2005/8/layout/orgChart1"/>
    <dgm:cxn modelId="{5F0740A2-91EF-423C-8F68-E4BC9345E4C1}" type="presParOf" srcId="{A12BE8C1-991E-400A-B668-02A6784F773D}" destId="{1E05A7DD-A71A-44D7-B4C0-58F430DBAC5D}" srcOrd="0" destOrd="0" presId="urn:microsoft.com/office/officeart/2005/8/layout/orgChart1"/>
    <dgm:cxn modelId="{46B22C8E-A72F-466B-BE30-9D0C14434DAD}" type="presParOf" srcId="{1E05A7DD-A71A-44D7-B4C0-58F430DBAC5D}" destId="{7E2CDCBA-0298-4EDD-978E-8C81F6EE9D07}" srcOrd="0" destOrd="0" presId="urn:microsoft.com/office/officeart/2005/8/layout/orgChart1"/>
    <dgm:cxn modelId="{3ED04296-C865-442C-ABB1-A9F4D9B5BAC6}" type="presParOf" srcId="{1E05A7DD-A71A-44D7-B4C0-58F430DBAC5D}" destId="{E182603D-2887-4318-8A20-C5F99AF50625}" srcOrd="1" destOrd="0" presId="urn:microsoft.com/office/officeart/2005/8/layout/orgChart1"/>
    <dgm:cxn modelId="{D81D9B89-D1C4-4F74-B5BF-A175B4F9A51F}" type="presParOf" srcId="{A12BE8C1-991E-400A-B668-02A6784F773D}" destId="{461EA7B0-49E5-4404-8AFA-AB10D72560E2}" srcOrd="1" destOrd="0" presId="urn:microsoft.com/office/officeart/2005/8/layout/orgChart1"/>
    <dgm:cxn modelId="{36FD0CAD-35DB-49A7-B4EA-4C7AB4B03478}" type="presParOf" srcId="{461EA7B0-49E5-4404-8AFA-AB10D72560E2}" destId="{A3868D48-0F06-4E7A-9973-14000E342FFF}" srcOrd="0" destOrd="0" presId="urn:microsoft.com/office/officeart/2005/8/layout/orgChart1"/>
    <dgm:cxn modelId="{98754D5C-8D40-413A-849E-E3445DDC8243}" type="presParOf" srcId="{461EA7B0-49E5-4404-8AFA-AB10D72560E2}" destId="{A4BD20F7-2E0A-43B0-AC1C-25D5E8ED41A0}" srcOrd="1" destOrd="0" presId="urn:microsoft.com/office/officeart/2005/8/layout/orgChart1"/>
    <dgm:cxn modelId="{CB334C44-C928-4E0D-9B29-6128FF61B8C7}" type="presParOf" srcId="{A4BD20F7-2E0A-43B0-AC1C-25D5E8ED41A0}" destId="{B1E519AB-5A6B-4E48-AF45-78EDEC864652}" srcOrd="0" destOrd="0" presId="urn:microsoft.com/office/officeart/2005/8/layout/orgChart1"/>
    <dgm:cxn modelId="{DA079213-D5BB-4E9E-9283-750E6628511F}" type="presParOf" srcId="{B1E519AB-5A6B-4E48-AF45-78EDEC864652}" destId="{3F73C742-E9BE-48C3-B0BD-96E80C8267C1}" srcOrd="0" destOrd="0" presId="urn:microsoft.com/office/officeart/2005/8/layout/orgChart1"/>
    <dgm:cxn modelId="{058938D7-098B-4267-86CD-EC5015728296}" type="presParOf" srcId="{B1E519AB-5A6B-4E48-AF45-78EDEC864652}" destId="{F7844EA4-1065-4146-BE53-900AB8E3CB29}" srcOrd="1" destOrd="0" presId="urn:microsoft.com/office/officeart/2005/8/layout/orgChart1"/>
    <dgm:cxn modelId="{9E1500FF-284A-4584-910A-945E74503DD3}" type="presParOf" srcId="{A4BD20F7-2E0A-43B0-AC1C-25D5E8ED41A0}" destId="{9262402A-F7BF-46BC-8F72-D9B13F530EE1}" srcOrd="1" destOrd="0" presId="urn:microsoft.com/office/officeart/2005/8/layout/orgChart1"/>
    <dgm:cxn modelId="{AB39C8D2-E89D-4D14-8803-EADBEDEB9366}" type="presParOf" srcId="{A4BD20F7-2E0A-43B0-AC1C-25D5E8ED41A0}" destId="{021F647E-36E4-4FD6-BC9C-18FA2768890E}" srcOrd="2" destOrd="0" presId="urn:microsoft.com/office/officeart/2005/8/layout/orgChart1"/>
    <dgm:cxn modelId="{AFAB0FC1-760A-41AF-B597-9C1DA37AC670}" type="presParOf" srcId="{A12BE8C1-991E-400A-B668-02A6784F773D}" destId="{D5094C2A-8484-47B5-B1F4-DF6CD2FD8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9FF974-A960-411B-A9EA-46F8CCE9DF9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45F43E-BA85-4AF2-8E05-4589CFEFF81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000" dirty="0"/>
            <a:t>Historic Preservation Fund</a:t>
          </a:r>
        </a:p>
        <a:p>
          <a:r>
            <a:rPr lang="en-US" sz="2000" dirty="0"/>
            <a:t>$223</a:t>
          </a:r>
        </a:p>
        <a:p>
          <a:r>
            <a:rPr lang="en-US" sz="2000" dirty="0"/>
            <a:t>FTE’s: 0</a:t>
          </a:r>
        </a:p>
      </dgm:t>
    </dgm:pt>
    <dgm:pt modelId="{F37C1AA5-4D4E-4F1C-B42B-B12B6C7E6550}" type="parTrans" cxnId="{E39393B0-B609-418F-AA00-C9E12103565B}">
      <dgm:prSet/>
      <dgm:spPr/>
      <dgm:t>
        <a:bodyPr/>
        <a:lstStyle/>
        <a:p>
          <a:endParaRPr lang="en-US"/>
        </a:p>
      </dgm:t>
    </dgm:pt>
    <dgm:pt modelId="{4207523B-7644-4207-A6EC-BC6E099F2B10}" type="sibTrans" cxnId="{E39393B0-B609-418F-AA00-C9E12103565B}">
      <dgm:prSet/>
      <dgm:spPr/>
      <dgm:t>
        <a:bodyPr/>
        <a:lstStyle/>
        <a:p>
          <a:endParaRPr lang="en-US"/>
        </a:p>
      </dgm:t>
    </dgm:pt>
    <dgm:pt modelId="{8CE373FF-2396-43BC-B974-DE68B2CD75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$223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0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A5CA471D-7656-465A-A8D6-B3F15C04F791}" type="parTrans" cxnId="{B58DD783-D12F-4614-9F95-E89CE5634532}">
      <dgm:prSet/>
      <dgm:spPr/>
      <dgm:t>
        <a:bodyPr/>
        <a:lstStyle/>
        <a:p>
          <a:endParaRPr lang="en-US"/>
        </a:p>
      </dgm:t>
    </dgm:pt>
    <dgm:pt modelId="{C72FDAB9-3F64-4B64-A506-F6A64CA59D10}" type="sibTrans" cxnId="{B58DD783-D12F-4614-9F95-E89CE5634532}">
      <dgm:prSet/>
      <dgm:spPr/>
      <dgm:t>
        <a:bodyPr/>
        <a:lstStyle/>
        <a:p>
          <a:endParaRPr lang="en-US"/>
        </a:p>
      </dgm:t>
    </dgm:pt>
    <dgm:pt modelId="{1E706974-5922-4F63-8E4C-0CF834406964}" type="pres">
      <dgm:prSet presAssocID="{019FF974-A960-411B-A9EA-46F8CCE9D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2BE8C1-991E-400A-B668-02A6784F773D}" type="pres">
      <dgm:prSet presAssocID="{A345F43E-BA85-4AF2-8E05-4589CFEFF81E}" presName="hierRoot1" presStyleCnt="0">
        <dgm:presLayoutVars>
          <dgm:hierBranch val="init"/>
        </dgm:presLayoutVars>
      </dgm:prSet>
      <dgm:spPr/>
    </dgm:pt>
    <dgm:pt modelId="{1E05A7DD-A71A-44D7-B4C0-58F430DBAC5D}" type="pres">
      <dgm:prSet presAssocID="{A345F43E-BA85-4AF2-8E05-4589CFEFF81E}" presName="rootComposite1" presStyleCnt="0"/>
      <dgm:spPr/>
    </dgm:pt>
    <dgm:pt modelId="{7E2CDCBA-0298-4EDD-978E-8C81F6EE9D07}" type="pres">
      <dgm:prSet presAssocID="{A345F43E-BA85-4AF2-8E05-4589CFEFF81E}" presName="rootText1" presStyleLbl="node0" presStyleIdx="0" presStyleCnt="1" custScaleX="363702" custScaleY="216612">
        <dgm:presLayoutVars>
          <dgm:chPref val="3"/>
        </dgm:presLayoutVars>
      </dgm:prSet>
      <dgm:spPr/>
    </dgm:pt>
    <dgm:pt modelId="{E182603D-2887-4318-8A20-C5F99AF50625}" type="pres">
      <dgm:prSet presAssocID="{A345F43E-BA85-4AF2-8E05-4589CFEFF81E}" presName="rootConnector1" presStyleLbl="node1" presStyleIdx="0" presStyleCnt="0"/>
      <dgm:spPr/>
    </dgm:pt>
    <dgm:pt modelId="{461EA7B0-49E5-4404-8AFA-AB10D72560E2}" type="pres">
      <dgm:prSet presAssocID="{A345F43E-BA85-4AF2-8E05-4589CFEFF81E}" presName="hierChild2" presStyleCnt="0"/>
      <dgm:spPr/>
    </dgm:pt>
    <dgm:pt modelId="{A3868D48-0F06-4E7A-9973-14000E342FFF}" type="pres">
      <dgm:prSet presAssocID="{A5CA471D-7656-465A-A8D6-B3F15C04F791}" presName="Name37" presStyleLbl="parChTrans1D2" presStyleIdx="0" presStyleCnt="1"/>
      <dgm:spPr/>
    </dgm:pt>
    <dgm:pt modelId="{A4BD20F7-2E0A-43B0-AC1C-25D5E8ED41A0}" type="pres">
      <dgm:prSet presAssocID="{8CE373FF-2396-43BC-B974-DE68B2CD7550}" presName="hierRoot2" presStyleCnt="0">
        <dgm:presLayoutVars>
          <dgm:hierBranch val="init"/>
        </dgm:presLayoutVars>
      </dgm:prSet>
      <dgm:spPr/>
    </dgm:pt>
    <dgm:pt modelId="{B1E519AB-5A6B-4E48-AF45-78EDEC864652}" type="pres">
      <dgm:prSet presAssocID="{8CE373FF-2396-43BC-B974-DE68B2CD7550}" presName="rootComposite" presStyleCnt="0"/>
      <dgm:spPr/>
    </dgm:pt>
    <dgm:pt modelId="{3F73C742-E9BE-48C3-B0BD-96E80C8267C1}" type="pres">
      <dgm:prSet presAssocID="{8CE373FF-2396-43BC-B974-DE68B2CD7550}" presName="rootText" presStyleLbl="node2" presStyleIdx="0" presStyleCnt="1" custScaleX="115260" custScaleY="308473">
        <dgm:presLayoutVars>
          <dgm:chPref val="3"/>
        </dgm:presLayoutVars>
      </dgm:prSet>
      <dgm:spPr/>
    </dgm:pt>
    <dgm:pt modelId="{F7844EA4-1065-4146-BE53-900AB8E3CB29}" type="pres">
      <dgm:prSet presAssocID="{8CE373FF-2396-43BC-B974-DE68B2CD7550}" presName="rootConnector" presStyleLbl="node2" presStyleIdx="0" presStyleCnt="1"/>
      <dgm:spPr/>
    </dgm:pt>
    <dgm:pt modelId="{9262402A-F7BF-46BC-8F72-D9B13F530EE1}" type="pres">
      <dgm:prSet presAssocID="{8CE373FF-2396-43BC-B974-DE68B2CD7550}" presName="hierChild4" presStyleCnt="0"/>
      <dgm:spPr/>
    </dgm:pt>
    <dgm:pt modelId="{021F647E-36E4-4FD6-BC9C-18FA2768890E}" type="pres">
      <dgm:prSet presAssocID="{8CE373FF-2396-43BC-B974-DE68B2CD7550}" presName="hierChild5" presStyleCnt="0"/>
      <dgm:spPr/>
    </dgm:pt>
    <dgm:pt modelId="{D5094C2A-8484-47B5-B1F4-DF6CD2FD8DC0}" type="pres">
      <dgm:prSet presAssocID="{A345F43E-BA85-4AF2-8E05-4589CFEFF81E}" presName="hierChild3" presStyleCnt="0"/>
      <dgm:spPr/>
    </dgm:pt>
  </dgm:ptLst>
  <dgm:cxnLst>
    <dgm:cxn modelId="{A8B73003-0CA6-4E9E-92FF-EF0B4010A033}" type="presOf" srcId="{A345F43E-BA85-4AF2-8E05-4589CFEFF81E}" destId="{7E2CDCBA-0298-4EDD-978E-8C81F6EE9D07}" srcOrd="0" destOrd="0" presId="urn:microsoft.com/office/officeart/2005/8/layout/orgChart1"/>
    <dgm:cxn modelId="{B58DD783-D12F-4614-9F95-E89CE5634532}" srcId="{A345F43E-BA85-4AF2-8E05-4589CFEFF81E}" destId="{8CE373FF-2396-43BC-B974-DE68B2CD7550}" srcOrd="0" destOrd="0" parTransId="{A5CA471D-7656-465A-A8D6-B3F15C04F791}" sibTransId="{C72FDAB9-3F64-4B64-A506-F6A64CA59D10}"/>
    <dgm:cxn modelId="{E39393B0-B609-418F-AA00-C9E12103565B}" srcId="{019FF974-A960-411B-A9EA-46F8CCE9DF91}" destId="{A345F43E-BA85-4AF2-8E05-4589CFEFF81E}" srcOrd="0" destOrd="0" parTransId="{F37C1AA5-4D4E-4F1C-B42B-B12B6C7E6550}" sibTransId="{4207523B-7644-4207-A6EC-BC6E099F2B10}"/>
    <dgm:cxn modelId="{BE966FBB-AFA3-4056-8215-2437F9D6A588}" type="presOf" srcId="{A5CA471D-7656-465A-A8D6-B3F15C04F791}" destId="{A3868D48-0F06-4E7A-9973-14000E342FFF}" srcOrd="0" destOrd="0" presId="urn:microsoft.com/office/officeart/2005/8/layout/orgChart1"/>
    <dgm:cxn modelId="{957D9CC1-D8EB-4D21-857A-3DF63FECF521}" type="presOf" srcId="{019FF974-A960-411B-A9EA-46F8CCE9DF91}" destId="{1E706974-5922-4F63-8E4C-0CF834406964}" srcOrd="0" destOrd="0" presId="urn:microsoft.com/office/officeart/2005/8/layout/orgChart1"/>
    <dgm:cxn modelId="{20EF5DC4-47E0-4DD7-9B19-61E36A17EB9B}" type="presOf" srcId="{8CE373FF-2396-43BC-B974-DE68B2CD7550}" destId="{F7844EA4-1065-4146-BE53-900AB8E3CB29}" srcOrd="1" destOrd="0" presId="urn:microsoft.com/office/officeart/2005/8/layout/orgChart1"/>
    <dgm:cxn modelId="{05C586D2-0DCC-4CF2-8926-22584DFC9F5A}" type="presOf" srcId="{8CE373FF-2396-43BC-B974-DE68B2CD7550}" destId="{3F73C742-E9BE-48C3-B0BD-96E80C8267C1}" srcOrd="0" destOrd="0" presId="urn:microsoft.com/office/officeart/2005/8/layout/orgChart1"/>
    <dgm:cxn modelId="{9B180DE2-B9AF-4531-A49B-AB16D17FB95E}" type="presOf" srcId="{A345F43E-BA85-4AF2-8E05-4589CFEFF81E}" destId="{E182603D-2887-4318-8A20-C5F99AF50625}" srcOrd="1" destOrd="0" presId="urn:microsoft.com/office/officeart/2005/8/layout/orgChart1"/>
    <dgm:cxn modelId="{34A145A1-4EFF-41BA-888C-5EA65C0D5535}" type="presParOf" srcId="{1E706974-5922-4F63-8E4C-0CF834406964}" destId="{A12BE8C1-991E-400A-B668-02A6784F773D}" srcOrd="0" destOrd="0" presId="urn:microsoft.com/office/officeart/2005/8/layout/orgChart1"/>
    <dgm:cxn modelId="{5F0740A2-91EF-423C-8F68-E4BC9345E4C1}" type="presParOf" srcId="{A12BE8C1-991E-400A-B668-02A6784F773D}" destId="{1E05A7DD-A71A-44D7-B4C0-58F430DBAC5D}" srcOrd="0" destOrd="0" presId="urn:microsoft.com/office/officeart/2005/8/layout/orgChart1"/>
    <dgm:cxn modelId="{46B22C8E-A72F-466B-BE30-9D0C14434DAD}" type="presParOf" srcId="{1E05A7DD-A71A-44D7-B4C0-58F430DBAC5D}" destId="{7E2CDCBA-0298-4EDD-978E-8C81F6EE9D07}" srcOrd="0" destOrd="0" presId="urn:microsoft.com/office/officeart/2005/8/layout/orgChart1"/>
    <dgm:cxn modelId="{3ED04296-C865-442C-ABB1-A9F4D9B5BAC6}" type="presParOf" srcId="{1E05A7DD-A71A-44D7-B4C0-58F430DBAC5D}" destId="{E182603D-2887-4318-8A20-C5F99AF50625}" srcOrd="1" destOrd="0" presId="urn:microsoft.com/office/officeart/2005/8/layout/orgChart1"/>
    <dgm:cxn modelId="{D81D9B89-D1C4-4F74-B5BF-A175B4F9A51F}" type="presParOf" srcId="{A12BE8C1-991E-400A-B668-02A6784F773D}" destId="{461EA7B0-49E5-4404-8AFA-AB10D72560E2}" srcOrd="1" destOrd="0" presId="urn:microsoft.com/office/officeart/2005/8/layout/orgChart1"/>
    <dgm:cxn modelId="{36FD0CAD-35DB-49A7-B4EA-4C7AB4B03478}" type="presParOf" srcId="{461EA7B0-49E5-4404-8AFA-AB10D72560E2}" destId="{A3868D48-0F06-4E7A-9973-14000E342FFF}" srcOrd="0" destOrd="0" presId="urn:microsoft.com/office/officeart/2005/8/layout/orgChart1"/>
    <dgm:cxn modelId="{98754D5C-8D40-413A-849E-E3445DDC8243}" type="presParOf" srcId="{461EA7B0-49E5-4404-8AFA-AB10D72560E2}" destId="{A4BD20F7-2E0A-43B0-AC1C-25D5E8ED41A0}" srcOrd="1" destOrd="0" presId="urn:microsoft.com/office/officeart/2005/8/layout/orgChart1"/>
    <dgm:cxn modelId="{CB334C44-C928-4E0D-9B29-6128FF61B8C7}" type="presParOf" srcId="{A4BD20F7-2E0A-43B0-AC1C-25D5E8ED41A0}" destId="{B1E519AB-5A6B-4E48-AF45-78EDEC864652}" srcOrd="0" destOrd="0" presId="urn:microsoft.com/office/officeart/2005/8/layout/orgChart1"/>
    <dgm:cxn modelId="{DA079213-D5BB-4E9E-9283-750E6628511F}" type="presParOf" srcId="{B1E519AB-5A6B-4E48-AF45-78EDEC864652}" destId="{3F73C742-E9BE-48C3-B0BD-96E80C8267C1}" srcOrd="0" destOrd="0" presId="urn:microsoft.com/office/officeart/2005/8/layout/orgChart1"/>
    <dgm:cxn modelId="{058938D7-098B-4267-86CD-EC5015728296}" type="presParOf" srcId="{B1E519AB-5A6B-4E48-AF45-78EDEC864652}" destId="{F7844EA4-1065-4146-BE53-900AB8E3CB29}" srcOrd="1" destOrd="0" presId="urn:microsoft.com/office/officeart/2005/8/layout/orgChart1"/>
    <dgm:cxn modelId="{9E1500FF-284A-4584-910A-945E74503DD3}" type="presParOf" srcId="{A4BD20F7-2E0A-43B0-AC1C-25D5E8ED41A0}" destId="{9262402A-F7BF-46BC-8F72-D9B13F530EE1}" srcOrd="1" destOrd="0" presId="urn:microsoft.com/office/officeart/2005/8/layout/orgChart1"/>
    <dgm:cxn modelId="{AB39C8D2-E89D-4D14-8803-EADBEDEB9366}" type="presParOf" srcId="{A4BD20F7-2E0A-43B0-AC1C-25D5E8ED41A0}" destId="{021F647E-36E4-4FD6-BC9C-18FA2768890E}" srcOrd="2" destOrd="0" presId="urn:microsoft.com/office/officeart/2005/8/layout/orgChart1"/>
    <dgm:cxn modelId="{AFAB0FC1-760A-41AF-B597-9C1DA37AC670}" type="presParOf" srcId="{A12BE8C1-991E-400A-B668-02A6784F773D}" destId="{D5094C2A-8484-47B5-B1F4-DF6CD2FD8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01AC4-F3C2-4580-82C4-AAACED96C188}">
      <dsp:nvSpPr>
        <dsp:cNvPr id="0" name=""/>
        <dsp:cNvSpPr/>
      </dsp:nvSpPr>
      <dsp:spPr>
        <a:xfrm>
          <a:off x="3891142" y="1618595"/>
          <a:ext cx="3032436" cy="31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57"/>
              </a:lnTo>
              <a:lnTo>
                <a:pt x="3032436" y="155857"/>
              </a:lnTo>
              <a:lnTo>
                <a:pt x="3032436" y="3117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68D48-0F06-4E7A-9973-14000E342FFF}">
      <dsp:nvSpPr>
        <dsp:cNvPr id="0" name=""/>
        <dsp:cNvSpPr/>
      </dsp:nvSpPr>
      <dsp:spPr>
        <a:xfrm>
          <a:off x="3891142" y="1618595"/>
          <a:ext cx="1009857" cy="31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57"/>
              </a:lnTo>
              <a:lnTo>
                <a:pt x="1009857" y="155857"/>
              </a:lnTo>
              <a:lnTo>
                <a:pt x="1009857" y="3117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EF4FA-4050-49B6-BDAC-9CC5B54EFE18}">
      <dsp:nvSpPr>
        <dsp:cNvPr id="0" name=""/>
        <dsp:cNvSpPr/>
      </dsp:nvSpPr>
      <dsp:spPr>
        <a:xfrm>
          <a:off x="2856214" y="1618595"/>
          <a:ext cx="1034928" cy="320538"/>
        </a:xfrm>
        <a:custGeom>
          <a:avLst/>
          <a:gdLst/>
          <a:ahLst/>
          <a:cxnLst/>
          <a:rect l="0" t="0" r="0" b="0"/>
          <a:pathLst>
            <a:path>
              <a:moveTo>
                <a:pt x="1034928" y="0"/>
              </a:moveTo>
              <a:lnTo>
                <a:pt x="1034928" y="164681"/>
              </a:lnTo>
              <a:lnTo>
                <a:pt x="0" y="164681"/>
              </a:lnTo>
              <a:lnTo>
                <a:pt x="0" y="3205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D4B9B-8108-46C7-82D2-3A23A2DFAE21}">
      <dsp:nvSpPr>
        <dsp:cNvPr id="0" name=""/>
        <dsp:cNvSpPr/>
      </dsp:nvSpPr>
      <dsp:spPr>
        <a:xfrm>
          <a:off x="857273" y="1618595"/>
          <a:ext cx="3033869" cy="311714"/>
        </a:xfrm>
        <a:custGeom>
          <a:avLst/>
          <a:gdLst/>
          <a:ahLst/>
          <a:cxnLst/>
          <a:rect l="0" t="0" r="0" b="0"/>
          <a:pathLst>
            <a:path>
              <a:moveTo>
                <a:pt x="3033869" y="0"/>
              </a:moveTo>
              <a:lnTo>
                <a:pt x="3033869" y="155857"/>
              </a:lnTo>
              <a:lnTo>
                <a:pt x="0" y="155857"/>
              </a:lnTo>
              <a:lnTo>
                <a:pt x="0" y="3117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CDCBA-0298-4EDD-978E-8C81F6EE9D07}">
      <dsp:nvSpPr>
        <dsp:cNvPr id="0" name=""/>
        <dsp:cNvSpPr/>
      </dsp:nvSpPr>
      <dsp:spPr>
        <a:xfrm>
          <a:off x="1178873" y="10951"/>
          <a:ext cx="5424538" cy="1607643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Fund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$</a:t>
          </a:r>
          <a:r>
            <a:rPr lang="en-US" sz="2000" kern="1200" dirty="0">
              <a:solidFill>
                <a:schemeClr val="tx1"/>
              </a:solidFill>
            </a:rPr>
            <a:t>4,337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FTE’s: 25.9 </a:t>
          </a:r>
        </a:p>
      </dsp:txBody>
      <dsp:txXfrm>
        <a:off x="1178873" y="10951"/>
        <a:ext cx="5424538" cy="1607643"/>
      </dsp:txXfrm>
    </dsp:sp>
    <dsp:sp modelId="{374A101A-0441-4989-92C9-5BE60F3B1A9C}">
      <dsp:nvSpPr>
        <dsp:cNvPr id="0" name=""/>
        <dsp:cNvSpPr/>
      </dsp:nvSpPr>
      <dsp:spPr>
        <a:xfrm>
          <a:off x="3272" y="1930309"/>
          <a:ext cx="1708000" cy="229147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b="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schemeClr val="tx1"/>
              </a:solidFill>
            </a:rPr>
            <a:t>Community Sustainability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$891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FTE’s: 9.2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sp:txBody>
      <dsp:txXfrm>
        <a:off x="3272" y="1930309"/>
        <a:ext cx="1708000" cy="2291477"/>
      </dsp:txXfrm>
    </dsp:sp>
    <dsp:sp modelId="{1D89889E-958D-48C2-845A-B6426E7E0E91}">
      <dsp:nvSpPr>
        <dsp:cNvPr id="0" name=""/>
        <dsp:cNvSpPr/>
      </dsp:nvSpPr>
      <dsp:spPr>
        <a:xfrm>
          <a:off x="2000781" y="1939133"/>
          <a:ext cx="1710865" cy="228847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System-Level Transportation Planning 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$581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6.1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sp:txBody>
      <dsp:txXfrm>
        <a:off x="2000781" y="1939133"/>
        <a:ext cx="1710865" cy="2288479"/>
      </dsp:txXfrm>
    </dsp:sp>
    <dsp:sp modelId="{3F73C742-E9BE-48C3-B0BD-96E80C8267C1}">
      <dsp:nvSpPr>
        <dsp:cNvPr id="0" name=""/>
        <dsp:cNvSpPr/>
      </dsp:nvSpPr>
      <dsp:spPr>
        <a:xfrm>
          <a:off x="4045567" y="1930309"/>
          <a:ext cx="1710865" cy="228941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4889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u="sng" dirty="0">
              <a:solidFill>
                <a:schemeClr val="tx1"/>
              </a:solidFill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Historic Preservation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$184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2.3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4045567" y="1930309"/>
        <a:ext cx="1710865" cy="2289414"/>
      </dsp:txXfrm>
    </dsp:sp>
    <dsp:sp modelId="{72B86433-64F1-47DD-9515-8C7078EA8FD9}">
      <dsp:nvSpPr>
        <dsp:cNvPr id="0" name=""/>
        <dsp:cNvSpPr/>
      </dsp:nvSpPr>
      <dsp:spPr>
        <a:xfrm>
          <a:off x="6068146" y="1930309"/>
          <a:ext cx="1710865" cy="22932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Management &amp; Support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$2,681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8.3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6068146" y="1930309"/>
        <a:ext cx="1710865" cy="2293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8D48-0F06-4E7A-9973-14000E342FFF}">
      <dsp:nvSpPr>
        <dsp:cNvPr id="0" name=""/>
        <dsp:cNvSpPr/>
      </dsp:nvSpPr>
      <dsp:spPr>
        <a:xfrm>
          <a:off x="3891142" y="1582455"/>
          <a:ext cx="2330933" cy="307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97"/>
              </a:lnTo>
              <a:lnTo>
                <a:pt x="2330933" y="153897"/>
              </a:lnTo>
              <a:lnTo>
                <a:pt x="2330933" y="3072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EF4FA-4050-49B6-BDAC-9CC5B54EFE18}">
      <dsp:nvSpPr>
        <dsp:cNvPr id="0" name=""/>
        <dsp:cNvSpPr/>
      </dsp:nvSpPr>
      <dsp:spPr>
        <a:xfrm>
          <a:off x="3845422" y="1582455"/>
          <a:ext cx="91440" cy="307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D4B9B-8108-46C7-82D2-3A23A2DFAE21}">
      <dsp:nvSpPr>
        <dsp:cNvPr id="0" name=""/>
        <dsp:cNvSpPr/>
      </dsp:nvSpPr>
      <dsp:spPr>
        <a:xfrm>
          <a:off x="1576056" y="1582455"/>
          <a:ext cx="2315085" cy="307259"/>
        </a:xfrm>
        <a:custGeom>
          <a:avLst/>
          <a:gdLst/>
          <a:ahLst/>
          <a:cxnLst/>
          <a:rect l="0" t="0" r="0" b="0"/>
          <a:pathLst>
            <a:path>
              <a:moveTo>
                <a:pt x="2315085" y="0"/>
              </a:moveTo>
              <a:lnTo>
                <a:pt x="2315085" y="153896"/>
              </a:lnTo>
              <a:lnTo>
                <a:pt x="0" y="153896"/>
              </a:lnTo>
              <a:lnTo>
                <a:pt x="0" y="3072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CDCBA-0298-4EDD-978E-8C81F6EE9D07}">
      <dsp:nvSpPr>
        <dsp:cNvPr id="0" name=""/>
        <dsp:cNvSpPr/>
      </dsp:nvSpPr>
      <dsp:spPr>
        <a:xfrm>
          <a:off x="1177918" y="534"/>
          <a:ext cx="5426448" cy="1581921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P&amp;D Special Revenue Fund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$9,006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FTE’s: 54.5</a:t>
          </a:r>
        </a:p>
      </dsp:txBody>
      <dsp:txXfrm>
        <a:off x="1177918" y="534"/>
        <a:ext cx="5426448" cy="1581921"/>
      </dsp:txXfrm>
    </dsp:sp>
    <dsp:sp modelId="{374A101A-0441-4989-92C9-5BE60F3B1A9C}">
      <dsp:nvSpPr>
        <dsp:cNvPr id="0" name=""/>
        <dsp:cNvSpPr/>
      </dsp:nvSpPr>
      <dsp:spPr>
        <a:xfrm>
          <a:off x="721092" y="1889715"/>
          <a:ext cx="1709928" cy="22951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b="1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Review Development Plats/Site Plans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$1,373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14.0</a:t>
          </a:r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/>
        </a:p>
        <a:p>
          <a:pPr marL="0"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sp:txBody>
      <dsp:txXfrm>
        <a:off x="721092" y="1889715"/>
        <a:ext cx="1709928" cy="2295141"/>
      </dsp:txXfrm>
    </dsp:sp>
    <dsp:sp modelId="{1D89889E-958D-48C2-845A-B6426E7E0E91}">
      <dsp:nvSpPr>
        <dsp:cNvPr id="0" name=""/>
        <dsp:cNvSpPr/>
      </dsp:nvSpPr>
      <dsp:spPr>
        <a:xfrm>
          <a:off x="3020608" y="1889715"/>
          <a:ext cx="1741068" cy="23369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b="1" u="sng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Review Subdivision Plat Application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$2,133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22.0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</dsp:txBody>
      <dsp:txXfrm>
        <a:off x="3020608" y="1889715"/>
        <a:ext cx="1741068" cy="2336943"/>
      </dsp:txXfrm>
    </dsp:sp>
    <dsp:sp modelId="{3F73C742-E9BE-48C3-B0BD-96E80C8267C1}">
      <dsp:nvSpPr>
        <dsp:cNvPr id="0" name=""/>
        <dsp:cNvSpPr/>
      </dsp:nvSpPr>
      <dsp:spPr>
        <a:xfrm>
          <a:off x="5351541" y="1889716"/>
          <a:ext cx="1741068" cy="23369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Services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Customer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&amp; Admin Support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$5,500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18.5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351541" y="1889716"/>
        <a:ext cx="1741068" cy="2336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8D48-0F06-4E7A-9973-14000E342FFF}">
      <dsp:nvSpPr>
        <dsp:cNvPr id="0" name=""/>
        <dsp:cNvSpPr/>
      </dsp:nvSpPr>
      <dsp:spPr>
        <a:xfrm>
          <a:off x="3845422" y="1618144"/>
          <a:ext cx="91440" cy="31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CDCBA-0298-4EDD-978E-8C81F6EE9D07}">
      <dsp:nvSpPr>
        <dsp:cNvPr id="0" name=""/>
        <dsp:cNvSpPr/>
      </dsp:nvSpPr>
      <dsp:spPr>
        <a:xfrm>
          <a:off x="1165854" y="2784"/>
          <a:ext cx="5450576" cy="1615360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Central Service Revolving Fund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$1,633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FTE’s: 11.5</a:t>
          </a:r>
        </a:p>
      </dsp:txBody>
      <dsp:txXfrm>
        <a:off x="1165854" y="2784"/>
        <a:ext cx="5450576" cy="1615360"/>
      </dsp:txXfrm>
    </dsp:sp>
    <dsp:sp modelId="{3F73C742-E9BE-48C3-B0BD-96E80C8267C1}">
      <dsp:nvSpPr>
        <dsp:cNvPr id="0" name=""/>
        <dsp:cNvSpPr/>
      </dsp:nvSpPr>
      <dsp:spPr>
        <a:xfrm>
          <a:off x="3031603" y="1931354"/>
          <a:ext cx="1719077" cy="230040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GIS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$1,633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11.5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031603" y="1931354"/>
        <a:ext cx="1719077" cy="23004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8D48-0F06-4E7A-9973-14000E342FFF}">
      <dsp:nvSpPr>
        <dsp:cNvPr id="0" name=""/>
        <dsp:cNvSpPr/>
      </dsp:nvSpPr>
      <dsp:spPr>
        <a:xfrm>
          <a:off x="3845422" y="1618144"/>
          <a:ext cx="91440" cy="31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CDCBA-0298-4EDD-978E-8C81F6EE9D07}">
      <dsp:nvSpPr>
        <dsp:cNvPr id="0" name=""/>
        <dsp:cNvSpPr/>
      </dsp:nvSpPr>
      <dsp:spPr>
        <a:xfrm>
          <a:off x="1178874" y="2784"/>
          <a:ext cx="5424535" cy="1615360"/>
        </a:xfrm>
        <a:prstGeom prst="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Historic Preservation Fund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$223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FTE’s: 0</a:t>
          </a:r>
        </a:p>
      </dsp:txBody>
      <dsp:txXfrm>
        <a:off x="1178874" y="2784"/>
        <a:ext cx="5424535" cy="1615360"/>
      </dsp:txXfrm>
    </dsp:sp>
    <dsp:sp modelId="{3F73C742-E9BE-48C3-B0BD-96E80C8267C1}">
      <dsp:nvSpPr>
        <dsp:cNvPr id="0" name=""/>
        <dsp:cNvSpPr/>
      </dsp:nvSpPr>
      <dsp:spPr>
        <a:xfrm>
          <a:off x="3031603" y="1931354"/>
          <a:ext cx="1719077" cy="230040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Development Services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$223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FTE’s: 0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031603" y="1931354"/>
        <a:ext cx="1719077" cy="230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0.5065</cdr:x>
      <cdr:y>0.30753</cdr:y>
    </cdr:from>
    <cdr:to>
      <cdr:x>0.80447</cdr:x>
      <cdr:y>0.58338</cdr:y>
    </cdr:to>
    <cdr:sp macro="" textlink="">
      <cdr:nvSpPr>
        <cdr:cNvPr id="2" name="TextBox 8">
          <a:extLst xmlns:a="http://schemas.openxmlformats.org/drawingml/2006/main">
            <a:ext uri="{FF2B5EF4-FFF2-40B4-BE49-F238E27FC236}">
              <a16:creationId xmlns:a16="http://schemas.microsoft.com/office/drawing/2014/main" id="{B765B652-56A9-47EA-BBF1-4C7A77EA2A94}"/>
            </a:ext>
          </a:extLst>
        </cdr:cNvPr>
        <cdr:cNvSpPr txBox="1"/>
      </cdr:nvSpPr>
      <cdr:spPr>
        <a:xfrm xmlns:a="http://schemas.openxmlformats.org/drawingml/2006/main">
          <a:off x="2315719" y="1338167"/>
          <a:ext cx="1362315" cy="1200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Non-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Personnel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$1,310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30%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0.48455</cdr:x>
      <cdr:y>0.1609</cdr:y>
    </cdr:from>
    <cdr:to>
      <cdr:x>0.75296</cdr:x>
      <cdr:y>0.45958</cdr:y>
    </cdr:to>
    <cdr:sp macro="" textlink="">
      <cdr:nvSpPr>
        <cdr:cNvPr id="2" name="TextBox 16">
          <a:extLst xmlns:a="http://schemas.openxmlformats.org/drawingml/2006/main">
            <a:ext uri="{FF2B5EF4-FFF2-40B4-BE49-F238E27FC236}">
              <a16:creationId xmlns:a16="http://schemas.microsoft.com/office/drawing/2014/main" id="{E5CB2606-7D57-4DA4-B2BE-F6BD3565EEEC}"/>
            </a:ext>
          </a:extLst>
        </cdr:cNvPr>
        <cdr:cNvSpPr txBox="1"/>
      </cdr:nvSpPr>
      <cdr:spPr>
        <a:xfrm xmlns:a="http://schemas.openxmlformats.org/drawingml/2006/main">
          <a:off x="2124929" y="497395"/>
          <a:ext cx="1177068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Restricted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$300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23%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0.5065</cdr:x>
      <cdr:y>0.31415</cdr:y>
    </cdr:from>
    <cdr:to>
      <cdr:x>0.76964</cdr:x>
      <cdr:y>0.59</cdr:y>
    </cdr:to>
    <cdr:sp macro="" textlink="">
      <cdr:nvSpPr>
        <cdr:cNvPr id="2" name="TextBox 8">
          <a:extLst xmlns:a="http://schemas.openxmlformats.org/drawingml/2006/main">
            <a:ext uri="{FF2B5EF4-FFF2-40B4-BE49-F238E27FC236}">
              <a16:creationId xmlns:a16="http://schemas.microsoft.com/office/drawing/2014/main" id="{B765B652-56A9-47EA-BBF1-4C7A77EA2A94}"/>
            </a:ext>
          </a:extLst>
        </cdr:cNvPr>
        <cdr:cNvSpPr txBox="1"/>
      </cdr:nvSpPr>
      <cdr:spPr>
        <a:xfrm xmlns:a="http://schemas.openxmlformats.org/drawingml/2006/main">
          <a:off x="2315717" y="1366973"/>
          <a:ext cx="1203089" cy="1200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Non-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Personnel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$3,415</a:t>
          </a:r>
        </a:p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38%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0.46033</cdr:x>
      <cdr:y>0.08705</cdr:y>
    </cdr:from>
    <cdr:to>
      <cdr:x>0.70444</cdr:x>
      <cdr:y>0.31178</cdr:y>
    </cdr:to>
    <cdr:sp macro="" textlink="">
      <cdr:nvSpPr>
        <cdr:cNvPr id="2" name="TextBox 16">
          <a:extLst xmlns:a="http://schemas.openxmlformats.org/drawingml/2006/main">
            <a:ext uri="{FF2B5EF4-FFF2-40B4-BE49-F238E27FC236}">
              <a16:creationId xmlns:a16="http://schemas.microsoft.com/office/drawing/2014/main" id="{E5CB2606-7D57-4DA4-B2BE-F6BD3565EEEC}"/>
            </a:ext>
          </a:extLst>
        </cdr:cNvPr>
        <cdr:cNvSpPr txBox="1"/>
      </cdr:nvSpPr>
      <cdr:spPr>
        <a:xfrm xmlns:a="http://schemas.openxmlformats.org/drawingml/2006/main">
          <a:off x="2159008" y="286126"/>
          <a:ext cx="1144907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Restricted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$376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11%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0.6057</cdr:x>
      <cdr:y>0.41471</cdr:y>
    </cdr:from>
    <cdr:to>
      <cdr:x>0.88767</cdr:x>
      <cdr:y>0.66227</cdr:y>
    </cdr:to>
    <cdr:sp macro="" textlink="">
      <cdr:nvSpPr>
        <cdr:cNvPr id="2" name="TextBox 8">
          <a:extLst xmlns:a="http://schemas.openxmlformats.org/drawingml/2006/main">
            <a:ext uri="{FF2B5EF4-FFF2-40B4-BE49-F238E27FC236}">
              <a16:creationId xmlns:a16="http://schemas.microsoft.com/office/drawing/2014/main" id="{B765B652-56A9-47EA-BBF1-4C7A77EA2A94}"/>
            </a:ext>
          </a:extLst>
        </cdr:cNvPr>
        <cdr:cNvSpPr txBox="1"/>
      </cdr:nvSpPr>
      <cdr:spPr>
        <a:xfrm xmlns:a="http://schemas.openxmlformats.org/drawingml/2006/main">
          <a:off x="2769279" y="1804543"/>
          <a:ext cx="1289154" cy="10772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Non-</a:t>
          </a:r>
        </a:p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Personnel</a:t>
          </a:r>
        </a:p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$260</a:t>
          </a:r>
        </a:p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16%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0.52744</cdr:x>
      <cdr:y>0.2312</cdr:y>
    </cdr:from>
    <cdr:to>
      <cdr:x>0.77155</cdr:x>
      <cdr:y>0.48402</cdr:y>
    </cdr:to>
    <cdr:sp macro="" textlink="">
      <cdr:nvSpPr>
        <cdr:cNvPr id="2" name="TextBox 16">
          <a:extLst xmlns:a="http://schemas.openxmlformats.org/drawingml/2006/main">
            <a:ext uri="{FF2B5EF4-FFF2-40B4-BE49-F238E27FC236}">
              <a16:creationId xmlns:a16="http://schemas.microsoft.com/office/drawing/2014/main" id="{E5CB2606-7D57-4DA4-B2BE-F6BD3565EEEC}"/>
            </a:ext>
          </a:extLst>
        </cdr:cNvPr>
        <cdr:cNvSpPr txBox="1"/>
      </cdr:nvSpPr>
      <cdr:spPr>
        <a:xfrm xmlns:a="http://schemas.openxmlformats.org/drawingml/2006/main">
          <a:off x="2473754" y="759945"/>
          <a:ext cx="1144928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Restricted</a:t>
          </a:r>
        </a:p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$81</a:t>
          </a:r>
        </a:p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31%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F47CE4CF-BEB3-4AE3-B9B6-0E0BF56FF2BD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E58B12E4-CD10-4CF7-AB7A-200996D53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2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1896FB4-3287-4654-BF43-1D2C88298C15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CAF6483-8743-41C2-846C-DF8FE3810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5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36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44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00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05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2937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41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34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98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86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01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6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78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39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1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87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18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800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813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80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355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96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7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38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9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11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80901" y="294883"/>
            <a:ext cx="2163361" cy="216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1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r>
              <a:rPr lang="en-US" sz="900" i="1" dirty="0"/>
              <a:t>The content of this presentation is proprietary and confidential information of</a:t>
            </a:r>
            <a:r>
              <a:rPr lang="en-US" sz="900" i="1" baseline="0" dirty="0"/>
              <a:t> </a:t>
            </a:r>
            <a:r>
              <a:rPr lang="en-US" sz="900" i="1" dirty="0"/>
              <a:t>©2017 Safal Partners</a:t>
            </a:r>
            <a:endParaRPr lang="en-US" sz="1800" i="1" dirty="0"/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01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05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9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Planning and Development Department</a:t>
            </a:r>
            <a:br>
              <a:rPr lang="en-US" dirty="0">
                <a:latin typeface="Helvetica" pitchFamily="34" charset="0"/>
              </a:rPr>
            </a:br>
            <a:r>
              <a:rPr lang="en-US" sz="2800" b="1" dirty="0">
                <a:latin typeface="Helvetica" pitchFamily="34" charset="0"/>
              </a:rPr>
              <a:t>FY2020 Proposed Budget Presentation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May 9, 2019</a:t>
            </a:r>
          </a:p>
        </p:txBody>
      </p:sp>
    </p:spTree>
    <p:extLst>
      <p:ext uri="{BB962C8B-B14F-4D97-AF65-F5344CB8AC3E}">
        <p14:creationId xmlns:p14="http://schemas.microsoft.com/office/powerpoint/2010/main" val="158015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5667-5B91-4746-84FF-9B489CC7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3139"/>
            <a:ext cx="7089095" cy="8398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Personnel vs Non-Personnel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Historic Preservation Fund ($ in thousands)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AFBE2-EA10-4D5A-BE74-D01AD40A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09A4C3E-66E1-4101-BF6F-048ACAEBE1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670935"/>
              </p:ext>
            </p:extLst>
          </p:nvPr>
        </p:nvGraphicFramePr>
        <p:xfrm>
          <a:off x="2016982" y="2542846"/>
          <a:ext cx="5110036" cy="373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5CB2606-7D57-4DA4-B2BE-F6BD3565EEEC}"/>
              </a:ext>
            </a:extLst>
          </p:cNvPr>
          <p:cNvSpPr txBox="1"/>
          <p:nvPr/>
        </p:nvSpPr>
        <p:spPr>
          <a:xfrm>
            <a:off x="3710077" y="4286035"/>
            <a:ext cx="1723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Services and Charges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$220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99%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4A7FE7-E3FB-4FE2-AC79-5D145F527CF4}"/>
              </a:ext>
            </a:extLst>
          </p:cNvPr>
          <p:cNvSpPr/>
          <p:nvPr/>
        </p:nvSpPr>
        <p:spPr>
          <a:xfrm>
            <a:off x="457198" y="1198365"/>
            <a:ext cx="38131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Fund is 100% Non-Personnel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FY2020 Projected Budget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$223</a:t>
            </a:r>
            <a:endParaRPr lang="en-US" sz="2400" b="1" dirty="0"/>
          </a:p>
        </p:txBody>
      </p:sp>
      <p:sp>
        <p:nvSpPr>
          <p:cNvPr id="24" name="Callout: Bent Line 23">
            <a:extLst>
              <a:ext uri="{FF2B5EF4-FFF2-40B4-BE49-F238E27FC236}">
                <a16:creationId xmlns:a16="http://schemas.microsoft.com/office/drawing/2014/main" id="{1E6CA4ED-05B3-4695-9C9E-18FF841F270A}"/>
              </a:ext>
            </a:extLst>
          </p:cNvPr>
          <p:cNvSpPr/>
          <p:nvPr/>
        </p:nvSpPr>
        <p:spPr>
          <a:xfrm>
            <a:off x="5240584" y="1943155"/>
            <a:ext cx="900542" cy="62881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4322"/>
              <a:gd name="adj6" fmla="val -833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Supplies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$3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8895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CAE5-5DDE-4297-AD8B-8680C345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Functional Organization Chart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General Fund ($ 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C7177-EF57-444A-9F58-01769888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215E4D0-91C0-48DB-85F3-190760CF3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3447936"/>
              </p:ext>
            </p:extLst>
          </p:nvPr>
        </p:nvGraphicFramePr>
        <p:xfrm>
          <a:off x="680857" y="1827591"/>
          <a:ext cx="7782285" cy="423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402DCB-FBB6-4CAE-B506-1E450BB38898}"/>
              </a:ext>
            </a:extLst>
          </p:cNvPr>
          <p:cNvSpPr txBox="1"/>
          <p:nvPr/>
        </p:nvSpPr>
        <p:spPr>
          <a:xfrm>
            <a:off x="680857" y="4615582"/>
            <a:ext cx="1709420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Education on community  sustainability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Administers Chapter 28 &amp; 42 ordinances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Monitors City, ETJ and  special district boundaries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Compiles demographic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93EC7-7E1D-4AD2-8A11-F60CA2705534}"/>
              </a:ext>
            </a:extLst>
          </p:cNvPr>
          <p:cNvSpPr txBox="1"/>
          <p:nvPr/>
        </p:nvSpPr>
        <p:spPr>
          <a:xfrm>
            <a:off x="2677507" y="4615582"/>
            <a:ext cx="1709420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Supports long-term   </a:t>
            </a:r>
          </a:p>
          <a:p>
            <a:r>
              <a:rPr lang="en-US" sz="1100" dirty="0">
                <a:solidFill>
                  <a:schemeClr val="bg1"/>
                </a:solidFill>
              </a:rPr>
              <a:t>growth and development by developing and maintaining transportation plans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Coordinates with multi-modal transportation agencies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B43334-8FA4-48CB-BF96-5E2B27F3E48A}"/>
              </a:ext>
            </a:extLst>
          </p:cNvPr>
          <p:cNvSpPr txBox="1"/>
          <p:nvPr/>
        </p:nvSpPr>
        <p:spPr>
          <a:xfrm>
            <a:off x="4721398" y="4601590"/>
            <a:ext cx="1709420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Maintains the City’s architectural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Administers Chapter 33 ordinances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Reviews Certificate of Appropriateness, Landmark and Protected Landmark designation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680E28-D75F-4122-9646-DE197C297908}"/>
              </a:ext>
            </a:extLst>
          </p:cNvPr>
          <p:cNvSpPr txBox="1"/>
          <p:nvPr/>
        </p:nvSpPr>
        <p:spPr>
          <a:xfrm>
            <a:off x="6753722" y="4615582"/>
            <a:ext cx="1709420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Supports core functions of P&amp;D by providing internal administrative, financial and managerial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Supports the department by providing the public with information</a:t>
            </a:r>
          </a:p>
        </p:txBody>
      </p:sp>
    </p:spTree>
    <p:extLst>
      <p:ext uri="{BB962C8B-B14F-4D97-AF65-F5344CB8AC3E}">
        <p14:creationId xmlns:p14="http://schemas.microsoft.com/office/powerpoint/2010/main" val="258728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CAE5-5DDE-4297-AD8B-8680C345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Functional Organization Chart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P&amp;D Special Revenue Fund ($ 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C7177-EF57-444A-9F58-01769888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215E4D0-91C0-48DB-85F3-190760CF3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791026"/>
              </p:ext>
            </p:extLst>
          </p:nvPr>
        </p:nvGraphicFramePr>
        <p:xfrm>
          <a:off x="680857" y="1854450"/>
          <a:ext cx="7782285" cy="4226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402DCB-FBB6-4CAE-B506-1E450BB38898}"/>
              </a:ext>
            </a:extLst>
          </p:cNvPr>
          <p:cNvSpPr txBox="1"/>
          <p:nvPr/>
        </p:nvSpPr>
        <p:spPr>
          <a:xfrm>
            <a:off x="1409888" y="4717812"/>
            <a:ext cx="1703613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Reviews projects at permit stage of development process for compliance with applicable land development codes including but not limited  to Chapter 26, 28, 33, </a:t>
            </a:r>
            <a:r>
              <a:rPr lang="en-US" sz="900" dirty="0">
                <a:solidFill>
                  <a:schemeClr val="bg1"/>
                </a:solidFill>
              </a:rPr>
              <a:t>&amp;</a:t>
            </a:r>
            <a:r>
              <a:rPr lang="en-US" sz="1100" dirty="0">
                <a:solidFill>
                  <a:schemeClr val="bg1"/>
                </a:solidFill>
              </a:rPr>
              <a:t> 42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93EC7-7E1D-4AD2-8A11-F60CA2705534}"/>
              </a:ext>
            </a:extLst>
          </p:cNvPr>
          <p:cNvSpPr txBox="1"/>
          <p:nvPr/>
        </p:nvSpPr>
        <p:spPr>
          <a:xfrm>
            <a:off x="3701331" y="4719198"/>
            <a:ext cx="1743244" cy="14451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Reviews subdivision plat proposals, public and private street layouts, and general land plans as a part of the development process for compliance with applicable land development codes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B43334-8FA4-48CB-BF96-5E2B27F3E48A}"/>
              </a:ext>
            </a:extLst>
          </p:cNvPr>
          <p:cNvSpPr txBox="1"/>
          <p:nvPr/>
        </p:nvSpPr>
        <p:spPr>
          <a:xfrm>
            <a:off x="6032405" y="4717812"/>
            <a:ext cx="1743245" cy="14465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Supports the core functions of the department’s land development, subdivision platting, and regulatory review responsibilities by providing customer service programs</a:t>
            </a:r>
          </a:p>
        </p:txBody>
      </p:sp>
    </p:spTree>
    <p:extLst>
      <p:ext uri="{BB962C8B-B14F-4D97-AF65-F5344CB8AC3E}">
        <p14:creationId xmlns:p14="http://schemas.microsoft.com/office/powerpoint/2010/main" val="77686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CAE5-5DDE-4297-AD8B-8680C345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139"/>
            <a:ext cx="6591300" cy="8398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Functional Organization Chart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Central Service Revolving Fund ($ 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C7177-EF57-444A-9F58-01769888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215E4D0-91C0-48DB-85F3-190760CF3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136825"/>
              </p:ext>
            </p:extLst>
          </p:nvPr>
        </p:nvGraphicFramePr>
        <p:xfrm>
          <a:off x="680857" y="1836057"/>
          <a:ext cx="7782285" cy="423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B43334-8FA4-48CB-BF96-5E2B27F3E48A}"/>
              </a:ext>
            </a:extLst>
          </p:cNvPr>
          <p:cNvSpPr txBox="1"/>
          <p:nvPr/>
        </p:nvSpPr>
        <p:spPr>
          <a:xfrm>
            <a:off x="3717289" y="4452111"/>
            <a:ext cx="1709420" cy="16184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Creates and maintains the City’s underlying geospatial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Coordinates with emergency providers with the city and county to ensure accurate, effective emergency services</a:t>
            </a:r>
          </a:p>
        </p:txBody>
      </p:sp>
    </p:spTree>
    <p:extLst>
      <p:ext uri="{BB962C8B-B14F-4D97-AF65-F5344CB8AC3E}">
        <p14:creationId xmlns:p14="http://schemas.microsoft.com/office/powerpoint/2010/main" val="548422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CAE5-5DDE-4297-AD8B-8680C345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139"/>
            <a:ext cx="6591300" cy="8398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Functional Organization Chart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Historic Preservation Fund ($ 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C7177-EF57-444A-9F58-01769888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215E4D0-91C0-48DB-85F3-190760CF3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606582"/>
              </p:ext>
            </p:extLst>
          </p:nvPr>
        </p:nvGraphicFramePr>
        <p:xfrm>
          <a:off x="680857" y="1827590"/>
          <a:ext cx="7782285" cy="423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B43334-8FA4-48CB-BF96-5E2B27F3E48A}"/>
              </a:ext>
            </a:extLst>
          </p:cNvPr>
          <p:cNvSpPr txBox="1"/>
          <p:nvPr/>
        </p:nvSpPr>
        <p:spPr>
          <a:xfrm>
            <a:off x="3717289" y="4446305"/>
            <a:ext cx="1709420" cy="161582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Receives funding from City’s sale of historic fire stations and is used to promote preservation programs in Houston.</a:t>
            </a:r>
          </a:p>
          <a:p>
            <a:r>
              <a:rPr lang="en-US" sz="1100" dirty="0">
                <a:solidFill>
                  <a:schemeClr val="bg1"/>
                </a:solidFill>
              </a:rPr>
              <a:t>Program utilizes City funds as seed money to encourage private investment</a:t>
            </a:r>
          </a:p>
        </p:txBody>
      </p:sp>
    </p:spTree>
    <p:extLst>
      <p:ext uri="{BB962C8B-B14F-4D97-AF65-F5344CB8AC3E}">
        <p14:creationId xmlns:p14="http://schemas.microsoft.com/office/powerpoint/2010/main" val="921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br>
              <a:rPr lang="en-US" sz="27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700" dirty="0">
                <a:solidFill>
                  <a:schemeClr val="tx2"/>
                </a:solidFill>
                <a:latin typeface="Helvetica" pitchFamily="34" charset="0"/>
              </a:rPr>
              <a:t>FY20 Budget Reductions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endParaRPr 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BDB37D0-146F-49AA-9046-B7E482BB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9726"/>
            <a:ext cx="8381999" cy="4936624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FY20 Budget Reductions - $143,538: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$143,538 – Eliminated (2) vacant, budgeted positions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Consequences of Reduction: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Planner I</a:t>
            </a:r>
            <a:r>
              <a:rPr lang="en-US" sz="20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Reduction will impact the level of community outreach and ordinance and related ordinances for the Complete Communities Initiative.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Assistant Planner in Historic</a:t>
            </a:r>
            <a:r>
              <a:rPr lang="en-US" sz="20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 Reduction will impact the Historic Preservation group that is already under staffed, and delay the outreach and education services provided about Historic Districts and preservation guidelines in neighborhoods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700" dirty="0"/>
          </a:p>
          <a:p>
            <a:endParaRPr lang="en-US" sz="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39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89" y="306170"/>
            <a:ext cx="67056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FY2020 - Expenditures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89" y="1490472"/>
            <a:ext cx="8240111" cy="471220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General Fund: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Funding for Census 2020 engagement efforts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P&amp;D Special Revenue Fund: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Increased Funding to Legal Department to true-up costs with legal services received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Increased to personnel, restricted accounts, and increased payment to General Fund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Central Service Revolving Fund: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No significant change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Historic Preservation Fund: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No significant change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  <a:latin typeface="Helvetica" pitchFamily="34" charset="0"/>
            </a:endParaRPr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16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solidFill>
                  <a:schemeClr val="tx2"/>
                </a:solidFill>
                <a:latin typeface="Helvetica" pitchFamily="34" charset="0"/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7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D15FFE-9B74-4C0A-BB5C-1A80860E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59586"/>
              </p:ext>
            </p:extLst>
          </p:nvPr>
        </p:nvGraphicFramePr>
        <p:xfrm>
          <a:off x="-1676400" y="3963996"/>
          <a:ext cx="8229600" cy="514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2D15FFE-9B74-4C0A-BB5C-1A80860E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030998"/>
              </p:ext>
            </p:extLst>
          </p:nvPr>
        </p:nvGraphicFramePr>
        <p:xfrm>
          <a:off x="-2134621" y="3210478"/>
          <a:ext cx="8601923" cy="6291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E1BF62B-FA7E-468D-83F8-3822A862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Appendix A: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Department Demographics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4BF75-5DF0-4229-ABBC-B9EC5EC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3052B-3785-4620-BCDA-51C2038F8680}"/>
              </a:ext>
            </a:extLst>
          </p:cNvPr>
          <p:cNvSpPr txBox="1"/>
          <p:nvPr/>
        </p:nvSpPr>
        <p:spPr>
          <a:xfrm>
            <a:off x="452222" y="1296354"/>
            <a:ext cx="24934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Employees: 69</a:t>
            </a:r>
          </a:p>
          <a:p>
            <a:pPr algn="ctr"/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Female: 55%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Male: 45%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13EBF38-40AD-492F-BAC8-085053F506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8664772"/>
              </p:ext>
            </p:extLst>
          </p:nvPr>
        </p:nvGraphicFramePr>
        <p:xfrm>
          <a:off x="1034716" y="1468618"/>
          <a:ext cx="7243010" cy="4990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0A6B957-1DED-4F75-AED2-229CB9A17E85}"/>
              </a:ext>
            </a:extLst>
          </p:cNvPr>
          <p:cNvSpPr txBox="1"/>
          <p:nvPr/>
        </p:nvSpPr>
        <p:spPr>
          <a:xfrm>
            <a:off x="3256554" y="2510554"/>
            <a:ext cx="98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Hispanic</a:t>
            </a:r>
          </a:p>
          <a:p>
            <a:r>
              <a:rPr lang="en-US" dirty="0"/>
              <a:t>21.8%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68FCA4-D688-4787-9FB4-6500B0FEF317}"/>
              </a:ext>
            </a:extLst>
          </p:cNvPr>
          <p:cNvSpPr txBox="1"/>
          <p:nvPr/>
        </p:nvSpPr>
        <p:spPr>
          <a:xfrm>
            <a:off x="5381418" y="3105834"/>
            <a:ext cx="98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White</a:t>
            </a:r>
          </a:p>
          <a:p>
            <a:r>
              <a:rPr lang="en-US" dirty="0"/>
              <a:t>39.1%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373A04-A752-495C-81B5-9EAFCCEEC2C7}"/>
              </a:ext>
            </a:extLst>
          </p:cNvPr>
          <p:cNvSpPr txBox="1"/>
          <p:nvPr/>
        </p:nvSpPr>
        <p:spPr>
          <a:xfrm>
            <a:off x="4656221" y="4924563"/>
            <a:ext cx="98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Asian</a:t>
            </a:r>
          </a:p>
          <a:p>
            <a:r>
              <a:rPr lang="en-US" dirty="0"/>
              <a:t>11.6%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D5324A-DC6A-439C-8BAE-81630465935C}"/>
              </a:ext>
            </a:extLst>
          </p:cNvPr>
          <p:cNvSpPr txBox="1"/>
          <p:nvPr/>
        </p:nvSpPr>
        <p:spPr>
          <a:xfrm>
            <a:off x="3076919" y="4183832"/>
            <a:ext cx="1345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Black or African American</a:t>
            </a:r>
          </a:p>
          <a:p>
            <a:r>
              <a:rPr lang="en-US" dirty="0"/>
              <a:t>27.6%</a:t>
            </a:r>
          </a:p>
        </p:txBody>
      </p:sp>
    </p:spTree>
    <p:extLst>
      <p:ext uri="{BB962C8B-B14F-4D97-AF65-F5344CB8AC3E}">
        <p14:creationId xmlns:p14="http://schemas.microsoft.com/office/powerpoint/2010/main" val="518174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Budget History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General Fund ($ in thousands)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1A113-6600-4770-ACD1-FBC0D351A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34245"/>
              </p:ext>
            </p:extLst>
          </p:nvPr>
        </p:nvGraphicFramePr>
        <p:xfrm>
          <a:off x="213063" y="1581590"/>
          <a:ext cx="8842157" cy="236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475">
                  <a:extLst>
                    <a:ext uri="{9D8B030D-6E8A-4147-A177-3AD203B41FA5}">
                      <a16:colId xmlns:a16="http://schemas.microsoft.com/office/drawing/2014/main" val="140801604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392605433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556484046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2375657219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856330625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951539718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397594483"/>
                    </a:ext>
                  </a:extLst>
                </a:gridCol>
              </a:tblGrid>
              <a:tr h="3435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FY16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FY17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43172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$6,118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$4,438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$4,337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$4,337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008416"/>
                  </a:ext>
                </a:extLst>
              </a:tr>
              <a:tr h="70143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/ 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$7,708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$3,989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$3,372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$3,911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$4,337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704993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32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7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Organizational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7901" y="6282056"/>
            <a:ext cx="2133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latin typeface="Helvetica" pitchFamily="34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latin typeface="Helvetica" pitchFamily="34" charset="0"/>
              <a:ea typeface="ＭＳ Ｐゴシック" charset="0"/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368040" y="1447800"/>
            <a:ext cx="2346960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Director</a:t>
            </a: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15000" y="2662382"/>
            <a:ext cx="144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Director’s Office</a:t>
            </a:r>
          </a:p>
          <a:p>
            <a:pPr algn="ctr">
              <a:spcBef>
                <a:spcPct val="0"/>
              </a:spcBef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Admin. Coordinator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243791" y="4790186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Community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Sustainability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4572000" y="2133600"/>
            <a:ext cx="0" cy="266189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572000" y="2967182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1020888" y="4518890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676400" y="3429000"/>
            <a:ext cx="1725903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 Liaison &amp;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</a:t>
            </a: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H="1">
            <a:off x="3402013" y="3705225"/>
            <a:ext cx="1160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03835" y="1790700"/>
            <a:ext cx="1634109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Mayor’s Office of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Communications</a:t>
            </a:r>
            <a:endParaRPr lang="en-US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7318970" y="1828800"/>
            <a:ext cx="158627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Finance </a:t>
            </a: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epartment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HITS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Fleet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endParaRPr lang="en-US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8142670" y="2444269"/>
            <a:ext cx="0" cy="2351221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923544" y="3810000"/>
            <a:ext cx="75285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flipH="1">
            <a:off x="920686" y="2400300"/>
            <a:ext cx="2858" cy="137939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8142670" y="4518890"/>
            <a:ext cx="0" cy="2712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45" name="Straight Connector 44"/>
          <p:cNvCxnSpPr>
            <a:stCxn id="36" idx="0"/>
            <a:endCxn id="44" idx="0"/>
          </p:cNvCxnSpPr>
          <p:nvPr/>
        </p:nvCxnSpPr>
        <p:spPr>
          <a:xfrm>
            <a:off x="1020888" y="4518890"/>
            <a:ext cx="71217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38"/>
          <p:cNvSpPr>
            <a:spLocks noChangeArrowheads="1"/>
          </p:cNvSpPr>
          <p:nvPr/>
        </p:nvSpPr>
        <p:spPr bwMode="auto">
          <a:xfrm>
            <a:off x="2012310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System-Level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Transportation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3765398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GIS Services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5534488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7318970" y="4770579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 &amp;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50" name="Line 40"/>
          <p:cNvSpPr>
            <a:spLocks noChangeShapeType="1"/>
          </p:cNvSpPr>
          <p:nvPr/>
        </p:nvSpPr>
        <p:spPr bwMode="auto">
          <a:xfrm>
            <a:off x="2854476" y="4513586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" name="Line 40"/>
          <p:cNvSpPr>
            <a:spLocks noChangeShapeType="1"/>
          </p:cNvSpPr>
          <p:nvPr/>
        </p:nvSpPr>
        <p:spPr bwMode="auto">
          <a:xfrm>
            <a:off x="6331564" y="4518890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58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Budget History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P&amp;D Special Revenue Fund($ in thousands)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1A113-6600-4770-ACD1-FBC0D351A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57527"/>
              </p:ext>
            </p:extLst>
          </p:nvPr>
        </p:nvGraphicFramePr>
        <p:xfrm>
          <a:off x="150921" y="1613063"/>
          <a:ext cx="8842157" cy="236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475">
                  <a:extLst>
                    <a:ext uri="{9D8B030D-6E8A-4147-A177-3AD203B41FA5}">
                      <a16:colId xmlns:a16="http://schemas.microsoft.com/office/drawing/2014/main" val="140801604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392605433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556484046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2375657219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856330625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951539718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397594483"/>
                    </a:ext>
                  </a:extLst>
                </a:gridCol>
              </a:tblGrid>
              <a:tr h="3435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FY16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FY17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43172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$3,714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$8,033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$9,006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008416"/>
                  </a:ext>
                </a:extLst>
              </a:tr>
              <a:tr h="7014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/ 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$2,785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$5,053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$5,633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$7,179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$9,006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704993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$1,706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$1,037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32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102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694714" cy="8398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Budget History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Central Service Revolving Fund ($ in thousands)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1A113-6600-4770-ACD1-FBC0D351A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69550"/>
              </p:ext>
            </p:extLst>
          </p:nvPr>
        </p:nvGraphicFramePr>
        <p:xfrm>
          <a:off x="213063" y="1581590"/>
          <a:ext cx="8842157" cy="236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475">
                  <a:extLst>
                    <a:ext uri="{9D8B030D-6E8A-4147-A177-3AD203B41FA5}">
                      <a16:colId xmlns:a16="http://schemas.microsoft.com/office/drawing/2014/main" val="140801604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392605433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556484046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2375657219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856330625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951539718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397594483"/>
                    </a:ext>
                  </a:extLst>
                </a:gridCol>
              </a:tblGrid>
              <a:tr h="3435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FY16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FY17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43172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$1,284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$1,234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$1,280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$1,571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$1,633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008416"/>
                  </a:ext>
                </a:extLst>
              </a:tr>
              <a:tr h="7014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/ 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$1,633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704993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32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658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Budget History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Historic Preservation Fund ($ in thousands)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1A113-6600-4770-ACD1-FBC0D351A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187702"/>
              </p:ext>
            </p:extLst>
          </p:nvPr>
        </p:nvGraphicFramePr>
        <p:xfrm>
          <a:off x="213063" y="1581590"/>
          <a:ext cx="8842157" cy="236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475">
                  <a:extLst>
                    <a:ext uri="{9D8B030D-6E8A-4147-A177-3AD203B41FA5}">
                      <a16:colId xmlns:a16="http://schemas.microsoft.com/office/drawing/2014/main" val="140801604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392605433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556484046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2375657219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856330625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951539718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397594483"/>
                    </a:ext>
                  </a:extLst>
                </a:gridCol>
              </a:tblGrid>
              <a:tr h="343557"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FY16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FY17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143172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3008416"/>
                  </a:ext>
                </a:extLst>
              </a:tr>
              <a:tr h="70143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Actual / 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704993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32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043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Department Budget Reductions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(in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6CF235-91B7-4084-842A-BDED1596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6313"/>
              </p:ext>
            </p:extLst>
          </p:nvPr>
        </p:nvGraphicFramePr>
        <p:xfrm>
          <a:off x="555476" y="1497503"/>
          <a:ext cx="7674123" cy="234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826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26854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1210027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390470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1231257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</a:tblGrid>
              <a:tr h="46289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FY18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FY19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FY20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3-Year Total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$393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$144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$537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Revenue Fund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Central Service Revolving Fund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Historic Preservation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$179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$179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90725127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$661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$144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$805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043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Department Budget Reductions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BDB37D0-146F-49AA-9046-B7E482BB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310651"/>
            <a:ext cx="8641080" cy="487804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General Fund based on Target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Eliminated 4 FTE’s in the General Fund in FY18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Eliminated 2 FTE’s in the General Fund in FY20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Impact of the FY2020 reductions decreased the level of community outreach for Complete Communities Initiatives. Also, the Historic </a:t>
            </a:r>
            <a:r>
              <a:rPr lang="en-US" sz="2400">
                <a:solidFill>
                  <a:schemeClr val="tx2"/>
                </a:solidFill>
                <a:latin typeface="Helvetica" pitchFamily="34" charset="0"/>
              </a:rPr>
              <a:t>Preservation Division outreach </a:t>
            </a: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to neighborhoods on educational services and historic guidelines decreased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2"/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Funding levels are extremely inadequate to meet the department’s minimum service level agreement</a:t>
            </a:r>
          </a:p>
          <a:p>
            <a:pPr lvl="1"/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 marL="0" indent="0">
              <a:buNone/>
            </a:pP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700" dirty="0"/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333930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Appendix B: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Performance Measures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1016"/>
              </p:ext>
            </p:extLst>
          </p:nvPr>
        </p:nvGraphicFramePr>
        <p:xfrm>
          <a:off x="457200" y="1905000"/>
          <a:ext cx="8229600" cy="441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Annual Major Thoroughfare and Freeway Plan Amendments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Historic COA, Landmark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Protected Landmark, and Historic Districts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3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Special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Minimum Lot Size/Building Line and Prohibited Yard Parking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Lots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protected by Special Minimum Lot Size, Building Line, and Prohibited Yard Parking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526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Small Area Plans (Mobility Studies, Livable Center Studies, etc.) coordinated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245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2775366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Appendix B: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Performance Measures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90013"/>
              </p:ext>
            </p:extLst>
          </p:nvPr>
        </p:nvGraphicFramePr>
        <p:xfrm>
          <a:off x="457200" y="1905000"/>
          <a:ext cx="8229600" cy="450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7,416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commercial plans reviewed in 5 business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15,467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20,393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residential plans reviewed in 3 business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404097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walk-in customers for POD 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 the HPC met by the planner within 10 minutes of check-in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611762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Subdivision Plats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4744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P&amp;D Special Revenue Fund</a:t>
            </a:r>
          </a:p>
        </p:txBody>
      </p:sp>
    </p:spTree>
    <p:extLst>
      <p:ext uri="{BB962C8B-B14F-4D97-AF65-F5344CB8AC3E}">
        <p14:creationId xmlns:p14="http://schemas.microsoft.com/office/powerpoint/2010/main" val="3009615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Appendix B: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Performance Measures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26493"/>
              </p:ext>
            </p:extLst>
          </p:nvPr>
        </p:nvGraphicFramePr>
        <p:xfrm>
          <a:off x="457200" y="1905000"/>
          <a:ext cx="8229600" cy="180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05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property addresses assigned prior to Planning Commission approval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105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5572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Central Services Revolving Fund</a:t>
            </a:r>
          </a:p>
        </p:txBody>
      </p:sp>
    </p:spTree>
    <p:extLst>
      <p:ext uri="{BB962C8B-B14F-4D97-AF65-F5344CB8AC3E}">
        <p14:creationId xmlns:p14="http://schemas.microsoft.com/office/powerpoint/2010/main" val="829447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Department FY2019 Accomplishments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0472"/>
            <a:ext cx="8229600" cy="4351338"/>
          </a:xfrm>
        </p:spPr>
        <p:txBody>
          <a:bodyPr>
            <a:normAutofit/>
          </a:bodyPr>
          <a:lstStyle/>
          <a:p>
            <a:pPr marL="36576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Complete Communities received the 2019 Our Great Region Award from Houston-Galveston Area Action Council</a:t>
            </a:r>
          </a:p>
          <a:p>
            <a:pPr marL="1828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400" dirty="0">
              <a:solidFill>
                <a:schemeClr val="tx2"/>
              </a:solidFill>
              <a:latin typeface="Helvetica" pitchFamily="34" charset="0"/>
            </a:endParaRPr>
          </a:p>
          <a:p>
            <a:pPr marL="36576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Houston Heights Historic Guidelines received the 2019 Preservation Texas Award</a:t>
            </a:r>
          </a:p>
          <a:p>
            <a:pPr marL="36576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2"/>
              </a:solidFill>
              <a:latin typeface="Helvetica" pitchFamily="34" charset="0"/>
            </a:endParaRPr>
          </a:p>
          <a:p>
            <a:pPr marL="36576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Geographic Information Officer published in 2018 ESRI Map Book, Volume 33</a:t>
            </a:r>
          </a:p>
          <a:p>
            <a:pPr marL="1828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5125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0391-FEB7-4ED8-888E-C4220923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Department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4363-FF25-4DD5-A594-36EDDFC3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95944"/>
              </p:ext>
            </p:extLst>
          </p:nvPr>
        </p:nvGraphicFramePr>
        <p:xfrm>
          <a:off x="457200" y="1517618"/>
          <a:ext cx="8229600" cy="504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6781379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04821682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386074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57083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Complete Communities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Land Development</a:t>
                      </a:r>
                      <a:r>
                        <a:rPr lang="en-US" baseline="0" dirty="0"/>
                        <a:t> Codes &amp; Ordinances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Policy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GIS Services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223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Continued assistance in implementation for the Near Northside, Second Ward, Third Ward, Acres Home, and </a:t>
                      </a:r>
                      <a:r>
                        <a:rPr lang="en-US" sz="1200" kern="1200" baseline="0" dirty="0" err="1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Gulfton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 communities.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Preparing for the next set of Complete Communities.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Development Plats/Site Plan and Subdivision Plat Applications pertaining to:</a:t>
                      </a:r>
                    </a:p>
                    <a:p>
                      <a:pPr marL="171450" marR="0" lvl="2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Chapter 26 (Off Street Parking &amp; Loading);</a:t>
                      </a:r>
                    </a:p>
                    <a:p>
                      <a:pPr marL="171450" marR="0" lvl="2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Chapter 28 (Regulation of Cell Towers, Locations of Hotels and Hazardous Enterprises, Prohibited Yard Parking) </a:t>
                      </a:r>
                    </a:p>
                    <a:p>
                      <a:pPr marL="171450" marR="0" lvl="2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Chapter 33 Historic Preservation, Trees and Shrubs); and </a:t>
                      </a:r>
                    </a:p>
                    <a:p>
                      <a:pPr marL="171450" lvl="2" indent="-1714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Chapter 42 (Minimum Building Line/Lot Size, Subdivision and  Development Plats)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Analysis and recommendations regarding: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Annexations;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Disannexations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;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ETJ Releases;</a:t>
                      </a:r>
                    </a:p>
                    <a:p>
                      <a:pPr marL="171450" indent="-171450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Management Districts; and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Foreign Trade Zones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endParaRPr lang="en-US" sz="9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Coordinate emergency providers within the city, county and regional agencies for effective emergency services.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9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Revenues By Funds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60F6BB-73B5-4B62-B468-CA1735D2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6150"/>
              </p:ext>
            </p:extLst>
          </p:nvPr>
        </p:nvGraphicFramePr>
        <p:xfrm>
          <a:off x="555476" y="1501356"/>
          <a:ext cx="802877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479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950099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FY20 Prop/FY19 Estimates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$1,223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$857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$1,007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$1,017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1.0%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P&amp;D Special Revenue Fund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$7,411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$6,775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$7,209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$7,311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$102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1.4%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Central Services Revolving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$1,167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$1,571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$1,458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$1,633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$175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Historic Preservation Fund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$36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24.1%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$9,825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$9,223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$9,703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$9,997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$294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3.0%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68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FY2020 - Revenues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0472"/>
            <a:ext cx="8229600" cy="4620768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General Fund: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Increase in development related activity for General Fund staff resulting in an increase in the  Special Revenue Fund chargeback</a:t>
            </a: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Special Revenue: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Increase in development activity, and incremental increases to changes in the consumer price index (CPI)</a:t>
            </a: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Central Services: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Revenue matches expenditures</a:t>
            </a: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Historic Preservation: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Interest on fund balance</a:t>
            </a:r>
          </a:p>
          <a:p>
            <a:pPr marL="0" indent="0">
              <a:buNone/>
            </a:pPr>
            <a:endParaRPr lang="en-US" sz="3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4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FY2020 Expenditures By Funds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82BBF3-3020-4C39-8FDD-B9BF40ABD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4763"/>
              </p:ext>
            </p:extLst>
          </p:nvPr>
        </p:nvGraphicFramePr>
        <p:xfrm>
          <a:off x="555476" y="1497504"/>
          <a:ext cx="802877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78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813800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FY20 Prop/FY19 Budget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$3,372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$4,337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$3,911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$4,337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P&amp;D Special Revenue Fund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$5,633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$8,033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$7,179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$9,006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$973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10.8%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Central Services Revolving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$1,167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$1,571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$1,458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$1,633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$62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Historic Preservation Fund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$56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$223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1.8%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9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$10,228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$14,160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$12,767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$15,199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$1,039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6.8%</a:t>
                      </a:r>
                    </a:p>
                  </a:txBody>
                  <a:tcPr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73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5667-5B91-4746-84FF-9B489CC7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Personnel vs Non-Personnel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General Fund ($ in thousands)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F42688-F523-4C57-8A23-B5D4213C7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812238"/>
              </p:ext>
            </p:extLst>
          </p:nvPr>
        </p:nvGraphicFramePr>
        <p:xfrm>
          <a:off x="0" y="1490663"/>
          <a:ext cx="4572001" cy="4340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AFBE2-EA10-4D5A-BE74-D01AD40A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65B652-56A9-47EA-BBF1-4C7A77EA2A94}"/>
              </a:ext>
            </a:extLst>
          </p:cNvPr>
          <p:cNvSpPr txBox="1"/>
          <p:nvPr/>
        </p:nvSpPr>
        <p:spPr>
          <a:xfrm>
            <a:off x="953130" y="3815967"/>
            <a:ext cx="128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Personnel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$3,026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70%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09A4C3E-66E1-4101-BF6F-048ACAEBE1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081855"/>
              </p:ext>
            </p:extLst>
          </p:nvPr>
        </p:nvGraphicFramePr>
        <p:xfrm>
          <a:off x="4572000" y="2454833"/>
          <a:ext cx="4572000" cy="309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5CB2606-7D57-4DA4-B2BE-F6BD3565EEEC}"/>
              </a:ext>
            </a:extLst>
          </p:cNvPr>
          <p:cNvSpPr txBox="1"/>
          <p:nvPr/>
        </p:nvSpPr>
        <p:spPr>
          <a:xfrm>
            <a:off x="5956127" y="4181378"/>
            <a:ext cx="1814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Services and Charges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$1,000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76%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4A7FE7-E3FB-4FE2-AC79-5D145F527CF4}"/>
              </a:ext>
            </a:extLst>
          </p:cNvPr>
          <p:cNvSpPr/>
          <p:nvPr/>
        </p:nvSpPr>
        <p:spPr>
          <a:xfrm>
            <a:off x="4572000" y="5572372"/>
            <a:ext cx="4572000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Non-Personnel Breakdown</a:t>
            </a:r>
          </a:p>
        </p:txBody>
      </p:sp>
      <p:sp>
        <p:nvSpPr>
          <p:cNvPr id="24" name="Callout: Bent Line 23">
            <a:extLst>
              <a:ext uri="{FF2B5EF4-FFF2-40B4-BE49-F238E27FC236}">
                <a16:creationId xmlns:a16="http://schemas.microsoft.com/office/drawing/2014/main" id="{1E6CA4ED-05B3-4695-9C9E-18FF841F270A}"/>
              </a:ext>
            </a:extLst>
          </p:cNvPr>
          <p:cNvSpPr/>
          <p:nvPr/>
        </p:nvSpPr>
        <p:spPr>
          <a:xfrm>
            <a:off x="7546294" y="1504710"/>
            <a:ext cx="900542" cy="628811"/>
          </a:xfrm>
          <a:prstGeom prst="borderCallout2">
            <a:avLst>
              <a:gd name="adj1" fmla="val 20375"/>
              <a:gd name="adj2" fmla="val -391"/>
              <a:gd name="adj3" fmla="val 18750"/>
              <a:gd name="adj4" fmla="val -16667"/>
              <a:gd name="adj5" fmla="val 173250"/>
              <a:gd name="adj6" fmla="val -799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Supplies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$11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311650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5667-5B91-4746-84FF-9B489CC7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3139"/>
            <a:ext cx="6486525" cy="8398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Personnel vs Non-Personnel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P&amp;D Special Revenue Fund ($ in thousands)</a:t>
            </a: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F42688-F523-4C57-8A23-B5D4213C7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298290"/>
              </p:ext>
            </p:extLst>
          </p:nvPr>
        </p:nvGraphicFramePr>
        <p:xfrm>
          <a:off x="0" y="1475339"/>
          <a:ext cx="4572000" cy="433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AFBE2-EA10-4D5A-BE74-D01AD40A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65B652-56A9-47EA-BBF1-4C7A77EA2A94}"/>
              </a:ext>
            </a:extLst>
          </p:cNvPr>
          <p:cNvSpPr txBox="1"/>
          <p:nvPr/>
        </p:nvSpPr>
        <p:spPr>
          <a:xfrm>
            <a:off x="1040694" y="3920799"/>
            <a:ext cx="128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Personnel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$5,591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62%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09A4C3E-66E1-4101-BF6F-048ACAEBE1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7092894"/>
              </p:ext>
            </p:extLst>
          </p:nvPr>
        </p:nvGraphicFramePr>
        <p:xfrm>
          <a:off x="4572000" y="2457131"/>
          <a:ext cx="4572000" cy="310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5CB2606-7D57-4DA4-B2BE-F6BD3565EEEC}"/>
              </a:ext>
            </a:extLst>
          </p:cNvPr>
          <p:cNvSpPr txBox="1"/>
          <p:nvPr/>
        </p:nvSpPr>
        <p:spPr>
          <a:xfrm>
            <a:off x="5782547" y="4008601"/>
            <a:ext cx="215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Services and Charges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$2,916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85%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4A7FE7-E3FB-4FE2-AC79-5D145F527CF4}"/>
              </a:ext>
            </a:extLst>
          </p:cNvPr>
          <p:cNvSpPr/>
          <p:nvPr/>
        </p:nvSpPr>
        <p:spPr>
          <a:xfrm>
            <a:off x="4572000" y="5579325"/>
            <a:ext cx="4571999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Non-Personnel Breakdown</a:t>
            </a:r>
          </a:p>
        </p:txBody>
      </p:sp>
      <p:sp>
        <p:nvSpPr>
          <p:cNvPr id="24" name="Callout: Bent Line 23">
            <a:extLst>
              <a:ext uri="{FF2B5EF4-FFF2-40B4-BE49-F238E27FC236}">
                <a16:creationId xmlns:a16="http://schemas.microsoft.com/office/drawing/2014/main" id="{1E6CA4ED-05B3-4695-9C9E-18FF841F270A}"/>
              </a:ext>
            </a:extLst>
          </p:cNvPr>
          <p:cNvSpPr/>
          <p:nvPr/>
        </p:nvSpPr>
        <p:spPr>
          <a:xfrm>
            <a:off x="7546294" y="1694977"/>
            <a:ext cx="877860" cy="628811"/>
          </a:xfrm>
          <a:prstGeom prst="borderCallout2">
            <a:avLst>
              <a:gd name="adj1" fmla="val 29311"/>
              <a:gd name="adj2" fmla="val -186"/>
              <a:gd name="adj3" fmla="val 28499"/>
              <a:gd name="adj4" fmla="val -16667"/>
              <a:gd name="adj5" fmla="val 147736"/>
              <a:gd name="adj6" fmla="val -916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Supplies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$123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402455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5667-5B91-4746-84FF-9B489CC7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3139"/>
            <a:ext cx="7089095" cy="8398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FY20 Personnel vs Non-Personnel </a:t>
            </a:r>
            <a:br>
              <a:rPr lang="en-US" sz="2400" dirty="0">
                <a:solidFill>
                  <a:schemeClr val="tx2"/>
                </a:solidFill>
                <a:latin typeface="Helvetica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Helvetica" pitchFamily="34" charset="0"/>
              </a:rPr>
              <a:t>Central Services Revolving Fund ($ in thousands)</a:t>
            </a: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F42688-F523-4C57-8A23-B5D4213C7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1174"/>
              </p:ext>
            </p:extLst>
          </p:nvPr>
        </p:nvGraphicFramePr>
        <p:xfrm>
          <a:off x="0" y="1490662"/>
          <a:ext cx="45720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AFBE2-EA10-4D5A-BE74-D01AD40A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65B652-56A9-47EA-BBF1-4C7A77EA2A94}"/>
              </a:ext>
            </a:extLst>
          </p:cNvPr>
          <p:cNvSpPr txBox="1"/>
          <p:nvPr/>
        </p:nvSpPr>
        <p:spPr>
          <a:xfrm>
            <a:off x="996846" y="3538835"/>
            <a:ext cx="128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Personnel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$1,373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84%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09A4C3E-66E1-4101-BF6F-048ACAEBE1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83582"/>
              </p:ext>
            </p:extLst>
          </p:nvPr>
        </p:nvGraphicFramePr>
        <p:xfrm>
          <a:off x="4572000" y="2436311"/>
          <a:ext cx="4572000" cy="313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5CB2606-7D57-4DA4-B2BE-F6BD3565EEEC}"/>
              </a:ext>
            </a:extLst>
          </p:cNvPr>
          <p:cNvSpPr txBox="1"/>
          <p:nvPr/>
        </p:nvSpPr>
        <p:spPr>
          <a:xfrm>
            <a:off x="5691277" y="4104594"/>
            <a:ext cx="1723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Services and Charges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$153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59%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4A7FE7-E3FB-4FE2-AC79-5D145F527CF4}"/>
              </a:ext>
            </a:extLst>
          </p:cNvPr>
          <p:cNvSpPr/>
          <p:nvPr/>
        </p:nvSpPr>
        <p:spPr>
          <a:xfrm>
            <a:off x="4572000" y="5567683"/>
            <a:ext cx="4571999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Non-Personnel Breakdown</a:t>
            </a:r>
          </a:p>
        </p:txBody>
      </p:sp>
      <p:sp>
        <p:nvSpPr>
          <p:cNvPr id="24" name="Callout: Bent Line 23">
            <a:extLst>
              <a:ext uri="{FF2B5EF4-FFF2-40B4-BE49-F238E27FC236}">
                <a16:creationId xmlns:a16="http://schemas.microsoft.com/office/drawing/2014/main" id="{1E6CA4ED-05B3-4695-9C9E-18FF841F270A}"/>
              </a:ext>
            </a:extLst>
          </p:cNvPr>
          <p:cNvSpPr/>
          <p:nvPr/>
        </p:nvSpPr>
        <p:spPr>
          <a:xfrm>
            <a:off x="7546294" y="1504710"/>
            <a:ext cx="900542" cy="628811"/>
          </a:xfrm>
          <a:prstGeom prst="borderCallout2">
            <a:avLst>
              <a:gd name="adj1" fmla="val 18750"/>
              <a:gd name="adj2" fmla="val -1378"/>
              <a:gd name="adj3" fmla="val 18750"/>
              <a:gd name="adj4" fmla="val -16667"/>
              <a:gd name="adj5" fmla="val 181638"/>
              <a:gd name="adj6" fmla="val -11668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Supplies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$25</a:t>
            </a:r>
          </a:p>
          <a:p>
            <a:pPr algn="ctr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900196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EE0697C445634E85AE08FDD332833B" ma:contentTypeVersion="0" ma:contentTypeDescription="Create a new document." ma:contentTypeScope="" ma:versionID="bc4056eb9f907f2a68309713237789a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4837E1-D782-4F05-BDB2-BACE767604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D7739A-30A0-4F31-8CCB-31C697500A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315AFC-C01E-4E0C-9E38-8C5AB26D9AFF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43755</TotalTime>
  <Words>2010</Words>
  <Application>Microsoft Office PowerPoint</Application>
  <PresentationFormat>On-screen Show (4:3)</PresentationFormat>
  <Paragraphs>741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Calibri</vt:lpstr>
      <vt:lpstr>Courier New</vt:lpstr>
      <vt:lpstr>Helvetica</vt:lpstr>
      <vt:lpstr>Verdana</vt:lpstr>
      <vt:lpstr>Custom Design</vt:lpstr>
      <vt:lpstr>Planning and Development Department FY2020 Proposed Budget Presentation  </vt:lpstr>
      <vt:lpstr>Organizational Chart</vt:lpstr>
      <vt:lpstr>Department Programming</vt:lpstr>
      <vt:lpstr>Revenues By Funds ($ in thousands)</vt:lpstr>
      <vt:lpstr>FY2020 - Revenues Highlights</vt:lpstr>
      <vt:lpstr>FY2020 Expenditures By Funds ($ in thousands)</vt:lpstr>
      <vt:lpstr>FY20 Personnel vs Non-Personnel  General Fund ($ in thousands)</vt:lpstr>
      <vt:lpstr>FY20 Personnel vs Non-Personnel  P&amp;D Special Revenue Fund ($ in thousands)</vt:lpstr>
      <vt:lpstr>FY20 Personnel vs Non-Personnel  Central Services Revolving Fund ($ in thousands)</vt:lpstr>
      <vt:lpstr>FY20 Personnel vs Non-Personnel  Historic Preservation Fund ($ in thousands)</vt:lpstr>
      <vt:lpstr>FY20 Functional Organization Chart General Fund ($ in thousands)</vt:lpstr>
      <vt:lpstr>FY20 Functional Organization Chart P&amp;D Special Revenue Fund ($ in thousands)</vt:lpstr>
      <vt:lpstr>FY20 Functional Organization Chart Central Service Revolving Fund ($ in thousands)</vt:lpstr>
      <vt:lpstr>FY20 Functional Organization Chart Historic Preservation Fund ($ in thousands)</vt:lpstr>
      <vt:lpstr>  FY20 Budget Reductions </vt:lpstr>
      <vt:lpstr>FY2020 - Expenditures Highlights</vt:lpstr>
      <vt:lpstr>PowerPoint Presentation</vt:lpstr>
      <vt:lpstr>Appendix A: Department Demographics</vt:lpstr>
      <vt:lpstr>Budget History  General Fund ($ in thousands)</vt:lpstr>
      <vt:lpstr>Budget History  P&amp;D Special Revenue Fund($ in thousands)</vt:lpstr>
      <vt:lpstr>Budget History  Central Service Revolving Fund ($ in thousands)</vt:lpstr>
      <vt:lpstr>Budget History  Historic Preservation Fund ($ in thousands)</vt:lpstr>
      <vt:lpstr>Department Budget Reductions  (in thousands)</vt:lpstr>
      <vt:lpstr>Department Budget Reductions </vt:lpstr>
      <vt:lpstr>Appendix B: Performance Measures</vt:lpstr>
      <vt:lpstr>Appendix B: Performance Measures</vt:lpstr>
      <vt:lpstr>Appendix B: Performance Measures</vt:lpstr>
      <vt:lpstr>Department FY2019 Accomplishments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Presentation Template</dc:title>
  <dc:creator>Kurt.Amend@houstontx.gov;Paul.Fagin@houstontx.gov</dc:creator>
  <cp:lastModifiedBy>Cunningham, Katherine - CNL</cp:lastModifiedBy>
  <cp:revision>574</cp:revision>
  <cp:lastPrinted>2019-05-03T17:56:54Z</cp:lastPrinted>
  <dcterms:created xsi:type="dcterms:W3CDTF">2015-10-09T16:02:59Z</dcterms:created>
  <dcterms:modified xsi:type="dcterms:W3CDTF">2019-05-09T13:30:39Z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0x01010023EE0697C445634E85AE08FDD332833B</vt:lpwstr>
  </property>
</Properties>
</file>