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28" r:id="rId1"/>
    <p:sldMasterId id="2147484840" r:id="rId2"/>
  </p:sldMasterIdLst>
  <p:notesMasterIdLst>
    <p:notesMasterId r:id="rId14"/>
  </p:notesMasterIdLst>
  <p:handoutMasterIdLst>
    <p:handoutMasterId r:id="rId15"/>
  </p:handoutMasterIdLst>
  <p:sldIdLst>
    <p:sldId id="342" r:id="rId3"/>
    <p:sldId id="363" r:id="rId4"/>
    <p:sldId id="372" r:id="rId5"/>
    <p:sldId id="377" r:id="rId6"/>
    <p:sldId id="378" r:id="rId7"/>
    <p:sldId id="374" r:id="rId8"/>
    <p:sldId id="369" r:id="rId9"/>
    <p:sldId id="366" r:id="rId10"/>
    <p:sldId id="353" r:id="rId11"/>
    <p:sldId id="371" r:id="rId12"/>
    <p:sldId id="370" r:id="rId13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FF"/>
    <a:srgbClr val="FFFF66"/>
    <a:srgbClr val="63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37" autoAdjust="0"/>
  </p:normalViewPr>
  <p:slideViewPr>
    <p:cSldViewPr>
      <p:cViewPr>
        <p:scale>
          <a:sx n="100" d="100"/>
          <a:sy n="100" d="100"/>
        </p:scale>
        <p:origin x="-194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5" y="4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/>
          <a:lstStyle>
            <a:lvl1pPr algn="r">
              <a:defRPr sz="1200"/>
            </a:lvl1pPr>
          </a:lstStyle>
          <a:p>
            <a:pPr>
              <a:defRPr/>
            </a:pPr>
            <a:fld id="{238D85D1-2690-49F4-9AD2-F061E2EAD25D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8726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5" y="8838726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 anchor="b"/>
          <a:lstStyle>
            <a:lvl1pPr algn="r">
              <a:defRPr sz="1200"/>
            </a:lvl1pPr>
          </a:lstStyle>
          <a:p>
            <a:pPr>
              <a:defRPr/>
            </a:pPr>
            <a:fld id="{04924682-1269-42BC-A295-CA3555ADA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5" y="4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/>
          <a:lstStyle>
            <a:lvl1pPr algn="r">
              <a:defRPr sz="1200"/>
            </a:lvl1pPr>
          </a:lstStyle>
          <a:p>
            <a:pPr>
              <a:defRPr/>
            </a:pPr>
            <a:fld id="{262D6B37-4E5D-4D43-86D1-D0FBFCF0D503}" type="datetimeFigureOut">
              <a:rPr lang="en-US"/>
              <a:pPr>
                <a:defRPr/>
              </a:pPr>
              <a:t>8/25/2016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1" tIns="46637" rIns="93271" bIns="466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2" y="4420953"/>
            <a:ext cx="5614668" cy="4187349"/>
          </a:xfrm>
          <a:prstGeom prst="rect">
            <a:avLst/>
          </a:prstGeom>
        </p:spPr>
        <p:txBody>
          <a:bodyPr vert="horz" lIns="93271" tIns="46637" rIns="93271" bIns="466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8726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5" y="8838726"/>
            <a:ext cx="3042603" cy="465615"/>
          </a:xfrm>
          <a:prstGeom prst="rect">
            <a:avLst/>
          </a:prstGeom>
        </p:spPr>
        <p:txBody>
          <a:bodyPr vert="horz" lIns="93271" tIns="46637" rIns="93271" bIns="46637" rtlCol="0" anchor="b"/>
          <a:lstStyle>
            <a:lvl1pPr algn="r">
              <a:defRPr sz="1200"/>
            </a:lvl1pPr>
          </a:lstStyle>
          <a:p>
            <a:pPr>
              <a:defRPr/>
            </a:pPr>
            <a:fld id="{2FA00F1E-FFA9-43D5-829F-D13CCB4FD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706" indent="-28604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162" indent="-228832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827" indent="-228832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492" indent="-228832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158" indent="-228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4823" indent="-228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2488" indent="-228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153" indent="-228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4C79C3-B4BF-4519-8D48-D41085CF906B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00F1E-FFA9-43D5-829F-D13CCB4FD5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7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00F1E-FFA9-43D5-829F-D13CCB4FD57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7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71F800E-03B3-4321-9B80-43AAE31763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648A6-FB19-491B-B416-886ED40A91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B3270-28C3-4313-8741-D273BD1A12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8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8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5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08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7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0330D-7CD1-4E16-B7F7-EB0F9E78B3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>
          <a:xfrm>
            <a:off x="7620000" y="6356350"/>
            <a:ext cx="1066800" cy="36576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3 May 2016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5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0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2A58F6E2-9B5F-4221-A981-E18C865D0A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BEA0D-1869-4FC8-9900-D10E529336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8E8EC-40F6-4228-AE21-EDC82A3F3F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F957E-8F3F-4559-AC78-9ECCEC1D7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D929-106F-4A28-816B-D6680A6A8C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4F9D3-13D3-4698-961C-7DF29946F0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9775B-DB4C-44A2-B848-66196B9909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DA9851-B9C3-4D93-B78D-166203A57C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D66B-451D-4BE8-B720-8A35B6F2234E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Working Draft Only - Not Final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4FB1-111D-4DC4-A9AB-FDFDFF7FD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73aPxyqjNAhVKR1IKHcfhAt4QjRwIBw&amp;url=http://minimurals.org/artist/wiley/&amp;psig=AFQjCNGM_5eiIVrToXh8_Qo9J_gCxe-jVA&amp;ust=14660303723185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1800" y="2133600"/>
            <a:ext cx="20574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Mayor Sylvester Turner</a:t>
            </a:r>
            <a:endParaRPr lang="en-US" sz="1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733800"/>
            <a:ext cx="81816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Solid Waste Management </a:t>
            </a:r>
            <a:r>
              <a:rPr lang="en-US" sz="2000" dirty="0" smtClean="0">
                <a:solidFill>
                  <a:schemeClr val="bg1"/>
                </a:solidFill>
              </a:rPr>
              <a:t>Department</a:t>
            </a:r>
          </a:p>
          <a:p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Curbside Recycling</a:t>
            </a:r>
          </a:p>
          <a:p>
            <a:r>
              <a:rPr lang="en-US" sz="5000" dirty="0">
                <a:solidFill>
                  <a:schemeClr val="bg1"/>
                </a:solidFill>
              </a:rPr>
              <a:t>and </a:t>
            </a:r>
            <a:r>
              <a:rPr lang="en-US" sz="5000" dirty="0" smtClean="0">
                <a:solidFill>
                  <a:schemeClr val="bg1"/>
                </a:solidFill>
              </a:rPr>
              <a:t>Glass Drop-off Program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867400"/>
            <a:ext cx="5322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Regulatory and Neighborhood Affairs </a:t>
            </a:r>
            <a:r>
              <a:rPr lang="en-US" dirty="0" smtClean="0">
                <a:solidFill>
                  <a:schemeClr val="bg1"/>
                </a:solidFill>
              </a:rPr>
              <a:t>Presentation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August 25, 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minimurals.org/wp-content/uploads/2015/06/city-of-houston-logo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BEA0D-1869-4FC8-9900-D10E529336D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Next Steps?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houstontx.gov/solidwaste/images/SWMD_LOGO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195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23" name="Picture 2" descr="http://minimurals.org/wp-content/uploads/2015/06/city-of-houston-logo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228602" y="1584960"/>
            <a:ext cx="4343397" cy="131064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altLang="en-US" sz="1600" dirty="0" smtClean="0"/>
              <a:t>Final Draft of a Request For Proposal (RFP) is being worked with Strategic Procurement Department (SPD). </a:t>
            </a:r>
          </a:p>
          <a:p>
            <a:pPr marL="594360" lvl="2" indent="0">
              <a:buNone/>
              <a:defRPr/>
            </a:pPr>
            <a:endParaRPr lang="en-US" altLang="en-US" dirty="0" smtClean="0"/>
          </a:p>
        </p:txBody>
      </p:sp>
      <p:pic>
        <p:nvPicPr>
          <p:cNvPr id="18" name="Picture 2" descr="C:\Users\e153710\Desktop\no glass no vidr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47800"/>
            <a:ext cx="4038601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038600" cy="2919200"/>
          </a:xfrm>
          <a:prstGeom prst="rect">
            <a:avLst/>
          </a:prstGeom>
        </p:spPr>
      </p:pic>
      <p:sp>
        <p:nvSpPr>
          <p:cNvPr id="19" name="Slide Number Placeholder 2"/>
          <p:cNvSpPr txBox="1">
            <a:spLocks/>
          </p:cNvSpPr>
          <p:nvPr/>
        </p:nvSpPr>
        <p:spPr>
          <a:xfrm>
            <a:off x="612648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10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21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5257800" y="6045200"/>
            <a:ext cx="3428999" cy="312420"/>
          </a:xfrm>
        </p:spPr>
        <p:txBody>
          <a:bodyPr>
            <a:noAutofit/>
          </a:bodyPr>
          <a:lstStyle/>
          <a:p>
            <a:pPr lvl="1" algn="r">
              <a:defRPr/>
            </a:pPr>
            <a:r>
              <a:rPr lang="en-US" altLang="en-US" sz="1000" dirty="0" smtClean="0"/>
              <a:t>Glass collected from drop off location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1" y="3351000"/>
            <a:ext cx="3655439" cy="27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195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15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153710\Desktop\no glass no vid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4" y="1219200"/>
            <a:ext cx="3499219" cy="13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153710\Desktop\recycle gla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93" y="1219200"/>
            <a:ext cx="4776107" cy="13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75654"/>
            <a:ext cx="2682305" cy="3471864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11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</a:t>
            </a:r>
            <a:r>
              <a:rPr lang="en-US" b="1" dirty="0"/>
              <a:t>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21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4" y="2675654"/>
            <a:ext cx="5645728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Presentation Overview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45567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C</a:t>
            </a:r>
            <a:r>
              <a:rPr lang="en-US" sz="1800" dirty="0" smtClean="0">
                <a:solidFill>
                  <a:schemeClr val="tx2"/>
                </a:solidFill>
              </a:rPr>
              <a:t>hanges to the curbside recycling program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Current glass recycling options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Upcoming improvements the curbside recycling program</a:t>
            </a:r>
          </a:p>
        </p:txBody>
      </p:sp>
      <p:pic>
        <p:nvPicPr>
          <p:cNvPr id="17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196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14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2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</a:t>
            </a:r>
            <a:r>
              <a:rPr lang="en-US" b="1" dirty="0"/>
              <a:t>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Picture 2" descr="C:\Users\e153710\Desktop\recycling tru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84" y="1600200"/>
            <a:ext cx="446663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50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Changes in the industry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195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23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609600" y="1600200"/>
            <a:ext cx="3962400" cy="4556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Why such a dynamic shift in pricing?</a:t>
            </a:r>
          </a:p>
          <a:p>
            <a:pPr lvl="1" fontAlgn="auto">
              <a:spcAft>
                <a:spcPts val="0"/>
              </a:spcAft>
            </a:pPr>
            <a:r>
              <a:rPr lang="en-US" sz="1500" dirty="0" smtClean="0"/>
              <a:t>Nationally, as contracts renew, processors are recovering their full plant operation costs.  The value of recycled materials has plummeted over the past 3 years with virgin material being a cheaper alternative to recycled content in many cases.</a:t>
            </a:r>
            <a:endParaRPr lang="en-US" sz="18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Future of facilities</a:t>
            </a:r>
          </a:p>
          <a:p>
            <a:pPr lvl="1" fontAlgn="auto">
              <a:spcAft>
                <a:spcPts val="0"/>
              </a:spcAft>
            </a:pPr>
            <a:r>
              <a:rPr lang="en-US" sz="1500" dirty="0" smtClean="0"/>
              <a:t>Mixed waste processing</a:t>
            </a:r>
          </a:p>
          <a:p>
            <a:pPr lvl="1" fontAlgn="auto">
              <a:spcAft>
                <a:spcPts val="0"/>
              </a:spcAft>
            </a:pPr>
            <a:r>
              <a:rPr lang="en-US" sz="1500" dirty="0" smtClean="0">
                <a:solidFill>
                  <a:schemeClr val="tx2"/>
                </a:solidFill>
              </a:rPr>
              <a:t>Waste-to-fuel plants</a:t>
            </a:r>
          </a:p>
          <a:p>
            <a:pPr lvl="1" fontAlgn="auto">
              <a:spcAft>
                <a:spcPts val="0"/>
              </a:spcAft>
            </a:pPr>
            <a:r>
              <a:rPr lang="en-US" sz="1500" dirty="0" smtClean="0"/>
              <a:t>Emerging technologies</a:t>
            </a:r>
            <a:endParaRPr lang="en-US" sz="15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3500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343400" cy="3564346"/>
          </a:xfrm>
          <a:prstGeom prst="rect">
            <a:avLst/>
          </a:prstGeom>
        </p:spPr>
      </p:pic>
      <p:sp>
        <p:nvSpPr>
          <p:cNvPr id="2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3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</a:t>
            </a:r>
            <a:r>
              <a:rPr lang="en-US" b="1" dirty="0"/>
              <a:t>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31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Cardboard Value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196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14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4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</a:t>
            </a:r>
            <a:r>
              <a:rPr lang="en-US" b="1" dirty="0"/>
              <a:t>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3074" name="Picture 2" descr="C:\Users\e153710\Desktop\Cardboard Price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5836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Baled PET Value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196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14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5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</a:t>
            </a:r>
            <a:r>
              <a:rPr lang="en-US" b="1" dirty="0"/>
              <a:t>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  <p:pic>
        <p:nvPicPr>
          <p:cNvPr id="2051" name="Picture 3" descr="C:\Users\e153710\Desktop\Plastics PET Bale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943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Program Changes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195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15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e153710\Desktop\recycling 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00200"/>
            <a:ext cx="434576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381000" y="1600200"/>
            <a:ext cx="3962399" cy="4038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March 2016:   The City of Houston signed  a new two (2) year $5.8M recycling contract with Waste Management. 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Glass removed as a viable single-stream material based on market/processing issues..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</a:rPr>
              <a:t>Contract terms included: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$90 per ton processing fee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Glass removed from recycling program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/>
              <a:t>WM guaranteed at least 75% of the City’s recycling stream</a:t>
            </a:r>
            <a:br>
              <a:rPr lang="en-US" sz="1200" dirty="0" smtClean="0"/>
            </a:br>
            <a:endParaRPr lang="en-US" sz="1200" dirty="0" smtClean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6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</a:t>
            </a:r>
            <a:r>
              <a:rPr lang="en-US" b="1" dirty="0"/>
              <a:t>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24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0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600199"/>
            <a:ext cx="4419599" cy="342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Launched a comprehensive 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“ No Glass: No </a:t>
            </a:r>
            <a:r>
              <a:rPr lang="en-US" sz="1400" b="1" dirty="0" err="1" smtClean="0">
                <a:solidFill>
                  <a:schemeClr val="tx2"/>
                </a:solidFill>
                <a:latin typeface="+mn-lt"/>
                <a:cs typeface="+mn-cs"/>
              </a:rPr>
              <a:t>Vidrio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” 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program to educate residents about the removal of glass from the curbside recycling program</a:t>
            </a:r>
          </a:p>
          <a:p>
            <a:endParaRPr lang="en-US" sz="1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en-US" sz="14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Worked </a:t>
            </a:r>
            <a:r>
              <a:rPr lang="en-US" sz="1400" dirty="0">
                <a:solidFill>
                  <a:schemeClr val="tx2"/>
                </a:solidFill>
                <a:latin typeface="+mn-lt"/>
                <a:cs typeface="+mn-cs"/>
              </a:rPr>
              <a:t>with Council 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members and </a:t>
            </a:r>
            <a:r>
              <a:rPr lang="en-US" sz="1400" dirty="0">
                <a:solidFill>
                  <a:schemeClr val="tx2"/>
                </a:solidFill>
                <a:latin typeface="+mn-lt"/>
                <a:cs typeface="+mn-cs"/>
              </a:rPr>
              <a:t>community associations to 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assist in delivering the message to residents about removing glass from the recycling “green”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Identifying those areas within  the City with high contamination rates in order to present enhanced education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What Are 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e Doing?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houstontx.gov/solidwaste/images/SWMD_LOGO.gif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195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15" name="Picture 2" descr="http://minimurals.org/wp-content/uploads/2015/06/city-of-houston-logo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e153710\Desktop\no glass no vid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600200"/>
            <a:ext cx="4343398" cy="17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3712093"/>
            <a:ext cx="1600198" cy="113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" y="4279511"/>
            <a:ext cx="1600199" cy="1134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45" y="3550228"/>
            <a:ext cx="936755" cy="2424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71" y="3550228"/>
            <a:ext cx="1182130" cy="2424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429000"/>
            <a:ext cx="718728" cy="2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Direct Mail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0965" y="6005384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Door Hanger</a:t>
            </a:r>
            <a:endParaRPr lang="en-US" sz="1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3406" y="6005384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Bill Insert</a:t>
            </a:r>
            <a:endParaRPr lang="en-US" sz="1000" dirty="0">
              <a:latin typeface="+mn-lt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7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</a:t>
            </a:r>
            <a:r>
              <a:rPr lang="en-US" b="1" dirty="0"/>
              <a:t>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25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0912" y="5410200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Postcard mailers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88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00150"/>
            <a:ext cx="4897985" cy="43792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What’s being done?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houstontx.gov/solidwaste/images/SWMD_LOGO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195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15" name="Picture 2" descr="http://minimurals.org/wp-content/uploads/2015/06/city-of-houston-logo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182880" cy="182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93720"/>
            <a:ext cx="182880" cy="182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05200"/>
            <a:ext cx="182880" cy="182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31920"/>
            <a:ext cx="182880" cy="1828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70120"/>
            <a:ext cx="182880" cy="182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68265"/>
            <a:ext cx="182880" cy="182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43" y="5650221"/>
            <a:ext cx="182880" cy="18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7" y="5639361"/>
            <a:ext cx="182880" cy="18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7" y="5913681"/>
            <a:ext cx="182880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7" y="5403188"/>
            <a:ext cx="182880" cy="1828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5390632"/>
            <a:ext cx="266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Community Glass Recycling Drop-off Centers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" y="5626245"/>
            <a:ext cx="266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City Neighborhood Drop-off Centers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889906"/>
            <a:ext cx="2667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City Neighborhood Depository/Recycling Centers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182880" cy="182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5183" y="1221681"/>
            <a:ext cx="363641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  <a:cs typeface="+mn-cs"/>
              </a:rPr>
              <a:t>P</a:t>
            </a:r>
            <a:r>
              <a:rPr lang="en-US" sz="1400" dirty="0" smtClean="0">
                <a:solidFill>
                  <a:schemeClr val="tx2"/>
                </a:solidFill>
                <a:latin typeface="+mn-lt"/>
                <a:cs typeface="+mn-cs"/>
              </a:rPr>
              <a:t>artnered with Strategic Materials Inc., HPARD, The Salvation Army &amp; HHD to launch a glass drop-off program with locations around the City.  There are currently eight (8) locations operational, with an additional two (2) to come online within the next few months </a:t>
            </a:r>
          </a:p>
          <a:p>
            <a:endParaRPr lang="en-US" sz="11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Salvation </a:t>
            </a:r>
            <a:r>
              <a:rPr lang="en-US" sz="1100" b="1" u="sng" dirty="0">
                <a:solidFill>
                  <a:schemeClr val="tx2"/>
                </a:solidFill>
                <a:latin typeface="+mn-lt"/>
                <a:cs typeface="+mn-cs"/>
              </a:rPr>
              <a:t>Army Family Store &amp; Donation </a:t>
            </a: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Center</a:t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2208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Washington Ave, accessible 24 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hours</a:t>
            </a:r>
          </a:p>
          <a:p>
            <a:pPr marL="228600" indent="-228600">
              <a:buFont typeface="+mj-lt"/>
              <a:buAutoNum type="arabicPeriod"/>
            </a:pPr>
            <a:endParaRPr lang="en-US" sz="500" b="1" u="sng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Sharpstown Park</a:t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6600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Harbor Town Drive, accessible during park 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hours</a:t>
            </a:r>
          </a:p>
          <a:p>
            <a:pPr marL="228600" indent="-228600">
              <a:buFont typeface="+mj-lt"/>
              <a:buAutoNum type="arabicPeriod"/>
            </a:pPr>
            <a:endParaRPr lang="en-US" sz="500" b="1" u="sng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T.C</a:t>
            </a:r>
            <a:r>
              <a:rPr lang="en-US" sz="1100" b="1" u="sng" dirty="0">
                <a:solidFill>
                  <a:schemeClr val="tx2"/>
                </a:solidFill>
                <a:latin typeface="+mn-lt"/>
                <a:cs typeface="+mn-cs"/>
              </a:rPr>
              <a:t>. Jester </a:t>
            </a: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Park</a:t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4201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T C Jester Blvd, accessible during park hours 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Alief </a:t>
            </a:r>
            <a:r>
              <a:rPr lang="en-US" sz="1100" b="1" u="sng" dirty="0">
                <a:solidFill>
                  <a:schemeClr val="tx2"/>
                </a:solidFill>
                <a:latin typeface="+mn-lt"/>
                <a:cs typeface="+mn-cs"/>
              </a:rPr>
              <a:t>Community </a:t>
            </a: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Park</a:t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11903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Bellaire Blvd, accessible during park hours </a:t>
            </a:r>
            <a:endParaRPr lang="en-US" sz="11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lvl="1"/>
            <a:endParaRPr lang="en-US" sz="5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Glenbrook Golf Course </a:t>
            </a:r>
            <a:b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8205 N Bayou Dr, accessible during park hours 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Mason </a:t>
            </a:r>
            <a:r>
              <a:rPr lang="en-US" sz="1100" b="1" u="sng" dirty="0">
                <a:solidFill>
                  <a:schemeClr val="tx2"/>
                </a:solidFill>
                <a:latin typeface="+mn-lt"/>
                <a:cs typeface="+mn-cs"/>
              </a:rPr>
              <a:t>Park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541 </a:t>
            </a: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S 75th St, accessible during park 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cs typeface="+mn-cs"/>
              </a:rPr>
              <a:t>hours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>
                <a:solidFill>
                  <a:schemeClr val="tx2"/>
                </a:solidFill>
                <a:latin typeface="+mn-lt"/>
                <a:cs typeface="+mn-cs"/>
              </a:rPr>
              <a:t>Westbury Methodist Church</a:t>
            </a:r>
            <a:r>
              <a:rPr lang="en-US" sz="1100" b="1" u="sng" dirty="0">
                <a:solidFill>
                  <a:schemeClr val="tx2"/>
                </a:solidFill>
              </a:rPr>
              <a:t/>
            </a:r>
            <a:br>
              <a:rPr lang="en-US" sz="1100" b="1" u="sng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5200 Willowbend Blvd, accessible during business hours</a:t>
            </a:r>
          </a:p>
          <a:p>
            <a:pPr marL="228600" indent="-228600">
              <a:buFont typeface="+mj-lt"/>
              <a:buAutoNum type="arabicPeriod"/>
            </a:pPr>
            <a:endParaRPr lang="en-US" sz="500" dirty="0" smtClean="0">
              <a:solidFill>
                <a:schemeClr val="tx2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500" dirty="0">
              <a:solidFill>
                <a:schemeClr val="tx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u="sng" dirty="0" smtClean="0">
                <a:solidFill>
                  <a:schemeClr val="tx2"/>
                </a:solidFill>
                <a:latin typeface="+mn-lt"/>
                <a:cs typeface="+mn-cs"/>
              </a:rPr>
              <a:t>We Can Recycle</a:t>
            </a:r>
            <a:r>
              <a:rPr lang="en-US" sz="1100" b="1" u="sng" dirty="0">
                <a:solidFill>
                  <a:schemeClr val="tx2"/>
                </a:solidFill>
              </a:rPr>
              <a:t/>
            </a:r>
            <a:br>
              <a:rPr lang="en-US" sz="1100" b="1" u="sng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  <a:latin typeface="+mn-lt"/>
                <a:cs typeface="+mn-cs"/>
              </a:rPr>
              <a:t>723 N Drennan St, accessible during business hours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648" y="6477000"/>
            <a:ext cx="2740152" cy="228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8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</a:t>
            </a:r>
            <a:r>
              <a:rPr lang="en-US" b="1" dirty="0"/>
              <a:t>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35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BEA0D-1869-4FC8-9900-D10E529336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32221"/>
            <a:ext cx="9144000" cy="5257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New contract?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www.houstontx.gov/solidwaste/images/SWMD_LOGO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52400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247" y="914400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Harry Hayes, Director</a:t>
            </a:r>
            <a:endParaRPr lang="en-US" sz="9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195" y="914400"/>
            <a:ext cx="1327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Sylvester Turner, Mayor</a:t>
            </a:r>
            <a:endParaRPr lang="en-US" sz="900" dirty="0">
              <a:latin typeface="+mn-lt"/>
            </a:endParaRPr>
          </a:p>
        </p:txBody>
      </p:sp>
      <p:pic>
        <p:nvPicPr>
          <p:cNvPr id="23" name="Picture 2" descr="http://minimurals.org/wp-content/uploads/2015/06/city-of-houston-logo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219200"/>
            <a:ext cx="6900861" cy="685800"/>
          </a:xfrm>
        </p:spPr>
        <p:txBody>
          <a:bodyPr>
            <a:normAutofit lnSpcReduction="10000"/>
          </a:bodyPr>
          <a:lstStyle/>
          <a:p>
            <a:pPr marL="274320" lvl="1" indent="0" algn="ctr">
              <a:buNone/>
              <a:defRPr/>
            </a:pPr>
            <a:r>
              <a:rPr lang="en-US" altLang="en-US" sz="1800" dirty="0" smtClean="0"/>
              <a:t>Total tons and cost of curbside recycling program </a:t>
            </a:r>
          </a:p>
          <a:p>
            <a:pPr marL="274320" lvl="1" indent="0" algn="ctr">
              <a:buNone/>
              <a:defRPr/>
            </a:pPr>
            <a:r>
              <a:rPr lang="en-US" altLang="en-US" sz="1800" dirty="0" smtClean="0"/>
              <a:t>March 2016 – June 2016</a:t>
            </a:r>
          </a:p>
          <a:p>
            <a:pPr marL="594360" lvl="2" indent="0" algn="ctr">
              <a:buNone/>
              <a:defRPr/>
            </a:pPr>
            <a:endParaRPr lang="en-US" altLang="en-US" sz="1500" dirty="0" smtClean="0">
              <a:solidFill>
                <a:schemeClr val="tx2"/>
              </a:solidFill>
            </a:endParaRPr>
          </a:p>
          <a:p>
            <a:pPr lvl="2" algn="ctr">
              <a:defRPr/>
            </a:pPr>
            <a:endParaRPr lang="en-US" altLang="en-US" sz="1500" dirty="0" smtClean="0">
              <a:solidFill>
                <a:schemeClr val="tx2"/>
              </a:solidFill>
            </a:endParaRPr>
          </a:p>
          <a:p>
            <a:pPr lvl="2" algn="ctr">
              <a:defRPr/>
            </a:pPr>
            <a:endParaRPr lang="en-US" altLang="en-US" sz="1500" dirty="0" smtClean="0">
              <a:solidFill>
                <a:schemeClr val="tx2"/>
              </a:solidFill>
            </a:endParaRPr>
          </a:p>
          <a:p>
            <a:pPr marL="82550" indent="0" algn="ctr">
              <a:buFont typeface="Wingdings 2" pitchFamily="18" charset="2"/>
              <a:buNone/>
              <a:defRPr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82550" indent="0" algn="ctr">
              <a:buFont typeface="Wingdings 2" pitchFamily="18" charset="2"/>
              <a:buNone/>
              <a:defRPr/>
            </a:pPr>
            <a:endParaRPr lang="en-US" altLang="en-US" dirty="0" smtClean="0"/>
          </a:p>
        </p:txBody>
      </p:sp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267200"/>
            <a:ext cx="8385273" cy="19812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altLang="en-US" sz="1600" dirty="0" smtClean="0"/>
              <a:t>Removing glass has generated nearly 4,000 tons less for processing</a:t>
            </a:r>
          </a:p>
          <a:p>
            <a:pPr lvl="1">
              <a:defRPr/>
            </a:pPr>
            <a:endParaRPr lang="en-US" altLang="en-US" sz="800" dirty="0" smtClean="0"/>
          </a:p>
          <a:p>
            <a:pPr lvl="1">
              <a:defRPr/>
            </a:pPr>
            <a:r>
              <a:rPr lang="en-US" altLang="en-US" sz="1600" dirty="0" smtClean="0"/>
              <a:t>Recycling program is tracking $228,890 less than budgeted through June 2016</a:t>
            </a:r>
          </a:p>
          <a:p>
            <a:pPr lvl="1">
              <a:defRPr/>
            </a:pPr>
            <a:endParaRPr lang="en-US" altLang="en-US" sz="800" dirty="0" smtClean="0"/>
          </a:p>
          <a:p>
            <a:pPr lvl="1">
              <a:defRPr/>
            </a:pPr>
            <a:r>
              <a:rPr lang="en-US" altLang="en-US" sz="1600" dirty="0" smtClean="0">
                <a:solidFill>
                  <a:schemeClr val="tx2"/>
                </a:solidFill>
              </a:rPr>
              <a:t>In July 2016, the department began using Independent Texas Recyclers to process up to 25% of the curbside single stream.  </a:t>
            </a:r>
            <a:r>
              <a:rPr lang="en-US" altLang="en-US" sz="1600" dirty="0" smtClean="0"/>
              <a:t>This contract has resulted in better logistics and cost savings with the single stream program.</a:t>
            </a:r>
            <a:r>
              <a:rPr lang="en-US" altLang="en-US" sz="1600" dirty="0" smtClean="0">
                <a:solidFill>
                  <a:schemeClr val="tx2"/>
                </a:solidFill>
              </a:rPr>
              <a:t>  </a:t>
            </a:r>
          </a:p>
          <a:p>
            <a:pPr marL="82550" indent="0" algn="ctr">
              <a:buFont typeface="Wingdings 2" pitchFamily="18" charset="2"/>
              <a:buNone/>
              <a:defRPr/>
            </a:pPr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5975"/>
            <a:ext cx="825068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612648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C5F671F-620A-4C50-A4B8-E74ED5AFECA6}" type="slidenum">
              <a:rPr lang="en-US" b="1" smtClean="0">
                <a:latin typeface="+mn-lt"/>
              </a:rPr>
              <a:pPr>
                <a:defRPr/>
              </a:pPr>
              <a:t>9</a:t>
            </a:fld>
            <a:r>
              <a:rPr lang="en-US" dirty="0" smtClean="0">
                <a:latin typeface="+mn-lt"/>
              </a:rPr>
              <a:t>          </a:t>
            </a:r>
            <a:r>
              <a:rPr lang="en-US" b="1" dirty="0" smtClean="0"/>
              <a:t>Curbside Recycling Program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00800"/>
            <a:ext cx="245085" cy="420685"/>
          </a:xfrm>
          <a:prstGeom prst="rect">
            <a:avLst/>
          </a:prstGeom>
        </p:spPr>
      </p:pic>
      <p:sp>
        <p:nvSpPr>
          <p:cNvPr id="20" name="Slide Number Placeholder 2"/>
          <p:cNvSpPr txBox="1">
            <a:spLocks/>
          </p:cNvSpPr>
          <p:nvPr/>
        </p:nvSpPr>
        <p:spPr>
          <a:xfrm>
            <a:off x="6026121" y="6477000"/>
            <a:ext cx="2740152" cy="228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dirty="0" smtClean="0"/>
              <a:t>August 25, 2016</a:t>
            </a:r>
          </a:p>
          <a:p>
            <a:pPr algn="r"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6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36716</TotalTime>
  <Words>597</Words>
  <Application>Microsoft Office PowerPoint</Application>
  <PresentationFormat>On-screen Show (4:3)</PresentationFormat>
  <Paragraphs>122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Origin</vt:lpstr>
      <vt:lpstr>Custom Design</vt:lpstr>
      <vt:lpstr>PowerPoint Presentation</vt:lpstr>
      <vt:lpstr>Presentation Overview</vt:lpstr>
      <vt:lpstr>Changes in the industry</vt:lpstr>
      <vt:lpstr>Cardboard Value</vt:lpstr>
      <vt:lpstr>Baled PET Value</vt:lpstr>
      <vt:lpstr>PowerPoint Presentation</vt:lpstr>
      <vt:lpstr>PowerPoint Presentation</vt:lpstr>
      <vt:lpstr>PowerPoint Presentation</vt:lpstr>
      <vt:lpstr>New contract?</vt:lpstr>
      <vt:lpstr>Next Steps?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 W. Ayres</dc:creator>
  <cp:lastModifiedBy>Francis, Steve - SWD</cp:lastModifiedBy>
  <cp:revision>711</cp:revision>
  <cp:lastPrinted>2016-08-11T16:04:24Z</cp:lastPrinted>
  <dcterms:created xsi:type="dcterms:W3CDTF">2011-02-28T23:46:13Z</dcterms:created>
  <dcterms:modified xsi:type="dcterms:W3CDTF">2016-08-25T17:50:42Z</dcterms:modified>
</cp:coreProperties>
</file>