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4" r:id="rId2"/>
  </p:sldMasterIdLst>
  <p:notesMasterIdLst>
    <p:notesMasterId r:id="rId12"/>
  </p:notesMasterIdLst>
  <p:handoutMasterIdLst>
    <p:handoutMasterId r:id="rId13"/>
  </p:handoutMasterIdLst>
  <p:sldIdLst>
    <p:sldId id="435" r:id="rId3"/>
    <p:sldId id="439" r:id="rId4"/>
    <p:sldId id="278" r:id="rId5"/>
    <p:sldId id="417" r:id="rId6"/>
    <p:sldId id="420" r:id="rId7"/>
    <p:sldId id="434" r:id="rId8"/>
    <p:sldId id="436" r:id="rId9"/>
    <p:sldId id="438" r:id="rId10"/>
    <p:sldId id="323" r:id="rId1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8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744">
          <p15:clr>
            <a:srgbClr val="A4A3A4"/>
          </p15:clr>
        </p15:guide>
        <p15:guide id="5" pos="2880">
          <p15:clr>
            <a:srgbClr val="A4A3A4"/>
          </p15:clr>
        </p15:guide>
        <p15:guide id="6" pos="5472">
          <p15:clr>
            <a:srgbClr val="A4A3A4"/>
          </p15:clr>
        </p15:guide>
        <p15:guide id="7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  <p15:guide id="3" orient="horz" pos="2932">
          <p15:clr>
            <a:srgbClr val="A4A3A4"/>
          </p15:clr>
        </p15:guide>
        <p15:guide id="4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EEF"/>
    <a:srgbClr val="ABD3FF"/>
    <a:srgbClr val="004B8E"/>
    <a:srgbClr val="001832"/>
    <a:srgbClr val="00142A"/>
    <a:srgbClr val="78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02" autoAdjust="0"/>
    <p:restoredTop sz="94655" autoAdjust="0"/>
  </p:normalViewPr>
  <p:slideViewPr>
    <p:cSldViewPr snapToGrid="0">
      <p:cViewPr varScale="1">
        <p:scale>
          <a:sx n="72" d="100"/>
          <a:sy n="72" d="100"/>
        </p:scale>
        <p:origin x="1608" y="60"/>
      </p:cViewPr>
      <p:guideLst>
        <p:guide orient="horz" pos="4128"/>
        <p:guide orient="horz" pos="2496"/>
        <p:guide orient="horz" pos="1152"/>
        <p:guide orient="horz" pos="3744"/>
        <p:guide pos="2880"/>
        <p:guide pos="5472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-3564" y="-102"/>
      </p:cViewPr>
      <p:guideLst>
        <p:guide orient="horz" pos="2904"/>
        <p:guide pos="2184"/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665" cy="464814"/>
          </a:xfrm>
          <a:prstGeom prst="rect">
            <a:avLst/>
          </a:prstGeom>
        </p:spPr>
        <p:txBody>
          <a:bodyPr vert="horz" lIns="92435" tIns="46217" rIns="92435" bIns="462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828" y="1"/>
            <a:ext cx="3043665" cy="464814"/>
          </a:xfrm>
          <a:prstGeom prst="rect">
            <a:avLst/>
          </a:prstGeom>
        </p:spPr>
        <p:txBody>
          <a:bodyPr vert="horz" lIns="92435" tIns="46217" rIns="92435" bIns="46217" rtlCol="0"/>
          <a:lstStyle>
            <a:lvl1pPr algn="r">
              <a:defRPr sz="1200"/>
            </a:lvl1pPr>
          </a:lstStyle>
          <a:p>
            <a:fld id="{935FE83B-F99B-4400-8F18-7C5D5D7CCA96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685"/>
            <a:ext cx="3043665" cy="464814"/>
          </a:xfrm>
          <a:prstGeom prst="rect">
            <a:avLst/>
          </a:prstGeom>
        </p:spPr>
        <p:txBody>
          <a:bodyPr vert="horz" lIns="92435" tIns="46217" rIns="92435" bIns="462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828" y="8842685"/>
            <a:ext cx="3043665" cy="464814"/>
          </a:xfrm>
          <a:prstGeom prst="rect">
            <a:avLst/>
          </a:prstGeom>
        </p:spPr>
        <p:txBody>
          <a:bodyPr vert="horz" lIns="92435" tIns="46217" rIns="92435" bIns="46217" rtlCol="0" anchor="b"/>
          <a:lstStyle>
            <a:lvl1pPr algn="r">
              <a:defRPr sz="1200"/>
            </a:lvl1pPr>
          </a:lstStyle>
          <a:p>
            <a:fld id="{703A55F3-4597-40D4-803A-FEE1E1B423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70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3" tIns="46656" rIns="93313" bIns="4665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313" tIns="46656" rIns="93313" bIns="46656" rtlCol="0"/>
          <a:lstStyle>
            <a:lvl1pPr algn="r">
              <a:defRPr sz="1200"/>
            </a:lvl1pPr>
          </a:lstStyle>
          <a:p>
            <a:fld id="{732DE9AA-71E3-4CF2-834F-13A1E92E7B6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3" tIns="46656" rIns="93313" bIns="4665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3" tIns="46656" rIns="93313" bIns="4665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3" tIns="46656" rIns="93313" bIns="4665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vert="horz" lIns="93313" tIns="46656" rIns="93313" bIns="46656" rtlCol="0" anchor="b"/>
          <a:lstStyle>
            <a:lvl1pPr algn="r">
              <a:defRPr sz="1200"/>
            </a:lvl1pPr>
          </a:lstStyle>
          <a:p>
            <a:fld id="{039B4EB4-5598-40D3-88E5-16B91A0484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43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515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57300"/>
            <a:ext cx="9144000" cy="387667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5"/>
          </p:nvPr>
        </p:nvSpPr>
        <p:spPr>
          <a:xfrm>
            <a:off x="0" y="4676775"/>
            <a:ext cx="9144000" cy="457200"/>
          </a:xfrm>
          <a:solidFill>
            <a:schemeClr val="tx1">
              <a:alpha val="65000"/>
            </a:schemeClr>
          </a:solidFill>
        </p:spPr>
        <p:txBody>
          <a:bodyPr>
            <a:normAutofit/>
          </a:bodyPr>
          <a:lstStyle>
            <a:lvl1pPr marL="1280160" indent="0">
              <a:buNone/>
              <a:defRPr sz="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1" y="4675031"/>
            <a:ext cx="8640650" cy="458944"/>
          </a:xfrm>
          <a:noFill/>
        </p:spPr>
        <p:txBody>
          <a:bodyPr anchor="ctr">
            <a:normAutofit/>
          </a:bodyPr>
          <a:lstStyle>
            <a:lvl1pPr marL="3017520" indent="0" algn="r" defTabSz="1188720">
              <a:buNone/>
              <a:defRPr sz="1600" b="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227963"/>
            <a:ext cx="9144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5161078"/>
            <a:ext cx="9144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29892"/>
            <a:ext cx="5556250" cy="1003300"/>
          </a:xfrm>
          <a:custGeom>
            <a:avLst/>
            <a:gdLst>
              <a:gd name="connsiteX0" fmla="*/ 0 w 5556250"/>
              <a:gd name="connsiteY0" fmla="*/ 0 h 1003300"/>
              <a:gd name="connsiteX1" fmla="*/ 5389030 w 5556250"/>
              <a:gd name="connsiteY1" fmla="*/ 0 h 1003300"/>
              <a:gd name="connsiteX2" fmla="*/ 5556250 w 5556250"/>
              <a:gd name="connsiteY2" fmla="*/ 167220 h 1003300"/>
              <a:gd name="connsiteX3" fmla="*/ 5556250 w 5556250"/>
              <a:gd name="connsiteY3" fmla="*/ 1003300 h 1003300"/>
              <a:gd name="connsiteX4" fmla="*/ 0 w 5556250"/>
              <a:gd name="connsiteY4" fmla="*/ 1003300 h 1003300"/>
              <a:gd name="connsiteX5" fmla="*/ 0 w 5556250"/>
              <a:gd name="connsiteY5" fmla="*/ 0 h 1003300"/>
              <a:gd name="connsiteX0" fmla="*/ 0 w 5556250"/>
              <a:gd name="connsiteY0" fmla="*/ 0 h 1003300"/>
              <a:gd name="connsiteX1" fmla="*/ 5389030 w 5556250"/>
              <a:gd name="connsiteY1" fmla="*/ 0 h 1003300"/>
              <a:gd name="connsiteX2" fmla="*/ 5556250 w 5556250"/>
              <a:gd name="connsiteY2" fmla="*/ 122433 h 1003300"/>
              <a:gd name="connsiteX3" fmla="*/ 5556250 w 5556250"/>
              <a:gd name="connsiteY3" fmla="*/ 1003300 h 1003300"/>
              <a:gd name="connsiteX4" fmla="*/ 0 w 5556250"/>
              <a:gd name="connsiteY4" fmla="*/ 1003300 h 1003300"/>
              <a:gd name="connsiteX5" fmla="*/ 0 w 5556250"/>
              <a:gd name="connsiteY5" fmla="*/ 0 h 1003300"/>
              <a:gd name="connsiteX0" fmla="*/ 0 w 5556250"/>
              <a:gd name="connsiteY0" fmla="*/ 0 h 1003300"/>
              <a:gd name="connsiteX1" fmla="*/ 5441281 w 5556250"/>
              <a:gd name="connsiteY1" fmla="*/ 0 h 1003300"/>
              <a:gd name="connsiteX2" fmla="*/ 5556250 w 5556250"/>
              <a:gd name="connsiteY2" fmla="*/ 122433 h 1003300"/>
              <a:gd name="connsiteX3" fmla="*/ 5556250 w 5556250"/>
              <a:gd name="connsiteY3" fmla="*/ 1003300 h 1003300"/>
              <a:gd name="connsiteX4" fmla="*/ 0 w 5556250"/>
              <a:gd name="connsiteY4" fmla="*/ 1003300 h 1003300"/>
              <a:gd name="connsiteX5" fmla="*/ 0 w 5556250"/>
              <a:gd name="connsiteY5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56250" h="1003300">
                <a:moveTo>
                  <a:pt x="0" y="0"/>
                </a:moveTo>
                <a:lnTo>
                  <a:pt x="5441281" y="0"/>
                </a:lnTo>
                <a:cubicBezTo>
                  <a:pt x="5533634" y="0"/>
                  <a:pt x="5556250" y="30080"/>
                  <a:pt x="5556250" y="122433"/>
                </a:cubicBezTo>
                <a:lnTo>
                  <a:pt x="5556250" y="1003300"/>
                </a:lnTo>
                <a:lnTo>
                  <a:pt x="0" y="10033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234E"/>
              </a:gs>
              <a:gs pos="100000">
                <a:srgbClr val="003478"/>
              </a:gs>
            </a:gsLst>
            <a:lin ang="0" scaled="1"/>
          </a:gradFill>
        </p:spPr>
        <p:txBody>
          <a:bodyPr anchor="ctr">
            <a:normAutofit/>
          </a:bodyPr>
          <a:lstStyle>
            <a:lvl1pPr marL="320040" indent="0">
              <a:buFont typeface="Arial" panose="020B0604020202020204" pitchFamily="34" charset="0"/>
              <a:buNone/>
              <a:defRPr sz="26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sz="2400" dirty="0">
                <a:latin typeface="Franklin Gothic Medium" panose="020B0603020102020204" pitchFamily="34" charset="0"/>
              </a:rPr>
              <a:t>Click to add title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71499" y="3718093"/>
            <a:ext cx="2239795" cy="2239795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128934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E1E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28032"/>
          </a:xfrm>
          <a:solidFill>
            <a:srgbClr val="E1EEEF">
              <a:alpha val="58000"/>
            </a:srgbClr>
          </a:solidFill>
        </p:spPr>
        <p:txBody>
          <a:bodyPr>
            <a:noAutofit/>
          </a:bodyPr>
          <a:lstStyle>
            <a:lvl1pPr marL="231775" indent="-231775">
              <a:defRPr sz="1600">
                <a:latin typeface="Franklin Gothic Medium" pitchFamily="34" charset="0"/>
              </a:defRPr>
            </a:lvl1pPr>
            <a:lvl2pPr>
              <a:defRPr sz="1400">
                <a:latin typeface="Franklin Gothic Medium" pitchFamily="34" charset="0"/>
              </a:defRPr>
            </a:lvl2pPr>
            <a:lvl3pPr>
              <a:defRPr sz="12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100">
                <a:latin typeface="Franklin Gothic Medium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0604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1720"/>
            <a:ext cx="6111860" cy="5669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1E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"/>
            <a:ext cx="9144000" cy="1371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0377"/>
            <a:ext cx="6111860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Help Using This Template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40232" y="6408058"/>
            <a:ext cx="0" cy="188686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97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3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16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9540"/>
            <a:ext cx="9144000" cy="1371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331720"/>
            <a:ext cx="6111860" cy="56692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689295"/>
            <a:ext cx="4283060" cy="533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Franklin Gothic Demi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600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+mj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ustonrecovers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Hazard.Mitigation@houstontx.gov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3" b="18183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October 15, 2019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0" y="729892"/>
            <a:ext cx="6559826" cy="1003300"/>
          </a:xfrm>
          <a:solidFill>
            <a:srgbClr val="003376"/>
          </a:solidFill>
        </p:spPr>
        <p:txBody>
          <a:bodyPr>
            <a:normAutofit fontScale="85000" lnSpcReduction="10000"/>
          </a:bodyPr>
          <a:lstStyle/>
          <a:p>
            <a:r>
              <a:rPr lang="en-US" sz="3000" dirty="0"/>
              <a:t>Flood Mitigation Assistance Grant Program</a:t>
            </a:r>
          </a:p>
          <a:p>
            <a:r>
              <a:rPr lang="en-US" sz="2400" dirty="0"/>
              <a:t>Residential Mitigation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734" y="5314298"/>
            <a:ext cx="1114841" cy="115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61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6A696-0977-490B-B707-94337ED89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CDD8A-13BB-4797-AC75-79A50B68E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Tonight we are taking just about the program for home elevation</a:t>
            </a:r>
          </a:p>
          <a:p>
            <a:pPr lvl="1"/>
            <a:r>
              <a:rPr lang="en-US" sz="1800" dirty="0"/>
              <a:t>No question on specifics of your house</a:t>
            </a:r>
          </a:p>
          <a:p>
            <a:pPr lvl="1"/>
            <a:endParaRPr lang="en-US" sz="1800" dirty="0"/>
          </a:p>
          <a:p>
            <a:r>
              <a:rPr lang="en-US" sz="2000" dirty="0"/>
              <a:t>Nothing is binding until you sign a contract - </a:t>
            </a:r>
            <a:r>
              <a:rPr lang="en-US" sz="2000" b="1" u="sng" dirty="0"/>
              <a:t>VOLUNTARY</a:t>
            </a:r>
          </a:p>
          <a:p>
            <a:pPr lvl="1"/>
            <a:r>
              <a:rPr lang="en-US" sz="1800" dirty="0"/>
              <a:t>When it comes time for a contract you’ll have all your questions answered</a:t>
            </a:r>
          </a:p>
        </p:txBody>
      </p:sp>
      <p:pic>
        <p:nvPicPr>
          <p:cNvPr id="1026" name="Picture 2" descr="Image result for public meeting">
            <a:extLst>
              <a:ext uri="{FF2B5EF4-FFF2-40B4-BE49-F238E27FC236}">
                <a16:creationId xmlns:a16="http://schemas.microsoft.com/office/drawing/2014/main" id="{A620B496-995E-426B-B78A-58AAB44EB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125" y="3572669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034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Hazard Mitigation Grant (HMA) Programs	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98311" y="3626602"/>
            <a:ext cx="8088489" cy="3030229"/>
          </a:xfrm>
        </p:spPr>
        <p:txBody>
          <a:bodyPr/>
          <a:lstStyle/>
          <a:p>
            <a:r>
              <a:rPr lang="en-US" sz="2800" dirty="0"/>
              <a:t>Flood Mitigation Assistance (FMA) Grant Program</a:t>
            </a:r>
          </a:p>
          <a:p>
            <a:pPr lvl="1"/>
            <a:r>
              <a:rPr lang="en-US" sz="2400" dirty="0"/>
              <a:t>Reduce or eliminate the risk of flood damage</a:t>
            </a:r>
          </a:p>
          <a:p>
            <a:pPr lvl="1"/>
            <a:r>
              <a:rPr lang="en-US" sz="2400" dirty="0"/>
              <a:t>Annual allocation of funding by FEMA</a:t>
            </a:r>
            <a:endParaRPr lang="en-US" sz="2200" dirty="0"/>
          </a:p>
          <a:p>
            <a:pPr lvl="2"/>
            <a:r>
              <a:rPr lang="en-US" sz="2200" dirty="0"/>
              <a:t>25% cost share for insured properties </a:t>
            </a:r>
          </a:p>
          <a:p>
            <a:pPr lvl="2"/>
            <a:r>
              <a:rPr lang="en-US" sz="2200" dirty="0"/>
              <a:t>10% cost share for repetitive loss properties</a:t>
            </a:r>
          </a:p>
          <a:p>
            <a:pPr lvl="2"/>
            <a:r>
              <a:rPr lang="en-US" sz="2200" dirty="0"/>
              <a:t>0% cost share for severe repetitive loss properties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431" y="1632540"/>
            <a:ext cx="3022247" cy="16976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Home Elevation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6028841"/>
            <a:ext cx="8229600" cy="627990"/>
          </a:xfrm>
        </p:spPr>
        <p:txBody>
          <a:bodyPr/>
          <a:lstStyle/>
          <a:p>
            <a:pPr marL="342900" lvl="1" indent="0">
              <a:buNone/>
            </a:pPr>
            <a:r>
              <a:rPr lang="en-US" sz="2000" dirty="0"/>
              <a:t>Existing home is lifted to the minimum flood protection elevation and a new foundation is built under the existing home </a:t>
            </a:r>
          </a:p>
          <a:p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B7B10C-FA29-40A3-AE21-8C7E669A91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20" t="18790" r="34661" b="11497"/>
          <a:stretch/>
        </p:blipFill>
        <p:spPr>
          <a:xfrm>
            <a:off x="2564969" y="1394847"/>
            <a:ext cx="3549112" cy="463399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8F708FA-410B-4EF3-B8D9-B5EB275A10E3}"/>
              </a:ext>
            </a:extLst>
          </p:cNvPr>
          <p:cNvCxnSpPr>
            <a:cxnSpLocks/>
          </p:cNvCxnSpPr>
          <p:nvPr/>
        </p:nvCxnSpPr>
        <p:spPr>
          <a:xfrm flipH="1">
            <a:off x="5567766" y="5377912"/>
            <a:ext cx="1092630" cy="0"/>
          </a:xfrm>
          <a:prstGeom prst="straightConnector1">
            <a:avLst/>
          </a:prstGeom>
          <a:ln w="952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326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Elevation Eligible and Ineligible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0757"/>
            <a:ext cx="8229600" cy="4849786"/>
          </a:xfrm>
        </p:spPr>
        <p:txBody>
          <a:bodyPr/>
          <a:lstStyle/>
          <a:p>
            <a:r>
              <a:rPr lang="en-US" sz="2400" dirty="0"/>
              <a:t>Eligible </a:t>
            </a:r>
          </a:p>
          <a:p>
            <a:pPr lvl="1"/>
            <a:r>
              <a:rPr lang="en-US" sz="2000" dirty="0"/>
              <a:t>Construction </a:t>
            </a:r>
          </a:p>
          <a:p>
            <a:pPr lvl="1"/>
            <a:r>
              <a:rPr lang="en-US" sz="2000" dirty="0"/>
              <a:t>Disconnection and extension of utilities</a:t>
            </a:r>
          </a:p>
          <a:p>
            <a:pPr lvl="1"/>
            <a:r>
              <a:rPr lang="en-US" sz="2000" dirty="0"/>
              <a:t>Temporary housing</a:t>
            </a:r>
          </a:p>
          <a:p>
            <a:pPr lvl="1"/>
            <a:r>
              <a:rPr lang="en-US" sz="2000" dirty="0"/>
              <a:t>Existing decks, porches and stairs attached to the home</a:t>
            </a:r>
          </a:p>
          <a:p>
            <a:pPr lvl="1"/>
            <a:r>
              <a:rPr lang="en-US" sz="2000" dirty="0"/>
              <a:t>ADA-compliant access facilities or ramps with physician written certification</a:t>
            </a:r>
          </a:p>
          <a:p>
            <a:pPr lvl="1"/>
            <a:r>
              <a:rPr lang="en-US" sz="2000" dirty="0"/>
              <a:t>Costs for repair of lawns, landscaping, sidewalks and driveway if damaged by elevation activities.</a:t>
            </a:r>
          </a:p>
          <a:p>
            <a:endParaRPr lang="en-US" sz="2400" dirty="0"/>
          </a:p>
          <a:p>
            <a:r>
              <a:rPr lang="en-US" sz="2400" dirty="0"/>
              <a:t>Ineligible </a:t>
            </a:r>
          </a:p>
          <a:p>
            <a:pPr lvl="1"/>
            <a:r>
              <a:rPr lang="en-US" sz="2000" dirty="0"/>
              <a:t>Improvements for aesthetic reasons</a:t>
            </a:r>
          </a:p>
          <a:p>
            <a:pPr lvl="1"/>
            <a:r>
              <a:rPr lang="en-US" sz="2000" dirty="0"/>
              <a:t>Costs related to building non-permitted additions or auxiliary structures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17760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to Qualify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857AA-A2C8-421D-87A7-843EE2553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62" y="2425485"/>
            <a:ext cx="3316637" cy="4231346"/>
          </a:xfrm>
        </p:spPr>
        <p:txBody>
          <a:bodyPr/>
          <a:lstStyle/>
          <a:p>
            <a:r>
              <a:rPr lang="en-US" sz="2400" dirty="0"/>
              <a:t>Benefits</a:t>
            </a:r>
            <a:endParaRPr lang="en-US" dirty="0"/>
          </a:p>
          <a:p>
            <a:pPr lvl="1"/>
            <a:r>
              <a:rPr lang="en-US" sz="1800" dirty="0"/>
              <a:t>How much FEMA will save in the long run</a:t>
            </a:r>
          </a:p>
          <a:p>
            <a:pPr lvl="1"/>
            <a:r>
              <a:rPr lang="en-US" sz="1800" dirty="0"/>
              <a:t>Technical Process</a:t>
            </a:r>
          </a:p>
          <a:p>
            <a:r>
              <a:rPr lang="en-US" sz="2400" dirty="0"/>
              <a:t>Costs</a:t>
            </a:r>
            <a:endParaRPr lang="en-US" dirty="0"/>
          </a:p>
          <a:p>
            <a:pPr lvl="1"/>
            <a:r>
              <a:rPr lang="en-US" sz="1800" dirty="0"/>
              <a:t>How much it costs to elevate your home</a:t>
            </a:r>
          </a:p>
          <a:p>
            <a:pPr lvl="1"/>
            <a:endParaRPr lang="en-US" sz="1800" dirty="0"/>
          </a:p>
          <a:p>
            <a:r>
              <a:rPr lang="en-US" sz="2400" dirty="0"/>
              <a:t>Benefits must be more or equal to the cost</a:t>
            </a:r>
          </a:p>
        </p:txBody>
      </p:sp>
      <p:pic>
        <p:nvPicPr>
          <p:cNvPr id="2050" name="Picture 2" descr="Image result for benefit cost analysis">
            <a:extLst>
              <a:ext uri="{FF2B5EF4-FFF2-40B4-BE49-F238E27FC236}">
                <a16:creationId xmlns:a16="http://schemas.microsoft.com/office/drawing/2014/main" id="{F8E0FDD6-AE79-42D6-AD35-A87E8327E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18" y="1731281"/>
            <a:ext cx="4768662" cy="482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055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Application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Homeowners return all required documentation to the program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Grant specialists will evaluate the documentation submitted and determine final eligibility and cost effectiveness for the applications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Applications are finalized and submitted to the State for review and approval on a rolling basis </a:t>
            </a:r>
          </a:p>
          <a:p>
            <a:pPr marL="682625" lvl="1" indent="-342900"/>
            <a:r>
              <a:rPr lang="en-US" sz="2000" dirty="0"/>
              <a:t>Most likely through early fall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State prioritizes applications and sends apps to be funded to FEMA for final review and approvals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FEMA reviews all applications and makes formal award decisions</a:t>
            </a:r>
          </a:p>
        </p:txBody>
      </p:sp>
    </p:spTree>
    <p:extLst>
      <p:ext uri="{BB962C8B-B14F-4D97-AF65-F5344CB8AC3E}">
        <p14:creationId xmlns:p14="http://schemas.microsoft.com/office/powerpoint/2010/main" val="1564440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Notification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4332"/>
            <a:ext cx="8229600" cy="5122500"/>
          </a:xfrm>
        </p:spPr>
        <p:txBody>
          <a:bodyPr/>
          <a:lstStyle/>
          <a:p>
            <a:r>
              <a:rPr lang="en-US" sz="2400" dirty="0"/>
              <a:t>When your application is received 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(Same or Next Business Day)</a:t>
            </a:r>
          </a:p>
          <a:p>
            <a:r>
              <a:rPr lang="en-US" sz="2400" dirty="0"/>
              <a:t>When you are included in an application 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(Anytime during the open period)</a:t>
            </a:r>
          </a:p>
          <a:p>
            <a:r>
              <a:rPr lang="en-US" sz="2200" dirty="0"/>
              <a:t>When the application is awarded</a:t>
            </a:r>
          </a:p>
          <a:p>
            <a:r>
              <a:rPr lang="en-US" sz="2200" dirty="0"/>
              <a:t>Kick-off Meeting</a:t>
            </a:r>
          </a:p>
          <a:p>
            <a:r>
              <a:rPr lang="en-US" sz="2200" dirty="0"/>
              <a:t>Bid</a:t>
            </a:r>
          </a:p>
          <a:p>
            <a:r>
              <a:rPr lang="en-US" sz="2200" dirty="0"/>
              <a:t>Mitigation Offer</a:t>
            </a:r>
          </a:p>
          <a:p>
            <a:r>
              <a:rPr lang="en-US" sz="2400" dirty="0"/>
              <a:t>If it is determined that you are not eligible or will not be included in an application 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(At the end of the period)</a:t>
            </a:r>
            <a:endParaRPr lang="en-US" dirty="0"/>
          </a:p>
          <a:p>
            <a:r>
              <a:rPr lang="en-US" sz="2400" dirty="0"/>
              <a:t>Updates posted on </a:t>
            </a:r>
            <a:r>
              <a:rPr lang="en-US" sz="2400" dirty="0">
                <a:hlinkClick r:id="rId2"/>
              </a:rPr>
              <a:t>www.houstonrecovers.org</a:t>
            </a:r>
            <a:r>
              <a:rPr lang="en-US" sz="2400" dirty="0"/>
              <a:t> – Flood Risk Reduction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79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5" descr="ques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1" y="2505685"/>
            <a:ext cx="461327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F0B336-FE87-4A77-8907-1BDDAFC01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584209-A118-47B2-8004-3D9A99D5591C}"/>
              </a:ext>
            </a:extLst>
          </p:cNvPr>
          <p:cNvSpPr txBox="1"/>
          <p:nvPr/>
        </p:nvSpPr>
        <p:spPr>
          <a:xfrm>
            <a:off x="510206" y="1527025"/>
            <a:ext cx="8123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Contact Phone Number: (713) 470-9764</a:t>
            </a:r>
          </a:p>
          <a:p>
            <a:pPr algn="ctr"/>
            <a:r>
              <a:rPr lang="en-US" sz="2400" b="1" dirty="0"/>
              <a:t>Email: </a:t>
            </a:r>
            <a:r>
              <a:rPr lang="en-US" sz="2400" b="1" dirty="0">
                <a:hlinkClick r:id="rId3"/>
              </a:rPr>
              <a:t>Hazard.Mitigation@houstontx.gov</a:t>
            </a:r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2140080"/>
      </p:ext>
    </p:extLst>
  </p:cSld>
  <p:clrMapOvr>
    <a:masterClrMapping/>
  </p:clrMapOvr>
</p:sld>
</file>

<file path=ppt/theme/theme1.xml><?xml version="1.0" encoding="utf-8"?>
<a:theme xmlns:a="http://schemas.openxmlformats.org/drawingml/2006/main" name="DSG-LES-vA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3001</TotalTime>
  <Words>392</Words>
  <Application>Microsoft Office PowerPoint</Application>
  <PresentationFormat>On-screen Show (4:3)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Franklin Gothic Book</vt:lpstr>
      <vt:lpstr>Franklin Gothic Demi</vt:lpstr>
      <vt:lpstr>Franklin Gothic Medium</vt:lpstr>
      <vt:lpstr>DSG-LES-vA</vt:lpstr>
      <vt:lpstr>3_Custom Design</vt:lpstr>
      <vt:lpstr>PowerPoint Presentation</vt:lpstr>
      <vt:lpstr>Questions…</vt:lpstr>
      <vt:lpstr>Hazard Mitigation Grant (HMA) Programs </vt:lpstr>
      <vt:lpstr>Home Elevation</vt:lpstr>
      <vt:lpstr>Elevation Eligible and Ineligible Costs</vt:lpstr>
      <vt:lpstr>How to Qualify</vt:lpstr>
      <vt:lpstr>Application Process</vt:lpstr>
      <vt:lpstr>Notification</vt:lpstr>
      <vt:lpstr>Questions?</vt:lpstr>
    </vt:vector>
  </TitlesOfParts>
  <Company>SAIC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Logistics, Readiness, and Sustainment</dc:title>
  <dc:subject>This template for the Logistics, Readiness, and Sustainment BU is preapproved according to the SAIC Brand &amp; Corporate Identity Guidelines and should be used for all internal and external presentations.</dc:subject>
  <dc:creator>Townsend, Jay E. (Publications)</dc:creator>
  <cp:lastModifiedBy>Hill, Claudia</cp:lastModifiedBy>
  <cp:revision>91</cp:revision>
  <cp:lastPrinted>2015-08-06T14:47:40Z</cp:lastPrinted>
  <dcterms:created xsi:type="dcterms:W3CDTF">2012-02-08T19:48:06Z</dcterms:created>
  <dcterms:modified xsi:type="dcterms:W3CDTF">2019-10-15T21:16:14Z</dcterms:modified>
</cp:coreProperties>
</file>