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7" r:id="rId4"/>
    <p:sldId id="260" r:id="rId5"/>
    <p:sldId id="259"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Elmore" initials="SE" lastIdx="5" clrIdx="0">
    <p:extLst/>
  </p:cmAuthor>
  <p:cmAuthor id="2" name="Murphie Mendez" initials="M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84339" autoAdjust="0"/>
  </p:normalViewPr>
  <p:slideViewPr>
    <p:cSldViewPr snapToGrid="0">
      <p:cViewPr varScale="1">
        <p:scale>
          <a:sx n="93" d="100"/>
          <a:sy n="93" d="100"/>
        </p:scale>
        <p:origin x="-22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62225-B4D7-45B6-93FD-E5CB107A6069}" type="datetimeFigureOut">
              <a:rPr lang="en-US" smtClean="0"/>
              <a:t>2/13/20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EB387-9AE5-4B3F-8EB8-0B56EE25A27A}" type="slidenum">
              <a:rPr lang="en-US" smtClean="0"/>
              <a:t>‹#›</a:t>
            </a:fld>
            <a:endParaRPr lang="en-US" dirty="0"/>
          </a:p>
        </p:txBody>
      </p:sp>
    </p:spTree>
    <p:extLst>
      <p:ext uri="{BB962C8B-B14F-4D97-AF65-F5344CB8AC3E}">
        <p14:creationId xmlns:p14="http://schemas.microsoft.com/office/powerpoint/2010/main" val="255537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EB387-9AE5-4B3F-8EB8-0B56EE25A27A}" type="slidenum">
              <a:rPr lang="en-US" smtClean="0"/>
              <a:t>1</a:t>
            </a:fld>
            <a:endParaRPr lang="en-US" dirty="0"/>
          </a:p>
        </p:txBody>
      </p:sp>
    </p:spTree>
    <p:extLst>
      <p:ext uri="{BB962C8B-B14F-4D97-AF65-F5344CB8AC3E}">
        <p14:creationId xmlns:p14="http://schemas.microsoft.com/office/powerpoint/2010/main" val="49524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EB387-9AE5-4B3F-8EB8-0B56EE25A27A}" type="slidenum">
              <a:rPr lang="en-US" smtClean="0"/>
              <a:t>2</a:t>
            </a:fld>
            <a:endParaRPr lang="en-US" dirty="0"/>
          </a:p>
        </p:txBody>
      </p:sp>
    </p:spTree>
    <p:extLst>
      <p:ext uri="{BB962C8B-B14F-4D97-AF65-F5344CB8AC3E}">
        <p14:creationId xmlns:p14="http://schemas.microsoft.com/office/powerpoint/2010/main" val="56635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EB387-9AE5-4B3F-8EB8-0B56EE25A27A}" type="slidenum">
              <a:rPr lang="en-US" smtClean="0"/>
              <a:t>5</a:t>
            </a:fld>
            <a:endParaRPr lang="en-US" dirty="0"/>
          </a:p>
        </p:txBody>
      </p:sp>
    </p:spTree>
    <p:extLst>
      <p:ext uri="{BB962C8B-B14F-4D97-AF65-F5344CB8AC3E}">
        <p14:creationId xmlns:p14="http://schemas.microsoft.com/office/powerpoint/2010/main" val="298033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EB387-9AE5-4B3F-8EB8-0B56EE25A27A}" type="slidenum">
              <a:rPr lang="en-US" smtClean="0"/>
              <a:t>6</a:t>
            </a:fld>
            <a:endParaRPr lang="en-US" dirty="0"/>
          </a:p>
        </p:txBody>
      </p:sp>
    </p:spTree>
    <p:extLst>
      <p:ext uri="{BB962C8B-B14F-4D97-AF65-F5344CB8AC3E}">
        <p14:creationId xmlns:p14="http://schemas.microsoft.com/office/powerpoint/2010/main" val="212390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ECF62-041C-402F-A617-1EF60C056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308CD90-D91B-4420-AE6B-720CCD18A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4BC81F0-4BF3-4BB5-9973-8061AEFE1C4F}"/>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9DA00856-006B-4C30-9E62-D037271BDD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4FC2739-A3E8-4CB1-96FC-3723EEE6B102}"/>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384910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F96AB3-DB71-4342-A39C-5C6270CF1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6655AED-B114-4A8C-8797-798F4401E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B8D3B8-016C-4BBE-8937-6194AEBF209A}"/>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D17D2700-8B80-4608-9CC5-4BADB2226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957B38A-21FA-42B9-9E1D-B69FCCD3B3C3}"/>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00872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7DB774-31B2-4284-88C5-1634A334D3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E781484-E75D-437A-9A6D-3AE181649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4F82B9-2268-4F36-9C84-CC73A0CFAACB}"/>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1E290679-0385-47EC-8BDD-38B70318F2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B74B2AC-F5DB-4960-A6F4-1728B0CACDBC}"/>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190987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F2FBC8-CE4E-4BE8-8262-BD1551377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C70761D-D8FB-45D0-918B-B7569FB99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F125CF-EE9A-4113-8066-7FB3D72A6CD9}"/>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A36A6189-456C-400E-8EB0-76361E30CC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E2A724F-8DF3-40C9-889B-58227D1DD5ED}"/>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75242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376112-9C29-4EB2-9017-07D289451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3CBF31A-C14B-4F47-A6A0-1223EC832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A576B07-1734-4AC3-BB9A-92908FD3B6F6}"/>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C7F4FA94-93D4-48A7-9E55-217C033DC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8AD24D9-C2C2-4866-8C72-F0EDAB55602A}"/>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16935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D8FAD-73CB-48B1-B8D0-0F4B031D4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D7632-0CB3-401C-8F6A-DD2FA2E50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595C26A-C71E-4A3A-AC48-31AAB614EA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DFB52-D518-43F5-961E-67AC20DB0287}"/>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6" name="Footer Placeholder 5">
            <a:extLst>
              <a:ext uri="{FF2B5EF4-FFF2-40B4-BE49-F238E27FC236}">
                <a16:creationId xmlns="" xmlns:a16="http://schemas.microsoft.com/office/drawing/2014/main" id="{F9D540BA-ADFC-4D33-BB41-BC272D850F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77A71E4-2FD2-4D5F-BD40-70443BF2055E}"/>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0969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30245-A514-45EA-BA73-FB4C055E1F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714925B-4B1F-4FBC-A57B-3D4359F6A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415CDF7-C995-4CD1-845A-AF2C784D3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64BFA4B-5288-4B70-A522-D9A6C573A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E0AF156-D531-4E40-9623-654896C2E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217E2E9-C7FF-4B98-882C-38380A461D72}"/>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8" name="Footer Placeholder 7">
            <a:extLst>
              <a:ext uri="{FF2B5EF4-FFF2-40B4-BE49-F238E27FC236}">
                <a16:creationId xmlns="" xmlns:a16="http://schemas.microsoft.com/office/drawing/2014/main" id="{BFC17849-F658-45E4-B904-B1067E57F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E9513558-34ED-476D-BD6D-4F778BE08682}"/>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33689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DA4FA-95E0-4DAB-AA6D-36F7B3BAC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899FCA1-3C12-45D9-8565-E9D2693BA137}"/>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4" name="Footer Placeholder 3">
            <a:extLst>
              <a:ext uri="{FF2B5EF4-FFF2-40B4-BE49-F238E27FC236}">
                <a16:creationId xmlns="" xmlns:a16="http://schemas.microsoft.com/office/drawing/2014/main" id="{1AC2EF6A-6F46-4188-BFE2-1D6B6265A0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2032DC2A-78D2-4678-850A-FAAF8B4C2E20}"/>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86818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7ECAD13-1E9B-4258-8084-1DED7412A3B1}"/>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3" name="Footer Placeholder 2">
            <a:extLst>
              <a:ext uri="{FF2B5EF4-FFF2-40B4-BE49-F238E27FC236}">
                <a16:creationId xmlns="" xmlns:a16="http://schemas.microsoft.com/office/drawing/2014/main" id="{C3BC0108-4A73-44F2-8DC9-05F279BAC7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2D326796-9C3D-4CD5-B981-16799578F971}"/>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24576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7A5F56-8DFD-4225-A816-3095A113F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A69F452-B53C-4CD8-88C5-443CE8177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7BB15DD-6C4E-4596-AB97-8B09D5F5A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DCAA1C-647F-4BED-8940-03DF26CD9A5A}"/>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6" name="Footer Placeholder 5">
            <a:extLst>
              <a:ext uri="{FF2B5EF4-FFF2-40B4-BE49-F238E27FC236}">
                <a16:creationId xmlns="" xmlns:a16="http://schemas.microsoft.com/office/drawing/2014/main" id="{ACF98F9A-A4ED-4CA6-BEFC-F28FD6A651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EFFE818-961A-44FC-84B2-3DB934C973DA}"/>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229686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0CFC8-B28A-40F8-9DAE-886619312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20CCFB-D586-4C85-BA62-F12585B4E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9E2EEFB8-6C69-47B1-BDB6-9EB9F0469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316393F-DA8B-4325-A473-25F0319F9C5E}"/>
              </a:ext>
            </a:extLst>
          </p:cNvPr>
          <p:cNvSpPr>
            <a:spLocks noGrp="1"/>
          </p:cNvSpPr>
          <p:nvPr>
            <p:ph type="dt" sz="half" idx="10"/>
          </p:nvPr>
        </p:nvSpPr>
        <p:spPr/>
        <p:txBody>
          <a:bodyPr/>
          <a:lstStyle/>
          <a:p>
            <a:fld id="{E7776616-F79C-4499-A4B5-7FBAF1318B5B}" type="datetimeFigureOut">
              <a:rPr lang="en-US" smtClean="0"/>
              <a:t>2/13/20</a:t>
            </a:fld>
            <a:endParaRPr lang="en-US" dirty="0"/>
          </a:p>
        </p:txBody>
      </p:sp>
      <p:sp>
        <p:nvSpPr>
          <p:cNvPr id="6" name="Footer Placeholder 5">
            <a:extLst>
              <a:ext uri="{FF2B5EF4-FFF2-40B4-BE49-F238E27FC236}">
                <a16:creationId xmlns="" xmlns:a16="http://schemas.microsoft.com/office/drawing/2014/main" id="{F595460B-89A2-4ED7-A38E-40CE45D36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CFCAADA-E510-4C38-A7C9-869F1AB2B4F9}"/>
              </a:ext>
            </a:extLst>
          </p:cNvPr>
          <p:cNvSpPr>
            <a:spLocks noGrp="1"/>
          </p:cNvSpPr>
          <p:nvPr>
            <p:ph type="sldNum" sz="quarter" idx="12"/>
          </p:nvPr>
        </p:nvSpPr>
        <p:spPr/>
        <p:txBody>
          <a:bodyPr/>
          <a:lstStyle/>
          <a:p>
            <a:fld id="{63E9B4F6-A36F-4859-8685-5D0BAAC43EF7}" type="slidenum">
              <a:rPr lang="en-US" smtClean="0"/>
              <a:t>‹#›</a:t>
            </a:fld>
            <a:endParaRPr lang="en-US" dirty="0"/>
          </a:p>
        </p:txBody>
      </p:sp>
    </p:spTree>
    <p:extLst>
      <p:ext uri="{BB962C8B-B14F-4D97-AF65-F5344CB8AC3E}">
        <p14:creationId xmlns:p14="http://schemas.microsoft.com/office/powerpoint/2010/main" val="3309473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78D7C2-D6BC-4DCD-AC19-107B9FF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2F26782-4877-4452-A007-1EE97A0EB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4C0402-D273-430D-9C1C-56EAA1508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76616-F79C-4499-A4B5-7FBAF1318B5B}" type="datetimeFigureOut">
              <a:rPr lang="en-US" smtClean="0"/>
              <a:t>2/13/20</a:t>
            </a:fld>
            <a:endParaRPr lang="en-US" dirty="0"/>
          </a:p>
        </p:txBody>
      </p:sp>
      <p:sp>
        <p:nvSpPr>
          <p:cNvPr id="5" name="Footer Placeholder 4">
            <a:extLst>
              <a:ext uri="{FF2B5EF4-FFF2-40B4-BE49-F238E27FC236}">
                <a16:creationId xmlns="" xmlns:a16="http://schemas.microsoft.com/office/drawing/2014/main" id="{F74DF330-502E-4408-B0C2-94FD26B15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86FECDB7-19BB-4480-A726-05489A40D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B4F6-A36F-4859-8685-5D0BAAC43EF7}" type="slidenum">
              <a:rPr lang="en-US" smtClean="0"/>
              <a:t>‹#›</a:t>
            </a:fld>
            <a:endParaRPr lang="en-US" dirty="0"/>
          </a:p>
        </p:txBody>
      </p:sp>
    </p:spTree>
    <p:extLst>
      <p:ext uri="{BB962C8B-B14F-4D97-AF65-F5344CB8AC3E}">
        <p14:creationId xmlns:p14="http://schemas.microsoft.com/office/powerpoint/2010/main" val="2805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24D04-2F60-414C-A4DF-D2A1B61F1D0B}"/>
              </a:ext>
            </a:extLst>
          </p:cNvPr>
          <p:cNvSpPr>
            <a:spLocks noGrp="1"/>
          </p:cNvSpPr>
          <p:nvPr>
            <p:ph type="ctrTitle"/>
          </p:nvPr>
        </p:nvSpPr>
        <p:spPr>
          <a:xfrm>
            <a:off x="815461" y="1165435"/>
            <a:ext cx="10561076" cy="2387600"/>
          </a:xfrm>
        </p:spPr>
        <p:txBody>
          <a:bodyPr/>
          <a:lstStyle/>
          <a:p>
            <a:r>
              <a:rPr lang="en-US" dirty="0">
                <a:solidFill>
                  <a:srgbClr val="002060"/>
                </a:solidFill>
                <a:latin typeface="+mn-lt"/>
              </a:rPr>
              <a:t>Northpark Drive Overpass Project</a:t>
            </a:r>
          </a:p>
        </p:txBody>
      </p:sp>
      <p:sp>
        <p:nvSpPr>
          <p:cNvPr id="3" name="Subtitle 2">
            <a:extLst>
              <a:ext uri="{FF2B5EF4-FFF2-40B4-BE49-F238E27FC236}">
                <a16:creationId xmlns="" xmlns:a16="http://schemas.microsoft.com/office/drawing/2014/main" id="{5E05038D-5D39-4FDF-9AAF-E557F7744A1C}"/>
              </a:ext>
            </a:extLst>
          </p:cNvPr>
          <p:cNvSpPr>
            <a:spLocks noGrp="1"/>
          </p:cNvSpPr>
          <p:nvPr>
            <p:ph type="subTitle" idx="1"/>
          </p:nvPr>
        </p:nvSpPr>
        <p:spPr>
          <a:xfrm>
            <a:off x="4030133" y="3939822"/>
            <a:ext cx="3939823" cy="960652"/>
          </a:xfrm>
        </p:spPr>
        <p:txBody>
          <a:bodyPr>
            <a:normAutofit fontScale="62500" lnSpcReduction="20000"/>
          </a:bodyPr>
          <a:lstStyle/>
          <a:p>
            <a:r>
              <a:rPr lang="en-US" sz="2800" b="1" dirty="0">
                <a:solidFill>
                  <a:srgbClr val="002060"/>
                </a:solidFill>
              </a:rPr>
              <a:t>Open House</a:t>
            </a:r>
          </a:p>
          <a:p>
            <a:r>
              <a:rPr lang="en-US" sz="2800" b="1" dirty="0">
                <a:solidFill>
                  <a:srgbClr val="002060"/>
                </a:solidFill>
              </a:rPr>
              <a:t>February 6, 2020</a:t>
            </a:r>
          </a:p>
          <a:p>
            <a:r>
              <a:rPr lang="en-US" sz="2800" b="1" dirty="0">
                <a:solidFill>
                  <a:srgbClr val="002060"/>
                </a:solidFill>
              </a:rPr>
              <a:t>Kingwood Community Center</a:t>
            </a:r>
          </a:p>
        </p:txBody>
      </p:sp>
      <p:cxnSp>
        <p:nvCxnSpPr>
          <p:cNvPr id="8" name="Straight Connector 7">
            <a:extLst>
              <a:ext uri="{FF2B5EF4-FFF2-40B4-BE49-F238E27FC236}">
                <a16:creationId xmlns="" xmlns:a16="http://schemas.microsoft.com/office/drawing/2014/main" id="{34A3AC32-A73A-4577-A2ED-107D6E7DB931}"/>
              </a:ext>
            </a:extLst>
          </p:cNvPr>
          <p:cNvCxnSpPr/>
          <p:nvPr/>
        </p:nvCxnSpPr>
        <p:spPr>
          <a:xfrm>
            <a:off x="1170039" y="3509963"/>
            <a:ext cx="985192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0E02F440-1FD8-40FE-A83B-09FD40D3207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Tree>
    <p:extLst>
      <p:ext uri="{BB962C8B-B14F-4D97-AF65-F5344CB8AC3E}">
        <p14:creationId xmlns:p14="http://schemas.microsoft.com/office/powerpoint/2010/main" val="163801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3E52A5-87BD-49F9-AEA0-B9F949E5A5A3}"/>
              </a:ext>
            </a:extLst>
          </p:cNvPr>
          <p:cNvSpPr>
            <a:spLocks noGrp="1"/>
          </p:cNvSpPr>
          <p:nvPr>
            <p:ph type="title"/>
          </p:nvPr>
        </p:nvSpPr>
        <p:spPr/>
        <p:txBody>
          <a:bodyPr/>
          <a:lstStyle/>
          <a:p>
            <a:r>
              <a:rPr lang="en-US" dirty="0">
                <a:solidFill>
                  <a:srgbClr val="002060"/>
                </a:solidFill>
                <a:latin typeface="+mn-lt"/>
              </a:rPr>
              <a:t>Project Overview – The Western Sector</a:t>
            </a:r>
          </a:p>
        </p:txBody>
      </p:sp>
      <p:sp>
        <p:nvSpPr>
          <p:cNvPr id="3" name="Content Placeholder 2">
            <a:extLst>
              <a:ext uri="{FF2B5EF4-FFF2-40B4-BE49-F238E27FC236}">
                <a16:creationId xmlns="" xmlns:a16="http://schemas.microsoft.com/office/drawing/2014/main" id="{D81C4F72-0529-460F-86B6-1018812F72D0}"/>
              </a:ext>
            </a:extLst>
          </p:cNvPr>
          <p:cNvSpPr>
            <a:spLocks noGrp="1"/>
          </p:cNvSpPr>
          <p:nvPr>
            <p:ph idx="1"/>
          </p:nvPr>
        </p:nvSpPr>
        <p:spPr>
          <a:xfrm>
            <a:off x="699247" y="1524000"/>
            <a:ext cx="10654553" cy="4652963"/>
          </a:xfrm>
        </p:spPr>
        <p:txBody>
          <a:bodyPr>
            <a:normAutofit fontScale="92500" lnSpcReduction="20000"/>
          </a:bodyPr>
          <a:lstStyle/>
          <a:p>
            <a:pPr marL="0" indent="0">
              <a:buNone/>
            </a:pPr>
            <a:r>
              <a:rPr lang="en-US" dirty="0">
                <a:solidFill>
                  <a:srgbClr val="002060"/>
                </a:solidFill>
              </a:rPr>
              <a:t>The Lake Houston Redevelopment Authority (LHRA) in conjunction with Tax Increment Reinvestment Zone No. 10 (TIRZ 10) and the City of Houston are leading the reconstruction of Northpark Drive. </a:t>
            </a:r>
          </a:p>
          <a:p>
            <a:pPr marL="0" indent="0">
              <a:buNone/>
            </a:pPr>
            <a:endParaRPr lang="en-US" dirty="0">
              <a:solidFill>
                <a:srgbClr val="002060"/>
              </a:solidFill>
            </a:endParaRPr>
          </a:p>
          <a:p>
            <a:pPr marL="0" indent="0">
              <a:buNone/>
            </a:pPr>
            <a:r>
              <a:rPr lang="en-US" dirty="0">
                <a:solidFill>
                  <a:srgbClr val="002060"/>
                </a:solidFill>
              </a:rPr>
              <a:t>The Authority commissioned the Kingwood Area Mobility study in 2013, at the request of the Public Works Department of the City of Houston and needed to take a comprehensive analysis of mobility needs in general for the greater Kingwood area. The study included extensive public input and Northpark Drive was identified by the community as the number one priority mobility project needed for the Kingwood area.</a:t>
            </a:r>
          </a:p>
          <a:p>
            <a:pPr marL="0" indent="0">
              <a:buNone/>
            </a:pPr>
            <a:endParaRPr lang="en-US" dirty="0">
              <a:solidFill>
                <a:srgbClr val="002060"/>
              </a:solidFill>
            </a:endParaRPr>
          </a:p>
          <a:p>
            <a:pPr marL="0" indent="0">
              <a:buNone/>
            </a:pPr>
            <a:r>
              <a:rPr lang="en-US" dirty="0">
                <a:solidFill>
                  <a:srgbClr val="002060"/>
                </a:solidFill>
              </a:rPr>
              <a:t>The project will reduce congestion, decrease traffic delays and travel time, improve mobility, and enhance pedestrian safety. </a:t>
            </a:r>
          </a:p>
        </p:txBody>
      </p:sp>
      <p:pic>
        <p:nvPicPr>
          <p:cNvPr id="5" name="Picture 4">
            <a:extLst>
              <a:ext uri="{FF2B5EF4-FFF2-40B4-BE49-F238E27FC236}">
                <a16:creationId xmlns="" xmlns:a16="http://schemas.microsoft.com/office/drawing/2014/main" id="{144DD3A4-8A77-483D-B41B-31AA15F7A6C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Tree>
    <p:extLst>
      <p:ext uri="{BB962C8B-B14F-4D97-AF65-F5344CB8AC3E}">
        <p14:creationId xmlns:p14="http://schemas.microsoft.com/office/powerpoint/2010/main" val="302047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97FF1-8789-4B59-80BA-0AC252F7C570}"/>
              </a:ext>
            </a:extLst>
          </p:cNvPr>
          <p:cNvSpPr>
            <a:spLocks noGrp="1"/>
          </p:cNvSpPr>
          <p:nvPr>
            <p:ph type="title"/>
          </p:nvPr>
        </p:nvSpPr>
        <p:spPr/>
        <p:txBody>
          <a:bodyPr/>
          <a:lstStyle/>
          <a:p>
            <a:r>
              <a:rPr lang="en-US" dirty="0">
                <a:solidFill>
                  <a:srgbClr val="002060"/>
                </a:solidFill>
                <a:latin typeface="+mn-lt"/>
              </a:rPr>
              <a:t>Project Benefits</a:t>
            </a:r>
            <a:endParaRPr lang="en-US" dirty="0">
              <a:latin typeface="+mn-lt"/>
            </a:endParaRPr>
          </a:p>
        </p:txBody>
      </p:sp>
      <p:sp>
        <p:nvSpPr>
          <p:cNvPr id="3" name="Content Placeholder 2">
            <a:extLst>
              <a:ext uri="{FF2B5EF4-FFF2-40B4-BE49-F238E27FC236}">
                <a16:creationId xmlns="" xmlns:a16="http://schemas.microsoft.com/office/drawing/2014/main" id="{4E653616-E522-48E6-B42F-D22136A783A1}"/>
              </a:ext>
            </a:extLst>
          </p:cNvPr>
          <p:cNvSpPr>
            <a:spLocks noGrp="1"/>
          </p:cNvSpPr>
          <p:nvPr>
            <p:ph idx="1"/>
          </p:nvPr>
        </p:nvSpPr>
        <p:spPr>
          <a:xfrm>
            <a:off x="458372" y="1794228"/>
            <a:ext cx="10515600" cy="4351338"/>
          </a:xfrm>
        </p:spPr>
        <p:txBody>
          <a:bodyPr>
            <a:normAutofit/>
          </a:bodyPr>
          <a:lstStyle/>
          <a:p>
            <a:pPr lvl="1"/>
            <a:r>
              <a:rPr lang="en-US" dirty="0">
                <a:solidFill>
                  <a:srgbClr val="002060"/>
                </a:solidFill>
              </a:rPr>
              <a:t>Expansion of Northpark Drive from four to six lanes between I-69 (US Highway 59) to Russell Palmer Road.</a:t>
            </a:r>
          </a:p>
          <a:p>
            <a:pPr lvl="1"/>
            <a:endParaRPr lang="en-US" dirty="0">
              <a:solidFill>
                <a:srgbClr val="002060"/>
              </a:solidFill>
            </a:endParaRPr>
          </a:p>
          <a:p>
            <a:pPr lvl="1"/>
            <a:r>
              <a:rPr lang="en-US" dirty="0">
                <a:solidFill>
                  <a:srgbClr val="002060"/>
                </a:solidFill>
              </a:rPr>
              <a:t>Construction of an overpass to route traffic over the Union Pacific Railroad  tracks and Texas State Loop 494. </a:t>
            </a:r>
          </a:p>
          <a:p>
            <a:pPr marL="457200" lvl="1" indent="0">
              <a:buNone/>
            </a:pPr>
            <a:endParaRPr lang="en-US" dirty="0">
              <a:solidFill>
                <a:srgbClr val="002060"/>
              </a:solidFill>
            </a:endParaRPr>
          </a:p>
          <a:p>
            <a:pPr lvl="1"/>
            <a:r>
              <a:rPr lang="en-US" dirty="0">
                <a:solidFill>
                  <a:srgbClr val="002060"/>
                </a:solidFill>
              </a:rPr>
              <a:t>Decrease delays/travel time.</a:t>
            </a:r>
          </a:p>
          <a:p>
            <a:pPr marL="457200" lvl="1" indent="0">
              <a:buNone/>
            </a:pPr>
            <a:endParaRPr lang="en-US" dirty="0">
              <a:solidFill>
                <a:srgbClr val="002060"/>
              </a:solidFill>
            </a:endParaRPr>
          </a:p>
          <a:p>
            <a:pPr lvl="1"/>
            <a:r>
              <a:rPr lang="en-US" dirty="0">
                <a:solidFill>
                  <a:srgbClr val="002060"/>
                </a:solidFill>
              </a:rPr>
              <a:t>Elevate Northpark Drive over the 500-year floodplain.</a:t>
            </a:r>
          </a:p>
          <a:p>
            <a:pPr marL="457200" lvl="1" indent="0">
              <a:buNone/>
            </a:pPr>
            <a:endParaRPr lang="en-US" dirty="0">
              <a:solidFill>
                <a:srgbClr val="002060"/>
              </a:solidFill>
            </a:endParaRPr>
          </a:p>
          <a:p>
            <a:pPr lvl="1"/>
            <a:r>
              <a:rPr lang="en-US" dirty="0">
                <a:solidFill>
                  <a:srgbClr val="002060"/>
                </a:solidFill>
              </a:rPr>
              <a:t>Storm water and flood mitigation improvements</a:t>
            </a:r>
          </a:p>
          <a:p>
            <a:endParaRPr lang="en-US" dirty="0"/>
          </a:p>
        </p:txBody>
      </p:sp>
      <p:pic>
        <p:nvPicPr>
          <p:cNvPr id="4" name="Picture 3">
            <a:extLst>
              <a:ext uri="{FF2B5EF4-FFF2-40B4-BE49-F238E27FC236}">
                <a16:creationId xmlns="" xmlns:a16="http://schemas.microsoft.com/office/drawing/2014/main" id="{CEB9B764-571F-4417-9707-B95D9348BE9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Tree>
    <p:extLst>
      <p:ext uri="{BB962C8B-B14F-4D97-AF65-F5344CB8AC3E}">
        <p14:creationId xmlns:p14="http://schemas.microsoft.com/office/powerpoint/2010/main" val="5687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C20EF-B305-4DCC-A4E3-8B36A05F41D0}"/>
              </a:ext>
            </a:extLst>
          </p:cNvPr>
          <p:cNvSpPr>
            <a:spLocks noGrp="1"/>
          </p:cNvSpPr>
          <p:nvPr>
            <p:ph type="title"/>
          </p:nvPr>
        </p:nvSpPr>
        <p:spPr/>
        <p:txBody>
          <a:bodyPr/>
          <a:lstStyle/>
          <a:p>
            <a:r>
              <a:rPr lang="en-US" dirty="0">
                <a:solidFill>
                  <a:srgbClr val="002060"/>
                </a:solidFill>
                <a:latin typeface="+mn-lt"/>
              </a:rPr>
              <a:t>Project Details</a:t>
            </a:r>
          </a:p>
        </p:txBody>
      </p:sp>
      <p:sp>
        <p:nvSpPr>
          <p:cNvPr id="3" name="Content Placeholder 2">
            <a:extLst>
              <a:ext uri="{FF2B5EF4-FFF2-40B4-BE49-F238E27FC236}">
                <a16:creationId xmlns="" xmlns:a16="http://schemas.microsoft.com/office/drawing/2014/main" id="{8D4EFA2D-F5DA-4074-A0E7-87F83A4EA6C1}"/>
              </a:ext>
            </a:extLst>
          </p:cNvPr>
          <p:cNvSpPr>
            <a:spLocks noGrp="1"/>
          </p:cNvSpPr>
          <p:nvPr>
            <p:ph idx="1"/>
          </p:nvPr>
        </p:nvSpPr>
        <p:spPr>
          <a:xfrm>
            <a:off x="838200" y="2141537"/>
            <a:ext cx="9329582" cy="4351338"/>
          </a:xfrm>
        </p:spPr>
        <p:txBody>
          <a:bodyPr>
            <a:noAutofit/>
          </a:bodyPr>
          <a:lstStyle/>
          <a:p>
            <a:pPr marL="0" indent="0">
              <a:buNone/>
            </a:pPr>
            <a:r>
              <a:rPr lang="en-US" dirty="0">
                <a:solidFill>
                  <a:srgbClr val="002060"/>
                </a:solidFill>
              </a:rPr>
              <a:t>Funding</a:t>
            </a:r>
          </a:p>
          <a:p>
            <a:pPr lvl="1"/>
            <a:r>
              <a:rPr lang="en-US" dirty="0">
                <a:solidFill>
                  <a:srgbClr val="002060"/>
                </a:solidFill>
              </a:rPr>
              <a:t>The Western Sector of the Project (T-1013) has a total budget of $39,913,000 with the City of Houston contributing $15,455,000, and the Lake Houston Redevelopment Authority contributing $24,458,000. The Authority will fund any overages.</a:t>
            </a:r>
          </a:p>
          <a:p>
            <a:pPr marL="457200" lvl="1" indent="0">
              <a:buNone/>
            </a:pPr>
            <a:endParaRPr lang="en-US" dirty="0">
              <a:solidFill>
                <a:srgbClr val="002060"/>
              </a:solidFill>
            </a:endParaRPr>
          </a:p>
          <a:p>
            <a:pPr lvl="1"/>
            <a:endParaRPr lang="en-US" dirty="0">
              <a:solidFill>
                <a:srgbClr val="002060"/>
              </a:solidFill>
            </a:endParaRPr>
          </a:p>
          <a:p>
            <a:pPr marL="0" indent="0">
              <a:buNone/>
            </a:pPr>
            <a:endParaRPr lang="en-US" dirty="0">
              <a:solidFill>
                <a:srgbClr val="002060"/>
              </a:solidFill>
            </a:endParaRPr>
          </a:p>
        </p:txBody>
      </p:sp>
      <p:pic>
        <p:nvPicPr>
          <p:cNvPr id="4" name="Picture 3">
            <a:extLst>
              <a:ext uri="{FF2B5EF4-FFF2-40B4-BE49-F238E27FC236}">
                <a16:creationId xmlns="" xmlns:a16="http://schemas.microsoft.com/office/drawing/2014/main" id="{0D53515A-D419-4C9A-A124-2151F3CD011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Tree>
    <p:extLst>
      <p:ext uri="{BB962C8B-B14F-4D97-AF65-F5344CB8AC3E}">
        <p14:creationId xmlns:p14="http://schemas.microsoft.com/office/powerpoint/2010/main" val="27947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F17307-5EBF-46AF-A3BB-795649A7ED18}"/>
              </a:ext>
            </a:extLst>
          </p:cNvPr>
          <p:cNvSpPr>
            <a:spLocks noGrp="1"/>
          </p:cNvSpPr>
          <p:nvPr>
            <p:ph type="title"/>
          </p:nvPr>
        </p:nvSpPr>
        <p:spPr/>
        <p:txBody>
          <a:bodyPr/>
          <a:lstStyle/>
          <a:p>
            <a:r>
              <a:rPr lang="en-US" dirty="0">
                <a:solidFill>
                  <a:srgbClr val="002060"/>
                </a:solidFill>
                <a:latin typeface="+mn-lt"/>
              </a:rPr>
              <a:t>Project Timeline</a:t>
            </a:r>
          </a:p>
        </p:txBody>
      </p:sp>
      <p:sp>
        <p:nvSpPr>
          <p:cNvPr id="4" name="Arrow: Right 3">
            <a:extLst>
              <a:ext uri="{FF2B5EF4-FFF2-40B4-BE49-F238E27FC236}">
                <a16:creationId xmlns="" xmlns:a16="http://schemas.microsoft.com/office/drawing/2014/main" id="{DF5F722B-F9D7-477F-96B1-B7B3E5AAEC5B}"/>
              </a:ext>
            </a:extLst>
          </p:cNvPr>
          <p:cNvSpPr/>
          <p:nvPr/>
        </p:nvSpPr>
        <p:spPr>
          <a:xfrm>
            <a:off x="773699" y="1955419"/>
            <a:ext cx="10463979" cy="206477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 xmlns:a16="http://schemas.microsoft.com/office/drawing/2014/main" id="{68A89FE9-2D39-47D0-83E3-E92FDEF4D76C}"/>
              </a:ext>
            </a:extLst>
          </p:cNvPr>
          <p:cNvCxnSpPr/>
          <p:nvPr/>
        </p:nvCxnSpPr>
        <p:spPr>
          <a:xfrm>
            <a:off x="1250081" y="3412033"/>
            <a:ext cx="0" cy="6710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D6075002-AB51-4378-82E9-3A47962503B2}"/>
              </a:ext>
            </a:extLst>
          </p:cNvPr>
          <p:cNvSpPr txBox="1"/>
          <p:nvPr/>
        </p:nvSpPr>
        <p:spPr>
          <a:xfrm>
            <a:off x="260710" y="4083084"/>
            <a:ext cx="1978741" cy="646331"/>
          </a:xfrm>
          <a:prstGeom prst="rect">
            <a:avLst/>
          </a:prstGeom>
          <a:noFill/>
        </p:spPr>
        <p:txBody>
          <a:bodyPr wrap="square" rtlCol="0">
            <a:spAutoFit/>
          </a:bodyPr>
          <a:lstStyle/>
          <a:p>
            <a:pPr algn="ctr"/>
            <a:r>
              <a:rPr lang="en-US" b="1" dirty="0">
                <a:solidFill>
                  <a:srgbClr val="002060"/>
                </a:solidFill>
              </a:rPr>
              <a:t>Open House</a:t>
            </a:r>
          </a:p>
          <a:p>
            <a:pPr algn="ctr"/>
            <a:r>
              <a:rPr lang="en-US" b="1">
                <a:solidFill>
                  <a:srgbClr val="002060"/>
                </a:solidFill>
              </a:rPr>
              <a:t>February 6, </a:t>
            </a:r>
            <a:r>
              <a:rPr lang="en-US" b="1" dirty="0">
                <a:solidFill>
                  <a:srgbClr val="002060"/>
                </a:solidFill>
              </a:rPr>
              <a:t>2020</a:t>
            </a:r>
          </a:p>
        </p:txBody>
      </p:sp>
      <p:cxnSp>
        <p:nvCxnSpPr>
          <p:cNvPr id="10" name="Straight Arrow Connector 9">
            <a:extLst>
              <a:ext uri="{FF2B5EF4-FFF2-40B4-BE49-F238E27FC236}">
                <a16:creationId xmlns="" xmlns:a16="http://schemas.microsoft.com/office/drawing/2014/main" id="{DE04FAA1-4E83-46C8-B690-BFA11BCB64CD}"/>
              </a:ext>
            </a:extLst>
          </p:cNvPr>
          <p:cNvCxnSpPr/>
          <p:nvPr/>
        </p:nvCxnSpPr>
        <p:spPr>
          <a:xfrm>
            <a:off x="3293808" y="3412033"/>
            <a:ext cx="0" cy="6710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66186E97-ED48-4542-ACF3-B0E72CEF2E43}"/>
              </a:ext>
            </a:extLst>
          </p:cNvPr>
          <p:cNvCxnSpPr/>
          <p:nvPr/>
        </p:nvCxnSpPr>
        <p:spPr>
          <a:xfrm>
            <a:off x="5824166" y="3429000"/>
            <a:ext cx="0" cy="6710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09C99DD5-C718-43DD-A2FC-2EA85A4712C4}"/>
              </a:ext>
            </a:extLst>
          </p:cNvPr>
          <p:cNvCxnSpPr/>
          <p:nvPr/>
        </p:nvCxnSpPr>
        <p:spPr>
          <a:xfrm>
            <a:off x="9041313" y="3412033"/>
            <a:ext cx="0" cy="6710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0134CBD3-4420-4991-B4FA-407AAAAB9EE7}"/>
              </a:ext>
            </a:extLst>
          </p:cNvPr>
          <p:cNvSpPr txBox="1"/>
          <p:nvPr/>
        </p:nvSpPr>
        <p:spPr>
          <a:xfrm>
            <a:off x="7878035" y="4083084"/>
            <a:ext cx="2326555" cy="369332"/>
          </a:xfrm>
          <a:prstGeom prst="rect">
            <a:avLst/>
          </a:prstGeom>
          <a:noFill/>
        </p:spPr>
        <p:txBody>
          <a:bodyPr wrap="square" rtlCol="0">
            <a:spAutoFit/>
          </a:bodyPr>
          <a:lstStyle/>
          <a:p>
            <a:pPr algn="ctr"/>
            <a:r>
              <a:rPr lang="en-US" b="1" dirty="0">
                <a:solidFill>
                  <a:srgbClr val="002060"/>
                </a:solidFill>
              </a:rPr>
              <a:t>Project Begins</a:t>
            </a:r>
          </a:p>
        </p:txBody>
      </p:sp>
      <p:sp>
        <p:nvSpPr>
          <p:cNvPr id="14" name="TextBox 13">
            <a:extLst>
              <a:ext uri="{FF2B5EF4-FFF2-40B4-BE49-F238E27FC236}">
                <a16:creationId xmlns="" xmlns:a16="http://schemas.microsoft.com/office/drawing/2014/main" id="{1BCFAC4E-0D6A-47EA-B985-E0B67EF27698}"/>
              </a:ext>
            </a:extLst>
          </p:cNvPr>
          <p:cNvSpPr txBox="1"/>
          <p:nvPr/>
        </p:nvSpPr>
        <p:spPr>
          <a:xfrm>
            <a:off x="4284406" y="4083084"/>
            <a:ext cx="2941140" cy="646331"/>
          </a:xfrm>
          <a:prstGeom prst="rect">
            <a:avLst/>
          </a:prstGeom>
          <a:noFill/>
        </p:spPr>
        <p:txBody>
          <a:bodyPr wrap="square" rtlCol="0">
            <a:spAutoFit/>
          </a:bodyPr>
          <a:lstStyle/>
          <a:p>
            <a:pPr algn="ctr"/>
            <a:r>
              <a:rPr lang="en-US" b="1" dirty="0">
                <a:solidFill>
                  <a:srgbClr val="002060"/>
                </a:solidFill>
              </a:rPr>
              <a:t>Construction Contract Awarded</a:t>
            </a:r>
          </a:p>
        </p:txBody>
      </p:sp>
      <p:pic>
        <p:nvPicPr>
          <p:cNvPr id="15" name="Picture 14">
            <a:extLst>
              <a:ext uri="{FF2B5EF4-FFF2-40B4-BE49-F238E27FC236}">
                <a16:creationId xmlns="" xmlns:a16="http://schemas.microsoft.com/office/drawing/2014/main" id="{B553D83F-41C3-4A98-88A8-9D5019E4707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
        <p:nvSpPr>
          <p:cNvPr id="18" name="TextBox 17">
            <a:extLst>
              <a:ext uri="{FF2B5EF4-FFF2-40B4-BE49-F238E27FC236}">
                <a16:creationId xmlns="" xmlns:a16="http://schemas.microsoft.com/office/drawing/2014/main" id="{E081A257-0E07-4DEB-B801-114BA972398D}"/>
              </a:ext>
            </a:extLst>
          </p:cNvPr>
          <p:cNvSpPr txBox="1"/>
          <p:nvPr/>
        </p:nvSpPr>
        <p:spPr>
          <a:xfrm>
            <a:off x="2130530" y="4083084"/>
            <a:ext cx="2326556" cy="369332"/>
          </a:xfrm>
          <a:prstGeom prst="rect">
            <a:avLst/>
          </a:prstGeom>
          <a:noFill/>
        </p:spPr>
        <p:txBody>
          <a:bodyPr wrap="square" rtlCol="0">
            <a:spAutoFit/>
          </a:bodyPr>
          <a:lstStyle/>
          <a:p>
            <a:pPr algn="ctr"/>
            <a:r>
              <a:rPr lang="en-US" b="1" dirty="0">
                <a:solidFill>
                  <a:srgbClr val="002060"/>
                </a:solidFill>
              </a:rPr>
              <a:t>Open House</a:t>
            </a:r>
          </a:p>
        </p:txBody>
      </p:sp>
    </p:spTree>
    <p:extLst>
      <p:ext uri="{BB962C8B-B14F-4D97-AF65-F5344CB8AC3E}">
        <p14:creationId xmlns:p14="http://schemas.microsoft.com/office/powerpoint/2010/main" val="121623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3E4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076439-6292-447D-9661-7934D7CF94BF}"/>
              </a:ext>
            </a:extLst>
          </p:cNvPr>
          <p:cNvSpPr>
            <a:spLocks noGrp="1"/>
          </p:cNvSpPr>
          <p:nvPr>
            <p:ph type="title"/>
          </p:nvPr>
        </p:nvSpPr>
        <p:spPr>
          <a:xfrm>
            <a:off x="127238" y="1985199"/>
            <a:ext cx="2974193" cy="2887602"/>
          </a:xfrm>
          <a:prstGeom prst="ellipse">
            <a:avLst/>
          </a:prstGeom>
          <a:solidFill>
            <a:schemeClr val="accent1">
              <a:lumMod val="20000"/>
              <a:lumOff val="80000"/>
            </a:schemeClr>
          </a:solidFill>
          <a:ln w="174625" cmpd="thinThick">
            <a:solidFill>
              <a:srgbClr val="262626"/>
            </a:solidFill>
          </a:ln>
        </p:spPr>
        <p:txBody>
          <a:bodyPr vert="horz" lIns="91440" tIns="45720" rIns="91440" bIns="45720" rtlCol="0" anchor="ctr">
            <a:normAutofit/>
          </a:bodyPr>
          <a:lstStyle/>
          <a:p>
            <a:pPr algn="ctr"/>
            <a:r>
              <a:rPr lang="en-US" sz="2800" b="1" kern="1200" dirty="0">
                <a:solidFill>
                  <a:schemeClr val="tx2">
                    <a:lumMod val="50000"/>
                  </a:schemeClr>
                </a:solidFill>
                <a:latin typeface="+mj-lt"/>
                <a:ea typeface="+mj-ea"/>
                <a:cs typeface="+mj-cs"/>
              </a:rPr>
              <a:t>Proposed </a:t>
            </a:r>
            <a:r>
              <a:rPr lang="en-US" sz="2800" b="1" kern="1200" dirty="0" err="1">
                <a:solidFill>
                  <a:schemeClr val="tx2">
                    <a:lumMod val="50000"/>
                  </a:schemeClr>
                </a:solidFill>
                <a:latin typeface="+mj-lt"/>
                <a:ea typeface="+mj-ea"/>
                <a:cs typeface="+mj-cs"/>
              </a:rPr>
              <a:t>Northpark</a:t>
            </a:r>
            <a:r>
              <a:rPr lang="en-US" sz="2800" b="1" kern="1200" dirty="0">
                <a:solidFill>
                  <a:schemeClr val="tx2">
                    <a:lumMod val="50000"/>
                  </a:schemeClr>
                </a:solidFill>
                <a:latin typeface="+mj-lt"/>
                <a:ea typeface="+mj-ea"/>
                <a:cs typeface="+mj-cs"/>
              </a:rPr>
              <a:t> Drive Landscape Plan</a:t>
            </a:r>
          </a:p>
        </p:txBody>
      </p:sp>
      <p:pic>
        <p:nvPicPr>
          <p:cNvPr id="9" name="Picture 8">
            <a:extLst>
              <a:ext uri="{FF2B5EF4-FFF2-40B4-BE49-F238E27FC236}">
                <a16:creationId xmlns="" xmlns:a16="http://schemas.microsoft.com/office/drawing/2014/main" id="{95F79762-18B9-4F7F-9166-59C02579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90" y="115981"/>
            <a:ext cx="8957133" cy="6599144"/>
          </a:xfrm>
          <a:prstGeom prst="rect">
            <a:avLst/>
          </a:prstGeom>
        </p:spPr>
      </p:pic>
    </p:spTree>
    <p:extLst>
      <p:ext uri="{BB962C8B-B14F-4D97-AF65-F5344CB8AC3E}">
        <p14:creationId xmlns:p14="http://schemas.microsoft.com/office/powerpoint/2010/main" val="359748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3B1B1-38CC-47FA-A61C-39E867C0D881}"/>
              </a:ext>
            </a:extLst>
          </p:cNvPr>
          <p:cNvSpPr>
            <a:spLocks noGrp="1"/>
          </p:cNvSpPr>
          <p:nvPr>
            <p:ph type="title"/>
          </p:nvPr>
        </p:nvSpPr>
        <p:spPr/>
        <p:txBody>
          <a:bodyPr/>
          <a:lstStyle/>
          <a:p>
            <a:pPr algn="ctr"/>
            <a:r>
              <a:rPr lang="en-US" dirty="0">
                <a:solidFill>
                  <a:srgbClr val="002060"/>
                </a:solidFill>
                <a:latin typeface="+mn-lt"/>
              </a:rPr>
              <a:t>Contact Us</a:t>
            </a:r>
          </a:p>
        </p:txBody>
      </p:sp>
      <p:sp>
        <p:nvSpPr>
          <p:cNvPr id="3" name="Content Placeholder 2">
            <a:extLst>
              <a:ext uri="{FF2B5EF4-FFF2-40B4-BE49-F238E27FC236}">
                <a16:creationId xmlns="" xmlns:a16="http://schemas.microsoft.com/office/drawing/2014/main" id="{08BBAD81-808A-4231-BF09-49D7A7301458}"/>
              </a:ext>
            </a:extLst>
          </p:cNvPr>
          <p:cNvSpPr>
            <a:spLocks noGrp="1"/>
          </p:cNvSpPr>
          <p:nvPr>
            <p:ph idx="1"/>
          </p:nvPr>
        </p:nvSpPr>
        <p:spPr/>
        <p:txBody>
          <a:bodyPr/>
          <a:lstStyle/>
          <a:p>
            <a:pPr marL="0" indent="0" algn="ctr">
              <a:buNone/>
            </a:pPr>
            <a:r>
              <a:rPr lang="en-US" dirty="0">
                <a:solidFill>
                  <a:srgbClr val="002060"/>
                </a:solidFill>
              </a:rPr>
              <a:t>Lake Houston Redevelopment Authority &amp; TIRZ 10</a:t>
            </a:r>
          </a:p>
          <a:p>
            <a:pPr marL="0" indent="0" algn="ctr">
              <a:buNone/>
            </a:pPr>
            <a:r>
              <a:rPr lang="en-US" dirty="0">
                <a:solidFill>
                  <a:srgbClr val="002060"/>
                </a:solidFill>
              </a:rPr>
              <a:t>c/o Allen Boone Humphries Robinson LLP</a:t>
            </a:r>
          </a:p>
          <a:p>
            <a:pPr marL="0" indent="0" algn="ctr">
              <a:buNone/>
            </a:pPr>
            <a:r>
              <a:rPr lang="en-US" dirty="0">
                <a:solidFill>
                  <a:srgbClr val="002060"/>
                </a:solidFill>
              </a:rPr>
              <a:t>3200 Southwest Freeway, Suite 2600</a:t>
            </a:r>
          </a:p>
          <a:p>
            <a:pPr marL="0" indent="0" algn="ctr">
              <a:buNone/>
            </a:pPr>
            <a:r>
              <a:rPr lang="en-US" dirty="0">
                <a:solidFill>
                  <a:srgbClr val="002060"/>
                </a:solidFill>
              </a:rPr>
              <a:t>Houston, Texas 77027</a:t>
            </a:r>
          </a:p>
          <a:p>
            <a:pPr marL="0" indent="0" algn="ctr">
              <a:buNone/>
            </a:pPr>
            <a:endParaRPr lang="en-US" dirty="0">
              <a:solidFill>
                <a:srgbClr val="002060"/>
              </a:solidFill>
            </a:endParaRPr>
          </a:p>
          <a:p>
            <a:pPr marL="0" indent="0" algn="ctr">
              <a:buNone/>
            </a:pPr>
            <a:r>
              <a:rPr lang="en-US" dirty="0">
                <a:solidFill>
                  <a:srgbClr val="002060"/>
                </a:solidFill>
              </a:rPr>
              <a:t>Please direct all questions and information requests to NorthparkDrive@elmorepr.com</a:t>
            </a:r>
          </a:p>
        </p:txBody>
      </p:sp>
      <p:cxnSp>
        <p:nvCxnSpPr>
          <p:cNvPr id="6" name="Straight Connector 5">
            <a:extLst>
              <a:ext uri="{FF2B5EF4-FFF2-40B4-BE49-F238E27FC236}">
                <a16:creationId xmlns="" xmlns:a16="http://schemas.microsoft.com/office/drawing/2014/main" id="{080A483E-F2FE-49F3-9853-0AB312619727}"/>
              </a:ext>
            </a:extLst>
          </p:cNvPr>
          <p:cNvCxnSpPr/>
          <p:nvPr/>
        </p:nvCxnSpPr>
        <p:spPr>
          <a:xfrm>
            <a:off x="3950110" y="1474839"/>
            <a:ext cx="42917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58ECD45E-AC8A-4649-B44A-F208915B078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856351" y="5531204"/>
            <a:ext cx="1228725" cy="1228725"/>
          </a:xfrm>
          <a:prstGeom prst="rect">
            <a:avLst/>
          </a:prstGeom>
          <a:noFill/>
          <a:ln>
            <a:noFill/>
          </a:ln>
        </p:spPr>
      </p:pic>
    </p:spTree>
    <p:extLst>
      <p:ext uri="{BB962C8B-B14F-4D97-AF65-F5344CB8AC3E}">
        <p14:creationId xmlns:p14="http://schemas.microsoft.com/office/powerpoint/2010/main" val="3802369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319</Words>
  <Application>Microsoft Macintosh PowerPoint</Application>
  <PresentationFormat>Custom</PresentationFormat>
  <Paragraphs>42</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Northpark Drive Overpass Project</vt:lpstr>
      <vt:lpstr>Project Overview – The Western Sector</vt:lpstr>
      <vt:lpstr>Project Benefits</vt:lpstr>
      <vt:lpstr>Project Details</vt:lpstr>
      <vt:lpstr>Project Timeline</vt:lpstr>
      <vt:lpstr>Proposed Northpark Drive Landscape Plan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Northpark Drive Overpass Project</dc:title>
  <dc:creator>Murphie Mendez</dc:creator>
  <cp:lastModifiedBy>Lisa Regan</cp:lastModifiedBy>
  <cp:revision>4</cp:revision>
  <cp:lastPrinted>2020-02-14T01:14:29Z</cp:lastPrinted>
  <dcterms:created xsi:type="dcterms:W3CDTF">2020-02-05T14:13:08Z</dcterms:created>
  <dcterms:modified xsi:type="dcterms:W3CDTF">2020-02-14T01:15:03Z</dcterms:modified>
</cp:coreProperties>
</file>