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68" r:id="rId3"/>
    <p:sldId id="305" r:id="rId4"/>
    <p:sldId id="369" r:id="rId5"/>
    <p:sldId id="359" r:id="rId6"/>
    <p:sldId id="360" r:id="rId7"/>
    <p:sldId id="303" r:id="rId8"/>
    <p:sldId id="322" r:id="rId9"/>
    <p:sldId id="269" r:id="rId10"/>
    <p:sldId id="310" r:id="rId11"/>
    <p:sldId id="272" r:id="rId12"/>
    <p:sldId id="331" r:id="rId13"/>
    <p:sldId id="329" r:id="rId14"/>
    <p:sldId id="370" r:id="rId15"/>
    <p:sldId id="294" r:id="rId16"/>
    <p:sldId id="357" r:id="rId17"/>
    <p:sldId id="367" r:id="rId18"/>
    <p:sldId id="363" r:id="rId19"/>
    <p:sldId id="306" r:id="rId20"/>
    <p:sldId id="349" r:id="rId21"/>
    <p:sldId id="366" r:id="rId22"/>
    <p:sldId id="353" r:id="rId23"/>
    <p:sldId id="350" r:id="rId24"/>
    <p:sldId id="351" r:id="rId25"/>
    <p:sldId id="358" r:id="rId26"/>
    <p:sldId id="339" r:id="rId27"/>
    <p:sldId id="365" r:id="rId28"/>
    <p:sldId id="346" r:id="rId29"/>
    <p:sldId id="309" r:id="rId30"/>
    <p:sldId id="292" r:id="rId31"/>
    <p:sldId id="315" r:id="rId32"/>
    <p:sldId id="297"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4" autoAdjust="0"/>
    <p:restoredTop sz="72647" autoAdjust="0"/>
  </p:normalViewPr>
  <p:slideViewPr>
    <p:cSldViewPr>
      <p:cViewPr varScale="1">
        <p:scale>
          <a:sx n="113" d="100"/>
          <a:sy n="113" d="100"/>
        </p:scale>
        <p:origin x="-10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A82C0-48D2-4A76-A518-7A0DBB728F2E}" type="datetimeFigureOut">
              <a:rPr lang="en-US" smtClean="0"/>
              <a:t>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55359-DCCB-4253-8E44-E52FEDC4B051}" type="slidenum">
              <a:rPr lang="en-US" smtClean="0"/>
              <a:t>‹#›</a:t>
            </a:fld>
            <a:endParaRPr lang="en-US" dirty="0"/>
          </a:p>
        </p:txBody>
      </p:sp>
    </p:spTree>
    <p:extLst>
      <p:ext uri="{BB962C8B-B14F-4D97-AF65-F5344CB8AC3E}">
        <p14:creationId xmlns:p14="http://schemas.microsoft.com/office/powerpoint/2010/main" val="35171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a:t>
            </a:r>
            <a:r>
              <a:rPr lang="en-US" baseline="0" dirty="0" smtClean="0"/>
              <a:t> INVOLED”  AND  “BE PROACTIVE”</a:t>
            </a:r>
          </a:p>
          <a:p>
            <a:r>
              <a:rPr lang="en-US" dirty="0" smtClean="0"/>
              <a:t>Remember:  Everyone has a role in assisting you with your recovery and/or return to work— the City, physicians, nurses, therapists and your adjuster.</a:t>
            </a:r>
          </a:p>
          <a:p>
            <a:r>
              <a:rPr lang="en-US" dirty="0" smtClean="0"/>
              <a:t>Your involvement in your own health care may help to facilitate a faster recovery so that you can get about the business of taking care of you and your family. </a:t>
            </a:r>
          </a:p>
          <a:p>
            <a:r>
              <a:rPr lang="en-US" dirty="0" smtClean="0"/>
              <a:t>**Discuss Office Visit Worksheet in Packet </a:t>
            </a:r>
            <a:endParaRPr lang="en-US" dirty="0"/>
          </a:p>
        </p:txBody>
      </p:sp>
      <p:sp>
        <p:nvSpPr>
          <p:cNvPr id="4" name="Slide Number Placeholder 3"/>
          <p:cNvSpPr>
            <a:spLocks noGrp="1"/>
          </p:cNvSpPr>
          <p:nvPr>
            <p:ph type="sldNum" sz="quarter" idx="10"/>
          </p:nvPr>
        </p:nvSpPr>
        <p:spPr/>
        <p:txBody>
          <a:bodyPr/>
          <a:lstStyle/>
          <a:p>
            <a:fld id="{6B155359-DCCB-4253-8E44-E52FEDC4B051}" type="slidenum">
              <a:rPr lang="en-US" smtClean="0"/>
              <a:t>1</a:t>
            </a:fld>
            <a:endParaRPr lang="en-US" dirty="0"/>
          </a:p>
        </p:txBody>
      </p:sp>
    </p:spTree>
    <p:extLst>
      <p:ext uri="{BB962C8B-B14F-4D97-AF65-F5344CB8AC3E}">
        <p14:creationId xmlns:p14="http://schemas.microsoft.com/office/powerpoint/2010/main" val="69777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City of Houston partners with:</a:t>
            </a:r>
          </a:p>
          <a:p>
            <a:r>
              <a:rPr lang="en-US" altLang="en-US" smtClean="0"/>
              <a:t>Sedgwick- Our Third Party Administrator (TPA)  handle the claims.</a:t>
            </a:r>
          </a:p>
          <a:p>
            <a:r>
              <a:rPr lang="en-US" altLang="en-US" smtClean="0"/>
              <a:t>IMO- Injury Management Organization- does medical review.</a:t>
            </a:r>
          </a:p>
          <a:p>
            <a:r>
              <a:rPr lang="en-US" altLang="en-US" smtClean="0"/>
              <a:t>HIS- Health System International – prescription program.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indent="0" algn="just">
              <a:buNone/>
            </a:pPr>
            <a:r>
              <a:rPr lang="en-US" dirty="0" smtClean="0"/>
              <a:t>Pay necessary medical care to treat your work-related injury or illness. Your Adjuster pays medical benefits directly to the health care provider who provides your medical care.  </a:t>
            </a:r>
          </a:p>
          <a:p>
            <a:pPr marL="68580" indent="0" algn="just">
              <a:buNone/>
            </a:pPr>
            <a:endParaRPr lang="en-US" dirty="0" smtClean="0"/>
          </a:p>
          <a:p>
            <a:pPr algn="just"/>
            <a:r>
              <a:rPr lang="en-US" dirty="0" smtClean="0"/>
              <a:t>Medical benefits are paid only for the treatment of your </a:t>
            </a:r>
            <a:r>
              <a:rPr lang="en-US" b="1" i="1" u="sng" dirty="0" smtClean="0"/>
              <a:t>compensable</a:t>
            </a:r>
            <a:r>
              <a:rPr lang="en-US" dirty="0" smtClean="0"/>
              <a:t> work- related injury or illness.   The Adjuster does not pay for treatment of other injuries or illnesses, even if the treatment was provided at the same time your received treatment for your work- related injury. </a:t>
            </a:r>
          </a:p>
          <a:p>
            <a:pPr marL="68580" indent="0" algn="just">
              <a:buNone/>
            </a:pPr>
            <a:endParaRPr lang="en-US" dirty="0" smtClean="0"/>
          </a:p>
          <a:p>
            <a:pPr algn="just"/>
            <a:r>
              <a:rPr lang="en-US" dirty="0" smtClean="0"/>
              <a:t>Your health care provider may not bill you for treatment related to a work-related injury or illness, but may bill you for treatment of other injuries or illness.  </a:t>
            </a:r>
          </a:p>
          <a:p>
            <a:endParaRPr lang="en-US" dirty="0"/>
          </a:p>
        </p:txBody>
      </p:sp>
      <p:sp>
        <p:nvSpPr>
          <p:cNvPr id="4" name="Slide Number Placeholder 3"/>
          <p:cNvSpPr>
            <a:spLocks noGrp="1"/>
          </p:cNvSpPr>
          <p:nvPr>
            <p:ph type="sldNum" sz="quarter" idx="10"/>
          </p:nvPr>
        </p:nvSpPr>
        <p:spPr/>
        <p:txBody>
          <a:bodyPr/>
          <a:lstStyle/>
          <a:p>
            <a:fld id="{6B155359-DCCB-4253-8E44-E52FEDC4B051}" type="slidenum">
              <a:rPr lang="en-US" smtClean="0"/>
              <a:t>9</a:t>
            </a:fld>
            <a:endParaRPr lang="en-US" dirty="0"/>
          </a:p>
        </p:txBody>
      </p:sp>
    </p:spTree>
    <p:extLst>
      <p:ext uri="{BB962C8B-B14F-4D97-AF65-F5344CB8AC3E}">
        <p14:creationId xmlns:p14="http://schemas.microsoft.com/office/powerpoint/2010/main" val="2839163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Division of Workers’ Compensation Offices</a:t>
            </a:r>
          </a:p>
          <a:p>
            <a:endParaRPr lang="en-US" dirty="0" smtClean="0"/>
          </a:p>
          <a:p>
            <a:r>
              <a:rPr lang="en-US" dirty="0" smtClean="0"/>
              <a:t>Houston East</a:t>
            </a:r>
            <a:r>
              <a:rPr lang="en-US" baseline="0" dirty="0" smtClean="0"/>
              <a:t> </a:t>
            </a:r>
            <a:r>
              <a:rPr lang="en-US" dirty="0" smtClean="0"/>
              <a:t/>
            </a:r>
            <a:br>
              <a:rPr lang="en-US" dirty="0" smtClean="0"/>
            </a:br>
            <a:r>
              <a:rPr lang="en-US" dirty="0" smtClean="0"/>
              <a:t>(713) 924-2200</a:t>
            </a:r>
            <a:r>
              <a:rPr lang="en-US" dirty="0" smtClean="0">
                <a:effectLst/>
              </a:rPr>
              <a:t> </a:t>
            </a:r>
          </a:p>
          <a:p>
            <a:r>
              <a:rPr lang="en-US" dirty="0" smtClean="0"/>
              <a:t>FAX (713) 514-0713</a:t>
            </a:r>
          </a:p>
          <a:p>
            <a:endParaRPr lang="en-US" baseline="0" dirty="0" smtClean="0"/>
          </a:p>
          <a:p>
            <a:r>
              <a:rPr lang="en-US" baseline="0" dirty="0" smtClean="0"/>
              <a:t>Houston West</a:t>
            </a:r>
            <a:r>
              <a:rPr lang="en-US" dirty="0" smtClean="0"/>
              <a:t/>
            </a:r>
            <a:br>
              <a:rPr lang="en-US" dirty="0" smtClean="0"/>
            </a:br>
            <a:r>
              <a:rPr lang="en-US" dirty="0" smtClean="0"/>
              <a:t>(281) 260-3035</a:t>
            </a:r>
            <a:br>
              <a:rPr lang="en-US" dirty="0" smtClean="0"/>
            </a:br>
            <a:r>
              <a:rPr lang="en-US" dirty="0" smtClean="0"/>
              <a:t>FAX (281) 272-1089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If you fail to obtain TDI-DWC approval prior to receiving treatment from the new treating doctor, you may be responsible for the cost of treatment and the insurance carrier may be relieved of responsibility for payment. In order to obtain TDI-DWC approval, you must file the DWC Form-053 unless an immediate change of treating doctor is medically necessary. In that case, you may contact the TDI-DWC field office handling your claim by telephone to obtain verbal approval.   </a:t>
            </a:r>
          </a:p>
          <a:p>
            <a:endParaRPr lang="en-US" dirty="0"/>
          </a:p>
        </p:txBody>
      </p:sp>
      <p:sp>
        <p:nvSpPr>
          <p:cNvPr id="4" name="Slide Number Placeholder 3"/>
          <p:cNvSpPr>
            <a:spLocks noGrp="1"/>
          </p:cNvSpPr>
          <p:nvPr>
            <p:ph type="sldNum" sz="quarter" idx="10"/>
          </p:nvPr>
        </p:nvSpPr>
        <p:spPr/>
        <p:txBody>
          <a:bodyPr/>
          <a:lstStyle/>
          <a:p>
            <a:fld id="{6B155359-DCCB-4253-8E44-E52FEDC4B051}" type="slidenum">
              <a:rPr lang="en-US" smtClean="0"/>
              <a:t>11</a:t>
            </a:fld>
            <a:endParaRPr lang="en-US" dirty="0"/>
          </a:p>
        </p:txBody>
      </p:sp>
    </p:spTree>
    <p:extLst>
      <p:ext uri="{BB962C8B-B14F-4D97-AF65-F5344CB8AC3E}">
        <p14:creationId xmlns:p14="http://schemas.microsoft.com/office/powerpoint/2010/main" val="343197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55359-DCCB-4253-8E44-E52FEDC4B051}" type="slidenum">
              <a:rPr lang="en-US" smtClean="0"/>
              <a:t>13</a:t>
            </a:fld>
            <a:endParaRPr lang="en-US" dirty="0"/>
          </a:p>
        </p:txBody>
      </p:sp>
    </p:spTree>
    <p:extLst>
      <p:ext uri="{BB962C8B-B14F-4D97-AF65-F5344CB8AC3E}">
        <p14:creationId xmlns:p14="http://schemas.microsoft.com/office/powerpoint/2010/main" val="68498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if TIBs overpayment it can be recovered via IIBs.</a:t>
            </a:r>
            <a:endParaRPr lang="en-US" dirty="0"/>
          </a:p>
        </p:txBody>
      </p:sp>
      <p:sp>
        <p:nvSpPr>
          <p:cNvPr id="4" name="Slide Number Placeholder 3"/>
          <p:cNvSpPr>
            <a:spLocks noGrp="1"/>
          </p:cNvSpPr>
          <p:nvPr>
            <p:ph type="sldNum" sz="quarter" idx="10"/>
          </p:nvPr>
        </p:nvSpPr>
        <p:spPr/>
        <p:txBody>
          <a:bodyPr/>
          <a:lstStyle/>
          <a:p>
            <a:fld id="{6B155359-DCCB-4253-8E44-E52FEDC4B051}" type="slidenum">
              <a:rPr lang="en-US" smtClean="0"/>
              <a:t>26</a:t>
            </a:fld>
            <a:endParaRPr lang="en-US" dirty="0"/>
          </a:p>
        </p:txBody>
      </p:sp>
    </p:spTree>
    <p:extLst>
      <p:ext uri="{BB962C8B-B14F-4D97-AF65-F5344CB8AC3E}">
        <p14:creationId xmlns:p14="http://schemas.microsoft.com/office/powerpoint/2010/main" val="56912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24733DE-647A-4DB3-9BB5-D753ECDFAF91}" type="datetime1">
              <a:rPr lang="en-US" smtClean="0"/>
              <a:t>2/1/2017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CB4F34-F690-45DF-A7F1-92E3EC4F76E2}"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8E8A1-10BB-41D5-AC15-70E93AF2E1AF}" type="datetime1">
              <a:rPr lang="en-US" smtClean="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AF024C-A84F-434F-B260-8D36110FE5B4}" type="datetime1">
              <a:rPr lang="en-US" smtClean="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2C467D-6E6D-4FB0-A131-B74E8C9FF951}" type="datetime1">
              <a:rPr lang="en-US" smtClean="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CAB97-884C-408A-9FB4-731011B0CE0A}" type="datetime1">
              <a:rPr lang="en-US" smtClean="0"/>
              <a:t>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B9F60C-880A-4DF4-B91D-203CE76F9956}" type="datetime1">
              <a:rPr lang="en-US" smtClean="0"/>
              <a:t>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CB4F34-F690-45DF-A7F1-92E3EC4F76E2}"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270224-6B0E-4A81-872A-207AFC7B837E}" type="datetime1">
              <a:rPr lang="en-US" smtClean="0"/>
              <a:t>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15395A-CD4D-4CB5-804E-568FAA9B93E8}" type="datetime1">
              <a:rPr lang="en-US" smtClean="0"/>
              <a:t>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9D7F3-29EC-409D-AA19-A4248952AADF}" type="datetime1">
              <a:rPr lang="en-US" smtClean="0"/>
              <a:t>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5F70E88-00C3-4866-9386-FF5DB08AECDA}" type="datetime1">
              <a:rPr lang="en-US" smtClean="0"/>
              <a:t>2/1/2017</a:t>
            </a:fld>
            <a:endParaRPr lang="en-US" dirty="0"/>
          </a:p>
        </p:txBody>
      </p:sp>
      <p:sp>
        <p:nvSpPr>
          <p:cNvPr id="7" name="Slide Number Placeholder 6"/>
          <p:cNvSpPr>
            <a:spLocks noGrp="1"/>
          </p:cNvSpPr>
          <p:nvPr>
            <p:ph type="sldNum" sz="quarter" idx="12"/>
          </p:nvPr>
        </p:nvSpPr>
        <p:spPr/>
        <p:txBody>
          <a:bodyPr/>
          <a:lstStyle/>
          <a:p>
            <a:fld id="{9CCB4F34-F690-45DF-A7F1-92E3EC4F76E2}"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7398A-FE18-456D-92F2-48429FD5FBFB}" type="datetime1">
              <a:rPr lang="en-US" smtClean="0"/>
              <a:t>2/1/2017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9CCB4F34-F690-45DF-A7F1-92E3EC4F76E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DB65D6-C1F5-4329-AE8E-9E997D399608}" type="datetime1">
              <a:rPr lang="en-US" smtClean="0"/>
              <a:t>2/1/2017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CCB4F34-F690-45DF-A7F1-92E3EC4F76E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Workers’ Compensation </a:t>
            </a:r>
            <a:br>
              <a:rPr lang="en-US" dirty="0" smtClean="0"/>
            </a:br>
            <a:r>
              <a:rPr lang="en-US" dirty="0" smtClean="0"/>
              <a:t> </a:t>
            </a:r>
            <a:endParaRPr lang="en-US" dirty="0"/>
          </a:p>
        </p:txBody>
      </p:sp>
      <p:sp>
        <p:nvSpPr>
          <p:cNvPr id="3" name="Subtitle 2"/>
          <p:cNvSpPr>
            <a:spLocks noGrp="1"/>
          </p:cNvSpPr>
          <p:nvPr>
            <p:ph type="subTitle" idx="1"/>
          </p:nvPr>
        </p:nvSpPr>
        <p:spPr>
          <a:xfrm>
            <a:off x="4733365" y="4038600"/>
            <a:ext cx="3309803" cy="1643109"/>
          </a:xfrm>
        </p:spPr>
        <p:txBody>
          <a:bodyPr>
            <a:normAutofit fontScale="77500" lnSpcReduction="20000"/>
          </a:bodyPr>
          <a:lstStyle/>
          <a:p>
            <a:pPr algn="ctr"/>
            <a:r>
              <a:rPr lang="en-US" dirty="0" smtClean="0"/>
              <a:t>We Are </a:t>
            </a:r>
          </a:p>
          <a:p>
            <a:pPr algn="ctr"/>
            <a:r>
              <a:rPr lang="en-US" dirty="0" smtClean="0"/>
              <a:t>Here To </a:t>
            </a:r>
          </a:p>
          <a:p>
            <a:pPr algn="ctr"/>
            <a:r>
              <a:rPr lang="en-US" dirty="0" smtClean="0"/>
              <a:t>Support You!</a:t>
            </a:r>
          </a:p>
          <a:p>
            <a:pPr algn="ctr"/>
            <a:endParaRPr lang="en-US" dirty="0"/>
          </a:p>
          <a:p>
            <a:pPr algn="ctr"/>
            <a:r>
              <a:rPr lang="en-US" smtClean="0"/>
              <a:t>Be Involved!</a:t>
            </a:r>
            <a:endParaRPr lang="en-US" dirty="0" smtClean="0"/>
          </a:p>
          <a:p>
            <a:pPr algn="ctr"/>
            <a:r>
              <a:rPr lang="en-US" dirty="0" smtClean="0"/>
              <a:t>Be Proactive!</a:t>
            </a:r>
          </a:p>
          <a:p>
            <a:pPr algn="ctr"/>
            <a:r>
              <a:rPr lang="en-US" dirty="0" smtClean="0"/>
              <a:t>Ask Questions!</a:t>
            </a:r>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1</a:t>
            </a:fld>
            <a:endParaRPr lang="en-US" dirty="0"/>
          </a:p>
        </p:txBody>
      </p:sp>
    </p:spTree>
    <p:extLst>
      <p:ext uri="{BB962C8B-B14F-4D97-AF65-F5344CB8AC3E}">
        <p14:creationId xmlns:p14="http://schemas.microsoft.com/office/powerpoint/2010/main" val="420192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838200"/>
            <a:ext cx="7186110" cy="1332464"/>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Select A Treating Doctor…</a:t>
            </a:r>
          </a:p>
          <a:p>
            <a:pPr algn="ctr"/>
            <a:endParaRPr lang="en-US" sz="1700" dirty="0" smtClean="0"/>
          </a:p>
          <a:p>
            <a:pPr algn="ctr"/>
            <a:r>
              <a:rPr lang="en-US" dirty="0" smtClean="0"/>
              <a:t>It’s Your Choice!</a:t>
            </a:r>
            <a:endParaRPr lang="en-US" dirty="0"/>
          </a:p>
        </p:txBody>
      </p:sp>
      <p:sp>
        <p:nvSpPr>
          <p:cNvPr id="4" name="Content Placeholder 2"/>
          <p:cNvSpPr txBox="1">
            <a:spLocks/>
          </p:cNvSpPr>
          <p:nvPr/>
        </p:nvSpPr>
        <p:spPr>
          <a:xfrm>
            <a:off x="914400" y="2438400"/>
            <a:ext cx="7162800" cy="3657600"/>
          </a:xfrm>
          <a:prstGeom prst="rect">
            <a:avLst/>
          </a:prstGeom>
        </p:spPr>
        <p:txBody>
          <a:bodyPr>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dirty="0" smtClean="0"/>
              <a:t>A Treating Doctor is an </a:t>
            </a:r>
            <a:r>
              <a:rPr lang="en-US" dirty="0"/>
              <a:t>individual, group or facility licensed to practice medicine in Texas, accepts </a:t>
            </a:r>
            <a:r>
              <a:rPr lang="en-US" dirty="0" smtClean="0"/>
              <a:t>workers’</a:t>
            </a:r>
            <a:r>
              <a:rPr lang="en-US" b="1" dirty="0" smtClean="0">
                <a:solidFill>
                  <a:srgbClr val="FF0000"/>
                </a:solidFill>
              </a:rPr>
              <a:t> </a:t>
            </a:r>
            <a:r>
              <a:rPr lang="en-US" dirty="0"/>
              <a:t>compensation and is chosen by the recovering employee to direct his medical treatment.  </a:t>
            </a:r>
            <a:endParaRPr lang="en-US" dirty="0" smtClean="0"/>
          </a:p>
          <a:p>
            <a:pPr marL="68580" indent="0" algn="just">
              <a:buNone/>
            </a:pPr>
            <a:endParaRPr lang="en-US" dirty="0" smtClean="0"/>
          </a:p>
          <a:p>
            <a:pPr marL="68580" lvl="0" indent="0" algn="just">
              <a:buNone/>
            </a:pPr>
            <a:r>
              <a:rPr lang="en-US" dirty="0" smtClean="0"/>
              <a:t>An </a:t>
            </a:r>
            <a:r>
              <a:rPr lang="en-US" dirty="0"/>
              <a:t>emergency room doctor would not be considered your first choice of </a:t>
            </a:r>
            <a:r>
              <a:rPr lang="en-US" dirty="0" smtClean="0"/>
              <a:t>treating doctor. </a:t>
            </a:r>
            <a:endParaRPr lang="en-US" dirty="0"/>
          </a:p>
          <a:p>
            <a:pPr marL="68580" lvl="0" indent="0" algn="just">
              <a:buNone/>
            </a:pPr>
            <a:endParaRPr lang="en-US" dirty="0"/>
          </a:p>
          <a:p>
            <a:pPr marL="68580" lvl="0" indent="0" algn="just">
              <a:buNone/>
            </a:pPr>
            <a:r>
              <a:rPr lang="en-US" dirty="0"/>
              <a:t>A </a:t>
            </a:r>
            <a:r>
              <a:rPr lang="en-US" dirty="0" smtClean="0"/>
              <a:t>doctor </a:t>
            </a:r>
            <a:r>
              <a:rPr lang="en-US" dirty="0"/>
              <a:t>recommended by your </a:t>
            </a:r>
            <a:r>
              <a:rPr lang="en-US" dirty="0" smtClean="0"/>
              <a:t>employer is </a:t>
            </a:r>
            <a:r>
              <a:rPr lang="en-US" dirty="0"/>
              <a:t>also not considered your first choice of </a:t>
            </a:r>
            <a:r>
              <a:rPr lang="en-US" dirty="0" smtClean="0"/>
              <a:t>treating doctor. </a:t>
            </a:r>
            <a:endParaRPr lang="en-US" dirty="0"/>
          </a:p>
          <a:p>
            <a:pPr marL="68580" indent="0">
              <a:buNone/>
            </a:pPr>
            <a:endParaRPr lang="en-US" dirty="0" smtClean="0"/>
          </a:p>
          <a:p>
            <a:pPr marL="68580" indent="0">
              <a:buNone/>
            </a:pPr>
            <a:endParaRPr lang="en-US" dirty="0"/>
          </a:p>
        </p:txBody>
      </p:sp>
      <p:sp>
        <p:nvSpPr>
          <p:cNvPr id="2" name="Slide Number Placeholder 1"/>
          <p:cNvSpPr>
            <a:spLocks noGrp="1"/>
          </p:cNvSpPr>
          <p:nvPr>
            <p:ph type="sldNum" sz="quarter" idx="12"/>
          </p:nvPr>
        </p:nvSpPr>
        <p:spPr/>
        <p:txBody>
          <a:bodyPr/>
          <a:lstStyle/>
          <a:p>
            <a:fld id="{9CCB4F34-F690-45DF-A7F1-92E3EC4F76E2}" type="slidenum">
              <a:rPr lang="en-US" smtClean="0"/>
              <a:t>10</a:t>
            </a:fld>
            <a:endParaRPr lang="en-US" dirty="0"/>
          </a:p>
        </p:txBody>
      </p:sp>
    </p:spTree>
    <p:extLst>
      <p:ext uri="{BB962C8B-B14F-4D97-AF65-F5344CB8AC3E}">
        <p14:creationId xmlns:p14="http://schemas.microsoft.com/office/powerpoint/2010/main" val="1386438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07" t="23675" r="33707" b="5984"/>
          <a:stretch/>
        </p:blipFill>
        <p:spPr bwMode="auto">
          <a:xfrm>
            <a:off x="914400" y="609600"/>
            <a:ext cx="4356412" cy="56357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1"/>
          <p:cNvSpPr txBox="1">
            <a:spLocks/>
          </p:cNvSpPr>
          <p:nvPr/>
        </p:nvSpPr>
        <p:spPr>
          <a:xfrm>
            <a:off x="5486400" y="801136"/>
            <a:ext cx="2743200" cy="1180064"/>
          </a:xfrm>
          <a:prstGeom prst="rect">
            <a:avLst/>
          </a:prstGeom>
        </p:spPr>
        <p:txBody>
          <a:bodyPr>
            <a:normAutofit fontScale="8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t>How to Change Your Treating Doctor – DWC 53</a:t>
            </a:r>
            <a:endParaRPr lang="en-US" sz="2800" dirty="0"/>
          </a:p>
        </p:txBody>
      </p:sp>
      <p:sp>
        <p:nvSpPr>
          <p:cNvPr id="4" name="Title 1"/>
          <p:cNvSpPr txBox="1">
            <a:spLocks/>
          </p:cNvSpPr>
          <p:nvPr/>
        </p:nvSpPr>
        <p:spPr>
          <a:xfrm>
            <a:off x="5638800" y="2286000"/>
            <a:ext cx="2743200" cy="3810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solidFill>
                  <a:schemeClr val="tx1"/>
                </a:solidFill>
              </a:rPr>
              <a:t>In the event you want to change Treating Doctor, submit this form to the Division of Workers’ Compensation.</a:t>
            </a:r>
          </a:p>
          <a:p>
            <a:pPr algn="ctr"/>
            <a:endParaRPr lang="en-US" sz="2000" dirty="0">
              <a:solidFill>
                <a:schemeClr val="tx1"/>
              </a:solidFill>
            </a:endParaRPr>
          </a:p>
          <a:p>
            <a:pPr algn="ctr"/>
            <a:r>
              <a:rPr lang="en-US" sz="2000" dirty="0" smtClean="0">
                <a:solidFill>
                  <a:schemeClr val="tx1"/>
                </a:solidFill>
              </a:rPr>
              <a:t>Your adjuster can also help answer questions.</a:t>
            </a:r>
            <a:endParaRPr lang="en-US" sz="2000" dirty="0">
              <a:solidFill>
                <a:schemeClr val="tx1"/>
              </a:solidFill>
            </a:endParaRPr>
          </a:p>
        </p:txBody>
      </p:sp>
      <p:sp>
        <p:nvSpPr>
          <p:cNvPr id="2" name="Slide Number Placeholder 1"/>
          <p:cNvSpPr>
            <a:spLocks noGrp="1"/>
          </p:cNvSpPr>
          <p:nvPr>
            <p:ph type="sldNum" sz="quarter" idx="12"/>
          </p:nvPr>
        </p:nvSpPr>
        <p:spPr/>
        <p:txBody>
          <a:bodyPr/>
          <a:lstStyle/>
          <a:p>
            <a:fld id="{9CCB4F34-F690-45DF-A7F1-92E3EC4F76E2}" type="slidenum">
              <a:rPr lang="en-US" smtClean="0"/>
              <a:t>11</a:t>
            </a:fld>
            <a:endParaRPr lang="en-US" dirty="0"/>
          </a:p>
        </p:txBody>
      </p:sp>
    </p:spTree>
    <p:extLst>
      <p:ext uri="{BB962C8B-B14F-4D97-AF65-F5344CB8AC3E}">
        <p14:creationId xmlns:p14="http://schemas.microsoft.com/office/powerpoint/2010/main" val="3961567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486936"/>
          </a:xfrm>
          <a:prstGeom prst="rect">
            <a:avLst/>
          </a:prstGeom>
        </p:spPr>
        <p:txBody>
          <a:bodyPr>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Texas Workers’ Compensation Work Status Report </a:t>
            </a:r>
          </a:p>
          <a:p>
            <a:pPr algn="ctr"/>
            <a:r>
              <a:rPr lang="en-US" dirty="0" smtClean="0"/>
              <a:t>(DWC-73)</a:t>
            </a:r>
            <a:endParaRPr lang="en-US" dirty="0"/>
          </a:p>
        </p:txBody>
      </p:sp>
      <p:sp>
        <p:nvSpPr>
          <p:cNvPr id="4" name="Rectangle 3"/>
          <p:cNvSpPr/>
          <p:nvPr/>
        </p:nvSpPr>
        <p:spPr>
          <a:xfrm>
            <a:off x="762000" y="2934831"/>
            <a:ext cx="7620000" cy="3477875"/>
          </a:xfrm>
          <a:prstGeom prst="rect">
            <a:avLst/>
          </a:prstGeom>
        </p:spPr>
        <p:txBody>
          <a:bodyPr wrap="square">
            <a:spAutoFit/>
          </a:bodyPr>
          <a:lstStyle/>
          <a:p>
            <a:pPr algn="just"/>
            <a:r>
              <a:rPr lang="en-US" sz="2000" dirty="0" smtClean="0"/>
              <a:t>The Texas Workers’ Compensation Work Status Report (DWC-73) is required by the Adjuster to maintain Income Benefit Payments and it is required by the City to maintain your current work ability.</a:t>
            </a:r>
            <a:endParaRPr lang="en-US" sz="2000" dirty="0" smtClean="0">
              <a:solidFill>
                <a:schemeClr val="tx2"/>
              </a:solidFill>
            </a:endParaRPr>
          </a:p>
          <a:p>
            <a:endParaRPr lang="en-US" sz="2000" dirty="0" smtClean="0">
              <a:solidFill>
                <a:schemeClr val="tx2"/>
              </a:solidFill>
            </a:endParaRPr>
          </a:p>
          <a:p>
            <a:r>
              <a:rPr lang="en-US" sz="2000" dirty="0"/>
              <a:t>The DWC-73 must be delivered, to you, by the Treating Doctor at the time of your examination.</a:t>
            </a:r>
          </a:p>
          <a:p>
            <a:endParaRPr lang="en-US" sz="2000" dirty="0">
              <a:solidFill>
                <a:schemeClr val="tx2"/>
              </a:solidFill>
            </a:endParaRPr>
          </a:p>
          <a:p>
            <a:pPr algn="ctr"/>
            <a:r>
              <a:rPr lang="en-US" sz="2000" b="1" dirty="0" smtClean="0">
                <a:solidFill>
                  <a:schemeClr val="tx2"/>
                </a:solidFill>
              </a:rPr>
              <a:t>Before leaving the physician’s office </a:t>
            </a:r>
          </a:p>
          <a:p>
            <a:pPr algn="ctr"/>
            <a:r>
              <a:rPr lang="en-US" sz="2000" b="1" dirty="0" smtClean="0">
                <a:solidFill>
                  <a:schemeClr val="tx2"/>
                </a:solidFill>
              </a:rPr>
              <a:t>always verify that your work status and treatment information is documented on this form.</a:t>
            </a:r>
            <a:endParaRPr lang="en-US" sz="2000" b="1" dirty="0">
              <a:solidFill>
                <a:schemeClr val="tx2"/>
              </a:solidFill>
            </a:endParaRPr>
          </a:p>
        </p:txBody>
      </p:sp>
      <p:sp>
        <p:nvSpPr>
          <p:cNvPr id="2" name="Slide Number Placeholder 1"/>
          <p:cNvSpPr>
            <a:spLocks noGrp="1"/>
          </p:cNvSpPr>
          <p:nvPr>
            <p:ph type="sldNum" sz="quarter" idx="12"/>
          </p:nvPr>
        </p:nvSpPr>
        <p:spPr/>
        <p:txBody>
          <a:bodyPr/>
          <a:lstStyle/>
          <a:p>
            <a:fld id="{9CCB4F34-F690-45DF-A7F1-92E3EC4F76E2}" type="slidenum">
              <a:rPr lang="en-US" smtClean="0"/>
              <a:t>12</a:t>
            </a:fld>
            <a:endParaRPr lang="en-US" dirty="0"/>
          </a:p>
        </p:txBody>
      </p:sp>
    </p:spTree>
    <p:extLst>
      <p:ext uri="{BB962C8B-B14F-4D97-AF65-F5344CB8AC3E}">
        <p14:creationId xmlns:p14="http://schemas.microsoft.com/office/powerpoint/2010/main" val="13380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39" t="14309" r="31207" b="4564"/>
          <a:stretch/>
        </p:blipFill>
        <p:spPr bwMode="auto">
          <a:xfrm>
            <a:off x="990600" y="838200"/>
            <a:ext cx="480060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Bracket 1"/>
          <p:cNvSpPr/>
          <p:nvPr/>
        </p:nvSpPr>
        <p:spPr>
          <a:xfrm>
            <a:off x="5890259" y="1328057"/>
            <a:ext cx="45719" cy="762000"/>
          </a:xfrm>
          <a:prstGeom prst="righ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ket 3"/>
          <p:cNvSpPr/>
          <p:nvPr/>
        </p:nvSpPr>
        <p:spPr>
          <a:xfrm>
            <a:off x="5890260" y="2286000"/>
            <a:ext cx="53340" cy="762000"/>
          </a:xfrm>
          <a:prstGeom prst="righ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ight Bracket 4"/>
          <p:cNvSpPr/>
          <p:nvPr/>
        </p:nvSpPr>
        <p:spPr>
          <a:xfrm>
            <a:off x="5897881" y="3200400"/>
            <a:ext cx="45719" cy="1752600"/>
          </a:xfrm>
          <a:prstGeom prst="righ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ket 5"/>
          <p:cNvSpPr/>
          <p:nvPr/>
        </p:nvSpPr>
        <p:spPr>
          <a:xfrm>
            <a:off x="5898969" y="5105400"/>
            <a:ext cx="45719" cy="838200"/>
          </a:xfrm>
          <a:prstGeom prst="rightBracket">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6172200" y="1371600"/>
            <a:ext cx="1981200" cy="646331"/>
          </a:xfrm>
          <a:prstGeom prst="rect">
            <a:avLst/>
          </a:prstGeom>
          <a:noFill/>
        </p:spPr>
        <p:txBody>
          <a:bodyPr wrap="square" rtlCol="0">
            <a:spAutoFit/>
          </a:bodyPr>
          <a:lstStyle/>
          <a:p>
            <a:r>
              <a:rPr lang="en-US" dirty="0" smtClean="0"/>
              <a:t>Part I: General Information</a:t>
            </a:r>
            <a:endParaRPr lang="en-US" dirty="0"/>
          </a:p>
        </p:txBody>
      </p:sp>
      <p:sp>
        <p:nvSpPr>
          <p:cNvPr id="8" name="TextBox 7"/>
          <p:cNvSpPr txBox="1"/>
          <p:nvPr/>
        </p:nvSpPr>
        <p:spPr>
          <a:xfrm>
            <a:off x="6248400" y="2325469"/>
            <a:ext cx="2209800" cy="646331"/>
          </a:xfrm>
          <a:prstGeom prst="rect">
            <a:avLst/>
          </a:prstGeom>
          <a:noFill/>
        </p:spPr>
        <p:txBody>
          <a:bodyPr wrap="square" rtlCol="0">
            <a:spAutoFit/>
          </a:bodyPr>
          <a:lstStyle/>
          <a:p>
            <a:r>
              <a:rPr lang="en-US" dirty="0" smtClean="0"/>
              <a:t>Part II: Work Status Information</a:t>
            </a:r>
            <a:endParaRPr lang="en-US" dirty="0"/>
          </a:p>
        </p:txBody>
      </p:sp>
      <p:sp>
        <p:nvSpPr>
          <p:cNvPr id="9" name="TextBox 8"/>
          <p:cNvSpPr txBox="1"/>
          <p:nvPr/>
        </p:nvSpPr>
        <p:spPr>
          <a:xfrm>
            <a:off x="6248400" y="3697069"/>
            <a:ext cx="2209800" cy="646331"/>
          </a:xfrm>
          <a:prstGeom prst="rect">
            <a:avLst/>
          </a:prstGeom>
          <a:noFill/>
        </p:spPr>
        <p:txBody>
          <a:bodyPr wrap="square" rtlCol="0">
            <a:spAutoFit/>
          </a:bodyPr>
          <a:lstStyle/>
          <a:p>
            <a:r>
              <a:rPr lang="en-US" dirty="0" smtClean="0"/>
              <a:t>Part III: Activity Restrictions</a:t>
            </a:r>
            <a:endParaRPr lang="en-US" dirty="0"/>
          </a:p>
        </p:txBody>
      </p:sp>
      <p:sp>
        <p:nvSpPr>
          <p:cNvPr id="10" name="TextBox 9"/>
          <p:cNvSpPr txBox="1"/>
          <p:nvPr/>
        </p:nvSpPr>
        <p:spPr>
          <a:xfrm>
            <a:off x="6248400" y="5105400"/>
            <a:ext cx="2362200" cy="1200329"/>
          </a:xfrm>
          <a:prstGeom prst="rect">
            <a:avLst/>
          </a:prstGeom>
          <a:noFill/>
        </p:spPr>
        <p:txBody>
          <a:bodyPr wrap="square" rtlCol="0">
            <a:spAutoFit/>
          </a:bodyPr>
          <a:lstStyle/>
          <a:p>
            <a:r>
              <a:rPr lang="en-US" dirty="0" smtClean="0"/>
              <a:t>Part IV: Treatment/ Follow-Up Appointment Information</a:t>
            </a:r>
            <a:endParaRPr lang="en-US" dirty="0"/>
          </a:p>
        </p:txBody>
      </p:sp>
      <p:sp>
        <p:nvSpPr>
          <p:cNvPr id="7" name="Slide Number Placeholder 6"/>
          <p:cNvSpPr>
            <a:spLocks noGrp="1"/>
          </p:cNvSpPr>
          <p:nvPr>
            <p:ph type="sldNum" sz="quarter" idx="12"/>
          </p:nvPr>
        </p:nvSpPr>
        <p:spPr/>
        <p:txBody>
          <a:bodyPr/>
          <a:lstStyle/>
          <a:p>
            <a:fld id="{9CCB4F34-F690-45DF-A7F1-92E3EC4F76E2}" type="slidenum">
              <a:rPr lang="en-US" smtClean="0"/>
              <a:t>13</a:t>
            </a:fld>
            <a:endParaRPr lang="en-US" dirty="0"/>
          </a:p>
        </p:txBody>
      </p:sp>
    </p:spTree>
    <p:extLst>
      <p:ext uri="{BB962C8B-B14F-4D97-AF65-F5344CB8AC3E}">
        <p14:creationId xmlns:p14="http://schemas.microsoft.com/office/powerpoint/2010/main" val="196370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8645" y="838201"/>
            <a:ext cx="6637468" cy="990599"/>
          </a:xfrm>
        </p:spPr>
        <p:txBody>
          <a:bodyPr>
            <a:noAutofit/>
          </a:bodyPr>
          <a:lstStyle/>
          <a:p>
            <a:pPr algn="ctr"/>
            <a:r>
              <a:rPr lang="en-US" sz="3200" dirty="0" smtClean="0"/>
              <a:t>Employee Request for Travel Authorization</a:t>
            </a:r>
            <a:endParaRPr lang="en-US" sz="3200" dirty="0"/>
          </a:p>
        </p:txBody>
      </p:sp>
      <p:sp>
        <p:nvSpPr>
          <p:cNvPr id="4" name="Text Placeholder 3"/>
          <p:cNvSpPr>
            <a:spLocks noGrp="1"/>
          </p:cNvSpPr>
          <p:nvPr>
            <p:ph type="body" idx="1"/>
          </p:nvPr>
        </p:nvSpPr>
        <p:spPr>
          <a:xfrm>
            <a:off x="1258645" y="1905000"/>
            <a:ext cx="6637467" cy="3882613"/>
          </a:xfrm>
        </p:spPr>
        <p:txBody>
          <a:bodyPr>
            <a:normAutofit fontScale="62500" lnSpcReduction="20000"/>
          </a:bodyPr>
          <a:lstStyle/>
          <a:p>
            <a:endParaRPr lang="en-US" dirty="0" smtClean="0"/>
          </a:p>
          <a:p>
            <a:r>
              <a:rPr lang="en-US" sz="2600" dirty="0">
                <a:solidFill>
                  <a:schemeClr val="tx2"/>
                </a:solidFill>
              </a:rPr>
              <a:t>A recovering employee must follow the procedure below to obtain authorization for travel when recovering medical treatment.</a:t>
            </a:r>
          </a:p>
          <a:p>
            <a:endParaRPr lang="en-US" sz="2300" dirty="0">
              <a:solidFill>
                <a:schemeClr val="tx1"/>
              </a:solidFill>
            </a:endParaRPr>
          </a:p>
          <a:p>
            <a:pPr marL="754380" lvl="1" indent="-274320" algn="just">
              <a:buFont typeface="Wingdings 2" pitchFamily="18" charset="2"/>
              <a:buChar char=""/>
            </a:pPr>
            <a:r>
              <a:rPr lang="en-US" sz="2600" dirty="0">
                <a:solidFill>
                  <a:schemeClr val="tx2"/>
                </a:solidFill>
              </a:rPr>
              <a:t>Obtain an authorization form from your DDR. You must have your treating physician complete the form stating that travel will not negatively impact the recovering employee’s medical recovery or cause you to miss scheduled appointments.</a:t>
            </a:r>
          </a:p>
          <a:p>
            <a:pPr marL="754380" lvl="1" indent="-274320" algn="just">
              <a:buFont typeface="Wingdings 2" pitchFamily="18" charset="2"/>
              <a:buChar char=""/>
            </a:pPr>
            <a:endParaRPr lang="en-US" sz="2600" dirty="0">
              <a:solidFill>
                <a:schemeClr val="tx2"/>
              </a:solidFill>
            </a:endParaRPr>
          </a:p>
          <a:p>
            <a:pPr marL="754380" lvl="1" indent="-274320" algn="just">
              <a:buFont typeface="Wingdings 2" pitchFamily="18" charset="2"/>
              <a:buChar char=""/>
            </a:pPr>
            <a:r>
              <a:rPr lang="en-US" sz="2600" dirty="0">
                <a:solidFill>
                  <a:schemeClr val="tx2"/>
                </a:solidFill>
              </a:rPr>
              <a:t>Provide the completed authorization form to the Workers’ Compensation Coordinator, DDR and TPA.</a:t>
            </a:r>
          </a:p>
          <a:p>
            <a:pPr marL="754380" lvl="1" indent="-274320" algn="just">
              <a:buFont typeface="Wingdings 2" pitchFamily="18" charset="2"/>
              <a:buChar char=""/>
            </a:pPr>
            <a:endParaRPr lang="en-US" sz="2600" dirty="0">
              <a:solidFill>
                <a:schemeClr val="tx2"/>
              </a:solidFill>
            </a:endParaRPr>
          </a:p>
          <a:p>
            <a:pPr marL="754380" lvl="1" indent="-274320" algn="just">
              <a:buFont typeface="Wingdings 2" pitchFamily="18" charset="2"/>
              <a:buChar char=""/>
            </a:pPr>
            <a:r>
              <a:rPr lang="en-US" sz="2600" dirty="0">
                <a:solidFill>
                  <a:schemeClr val="tx2"/>
                </a:solidFill>
              </a:rPr>
              <a:t>Obtain final written authorization from the DDR a minimum of (10) days prior to travel unless the travel is deemed an emergency by the DDR.</a:t>
            </a:r>
          </a:p>
        </p:txBody>
      </p:sp>
      <p:sp>
        <p:nvSpPr>
          <p:cNvPr id="2" name="Slide Number Placeholder 1"/>
          <p:cNvSpPr>
            <a:spLocks noGrp="1"/>
          </p:cNvSpPr>
          <p:nvPr>
            <p:ph type="sldNum" sz="quarter" idx="12"/>
          </p:nvPr>
        </p:nvSpPr>
        <p:spPr/>
        <p:txBody>
          <a:bodyPr/>
          <a:lstStyle/>
          <a:p>
            <a:fld id="{9CCB4F34-F690-45DF-A7F1-92E3EC4F76E2}" type="slidenum">
              <a:rPr lang="en-US" smtClean="0"/>
              <a:t>14</a:t>
            </a:fld>
            <a:endParaRPr lang="en-US" dirty="0"/>
          </a:p>
        </p:txBody>
      </p:sp>
    </p:spTree>
    <p:extLst>
      <p:ext uri="{BB962C8B-B14F-4D97-AF65-F5344CB8AC3E}">
        <p14:creationId xmlns:p14="http://schemas.microsoft.com/office/powerpoint/2010/main" val="137116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001416"/>
            <a:ext cx="7772400" cy="4081117"/>
          </a:xfrm>
          <a:prstGeom prst="rect">
            <a:avLst/>
          </a:prstGeom>
        </p:spPr>
        <p:txBody>
          <a:bodyPr wrap="square">
            <a:spAutoFit/>
          </a:bodyPr>
          <a:lstStyle/>
          <a:p>
            <a:pPr algn="just"/>
            <a:r>
              <a:rPr lang="en-US" dirty="0" smtClean="0"/>
              <a:t>By State Law, Preauthorization is required </a:t>
            </a:r>
            <a:r>
              <a:rPr lang="en-US" dirty="0"/>
              <a:t>at a </a:t>
            </a:r>
            <a:r>
              <a:rPr lang="en-US" dirty="0" smtClean="0"/>
              <a:t>minimum for the items listed below and is processed </a:t>
            </a:r>
            <a:r>
              <a:rPr lang="en-US" dirty="0"/>
              <a:t>through Injury Management Organization (IMO</a:t>
            </a:r>
            <a:r>
              <a:rPr lang="en-US" dirty="0" smtClean="0"/>
              <a:t>). IMO </a:t>
            </a:r>
            <a:r>
              <a:rPr lang="en-US" dirty="0"/>
              <a:t>has </a:t>
            </a:r>
            <a:r>
              <a:rPr lang="en-US" b="1" dirty="0" smtClean="0"/>
              <a:t>3 business days from the date of receipt </a:t>
            </a:r>
            <a:r>
              <a:rPr lang="en-US" dirty="0"/>
              <a:t>to approve or disapprove preauthorization </a:t>
            </a:r>
            <a:r>
              <a:rPr lang="en-US" dirty="0" smtClean="0"/>
              <a:t>requests</a:t>
            </a:r>
            <a:r>
              <a:rPr lang="en-US" dirty="0"/>
              <a:t>. </a:t>
            </a:r>
          </a:p>
          <a:p>
            <a:pPr algn="just"/>
            <a:endParaRPr lang="en-US" dirty="0"/>
          </a:p>
          <a:p>
            <a:pPr marL="754380" lvl="1"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Spinal </a:t>
            </a:r>
            <a:r>
              <a:rPr lang="en-US" dirty="0">
                <a:solidFill>
                  <a:schemeClr val="tx2"/>
                </a:solidFill>
              </a:rPr>
              <a:t>Surgery</a:t>
            </a:r>
          </a:p>
          <a:p>
            <a:pPr marL="754380" lvl="1" indent="-274320" algn="just">
              <a:lnSpc>
                <a:spcPct val="80000"/>
              </a:lnSpc>
              <a:spcBef>
                <a:spcPct val="20000"/>
              </a:spcBef>
              <a:buClr>
                <a:schemeClr val="accent1"/>
              </a:buClr>
              <a:buSzPct val="76000"/>
              <a:buFont typeface="Wingdings 2" pitchFamily="18" charset="2"/>
              <a:buChar char=""/>
            </a:pPr>
            <a:r>
              <a:rPr lang="en-US" dirty="0">
                <a:solidFill>
                  <a:schemeClr val="tx2"/>
                </a:solidFill>
              </a:rPr>
              <a:t>Work Hardening or Work Conditioning services provided by a health care facility that is not credentialed.</a:t>
            </a:r>
          </a:p>
          <a:p>
            <a:pPr marL="754380" lvl="1" indent="-274320" algn="just">
              <a:lnSpc>
                <a:spcPct val="80000"/>
              </a:lnSpc>
              <a:spcBef>
                <a:spcPct val="20000"/>
              </a:spcBef>
              <a:buClr>
                <a:schemeClr val="accent1"/>
              </a:buClr>
              <a:buSzPct val="76000"/>
              <a:buFont typeface="Wingdings 2" pitchFamily="18" charset="2"/>
              <a:buChar char=""/>
            </a:pPr>
            <a:r>
              <a:rPr lang="en-US" dirty="0">
                <a:solidFill>
                  <a:schemeClr val="tx2"/>
                </a:solidFill>
              </a:rPr>
              <a:t>Inpatient hospitalization, including any procedure and length of stay.</a:t>
            </a:r>
          </a:p>
          <a:p>
            <a:pPr marL="754380" lvl="1" indent="-274320" algn="just">
              <a:lnSpc>
                <a:spcPct val="80000"/>
              </a:lnSpc>
              <a:spcBef>
                <a:spcPct val="20000"/>
              </a:spcBef>
              <a:buClr>
                <a:schemeClr val="accent1"/>
              </a:buClr>
              <a:buSzPct val="76000"/>
              <a:buFont typeface="Wingdings 2" pitchFamily="18" charset="2"/>
              <a:buChar char=""/>
            </a:pPr>
            <a:r>
              <a:rPr lang="en-US" dirty="0">
                <a:solidFill>
                  <a:schemeClr val="tx2"/>
                </a:solidFill>
              </a:rPr>
              <a:t>Physical and occupational therapy</a:t>
            </a:r>
          </a:p>
          <a:p>
            <a:pPr marL="754380" lvl="1" indent="-274320" algn="just">
              <a:lnSpc>
                <a:spcPct val="80000"/>
              </a:lnSpc>
              <a:spcBef>
                <a:spcPct val="20000"/>
              </a:spcBef>
              <a:buClr>
                <a:schemeClr val="accent1"/>
              </a:buClr>
              <a:buSzPct val="76000"/>
              <a:buFont typeface="Wingdings 2" pitchFamily="18" charset="2"/>
              <a:buChar char=""/>
            </a:pPr>
            <a:r>
              <a:rPr lang="en-US" dirty="0">
                <a:solidFill>
                  <a:schemeClr val="tx2"/>
                </a:solidFill>
              </a:rPr>
              <a:t>Outpatient or ambulatory surgical services</a:t>
            </a:r>
          </a:p>
          <a:p>
            <a:pPr marL="754380" lvl="1" indent="-274320" algn="just">
              <a:lnSpc>
                <a:spcPct val="80000"/>
              </a:lnSpc>
              <a:spcBef>
                <a:spcPct val="20000"/>
              </a:spcBef>
              <a:buClr>
                <a:schemeClr val="accent1"/>
              </a:buClr>
              <a:buSzPct val="76000"/>
              <a:buFont typeface="Wingdings 2" pitchFamily="18" charset="2"/>
              <a:buChar char=""/>
            </a:pPr>
            <a:r>
              <a:rPr lang="en-US" dirty="0">
                <a:solidFill>
                  <a:schemeClr val="tx2"/>
                </a:solidFill>
              </a:rPr>
              <a:t>Any investigational or experimental services or </a:t>
            </a:r>
            <a:r>
              <a:rPr lang="en-US" dirty="0" smtClean="0">
                <a:solidFill>
                  <a:schemeClr val="tx2"/>
                </a:solidFill>
              </a:rPr>
              <a:t>devices</a:t>
            </a:r>
          </a:p>
          <a:p>
            <a:pPr marL="754380" lvl="1"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Treatment that is outside of the Official Disability Guidelines Treatment in Workers’ Comp (ODG). </a:t>
            </a:r>
            <a:endParaRPr lang="en-US" dirty="0">
              <a:solidFill>
                <a:schemeClr val="tx2"/>
              </a:solidFill>
            </a:endParaRPr>
          </a:p>
        </p:txBody>
      </p:sp>
      <p:sp>
        <p:nvSpPr>
          <p:cNvPr id="4" name="Title 1"/>
          <p:cNvSpPr txBox="1">
            <a:spLocks/>
          </p:cNvSpPr>
          <p:nvPr/>
        </p:nvSpPr>
        <p:spPr>
          <a:xfrm>
            <a:off x="990600" y="1041982"/>
            <a:ext cx="777240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Is Pre-Authorization?</a:t>
            </a:r>
            <a:endParaRPr lang="en-US" dirty="0"/>
          </a:p>
        </p:txBody>
      </p:sp>
      <p:sp>
        <p:nvSpPr>
          <p:cNvPr id="3" name="Slide Number Placeholder 2"/>
          <p:cNvSpPr>
            <a:spLocks noGrp="1"/>
          </p:cNvSpPr>
          <p:nvPr>
            <p:ph type="sldNum" sz="quarter" idx="12"/>
          </p:nvPr>
        </p:nvSpPr>
        <p:spPr/>
        <p:txBody>
          <a:bodyPr/>
          <a:lstStyle/>
          <a:p>
            <a:fld id="{9CCB4F34-F690-45DF-A7F1-92E3EC4F76E2}" type="slidenum">
              <a:rPr lang="en-US" smtClean="0"/>
              <a:t>15</a:t>
            </a:fld>
            <a:endParaRPr lang="en-US" dirty="0"/>
          </a:p>
        </p:txBody>
      </p:sp>
    </p:spTree>
    <p:extLst>
      <p:ext uri="{BB962C8B-B14F-4D97-AF65-F5344CB8AC3E}">
        <p14:creationId xmlns:p14="http://schemas.microsoft.com/office/powerpoint/2010/main" val="352857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20711"/>
            <a:ext cx="7239000" cy="4062651"/>
          </a:xfrm>
          <a:prstGeom prst="rect">
            <a:avLst/>
          </a:prstGeom>
        </p:spPr>
        <p:txBody>
          <a:bodyPr wrap="square">
            <a:spAutoFit/>
          </a:bodyPr>
          <a:lstStyle/>
          <a:p>
            <a:r>
              <a:rPr lang="en-US" dirty="0" smtClean="0"/>
              <a:t>In the event that medical treatment is denied there are alternatives or means to appeal.  Please contact your Adjuster and/or Workers’ Compensation </a:t>
            </a:r>
            <a:r>
              <a:rPr lang="en-US" dirty="0"/>
              <a:t>C</a:t>
            </a:r>
            <a:r>
              <a:rPr lang="en-US" dirty="0" smtClean="0"/>
              <a:t>oordinator. </a:t>
            </a:r>
          </a:p>
          <a:p>
            <a:r>
              <a:rPr lang="en-US" dirty="0"/>
              <a:t> </a:t>
            </a:r>
          </a:p>
          <a:p>
            <a:r>
              <a:rPr lang="en-US" dirty="0" smtClean="0"/>
              <a:t>You may also contact an Ombudsman with </a:t>
            </a:r>
            <a:r>
              <a:rPr lang="en-US" dirty="0"/>
              <a:t>the Texas Department of Insurance - Division of Workers’ Compensation, whose role is to assist, in lieu of an attorney, in the dispute process.  </a:t>
            </a:r>
            <a:endParaRPr lang="en-US" dirty="0" smtClean="0"/>
          </a:p>
          <a:p>
            <a:endParaRPr lang="en-US" dirty="0" smtClean="0"/>
          </a:p>
          <a:p>
            <a:endParaRPr lang="en-US" dirty="0"/>
          </a:p>
          <a:p>
            <a:pPr algn="ctr">
              <a:spcBef>
                <a:spcPct val="0"/>
              </a:spcBef>
            </a:pPr>
            <a:r>
              <a:rPr lang="en-US" sz="3900" dirty="0" smtClean="0">
                <a:solidFill>
                  <a:schemeClr val="accent1"/>
                </a:solidFill>
                <a:latin typeface="+mj-lt"/>
                <a:ea typeface="+mj-ea"/>
                <a:cs typeface="+mj-cs"/>
              </a:rPr>
              <a:t>Ombudsman Services </a:t>
            </a:r>
            <a:r>
              <a:rPr lang="en-US" sz="3900" dirty="0">
                <a:solidFill>
                  <a:schemeClr val="accent1"/>
                </a:solidFill>
                <a:latin typeface="+mj-lt"/>
                <a:ea typeface="+mj-ea"/>
                <a:cs typeface="+mj-cs"/>
              </a:rPr>
              <a:t>are free</a:t>
            </a:r>
          </a:p>
        </p:txBody>
      </p:sp>
      <p:sp>
        <p:nvSpPr>
          <p:cNvPr id="3" name="Title 1"/>
          <p:cNvSpPr txBox="1">
            <a:spLocks/>
          </p:cNvSpPr>
          <p:nvPr/>
        </p:nvSpPr>
        <p:spPr>
          <a:xfrm>
            <a:off x="1043490" y="914400"/>
            <a:ext cx="718611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Denial of Medical Treatment</a:t>
            </a:r>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16</a:t>
            </a:fld>
            <a:endParaRPr lang="en-US" dirty="0"/>
          </a:p>
        </p:txBody>
      </p:sp>
    </p:spTree>
    <p:extLst>
      <p:ext uri="{BB962C8B-B14F-4D97-AF65-F5344CB8AC3E}">
        <p14:creationId xmlns:p14="http://schemas.microsoft.com/office/powerpoint/2010/main" val="1060904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90600"/>
            <a:ext cx="6705600" cy="1292662"/>
          </a:xfrm>
          <a:prstGeom prst="rect">
            <a:avLst/>
          </a:prstGeom>
        </p:spPr>
        <p:txBody>
          <a:bodyPr wrap="square">
            <a:spAutoFit/>
          </a:bodyPr>
          <a:lstStyle/>
          <a:p>
            <a:pPr algn="ctr">
              <a:spcBef>
                <a:spcPct val="0"/>
              </a:spcBef>
            </a:pPr>
            <a:r>
              <a:rPr lang="en-US" sz="3900" dirty="0">
                <a:solidFill>
                  <a:schemeClr val="accent1"/>
                </a:solidFill>
                <a:latin typeface="+mj-lt"/>
                <a:ea typeface="+mj-ea"/>
                <a:cs typeface="+mj-cs"/>
              </a:rPr>
              <a:t>TRANSITIONAL DUTY </a:t>
            </a:r>
            <a:r>
              <a:rPr lang="en-US" sz="3900" dirty="0" smtClean="0">
                <a:solidFill>
                  <a:schemeClr val="accent1"/>
                </a:solidFill>
                <a:latin typeface="+mj-lt"/>
                <a:ea typeface="+mj-ea"/>
                <a:cs typeface="+mj-cs"/>
              </a:rPr>
              <a:t>PROGRAM</a:t>
            </a:r>
            <a:endParaRPr lang="en-US" sz="3900" dirty="0">
              <a:solidFill>
                <a:schemeClr val="accent1"/>
              </a:solidFill>
              <a:latin typeface="+mj-lt"/>
              <a:ea typeface="+mj-ea"/>
              <a:cs typeface="+mj-cs"/>
            </a:endParaRPr>
          </a:p>
        </p:txBody>
      </p:sp>
      <p:sp>
        <p:nvSpPr>
          <p:cNvPr id="3" name="TextBox 2"/>
          <p:cNvSpPr txBox="1"/>
          <p:nvPr/>
        </p:nvSpPr>
        <p:spPr>
          <a:xfrm>
            <a:off x="1219200" y="2667000"/>
            <a:ext cx="6705600" cy="2142125"/>
          </a:xfrm>
          <a:prstGeom prst="rect">
            <a:avLst/>
          </a:prstGeom>
          <a:noFill/>
        </p:spPr>
        <p:txBody>
          <a:bodyPr wrap="square" rtlCol="0">
            <a:spAutoFit/>
          </a:bodyPr>
          <a:lstStyle/>
          <a:p>
            <a:pPr algn="just"/>
            <a:r>
              <a:rPr lang="en-US" dirty="0" smtClean="0"/>
              <a:t>Transitional Duty is available in all departments and it allows </a:t>
            </a:r>
            <a:r>
              <a:rPr lang="en-US" dirty="0"/>
              <a:t>a recovering </a:t>
            </a:r>
            <a:r>
              <a:rPr lang="en-US" dirty="0" smtClean="0"/>
              <a:t>employee, with restrictions, to </a:t>
            </a:r>
            <a:r>
              <a:rPr lang="en-US" dirty="0"/>
              <a:t>return to gainful and productive employment with the goal of returning to full duty</a:t>
            </a:r>
            <a:r>
              <a:rPr lang="en-US" dirty="0" smtClean="0"/>
              <a:t>.</a:t>
            </a:r>
          </a:p>
          <a:p>
            <a:pPr marL="11430" lvl="0" algn="just">
              <a:spcBef>
                <a:spcPct val="20000"/>
              </a:spcBef>
              <a:buClr>
                <a:schemeClr val="accent1"/>
              </a:buClr>
              <a:buSzPct val="76000"/>
            </a:pPr>
            <a:endParaRPr lang="en-US" dirty="0"/>
          </a:p>
          <a:p>
            <a:pPr marL="11430" lvl="0" algn="just">
              <a:spcBef>
                <a:spcPct val="20000"/>
              </a:spcBef>
              <a:buClr>
                <a:schemeClr val="accent1"/>
              </a:buClr>
              <a:buSzPct val="76000"/>
            </a:pPr>
            <a:r>
              <a:rPr lang="en-US" dirty="0" smtClean="0"/>
              <a:t>Classified </a:t>
            </a:r>
            <a:r>
              <a:rPr lang="en-US" dirty="0"/>
              <a:t>Employees are allowed up to 360 </a:t>
            </a:r>
            <a:r>
              <a:rPr lang="en-US" dirty="0" smtClean="0"/>
              <a:t>calendar days </a:t>
            </a:r>
            <a:r>
              <a:rPr lang="en-US" dirty="0"/>
              <a:t>of transitional </a:t>
            </a:r>
            <a:r>
              <a:rPr lang="en-US" dirty="0" smtClean="0"/>
              <a:t>duty per </a:t>
            </a:r>
            <a:r>
              <a:rPr lang="en-US" dirty="0"/>
              <a:t>injury.</a:t>
            </a:r>
          </a:p>
        </p:txBody>
      </p:sp>
      <p:sp>
        <p:nvSpPr>
          <p:cNvPr id="4" name="Slide Number Placeholder 3"/>
          <p:cNvSpPr>
            <a:spLocks noGrp="1"/>
          </p:cNvSpPr>
          <p:nvPr>
            <p:ph type="sldNum" sz="quarter" idx="12"/>
          </p:nvPr>
        </p:nvSpPr>
        <p:spPr/>
        <p:txBody>
          <a:bodyPr/>
          <a:lstStyle/>
          <a:p>
            <a:fld id="{9CCB4F34-F690-45DF-A7F1-92E3EC4F76E2}" type="slidenum">
              <a:rPr lang="en-US" smtClean="0"/>
              <a:t>17</a:t>
            </a:fld>
            <a:endParaRPr lang="en-US" dirty="0"/>
          </a:p>
        </p:txBody>
      </p:sp>
    </p:spTree>
    <p:extLst>
      <p:ext uri="{BB962C8B-B14F-4D97-AF65-F5344CB8AC3E}">
        <p14:creationId xmlns:p14="http://schemas.microsoft.com/office/powerpoint/2010/main" val="296555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383" y="730597"/>
            <a:ext cx="7924800" cy="692497"/>
          </a:xfrm>
          <a:prstGeom prst="rect">
            <a:avLst/>
          </a:prstGeom>
        </p:spPr>
        <p:txBody>
          <a:bodyPr wrap="square">
            <a:spAutoFit/>
          </a:bodyPr>
          <a:lstStyle/>
          <a:p>
            <a:pPr algn="ctr">
              <a:spcBef>
                <a:spcPct val="0"/>
              </a:spcBef>
            </a:pPr>
            <a:r>
              <a:rPr lang="en-US" sz="3900" dirty="0">
                <a:solidFill>
                  <a:schemeClr val="accent1"/>
                </a:solidFill>
                <a:latin typeface="+mj-lt"/>
                <a:ea typeface="+mj-ea"/>
                <a:cs typeface="+mj-cs"/>
              </a:rPr>
              <a:t>Bona Fide Offer of Employment</a:t>
            </a:r>
          </a:p>
        </p:txBody>
      </p:sp>
      <p:sp>
        <p:nvSpPr>
          <p:cNvPr id="3" name="TextBox 2"/>
          <p:cNvSpPr txBox="1"/>
          <p:nvPr/>
        </p:nvSpPr>
        <p:spPr>
          <a:xfrm>
            <a:off x="4200843" y="1494472"/>
            <a:ext cx="4409757" cy="1477328"/>
          </a:xfrm>
          <a:prstGeom prst="rect">
            <a:avLst/>
          </a:prstGeom>
          <a:noFill/>
        </p:spPr>
        <p:txBody>
          <a:bodyPr wrap="square" rtlCol="0">
            <a:spAutoFit/>
          </a:bodyPr>
          <a:lstStyle/>
          <a:p>
            <a:pPr algn="ctr"/>
            <a:r>
              <a:rPr lang="en-US" dirty="0" smtClean="0"/>
              <a:t>A </a:t>
            </a:r>
            <a:r>
              <a:rPr lang="en-US" dirty="0"/>
              <a:t>written offer of a </a:t>
            </a:r>
            <a:r>
              <a:rPr lang="en-US" dirty="0" smtClean="0"/>
              <a:t>transitional duty assignment that </a:t>
            </a:r>
            <a:r>
              <a:rPr lang="en-US" dirty="0"/>
              <a:t>abides by </a:t>
            </a:r>
            <a:r>
              <a:rPr lang="en-US" dirty="0" smtClean="0"/>
              <a:t>the work </a:t>
            </a:r>
            <a:r>
              <a:rPr lang="en-US" dirty="0"/>
              <a:t>restrictions given </a:t>
            </a:r>
            <a:r>
              <a:rPr lang="en-US" dirty="0" smtClean="0"/>
              <a:t>by your treating doctor or a designated doctor appointed by the DWC.  </a:t>
            </a:r>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18</a:t>
            </a:fld>
            <a:endParaRPr lang="en-US" dirty="0"/>
          </a:p>
        </p:txBody>
      </p:sp>
      <p:pic>
        <p:nvPicPr>
          <p:cNvPr id="6" name="Picture 5"/>
          <p:cNvPicPr/>
          <p:nvPr/>
        </p:nvPicPr>
        <p:blipFill rotWithShape="1">
          <a:blip r:embed="rId2"/>
          <a:srcRect l="9324" t="27220" r="51757" b="16914"/>
          <a:stretch/>
        </p:blipFill>
        <p:spPr bwMode="auto">
          <a:xfrm>
            <a:off x="533400" y="1530697"/>
            <a:ext cx="3495993" cy="4226877"/>
          </a:xfrm>
          <a:prstGeom prst="rect">
            <a:avLst/>
          </a:prstGeom>
          <a:ln>
            <a:solidFill>
              <a:schemeClr val="tx1"/>
            </a:solidFill>
          </a:ln>
          <a:extLst>
            <a:ext uri="{53640926-AAD7-44D8-BBD7-CCE9431645EC}">
              <a14:shadowObscured xmlns:a14="http://schemas.microsoft.com/office/drawing/2010/main"/>
            </a:ext>
          </a:extLst>
        </p:spPr>
      </p:pic>
      <p:pic>
        <p:nvPicPr>
          <p:cNvPr id="7" name="Picture 6"/>
          <p:cNvPicPr/>
          <p:nvPr/>
        </p:nvPicPr>
        <p:blipFill rotWithShape="1">
          <a:blip r:embed="rId2"/>
          <a:srcRect l="50271" t="26487" r="11621" b="38385"/>
          <a:stretch/>
        </p:blipFill>
        <p:spPr bwMode="auto">
          <a:xfrm>
            <a:off x="4124643" y="2971800"/>
            <a:ext cx="4447540" cy="331660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0444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Income Benefits</a:t>
            </a:r>
          </a:p>
        </p:txBody>
      </p:sp>
      <p:sp>
        <p:nvSpPr>
          <p:cNvPr id="4" name="Content Placeholder 2"/>
          <p:cNvSpPr txBox="1">
            <a:spLocks/>
          </p:cNvSpPr>
          <p:nvPr/>
        </p:nvSpPr>
        <p:spPr>
          <a:xfrm>
            <a:off x="914400" y="2133600"/>
            <a:ext cx="7162800" cy="38100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sz="2000" dirty="0" smtClean="0"/>
              <a:t>(other </a:t>
            </a:r>
            <a:r>
              <a:rPr lang="en-US" sz="2000" dirty="0"/>
              <a:t>than impairment income benefits) replace a portion of any wages you lose </a:t>
            </a:r>
            <a:r>
              <a:rPr lang="en-US" sz="2000" dirty="0" smtClean="0"/>
              <a:t>due to </a:t>
            </a:r>
            <a:r>
              <a:rPr lang="en-US" sz="2000" b="1" i="1" u="sng" dirty="0"/>
              <a:t>disability</a:t>
            </a:r>
            <a:r>
              <a:rPr lang="en-US" sz="2000" dirty="0"/>
              <a:t> resulting from a work-related injury or illness. </a:t>
            </a:r>
            <a:endParaRPr lang="en-US" sz="2000" dirty="0" smtClean="0"/>
          </a:p>
          <a:p>
            <a:pPr marL="68580" indent="0" algn="just">
              <a:buNone/>
            </a:pPr>
            <a:endParaRPr 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val="1341448790"/>
              </p:ext>
            </p:extLst>
          </p:nvPr>
        </p:nvGraphicFramePr>
        <p:xfrm>
          <a:off x="1143000" y="3352800"/>
          <a:ext cx="7086600" cy="1711960"/>
        </p:xfrm>
        <a:graphic>
          <a:graphicData uri="http://schemas.openxmlformats.org/drawingml/2006/table">
            <a:tbl>
              <a:tblPr firstRow="1" bandRow="1">
                <a:tableStyleId>{5C22544A-7EE6-4342-B048-85BDC9FD1C3A}</a:tableStyleId>
              </a:tblPr>
              <a:tblGrid>
                <a:gridCol w="3810000"/>
                <a:gridCol w="3276600"/>
              </a:tblGrid>
              <a:tr h="370840">
                <a:tc>
                  <a:txBody>
                    <a:bodyPr/>
                    <a:lstStyle/>
                    <a:p>
                      <a:r>
                        <a:rPr lang="en-US" sz="1800" dirty="0" smtClean="0"/>
                        <a:t>Paid by Adjuster</a:t>
                      </a:r>
                      <a:endParaRPr lang="en-US" dirty="0"/>
                    </a:p>
                  </a:txBody>
                  <a:tcPr/>
                </a:tc>
                <a:tc>
                  <a:txBody>
                    <a:bodyPr/>
                    <a:lstStyle/>
                    <a:p>
                      <a:r>
                        <a:rPr lang="en-US" baseline="0" dirty="0" smtClean="0"/>
                        <a:t>Paid by City of Houston </a:t>
                      </a:r>
                    </a:p>
                    <a:p>
                      <a:r>
                        <a:rPr lang="en-US" baseline="0" dirty="0" smtClean="0"/>
                        <a:t>payroll</a:t>
                      </a:r>
                      <a:endParaRPr lang="en-US" dirty="0"/>
                    </a:p>
                  </a:txBody>
                  <a:tcPr/>
                </a:tc>
              </a:tr>
              <a:tr h="37084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smtClean="0"/>
                        <a:t>Impairment Income Benefits </a:t>
                      </a:r>
                    </a:p>
                    <a:p>
                      <a:pPr marL="0" marR="0" lvl="3" indent="0" algn="ctr" defTabSz="914400" rtl="0" eaLnBrk="1" fontAlgn="auto" latinLnBrk="0" hangingPunct="1">
                        <a:lnSpc>
                          <a:spcPct val="100000"/>
                        </a:lnSpc>
                        <a:spcBef>
                          <a:spcPts val="0"/>
                        </a:spcBef>
                        <a:spcAft>
                          <a:spcPts val="0"/>
                        </a:spcAft>
                        <a:buClrTx/>
                        <a:buSzTx/>
                        <a:buFontTx/>
                        <a:buNone/>
                        <a:tabLst/>
                        <a:defRPr/>
                      </a:pPr>
                      <a:r>
                        <a:rPr lang="en-US" sz="2000" dirty="0" smtClean="0"/>
                        <a:t>(IIBs) </a:t>
                      </a:r>
                    </a:p>
                  </a:txBody>
                  <a:tcPr/>
                </a:tc>
                <a:tc>
                  <a:txBody>
                    <a:bodyPr/>
                    <a:lstStyle/>
                    <a:p>
                      <a:r>
                        <a:rPr lang="en-US" dirty="0" smtClean="0"/>
                        <a:t>Salary Continuation</a:t>
                      </a:r>
                      <a:endParaRPr lang="en-US" dirty="0"/>
                    </a:p>
                  </a:txBody>
                  <a:tcPr/>
                </a:tc>
              </a:tr>
              <a:tr h="370840">
                <a:tc>
                  <a:txBody>
                    <a:bodyPr/>
                    <a:lstStyle/>
                    <a:p>
                      <a:endParaRPr lang="en-US" dirty="0"/>
                    </a:p>
                  </a:txBody>
                  <a:tcPr/>
                </a:tc>
                <a:tc>
                  <a:txBody>
                    <a:bodyPr/>
                    <a:lstStyle/>
                    <a:p>
                      <a:r>
                        <a:rPr lang="en-US" dirty="0" smtClean="0"/>
                        <a:t>Workers’ Comp Payment</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9CCB4F34-F690-45DF-A7F1-92E3EC4F76E2}" type="slidenum">
              <a:rPr lang="en-US" smtClean="0"/>
              <a:t>19</a:t>
            </a:fld>
            <a:endParaRPr lang="en-US" dirty="0"/>
          </a:p>
        </p:txBody>
      </p:sp>
    </p:spTree>
    <p:extLst>
      <p:ext uri="{BB962C8B-B14F-4D97-AF65-F5344CB8AC3E}">
        <p14:creationId xmlns:p14="http://schemas.microsoft.com/office/powerpoint/2010/main" val="9184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panose="020B0604020202020204" pitchFamily="34" charset="0"/>
                <a:cs typeface="Arial" panose="020B0604020202020204" pitchFamily="34" charset="0"/>
              </a:rPr>
              <a:t>Coming soon ….</a:t>
            </a:r>
            <a:endParaRPr lang="en-US" dirty="0"/>
          </a:p>
        </p:txBody>
      </p:sp>
      <p:sp>
        <p:nvSpPr>
          <p:cNvPr id="3" name="Content Placeholder 2"/>
          <p:cNvSpPr>
            <a:spLocks noGrp="1"/>
          </p:cNvSpPr>
          <p:nvPr>
            <p:ph idx="1"/>
          </p:nvPr>
        </p:nvSpPr>
        <p:spPr/>
        <p:txBody>
          <a:bodyPr/>
          <a:lstStyle/>
          <a:p>
            <a:pPr marL="68580" indent="0" algn="r">
              <a:buNone/>
            </a:pPr>
            <a:r>
              <a:rPr lang="en-US" altLang="en-US" dirty="0"/>
              <a:t>Administrative Policy 3-23  </a:t>
            </a:r>
          </a:p>
          <a:p>
            <a:pPr marL="68580" indent="0" algn="r">
              <a:buNone/>
            </a:pPr>
            <a:r>
              <a:rPr lang="en-US" altLang="en-US" dirty="0" smtClean="0"/>
              <a:t>                               </a:t>
            </a:r>
            <a:r>
              <a:rPr lang="en-US" altLang="en-US" dirty="0"/>
              <a:t>City of Houston</a:t>
            </a:r>
          </a:p>
          <a:p>
            <a:pPr marL="68580" indent="0" algn="r">
              <a:buNone/>
            </a:pPr>
            <a:r>
              <a:rPr lang="en-US" altLang="en-US" dirty="0"/>
              <a:t>Workers’ Compensation Program</a:t>
            </a:r>
          </a:p>
          <a:p>
            <a:endParaRPr lang="en-US" altLang="en-US" dirty="0" smtClean="0"/>
          </a:p>
          <a:p>
            <a:pPr marL="68580" indent="0">
              <a:buNone/>
            </a:pPr>
            <a:endParaRPr lang="en-US" altLang="en-US" sz="1400" i="1" dirty="0"/>
          </a:p>
          <a:p>
            <a:pPr marL="68580" indent="0">
              <a:buNone/>
            </a:pPr>
            <a:endParaRPr lang="en-US" altLang="en-US" sz="1400" i="1" dirty="0" smtClean="0"/>
          </a:p>
          <a:p>
            <a:pPr marL="68580" indent="0">
              <a:buNone/>
            </a:pPr>
            <a:endParaRPr lang="en-US" altLang="en-US" sz="1400" i="1" dirty="0"/>
          </a:p>
          <a:p>
            <a:pPr marL="68580" indent="0">
              <a:buNone/>
            </a:pPr>
            <a:endParaRPr lang="en-US" altLang="en-US" sz="1400" i="1" dirty="0" smtClean="0"/>
          </a:p>
          <a:p>
            <a:pPr marL="68580" indent="0">
              <a:buNone/>
            </a:pPr>
            <a:r>
              <a:rPr lang="en-US" altLang="en-US" sz="1400" i="1" dirty="0" smtClean="0"/>
              <a:t>Which </a:t>
            </a:r>
            <a:r>
              <a:rPr lang="en-US" altLang="en-US" sz="1400" i="1" dirty="0"/>
              <a:t>will replace the</a:t>
            </a:r>
          </a:p>
          <a:p>
            <a:pPr marL="68580" indent="0">
              <a:buNone/>
            </a:pPr>
            <a:r>
              <a:rPr lang="en-US" altLang="en-US" sz="1400" dirty="0"/>
              <a:t>	 </a:t>
            </a:r>
            <a:r>
              <a:rPr lang="en-US" altLang="en-US" sz="1400" i="1" dirty="0"/>
              <a:t>Executive Oder 1-33 Workability Guidelines</a:t>
            </a:r>
          </a:p>
          <a:p>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6" y="2001837"/>
            <a:ext cx="2859087"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109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838200"/>
            <a:ext cx="7620000" cy="990600"/>
          </a:xfrm>
          <a:prstGeom prst="rect">
            <a:avLst/>
          </a:prstGeom>
        </p:spPr>
        <p:txBody>
          <a:bodyPr>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Amount of </a:t>
            </a:r>
          </a:p>
          <a:p>
            <a:pPr algn="ctr"/>
            <a:r>
              <a:rPr lang="en-US" dirty="0" smtClean="0"/>
              <a:t>Workers’ Comp Payment</a:t>
            </a:r>
            <a:endParaRPr lang="en-US" dirty="0"/>
          </a:p>
        </p:txBody>
      </p:sp>
      <p:sp>
        <p:nvSpPr>
          <p:cNvPr id="2" name="Rectangle 1"/>
          <p:cNvSpPr/>
          <p:nvPr/>
        </p:nvSpPr>
        <p:spPr>
          <a:xfrm>
            <a:off x="1066800" y="1828800"/>
            <a:ext cx="7239000" cy="4856714"/>
          </a:xfrm>
          <a:prstGeom prst="rect">
            <a:avLst/>
          </a:prstGeom>
        </p:spPr>
        <p:txBody>
          <a:bodyPr wrap="square">
            <a:spAutoFit/>
          </a:bodyPr>
          <a:lstStyle/>
          <a:p>
            <a:pPr marL="285750" indent="-274320" algn="just">
              <a:spcBef>
                <a:spcPct val="20000"/>
              </a:spcBef>
              <a:buClr>
                <a:schemeClr val="accent1"/>
              </a:buClr>
              <a:buSzPct val="76000"/>
              <a:buFont typeface="Wingdings 2" pitchFamily="18" charset="2"/>
              <a:buChar char=""/>
            </a:pPr>
            <a:r>
              <a:rPr lang="en-US" dirty="0" smtClean="0"/>
              <a:t>Workers’ Comp Payments are based upon your wages earned over the 14 complete weeks before your </a:t>
            </a:r>
            <a:r>
              <a:rPr lang="en-US" dirty="0"/>
              <a:t>work-related injury or </a:t>
            </a:r>
            <a:r>
              <a:rPr lang="en-US" dirty="0" smtClean="0"/>
              <a:t>illness occurred.</a:t>
            </a:r>
          </a:p>
          <a:p>
            <a:pPr marL="11430" algn="just">
              <a:spcBef>
                <a:spcPct val="20000"/>
              </a:spcBef>
              <a:buClr>
                <a:schemeClr val="accent1"/>
              </a:buClr>
              <a:buSzPct val="76000"/>
            </a:pPr>
            <a:endParaRPr lang="en-US" sz="1400" dirty="0"/>
          </a:p>
          <a:p>
            <a:pPr marL="285750" indent="-274320" algn="just">
              <a:spcBef>
                <a:spcPct val="20000"/>
              </a:spcBef>
              <a:buClr>
                <a:schemeClr val="accent1"/>
              </a:buClr>
              <a:buSzPct val="76000"/>
              <a:buFont typeface="Wingdings 2" pitchFamily="18" charset="2"/>
              <a:buChar char=""/>
            </a:pPr>
            <a:r>
              <a:rPr lang="en-US" dirty="0"/>
              <a:t>Workers’ Comp Payments are equal to </a:t>
            </a:r>
            <a:r>
              <a:rPr lang="en-US" dirty="0" smtClean="0"/>
              <a:t>70% </a:t>
            </a:r>
            <a:r>
              <a:rPr lang="en-US" dirty="0"/>
              <a:t>of the difference between your average weekly </a:t>
            </a:r>
            <a:r>
              <a:rPr lang="en-US" dirty="0" smtClean="0"/>
              <a:t>wage (includes overtime) </a:t>
            </a:r>
            <a:r>
              <a:rPr lang="en-US" dirty="0"/>
              <a:t>and the wages you are able to earn after your work-related injury. The amount of Workers’ Comp Payments </a:t>
            </a:r>
            <a:r>
              <a:rPr lang="en-US" dirty="0" smtClean="0"/>
              <a:t>is </a:t>
            </a:r>
            <a:r>
              <a:rPr lang="en-US" dirty="0"/>
              <a:t>subject to maximum and minimum benefit amounts. </a:t>
            </a:r>
          </a:p>
          <a:p>
            <a:pPr marL="285750" indent="-274320" algn="just">
              <a:spcBef>
                <a:spcPct val="20000"/>
              </a:spcBef>
              <a:buClr>
                <a:schemeClr val="accent1"/>
              </a:buClr>
              <a:buSzPct val="76000"/>
              <a:buFont typeface="Wingdings 2" pitchFamily="18" charset="2"/>
              <a:buChar char=""/>
            </a:pPr>
            <a:endParaRPr lang="en-US" sz="1400" dirty="0"/>
          </a:p>
          <a:p>
            <a:pPr marL="285750" indent="-274320" algn="just">
              <a:spcBef>
                <a:spcPct val="20000"/>
              </a:spcBef>
              <a:buClr>
                <a:schemeClr val="accent1"/>
              </a:buClr>
              <a:buSzPct val="76000"/>
              <a:buFont typeface="Wingdings 2" pitchFamily="18" charset="2"/>
              <a:buChar char=""/>
            </a:pPr>
            <a:r>
              <a:rPr lang="en-US" dirty="0"/>
              <a:t>For example, if your average weekly wage was </a:t>
            </a:r>
            <a:r>
              <a:rPr lang="en-US" dirty="0" smtClean="0"/>
              <a:t>$550</a:t>
            </a:r>
            <a:r>
              <a:rPr lang="en-US" dirty="0"/>
              <a:t>, and your injury or illness caused you to lose all of your income, your Workers’ Comp Payments would be </a:t>
            </a:r>
            <a:r>
              <a:rPr lang="en-US" dirty="0" smtClean="0"/>
              <a:t>$385 a </a:t>
            </a:r>
            <a:r>
              <a:rPr lang="en-US" dirty="0"/>
              <a:t>week: </a:t>
            </a:r>
          </a:p>
          <a:p>
            <a:pPr lvl="2" algn="ctr"/>
            <a:endParaRPr lang="en-US" dirty="0"/>
          </a:p>
          <a:p>
            <a:pPr lvl="2" algn="ctr"/>
            <a:r>
              <a:rPr lang="en-US" dirty="0" smtClean="0"/>
              <a:t>70% X </a:t>
            </a:r>
            <a:r>
              <a:rPr lang="en-US" dirty="0"/>
              <a:t>$</a:t>
            </a:r>
            <a:r>
              <a:rPr lang="en-US" dirty="0" smtClean="0"/>
              <a:t>550= </a:t>
            </a:r>
            <a:r>
              <a:rPr lang="en-US" b="1" dirty="0" smtClean="0"/>
              <a:t>$385</a:t>
            </a:r>
            <a:r>
              <a:rPr lang="en-US" dirty="0" smtClean="0"/>
              <a:t> in </a:t>
            </a:r>
            <a:r>
              <a:rPr lang="en-US" dirty="0"/>
              <a:t>Workers’ Comp </a:t>
            </a:r>
            <a:r>
              <a:rPr lang="en-US" dirty="0" smtClean="0"/>
              <a:t>Payments</a:t>
            </a:r>
            <a:r>
              <a:rPr lang="en-US" dirty="0" smtClean="0">
                <a:solidFill>
                  <a:schemeClr val="bg1"/>
                </a:solidFill>
              </a:rPr>
              <a:t>…………</a:t>
            </a:r>
          </a:p>
          <a:p>
            <a:pPr lvl="2" algn="ctr"/>
            <a:r>
              <a:rPr lang="en-US" b="1" i="1" dirty="0" smtClean="0"/>
              <a:t>Workers</a:t>
            </a:r>
            <a:r>
              <a:rPr lang="en-US" b="1" i="1" dirty="0"/>
              <a:t>’ Comp Payments are </a:t>
            </a:r>
            <a:r>
              <a:rPr lang="en-US" b="1" i="1" dirty="0" smtClean="0"/>
              <a:t>non-taxable</a:t>
            </a:r>
            <a:r>
              <a:rPr lang="en-US" b="1" i="1" dirty="0" smtClean="0">
                <a:solidFill>
                  <a:schemeClr val="bg1"/>
                </a:solidFill>
              </a:rPr>
              <a:t>…………..</a:t>
            </a:r>
            <a:r>
              <a:rPr lang="en-US" b="1" i="1" dirty="0" smtClean="0"/>
              <a:t> </a:t>
            </a:r>
            <a:endParaRPr lang="en-US" b="1" i="1" dirty="0"/>
          </a:p>
          <a:p>
            <a:pPr lvl="2" algn="ctr"/>
            <a:endParaRPr lang="en-US" dirty="0">
              <a:solidFill>
                <a:schemeClr val="bg1"/>
              </a:solidFill>
            </a:endParaRPr>
          </a:p>
        </p:txBody>
      </p:sp>
      <p:sp>
        <p:nvSpPr>
          <p:cNvPr id="3" name="Slide Number Placeholder 2"/>
          <p:cNvSpPr>
            <a:spLocks noGrp="1"/>
          </p:cNvSpPr>
          <p:nvPr>
            <p:ph type="sldNum" sz="quarter" idx="12"/>
          </p:nvPr>
        </p:nvSpPr>
        <p:spPr/>
        <p:txBody>
          <a:bodyPr/>
          <a:lstStyle/>
          <a:p>
            <a:fld id="{9CCB4F34-F690-45DF-A7F1-92E3EC4F76E2}" type="slidenum">
              <a:rPr lang="en-US" smtClean="0"/>
              <a:t>20</a:t>
            </a:fld>
            <a:endParaRPr lang="en-US" dirty="0"/>
          </a:p>
        </p:txBody>
      </p:sp>
    </p:spTree>
    <p:extLst>
      <p:ext uri="{BB962C8B-B14F-4D97-AF65-F5344CB8AC3E}">
        <p14:creationId xmlns:p14="http://schemas.microsoft.com/office/powerpoint/2010/main" val="2187802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838200"/>
            <a:ext cx="7620000" cy="9906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Salary </a:t>
            </a:r>
            <a:r>
              <a:rPr lang="en-US" dirty="0" smtClean="0"/>
              <a:t>Continuation</a:t>
            </a:r>
            <a:endParaRPr lang="en-US" b="1" dirty="0"/>
          </a:p>
        </p:txBody>
      </p:sp>
      <p:sp>
        <p:nvSpPr>
          <p:cNvPr id="2" name="Rectangle 1"/>
          <p:cNvSpPr/>
          <p:nvPr/>
        </p:nvSpPr>
        <p:spPr>
          <a:xfrm>
            <a:off x="1295400" y="1752600"/>
            <a:ext cx="6781800" cy="4745915"/>
          </a:xfrm>
          <a:prstGeom prst="rect">
            <a:avLst/>
          </a:prstGeom>
        </p:spPr>
        <p:txBody>
          <a:bodyPr wrap="square">
            <a:spAutoFit/>
          </a:bodyPr>
          <a:lstStyle/>
          <a:p>
            <a:pPr marL="285750" indent="-274320" algn="just">
              <a:spcBef>
                <a:spcPct val="20000"/>
              </a:spcBef>
              <a:buClr>
                <a:schemeClr val="accent1"/>
              </a:buClr>
              <a:buSzPct val="76000"/>
              <a:buFont typeface="Wingdings 2" pitchFamily="18" charset="2"/>
              <a:buChar char=""/>
            </a:pPr>
            <a:r>
              <a:rPr lang="en-US" dirty="0"/>
              <a:t>You may be paid Salary Continuation, up to 52 weeks for classified employees, if your work-related injury or illness causes you to lose all or some of your City paid wages. This can be extended in increments of 90 days, for up to an additional 52 weeks, and is offset by the amount of Workers’ Comp Payments.</a:t>
            </a:r>
          </a:p>
          <a:p>
            <a:pPr marL="11430" algn="just">
              <a:spcBef>
                <a:spcPct val="20000"/>
              </a:spcBef>
              <a:buClr>
                <a:schemeClr val="accent1"/>
              </a:buClr>
              <a:buSzPct val="76000"/>
            </a:pPr>
            <a:endParaRPr lang="en-US" dirty="0" smtClean="0">
              <a:solidFill>
                <a:schemeClr val="tx2"/>
              </a:solidFill>
            </a:endParaRPr>
          </a:p>
          <a:p>
            <a:pPr marL="285750" indent="-274320" algn="just">
              <a:spcBef>
                <a:spcPct val="20000"/>
              </a:spcBef>
              <a:buClr>
                <a:schemeClr val="accent1"/>
              </a:buClr>
              <a:buSzPct val="76000"/>
              <a:buFont typeface="Wingdings 2" pitchFamily="18" charset="2"/>
              <a:buChar char=""/>
            </a:pPr>
            <a:r>
              <a:rPr lang="en-US" dirty="0"/>
              <a:t>Salary Continuation continues as long as you are receiving Workers’ Comp Payments or you exhaust your maximum Salary Continuation allowed, whichever comes first.  </a:t>
            </a:r>
          </a:p>
          <a:p>
            <a:pPr marL="285750" indent="-274320" algn="just">
              <a:spcBef>
                <a:spcPct val="20000"/>
              </a:spcBef>
              <a:buClr>
                <a:schemeClr val="accent1"/>
              </a:buClr>
              <a:buSzPct val="76000"/>
              <a:buFont typeface="Wingdings 2" pitchFamily="18" charset="2"/>
              <a:buChar char=""/>
            </a:pPr>
            <a:endParaRPr lang="en-US" dirty="0">
              <a:solidFill>
                <a:schemeClr val="tx2"/>
              </a:solidFill>
            </a:endParaRPr>
          </a:p>
          <a:p>
            <a:pPr marL="285750" indent="-274320" algn="just">
              <a:spcBef>
                <a:spcPct val="20000"/>
              </a:spcBef>
              <a:buClr>
                <a:schemeClr val="accent1"/>
              </a:buClr>
              <a:buSzPct val="76000"/>
              <a:buFont typeface="Wingdings 2" pitchFamily="18" charset="2"/>
              <a:buChar char=""/>
            </a:pPr>
            <a:r>
              <a:rPr lang="en-US" dirty="0"/>
              <a:t>After exhausting Salary Continuation, the City will automatically use your accrued time; however, you have the right to Opt Out of the automatic usage of your time. </a:t>
            </a:r>
          </a:p>
        </p:txBody>
      </p:sp>
      <p:sp>
        <p:nvSpPr>
          <p:cNvPr id="3" name="Slide Number Placeholder 2"/>
          <p:cNvSpPr>
            <a:spLocks noGrp="1"/>
          </p:cNvSpPr>
          <p:nvPr>
            <p:ph type="sldNum" sz="quarter" idx="12"/>
          </p:nvPr>
        </p:nvSpPr>
        <p:spPr/>
        <p:txBody>
          <a:bodyPr/>
          <a:lstStyle/>
          <a:p>
            <a:fld id="{9CCB4F34-F690-45DF-A7F1-92E3EC4F76E2}" type="slidenum">
              <a:rPr lang="en-US" smtClean="0"/>
              <a:t>21</a:t>
            </a:fld>
            <a:endParaRPr lang="en-US" dirty="0"/>
          </a:p>
        </p:txBody>
      </p:sp>
    </p:spTree>
    <p:extLst>
      <p:ext uri="{BB962C8B-B14F-4D97-AF65-F5344CB8AC3E}">
        <p14:creationId xmlns:p14="http://schemas.microsoft.com/office/powerpoint/2010/main" val="252151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71887"/>
            <a:ext cx="8077200" cy="4733604"/>
          </a:xfrm>
          <a:prstGeom prst="rect">
            <a:avLst/>
          </a:prstGeom>
        </p:spPr>
        <p:txBody>
          <a:bodyPr wrap="square">
            <a:spAutoFit/>
          </a:bodyPr>
          <a:lstStyle/>
          <a:p>
            <a:pPr algn="just"/>
            <a:r>
              <a:rPr lang="en-US" dirty="0"/>
              <a:t>Classified Employees may receive up to 100% of their Salary Continuation AWW, this includes base salary, longevity, other permanent pay and Workers’ Comp </a:t>
            </a:r>
            <a:r>
              <a:rPr lang="en-US" dirty="0" smtClean="0"/>
              <a:t>Payments.</a:t>
            </a:r>
            <a:endParaRPr lang="en-US" dirty="0"/>
          </a:p>
          <a:p>
            <a:pPr algn="just"/>
            <a:endParaRPr lang="en-US" dirty="0"/>
          </a:p>
          <a:p>
            <a:pPr marL="11430" algn="just">
              <a:spcBef>
                <a:spcPct val="20000"/>
              </a:spcBef>
              <a:buClr>
                <a:schemeClr val="accent1"/>
              </a:buClr>
              <a:buSzPct val="76000"/>
            </a:pPr>
            <a:r>
              <a:rPr lang="en-US" dirty="0" smtClean="0"/>
              <a:t>For </a:t>
            </a:r>
            <a:r>
              <a:rPr lang="en-US" dirty="0"/>
              <a:t>example, if your </a:t>
            </a:r>
            <a:r>
              <a:rPr lang="en-US" dirty="0" smtClean="0"/>
              <a:t>Salary Continuation AWW was $1300 </a:t>
            </a:r>
            <a:r>
              <a:rPr lang="en-US" dirty="0"/>
              <a:t>and your injury or illness caused you to lose all of your income, your </a:t>
            </a:r>
            <a:r>
              <a:rPr lang="en-US" dirty="0" smtClean="0"/>
              <a:t>Salary Continuation </a:t>
            </a:r>
            <a:r>
              <a:rPr lang="en-US" dirty="0"/>
              <a:t>would be </a:t>
            </a:r>
            <a:r>
              <a:rPr lang="en-US" dirty="0" smtClean="0"/>
              <a:t>$900 </a:t>
            </a:r>
            <a:r>
              <a:rPr lang="en-US" dirty="0"/>
              <a:t>a </a:t>
            </a:r>
            <a:r>
              <a:rPr lang="en-US" dirty="0" smtClean="0"/>
              <a:t>pay period: </a:t>
            </a:r>
          </a:p>
          <a:p>
            <a:endParaRPr lang="en-US" dirty="0" smtClean="0"/>
          </a:p>
          <a:p>
            <a:pPr lvl="2"/>
            <a:r>
              <a:rPr lang="en-US" dirty="0" smtClean="0"/>
              <a:t>Your Salary Continuation AWW	   </a:t>
            </a:r>
            <a:r>
              <a:rPr lang="en-US" b="1" dirty="0" smtClean="0"/>
              <a:t>$1300</a:t>
            </a:r>
          </a:p>
          <a:p>
            <a:pPr lvl="2"/>
            <a:r>
              <a:rPr lang="en-US" dirty="0" smtClean="0"/>
              <a:t>Multiplied by 2 weeks		   </a:t>
            </a:r>
            <a:r>
              <a:rPr lang="en-US" b="1" dirty="0" smtClean="0"/>
              <a:t>$2600</a:t>
            </a:r>
            <a:r>
              <a:rPr lang="en-US" dirty="0" smtClean="0"/>
              <a:t/>
            </a:r>
            <a:br>
              <a:rPr lang="en-US" dirty="0" smtClean="0"/>
            </a:br>
            <a:r>
              <a:rPr lang="en-US" dirty="0" smtClean="0"/>
              <a:t>100% of $2600 equals </a:t>
            </a:r>
            <a:r>
              <a:rPr lang="en-US" b="1" dirty="0" smtClean="0"/>
              <a:t>$2600</a:t>
            </a:r>
            <a:r>
              <a:rPr lang="en-US" dirty="0" smtClean="0"/>
              <a:t> in Salary Continuation/ Accruals Owed</a:t>
            </a:r>
          </a:p>
          <a:p>
            <a:pPr lvl="2"/>
            <a:endParaRPr lang="en-US" sz="1000" dirty="0" smtClean="0"/>
          </a:p>
          <a:p>
            <a:pPr lvl="2"/>
            <a:r>
              <a:rPr lang="en-US" dirty="0" smtClean="0"/>
              <a:t>Salary Continuation/ Accruals Owed     </a:t>
            </a:r>
            <a:r>
              <a:rPr lang="en-US" b="1" dirty="0" smtClean="0"/>
              <a:t>$ 2600.00</a:t>
            </a:r>
          </a:p>
          <a:p>
            <a:pPr lvl="2"/>
            <a:r>
              <a:rPr lang="en-US" dirty="0" smtClean="0"/>
              <a:t>Minus wages for hours worked               </a:t>
            </a:r>
            <a:r>
              <a:rPr lang="en-US" b="1" dirty="0" smtClean="0"/>
              <a:t>-$            0</a:t>
            </a:r>
          </a:p>
          <a:p>
            <a:pPr lvl="2"/>
            <a:r>
              <a:rPr lang="en-US" dirty="0" smtClean="0"/>
              <a:t>Minus </a:t>
            </a:r>
            <a:r>
              <a:rPr lang="en-US" dirty="0"/>
              <a:t>Workers’ Comp Payments </a:t>
            </a:r>
            <a:r>
              <a:rPr lang="en-US" dirty="0" smtClean="0"/>
              <a:t>	          </a:t>
            </a:r>
            <a:r>
              <a:rPr lang="en-US" b="1" dirty="0" smtClean="0"/>
              <a:t>-$ 1700.00</a:t>
            </a:r>
          </a:p>
          <a:p>
            <a:pPr lvl="2"/>
            <a:r>
              <a:rPr lang="en-US" dirty="0" smtClean="0"/>
              <a:t>Salary Continuation / Accruals Owed    </a:t>
            </a:r>
            <a:r>
              <a:rPr lang="en-US" b="1" dirty="0" smtClean="0"/>
              <a:t>$   900.00</a:t>
            </a:r>
            <a:endParaRPr lang="en-US" sz="1200" dirty="0">
              <a:solidFill>
                <a:schemeClr val="tx2"/>
              </a:solidFill>
            </a:endParaRPr>
          </a:p>
        </p:txBody>
      </p:sp>
      <p:sp>
        <p:nvSpPr>
          <p:cNvPr id="4" name="Title 1"/>
          <p:cNvSpPr txBox="1">
            <a:spLocks/>
          </p:cNvSpPr>
          <p:nvPr/>
        </p:nvSpPr>
        <p:spPr>
          <a:xfrm>
            <a:off x="838200" y="762000"/>
            <a:ext cx="7620000" cy="762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Amount of Salary Continuation</a:t>
            </a:r>
            <a:endParaRPr lang="en-US" b="1" dirty="0"/>
          </a:p>
        </p:txBody>
      </p:sp>
      <p:sp>
        <p:nvSpPr>
          <p:cNvPr id="2" name="Slide Number Placeholder 1"/>
          <p:cNvSpPr>
            <a:spLocks noGrp="1"/>
          </p:cNvSpPr>
          <p:nvPr>
            <p:ph type="sldNum" sz="quarter" idx="12"/>
          </p:nvPr>
        </p:nvSpPr>
        <p:spPr/>
        <p:txBody>
          <a:bodyPr/>
          <a:lstStyle/>
          <a:p>
            <a:fld id="{9CCB4F34-F690-45DF-A7F1-92E3EC4F76E2}" type="slidenum">
              <a:rPr lang="en-US" smtClean="0"/>
              <a:t>22</a:t>
            </a:fld>
            <a:endParaRPr lang="en-US" dirty="0"/>
          </a:p>
        </p:txBody>
      </p:sp>
    </p:spTree>
    <p:extLst>
      <p:ext uri="{BB962C8B-B14F-4D97-AF65-F5344CB8AC3E}">
        <p14:creationId xmlns:p14="http://schemas.microsoft.com/office/powerpoint/2010/main" val="1782943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838200"/>
            <a:ext cx="7620000" cy="1524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Maximum Medical Improvement</a:t>
            </a:r>
            <a:endParaRPr lang="en-US" b="1" dirty="0"/>
          </a:p>
        </p:txBody>
      </p:sp>
      <p:sp>
        <p:nvSpPr>
          <p:cNvPr id="2" name="Rectangle 1"/>
          <p:cNvSpPr/>
          <p:nvPr/>
        </p:nvSpPr>
        <p:spPr>
          <a:xfrm>
            <a:off x="1600200" y="2596277"/>
            <a:ext cx="6019800" cy="2917722"/>
          </a:xfrm>
          <a:prstGeom prst="rect">
            <a:avLst/>
          </a:prstGeom>
        </p:spPr>
        <p:txBody>
          <a:bodyPr wrap="square">
            <a:spAutoFit/>
          </a:bodyPr>
          <a:lstStyle/>
          <a:p>
            <a:pPr lvl="0"/>
            <a:r>
              <a:rPr lang="en-US" dirty="0" smtClean="0"/>
              <a:t>The </a:t>
            </a:r>
            <a:r>
              <a:rPr lang="en-US" dirty="0"/>
              <a:t>earliest date after which, based  on reasonable medical probability, </a:t>
            </a:r>
            <a:endParaRPr lang="en-US" dirty="0" smtClean="0"/>
          </a:p>
          <a:p>
            <a:pPr lvl="0"/>
            <a:endParaRPr lang="en-US" dirty="0" smtClean="0"/>
          </a:p>
          <a:p>
            <a:pPr marL="11430" lvl="0" indent="-274320" algn="just">
              <a:spcBef>
                <a:spcPct val="20000"/>
              </a:spcBef>
              <a:buClr>
                <a:schemeClr val="accent1"/>
              </a:buClr>
              <a:buSzPct val="76000"/>
              <a:buFont typeface="Wingdings 2" pitchFamily="18" charset="2"/>
              <a:buChar char=""/>
            </a:pPr>
            <a:r>
              <a:rPr lang="en-US" dirty="0">
                <a:solidFill>
                  <a:schemeClr val="tx2"/>
                </a:solidFill>
              </a:rPr>
              <a:t>further medical recovery or </a:t>
            </a:r>
            <a:endParaRPr lang="en-US" dirty="0" smtClean="0">
              <a:solidFill>
                <a:schemeClr val="tx2"/>
              </a:solidFill>
            </a:endParaRPr>
          </a:p>
          <a:p>
            <a:pPr marL="11430" lvl="0" indent="-274320" algn="just">
              <a:spcBef>
                <a:spcPct val="20000"/>
              </a:spcBef>
              <a:buClr>
                <a:schemeClr val="accent1"/>
              </a:buClr>
              <a:buSzPct val="76000"/>
              <a:buFont typeface="Wingdings 2" pitchFamily="18" charset="2"/>
              <a:buChar char=""/>
            </a:pPr>
            <a:endParaRPr lang="en-US" sz="1200" dirty="0">
              <a:solidFill>
                <a:schemeClr val="tx2"/>
              </a:solidFill>
            </a:endParaRPr>
          </a:p>
          <a:p>
            <a:pPr marL="11430" lvl="0" indent="-274320" algn="just">
              <a:spcBef>
                <a:spcPct val="20000"/>
              </a:spcBef>
              <a:buClr>
                <a:schemeClr val="accent1"/>
              </a:buClr>
              <a:buSzPct val="76000"/>
              <a:buFont typeface="Wingdings 2" pitchFamily="18" charset="2"/>
              <a:buChar char=""/>
            </a:pPr>
            <a:r>
              <a:rPr lang="en-US" dirty="0">
                <a:solidFill>
                  <a:schemeClr val="tx2"/>
                </a:solidFill>
              </a:rPr>
              <a:t>lasting improvement to an injury can no longer be anticipated; or </a:t>
            </a:r>
            <a:endParaRPr lang="en-US" dirty="0" smtClean="0">
              <a:solidFill>
                <a:schemeClr val="tx2"/>
              </a:solidFill>
            </a:endParaRPr>
          </a:p>
          <a:p>
            <a:pPr marL="11430" lvl="0" indent="-274320" algn="just">
              <a:spcBef>
                <a:spcPct val="20000"/>
              </a:spcBef>
              <a:buClr>
                <a:schemeClr val="accent1"/>
              </a:buClr>
              <a:buSzPct val="76000"/>
              <a:buFont typeface="Wingdings 2" pitchFamily="18" charset="2"/>
              <a:buChar char=""/>
            </a:pPr>
            <a:endParaRPr lang="en-US" sz="1200" dirty="0">
              <a:solidFill>
                <a:schemeClr val="tx2"/>
              </a:solidFill>
            </a:endParaRPr>
          </a:p>
          <a:p>
            <a:pPr marL="11430" lvl="0" indent="-274320" algn="just">
              <a:spcBef>
                <a:spcPct val="20000"/>
              </a:spcBef>
              <a:buClr>
                <a:schemeClr val="accent1"/>
              </a:buClr>
              <a:buSzPct val="76000"/>
              <a:buFont typeface="Wingdings 2" pitchFamily="18" charset="2"/>
              <a:buChar char=""/>
            </a:pPr>
            <a:r>
              <a:rPr lang="en-US" dirty="0">
                <a:solidFill>
                  <a:schemeClr val="tx2"/>
                </a:solidFill>
              </a:rPr>
              <a:t>the expiration of 104 weeks from the date on which income benefits begin to accrue</a:t>
            </a:r>
            <a:r>
              <a:rPr lang="en-US" dirty="0" smtClean="0">
                <a:solidFill>
                  <a:schemeClr val="tx2"/>
                </a:solidFill>
              </a:rPr>
              <a:t>.  </a:t>
            </a:r>
            <a:endParaRPr lang="en-US" b="1" dirty="0">
              <a:solidFill>
                <a:schemeClr val="tx2"/>
              </a:solidFill>
            </a:endParaRPr>
          </a:p>
        </p:txBody>
      </p:sp>
      <p:sp>
        <p:nvSpPr>
          <p:cNvPr id="3" name="Slide Number Placeholder 2"/>
          <p:cNvSpPr>
            <a:spLocks noGrp="1"/>
          </p:cNvSpPr>
          <p:nvPr>
            <p:ph type="sldNum" sz="quarter" idx="12"/>
          </p:nvPr>
        </p:nvSpPr>
        <p:spPr/>
        <p:txBody>
          <a:bodyPr/>
          <a:lstStyle/>
          <a:p>
            <a:fld id="{9CCB4F34-F690-45DF-A7F1-92E3EC4F76E2}" type="slidenum">
              <a:rPr lang="en-US" smtClean="0"/>
              <a:t>23</a:t>
            </a:fld>
            <a:endParaRPr lang="en-US" dirty="0"/>
          </a:p>
        </p:txBody>
      </p:sp>
    </p:spTree>
    <p:extLst>
      <p:ext uri="{BB962C8B-B14F-4D97-AF65-F5344CB8AC3E}">
        <p14:creationId xmlns:p14="http://schemas.microsoft.com/office/powerpoint/2010/main" val="4044933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838200"/>
            <a:ext cx="7620000" cy="1524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Impairment Rating and </a:t>
            </a:r>
          </a:p>
          <a:p>
            <a:pPr algn="ctr"/>
            <a:r>
              <a:rPr lang="en-US" dirty="0" smtClean="0"/>
              <a:t>Impairment Income Benefits</a:t>
            </a:r>
          </a:p>
        </p:txBody>
      </p:sp>
      <p:sp>
        <p:nvSpPr>
          <p:cNvPr id="5" name="Rectangle 4"/>
          <p:cNvSpPr/>
          <p:nvPr/>
        </p:nvSpPr>
        <p:spPr>
          <a:xfrm>
            <a:off x="1714500" y="2362200"/>
            <a:ext cx="5867400" cy="2585323"/>
          </a:xfrm>
          <a:prstGeom prst="rect">
            <a:avLst/>
          </a:prstGeom>
        </p:spPr>
        <p:txBody>
          <a:bodyPr wrap="square">
            <a:spAutoFit/>
          </a:bodyPr>
          <a:lstStyle/>
          <a:p>
            <a:endParaRPr lang="en-US" dirty="0"/>
          </a:p>
          <a:p>
            <a:r>
              <a:rPr lang="en-US" dirty="0"/>
              <a:t>Impairment Rating: The percentage of permanent physical damage to your body that resulted from a work-related injury or illness</a:t>
            </a:r>
            <a:r>
              <a:rPr lang="en-US" dirty="0" smtClean="0"/>
              <a:t>.</a:t>
            </a:r>
          </a:p>
          <a:p>
            <a:endParaRPr lang="en-US" dirty="0"/>
          </a:p>
          <a:p>
            <a:pPr lvl="0"/>
            <a:r>
              <a:rPr lang="en-US" dirty="0" smtClean="0"/>
              <a:t>Impairment Income Benefits: </a:t>
            </a:r>
            <a:r>
              <a:rPr lang="en-US" dirty="0"/>
              <a:t>A form of payment the </a:t>
            </a:r>
            <a:r>
              <a:rPr lang="en-US" dirty="0" smtClean="0"/>
              <a:t>Adjuster pays </a:t>
            </a:r>
            <a:r>
              <a:rPr lang="en-US" dirty="0"/>
              <a:t>an injured employee </a:t>
            </a:r>
            <a:r>
              <a:rPr lang="en-US" dirty="0" smtClean="0"/>
              <a:t>who </a:t>
            </a:r>
            <a:r>
              <a:rPr lang="en-US" dirty="0"/>
              <a:t>reaches MMI with an impairment rating. </a:t>
            </a:r>
          </a:p>
          <a:p>
            <a:endParaRPr lang="en-US" dirty="0"/>
          </a:p>
        </p:txBody>
      </p:sp>
      <p:sp>
        <p:nvSpPr>
          <p:cNvPr id="2" name="Slide Number Placeholder 1"/>
          <p:cNvSpPr>
            <a:spLocks noGrp="1"/>
          </p:cNvSpPr>
          <p:nvPr>
            <p:ph type="sldNum" sz="quarter" idx="12"/>
          </p:nvPr>
        </p:nvSpPr>
        <p:spPr/>
        <p:txBody>
          <a:bodyPr/>
          <a:lstStyle/>
          <a:p>
            <a:fld id="{9CCB4F34-F690-45DF-A7F1-92E3EC4F76E2}" type="slidenum">
              <a:rPr lang="en-US" smtClean="0"/>
              <a:t>24</a:t>
            </a:fld>
            <a:endParaRPr lang="en-US" dirty="0"/>
          </a:p>
        </p:txBody>
      </p:sp>
    </p:spTree>
    <p:extLst>
      <p:ext uri="{BB962C8B-B14F-4D97-AF65-F5344CB8AC3E}">
        <p14:creationId xmlns:p14="http://schemas.microsoft.com/office/powerpoint/2010/main" val="246168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77113"/>
            <a:ext cx="7239000" cy="4062651"/>
          </a:xfrm>
          <a:prstGeom prst="rect">
            <a:avLst/>
          </a:prstGeom>
        </p:spPr>
        <p:txBody>
          <a:bodyPr wrap="square">
            <a:spAutoFit/>
          </a:bodyPr>
          <a:lstStyle/>
          <a:p>
            <a:r>
              <a:rPr lang="en-US" dirty="0" smtClean="0"/>
              <a:t>In the event you disagree with an MMI determination there are alternatives or means to appeal.  Please contact your Adjuster and/or Workers’ Compensation Coordinator. </a:t>
            </a:r>
          </a:p>
          <a:p>
            <a:r>
              <a:rPr lang="en-US" dirty="0"/>
              <a:t> </a:t>
            </a:r>
          </a:p>
          <a:p>
            <a:r>
              <a:rPr lang="en-US" dirty="0" smtClean="0"/>
              <a:t>You may also contact an Ombudsman with the Texas Department of Insurance - Division </a:t>
            </a:r>
            <a:r>
              <a:rPr lang="en-US" dirty="0"/>
              <a:t>of Workers’ Compensation, whose role is to assist, in lieu of an attorney, in the dispute process.  </a:t>
            </a:r>
            <a:endParaRPr lang="en-US" dirty="0" smtClean="0"/>
          </a:p>
          <a:p>
            <a:endParaRPr lang="en-US" dirty="0" smtClean="0"/>
          </a:p>
          <a:p>
            <a:endParaRPr lang="en-US" dirty="0"/>
          </a:p>
          <a:p>
            <a:pPr algn="ctr">
              <a:spcBef>
                <a:spcPct val="0"/>
              </a:spcBef>
            </a:pPr>
            <a:r>
              <a:rPr lang="en-US" sz="3900" dirty="0" smtClean="0">
                <a:solidFill>
                  <a:schemeClr val="accent1"/>
                </a:solidFill>
                <a:latin typeface="+mj-lt"/>
                <a:ea typeface="+mj-ea"/>
                <a:cs typeface="+mj-cs"/>
              </a:rPr>
              <a:t>Ombudsman Services </a:t>
            </a:r>
            <a:r>
              <a:rPr lang="en-US" sz="3900" dirty="0">
                <a:solidFill>
                  <a:schemeClr val="accent1"/>
                </a:solidFill>
                <a:latin typeface="+mj-lt"/>
                <a:ea typeface="+mj-ea"/>
                <a:cs typeface="+mj-cs"/>
              </a:rPr>
              <a:t>are free</a:t>
            </a:r>
          </a:p>
        </p:txBody>
      </p:sp>
      <p:sp>
        <p:nvSpPr>
          <p:cNvPr id="3" name="Title 1"/>
          <p:cNvSpPr txBox="1">
            <a:spLocks/>
          </p:cNvSpPr>
          <p:nvPr/>
        </p:nvSpPr>
        <p:spPr>
          <a:xfrm>
            <a:off x="1043490" y="914400"/>
            <a:ext cx="7186110" cy="1143000"/>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Do You Disagree with an MMI Determination?</a:t>
            </a:r>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25</a:t>
            </a:fld>
            <a:endParaRPr lang="en-US" dirty="0"/>
          </a:p>
        </p:txBody>
      </p:sp>
    </p:spTree>
    <p:extLst>
      <p:ext uri="{BB962C8B-B14F-4D97-AF65-F5344CB8AC3E}">
        <p14:creationId xmlns:p14="http://schemas.microsoft.com/office/powerpoint/2010/main" val="2400013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838200"/>
            <a:ext cx="7620000" cy="1524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Overpayment</a:t>
            </a:r>
          </a:p>
        </p:txBody>
      </p:sp>
      <p:sp>
        <p:nvSpPr>
          <p:cNvPr id="5" name="Rectangle 4"/>
          <p:cNvSpPr/>
          <p:nvPr/>
        </p:nvSpPr>
        <p:spPr>
          <a:xfrm>
            <a:off x="1066800" y="1828800"/>
            <a:ext cx="7010400" cy="3877985"/>
          </a:xfrm>
          <a:prstGeom prst="rect">
            <a:avLst/>
          </a:prstGeom>
        </p:spPr>
        <p:txBody>
          <a:bodyPr wrap="square">
            <a:spAutoFit/>
          </a:bodyPr>
          <a:lstStyle/>
          <a:p>
            <a:pPr algn="just"/>
            <a:r>
              <a:rPr lang="en-US" b="1" dirty="0" smtClean="0"/>
              <a:t>What is a considered an Overpayment? </a:t>
            </a:r>
          </a:p>
          <a:p>
            <a:pPr marL="0" lvl="2" algn="just"/>
            <a:r>
              <a:rPr lang="en-US" sz="1600" dirty="0" smtClean="0"/>
              <a:t>Any </a:t>
            </a:r>
            <a:r>
              <a:rPr lang="en-US" sz="1600" dirty="0"/>
              <a:t>payment of </a:t>
            </a:r>
            <a:r>
              <a:rPr lang="en-US" sz="1600" dirty="0" smtClean="0"/>
              <a:t>Salary </a:t>
            </a:r>
            <a:r>
              <a:rPr lang="en-US" sz="1600" dirty="0"/>
              <a:t>C</a:t>
            </a:r>
            <a:r>
              <a:rPr lang="en-US" sz="1600" dirty="0" smtClean="0"/>
              <a:t>ontinuation</a:t>
            </a:r>
            <a:r>
              <a:rPr lang="en-US" sz="1600" dirty="0"/>
              <a:t>, Workers’ Comp </a:t>
            </a:r>
            <a:r>
              <a:rPr lang="en-US" sz="1600" dirty="0" smtClean="0"/>
              <a:t>Payments, </a:t>
            </a:r>
            <a:endParaRPr lang="en-US" sz="1600" dirty="0"/>
          </a:p>
          <a:p>
            <a:pPr algn="just"/>
            <a:r>
              <a:rPr lang="en-US" sz="1600" dirty="0" smtClean="0"/>
              <a:t>accrued </a:t>
            </a:r>
            <a:r>
              <a:rPr lang="en-US" sz="1600" dirty="0"/>
              <a:t>leave balances, city funds or benefits </a:t>
            </a:r>
            <a:r>
              <a:rPr lang="en-US" sz="1600" dirty="0" smtClean="0"/>
              <a:t>which, when </a:t>
            </a:r>
            <a:r>
              <a:rPr lang="en-US" sz="1600" dirty="0"/>
              <a:t>added to </a:t>
            </a:r>
            <a:r>
              <a:rPr lang="en-US" sz="1600" dirty="0" smtClean="0"/>
              <a:t>Workers’ Compensation </a:t>
            </a:r>
            <a:r>
              <a:rPr lang="en-US" sz="1600" dirty="0"/>
              <a:t>benefits paid, results in the recovering employee being paid more than allowed.</a:t>
            </a:r>
          </a:p>
          <a:p>
            <a:pPr algn="just"/>
            <a:r>
              <a:rPr lang="en-US" sz="1600" dirty="0"/>
              <a:t> </a:t>
            </a:r>
            <a:endParaRPr lang="en-US" sz="1600" dirty="0" smtClean="0"/>
          </a:p>
          <a:p>
            <a:pPr algn="just"/>
            <a:endParaRPr lang="en-US" dirty="0"/>
          </a:p>
          <a:p>
            <a:pPr algn="just"/>
            <a:r>
              <a:rPr lang="en-US" b="1" dirty="0" smtClean="0"/>
              <a:t>How </a:t>
            </a:r>
            <a:r>
              <a:rPr lang="en-US" b="1" dirty="0"/>
              <a:t>i</a:t>
            </a:r>
            <a:r>
              <a:rPr lang="en-US" b="1" dirty="0" smtClean="0"/>
              <a:t>s an Overpayment recovered?</a:t>
            </a:r>
            <a:endParaRPr lang="en-US" b="1" dirty="0"/>
          </a:p>
          <a:p>
            <a:pPr lvl="0"/>
            <a:r>
              <a:rPr lang="en-US" sz="1600" dirty="0" smtClean="0"/>
              <a:t>If you’re off work, this is automatically recovered through the payroll system. </a:t>
            </a:r>
            <a:br>
              <a:rPr lang="en-US" sz="1600" dirty="0" smtClean="0"/>
            </a:br>
            <a:r>
              <a:rPr lang="en-US" sz="1600" dirty="0" smtClean="0"/>
              <a:t/>
            </a:r>
            <a:br>
              <a:rPr lang="en-US" sz="1600" dirty="0" smtClean="0"/>
            </a:br>
            <a:r>
              <a:rPr lang="en-US" sz="1600" dirty="0" smtClean="0"/>
              <a:t>If you’ve returned to work, the </a:t>
            </a:r>
            <a:r>
              <a:rPr lang="en-US" sz="1600" dirty="0"/>
              <a:t>DDR and/or payroll representative will communicate with </a:t>
            </a:r>
            <a:r>
              <a:rPr lang="en-US" sz="1600" dirty="0" smtClean="0"/>
              <a:t>you to establish a </a:t>
            </a:r>
            <a:r>
              <a:rPr lang="en-US" sz="1600" dirty="0"/>
              <a:t>payment plan or a </a:t>
            </a:r>
            <a:r>
              <a:rPr lang="en-US" sz="1600" dirty="0" smtClean="0"/>
              <a:t>one-time deduction.</a:t>
            </a:r>
          </a:p>
          <a:p>
            <a:pPr lvl="0"/>
            <a:endParaRPr lang="en-US" sz="1600" dirty="0"/>
          </a:p>
        </p:txBody>
      </p:sp>
      <p:sp>
        <p:nvSpPr>
          <p:cNvPr id="2" name="Slide Number Placeholder 1"/>
          <p:cNvSpPr>
            <a:spLocks noGrp="1"/>
          </p:cNvSpPr>
          <p:nvPr>
            <p:ph type="sldNum" sz="quarter" idx="12"/>
          </p:nvPr>
        </p:nvSpPr>
        <p:spPr/>
        <p:txBody>
          <a:bodyPr/>
          <a:lstStyle/>
          <a:p>
            <a:fld id="{9CCB4F34-F690-45DF-A7F1-92E3EC4F76E2}" type="slidenum">
              <a:rPr lang="en-US" smtClean="0"/>
              <a:t>26</a:t>
            </a:fld>
            <a:endParaRPr lang="en-US" dirty="0"/>
          </a:p>
        </p:txBody>
      </p:sp>
    </p:spTree>
    <p:extLst>
      <p:ext uri="{BB962C8B-B14F-4D97-AF65-F5344CB8AC3E}">
        <p14:creationId xmlns:p14="http://schemas.microsoft.com/office/powerpoint/2010/main" val="369437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589681"/>
            <a:ext cx="6705600" cy="3582519"/>
          </a:xfrm>
          <a:prstGeom prst="rect">
            <a:avLst/>
          </a:prstGeom>
        </p:spPr>
        <p:txBody>
          <a:bodyPr wrap="square">
            <a:spAutoFit/>
          </a:bodyPr>
          <a:lstStyle/>
          <a:p>
            <a:pPr marL="22860" algn="just">
              <a:lnSpc>
                <a:spcPct val="80000"/>
              </a:lnSpc>
              <a:spcBef>
                <a:spcPct val="20000"/>
              </a:spcBef>
              <a:buClr>
                <a:schemeClr val="accent1"/>
              </a:buClr>
              <a:buSzPct val="76000"/>
            </a:pPr>
            <a:r>
              <a:rPr lang="en-US" dirty="0">
                <a:solidFill>
                  <a:schemeClr val="tx2"/>
                </a:solidFill>
              </a:rPr>
              <a:t>FMLA runs concurrently with Workers’ </a:t>
            </a:r>
            <a:r>
              <a:rPr lang="en-US" dirty="0" smtClean="0">
                <a:solidFill>
                  <a:schemeClr val="tx2"/>
                </a:solidFill>
              </a:rPr>
              <a:t>Compensation for qualifying employees.</a:t>
            </a:r>
          </a:p>
          <a:p>
            <a:pPr marL="22860" algn="just">
              <a:lnSpc>
                <a:spcPct val="80000"/>
              </a:lnSpc>
              <a:spcBef>
                <a:spcPct val="20000"/>
              </a:spcBef>
              <a:buClr>
                <a:schemeClr val="accent1"/>
              </a:buClr>
              <a:buSzPct val="76000"/>
            </a:pPr>
            <a:endParaRPr lang="en-US" dirty="0" smtClean="0">
              <a:solidFill>
                <a:schemeClr val="tx2"/>
              </a:solidFill>
            </a:endParaRPr>
          </a:p>
          <a:p>
            <a:pPr marL="297180"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Qualifications</a:t>
            </a:r>
          </a:p>
          <a:p>
            <a:pPr marL="754380" lvl="1"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If </a:t>
            </a:r>
            <a:r>
              <a:rPr lang="en-US" dirty="0">
                <a:solidFill>
                  <a:schemeClr val="tx2"/>
                </a:solidFill>
              </a:rPr>
              <a:t>you have worked for the City of Houston for at least one year, </a:t>
            </a:r>
            <a:endParaRPr lang="en-US" dirty="0" smtClean="0">
              <a:solidFill>
                <a:schemeClr val="tx2"/>
              </a:solidFill>
            </a:endParaRPr>
          </a:p>
          <a:p>
            <a:pPr marL="754380" lvl="1"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have </a:t>
            </a:r>
            <a:r>
              <a:rPr lang="en-US" dirty="0">
                <a:solidFill>
                  <a:schemeClr val="tx2"/>
                </a:solidFill>
              </a:rPr>
              <a:t>been physically present at work at least 1,250 hours during the previous twelve months, </a:t>
            </a:r>
            <a:endParaRPr lang="en-US" dirty="0" smtClean="0">
              <a:solidFill>
                <a:schemeClr val="tx2"/>
              </a:solidFill>
            </a:endParaRPr>
          </a:p>
          <a:p>
            <a:pPr marL="754380" lvl="1" indent="-274320" algn="just">
              <a:lnSpc>
                <a:spcPct val="80000"/>
              </a:lnSpc>
              <a:spcBef>
                <a:spcPct val="20000"/>
              </a:spcBef>
              <a:buClr>
                <a:schemeClr val="accent1"/>
              </a:buClr>
              <a:buSzPct val="76000"/>
              <a:buFont typeface="Wingdings 2" pitchFamily="18" charset="2"/>
              <a:buChar char=""/>
            </a:pPr>
            <a:r>
              <a:rPr lang="en-US" dirty="0" smtClean="0">
                <a:solidFill>
                  <a:schemeClr val="tx2"/>
                </a:solidFill>
              </a:rPr>
              <a:t>and </a:t>
            </a:r>
            <a:r>
              <a:rPr lang="en-US" dirty="0">
                <a:solidFill>
                  <a:schemeClr val="tx2"/>
                </a:solidFill>
              </a:rPr>
              <a:t>your injury/impairment is considered a serious health </a:t>
            </a:r>
            <a:r>
              <a:rPr lang="en-US" dirty="0" smtClean="0">
                <a:solidFill>
                  <a:schemeClr val="tx2"/>
                </a:solidFill>
              </a:rPr>
              <a:t>condition</a:t>
            </a:r>
          </a:p>
          <a:p>
            <a:pPr marL="22860" algn="just">
              <a:lnSpc>
                <a:spcPct val="80000"/>
              </a:lnSpc>
              <a:spcBef>
                <a:spcPct val="20000"/>
              </a:spcBef>
              <a:buClr>
                <a:schemeClr val="accent1"/>
              </a:buClr>
              <a:buSzPct val="76000"/>
            </a:pPr>
            <a:endParaRPr lang="en-US" dirty="0" smtClean="0">
              <a:solidFill>
                <a:schemeClr val="tx2"/>
              </a:solidFill>
            </a:endParaRPr>
          </a:p>
          <a:p>
            <a:pPr marL="22860" algn="just">
              <a:lnSpc>
                <a:spcPct val="80000"/>
              </a:lnSpc>
              <a:spcBef>
                <a:spcPct val="20000"/>
              </a:spcBef>
              <a:buClr>
                <a:schemeClr val="accent1"/>
              </a:buClr>
              <a:buSzPct val="76000"/>
            </a:pPr>
            <a:r>
              <a:rPr lang="en-US" dirty="0" smtClean="0">
                <a:solidFill>
                  <a:schemeClr val="tx2"/>
                </a:solidFill>
              </a:rPr>
              <a:t>Once </a:t>
            </a:r>
            <a:r>
              <a:rPr lang="en-US" dirty="0">
                <a:solidFill>
                  <a:schemeClr val="tx2"/>
                </a:solidFill>
              </a:rPr>
              <a:t>a determination is made on your status, your Family Medical Leave Coordinator will contact you with additional information. </a:t>
            </a:r>
            <a:endParaRPr lang="en-US" dirty="0" smtClean="0">
              <a:solidFill>
                <a:schemeClr val="tx2"/>
              </a:solidFill>
            </a:endParaRPr>
          </a:p>
        </p:txBody>
      </p:sp>
      <p:sp>
        <p:nvSpPr>
          <p:cNvPr id="3" name="Rectangle 2"/>
          <p:cNvSpPr/>
          <p:nvPr/>
        </p:nvSpPr>
        <p:spPr>
          <a:xfrm>
            <a:off x="1219200" y="914400"/>
            <a:ext cx="6705600" cy="1292662"/>
          </a:xfrm>
          <a:prstGeom prst="rect">
            <a:avLst/>
          </a:prstGeom>
        </p:spPr>
        <p:txBody>
          <a:bodyPr wrap="square">
            <a:spAutoFit/>
          </a:bodyPr>
          <a:lstStyle/>
          <a:p>
            <a:pPr algn="ctr">
              <a:spcBef>
                <a:spcPct val="0"/>
              </a:spcBef>
            </a:pPr>
            <a:r>
              <a:rPr lang="en-US" sz="3900" dirty="0" smtClean="0">
                <a:solidFill>
                  <a:schemeClr val="accent1"/>
                </a:solidFill>
                <a:latin typeface="+mj-lt"/>
                <a:ea typeface="+mj-ea"/>
                <a:cs typeface="+mj-cs"/>
              </a:rPr>
              <a:t>Family Medical Leave</a:t>
            </a:r>
          </a:p>
          <a:p>
            <a:pPr algn="ctr">
              <a:spcBef>
                <a:spcPct val="0"/>
              </a:spcBef>
            </a:pPr>
            <a:r>
              <a:rPr lang="en-US" sz="3900" b="1" dirty="0" smtClean="0">
                <a:solidFill>
                  <a:schemeClr val="accent1"/>
                </a:solidFill>
                <a:latin typeface="+mj-lt"/>
                <a:ea typeface="+mj-ea"/>
                <a:cs typeface="+mj-cs"/>
              </a:rPr>
              <a:t>(FMLA)</a:t>
            </a:r>
            <a:endParaRPr lang="en-US" sz="3900" b="1" dirty="0">
              <a:solidFill>
                <a:schemeClr val="accent1"/>
              </a:solidFill>
              <a:latin typeface="+mj-lt"/>
              <a:ea typeface="+mj-ea"/>
              <a:cs typeface="+mj-cs"/>
            </a:endParaRPr>
          </a:p>
        </p:txBody>
      </p:sp>
      <p:sp>
        <p:nvSpPr>
          <p:cNvPr id="4" name="Slide Number Placeholder 3"/>
          <p:cNvSpPr>
            <a:spLocks noGrp="1"/>
          </p:cNvSpPr>
          <p:nvPr>
            <p:ph type="sldNum" sz="quarter" idx="12"/>
          </p:nvPr>
        </p:nvSpPr>
        <p:spPr/>
        <p:txBody>
          <a:bodyPr/>
          <a:lstStyle/>
          <a:p>
            <a:fld id="{9CCB4F34-F690-45DF-A7F1-92E3EC4F76E2}" type="slidenum">
              <a:rPr lang="en-US" smtClean="0"/>
              <a:t>27</a:t>
            </a:fld>
            <a:endParaRPr lang="en-US" dirty="0"/>
          </a:p>
        </p:txBody>
      </p:sp>
    </p:spTree>
    <p:extLst>
      <p:ext uri="{BB962C8B-B14F-4D97-AF65-F5344CB8AC3E}">
        <p14:creationId xmlns:p14="http://schemas.microsoft.com/office/powerpoint/2010/main" val="1066171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10833" y="2590800"/>
            <a:ext cx="7186110" cy="1295400"/>
          </a:xfrm>
          <a:prstGeom prst="rect">
            <a:avLst/>
          </a:prstGeom>
        </p:spPr>
        <p:txBody>
          <a:bodyPr>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500" dirty="0" smtClean="0"/>
              <a:t>Possible Outcomes….</a:t>
            </a:r>
            <a:endParaRPr lang="en-US" sz="4500" dirty="0"/>
          </a:p>
        </p:txBody>
      </p:sp>
      <p:sp>
        <p:nvSpPr>
          <p:cNvPr id="2" name="Slide Number Placeholder 1"/>
          <p:cNvSpPr>
            <a:spLocks noGrp="1"/>
          </p:cNvSpPr>
          <p:nvPr>
            <p:ph type="sldNum" sz="quarter" idx="12"/>
          </p:nvPr>
        </p:nvSpPr>
        <p:spPr/>
        <p:txBody>
          <a:bodyPr/>
          <a:lstStyle/>
          <a:p>
            <a:fld id="{9CCB4F34-F690-45DF-A7F1-92E3EC4F76E2}" type="slidenum">
              <a:rPr lang="en-US" smtClean="0"/>
              <a:t>28</a:t>
            </a:fld>
            <a:endParaRPr lang="en-US" dirty="0"/>
          </a:p>
        </p:txBody>
      </p:sp>
    </p:spTree>
    <p:extLst>
      <p:ext uri="{BB962C8B-B14F-4D97-AF65-F5344CB8AC3E}">
        <p14:creationId xmlns:p14="http://schemas.microsoft.com/office/powerpoint/2010/main" val="2803532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Medical Questionnaire</a:t>
            </a:r>
            <a:endParaRPr lang="en-US" dirty="0"/>
          </a:p>
        </p:txBody>
      </p:sp>
      <p:sp>
        <p:nvSpPr>
          <p:cNvPr id="4" name="Content Placeholder 2"/>
          <p:cNvSpPr txBox="1">
            <a:spLocks/>
          </p:cNvSpPr>
          <p:nvPr/>
        </p:nvSpPr>
        <p:spPr>
          <a:xfrm>
            <a:off x="914400" y="2468880"/>
            <a:ext cx="7162800" cy="172212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dirty="0" smtClean="0"/>
              <a:t>A </a:t>
            </a:r>
            <a:r>
              <a:rPr lang="en-US" dirty="0"/>
              <a:t>document used to query a treating physician regarding the medical status of a recovering employee as it relates to the performance of essential functions.</a:t>
            </a:r>
          </a:p>
        </p:txBody>
      </p:sp>
      <p:sp>
        <p:nvSpPr>
          <p:cNvPr id="2" name="Slide Number Placeholder 1"/>
          <p:cNvSpPr>
            <a:spLocks noGrp="1"/>
          </p:cNvSpPr>
          <p:nvPr>
            <p:ph type="sldNum" sz="quarter" idx="12"/>
          </p:nvPr>
        </p:nvSpPr>
        <p:spPr/>
        <p:txBody>
          <a:bodyPr/>
          <a:lstStyle/>
          <a:p>
            <a:fld id="{9CCB4F34-F690-45DF-A7F1-92E3EC4F76E2}" type="slidenum">
              <a:rPr lang="en-US" smtClean="0"/>
              <a:t>29</a:t>
            </a:fld>
            <a:endParaRPr lang="en-US" dirty="0"/>
          </a:p>
        </p:txBody>
      </p:sp>
    </p:spTree>
    <p:extLst>
      <p:ext uri="{BB962C8B-B14F-4D97-AF65-F5344CB8AC3E}">
        <p14:creationId xmlns:p14="http://schemas.microsoft.com/office/powerpoint/2010/main" val="1386438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143000"/>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Is Workers’ Compensation?</a:t>
            </a:r>
            <a:endParaRPr lang="en-US" dirty="0"/>
          </a:p>
        </p:txBody>
      </p:sp>
      <p:sp>
        <p:nvSpPr>
          <p:cNvPr id="4" name="Content Placeholder 2"/>
          <p:cNvSpPr txBox="1">
            <a:spLocks/>
          </p:cNvSpPr>
          <p:nvPr/>
        </p:nvSpPr>
        <p:spPr>
          <a:xfrm>
            <a:off x="914400" y="2362200"/>
            <a:ext cx="7162800" cy="344424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dirty="0" smtClean="0"/>
              <a:t>Workers</a:t>
            </a:r>
            <a:r>
              <a:rPr lang="en-US" dirty="0"/>
              <a:t>’ Compensation is a state-regulated insurance program that provides </a:t>
            </a:r>
            <a:r>
              <a:rPr lang="en-US" dirty="0" smtClean="0"/>
              <a:t>you with income </a:t>
            </a:r>
            <a:r>
              <a:rPr lang="en-US" dirty="0"/>
              <a:t>and medical benefits </a:t>
            </a:r>
            <a:r>
              <a:rPr lang="en-US" dirty="0" smtClean="0"/>
              <a:t>after you’ve sustained </a:t>
            </a:r>
            <a:r>
              <a:rPr lang="en-US" dirty="0"/>
              <a:t>a work-related injury or illness. Workers’ Compensation pays your medical bills and replaces a portion of your lost wages.</a:t>
            </a:r>
          </a:p>
        </p:txBody>
      </p:sp>
      <p:sp>
        <p:nvSpPr>
          <p:cNvPr id="2" name="Slide Number Placeholder 1"/>
          <p:cNvSpPr>
            <a:spLocks noGrp="1"/>
          </p:cNvSpPr>
          <p:nvPr>
            <p:ph type="sldNum" sz="quarter" idx="12"/>
          </p:nvPr>
        </p:nvSpPr>
        <p:spPr/>
        <p:txBody>
          <a:bodyPr/>
          <a:lstStyle/>
          <a:p>
            <a:fld id="{9CCB4F34-F690-45DF-A7F1-92E3EC4F76E2}" type="slidenum">
              <a:rPr lang="en-US" smtClean="0"/>
              <a:t>3</a:t>
            </a:fld>
            <a:endParaRPr lang="en-US" dirty="0"/>
          </a:p>
        </p:txBody>
      </p:sp>
    </p:spTree>
    <p:extLst>
      <p:ext uri="{BB962C8B-B14F-4D97-AF65-F5344CB8AC3E}">
        <p14:creationId xmlns:p14="http://schemas.microsoft.com/office/powerpoint/2010/main" val="1018913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490" y="2170664"/>
            <a:ext cx="7186110" cy="4401205"/>
          </a:xfrm>
          <a:prstGeom prst="rect">
            <a:avLst/>
          </a:prstGeom>
        </p:spPr>
        <p:txBody>
          <a:bodyPr wrap="square">
            <a:spAutoFit/>
          </a:bodyPr>
          <a:lstStyle/>
          <a:p>
            <a:pPr algn="just"/>
            <a:r>
              <a:rPr lang="en-US" sz="2000" dirty="0" smtClean="0"/>
              <a:t>The </a:t>
            </a:r>
            <a:r>
              <a:rPr lang="en-US" sz="2000" dirty="0"/>
              <a:t>non-punitive, non-disciplinary process of removing </a:t>
            </a:r>
            <a:r>
              <a:rPr lang="en-US" sz="2000" dirty="0" smtClean="0"/>
              <a:t>an </a:t>
            </a:r>
            <a:r>
              <a:rPr lang="en-US" sz="2000" dirty="0"/>
              <a:t>employee from a position of employment with the City pursuant to Section 14-185 of the Code of Ordinances or Section 143.1115 of the Texas Local Government Code</a:t>
            </a:r>
            <a:r>
              <a:rPr lang="en-US" sz="2000" dirty="0" smtClean="0"/>
              <a:t>.</a:t>
            </a:r>
          </a:p>
          <a:p>
            <a:pPr algn="just"/>
            <a:endParaRPr lang="en-US" sz="2000" dirty="0"/>
          </a:p>
          <a:p>
            <a:pPr algn="just"/>
            <a:r>
              <a:rPr lang="en-US" sz="2000" dirty="0" smtClean="0"/>
              <a:t>If </a:t>
            </a:r>
            <a:r>
              <a:rPr lang="en-US" sz="2000" dirty="0"/>
              <a:t>upon receipt and evaluation of the medical questionnaire it is determined that there is no potential for a recovering employee to return to </a:t>
            </a:r>
            <a:r>
              <a:rPr lang="en-US" sz="2000" dirty="0" smtClean="0"/>
              <a:t>perform the full essential functions of his job, </a:t>
            </a:r>
            <a:r>
              <a:rPr lang="en-US" sz="2000" dirty="0"/>
              <a:t>there will be a referral to the </a:t>
            </a:r>
            <a:r>
              <a:rPr lang="en-US" sz="2000" dirty="0" smtClean="0"/>
              <a:t>Work Referral Program.  If job opportunities cannot be found, then the </a:t>
            </a:r>
            <a:r>
              <a:rPr lang="en-US" sz="2000" dirty="0"/>
              <a:t>medical separation </a:t>
            </a:r>
            <a:r>
              <a:rPr lang="en-US" sz="2000" dirty="0" smtClean="0"/>
              <a:t>process may be taken in to consideration.</a:t>
            </a:r>
          </a:p>
          <a:p>
            <a:pPr algn="just"/>
            <a:endParaRPr lang="en-US" sz="2000" dirty="0"/>
          </a:p>
        </p:txBody>
      </p:sp>
      <p:sp>
        <p:nvSpPr>
          <p:cNvPr id="4" name="Title 1"/>
          <p:cNvSpPr txBox="1">
            <a:spLocks/>
          </p:cNvSpPr>
          <p:nvPr/>
        </p:nvSpPr>
        <p:spPr>
          <a:xfrm>
            <a:off x="1043490" y="1027664"/>
            <a:ext cx="718611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Medical Separation</a:t>
            </a:r>
            <a:endParaRPr lang="en-US" dirty="0"/>
          </a:p>
        </p:txBody>
      </p:sp>
      <p:sp>
        <p:nvSpPr>
          <p:cNvPr id="3" name="Slide Number Placeholder 2"/>
          <p:cNvSpPr>
            <a:spLocks noGrp="1"/>
          </p:cNvSpPr>
          <p:nvPr>
            <p:ph type="sldNum" sz="quarter" idx="12"/>
          </p:nvPr>
        </p:nvSpPr>
        <p:spPr/>
        <p:txBody>
          <a:bodyPr/>
          <a:lstStyle/>
          <a:p>
            <a:fld id="{9CCB4F34-F690-45DF-A7F1-92E3EC4F76E2}" type="slidenum">
              <a:rPr lang="en-US" smtClean="0"/>
              <a:t>30</a:t>
            </a:fld>
            <a:endParaRPr lang="en-US" dirty="0"/>
          </a:p>
        </p:txBody>
      </p:sp>
    </p:spTree>
    <p:extLst>
      <p:ext uri="{BB962C8B-B14F-4D97-AF65-F5344CB8AC3E}">
        <p14:creationId xmlns:p14="http://schemas.microsoft.com/office/powerpoint/2010/main" val="1100728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143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Speak Up</a:t>
            </a:r>
            <a:endParaRPr lang="en-US" dirty="0"/>
          </a:p>
        </p:txBody>
      </p:sp>
      <p:sp>
        <p:nvSpPr>
          <p:cNvPr id="4" name="Rectangle 3"/>
          <p:cNvSpPr/>
          <p:nvPr/>
        </p:nvSpPr>
        <p:spPr>
          <a:xfrm>
            <a:off x="762000" y="1905000"/>
            <a:ext cx="7620000" cy="3970318"/>
          </a:xfrm>
          <a:prstGeom prst="rect">
            <a:avLst/>
          </a:prstGeom>
        </p:spPr>
        <p:txBody>
          <a:bodyPr wrap="square">
            <a:spAutoFit/>
          </a:bodyPr>
          <a:lstStyle/>
          <a:p>
            <a:pPr lvl="0"/>
            <a:r>
              <a:rPr lang="en-US" dirty="0" smtClean="0"/>
              <a:t>.. if </a:t>
            </a:r>
            <a:r>
              <a:rPr lang="en-US" dirty="0"/>
              <a:t>you have questions or concerns, and if you don't understand, ask again. You have a right to know.</a:t>
            </a:r>
          </a:p>
          <a:p>
            <a:pPr lvl="0"/>
            <a:endParaRPr lang="en-US" dirty="0"/>
          </a:p>
          <a:p>
            <a:pPr lvl="0"/>
            <a:r>
              <a:rPr lang="en-US" dirty="0" smtClean="0"/>
              <a:t>... if </a:t>
            </a:r>
            <a:r>
              <a:rPr lang="en-US" dirty="0"/>
              <a:t>you don't understand something that your health care professional tells you.</a:t>
            </a:r>
          </a:p>
          <a:p>
            <a:pPr lvl="0"/>
            <a:endParaRPr lang="en-US" dirty="0"/>
          </a:p>
          <a:p>
            <a:pPr lvl="0"/>
            <a:r>
              <a:rPr lang="en-US" dirty="0" smtClean="0"/>
              <a:t>.. concerning </a:t>
            </a:r>
            <a:r>
              <a:rPr lang="en-US" dirty="0"/>
              <a:t>pain relief and pain management. Discuss pain relief options with your health care team.</a:t>
            </a:r>
          </a:p>
          <a:p>
            <a:pPr lvl="0"/>
            <a:endParaRPr lang="en-US" dirty="0" smtClean="0"/>
          </a:p>
          <a:p>
            <a:r>
              <a:rPr lang="en-US" dirty="0" smtClean="0"/>
              <a:t>.. if </a:t>
            </a:r>
            <a:r>
              <a:rPr lang="en-US" dirty="0"/>
              <a:t>you do not understand a subject. Ask for additional explanation.</a:t>
            </a:r>
          </a:p>
          <a:p>
            <a:pPr lvl="0"/>
            <a:endParaRPr lang="en-US" dirty="0"/>
          </a:p>
          <a:p>
            <a:pPr lvl="0"/>
            <a:r>
              <a:rPr lang="en-US" dirty="0" smtClean="0"/>
              <a:t>.. when </a:t>
            </a:r>
            <a:r>
              <a:rPr lang="en-US" dirty="0"/>
              <a:t>there is a delay or non- </a:t>
            </a:r>
            <a:r>
              <a:rPr lang="en-US" dirty="0" smtClean="0"/>
              <a:t>approval of your recommended treatment.</a:t>
            </a:r>
            <a:endParaRPr lang="en-US" dirty="0"/>
          </a:p>
        </p:txBody>
      </p:sp>
      <p:sp>
        <p:nvSpPr>
          <p:cNvPr id="2" name="Slide Number Placeholder 1"/>
          <p:cNvSpPr>
            <a:spLocks noGrp="1"/>
          </p:cNvSpPr>
          <p:nvPr>
            <p:ph type="sldNum" sz="quarter" idx="12"/>
          </p:nvPr>
        </p:nvSpPr>
        <p:spPr/>
        <p:txBody>
          <a:bodyPr/>
          <a:lstStyle/>
          <a:p>
            <a:fld id="{9CCB4F34-F690-45DF-A7F1-92E3EC4F76E2}" type="slidenum">
              <a:rPr lang="en-US" smtClean="0"/>
              <a:t>31</a:t>
            </a:fld>
            <a:endParaRPr lang="en-US" dirty="0"/>
          </a:p>
        </p:txBody>
      </p:sp>
    </p:spTree>
    <p:extLst>
      <p:ext uri="{BB962C8B-B14F-4D97-AF65-F5344CB8AC3E}">
        <p14:creationId xmlns:p14="http://schemas.microsoft.com/office/powerpoint/2010/main" val="456101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99947" y="2971800"/>
            <a:ext cx="7186110" cy="12954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500" dirty="0" smtClean="0"/>
              <a:t>QUESTIONS</a:t>
            </a:r>
            <a:endParaRPr lang="en-US" sz="4500" dirty="0"/>
          </a:p>
        </p:txBody>
      </p:sp>
      <p:sp>
        <p:nvSpPr>
          <p:cNvPr id="5" name="Action Button: Help 4">
            <a:hlinkClick r:id="" action="ppaction://noaction" highlightClick="1"/>
          </p:cNvPr>
          <p:cNvSpPr/>
          <p:nvPr/>
        </p:nvSpPr>
        <p:spPr>
          <a:xfrm>
            <a:off x="6814457" y="5029200"/>
            <a:ext cx="1371600" cy="1219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Help 5">
            <a:hlinkClick r:id="" action="ppaction://noaction" highlightClick="1"/>
          </p:cNvPr>
          <p:cNvSpPr/>
          <p:nvPr/>
        </p:nvSpPr>
        <p:spPr>
          <a:xfrm>
            <a:off x="999947" y="5029200"/>
            <a:ext cx="1371600" cy="1219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Help 6">
            <a:hlinkClick r:id="" action="ppaction://noaction" highlightClick="1"/>
          </p:cNvPr>
          <p:cNvSpPr/>
          <p:nvPr/>
        </p:nvSpPr>
        <p:spPr>
          <a:xfrm>
            <a:off x="6791916" y="1143000"/>
            <a:ext cx="1371600" cy="1219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Help 7">
            <a:hlinkClick r:id="" action="ppaction://noaction" highlightClick="1"/>
          </p:cNvPr>
          <p:cNvSpPr/>
          <p:nvPr/>
        </p:nvSpPr>
        <p:spPr>
          <a:xfrm>
            <a:off x="999947" y="1143000"/>
            <a:ext cx="1371600" cy="121920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9CCB4F34-F690-45DF-A7F1-92E3EC4F76E2}" type="slidenum">
              <a:rPr lang="en-US" smtClean="0"/>
              <a:t>32</a:t>
            </a:fld>
            <a:endParaRPr lang="en-US" dirty="0"/>
          </a:p>
        </p:txBody>
      </p:sp>
    </p:spTree>
    <p:extLst>
      <p:ext uri="{BB962C8B-B14F-4D97-AF65-F5344CB8AC3E}">
        <p14:creationId xmlns:p14="http://schemas.microsoft.com/office/powerpoint/2010/main" val="3851910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772400" cy="5181600"/>
          </a:xfrm>
          <a:prstGeom prst="rect">
            <a:avLst/>
          </a:prstGeom>
        </p:spPr>
      </p:pic>
      <p:sp>
        <p:nvSpPr>
          <p:cNvPr id="2" name="TextBox 1"/>
          <p:cNvSpPr txBox="1"/>
          <p:nvPr/>
        </p:nvSpPr>
        <p:spPr>
          <a:xfrm>
            <a:off x="2133600" y="1905000"/>
            <a:ext cx="5105400" cy="3276600"/>
          </a:xfrm>
          <a:prstGeom prst="rect">
            <a:avLst/>
          </a:prstGeom>
        </p:spPr>
        <p:txBody>
          <a:bodyPr>
            <a:normAutofit fontScale="90000" lnSpcReduction="10000"/>
          </a:bodyPr>
          <a:lstStyle>
            <a:defPPr>
              <a:defRPr lang="en-US"/>
            </a:defPPr>
            <a:lvl1pPr algn="ctr">
              <a:spcBef>
                <a:spcPct val="0"/>
              </a:spcBef>
              <a:buNone/>
              <a:defRPr sz="55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just"/>
            <a:r>
              <a:rPr lang="en-US" sz="3200" b="1" dirty="0"/>
              <a:t>You are our most important asset and we are here to ensure you receive the benefits you are entitled to, </a:t>
            </a:r>
            <a:r>
              <a:rPr lang="en-US" sz="3200" b="1" dirty="0" smtClean="0"/>
              <a:t> that you are treated </a:t>
            </a:r>
            <a:r>
              <a:rPr lang="en-US" sz="3200" b="1" dirty="0"/>
              <a:t>respectfully and </a:t>
            </a:r>
            <a:r>
              <a:rPr lang="en-US" sz="3200" b="1" dirty="0" smtClean="0"/>
              <a:t>fairly… </a:t>
            </a:r>
          </a:p>
          <a:p>
            <a:pPr algn="just"/>
            <a:endParaRPr lang="en-US" sz="3200" b="1" dirty="0"/>
          </a:p>
          <a:p>
            <a:r>
              <a:rPr lang="en-US" sz="3200" b="1" dirty="0" smtClean="0"/>
              <a:t>every </a:t>
            </a:r>
            <a:r>
              <a:rPr lang="en-US" sz="3200" b="1" dirty="0"/>
              <a:t>step of the way</a:t>
            </a:r>
            <a:r>
              <a:rPr lang="en-US" sz="3200" b="1" dirty="0" smtClean="0"/>
              <a:t>!  </a:t>
            </a:r>
            <a:endParaRPr lang="en-US" sz="3200" b="1" dirty="0"/>
          </a:p>
        </p:txBody>
      </p:sp>
      <p:sp>
        <p:nvSpPr>
          <p:cNvPr id="3" name="Slide Number Placeholder 2"/>
          <p:cNvSpPr>
            <a:spLocks noGrp="1"/>
          </p:cNvSpPr>
          <p:nvPr>
            <p:ph type="sldNum" sz="quarter" idx="12"/>
          </p:nvPr>
        </p:nvSpPr>
        <p:spPr/>
        <p:txBody>
          <a:bodyPr/>
          <a:lstStyle/>
          <a:p>
            <a:fld id="{9CCB4F34-F690-45DF-A7F1-92E3EC4F76E2}" type="slidenum">
              <a:rPr lang="en-US" smtClean="0"/>
              <a:t>33</a:t>
            </a:fld>
            <a:endParaRPr lang="en-US" dirty="0"/>
          </a:p>
        </p:txBody>
      </p:sp>
    </p:spTree>
    <p:extLst>
      <p:ext uri="{BB962C8B-B14F-4D97-AF65-F5344CB8AC3E}">
        <p14:creationId xmlns:p14="http://schemas.microsoft.com/office/powerpoint/2010/main" val="1658882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09600"/>
            <a:ext cx="8229600" cy="762000"/>
          </a:xfrm>
        </p:spPr>
        <p:txBody>
          <a:bodyPr/>
          <a:lstStyle/>
          <a:p>
            <a:pPr algn="ctr"/>
            <a:r>
              <a:rPr lang="en-US" altLang="en-US" sz="4000" smtClean="0">
                <a:latin typeface="Arial" charset="0"/>
              </a:rPr>
              <a:t>Workers’ Compensation Partners</a:t>
            </a:r>
          </a:p>
        </p:txBody>
      </p:sp>
      <p:graphicFrame>
        <p:nvGraphicFramePr>
          <p:cNvPr id="13315" name="Object 5"/>
          <p:cNvGraphicFramePr>
            <a:graphicFrameLocks noChangeAspect="1"/>
          </p:cNvGraphicFramePr>
          <p:nvPr>
            <p:extLst>
              <p:ext uri="{D42A27DB-BD31-4B8C-83A1-F6EECF244321}">
                <p14:modId xmlns:p14="http://schemas.microsoft.com/office/powerpoint/2010/main" val="3809741826"/>
              </p:ext>
            </p:extLst>
          </p:nvPr>
        </p:nvGraphicFramePr>
        <p:xfrm>
          <a:off x="1142999" y="4872037"/>
          <a:ext cx="1981200" cy="731838"/>
        </p:xfrm>
        <a:graphic>
          <a:graphicData uri="http://schemas.openxmlformats.org/presentationml/2006/ole">
            <mc:AlternateContent xmlns:mc="http://schemas.openxmlformats.org/markup-compatibility/2006">
              <mc:Choice xmlns:v="urn:schemas-microsoft-com:vml" Requires="v">
                <p:oleObj spid="_x0000_s1028" name="Photo Editor Photo" r:id="rId4" imgW="3809524" imgH="1142857" progId="">
                  <p:embed/>
                </p:oleObj>
              </mc:Choice>
              <mc:Fallback>
                <p:oleObj name="Photo Editor Photo" r:id="rId4" imgW="3809524" imgH="11428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99" y="4872037"/>
                        <a:ext cx="19812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9"/>
          <p:cNvSpPr>
            <a:spLocks noChangeArrowheads="1"/>
          </p:cNvSpPr>
          <p:nvPr/>
        </p:nvSpPr>
        <p:spPr bwMode="auto">
          <a:xfrm>
            <a:off x="990600" y="2514600"/>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200" i="0" u="none" dirty="0" smtClean="0">
                <a:solidFill>
                  <a:srgbClr val="000000"/>
                </a:solidFill>
              </a:rPr>
              <a:t>P.O. Box 2805</a:t>
            </a:r>
          </a:p>
          <a:p>
            <a:pPr eaLnBrk="1" hangingPunct="1">
              <a:spcBef>
                <a:spcPct val="0"/>
              </a:spcBef>
              <a:buClrTx/>
              <a:buSzTx/>
              <a:buFontTx/>
              <a:buNone/>
            </a:pPr>
            <a:r>
              <a:rPr lang="en-US" altLang="en-US" sz="1200" dirty="0" smtClean="0">
                <a:solidFill>
                  <a:srgbClr val="000000"/>
                </a:solidFill>
              </a:rPr>
              <a:t>Clinton, Iowa 52733-2805</a:t>
            </a:r>
          </a:p>
          <a:p>
            <a:pPr eaLnBrk="1" hangingPunct="1">
              <a:spcBef>
                <a:spcPct val="0"/>
              </a:spcBef>
              <a:buClrTx/>
              <a:buSzTx/>
              <a:buFontTx/>
              <a:buNone/>
            </a:pPr>
            <a:r>
              <a:rPr lang="en-US" altLang="en-US" sz="1200" i="0" u="none" dirty="0" smtClean="0">
                <a:solidFill>
                  <a:srgbClr val="000000"/>
                </a:solidFill>
              </a:rPr>
              <a:t>Office </a:t>
            </a:r>
            <a:r>
              <a:rPr lang="en-US" altLang="en-US" sz="1200" i="0" u="none" smtClean="0">
                <a:solidFill>
                  <a:srgbClr val="000000"/>
                </a:solidFill>
              </a:rPr>
              <a:t>#:  832 </a:t>
            </a:r>
            <a:r>
              <a:rPr lang="en-US" altLang="en-US" sz="1200" i="0" u="none" dirty="0" smtClean="0">
                <a:solidFill>
                  <a:srgbClr val="000000"/>
                </a:solidFill>
              </a:rPr>
              <a:t>-710-4444</a:t>
            </a:r>
          </a:p>
          <a:p>
            <a:pPr eaLnBrk="1" hangingPunct="1">
              <a:spcBef>
                <a:spcPct val="0"/>
              </a:spcBef>
              <a:buClrTx/>
              <a:buSzTx/>
              <a:buFontTx/>
              <a:buNone/>
            </a:pPr>
            <a:r>
              <a:rPr lang="en-US" altLang="en-US" sz="1200" dirty="0" smtClean="0">
                <a:solidFill>
                  <a:srgbClr val="000000"/>
                </a:solidFill>
              </a:rPr>
              <a:t>Fax #:      832-710-4440</a:t>
            </a:r>
            <a:endParaRPr lang="en-US" altLang="en-US" sz="1200" i="0" u="none" dirty="0">
              <a:solidFill>
                <a:srgbClr val="000000"/>
              </a:solidFill>
            </a:endParaRPr>
          </a:p>
        </p:txBody>
      </p:sp>
      <p:sp>
        <p:nvSpPr>
          <p:cNvPr id="13317" name="Rectangle 3"/>
          <p:cNvSpPr>
            <a:spLocks noChangeArrowheads="1"/>
          </p:cNvSpPr>
          <p:nvPr/>
        </p:nvSpPr>
        <p:spPr bwMode="auto">
          <a:xfrm>
            <a:off x="3200400" y="1905000"/>
            <a:ext cx="525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just" eaLnBrk="1" hangingPunct="1">
              <a:lnSpc>
                <a:spcPct val="90000"/>
              </a:lnSpc>
              <a:spcAft>
                <a:spcPct val="20000"/>
              </a:spcAft>
              <a:buFont typeface="Wingdings" pitchFamily="2" charset="2"/>
              <a:buNone/>
            </a:pPr>
            <a:endParaRPr lang="en-US" altLang="en-US" sz="1000" i="0" u="none"/>
          </a:p>
          <a:p>
            <a:pPr eaLnBrk="1" hangingPunct="1">
              <a:spcBef>
                <a:spcPct val="0"/>
              </a:spcBef>
              <a:buClrTx/>
              <a:buSzTx/>
              <a:buFontTx/>
              <a:buNone/>
            </a:pPr>
            <a:r>
              <a:rPr lang="en-US" altLang="en-US" sz="1600" i="0" u="none">
                <a:solidFill>
                  <a:srgbClr val="000000"/>
                </a:solidFill>
              </a:rPr>
              <a:t>The City’s Third Party Administrator (TPA) investigates </a:t>
            </a:r>
          </a:p>
          <a:p>
            <a:pPr eaLnBrk="1" hangingPunct="1">
              <a:spcBef>
                <a:spcPct val="0"/>
              </a:spcBef>
              <a:buClrTx/>
              <a:buSzTx/>
              <a:buFontTx/>
              <a:buNone/>
            </a:pPr>
            <a:r>
              <a:rPr lang="en-US" altLang="en-US" sz="1600" i="0" u="none">
                <a:solidFill>
                  <a:srgbClr val="000000"/>
                </a:solidFill>
              </a:rPr>
              <a:t>and administers the City’s workers’  compensation </a:t>
            </a:r>
          </a:p>
          <a:p>
            <a:pPr eaLnBrk="1" hangingPunct="1">
              <a:spcBef>
                <a:spcPct val="0"/>
              </a:spcBef>
              <a:buClrTx/>
              <a:buSzTx/>
              <a:buFontTx/>
              <a:buNone/>
            </a:pPr>
            <a:r>
              <a:rPr lang="en-US" altLang="en-US" sz="1600" i="0" u="none">
                <a:solidFill>
                  <a:srgbClr val="000000"/>
                </a:solidFill>
              </a:rPr>
              <a:t>claims.</a:t>
            </a:r>
          </a:p>
        </p:txBody>
      </p:sp>
      <p:sp>
        <p:nvSpPr>
          <p:cNvPr id="13318" name="Rectangle 15"/>
          <p:cNvSpPr>
            <a:spLocks noChangeArrowheads="1"/>
          </p:cNvSpPr>
          <p:nvPr/>
        </p:nvSpPr>
        <p:spPr bwMode="auto">
          <a:xfrm>
            <a:off x="896142" y="3733800"/>
            <a:ext cx="771445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600" i="0" u="none" dirty="0">
                <a:solidFill>
                  <a:srgbClr val="000000"/>
                </a:solidFill>
              </a:rPr>
              <a:t>The TPA utilizes other partners to review medical bills for compliance and payment as well as other cost containment functions. </a:t>
            </a:r>
          </a:p>
        </p:txBody>
      </p:sp>
      <p:sp>
        <p:nvSpPr>
          <p:cNvPr id="10" name="Slide Number Placeholder 9"/>
          <p:cNvSpPr>
            <a:spLocks noGrp="1"/>
          </p:cNvSpPr>
          <p:nvPr>
            <p:ph type="sldNum" sz="quarter" idx="12"/>
          </p:nvPr>
        </p:nvSpPr>
        <p:spPr/>
        <p:txBody>
          <a:bodyPr/>
          <a:lstStyle/>
          <a:p>
            <a:pPr>
              <a:defRPr/>
            </a:pPr>
            <a:fld id="{5A04864E-7EE3-48B0-B416-D36ABEB6D3E4}" type="slidenum">
              <a:rPr lang="en-US" altLang="en-US" smtClean="0"/>
              <a:pPr>
                <a:defRPr/>
              </a:pPr>
              <a:t>4</a:t>
            </a:fld>
            <a:endParaRPr lang="en-US" altLang="en-US"/>
          </a:p>
        </p:txBody>
      </p:sp>
      <p:pic>
        <p:nvPicPr>
          <p:cNvPr id="13320" name="Picture 12"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143" y="1370012"/>
            <a:ext cx="17129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C:\Users\e128038\AppData\Local\Microsoft\Windows\Temporary Internet Files\Content.Outlook\SMBFVM2T\PMOA Logo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648200"/>
            <a:ext cx="1447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22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490" y="1989415"/>
            <a:ext cx="7024744" cy="3877985"/>
          </a:xfrm>
          <a:prstGeom prst="rect">
            <a:avLst/>
          </a:prstGeom>
        </p:spPr>
        <p:txBody>
          <a:bodyPr wrap="square">
            <a:spAutoFit/>
          </a:bodyPr>
          <a:lstStyle/>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initial choice of doctor</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receive reasonable and necessary medical care to treat work-related injury or illness</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receive income benefits </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confidentiality </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receive a copy of the entire Supervisor Accident Packet</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Office of Injured Employee Council services</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hire an attorney to help get benefits or resolve disputes </a:t>
            </a:r>
          </a:p>
          <a:p>
            <a:pPr marL="342900" indent="-274320" algn="just">
              <a:lnSpc>
                <a:spcPct val="80000"/>
              </a:lnSpc>
              <a:spcAft>
                <a:spcPts val="1200"/>
              </a:spcAft>
              <a:buClr>
                <a:schemeClr val="accent1"/>
              </a:buClr>
              <a:buSzPct val="76000"/>
              <a:buFont typeface="Wingdings 2" pitchFamily="18" charset="2"/>
              <a:buChar char=""/>
            </a:pPr>
            <a:r>
              <a:rPr lang="en-US" sz="2000" dirty="0">
                <a:solidFill>
                  <a:schemeClr val="tx2"/>
                </a:solidFill>
              </a:rPr>
              <a:t>Right to judicial review of disputed claims</a:t>
            </a:r>
          </a:p>
        </p:txBody>
      </p:sp>
      <p:sp>
        <p:nvSpPr>
          <p:cNvPr id="3" name="Title 1"/>
          <p:cNvSpPr txBox="1">
            <a:spLocks/>
          </p:cNvSpPr>
          <p:nvPr/>
        </p:nvSpPr>
        <p:spPr>
          <a:xfrm>
            <a:off x="1043490" y="914400"/>
            <a:ext cx="7024744" cy="951464"/>
          </a:xfrm>
          <a:prstGeom prst="rect">
            <a:avLst/>
          </a:prstGeom>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Employee Rights</a:t>
            </a:r>
          </a:p>
        </p:txBody>
      </p:sp>
      <p:sp>
        <p:nvSpPr>
          <p:cNvPr id="4" name="Slide Number Placeholder 3"/>
          <p:cNvSpPr>
            <a:spLocks noGrp="1"/>
          </p:cNvSpPr>
          <p:nvPr>
            <p:ph type="sldNum" sz="quarter" idx="12"/>
          </p:nvPr>
        </p:nvSpPr>
        <p:spPr/>
        <p:txBody>
          <a:bodyPr/>
          <a:lstStyle/>
          <a:p>
            <a:fld id="{9CCB4F34-F690-45DF-A7F1-92E3EC4F76E2}" type="slidenum">
              <a:rPr lang="en-US" smtClean="0"/>
              <a:t>5</a:t>
            </a:fld>
            <a:endParaRPr lang="en-US" dirty="0"/>
          </a:p>
        </p:txBody>
      </p:sp>
    </p:spTree>
    <p:extLst>
      <p:ext uri="{BB962C8B-B14F-4D97-AF65-F5344CB8AC3E}">
        <p14:creationId xmlns:p14="http://schemas.microsoft.com/office/powerpoint/2010/main" val="350432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91400" cy="990600"/>
          </a:xfrm>
        </p:spPr>
        <p:txBody>
          <a:bodyPr>
            <a:normAutofit/>
          </a:bodyPr>
          <a:lstStyle/>
          <a:p>
            <a:pPr algn="ctr"/>
            <a:r>
              <a:rPr lang="en-US" dirty="0"/>
              <a:t>E</a:t>
            </a:r>
            <a:r>
              <a:rPr lang="en-US" dirty="0" smtClean="0"/>
              <a:t>mployee Responsibilities</a:t>
            </a:r>
            <a:endParaRPr lang="en-US" dirty="0"/>
          </a:p>
        </p:txBody>
      </p:sp>
      <p:sp>
        <p:nvSpPr>
          <p:cNvPr id="3" name="Text Placeholder 2"/>
          <p:cNvSpPr>
            <a:spLocks noGrp="1"/>
          </p:cNvSpPr>
          <p:nvPr>
            <p:ph type="body" idx="1"/>
          </p:nvPr>
        </p:nvSpPr>
        <p:spPr>
          <a:xfrm>
            <a:off x="838200" y="1905000"/>
            <a:ext cx="3209548" cy="411162"/>
          </a:xfrm>
        </p:spPr>
        <p:txBody>
          <a:bodyPr>
            <a:noAutofit/>
          </a:bodyPr>
          <a:lstStyle/>
          <a:p>
            <a:r>
              <a:rPr lang="en-US" dirty="0"/>
              <a:t> </a:t>
            </a:r>
          </a:p>
          <a:p>
            <a:r>
              <a:rPr lang="en-US" u="sng" dirty="0" smtClean="0"/>
              <a:t>State</a:t>
            </a:r>
            <a:endParaRPr lang="en-US" dirty="0"/>
          </a:p>
        </p:txBody>
      </p:sp>
      <p:sp>
        <p:nvSpPr>
          <p:cNvPr id="4" name="Content Placeholder 3"/>
          <p:cNvSpPr>
            <a:spLocks noGrp="1"/>
          </p:cNvSpPr>
          <p:nvPr>
            <p:ph sz="half" idx="2"/>
          </p:nvPr>
        </p:nvSpPr>
        <p:spPr>
          <a:xfrm>
            <a:off x="762000" y="2438400"/>
            <a:ext cx="3699577" cy="3886200"/>
          </a:xfrm>
        </p:spPr>
        <p:txBody>
          <a:bodyPr>
            <a:noAutofit/>
          </a:bodyPr>
          <a:lstStyle/>
          <a:p>
            <a:pPr lvl="0"/>
            <a:r>
              <a:rPr lang="en-US" sz="1400" dirty="0" smtClean="0"/>
              <a:t>Tell </a:t>
            </a:r>
            <a:r>
              <a:rPr lang="en-US" sz="1400" dirty="0"/>
              <a:t>employer about injury or occupational disease</a:t>
            </a:r>
          </a:p>
          <a:p>
            <a:pPr lvl="0"/>
            <a:r>
              <a:rPr lang="en-US" sz="1400" dirty="0"/>
              <a:t>Complete &amp; send Employee's Claim for Compensation for a Work-Related Injury or Occupational Disease form to Division of Workers’ Compensation </a:t>
            </a:r>
          </a:p>
          <a:p>
            <a:pPr lvl="0"/>
            <a:r>
              <a:rPr lang="en-US" sz="1400" dirty="0"/>
              <a:t>Tell Division of Workers’ Compensation and the City’s Third Party Administrator whenever income or employment changes</a:t>
            </a:r>
          </a:p>
          <a:p>
            <a:pPr lvl="0"/>
            <a:r>
              <a:rPr lang="en-US" sz="1400" dirty="0"/>
              <a:t>Tell Division of Workers’ Compensation and the City’s Third Party Administrator whenever address changes</a:t>
            </a:r>
          </a:p>
          <a:p>
            <a:endParaRPr lang="en-US" sz="1400" dirty="0"/>
          </a:p>
        </p:txBody>
      </p:sp>
      <p:sp>
        <p:nvSpPr>
          <p:cNvPr id="5" name="Text Placeholder 4"/>
          <p:cNvSpPr>
            <a:spLocks noGrp="1"/>
          </p:cNvSpPr>
          <p:nvPr>
            <p:ph type="body" sz="quarter" idx="3"/>
          </p:nvPr>
        </p:nvSpPr>
        <p:spPr>
          <a:xfrm>
            <a:off x="4724400" y="1828800"/>
            <a:ext cx="3055717" cy="487362"/>
          </a:xfrm>
        </p:spPr>
        <p:txBody>
          <a:bodyPr>
            <a:normAutofit/>
          </a:bodyPr>
          <a:lstStyle/>
          <a:p>
            <a:r>
              <a:rPr lang="en-US" u="sng" dirty="0" smtClean="0"/>
              <a:t>City </a:t>
            </a:r>
            <a:r>
              <a:rPr lang="en-US" u="sng" dirty="0"/>
              <a:t>of </a:t>
            </a:r>
            <a:r>
              <a:rPr lang="en-US" u="sng" dirty="0" smtClean="0"/>
              <a:t>Houston</a:t>
            </a:r>
            <a:endParaRPr lang="en-US" dirty="0"/>
          </a:p>
        </p:txBody>
      </p:sp>
      <p:sp>
        <p:nvSpPr>
          <p:cNvPr id="6" name="Content Placeholder 5"/>
          <p:cNvSpPr>
            <a:spLocks noGrp="1"/>
          </p:cNvSpPr>
          <p:nvPr>
            <p:ph sz="quarter" idx="4"/>
          </p:nvPr>
        </p:nvSpPr>
        <p:spPr>
          <a:xfrm>
            <a:off x="4645152" y="2438400"/>
            <a:ext cx="3736848" cy="3886200"/>
          </a:xfrm>
        </p:spPr>
        <p:txBody>
          <a:bodyPr>
            <a:noAutofit/>
          </a:bodyPr>
          <a:lstStyle/>
          <a:p>
            <a:pPr lvl="0"/>
            <a:r>
              <a:rPr lang="en-US" sz="1400" dirty="0"/>
              <a:t>Must be available daily to receive phone calls from DDR, Supervisor, </a:t>
            </a:r>
            <a:r>
              <a:rPr lang="en-US" sz="1400" dirty="0" smtClean="0"/>
              <a:t>Workers’ Compensation Coordinator </a:t>
            </a:r>
            <a:r>
              <a:rPr lang="en-US" sz="1400" dirty="0"/>
              <a:t>or adjuster. And also home visits with 24 hour notice</a:t>
            </a:r>
          </a:p>
          <a:p>
            <a:pPr lvl="0"/>
            <a:r>
              <a:rPr lang="en-US" sz="1400" dirty="0" smtClean="0"/>
              <a:t>Notify </a:t>
            </a:r>
            <a:r>
              <a:rPr lang="en-US" sz="1400" dirty="0"/>
              <a:t>Supervisor about injury or occupational disease</a:t>
            </a:r>
          </a:p>
          <a:p>
            <a:pPr lvl="0"/>
            <a:r>
              <a:rPr lang="en-US" sz="1400" dirty="0"/>
              <a:t>Complete Supervisor Accident Packet</a:t>
            </a:r>
          </a:p>
          <a:p>
            <a:pPr lvl="0"/>
            <a:r>
              <a:rPr lang="en-US" sz="1400" dirty="0"/>
              <a:t>If medical treatment is required, it must be with a doctor that accepts Workers’ Compensation</a:t>
            </a:r>
          </a:p>
          <a:p>
            <a:pPr lvl="0"/>
            <a:r>
              <a:rPr lang="en-US" sz="1400" dirty="0"/>
              <a:t>Must notify the DDR and/or Supervisor of any changes in work status.</a:t>
            </a:r>
          </a:p>
          <a:p>
            <a:pPr lvl="0"/>
            <a:r>
              <a:rPr lang="en-US" sz="1400" dirty="0" smtClean="0"/>
              <a:t>Refer </a:t>
            </a:r>
            <a:r>
              <a:rPr lang="en-US" sz="1400" dirty="0"/>
              <a:t>to E.O. 1-33 for complete list of responsibilities.</a:t>
            </a:r>
          </a:p>
          <a:p>
            <a:endParaRPr lang="en-US" sz="1400" dirty="0"/>
          </a:p>
        </p:txBody>
      </p:sp>
      <p:cxnSp>
        <p:nvCxnSpPr>
          <p:cNvPr id="8" name="Straight Connector 7"/>
          <p:cNvCxnSpPr/>
          <p:nvPr/>
        </p:nvCxnSpPr>
        <p:spPr>
          <a:xfrm>
            <a:off x="4419600" y="1981200"/>
            <a:ext cx="0" cy="4267200"/>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9CCB4F34-F690-45DF-A7F1-92E3EC4F76E2}" type="slidenum">
              <a:rPr lang="en-US" smtClean="0"/>
              <a:t>6</a:t>
            </a:fld>
            <a:endParaRPr lang="en-US" dirty="0"/>
          </a:p>
        </p:txBody>
      </p:sp>
    </p:spTree>
    <p:extLst>
      <p:ext uri="{BB962C8B-B14F-4D97-AF65-F5344CB8AC3E}">
        <p14:creationId xmlns:p14="http://schemas.microsoft.com/office/powerpoint/2010/main" val="236920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799064"/>
          </a:xfrm>
        </p:spPr>
        <p:txBody>
          <a:bodyPr/>
          <a:lstStyle/>
          <a:p>
            <a:pPr algn="ctr"/>
            <a:r>
              <a:rPr lang="en-US" dirty="0"/>
              <a:t>We Can Help</a:t>
            </a:r>
          </a:p>
        </p:txBody>
      </p:sp>
      <p:sp>
        <p:nvSpPr>
          <p:cNvPr id="3" name="Content Placeholder 2"/>
          <p:cNvSpPr>
            <a:spLocks noGrp="1"/>
          </p:cNvSpPr>
          <p:nvPr>
            <p:ph sz="quarter" idx="13"/>
          </p:nvPr>
        </p:nvSpPr>
        <p:spPr>
          <a:xfrm>
            <a:off x="914400" y="1981200"/>
            <a:ext cx="3429000" cy="3825240"/>
          </a:xfrm>
        </p:spPr>
        <p:txBody>
          <a:bodyPr>
            <a:normAutofit fontScale="55000" lnSpcReduction="20000"/>
          </a:bodyPr>
          <a:lstStyle/>
          <a:p>
            <a:pPr marL="68580" indent="0">
              <a:buNone/>
            </a:pPr>
            <a:r>
              <a:rPr lang="en-US" b="1" dirty="0"/>
              <a:t>DESIGNATED DEPARTMENT </a:t>
            </a:r>
            <a:r>
              <a:rPr lang="en-US" b="1" dirty="0" smtClean="0"/>
              <a:t>REPRESENTATIVE</a:t>
            </a:r>
            <a:r>
              <a:rPr lang="en-US" b="1" dirty="0"/>
              <a:t> </a:t>
            </a:r>
            <a:r>
              <a:rPr lang="en-US" b="1" dirty="0" smtClean="0"/>
              <a:t> </a:t>
            </a:r>
            <a:r>
              <a:rPr lang="en-US" b="1" dirty="0"/>
              <a:t>(</a:t>
            </a:r>
            <a:r>
              <a:rPr lang="en-US" b="1" dirty="0" smtClean="0"/>
              <a:t>DDR)</a:t>
            </a:r>
          </a:p>
          <a:p>
            <a:pPr marL="68580" indent="0">
              <a:buNone/>
            </a:pPr>
            <a:endParaRPr lang="en-US" b="1" dirty="0"/>
          </a:p>
          <a:p>
            <a:pPr marL="68580" indent="0" algn="just">
              <a:buNone/>
            </a:pPr>
            <a:r>
              <a:rPr lang="en-US" dirty="0" smtClean="0"/>
              <a:t>Individual(s</a:t>
            </a:r>
            <a:r>
              <a:rPr lang="en-US" dirty="0"/>
              <a:t>) appointed by each department head to coordinate Workers’ Compensation and related procedures for the department. The DDR interacts with the </a:t>
            </a:r>
            <a:r>
              <a:rPr lang="en-US" dirty="0" smtClean="0"/>
              <a:t>Workers’ Compensation Coordinator </a:t>
            </a:r>
            <a:r>
              <a:rPr lang="en-US" dirty="0"/>
              <a:t>and adjuster</a:t>
            </a:r>
            <a:r>
              <a:rPr lang="en-US" dirty="0" smtClean="0"/>
              <a:t>.</a:t>
            </a:r>
          </a:p>
          <a:p>
            <a:pPr marL="68580" indent="0" algn="just">
              <a:buNone/>
            </a:pPr>
            <a:endParaRPr lang="en-US" dirty="0" smtClean="0"/>
          </a:p>
          <a:p>
            <a:pPr marL="68580" indent="0">
              <a:buNone/>
            </a:pPr>
            <a:r>
              <a:rPr lang="en-US" b="1" dirty="0"/>
              <a:t>CLAIMS COORDINATOR</a:t>
            </a:r>
          </a:p>
          <a:p>
            <a:pPr marL="68580" indent="0">
              <a:buNone/>
            </a:pPr>
            <a:endParaRPr lang="en-US" b="1" dirty="0"/>
          </a:p>
          <a:p>
            <a:pPr marL="68580" indent="0" algn="just">
              <a:buNone/>
            </a:pPr>
            <a:r>
              <a:rPr lang="en-US" dirty="0"/>
              <a:t>A representative of the HR Workers’ Compensation Division.  They are responsible for the coordination of salary continuation benefits for our recovering employee  </a:t>
            </a:r>
            <a:endParaRPr lang="en-US" dirty="0" smtClean="0"/>
          </a:p>
          <a:p>
            <a:pPr algn="just"/>
            <a:endParaRPr lang="en-US" dirty="0"/>
          </a:p>
        </p:txBody>
      </p:sp>
      <p:sp>
        <p:nvSpPr>
          <p:cNvPr id="4" name="Content Placeholder 3"/>
          <p:cNvSpPr>
            <a:spLocks noGrp="1"/>
          </p:cNvSpPr>
          <p:nvPr>
            <p:ph sz="quarter" idx="14"/>
          </p:nvPr>
        </p:nvSpPr>
        <p:spPr>
          <a:xfrm>
            <a:off x="4645152" y="1981200"/>
            <a:ext cx="3584448" cy="3825239"/>
          </a:xfrm>
        </p:spPr>
        <p:txBody>
          <a:bodyPr>
            <a:normAutofit fontScale="32500" lnSpcReduction="20000"/>
          </a:bodyPr>
          <a:lstStyle/>
          <a:p>
            <a:pPr marL="68580" indent="0">
              <a:buNone/>
            </a:pPr>
            <a:r>
              <a:rPr lang="en-US" sz="3800" b="1" dirty="0" smtClean="0"/>
              <a:t>WORKERS’ COMPENSATION </a:t>
            </a:r>
            <a:r>
              <a:rPr lang="en-US" sz="3800" b="1" dirty="0"/>
              <a:t>COORDINATOR</a:t>
            </a:r>
          </a:p>
          <a:p>
            <a:pPr marL="68580" indent="0">
              <a:buNone/>
            </a:pPr>
            <a:endParaRPr lang="en-US" sz="3200" dirty="0" smtClean="0"/>
          </a:p>
          <a:p>
            <a:pPr marL="68580" indent="0" algn="just">
              <a:buNone/>
            </a:pPr>
            <a:r>
              <a:rPr lang="en-US" sz="3800" dirty="0" smtClean="0"/>
              <a:t>The Workers’ Compensation </a:t>
            </a:r>
            <a:r>
              <a:rPr lang="en-US" sz="3800" dirty="0"/>
              <a:t>Coordinator is a licensed adjuster who is an advocate for the injured employee on behalf of the COH and interacts with the department representative and adjuster.  </a:t>
            </a:r>
            <a:endParaRPr lang="en-US" sz="3800" dirty="0" smtClean="0"/>
          </a:p>
          <a:p>
            <a:pPr marL="68580" indent="0" algn="just">
              <a:buNone/>
            </a:pPr>
            <a:endParaRPr lang="en-US" sz="3800" dirty="0" smtClean="0"/>
          </a:p>
          <a:p>
            <a:pPr marL="68580" indent="0">
              <a:lnSpc>
                <a:spcPct val="90000"/>
              </a:lnSpc>
              <a:buNone/>
            </a:pPr>
            <a:endParaRPr lang="en-US" sz="4000" b="1" dirty="0"/>
          </a:p>
          <a:p>
            <a:pPr marL="68580" indent="0">
              <a:lnSpc>
                <a:spcPct val="90000"/>
              </a:lnSpc>
              <a:buNone/>
            </a:pPr>
            <a:endParaRPr lang="en-US" sz="4000" b="1" dirty="0" smtClean="0"/>
          </a:p>
          <a:p>
            <a:pPr marL="68580" indent="0">
              <a:lnSpc>
                <a:spcPct val="90000"/>
              </a:lnSpc>
              <a:buNone/>
            </a:pPr>
            <a:r>
              <a:rPr lang="en-US" sz="4000" b="1" dirty="0" smtClean="0"/>
              <a:t>ADJUSTER / EXAMINER</a:t>
            </a:r>
            <a:endParaRPr lang="en-US" sz="4000" b="1" dirty="0"/>
          </a:p>
          <a:p>
            <a:pPr marL="68580" indent="0">
              <a:lnSpc>
                <a:spcPct val="90000"/>
              </a:lnSpc>
              <a:buNone/>
            </a:pPr>
            <a:endParaRPr lang="en-US" sz="4000" dirty="0"/>
          </a:p>
          <a:p>
            <a:pPr marL="68580" indent="0" algn="just">
              <a:lnSpc>
                <a:spcPct val="90000"/>
              </a:lnSpc>
              <a:buNone/>
            </a:pPr>
            <a:r>
              <a:rPr lang="en-US" sz="4000" dirty="0"/>
              <a:t>An employee of the Third Party Administrator </a:t>
            </a:r>
            <a:r>
              <a:rPr lang="en-US" sz="4000" dirty="0" smtClean="0"/>
              <a:t>(Tristar Risk Mgmt.) </a:t>
            </a:r>
            <a:r>
              <a:rPr lang="en-US" sz="4000" dirty="0"/>
              <a:t>who investigates and adjudicates workers’ compensation claims.  The adjuster also initiates payments to recovering employees and health care providers in compliance with the law</a:t>
            </a:r>
            <a:endParaRPr lang="en-US" sz="3800" dirty="0" smtClean="0"/>
          </a:p>
          <a:p>
            <a:pPr marL="68580" indent="0" algn="just">
              <a:buNone/>
            </a:pPr>
            <a:endParaRPr lang="en-US" sz="3800" dirty="0"/>
          </a:p>
          <a:p>
            <a:pPr marL="68580" indent="0" algn="just">
              <a:buNone/>
            </a:pPr>
            <a:endParaRPr lang="en-US" sz="3200" dirty="0" smtClean="0"/>
          </a:p>
          <a:p>
            <a:pPr lvl="0" algn="just"/>
            <a:endParaRPr lang="en-US" sz="3800" dirty="0"/>
          </a:p>
          <a:p>
            <a:pPr marL="68580" indent="0" algn="just">
              <a:buNone/>
            </a:pPr>
            <a:endParaRPr lang="en-US" dirty="0"/>
          </a:p>
        </p:txBody>
      </p:sp>
      <p:cxnSp>
        <p:nvCxnSpPr>
          <p:cNvPr id="6" name="Straight Connector 5"/>
          <p:cNvCxnSpPr/>
          <p:nvPr/>
        </p:nvCxnSpPr>
        <p:spPr>
          <a:xfrm>
            <a:off x="4495800" y="1981200"/>
            <a:ext cx="0" cy="3810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9CCB4F34-F690-45DF-A7F1-92E3EC4F76E2}" type="slidenum">
              <a:rPr lang="en-US" smtClean="0"/>
              <a:t>7</a:t>
            </a:fld>
            <a:endParaRPr lang="en-US" dirty="0"/>
          </a:p>
        </p:txBody>
      </p:sp>
    </p:spTree>
    <p:extLst>
      <p:ext uri="{BB962C8B-B14F-4D97-AF65-F5344CB8AC3E}">
        <p14:creationId xmlns:p14="http://schemas.microsoft.com/office/powerpoint/2010/main" val="322575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3490" y="1027664"/>
            <a:ext cx="7186110" cy="1143000"/>
          </a:xfrm>
          <a:prstGeom prst="rect">
            <a:avLst/>
          </a:prstGeom>
        </p:spPr>
        <p:txBody>
          <a:bodyPr>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What Type of Benefits Can You Receive?</a:t>
            </a:r>
            <a:endParaRPr lang="en-US" dirty="0"/>
          </a:p>
        </p:txBody>
      </p:sp>
      <p:sp>
        <p:nvSpPr>
          <p:cNvPr id="4" name="Content Placeholder 2"/>
          <p:cNvSpPr txBox="1">
            <a:spLocks/>
          </p:cNvSpPr>
          <p:nvPr/>
        </p:nvSpPr>
        <p:spPr>
          <a:xfrm>
            <a:off x="990600" y="2895600"/>
            <a:ext cx="7162800" cy="2971800"/>
          </a:xfrm>
          <a:prstGeom prst="rect">
            <a:avLst/>
          </a:prstGeom>
        </p:spPr>
        <p:txBody>
          <a:bodyPr>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spcBef>
                <a:spcPts val="0"/>
              </a:spcBef>
              <a:buNone/>
            </a:pPr>
            <a:r>
              <a:rPr lang="en-US" dirty="0" smtClean="0"/>
              <a:t>Medical</a:t>
            </a:r>
          </a:p>
          <a:p>
            <a:pPr marL="68580" indent="0" algn="ctr">
              <a:spcBef>
                <a:spcPts val="0"/>
              </a:spcBef>
              <a:buNone/>
            </a:pPr>
            <a:endParaRPr lang="en-US" sz="1800" dirty="0" smtClean="0"/>
          </a:p>
          <a:p>
            <a:pPr marL="68580" indent="0" algn="ctr">
              <a:spcBef>
                <a:spcPts val="0"/>
              </a:spcBef>
              <a:buNone/>
            </a:pPr>
            <a:r>
              <a:rPr lang="en-US" dirty="0" smtClean="0"/>
              <a:t>Salary Continuation (Paid by City)</a:t>
            </a:r>
          </a:p>
          <a:p>
            <a:pPr marL="68580" indent="0" algn="ctr">
              <a:spcBef>
                <a:spcPts val="0"/>
              </a:spcBef>
              <a:buNone/>
            </a:pPr>
            <a:endParaRPr lang="en-US" sz="1800" dirty="0"/>
          </a:p>
          <a:p>
            <a:pPr marL="68580" indent="0" algn="ctr">
              <a:spcBef>
                <a:spcPts val="0"/>
              </a:spcBef>
              <a:buNone/>
            </a:pPr>
            <a:r>
              <a:rPr lang="en-US" dirty="0" smtClean="0"/>
              <a:t>Workers’ Comp Payment (Paid by City)</a:t>
            </a:r>
          </a:p>
          <a:p>
            <a:pPr marL="68580" indent="0" algn="ctr">
              <a:spcBef>
                <a:spcPts val="0"/>
              </a:spcBef>
              <a:buNone/>
            </a:pPr>
            <a:endParaRPr lang="en-US" dirty="0" smtClean="0"/>
          </a:p>
          <a:p>
            <a:pPr marL="68580" indent="0" algn="ctr">
              <a:spcBef>
                <a:spcPts val="0"/>
              </a:spcBef>
              <a:buNone/>
            </a:pPr>
            <a:r>
              <a:rPr lang="en-US" dirty="0" smtClean="0"/>
              <a:t>Income </a:t>
            </a:r>
            <a:r>
              <a:rPr lang="en-US" dirty="0"/>
              <a:t>(Paid by Adjuster / Examiner)</a:t>
            </a:r>
          </a:p>
          <a:p>
            <a:pPr marL="68580" indent="0" algn="ctr">
              <a:spcBef>
                <a:spcPts val="0"/>
              </a:spcBef>
              <a:buNone/>
            </a:pPr>
            <a:endParaRPr lang="en-US" dirty="0"/>
          </a:p>
        </p:txBody>
      </p:sp>
      <p:sp>
        <p:nvSpPr>
          <p:cNvPr id="2" name="Slide Number Placeholder 1"/>
          <p:cNvSpPr>
            <a:spLocks noGrp="1"/>
          </p:cNvSpPr>
          <p:nvPr>
            <p:ph type="sldNum" sz="quarter" idx="12"/>
          </p:nvPr>
        </p:nvSpPr>
        <p:spPr/>
        <p:txBody>
          <a:bodyPr/>
          <a:lstStyle/>
          <a:p>
            <a:fld id="{9CCB4F34-F690-45DF-A7F1-92E3EC4F76E2}" type="slidenum">
              <a:rPr lang="en-US" smtClean="0"/>
              <a:t>8</a:t>
            </a:fld>
            <a:endParaRPr lang="en-US" dirty="0"/>
          </a:p>
        </p:txBody>
      </p:sp>
    </p:spTree>
    <p:extLst>
      <p:ext uri="{BB962C8B-B14F-4D97-AF65-F5344CB8AC3E}">
        <p14:creationId xmlns:p14="http://schemas.microsoft.com/office/powerpoint/2010/main" val="1843547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737479"/>
            <a:ext cx="6553200" cy="4025717"/>
          </a:xfrm>
          <a:prstGeom prst="rect">
            <a:avLst/>
          </a:prstGeom>
          <a:noFill/>
        </p:spPr>
        <p:txBody>
          <a:bodyPr wrap="square" rtlCol="0">
            <a:spAutoFit/>
          </a:bodyPr>
          <a:lstStyle/>
          <a:p>
            <a:r>
              <a:rPr lang="en-US" dirty="0"/>
              <a:t>Types of treatment </a:t>
            </a:r>
            <a:r>
              <a:rPr lang="en-US" dirty="0" smtClean="0"/>
              <a:t>commonly covered </a:t>
            </a:r>
            <a:r>
              <a:rPr lang="en-US" dirty="0"/>
              <a:t>under Workers’ Compensation</a:t>
            </a:r>
          </a:p>
          <a:p>
            <a:pPr lvl="3" algn="just">
              <a:spcBef>
                <a:spcPct val="20000"/>
              </a:spcBef>
              <a:buClr>
                <a:schemeClr val="accent1"/>
              </a:buClr>
              <a:buSzPct val="76000"/>
            </a:pPr>
            <a:r>
              <a:rPr lang="en-US" dirty="0"/>
              <a:t> </a:t>
            </a:r>
            <a:endParaRPr lang="en-US" sz="2000" dirty="0">
              <a:solidFill>
                <a:schemeClr val="tx2"/>
              </a:solidFill>
            </a:endParaRPr>
          </a:p>
          <a:p>
            <a:pPr lvl="3" algn="just">
              <a:spcBef>
                <a:spcPct val="20000"/>
              </a:spcBef>
              <a:buClr>
                <a:schemeClr val="accent1"/>
              </a:buClr>
              <a:buSzPct val="76000"/>
            </a:pPr>
            <a:r>
              <a:rPr lang="en-US" sz="2000" dirty="0">
                <a:solidFill>
                  <a:schemeClr val="tx2"/>
                </a:solidFill>
              </a:rPr>
              <a:t>Office Visits</a:t>
            </a:r>
          </a:p>
          <a:p>
            <a:pPr lvl="3" algn="just">
              <a:spcBef>
                <a:spcPct val="20000"/>
              </a:spcBef>
              <a:buClr>
                <a:schemeClr val="accent1"/>
              </a:buClr>
              <a:buSzPct val="76000"/>
            </a:pPr>
            <a:r>
              <a:rPr lang="en-US" sz="2000" dirty="0">
                <a:solidFill>
                  <a:schemeClr val="tx2"/>
                </a:solidFill>
              </a:rPr>
              <a:t>Prescriptions</a:t>
            </a:r>
          </a:p>
          <a:p>
            <a:pPr lvl="3" algn="just">
              <a:spcBef>
                <a:spcPct val="20000"/>
              </a:spcBef>
              <a:buClr>
                <a:schemeClr val="accent1"/>
              </a:buClr>
              <a:buSzPct val="76000"/>
            </a:pPr>
            <a:r>
              <a:rPr lang="en-US" sz="2000" dirty="0">
                <a:solidFill>
                  <a:schemeClr val="tx2"/>
                </a:solidFill>
              </a:rPr>
              <a:t>Diagnostics (i.e. X-Rays, MRIs)</a:t>
            </a:r>
          </a:p>
          <a:p>
            <a:pPr lvl="3" algn="just">
              <a:spcBef>
                <a:spcPct val="20000"/>
              </a:spcBef>
              <a:buClr>
                <a:schemeClr val="accent1"/>
              </a:buClr>
              <a:buSzPct val="76000"/>
            </a:pPr>
            <a:r>
              <a:rPr lang="en-US" sz="2000" dirty="0">
                <a:solidFill>
                  <a:schemeClr val="tx2"/>
                </a:solidFill>
              </a:rPr>
              <a:t>Therapy (Physical, Occupational)</a:t>
            </a:r>
          </a:p>
          <a:p>
            <a:pPr lvl="3" algn="just">
              <a:spcBef>
                <a:spcPct val="20000"/>
              </a:spcBef>
              <a:buClr>
                <a:schemeClr val="accent1"/>
              </a:buClr>
              <a:buSzPct val="76000"/>
            </a:pPr>
            <a:r>
              <a:rPr lang="en-US" sz="2000" dirty="0">
                <a:solidFill>
                  <a:schemeClr val="tx2"/>
                </a:solidFill>
              </a:rPr>
              <a:t>Surgery</a:t>
            </a:r>
          </a:p>
          <a:p>
            <a:pPr lvl="3" algn="just">
              <a:spcBef>
                <a:spcPct val="20000"/>
              </a:spcBef>
              <a:buClr>
                <a:schemeClr val="accent1"/>
              </a:buClr>
              <a:buSzPct val="76000"/>
            </a:pPr>
            <a:r>
              <a:rPr lang="en-US" sz="2000" dirty="0">
                <a:solidFill>
                  <a:schemeClr val="tx2"/>
                </a:solidFill>
              </a:rPr>
              <a:t>Pain Management</a:t>
            </a:r>
          </a:p>
          <a:p>
            <a:endParaRPr lang="en-US" dirty="0"/>
          </a:p>
          <a:p>
            <a:r>
              <a:rPr lang="en-US" dirty="0" smtClean="0"/>
              <a:t>These may require Pre-Authorization</a:t>
            </a:r>
          </a:p>
          <a:p>
            <a:endParaRPr lang="en-US" dirty="0"/>
          </a:p>
        </p:txBody>
      </p:sp>
      <p:sp>
        <p:nvSpPr>
          <p:cNvPr id="3" name="Title 1"/>
          <p:cNvSpPr txBox="1">
            <a:spLocks/>
          </p:cNvSpPr>
          <p:nvPr/>
        </p:nvSpPr>
        <p:spPr>
          <a:xfrm>
            <a:off x="1043490" y="838200"/>
            <a:ext cx="7186110" cy="762000"/>
          </a:xfrm>
          <a:prstGeom prst="rect">
            <a:avLst/>
          </a:prstGeom>
        </p:spPr>
        <p:txBody>
          <a:bodyPr>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Medical Treatment</a:t>
            </a:r>
            <a:endParaRPr lang="en-US" dirty="0"/>
          </a:p>
        </p:txBody>
      </p:sp>
      <p:sp>
        <p:nvSpPr>
          <p:cNvPr id="4" name="Slide Number Placeholder 3"/>
          <p:cNvSpPr>
            <a:spLocks noGrp="1"/>
          </p:cNvSpPr>
          <p:nvPr>
            <p:ph type="sldNum" sz="quarter" idx="12"/>
          </p:nvPr>
        </p:nvSpPr>
        <p:spPr/>
        <p:txBody>
          <a:bodyPr/>
          <a:lstStyle/>
          <a:p>
            <a:fld id="{9CCB4F34-F690-45DF-A7F1-92E3EC4F76E2}" type="slidenum">
              <a:rPr lang="en-US" smtClean="0"/>
              <a:t>9</a:t>
            </a:fld>
            <a:endParaRPr lang="en-US" dirty="0"/>
          </a:p>
        </p:txBody>
      </p:sp>
    </p:spTree>
    <p:extLst>
      <p:ext uri="{BB962C8B-B14F-4D97-AF65-F5344CB8AC3E}">
        <p14:creationId xmlns:p14="http://schemas.microsoft.com/office/powerpoint/2010/main" val="804631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2222</TotalTime>
  <Words>2264</Words>
  <Application>Microsoft Office PowerPoint</Application>
  <PresentationFormat>On-screen Show (4:3)</PresentationFormat>
  <Paragraphs>305</Paragraphs>
  <Slides>33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Austin</vt:lpstr>
      <vt:lpstr>Photo Editor Photo</vt:lpstr>
      <vt:lpstr>Workers’ Compensation   </vt:lpstr>
      <vt:lpstr>Coming soon ….</vt:lpstr>
      <vt:lpstr>PowerPoint Presentation</vt:lpstr>
      <vt:lpstr>Workers’ Compensation Partners</vt:lpstr>
      <vt:lpstr>PowerPoint Presentation</vt:lpstr>
      <vt:lpstr>Employee Responsibilities</vt:lpstr>
      <vt:lpstr>We Can Help</vt:lpstr>
      <vt:lpstr>PowerPoint Presentation</vt:lpstr>
      <vt:lpstr>PowerPoint Presentation</vt:lpstr>
      <vt:lpstr>PowerPoint Presentation</vt:lpstr>
      <vt:lpstr>PowerPoint Presentation</vt:lpstr>
      <vt:lpstr>PowerPoint Presentation</vt:lpstr>
      <vt:lpstr>PowerPoint Presentation</vt:lpstr>
      <vt:lpstr>Employee Request for Travel Authorization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dc:title>
  <dc:creator>Ramos, Betsy - HR</dc:creator>
  <cp:lastModifiedBy>Arenas, Andrea - HR</cp:lastModifiedBy>
  <cp:revision>137</cp:revision>
  <dcterms:created xsi:type="dcterms:W3CDTF">2013-12-10T23:36:29Z</dcterms:created>
  <dcterms:modified xsi:type="dcterms:W3CDTF">2017-02-01T18:14:03Z</dcterms:modified>
</cp:coreProperties>
</file>