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9" r:id="rId3"/>
    <p:sldId id="364" r:id="rId4"/>
    <p:sldId id="325" r:id="rId5"/>
    <p:sldId id="327" r:id="rId6"/>
    <p:sldId id="336" r:id="rId7"/>
    <p:sldId id="338" r:id="rId8"/>
    <p:sldId id="350" r:id="rId9"/>
    <p:sldId id="363" r:id="rId10"/>
    <p:sldId id="342" r:id="rId11"/>
    <p:sldId id="365" r:id="rId12"/>
    <p:sldId id="344" r:id="rId13"/>
    <p:sldId id="341" r:id="rId14"/>
    <p:sldId id="340" r:id="rId15"/>
    <p:sldId id="351" r:id="rId16"/>
    <p:sldId id="347" r:id="rId17"/>
    <p:sldId id="349" r:id="rId18"/>
    <p:sldId id="319" r:id="rId19"/>
    <p:sldId id="352" r:id="rId20"/>
    <p:sldId id="31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25B"/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185" autoAdjust="0"/>
  </p:normalViewPr>
  <p:slideViewPr>
    <p:cSldViewPr snapToGrid="0">
      <p:cViewPr varScale="1">
        <p:scale>
          <a:sx n="73" d="100"/>
          <a:sy n="73" d="100"/>
        </p:scale>
        <p:origin x="1003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/>
      <dgm:t>
        <a:bodyPr lIns="288000"/>
        <a:lstStyle/>
        <a:p>
          <a:r>
            <a:rPr lang="en-US" sz="2000" dirty="0" err="1">
              <a:solidFill>
                <a:schemeClr val="accent1">
                  <a:lumMod val="75000"/>
                </a:schemeClr>
              </a:solidFill>
            </a:rPr>
            <a:t>Objetivo</a:t>
          </a:r>
          <a:r>
            <a:rPr lang="en-US" sz="2000" dirty="0">
              <a:solidFill>
                <a:schemeClr val="accent1">
                  <a:lumMod val="75000"/>
                </a:schemeClr>
              </a:solidFill>
            </a:rPr>
            <a:t> 1</a:t>
          </a:r>
          <a:r>
            <a:rPr lang="ru-RU" sz="2000" dirty="0">
              <a:solidFill>
                <a:schemeClr val="accent1">
                  <a:lumMod val="75000"/>
                </a:schemeClr>
              </a:solidFill>
            </a:rPr>
            <a:t>.</a:t>
          </a:r>
          <a:endParaRPr lang="en-US" sz="2000" dirty="0">
            <a:solidFill>
              <a:schemeClr val="accent1">
                <a:lumMod val="75000"/>
              </a:schemeClr>
            </a:solidFill>
          </a:endParaRPr>
        </a:p>
        <a:p>
          <a:r>
            <a:rPr lang="es-ES" sz="1500" dirty="0"/>
            <a:t>Explicar por qué una empresa emergente o una pequeña empresa puede necesitar financiación externa</a:t>
          </a:r>
          <a:r>
            <a:rPr lang="en-US" sz="1500" dirty="0"/>
            <a:t> </a:t>
          </a:r>
        </a:p>
      </dgm:t>
      <dgm:extLst>
        <a:ext uri="{E40237B7-FDA0-4F09-8148-C483321AD2D9}">
          <dgm14:cNvPr xmlns:dgm14="http://schemas.microsoft.com/office/drawing/2010/diagram" id="0" name="" descr="Objective #1&#10;Explain why a startup or small business may need outside financing"/>
        </a:ext>
      </dgm:extLs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F05611F0-8256-4954-B6CB-ED6B4F2DD397}">
      <dgm:prSet custT="1"/>
      <dgm:spPr/>
      <dgm:t>
        <a:bodyPr lIns="288000"/>
        <a:lstStyle/>
        <a:p>
          <a:r>
            <a:rPr lang="en-US" sz="2000" dirty="0" err="1">
              <a:solidFill>
                <a:schemeClr val="accent1">
                  <a:lumMod val="75000"/>
                </a:schemeClr>
              </a:solidFill>
            </a:rPr>
            <a:t>Objetivo</a:t>
          </a:r>
          <a:r>
            <a:rPr lang="en-US" sz="2000" dirty="0">
              <a:solidFill>
                <a:schemeClr val="accent1">
                  <a:lumMod val="75000"/>
                </a:schemeClr>
              </a:solidFill>
            </a:rPr>
            <a:t> 2.</a:t>
          </a:r>
        </a:p>
        <a:p>
          <a:r>
            <a:rPr lang="es-ES" sz="1500" dirty="0"/>
            <a:t>Definir los cinco tipos principales de financiación externa</a:t>
          </a:r>
          <a:endParaRPr lang="en-US" sz="1500" dirty="0"/>
        </a:p>
      </dgm:t>
      <dgm:extLst>
        <a:ext uri="{E40237B7-FDA0-4F09-8148-C483321AD2D9}">
          <dgm14:cNvPr xmlns:dgm14="http://schemas.microsoft.com/office/drawing/2010/diagram" id="0" name="" descr="Objective #2&#10;Define five main types of outside financing"/>
        </a:ext>
      </dgm:extLs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/>
      <dgm:t>
        <a:bodyPr/>
        <a:lstStyle/>
        <a:p>
          <a:r>
            <a:rPr lang="en-US"/>
            <a:t>2</a:t>
          </a:r>
          <a:endParaRPr lang="en-US" dirty="0"/>
        </a:p>
      </dgm:t>
    </dgm:pt>
    <dgm:pt modelId="{22625139-F93A-4F3F-A7AA-4923A01AEDF3}">
      <dgm:prSet custT="1"/>
      <dgm:spPr/>
      <dgm:t>
        <a:bodyPr lIns="288000"/>
        <a:lstStyle/>
        <a:p>
          <a:r>
            <a:rPr lang="en-US" sz="2000" dirty="0" err="1">
              <a:solidFill>
                <a:schemeClr val="accent1">
                  <a:lumMod val="75000"/>
                </a:schemeClr>
              </a:solidFill>
            </a:rPr>
            <a:t>Objetivo</a:t>
          </a:r>
          <a:r>
            <a:rPr lang="en-US" sz="2000" dirty="0">
              <a:solidFill>
                <a:schemeClr val="accent1">
                  <a:lumMod val="75000"/>
                </a:schemeClr>
              </a:solidFill>
            </a:rPr>
            <a:t> 3.</a:t>
          </a:r>
        </a:p>
        <a:p>
          <a:r>
            <a:rPr lang="es-ES" sz="1500" dirty="0"/>
            <a:t>Identificar los requisitos de los distintos tipos de financiación</a:t>
          </a:r>
          <a:endParaRPr lang="en-US" sz="1500" dirty="0"/>
        </a:p>
      </dgm:t>
      <dgm:extLst>
        <a:ext uri="{E40237B7-FDA0-4F09-8148-C483321AD2D9}">
          <dgm14:cNvPr xmlns:dgm14="http://schemas.microsoft.com/office/drawing/2010/diagram" id="0" name="" descr="Objective #3&#10;Identify the requirements for different types of financing"/>
        </a:ext>
      </dgm:extLs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/>
      <dgm:t>
        <a:bodyPr/>
        <a:lstStyle/>
        <a:p>
          <a:r>
            <a:rPr lang="en-US"/>
            <a:t>3</a:t>
          </a:r>
          <a:endParaRPr lang="en-US" dirty="0"/>
        </a:p>
      </dgm:t>
    </dgm:pt>
    <dgm:pt modelId="{140952D0-0E1D-4F48-9F16-53581487CFA0}">
      <dgm:prSet custT="1"/>
      <dgm:spPr/>
      <dgm:t>
        <a:bodyPr lIns="288000"/>
        <a:lstStyle/>
        <a:p>
          <a:r>
            <a:rPr lang="en-US" sz="2000" dirty="0" err="1">
              <a:solidFill>
                <a:schemeClr val="accent1">
                  <a:lumMod val="75000"/>
                </a:schemeClr>
              </a:solidFill>
            </a:rPr>
            <a:t>Objetivo</a:t>
          </a:r>
          <a:r>
            <a:rPr lang="en-US" sz="2000" dirty="0">
              <a:solidFill>
                <a:schemeClr val="accent1">
                  <a:lumMod val="75000"/>
                </a:schemeClr>
              </a:solidFill>
            </a:rPr>
            <a:t> 4.</a:t>
          </a:r>
        </a:p>
        <a:p>
          <a:r>
            <a:rPr lang="es-ES" sz="1500" dirty="0"/>
            <a:t>Describir las ventajas y las limitaciones principales de los diferentes tipos de financiación</a:t>
          </a:r>
          <a:r>
            <a:rPr lang="en-US" sz="1500" dirty="0"/>
            <a:t> </a:t>
          </a:r>
        </a:p>
      </dgm:t>
      <dgm:extLst>
        <a:ext uri="{E40237B7-FDA0-4F09-8148-C483321AD2D9}">
          <dgm14:cNvPr xmlns:dgm14="http://schemas.microsoft.com/office/drawing/2010/diagram" id="0" name="" descr="Objective #4&#10;Describe the primary benefits and limitations of different types of financing"/>
        </a:ext>
      </dgm:extLst>
    </dgm:pt>
    <dgm:pt modelId="{790C446F-6917-41E7-BE01-7AFE2676D505}" type="parTrans" cxnId="{B07163E8-ADEC-492A-8F07-7E5786AB23AE}">
      <dgm:prSet/>
      <dgm:spPr/>
      <dgm:t>
        <a:bodyPr/>
        <a:lstStyle/>
        <a:p>
          <a:endParaRPr lang="en-US"/>
        </a:p>
      </dgm:t>
    </dgm:pt>
    <dgm:pt modelId="{2804F27C-9BA9-4D07-AB02-74BE7DFA2C0E}" type="sibTrans" cxnId="{B07163E8-ADEC-492A-8F07-7E5786AB23AE}">
      <dgm:prSet phldrT="4" phldr="0"/>
      <dgm:spPr/>
      <dgm:t>
        <a:bodyPr/>
        <a:lstStyle/>
        <a:p>
          <a:r>
            <a:rPr lang="en-US"/>
            <a:t>4</a:t>
          </a:r>
          <a:endParaRPr lang="en-US" dirty="0"/>
        </a:p>
      </dgm:t>
    </dgm:pt>
    <dgm:pt modelId="{C2F8C7F7-44C4-414A-BCCD-56E91DD0A777}">
      <dgm:prSet custT="1"/>
      <dgm:spPr/>
      <dgm:t>
        <a:bodyPr lIns="288000"/>
        <a:lstStyle/>
        <a:p>
          <a:r>
            <a:rPr lang="en-US" sz="2000" dirty="0" err="1">
              <a:solidFill>
                <a:schemeClr val="accent1">
                  <a:lumMod val="75000"/>
                </a:schemeClr>
              </a:solidFill>
            </a:rPr>
            <a:t>Objetivo</a:t>
          </a:r>
          <a:r>
            <a:rPr lang="en-US" sz="2000" dirty="0">
              <a:solidFill>
                <a:schemeClr val="accent1">
                  <a:lumMod val="75000"/>
                </a:schemeClr>
              </a:solidFill>
            </a:rPr>
            <a:t> 5.</a:t>
          </a:r>
        </a:p>
        <a:p>
          <a:r>
            <a:rPr lang="es-ES" sz="1500" dirty="0"/>
            <a:t>Mostrar los pasos para buscar financiación externa</a:t>
          </a:r>
          <a:endParaRPr lang="en-US" sz="1500" dirty="0"/>
        </a:p>
      </dgm:t>
      <dgm:extLst>
        <a:ext uri="{E40237B7-FDA0-4F09-8148-C483321AD2D9}">
          <dgm14:cNvPr xmlns:dgm14="http://schemas.microsoft.com/office/drawing/2010/diagram" id="0" name="" descr="Objective #5&#10;Show the steps in seeking outside financing"/>
        </a:ext>
      </dgm:extLst>
    </dgm:pt>
    <dgm:pt modelId="{E6C6DF88-9436-40D7-BA84-18FE896A6151}" type="parTrans" cxnId="{14D43B81-F92D-4CD8-9D1E-78CBF092C750}">
      <dgm:prSet/>
      <dgm:spPr/>
      <dgm:t>
        <a:bodyPr/>
        <a:lstStyle/>
        <a:p>
          <a:endParaRPr lang="en-US"/>
        </a:p>
      </dgm:t>
    </dgm:pt>
    <dgm:pt modelId="{4E39967D-43EF-4F15-814A-2F491D900D43}" type="sibTrans" cxnId="{14D43B81-F92D-4CD8-9D1E-78CBF092C750}">
      <dgm:prSet phldrT="5" phldr="0"/>
      <dgm:spPr/>
      <dgm:t>
        <a:bodyPr/>
        <a:lstStyle/>
        <a:p>
          <a:r>
            <a:rPr lang="en-US"/>
            <a:t>5</a:t>
          </a:r>
          <a:endParaRPr lang="en-US" dirty="0"/>
        </a:p>
      </dgm:t>
    </dgm:pt>
    <dgm:pt modelId="{C09B749D-9CF7-492C-B341-D9553818451B}" type="pres">
      <dgm:prSet presAssocID="{D0F07F19-1F50-4B42-A7A0-278DF9D25BB1}" presName="Name0" presStyleCnt="0">
        <dgm:presLayoutVars>
          <dgm:animLvl val="lvl"/>
          <dgm:resizeHandles val="exact"/>
        </dgm:presLayoutVars>
      </dgm:prSet>
      <dgm:spPr/>
    </dgm:pt>
    <dgm:pt modelId="{8EEF3829-836D-4E60-A9BC-8F0AD18883EE}" type="pres">
      <dgm:prSet presAssocID="{2EE95FC5-CD6B-4A50-9262-DC414E16C3EA}" presName="compositeNode" presStyleCnt="0">
        <dgm:presLayoutVars>
          <dgm:bulletEnabled val="1"/>
        </dgm:presLayoutVars>
      </dgm:prSet>
      <dgm:spPr/>
    </dgm:pt>
    <dgm:pt modelId="{5947A689-FC4A-4FDF-BDDD-890A8474DEF9}" type="pres">
      <dgm:prSet presAssocID="{2EE95FC5-CD6B-4A50-9262-DC414E16C3EA}" presName="bgRect" presStyleLbl="bgAccFollowNode1" presStyleIdx="0" presStyleCnt="5" custScaleY="134687" custLinFactNeighborY="177"/>
      <dgm:spPr/>
    </dgm:pt>
    <dgm:pt modelId="{94E9EF1A-1D07-4210-9402-6C559E90358A}" type="pres">
      <dgm:prSet presAssocID="{C99EBBB1-E916-471C-83C9-ABE85B42AC26}" presName="sibTransNodeCircle" presStyleLbl="alignNode1" presStyleIdx="0" presStyleCnt="10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B9E74D06-8974-46A7-BDE8-CAC0846523DB}" type="pres">
      <dgm:prSet presAssocID="{2EE95FC5-CD6B-4A50-9262-DC414E16C3EA}" presName="bottomLine" presStyleLbl="alignNode1" presStyleIdx="1" presStyleCnt="10" custLinFactY="357600000" custLinFactNeighborX="510" custLinFactNeighborY="357687500">
        <dgm:presLayoutVars/>
      </dgm:prSet>
      <dgm:spPr/>
    </dgm:pt>
    <dgm:pt modelId="{815671D8-22AE-4967-8461-EBC1C9F97F94}" type="pres">
      <dgm:prSet presAssocID="{2EE95FC5-CD6B-4A50-9262-DC414E16C3EA}" presName="nodeText" presStyleLbl="bgAccFollowNode1" presStyleIdx="0" presStyleCnt="5">
        <dgm:presLayoutVars>
          <dgm:bulletEnabled val="1"/>
        </dgm:presLayoutVars>
      </dgm:prSet>
      <dgm:spPr/>
    </dgm:pt>
    <dgm:pt modelId="{4345A606-3100-40DC-847D-F26F8DFFB0A4}" type="pres">
      <dgm:prSet presAssocID="{C99EBBB1-E916-471C-83C9-ABE85B42AC26}" presName="sibTrans" presStyleCnt="0"/>
      <dgm:spPr/>
    </dgm:pt>
    <dgm:pt modelId="{9D438F26-CD1B-4D67-AF02-B4D0BD99464E}" type="pres">
      <dgm:prSet presAssocID="{F05611F0-8256-4954-B6CB-ED6B4F2DD397}" presName="compositeNode" presStyleCnt="0">
        <dgm:presLayoutVars>
          <dgm:bulletEnabled val="1"/>
        </dgm:presLayoutVars>
      </dgm:prSet>
      <dgm:spPr/>
    </dgm:pt>
    <dgm:pt modelId="{5C8F9B26-840A-4F96-8D27-2D7E00511C9A}" type="pres">
      <dgm:prSet presAssocID="{F05611F0-8256-4954-B6CB-ED6B4F2DD397}" presName="bgRect" presStyleLbl="bgAccFollowNode1" presStyleIdx="1" presStyleCnt="5" custScaleY="134687" custLinFactNeighborY="177"/>
      <dgm:spPr/>
    </dgm:pt>
    <dgm:pt modelId="{DAC041B6-6570-477A-B4C1-5CB7E0EFE0DC}" type="pres">
      <dgm:prSet presAssocID="{6BD5265A-8333-420D-BDB2-65F10B3EBD76}" presName="sibTransNodeCircle" presStyleLbl="alignNode1" presStyleIdx="2" presStyleCnt="10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F8ADDB2A-2689-4ACF-8222-B372EB5C8D35}" type="pres">
      <dgm:prSet presAssocID="{F05611F0-8256-4954-B6CB-ED6B4F2DD397}" presName="bottomLine" presStyleLbl="alignNode1" presStyleIdx="3" presStyleCnt="10" custLinFactY="357600000" custLinFactNeighborX="510" custLinFactNeighborY="357687500">
        <dgm:presLayoutVars/>
      </dgm:prSet>
      <dgm:spPr/>
    </dgm:pt>
    <dgm:pt modelId="{36EB2DDF-B510-4B3C-AF9A-757E14A78E4D}" type="pres">
      <dgm:prSet presAssocID="{F05611F0-8256-4954-B6CB-ED6B4F2DD397}" presName="nodeText" presStyleLbl="bgAccFollowNode1" presStyleIdx="1" presStyleCnt="5">
        <dgm:presLayoutVars>
          <dgm:bulletEnabled val="1"/>
        </dgm:presLayoutVars>
      </dgm:prSet>
      <dgm:spPr/>
    </dgm:pt>
    <dgm:pt modelId="{8BDDBF6E-ECE6-4E6A-B0D3-17197BA824D3}" type="pres">
      <dgm:prSet presAssocID="{6BD5265A-8333-420D-BDB2-65F10B3EBD76}" presName="sibTrans" presStyleCnt="0"/>
      <dgm:spPr/>
    </dgm:pt>
    <dgm:pt modelId="{5419C900-3474-4480-82CB-923AF8027A48}" type="pres">
      <dgm:prSet presAssocID="{22625139-F93A-4F3F-A7AA-4923A01AEDF3}" presName="compositeNode" presStyleCnt="0">
        <dgm:presLayoutVars>
          <dgm:bulletEnabled val="1"/>
        </dgm:presLayoutVars>
      </dgm:prSet>
      <dgm:spPr/>
    </dgm:pt>
    <dgm:pt modelId="{83253AE2-89B5-4ADC-817A-FEF4E0BC4B49}" type="pres">
      <dgm:prSet presAssocID="{22625139-F93A-4F3F-A7AA-4923A01AEDF3}" presName="bgRect" presStyleLbl="bgAccFollowNode1" presStyleIdx="2" presStyleCnt="5" custScaleY="134687" custLinFactNeighborY="177"/>
      <dgm:spPr/>
    </dgm:pt>
    <dgm:pt modelId="{82EE2C17-F664-4616-8F76-97637F08E124}" type="pres">
      <dgm:prSet presAssocID="{A8E2FA08-4DD4-4654-A85D-9A99162D6201}" presName="sibTransNodeCircle" presStyleLbl="alignNode1" presStyleIdx="4" presStyleCnt="10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96383FDE-483E-4E6D-B151-4FC41C065094}" type="pres">
      <dgm:prSet presAssocID="{22625139-F93A-4F3F-A7AA-4923A01AEDF3}" presName="bottomLine" presStyleLbl="alignNode1" presStyleIdx="5" presStyleCnt="10" custLinFactY="357600000" custLinFactNeighborX="510" custLinFactNeighborY="357687500">
        <dgm:presLayoutVars/>
      </dgm:prSet>
      <dgm:spPr/>
    </dgm:pt>
    <dgm:pt modelId="{BBF86657-8EAE-46E6-B25A-D2056AE50973}" type="pres">
      <dgm:prSet presAssocID="{22625139-F93A-4F3F-A7AA-4923A01AEDF3}" presName="nodeText" presStyleLbl="bgAccFollowNode1" presStyleIdx="2" presStyleCnt="5">
        <dgm:presLayoutVars>
          <dgm:bulletEnabled val="1"/>
        </dgm:presLayoutVars>
      </dgm:prSet>
      <dgm:spPr/>
    </dgm:pt>
    <dgm:pt modelId="{8DC76FCE-F8A0-43BB-94B0-26867DA9F629}" type="pres">
      <dgm:prSet presAssocID="{A8E2FA08-4DD4-4654-A85D-9A99162D6201}" presName="sibTrans" presStyleCnt="0"/>
      <dgm:spPr/>
    </dgm:pt>
    <dgm:pt modelId="{46746BF8-8C13-403D-B74A-6BA79A7FA811}" type="pres">
      <dgm:prSet presAssocID="{140952D0-0E1D-4F48-9F16-53581487CFA0}" presName="compositeNode" presStyleCnt="0">
        <dgm:presLayoutVars>
          <dgm:bulletEnabled val="1"/>
        </dgm:presLayoutVars>
      </dgm:prSet>
      <dgm:spPr/>
    </dgm:pt>
    <dgm:pt modelId="{7ACBA089-E576-4FF4-865F-C3BBF7659A23}" type="pres">
      <dgm:prSet presAssocID="{140952D0-0E1D-4F48-9F16-53581487CFA0}" presName="bgRect" presStyleLbl="bgAccFollowNode1" presStyleIdx="3" presStyleCnt="5" custScaleY="134687" custLinFactNeighborY="177"/>
      <dgm:spPr/>
    </dgm:pt>
    <dgm:pt modelId="{3CBA3CC0-D70A-4B98-9329-64604EDF25F0}" type="pres">
      <dgm:prSet presAssocID="{2804F27C-9BA9-4D07-AB02-74BE7DFA2C0E}" presName="sibTransNodeCircle" presStyleLbl="alignNode1" presStyleIdx="6" presStyleCnt="10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5BE72261-3EB3-4585-8739-2FFBAED12B80}" type="pres">
      <dgm:prSet presAssocID="{140952D0-0E1D-4F48-9F16-53581487CFA0}" presName="bottomLine" presStyleLbl="alignNode1" presStyleIdx="7" presStyleCnt="10" custLinFactY="357600000" custLinFactNeighborX="510" custLinFactNeighborY="357687500">
        <dgm:presLayoutVars/>
      </dgm:prSet>
      <dgm:spPr/>
    </dgm:pt>
    <dgm:pt modelId="{64EF213D-B16C-4AC2-8183-B62F7FC17277}" type="pres">
      <dgm:prSet presAssocID="{140952D0-0E1D-4F48-9F16-53581487CFA0}" presName="nodeText" presStyleLbl="bgAccFollowNode1" presStyleIdx="3" presStyleCnt="5">
        <dgm:presLayoutVars>
          <dgm:bulletEnabled val="1"/>
        </dgm:presLayoutVars>
      </dgm:prSet>
      <dgm:spPr/>
    </dgm:pt>
    <dgm:pt modelId="{5104EC6E-10DA-48BE-A121-0D66CB60A3C3}" type="pres">
      <dgm:prSet presAssocID="{2804F27C-9BA9-4D07-AB02-74BE7DFA2C0E}" presName="sibTrans" presStyleCnt="0"/>
      <dgm:spPr/>
    </dgm:pt>
    <dgm:pt modelId="{A0A34020-1B08-49AD-AD60-D2002D7C7E0A}" type="pres">
      <dgm:prSet presAssocID="{C2F8C7F7-44C4-414A-BCCD-56E91DD0A777}" presName="compositeNode" presStyleCnt="0">
        <dgm:presLayoutVars>
          <dgm:bulletEnabled val="1"/>
        </dgm:presLayoutVars>
      </dgm:prSet>
      <dgm:spPr/>
    </dgm:pt>
    <dgm:pt modelId="{5F8AA2D1-7ADE-4FAB-AB73-E999EB93EDA0}" type="pres">
      <dgm:prSet presAssocID="{C2F8C7F7-44C4-414A-BCCD-56E91DD0A777}" presName="bgRect" presStyleLbl="bgAccFollowNode1" presStyleIdx="4" presStyleCnt="5" custScaleY="134687" custLinFactNeighborY="177"/>
      <dgm:spPr/>
    </dgm:pt>
    <dgm:pt modelId="{FEC87D35-FF68-4830-9865-7026502B7734}" type="pres">
      <dgm:prSet presAssocID="{4E39967D-43EF-4F15-814A-2F491D900D43}" presName="sibTransNodeCircle" presStyleLbl="alignNode1" presStyleIdx="8" presStyleCnt="10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F57AF353-CCB4-4030-9EEE-1DC7B4B0CC7D}" type="pres">
      <dgm:prSet presAssocID="{C2F8C7F7-44C4-414A-BCCD-56E91DD0A777}" presName="bottomLine" presStyleLbl="alignNode1" presStyleIdx="9" presStyleCnt="10" custLinFactY="357600000" custLinFactNeighborX="510" custLinFactNeighborY="357687500">
        <dgm:presLayoutVars/>
      </dgm:prSet>
      <dgm:spPr/>
    </dgm:pt>
    <dgm:pt modelId="{9CC4D03B-B44B-4A64-A041-4758701F1C59}" type="pres">
      <dgm:prSet presAssocID="{C2F8C7F7-44C4-414A-BCCD-56E91DD0A777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A4B80D2D-7E35-421F-8BF9-55B39C33B9BE}" type="presOf" srcId="{A8E2FA08-4DD4-4654-A85D-9A99162D6201}" destId="{82EE2C17-F664-4616-8F76-97637F08E124}" srcOrd="0" destOrd="0" presId="urn:microsoft.com/office/officeart/2016/7/layout/BasicLinearProcessNumbered#1"/>
    <dgm:cxn modelId="{C0185933-A2E8-4CA8-BE2D-4651F528D2DE}" type="presOf" srcId="{2EE95FC5-CD6B-4A50-9262-DC414E16C3EA}" destId="{815671D8-22AE-4967-8461-EBC1C9F97F94}" srcOrd="1" destOrd="0" presId="urn:microsoft.com/office/officeart/2016/7/layout/BasicLinearProcessNumbered#1"/>
    <dgm:cxn modelId="{2218E939-6CA8-4442-A4E7-EF92FEA01DDF}" type="presOf" srcId="{140952D0-0E1D-4F48-9F16-53581487CFA0}" destId="{7ACBA089-E576-4FF4-865F-C3BBF7659A23}" srcOrd="0" destOrd="0" presId="urn:microsoft.com/office/officeart/2016/7/layout/BasicLinearProcessNumbered#1"/>
    <dgm:cxn modelId="{23907F3B-DE45-45CF-9707-5E4F6F6973DA}" type="presOf" srcId="{D0F07F19-1F50-4B42-A7A0-278DF9D25BB1}" destId="{C09B749D-9CF7-492C-B341-D9553818451B}" srcOrd="0" destOrd="0" presId="urn:microsoft.com/office/officeart/2016/7/layout/BasicLinearProcessNumbered#1"/>
    <dgm:cxn modelId="{AFE8A667-BFCC-42CE-A7FE-3066C60B154E}" type="presOf" srcId="{F05611F0-8256-4954-B6CB-ED6B4F2DD397}" destId="{5C8F9B26-840A-4F96-8D27-2D7E00511C9A}" srcOrd="0" destOrd="0" presId="urn:microsoft.com/office/officeart/2016/7/layout/BasicLinearProcessNumbered#1"/>
    <dgm:cxn modelId="{6C312549-8F7E-4A80-AB71-9D3156BFBF4C}" type="presOf" srcId="{C2F8C7F7-44C4-414A-BCCD-56E91DD0A777}" destId="{5F8AA2D1-7ADE-4FAB-AB73-E999EB93EDA0}" srcOrd="0" destOrd="0" presId="urn:microsoft.com/office/officeart/2016/7/layout/BasicLinearProcessNumbered#1"/>
    <dgm:cxn modelId="{7043076B-C1A0-4D82-B9C2-7389C21548EF}" type="presOf" srcId="{22625139-F93A-4F3F-A7AA-4923A01AEDF3}" destId="{BBF86657-8EAE-46E6-B25A-D2056AE50973}" srcOrd="1" destOrd="0" presId="urn:microsoft.com/office/officeart/2016/7/layout/BasicLinearProcessNumbered#1"/>
    <dgm:cxn modelId="{40CAD671-AB1B-4EF2-BD4C-E4C43639C27E}" type="presOf" srcId="{2EE95FC5-CD6B-4A50-9262-DC414E16C3EA}" destId="{5947A689-FC4A-4FDF-BDDD-890A8474DEF9}" srcOrd="0" destOrd="0" presId="urn:microsoft.com/office/officeart/2016/7/layout/BasicLinearProcessNumbered#1"/>
    <dgm:cxn modelId="{14D43B81-F92D-4CD8-9D1E-78CBF092C750}" srcId="{D0F07F19-1F50-4B42-A7A0-278DF9D25BB1}" destId="{C2F8C7F7-44C4-414A-BCCD-56E91DD0A777}" srcOrd="4" destOrd="0" parTransId="{E6C6DF88-9436-40D7-BA84-18FE896A6151}" sibTransId="{4E39967D-43EF-4F15-814A-2F491D900D43}"/>
    <dgm:cxn modelId="{9CDE7D88-716E-4C97-9A52-FF7131643C5F}" type="presOf" srcId="{F05611F0-8256-4954-B6CB-ED6B4F2DD397}" destId="{36EB2DDF-B510-4B3C-AF9A-757E14A78E4D}" srcOrd="1" destOrd="0" presId="urn:microsoft.com/office/officeart/2016/7/layout/BasicLinearProcessNumbered#1"/>
    <dgm:cxn modelId="{DD5C168A-90C7-41E2-9576-A79BBC6325CE}" type="presOf" srcId="{C99EBBB1-E916-471C-83C9-ABE85B42AC26}" destId="{94E9EF1A-1D07-4210-9402-6C559E90358A}" srcOrd="0" destOrd="0" presId="urn:microsoft.com/office/officeart/2016/7/layout/BasicLinearProcessNumbered#1"/>
    <dgm:cxn modelId="{CBD31B8E-CB23-4FA8-93FE-5BB4814BBB0B}" type="presOf" srcId="{2804F27C-9BA9-4D07-AB02-74BE7DFA2C0E}" destId="{3CBA3CC0-D70A-4B98-9329-64604EDF25F0}" srcOrd="0" destOrd="0" presId="urn:microsoft.com/office/officeart/2016/7/layout/BasicLinearProcessNumbered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40F5D2CB-DECC-41AF-8388-AD6EA6907126}" type="presOf" srcId="{6BD5265A-8333-420D-BDB2-65F10B3EBD76}" destId="{DAC041B6-6570-477A-B4C1-5CB7E0EFE0DC}" srcOrd="0" destOrd="0" presId="urn:microsoft.com/office/officeart/2016/7/layout/BasicLinearProcessNumbered#1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40CCC9E3-44E6-462B-900C-44AC8FC352F3}" type="presOf" srcId="{4E39967D-43EF-4F15-814A-2F491D900D43}" destId="{FEC87D35-FF68-4830-9865-7026502B7734}" srcOrd="0" destOrd="0" presId="urn:microsoft.com/office/officeart/2016/7/layout/BasicLinearProcessNumbered#1"/>
    <dgm:cxn modelId="{B07163E8-ADEC-492A-8F07-7E5786AB23AE}" srcId="{D0F07F19-1F50-4B42-A7A0-278DF9D25BB1}" destId="{140952D0-0E1D-4F48-9F16-53581487CFA0}" srcOrd="3" destOrd="0" parTransId="{790C446F-6917-41E7-BE01-7AFE2676D505}" sibTransId="{2804F27C-9BA9-4D07-AB02-74BE7DFA2C0E}"/>
    <dgm:cxn modelId="{D0999FEB-3F13-4B99-8767-7340A2A83933}" type="presOf" srcId="{22625139-F93A-4F3F-A7AA-4923A01AEDF3}" destId="{83253AE2-89B5-4ADC-817A-FEF4E0BC4B49}" srcOrd="0" destOrd="0" presId="urn:microsoft.com/office/officeart/2016/7/layout/BasicLinearProcessNumbered#1"/>
    <dgm:cxn modelId="{E061BDEB-384B-4165-AF47-0D2CE9C70384}" type="presOf" srcId="{C2F8C7F7-44C4-414A-BCCD-56E91DD0A777}" destId="{9CC4D03B-B44B-4A64-A041-4758701F1C59}" srcOrd="1" destOrd="0" presId="urn:microsoft.com/office/officeart/2016/7/layout/BasicLinearProcessNumbered#1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27E5EDFC-7359-48F6-8E3F-270CF15B8D2C}" type="presOf" srcId="{140952D0-0E1D-4F48-9F16-53581487CFA0}" destId="{64EF213D-B16C-4AC2-8183-B62F7FC17277}" srcOrd="1" destOrd="0" presId="urn:microsoft.com/office/officeart/2016/7/layout/BasicLinearProcessNumbered#1"/>
    <dgm:cxn modelId="{B5FABEA6-FE83-4DC3-A3AB-25B621203785}" type="presParOf" srcId="{C09B749D-9CF7-492C-B341-D9553818451B}" destId="{8EEF3829-836D-4E60-A9BC-8F0AD18883EE}" srcOrd="0" destOrd="0" presId="urn:microsoft.com/office/officeart/2016/7/layout/BasicLinearProcessNumbered#1"/>
    <dgm:cxn modelId="{E8C71572-9F0A-4ED2-BA52-A961EB56A76C}" type="presParOf" srcId="{8EEF3829-836D-4E60-A9BC-8F0AD18883EE}" destId="{5947A689-FC4A-4FDF-BDDD-890A8474DEF9}" srcOrd="0" destOrd="0" presId="urn:microsoft.com/office/officeart/2016/7/layout/BasicLinearProcessNumbered#1"/>
    <dgm:cxn modelId="{67C04E6E-4316-4DC8-9615-DBC47E4DDF35}" type="presParOf" srcId="{8EEF3829-836D-4E60-A9BC-8F0AD18883EE}" destId="{94E9EF1A-1D07-4210-9402-6C559E90358A}" srcOrd="1" destOrd="0" presId="urn:microsoft.com/office/officeart/2016/7/layout/BasicLinearProcessNumbered#1"/>
    <dgm:cxn modelId="{003FA2D7-FBDD-45A5-BDB1-BBCD5557649A}" type="presParOf" srcId="{8EEF3829-836D-4E60-A9BC-8F0AD18883EE}" destId="{B9E74D06-8974-46A7-BDE8-CAC0846523DB}" srcOrd="2" destOrd="0" presId="urn:microsoft.com/office/officeart/2016/7/layout/BasicLinearProcessNumbered#1"/>
    <dgm:cxn modelId="{3E9A9986-48DD-4CC7-91FE-1707EBC7E65A}" type="presParOf" srcId="{8EEF3829-836D-4E60-A9BC-8F0AD18883EE}" destId="{815671D8-22AE-4967-8461-EBC1C9F97F94}" srcOrd="3" destOrd="0" presId="urn:microsoft.com/office/officeart/2016/7/layout/BasicLinearProcessNumbered#1"/>
    <dgm:cxn modelId="{2711AD4E-AE27-4FCF-8A6A-77C0EB08E796}" type="presParOf" srcId="{C09B749D-9CF7-492C-B341-D9553818451B}" destId="{4345A606-3100-40DC-847D-F26F8DFFB0A4}" srcOrd="1" destOrd="0" presId="urn:microsoft.com/office/officeart/2016/7/layout/BasicLinearProcessNumbered#1"/>
    <dgm:cxn modelId="{71DE8450-1714-444C-A82B-015776242CCF}" type="presParOf" srcId="{C09B749D-9CF7-492C-B341-D9553818451B}" destId="{9D438F26-CD1B-4D67-AF02-B4D0BD99464E}" srcOrd="2" destOrd="0" presId="urn:microsoft.com/office/officeart/2016/7/layout/BasicLinearProcessNumbered#1"/>
    <dgm:cxn modelId="{5C537732-B693-4D12-B5ED-85D7EFE25956}" type="presParOf" srcId="{9D438F26-CD1B-4D67-AF02-B4D0BD99464E}" destId="{5C8F9B26-840A-4F96-8D27-2D7E00511C9A}" srcOrd="0" destOrd="0" presId="urn:microsoft.com/office/officeart/2016/7/layout/BasicLinearProcessNumbered#1"/>
    <dgm:cxn modelId="{A7EE3BFC-F03A-45E6-B212-83404EE12240}" type="presParOf" srcId="{9D438F26-CD1B-4D67-AF02-B4D0BD99464E}" destId="{DAC041B6-6570-477A-B4C1-5CB7E0EFE0DC}" srcOrd="1" destOrd="0" presId="urn:microsoft.com/office/officeart/2016/7/layout/BasicLinearProcessNumbered#1"/>
    <dgm:cxn modelId="{5F897C40-4F74-425D-8ECE-E06A106892E5}" type="presParOf" srcId="{9D438F26-CD1B-4D67-AF02-B4D0BD99464E}" destId="{F8ADDB2A-2689-4ACF-8222-B372EB5C8D35}" srcOrd="2" destOrd="0" presId="urn:microsoft.com/office/officeart/2016/7/layout/BasicLinearProcessNumbered#1"/>
    <dgm:cxn modelId="{B161A182-985E-47E7-B65C-F6AD87BFA0F7}" type="presParOf" srcId="{9D438F26-CD1B-4D67-AF02-B4D0BD99464E}" destId="{36EB2DDF-B510-4B3C-AF9A-757E14A78E4D}" srcOrd="3" destOrd="0" presId="urn:microsoft.com/office/officeart/2016/7/layout/BasicLinearProcessNumbered#1"/>
    <dgm:cxn modelId="{FDEB4A67-6531-4467-87D6-1AE9F901F051}" type="presParOf" srcId="{C09B749D-9CF7-492C-B341-D9553818451B}" destId="{8BDDBF6E-ECE6-4E6A-B0D3-17197BA824D3}" srcOrd="3" destOrd="0" presId="urn:microsoft.com/office/officeart/2016/7/layout/BasicLinearProcessNumbered#1"/>
    <dgm:cxn modelId="{5792E72B-E132-444A-BAAD-0F2F78F0396C}" type="presParOf" srcId="{C09B749D-9CF7-492C-B341-D9553818451B}" destId="{5419C900-3474-4480-82CB-923AF8027A48}" srcOrd="4" destOrd="0" presId="urn:microsoft.com/office/officeart/2016/7/layout/BasicLinearProcessNumbered#1"/>
    <dgm:cxn modelId="{9985658F-827E-4C3E-901A-BB8B62931A97}" type="presParOf" srcId="{5419C900-3474-4480-82CB-923AF8027A48}" destId="{83253AE2-89B5-4ADC-817A-FEF4E0BC4B49}" srcOrd="0" destOrd="0" presId="urn:microsoft.com/office/officeart/2016/7/layout/BasicLinearProcessNumbered#1"/>
    <dgm:cxn modelId="{48A7D195-BEC4-4325-8BFF-25B8CA13DC53}" type="presParOf" srcId="{5419C900-3474-4480-82CB-923AF8027A48}" destId="{82EE2C17-F664-4616-8F76-97637F08E124}" srcOrd="1" destOrd="0" presId="urn:microsoft.com/office/officeart/2016/7/layout/BasicLinearProcessNumbered#1"/>
    <dgm:cxn modelId="{DFA21DE9-D23E-4AEC-984F-38954304B882}" type="presParOf" srcId="{5419C900-3474-4480-82CB-923AF8027A48}" destId="{96383FDE-483E-4E6D-B151-4FC41C065094}" srcOrd="2" destOrd="0" presId="urn:microsoft.com/office/officeart/2016/7/layout/BasicLinearProcessNumbered#1"/>
    <dgm:cxn modelId="{110189D1-9E6B-4E0C-8667-C0A3012E8A84}" type="presParOf" srcId="{5419C900-3474-4480-82CB-923AF8027A48}" destId="{BBF86657-8EAE-46E6-B25A-D2056AE50973}" srcOrd="3" destOrd="0" presId="urn:microsoft.com/office/officeart/2016/7/layout/BasicLinearProcessNumbered#1"/>
    <dgm:cxn modelId="{6F4652E6-670E-47E1-8BB6-F10FC0002FE5}" type="presParOf" srcId="{C09B749D-9CF7-492C-B341-D9553818451B}" destId="{8DC76FCE-F8A0-43BB-94B0-26867DA9F629}" srcOrd="5" destOrd="0" presId="urn:microsoft.com/office/officeart/2016/7/layout/BasicLinearProcessNumbered#1"/>
    <dgm:cxn modelId="{952C4F1E-455C-44B2-8633-E11FFDA1CF16}" type="presParOf" srcId="{C09B749D-9CF7-492C-B341-D9553818451B}" destId="{46746BF8-8C13-403D-B74A-6BA79A7FA811}" srcOrd="6" destOrd="0" presId="urn:microsoft.com/office/officeart/2016/7/layout/BasicLinearProcessNumbered#1"/>
    <dgm:cxn modelId="{199291F3-CB47-4BB7-8551-CC7D94A62A3D}" type="presParOf" srcId="{46746BF8-8C13-403D-B74A-6BA79A7FA811}" destId="{7ACBA089-E576-4FF4-865F-C3BBF7659A23}" srcOrd="0" destOrd="0" presId="urn:microsoft.com/office/officeart/2016/7/layout/BasicLinearProcessNumbered#1"/>
    <dgm:cxn modelId="{14456339-3232-4F27-8745-6AE7ED279122}" type="presParOf" srcId="{46746BF8-8C13-403D-B74A-6BA79A7FA811}" destId="{3CBA3CC0-D70A-4B98-9329-64604EDF25F0}" srcOrd="1" destOrd="0" presId="urn:microsoft.com/office/officeart/2016/7/layout/BasicLinearProcessNumbered#1"/>
    <dgm:cxn modelId="{A8938D10-3458-4190-A261-C341522970A2}" type="presParOf" srcId="{46746BF8-8C13-403D-B74A-6BA79A7FA811}" destId="{5BE72261-3EB3-4585-8739-2FFBAED12B80}" srcOrd="2" destOrd="0" presId="urn:microsoft.com/office/officeart/2016/7/layout/BasicLinearProcessNumbered#1"/>
    <dgm:cxn modelId="{C1F113A0-9F7B-4396-8E1F-EC384DF862FF}" type="presParOf" srcId="{46746BF8-8C13-403D-B74A-6BA79A7FA811}" destId="{64EF213D-B16C-4AC2-8183-B62F7FC17277}" srcOrd="3" destOrd="0" presId="urn:microsoft.com/office/officeart/2016/7/layout/BasicLinearProcessNumbered#1"/>
    <dgm:cxn modelId="{4131D598-AA25-4B7C-AFA7-9029885EA773}" type="presParOf" srcId="{C09B749D-9CF7-492C-B341-D9553818451B}" destId="{5104EC6E-10DA-48BE-A121-0D66CB60A3C3}" srcOrd="7" destOrd="0" presId="urn:microsoft.com/office/officeart/2016/7/layout/BasicLinearProcessNumbered#1"/>
    <dgm:cxn modelId="{BE67DCDF-2356-4D88-99B3-83434EDCF878}" type="presParOf" srcId="{C09B749D-9CF7-492C-B341-D9553818451B}" destId="{A0A34020-1B08-49AD-AD60-D2002D7C7E0A}" srcOrd="8" destOrd="0" presId="urn:microsoft.com/office/officeart/2016/7/layout/BasicLinearProcessNumbered#1"/>
    <dgm:cxn modelId="{7647E02E-AFDE-4458-BBF1-C11FE2DBD1C6}" type="presParOf" srcId="{A0A34020-1B08-49AD-AD60-D2002D7C7E0A}" destId="{5F8AA2D1-7ADE-4FAB-AB73-E999EB93EDA0}" srcOrd="0" destOrd="0" presId="urn:microsoft.com/office/officeart/2016/7/layout/BasicLinearProcessNumbered#1"/>
    <dgm:cxn modelId="{948C3455-F5CB-4096-AEED-6BBC191AA5B8}" type="presParOf" srcId="{A0A34020-1B08-49AD-AD60-D2002D7C7E0A}" destId="{FEC87D35-FF68-4830-9865-7026502B7734}" srcOrd="1" destOrd="0" presId="urn:microsoft.com/office/officeart/2016/7/layout/BasicLinearProcessNumbered#1"/>
    <dgm:cxn modelId="{012855BB-F5B9-4D56-90E8-9EFFB3D195DD}" type="presParOf" srcId="{A0A34020-1B08-49AD-AD60-D2002D7C7E0A}" destId="{F57AF353-CCB4-4030-9EEE-1DC7B4B0CC7D}" srcOrd="2" destOrd="0" presId="urn:microsoft.com/office/officeart/2016/7/layout/BasicLinearProcessNumbered#1"/>
    <dgm:cxn modelId="{4E5AA3F4-3105-458B-AFF9-4DE384A7EEAB}" type="presParOf" srcId="{A0A34020-1B08-49AD-AD60-D2002D7C7E0A}" destId="{9CC4D03B-B44B-4A64-A041-4758701F1C59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2373DC-11B1-4708-92E2-E1B8EB8D76D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</dgm:pt>
    <dgm:pt modelId="{4786322A-3DB1-4B13-A039-9C2B4BD33902}">
      <dgm:prSet phldrT="[Text]" custT="1"/>
      <dgm:spPr/>
      <dgm:t>
        <a:bodyPr/>
        <a:lstStyle/>
        <a:p>
          <a:pPr algn="ctr"/>
          <a:r>
            <a:rPr lang="es-ES" sz="2000" b="0" i="0" u="none" strike="noStrike" dirty="0">
              <a:solidFill>
                <a:srgbClr val="FFFFFF"/>
              </a:solidFill>
              <a:effectLst/>
              <a:latin typeface="Gill Sans MT" panose="020B0502020104020203" pitchFamily="34" charset="0"/>
            </a:rPr>
            <a:t>¿En qué se diferencian las opciones de financiación?</a:t>
          </a:r>
          <a:r>
            <a:rPr lang="ru-RU" sz="2000" b="0" i="0" dirty="0">
              <a:effectLst/>
              <a:latin typeface="Gill Sans MT" panose="020B0502020104020203" pitchFamily="34" charset="0"/>
            </a:rPr>
            <a:t>​</a:t>
          </a:r>
          <a:endParaRPr lang="ru-RU" sz="2000" dirty="0"/>
        </a:p>
      </dgm:t>
    </dgm:pt>
    <dgm:pt modelId="{4F3F2426-EA56-4F79-A02F-DE7A210D680D}" type="parTrans" cxnId="{07D1F65C-7C41-4EB6-A133-CA7F29791640}">
      <dgm:prSet/>
      <dgm:spPr/>
      <dgm:t>
        <a:bodyPr/>
        <a:lstStyle/>
        <a:p>
          <a:endParaRPr lang="ru-RU" sz="2000"/>
        </a:p>
      </dgm:t>
    </dgm:pt>
    <dgm:pt modelId="{7D0A801E-90E9-4D73-A31E-D58F04D3BBF2}" type="sibTrans" cxnId="{07D1F65C-7C41-4EB6-A133-CA7F29791640}">
      <dgm:prSet/>
      <dgm:spPr/>
      <dgm:t>
        <a:bodyPr/>
        <a:lstStyle/>
        <a:p>
          <a:endParaRPr lang="ru-RU" sz="2000"/>
        </a:p>
      </dgm:t>
    </dgm:pt>
    <dgm:pt modelId="{5A259F57-B5C4-40C5-939D-A7C21B16FB47}">
      <dgm:prSet phldrT="[Text]" custT="1"/>
      <dgm:spPr/>
      <dgm:t>
        <a:bodyPr/>
        <a:lstStyle/>
        <a:p>
          <a:pPr algn="ctr"/>
          <a:r>
            <a:rPr lang="es-ES" sz="1600" b="0" i="0" u="none" strike="noStrike" dirty="0">
              <a:solidFill>
                <a:srgbClr val="FFFFFF"/>
              </a:solidFill>
              <a:effectLst/>
              <a:latin typeface="Gill Sans MT" panose="020B0502020104020203" pitchFamily="34" charset="0"/>
            </a:rPr>
            <a:t>¿Cuáles son las expectativas de los financiadores e inversores?</a:t>
          </a:r>
          <a:r>
            <a:rPr lang="ru-RU" sz="1600" b="0" i="0" dirty="0">
              <a:effectLst/>
              <a:latin typeface="Gill Sans MT" panose="020B0502020104020203" pitchFamily="34" charset="0"/>
            </a:rPr>
            <a:t>​</a:t>
          </a:r>
          <a:endParaRPr lang="ru-RU" sz="1600" dirty="0"/>
        </a:p>
      </dgm:t>
    </dgm:pt>
    <dgm:pt modelId="{57311651-50BE-4613-AB4F-1C634C257620}" type="sibTrans" cxnId="{7865863E-1BC2-47AE-BBFB-F40F27A905AE}">
      <dgm:prSet/>
      <dgm:spPr/>
      <dgm:t>
        <a:bodyPr/>
        <a:lstStyle/>
        <a:p>
          <a:endParaRPr lang="ru-RU" sz="2000"/>
        </a:p>
      </dgm:t>
    </dgm:pt>
    <dgm:pt modelId="{E359194E-724D-4C60-BA35-9B441D11C55E}" type="parTrans" cxnId="{7865863E-1BC2-47AE-BBFB-F40F27A905AE}">
      <dgm:prSet/>
      <dgm:spPr/>
      <dgm:t>
        <a:bodyPr/>
        <a:lstStyle/>
        <a:p>
          <a:endParaRPr lang="ru-RU" sz="2000"/>
        </a:p>
      </dgm:t>
    </dgm:pt>
    <dgm:pt modelId="{E4113FDD-546A-408F-B8E9-D91B2213B749}">
      <dgm:prSet phldrT="[Text]" custT="1"/>
      <dgm:spPr/>
      <dgm:t>
        <a:bodyPr/>
        <a:lstStyle/>
        <a:p>
          <a:pPr algn="ctr"/>
          <a:r>
            <a:rPr lang="en-US" sz="2000" b="0" i="0" u="none" strike="noStrike" dirty="0" err="1">
              <a:solidFill>
                <a:srgbClr val="FFFFFF"/>
              </a:solidFill>
              <a:effectLst/>
              <a:latin typeface="Gill Sans MT" panose="020B0502020104020203" pitchFamily="34" charset="0"/>
            </a:rPr>
            <a:t>Deuda</a:t>
          </a:r>
          <a:r>
            <a:rPr lang="en-US" sz="2000" b="0" i="0" u="none" strike="noStrike" dirty="0">
              <a:solidFill>
                <a:srgbClr val="FFFFFF"/>
              </a:solidFill>
              <a:effectLst/>
              <a:latin typeface="Gill Sans MT" panose="020B0502020104020203" pitchFamily="34" charset="0"/>
            </a:rPr>
            <a:t> vs. </a:t>
          </a:r>
          <a:r>
            <a:rPr lang="en-US" sz="2000" b="0" i="0" u="none" strike="noStrike" dirty="0" err="1">
              <a:solidFill>
                <a:srgbClr val="FFFFFF"/>
              </a:solidFill>
              <a:effectLst/>
              <a:latin typeface="Gill Sans MT" panose="020B0502020104020203" pitchFamily="34" charset="0"/>
            </a:rPr>
            <a:t>Recursos</a:t>
          </a:r>
          <a:r>
            <a:rPr lang="en-US" sz="2000" b="0" i="0" u="none" strike="noStrike" dirty="0">
              <a:solidFill>
                <a:srgbClr val="FFFFFF"/>
              </a:solidFill>
              <a:effectLst/>
              <a:latin typeface="Gill Sans MT" panose="020B0502020104020203" pitchFamily="34" charset="0"/>
            </a:rPr>
            <a:t> </a:t>
          </a:r>
          <a:r>
            <a:rPr lang="en-US" sz="2000" b="0" i="0" u="none" strike="noStrike" dirty="0" err="1">
              <a:solidFill>
                <a:srgbClr val="FFFFFF"/>
              </a:solidFill>
              <a:effectLst/>
              <a:latin typeface="Gill Sans MT" panose="020B0502020104020203" pitchFamily="34" charset="0"/>
            </a:rPr>
            <a:t>propios</a:t>
          </a:r>
          <a:r>
            <a:rPr lang="ru-RU" sz="2000" b="0" i="0" dirty="0">
              <a:effectLst/>
              <a:latin typeface="Gill Sans MT" panose="020B0502020104020203" pitchFamily="34" charset="0"/>
            </a:rPr>
            <a:t>​</a:t>
          </a:r>
          <a:endParaRPr lang="ru-RU" sz="2000" dirty="0"/>
        </a:p>
      </dgm:t>
    </dgm:pt>
    <dgm:pt modelId="{542AF1D6-1C84-4B39-BE8B-B73FEFD6785F}" type="parTrans" cxnId="{90BA40AE-CFB9-4A3D-8E3A-6C9D7DE6B5C1}">
      <dgm:prSet/>
      <dgm:spPr/>
      <dgm:t>
        <a:bodyPr/>
        <a:lstStyle/>
        <a:p>
          <a:endParaRPr lang="en-US" sz="2000"/>
        </a:p>
      </dgm:t>
    </dgm:pt>
    <dgm:pt modelId="{87D1F3BF-EF93-4E5B-976C-902E3087F114}" type="sibTrans" cxnId="{90BA40AE-CFB9-4A3D-8E3A-6C9D7DE6B5C1}">
      <dgm:prSet/>
      <dgm:spPr/>
      <dgm:t>
        <a:bodyPr/>
        <a:lstStyle/>
        <a:p>
          <a:endParaRPr lang="en-US" sz="2000"/>
        </a:p>
      </dgm:t>
    </dgm:pt>
    <dgm:pt modelId="{3A20F4F6-FE6A-4A21-9A52-8EA5A00A8CF1}">
      <dgm:prSet phldrT="[Text]" custT="1"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s-ES" sz="1800" b="0" i="0" u="none" strike="noStrike" dirty="0">
              <a:solidFill>
                <a:srgbClr val="FFFFFF"/>
              </a:solidFill>
              <a:effectLst/>
              <a:latin typeface="Gill Sans MT" panose="020B0502020104020203" pitchFamily="34" charset="0"/>
            </a:rPr>
            <a:t>¿Qué hay que esperar cuando se busca financiación?</a:t>
          </a:r>
          <a:r>
            <a:rPr lang="ru-RU" sz="1800" b="0" i="0" dirty="0">
              <a:effectLst/>
              <a:latin typeface="Gill Sans MT" panose="020B0502020104020203" pitchFamily="34" charset="0"/>
            </a:rPr>
            <a:t>​</a:t>
          </a:r>
          <a:endParaRPr lang="ru-RU" sz="1800" dirty="0"/>
        </a:p>
      </dgm:t>
    </dgm:pt>
    <dgm:pt modelId="{B19866DE-6385-4023-B15B-CC565E541FED}" type="parTrans" cxnId="{64B5561A-1B07-4F13-B9C4-C4D90C2DA814}">
      <dgm:prSet/>
      <dgm:spPr/>
      <dgm:t>
        <a:bodyPr/>
        <a:lstStyle/>
        <a:p>
          <a:endParaRPr lang="en-US" sz="2000"/>
        </a:p>
      </dgm:t>
    </dgm:pt>
    <dgm:pt modelId="{C3654CC3-2E7B-4B1A-9CB8-A85007FB3113}" type="sibTrans" cxnId="{64B5561A-1B07-4F13-B9C4-C4D90C2DA814}">
      <dgm:prSet/>
      <dgm:spPr/>
      <dgm:t>
        <a:bodyPr/>
        <a:lstStyle/>
        <a:p>
          <a:endParaRPr lang="en-US" sz="2000"/>
        </a:p>
      </dgm:t>
    </dgm:pt>
    <dgm:pt modelId="{7084B800-7E1D-4DA6-89C0-37EA52DDBCB8}">
      <dgm:prSet phldrT="[Text]" custT="1"/>
      <dgm:spPr/>
      <dgm:t>
        <a:bodyPr/>
        <a:lstStyle/>
        <a:p>
          <a:pPr algn="ctr"/>
          <a:r>
            <a:rPr lang="es-ES" sz="2000" b="0" i="0" u="none" strike="noStrike" dirty="0">
              <a:solidFill>
                <a:srgbClr val="FFFFFF"/>
              </a:solidFill>
              <a:effectLst/>
              <a:latin typeface="Gill Sans MT" panose="020B0502020104020203" pitchFamily="34" charset="0"/>
            </a:rPr>
            <a:t>¿Cuándo es necesaria la financiación externa?</a:t>
          </a:r>
          <a:r>
            <a:rPr lang="en-US" sz="2000" b="0" i="0" dirty="0">
              <a:effectLst/>
              <a:latin typeface="Gill Sans MT" panose="020B0502020104020203" pitchFamily="34" charset="0"/>
            </a:rPr>
            <a:t>​</a:t>
          </a:r>
          <a:endParaRPr lang="ru-RU" sz="2000" dirty="0"/>
        </a:p>
      </dgm:t>
    </dgm:pt>
    <dgm:pt modelId="{29667D30-8073-4626-A65C-0442C9DA4455}" type="sibTrans" cxnId="{D7BBB8C6-B60F-4050-B5C1-3F3A86AF4294}">
      <dgm:prSet/>
      <dgm:spPr/>
      <dgm:t>
        <a:bodyPr/>
        <a:lstStyle/>
        <a:p>
          <a:endParaRPr lang="ru-RU" sz="2000"/>
        </a:p>
      </dgm:t>
    </dgm:pt>
    <dgm:pt modelId="{E459F664-A62C-4466-90D1-14D94F7456F9}" type="parTrans" cxnId="{D7BBB8C6-B60F-4050-B5C1-3F3A86AF4294}">
      <dgm:prSet/>
      <dgm:spPr/>
      <dgm:t>
        <a:bodyPr/>
        <a:lstStyle/>
        <a:p>
          <a:endParaRPr lang="ru-RU" sz="2000"/>
        </a:p>
      </dgm:t>
    </dgm:pt>
    <dgm:pt modelId="{88A033FC-90E8-450A-9660-7C56FE44CF4B}" type="pres">
      <dgm:prSet presAssocID="{592373DC-11B1-4708-92E2-E1B8EB8D76D8}" presName="linear" presStyleCnt="0">
        <dgm:presLayoutVars>
          <dgm:dir/>
          <dgm:animLvl val="lvl"/>
          <dgm:resizeHandles val="exact"/>
        </dgm:presLayoutVars>
      </dgm:prSet>
      <dgm:spPr/>
    </dgm:pt>
    <dgm:pt modelId="{24B2535F-B64C-416D-866E-AB6126E4F4FD}" type="pres">
      <dgm:prSet presAssocID="{7084B800-7E1D-4DA6-89C0-37EA52DDBCB8}" presName="parentLin" presStyleCnt="0"/>
      <dgm:spPr/>
    </dgm:pt>
    <dgm:pt modelId="{6EC006A1-981A-4484-9234-228DCAD57AB2}" type="pres">
      <dgm:prSet presAssocID="{7084B800-7E1D-4DA6-89C0-37EA52DDBCB8}" presName="parentLeftMargin" presStyleLbl="node1" presStyleIdx="0" presStyleCnt="5"/>
      <dgm:spPr/>
    </dgm:pt>
    <dgm:pt modelId="{1A0AAFD3-A3A9-4B43-843A-7BA9D4FD5E56}" type="pres">
      <dgm:prSet presAssocID="{7084B800-7E1D-4DA6-89C0-37EA52DDBCB8}" presName="parentText" presStyleLbl="node1" presStyleIdx="0" presStyleCnt="5" custLinFactX="6709" custLinFactNeighborX="10000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CCBECD78-1F23-4EF1-982A-AA01E554543E}" type="pres">
      <dgm:prSet presAssocID="{7084B800-7E1D-4DA6-89C0-37EA52DDBCB8}" presName="negativeSpace" presStyleCnt="0"/>
      <dgm:spPr/>
    </dgm:pt>
    <dgm:pt modelId="{FD9FC1E3-1C41-4437-BE21-8D33D44C1C9E}" type="pres">
      <dgm:prSet presAssocID="{7084B800-7E1D-4DA6-89C0-37EA52DDBCB8}" presName="childText" presStyleLbl="conFgAcc1" presStyleIdx="0" presStyleCnt="5">
        <dgm:presLayoutVars>
          <dgm:bulletEnabled val="1"/>
        </dgm:presLayoutVars>
      </dgm:prSet>
      <dgm:spPr>
        <a:ln>
          <a:solidFill>
            <a:schemeClr val="tx2">
              <a:lumMod val="50000"/>
              <a:lumOff val="50000"/>
            </a:schemeClr>
          </a:solidFill>
        </a:ln>
      </dgm:spPr>
    </dgm:pt>
    <dgm:pt modelId="{924BC6CA-B5A9-4CBD-91CA-0E40F017D78C}" type="pres">
      <dgm:prSet presAssocID="{29667D30-8073-4626-A65C-0442C9DA4455}" presName="spaceBetweenRectangles" presStyleCnt="0"/>
      <dgm:spPr/>
    </dgm:pt>
    <dgm:pt modelId="{634B2605-1D0B-47DC-85E2-55893E68E292}" type="pres">
      <dgm:prSet presAssocID="{E4113FDD-546A-408F-B8E9-D91B2213B749}" presName="parentLin" presStyleCnt="0"/>
      <dgm:spPr/>
    </dgm:pt>
    <dgm:pt modelId="{97093774-D50F-472E-8FD2-BEC04DCAE15C}" type="pres">
      <dgm:prSet presAssocID="{E4113FDD-546A-408F-B8E9-D91B2213B749}" presName="parentLeftMargin" presStyleLbl="node1" presStyleIdx="0" presStyleCnt="5"/>
      <dgm:spPr/>
    </dgm:pt>
    <dgm:pt modelId="{3928ACF8-FEB6-4122-AFD9-72CD9A277F31}" type="pres">
      <dgm:prSet presAssocID="{E4113FDD-546A-408F-B8E9-D91B2213B74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10CCF90-7270-49C7-B970-7D38722B70E3}" type="pres">
      <dgm:prSet presAssocID="{E4113FDD-546A-408F-B8E9-D91B2213B749}" presName="negativeSpace" presStyleCnt="0"/>
      <dgm:spPr/>
    </dgm:pt>
    <dgm:pt modelId="{E5369CE5-C67A-4074-A0A9-3B3B6E214D84}" type="pres">
      <dgm:prSet presAssocID="{E4113FDD-546A-408F-B8E9-D91B2213B749}" presName="childText" presStyleLbl="conFgAcc1" presStyleIdx="1" presStyleCnt="5">
        <dgm:presLayoutVars>
          <dgm:bulletEnabled val="1"/>
        </dgm:presLayoutVars>
      </dgm:prSet>
      <dgm:spPr/>
    </dgm:pt>
    <dgm:pt modelId="{E559482D-E0DC-4A9D-819C-9DD7AE24849F}" type="pres">
      <dgm:prSet presAssocID="{87D1F3BF-EF93-4E5B-976C-902E3087F114}" presName="spaceBetweenRectangles" presStyleCnt="0"/>
      <dgm:spPr/>
    </dgm:pt>
    <dgm:pt modelId="{D554373D-02BB-456A-B513-6FD44C272B5C}" type="pres">
      <dgm:prSet presAssocID="{4786322A-3DB1-4B13-A039-9C2B4BD33902}" presName="parentLin" presStyleCnt="0"/>
      <dgm:spPr/>
    </dgm:pt>
    <dgm:pt modelId="{4F91F803-792A-4600-A80A-DA32582EF94A}" type="pres">
      <dgm:prSet presAssocID="{4786322A-3DB1-4B13-A039-9C2B4BD33902}" presName="parentLeftMargin" presStyleLbl="node1" presStyleIdx="1" presStyleCnt="5"/>
      <dgm:spPr/>
    </dgm:pt>
    <dgm:pt modelId="{5BD5B296-A642-4DF8-B899-35ED169DA216}" type="pres">
      <dgm:prSet presAssocID="{4786322A-3DB1-4B13-A039-9C2B4BD33902}" presName="parentText" presStyleLbl="node1" presStyleIdx="2" presStyleCnt="5" custScaleX="115596" custLinFactX="6709" custLinFactNeighborX="10000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A4936A2D-4572-425F-9AAC-9798097747DD}" type="pres">
      <dgm:prSet presAssocID="{4786322A-3DB1-4B13-A039-9C2B4BD33902}" presName="negativeSpace" presStyleCnt="0"/>
      <dgm:spPr/>
    </dgm:pt>
    <dgm:pt modelId="{92C0B756-05A6-4040-AC91-4730345F5191}" type="pres">
      <dgm:prSet presAssocID="{4786322A-3DB1-4B13-A039-9C2B4BD33902}" presName="childText" presStyleLbl="conFgAcc1" presStyleIdx="2" presStyleCnt="5">
        <dgm:presLayoutVars>
          <dgm:bulletEnabled val="1"/>
        </dgm:presLayoutVars>
      </dgm:prSet>
      <dgm:spPr>
        <a:ln>
          <a:solidFill>
            <a:schemeClr val="tx2">
              <a:lumMod val="50000"/>
              <a:lumOff val="50000"/>
            </a:schemeClr>
          </a:solidFill>
        </a:ln>
      </dgm:spPr>
    </dgm:pt>
    <dgm:pt modelId="{E512E97A-AB64-43A4-955A-9C6EF5B21111}" type="pres">
      <dgm:prSet presAssocID="{7D0A801E-90E9-4D73-A31E-D58F04D3BBF2}" presName="spaceBetweenRectangles" presStyleCnt="0"/>
      <dgm:spPr/>
    </dgm:pt>
    <dgm:pt modelId="{5E0AD7D3-F354-4D12-AC8A-61D9A68065FD}" type="pres">
      <dgm:prSet presAssocID="{3A20F4F6-FE6A-4A21-9A52-8EA5A00A8CF1}" presName="parentLin" presStyleCnt="0"/>
      <dgm:spPr/>
    </dgm:pt>
    <dgm:pt modelId="{8AA226F7-E97C-4A94-B31F-D28A5873EEF7}" type="pres">
      <dgm:prSet presAssocID="{3A20F4F6-FE6A-4A21-9A52-8EA5A00A8CF1}" presName="parentLeftMargin" presStyleLbl="node1" presStyleIdx="2" presStyleCnt="5"/>
      <dgm:spPr/>
    </dgm:pt>
    <dgm:pt modelId="{319F5DB2-B676-4890-A65C-9738ED93D159}" type="pres">
      <dgm:prSet presAssocID="{3A20F4F6-FE6A-4A21-9A52-8EA5A00A8CF1}" presName="parentText" presStyleLbl="node1" presStyleIdx="3" presStyleCnt="5" custScaleX="119986">
        <dgm:presLayoutVars>
          <dgm:chMax val="0"/>
          <dgm:bulletEnabled val="1"/>
        </dgm:presLayoutVars>
      </dgm:prSet>
      <dgm:spPr/>
    </dgm:pt>
    <dgm:pt modelId="{E6886FBF-A068-4E02-BA63-4BB61293E905}" type="pres">
      <dgm:prSet presAssocID="{3A20F4F6-FE6A-4A21-9A52-8EA5A00A8CF1}" presName="negativeSpace" presStyleCnt="0"/>
      <dgm:spPr/>
    </dgm:pt>
    <dgm:pt modelId="{35E7631F-DFF7-4FAF-8286-06A93D50FFDC}" type="pres">
      <dgm:prSet presAssocID="{3A20F4F6-FE6A-4A21-9A52-8EA5A00A8CF1}" presName="childText" presStyleLbl="conFgAcc1" presStyleIdx="3" presStyleCnt="5">
        <dgm:presLayoutVars>
          <dgm:bulletEnabled val="1"/>
        </dgm:presLayoutVars>
      </dgm:prSet>
      <dgm:spPr/>
    </dgm:pt>
    <dgm:pt modelId="{D79D5B63-93B3-4E47-881F-37A2125D3F46}" type="pres">
      <dgm:prSet presAssocID="{C3654CC3-2E7B-4B1A-9CB8-A85007FB3113}" presName="spaceBetweenRectangles" presStyleCnt="0"/>
      <dgm:spPr/>
    </dgm:pt>
    <dgm:pt modelId="{6F48969B-7A0D-4352-95BB-E4D44F1FDA7D}" type="pres">
      <dgm:prSet presAssocID="{5A259F57-B5C4-40C5-939D-A7C21B16FB47}" presName="parentLin" presStyleCnt="0"/>
      <dgm:spPr/>
    </dgm:pt>
    <dgm:pt modelId="{80F1F3E3-8580-4F0D-9C12-7910907CADF1}" type="pres">
      <dgm:prSet presAssocID="{5A259F57-B5C4-40C5-939D-A7C21B16FB47}" presName="parentLeftMargin" presStyleLbl="node1" presStyleIdx="3" presStyleCnt="5"/>
      <dgm:spPr/>
    </dgm:pt>
    <dgm:pt modelId="{1AA0D2EF-743C-441B-B933-8CC3FD133511}" type="pres">
      <dgm:prSet presAssocID="{5A259F57-B5C4-40C5-939D-A7C21B16FB47}" presName="parentText" presStyleLbl="node1" presStyleIdx="4" presStyleCnt="5" custScaleX="114302" custLinFactX="7201" custLinFactNeighborX="100000" custLinFactNeighborY="-2807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1D3949C1-8B5F-49B2-B24A-55D8B41AA896}" type="pres">
      <dgm:prSet presAssocID="{5A259F57-B5C4-40C5-939D-A7C21B16FB47}" presName="negativeSpace" presStyleCnt="0"/>
      <dgm:spPr/>
    </dgm:pt>
    <dgm:pt modelId="{A4E3526C-3B96-4B8B-87BA-01E1B7BEF7EF}" type="pres">
      <dgm:prSet presAssocID="{5A259F57-B5C4-40C5-939D-A7C21B16FB4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4B5561A-1B07-4F13-B9C4-C4D90C2DA814}" srcId="{592373DC-11B1-4708-92E2-E1B8EB8D76D8}" destId="{3A20F4F6-FE6A-4A21-9A52-8EA5A00A8CF1}" srcOrd="3" destOrd="0" parTransId="{B19866DE-6385-4023-B15B-CC565E541FED}" sibTransId="{C3654CC3-2E7B-4B1A-9CB8-A85007FB3113}"/>
    <dgm:cxn modelId="{52002C1D-54FF-49A8-96E7-7F2ACE5B3E54}" type="presOf" srcId="{3A20F4F6-FE6A-4A21-9A52-8EA5A00A8CF1}" destId="{8AA226F7-E97C-4A94-B31F-D28A5873EEF7}" srcOrd="0" destOrd="0" presId="urn:microsoft.com/office/officeart/2005/8/layout/list1"/>
    <dgm:cxn modelId="{7865863E-1BC2-47AE-BBFB-F40F27A905AE}" srcId="{592373DC-11B1-4708-92E2-E1B8EB8D76D8}" destId="{5A259F57-B5C4-40C5-939D-A7C21B16FB47}" srcOrd="4" destOrd="0" parTransId="{E359194E-724D-4C60-BA35-9B441D11C55E}" sibTransId="{57311651-50BE-4613-AB4F-1C634C257620}"/>
    <dgm:cxn modelId="{625AA23F-DBF4-4D2B-903D-22A89723EEED}" type="presOf" srcId="{592373DC-11B1-4708-92E2-E1B8EB8D76D8}" destId="{88A033FC-90E8-450A-9660-7C56FE44CF4B}" srcOrd="0" destOrd="0" presId="urn:microsoft.com/office/officeart/2005/8/layout/list1"/>
    <dgm:cxn modelId="{07D1F65C-7C41-4EB6-A133-CA7F29791640}" srcId="{592373DC-11B1-4708-92E2-E1B8EB8D76D8}" destId="{4786322A-3DB1-4B13-A039-9C2B4BD33902}" srcOrd="2" destOrd="0" parTransId="{4F3F2426-EA56-4F79-A02F-DE7A210D680D}" sibTransId="{7D0A801E-90E9-4D73-A31E-D58F04D3BBF2}"/>
    <dgm:cxn modelId="{66C4BB80-0FE2-4CDF-B51F-A525089A03A3}" type="presOf" srcId="{3A20F4F6-FE6A-4A21-9A52-8EA5A00A8CF1}" destId="{319F5DB2-B676-4890-A65C-9738ED93D159}" srcOrd="1" destOrd="0" presId="urn:microsoft.com/office/officeart/2005/8/layout/list1"/>
    <dgm:cxn modelId="{87320787-FF34-4B70-A17A-F897C46501CA}" type="presOf" srcId="{5A259F57-B5C4-40C5-939D-A7C21B16FB47}" destId="{80F1F3E3-8580-4F0D-9C12-7910907CADF1}" srcOrd="0" destOrd="0" presId="urn:microsoft.com/office/officeart/2005/8/layout/list1"/>
    <dgm:cxn modelId="{DBFED495-68DE-497A-AE49-C4E846074AFD}" type="presOf" srcId="{7084B800-7E1D-4DA6-89C0-37EA52DDBCB8}" destId="{6EC006A1-981A-4484-9234-228DCAD57AB2}" srcOrd="0" destOrd="0" presId="urn:microsoft.com/office/officeart/2005/8/layout/list1"/>
    <dgm:cxn modelId="{34E0019B-A70F-4D3E-B489-3EE0CEC45D26}" type="presOf" srcId="{7084B800-7E1D-4DA6-89C0-37EA52DDBCB8}" destId="{1A0AAFD3-A3A9-4B43-843A-7BA9D4FD5E56}" srcOrd="1" destOrd="0" presId="urn:microsoft.com/office/officeart/2005/8/layout/list1"/>
    <dgm:cxn modelId="{90BA40AE-CFB9-4A3D-8E3A-6C9D7DE6B5C1}" srcId="{592373DC-11B1-4708-92E2-E1B8EB8D76D8}" destId="{E4113FDD-546A-408F-B8E9-D91B2213B749}" srcOrd="1" destOrd="0" parTransId="{542AF1D6-1C84-4B39-BE8B-B73FEFD6785F}" sibTransId="{87D1F3BF-EF93-4E5B-976C-902E3087F114}"/>
    <dgm:cxn modelId="{020C99AE-3744-4F1A-8F2F-834341EE999A}" type="presOf" srcId="{E4113FDD-546A-408F-B8E9-D91B2213B749}" destId="{3928ACF8-FEB6-4122-AFD9-72CD9A277F31}" srcOrd="1" destOrd="0" presId="urn:microsoft.com/office/officeart/2005/8/layout/list1"/>
    <dgm:cxn modelId="{D7BBB8C6-B60F-4050-B5C1-3F3A86AF4294}" srcId="{592373DC-11B1-4708-92E2-E1B8EB8D76D8}" destId="{7084B800-7E1D-4DA6-89C0-37EA52DDBCB8}" srcOrd="0" destOrd="0" parTransId="{E459F664-A62C-4466-90D1-14D94F7456F9}" sibTransId="{29667D30-8073-4626-A65C-0442C9DA4455}"/>
    <dgm:cxn modelId="{EE88FBC6-3422-4879-9EF5-FC8802FCED5E}" type="presOf" srcId="{4786322A-3DB1-4B13-A039-9C2B4BD33902}" destId="{5BD5B296-A642-4DF8-B899-35ED169DA216}" srcOrd="1" destOrd="0" presId="urn:microsoft.com/office/officeart/2005/8/layout/list1"/>
    <dgm:cxn modelId="{EEDF53C7-9673-4100-8B1E-7CF177F43551}" type="presOf" srcId="{4786322A-3DB1-4B13-A039-9C2B4BD33902}" destId="{4F91F803-792A-4600-A80A-DA32582EF94A}" srcOrd="0" destOrd="0" presId="urn:microsoft.com/office/officeart/2005/8/layout/list1"/>
    <dgm:cxn modelId="{708783DF-65B1-4F7D-82E8-15D79EF99894}" type="presOf" srcId="{E4113FDD-546A-408F-B8E9-D91B2213B749}" destId="{97093774-D50F-472E-8FD2-BEC04DCAE15C}" srcOrd="0" destOrd="0" presId="urn:microsoft.com/office/officeart/2005/8/layout/list1"/>
    <dgm:cxn modelId="{1E90A8F7-4B0C-45FE-B2AA-F392EBD01257}" type="presOf" srcId="{5A259F57-B5C4-40C5-939D-A7C21B16FB47}" destId="{1AA0D2EF-743C-441B-B933-8CC3FD133511}" srcOrd="1" destOrd="0" presId="urn:microsoft.com/office/officeart/2005/8/layout/list1"/>
    <dgm:cxn modelId="{AC4B8512-B20E-410F-BFEB-F8454685D9F0}" type="presParOf" srcId="{88A033FC-90E8-450A-9660-7C56FE44CF4B}" destId="{24B2535F-B64C-416D-866E-AB6126E4F4FD}" srcOrd="0" destOrd="0" presId="urn:microsoft.com/office/officeart/2005/8/layout/list1"/>
    <dgm:cxn modelId="{6DE6F4C9-B66F-4D53-882E-81C5A1263F9B}" type="presParOf" srcId="{24B2535F-B64C-416D-866E-AB6126E4F4FD}" destId="{6EC006A1-981A-4484-9234-228DCAD57AB2}" srcOrd="0" destOrd="0" presId="urn:microsoft.com/office/officeart/2005/8/layout/list1"/>
    <dgm:cxn modelId="{07944656-2B6F-4150-B840-796B46FABC28}" type="presParOf" srcId="{24B2535F-B64C-416D-866E-AB6126E4F4FD}" destId="{1A0AAFD3-A3A9-4B43-843A-7BA9D4FD5E56}" srcOrd="1" destOrd="0" presId="urn:microsoft.com/office/officeart/2005/8/layout/list1"/>
    <dgm:cxn modelId="{19C6D583-ED2C-4BA3-B186-5BE126AE2FA0}" type="presParOf" srcId="{88A033FC-90E8-450A-9660-7C56FE44CF4B}" destId="{CCBECD78-1F23-4EF1-982A-AA01E554543E}" srcOrd="1" destOrd="0" presId="urn:microsoft.com/office/officeart/2005/8/layout/list1"/>
    <dgm:cxn modelId="{193F8C17-9332-4A96-A2FF-869B84404B77}" type="presParOf" srcId="{88A033FC-90E8-450A-9660-7C56FE44CF4B}" destId="{FD9FC1E3-1C41-4437-BE21-8D33D44C1C9E}" srcOrd="2" destOrd="0" presId="urn:microsoft.com/office/officeart/2005/8/layout/list1"/>
    <dgm:cxn modelId="{2A0AF3F1-3E1F-4AB5-BC7F-8880604146E0}" type="presParOf" srcId="{88A033FC-90E8-450A-9660-7C56FE44CF4B}" destId="{924BC6CA-B5A9-4CBD-91CA-0E40F017D78C}" srcOrd="3" destOrd="0" presId="urn:microsoft.com/office/officeart/2005/8/layout/list1"/>
    <dgm:cxn modelId="{F0D39307-57AA-43B7-868F-A6355B2E57ED}" type="presParOf" srcId="{88A033FC-90E8-450A-9660-7C56FE44CF4B}" destId="{634B2605-1D0B-47DC-85E2-55893E68E292}" srcOrd="4" destOrd="0" presId="urn:microsoft.com/office/officeart/2005/8/layout/list1"/>
    <dgm:cxn modelId="{93D057BB-802A-4FE4-8979-D915B54BF390}" type="presParOf" srcId="{634B2605-1D0B-47DC-85E2-55893E68E292}" destId="{97093774-D50F-472E-8FD2-BEC04DCAE15C}" srcOrd="0" destOrd="0" presId="urn:microsoft.com/office/officeart/2005/8/layout/list1"/>
    <dgm:cxn modelId="{799E2CA8-C160-4657-B33F-ADF50E986D25}" type="presParOf" srcId="{634B2605-1D0B-47DC-85E2-55893E68E292}" destId="{3928ACF8-FEB6-4122-AFD9-72CD9A277F31}" srcOrd="1" destOrd="0" presId="urn:microsoft.com/office/officeart/2005/8/layout/list1"/>
    <dgm:cxn modelId="{28738749-393A-4898-9595-83616FCB6E3F}" type="presParOf" srcId="{88A033FC-90E8-450A-9660-7C56FE44CF4B}" destId="{410CCF90-7270-49C7-B970-7D38722B70E3}" srcOrd="5" destOrd="0" presId="urn:microsoft.com/office/officeart/2005/8/layout/list1"/>
    <dgm:cxn modelId="{4FEEFB3B-F7AD-41C8-88D5-9FCA81E004C5}" type="presParOf" srcId="{88A033FC-90E8-450A-9660-7C56FE44CF4B}" destId="{E5369CE5-C67A-4074-A0A9-3B3B6E214D84}" srcOrd="6" destOrd="0" presId="urn:microsoft.com/office/officeart/2005/8/layout/list1"/>
    <dgm:cxn modelId="{6BFDB240-CD34-42E2-92A0-01B33DD6D429}" type="presParOf" srcId="{88A033FC-90E8-450A-9660-7C56FE44CF4B}" destId="{E559482D-E0DC-4A9D-819C-9DD7AE24849F}" srcOrd="7" destOrd="0" presId="urn:microsoft.com/office/officeart/2005/8/layout/list1"/>
    <dgm:cxn modelId="{84B370E6-03E7-432E-8DE8-6F3402B19900}" type="presParOf" srcId="{88A033FC-90E8-450A-9660-7C56FE44CF4B}" destId="{D554373D-02BB-456A-B513-6FD44C272B5C}" srcOrd="8" destOrd="0" presId="urn:microsoft.com/office/officeart/2005/8/layout/list1"/>
    <dgm:cxn modelId="{330E8C49-FCAD-4D9F-BB2F-8760C7E6B096}" type="presParOf" srcId="{D554373D-02BB-456A-B513-6FD44C272B5C}" destId="{4F91F803-792A-4600-A80A-DA32582EF94A}" srcOrd="0" destOrd="0" presId="urn:microsoft.com/office/officeart/2005/8/layout/list1"/>
    <dgm:cxn modelId="{618BBB7C-14AD-4AD9-9957-91061B873473}" type="presParOf" srcId="{D554373D-02BB-456A-B513-6FD44C272B5C}" destId="{5BD5B296-A642-4DF8-B899-35ED169DA216}" srcOrd="1" destOrd="0" presId="urn:microsoft.com/office/officeart/2005/8/layout/list1"/>
    <dgm:cxn modelId="{EDC41EE4-430F-41C5-8C1F-AC1649AB4844}" type="presParOf" srcId="{88A033FC-90E8-450A-9660-7C56FE44CF4B}" destId="{A4936A2D-4572-425F-9AAC-9798097747DD}" srcOrd="9" destOrd="0" presId="urn:microsoft.com/office/officeart/2005/8/layout/list1"/>
    <dgm:cxn modelId="{FB153B08-A79B-48D9-B3F5-C99BA326486E}" type="presParOf" srcId="{88A033FC-90E8-450A-9660-7C56FE44CF4B}" destId="{92C0B756-05A6-4040-AC91-4730345F5191}" srcOrd="10" destOrd="0" presId="urn:microsoft.com/office/officeart/2005/8/layout/list1"/>
    <dgm:cxn modelId="{9AFDA481-FE2A-491B-8E0D-532160039AFB}" type="presParOf" srcId="{88A033FC-90E8-450A-9660-7C56FE44CF4B}" destId="{E512E97A-AB64-43A4-955A-9C6EF5B21111}" srcOrd="11" destOrd="0" presId="urn:microsoft.com/office/officeart/2005/8/layout/list1"/>
    <dgm:cxn modelId="{88451284-97D4-4C72-8C82-4302AA57BA68}" type="presParOf" srcId="{88A033FC-90E8-450A-9660-7C56FE44CF4B}" destId="{5E0AD7D3-F354-4D12-AC8A-61D9A68065FD}" srcOrd="12" destOrd="0" presId="urn:microsoft.com/office/officeart/2005/8/layout/list1"/>
    <dgm:cxn modelId="{1F6F14F6-F850-4BD4-AF7F-D006DFFA77FF}" type="presParOf" srcId="{5E0AD7D3-F354-4D12-AC8A-61D9A68065FD}" destId="{8AA226F7-E97C-4A94-B31F-D28A5873EEF7}" srcOrd="0" destOrd="0" presId="urn:microsoft.com/office/officeart/2005/8/layout/list1"/>
    <dgm:cxn modelId="{1A0605C7-2DE3-40A3-9B3A-9ADAC267DAA4}" type="presParOf" srcId="{5E0AD7D3-F354-4D12-AC8A-61D9A68065FD}" destId="{319F5DB2-B676-4890-A65C-9738ED93D159}" srcOrd="1" destOrd="0" presId="urn:microsoft.com/office/officeart/2005/8/layout/list1"/>
    <dgm:cxn modelId="{153DD772-FA2D-47EC-8AD2-27A723352867}" type="presParOf" srcId="{88A033FC-90E8-450A-9660-7C56FE44CF4B}" destId="{E6886FBF-A068-4E02-BA63-4BB61293E905}" srcOrd="13" destOrd="0" presId="urn:microsoft.com/office/officeart/2005/8/layout/list1"/>
    <dgm:cxn modelId="{76128BB5-A8F1-401F-A58C-D85FB28D55B0}" type="presParOf" srcId="{88A033FC-90E8-450A-9660-7C56FE44CF4B}" destId="{35E7631F-DFF7-4FAF-8286-06A93D50FFDC}" srcOrd="14" destOrd="0" presId="urn:microsoft.com/office/officeart/2005/8/layout/list1"/>
    <dgm:cxn modelId="{3295AF77-C893-46B3-A0D2-E90FD4157349}" type="presParOf" srcId="{88A033FC-90E8-450A-9660-7C56FE44CF4B}" destId="{D79D5B63-93B3-4E47-881F-37A2125D3F46}" srcOrd="15" destOrd="0" presId="urn:microsoft.com/office/officeart/2005/8/layout/list1"/>
    <dgm:cxn modelId="{5BF94848-D0F1-4175-9643-34A371B25822}" type="presParOf" srcId="{88A033FC-90E8-450A-9660-7C56FE44CF4B}" destId="{6F48969B-7A0D-4352-95BB-E4D44F1FDA7D}" srcOrd="16" destOrd="0" presId="urn:microsoft.com/office/officeart/2005/8/layout/list1"/>
    <dgm:cxn modelId="{EA74DBEB-8288-4658-A002-3981498D98E1}" type="presParOf" srcId="{6F48969B-7A0D-4352-95BB-E4D44F1FDA7D}" destId="{80F1F3E3-8580-4F0D-9C12-7910907CADF1}" srcOrd="0" destOrd="0" presId="urn:microsoft.com/office/officeart/2005/8/layout/list1"/>
    <dgm:cxn modelId="{EAAC675A-F6BF-4EE1-B5D7-4A743649A5F1}" type="presParOf" srcId="{6F48969B-7A0D-4352-95BB-E4D44F1FDA7D}" destId="{1AA0D2EF-743C-441B-B933-8CC3FD133511}" srcOrd="1" destOrd="0" presId="urn:microsoft.com/office/officeart/2005/8/layout/list1"/>
    <dgm:cxn modelId="{FE0FAA26-81A2-4E9B-9BD2-67F1DDC58C5A}" type="presParOf" srcId="{88A033FC-90E8-450A-9660-7C56FE44CF4B}" destId="{1D3949C1-8B5F-49B2-B24A-55D8B41AA896}" srcOrd="17" destOrd="0" presId="urn:microsoft.com/office/officeart/2005/8/layout/list1"/>
    <dgm:cxn modelId="{D5CEED3A-ACD0-46FC-97A3-C950938E566F}" type="presParOf" srcId="{88A033FC-90E8-450A-9660-7C56FE44CF4B}" destId="{A4E3526C-3B96-4B8B-87BA-01E1B7BEF7E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7A689-FC4A-4FDF-BDDD-890A8474DEF9}">
      <dsp:nvSpPr>
        <dsp:cNvPr id="0" name=""/>
        <dsp:cNvSpPr/>
      </dsp:nvSpPr>
      <dsp:spPr>
        <a:xfrm>
          <a:off x="3858" y="16263"/>
          <a:ext cx="2088986" cy="39390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accent1">
                  <a:lumMod val="75000"/>
                </a:schemeClr>
              </a:solidFill>
            </a:rPr>
            <a:t>Objetivo</a:t>
          </a:r>
          <a:r>
            <a:rPr lang="en-US" sz="2000" kern="1200" dirty="0">
              <a:solidFill>
                <a:schemeClr val="accent1">
                  <a:lumMod val="75000"/>
                </a:schemeClr>
              </a:solidFill>
            </a:rPr>
            <a:t> 1</a:t>
          </a:r>
          <a:r>
            <a:rPr lang="ru-RU" sz="2000" kern="1200" dirty="0">
              <a:solidFill>
                <a:schemeClr val="accent1">
                  <a:lumMod val="75000"/>
                </a:schemeClr>
              </a:solidFill>
            </a:rPr>
            <a:t>.</a:t>
          </a:r>
          <a:endParaRPr lang="en-US" sz="2000" kern="1200" dirty="0">
            <a:solidFill>
              <a:schemeClr val="accent1">
                <a:lumMod val="75000"/>
              </a:schemeClr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Explicar por qué una empresa emergente o una pequeña empresa puede necesitar financiación externa</a:t>
          </a:r>
          <a:r>
            <a:rPr lang="en-US" sz="1500" kern="1200" dirty="0"/>
            <a:t> </a:t>
          </a:r>
        </a:p>
      </dsp:txBody>
      <dsp:txXfrm>
        <a:off x="3858" y="1513095"/>
        <a:ext cx="2088986" cy="2363418"/>
      </dsp:txXfrm>
    </dsp:sp>
    <dsp:sp modelId="{94E9EF1A-1D07-4210-9402-6C559E90358A}">
      <dsp:nvSpPr>
        <dsp:cNvPr id="0" name=""/>
        <dsp:cNvSpPr/>
      </dsp:nvSpPr>
      <dsp:spPr>
        <a:xfrm>
          <a:off x="609664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  <a:endParaRPr lang="en-US" sz="4800" kern="1200" dirty="0"/>
        </a:p>
      </dsp:txBody>
      <dsp:txXfrm>
        <a:off x="609664" y="810770"/>
        <a:ext cx="877374" cy="877374"/>
      </dsp:txXfrm>
    </dsp:sp>
    <dsp:sp modelId="{B9E74D06-8974-46A7-BDE8-CAC0846523DB}">
      <dsp:nvSpPr>
        <dsp:cNvPr id="0" name=""/>
        <dsp:cNvSpPr/>
      </dsp:nvSpPr>
      <dsp:spPr>
        <a:xfrm>
          <a:off x="14512" y="3957827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F9B26-840A-4F96-8D27-2D7E00511C9A}">
      <dsp:nvSpPr>
        <dsp:cNvPr id="0" name=""/>
        <dsp:cNvSpPr/>
      </dsp:nvSpPr>
      <dsp:spPr>
        <a:xfrm>
          <a:off x="2301743" y="16263"/>
          <a:ext cx="2088986" cy="39390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accent1">
                  <a:lumMod val="75000"/>
                </a:schemeClr>
              </a:solidFill>
            </a:rPr>
            <a:t>Objetivo</a:t>
          </a:r>
          <a:r>
            <a:rPr lang="en-US" sz="2000" kern="1200" dirty="0">
              <a:solidFill>
                <a:schemeClr val="accent1">
                  <a:lumMod val="75000"/>
                </a:schemeClr>
              </a:solidFill>
            </a:rPr>
            <a:t> 2.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Definir los cinco tipos principales de financiación externa</a:t>
          </a:r>
          <a:endParaRPr lang="en-US" sz="1500" kern="1200" dirty="0"/>
        </a:p>
      </dsp:txBody>
      <dsp:txXfrm>
        <a:off x="2301743" y="1513095"/>
        <a:ext cx="2088986" cy="2363418"/>
      </dsp:txXfrm>
    </dsp:sp>
    <dsp:sp modelId="{DAC041B6-6570-477A-B4C1-5CB7E0EFE0DC}">
      <dsp:nvSpPr>
        <dsp:cNvPr id="0" name=""/>
        <dsp:cNvSpPr/>
      </dsp:nvSpPr>
      <dsp:spPr>
        <a:xfrm>
          <a:off x="2907549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  <a:endParaRPr lang="en-US" sz="4800" kern="1200" dirty="0"/>
        </a:p>
      </dsp:txBody>
      <dsp:txXfrm>
        <a:off x="2907549" y="810770"/>
        <a:ext cx="877374" cy="877374"/>
      </dsp:txXfrm>
    </dsp:sp>
    <dsp:sp modelId="{F8ADDB2A-2689-4ACF-8222-B372EB5C8D35}">
      <dsp:nvSpPr>
        <dsp:cNvPr id="0" name=""/>
        <dsp:cNvSpPr/>
      </dsp:nvSpPr>
      <dsp:spPr>
        <a:xfrm>
          <a:off x="2312397" y="3957827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53AE2-89B5-4ADC-817A-FEF4E0BC4B49}">
      <dsp:nvSpPr>
        <dsp:cNvPr id="0" name=""/>
        <dsp:cNvSpPr/>
      </dsp:nvSpPr>
      <dsp:spPr>
        <a:xfrm>
          <a:off x="4599628" y="16263"/>
          <a:ext cx="2088986" cy="39390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accent1">
                  <a:lumMod val="75000"/>
                </a:schemeClr>
              </a:solidFill>
            </a:rPr>
            <a:t>Objetivo</a:t>
          </a:r>
          <a:r>
            <a:rPr lang="en-US" sz="2000" kern="1200" dirty="0">
              <a:solidFill>
                <a:schemeClr val="accent1">
                  <a:lumMod val="75000"/>
                </a:schemeClr>
              </a:solidFill>
            </a:rPr>
            <a:t> 3.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Identificar los requisitos de los distintos tipos de financiación</a:t>
          </a:r>
          <a:endParaRPr lang="en-US" sz="1500" kern="1200" dirty="0"/>
        </a:p>
      </dsp:txBody>
      <dsp:txXfrm>
        <a:off x="4599628" y="1513095"/>
        <a:ext cx="2088986" cy="2363418"/>
      </dsp:txXfrm>
    </dsp:sp>
    <dsp:sp modelId="{82EE2C17-F664-4616-8F76-97637F08E124}">
      <dsp:nvSpPr>
        <dsp:cNvPr id="0" name=""/>
        <dsp:cNvSpPr/>
      </dsp:nvSpPr>
      <dsp:spPr>
        <a:xfrm>
          <a:off x="5205434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  <a:endParaRPr lang="en-US" sz="4800" kern="1200" dirty="0"/>
        </a:p>
      </dsp:txBody>
      <dsp:txXfrm>
        <a:off x="5205434" y="810770"/>
        <a:ext cx="877374" cy="877374"/>
      </dsp:txXfrm>
    </dsp:sp>
    <dsp:sp modelId="{96383FDE-483E-4E6D-B151-4FC41C065094}">
      <dsp:nvSpPr>
        <dsp:cNvPr id="0" name=""/>
        <dsp:cNvSpPr/>
      </dsp:nvSpPr>
      <dsp:spPr>
        <a:xfrm>
          <a:off x="4610282" y="3957827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BA089-E576-4FF4-865F-C3BBF7659A23}">
      <dsp:nvSpPr>
        <dsp:cNvPr id="0" name=""/>
        <dsp:cNvSpPr/>
      </dsp:nvSpPr>
      <dsp:spPr>
        <a:xfrm>
          <a:off x="6897513" y="16263"/>
          <a:ext cx="2088986" cy="39390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accent1">
                  <a:lumMod val="75000"/>
                </a:schemeClr>
              </a:solidFill>
            </a:rPr>
            <a:t>Objetivo</a:t>
          </a:r>
          <a:r>
            <a:rPr lang="en-US" sz="2000" kern="1200" dirty="0">
              <a:solidFill>
                <a:schemeClr val="accent1">
                  <a:lumMod val="75000"/>
                </a:schemeClr>
              </a:solidFill>
            </a:rPr>
            <a:t> 4.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Describir las ventajas y las limitaciones principales de los diferentes tipos de financiación</a:t>
          </a:r>
          <a:r>
            <a:rPr lang="en-US" sz="1500" kern="1200" dirty="0"/>
            <a:t> </a:t>
          </a:r>
        </a:p>
      </dsp:txBody>
      <dsp:txXfrm>
        <a:off x="6897513" y="1513095"/>
        <a:ext cx="2088986" cy="2363418"/>
      </dsp:txXfrm>
    </dsp:sp>
    <dsp:sp modelId="{3CBA3CC0-D70A-4B98-9329-64604EDF25F0}">
      <dsp:nvSpPr>
        <dsp:cNvPr id="0" name=""/>
        <dsp:cNvSpPr/>
      </dsp:nvSpPr>
      <dsp:spPr>
        <a:xfrm>
          <a:off x="7503319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  <a:endParaRPr lang="en-US" sz="4800" kern="1200" dirty="0"/>
        </a:p>
      </dsp:txBody>
      <dsp:txXfrm>
        <a:off x="7503319" y="810770"/>
        <a:ext cx="877374" cy="877374"/>
      </dsp:txXfrm>
    </dsp:sp>
    <dsp:sp modelId="{5BE72261-3EB3-4585-8739-2FFBAED12B80}">
      <dsp:nvSpPr>
        <dsp:cNvPr id="0" name=""/>
        <dsp:cNvSpPr/>
      </dsp:nvSpPr>
      <dsp:spPr>
        <a:xfrm>
          <a:off x="6908167" y="3957827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AA2D1-7ADE-4FAB-AB73-E999EB93EDA0}">
      <dsp:nvSpPr>
        <dsp:cNvPr id="0" name=""/>
        <dsp:cNvSpPr/>
      </dsp:nvSpPr>
      <dsp:spPr>
        <a:xfrm>
          <a:off x="9195398" y="16263"/>
          <a:ext cx="2088986" cy="39390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accent1">
                  <a:lumMod val="75000"/>
                </a:schemeClr>
              </a:solidFill>
            </a:rPr>
            <a:t>Objetivo</a:t>
          </a:r>
          <a:r>
            <a:rPr lang="en-US" sz="2000" kern="1200" dirty="0">
              <a:solidFill>
                <a:schemeClr val="accent1">
                  <a:lumMod val="75000"/>
                </a:schemeClr>
              </a:solidFill>
            </a:rPr>
            <a:t> 5.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Mostrar los pasos para buscar financiación externa</a:t>
          </a:r>
          <a:endParaRPr lang="en-US" sz="1500" kern="1200" dirty="0"/>
        </a:p>
      </dsp:txBody>
      <dsp:txXfrm>
        <a:off x="9195398" y="1513095"/>
        <a:ext cx="2088986" cy="2363418"/>
      </dsp:txXfrm>
    </dsp:sp>
    <dsp:sp modelId="{FEC87D35-FF68-4830-9865-7026502B7734}">
      <dsp:nvSpPr>
        <dsp:cNvPr id="0" name=""/>
        <dsp:cNvSpPr/>
      </dsp:nvSpPr>
      <dsp:spPr>
        <a:xfrm>
          <a:off x="9801204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5</a:t>
          </a:r>
          <a:endParaRPr lang="en-US" sz="4800" kern="1200" dirty="0"/>
        </a:p>
      </dsp:txBody>
      <dsp:txXfrm>
        <a:off x="9801204" y="810770"/>
        <a:ext cx="877374" cy="877374"/>
      </dsp:txXfrm>
    </dsp:sp>
    <dsp:sp modelId="{F57AF353-CCB4-4030-9EEE-1DC7B4B0CC7D}">
      <dsp:nvSpPr>
        <dsp:cNvPr id="0" name=""/>
        <dsp:cNvSpPr/>
      </dsp:nvSpPr>
      <dsp:spPr>
        <a:xfrm>
          <a:off x="9199256" y="3957827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FC1E3-1C41-4437-BE21-8D33D44C1C9E}">
      <dsp:nvSpPr>
        <dsp:cNvPr id="0" name=""/>
        <dsp:cNvSpPr/>
      </dsp:nvSpPr>
      <dsp:spPr>
        <a:xfrm>
          <a:off x="0" y="366652"/>
          <a:ext cx="3690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tx2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0AAFD3-A3A9-4B43-843A-7BA9D4FD5E56}">
      <dsp:nvSpPr>
        <dsp:cNvPr id="0" name=""/>
        <dsp:cNvSpPr/>
      </dsp:nvSpPr>
      <dsp:spPr>
        <a:xfrm>
          <a:off x="542293" y="41932"/>
          <a:ext cx="2583000" cy="649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31" tIns="0" rIns="97631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u="none" strike="noStrike" kern="1200" dirty="0">
              <a:solidFill>
                <a:srgbClr val="FFFFFF"/>
              </a:solidFill>
              <a:effectLst/>
              <a:latin typeface="Gill Sans MT" panose="020B0502020104020203" pitchFamily="34" charset="0"/>
            </a:rPr>
            <a:t>¿Cuándo es necesaria la financiación externa?</a:t>
          </a:r>
          <a:r>
            <a:rPr lang="en-US" sz="2000" b="0" i="0" kern="1200" dirty="0">
              <a:effectLst/>
              <a:latin typeface="Gill Sans MT" panose="020B0502020104020203" pitchFamily="34" charset="0"/>
            </a:rPr>
            <a:t>​</a:t>
          </a:r>
          <a:endParaRPr lang="ru-RU" sz="2000" kern="1200" dirty="0"/>
        </a:p>
      </dsp:txBody>
      <dsp:txXfrm>
        <a:off x="542293" y="41932"/>
        <a:ext cx="2583000" cy="649440"/>
      </dsp:txXfrm>
    </dsp:sp>
    <dsp:sp modelId="{E5369CE5-C67A-4074-A0A9-3B3B6E214D84}">
      <dsp:nvSpPr>
        <dsp:cNvPr id="0" name=""/>
        <dsp:cNvSpPr/>
      </dsp:nvSpPr>
      <dsp:spPr>
        <a:xfrm>
          <a:off x="0" y="1364572"/>
          <a:ext cx="3690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28ACF8-FEB6-4122-AFD9-72CD9A277F31}">
      <dsp:nvSpPr>
        <dsp:cNvPr id="0" name=""/>
        <dsp:cNvSpPr/>
      </dsp:nvSpPr>
      <dsp:spPr>
        <a:xfrm>
          <a:off x="184500" y="1039852"/>
          <a:ext cx="258300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31" tIns="0" rIns="97631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strike="noStrike" kern="1200" dirty="0" err="1">
              <a:solidFill>
                <a:srgbClr val="FFFFFF"/>
              </a:solidFill>
              <a:effectLst/>
              <a:latin typeface="Gill Sans MT" panose="020B0502020104020203" pitchFamily="34" charset="0"/>
            </a:rPr>
            <a:t>Deuda</a:t>
          </a:r>
          <a:r>
            <a:rPr lang="en-US" sz="2000" b="0" i="0" u="none" strike="noStrike" kern="1200" dirty="0">
              <a:solidFill>
                <a:srgbClr val="FFFFFF"/>
              </a:solidFill>
              <a:effectLst/>
              <a:latin typeface="Gill Sans MT" panose="020B0502020104020203" pitchFamily="34" charset="0"/>
            </a:rPr>
            <a:t> vs. </a:t>
          </a:r>
          <a:r>
            <a:rPr lang="en-US" sz="2000" b="0" i="0" u="none" strike="noStrike" kern="1200" dirty="0" err="1">
              <a:solidFill>
                <a:srgbClr val="FFFFFF"/>
              </a:solidFill>
              <a:effectLst/>
              <a:latin typeface="Gill Sans MT" panose="020B0502020104020203" pitchFamily="34" charset="0"/>
            </a:rPr>
            <a:t>Recursos</a:t>
          </a:r>
          <a:r>
            <a:rPr lang="en-US" sz="2000" b="0" i="0" u="none" strike="noStrike" kern="1200" dirty="0">
              <a:solidFill>
                <a:srgbClr val="FFFFFF"/>
              </a:solidFill>
              <a:effectLst/>
              <a:latin typeface="Gill Sans MT" panose="020B0502020104020203" pitchFamily="34" charset="0"/>
            </a:rPr>
            <a:t> </a:t>
          </a:r>
          <a:r>
            <a:rPr lang="en-US" sz="2000" b="0" i="0" u="none" strike="noStrike" kern="1200" dirty="0" err="1">
              <a:solidFill>
                <a:srgbClr val="FFFFFF"/>
              </a:solidFill>
              <a:effectLst/>
              <a:latin typeface="Gill Sans MT" panose="020B0502020104020203" pitchFamily="34" charset="0"/>
            </a:rPr>
            <a:t>propios</a:t>
          </a:r>
          <a:r>
            <a:rPr lang="ru-RU" sz="2000" b="0" i="0" kern="1200" dirty="0">
              <a:effectLst/>
              <a:latin typeface="Gill Sans MT" panose="020B0502020104020203" pitchFamily="34" charset="0"/>
            </a:rPr>
            <a:t>​</a:t>
          </a:r>
          <a:endParaRPr lang="ru-RU" sz="2000" kern="1200" dirty="0"/>
        </a:p>
      </dsp:txBody>
      <dsp:txXfrm>
        <a:off x="216203" y="1071555"/>
        <a:ext cx="2519594" cy="586034"/>
      </dsp:txXfrm>
    </dsp:sp>
    <dsp:sp modelId="{92C0B756-05A6-4040-AC91-4730345F5191}">
      <dsp:nvSpPr>
        <dsp:cNvPr id="0" name=""/>
        <dsp:cNvSpPr/>
      </dsp:nvSpPr>
      <dsp:spPr>
        <a:xfrm>
          <a:off x="0" y="2362493"/>
          <a:ext cx="3690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tx2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D5B296-A642-4DF8-B899-35ED169DA216}">
      <dsp:nvSpPr>
        <dsp:cNvPr id="0" name=""/>
        <dsp:cNvSpPr/>
      </dsp:nvSpPr>
      <dsp:spPr>
        <a:xfrm>
          <a:off x="542293" y="2037772"/>
          <a:ext cx="2985844" cy="649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31" tIns="0" rIns="97631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u="none" strike="noStrike" kern="1200" dirty="0">
              <a:solidFill>
                <a:srgbClr val="FFFFFF"/>
              </a:solidFill>
              <a:effectLst/>
              <a:latin typeface="Gill Sans MT" panose="020B0502020104020203" pitchFamily="34" charset="0"/>
            </a:rPr>
            <a:t>¿En qué se diferencian las opciones de financiación?</a:t>
          </a:r>
          <a:r>
            <a:rPr lang="ru-RU" sz="2000" b="0" i="0" kern="1200" dirty="0">
              <a:effectLst/>
              <a:latin typeface="Gill Sans MT" panose="020B0502020104020203" pitchFamily="34" charset="0"/>
            </a:rPr>
            <a:t>​</a:t>
          </a:r>
          <a:endParaRPr lang="ru-RU" sz="2000" kern="1200" dirty="0"/>
        </a:p>
      </dsp:txBody>
      <dsp:txXfrm>
        <a:off x="542293" y="2037772"/>
        <a:ext cx="2985844" cy="649440"/>
      </dsp:txXfrm>
    </dsp:sp>
    <dsp:sp modelId="{35E7631F-DFF7-4FAF-8286-06A93D50FFDC}">
      <dsp:nvSpPr>
        <dsp:cNvPr id="0" name=""/>
        <dsp:cNvSpPr/>
      </dsp:nvSpPr>
      <dsp:spPr>
        <a:xfrm>
          <a:off x="0" y="3360413"/>
          <a:ext cx="3690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9F5DB2-B676-4890-A65C-9738ED93D159}">
      <dsp:nvSpPr>
        <dsp:cNvPr id="0" name=""/>
        <dsp:cNvSpPr/>
      </dsp:nvSpPr>
      <dsp:spPr>
        <a:xfrm>
          <a:off x="184500" y="3035693"/>
          <a:ext cx="3099238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31" tIns="0" rIns="97631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800" b="0" i="0" u="none" strike="noStrike" kern="1200" dirty="0">
              <a:solidFill>
                <a:srgbClr val="FFFFFF"/>
              </a:solidFill>
              <a:effectLst/>
              <a:latin typeface="Gill Sans MT" panose="020B0502020104020203" pitchFamily="34" charset="0"/>
            </a:rPr>
            <a:t>¿Qué hay que esperar cuando se busca financiación?</a:t>
          </a:r>
          <a:r>
            <a:rPr lang="ru-RU" sz="1800" b="0" i="0" kern="1200" dirty="0">
              <a:effectLst/>
              <a:latin typeface="Gill Sans MT" panose="020B0502020104020203" pitchFamily="34" charset="0"/>
            </a:rPr>
            <a:t>​</a:t>
          </a:r>
          <a:endParaRPr lang="ru-RU" sz="1800" kern="1200" dirty="0"/>
        </a:p>
      </dsp:txBody>
      <dsp:txXfrm>
        <a:off x="216203" y="3067396"/>
        <a:ext cx="3035832" cy="586034"/>
      </dsp:txXfrm>
    </dsp:sp>
    <dsp:sp modelId="{A4E3526C-3B96-4B8B-87BA-01E1B7BEF7EF}">
      <dsp:nvSpPr>
        <dsp:cNvPr id="0" name=""/>
        <dsp:cNvSpPr/>
      </dsp:nvSpPr>
      <dsp:spPr>
        <a:xfrm>
          <a:off x="0" y="4358333"/>
          <a:ext cx="3690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A0D2EF-743C-441B-B933-8CC3FD133511}">
      <dsp:nvSpPr>
        <dsp:cNvPr id="0" name=""/>
        <dsp:cNvSpPr/>
      </dsp:nvSpPr>
      <dsp:spPr>
        <a:xfrm>
          <a:off x="555001" y="4015383"/>
          <a:ext cx="2952420" cy="649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31" tIns="0" rIns="97631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u="none" strike="noStrike" kern="1200" dirty="0">
              <a:solidFill>
                <a:srgbClr val="FFFFFF"/>
              </a:solidFill>
              <a:effectLst/>
              <a:latin typeface="Gill Sans MT" panose="020B0502020104020203" pitchFamily="34" charset="0"/>
            </a:rPr>
            <a:t>¿Cuáles son las expectativas de los financiadores e inversores?</a:t>
          </a:r>
          <a:r>
            <a:rPr lang="ru-RU" sz="1600" b="0" i="0" kern="1200" dirty="0">
              <a:effectLst/>
              <a:latin typeface="Gill Sans MT" panose="020B0502020104020203" pitchFamily="34" charset="0"/>
            </a:rPr>
            <a:t>​</a:t>
          </a:r>
          <a:endParaRPr lang="ru-RU" sz="1600" kern="1200" dirty="0"/>
        </a:p>
      </dsp:txBody>
      <dsp:txXfrm>
        <a:off x="555001" y="4015383"/>
        <a:ext cx="2952420" cy="649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151EFB99-1B56-4C3B-A920-C9F63568B3B5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86ABC99C-FE52-4C54-9A6D-3953E335B0E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1BCC6BCE-EC6C-445D-BA79-A177C90174D5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7F7A-782D-430C-B7DE-046B665BEF14}" type="datetimeFigureOut">
              <a:rPr lang="en-US" smtClean="0"/>
              <a:t>12/21/2022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85D5-D443-4228-8B2C-B9DF9A30D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CEED-E5F4-4698-B012-83262916D7BD}" type="datetimeFigureOut">
              <a:rPr lang="en-US" noProof="0" smtClean="0"/>
              <a:t>12/21/2022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F9AB-3C90-481E-8C34-4F549BF455D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20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24849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2190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280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48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45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43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670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966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663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700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4319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9179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7949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73816531-CCD3-4909-A41B-EAB1049BDA8C}" type="datetime1">
              <a:rPr lang="en-US" smtClean="0"/>
              <a:t>12/21/2022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FB45199-F13E-4CB5-AF62-71432CD4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12/21/2022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620A17C-5577-4021-9044-146DC609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12/21/2022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3D444C08-6A3A-4BFB-9494-43F3DE33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12/21/2022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E695AAC-8311-4518-A219-DE58BF9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262E62-E8FA-42DE-BC7E-BA73A13FCB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537685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96899-6846-4B29-AD05-49215C314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459" y="197123"/>
            <a:ext cx="3392382" cy="1675219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2939FABB-D58D-4DAF-878D-EB51A2AA62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55459" y="2057400"/>
            <a:ext cx="3392382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AD5814-D5B6-4BF5-BF94-2F284D0079F8}"/>
              </a:ext>
            </a:extLst>
          </p:cNvPr>
          <p:cNvSpPr/>
          <p:nvPr userDrawn="1"/>
        </p:nvSpPr>
        <p:spPr>
          <a:xfrm>
            <a:off x="8042147" y="453643"/>
            <a:ext cx="3528000" cy="98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Date Placeholder 4">
            <a:extLst>
              <a:ext uri="{FF2B5EF4-FFF2-40B4-BE49-F238E27FC236}">
                <a16:creationId xmlns:a16="http://schemas.microsoft.com/office/drawing/2014/main" id="{1FB18E8B-6111-4A64-AA8C-4CD4C981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12/21/2022</a:t>
            </a:fld>
            <a:endParaRPr lang="en-US" noProof="0" dirty="0"/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D5311807-ED2F-406C-B107-B5D885AD8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4" name="Footer Placeholder 5">
            <a:extLst>
              <a:ext uri="{FF2B5EF4-FFF2-40B4-BE49-F238E27FC236}">
                <a16:creationId xmlns:a16="http://schemas.microsoft.com/office/drawing/2014/main" id="{643FEB5F-C4B2-43B5-B019-DC467A62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171566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9868" y="5356067"/>
            <a:ext cx="3625595" cy="1000782"/>
          </a:xfrm>
          <a:solidFill>
            <a:srgbClr val="465359"/>
          </a:solidFill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chemeClr val="accent1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>
            <a:lvl1pPr>
              <a:defRPr/>
            </a:lvl1pPr>
          </a:lstStyle>
          <a:p>
            <a:fld id="{670A55AC-ADB5-440D-AFFF-99C1406F297F}" type="datetime1">
              <a:rPr lang="en-US" smtClean="0"/>
              <a:t>12/21/2022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446532" y="4199467"/>
            <a:ext cx="11296732" cy="219109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25" y="606425"/>
            <a:ext cx="11304588" cy="3536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12/21/2022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BC34B1AC-9A7E-4B2F-BE59-65E2DDF1D6F6}" type="datetime1">
              <a:rPr lang="en-US" smtClean="0"/>
              <a:t>12/21/2022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5D91A8B-765C-4E59-8109-94DA4EA5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0F318B-B2C4-4893-95F3-E1AB652A1F17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FB09F2-FC78-4161-B5F8-C064B938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CB40EA-D0BA-41DA-91DE-15B4C161D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9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CE9E340-46EE-4A5F-9C9B-315AD29A92C5}" type="datetimeFigureOut">
              <a:rPr lang="en-US" noProof="0" smtClean="0"/>
              <a:t>12/21/2022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9F479D-7533-4EEF-A06F-7CD2FE3DB90D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AE95AE94-03D1-4FC2-903C-8511BF4E0409}" type="datetime1">
              <a:rPr lang="en-US" smtClean="0"/>
              <a:t>12/21/2022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CAD31966-421C-41DC-9B46-21B1CD73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9102ED-C049-4F62-A2D8-58981A0621E3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F5F73D5-EFB4-4DAE-8CBA-1128F10D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92446D-E0AD-4899-86E1-DFBB50D92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BF0768A-BCD3-4064-8FE0-C439326F0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3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CE4CA-34EA-472D-A23C-1DE165F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12/21/2022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C1173-613F-48B1-B860-0039787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4036C93-814B-4155-A748-7731CA60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12/21/2022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4B42F-2C80-4037-BF8E-C209D59D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35376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12/21/2022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56474-3A38-4097-8649-FAF662D8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F907DD0-6A5F-4994-AB77-82E2972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35376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BF3AA-AA64-40B2-94AA-20312968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12/21/2022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44EA1-5452-4A23-B72D-9B65C311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A5BB48A-749C-4DBB-8723-91ACE9CE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12/21/2022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740D193-BF72-46A1-AFE9-DA960BAB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7F1CA9-BED2-4756-8AEF-E0F68B0488B6}" type="datetime1">
              <a:rPr lang="en-US" smtClean="0"/>
              <a:pPr/>
              <a:t>12/21/2022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940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Teach a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8" r:id="rId2"/>
    <p:sldLayoutId id="2147483743" r:id="rId3"/>
    <p:sldLayoutId id="2147483726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40" r:id="rId10"/>
    <p:sldLayoutId id="2147483741" r:id="rId11"/>
    <p:sldLayoutId id="2147483742" r:id="rId12"/>
    <p:sldLayoutId id="2147483730" r:id="rId13"/>
    <p:sldLayoutId id="2147483739" r:id="rId14"/>
    <p:sldLayoutId id="2147483744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pedia.com/terms/s/syndicate.as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houstontx.gov/obo/financing_tools/directory/directory_spanish.pdf" TargetMode="External"/><Relationship Id="rId4" Type="http://schemas.openxmlformats.org/officeDocument/2006/relationships/hyperlink" Target="https://www.sec.gov/education/capitalraising/building-blocks/accredited-investo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Pr%C3%A9stamo_entre_particular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houstontx.gov/obo/financing_tools/directory/directory_spanish.pdf" TargetMode="External"/><Relationship Id="rId5" Type="http://schemas.openxmlformats.org/officeDocument/2006/relationships/hyperlink" Target="https://es.wikipedia.org/wiki/US_GAAP" TargetMode="External"/><Relationship Id="rId4" Type="http://schemas.openxmlformats.org/officeDocument/2006/relationships/hyperlink" Target="https://es.wikipedia.org/wiki/Tasa_interna_de_retorno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tontx.gov/obo/financing_tools/directory/directory_spanish.pdf" TargetMode="External"/><Relationship Id="rId2" Type="http://schemas.openxmlformats.org/officeDocument/2006/relationships/hyperlink" Target="https://grantsgovprod.wordpress.com/category/learngrants/what-is-a-grant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oustontx.gov/obo/financing_tools/directory/directory_spanish.pdf" TargetMode="External"/><Relationship Id="rId3" Type="http://schemas.openxmlformats.org/officeDocument/2006/relationships/hyperlink" Target="https://www.investopedia.com/terms/g/guaranteed-loan.asp" TargetMode="External"/><Relationship Id="rId7" Type="http://schemas.openxmlformats.org/officeDocument/2006/relationships/hyperlink" Target="https://www.investopedia.com/terms/r/revolvingcredit.asp" TargetMode="External"/><Relationship Id="rId2" Type="http://schemas.openxmlformats.org/officeDocument/2006/relationships/hyperlink" Target="https://www.investopedia.com/terms/s/small-business-administration.asp#toc-the-sba-loan-program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investopedia.com/secured-loans-5076025" TargetMode="External"/><Relationship Id="rId5" Type="http://schemas.openxmlformats.org/officeDocument/2006/relationships/hyperlink" Target="https://www.investopedia.com/terms/c/collateral.asp" TargetMode="External"/><Relationship Id="rId4" Type="http://schemas.openxmlformats.org/officeDocument/2006/relationships/hyperlink" Target="https://www.investopedia.com/terms/c/cdfi.as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pedia.com/terms/i/ipo.asp" TargetMode="External"/><Relationship Id="rId7" Type="http://schemas.openxmlformats.org/officeDocument/2006/relationships/hyperlink" Target="https://www.houstontx.gov/obo/financing_tools/directory/directory_spanish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ba.gov/funding-programs/investment-capital" TargetMode="External"/><Relationship Id="rId5" Type="http://schemas.openxmlformats.org/officeDocument/2006/relationships/hyperlink" Target="https://www.investopedia.com/terms/a/acquisition.asp" TargetMode="External"/><Relationship Id="rId4" Type="http://schemas.openxmlformats.org/officeDocument/2006/relationships/hyperlink" Target="https://www.investopedia.com/terms/b/business-exit-strategy.as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ore.org/resource/12-month-cash-flow-statement" TargetMode="External"/><Relationship Id="rId3" Type="http://schemas.openxmlformats.org/officeDocument/2006/relationships/hyperlink" Target="https://www.ycombinator.com/library/2u-how-to-build-your-seed-round-pitch-deck" TargetMode="External"/><Relationship Id="rId7" Type="http://schemas.openxmlformats.org/officeDocument/2006/relationships/hyperlink" Target="https://www.score.org/resource/12-month-profit-and-loss-projectio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core.org/resource/balance-sheet-template" TargetMode="External"/><Relationship Id="rId5" Type="http://schemas.openxmlformats.org/officeDocument/2006/relationships/hyperlink" Target="https://www.sba.gov/business-guide/plan-your-business/write-your-business-plan" TargetMode="External"/><Relationship Id="rId4" Type="http://schemas.openxmlformats.org/officeDocument/2006/relationships/hyperlink" Target="https://www.sec.gov/about/forms/about-forms-formcpdf.html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justinkan.medium.com/how-to-find-investors-and-get-email-intros-40e4281b94fc" TargetMode="External"/><Relationship Id="rId3" Type="http://schemas.openxmlformats.org/officeDocument/2006/relationships/hyperlink" Target="https://www.score.org/resource/business-loan-estimator-tool" TargetMode="External"/><Relationship Id="rId7" Type="http://schemas.openxmlformats.org/officeDocument/2006/relationships/hyperlink" Target="https://www.ycombinator.com/library/4A-a-guide-to-seed-fundrais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ore.org/event/how-find-and-get-small-business-grant" TargetMode="External"/><Relationship Id="rId11" Type="http://schemas.openxmlformats.org/officeDocument/2006/relationships/hyperlink" Target="https://www.nerdwallet.com/article/small-business/invoice-factoring-vs-invoice-financing" TargetMode="External"/><Relationship Id="rId5" Type="http://schemas.openxmlformats.org/officeDocument/2006/relationships/hyperlink" Target="https://consumer.ftc.gov/articles/fixing-your-credit-faqs" TargetMode="External"/><Relationship Id="rId10" Type="http://schemas.openxmlformats.org/officeDocument/2006/relationships/hyperlink" Target="https://fi.co/insight/38151-houston-houston-startup-investors-venture-capitalists-and-funding-sources" TargetMode="External"/><Relationship Id="rId4" Type="http://schemas.openxmlformats.org/officeDocument/2006/relationships/hyperlink" Target="https://www.dnb.com/resources/how-to-build-business-credit.html" TargetMode="External"/><Relationship Id="rId9" Type="http://schemas.openxmlformats.org/officeDocument/2006/relationships/hyperlink" Target="https://www.houstontx.gov/obo/free-legal-assistance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a.gov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houstontx.gov/obo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houstontx.gov/obo/financing_tools/directory/directory_spanish.pdf" TargetMode="External"/><Relationship Id="rId4" Type="http://schemas.openxmlformats.org/officeDocument/2006/relationships/hyperlink" Target="http://www.houstontx.gov/obo/financingtools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 descr="Financing options for small businesses and startups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r>
              <a:rPr lang="es-ES" sz="3200" dirty="0">
                <a:solidFill>
                  <a:srgbClr val="FFFFFF"/>
                </a:solidFill>
              </a:rPr>
              <a:t>Opciones de financiación para pequeñas empresas y empresas emergentes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 descr="Office of Business Opportunity, City of Houston">
            <a:extLst>
              <a:ext uri="{FF2B5EF4-FFF2-40B4-BE49-F238E27FC236}">
                <a16:creationId xmlns:a16="http://schemas.microsoft.com/office/drawing/2014/main" id="{A4F4068D-37AE-4B7D-BC75-216B123A6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 fontScale="62500" lnSpcReduction="20000"/>
          </a:bodyPr>
          <a:lstStyle/>
          <a:p>
            <a:r>
              <a:rPr lang="en-US" sz="1800" dirty="0" err="1">
                <a:solidFill>
                  <a:schemeClr val="bg1">
                    <a:alpha val="75000"/>
                  </a:schemeClr>
                </a:solidFill>
              </a:rPr>
              <a:t>Oficina</a:t>
            </a:r>
            <a:r>
              <a:rPr lang="en-US" sz="1800" dirty="0">
                <a:solidFill>
                  <a:schemeClr val="bg1">
                    <a:alpha val="75000"/>
                  </a:schemeClr>
                </a:solidFill>
              </a:rPr>
              <a:t> de </a:t>
            </a:r>
            <a:r>
              <a:rPr lang="en-US" sz="1800" dirty="0" err="1">
                <a:solidFill>
                  <a:schemeClr val="bg1">
                    <a:alpha val="75000"/>
                  </a:schemeClr>
                </a:solidFill>
              </a:rPr>
              <a:t>Oportunidades</a:t>
            </a:r>
            <a:r>
              <a:rPr lang="en-US" sz="1800" dirty="0">
                <a:solidFill>
                  <a:schemeClr val="bg1">
                    <a:alpha val="75000"/>
                  </a:schemeClr>
                </a:solidFill>
              </a:rPr>
              <a:t> de </a:t>
            </a:r>
            <a:r>
              <a:rPr lang="en-US" sz="1800" dirty="0" err="1">
                <a:solidFill>
                  <a:schemeClr val="bg1">
                    <a:alpha val="75000"/>
                  </a:schemeClr>
                </a:solidFill>
              </a:rPr>
              <a:t>Negocios</a:t>
            </a:r>
            <a:endParaRPr lang="en-US" sz="1800" dirty="0">
              <a:solidFill>
                <a:schemeClr val="bg1">
                  <a:alpha val="75000"/>
                </a:schemeClr>
              </a:solidFill>
            </a:endParaRPr>
          </a:p>
          <a:p>
            <a:r>
              <a:rPr lang="en-US" sz="1800" dirty="0">
                <a:solidFill>
                  <a:schemeClr val="bg1">
                    <a:alpha val="75000"/>
                  </a:schemeClr>
                </a:solidFill>
              </a:rPr>
              <a:t>Ciudad de Houston </a:t>
            </a:r>
          </a:p>
        </p:txBody>
      </p:sp>
      <p:sp>
        <p:nvSpPr>
          <p:cNvPr id="6" name="Footer Placeholder 4" descr="The content in this presentation is for educational purposes only. You must conduct your own research and seek the advice of a licensed financial professional, if necessary for your individual situation.">
            <a:extLst>
              <a:ext uri="{FF2B5EF4-FFF2-40B4-BE49-F238E27FC236}">
                <a16:creationId xmlns:a16="http://schemas.microsoft.com/office/drawing/2014/main" id="{E57025F8-49FB-A47C-4470-DDD3AA1A7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3086" y="6423450"/>
            <a:ext cx="8830733" cy="365125"/>
          </a:xfrm>
        </p:spPr>
        <p:txBody>
          <a:bodyPr/>
          <a:lstStyle/>
          <a:p>
            <a:pPr algn="ctr"/>
            <a:r>
              <a:rPr lang="es-ES" sz="1100" dirty="0"/>
              <a:t>El contenido de esta presentación tiene únicamente fines educativos. Usted debe realizar su propia investigación y buscar el asesoramiento de un profesional financiero autorizado, si es necesario para su situación individual</a:t>
            </a:r>
            <a:r>
              <a:rPr lang="en-US" sz="11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4717DA-0300-4297-B453-65314C5BE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5950" y="457198"/>
            <a:ext cx="7853167" cy="5899391"/>
          </a:xfrm>
          <a:prstGeom prst="rect">
            <a:avLst/>
          </a:prstGeom>
        </p:spPr>
      </p:pic>
      <p:sp>
        <p:nvSpPr>
          <p:cNvPr id="7" name="Arrow: Right 6" descr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5F3A0BC-D06A-AF75-5F15-9766BB171F6C}"/>
              </a:ext>
            </a:extLst>
          </p:cNvPr>
          <p:cNvSpPr/>
          <p:nvPr/>
        </p:nvSpPr>
        <p:spPr>
          <a:xfrm>
            <a:off x="11574739" y="6426167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0D143D-EC05-9EF9-FD1E-76E495C24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292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900B9C-2E32-0177-6316-9FE592230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Inversión</a:t>
            </a:r>
            <a:r>
              <a:rPr lang="en-US" dirty="0"/>
              <a:t> </a:t>
            </a:r>
            <a:r>
              <a:rPr lang="en-US" dirty="0" err="1"/>
              <a:t>ángel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E1C987-51A2-8347-6DBB-DEB9F40B9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990911"/>
            <a:ext cx="5422390" cy="3635691"/>
          </a:xfrm>
        </p:spPr>
        <p:txBody>
          <a:bodyPr>
            <a:normAutofit fontScale="92500" lnSpcReduction="20000"/>
          </a:bodyPr>
          <a:lstStyle/>
          <a:p>
            <a:pPr marL="216000" indent="-216000">
              <a:lnSpc>
                <a:spcPct val="90000"/>
              </a:lnSpc>
            </a:pPr>
            <a:r>
              <a:rPr lang="es-ES" sz="1800" dirty="0"/>
              <a:t>Inversiones de recursos propios que no tienen que ser reembolsados</a:t>
            </a:r>
          </a:p>
          <a:p>
            <a:pPr marL="216000" indent="-216000">
              <a:lnSpc>
                <a:spcPct val="90000"/>
              </a:lnSpc>
            </a:pPr>
            <a:r>
              <a:rPr lang="es-ES" sz="1800" dirty="0"/>
              <a:t>Individuos (incluidos amigos o familiares) con un alto patrimonio neto que invierten sus fondos personales</a:t>
            </a:r>
          </a:p>
          <a:p>
            <a:pPr marL="216000" indent="-216000">
              <a:lnSpc>
                <a:spcPct val="90000"/>
              </a:lnSpc>
            </a:pPr>
            <a:r>
              <a:rPr lang="es-ES" sz="1800" dirty="0"/>
              <a:t>A menudo son la primera fuente de financiación externa para negocios emergentes con alto potencial de crecimiento</a:t>
            </a:r>
          </a:p>
          <a:p>
            <a:pPr marL="216000" indent="-216000">
              <a:lnSpc>
                <a:spcPct val="90000"/>
              </a:lnSpc>
            </a:pPr>
            <a:r>
              <a:rPr lang="es-ES" sz="1800" dirty="0"/>
              <a:t>Normalmente se especializan por ubicación, sector industrial o etapa en función de su experiencia</a:t>
            </a:r>
          </a:p>
          <a:p>
            <a:pPr marL="216000" indent="-216000">
              <a:lnSpc>
                <a:spcPct val="90000"/>
              </a:lnSpc>
            </a:pPr>
            <a:r>
              <a:rPr lang="es-ES" sz="1800" dirty="0"/>
              <a:t>Los inversores se convierten en propietarios parciales y pueden influir en las decisiones de negocio</a:t>
            </a:r>
          </a:p>
          <a:p>
            <a:pPr marL="216000" indent="-216000">
              <a:lnSpc>
                <a:spcPct val="90000"/>
              </a:lnSpc>
            </a:pPr>
            <a:r>
              <a:rPr lang="es-ES" sz="1800" dirty="0"/>
              <a:t>Las empresas suelen recibir tanto financiación como asesoría</a:t>
            </a:r>
          </a:p>
          <a:p>
            <a:pPr marL="216000" indent="-216000">
              <a:lnSpc>
                <a:spcPct val="90000"/>
              </a:lnSpc>
            </a:pPr>
            <a:r>
              <a:rPr lang="es-ES" sz="1800" dirty="0"/>
              <a:t>Enfoque de inversión a largo plazo que busca altos retornos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0FE6EF-07BA-C4E8-4D8F-E5EFCC7EE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6" y="1990911"/>
            <a:ext cx="5611035" cy="4395987"/>
          </a:xfrm>
        </p:spPr>
        <p:txBody>
          <a:bodyPr>
            <a:normAutofit fontScale="92500" lnSpcReduction="20000"/>
          </a:bodyPr>
          <a:lstStyle/>
          <a:p>
            <a:pPr marL="216000" indent="-216000">
              <a:lnSpc>
                <a:spcPct val="90000"/>
              </a:lnSpc>
            </a:pPr>
            <a:r>
              <a:rPr lang="es-ES" b="1" dirty="0"/>
              <a:t>Resumen: Los inversores ángeles son inversores privados en fase inicial que invierten en empresas  emergentes y en pequeñas empresas con un potencial de altos retornos a cambio de obtener recursos propios en la empresa. Normalmente, las inversiones son de entre $15,000 y $250,000.</a:t>
            </a:r>
            <a:endParaRPr lang="en-US" b="1" dirty="0"/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 marL="216000" indent="-216000">
              <a:lnSpc>
                <a:spcPct val="90000"/>
              </a:lnSpc>
            </a:pPr>
            <a:r>
              <a:rPr lang="en-US" dirty="0"/>
              <a:t>Pasos: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dirty="0"/>
              <a:t>Encuentre un inversor o una agencia de inversión: busque inversores que financien empresas similares según su ubicación, sector industrial o etapa 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dirty="0"/>
              <a:t>Presente su plan de negocio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dirty="0"/>
              <a:t>Diligencia debida - los inversores revisan las finanzas, el equipo directivo, la estructura del negocio, etc.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dirty="0"/>
              <a:t>Defina los términos, las condiciones y los inversores para la inversión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dirty="0"/>
              <a:t>Reciba su inversión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dirty="0"/>
              <a:t>Complete los formularios requeridos y actualice a los inversores con regularidad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5D1860-E5FC-ABED-E773-8FDB4910A963}"/>
              </a:ext>
            </a:extLst>
          </p:cNvPr>
          <p:cNvSpPr/>
          <p:nvPr/>
        </p:nvSpPr>
        <p:spPr>
          <a:xfrm>
            <a:off x="290032" y="5755459"/>
            <a:ext cx="1344216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C00000"/>
                </a:solidFill>
              </a:rPr>
              <a:t>Términos</a:t>
            </a:r>
            <a:r>
              <a:rPr lang="en-US" sz="1400" dirty="0">
                <a:solidFill>
                  <a:srgbClr val="C00000"/>
                </a:solidFill>
              </a:rPr>
              <a:t> clave: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D48784-197D-F96B-5410-E6B6E8CF6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548" y="6173185"/>
            <a:ext cx="1957922" cy="365125"/>
          </a:xfrm>
        </p:spPr>
        <p:txBody>
          <a:bodyPr/>
          <a:lstStyle/>
          <a:p>
            <a:pPr algn="l"/>
            <a:r>
              <a:rPr lang="es-ES" dirty="0"/>
              <a:t>Haga clic en el término para obtener su definición</a:t>
            </a:r>
            <a:endParaRPr lang="en-US" dirty="0"/>
          </a:p>
        </p:txBody>
      </p:sp>
      <p:sp>
        <p:nvSpPr>
          <p:cNvPr id="9" name="Rectangle 8" descr="Syndicate: a temporary alliance formed by Angels to handle a large transaction that would be difficult to execute individually">
            <a:extLst>
              <a:ext uri="{FF2B5EF4-FFF2-40B4-BE49-F238E27FC236}">
                <a16:creationId xmlns:a16="http://schemas.microsoft.com/office/drawing/2014/main" id="{545C22EC-DD23-DF8E-C843-8AB8510E20A7}"/>
              </a:ext>
            </a:extLst>
          </p:cNvPr>
          <p:cNvSpPr/>
          <p:nvPr/>
        </p:nvSpPr>
        <p:spPr>
          <a:xfrm>
            <a:off x="1707926" y="5755459"/>
            <a:ext cx="1040859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400" dirty="0" err="1">
                <a:solidFill>
                  <a:srgbClr val="C00000"/>
                </a:solidFill>
                <a:hlinkClick r:id="rId3"/>
              </a:rPr>
              <a:t>Sindicato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" name="Rectangle 1" descr="Accredited investor: an investor that meets certain standards regarding income, net worth, and professional credentials&#10;">
            <a:extLst>
              <a:ext uri="{FF2B5EF4-FFF2-40B4-BE49-F238E27FC236}">
                <a16:creationId xmlns:a16="http://schemas.microsoft.com/office/drawing/2014/main" id="{0C090A59-3CE1-A695-CD43-980865A747C1}"/>
              </a:ext>
            </a:extLst>
          </p:cNvPr>
          <p:cNvSpPr/>
          <p:nvPr/>
        </p:nvSpPr>
        <p:spPr>
          <a:xfrm>
            <a:off x="3398746" y="5755459"/>
            <a:ext cx="1741394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400" dirty="0" err="1">
                <a:solidFill>
                  <a:srgbClr val="C00000"/>
                </a:solidFill>
                <a:hlinkClick r:id="rId4"/>
              </a:rPr>
              <a:t>Inversor</a:t>
            </a:r>
            <a:r>
              <a:rPr lang="en-US" sz="1400" dirty="0">
                <a:solidFill>
                  <a:srgbClr val="C00000"/>
                </a:solidFill>
                <a:hlinkClick r:id="rId4"/>
              </a:rPr>
              <a:t> </a:t>
            </a:r>
            <a:r>
              <a:rPr lang="en-US" sz="1400" dirty="0" err="1">
                <a:solidFill>
                  <a:srgbClr val="C00000"/>
                </a:solidFill>
                <a:hlinkClick r:id="rId4"/>
              </a:rPr>
              <a:t>acreditado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3" name="Arrow: Right 12" descr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1B3C907-2919-B674-0BCE-6C4E9EDD7A1F}"/>
              </a:ext>
            </a:extLst>
          </p:cNvPr>
          <p:cNvSpPr/>
          <p:nvPr/>
        </p:nvSpPr>
        <p:spPr>
          <a:xfrm>
            <a:off x="11574739" y="6426167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14" name="Arrow: Right 13" descr="Previou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11667B-FB1A-41E9-7EA8-F8FD7BFC216B}"/>
              </a:ext>
            </a:extLst>
          </p:cNvPr>
          <p:cNvSpPr/>
          <p:nvPr/>
        </p:nvSpPr>
        <p:spPr>
          <a:xfrm rot="10800000">
            <a:off x="67896" y="6477593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7" name="Rectangle: Rounded Corners 6" descr="Directory Button">
            <a:hlinkClick r:id="rId5"/>
            <a:extLst>
              <a:ext uri="{FF2B5EF4-FFF2-40B4-BE49-F238E27FC236}">
                <a16:creationId xmlns:a16="http://schemas.microsoft.com/office/drawing/2014/main" id="{9D351508-59B4-8DDC-643C-9CD8F7A4E21D}"/>
              </a:ext>
            </a:extLst>
          </p:cNvPr>
          <p:cNvSpPr/>
          <p:nvPr/>
        </p:nvSpPr>
        <p:spPr>
          <a:xfrm>
            <a:off x="9214338" y="6386898"/>
            <a:ext cx="1084902" cy="342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dirty="0" err="1"/>
              <a:t>Catálogo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0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900B9C-2E32-0177-6316-9FE592230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Micromecenazgo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E1C987-51A2-8347-6DBB-DEB9F40B9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990912"/>
            <a:ext cx="5422390" cy="3448421"/>
          </a:xfrm>
        </p:spPr>
        <p:txBody>
          <a:bodyPr>
            <a:normAutofit fontScale="85000" lnSpcReduction="20000"/>
          </a:bodyPr>
          <a:lstStyle/>
          <a:p>
            <a:pPr marL="216000" indent="-216000">
              <a:lnSpc>
                <a:spcPct val="90000"/>
              </a:lnSpc>
            </a:pPr>
            <a:r>
              <a:rPr lang="es-ES" sz="1800" dirty="0"/>
              <a:t>Cuatro tipos: recursos propios, deudas, recompensas y donaciones</a:t>
            </a:r>
          </a:p>
          <a:p>
            <a:pPr marL="216000" indent="-216000">
              <a:lnSpc>
                <a:spcPct val="90000"/>
              </a:lnSpc>
            </a:pPr>
            <a:r>
              <a:rPr lang="es-ES" sz="1800" dirty="0"/>
              <a:t>Micromecenazgo de recompensas - los financiadores reciben recompensas o productos en base a su nivel de financiación aportado</a:t>
            </a:r>
          </a:p>
          <a:p>
            <a:pPr marL="216000" indent="-216000">
              <a:lnSpc>
                <a:spcPct val="90000"/>
              </a:lnSpc>
            </a:pPr>
            <a:r>
              <a:rPr lang="es-ES" sz="1800" dirty="0"/>
              <a:t>Micromecenazgo de donaciones - las organizaciones sin fines de lucro y de beneficencia suelen utilizar estas plataformas para recaudar fondos</a:t>
            </a:r>
          </a:p>
          <a:p>
            <a:pPr marL="216000" indent="-216000">
              <a:lnSpc>
                <a:spcPct val="90000"/>
              </a:lnSpc>
            </a:pPr>
            <a:r>
              <a:rPr lang="es-ES" sz="1800" dirty="0"/>
              <a:t>Las inversiones basadas en recursos propios, recompensas o donaciones no tienen que ser reembolsadas</a:t>
            </a:r>
          </a:p>
          <a:p>
            <a:pPr marL="216000" indent="-216000">
              <a:lnSpc>
                <a:spcPct val="90000"/>
              </a:lnSpc>
            </a:pPr>
            <a:r>
              <a:rPr lang="es-ES" sz="1800" dirty="0"/>
              <a:t>Útil para negocios poco convencionales, pero las ideas impopulares pueden no recaudar nada</a:t>
            </a:r>
          </a:p>
          <a:p>
            <a:pPr marL="216000" indent="-216000">
              <a:lnSpc>
                <a:spcPct val="90000"/>
              </a:lnSpc>
            </a:pPr>
            <a:r>
              <a:rPr lang="es-ES" sz="1800" dirty="0"/>
              <a:t>Los negocios pueden recaudar dinero mientras construyen una base de clientes y una comunidad de seguidores</a:t>
            </a:r>
          </a:p>
          <a:p>
            <a:pPr marL="216000" indent="-216000">
              <a:lnSpc>
                <a:spcPct val="90000"/>
              </a:lnSpc>
            </a:pPr>
            <a:r>
              <a:rPr lang="es-ES" sz="1800" dirty="0"/>
              <a:t>El proceso es rápido, suele durar entre 21 y 90 días, y las plataformas ofrecen un apoyo exhaustivo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0FE6EF-07BA-C4E8-4D8F-E5EFCC7EE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878" y="1990911"/>
            <a:ext cx="5674722" cy="4395987"/>
          </a:xfrm>
        </p:spPr>
        <p:txBody>
          <a:bodyPr>
            <a:normAutofit fontScale="92500"/>
          </a:bodyPr>
          <a:lstStyle/>
          <a:p>
            <a:pPr marL="216000" indent="-216000">
              <a:lnSpc>
                <a:spcPct val="90000"/>
              </a:lnSpc>
            </a:pPr>
            <a:r>
              <a:rPr lang="es-ES" b="1" dirty="0"/>
              <a:t>Resumen: a través de plataformas en línea, un gran número de personas invierten pequeñas cantidades de dinero a cambio de recompensas, intereses o recursos propios.</a:t>
            </a:r>
            <a:endParaRPr lang="en-US" b="1" dirty="0"/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 marL="216000" indent="-216000">
              <a:lnSpc>
                <a:spcPct val="90000"/>
              </a:lnSpc>
            </a:pPr>
            <a:r>
              <a:rPr lang="en-US" dirty="0"/>
              <a:t>Pasos: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dirty="0"/>
              <a:t>Encuentre un tipo de plataforma en línea apropiado y regístrese.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dirty="0"/>
              <a:t>Prepare los formularios pertinentes, las finanzas, el plan de negocio, etc.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dirty="0"/>
              <a:t>Cree una propuesta convincente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dirty="0"/>
              <a:t>Diligencia debida: la plataforma revisa las finanzas, el equipo directivo, la estructura del negocio, los registros necesarios, etc.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dirty="0"/>
              <a:t>Reciba su financiación y pague las cuotas de la plataforma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dirty="0"/>
              <a:t>Proporcione recompensas, acciones de la empresa o ventajas prometidas a los inversores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5BDA5E-E858-F3A2-E5EA-0A9A595311DC}"/>
              </a:ext>
            </a:extLst>
          </p:cNvPr>
          <p:cNvSpPr/>
          <p:nvPr/>
        </p:nvSpPr>
        <p:spPr>
          <a:xfrm>
            <a:off x="290032" y="5572579"/>
            <a:ext cx="1344216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C00000"/>
                </a:solidFill>
              </a:rPr>
              <a:t>Términos</a:t>
            </a:r>
            <a:r>
              <a:rPr lang="en-US" sz="1400" dirty="0">
                <a:solidFill>
                  <a:srgbClr val="C00000"/>
                </a:solidFill>
              </a:rPr>
              <a:t> clave: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3AB039C-ACF7-D6C2-675A-94D14E4C1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547" y="6027262"/>
            <a:ext cx="2055377" cy="365125"/>
          </a:xfrm>
        </p:spPr>
        <p:txBody>
          <a:bodyPr/>
          <a:lstStyle/>
          <a:p>
            <a:pPr algn="l"/>
            <a:r>
              <a:rPr lang="es-ES" dirty="0"/>
              <a:t>Haga clic en el término para obtener su definición</a:t>
            </a:r>
            <a:endParaRPr lang="en-US" dirty="0"/>
          </a:p>
        </p:txBody>
      </p:sp>
      <p:sp>
        <p:nvSpPr>
          <p:cNvPr id="9" name="Rectangle 8" descr="Peer-to-peer (P2P) lending: a form of financial technology that allows people to lend or borrow money from one another without going through a bank.">
            <a:extLst>
              <a:ext uri="{FF2B5EF4-FFF2-40B4-BE49-F238E27FC236}">
                <a16:creationId xmlns:a16="http://schemas.microsoft.com/office/drawing/2014/main" id="{EAA9BDD4-E28A-8B9C-C3AB-3C92165E8978}"/>
              </a:ext>
            </a:extLst>
          </p:cNvPr>
          <p:cNvSpPr/>
          <p:nvPr/>
        </p:nvSpPr>
        <p:spPr>
          <a:xfrm>
            <a:off x="1634249" y="5577840"/>
            <a:ext cx="1344216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1300" dirty="0" err="1">
                <a:solidFill>
                  <a:srgbClr val="C00000"/>
                </a:solidFill>
                <a:hlinkClick r:id="rId3"/>
              </a:rPr>
              <a:t>Préstamo</a:t>
            </a:r>
            <a:r>
              <a:rPr lang="en-US" sz="1300" dirty="0">
                <a:solidFill>
                  <a:srgbClr val="C00000"/>
                </a:solidFill>
                <a:hlinkClick r:id="rId3"/>
              </a:rPr>
              <a:t> entre </a:t>
            </a:r>
            <a:r>
              <a:rPr lang="en-US" sz="1300" dirty="0" err="1">
                <a:solidFill>
                  <a:srgbClr val="C00000"/>
                </a:solidFill>
                <a:hlinkClick r:id="rId3"/>
              </a:rPr>
              <a:t>particulares</a:t>
            </a:r>
            <a:endParaRPr lang="en-US" sz="1300" dirty="0">
              <a:solidFill>
                <a:srgbClr val="C00000"/>
              </a:solidFill>
            </a:endParaRPr>
          </a:p>
        </p:txBody>
      </p:sp>
      <p:sp>
        <p:nvSpPr>
          <p:cNvPr id="11" name="Rectangle 10" descr="Internal Rate of Return (IRR): the annual rate of growth that an investment is expected to generate.">
            <a:extLst>
              <a:ext uri="{FF2B5EF4-FFF2-40B4-BE49-F238E27FC236}">
                <a16:creationId xmlns:a16="http://schemas.microsoft.com/office/drawing/2014/main" id="{0B19380D-236D-9489-5DF9-4595E633735C}"/>
              </a:ext>
            </a:extLst>
          </p:cNvPr>
          <p:cNvSpPr/>
          <p:nvPr/>
        </p:nvSpPr>
        <p:spPr>
          <a:xfrm>
            <a:off x="3206500" y="5577840"/>
            <a:ext cx="1344216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1300" dirty="0">
                <a:solidFill>
                  <a:srgbClr val="C00000"/>
                </a:solidFill>
                <a:hlinkClick r:id="rId4"/>
              </a:rPr>
              <a:t>Tasa interna de </a:t>
            </a:r>
            <a:r>
              <a:rPr lang="en-US" sz="1300" dirty="0" err="1">
                <a:solidFill>
                  <a:srgbClr val="C00000"/>
                </a:solidFill>
                <a:hlinkClick r:id="rId4"/>
              </a:rPr>
              <a:t>retorno</a:t>
            </a:r>
            <a:endParaRPr lang="en-US" sz="1300" dirty="0">
              <a:solidFill>
                <a:srgbClr val="C00000"/>
              </a:solidFill>
            </a:endParaRPr>
          </a:p>
        </p:txBody>
      </p:sp>
      <p:sp>
        <p:nvSpPr>
          <p:cNvPr id="12" name="Rectangle 11" descr="Generally Accepted Accounting Principles (GAAP): the set of accounting rules set forth by the FASB that U.S. companies must follow when putting together financial statements.&#10;">
            <a:extLst>
              <a:ext uri="{FF2B5EF4-FFF2-40B4-BE49-F238E27FC236}">
                <a16:creationId xmlns:a16="http://schemas.microsoft.com/office/drawing/2014/main" id="{50DDB171-3076-46B9-9B51-D5FDFC03B3B2}"/>
              </a:ext>
            </a:extLst>
          </p:cNvPr>
          <p:cNvSpPr/>
          <p:nvPr/>
        </p:nvSpPr>
        <p:spPr>
          <a:xfrm>
            <a:off x="4854746" y="5577840"/>
            <a:ext cx="1058671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1300" dirty="0">
                <a:solidFill>
                  <a:srgbClr val="C00000"/>
                </a:solidFill>
                <a:hlinkClick r:id="rId5"/>
              </a:rPr>
              <a:t>US GAAP</a:t>
            </a:r>
            <a:endParaRPr lang="en-US" sz="1300" dirty="0">
              <a:solidFill>
                <a:srgbClr val="C00000"/>
              </a:solidFill>
            </a:endParaRPr>
          </a:p>
        </p:txBody>
      </p:sp>
      <p:sp>
        <p:nvSpPr>
          <p:cNvPr id="2" name="Arrow: Right 1" descr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89FBF05-48E8-166C-33BB-1B8BAA036C9F}"/>
              </a:ext>
            </a:extLst>
          </p:cNvPr>
          <p:cNvSpPr/>
          <p:nvPr/>
        </p:nvSpPr>
        <p:spPr>
          <a:xfrm>
            <a:off x="11574739" y="6426167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3" name="Arrow: Right 2" descr="Previou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796A16-FA16-E5A1-21E5-1AF1D1F5485B}"/>
              </a:ext>
            </a:extLst>
          </p:cNvPr>
          <p:cNvSpPr/>
          <p:nvPr/>
        </p:nvSpPr>
        <p:spPr>
          <a:xfrm rot="10800000">
            <a:off x="67896" y="6477593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8" name="Rectangle: Rounded Corners 7" descr="Directory Button">
            <a:hlinkClick r:id="rId6"/>
            <a:extLst>
              <a:ext uri="{FF2B5EF4-FFF2-40B4-BE49-F238E27FC236}">
                <a16:creationId xmlns:a16="http://schemas.microsoft.com/office/drawing/2014/main" id="{7E18BB47-B63C-ADEA-2839-54FB73B1BEC2}"/>
              </a:ext>
            </a:extLst>
          </p:cNvPr>
          <p:cNvSpPr/>
          <p:nvPr/>
        </p:nvSpPr>
        <p:spPr>
          <a:xfrm>
            <a:off x="9214338" y="6386898"/>
            <a:ext cx="1084902" cy="342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dirty="0" err="1"/>
              <a:t>Catálogo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45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900B9C-2E32-0177-6316-9FE592230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Subvenciones</a:t>
            </a:r>
            <a:r>
              <a:rPr lang="en-US" dirty="0"/>
              <a:t> / </a:t>
            </a:r>
            <a:r>
              <a:rPr lang="en-US" dirty="0" err="1"/>
              <a:t>Premios</a:t>
            </a:r>
            <a:r>
              <a:rPr lang="en-US" dirty="0"/>
              <a:t> / </a:t>
            </a:r>
            <a:r>
              <a:rPr lang="en-US" dirty="0" err="1"/>
              <a:t>Estipendios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E1C987-51A2-8347-6DBB-DEB9F40B9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990912"/>
            <a:ext cx="5422390" cy="2378958"/>
          </a:xfrm>
        </p:spPr>
        <p:txBody>
          <a:bodyPr>
            <a:normAutofit fontScale="92500"/>
          </a:bodyPr>
          <a:lstStyle/>
          <a:p>
            <a:pPr marL="216000" indent="-216000">
              <a:lnSpc>
                <a:spcPct val="90000"/>
              </a:lnSpc>
            </a:pPr>
            <a:r>
              <a:rPr lang="es-ES" sz="1800" dirty="0"/>
              <a:t>Otorgadas por empresas, fundaciones, entidades gubernamentales, organizaciones sin fines de lucro y otras entidades</a:t>
            </a:r>
          </a:p>
          <a:p>
            <a:pPr marL="216000" indent="-216000">
              <a:lnSpc>
                <a:spcPct val="90000"/>
              </a:lnSpc>
            </a:pPr>
            <a:r>
              <a:rPr lang="es-ES" sz="1800" dirty="0"/>
              <a:t>Los criterios de elegibilidad suelen basarse en categorías demográficas, ubicación o sector industrial </a:t>
            </a:r>
          </a:p>
          <a:p>
            <a:pPr marL="216000" indent="-216000">
              <a:lnSpc>
                <a:spcPct val="90000"/>
              </a:lnSpc>
            </a:pPr>
            <a:r>
              <a:rPr lang="es-ES" sz="1800" dirty="0"/>
              <a:t>Algunas subvenciones requieren fondos equivalentes</a:t>
            </a:r>
          </a:p>
          <a:p>
            <a:pPr marL="216000" indent="-216000">
              <a:lnSpc>
                <a:spcPct val="90000"/>
              </a:lnSpc>
            </a:pPr>
            <a:r>
              <a:rPr lang="es-ES" sz="1800" dirty="0"/>
              <a:t>Las subvenciones gubernamentales tienen estrictos requisitos de cumplimiento y presentación de informes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0FE6EF-07BA-C4E8-4D8F-E5EFCC7EE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879" y="1990911"/>
            <a:ext cx="5422392" cy="4395987"/>
          </a:xfrm>
        </p:spPr>
        <p:txBody>
          <a:bodyPr>
            <a:normAutofit/>
          </a:bodyPr>
          <a:lstStyle/>
          <a:p>
            <a:pPr marL="216000" indent="-216000">
              <a:lnSpc>
                <a:spcPct val="90000"/>
              </a:lnSpc>
            </a:pPr>
            <a:r>
              <a:rPr lang="es-ES" b="1" dirty="0"/>
              <a:t>Resumen: una donación monetaria proporcionada para un propósito específico. Estas oportunidades tienen requisitos de elegibilidad, no requieren reembolso y suelen ofrecer menos de $10,000.</a:t>
            </a:r>
            <a:endParaRPr lang="en-US" b="1" dirty="0"/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 marL="216000" indent="-216000">
              <a:lnSpc>
                <a:spcPct val="90000"/>
              </a:lnSpc>
            </a:pPr>
            <a:r>
              <a:rPr lang="en-US" dirty="0"/>
              <a:t>Pasos: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dirty="0"/>
              <a:t>Encuentre una oportunidad alineada con su negocio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dirty="0"/>
              <a:t>Revise la elegibilidad y los requisitos de la propuesta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dirty="0"/>
              <a:t>Identifique el problema que intenta resolver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dirty="0"/>
              <a:t>Cree y presente una propuesta de subvención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dirty="0"/>
              <a:t>Reciba su financiación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dirty="0"/>
              <a:t>Presente la documentación de seguimiento y los informes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97E268-DA62-545C-4AAB-058504BDDEA1}"/>
              </a:ext>
            </a:extLst>
          </p:cNvPr>
          <p:cNvSpPr/>
          <p:nvPr/>
        </p:nvSpPr>
        <p:spPr>
          <a:xfrm>
            <a:off x="290032" y="5260159"/>
            <a:ext cx="1344216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C00000"/>
                </a:solidFill>
              </a:rPr>
              <a:t>Término</a:t>
            </a:r>
            <a:r>
              <a:rPr lang="en-US" sz="1400" dirty="0">
                <a:solidFill>
                  <a:srgbClr val="C00000"/>
                </a:solidFill>
              </a:rPr>
              <a:t> clave: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338613-E588-ADDE-FFFF-3FAD2A9FC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34248" y="5317308"/>
            <a:ext cx="2366252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s-ES" sz="1400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Anuncio de oportunidad de financiación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" name="Arrow: Right 1" descr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131120-13F2-32EF-99CE-6C34CD9D7DD9}"/>
              </a:ext>
            </a:extLst>
          </p:cNvPr>
          <p:cNvSpPr/>
          <p:nvPr/>
        </p:nvSpPr>
        <p:spPr>
          <a:xfrm>
            <a:off x="11574739" y="6426167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3" name="Arrow: Right 2" descr="Previou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413D750-CE5D-3B20-29D5-7098A186B241}"/>
              </a:ext>
            </a:extLst>
          </p:cNvPr>
          <p:cNvSpPr/>
          <p:nvPr/>
        </p:nvSpPr>
        <p:spPr>
          <a:xfrm rot="10800000">
            <a:off x="67896" y="6477593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B0EE1CF-BE84-9847-1314-833479BF1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547" y="6027262"/>
            <a:ext cx="2055377" cy="365125"/>
          </a:xfrm>
        </p:spPr>
        <p:txBody>
          <a:bodyPr/>
          <a:lstStyle/>
          <a:p>
            <a:pPr algn="l"/>
            <a:r>
              <a:rPr lang="es-ES" dirty="0"/>
              <a:t>Haga clic en el término para obtener su definición</a:t>
            </a:r>
            <a:endParaRPr lang="en-US" dirty="0"/>
          </a:p>
        </p:txBody>
      </p:sp>
      <p:sp>
        <p:nvSpPr>
          <p:cNvPr id="7" name="Rectangle: Rounded Corners 6" descr="Directory Button">
            <a:hlinkClick r:id="rId3"/>
            <a:extLst>
              <a:ext uri="{FF2B5EF4-FFF2-40B4-BE49-F238E27FC236}">
                <a16:creationId xmlns:a16="http://schemas.microsoft.com/office/drawing/2014/main" id="{5942BD86-1292-77E0-047A-B857BAA504D9}"/>
              </a:ext>
            </a:extLst>
          </p:cNvPr>
          <p:cNvSpPr/>
          <p:nvPr/>
        </p:nvSpPr>
        <p:spPr>
          <a:xfrm>
            <a:off x="9214338" y="6386898"/>
            <a:ext cx="1084902" cy="342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dirty="0" err="1"/>
              <a:t>Catálogo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76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900B9C-2E32-0177-6316-9FE592230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Prestamos y líneas de crédito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E1C987-51A2-8347-6DBB-DEB9F40B9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1990912"/>
            <a:ext cx="5514807" cy="2972173"/>
          </a:xfrm>
        </p:spPr>
        <p:txBody>
          <a:bodyPr>
            <a:normAutofit fontScale="77500" lnSpcReduction="20000"/>
          </a:bodyPr>
          <a:lstStyle/>
          <a:p>
            <a:pPr marL="216000" indent="-216000">
              <a:lnSpc>
                <a:spcPct val="90000"/>
              </a:lnSpc>
            </a:pPr>
            <a:r>
              <a:rPr lang="es-ES" sz="1800" dirty="0"/>
              <a:t>Inversiones de deuda que deben ser reembolsadas</a:t>
            </a:r>
          </a:p>
          <a:p>
            <a:pPr marL="216000" indent="-216000">
              <a:lnSpc>
                <a:spcPct val="90000"/>
              </a:lnSpc>
            </a:pPr>
            <a:r>
              <a:rPr lang="es-ES" sz="1800" dirty="0"/>
              <a:t>Ampliamente disponibles en bancos, cooperativas de crédito, prestamistas P2P y plataformas en línea</a:t>
            </a:r>
          </a:p>
          <a:p>
            <a:pPr marL="216000" indent="-216000">
              <a:lnSpc>
                <a:spcPct val="90000"/>
              </a:lnSpc>
            </a:pPr>
            <a:r>
              <a:rPr lang="es-ES" sz="1800" dirty="0"/>
              <a:t>Las opciones incluyen prestamos a plazo, prestamos de la Agencia Federal de Pequeños Negocios de Estados Unidos (SBA, por sus siglas en inglés), líneas de crédito para negocios, microprestamos, tarjetas de crédito</a:t>
            </a:r>
          </a:p>
          <a:p>
            <a:pPr marL="216000" indent="-216000">
              <a:lnSpc>
                <a:spcPct val="90000"/>
              </a:lnSpc>
            </a:pPr>
            <a:r>
              <a:rPr lang="es-ES" sz="1800" dirty="0"/>
              <a:t>Los diferentes programas de prestamos tienen requisitos específicos de elegibilidad, propósitos y usos permitidos</a:t>
            </a:r>
          </a:p>
          <a:p>
            <a:pPr marL="216000" indent="-216000">
              <a:lnSpc>
                <a:spcPct val="90000"/>
              </a:lnSpc>
            </a:pPr>
            <a:r>
              <a:rPr lang="es-ES" sz="1800" dirty="0"/>
              <a:t>Los prestamistas varían mucho en cuanto a tipos de interés, plazos de reembolso, penalizaciones y comisiones</a:t>
            </a:r>
          </a:p>
          <a:p>
            <a:pPr marL="216000" indent="-216000">
              <a:lnSpc>
                <a:spcPct val="90000"/>
              </a:lnSpc>
            </a:pPr>
            <a:r>
              <a:rPr lang="es-ES" sz="1800" dirty="0"/>
              <a:t>Nuevos negocios sin garantía se enfrentan a más dificultades</a:t>
            </a:r>
          </a:p>
          <a:p>
            <a:pPr marL="216000" indent="-216000">
              <a:lnSpc>
                <a:spcPct val="90000"/>
              </a:lnSpc>
            </a:pPr>
            <a:r>
              <a:rPr lang="es-ES" sz="1800" dirty="0"/>
              <a:t>El historial de crédito personal o del negocio puede afectar a la financiación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0FE6EF-07BA-C4E8-4D8F-E5EFCC7EE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048061"/>
            <a:ext cx="5422392" cy="4395987"/>
          </a:xfrm>
        </p:spPr>
        <p:txBody>
          <a:bodyPr>
            <a:normAutofit fontScale="92500" lnSpcReduction="20000"/>
          </a:bodyPr>
          <a:lstStyle/>
          <a:p>
            <a:pPr marL="216000" indent="-216000">
              <a:lnSpc>
                <a:spcPct val="90000"/>
              </a:lnSpc>
            </a:pPr>
            <a:r>
              <a:rPr lang="es-ES" b="1" dirty="0"/>
              <a:t>Resumen: financiación proporcionada a un negocio que se reembolsa junto con intereses o tasas. Los prestamos de la SBA pueden variar entre $500 y $5.5 millones.</a:t>
            </a:r>
            <a:endParaRPr lang="en-US" sz="1600" b="1" dirty="0"/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 marL="216000" indent="-216000">
              <a:lnSpc>
                <a:spcPct val="90000"/>
              </a:lnSpc>
            </a:pPr>
            <a:r>
              <a:rPr lang="en-US" dirty="0"/>
              <a:t>Pasos: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dirty="0"/>
              <a:t>Busque prestamistas y productos de prestamo que ofrezcan términos de reembolso y tasas de interés competitivas, lo que puede incluir su banco o cooperativa de crédito actual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dirty="0"/>
              <a:t>Revise los informes crediticios personales y del negocio en busca de errores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dirty="0"/>
              <a:t>Presente la solicitud después de haber preparado su plan de negocio, sus finanzas, etc. 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dirty="0"/>
              <a:t>Responda a los prestamistas que le pidan documentos o información adicional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dirty="0"/>
              <a:t>Revise los términos y condiciones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dirty="0"/>
              <a:t>¡Reciba sus fondos!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dirty="0"/>
              <a:t>Comience el reembolso</a:t>
            </a:r>
            <a:endParaRPr lang="en-US" dirty="0"/>
          </a:p>
          <a:p>
            <a:pPr marL="324000" lvl="1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F65B0C-5DA4-8605-A6F4-F214A09BFE9D}"/>
              </a:ext>
            </a:extLst>
          </p:cNvPr>
          <p:cNvSpPr/>
          <p:nvPr/>
        </p:nvSpPr>
        <p:spPr>
          <a:xfrm>
            <a:off x="290032" y="5164909"/>
            <a:ext cx="1344216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err="1">
                <a:solidFill>
                  <a:srgbClr val="C00000"/>
                </a:solidFill>
              </a:rPr>
              <a:t>Términos</a:t>
            </a:r>
            <a:r>
              <a:rPr lang="en-US" sz="1400" dirty="0">
                <a:solidFill>
                  <a:srgbClr val="C00000"/>
                </a:solidFill>
              </a:rPr>
              <a:t> clave:</a:t>
            </a:r>
          </a:p>
        </p:txBody>
      </p:sp>
      <p:sp>
        <p:nvSpPr>
          <p:cNvPr id="9" name="Rectangle 8" descr="Small Business Association (SBA) loan: small businesses qualify for loans more easily when they are guaranteed by the SBA. The agency also allows entrepreneurs to make lower payments for a longer period of time. ">
            <a:extLst>
              <a:ext uri="{FF2B5EF4-FFF2-40B4-BE49-F238E27FC236}">
                <a16:creationId xmlns:a16="http://schemas.microsoft.com/office/drawing/2014/main" id="{3875E744-36B4-8A16-ACA6-E95EAA53BBAD}"/>
              </a:ext>
            </a:extLst>
          </p:cNvPr>
          <p:cNvSpPr/>
          <p:nvPr/>
        </p:nvSpPr>
        <p:spPr>
          <a:xfrm>
            <a:off x="1608056" y="5173654"/>
            <a:ext cx="1139185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en-US" sz="1200" dirty="0" err="1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Prestamo</a:t>
            </a:r>
            <a:r>
              <a:rPr lang="en-US" sz="1200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la SBA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1" name="Rectangle 10" descr="Guaranteed loan: a loan that a third party guarantees—or assumes the debt obligation for—in the event that the borrower defaults.">
            <a:extLst>
              <a:ext uri="{FF2B5EF4-FFF2-40B4-BE49-F238E27FC236}">
                <a16:creationId xmlns:a16="http://schemas.microsoft.com/office/drawing/2014/main" id="{D23C0BA4-AE2D-9732-AD29-A9C1ED4A8490}"/>
              </a:ext>
            </a:extLst>
          </p:cNvPr>
          <p:cNvSpPr/>
          <p:nvPr/>
        </p:nvSpPr>
        <p:spPr>
          <a:xfrm>
            <a:off x="2916034" y="5650992"/>
            <a:ext cx="1139185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en-US" sz="1200" dirty="0" err="1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Empréstito</a:t>
            </a:r>
            <a:r>
              <a:rPr lang="en-US" sz="1200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dirty="0" err="1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garantizado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2" name="Rectangle 11" descr="Community Development Financial Institutions (CDFI): private sector financial institutions that focus primarily on personal lending and business development efforts in poorer local communities">
            <a:extLst>
              <a:ext uri="{FF2B5EF4-FFF2-40B4-BE49-F238E27FC236}">
                <a16:creationId xmlns:a16="http://schemas.microsoft.com/office/drawing/2014/main" id="{2FA0EBCF-1753-99B3-08ED-37FD3157EC5E}"/>
              </a:ext>
            </a:extLst>
          </p:cNvPr>
          <p:cNvSpPr/>
          <p:nvPr/>
        </p:nvSpPr>
        <p:spPr>
          <a:xfrm>
            <a:off x="4380310" y="5652092"/>
            <a:ext cx="2091087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 fontScale="85000" lnSpcReduction="10000"/>
          </a:bodyPr>
          <a:lstStyle/>
          <a:p>
            <a:r>
              <a:rPr lang="es-ES" sz="1400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Instituciones Financieras para el Desarrollo Comunitario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2BEFAA-5891-CC1C-81A6-9E6DBEDEB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16034" y="5175504"/>
            <a:ext cx="1139185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en-US" sz="1200" dirty="0" err="1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Garantía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4" name="Rectangle 13" descr="Secured loans: business or personal loans that require some type of collateral as a condition of borrowing.">
            <a:extLst>
              <a:ext uri="{FF2B5EF4-FFF2-40B4-BE49-F238E27FC236}">
                <a16:creationId xmlns:a16="http://schemas.microsoft.com/office/drawing/2014/main" id="{5AC25B97-CF63-91FD-C9CD-FFFD72589690}"/>
              </a:ext>
            </a:extLst>
          </p:cNvPr>
          <p:cNvSpPr/>
          <p:nvPr/>
        </p:nvSpPr>
        <p:spPr>
          <a:xfrm>
            <a:off x="4380310" y="5175504"/>
            <a:ext cx="1139185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en-US" sz="1200" dirty="0" err="1">
                <a:solidFill>
                  <a:srgbClr val="C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Crédito</a:t>
            </a:r>
            <a:r>
              <a:rPr lang="en-US" sz="1200" dirty="0">
                <a:solidFill>
                  <a:srgbClr val="C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dirty="0" err="1">
                <a:solidFill>
                  <a:srgbClr val="C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pignoraticio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23" name="Rectangle 22" descr="Revolving credit: permits an account holder to borrow money repeatedly up to a set dollar limit while repaying a portion of the current balance due in regular payments.">
            <a:extLst>
              <a:ext uri="{FF2B5EF4-FFF2-40B4-BE49-F238E27FC236}">
                <a16:creationId xmlns:a16="http://schemas.microsoft.com/office/drawing/2014/main" id="{F856F0E0-9F83-C95A-2FCC-36A1C49869BD}"/>
              </a:ext>
            </a:extLst>
          </p:cNvPr>
          <p:cNvSpPr/>
          <p:nvPr/>
        </p:nvSpPr>
        <p:spPr>
          <a:xfrm>
            <a:off x="1605770" y="5652092"/>
            <a:ext cx="1139185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en-US" sz="1200" dirty="0" err="1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Crédito</a:t>
            </a:r>
            <a:r>
              <a:rPr lang="en-US" sz="1200" dirty="0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dirty="0" err="1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rotativo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2" name="Arrow: Right 1" descr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9E3294-A214-BAFD-FC0F-70932BCFF5E3}"/>
              </a:ext>
            </a:extLst>
          </p:cNvPr>
          <p:cNvSpPr/>
          <p:nvPr/>
        </p:nvSpPr>
        <p:spPr>
          <a:xfrm>
            <a:off x="11574739" y="6426167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3" name="Arrow: Right 2" descr="Previou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9C1A36E-6428-1955-78B0-01B9D6282685}"/>
              </a:ext>
            </a:extLst>
          </p:cNvPr>
          <p:cNvSpPr/>
          <p:nvPr/>
        </p:nvSpPr>
        <p:spPr>
          <a:xfrm rot="10800000">
            <a:off x="67896" y="6477593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FFFE9A13-1175-BBBF-E629-636E7F399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191" y="6127242"/>
            <a:ext cx="2055377" cy="365125"/>
          </a:xfrm>
        </p:spPr>
        <p:txBody>
          <a:bodyPr/>
          <a:lstStyle/>
          <a:p>
            <a:pPr algn="l"/>
            <a:r>
              <a:rPr lang="es-ES" dirty="0"/>
              <a:t>Haga clic en el término para obtener su definición</a:t>
            </a:r>
            <a:endParaRPr lang="en-US" dirty="0"/>
          </a:p>
        </p:txBody>
      </p:sp>
      <p:sp>
        <p:nvSpPr>
          <p:cNvPr id="7" name="Rectangle: Rounded Corners 6" descr="Directory Button">
            <a:hlinkClick r:id="rId8"/>
            <a:extLst>
              <a:ext uri="{FF2B5EF4-FFF2-40B4-BE49-F238E27FC236}">
                <a16:creationId xmlns:a16="http://schemas.microsoft.com/office/drawing/2014/main" id="{9EF3597B-2CF5-7544-D36B-FEB7CAFBF298}"/>
              </a:ext>
            </a:extLst>
          </p:cNvPr>
          <p:cNvSpPr/>
          <p:nvPr/>
        </p:nvSpPr>
        <p:spPr>
          <a:xfrm>
            <a:off x="9214338" y="6386898"/>
            <a:ext cx="1084902" cy="342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dirty="0" err="1"/>
              <a:t>Catálogo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80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900B9C-2E32-0177-6316-9FE592230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Capital riesgo (VC, por sus siglas en inglés)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E1C987-51A2-8347-6DBB-DEB9F40B9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990911"/>
            <a:ext cx="5422390" cy="2638892"/>
          </a:xfrm>
        </p:spPr>
        <p:txBody>
          <a:bodyPr>
            <a:normAutofit fontScale="77500" lnSpcReduction="20000"/>
          </a:bodyPr>
          <a:lstStyle/>
          <a:p>
            <a:pPr marL="216000" indent="-216000">
              <a:lnSpc>
                <a:spcPct val="90000"/>
              </a:lnSpc>
            </a:pPr>
            <a:r>
              <a:rPr lang="es-ES" sz="1800" dirty="0"/>
              <a:t>Inversiones en recursos propios que no tienen que ser reembolsados</a:t>
            </a:r>
          </a:p>
          <a:p>
            <a:pPr marL="216000" indent="-216000">
              <a:lnSpc>
                <a:spcPct val="90000"/>
              </a:lnSpc>
            </a:pPr>
            <a:r>
              <a:rPr lang="es-ES" sz="1800" dirty="0"/>
              <a:t>A menudo se especializan por ubicación, sector industrial o etapa</a:t>
            </a:r>
          </a:p>
          <a:p>
            <a:pPr marL="216000" indent="-216000">
              <a:lnSpc>
                <a:spcPct val="90000"/>
              </a:lnSpc>
            </a:pPr>
            <a:r>
              <a:rPr lang="es-ES" sz="1800" dirty="0"/>
              <a:t>Accesible a algunos negocios en fase avanzada con alto potencial de crecimiento que no pueden recibir financiación tradicional</a:t>
            </a:r>
          </a:p>
          <a:p>
            <a:pPr marL="216000" indent="-216000">
              <a:lnSpc>
                <a:spcPct val="90000"/>
              </a:lnSpc>
            </a:pPr>
            <a:r>
              <a:rPr lang="es-ES" sz="1800" dirty="0"/>
              <a:t>Los inversores se convierten en propietarios parciales y pueden influir en las decisiones del negocio</a:t>
            </a:r>
          </a:p>
          <a:p>
            <a:pPr marL="216000" indent="-216000">
              <a:lnSpc>
                <a:spcPct val="90000"/>
              </a:lnSpc>
            </a:pPr>
            <a:r>
              <a:rPr lang="es-ES" sz="1800" dirty="0"/>
              <a:t>Los negocios a menudo reciben tanto financiación como asesoría</a:t>
            </a:r>
          </a:p>
          <a:p>
            <a:pPr marL="216000" indent="-216000">
              <a:lnSpc>
                <a:spcPct val="90000"/>
              </a:lnSpc>
            </a:pPr>
            <a:r>
              <a:rPr lang="es-ES" sz="1800" dirty="0"/>
              <a:t>Proporciona importes de inversión más elevados que las inversiones de deuda o ángeles, a menudo a partir de $500,000</a:t>
            </a:r>
          </a:p>
          <a:p>
            <a:pPr marL="216000" indent="-216000">
              <a:lnSpc>
                <a:spcPct val="90000"/>
              </a:lnSpc>
            </a:pPr>
            <a:r>
              <a:rPr lang="es-ES" sz="1800" dirty="0"/>
              <a:t>Enfoque de inversión a largo plazo que busca adquisición, salida u oferta pública</a:t>
            </a:r>
          </a:p>
        </p:txBody>
      </p:sp>
      <p:sp>
        <p:nvSpPr>
          <p:cNvPr id="6" name="Content Placeholder 5" descr="Exit: a business exit strategy is an entrepreneur's strategic plan to sell his or her ownership in a company to investors or another company.">
            <a:extLst>
              <a:ext uri="{FF2B5EF4-FFF2-40B4-BE49-F238E27FC236}">
                <a16:creationId xmlns:a16="http://schemas.microsoft.com/office/drawing/2014/main" id="{2D0FE6EF-07BA-C4E8-4D8F-E5EFCC7EE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6" y="1990911"/>
            <a:ext cx="5935688" cy="4395987"/>
          </a:xfrm>
        </p:spPr>
        <p:txBody>
          <a:bodyPr>
            <a:normAutofit fontScale="92500" lnSpcReduction="10000"/>
          </a:bodyPr>
          <a:lstStyle/>
          <a:p>
            <a:pPr marL="216000" indent="-216000">
              <a:lnSpc>
                <a:spcPct val="90000"/>
              </a:lnSpc>
            </a:pPr>
            <a:r>
              <a:rPr lang="es-ES" b="1" dirty="0"/>
              <a:t>Resumen: Las agencias de capital riesgo son inversores profesionales que proporcionan grandes cantidades de financiación a cambio de ser propietarios, o de acciones, de negocios de alto crecimiento. </a:t>
            </a:r>
            <a:endParaRPr lang="en-US" sz="1600" b="1" dirty="0"/>
          </a:p>
          <a:p>
            <a:pPr marL="216000" indent="-216000">
              <a:lnSpc>
                <a:spcPct val="90000"/>
              </a:lnSpc>
            </a:pPr>
            <a:endParaRPr lang="en-US" sz="1600" dirty="0"/>
          </a:p>
          <a:p>
            <a:pPr marL="216000" indent="-216000">
              <a:lnSpc>
                <a:spcPct val="90000"/>
              </a:lnSpc>
            </a:pPr>
            <a:r>
              <a:rPr lang="en-US" dirty="0"/>
              <a:t>Pasos: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dirty="0"/>
              <a:t>Encuentre un inversor o una agencia de inversión: busque inversores que financien empresas similares en función de su ubicación, sector industrial o etapa 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dirty="0"/>
              <a:t>Presente su pitch deck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dirty="0"/>
              <a:t>Diligencia debida - los inversores revisan las finanzas, el equipo directivo, la estructura del negocio, etc.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dirty="0"/>
              <a:t>Defina los términos, las condiciones y los inversores para la inversión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dirty="0"/>
              <a:t>¡Reciba su inversión!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dirty="0"/>
              <a:t>Complete los formularios requeridos y actualice a los inversores con regularidad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003FC8-0294-C79D-7D2E-383044488A7E}"/>
              </a:ext>
            </a:extLst>
          </p:cNvPr>
          <p:cNvSpPr/>
          <p:nvPr/>
        </p:nvSpPr>
        <p:spPr>
          <a:xfrm>
            <a:off x="290032" y="4823090"/>
            <a:ext cx="1344216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C00000"/>
                </a:solidFill>
              </a:rPr>
              <a:t>Términos</a:t>
            </a:r>
            <a:r>
              <a:rPr lang="en-US" sz="1400" dirty="0">
                <a:solidFill>
                  <a:srgbClr val="C00000"/>
                </a:solidFill>
              </a:rPr>
              <a:t> clave:</a:t>
            </a:r>
          </a:p>
        </p:txBody>
      </p:sp>
      <p:sp>
        <p:nvSpPr>
          <p:cNvPr id="11" name="Rectangle 10" descr="Initial public offering (IPO): the process of offering shares of a private corporation to the public in a new stock issuance for the first time. An IPO allows a company to raise equity capital from public investors. &#10;">
            <a:extLst>
              <a:ext uri="{FF2B5EF4-FFF2-40B4-BE49-F238E27FC236}">
                <a16:creationId xmlns:a16="http://schemas.microsoft.com/office/drawing/2014/main" id="{DCE6BBBF-7680-8587-1D8E-3331DBAB4B07}"/>
              </a:ext>
            </a:extLst>
          </p:cNvPr>
          <p:cNvSpPr/>
          <p:nvPr/>
        </p:nvSpPr>
        <p:spPr>
          <a:xfrm>
            <a:off x="4240884" y="5413011"/>
            <a:ext cx="1712871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r>
              <a:rPr lang="en-US" sz="1200" dirty="0" err="1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Oferta</a:t>
            </a:r>
            <a:r>
              <a:rPr lang="en-US" sz="1200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dirty="0" err="1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pública</a:t>
            </a:r>
            <a:r>
              <a:rPr lang="en-US" sz="1200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lang="en-US" sz="1200" dirty="0" err="1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venta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2" name="Rectangle 11" descr="Exit: a business exit strategy is an entrepreneur's strategic plan to sell his or her ownership in a company to investors or another company.">
            <a:extLst>
              <a:ext uri="{FF2B5EF4-FFF2-40B4-BE49-F238E27FC236}">
                <a16:creationId xmlns:a16="http://schemas.microsoft.com/office/drawing/2014/main" id="{D96974FD-C079-2D3A-D9CE-CDB8A79F99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240884" y="4924806"/>
            <a:ext cx="720211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en-US" sz="1200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Salida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3" name="Rectangle 12" descr="Acquisition: when one company purchases most or all of another company's shares to gain control of that company.">
            <a:extLst>
              <a:ext uri="{FF2B5EF4-FFF2-40B4-BE49-F238E27FC236}">
                <a16:creationId xmlns:a16="http://schemas.microsoft.com/office/drawing/2014/main" id="{3F629BA5-DA15-40DC-18ED-A213055D875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639378" y="4927129"/>
            <a:ext cx="2246822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en-US" sz="1200" dirty="0" err="1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Oferta</a:t>
            </a:r>
            <a:r>
              <a:rPr lang="en-US" sz="1200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dirty="0" err="1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pública</a:t>
            </a:r>
            <a:r>
              <a:rPr lang="en-US" sz="1200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lang="en-US" sz="1200" dirty="0" err="1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adquisición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9" name="Rectangle 8" descr="Small Business Investment Company (SBIC): a privately owned company that’s licensed and regulated by the SBA. SBICs invest in small businesses in the form of debt and equity.&#10;">
            <a:extLst>
              <a:ext uri="{FF2B5EF4-FFF2-40B4-BE49-F238E27FC236}">
                <a16:creationId xmlns:a16="http://schemas.microsoft.com/office/drawing/2014/main" id="{95EE7440-CAFB-2DD2-3622-EF42608F01FF}"/>
              </a:ext>
            </a:extLst>
          </p:cNvPr>
          <p:cNvSpPr/>
          <p:nvPr/>
        </p:nvSpPr>
        <p:spPr>
          <a:xfrm>
            <a:off x="1634248" y="5413011"/>
            <a:ext cx="2371975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r>
              <a:rPr lang="es-ES" sz="1200" dirty="0">
                <a:solidFill>
                  <a:srgbClr val="C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Sociedad de Inversión Especializada en Pequeñas Empresas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2" name="Arrow: Right 1" descr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2A44241-102C-D30D-3427-13A8EFBFA938}"/>
              </a:ext>
            </a:extLst>
          </p:cNvPr>
          <p:cNvSpPr/>
          <p:nvPr/>
        </p:nvSpPr>
        <p:spPr>
          <a:xfrm>
            <a:off x="11574739" y="6426167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3" name="Arrow: Right 2" descr="Previou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589CC74-B122-4974-69E3-4E8E0E0365C1}"/>
              </a:ext>
            </a:extLst>
          </p:cNvPr>
          <p:cNvSpPr/>
          <p:nvPr/>
        </p:nvSpPr>
        <p:spPr>
          <a:xfrm rot="10800000">
            <a:off x="67896" y="6477593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14" name="Rectangle: Rounded Corners 13" descr="Directory Button">
            <a:hlinkClick r:id="rId7"/>
            <a:extLst>
              <a:ext uri="{FF2B5EF4-FFF2-40B4-BE49-F238E27FC236}">
                <a16:creationId xmlns:a16="http://schemas.microsoft.com/office/drawing/2014/main" id="{2ACD5E03-EAFC-F7CB-3197-1AE71AE991DC}"/>
              </a:ext>
            </a:extLst>
          </p:cNvPr>
          <p:cNvSpPr/>
          <p:nvPr/>
        </p:nvSpPr>
        <p:spPr>
          <a:xfrm>
            <a:off x="9214338" y="6386898"/>
            <a:ext cx="1084902" cy="342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dirty="0" err="1"/>
              <a:t>Catálogo</a:t>
            </a:r>
            <a:endParaRPr lang="en-US" dirty="0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EE56F603-E081-67EB-D7E9-4847F2B6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547" y="6027262"/>
            <a:ext cx="2055377" cy="365125"/>
          </a:xfrm>
        </p:spPr>
        <p:txBody>
          <a:bodyPr/>
          <a:lstStyle/>
          <a:p>
            <a:pPr algn="l"/>
            <a:r>
              <a:rPr lang="es-ES" dirty="0"/>
              <a:t>Haga clic en el término para obtener su definición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99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 descr="Check for understanding #3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54" y="702156"/>
            <a:ext cx="5840012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Prueba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comprensión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#3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 descr="Which of these are strong financing options when expanding a successful restaurant to a new location?&#10;&#10;Select your answer choice(s) below:">
            <a:extLst>
              <a:ext uri="{FF2B5EF4-FFF2-40B4-BE49-F238E27FC236}">
                <a16:creationId xmlns:a16="http://schemas.microsoft.com/office/drawing/2014/main" id="{6A7BD30D-629F-49D4-AE04-2D99B365E4B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13654" y="2305585"/>
            <a:ext cx="6552164" cy="1922471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s-ES" sz="2400" dirty="0"/>
              <a:t>¿Cuál de estas opciones es una buena opción de financiación a la hora de expandir un restaurante con éxito a una nueva ubicación?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s-ES" sz="2000" dirty="0"/>
              <a:t>Seleccione su(s) respuesta(s) a continuación</a:t>
            </a:r>
            <a:r>
              <a:rPr lang="en-US" sz="2000" dirty="0"/>
              <a:t>:</a:t>
            </a:r>
            <a:endParaRPr lang="en-US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79C0FC-6A53-48FD-A2FB-DC1F7E6C6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44" r="44"/>
          <a:stretch/>
        </p:blipFill>
        <p:spPr>
          <a:xfrm>
            <a:off x="7395624" y="0"/>
            <a:ext cx="4796376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B74903E-3940-AA69-0437-D746355C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3418" y="4314257"/>
            <a:ext cx="777240" cy="438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D21C60-B357-9BAE-AC42-E2B0F34AA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3418" y="4855557"/>
            <a:ext cx="777240" cy="438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0" name="Content Placeholder 2" descr="A. Venture Capital&#10;B. Loans&#10;C. Crowdfunding&#10;D. Grants">
            <a:extLst>
              <a:ext uri="{FF2B5EF4-FFF2-40B4-BE49-F238E27FC236}">
                <a16:creationId xmlns:a16="http://schemas.microsoft.com/office/drawing/2014/main" id="{1BB71D1C-EE38-01F3-D719-039601C327A9}"/>
              </a:ext>
            </a:extLst>
          </p:cNvPr>
          <p:cNvSpPr txBox="1">
            <a:spLocks/>
          </p:cNvSpPr>
          <p:nvPr/>
        </p:nvSpPr>
        <p:spPr>
          <a:xfrm>
            <a:off x="1160658" y="4148838"/>
            <a:ext cx="6125967" cy="1208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Capital </a:t>
            </a:r>
            <a:r>
              <a:rPr lang="en-US" sz="2400" dirty="0" err="1"/>
              <a:t>riesgo</a:t>
            </a:r>
            <a:r>
              <a:rPr lang="en-US" sz="2400" dirty="0"/>
              <a:t>					</a:t>
            </a:r>
            <a:r>
              <a:rPr lang="en-US" sz="2400" dirty="0" err="1"/>
              <a:t>Micromecenazgo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Prestamos</a:t>
            </a:r>
            <a:r>
              <a:rPr lang="en-US" sz="2400" dirty="0"/>
              <a:t>						</a:t>
            </a:r>
            <a:r>
              <a:rPr lang="en-US" sz="2400" dirty="0" err="1"/>
              <a:t>Subvenciones</a:t>
            </a:r>
            <a:endParaRPr lang="en-US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3F18A4E-D97B-59BF-2C13-52B96242E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17808" y="4314257"/>
            <a:ext cx="777240" cy="438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24EF2B-6795-7012-FFCB-25425EA17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17808" y="4855557"/>
            <a:ext cx="777240" cy="438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4" name="Rectangle 3" descr="Lenders favor businesses with a successful track record, and crowdfunding allows a business to raise funds while growing their customer base. Venture Capital investors expect rapid growth and high returns while grants typically won’t offer enough funding. B and C are correct.">
            <a:extLst>
              <a:ext uri="{FF2B5EF4-FFF2-40B4-BE49-F238E27FC236}">
                <a16:creationId xmlns:a16="http://schemas.microsoft.com/office/drawing/2014/main" id="{8DFBE5F4-2830-8A59-39AF-28507815541B}"/>
              </a:ext>
            </a:extLst>
          </p:cNvPr>
          <p:cNvSpPr/>
          <p:nvPr/>
        </p:nvSpPr>
        <p:spPr>
          <a:xfrm>
            <a:off x="987551" y="5568696"/>
            <a:ext cx="6299073" cy="1082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r>
              <a:rPr lang="es-ES" dirty="0"/>
              <a:t>Los prestamistas favorecen a los negocios con un historial de éxito, y el micromecenazgo permite a un negocio recaudar fondos mientras hace crecer su base de clientes. Los inversores de capital riesgo esperan un crecimiento rápido y un alto retorno, mientras que las subvenciones no suelen ofrecer suficiente financiación. Las opciones B y C son correctas.</a:t>
            </a:r>
            <a:endParaRPr lang="en-US" dirty="0"/>
          </a:p>
        </p:txBody>
      </p:sp>
      <p:sp>
        <p:nvSpPr>
          <p:cNvPr id="5" name="Arrow: Right 4" descr="Previou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3596588-7ED4-8C40-F367-EA1C17B36A18}"/>
              </a:ext>
            </a:extLst>
          </p:cNvPr>
          <p:cNvSpPr/>
          <p:nvPr/>
        </p:nvSpPr>
        <p:spPr>
          <a:xfrm rot="10800000">
            <a:off x="67896" y="6477593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grpSp>
        <p:nvGrpSpPr>
          <p:cNvPr id="16" name="Group 15" descr="Next">
            <a:extLst>
              <a:ext uri="{FF2B5EF4-FFF2-40B4-BE49-F238E27FC236}">
                <a16:creationId xmlns:a16="http://schemas.microsoft.com/office/drawing/2014/main" id="{8DF5C5E0-64A5-538A-D814-44A8C145C851}"/>
              </a:ext>
            </a:extLst>
          </p:cNvPr>
          <p:cNvGrpSpPr/>
          <p:nvPr/>
        </p:nvGrpSpPr>
        <p:grpSpPr>
          <a:xfrm>
            <a:off x="11420475" y="6350517"/>
            <a:ext cx="771525" cy="454914"/>
            <a:chOff x="11420475" y="6350517"/>
            <a:chExt cx="771525" cy="45491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5299330-CE72-AE25-A2BE-EE73BB60FA0B}"/>
                </a:ext>
              </a:extLst>
            </p:cNvPr>
            <p:cNvSpPr/>
            <p:nvPr/>
          </p:nvSpPr>
          <p:spPr>
            <a:xfrm>
              <a:off x="11420475" y="6350517"/>
              <a:ext cx="771525" cy="45491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Arrow: Right 1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B1D1504-F4DF-8EF1-4254-14977EEF82B4}"/>
                </a:ext>
              </a:extLst>
            </p:cNvPr>
            <p:cNvSpPr/>
            <p:nvPr/>
          </p:nvSpPr>
          <p:spPr>
            <a:xfrm>
              <a:off x="11574739" y="6426167"/>
              <a:ext cx="549365" cy="303614"/>
            </a:xfrm>
            <a:prstGeom prst="rightArrow">
              <a:avLst>
                <a:gd name="adj1" fmla="val 55303"/>
                <a:gd name="adj2" fmla="val 660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32500" lnSpcReduction="20000"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08333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85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85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autoRev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85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85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autoRev="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85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85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85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85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85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2" animBg="1"/>
      <p:bldP spid="11" grpId="3" animBg="1"/>
      <p:bldP spid="11" grpId="4" animBg="1"/>
      <p:bldP spid="11" grpId="5" animBg="1"/>
      <p:bldP spid="8" grpId="0" animBg="1"/>
      <p:bldP spid="8" grpId="1" animBg="1"/>
      <p:bldP spid="8" grpId="2" animBg="1"/>
      <p:bldP spid="8" grpId="3" animBg="1"/>
      <p:bldP spid="4" grpId="0" animBg="1"/>
      <p:bldP spid="4" grpId="1" animBg="1"/>
      <p:bldP spid="4" grpId="2" animBg="1"/>
      <p:bldP spid="4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900B9C-2E32-0177-6316-9FE592230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documentos e información debe preparar?</a:t>
            </a:r>
            <a:endParaRPr lang="en-US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826F69A4-85C5-3E9D-2F53-DF913C4BCE93}"/>
              </a:ext>
            </a:extLst>
          </p:cNvPr>
          <p:cNvSpPr txBox="1">
            <a:spLocks/>
          </p:cNvSpPr>
          <p:nvPr/>
        </p:nvSpPr>
        <p:spPr>
          <a:xfrm>
            <a:off x="469392" y="2178963"/>
            <a:ext cx="3672840" cy="38789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s-ES" sz="1500" b="1" dirty="0"/>
              <a:t>Capital riesgo e inversión ángel</a:t>
            </a:r>
            <a:r>
              <a:rPr lang="en-US" sz="1500" b="1" dirty="0"/>
              <a:t>: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sz="1400" dirty="0">
                <a:hlinkClick r:id="rId3"/>
              </a:rPr>
              <a:t>Pitch deck</a:t>
            </a:r>
            <a:endParaRPr lang="en-US" sz="1400" dirty="0"/>
          </a:p>
          <a:p>
            <a:pPr marL="540000" lvl="1" indent="-216000">
              <a:lnSpc>
                <a:spcPct val="90000"/>
              </a:lnSpc>
            </a:pPr>
            <a:r>
              <a:rPr lang="es-ES" sz="1400" dirty="0"/>
              <a:t>Etapa de la empresa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sz="1400" dirty="0"/>
              <a:t>Cantidad y uso de los fondos, antes de la financiación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sz="1400" dirty="0"/>
              <a:t>Valoración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sz="1400" dirty="0"/>
              <a:t>Equipo directivo y experiencia en el sector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sz="1400" dirty="0"/>
              <a:t>Visión a largo plazo (adquisición, IPO, etc.)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sz="1400" dirty="0"/>
              <a:t>Análisis de la industria, el mercado y la base de clientes</a:t>
            </a:r>
          </a:p>
          <a:p>
            <a:pPr marL="810000" lvl="2" indent="-216000">
              <a:lnSpc>
                <a:spcPct val="90000"/>
              </a:lnSpc>
            </a:pPr>
            <a:r>
              <a:rPr lang="es-ES" sz="1200" dirty="0"/>
              <a:t>Tracción de clientes e ingresos</a:t>
            </a:r>
          </a:p>
          <a:p>
            <a:pPr marL="810000" lvl="2" indent="-216000">
              <a:lnSpc>
                <a:spcPct val="90000"/>
              </a:lnSpc>
            </a:pPr>
            <a:r>
              <a:rPr lang="es-ES" sz="1200" dirty="0"/>
              <a:t>Validación del mercado</a:t>
            </a:r>
          </a:p>
          <a:p>
            <a:pPr marL="810000" lvl="2" indent="-216000">
              <a:lnSpc>
                <a:spcPct val="90000"/>
              </a:lnSpc>
            </a:pPr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8399ED6-C28A-AB79-F1B4-77C2B3095313}"/>
              </a:ext>
            </a:extLst>
          </p:cNvPr>
          <p:cNvSpPr txBox="1">
            <a:spLocks/>
          </p:cNvSpPr>
          <p:nvPr/>
        </p:nvSpPr>
        <p:spPr>
          <a:xfrm>
            <a:off x="4259580" y="2178964"/>
            <a:ext cx="3672840" cy="387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sz="1600" b="1" dirty="0" err="1"/>
              <a:t>Micromecenazgo</a:t>
            </a:r>
            <a:r>
              <a:rPr lang="en-US" sz="1600" b="1" dirty="0"/>
              <a:t>: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sz="1400" dirty="0"/>
              <a:t>Registro de la empresa y cuenta bancaria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sz="1400" dirty="0"/>
              <a:t>Cantidad y uso de los fondos, antes de la financiación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sz="1400" dirty="0"/>
              <a:t>Herramientas de marketing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sz="1400" dirty="0"/>
              <a:t>Página web y de redes sociales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sz="1400" dirty="0"/>
              <a:t>Datos financieros 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sz="1400" dirty="0"/>
              <a:t>Equipo directivo y experiencia en el sector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sz="1400" dirty="0"/>
              <a:t>Tracción de clientes e ingresos</a:t>
            </a:r>
            <a:endParaRPr lang="en-US" sz="1400" dirty="0"/>
          </a:p>
          <a:p>
            <a:pPr marL="540000" lvl="1" indent="-216000">
              <a:lnSpc>
                <a:spcPct val="90000"/>
              </a:lnSpc>
            </a:pPr>
            <a:r>
              <a:rPr lang="es-ES" sz="1400" dirty="0">
                <a:hlinkClick r:id="rId4"/>
              </a:rPr>
              <a:t>Formulario C de la SEC </a:t>
            </a:r>
            <a:r>
              <a:rPr lang="es-ES" sz="1400" dirty="0"/>
              <a:t> </a:t>
            </a:r>
            <a:r>
              <a:rPr lang="en-US" sz="1400" dirty="0"/>
              <a:t>(para </a:t>
            </a:r>
            <a:r>
              <a:rPr lang="en-US" sz="1400" dirty="0" err="1"/>
              <a:t>el</a:t>
            </a:r>
            <a:r>
              <a:rPr lang="en-US" sz="1400" dirty="0"/>
              <a:t> </a:t>
            </a:r>
            <a:r>
              <a:rPr lang="en-US" sz="1400" dirty="0" err="1"/>
              <a:t>micromecenazgo</a:t>
            </a:r>
            <a:r>
              <a:rPr lang="en-US" sz="1400" dirty="0"/>
              <a:t> de </a:t>
            </a:r>
            <a:r>
              <a:rPr lang="en-US" sz="1400" dirty="0" err="1"/>
              <a:t>recursos</a:t>
            </a:r>
            <a:r>
              <a:rPr lang="en-US" sz="1400" dirty="0"/>
              <a:t> </a:t>
            </a:r>
            <a:r>
              <a:rPr lang="en-US" sz="1400" dirty="0" err="1"/>
              <a:t>propios</a:t>
            </a:r>
            <a:r>
              <a:rPr lang="en-US" sz="1400" dirty="0"/>
              <a:t>)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619793D-F89A-C8E6-B7A4-4F8A9BABBA83}"/>
              </a:ext>
            </a:extLst>
          </p:cNvPr>
          <p:cNvSpPr txBox="1">
            <a:spLocks/>
          </p:cNvSpPr>
          <p:nvPr/>
        </p:nvSpPr>
        <p:spPr>
          <a:xfrm>
            <a:off x="8049768" y="2178964"/>
            <a:ext cx="3672840" cy="37646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1500" b="1" dirty="0" err="1"/>
              <a:t>Prestamos</a:t>
            </a:r>
            <a:r>
              <a:rPr lang="en-US" sz="1500" b="1" dirty="0"/>
              <a:t>:</a:t>
            </a:r>
            <a:endParaRPr lang="en-US" sz="1400" b="1" dirty="0"/>
          </a:p>
          <a:p>
            <a:pPr marL="540000" lvl="1" indent="-216000">
              <a:lnSpc>
                <a:spcPct val="90000"/>
              </a:lnSpc>
            </a:pPr>
            <a:r>
              <a:rPr lang="en-US" sz="1400" dirty="0">
                <a:hlinkClick r:id="rId5"/>
              </a:rPr>
              <a:t>Plan de </a:t>
            </a:r>
            <a:r>
              <a:rPr lang="en-US" sz="1400" dirty="0" err="1">
                <a:hlinkClick r:id="rId5"/>
              </a:rPr>
              <a:t>negocio</a:t>
            </a:r>
            <a:endParaRPr lang="en-US" sz="1400" dirty="0"/>
          </a:p>
          <a:p>
            <a:pPr marL="540000" lvl="1" indent="-216000">
              <a:lnSpc>
                <a:spcPct val="90000"/>
              </a:lnSpc>
            </a:pPr>
            <a:r>
              <a:rPr lang="es-ES" sz="1400" dirty="0"/>
              <a:t>Cantidad y uso de los fondos, financiación anterior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sz="1400" dirty="0"/>
              <a:t>Historial de crédito personal y del negocio</a:t>
            </a:r>
          </a:p>
          <a:p>
            <a:pPr marL="540000" lvl="1" indent="-216000">
              <a:lnSpc>
                <a:spcPct val="90000"/>
              </a:lnSpc>
            </a:pPr>
            <a:r>
              <a:rPr lang="es-ES" sz="1400" dirty="0"/>
              <a:t>Datos financieros</a:t>
            </a:r>
            <a:endParaRPr lang="en-US" sz="1400" dirty="0"/>
          </a:p>
          <a:p>
            <a:pPr marL="810000" lvl="2" indent="-216000">
              <a:lnSpc>
                <a:spcPct val="90000"/>
              </a:lnSpc>
            </a:pPr>
            <a:r>
              <a:rPr lang="en-US" dirty="0">
                <a:hlinkClick r:id="rId6"/>
              </a:rPr>
              <a:t>balance</a:t>
            </a:r>
            <a:r>
              <a:rPr lang="en-US" dirty="0"/>
              <a:t>, </a:t>
            </a:r>
            <a:r>
              <a:rPr lang="en-US" dirty="0" err="1">
                <a:hlinkClick r:id="rId7"/>
              </a:rPr>
              <a:t>pérdidas</a:t>
            </a:r>
            <a:r>
              <a:rPr lang="en-US" dirty="0">
                <a:hlinkClick r:id="rId7"/>
              </a:rPr>
              <a:t> y </a:t>
            </a:r>
            <a:r>
              <a:rPr lang="en-US" dirty="0" err="1">
                <a:hlinkClick r:id="rId7"/>
              </a:rPr>
              <a:t>ganancias</a:t>
            </a:r>
            <a:r>
              <a:rPr lang="en-US" dirty="0"/>
              <a:t> (P&amp;L), </a:t>
            </a:r>
            <a:r>
              <a:rPr lang="en-US" dirty="0" err="1">
                <a:hlinkClick r:id="rId8"/>
              </a:rPr>
              <a:t>flujo</a:t>
            </a:r>
            <a:r>
              <a:rPr lang="en-US" dirty="0">
                <a:hlinkClick r:id="rId8"/>
              </a:rPr>
              <a:t> de </a:t>
            </a:r>
            <a:r>
              <a:rPr lang="en-US" dirty="0" err="1">
                <a:hlinkClick r:id="rId8"/>
              </a:rPr>
              <a:t>caja</a:t>
            </a:r>
            <a:r>
              <a:rPr lang="en-US" dirty="0"/>
              <a:t>, </a:t>
            </a:r>
            <a:r>
              <a:rPr lang="es-ES" dirty="0"/>
              <a:t>extractos bancarios, declaraciones de impuestos personales</a:t>
            </a:r>
            <a:endParaRPr lang="en-US" dirty="0"/>
          </a:p>
          <a:p>
            <a:pPr marL="540000" lvl="1" indent="-216000">
              <a:lnSpc>
                <a:spcPct val="90000"/>
              </a:lnSpc>
            </a:pPr>
            <a:r>
              <a:rPr lang="en-US" sz="1400" dirty="0" err="1"/>
              <a:t>Garantías</a:t>
            </a:r>
            <a:r>
              <a:rPr lang="en-US" sz="1400" dirty="0"/>
              <a:t> o </a:t>
            </a:r>
            <a:r>
              <a:rPr lang="en-US" sz="1400" dirty="0" err="1"/>
              <a:t>bienes</a:t>
            </a:r>
            <a:endParaRPr lang="en-US" sz="1400" dirty="0"/>
          </a:p>
          <a:p>
            <a:pPr marL="540000" lvl="1" indent="-216000">
              <a:lnSpc>
                <a:spcPct val="90000"/>
              </a:lnSpc>
            </a:pPr>
            <a:r>
              <a:rPr lang="es-ES" sz="1400" dirty="0"/>
              <a:t>Equipo directivo y experiencia en el sector</a:t>
            </a:r>
            <a:endParaRPr lang="en-US" sz="1400" dirty="0"/>
          </a:p>
        </p:txBody>
      </p:sp>
      <p:sp>
        <p:nvSpPr>
          <p:cNvPr id="15" name="Arrow: Right 14" descr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0043DD-5DB5-0167-95FA-7409F861D14E}"/>
              </a:ext>
            </a:extLst>
          </p:cNvPr>
          <p:cNvSpPr/>
          <p:nvPr/>
        </p:nvSpPr>
        <p:spPr>
          <a:xfrm>
            <a:off x="11574739" y="6426167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16" name="Arrow: Right 15" descr="Previou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7DFF9EA-AD9F-3AFD-BE3C-0ECB78B96C4D}"/>
              </a:ext>
            </a:extLst>
          </p:cNvPr>
          <p:cNvSpPr/>
          <p:nvPr/>
        </p:nvSpPr>
        <p:spPr>
          <a:xfrm rot="10800000">
            <a:off x="67896" y="6477593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0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8BC054-716B-A344-7D3D-2729E9F4F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Recursos adicionales y fuentes de financiación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C4CF9E-ACBC-4778-0906-67F3908C1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5"/>
            <a:ext cx="5175372" cy="4297097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 err="1"/>
              <a:t>Recursos</a:t>
            </a:r>
            <a:r>
              <a:rPr lang="en-US" sz="2000" b="1" dirty="0"/>
              <a:t> </a:t>
            </a:r>
            <a:r>
              <a:rPr lang="en-US" sz="2000" b="1" dirty="0" err="1"/>
              <a:t>adicionales</a:t>
            </a:r>
            <a:endParaRPr lang="en-US" sz="2000" b="1" dirty="0">
              <a:hlinkClick r:id="rId3"/>
            </a:endParaRPr>
          </a:p>
          <a:p>
            <a:r>
              <a:rPr lang="es-ES" sz="2000" dirty="0">
                <a:hlinkClick r:id="rId3"/>
              </a:rPr>
              <a:t>Herramienta de estimación de prestamos para negocios</a:t>
            </a:r>
            <a:endParaRPr lang="en-US" sz="2000" dirty="0">
              <a:hlinkClick r:id="rId4"/>
            </a:endParaRPr>
          </a:p>
          <a:p>
            <a:r>
              <a:rPr lang="es-ES" sz="2000" dirty="0">
                <a:hlinkClick r:id="rId4"/>
              </a:rPr>
              <a:t>Cómo establecer un crédito comercial</a:t>
            </a:r>
            <a:endParaRPr lang="en-US" sz="2000" dirty="0"/>
          </a:p>
          <a:p>
            <a:r>
              <a:rPr lang="es-ES" sz="2000" dirty="0">
                <a:hlinkClick r:id="rId5"/>
              </a:rPr>
              <a:t>Cómo acceder y mejorar su crédito personal</a:t>
            </a:r>
            <a:endParaRPr lang="en-US" sz="2000" dirty="0"/>
          </a:p>
          <a:p>
            <a:r>
              <a:rPr lang="es-ES" sz="2000" dirty="0">
                <a:hlinkClick r:id="rId6"/>
              </a:rPr>
              <a:t>Cómo encontrar y obtener una subvención para un pequeño negocio</a:t>
            </a:r>
            <a:endParaRPr lang="en-US" sz="2000" dirty="0"/>
          </a:p>
          <a:p>
            <a:r>
              <a:rPr lang="es-ES" sz="2000" dirty="0">
                <a:hlinkClick r:id="rId7"/>
              </a:rPr>
              <a:t>Guía para la captación de capital semilla (para empresas emergentes)</a:t>
            </a:r>
            <a:endParaRPr lang="en-US" sz="2000" dirty="0"/>
          </a:p>
          <a:p>
            <a:r>
              <a:rPr lang="es-ES" sz="2000" dirty="0">
                <a:hlinkClick r:id="rId8"/>
              </a:rPr>
              <a:t>Cómo encontrar inversores y conseguir intros por correo electrónico</a:t>
            </a:r>
            <a:endParaRPr lang="es-ES" sz="2000" dirty="0"/>
          </a:p>
          <a:p>
            <a:r>
              <a:rPr lang="en-US" sz="2000" dirty="0" err="1">
                <a:hlinkClick r:id="rId9"/>
              </a:rPr>
              <a:t>Consultas</a:t>
            </a:r>
            <a:r>
              <a:rPr lang="en-US" sz="2000" dirty="0">
                <a:hlinkClick r:id="rId9"/>
              </a:rPr>
              <a:t> </a:t>
            </a:r>
            <a:r>
              <a:rPr lang="en-US" sz="2000" dirty="0" err="1">
                <a:hlinkClick r:id="rId9"/>
              </a:rPr>
              <a:t>legales</a:t>
            </a:r>
            <a:r>
              <a:rPr lang="en-US" sz="2000" dirty="0">
                <a:hlinkClick r:id="rId9"/>
              </a:rPr>
              <a:t> para </a:t>
            </a:r>
            <a:r>
              <a:rPr lang="en-US" sz="2000" dirty="0" err="1">
                <a:hlinkClick r:id="rId9"/>
              </a:rPr>
              <a:t>pequeñas</a:t>
            </a:r>
            <a:r>
              <a:rPr lang="en-US" sz="2000" dirty="0">
                <a:hlinkClick r:id="rId9"/>
              </a:rPr>
              <a:t> </a:t>
            </a:r>
            <a:r>
              <a:rPr lang="en-US" sz="2000" dirty="0" err="1">
                <a:hlinkClick r:id="rId9"/>
              </a:rPr>
              <a:t>empresas</a:t>
            </a:r>
            <a:r>
              <a:rPr lang="en-US" sz="2000" dirty="0">
                <a:hlinkClick r:id="rId9"/>
              </a:rPr>
              <a:t> de Houston</a:t>
            </a:r>
            <a:r>
              <a:rPr lang="en-US" sz="2000" dirty="0"/>
              <a:t> (HSBLC)</a:t>
            </a:r>
          </a:p>
          <a:p>
            <a:endParaRPr lang="en-US" sz="2000" dirty="0"/>
          </a:p>
        </p:txBody>
      </p:sp>
      <p:sp>
        <p:nvSpPr>
          <p:cNvPr id="3" name="Arrow: Right 2" descr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0C0073-BAE5-6107-772A-731C00E9CB21}"/>
              </a:ext>
            </a:extLst>
          </p:cNvPr>
          <p:cNvSpPr/>
          <p:nvPr/>
        </p:nvSpPr>
        <p:spPr>
          <a:xfrm>
            <a:off x="11574739" y="6426167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8" name="Arrow: Right 7" descr="Previou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D165645-1DDE-F857-E03A-C9AEBF9ADADA}"/>
              </a:ext>
            </a:extLst>
          </p:cNvPr>
          <p:cNvSpPr/>
          <p:nvPr/>
        </p:nvSpPr>
        <p:spPr>
          <a:xfrm rot="10800000">
            <a:off x="67896" y="6477593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0093040-CBDE-4960-8C0A-D6CF5E899659}"/>
              </a:ext>
            </a:extLst>
          </p:cNvPr>
          <p:cNvSpPr txBox="1">
            <a:spLocks/>
          </p:cNvSpPr>
          <p:nvPr/>
        </p:nvSpPr>
        <p:spPr>
          <a:xfrm>
            <a:off x="6096000" y="2180495"/>
            <a:ext cx="5175372" cy="36783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1" dirty="0"/>
              <a:t>Fuentes de </a:t>
            </a:r>
            <a:r>
              <a:rPr lang="en-US" sz="1900" b="1" dirty="0" err="1"/>
              <a:t>financiación</a:t>
            </a:r>
            <a:r>
              <a:rPr lang="en-US" sz="1900" b="1" dirty="0"/>
              <a:t> </a:t>
            </a:r>
            <a:r>
              <a:rPr lang="en-US" sz="1900" b="1" dirty="0" err="1"/>
              <a:t>adicionales</a:t>
            </a:r>
            <a:endParaRPr lang="en-US" sz="1900" b="1" dirty="0"/>
          </a:p>
          <a:p>
            <a:r>
              <a:rPr lang="es-ES" sz="1900" dirty="0"/>
              <a:t>Ahorro personal y jubilación</a:t>
            </a:r>
          </a:p>
          <a:p>
            <a:r>
              <a:rPr lang="es-ES" sz="1900" dirty="0"/>
              <a:t>Pólizas de seguro de vida</a:t>
            </a:r>
          </a:p>
          <a:p>
            <a:r>
              <a:rPr lang="es-ES" sz="1900" dirty="0"/>
              <a:t>Prestamo o refinanciación sobre el capital de la vivienda</a:t>
            </a:r>
          </a:p>
          <a:p>
            <a:r>
              <a:rPr lang="es-ES" sz="1900" dirty="0"/>
              <a:t>Línea de crédito con garantía hipotecaria (HELOC, por sus siglas en inglés)</a:t>
            </a:r>
            <a:endParaRPr lang="en-US" sz="1900" dirty="0"/>
          </a:p>
          <a:p>
            <a:r>
              <a:rPr lang="en-US" sz="1900" dirty="0" err="1">
                <a:hlinkClick r:id="rId10"/>
              </a:rPr>
              <a:t>Programas</a:t>
            </a:r>
            <a:r>
              <a:rPr lang="en-US" sz="1900" dirty="0">
                <a:hlinkClick r:id="rId10"/>
              </a:rPr>
              <a:t> de </a:t>
            </a:r>
            <a:r>
              <a:rPr lang="en-US" sz="1900" dirty="0" err="1">
                <a:hlinkClick r:id="rId10"/>
              </a:rPr>
              <a:t>aceleración</a:t>
            </a:r>
            <a:r>
              <a:rPr lang="en-US" sz="1900" dirty="0">
                <a:hlinkClick r:id="rId10"/>
              </a:rPr>
              <a:t> e </a:t>
            </a:r>
            <a:r>
              <a:rPr lang="en-US" sz="1900" dirty="0" err="1">
                <a:hlinkClick r:id="rId10"/>
              </a:rPr>
              <a:t>incubadoras</a:t>
            </a:r>
            <a:endParaRPr lang="en-US" sz="1900" dirty="0"/>
          </a:p>
          <a:p>
            <a:r>
              <a:rPr lang="es-ES" sz="1900" dirty="0">
                <a:hlinkClick r:id="rId11"/>
              </a:rPr>
              <a:t>Financiación de facturas o factorización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59626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5A4A71-BF4C-4D5C-BFC7-87532A78D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227221"/>
          </a:xfrm>
        </p:spPr>
        <p:txBody>
          <a:bodyPr>
            <a:noAutofit/>
          </a:bodyPr>
          <a:lstStyle/>
          <a:p>
            <a:r>
              <a:rPr lang="en-US" sz="2000" dirty="0" err="1"/>
              <a:t>Agencia</a:t>
            </a:r>
            <a:r>
              <a:rPr lang="en-US" sz="2000" dirty="0"/>
              <a:t> Federal de </a:t>
            </a:r>
            <a:r>
              <a:rPr lang="en-US" sz="2000" dirty="0" err="1"/>
              <a:t>Pequeños</a:t>
            </a:r>
            <a:r>
              <a:rPr lang="en-US" sz="2000" dirty="0"/>
              <a:t> </a:t>
            </a:r>
            <a:r>
              <a:rPr lang="en-US" sz="2000" dirty="0" err="1"/>
              <a:t>Negocios</a:t>
            </a:r>
            <a:r>
              <a:rPr lang="en-US" sz="2000" dirty="0"/>
              <a:t> de </a:t>
            </a:r>
            <a:r>
              <a:rPr lang="en-US" sz="2000" dirty="0" err="1"/>
              <a:t>Estados</a:t>
            </a:r>
            <a:r>
              <a:rPr lang="en-US" sz="2000" dirty="0"/>
              <a:t> Unidos (sba)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2DC2B5-5E26-4712-A72B-C467FF942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1934333"/>
            <a:ext cx="3517435" cy="4491833"/>
          </a:xfrm>
        </p:spPr>
        <p:txBody>
          <a:bodyPr>
            <a:noAutofit/>
          </a:bodyPr>
          <a:lstStyle/>
          <a:p>
            <a:r>
              <a:rPr lang="es-ES" sz="2000" dirty="0"/>
              <a:t>Una agencia federal que proporciona asesoramiento, capital y experiencia en contratación a las pequeñas empresas</a:t>
            </a:r>
          </a:p>
          <a:p>
            <a:r>
              <a:rPr lang="es-ES" sz="2000" dirty="0"/>
              <a:t>Ofrece muchos programas de financiación para ayudar a los negocios a recibir préstamos, capital de inversión, asistencia en caso de desastre, bonos de garantía y subvenciones</a:t>
            </a:r>
            <a:endParaRPr lang="en-US" sz="2400" dirty="0"/>
          </a:p>
          <a:p>
            <a:endParaRPr lang="en-US" sz="2400" dirty="0"/>
          </a:p>
          <a:p>
            <a:pPr marL="0" indent="0" algn="r">
              <a:buNone/>
            </a:pPr>
            <a:r>
              <a:rPr lang="en-US" sz="2400" dirty="0">
                <a:hlinkClick r:id="rId3"/>
              </a:rPr>
              <a:t>sba.gov</a:t>
            </a:r>
            <a:endParaRPr lang="en-US" sz="2400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09874DF-4483-4899-A10C-B0C5378B0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43" r="43"/>
          <a:stretch/>
        </p:blipFill>
        <p:spPr>
          <a:xfrm>
            <a:off x="4242275" y="641101"/>
            <a:ext cx="3702877" cy="5749461"/>
          </a:xfr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ADCDF53-1AD6-4ACB-AABB-AE333D04A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5"/>
          <a:srcRect t="128" b="128"/>
          <a:stretch/>
        </p:blipFill>
        <p:spPr>
          <a:xfrm>
            <a:off x="8047164" y="641101"/>
            <a:ext cx="3702877" cy="5749461"/>
          </a:xfrm>
        </p:spPr>
      </p:pic>
      <p:sp>
        <p:nvSpPr>
          <p:cNvPr id="7" name="Arrow: Right 6" descr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09ECAD5-14DD-69C4-5087-ADB9D329611C}"/>
              </a:ext>
            </a:extLst>
          </p:cNvPr>
          <p:cNvSpPr/>
          <p:nvPr/>
        </p:nvSpPr>
        <p:spPr>
          <a:xfrm>
            <a:off x="11574739" y="6426167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8" name="Arrow: Right 7" descr="Previou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7697858-21CA-00FD-DD1F-ED7286B78250}"/>
              </a:ext>
            </a:extLst>
          </p:cNvPr>
          <p:cNvSpPr/>
          <p:nvPr/>
        </p:nvSpPr>
        <p:spPr>
          <a:xfrm rot="10800000">
            <a:off x="67896" y="6477593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5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5A4A71-BF4C-4D5C-BFC7-87532A78D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504825"/>
            <a:ext cx="3790884" cy="1227221"/>
          </a:xfrm>
        </p:spPr>
        <p:txBody>
          <a:bodyPr>
            <a:normAutofit fontScale="90000"/>
          </a:bodyPr>
          <a:lstStyle/>
          <a:p>
            <a:r>
              <a:rPr lang="en-US" cap="none" dirty="0"/>
              <a:t>OFICINA DE OPORTUNIDADES DE NEGOCIOS (OBO)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2DC2B5-5E26-4712-A72B-C467FF942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1934333"/>
            <a:ext cx="3517435" cy="4491833"/>
          </a:xfrm>
        </p:spPr>
        <p:txBody>
          <a:bodyPr>
            <a:noAutofit/>
          </a:bodyPr>
          <a:lstStyle/>
          <a:p>
            <a:r>
              <a:rPr lang="es-ES" sz="2000" dirty="0"/>
              <a:t>Un departamento de la ciudad comprometido con el cultivo de un entorno económico inclusivo y competitivo en la ciudad de Houston mediante la promoción del éxito de las pequeñas empresas y el desarrollo de la mano de obra de Houston, con un énfasis especial en los negocios históricamente infrautilizados y en las personas desfavorecidas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 algn="r">
              <a:buNone/>
            </a:pPr>
            <a:r>
              <a:rPr lang="en-US" sz="2000" dirty="0">
                <a:hlinkClick r:id="rId3"/>
              </a:rPr>
              <a:t>houstontx.gov/obo</a:t>
            </a:r>
            <a:endParaRPr lang="en-US" sz="2000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09874DF-4483-4899-A10C-B0C5378B0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43" r="43"/>
          <a:stretch/>
        </p:blipFill>
        <p:spPr>
          <a:xfrm>
            <a:off x="4242275" y="641101"/>
            <a:ext cx="3702877" cy="5749461"/>
          </a:xfr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ADCDF53-1AD6-4ACB-AABB-AE333D04A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5"/>
          <a:srcRect t="128" b="128"/>
          <a:stretch/>
        </p:blipFill>
        <p:spPr>
          <a:xfrm>
            <a:off x="8047164" y="641101"/>
            <a:ext cx="3702877" cy="5749461"/>
          </a:xfrm>
        </p:spPr>
      </p:pic>
      <p:sp>
        <p:nvSpPr>
          <p:cNvPr id="2" name="Arrow: Right 1" descr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132E3D-8A57-9132-1ABD-459E8E88B04D}"/>
              </a:ext>
            </a:extLst>
          </p:cNvPr>
          <p:cNvSpPr/>
          <p:nvPr/>
        </p:nvSpPr>
        <p:spPr>
          <a:xfrm>
            <a:off x="11574739" y="6426167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3" name="Arrow: Right 2" descr="Previou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166B5D2-86EE-2E2B-64FC-CB1AE62B8B40}"/>
              </a:ext>
            </a:extLst>
          </p:cNvPr>
          <p:cNvSpPr/>
          <p:nvPr/>
        </p:nvSpPr>
        <p:spPr>
          <a:xfrm rot="10800000">
            <a:off x="67896" y="6477593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69B35BB5-1630-45F0-B55C-B6847DF21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D3EF5146-0A37-42B3-AF51-CBFCE400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6CC32-12E2-40AB-91E7-E065E3B5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6"/>
            <a:ext cx="11029616" cy="958513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OBJETIVOS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DDED8BF8-49A0-47C5-84AB-93BBEEBCC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E3609DE7-3DD1-4216-8540-70829BC88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EA47CF-8CF4-49F8-B441-9678508C0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59405A29-4A0F-429B-A6BA-2D3E9946C76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91525291"/>
              </p:ext>
            </p:extLst>
          </p:nvPr>
        </p:nvGraphicFramePr>
        <p:xfrm>
          <a:off x="450434" y="858445"/>
          <a:ext cx="11288243" cy="396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Arrow: Right 2" descr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CE69796-74B1-289E-27CD-D9FCE7CA410E}"/>
              </a:ext>
            </a:extLst>
          </p:cNvPr>
          <p:cNvSpPr/>
          <p:nvPr/>
        </p:nvSpPr>
        <p:spPr>
          <a:xfrm>
            <a:off x="11574739" y="6426167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4" name="Arrow: Right 3" descr="Previou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B78C6DA-9BAB-C50D-84AF-D3829F6F6BC9}"/>
              </a:ext>
            </a:extLst>
          </p:cNvPr>
          <p:cNvSpPr/>
          <p:nvPr/>
        </p:nvSpPr>
        <p:spPr>
          <a:xfrm rot="10800000">
            <a:off x="67896" y="6477593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6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E923BD5B-22B6-4E92-B95F-5F7B6467380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41" r="41"/>
          <a:stretch/>
        </p:blipFill>
        <p:spPr>
          <a:xfrm>
            <a:off x="20" y="10"/>
            <a:ext cx="7537665" cy="6857990"/>
          </a:xfrm>
          <a:prstGeom prst="rect">
            <a:avLst/>
          </a:prstGeom>
          <a:noFill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4EC38A0-3DAB-4B29-9BBE-45A9EBDBF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459" y="197123"/>
            <a:ext cx="3392382" cy="1675219"/>
          </a:xfrm>
        </p:spPr>
        <p:txBody>
          <a:bodyPr anchor="b">
            <a:normAutofit/>
          </a:bodyPr>
          <a:lstStyle/>
          <a:p>
            <a:r>
              <a:rPr lang="en-US" dirty="0"/>
              <a:t>GRACIAS!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26EF91-820B-4DA2-B398-3E168AFF17A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55458" y="2057400"/>
            <a:ext cx="3722191" cy="38623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s-ES" dirty="0"/>
              <a:t>Esperamos que esta herramienta le haya sido útil a la hora de explorar opciones de financiación.</a:t>
            </a:r>
            <a:endParaRPr lang="en-US" dirty="0"/>
          </a:p>
          <a:p>
            <a:pPr marL="0" indent="0">
              <a:spcBef>
                <a:spcPct val="20000"/>
              </a:spcBef>
              <a:buNone/>
            </a:pPr>
            <a:endParaRPr lang="en-US" dirty="0"/>
          </a:p>
          <a:p>
            <a:pPr marL="0" indent="0">
              <a:spcBef>
                <a:spcPct val="20000"/>
              </a:spcBef>
              <a:buNone/>
            </a:pPr>
            <a:r>
              <a:rPr lang="es-ES" dirty="0"/>
              <a:t>Si desea orientación adicional, puede completar esta evaluación de financiación en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houstontx.gov/obo/financingtools.html</a:t>
            </a:r>
            <a:r>
              <a:rPr lang="en-US" dirty="0"/>
              <a:t>.</a:t>
            </a:r>
            <a:endParaRPr lang="en-US" cap="all" dirty="0"/>
          </a:p>
        </p:txBody>
      </p:sp>
      <p:sp>
        <p:nvSpPr>
          <p:cNvPr id="2" name="Rectangle: Rounded Corners 1" descr="Button to visit the financing assessment. ">
            <a:hlinkClick r:id="rId4"/>
            <a:extLst>
              <a:ext uri="{FF2B5EF4-FFF2-40B4-BE49-F238E27FC236}">
                <a16:creationId xmlns:a16="http://schemas.microsoft.com/office/drawing/2014/main" id="{6BD778BF-AF37-F52F-0A92-0B3ABA2BD8B4}"/>
              </a:ext>
            </a:extLst>
          </p:cNvPr>
          <p:cNvSpPr/>
          <p:nvPr/>
        </p:nvSpPr>
        <p:spPr>
          <a:xfrm>
            <a:off x="8531051" y="4150598"/>
            <a:ext cx="2441749" cy="663191"/>
          </a:xfrm>
          <a:prstGeom prst="roundRect">
            <a:avLst>
              <a:gd name="adj" fmla="val 469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Evaluación</a:t>
            </a:r>
            <a:r>
              <a:rPr lang="en-US" dirty="0"/>
              <a:t> de la </a:t>
            </a:r>
            <a:r>
              <a:rPr lang="en-US" dirty="0" err="1"/>
              <a:t>financiación</a:t>
            </a:r>
            <a:endParaRPr lang="en-US" dirty="0"/>
          </a:p>
        </p:txBody>
      </p:sp>
      <p:sp>
        <p:nvSpPr>
          <p:cNvPr id="3" name="Rectangle: Rounded Corners 2" descr="Button to return to the beginning.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DD82C7A-F8EE-29DC-0126-1B9D7BE12A39}"/>
              </a:ext>
            </a:extLst>
          </p:cNvPr>
          <p:cNvSpPr/>
          <p:nvPr/>
        </p:nvSpPr>
        <p:spPr>
          <a:xfrm>
            <a:off x="10641204" y="6119446"/>
            <a:ext cx="1346480" cy="5414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Volver al principio</a:t>
            </a:r>
          </a:p>
        </p:txBody>
      </p:sp>
      <p:sp>
        <p:nvSpPr>
          <p:cNvPr id="5" name="Rectangle: Rounded Corners 4" descr="Button to move to the directory section">
            <a:hlinkClick r:id="rId5"/>
            <a:extLst>
              <a:ext uri="{FF2B5EF4-FFF2-40B4-BE49-F238E27FC236}">
                <a16:creationId xmlns:a16="http://schemas.microsoft.com/office/drawing/2014/main" id="{7200CDFA-D257-4882-5934-EDB33AB7E9EB}"/>
              </a:ext>
            </a:extLst>
          </p:cNvPr>
          <p:cNvSpPr/>
          <p:nvPr/>
        </p:nvSpPr>
        <p:spPr>
          <a:xfrm>
            <a:off x="9109199" y="6218719"/>
            <a:ext cx="1084902" cy="342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dirty="0" err="1"/>
              <a:t>Catálogo</a:t>
            </a:r>
            <a:endParaRPr lang="en-US" dirty="0"/>
          </a:p>
        </p:txBody>
      </p:sp>
      <p:sp>
        <p:nvSpPr>
          <p:cNvPr id="8" name="Arrow: Right 7" descr="Previou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7CC381E-8F53-A679-8402-6DF0D6CD1097}"/>
              </a:ext>
            </a:extLst>
          </p:cNvPr>
          <p:cNvSpPr/>
          <p:nvPr/>
        </p:nvSpPr>
        <p:spPr>
          <a:xfrm rot="10800000">
            <a:off x="67896" y="6477593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30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Topics">
            <a:extLst>
              <a:ext uri="{FF2B5EF4-FFF2-40B4-BE49-F238E27FC236}">
                <a16:creationId xmlns:a16="http://schemas.microsoft.com/office/drawing/2014/main" id="{DA019A2A-640A-4285-BA5E-7A47E95D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341" y="457200"/>
            <a:ext cx="3693000" cy="806335"/>
          </a:xfrm>
        </p:spPr>
        <p:txBody>
          <a:bodyPr/>
          <a:lstStyle/>
          <a:p>
            <a:pPr algn="ctr"/>
            <a:r>
              <a:rPr lang="en-US" dirty="0"/>
              <a:t>TEMAS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896A4E6-8FD8-4D77-AAB0-2B6A31654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28" b="128"/>
          <a:stretch/>
        </p:blipFill>
        <p:spPr>
          <a:xfrm>
            <a:off x="441959" y="641101"/>
            <a:ext cx="3702877" cy="5749461"/>
          </a:xfrm>
        </p:spPr>
      </p:pic>
      <p:graphicFrame>
        <p:nvGraphicFramePr>
          <p:cNvPr id="15" name="Content Placeholder 14" descr="SmartArt object">
            <a:extLst>
              <a:ext uri="{FF2B5EF4-FFF2-40B4-BE49-F238E27FC236}">
                <a16:creationId xmlns:a16="http://schemas.microsoft.com/office/drawing/2014/main" id="{E48394F2-4497-4281-8861-03B845B20BE2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065677637"/>
              </p:ext>
            </p:extLst>
          </p:nvPr>
        </p:nvGraphicFramePr>
        <p:xfrm>
          <a:off x="4242341" y="1496291"/>
          <a:ext cx="3690000" cy="4954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1DA21010-05F7-45C3-98F1-385BABF64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9"/>
          <a:srcRect t="128" b="128"/>
          <a:stretch/>
        </p:blipFill>
        <p:spPr>
          <a:xfrm>
            <a:off x="8047164" y="641101"/>
            <a:ext cx="3702877" cy="5749461"/>
          </a:xfrm>
        </p:spPr>
      </p:pic>
      <p:sp>
        <p:nvSpPr>
          <p:cNvPr id="2" name="Arrow: Right 1" descr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BEF7F9D-B6BF-8FB9-DDF1-D4B7A1AFE27F}"/>
              </a:ext>
            </a:extLst>
          </p:cNvPr>
          <p:cNvSpPr/>
          <p:nvPr/>
        </p:nvSpPr>
        <p:spPr>
          <a:xfrm>
            <a:off x="11574739" y="6426167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6" name="Arrow: Right 5" descr="Previou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5E25E9E-3994-3142-584B-64E1948C9486}"/>
              </a:ext>
            </a:extLst>
          </p:cNvPr>
          <p:cNvSpPr/>
          <p:nvPr/>
        </p:nvSpPr>
        <p:spPr>
          <a:xfrm rot="10800000">
            <a:off x="67896" y="6477593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12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263B51-A4C6-5778-13CE-A82EB2F87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Preguntas para evaluar si necesita financiación externa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8DE4E8-DCA1-3A80-A7CA-916A5C064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258300" cy="3678303"/>
          </a:xfrm>
        </p:spPr>
        <p:txBody>
          <a:bodyPr>
            <a:noAutofit/>
          </a:bodyPr>
          <a:lstStyle/>
          <a:p>
            <a:r>
              <a:rPr lang="es-ES" sz="2700" dirty="0"/>
              <a:t>¿Puede satisfacer sus necesidades con su flujo de caja actual?</a:t>
            </a:r>
          </a:p>
          <a:p>
            <a:r>
              <a:rPr lang="es-ES" sz="2700" dirty="0"/>
              <a:t>¿Cómo utilizaría fondos adicionales para su negocio?</a:t>
            </a:r>
          </a:p>
          <a:p>
            <a:r>
              <a:rPr lang="es-ES" sz="2700" dirty="0"/>
              <a:t>¿Con qué urgencia necesita los fondos? ¿Puede pagar sus cuentas a tiempo?</a:t>
            </a:r>
          </a:p>
          <a:p>
            <a:r>
              <a:rPr lang="es-ES" sz="2700" dirty="0"/>
              <a:t>¿Su negocio es estable? ¿Son predecibles su base de clientes y su flujo de caja? </a:t>
            </a:r>
          </a:p>
          <a:p>
            <a:r>
              <a:rPr lang="es-ES" sz="2700" dirty="0"/>
              <a:t>¿Está iniciando un nuevo emprendimiento, haciendo crecer un negocio o buscando alguna otra meta empresarial importante?</a:t>
            </a:r>
          </a:p>
        </p:txBody>
      </p:sp>
      <p:sp>
        <p:nvSpPr>
          <p:cNvPr id="2" name="Arrow: Right 1" descr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92B60F6-A7DF-EA8D-C656-F7602F047021}"/>
              </a:ext>
            </a:extLst>
          </p:cNvPr>
          <p:cNvSpPr/>
          <p:nvPr/>
        </p:nvSpPr>
        <p:spPr>
          <a:xfrm>
            <a:off x="11574739" y="6426167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3" name="Arrow: Right 2" descr="Previou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C2A5946-820D-0A7A-5D75-2F0E736DE276}"/>
              </a:ext>
            </a:extLst>
          </p:cNvPr>
          <p:cNvSpPr/>
          <p:nvPr/>
        </p:nvSpPr>
        <p:spPr>
          <a:xfrm rot="10800000">
            <a:off x="67896" y="6477593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0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 descr="Check for understanding #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54" y="702156"/>
            <a:ext cx="6080784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Prueba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comprensión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#1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 descr="Which of these does not indicate a strong case for outside financing?&#10;&#10;Select your answer choice below:">
            <a:extLst>
              <a:ext uri="{FF2B5EF4-FFF2-40B4-BE49-F238E27FC236}">
                <a16:creationId xmlns:a16="http://schemas.microsoft.com/office/drawing/2014/main" id="{6A7BD30D-629F-49D4-AE04-2D99B365E4B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13654" y="2072576"/>
            <a:ext cx="6552164" cy="18052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s-ES" sz="2400" dirty="0"/>
              <a:t>¿Cuál de estas opciones no indica un caso convincente para la financiación externa?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s-ES" sz="2000" dirty="0"/>
              <a:t>Seleccione su respuesta a continuación</a:t>
            </a:r>
            <a:r>
              <a:rPr lang="en-US" sz="2000" dirty="0"/>
              <a:t>:</a:t>
            </a:r>
            <a:endParaRPr lang="en-US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79C0FC-6A53-48FD-A2FB-DC1F7E6C6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44" r="44"/>
          <a:stretch/>
        </p:blipFill>
        <p:spPr>
          <a:xfrm>
            <a:off x="7395624" y="0"/>
            <a:ext cx="4796376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B74903E-3940-AA69-0437-D746355C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1168" y="3984868"/>
            <a:ext cx="777240" cy="438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3F18A4E-D97B-59BF-2C13-52B96242E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9646" y="4773312"/>
            <a:ext cx="777240" cy="438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24EF2B-6795-7012-FFCB-25425EA17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9646" y="5495801"/>
            <a:ext cx="777240" cy="438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0" name="Content Placeholder 2" descr="A. A recent disaster or slow season has disrupted your business&#10;B. You are unable to make your existing business loan or credit card payments&#10;C. You are unable to make your existing business loan or credit card payments">
            <a:extLst>
              <a:ext uri="{FF2B5EF4-FFF2-40B4-BE49-F238E27FC236}">
                <a16:creationId xmlns:a16="http://schemas.microsoft.com/office/drawing/2014/main" id="{1BB71D1C-EE38-01F3-D719-039601C327A9}"/>
              </a:ext>
            </a:extLst>
          </p:cNvPr>
          <p:cNvSpPr txBox="1">
            <a:spLocks/>
          </p:cNvSpPr>
          <p:nvPr/>
        </p:nvSpPr>
        <p:spPr>
          <a:xfrm>
            <a:off x="1027308" y="3848493"/>
            <a:ext cx="6366794" cy="2086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dirty="0"/>
              <a:t>Un desastre reciente o una temporada lenta han perturbado su negocio</a:t>
            </a:r>
            <a:endParaRPr lang="en-US" sz="2400" dirty="0"/>
          </a:p>
          <a:p>
            <a:pPr marL="0" indent="0">
              <a:buNone/>
            </a:pPr>
            <a:r>
              <a:rPr lang="es-ES" sz="2400" dirty="0"/>
              <a:t>No puede hacer los pagos de su prestamo comercial o de su tarjeta de crédito</a:t>
            </a:r>
            <a:endParaRPr lang="en-US" sz="2400" dirty="0"/>
          </a:p>
          <a:p>
            <a:pPr marL="0" indent="0">
              <a:buNone/>
            </a:pPr>
            <a:r>
              <a:rPr lang="es-ES" sz="2400" dirty="0"/>
              <a:t>Su nuevo producto tiene altos costos de fabricación</a:t>
            </a:r>
            <a:endParaRPr lang="en-US" sz="2400" dirty="0"/>
          </a:p>
        </p:txBody>
      </p:sp>
      <p:sp>
        <p:nvSpPr>
          <p:cNvPr id="4" name="Rectangle 3" descr="External financing can help you get back to normal after a disaster or a slow season. It can also help you with high startup costs needed to launch a new product or service. However, being unable to pay off your existing debt does not typically place you in a strong position to take on more external financing. B is correct.">
            <a:extLst>
              <a:ext uri="{FF2B5EF4-FFF2-40B4-BE49-F238E27FC236}">
                <a16:creationId xmlns:a16="http://schemas.microsoft.com/office/drawing/2014/main" id="{FB76358F-05CD-012D-5033-2E6F5D420EA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027308" y="5934706"/>
            <a:ext cx="8126420" cy="795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r>
              <a:rPr lang="es-ES" dirty="0"/>
              <a:t>La financiación externa puede ayudarle a volver a la normalidad tras un desastre o una temporada lenta. También puede ayudarle con los costos elevados emergentes para lanzar un nuevo producto o servicio. Sin embargo, ser incapaz de pagar su deuda existente no suele situarle en una posición favorable para asumir más financiación externa.  La opción B es correcta.</a:t>
            </a:r>
            <a:endParaRPr lang="en-US" dirty="0"/>
          </a:p>
        </p:txBody>
      </p:sp>
      <p:sp>
        <p:nvSpPr>
          <p:cNvPr id="5" name="Arrow: Right 4" descr="Previou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2074EBB-6FF8-1C7D-F558-672A2AB6E469}"/>
              </a:ext>
            </a:extLst>
          </p:cNvPr>
          <p:cNvSpPr/>
          <p:nvPr/>
        </p:nvSpPr>
        <p:spPr>
          <a:xfrm rot="10800000">
            <a:off x="67896" y="6477593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grpSp>
        <p:nvGrpSpPr>
          <p:cNvPr id="18" name="Group 17" descr="Next">
            <a:extLst>
              <a:ext uri="{FF2B5EF4-FFF2-40B4-BE49-F238E27FC236}">
                <a16:creationId xmlns:a16="http://schemas.microsoft.com/office/drawing/2014/main" id="{45DA63E1-F2EE-D051-6DE9-05C7172DFDC0}"/>
              </a:ext>
            </a:extLst>
          </p:cNvPr>
          <p:cNvGrpSpPr/>
          <p:nvPr/>
        </p:nvGrpSpPr>
        <p:grpSpPr>
          <a:xfrm>
            <a:off x="11420475" y="6350517"/>
            <a:ext cx="771525" cy="454914"/>
            <a:chOff x="11420475" y="6350517"/>
            <a:chExt cx="771525" cy="45491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429B3FA-1839-4CD2-2C8F-096A06573AB1}"/>
                </a:ext>
              </a:extLst>
            </p:cNvPr>
            <p:cNvSpPr/>
            <p:nvPr/>
          </p:nvSpPr>
          <p:spPr>
            <a:xfrm>
              <a:off x="11420475" y="6350517"/>
              <a:ext cx="771525" cy="45491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Arrow: Right 1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BDB06C4-9F23-4FDC-D339-D36D2DED54D5}"/>
                </a:ext>
              </a:extLst>
            </p:cNvPr>
            <p:cNvSpPr/>
            <p:nvPr/>
          </p:nvSpPr>
          <p:spPr>
            <a:xfrm>
              <a:off x="11574739" y="6426167"/>
              <a:ext cx="549365" cy="303614"/>
            </a:xfrm>
            <a:prstGeom prst="rightArrow">
              <a:avLst>
                <a:gd name="adj1" fmla="val 55303"/>
                <a:gd name="adj2" fmla="val 660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32500" lnSpcReduction="20000"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86839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85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85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85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4" grpId="0" animBg="1"/>
      <p:bldP spid="4" grpId="1" animBg="1"/>
      <p:bldP spid="4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8172EB-4F2E-E43F-71C4-20E37D2A1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Financiación de deudas vs. financiación de recursos propios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379245-7FCE-8166-C93C-1A26D135E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001513"/>
            <a:ext cx="5087075" cy="536005"/>
          </a:xfrm>
        </p:spPr>
        <p:txBody>
          <a:bodyPr/>
          <a:lstStyle/>
          <a:p>
            <a:r>
              <a:rPr lang="en-US" dirty="0" err="1"/>
              <a:t>Financiación</a:t>
            </a:r>
            <a:r>
              <a:rPr lang="en-US" dirty="0"/>
              <a:t> de </a:t>
            </a:r>
            <a:r>
              <a:rPr lang="en-US" dirty="0" err="1"/>
              <a:t>deudas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883C28-85DA-F3EC-750F-01CA21CAC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3" y="2676673"/>
            <a:ext cx="5753105" cy="2934999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/>
              <a:t>El dinero o el crédito se proporciona a cambio de pagos de intereses o tasas además del principal</a:t>
            </a:r>
          </a:p>
          <a:p>
            <a:r>
              <a:rPr lang="es-ES" dirty="0"/>
              <a:t>Estos fondos deben ser reembolsados durante un periodo de tiempo con intereses</a:t>
            </a:r>
          </a:p>
          <a:p>
            <a:r>
              <a:rPr lang="es-ES" dirty="0"/>
              <a:t>Los prestamistas no reciben propiedad parcial en el negocio</a:t>
            </a:r>
          </a:p>
          <a:p>
            <a:r>
              <a:rPr lang="es-ES" dirty="0"/>
              <a:t>A menudo se requiere una garantía o un buen historial de crédito</a:t>
            </a:r>
          </a:p>
          <a:p>
            <a:r>
              <a:rPr lang="es-ES" dirty="0"/>
              <a:t>Entre las fuentes se encuentran amigos, bancos, programas gubernamentales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09D82F-0441-FD8D-8714-6F838EF15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001513"/>
            <a:ext cx="5087073" cy="553373"/>
          </a:xfrm>
        </p:spPr>
        <p:txBody>
          <a:bodyPr/>
          <a:lstStyle/>
          <a:p>
            <a:r>
              <a:rPr lang="en-US" dirty="0" err="1"/>
              <a:t>Financiación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propios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7E6DDC-C7F3-E5FB-78CE-3625A3751B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3734" y="2676673"/>
            <a:ext cx="5445761" cy="2934999"/>
          </a:xfrm>
        </p:spPr>
        <p:txBody>
          <a:bodyPr>
            <a:noAutofit/>
          </a:bodyPr>
          <a:lstStyle/>
          <a:p>
            <a:r>
              <a:rPr lang="es-ES" b="1" dirty="0"/>
              <a:t>El dinero se proporciona a cambio de la propiedad del negocio y de los beneficios futuros</a:t>
            </a:r>
          </a:p>
          <a:p>
            <a:r>
              <a:rPr lang="es-ES" dirty="0"/>
              <a:t>Estos fondos no requieren reembolso</a:t>
            </a:r>
          </a:p>
          <a:p>
            <a:r>
              <a:rPr lang="es-ES" dirty="0"/>
              <a:t>Los inversores suelen recibir propiedad parcial del negocio, dividendos o derechos de voto</a:t>
            </a:r>
          </a:p>
          <a:p>
            <a:r>
              <a:rPr lang="es-ES" dirty="0"/>
              <a:t>Entre las fuentes se incluyen amigos, clientes, colegas del sector, inversores profesionales</a:t>
            </a:r>
          </a:p>
        </p:txBody>
      </p:sp>
      <p:sp>
        <p:nvSpPr>
          <p:cNvPr id="2" name="Arrow: Right 1" descr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985B1AB-50DE-CF5B-2D2B-00F58269A076}"/>
              </a:ext>
            </a:extLst>
          </p:cNvPr>
          <p:cNvSpPr/>
          <p:nvPr/>
        </p:nvSpPr>
        <p:spPr>
          <a:xfrm>
            <a:off x="11574739" y="6426167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3" name="Arrow: Right 2" descr="Previou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B9328B0-90E8-FD42-3AAC-A923410F9541}"/>
              </a:ext>
            </a:extLst>
          </p:cNvPr>
          <p:cNvSpPr/>
          <p:nvPr/>
        </p:nvSpPr>
        <p:spPr>
          <a:xfrm rot="10800000">
            <a:off x="67896" y="6477593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53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8172EB-4F2E-E43F-71C4-20E37D2A1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dirty="0"/>
              <a:t>Deuda vs. Recursos propios: ¿Qué tipo de financiación es la mejor?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379245-7FCE-8166-C93C-1A26D135E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001513"/>
            <a:ext cx="5087075" cy="536005"/>
          </a:xfrm>
        </p:spPr>
        <p:txBody>
          <a:bodyPr/>
          <a:lstStyle/>
          <a:p>
            <a:r>
              <a:rPr lang="en-US" dirty="0" err="1"/>
              <a:t>Financiación</a:t>
            </a:r>
            <a:r>
              <a:rPr lang="en-US" dirty="0"/>
              <a:t> de </a:t>
            </a:r>
            <a:r>
              <a:rPr lang="en-US" dirty="0" err="1"/>
              <a:t>deudas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883C28-85DA-F3EC-750F-01CA21CAC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3" y="2676673"/>
            <a:ext cx="5753105" cy="3343127"/>
          </a:xfrm>
        </p:spPr>
        <p:txBody>
          <a:bodyPr>
            <a:normAutofit/>
          </a:bodyPr>
          <a:lstStyle/>
          <a:p>
            <a:r>
              <a:rPr lang="es-ES" sz="2100" dirty="0"/>
              <a:t>Necesita financiación rápidamente</a:t>
            </a:r>
          </a:p>
          <a:p>
            <a:r>
              <a:rPr lang="es-ES" sz="2100" dirty="0"/>
              <a:t>Quiere conservar todas sus ganancias</a:t>
            </a:r>
          </a:p>
          <a:p>
            <a:r>
              <a:rPr lang="es-ES" sz="2100" dirty="0"/>
              <a:t>Su negocio tiene un historial fiable</a:t>
            </a:r>
          </a:p>
          <a:p>
            <a:r>
              <a:rPr lang="es-ES" sz="2100" dirty="0"/>
              <a:t>Quiere opciones a corto y largo plazo</a:t>
            </a:r>
          </a:p>
          <a:p>
            <a:r>
              <a:rPr lang="es-ES" sz="2100" dirty="0"/>
              <a:t>Tiene bienes o equipos para utilizar como garantía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09D82F-0441-FD8D-8714-6F838EF15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001513"/>
            <a:ext cx="5087073" cy="553373"/>
          </a:xfrm>
        </p:spPr>
        <p:txBody>
          <a:bodyPr/>
          <a:lstStyle/>
          <a:p>
            <a:r>
              <a:rPr lang="en-US" dirty="0" err="1"/>
              <a:t>Financiación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propios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7E6DDC-C7F3-E5FB-78CE-3625A3751B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3734" y="2676673"/>
            <a:ext cx="5668265" cy="3343127"/>
          </a:xfrm>
        </p:spPr>
        <p:txBody>
          <a:bodyPr>
            <a:noAutofit/>
          </a:bodyPr>
          <a:lstStyle/>
          <a:p>
            <a:r>
              <a:rPr lang="es-ES" sz="2100" dirty="0"/>
              <a:t>Sus ingresos o su flujo de caja son limitados</a:t>
            </a:r>
          </a:p>
          <a:p>
            <a:r>
              <a:rPr lang="es-ES" sz="2100" dirty="0"/>
              <a:t>Busca una inversión mayor</a:t>
            </a:r>
          </a:p>
          <a:p>
            <a:r>
              <a:rPr lang="es-ES" sz="2100" dirty="0"/>
              <a:t>No necesita financiación inmediatamente</a:t>
            </a:r>
          </a:p>
          <a:p>
            <a:r>
              <a:rPr lang="es-ES" sz="2100" dirty="0"/>
              <a:t>Quiere asesoramiento junto con la financiación</a:t>
            </a:r>
          </a:p>
          <a:p>
            <a:r>
              <a:rPr lang="es-ES" sz="2100" dirty="0"/>
              <a:t>Su negocio es nuevo o está menos establecido</a:t>
            </a:r>
          </a:p>
          <a:p>
            <a:r>
              <a:rPr lang="es-ES" sz="2100" dirty="0"/>
              <a:t>Está dispuesto a ceder el control y la autoridad a los inversores</a:t>
            </a:r>
          </a:p>
        </p:txBody>
      </p:sp>
      <p:sp>
        <p:nvSpPr>
          <p:cNvPr id="2" name="Arrow: Right 1" descr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D2C095E-DD19-539A-A8EB-8ABEE6857924}"/>
              </a:ext>
            </a:extLst>
          </p:cNvPr>
          <p:cNvSpPr/>
          <p:nvPr/>
        </p:nvSpPr>
        <p:spPr>
          <a:xfrm>
            <a:off x="11574739" y="6426167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3" name="Arrow: Right 2" descr="Previou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C35C156-3FE3-B23C-817E-F12BBC76322F}"/>
              </a:ext>
            </a:extLst>
          </p:cNvPr>
          <p:cNvSpPr/>
          <p:nvPr/>
        </p:nvSpPr>
        <p:spPr>
          <a:xfrm rot="10800000">
            <a:off x="67896" y="6477593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4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 descr="Check for understanding #2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53" y="702156"/>
            <a:ext cx="5830585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Prueba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comprensión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#2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 descr="Which business scenario would benefit most from equity financing?&#10;&#10;Select your answer choice below:">
            <a:extLst>
              <a:ext uri="{FF2B5EF4-FFF2-40B4-BE49-F238E27FC236}">
                <a16:creationId xmlns:a16="http://schemas.microsoft.com/office/drawing/2014/main" id="{6A7BD30D-629F-49D4-AE04-2D99B365E4B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13654" y="2051298"/>
            <a:ext cx="6552164" cy="18052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s-ES" sz="2400" dirty="0"/>
              <a:t>¿Qué escenario de negocio se beneficiaría más de la financiación con recursos propios?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s-ES" sz="2000" dirty="0"/>
              <a:t>Seleccione su respuesta a continuación</a:t>
            </a:r>
            <a:r>
              <a:rPr lang="en-US" sz="2000" dirty="0"/>
              <a:t>:</a:t>
            </a:r>
            <a:endParaRPr lang="en-US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79C0FC-6A53-48FD-A2FB-DC1F7E6C6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44" r="44"/>
          <a:stretch/>
        </p:blipFill>
        <p:spPr>
          <a:xfrm>
            <a:off x="7395624" y="0"/>
            <a:ext cx="4796376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B74903E-3940-AA69-0437-D746355C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1168" y="3980406"/>
            <a:ext cx="777240" cy="438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24EF2B-6795-7012-FFCB-25425EA17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1168" y="4579332"/>
            <a:ext cx="777240" cy="438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3F18A4E-D97B-59BF-2C13-52B96242E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1168" y="5235409"/>
            <a:ext cx="777240" cy="438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0" name="Content Placeholder 2" descr="A. A gym needs to replace broken equipment&#10;B. You won’t be able to make payroll this week&#10;C. Your popular new business is struggling to generate revenue">
            <a:extLst>
              <a:ext uri="{FF2B5EF4-FFF2-40B4-BE49-F238E27FC236}">
                <a16:creationId xmlns:a16="http://schemas.microsoft.com/office/drawing/2014/main" id="{1BB71D1C-EE38-01F3-D719-039601C327A9}"/>
              </a:ext>
            </a:extLst>
          </p:cNvPr>
          <p:cNvSpPr txBox="1">
            <a:spLocks/>
          </p:cNvSpPr>
          <p:nvPr/>
        </p:nvSpPr>
        <p:spPr>
          <a:xfrm>
            <a:off x="1027308" y="3882138"/>
            <a:ext cx="6350996" cy="2086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300" dirty="0"/>
              <a:t>Un gimnasio necesita reemplazar los equipos rotos</a:t>
            </a:r>
          </a:p>
          <a:p>
            <a:pPr marL="0" indent="0">
              <a:buNone/>
            </a:pPr>
            <a:r>
              <a:rPr lang="es-ES" sz="2300" dirty="0"/>
              <a:t>No podrá hacer la nómina esta semana</a:t>
            </a:r>
          </a:p>
          <a:p>
            <a:pPr marL="0" indent="0">
              <a:buNone/>
            </a:pPr>
            <a:r>
              <a:rPr lang="es-ES" sz="2300" dirty="0"/>
              <a:t>Su nuevo y popular negocio tiene dificultades para generar ingresos</a:t>
            </a:r>
          </a:p>
        </p:txBody>
      </p:sp>
      <p:sp>
        <p:nvSpPr>
          <p:cNvPr id="4" name="Rectangle 3" descr="Equity financing is typically a longer process whereas payroll challenges and equipment replacements are more immediate problems.  A business seeking to become profitable is a longer-term issue that will likely benefit from significant funding and investor input. C is correct.">
            <a:extLst>
              <a:ext uri="{FF2B5EF4-FFF2-40B4-BE49-F238E27FC236}">
                <a16:creationId xmlns:a16="http://schemas.microsoft.com/office/drawing/2014/main" id="{FF8C8963-8A5A-FC41-77BB-26AB98D56175}"/>
              </a:ext>
            </a:extLst>
          </p:cNvPr>
          <p:cNvSpPr/>
          <p:nvPr/>
        </p:nvSpPr>
        <p:spPr>
          <a:xfrm>
            <a:off x="1095375" y="5905500"/>
            <a:ext cx="6946772" cy="86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r>
              <a:rPr lang="es-ES" dirty="0"/>
              <a:t>La financiación de recursos propios suele ser un proceso más largo, mientras que los problemas de nóminas y de sustitución de equipos son problemas más inmediatos.  Un negocio que busca ser rentable es un problema a más largo plazo que probablemente se beneficiará de una financiación importante y de la aportación de los inversores. La opción C es correcta</a:t>
            </a:r>
            <a:r>
              <a:rPr lang="en-US" dirty="0"/>
              <a:t>.</a:t>
            </a:r>
          </a:p>
        </p:txBody>
      </p:sp>
      <p:grpSp>
        <p:nvGrpSpPr>
          <p:cNvPr id="14" name="Group 13" descr="Next">
            <a:extLst>
              <a:ext uri="{FF2B5EF4-FFF2-40B4-BE49-F238E27FC236}">
                <a16:creationId xmlns:a16="http://schemas.microsoft.com/office/drawing/2014/main" id="{05791DE5-8195-5BFE-E8C3-D8BC6F6D4A2E}"/>
              </a:ext>
            </a:extLst>
          </p:cNvPr>
          <p:cNvGrpSpPr/>
          <p:nvPr/>
        </p:nvGrpSpPr>
        <p:grpSpPr>
          <a:xfrm>
            <a:off x="11420475" y="6350517"/>
            <a:ext cx="771525" cy="454914"/>
            <a:chOff x="11420475" y="6350517"/>
            <a:chExt cx="771525" cy="45491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D199205-FAA3-073D-B639-376152C9BD29}"/>
                </a:ext>
              </a:extLst>
            </p:cNvPr>
            <p:cNvSpPr/>
            <p:nvPr/>
          </p:nvSpPr>
          <p:spPr>
            <a:xfrm>
              <a:off x="11420475" y="6350517"/>
              <a:ext cx="771525" cy="45491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Right 1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3A8D168-9835-03C5-88FE-5EC49A387521}"/>
                </a:ext>
              </a:extLst>
            </p:cNvPr>
            <p:cNvSpPr/>
            <p:nvPr/>
          </p:nvSpPr>
          <p:spPr>
            <a:xfrm>
              <a:off x="11574739" y="6426167"/>
              <a:ext cx="549365" cy="303614"/>
            </a:xfrm>
            <a:prstGeom prst="rightArrow">
              <a:avLst>
                <a:gd name="adj1" fmla="val 55303"/>
                <a:gd name="adj2" fmla="val 660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32500" lnSpcReduction="20000"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" name="Arrow: Right 4" descr="Previou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715478B-4174-7716-305D-C81DE308AB1B}"/>
              </a:ext>
            </a:extLst>
          </p:cNvPr>
          <p:cNvSpPr/>
          <p:nvPr/>
        </p:nvSpPr>
        <p:spPr>
          <a:xfrm rot="10800000">
            <a:off x="67896" y="6477593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526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85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85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85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4" grpId="0" animBg="1"/>
      <p:bldP spid="4" grpId="1" animBg="1"/>
      <p:bldP spid="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dirty="0"/>
              <a:t>Principales tipos de financiación externa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79C0FC-6A53-48FD-A2FB-DC1F7E6C6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/>
        </p:blipFill>
        <p:spPr>
          <a:xfrm>
            <a:off x="6787980" y="2602108"/>
            <a:ext cx="4358727" cy="2912163"/>
          </a:xfrm>
          <a:prstGeom prst="rect">
            <a:avLst/>
          </a:prstGeom>
          <a:noFill/>
        </p:spPr>
      </p:pic>
      <p:sp>
        <p:nvSpPr>
          <p:cNvPr id="3" name="Arrow: Right 2" descr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B3CF97A-393A-5D52-5EE6-4F5A663D3ECB}"/>
              </a:ext>
            </a:extLst>
          </p:cNvPr>
          <p:cNvSpPr/>
          <p:nvPr/>
        </p:nvSpPr>
        <p:spPr>
          <a:xfrm>
            <a:off x="11574739" y="6426167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4" name="Arrow: Right 3" descr="Previou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52E83D8-68A3-63AE-A2A0-53AA396A6611}"/>
              </a:ext>
            </a:extLst>
          </p:cNvPr>
          <p:cNvSpPr/>
          <p:nvPr/>
        </p:nvSpPr>
        <p:spPr>
          <a:xfrm rot="10800000">
            <a:off x="67896" y="6477593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8" name="Rectangle 7" descr="Angel Investment">
            <a:extLst>
              <a:ext uri="{FF2B5EF4-FFF2-40B4-BE49-F238E27FC236}">
                <a16:creationId xmlns:a16="http://schemas.microsoft.com/office/drawing/2014/main" id="{627E1891-EE15-E7F7-9AED-B3F976ACD00B}"/>
              </a:ext>
            </a:extLst>
          </p:cNvPr>
          <p:cNvSpPr/>
          <p:nvPr/>
        </p:nvSpPr>
        <p:spPr>
          <a:xfrm>
            <a:off x="445168" y="2599282"/>
            <a:ext cx="5422390" cy="516896"/>
          </a:xfrm>
          <a:prstGeom prst="rect">
            <a:avLst/>
          </a:prstGeom>
          <a:solidFill>
            <a:srgbClr val="33425B"/>
          </a:solidFill>
          <a:ln>
            <a:solidFill>
              <a:srgbClr val="334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/>
              <a:t>Inversión</a:t>
            </a:r>
            <a:r>
              <a:rPr lang="en-US" sz="2800" dirty="0"/>
              <a:t> </a:t>
            </a:r>
            <a:r>
              <a:rPr lang="en-US" sz="2800" dirty="0" err="1"/>
              <a:t>ángel</a:t>
            </a:r>
            <a:endParaRPr lang="en-US" sz="2800" dirty="0"/>
          </a:p>
        </p:txBody>
      </p:sp>
      <p:sp>
        <p:nvSpPr>
          <p:cNvPr id="9" name="Rectangle 8" descr="Crowdfunding">
            <a:extLst>
              <a:ext uri="{FF2B5EF4-FFF2-40B4-BE49-F238E27FC236}">
                <a16:creationId xmlns:a16="http://schemas.microsoft.com/office/drawing/2014/main" id="{D3E18830-1CB6-9D67-A1D4-E0E7567E3E78}"/>
              </a:ext>
            </a:extLst>
          </p:cNvPr>
          <p:cNvSpPr/>
          <p:nvPr/>
        </p:nvSpPr>
        <p:spPr>
          <a:xfrm>
            <a:off x="445168" y="3198233"/>
            <a:ext cx="5422390" cy="516896"/>
          </a:xfrm>
          <a:prstGeom prst="rect">
            <a:avLst/>
          </a:prstGeom>
          <a:solidFill>
            <a:srgbClr val="33425B"/>
          </a:solidFill>
          <a:ln>
            <a:solidFill>
              <a:srgbClr val="334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/>
              <a:t>Micromecenazgo</a:t>
            </a:r>
            <a:endParaRPr lang="en-US" sz="2800" dirty="0"/>
          </a:p>
        </p:txBody>
      </p:sp>
      <p:sp>
        <p:nvSpPr>
          <p:cNvPr id="10" name="Rectangle 9" descr="Grants, Prizes, and Stipends">
            <a:extLst>
              <a:ext uri="{FF2B5EF4-FFF2-40B4-BE49-F238E27FC236}">
                <a16:creationId xmlns:a16="http://schemas.microsoft.com/office/drawing/2014/main" id="{428C00CB-1B85-E4C7-B172-EDAEB571931B}"/>
              </a:ext>
            </a:extLst>
          </p:cNvPr>
          <p:cNvSpPr/>
          <p:nvPr/>
        </p:nvSpPr>
        <p:spPr>
          <a:xfrm>
            <a:off x="445168" y="3799473"/>
            <a:ext cx="5422390" cy="516896"/>
          </a:xfrm>
          <a:prstGeom prst="rect">
            <a:avLst/>
          </a:prstGeom>
          <a:solidFill>
            <a:srgbClr val="33425B"/>
          </a:solidFill>
          <a:ln>
            <a:solidFill>
              <a:srgbClr val="334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err="1"/>
              <a:t>Subvenciones</a:t>
            </a:r>
            <a:r>
              <a:rPr lang="en-US" sz="2700" dirty="0"/>
              <a:t> / </a:t>
            </a:r>
            <a:r>
              <a:rPr lang="en-US" sz="2700" dirty="0" err="1"/>
              <a:t>Premios</a:t>
            </a:r>
            <a:r>
              <a:rPr lang="en-US" sz="2700" dirty="0"/>
              <a:t> / </a:t>
            </a:r>
            <a:r>
              <a:rPr lang="en-US" sz="2700" dirty="0" err="1"/>
              <a:t>Estipendios</a:t>
            </a:r>
            <a:endParaRPr lang="en-US" sz="2700" dirty="0"/>
          </a:p>
        </p:txBody>
      </p:sp>
      <p:sp>
        <p:nvSpPr>
          <p:cNvPr id="11" name="Rectangle 10" descr="Venture Capital">
            <a:extLst>
              <a:ext uri="{FF2B5EF4-FFF2-40B4-BE49-F238E27FC236}">
                <a16:creationId xmlns:a16="http://schemas.microsoft.com/office/drawing/2014/main" id="{B73ED29A-7DB3-6257-5EE5-20AEEAA0F242}"/>
              </a:ext>
            </a:extLst>
          </p:cNvPr>
          <p:cNvSpPr/>
          <p:nvPr/>
        </p:nvSpPr>
        <p:spPr>
          <a:xfrm>
            <a:off x="445168" y="4997375"/>
            <a:ext cx="5422390" cy="516896"/>
          </a:xfrm>
          <a:prstGeom prst="rect">
            <a:avLst/>
          </a:prstGeom>
          <a:solidFill>
            <a:srgbClr val="33425B"/>
          </a:solidFill>
          <a:ln>
            <a:solidFill>
              <a:srgbClr val="334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Capital </a:t>
            </a:r>
            <a:r>
              <a:rPr lang="en-US" sz="2800" dirty="0" err="1"/>
              <a:t>riesgo</a:t>
            </a:r>
            <a:endParaRPr lang="en-US" sz="2800" dirty="0"/>
          </a:p>
        </p:txBody>
      </p:sp>
      <p:sp>
        <p:nvSpPr>
          <p:cNvPr id="12" name="Rectangle 11" descr="Loans and Lines of Credit">
            <a:extLst>
              <a:ext uri="{FF2B5EF4-FFF2-40B4-BE49-F238E27FC236}">
                <a16:creationId xmlns:a16="http://schemas.microsoft.com/office/drawing/2014/main" id="{08A6FF24-B5FF-5180-D781-487A81F6FF58}"/>
              </a:ext>
            </a:extLst>
          </p:cNvPr>
          <p:cNvSpPr/>
          <p:nvPr/>
        </p:nvSpPr>
        <p:spPr>
          <a:xfrm>
            <a:off x="445168" y="4396135"/>
            <a:ext cx="5422390" cy="516896"/>
          </a:xfrm>
          <a:prstGeom prst="rect">
            <a:avLst/>
          </a:prstGeom>
          <a:solidFill>
            <a:srgbClr val="33425B"/>
          </a:solidFill>
          <a:ln>
            <a:solidFill>
              <a:srgbClr val="334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dirty="0"/>
              <a:t>Prestamos y líneas de crédito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572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DividendVTI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870617_win32_fixed.potx" id="{1E2B8DFA-E266-4D12-95DE-76C2876369F1}" vid="{8DEA66BB-F281-4FCE-9053-490C8E939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4461</TotalTime>
  <Words>2484</Words>
  <Application>Microsoft Office PowerPoint</Application>
  <PresentationFormat>Widescreen</PresentationFormat>
  <Paragraphs>286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Corbel</vt:lpstr>
      <vt:lpstr>Gill Sans MT</vt:lpstr>
      <vt:lpstr>Wingdings</vt:lpstr>
      <vt:lpstr>Wingdings 2</vt:lpstr>
      <vt:lpstr>DividendVTI</vt:lpstr>
      <vt:lpstr>Opciones de financiación para pequeñas empresas y empresas emergentes</vt:lpstr>
      <vt:lpstr>OBJETIVOS</vt:lpstr>
      <vt:lpstr>TEMAS</vt:lpstr>
      <vt:lpstr>Preguntas para evaluar si necesita financiación externa</vt:lpstr>
      <vt:lpstr>Prueba de comprensión  #1</vt:lpstr>
      <vt:lpstr>Financiación de deudas vs. financiación de recursos propios</vt:lpstr>
      <vt:lpstr>Deuda vs. Recursos propios: ¿Qué tipo de financiación es la mejor?</vt:lpstr>
      <vt:lpstr>Prueba de comprensión #2</vt:lpstr>
      <vt:lpstr>Principales tipos de financiación externa</vt:lpstr>
      <vt:lpstr>Inversión ángel</vt:lpstr>
      <vt:lpstr>Micromecenazgo</vt:lpstr>
      <vt:lpstr>Subvenciones / Premios / Estipendios</vt:lpstr>
      <vt:lpstr>Prestamos y líneas de crédito</vt:lpstr>
      <vt:lpstr>Capital riesgo (VC, por sus siglas en inglés)</vt:lpstr>
      <vt:lpstr>Prueba de comprensión #3</vt:lpstr>
      <vt:lpstr>¿Qué documentos e información debe preparar?</vt:lpstr>
      <vt:lpstr>Recursos adicionales y fuentes de financiación</vt:lpstr>
      <vt:lpstr>Agencia Federal de Pequeños Negocios de Estados Unidos (sba)</vt:lpstr>
      <vt:lpstr>OFICINA DE OPORTUNIDADES DE NEGOCIOS (OBO)</vt:lpstr>
      <vt:lpstr>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 a course</dc:title>
  <dc:creator>J O</dc:creator>
  <cp:lastModifiedBy>J O</cp:lastModifiedBy>
  <cp:revision>454</cp:revision>
  <dcterms:created xsi:type="dcterms:W3CDTF">2022-10-17T04:04:11Z</dcterms:created>
  <dcterms:modified xsi:type="dcterms:W3CDTF">2022-12-21T07:33:55Z</dcterms:modified>
</cp:coreProperties>
</file>