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3"/>
  </p:notesMasterIdLst>
  <p:handoutMasterIdLst>
    <p:handoutMasterId r:id="rId34"/>
  </p:handoutMasterIdLst>
  <p:sldIdLst>
    <p:sldId id="362" r:id="rId2"/>
    <p:sldId id="256" r:id="rId3"/>
    <p:sldId id="278" r:id="rId4"/>
    <p:sldId id="311" r:id="rId5"/>
    <p:sldId id="279" r:id="rId6"/>
    <p:sldId id="369" r:id="rId7"/>
    <p:sldId id="370" r:id="rId8"/>
    <p:sldId id="371" r:id="rId9"/>
    <p:sldId id="290" r:id="rId10"/>
    <p:sldId id="368" r:id="rId11"/>
    <p:sldId id="291" r:id="rId12"/>
    <p:sldId id="367" r:id="rId13"/>
    <p:sldId id="312" r:id="rId14"/>
    <p:sldId id="323" r:id="rId15"/>
    <p:sldId id="262" r:id="rId16"/>
    <p:sldId id="282" r:id="rId17"/>
    <p:sldId id="349" r:id="rId18"/>
    <p:sldId id="352" r:id="rId19"/>
    <p:sldId id="334" r:id="rId20"/>
    <p:sldId id="335" r:id="rId21"/>
    <p:sldId id="318" r:id="rId22"/>
    <p:sldId id="343" r:id="rId23"/>
    <p:sldId id="348" r:id="rId24"/>
    <p:sldId id="325" r:id="rId25"/>
    <p:sldId id="347" r:id="rId26"/>
    <p:sldId id="344" r:id="rId27"/>
    <p:sldId id="299" r:id="rId28"/>
    <p:sldId id="300" r:id="rId29"/>
    <p:sldId id="302" r:id="rId30"/>
    <p:sldId id="339" r:id="rId31"/>
    <p:sldId id="286" r:id="rId32"/>
  </p:sldIdLst>
  <p:sldSz cx="9144000" cy="6858000" type="screen4x3"/>
  <p:notesSz cx="6858000" cy="9418638"/>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CC00"/>
    <a:srgbClr val="66FFFF"/>
    <a:srgbClr val="33CCFF"/>
    <a:srgbClr val="FF0066"/>
    <a:srgbClr val="040000"/>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4082" autoAdjust="0"/>
  </p:normalViewPr>
  <p:slideViewPr>
    <p:cSldViewPr>
      <p:cViewPr>
        <p:scale>
          <a:sx n="100" d="100"/>
          <a:sy n="100" d="100"/>
        </p:scale>
        <p:origin x="-72" y="21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9426"/>
    </p:cViewPr>
  </p:sorterViewPr>
  <p:notesViewPr>
    <p:cSldViewPr>
      <p:cViewPr varScale="1">
        <p:scale>
          <a:sx n="56" d="100"/>
          <a:sy n="56" d="100"/>
        </p:scale>
        <p:origin x="-1734" y="-72"/>
      </p:cViewPr>
      <p:guideLst>
        <p:guide orient="horz" pos="296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3.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69900"/>
          </a:xfrm>
          <a:prstGeom prst="rect">
            <a:avLst/>
          </a:prstGeom>
          <a:noFill/>
          <a:ln w="9525">
            <a:noFill/>
            <a:miter lim="800000"/>
            <a:headEnd/>
            <a:tailEnd/>
          </a:ln>
          <a:effectLst/>
        </p:spPr>
        <p:txBody>
          <a:bodyPr vert="horz" wrap="square" lIns="93726" tIns="46863" rIns="93726" bIns="46863" numCol="1" anchor="t" anchorCtr="0" compatLnSpc="1">
            <a:prstTxWarp prst="textNoShape">
              <a:avLst/>
            </a:prstTxWarp>
          </a:bodyPr>
          <a:lstStyle>
            <a:lvl1pPr defTabSz="936625" eaLnBrk="1" hangingPunct="1">
              <a:defRPr sz="1200">
                <a:latin typeface="Univers" pitchFamily="34" charset="0"/>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69900"/>
          </a:xfrm>
          <a:prstGeom prst="rect">
            <a:avLst/>
          </a:prstGeom>
          <a:noFill/>
          <a:ln w="9525">
            <a:noFill/>
            <a:miter lim="800000"/>
            <a:headEnd/>
            <a:tailEnd/>
          </a:ln>
          <a:effectLst/>
        </p:spPr>
        <p:txBody>
          <a:bodyPr vert="horz" wrap="square" lIns="93726" tIns="46863" rIns="93726" bIns="46863" numCol="1" anchor="t" anchorCtr="0" compatLnSpc="1">
            <a:prstTxWarp prst="textNoShape">
              <a:avLst/>
            </a:prstTxWarp>
          </a:bodyPr>
          <a:lstStyle>
            <a:lvl1pPr algn="r" defTabSz="936625" eaLnBrk="1" hangingPunct="1">
              <a:defRPr sz="1200">
                <a:latin typeface="Univers" pitchFamily="34" charset="0"/>
              </a:defRPr>
            </a:lvl1pPr>
          </a:lstStyle>
          <a:p>
            <a:pPr>
              <a:defRPr/>
            </a:pPr>
            <a:endParaRPr lang="en-US"/>
          </a:p>
        </p:txBody>
      </p:sp>
      <p:sp>
        <p:nvSpPr>
          <p:cNvPr id="25604" name="Rectangle 4"/>
          <p:cNvSpPr>
            <a:spLocks noGrp="1" noChangeArrowheads="1"/>
          </p:cNvSpPr>
          <p:nvPr>
            <p:ph type="ftr" sz="quarter" idx="2"/>
          </p:nvPr>
        </p:nvSpPr>
        <p:spPr bwMode="auto">
          <a:xfrm>
            <a:off x="0" y="8948738"/>
            <a:ext cx="2971800" cy="469900"/>
          </a:xfrm>
          <a:prstGeom prst="rect">
            <a:avLst/>
          </a:prstGeom>
          <a:noFill/>
          <a:ln w="9525">
            <a:noFill/>
            <a:miter lim="800000"/>
            <a:headEnd/>
            <a:tailEnd/>
          </a:ln>
          <a:effectLst/>
        </p:spPr>
        <p:txBody>
          <a:bodyPr vert="horz" wrap="square" lIns="93726" tIns="46863" rIns="93726" bIns="46863" numCol="1" anchor="b" anchorCtr="0" compatLnSpc="1">
            <a:prstTxWarp prst="textNoShape">
              <a:avLst/>
            </a:prstTxWarp>
          </a:bodyPr>
          <a:lstStyle>
            <a:lvl1pPr defTabSz="936625" eaLnBrk="1" hangingPunct="1">
              <a:defRPr sz="1200">
                <a:latin typeface="Univers" pitchFamily="34" charset="0"/>
              </a:defRPr>
            </a:lvl1pPr>
          </a:lstStyle>
          <a:p>
            <a:pPr>
              <a:defRPr/>
            </a:pPr>
            <a:endParaRPr lang="en-US"/>
          </a:p>
        </p:txBody>
      </p:sp>
      <p:sp>
        <p:nvSpPr>
          <p:cNvPr id="25605" name="Rectangle 5"/>
          <p:cNvSpPr>
            <a:spLocks noGrp="1" noChangeArrowheads="1"/>
          </p:cNvSpPr>
          <p:nvPr>
            <p:ph type="sldNum" sz="quarter" idx="3"/>
          </p:nvPr>
        </p:nvSpPr>
        <p:spPr bwMode="auto">
          <a:xfrm>
            <a:off x="3886200" y="8948738"/>
            <a:ext cx="2971800" cy="469900"/>
          </a:xfrm>
          <a:prstGeom prst="rect">
            <a:avLst/>
          </a:prstGeom>
          <a:noFill/>
          <a:ln w="9525">
            <a:noFill/>
            <a:miter lim="800000"/>
            <a:headEnd/>
            <a:tailEnd/>
          </a:ln>
          <a:effectLst/>
        </p:spPr>
        <p:txBody>
          <a:bodyPr vert="horz" wrap="square" lIns="93726" tIns="46863" rIns="93726" bIns="46863" numCol="1" anchor="b" anchorCtr="0" compatLnSpc="1">
            <a:prstTxWarp prst="textNoShape">
              <a:avLst/>
            </a:prstTxWarp>
          </a:bodyPr>
          <a:lstStyle>
            <a:lvl1pPr algn="r" defTabSz="936625" eaLnBrk="1" hangingPunct="1">
              <a:defRPr sz="1200">
                <a:latin typeface="Univers" pitchFamily="34" charset="0"/>
              </a:defRPr>
            </a:lvl1pPr>
          </a:lstStyle>
          <a:p>
            <a:pPr>
              <a:defRPr/>
            </a:pPr>
            <a:fld id="{AD0287FB-43C0-47FD-B1A2-1C5C2209C707}" type="slidenum">
              <a:rPr lang="en-US"/>
              <a:pPr>
                <a:defRPr/>
              </a:pPr>
              <a:t>‹#›</a:t>
            </a:fld>
            <a:endParaRPr lang="en-US"/>
          </a:p>
        </p:txBody>
      </p:sp>
    </p:spTree>
    <p:extLst>
      <p:ext uri="{BB962C8B-B14F-4D97-AF65-F5344CB8AC3E}">
        <p14:creationId xmlns:p14="http://schemas.microsoft.com/office/powerpoint/2010/main" val="3139902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9900"/>
          </a:xfrm>
          <a:prstGeom prst="rect">
            <a:avLst/>
          </a:prstGeom>
          <a:noFill/>
          <a:ln w="9525">
            <a:noFill/>
            <a:miter lim="800000"/>
            <a:headEnd/>
            <a:tailEnd/>
          </a:ln>
          <a:effectLst/>
        </p:spPr>
        <p:txBody>
          <a:bodyPr vert="horz" wrap="square" lIns="93726" tIns="46863" rIns="93726" bIns="46863" numCol="1" anchor="t" anchorCtr="0" compatLnSpc="1">
            <a:prstTxWarp prst="textNoShape">
              <a:avLst/>
            </a:prstTxWarp>
          </a:bodyPr>
          <a:lstStyle>
            <a:lvl1pPr defTabSz="936625" eaLnBrk="1" hangingPunct="1">
              <a:defRPr sz="1200">
                <a:latin typeface="Univers" pitchFamily="34" charset="0"/>
              </a:defRPr>
            </a:lvl1pPr>
          </a:lstStyle>
          <a:p>
            <a:pPr>
              <a:defRPr/>
            </a:pPr>
            <a:endParaRPr lang="en-US"/>
          </a:p>
        </p:txBody>
      </p:sp>
      <p:sp>
        <p:nvSpPr>
          <p:cNvPr id="26627" name="Rectangle 3"/>
          <p:cNvSpPr>
            <a:spLocks noGrp="1" noChangeArrowheads="1"/>
          </p:cNvSpPr>
          <p:nvPr>
            <p:ph type="dt" idx="1"/>
          </p:nvPr>
        </p:nvSpPr>
        <p:spPr bwMode="auto">
          <a:xfrm>
            <a:off x="3886200" y="0"/>
            <a:ext cx="2971800" cy="469900"/>
          </a:xfrm>
          <a:prstGeom prst="rect">
            <a:avLst/>
          </a:prstGeom>
          <a:noFill/>
          <a:ln w="9525">
            <a:noFill/>
            <a:miter lim="800000"/>
            <a:headEnd/>
            <a:tailEnd/>
          </a:ln>
          <a:effectLst/>
        </p:spPr>
        <p:txBody>
          <a:bodyPr vert="horz" wrap="square" lIns="93726" tIns="46863" rIns="93726" bIns="46863" numCol="1" anchor="t" anchorCtr="0" compatLnSpc="1">
            <a:prstTxWarp prst="textNoShape">
              <a:avLst/>
            </a:prstTxWarp>
          </a:bodyPr>
          <a:lstStyle>
            <a:lvl1pPr algn="r" defTabSz="936625" eaLnBrk="1" hangingPunct="1">
              <a:defRPr sz="1200">
                <a:latin typeface="Univers" pitchFamily="34" charset="0"/>
              </a:defRPr>
            </a:lvl1pPr>
          </a:lstStyle>
          <a:p>
            <a:pPr>
              <a:defRPr/>
            </a:pPr>
            <a:endParaRPr lang="en-US"/>
          </a:p>
        </p:txBody>
      </p:sp>
      <p:sp>
        <p:nvSpPr>
          <p:cNvPr id="33796" name="Rectangle 4"/>
          <p:cNvSpPr>
            <a:spLocks noChangeArrowheads="1" noTextEdit="1"/>
          </p:cNvSpPr>
          <p:nvPr>
            <p:ph type="sldImg" idx="2"/>
          </p:nvPr>
        </p:nvSpPr>
        <p:spPr bwMode="auto">
          <a:xfrm>
            <a:off x="1076325" y="704850"/>
            <a:ext cx="4708525" cy="3532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14400" y="4471988"/>
            <a:ext cx="5029200" cy="4241800"/>
          </a:xfrm>
          <a:prstGeom prst="rect">
            <a:avLst/>
          </a:prstGeom>
          <a:noFill/>
          <a:ln w="9525">
            <a:noFill/>
            <a:miter lim="800000"/>
            <a:headEnd/>
            <a:tailEnd/>
          </a:ln>
          <a:effectLst/>
        </p:spPr>
        <p:txBody>
          <a:bodyPr vert="horz" wrap="square" lIns="93726" tIns="46863" rIns="93726" bIns="468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948738"/>
            <a:ext cx="2971800" cy="469900"/>
          </a:xfrm>
          <a:prstGeom prst="rect">
            <a:avLst/>
          </a:prstGeom>
          <a:noFill/>
          <a:ln w="9525">
            <a:noFill/>
            <a:miter lim="800000"/>
            <a:headEnd/>
            <a:tailEnd/>
          </a:ln>
          <a:effectLst/>
        </p:spPr>
        <p:txBody>
          <a:bodyPr vert="horz" wrap="square" lIns="93726" tIns="46863" rIns="93726" bIns="46863" numCol="1" anchor="b" anchorCtr="0" compatLnSpc="1">
            <a:prstTxWarp prst="textNoShape">
              <a:avLst/>
            </a:prstTxWarp>
          </a:bodyPr>
          <a:lstStyle>
            <a:lvl1pPr defTabSz="936625" eaLnBrk="1" hangingPunct="1">
              <a:defRPr sz="1200">
                <a:latin typeface="Univers"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86200" y="8948738"/>
            <a:ext cx="2971800" cy="469900"/>
          </a:xfrm>
          <a:prstGeom prst="rect">
            <a:avLst/>
          </a:prstGeom>
          <a:noFill/>
          <a:ln w="9525">
            <a:noFill/>
            <a:miter lim="800000"/>
            <a:headEnd/>
            <a:tailEnd/>
          </a:ln>
          <a:effectLst/>
        </p:spPr>
        <p:txBody>
          <a:bodyPr vert="horz" wrap="square" lIns="93726" tIns="46863" rIns="93726" bIns="46863" numCol="1" anchor="b" anchorCtr="0" compatLnSpc="1">
            <a:prstTxWarp prst="textNoShape">
              <a:avLst/>
            </a:prstTxWarp>
          </a:bodyPr>
          <a:lstStyle>
            <a:lvl1pPr algn="r" defTabSz="936625" eaLnBrk="1" hangingPunct="1">
              <a:defRPr sz="1200">
                <a:latin typeface="Univers" pitchFamily="34" charset="0"/>
              </a:defRPr>
            </a:lvl1pPr>
          </a:lstStyle>
          <a:p>
            <a:pPr>
              <a:defRPr/>
            </a:pPr>
            <a:fld id="{6A7AA572-2130-4FBC-8058-BBF280E20D39}" type="slidenum">
              <a:rPr lang="en-US"/>
              <a:pPr>
                <a:defRPr/>
              </a:pPr>
              <a:t>‹#›</a:t>
            </a:fld>
            <a:endParaRPr lang="en-US"/>
          </a:p>
        </p:txBody>
      </p:sp>
    </p:spTree>
    <p:extLst>
      <p:ext uri="{BB962C8B-B14F-4D97-AF65-F5344CB8AC3E}">
        <p14:creationId xmlns:p14="http://schemas.microsoft.com/office/powerpoint/2010/main" val="1995638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F4B45AE9-B072-4BC9-A696-85476AE19A1C}" type="slidenum">
              <a:rPr lang="en-US" sz="1200" smtClean="0">
                <a:latin typeface="Univers" pitchFamily="34" charset="0"/>
              </a:rPr>
              <a:pPr/>
              <a:t>1</a:t>
            </a:fld>
            <a:endParaRPr lang="en-US" sz="1200" smtClean="0">
              <a:latin typeface="Univer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08AF7D6C-88B0-4C07-B02B-EA4B6BFE6809}" type="slidenum">
              <a:rPr lang="en-US" sz="1200" smtClean="0">
                <a:latin typeface="Univers" pitchFamily="34" charset="0"/>
              </a:rPr>
              <a:pPr/>
              <a:t>10</a:t>
            </a:fld>
            <a:endParaRPr lang="en-US" sz="1200" smtClean="0">
              <a:latin typeface="Univer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5EF6F18F-DF64-4262-AA43-278C7D560204}" type="slidenum">
              <a:rPr lang="en-US" sz="1200" smtClean="0">
                <a:latin typeface="Univers" pitchFamily="34" charset="0"/>
              </a:rPr>
              <a:pPr/>
              <a:t>11</a:t>
            </a:fld>
            <a:endParaRPr lang="en-US" sz="1200" smtClean="0">
              <a:latin typeface="Univer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21D65F60-94B2-44FE-B076-059530AC81BC}" type="slidenum">
              <a:rPr lang="en-US" sz="1200" smtClean="0">
                <a:latin typeface="Univers" pitchFamily="34" charset="0"/>
              </a:rPr>
              <a:pPr/>
              <a:t>12</a:t>
            </a:fld>
            <a:endParaRPr lang="en-US" sz="1200" smtClean="0">
              <a:latin typeface="Univer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1D0463E2-C589-447D-B96D-B4C0797D40AB}" type="slidenum">
              <a:rPr lang="en-US" sz="1200" smtClean="0">
                <a:latin typeface="Univers" pitchFamily="34" charset="0"/>
              </a:rPr>
              <a:pPr/>
              <a:t>13</a:t>
            </a:fld>
            <a:endParaRPr lang="en-US" sz="1200" smtClean="0">
              <a:latin typeface="Univers"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25AF8995-EFDD-477C-93C9-6FB8679078C0}" type="slidenum">
              <a:rPr lang="en-US" sz="1200" smtClean="0">
                <a:latin typeface="Univers" pitchFamily="34" charset="0"/>
              </a:rPr>
              <a:pPr/>
              <a:t>14</a:t>
            </a:fld>
            <a:endParaRPr lang="en-US" sz="1200" smtClean="0">
              <a:latin typeface="Univer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5F6F97C7-A956-484F-9FC2-BA90F606366A}" type="slidenum">
              <a:rPr lang="en-US" sz="1200" smtClean="0">
                <a:latin typeface="Univers" pitchFamily="34" charset="0"/>
              </a:rPr>
              <a:pPr/>
              <a:t>15</a:t>
            </a:fld>
            <a:endParaRPr lang="en-US" sz="1200" smtClean="0">
              <a:latin typeface="Univers" pitchFamily="34"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C99A6E42-86EE-46E4-820B-25B5604B7A4C}" type="slidenum">
              <a:rPr lang="en-US" sz="1200" smtClean="0">
                <a:latin typeface="Univers" pitchFamily="34" charset="0"/>
              </a:rPr>
              <a:pPr/>
              <a:t>16</a:t>
            </a:fld>
            <a:endParaRPr lang="en-US" sz="1200" smtClean="0">
              <a:latin typeface="Univers"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4E8E97C6-C34A-47C0-BC7F-2A14CD7A3493}" type="slidenum">
              <a:rPr lang="en-US" sz="1200" smtClean="0">
                <a:latin typeface="Univers" pitchFamily="34" charset="0"/>
              </a:rPr>
              <a:pPr/>
              <a:t>17</a:t>
            </a:fld>
            <a:endParaRPr lang="en-US" sz="1200" smtClean="0">
              <a:latin typeface="Univers"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07019BF2-4590-4794-A6C1-A181842A5A36}" type="slidenum">
              <a:rPr lang="en-US" sz="1200" smtClean="0">
                <a:latin typeface="Univers" pitchFamily="34" charset="0"/>
              </a:rPr>
              <a:pPr/>
              <a:t>18</a:t>
            </a:fld>
            <a:endParaRPr lang="en-US" sz="1200" smtClean="0">
              <a:latin typeface="Univers"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7E14054B-DF8C-42E1-A1E2-5947681CE9C6}" type="slidenum">
              <a:rPr lang="en-US" sz="1200" smtClean="0">
                <a:latin typeface="Univers" pitchFamily="34" charset="0"/>
              </a:rPr>
              <a:pPr/>
              <a:t>19</a:t>
            </a:fld>
            <a:endParaRPr lang="en-US" sz="1200" smtClean="0">
              <a:latin typeface="Univer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ECB1C81D-6D52-4688-BE9A-3FB35210FBA7}" type="slidenum">
              <a:rPr lang="en-US" sz="1200" smtClean="0">
                <a:latin typeface="Univers" pitchFamily="34" charset="0"/>
              </a:rPr>
              <a:pPr/>
              <a:t>2</a:t>
            </a:fld>
            <a:endParaRPr lang="en-US" sz="1200" smtClean="0">
              <a:latin typeface="Univers"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4C1CDF9E-B60A-45FB-AB8F-84346CBF02AE}" type="slidenum">
              <a:rPr lang="en-US" sz="1200" smtClean="0">
                <a:latin typeface="Univers" pitchFamily="34" charset="0"/>
              </a:rPr>
              <a:pPr/>
              <a:t>20</a:t>
            </a:fld>
            <a:endParaRPr lang="en-US" sz="1200" smtClean="0">
              <a:latin typeface="Univers"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98BAC7F6-4E4D-4DF3-B1D4-16F7FA243CC0}" type="slidenum">
              <a:rPr lang="en-US" sz="1200" smtClean="0">
                <a:latin typeface="Univers" pitchFamily="34" charset="0"/>
              </a:rPr>
              <a:pPr/>
              <a:t>21</a:t>
            </a:fld>
            <a:endParaRPr lang="en-US" sz="1200" smtClean="0">
              <a:latin typeface="Univers"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07DEF19F-BD16-443A-AD59-8EE753FB2575}" type="slidenum">
              <a:rPr lang="en-US" sz="1200" smtClean="0">
                <a:latin typeface="Univers" pitchFamily="34" charset="0"/>
              </a:rPr>
              <a:pPr/>
              <a:t>22</a:t>
            </a:fld>
            <a:endParaRPr lang="en-US" sz="1200" smtClean="0">
              <a:latin typeface="Univers"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6B00FA31-75E2-428F-8913-409ED9DF1F29}" type="slidenum">
              <a:rPr lang="en-US" sz="1200" smtClean="0">
                <a:latin typeface="Univers" pitchFamily="34" charset="0"/>
              </a:rPr>
              <a:pPr/>
              <a:t>23</a:t>
            </a:fld>
            <a:endParaRPr lang="en-US" sz="1200" smtClean="0">
              <a:latin typeface="Univers"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1676CF7D-21F9-44AA-A837-029FF330F3DE}" type="slidenum">
              <a:rPr lang="en-US" sz="1200" smtClean="0">
                <a:latin typeface="Univers" pitchFamily="34" charset="0"/>
              </a:rPr>
              <a:pPr/>
              <a:t>24</a:t>
            </a:fld>
            <a:endParaRPr lang="en-US" sz="1200" smtClean="0">
              <a:latin typeface="Univers"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432417CB-EB6E-44C3-9CCD-9C8E05D6AC8D}" type="slidenum">
              <a:rPr lang="en-US" sz="1200" smtClean="0">
                <a:latin typeface="Univers" pitchFamily="34" charset="0"/>
              </a:rPr>
              <a:pPr/>
              <a:t>25</a:t>
            </a:fld>
            <a:endParaRPr lang="en-US" sz="1200" smtClean="0">
              <a:latin typeface="Univers"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3F420480-5AF9-4762-87CA-0111394208EE}" type="slidenum">
              <a:rPr lang="en-US" sz="1200" smtClean="0">
                <a:latin typeface="Univers" pitchFamily="34" charset="0"/>
              </a:rPr>
              <a:pPr/>
              <a:t>26</a:t>
            </a:fld>
            <a:endParaRPr lang="en-US" sz="1200" smtClean="0">
              <a:latin typeface="Univers"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40425557-66CD-4F5B-92B4-E41C92C06F51}" type="slidenum">
              <a:rPr lang="en-US" sz="1200" smtClean="0">
                <a:latin typeface="Univers" pitchFamily="34" charset="0"/>
              </a:rPr>
              <a:pPr/>
              <a:t>27</a:t>
            </a:fld>
            <a:endParaRPr lang="en-US" sz="1200" smtClean="0">
              <a:latin typeface="Univers"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95498DA3-09B3-45F7-8E45-DEBBCD9E86D1}" type="slidenum">
              <a:rPr lang="en-US" sz="1200" smtClean="0">
                <a:latin typeface="Univers" pitchFamily="34" charset="0"/>
              </a:rPr>
              <a:pPr/>
              <a:t>28</a:t>
            </a:fld>
            <a:endParaRPr lang="en-US" sz="1200" smtClean="0">
              <a:latin typeface="Univers"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D0E25255-A201-4CB6-A2EE-D20746512FA5}" type="slidenum">
              <a:rPr lang="en-US" sz="1200" smtClean="0">
                <a:latin typeface="Univers" pitchFamily="34" charset="0"/>
              </a:rPr>
              <a:pPr/>
              <a:t>29</a:t>
            </a:fld>
            <a:endParaRPr lang="en-US" sz="1200" smtClean="0">
              <a:latin typeface="Univer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80A243BF-0449-4538-A928-D5F01198C5E0}" type="slidenum">
              <a:rPr lang="en-US" sz="1200" smtClean="0">
                <a:latin typeface="Univers" pitchFamily="34" charset="0"/>
              </a:rPr>
              <a:pPr/>
              <a:t>3</a:t>
            </a:fld>
            <a:endParaRPr lang="en-US" sz="1200" smtClean="0">
              <a:latin typeface="Univers"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C21F61B3-55B1-4551-AB25-9AF7348311A5}" type="slidenum">
              <a:rPr lang="en-US" sz="1200" smtClean="0">
                <a:latin typeface="Univers" pitchFamily="34" charset="0"/>
              </a:rPr>
              <a:pPr/>
              <a:t>30</a:t>
            </a:fld>
            <a:endParaRPr lang="en-US" sz="1200" smtClean="0">
              <a:latin typeface="Univers"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C52F434A-380B-4CA2-ABFD-80F06EF20846}" type="slidenum">
              <a:rPr lang="en-US" sz="1200" smtClean="0">
                <a:latin typeface="Univers" pitchFamily="34" charset="0"/>
              </a:rPr>
              <a:pPr/>
              <a:t>31</a:t>
            </a:fld>
            <a:endParaRPr lang="en-US" sz="1200" smtClean="0">
              <a:latin typeface="Univer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96D2F619-FAC9-4ECD-8921-CA427DD8E34F}" type="slidenum">
              <a:rPr lang="en-US" sz="1200" smtClean="0">
                <a:latin typeface="Univers" pitchFamily="34" charset="0"/>
              </a:rPr>
              <a:pPr/>
              <a:t>4</a:t>
            </a:fld>
            <a:endParaRPr lang="en-US" sz="1200" smtClean="0">
              <a:latin typeface="Univer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F52695CC-CFCB-42D1-82DF-D37E1FFC5F72}" type="slidenum">
              <a:rPr lang="en-US" sz="1200" smtClean="0">
                <a:latin typeface="Univers" pitchFamily="34" charset="0"/>
              </a:rPr>
              <a:pPr/>
              <a:t>5</a:t>
            </a:fld>
            <a:endParaRPr lang="en-US" sz="1200" smtClean="0">
              <a:latin typeface="Univer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0EF95C0B-694E-48AF-AA41-0FA0E706F609}" type="slidenum">
              <a:rPr lang="en-US" sz="1200" smtClean="0">
                <a:latin typeface="Univers" pitchFamily="34" charset="0"/>
              </a:rPr>
              <a:pPr/>
              <a:t>6</a:t>
            </a:fld>
            <a:endParaRPr lang="en-US" sz="1200" smtClean="0">
              <a:latin typeface="Univer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8D07CB47-6B00-4D46-8831-D7DD264C4640}" type="slidenum">
              <a:rPr lang="en-US" sz="1200" smtClean="0">
                <a:latin typeface="Univers" pitchFamily="34" charset="0"/>
              </a:rPr>
              <a:pPr/>
              <a:t>7</a:t>
            </a:fld>
            <a:endParaRPr lang="en-US" sz="1200" smtClean="0">
              <a:latin typeface="Univer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0E7EC744-A121-4892-80B9-1CE6295DC584}" type="slidenum">
              <a:rPr lang="en-US" sz="1200" smtClean="0">
                <a:latin typeface="Univers" pitchFamily="34" charset="0"/>
              </a:rPr>
              <a:pPr/>
              <a:t>8</a:t>
            </a:fld>
            <a:endParaRPr lang="en-US" sz="1200" smtClean="0">
              <a:latin typeface="Univer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charset="0"/>
              </a:defRPr>
            </a:lvl1pPr>
            <a:lvl2pPr marL="742950" indent="-285750" defTabSz="936625">
              <a:defRPr sz="1400">
                <a:solidFill>
                  <a:schemeClr val="tx1"/>
                </a:solidFill>
                <a:latin typeface="Arial" charset="0"/>
              </a:defRPr>
            </a:lvl2pPr>
            <a:lvl3pPr marL="1143000" indent="-228600" defTabSz="936625">
              <a:defRPr sz="1400">
                <a:solidFill>
                  <a:schemeClr val="tx1"/>
                </a:solidFill>
                <a:latin typeface="Arial" charset="0"/>
              </a:defRPr>
            </a:lvl3pPr>
            <a:lvl4pPr marL="1600200" indent="-228600" defTabSz="936625">
              <a:defRPr sz="1400">
                <a:solidFill>
                  <a:schemeClr val="tx1"/>
                </a:solidFill>
                <a:latin typeface="Arial" charset="0"/>
              </a:defRPr>
            </a:lvl4pPr>
            <a:lvl5pPr marL="2057400" indent="-228600" defTabSz="936625">
              <a:defRPr sz="1400">
                <a:solidFill>
                  <a:schemeClr val="tx1"/>
                </a:solidFill>
                <a:latin typeface="Arial" charset="0"/>
              </a:defRPr>
            </a:lvl5pPr>
            <a:lvl6pPr marL="2514600" indent="-228600" defTabSz="936625" eaLnBrk="0" fontAlgn="base" hangingPunct="0">
              <a:spcBef>
                <a:spcPct val="0"/>
              </a:spcBef>
              <a:spcAft>
                <a:spcPct val="0"/>
              </a:spcAft>
              <a:defRPr sz="1400">
                <a:solidFill>
                  <a:schemeClr val="tx1"/>
                </a:solidFill>
                <a:latin typeface="Arial" charset="0"/>
              </a:defRPr>
            </a:lvl6pPr>
            <a:lvl7pPr marL="2971800" indent="-228600" defTabSz="936625" eaLnBrk="0" fontAlgn="base" hangingPunct="0">
              <a:spcBef>
                <a:spcPct val="0"/>
              </a:spcBef>
              <a:spcAft>
                <a:spcPct val="0"/>
              </a:spcAft>
              <a:defRPr sz="1400">
                <a:solidFill>
                  <a:schemeClr val="tx1"/>
                </a:solidFill>
                <a:latin typeface="Arial" charset="0"/>
              </a:defRPr>
            </a:lvl7pPr>
            <a:lvl8pPr marL="3429000" indent="-228600" defTabSz="936625" eaLnBrk="0" fontAlgn="base" hangingPunct="0">
              <a:spcBef>
                <a:spcPct val="0"/>
              </a:spcBef>
              <a:spcAft>
                <a:spcPct val="0"/>
              </a:spcAft>
              <a:defRPr sz="1400">
                <a:solidFill>
                  <a:schemeClr val="tx1"/>
                </a:solidFill>
                <a:latin typeface="Arial" charset="0"/>
              </a:defRPr>
            </a:lvl8pPr>
            <a:lvl9pPr marL="3886200" indent="-228600" defTabSz="936625" eaLnBrk="0" fontAlgn="base" hangingPunct="0">
              <a:spcBef>
                <a:spcPct val="0"/>
              </a:spcBef>
              <a:spcAft>
                <a:spcPct val="0"/>
              </a:spcAft>
              <a:defRPr sz="1400">
                <a:solidFill>
                  <a:schemeClr val="tx1"/>
                </a:solidFill>
                <a:latin typeface="Arial" charset="0"/>
              </a:defRPr>
            </a:lvl9pPr>
          </a:lstStyle>
          <a:p>
            <a:fld id="{420D2488-01DC-4F96-959E-EE36D0D2A5A7}" type="slidenum">
              <a:rPr lang="en-US" sz="1200" smtClean="0">
                <a:latin typeface="Univers" pitchFamily="34" charset="0"/>
              </a:rPr>
              <a:pPr/>
              <a:t>9</a:t>
            </a:fld>
            <a:endParaRPr lang="en-US" sz="1200" smtClean="0">
              <a:latin typeface="Univer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2DFCF1-4122-4054-9470-DA226273AE92}" type="slidenum">
              <a:rPr lang="en-US"/>
              <a:pPr>
                <a:defRPr/>
              </a:pPr>
              <a:t>‹#›</a:t>
            </a:fld>
            <a:endParaRPr lang="en-US"/>
          </a:p>
        </p:txBody>
      </p:sp>
    </p:spTree>
    <p:extLst>
      <p:ext uri="{BB962C8B-B14F-4D97-AF65-F5344CB8AC3E}">
        <p14:creationId xmlns:p14="http://schemas.microsoft.com/office/powerpoint/2010/main" val="270193138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DAFC4C-415C-4134-91F6-27F350A16EF0}" type="slidenum">
              <a:rPr lang="en-US"/>
              <a:pPr>
                <a:defRPr/>
              </a:pPr>
              <a:t>‹#›</a:t>
            </a:fld>
            <a:endParaRPr lang="en-US"/>
          </a:p>
        </p:txBody>
      </p:sp>
    </p:spTree>
    <p:extLst>
      <p:ext uri="{BB962C8B-B14F-4D97-AF65-F5344CB8AC3E}">
        <p14:creationId xmlns:p14="http://schemas.microsoft.com/office/powerpoint/2010/main" val="277797398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482216-7059-4E33-9A99-1414DE2CA946}" type="slidenum">
              <a:rPr lang="en-US"/>
              <a:pPr>
                <a:defRPr/>
              </a:pPr>
              <a:t>‹#›</a:t>
            </a:fld>
            <a:endParaRPr lang="en-US"/>
          </a:p>
        </p:txBody>
      </p:sp>
    </p:spTree>
    <p:extLst>
      <p:ext uri="{BB962C8B-B14F-4D97-AF65-F5344CB8AC3E}">
        <p14:creationId xmlns:p14="http://schemas.microsoft.com/office/powerpoint/2010/main" val="247599987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E1FC5D-4A3E-4BD9-81CB-52749F8CA5DF}" type="slidenum">
              <a:rPr lang="en-US"/>
              <a:pPr>
                <a:defRPr/>
              </a:pPr>
              <a:t>‹#›</a:t>
            </a:fld>
            <a:endParaRPr lang="en-US"/>
          </a:p>
        </p:txBody>
      </p:sp>
    </p:spTree>
    <p:extLst>
      <p:ext uri="{BB962C8B-B14F-4D97-AF65-F5344CB8AC3E}">
        <p14:creationId xmlns:p14="http://schemas.microsoft.com/office/powerpoint/2010/main" val="27367038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B01547-DC10-43D3-B4C1-50DF74804F41}" type="slidenum">
              <a:rPr lang="en-US"/>
              <a:pPr>
                <a:defRPr/>
              </a:pPr>
              <a:t>‹#›</a:t>
            </a:fld>
            <a:endParaRPr lang="en-US"/>
          </a:p>
        </p:txBody>
      </p:sp>
    </p:spTree>
    <p:extLst>
      <p:ext uri="{BB962C8B-B14F-4D97-AF65-F5344CB8AC3E}">
        <p14:creationId xmlns:p14="http://schemas.microsoft.com/office/powerpoint/2010/main" val="427597986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CEE0C7-644F-48A5-9AA3-64BF1DA3262D}" type="slidenum">
              <a:rPr lang="en-US"/>
              <a:pPr>
                <a:defRPr/>
              </a:pPr>
              <a:t>‹#›</a:t>
            </a:fld>
            <a:endParaRPr lang="en-US"/>
          </a:p>
        </p:txBody>
      </p:sp>
    </p:spTree>
    <p:extLst>
      <p:ext uri="{BB962C8B-B14F-4D97-AF65-F5344CB8AC3E}">
        <p14:creationId xmlns:p14="http://schemas.microsoft.com/office/powerpoint/2010/main" val="337780053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33015C-8BF5-480A-94B0-30854234DA58}" type="slidenum">
              <a:rPr lang="en-US"/>
              <a:pPr>
                <a:defRPr/>
              </a:pPr>
              <a:t>‹#›</a:t>
            </a:fld>
            <a:endParaRPr lang="en-US"/>
          </a:p>
        </p:txBody>
      </p:sp>
    </p:spTree>
    <p:extLst>
      <p:ext uri="{BB962C8B-B14F-4D97-AF65-F5344CB8AC3E}">
        <p14:creationId xmlns:p14="http://schemas.microsoft.com/office/powerpoint/2010/main" val="296566007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11FCDB-A4E4-46B9-BCC4-E4A466202807}" type="slidenum">
              <a:rPr lang="en-US"/>
              <a:pPr>
                <a:defRPr/>
              </a:pPr>
              <a:t>‹#›</a:t>
            </a:fld>
            <a:endParaRPr lang="en-US"/>
          </a:p>
        </p:txBody>
      </p:sp>
    </p:spTree>
    <p:extLst>
      <p:ext uri="{BB962C8B-B14F-4D97-AF65-F5344CB8AC3E}">
        <p14:creationId xmlns:p14="http://schemas.microsoft.com/office/powerpoint/2010/main" val="390973890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5E572C-E8EE-4691-BE09-DEC0A71B9F3E}" type="slidenum">
              <a:rPr lang="en-US"/>
              <a:pPr>
                <a:defRPr/>
              </a:pPr>
              <a:t>‹#›</a:t>
            </a:fld>
            <a:endParaRPr lang="en-US"/>
          </a:p>
        </p:txBody>
      </p:sp>
    </p:spTree>
    <p:extLst>
      <p:ext uri="{BB962C8B-B14F-4D97-AF65-F5344CB8AC3E}">
        <p14:creationId xmlns:p14="http://schemas.microsoft.com/office/powerpoint/2010/main" val="214367721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D4BEC3-081B-4CA2-9BCC-3FE37A7A8003}" type="slidenum">
              <a:rPr lang="en-US"/>
              <a:pPr>
                <a:defRPr/>
              </a:pPr>
              <a:t>‹#›</a:t>
            </a:fld>
            <a:endParaRPr lang="en-US"/>
          </a:p>
        </p:txBody>
      </p:sp>
    </p:spTree>
    <p:extLst>
      <p:ext uri="{BB962C8B-B14F-4D97-AF65-F5344CB8AC3E}">
        <p14:creationId xmlns:p14="http://schemas.microsoft.com/office/powerpoint/2010/main" val="355335929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C5D5D2-FD6D-493E-BB21-8A9531CE97B9}" type="slidenum">
              <a:rPr lang="en-US"/>
              <a:pPr>
                <a:defRPr/>
              </a:pPr>
              <a:t>‹#›</a:t>
            </a:fld>
            <a:endParaRPr lang="en-US"/>
          </a:p>
        </p:txBody>
      </p:sp>
    </p:spTree>
    <p:extLst>
      <p:ext uri="{BB962C8B-B14F-4D97-AF65-F5344CB8AC3E}">
        <p14:creationId xmlns:p14="http://schemas.microsoft.com/office/powerpoint/2010/main" val="151343086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25D93A-9F02-49EB-AC5F-419FCEEF7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unitedwayhouston.org/default/nonprofits/2010CycleIVPresentation.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unitedwayhouston.org/Nonprofit+%3Cbr%3EConnection/Nonprofit+Services/Nonprofit+Librar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cad.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os.state.tx.us/corp/nonprofit_org.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1600200"/>
            <a:ext cx="7772400" cy="2270125"/>
          </a:xfrm>
        </p:spPr>
        <p:txBody>
          <a:bodyPr/>
          <a:lstStyle/>
          <a:p>
            <a:pPr eaLnBrk="1" hangingPunct="1"/>
            <a:r>
              <a:rPr lang="en-US" sz="4000" dirty="0" smtClean="0">
                <a:latin typeface="Arial Black" pitchFamily="34" charset="0"/>
              </a:rPr>
              <a:t>“STARTING A NON-PROFIT ORGANIZATION and BUSINESS”</a:t>
            </a:r>
          </a:p>
        </p:txBody>
      </p:sp>
      <p:sp>
        <p:nvSpPr>
          <p:cNvPr id="2051" name="Text Box 6"/>
          <p:cNvSpPr txBox="1">
            <a:spLocks noChangeArrowheads="1"/>
          </p:cNvSpPr>
          <p:nvPr/>
        </p:nvSpPr>
        <p:spPr bwMode="auto">
          <a:xfrm>
            <a:off x="3505200" y="44958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sz="1800"/>
              <a:t>Presented by the:</a:t>
            </a:r>
          </a:p>
        </p:txBody>
      </p:sp>
      <p:sp>
        <p:nvSpPr>
          <p:cNvPr id="2052" name="Text Box 7"/>
          <p:cNvSpPr txBox="1">
            <a:spLocks noChangeArrowheads="1"/>
          </p:cNvSpPr>
          <p:nvPr/>
        </p:nvSpPr>
        <p:spPr bwMode="auto">
          <a:xfrm>
            <a:off x="1524000" y="0"/>
            <a:ext cx="6172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US" sz="1000" b="1">
                <a:solidFill>
                  <a:schemeClr val="bg1"/>
                </a:solidFill>
              </a:rPr>
              <a:t>(This presentation is available for download off the ONE STOP BUSINESS CENTER Website.)</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5486400" cy="990600"/>
          </a:xfrm>
        </p:spPr>
        <p:txBody>
          <a:bodyPr/>
          <a:lstStyle/>
          <a:p>
            <a:pPr algn="l" eaLnBrk="1" hangingPunct="1"/>
            <a:r>
              <a:rPr lang="en-US" sz="2400" smtClean="0">
                <a:solidFill>
                  <a:schemeClr val="bg1"/>
                </a:solidFill>
                <a:latin typeface="Arial" charset="0"/>
                <a:cs typeface="Arial" charset="0"/>
              </a:rPr>
              <a:t>Executive Service Corps- Houston</a:t>
            </a:r>
            <a:r>
              <a:rPr lang="en-US" sz="2400" b="1" smtClean="0">
                <a:solidFill>
                  <a:schemeClr val="bg1"/>
                </a:solidFill>
                <a:latin typeface="Arial" charset="0"/>
                <a:cs typeface="Arial" charset="0"/>
              </a:rPr>
              <a:t/>
            </a:r>
            <a:br>
              <a:rPr lang="en-US" sz="2400" b="1" smtClean="0">
                <a:solidFill>
                  <a:schemeClr val="bg1"/>
                </a:solidFill>
                <a:latin typeface="Arial" charset="0"/>
                <a:cs typeface="Arial" charset="0"/>
              </a:rPr>
            </a:br>
            <a:r>
              <a:rPr lang="en-US" sz="1200" b="1" smtClean="0">
                <a:solidFill>
                  <a:schemeClr val="bg1"/>
                </a:solidFill>
                <a:latin typeface="Arial" charset="0"/>
                <a:cs typeface="Arial" charset="0"/>
              </a:rPr>
              <a:t>www.eschouston.org</a:t>
            </a:r>
            <a:br>
              <a:rPr lang="en-US" sz="1200" b="1" smtClean="0">
                <a:solidFill>
                  <a:schemeClr val="bg1"/>
                </a:solidFill>
                <a:latin typeface="Arial" charset="0"/>
                <a:cs typeface="Arial" charset="0"/>
              </a:rPr>
            </a:br>
            <a:r>
              <a:rPr lang="en-US" sz="1200" b="1" smtClean="0">
                <a:solidFill>
                  <a:schemeClr val="bg1"/>
                </a:solidFill>
                <a:latin typeface="Arial" charset="0"/>
                <a:cs typeface="Arial" charset="0"/>
              </a:rPr>
              <a:t>713.780.2208</a:t>
            </a:r>
          </a:p>
        </p:txBody>
      </p:sp>
      <p:sp>
        <p:nvSpPr>
          <p:cNvPr id="3" name="Content Placeholder 2"/>
          <p:cNvSpPr>
            <a:spLocks noGrp="1"/>
          </p:cNvSpPr>
          <p:nvPr>
            <p:ph idx="1"/>
          </p:nvPr>
        </p:nvSpPr>
        <p:spPr>
          <a:xfrm>
            <a:off x="914400" y="1676400"/>
            <a:ext cx="6858000" cy="4530725"/>
          </a:xfrm>
        </p:spPr>
        <p:txBody>
          <a:bodyPr rtlCol="0">
            <a:normAutofit/>
          </a:bodyPr>
          <a:lstStyle/>
          <a:p>
            <a:pPr marL="0" indent="0" eaLnBrk="1" fontAlgn="auto" hangingPunct="1">
              <a:lnSpc>
                <a:spcPts val="2200"/>
              </a:lnSpc>
              <a:spcAft>
                <a:spcPts val="0"/>
              </a:spcAft>
              <a:buFont typeface="Wingdings" pitchFamily="2" charset="2"/>
              <a:buNone/>
              <a:defRPr/>
            </a:pPr>
            <a:r>
              <a:rPr lang="en-US" sz="1600" dirty="0">
                <a:latin typeface="+mj-lt"/>
              </a:rPr>
              <a:t>Executive Service Corps of Houston is a nonprofit </a:t>
            </a:r>
            <a:r>
              <a:rPr lang="en-US" sz="1600" dirty="0" smtClean="0">
                <a:latin typeface="+mj-lt"/>
              </a:rPr>
              <a:t>organization devoted </a:t>
            </a:r>
            <a:r>
              <a:rPr lang="en-US" sz="1600" dirty="0">
                <a:latin typeface="+mj-lt"/>
              </a:rPr>
              <a:t>exclusively to advising, equipping and encouraging other nonprofits in ways that strengthen their capacities for service to donors and </a:t>
            </a:r>
            <a:r>
              <a:rPr lang="en-US" sz="1600" dirty="0" smtClean="0">
                <a:latin typeface="+mj-lt"/>
              </a:rPr>
              <a:t>their </a:t>
            </a:r>
            <a:r>
              <a:rPr lang="en-US" sz="1600" dirty="0">
                <a:latin typeface="+mj-lt"/>
              </a:rPr>
              <a:t>communities</a:t>
            </a:r>
            <a:r>
              <a:rPr lang="en-US" sz="1600" dirty="0" smtClean="0">
                <a:latin typeface="+mj-lt"/>
              </a:rPr>
              <a:t>.  Free and low cost services provided by ESCH include:</a:t>
            </a:r>
          </a:p>
          <a:p>
            <a:pPr marL="0" indent="0" eaLnBrk="1" fontAlgn="auto" hangingPunct="1">
              <a:spcAft>
                <a:spcPts val="0"/>
              </a:spcAft>
              <a:buFont typeface="Wingdings" pitchFamily="2" charset="2"/>
              <a:buNone/>
              <a:defRPr/>
            </a:pPr>
            <a:endParaRPr lang="en-US" sz="1600" dirty="0" smtClean="0"/>
          </a:p>
          <a:p>
            <a:pPr eaLnBrk="1" fontAlgn="auto" hangingPunct="1">
              <a:spcAft>
                <a:spcPts val="0"/>
              </a:spcAft>
              <a:buFont typeface="Arial" pitchFamily="34" charset="0"/>
              <a:buChar char="•"/>
              <a:defRPr/>
            </a:pPr>
            <a:r>
              <a:rPr lang="en-US" sz="1400" i="1" dirty="0" smtClean="0"/>
              <a:t>Assessing a </a:t>
            </a:r>
            <a:r>
              <a:rPr lang="en-US" sz="1400" i="1" dirty="0"/>
              <a:t>Nonprofit Business</a:t>
            </a:r>
          </a:p>
          <a:p>
            <a:pPr eaLnBrk="1" fontAlgn="auto" hangingPunct="1">
              <a:spcAft>
                <a:spcPts val="0"/>
              </a:spcAft>
              <a:buFont typeface="Arial" pitchFamily="34" charset="0"/>
              <a:buChar char="•"/>
              <a:defRPr/>
            </a:pPr>
            <a:r>
              <a:rPr lang="en-US" sz="1400" i="1" dirty="0"/>
              <a:t>Guiding </a:t>
            </a:r>
            <a:r>
              <a:rPr lang="en-US" sz="1400" i="1" dirty="0" smtClean="0"/>
              <a:t>Strategic </a:t>
            </a:r>
            <a:r>
              <a:rPr lang="en-US" sz="1400" i="1" dirty="0"/>
              <a:t>Planning</a:t>
            </a:r>
          </a:p>
          <a:p>
            <a:pPr eaLnBrk="1" fontAlgn="auto" hangingPunct="1">
              <a:spcAft>
                <a:spcPts val="0"/>
              </a:spcAft>
              <a:buFont typeface="Arial" pitchFamily="34" charset="0"/>
              <a:buChar char="•"/>
              <a:defRPr/>
            </a:pPr>
            <a:r>
              <a:rPr lang="en-US" sz="1400" i="1" dirty="0"/>
              <a:t>Improving </a:t>
            </a:r>
            <a:r>
              <a:rPr lang="en-US" sz="1400" i="1" dirty="0" smtClean="0"/>
              <a:t>Board </a:t>
            </a:r>
            <a:r>
              <a:rPr lang="en-US" sz="1400" i="1" dirty="0"/>
              <a:t>Governance</a:t>
            </a:r>
          </a:p>
          <a:p>
            <a:pPr eaLnBrk="1" fontAlgn="auto" hangingPunct="1">
              <a:spcAft>
                <a:spcPts val="0"/>
              </a:spcAft>
              <a:buFont typeface="Arial" pitchFamily="34" charset="0"/>
              <a:buChar char="•"/>
              <a:defRPr/>
            </a:pPr>
            <a:r>
              <a:rPr lang="en-US" sz="1400" i="1" dirty="0" smtClean="0"/>
              <a:t>Facilitating Leadership </a:t>
            </a:r>
            <a:r>
              <a:rPr lang="en-US" sz="1400" i="1" dirty="0"/>
              <a:t>Retreats</a:t>
            </a:r>
          </a:p>
          <a:p>
            <a:pPr eaLnBrk="1" fontAlgn="auto" hangingPunct="1">
              <a:spcAft>
                <a:spcPts val="0"/>
              </a:spcAft>
              <a:buFont typeface="Arial" pitchFamily="34" charset="0"/>
              <a:buChar char="•"/>
              <a:defRPr/>
            </a:pPr>
            <a:r>
              <a:rPr lang="en-US" sz="1400" i="1" dirty="0"/>
              <a:t>Coaching </a:t>
            </a:r>
            <a:r>
              <a:rPr lang="en-US" sz="1400" i="1" dirty="0" smtClean="0"/>
              <a:t>Executives </a:t>
            </a:r>
            <a:r>
              <a:rPr lang="en-US" sz="1400" i="1" dirty="0"/>
              <a:t>and Managers</a:t>
            </a:r>
          </a:p>
          <a:p>
            <a:pPr eaLnBrk="1" fontAlgn="auto" hangingPunct="1">
              <a:spcAft>
                <a:spcPts val="0"/>
              </a:spcAft>
              <a:buFont typeface="Arial" pitchFamily="34" charset="0"/>
              <a:buChar char="•"/>
              <a:defRPr/>
            </a:pPr>
            <a:r>
              <a:rPr lang="en-US" sz="1400" i="1" dirty="0"/>
              <a:t>Strengthening </a:t>
            </a:r>
            <a:r>
              <a:rPr lang="en-US" sz="1400" i="1" dirty="0" smtClean="0"/>
              <a:t>Fundraising</a:t>
            </a:r>
            <a:endParaRPr lang="en-US" sz="1400" i="1" dirty="0"/>
          </a:p>
          <a:p>
            <a:pPr eaLnBrk="1" fontAlgn="auto" hangingPunct="1">
              <a:spcAft>
                <a:spcPts val="0"/>
              </a:spcAft>
              <a:buFont typeface="Arial" pitchFamily="34" charset="0"/>
              <a:buChar char="•"/>
              <a:defRPr/>
            </a:pPr>
            <a:r>
              <a:rPr lang="en-US" sz="1400" i="1" dirty="0"/>
              <a:t>Achieving Financial </a:t>
            </a:r>
            <a:r>
              <a:rPr lang="en-US" sz="1400" i="1" dirty="0" smtClean="0"/>
              <a:t>Fitness</a:t>
            </a:r>
          </a:p>
          <a:p>
            <a:pPr eaLnBrk="1" fontAlgn="auto" hangingPunct="1">
              <a:spcAft>
                <a:spcPts val="0"/>
              </a:spcAft>
              <a:buFont typeface="Arial" pitchFamily="34" charset="0"/>
              <a:buChar char="•"/>
              <a:defRPr/>
            </a:pPr>
            <a:r>
              <a:rPr lang="en-US" sz="1400" i="1" dirty="0" smtClean="0"/>
              <a:t>Publishes “How to Start a Nonprofit” </a:t>
            </a:r>
            <a:r>
              <a:rPr lang="en-US" sz="1400" i="1" dirty="0" err="1" smtClean="0"/>
              <a:t>pdf</a:t>
            </a:r>
            <a:r>
              <a:rPr lang="en-US" sz="1400" i="1" dirty="0" smtClean="0"/>
              <a:t> download</a:t>
            </a:r>
          </a:p>
          <a:p>
            <a:pPr eaLnBrk="1" fontAlgn="auto" hangingPunct="1">
              <a:spcAft>
                <a:spcPts val="0"/>
              </a:spcAft>
              <a:buFont typeface="Arial" pitchFamily="34" charset="0"/>
              <a:buChar char="•"/>
              <a:defRPr/>
            </a:pPr>
            <a:r>
              <a:rPr lang="en-US" sz="1400" i="1" dirty="0" smtClean="0"/>
              <a:t>Sponsors seminars </a:t>
            </a:r>
            <a:r>
              <a:rPr lang="en-US" sz="1400" i="1" dirty="0"/>
              <a:t>to help </a:t>
            </a:r>
            <a:r>
              <a:rPr lang="en-US" sz="1400" i="1" dirty="0" smtClean="0"/>
              <a:t>nonprofits </a:t>
            </a:r>
            <a:r>
              <a:rPr lang="en-US" sz="1400" i="1" dirty="0"/>
              <a:t>gain knowledge into business management and </a:t>
            </a:r>
            <a:r>
              <a:rPr lang="en-US" sz="1400" i="1" dirty="0" smtClean="0"/>
              <a:t>operations</a:t>
            </a:r>
            <a:endParaRPr lang="en-US" sz="1400" i="1"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457200"/>
            <a:ext cx="5562600" cy="414338"/>
          </a:xfrm>
        </p:spPr>
        <p:txBody>
          <a:bodyPr/>
          <a:lstStyle/>
          <a:p>
            <a:pPr eaLnBrk="1" hangingPunct="1"/>
            <a:r>
              <a:rPr lang="en-US" sz="2400" smtClean="0">
                <a:solidFill>
                  <a:schemeClr val="bg1"/>
                </a:solidFill>
                <a:latin typeface="Arial" charset="0"/>
                <a:cs typeface="Arial" charset="0"/>
              </a:rPr>
              <a:t>Loan Information and Referrals</a:t>
            </a:r>
          </a:p>
        </p:txBody>
      </p:sp>
      <p:sp>
        <p:nvSpPr>
          <p:cNvPr id="53258" name="Text Box 10"/>
          <p:cNvSpPr txBox="1">
            <a:spLocks noChangeArrowheads="1"/>
          </p:cNvSpPr>
          <p:nvPr/>
        </p:nvSpPr>
        <p:spPr bwMode="auto">
          <a:xfrm>
            <a:off x="6405563" y="4903788"/>
            <a:ext cx="2571750" cy="855662"/>
          </a:xfrm>
          <a:prstGeom prst="rect">
            <a:avLst/>
          </a:prstGeom>
          <a:solidFill>
            <a:schemeClr val="accent6">
              <a:lumMod val="20000"/>
              <a:lumOff val="80000"/>
            </a:schemeClr>
          </a:solidFill>
          <a:ln w="28575">
            <a:solidFill>
              <a:schemeClr val="tx2">
                <a:lumMod val="60000"/>
                <a:lumOff val="40000"/>
              </a:schemeClr>
            </a:solidFill>
            <a:miter lim="800000"/>
            <a:headEnd/>
            <a:tailEnd/>
          </a:ln>
          <a:effectLst/>
        </p:spPr>
        <p:txBody>
          <a:bodyPr>
            <a:spAutoFit/>
          </a:bodyPr>
          <a:lstStyle/>
          <a:p>
            <a:pPr algn="ctr" eaLnBrk="1" hangingPunct="1">
              <a:spcBef>
                <a:spcPct val="10000"/>
              </a:spcBef>
              <a:buClr>
                <a:schemeClr val="folHlink"/>
              </a:buClr>
              <a:buSzPct val="75000"/>
              <a:buFont typeface="Wingdings" pitchFamily="2" charset="2"/>
              <a:buNone/>
              <a:defRPr/>
            </a:pPr>
            <a:r>
              <a:rPr lang="en-US" sz="1600" b="1" i="1" dirty="0">
                <a:solidFill>
                  <a:srgbClr val="CC0000"/>
                </a:solidFill>
                <a:effectLst>
                  <a:outerShdw blurRad="38100" dist="38100" dir="2700000" algn="tl">
                    <a:srgbClr val="000000"/>
                  </a:outerShdw>
                </a:effectLst>
              </a:rPr>
              <a:t>Note:  </a:t>
            </a:r>
          </a:p>
          <a:p>
            <a:pPr algn="ctr" eaLnBrk="1" hangingPunct="1">
              <a:spcBef>
                <a:spcPct val="10000"/>
              </a:spcBef>
              <a:buClr>
                <a:schemeClr val="folHlink"/>
              </a:buClr>
              <a:buSzPct val="75000"/>
              <a:buFont typeface="Wingdings" pitchFamily="2" charset="2"/>
              <a:buNone/>
              <a:defRPr/>
            </a:pPr>
            <a:r>
              <a:rPr lang="en-US" sz="1600" b="1" dirty="0">
                <a:solidFill>
                  <a:srgbClr val="CC0000"/>
                </a:solidFill>
                <a:effectLst>
                  <a:outerShdw blurRad="38100" dist="38100" dir="2700000" algn="tl">
                    <a:srgbClr val="000000"/>
                  </a:outerShdw>
                </a:effectLst>
              </a:rPr>
              <a:t>OSBC PROVIDES NO BUSINESS FINANCING</a:t>
            </a:r>
            <a:endParaRPr lang="en-US" sz="2800" b="1" dirty="0">
              <a:solidFill>
                <a:srgbClr val="CC0000"/>
              </a:solidFill>
              <a:effectLst>
                <a:outerShdw blurRad="38100" dist="38100" dir="2700000" algn="tl">
                  <a:srgbClr val="000000"/>
                </a:outerShdw>
              </a:effectLst>
            </a:endParaRPr>
          </a:p>
        </p:txBody>
      </p:sp>
      <p:sp>
        <p:nvSpPr>
          <p:cNvPr id="53260" name="Text Box 12"/>
          <p:cNvSpPr txBox="1">
            <a:spLocks noChangeArrowheads="1"/>
          </p:cNvSpPr>
          <p:nvPr/>
        </p:nvSpPr>
        <p:spPr bwMode="auto">
          <a:xfrm>
            <a:off x="990600" y="1752600"/>
            <a:ext cx="54102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20000"/>
              </a:lnSpc>
              <a:spcBef>
                <a:spcPct val="20000"/>
              </a:spcBef>
              <a:buSzPct val="80000"/>
            </a:pPr>
            <a:r>
              <a:rPr lang="en-US" b="1"/>
              <a:t>OSBC provides information on loan programs and business incentives, including the SBA, Houston Business Development, and others.  </a:t>
            </a:r>
            <a:r>
              <a:rPr lang="en-US" i="1">
                <a:solidFill>
                  <a:srgbClr val="C00000"/>
                </a:solidFill>
              </a:rPr>
              <a:t>One Stop DOES NOT provide direct private lender referrals- please contact a private lender or the SBA for referrals. </a:t>
            </a:r>
          </a:p>
          <a:p>
            <a:pPr eaLnBrk="1" hangingPunct="1">
              <a:lnSpc>
                <a:spcPct val="120000"/>
              </a:lnSpc>
              <a:spcBef>
                <a:spcPct val="20000"/>
              </a:spcBef>
              <a:buSzPct val="80000"/>
            </a:pPr>
            <a:endParaRPr lang="en-US" b="1">
              <a:solidFill>
                <a:schemeClr val="folHlink"/>
              </a:solidFill>
            </a:endParaRPr>
          </a:p>
          <a:p>
            <a:pPr eaLnBrk="1" hangingPunct="1">
              <a:lnSpc>
                <a:spcPct val="120000"/>
              </a:lnSpc>
              <a:spcBef>
                <a:spcPct val="20000"/>
              </a:spcBef>
              <a:buSzPct val="80000"/>
            </a:pPr>
            <a:r>
              <a:rPr lang="en-US" b="1"/>
              <a:t>The Houston SBA office maintains a list of Preferred Certified Lenders and Microloan companies.  </a:t>
            </a:r>
          </a:p>
          <a:p>
            <a:pPr eaLnBrk="1" hangingPunct="1">
              <a:lnSpc>
                <a:spcPct val="120000"/>
              </a:lnSpc>
              <a:spcBef>
                <a:spcPct val="20000"/>
              </a:spcBef>
              <a:buSzPct val="80000"/>
            </a:pPr>
            <a:endParaRPr lang="en-US" b="1"/>
          </a:p>
          <a:p>
            <a:pPr eaLnBrk="1" hangingPunct="1">
              <a:lnSpc>
                <a:spcPct val="120000"/>
              </a:lnSpc>
              <a:spcBef>
                <a:spcPct val="20000"/>
              </a:spcBef>
              <a:buSzPct val="80000"/>
            </a:pPr>
            <a:r>
              <a:rPr lang="en-US" b="1"/>
              <a:t>Call them at 713.773.6500 for private lender referrals.</a:t>
            </a:r>
          </a:p>
          <a:p>
            <a:pPr eaLnBrk="1" hangingPunct="1">
              <a:lnSpc>
                <a:spcPct val="120000"/>
              </a:lnSpc>
              <a:spcBef>
                <a:spcPct val="20000"/>
              </a:spcBef>
              <a:buSzPct val="80000"/>
            </a:pPr>
            <a:r>
              <a:rPr lang="en-US">
                <a:solidFill>
                  <a:srgbClr val="C00000"/>
                </a:solidFill>
              </a:rPr>
              <a:t>www.sba.gov/about-sba-services/2834</a:t>
            </a:r>
          </a:p>
        </p:txBody>
      </p:sp>
      <p:pic>
        <p:nvPicPr>
          <p:cNvPr id="12293" name="Picture 18"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http://www.mazicindia.com/education/HOME_files/cm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900" y="2598738"/>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250"/>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53260"/>
                                        </p:tgtEl>
                                        <p:attrNameLst>
                                          <p:attrName>style.visibility</p:attrName>
                                        </p:attrNameLst>
                                      </p:cBhvr>
                                      <p:to>
                                        <p:strVal val="visible"/>
                                      </p:to>
                                    </p:set>
                                    <p:anim calcmode="lin" valueType="num">
                                      <p:cBhvr additive="base">
                                        <p:cTn id="10" dur="500" fill="hold"/>
                                        <p:tgtEl>
                                          <p:spTgt spid="53260"/>
                                        </p:tgtEl>
                                        <p:attrNameLst>
                                          <p:attrName>ppt_x</p:attrName>
                                        </p:attrNameLst>
                                      </p:cBhvr>
                                      <p:tavLst>
                                        <p:tav tm="0">
                                          <p:val>
                                            <p:strVal val="0-#ppt_w/2"/>
                                          </p:val>
                                        </p:tav>
                                        <p:tav tm="100000">
                                          <p:val>
                                            <p:strVal val="#ppt_x"/>
                                          </p:val>
                                        </p:tav>
                                      </p:tavLst>
                                    </p:anim>
                                    <p:anim calcmode="lin" valueType="num">
                                      <p:cBhvr additive="base">
                                        <p:cTn id="11" dur="500" fill="hold"/>
                                        <p:tgtEl>
                                          <p:spTgt spid="53260"/>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3258"/>
                                        </p:tgtEl>
                                        <p:attrNameLst>
                                          <p:attrName>style.visibility</p:attrName>
                                        </p:attrNameLst>
                                      </p:cBhvr>
                                      <p:to>
                                        <p:strVal val="visible"/>
                                      </p:to>
                                    </p:set>
                                    <p:anim calcmode="lin" valueType="num">
                                      <p:cBhvr additive="base">
                                        <p:cTn id="15" dur="500" fill="hold"/>
                                        <p:tgtEl>
                                          <p:spTgt spid="53258"/>
                                        </p:tgtEl>
                                        <p:attrNameLst>
                                          <p:attrName>ppt_x</p:attrName>
                                        </p:attrNameLst>
                                      </p:cBhvr>
                                      <p:tavLst>
                                        <p:tav tm="0">
                                          <p:val>
                                            <p:strVal val="0-#ppt_w/2"/>
                                          </p:val>
                                        </p:tav>
                                        <p:tav tm="100000">
                                          <p:val>
                                            <p:strVal val="#ppt_x"/>
                                          </p:val>
                                        </p:tav>
                                      </p:tavLst>
                                    </p:anim>
                                    <p:anim calcmode="lin" valueType="num">
                                      <p:cBhvr additive="base">
                                        <p:cTn id="16" dur="500" fill="hold"/>
                                        <p:tgtEl>
                                          <p:spTgt spid="53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8" grpId="0" animBg="1" autoUpdateAnimBg="0"/>
      <p:bldP spid="5326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04800"/>
            <a:ext cx="4648200" cy="762000"/>
          </a:xfrm>
        </p:spPr>
        <p:txBody>
          <a:bodyPr/>
          <a:lstStyle/>
          <a:p>
            <a:pPr eaLnBrk="1" hangingPunct="1"/>
            <a:r>
              <a:rPr lang="en-US" sz="2400" smtClean="0">
                <a:solidFill>
                  <a:schemeClr val="bg1"/>
                </a:solidFill>
                <a:latin typeface="Arial" charset="0"/>
                <a:cs typeface="Arial" charset="0"/>
              </a:rPr>
              <a:t>United Way Grant Funding</a:t>
            </a:r>
          </a:p>
        </p:txBody>
      </p:sp>
      <p:sp>
        <p:nvSpPr>
          <p:cNvPr id="3" name="Content Placeholder 2"/>
          <p:cNvSpPr>
            <a:spLocks noGrp="1"/>
          </p:cNvSpPr>
          <p:nvPr>
            <p:ph idx="1"/>
          </p:nvPr>
        </p:nvSpPr>
        <p:spPr>
          <a:xfrm>
            <a:off x="457200" y="1752600"/>
            <a:ext cx="8229600" cy="4525963"/>
          </a:xfrm>
        </p:spPr>
        <p:txBody>
          <a:bodyPr rtlCol="0">
            <a:normAutofit lnSpcReduction="10000"/>
          </a:bodyPr>
          <a:lstStyle/>
          <a:p>
            <a:pPr eaLnBrk="1" fontAlgn="auto" hangingPunct="1">
              <a:spcAft>
                <a:spcPts val="0"/>
              </a:spcAft>
              <a:buFont typeface="Arial" pitchFamily="34" charset="0"/>
              <a:buChar char="•"/>
              <a:defRPr/>
            </a:pPr>
            <a:r>
              <a:rPr lang="en-US" sz="1400" b="1" dirty="0" smtClean="0">
                <a:latin typeface="Arial" pitchFamily="34" charset="0"/>
                <a:cs typeface="Arial" pitchFamily="34" charset="0"/>
              </a:rPr>
              <a:t>Community Building Grants</a:t>
            </a:r>
            <a:r>
              <a:rPr lang="en-US" sz="1400" dirty="0" smtClean="0">
                <a:latin typeface="Arial" pitchFamily="34" charset="0"/>
                <a:cs typeface="Arial" pitchFamily="34" charset="0"/>
              </a:rPr>
              <a:t> - one-time, short-term funding from $500 to $5,000 awarded to nonprofit civic and neighborhood groups for projects that benefit the community. For more information or to apply, please download the 2012 Community Building Grants Brochure.</a:t>
            </a:r>
          </a:p>
          <a:p>
            <a:pPr eaLnBrk="1" fontAlgn="auto" hangingPunct="1">
              <a:spcAft>
                <a:spcPts val="0"/>
              </a:spcAft>
              <a:buFont typeface="Arial" pitchFamily="34" charset="0"/>
              <a:buChar char="•"/>
              <a:defRPr/>
            </a:pPr>
            <a:endParaRPr lang="en-US" sz="10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1200" dirty="0" smtClean="0">
                <a:latin typeface="Arial" pitchFamily="34" charset="0"/>
                <a:cs typeface="Arial" pitchFamily="34" charset="0"/>
              </a:rPr>
              <a:t>Community Building Grant Conference Presentation</a:t>
            </a:r>
          </a:p>
          <a:p>
            <a:pPr eaLnBrk="1" fontAlgn="auto" hangingPunct="1">
              <a:spcAft>
                <a:spcPts val="0"/>
              </a:spcAft>
              <a:buFont typeface="Arial" pitchFamily="34" charset="0"/>
              <a:buChar char="•"/>
              <a:defRPr/>
            </a:pPr>
            <a:endParaRPr lang="en-US" sz="12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1200" dirty="0" smtClean="0">
                <a:latin typeface="Arial" pitchFamily="34" charset="0"/>
                <a:cs typeface="Arial" pitchFamily="34" charset="0"/>
              </a:rPr>
              <a:t>2012 Community Building Grant Application</a:t>
            </a:r>
          </a:p>
          <a:p>
            <a:pPr eaLnBrk="1" fontAlgn="auto" hangingPunct="1">
              <a:spcAft>
                <a:spcPts val="0"/>
              </a:spcAft>
              <a:buFont typeface="Arial" pitchFamily="34" charset="0"/>
              <a:buChar char="•"/>
              <a:defRPr/>
            </a:pPr>
            <a:endParaRPr lang="en-US" sz="12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1200" dirty="0" smtClean="0">
                <a:latin typeface="Arial" pitchFamily="34" charset="0"/>
                <a:cs typeface="Arial" pitchFamily="34" charset="0"/>
              </a:rPr>
              <a:t>2011 Community Building Grant funded projects</a:t>
            </a:r>
          </a:p>
          <a:p>
            <a:pPr eaLnBrk="1" fontAlgn="auto" hangingPunct="1">
              <a:spcAft>
                <a:spcPts val="0"/>
              </a:spcAft>
              <a:buFont typeface="Arial" pitchFamily="34" charset="0"/>
              <a:buChar char="•"/>
              <a:defRPr/>
            </a:pPr>
            <a:endParaRPr lang="en-US" sz="12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1200" dirty="0" smtClean="0">
                <a:latin typeface="Arial" pitchFamily="34" charset="0"/>
                <a:cs typeface="Arial" pitchFamily="34" charset="0"/>
              </a:rPr>
              <a:t>Community Building Grants - Reporting Form</a:t>
            </a:r>
            <a:r>
              <a:rPr lang="en-US" sz="1200" dirty="0" smtClean="0">
                <a:latin typeface="Arial" pitchFamily="34" charset="0"/>
                <a:cs typeface="Arial" pitchFamily="34" charset="0"/>
                <a:hlinkClick r:id="rId3"/>
              </a:rPr>
              <a:t/>
            </a:r>
            <a:br>
              <a:rPr lang="en-US" sz="1200" dirty="0" smtClean="0">
                <a:latin typeface="Arial" pitchFamily="34" charset="0"/>
                <a:cs typeface="Arial" pitchFamily="34" charset="0"/>
                <a:hlinkClick r:id="rId3"/>
              </a:rPr>
            </a:br>
            <a:endParaRPr lang="en-US" sz="12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1200" dirty="0" smtClean="0">
                <a:latin typeface="Arial" pitchFamily="34" charset="0"/>
                <a:cs typeface="Arial" pitchFamily="34" charset="0"/>
              </a:rPr>
              <a:t>For questions or to have your organization added to our database for updates on funding opportunities, please email the name of your nonprofit organization, complete mailing address, phone number and name and title of the primary contact person by calling 713-685-2738.</a:t>
            </a:r>
            <a:r>
              <a:rPr lang="en-US" sz="1000" dirty="0" smtClean="0">
                <a:latin typeface="Arial" pitchFamily="34" charset="0"/>
                <a:cs typeface="Arial" pitchFamily="34" charset="0"/>
              </a:rPr>
              <a:t/>
            </a:r>
            <a:br>
              <a:rPr lang="en-US" sz="1000" dirty="0" smtClean="0">
                <a:latin typeface="Arial" pitchFamily="34" charset="0"/>
                <a:cs typeface="Arial" pitchFamily="34" charset="0"/>
              </a:rPr>
            </a:br>
            <a:r>
              <a:rPr lang="en-US" sz="1000" dirty="0" smtClean="0">
                <a:latin typeface="Arial" pitchFamily="34" charset="0"/>
                <a:cs typeface="Arial" pitchFamily="34" charset="0"/>
              </a:rPr>
              <a:t/>
            </a:r>
            <a:br>
              <a:rPr lang="en-US" sz="1000" dirty="0" smtClean="0">
                <a:latin typeface="Arial" pitchFamily="34" charset="0"/>
                <a:cs typeface="Arial" pitchFamily="34" charset="0"/>
              </a:rPr>
            </a:br>
            <a:r>
              <a:rPr lang="en-US" sz="1400" b="1" dirty="0" smtClean="0">
                <a:latin typeface="Arial" pitchFamily="34" charset="0"/>
                <a:cs typeface="Arial" pitchFamily="34" charset="0"/>
              </a:rPr>
              <a:t>Nonprofit Resource Library</a:t>
            </a:r>
            <a:r>
              <a:rPr lang="en-US" sz="1000" dirty="0" smtClean="0">
                <a:latin typeface="Arial" pitchFamily="34" charset="0"/>
                <a:cs typeface="Arial" pitchFamily="34" charset="0"/>
              </a:rPr>
              <a:t/>
            </a:r>
            <a:br>
              <a:rPr lang="en-US" sz="1000" dirty="0" smtClean="0">
                <a:latin typeface="Arial" pitchFamily="34" charset="0"/>
                <a:cs typeface="Arial" pitchFamily="34" charset="0"/>
              </a:rPr>
            </a:br>
            <a:r>
              <a:rPr lang="en-US" sz="1200" dirty="0" smtClean="0">
                <a:latin typeface="Arial" pitchFamily="34" charset="0"/>
                <a:cs typeface="Arial" pitchFamily="34" charset="0"/>
              </a:rPr>
              <a:t>The </a:t>
            </a:r>
            <a:r>
              <a:rPr lang="en-US" sz="1200" dirty="0" smtClean="0">
                <a:latin typeface="Arial" pitchFamily="34" charset="0"/>
                <a:cs typeface="Arial" pitchFamily="34" charset="0"/>
                <a:hlinkClick r:id="rId4"/>
              </a:rPr>
              <a:t>United Way Resource Library</a:t>
            </a:r>
            <a:r>
              <a:rPr lang="en-US" sz="1200" dirty="0" smtClean="0">
                <a:latin typeface="Arial" pitchFamily="34" charset="0"/>
                <a:cs typeface="Arial" pitchFamily="34" charset="0"/>
              </a:rPr>
              <a:t> can help you expand your grant options. Take advantage of the most comprehensive funder databases available.</a:t>
            </a:r>
          </a:p>
          <a:p>
            <a:pPr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Wingdings" pitchFamily="2" charset="2"/>
              <a:buNone/>
              <a:defRPr/>
            </a:pPr>
            <a:r>
              <a:rPr lang="en-US" sz="1200" b="1" dirty="0" smtClean="0">
                <a:solidFill>
                  <a:srgbClr val="FFFF00"/>
                </a:solidFill>
                <a:latin typeface="Arial Narrow" pitchFamily="34" charset="0"/>
              </a:rPr>
              <a:t>SOURCE: www.unitedwayhouston.org/Nonprofit+Connection/Grant+Opportunities</a:t>
            </a:r>
            <a:endParaRPr lang="en-US" sz="1200" b="1" dirty="0">
              <a:solidFill>
                <a:srgbClr val="FFFF00"/>
              </a:solidFill>
              <a:latin typeface="Arial Narrow" pitchFamily="34" charset="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1026"/>
          <p:cNvSpPr>
            <a:spLocks noGrp="1" noChangeArrowheads="1"/>
          </p:cNvSpPr>
          <p:nvPr>
            <p:ph type="ctrTitle" idx="4294967295"/>
          </p:nvPr>
        </p:nvSpPr>
        <p:spPr>
          <a:xfrm>
            <a:off x="381000" y="381000"/>
            <a:ext cx="2895600" cy="519113"/>
          </a:xfrm>
        </p:spPr>
        <p:txBody>
          <a:bodyPr/>
          <a:lstStyle/>
          <a:p>
            <a:pPr algn="l" eaLnBrk="1" hangingPunct="1"/>
            <a:r>
              <a:rPr lang="en-US" sz="2400" smtClean="0">
                <a:solidFill>
                  <a:schemeClr val="bg1"/>
                </a:solidFill>
                <a:latin typeface="Arial" charset="0"/>
                <a:cs typeface="Arial" charset="0"/>
              </a:rPr>
              <a:t>Grants</a:t>
            </a:r>
          </a:p>
        </p:txBody>
      </p:sp>
      <p:sp>
        <p:nvSpPr>
          <p:cNvPr id="87043" name="Rectangle 1027"/>
          <p:cNvSpPr>
            <a:spLocks noGrp="1" noChangeArrowheads="1"/>
          </p:cNvSpPr>
          <p:nvPr>
            <p:ph type="subTitle" idx="4294967295"/>
          </p:nvPr>
        </p:nvSpPr>
        <p:spPr>
          <a:xfrm>
            <a:off x="609600" y="1562100"/>
            <a:ext cx="6073775" cy="3276600"/>
          </a:xfrm>
        </p:spPr>
        <p:txBody>
          <a:bodyPr/>
          <a:lstStyle/>
          <a:p>
            <a:pPr marL="450850" indent="-450850" eaLnBrk="1" hangingPunct="1">
              <a:lnSpc>
                <a:spcPct val="80000"/>
              </a:lnSpc>
              <a:buFont typeface="Wingdings" pitchFamily="2" charset="2"/>
              <a:buNone/>
              <a:tabLst>
                <a:tab pos="3138488" algn="l"/>
              </a:tabLst>
            </a:pPr>
            <a:r>
              <a:rPr lang="en-US" sz="1400" b="1" smtClean="0">
                <a:latin typeface="Arial" charset="0"/>
              </a:rPr>
              <a:t>Grant resources for non-profits and small businesses:</a:t>
            </a:r>
          </a:p>
          <a:p>
            <a:pPr marL="450850" indent="-450850" eaLnBrk="1" hangingPunct="1">
              <a:lnSpc>
                <a:spcPct val="80000"/>
              </a:lnSpc>
              <a:buFont typeface="Wingdings" pitchFamily="2" charset="2"/>
              <a:buNone/>
              <a:tabLst>
                <a:tab pos="3138488" algn="l"/>
              </a:tabLst>
            </a:pPr>
            <a:endParaRPr lang="en-US" sz="1400" b="1" smtClean="0">
              <a:latin typeface="Arial" charset="0"/>
            </a:endParaRPr>
          </a:p>
          <a:p>
            <a:pPr marL="450850" indent="-450850" eaLnBrk="1" hangingPunct="1">
              <a:lnSpc>
                <a:spcPct val="110000"/>
              </a:lnSpc>
              <a:buFont typeface="Wingdings" pitchFamily="2" charset="2"/>
              <a:buChar char="q"/>
              <a:tabLst>
                <a:tab pos="3138488" algn="l"/>
              </a:tabLst>
            </a:pPr>
            <a:r>
              <a:rPr lang="en-US" sz="1400" i="1" smtClean="0">
                <a:latin typeface="Arial" charset="0"/>
              </a:rPr>
              <a:t>www.grants.gov </a:t>
            </a:r>
          </a:p>
          <a:p>
            <a:pPr marL="450850" indent="-450850" eaLnBrk="1" hangingPunct="1">
              <a:lnSpc>
                <a:spcPct val="110000"/>
              </a:lnSpc>
              <a:buFont typeface="Wingdings" pitchFamily="2" charset="2"/>
              <a:buChar char="q"/>
              <a:tabLst>
                <a:tab pos="3138488" algn="l"/>
              </a:tabLst>
            </a:pPr>
            <a:r>
              <a:rPr lang="en-US" sz="1400" i="1" smtClean="0">
                <a:latin typeface="Arial" charset="0"/>
              </a:rPr>
              <a:t>Catalog of Federal Domestic Assistance </a:t>
            </a:r>
            <a:r>
              <a:rPr lang="en-US" sz="1200" i="1" smtClean="0">
                <a:latin typeface="Arial" charset="0"/>
              </a:rPr>
              <a:t>(www.cfda.gov)</a:t>
            </a:r>
          </a:p>
          <a:p>
            <a:pPr marL="450850" indent="-450850" eaLnBrk="1" hangingPunct="1">
              <a:lnSpc>
                <a:spcPct val="110000"/>
              </a:lnSpc>
              <a:buFont typeface="Wingdings" pitchFamily="2" charset="2"/>
              <a:buChar char="q"/>
              <a:tabLst>
                <a:tab pos="3138488" algn="l"/>
              </a:tabLst>
            </a:pPr>
            <a:r>
              <a:rPr lang="en-US" sz="1400" i="1" smtClean="0">
                <a:latin typeface="Arial" charset="0"/>
              </a:rPr>
              <a:t>The Foundation Center </a:t>
            </a:r>
            <a:r>
              <a:rPr lang="en-US" sz="1200" i="1" smtClean="0">
                <a:latin typeface="Arial" charset="0"/>
              </a:rPr>
              <a:t>(foundationcenter.org)</a:t>
            </a:r>
          </a:p>
          <a:p>
            <a:pPr marL="450850" indent="-450850" eaLnBrk="1" hangingPunct="1">
              <a:lnSpc>
                <a:spcPct val="110000"/>
              </a:lnSpc>
              <a:buFont typeface="Wingdings" pitchFamily="2" charset="2"/>
              <a:buChar char="q"/>
              <a:tabLst>
                <a:tab pos="3138488" algn="l"/>
              </a:tabLst>
            </a:pPr>
            <a:r>
              <a:rPr lang="en-US" sz="1400" i="1" smtClean="0">
                <a:latin typeface="Arial" charset="0"/>
              </a:rPr>
              <a:t>The Grantsmanship Center </a:t>
            </a:r>
            <a:r>
              <a:rPr lang="en-US" sz="1200" i="1" smtClean="0">
                <a:latin typeface="Arial" charset="0"/>
              </a:rPr>
              <a:t>(www.tgci.com)</a:t>
            </a:r>
          </a:p>
          <a:p>
            <a:pPr marL="450850" indent="-450850" eaLnBrk="1" hangingPunct="1">
              <a:lnSpc>
                <a:spcPct val="110000"/>
              </a:lnSpc>
              <a:buFont typeface="Wingdings" pitchFamily="2" charset="2"/>
              <a:buChar char="q"/>
              <a:tabLst>
                <a:tab pos="3138488" algn="l"/>
              </a:tabLst>
            </a:pPr>
            <a:r>
              <a:rPr lang="en-US" sz="1400" i="1" smtClean="0">
                <a:latin typeface="Arial" charset="0"/>
              </a:rPr>
              <a:t>www.business.gov</a:t>
            </a:r>
          </a:p>
          <a:p>
            <a:pPr marL="450850" indent="-450850" eaLnBrk="1" hangingPunct="1">
              <a:lnSpc>
                <a:spcPct val="110000"/>
              </a:lnSpc>
              <a:buFont typeface="Wingdings" pitchFamily="2" charset="2"/>
              <a:buChar char="q"/>
              <a:tabLst>
                <a:tab pos="3138488" algn="l"/>
              </a:tabLst>
            </a:pPr>
            <a:r>
              <a:rPr lang="en-US" sz="1400" i="1" smtClean="0">
                <a:latin typeface="Arial" charset="0"/>
              </a:rPr>
              <a:t>www.houstonlibrary.org</a:t>
            </a:r>
          </a:p>
          <a:p>
            <a:pPr marL="450850" indent="-450850" eaLnBrk="1" hangingPunct="1">
              <a:lnSpc>
                <a:spcPct val="110000"/>
              </a:lnSpc>
              <a:buFont typeface="Wingdings" pitchFamily="2" charset="2"/>
              <a:buChar char="q"/>
              <a:tabLst>
                <a:tab pos="3138488" algn="l"/>
              </a:tabLst>
            </a:pPr>
            <a:r>
              <a:rPr lang="en-US" sz="1400" i="1" smtClean="0">
                <a:latin typeface="Arial" charset="0"/>
              </a:rPr>
              <a:t>City of Houston Housing and Community Development Dept. (CDBG Grants)  (</a:t>
            </a:r>
            <a:r>
              <a:rPr lang="en-US" sz="1200" i="1" smtClean="0">
                <a:latin typeface="Arial" charset="0"/>
              </a:rPr>
              <a:t>www.houstontx.gov/housing/index.html)</a:t>
            </a:r>
          </a:p>
          <a:p>
            <a:pPr marL="450850" indent="-450850" eaLnBrk="1" hangingPunct="1">
              <a:lnSpc>
                <a:spcPct val="110000"/>
              </a:lnSpc>
              <a:buFont typeface="Wingdings" pitchFamily="2" charset="2"/>
              <a:buChar char="q"/>
              <a:tabLst>
                <a:tab pos="3138488" algn="l"/>
              </a:tabLst>
            </a:pPr>
            <a:r>
              <a:rPr lang="en-US" sz="1400" i="1" smtClean="0">
                <a:latin typeface="Arial" charset="0"/>
              </a:rPr>
              <a:t>UH Graduate College of Social Work </a:t>
            </a:r>
            <a:r>
              <a:rPr lang="en-US" sz="1200" i="1" smtClean="0">
                <a:latin typeface="Arial" charset="0"/>
              </a:rPr>
              <a:t>(www.uh.edu)</a:t>
            </a:r>
          </a:p>
          <a:p>
            <a:pPr marL="450850" indent="-450850" eaLnBrk="1" hangingPunct="1">
              <a:lnSpc>
                <a:spcPct val="110000"/>
              </a:lnSpc>
              <a:tabLst>
                <a:tab pos="3138488" algn="l"/>
              </a:tabLst>
            </a:pPr>
            <a:endParaRPr lang="en-US" sz="1400" b="1" smtClean="0">
              <a:latin typeface="Arial" charset="0"/>
            </a:endParaRPr>
          </a:p>
          <a:p>
            <a:pPr marL="450850" indent="-450850" eaLnBrk="1" hangingPunct="1">
              <a:lnSpc>
                <a:spcPct val="110000"/>
              </a:lnSpc>
              <a:tabLst>
                <a:tab pos="3138488" algn="l"/>
              </a:tabLst>
            </a:pPr>
            <a:endParaRPr lang="en-US" sz="1200" b="1" smtClean="0">
              <a:latin typeface="Eras Demi ITC" pitchFamily="34" charset="0"/>
            </a:endParaRPr>
          </a:p>
          <a:p>
            <a:pPr marL="450850" indent="-450850" algn="ctr" eaLnBrk="1" hangingPunct="1">
              <a:lnSpc>
                <a:spcPct val="110000"/>
              </a:lnSpc>
              <a:buFont typeface="Wingdings" pitchFamily="2" charset="2"/>
              <a:buNone/>
              <a:tabLst>
                <a:tab pos="3138488" algn="l"/>
              </a:tabLst>
            </a:pPr>
            <a:endParaRPr lang="en-US" sz="1000" b="1" smtClean="0">
              <a:solidFill>
                <a:schemeClr val="folHlink"/>
              </a:solidFill>
              <a:latin typeface="Eras Demi ITC" pitchFamily="34" charset="0"/>
            </a:endParaRPr>
          </a:p>
          <a:p>
            <a:pPr marL="450850" indent="-450850" algn="ctr" eaLnBrk="1" hangingPunct="1">
              <a:lnSpc>
                <a:spcPct val="80000"/>
              </a:lnSpc>
              <a:buFont typeface="Wingdings" pitchFamily="2" charset="2"/>
              <a:buNone/>
              <a:tabLst>
                <a:tab pos="3138488" algn="l"/>
              </a:tabLst>
            </a:pPr>
            <a:endParaRPr lang="en-US" sz="1800" b="1" smtClean="0"/>
          </a:p>
          <a:p>
            <a:pPr marL="450850" indent="-450850" algn="ctr" eaLnBrk="1" hangingPunct="1">
              <a:lnSpc>
                <a:spcPct val="80000"/>
              </a:lnSpc>
              <a:tabLst>
                <a:tab pos="3138488" algn="l"/>
              </a:tabLst>
            </a:pPr>
            <a:endParaRPr lang="en-US" sz="1800" b="1" smtClean="0"/>
          </a:p>
        </p:txBody>
      </p:sp>
      <p:pic>
        <p:nvPicPr>
          <p:cNvPr id="87050" name="Picture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09800"/>
            <a:ext cx="1319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035"/>
          <p:cNvSpPr txBox="1">
            <a:spLocks noChangeArrowheads="1"/>
          </p:cNvSpPr>
          <p:nvPr/>
        </p:nvSpPr>
        <p:spPr bwMode="auto">
          <a:xfrm>
            <a:off x="1120775" y="4953000"/>
            <a:ext cx="5410200" cy="898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20000"/>
              </a:spcBef>
              <a:buClr>
                <a:schemeClr val="hlink"/>
              </a:buClr>
              <a:buSzPct val="60000"/>
              <a:buFont typeface="Wingdings" pitchFamily="2" charset="2"/>
              <a:buNone/>
            </a:pPr>
            <a:r>
              <a:rPr lang="en-US" sz="1200" b="1">
                <a:solidFill>
                  <a:schemeClr val="bg1"/>
                </a:solidFill>
                <a:latin typeface="Arial Narrow" pitchFamily="34" charset="0"/>
              </a:rPr>
              <a:t>NOTE:  Grants are NOT normally available for start up companies.  Before you pay someone promising grant money, contact the Texas Attorney General and check on their complaint record (713.223.5886).  Also contact the Houston Better Business Bureau @ 713.868.9500.  BEWARE OF PROMISES!!</a:t>
            </a:r>
            <a:endParaRPr lang="en-US" sz="1200">
              <a:solidFill>
                <a:schemeClr val="bg1"/>
              </a:solidFill>
              <a:latin typeface="Arial Narrow" pitchFamily="34" charset="0"/>
            </a:endParaRPr>
          </a:p>
        </p:txBody>
      </p:sp>
      <p:pic>
        <p:nvPicPr>
          <p:cNvPr id="14342" name="Picture 1037" descr="MOB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1+#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 calcmode="lin" valueType="num">
                                      <p:cBhvr additive="base">
                                        <p:cTn id="12" dur="500"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 calcmode="lin" valueType="num">
                                      <p:cBhvr additive="base">
                                        <p:cTn id="17" dur="500" fill="hold"/>
                                        <p:tgtEl>
                                          <p:spTgt spid="8704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 calcmode="lin" valueType="num">
                                      <p:cBhvr additive="base">
                                        <p:cTn id="22" dur="500" fill="hold"/>
                                        <p:tgtEl>
                                          <p:spTgt spid="8704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704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 calcmode="lin" valueType="num">
                                      <p:cBhvr additive="base">
                                        <p:cTn id="27" dur="500" fill="hold"/>
                                        <p:tgtEl>
                                          <p:spTgt spid="8704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704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7043">
                                            <p:txEl>
                                              <p:pRg st="5" end="5"/>
                                            </p:txEl>
                                          </p:spTgt>
                                        </p:tgtEl>
                                        <p:attrNameLst>
                                          <p:attrName>style.visibility</p:attrName>
                                        </p:attrNameLst>
                                      </p:cBhvr>
                                      <p:to>
                                        <p:strVal val="visible"/>
                                      </p:to>
                                    </p:set>
                                    <p:anim calcmode="lin" valueType="num">
                                      <p:cBhvr additive="base">
                                        <p:cTn id="32" dur="500" fill="hold"/>
                                        <p:tgtEl>
                                          <p:spTgt spid="8704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87043">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87043">
                                            <p:txEl>
                                              <p:pRg st="6" end="6"/>
                                            </p:txEl>
                                          </p:spTgt>
                                        </p:tgtEl>
                                        <p:attrNameLst>
                                          <p:attrName>style.visibility</p:attrName>
                                        </p:attrNameLst>
                                      </p:cBhvr>
                                      <p:to>
                                        <p:strVal val="visible"/>
                                      </p:to>
                                    </p:set>
                                    <p:anim calcmode="lin" valueType="num">
                                      <p:cBhvr additive="base">
                                        <p:cTn id="37" dur="500" fill="hold"/>
                                        <p:tgtEl>
                                          <p:spTgt spid="8704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7043">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87043">
                                            <p:txEl>
                                              <p:pRg st="7" end="7"/>
                                            </p:txEl>
                                          </p:spTgt>
                                        </p:tgtEl>
                                        <p:attrNameLst>
                                          <p:attrName>style.visibility</p:attrName>
                                        </p:attrNameLst>
                                      </p:cBhvr>
                                      <p:to>
                                        <p:strVal val="visible"/>
                                      </p:to>
                                    </p:set>
                                    <p:anim calcmode="lin" valueType="num">
                                      <p:cBhvr additive="base">
                                        <p:cTn id="42" dur="500" fill="hold"/>
                                        <p:tgtEl>
                                          <p:spTgt spid="87043">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7043">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87043">
                                            <p:txEl>
                                              <p:pRg st="8" end="8"/>
                                            </p:txEl>
                                          </p:spTgt>
                                        </p:tgtEl>
                                        <p:attrNameLst>
                                          <p:attrName>style.visibility</p:attrName>
                                        </p:attrNameLst>
                                      </p:cBhvr>
                                      <p:to>
                                        <p:strVal val="visible"/>
                                      </p:to>
                                    </p:set>
                                    <p:anim calcmode="lin" valueType="num">
                                      <p:cBhvr additive="base">
                                        <p:cTn id="47" dur="500" fill="hold"/>
                                        <p:tgtEl>
                                          <p:spTgt spid="87043">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7043">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87043">
                                            <p:txEl>
                                              <p:pRg st="9" end="9"/>
                                            </p:txEl>
                                          </p:spTgt>
                                        </p:tgtEl>
                                        <p:attrNameLst>
                                          <p:attrName>style.visibility</p:attrName>
                                        </p:attrNameLst>
                                      </p:cBhvr>
                                      <p:to>
                                        <p:strVal val="visible"/>
                                      </p:to>
                                    </p:set>
                                    <p:anim calcmode="lin" valueType="num">
                                      <p:cBhvr additive="base">
                                        <p:cTn id="52" dur="500" fill="hold"/>
                                        <p:tgtEl>
                                          <p:spTgt spid="87043">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87043">
                                            <p:txEl>
                                              <p:pRg st="9" end="9"/>
                                            </p:txEl>
                                          </p:spTgt>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87050"/>
                                        </p:tgtEl>
                                        <p:attrNameLst>
                                          <p:attrName>style.visibility</p:attrName>
                                        </p:attrNameLst>
                                      </p:cBhvr>
                                      <p:to>
                                        <p:strVal val="visible"/>
                                      </p:to>
                                    </p:set>
                                    <p:anim calcmode="lin" valueType="num">
                                      <p:cBhvr additive="base">
                                        <p:cTn id="56" dur="500" fill="hold"/>
                                        <p:tgtEl>
                                          <p:spTgt spid="87050"/>
                                        </p:tgtEl>
                                        <p:attrNameLst>
                                          <p:attrName>ppt_x</p:attrName>
                                        </p:attrNameLst>
                                      </p:cBhvr>
                                      <p:tavLst>
                                        <p:tav tm="0">
                                          <p:val>
                                            <p:strVal val="1+#ppt_w/2"/>
                                          </p:val>
                                        </p:tav>
                                        <p:tav tm="100000">
                                          <p:val>
                                            <p:strVal val="#ppt_x"/>
                                          </p:val>
                                        </p:tav>
                                      </p:tavLst>
                                    </p:anim>
                                    <p:anim calcmode="lin" valueType="num">
                                      <p:cBhvr additive="base">
                                        <p:cTn id="57" dur="500" fill="hold"/>
                                        <p:tgtEl>
                                          <p:spTgt spid="87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P spid="87043"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533400" y="388938"/>
            <a:ext cx="3917950" cy="411162"/>
          </a:xfrm>
        </p:spPr>
        <p:txBody>
          <a:bodyPr/>
          <a:lstStyle/>
          <a:p>
            <a:pPr eaLnBrk="1" hangingPunct="1"/>
            <a:r>
              <a:rPr lang="en-US" sz="2400" smtClean="0">
                <a:solidFill>
                  <a:schemeClr val="bg1"/>
                </a:solidFill>
                <a:latin typeface="Arial" charset="0"/>
                <a:cs typeface="Arial" charset="0"/>
              </a:rPr>
              <a:t>Business Plan Basics</a:t>
            </a:r>
          </a:p>
        </p:txBody>
      </p:sp>
      <p:sp>
        <p:nvSpPr>
          <p:cNvPr id="123908" name="Text Box 4"/>
          <p:cNvSpPr txBox="1">
            <a:spLocks noChangeArrowheads="1"/>
          </p:cNvSpPr>
          <p:nvPr/>
        </p:nvSpPr>
        <p:spPr bwMode="auto">
          <a:xfrm>
            <a:off x="419100" y="2590800"/>
            <a:ext cx="6400800" cy="3309938"/>
          </a:xfrm>
          <a:prstGeom prst="rect">
            <a:avLst/>
          </a:prstGeom>
          <a:noFill/>
          <a:ln w="9525">
            <a:noFill/>
            <a:miter lim="800000"/>
            <a:headEnd/>
            <a:tailEnd/>
          </a:ln>
          <a:effectLst/>
        </p:spPr>
        <p:txBody>
          <a:bodyPr>
            <a:spAutoFit/>
          </a:bodyPr>
          <a:lstStyle/>
          <a:p>
            <a:pPr marL="457200" indent="-457200">
              <a:spcBef>
                <a:spcPct val="30000"/>
              </a:spcBef>
              <a:buSzPct val="70000"/>
              <a:buFont typeface="Wingdings" pitchFamily="2" charset="2"/>
              <a:buChar char="q"/>
              <a:defRPr/>
            </a:pPr>
            <a:r>
              <a:rPr lang="en-US" i="1" dirty="0"/>
              <a:t>Creates an organized view of your business ideas</a:t>
            </a:r>
          </a:p>
          <a:p>
            <a:pPr marL="457200" indent="-457200">
              <a:spcBef>
                <a:spcPct val="30000"/>
              </a:spcBef>
              <a:buSzPct val="70000"/>
              <a:buFont typeface="Wingdings" pitchFamily="2" charset="2"/>
              <a:buChar char="q"/>
              <a:defRPr/>
            </a:pPr>
            <a:r>
              <a:rPr lang="en-US" i="1" dirty="0"/>
              <a:t>Helps identify your business’ strengths and weaknesses, </a:t>
            </a:r>
          </a:p>
          <a:p>
            <a:pPr>
              <a:spcBef>
                <a:spcPct val="30000"/>
              </a:spcBef>
              <a:buSzPct val="70000"/>
              <a:defRPr/>
            </a:pPr>
            <a:r>
              <a:rPr lang="en-US" i="1" dirty="0"/>
              <a:t>	as well as your experience</a:t>
            </a:r>
          </a:p>
          <a:p>
            <a:pPr marL="457200" indent="-457200">
              <a:spcBef>
                <a:spcPct val="30000"/>
              </a:spcBef>
              <a:buSzPct val="70000"/>
              <a:buFont typeface="Wingdings" pitchFamily="2" charset="2"/>
              <a:buChar char="q"/>
              <a:defRPr/>
            </a:pPr>
            <a:r>
              <a:rPr lang="en-US" i="1" dirty="0"/>
              <a:t>Provides direction and contingencies</a:t>
            </a:r>
          </a:p>
          <a:p>
            <a:pPr marL="457200" indent="-457200">
              <a:spcBef>
                <a:spcPct val="30000"/>
              </a:spcBef>
              <a:buSzPct val="70000"/>
              <a:buFont typeface="Wingdings" pitchFamily="2" charset="2"/>
              <a:buChar char="q"/>
              <a:defRPr/>
            </a:pPr>
            <a:r>
              <a:rPr lang="en-US" i="1" dirty="0"/>
              <a:t>Provides an analysis of the target market</a:t>
            </a:r>
          </a:p>
          <a:p>
            <a:pPr marL="457200" indent="-457200">
              <a:spcBef>
                <a:spcPct val="30000"/>
              </a:spcBef>
              <a:buSzPct val="70000"/>
              <a:buFont typeface="Wingdings" pitchFamily="2" charset="2"/>
              <a:buChar char="q"/>
              <a:defRPr/>
            </a:pPr>
            <a:r>
              <a:rPr lang="en-US" i="1" dirty="0"/>
              <a:t>Describes your product, service, and pricing structure</a:t>
            </a:r>
          </a:p>
          <a:p>
            <a:pPr marL="457200" indent="-457200">
              <a:spcBef>
                <a:spcPct val="30000"/>
              </a:spcBef>
              <a:buSzPct val="70000"/>
              <a:buFont typeface="Wingdings" pitchFamily="2" charset="2"/>
              <a:buChar char="q"/>
              <a:defRPr/>
            </a:pPr>
            <a:r>
              <a:rPr lang="en-US" i="1" dirty="0"/>
              <a:t>A review of the management team and practices</a:t>
            </a:r>
          </a:p>
          <a:p>
            <a:pPr marL="457200" indent="-457200">
              <a:spcBef>
                <a:spcPct val="30000"/>
              </a:spcBef>
              <a:buSzPct val="70000"/>
              <a:buFont typeface="Wingdings" pitchFamily="2" charset="2"/>
              <a:buChar char="q"/>
              <a:defRPr/>
            </a:pPr>
            <a:r>
              <a:rPr lang="en-US" i="1" dirty="0"/>
              <a:t>Identifies capital requirements at start up and in the future</a:t>
            </a:r>
          </a:p>
          <a:p>
            <a:pPr marL="457200" indent="-457200">
              <a:spcBef>
                <a:spcPct val="30000"/>
              </a:spcBef>
              <a:defRPr/>
            </a:pPr>
            <a:endParaRPr lang="en-US" b="1" i="1" dirty="0">
              <a:effectLst>
                <a:outerShdw blurRad="38100" dist="38100" dir="2700000" algn="tl">
                  <a:srgbClr val="000000"/>
                </a:outerShdw>
              </a:effectLst>
            </a:endParaRPr>
          </a:p>
          <a:p>
            <a:pPr marL="457200" indent="-457200">
              <a:spcBef>
                <a:spcPct val="30000"/>
              </a:spcBef>
              <a:defRPr/>
            </a:pPr>
            <a:endParaRPr lang="en-US" b="1" i="1" dirty="0">
              <a:effectLst>
                <a:outerShdw blurRad="38100" dist="38100" dir="2700000" algn="tl">
                  <a:srgbClr val="000000"/>
                </a:outerShdw>
              </a:effectLst>
            </a:endParaRPr>
          </a:p>
          <a:p>
            <a:pPr marL="457200" indent="-457200">
              <a:spcBef>
                <a:spcPct val="30000"/>
              </a:spcBef>
              <a:defRPr/>
            </a:pPr>
            <a:r>
              <a:rPr lang="en-US" sz="900" b="1" dirty="0">
                <a:latin typeface="Arial Narrow" pitchFamily="34" charset="0"/>
              </a:rPr>
              <a:t>SOURCE: web.sba.gov/</a:t>
            </a:r>
            <a:r>
              <a:rPr lang="en-US" sz="900" b="1" dirty="0" err="1">
                <a:latin typeface="Arial Narrow" pitchFamily="34" charset="0"/>
              </a:rPr>
              <a:t>busplantemplate</a:t>
            </a:r>
            <a:r>
              <a:rPr lang="en-US" sz="900" b="1" dirty="0">
                <a:latin typeface="Arial Narrow" pitchFamily="34" charset="0"/>
              </a:rPr>
              <a:t>/BizPlanStart.cfm</a:t>
            </a:r>
          </a:p>
          <a:p>
            <a:pPr marL="457200" indent="-457200">
              <a:spcBef>
                <a:spcPct val="30000"/>
              </a:spcBef>
              <a:defRPr/>
            </a:pPr>
            <a:endParaRPr lang="en-US" sz="1200" b="1" dirty="0">
              <a:solidFill>
                <a:schemeClr val="folHlink"/>
              </a:solidFill>
              <a:effectLst>
                <a:outerShdw blurRad="38100" dist="38100" dir="2700000" algn="tl">
                  <a:srgbClr val="000000"/>
                </a:outerShdw>
              </a:effectLst>
              <a:latin typeface="Arial Narrow" pitchFamily="34" charset="0"/>
            </a:endParaRPr>
          </a:p>
        </p:txBody>
      </p:sp>
      <p:pic>
        <p:nvPicPr>
          <p:cNvPr id="15364" name="Picture 1029"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381000" y="1754188"/>
            <a:ext cx="4343400"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sz="1600" b="1"/>
              <a:t>Why do people create a business plan?</a:t>
            </a:r>
          </a:p>
        </p:txBody>
      </p:sp>
      <p:pic>
        <p:nvPicPr>
          <p:cNvPr id="15366" name="Picture 7" descr="http://www.wickedstart.com/blog/tenstepstostartup/files/2011/07/businessplan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971800"/>
            <a:ext cx="2159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1000" fill="hold"/>
                                        <p:tgtEl>
                                          <p:spTgt spid="123906"/>
                                        </p:tgtEl>
                                        <p:attrNameLst>
                                          <p:attrName>ppt_w</p:attrName>
                                        </p:attrNameLst>
                                      </p:cBhvr>
                                      <p:tavLst>
                                        <p:tav tm="0">
                                          <p:val>
                                            <p:fltVal val="0"/>
                                          </p:val>
                                        </p:tav>
                                        <p:tav tm="100000">
                                          <p:val>
                                            <p:strVal val="#ppt_w"/>
                                          </p:val>
                                        </p:tav>
                                      </p:tavLst>
                                    </p:anim>
                                    <p:anim calcmode="lin" valueType="num">
                                      <p:cBhvr>
                                        <p:cTn id="8" dur="1000" fill="hold"/>
                                        <p:tgtEl>
                                          <p:spTgt spid="123906"/>
                                        </p:tgtEl>
                                        <p:attrNameLst>
                                          <p:attrName>ppt_h</p:attrName>
                                        </p:attrNameLst>
                                      </p:cBhvr>
                                      <p:tavLst>
                                        <p:tav tm="0">
                                          <p:val>
                                            <p:fltVal val="0"/>
                                          </p:val>
                                        </p:tav>
                                        <p:tav tm="100000">
                                          <p:val>
                                            <p:strVal val="#ppt_h"/>
                                          </p:val>
                                        </p:tav>
                                      </p:tavLst>
                                    </p:anim>
                                    <p:anim calcmode="lin" valueType="num">
                                      <p:cBhvr>
                                        <p:cTn id="9" dur="1000" fill="hold"/>
                                        <p:tgtEl>
                                          <p:spTgt spid="1239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3906"/>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23908"/>
                                        </p:tgtEl>
                                        <p:attrNameLst>
                                          <p:attrName>style.visibility</p:attrName>
                                        </p:attrNameLst>
                                      </p:cBhvr>
                                      <p:to>
                                        <p:strVal val="visible"/>
                                      </p:to>
                                    </p:set>
                                    <p:anim calcmode="lin" valueType="num">
                                      <p:cBhvr>
                                        <p:cTn id="14" dur="1000" fill="hold"/>
                                        <p:tgtEl>
                                          <p:spTgt spid="123908"/>
                                        </p:tgtEl>
                                        <p:attrNameLst>
                                          <p:attrName>ppt_w</p:attrName>
                                        </p:attrNameLst>
                                      </p:cBhvr>
                                      <p:tavLst>
                                        <p:tav tm="0">
                                          <p:val>
                                            <p:fltVal val="0"/>
                                          </p:val>
                                        </p:tav>
                                        <p:tav tm="100000">
                                          <p:val>
                                            <p:strVal val="#ppt_w"/>
                                          </p:val>
                                        </p:tav>
                                      </p:tavLst>
                                    </p:anim>
                                    <p:anim calcmode="lin" valueType="num">
                                      <p:cBhvr>
                                        <p:cTn id="15" dur="1000" fill="hold"/>
                                        <p:tgtEl>
                                          <p:spTgt spid="123908"/>
                                        </p:tgtEl>
                                        <p:attrNameLst>
                                          <p:attrName>ppt_h</p:attrName>
                                        </p:attrNameLst>
                                      </p:cBhvr>
                                      <p:tavLst>
                                        <p:tav tm="0">
                                          <p:val>
                                            <p:fltVal val="0"/>
                                          </p:val>
                                        </p:tav>
                                        <p:tav tm="100000">
                                          <p:val>
                                            <p:strVal val="#ppt_h"/>
                                          </p:val>
                                        </p:tav>
                                      </p:tavLst>
                                    </p:anim>
                                    <p:anim calcmode="lin" valueType="num">
                                      <p:cBhvr>
                                        <p:cTn id="16" dur="1000" fill="hold"/>
                                        <p:tgtEl>
                                          <p:spTgt spid="12390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390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457200" y="334963"/>
            <a:ext cx="5572125" cy="684212"/>
          </a:xfrm>
        </p:spPr>
        <p:txBody>
          <a:bodyPr/>
          <a:lstStyle/>
          <a:p>
            <a:pPr algn="l" eaLnBrk="1" hangingPunct="1"/>
            <a:r>
              <a:rPr lang="en-US" sz="2400" smtClean="0">
                <a:solidFill>
                  <a:schemeClr val="bg1"/>
                </a:solidFill>
                <a:latin typeface="Arial" charset="0"/>
                <a:cs typeface="Arial" charset="0"/>
              </a:rPr>
              <a:t>Getting Started Packet</a:t>
            </a:r>
            <a:br>
              <a:rPr lang="en-US" sz="2400" smtClean="0">
                <a:solidFill>
                  <a:schemeClr val="bg1"/>
                </a:solidFill>
                <a:latin typeface="Arial" charset="0"/>
                <a:cs typeface="Arial" charset="0"/>
              </a:rPr>
            </a:br>
            <a:r>
              <a:rPr lang="en-US" sz="1400" smtClean="0">
                <a:solidFill>
                  <a:schemeClr val="bg1"/>
                </a:solidFill>
                <a:latin typeface="Arial" charset="0"/>
                <a:cs typeface="Arial" charset="0"/>
              </a:rPr>
              <a:t>Contents</a:t>
            </a:r>
          </a:p>
        </p:txBody>
      </p:sp>
      <p:sp>
        <p:nvSpPr>
          <p:cNvPr id="8198" name="Text Box 6"/>
          <p:cNvSpPr txBox="1">
            <a:spLocks noChangeArrowheads="1"/>
          </p:cNvSpPr>
          <p:nvPr/>
        </p:nvSpPr>
        <p:spPr bwMode="auto">
          <a:xfrm>
            <a:off x="1196975" y="2286000"/>
            <a:ext cx="3657600" cy="27320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75000"/>
              </a:lnSpc>
              <a:buSzPct val="60000"/>
              <a:buFont typeface="Wingdings" pitchFamily="2" charset="2"/>
              <a:buChar char="q"/>
            </a:pPr>
            <a:r>
              <a:rPr lang="en-US" i="1">
                <a:latin typeface="Eras Demi ITC" pitchFamily="34" charset="0"/>
              </a:rPr>
              <a:t>  </a:t>
            </a:r>
            <a:r>
              <a:rPr lang="en-US" i="1"/>
              <a:t>Minimum Requirements</a:t>
            </a:r>
          </a:p>
          <a:p>
            <a:pPr eaLnBrk="1" hangingPunct="1">
              <a:lnSpc>
                <a:spcPct val="175000"/>
              </a:lnSpc>
              <a:buSzPct val="60000"/>
              <a:buFont typeface="Wingdings" pitchFamily="2" charset="2"/>
              <a:buChar char="q"/>
            </a:pPr>
            <a:r>
              <a:rPr lang="en-US" i="1"/>
              <a:t>  City, County Requirements</a:t>
            </a:r>
          </a:p>
          <a:p>
            <a:pPr eaLnBrk="1" hangingPunct="1">
              <a:lnSpc>
                <a:spcPct val="175000"/>
              </a:lnSpc>
              <a:buSzPct val="60000"/>
              <a:buFont typeface="Wingdings" pitchFamily="2" charset="2"/>
              <a:buChar char="q"/>
            </a:pPr>
            <a:r>
              <a:rPr lang="en-US" i="1"/>
              <a:t>  Local And State Regulations</a:t>
            </a:r>
          </a:p>
          <a:p>
            <a:pPr eaLnBrk="1" hangingPunct="1">
              <a:lnSpc>
                <a:spcPct val="175000"/>
              </a:lnSpc>
              <a:buSzPct val="60000"/>
              <a:buFont typeface="Wingdings" pitchFamily="2" charset="2"/>
              <a:buChar char="q"/>
            </a:pPr>
            <a:r>
              <a:rPr lang="en-US" i="1"/>
              <a:t>  Federal Regulations</a:t>
            </a:r>
          </a:p>
          <a:p>
            <a:pPr eaLnBrk="1" hangingPunct="1">
              <a:lnSpc>
                <a:spcPct val="175000"/>
              </a:lnSpc>
              <a:buSzPct val="60000"/>
              <a:buFont typeface="Wingdings" pitchFamily="2" charset="2"/>
              <a:buChar char="q"/>
            </a:pPr>
            <a:r>
              <a:rPr lang="en-US" i="1"/>
              <a:t>  Employer Responsibilities</a:t>
            </a:r>
          </a:p>
          <a:p>
            <a:pPr eaLnBrk="1" hangingPunct="1">
              <a:lnSpc>
                <a:spcPct val="175000"/>
              </a:lnSpc>
              <a:buSzPct val="60000"/>
              <a:buFont typeface="Wingdings" pitchFamily="2" charset="2"/>
              <a:buChar char="q"/>
            </a:pPr>
            <a:r>
              <a:rPr lang="en-US" i="1"/>
              <a:t>  Workplace Posters / Contract Labor</a:t>
            </a:r>
          </a:p>
          <a:p>
            <a:pPr eaLnBrk="1" hangingPunct="1">
              <a:lnSpc>
                <a:spcPct val="175000"/>
              </a:lnSpc>
              <a:buSzPct val="60000"/>
              <a:buFont typeface="Wingdings" pitchFamily="2" charset="2"/>
              <a:buChar char="q"/>
            </a:pPr>
            <a:r>
              <a:rPr lang="en-US" i="1"/>
              <a:t>  Supporting Information</a:t>
            </a:r>
          </a:p>
        </p:txBody>
      </p:sp>
      <p:pic>
        <p:nvPicPr>
          <p:cNvPr id="16388" name="Picture 1039"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8338" y="1974850"/>
            <a:ext cx="2328862"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1+#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4800"/>
            <a:ext cx="5346700" cy="657225"/>
          </a:xfrm>
        </p:spPr>
        <p:txBody>
          <a:bodyPr/>
          <a:lstStyle/>
          <a:p>
            <a:pPr algn="l" eaLnBrk="1" hangingPunct="1"/>
            <a:r>
              <a:rPr lang="en-US" sz="2400" smtClean="0">
                <a:solidFill>
                  <a:schemeClr val="bg1"/>
                </a:solidFill>
                <a:latin typeface="Arial" charset="0"/>
                <a:cs typeface="Arial" charset="0"/>
              </a:rPr>
              <a:t>Minimum Requirements</a:t>
            </a:r>
            <a:br>
              <a:rPr lang="en-US" sz="2400" smtClean="0">
                <a:solidFill>
                  <a:schemeClr val="bg1"/>
                </a:solidFill>
                <a:latin typeface="Arial" charset="0"/>
                <a:cs typeface="Arial" charset="0"/>
              </a:rPr>
            </a:br>
            <a:r>
              <a:rPr lang="en-US" sz="2400" smtClean="0">
                <a:solidFill>
                  <a:schemeClr val="bg1"/>
                </a:solidFill>
                <a:latin typeface="Arial" charset="0"/>
                <a:cs typeface="Arial" charset="0"/>
              </a:rPr>
              <a:t>(Common Filings)</a:t>
            </a:r>
          </a:p>
        </p:txBody>
      </p:sp>
      <p:sp>
        <p:nvSpPr>
          <p:cNvPr id="40963" name="Rectangle 3"/>
          <p:cNvSpPr>
            <a:spLocks noGrp="1" noChangeArrowheads="1"/>
          </p:cNvSpPr>
          <p:nvPr>
            <p:ph idx="1"/>
          </p:nvPr>
        </p:nvSpPr>
        <p:spPr>
          <a:xfrm>
            <a:off x="1143000" y="2286000"/>
            <a:ext cx="6875463" cy="2971800"/>
          </a:xfrm>
        </p:spPr>
        <p:txBody>
          <a:bodyPr rtlCol="0">
            <a:normAutofit fontScale="70000" lnSpcReduction="20000"/>
          </a:bodyPr>
          <a:lstStyle/>
          <a:p>
            <a:pPr eaLnBrk="1" fontAlgn="auto" hangingPunct="1">
              <a:lnSpc>
                <a:spcPct val="170000"/>
              </a:lnSpc>
              <a:spcAft>
                <a:spcPts val="0"/>
              </a:spcAft>
              <a:buSzPct val="80000"/>
              <a:buFont typeface="Wingdings" pitchFamily="2" charset="2"/>
              <a:buChar char="q"/>
              <a:defRPr/>
            </a:pPr>
            <a:r>
              <a:rPr lang="en-US" sz="1700" b="1" dirty="0" smtClean="0">
                <a:latin typeface="Arial" charset="0"/>
              </a:rPr>
              <a:t>DBA-</a:t>
            </a:r>
            <a:r>
              <a:rPr lang="en-US" sz="1700" dirty="0" smtClean="0">
                <a:latin typeface="Arial" charset="0"/>
              </a:rPr>
              <a:t>  </a:t>
            </a:r>
            <a:r>
              <a:rPr lang="en-US" sz="1700" i="1" dirty="0" smtClean="0">
                <a:latin typeface="Arial" charset="0"/>
              </a:rPr>
              <a:t>HARRIS / FT. BEND COUNTY CLERK </a:t>
            </a:r>
            <a:r>
              <a:rPr lang="en-US" sz="1700" dirty="0" smtClean="0">
                <a:latin typeface="Arial" charset="0"/>
              </a:rPr>
              <a:t>	</a:t>
            </a:r>
          </a:p>
          <a:p>
            <a:pPr eaLnBrk="1" fontAlgn="auto" hangingPunct="1">
              <a:lnSpc>
                <a:spcPct val="170000"/>
              </a:lnSpc>
              <a:spcAft>
                <a:spcPts val="0"/>
              </a:spcAft>
              <a:buSzPct val="80000"/>
              <a:buFont typeface="Wingdings" pitchFamily="2" charset="2"/>
              <a:buChar char="q"/>
              <a:defRPr/>
            </a:pPr>
            <a:r>
              <a:rPr lang="en-US" sz="1700" b="1" dirty="0" smtClean="0">
                <a:latin typeface="Arial" charset="0"/>
              </a:rPr>
              <a:t>STATE SALES TAX PERMIT-  </a:t>
            </a:r>
            <a:r>
              <a:rPr lang="en-US" sz="1700" i="1" dirty="0" smtClean="0">
                <a:latin typeface="Arial" charset="0"/>
              </a:rPr>
              <a:t>TEXAS STATE COMPTROLLER *</a:t>
            </a:r>
          </a:p>
          <a:p>
            <a:pPr eaLnBrk="1" fontAlgn="auto" hangingPunct="1">
              <a:lnSpc>
                <a:spcPct val="170000"/>
              </a:lnSpc>
              <a:spcAft>
                <a:spcPts val="0"/>
              </a:spcAft>
              <a:buSzPct val="80000"/>
              <a:buFont typeface="Wingdings" pitchFamily="2" charset="2"/>
              <a:buChar char="q"/>
              <a:defRPr/>
            </a:pPr>
            <a:r>
              <a:rPr lang="en-US" sz="1700" b="1" dirty="0" smtClean="0">
                <a:latin typeface="Arial" charset="0"/>
              </a:rPr>
              <a:t>EIN-FEDERAL TAXPAYER ID-  </a:t>
            </a:r>
            <a:r>
              <a:rPr lang="en-US" sz="1700" i="1" dirty="0" smtClean="0">
                <a:latin typeface="Arial" charset="0"/>
              </a:rPr>
              <a:t>INTERNAL REVENUE SERVICE *</a:t>
            </a:r>
          </a:p>
          <a:p>
            <a:pPr eaLnBrk="1" fontAlgn="auto" hangingPunct="1">
              <a:lnSpc>
                <a:spcPct val="170000"/>
              </a:lnSpc>
              <a:spcAft>
                <a:spcPts val="0"/>
              </a:spcAft>
              <a:buSzPct val="80000"/>
              <a:buFont typeface="Wingdings" pitchFamily="2" charset="2"/>
              <a:buChar char="q"/>
              <a:defRPr/>
            </a:pPr>
            <a:r>
              <a:rPr lang="en-US" sz="1700" b="1" dirty="0" smtClean="0">
                <a:latin typeface="Arial" charset="0"/>
              </a:rPr>
              <a:t>PROPERTY RENDITION-  </a:t>
            </a:r>
            <a:r>
              <a:rPr lang="en-US" sz="1700" i="1" dirty="0" smtClean="0">
                <a:latin typeface="Arial" charset="0"/>
              </a:rPr>
              <a:t>HARRIS / FT. BEND  COUNTY </a:t>
            </a:r>
          </a:p>
          <a:p>
            <a:pPr eaLnBrk="1" fontAlgn="auto" hangingPunct="1">
              <a:lnSpc>
                <a:spcPct val="170000"/>
              </a:lnSpc>
              <a:spcAft>
                <a:spcPts val="0"/>
              </a:spcAft>
              <a:buSzPct val="80000"/>
              <a:buFont typeface="Wingdings" pitchFamily="2" charset="2"/>
              <a:buNone/>
              <a:defRPr/>
            </a:pPr>
            <a:r>
              <a:rPr lang="en-US" sz="1700" dirty="0" smtClean="0">
                <a:latin typeface="Arial" charset="0"/>
              </a:rPr>
              <a:t>		</a:t>
            </a:r>
            <a:r>
              <a:rPr lang="en-US" sz="1700" i="1" dirty="0" smtClean="0">
                <a:latin typeface="Arial" charset="0"/>
              </a:rPr>
              <a:t>APPRAISAL DISTRICT (After Jan. 1 of each year)</a:t>
            </a:r>
          </a:p>
          <a:p>
            <a:pPr eaLnBrk="1" fontAlgn="auto" hangingPunct="1">
              <a:lnSpc>
                <a:spcPct val="170000"/>
              </a:lnSpc>
              <a:spcAft>
                <a:spcPts val="0"/>
              </a:spcAft>
              <a:buSzPct val="80000"/>
              <a:buFont typeface="Wingdings" pitchFamily="2" charset="2"/>
              <a:buChar char="q"/>
              <a:defRPr/>
            </a:pPr>
            <a:r>
              <a:rPr lang="en-US" sz="1700" b="1" dirty="0" smtClean="0">
                <a:latin typeface="Arial" charset="0"/>
              </a:rPr>
              <a:t>CORPORATIONS, LLC’s etc.-  </a:t>
            </a:r>
            <a:r>
              <a:rPr lang="en-US" sz="1700" i="1" dirty="0" smtClean="0">
                <a:latin typeface="Arial" charset="0"/>
              </a:rPr>
              <a:t>TEXAS SECRETARY OF STATE *</a:t>
            </a:r>
          </a:p>
          <a:p>
            <a:pPr eaLnBrk="1" fontAlgn="auto" hangingPunct="1">
              <a:lnSpc>
                <a:spcPct val="170000"/>
              </a:lnSpc>
              <a:spcAft>
                <a:spcPts val="0"/>
              </a:spcAft>
              <a:buSzPct val="80000"/>
              <a:buFont typeface="Wingdings" pitchFamily="2" charset="2"/>
              <a:buChar char="q"/>
              <a:defRPr/>
            </a:pPr>
            <a:r>
              <a:rPr lang="en-US" sz="1700" i="1" dirty="0" smtClean="0">
                <a:latin typeface="Arial" charset="0"/>
              </a:rPr>
              <a:t>EMPLOYER-RELATED FILINGS SEPARATE (See GSP)</a:t>
            </a:r>
          </a:p>
          <a:p>
            <a:pPr eaLnBrk="1" fontAlgn="auto" hangingPunct="1">
              <a:lnSpc>
                <a:spcPct val="130000"/>
              </a:lnSpc>
              <a:spcAft>
                <a:spcPts val="0"/>
              </a:spcAft>
              <a:buFont typeface="Arial" pitchFamily="34" charset="0"/>
              <a:buChar char="•"/>
              <a:defRPr/>
            </a:pPr>
            <a:endParaRPr lang="en-US" sz="1200" b="1" dirty="0" smtClean="0">
              <a:latin typeface="Arial" charset="0"/>
            </a:endParaRPr>
          </a:p>
          <a:p>
            <a:pPr eaLnBrk="1" fontAlgn="auto" hangingPunct="1">
              <a:lnSpc>
                <a:spcPct val="130000"/>
              </a:lnSpc>
              <a:spcAft>
                <a:spcPts val="0"/>
              </a:spcAft>
              <a:buFont typeface="Wingdings" pitchFamily="2" charset="2"/>
              <a:buNone/>
              <a:defRPr/>
            </a:pPr>
            <a:endParaRPr lang="en-US" sz="2000" b="1" dirty="0" smtClean="0"/>
          </a:p>
          <a:p>
            <a:pPr eaLnBrk="1" fontAlgn="auto" hangingPunct="1">
              <a:lnSpc>
                <a:spcPct val="130000"/>
              </a:lnSpc>
              <a:spcAft>
                <a:spcPts val="0"/>
              </a:spcAft>
              <a:buFont typeface="Wingdings" pitchFamily="2" charset="2"/>
              <a:buNone/>
              <a:defRPr/>
            </a:pPr>
            <a:r>
              <a:rPr lang="en-US" sz="2000" b="1" dirty="0" smtClean="0"/>
              <a:t>     *</a:t>
            </a:r>
          </a:p>
          <a:p>
            <a:pPr eaLnBrk="1" fontAlgn="auto" hangingPunct="1">
              <a:lnSpc>
                <a:spcPct val="120000"/>
              </a:lnSpc>
              <a:spcAft>
                <a:spcPts val="0"/>
              </a:spcAft>
              <a:buFont typeface="Arial" pitchFamily="34" charset="0"/>
              <a:buChar char="•"/>
              <a:defRPr/>
            </a:pPr>
            <a:endParaRPr lang="en-US" sz="2000" b="1" dirty="0" smtClean="0"/>
          </a:p>
        </p:txBody>
      </p:sp>
      <p:graphicFrame>
        <p:nvGraphicFramePr>
          <p:cNvPr id="40966" name="Object 6"/>
          <p:cNvGraphicFramePr>
            <a:graphicFrameLocks noChangeAspect="1"/>
          </p:cNvGraphicFramePr>
          <p:nvPr/>
        </p:nvGraphicFramePr>
        <p:xfrm>
          <a:off x="1676400" y="4876800"/>
          <a:ext cx="533400" cy="457200"/>
        </p:xfrm>
        <a:graphic>
          <a:graphicData uri="http://schemas.openxmlformats.org/presentationml/2006/ole">
            <mc:AlternateContent xmlns:mc="http://schemas.openxmlformats.org/markup-compatibility/2006">
              <mc:Choice xmlns:v="urn:schemas-microsoft-com:vml" Requires="v">
                <p:oleObj spid="_x0000_s17414" name="Photo Editor Photo" r:id="rId4" imgW="533474" imgH="380852" progId="MSPhotoEd.3">
                  <p:embed/>
                </p:oleObj>
              </mc:Choice>
              <mc:Fallback>
                <p:oleObj name="Photo Editor Photo" r:id="rId4" imgW="533474" imgH="380852"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876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3" name="Picture 8" descr="MOBO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1+#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additive="base">
                                        <p:cTn id="12" dur="5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 calcmode="lin" valueType="num">
                                      <p:cBhvr additive="base">
                                        <p:cTn id="17" dur="500" fill="hold"/>
                                        <p:tgtEl>
                                          <p:spTgt spid="4096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 calcmode="lin" valueType="num">
                                      <p:cBhvr additive="base">
                                        <p:cTn id="22" dur="500" fill="hold"/>
                                        <p:tgtEl>
                                          <p:spTgt spid="4096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 calcmode="lin" valueType="num">
                                      <p:cBhvr additive="base">
                                        <p:cTn id="27" dur="500" fill="hold"/>
                                        <p:tgtEl>
                                          <p:spTgt spid="4096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grpId="0" nodeType="afterEffect">
                                  <p:stCondLst>
                                    <p:cond delay="0"/>
                                  </p:stCondLst>
                                  <p:childTnLst>
                                    <p:set>
                                      <p:cBhvr>
                                        <p:cTn id="31" dur="1" fill="hold">
                                          <p:stCondLst>
                                            <p:cond delay="0"/>
                                          </p:stCondLst>
                                        </p:cTn>
                                        <p:tgtEl>
                                          <p:spTgt spid="40963">
                                            <p:txEl>
                                              <p:pRg st="4" end="4"/>
                                            </p:txEl>
                                          </p:spTgt>
                                        </p:tgtEl>
                                        <p:attrNameLst>
                                          <p:attrName>style.visibility</p:attrName>
                                        </p:attrNameLst>
                                      </p:cBhvr>
                                      <p:to>
                                        <p:strVal val="visible"/>
                                      </p:to>
                                    </p:set>
                                    <p:anim calcmode="lin" valueType="num">
                                      <p:cBhvr additive="base">
                                        <p:cTn id="32" dur="500" fill="hold"/>
                                        <p:tgtEl>
                                          <p:spTgt spid="40963">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grpId="0" nodeType="after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40963">
                                            <p:txEl>
                                              <p:pRg st="6" end="6"/>
                                            </p:txEl>
                                          </p:spTgt>
                                        </p:tgtEl>
                                        <p:attrNameLst>
                                          <p:attrName>style.visibility</p:attrName>
                                        </p:attrNameLst>
                                      </p:cBhvr>
                                      <p:to>
                                        <p:strVal val="visible"/>
                                      </p:to>
                                    </p:set>
                                    <p:anim calcmode="lin" valueType="num">
                                      <p:cBhvr additive="base">
                                        <p:cTn id="42" dur="500" fill="hold"/>
                                        <p:tgtEl>
                                          <p:spTgt spid="40963">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6" fill="hold" grpId="0" nodeType="afterEffect">
                                  <p:stCondLst>
                                    <p:cond delay="0"/>
                                  </p:stCondLst>
                                  <p:childTnLst>
                                    <p:set>
                                      <p:cBhvr>
                                        <p:cTn id="46" dur="1" fill="hold">
                                          <p:stCondLst>
                                            <p:cond delay="0"/>
                                          </p:stCondLst>
                                        </p:cTn>
                                        <p:tgtEl>
                                          <p:spTgt spid="40963">
                                            <p:txEl>
                                              <p:pRg st="9" end="9"/>
                                            </p:txEl>
                                          </p:spTgt>
                                        </p:tgtEl>
                                        <p:attrNameLst>
                                          <p:attrName>style.visibility</p:attrName>
                                        </p:attrNameLst>
                                      </p:cBhvr>
                                      <p:to>
                                        <p:strVal val="visible"/>
                                      </p:to>
                                    </p:set>
                                    <p:anim calcmode="lin" valueType="num">
                                      <p:cBhvr additive="base">
                                        <p:cTn id="47" dur="500" fill="hold"/>
                                        <p:tgtEl>
                                          <p:spTgt spid="40963">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0963">
                                            <p:txEl>
                                              <p:pRg st="9" end="9"/>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2" fill="hold" nodeType="afterEffect">
                                  <p:stCondLst>
                                    <p:cond delay="0"/>
                                  </p:stCondLst>
                                  <p:childTnLst>
                                    <p:set>
                                      <p:cBhvr>
                                        <p:cTn id="51" dur="1" fill="hold">
                                          <p:stCondLst>
                                            <p:cond delay="0"/>
                                          </p:stCondLst>
                                        </p:cTn>
                                        <p:tgtEl>
                                          <p:spTgt spid="40966"/>
                                        </p:tgtEl>
                                        <p:attrNameLst>
                                          <p:attrName>style.visibility</p:attrName>
                                        </p:attrNameLst>
                                      </p:cBhvr>
                                      <p:to>
                                        <p:strVal val="visible"/>
                                      </p:to>
                                    </p:set>
                                    <p:anim calcmode="lin" valueType="num">
                                      <p:cBhvr additive="base">
                                        <p:cTn id="52" dur="500" fill="hold"/>
                                        <p:tgtEl>
                                          <p:spTgt spid="40966"/>
                                        </p:tgtEl>
                                        <p:attrNameLst>
                                          <p:attrName>ppt_x</p:attrName>
                                        </p:attrNameLst>
                                      </p:cBhvr>
                                      <p:tavLst>
                                        <p:tav tm="0">
                                          <p:val>
                                            <p:strVal val="1+#ppt_w/2"/>
                                          </p:val>
                                        </p:tav>
                                        <p:tav tm="100000">
                                          <p:val>
                                            <p:strVal val="#ppt_x"/>
                                          </p:val>
                                        </p:tav>
                                      </p:tavLst>
                                    </p:anim>
                                    <p:anim calcmode="lin" valueType="num">
                                      <p:cBhvr additive="base">
                                        <p:cTn id="53"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533400" y="304800"/>
            <a:ext cx="5818188" cy="685800"/>
          </a:xfrm>
        </p:spPr>
        <p:txBody>
          <a:bodyPr/>
          <a:lstStyle/>
          <a:p>
            <a:pPr algn="l" eaLnBrk="1" hangingPunct="1"/>
            <a:r>
              <a:rPr lang="en-US" sz="2400" smtClean="0">
                <a:solidFill>
                  <a:schemeClr val="bg1"/>
                </a:solidFill>
                <a:latin typeface="Arial" charset="0"/>
                <a:cs typeface="Arial" charset="0"/>
              </a:rPr>
              <a:t>RECAP: DBAs and General Business Licenses in Houston</a:t>
            </a:r>
          </a:p>
        </p:txBody>
      </p:sp>
      <p:sp>
        <p:nvSpPr>
          <p:cNvPr id="238595" name="Rectangle 3"/>
          <p:cNvSpPr>
            <a:spLocks noGrp="1" noChangeArrowheads="1"/>
          </p:cNvSpPr>
          <p:nvPr>
            <p:ph idx="1"/>
          </p:nvPr>
        </p:nvSpPr>
        <p:spPr>
          <a:xfrm>
            <a:off x="762000" y="1981200"/>
            <a:ext cx="6553200" cy="4572000"/>
          </a:xfrm>
        </p:spPr>
        <p:txBody>
          <a:bodyPr/>
          <a:lstStyle/>
          <a:p>
            <a:pPr eaLnBrk="1" hangingPunct="1">
              <a:lnSpc>
                <a:spcPct val="150000"/>
              </a:lnSpc>
              <a:spcBef>
                <a:spcPct val="0"/>
              </a:spcBef>
              <a:buSzPct val="90000"/>
              <a:buFont typeface="Wingdings" pitchFamily="2" charset="2"/>
              <a:buAutoNum type="arabicPeriod"/>
            </a:pPr>
            <a:r>
              <a:rPr lang="en-US" sz="1200" i="1" smtClean="0">
                <a:latin typeface="Arial" charset="0"/>
              </a:rPr>
              <a:t>There is NO “general business license” issued by the COH, Harris Co. or the State of 	Texas.  </a:t>
            </a:r>
          </a:p>
          <a:p>
            <a:pPr eaLnBrk="1" hangingPunct="1">
              <a:lnSpc>
                <a:spcPct val="150000"/>
              </a:lnSpc>
              <a:spcBef>
                <a:spcPct val="0"/>
              </a:spcBef>
              <a:buSzPct val="90000"/>
              <a:buFont typeface="Wingdings" pitchFamily="2" charset="2"/>
              <a:buAutoNum type="arabicPeriod"/>
            </a:pPr>
            <a:r>
              <a:rPr lang="en-US" sz="1200" i="1" smtClean="0">
                <a:latin typeface="Arial" charset="0"/>
              </a:rPr>
              <a:t>DBAs, State Sales Tax Permits, or EINs are NOT business licenses.  They are business-	specific and based on range and scope of activities.  DBAs do not prove an 	operational business.  </a:t>
            </a:r>
          </a:p>
          <a:p>
            <a:pPr eaLnBrk="1" hangingPunct="1">
              <a:lnSpc>
                <a:spcPct val="150000"/>
              </a:lnSpc>
              <a:spcBef>
                <a:spcPct val="0"/>
              </a:spcBef>
              <a:buSzPct val="90000"/>
              <a:buFont typeface="Wingdings" pitchFamily="2" charset="2"/>
              <a:buAutoNum type="arabicPeriod"/>
            </a:pPr>
            <a:r>
              <a:rPr lang="en-US" sz="1200" i="1" smtClean="0">
                <a:latin typeface="Arial" charset="0"/>
              </a:rPr>
              <a:t>DBAs are NOT unique name registrations.  Someone else can use the name for their 	business in the same county.  DBA’s are a public declaration of your intent to use 	that business name.</a:t>
            </a:r>
          </a:p>
          <a:p>
            <a:pPr eaLnBrk="1" hangingPunct="1">
              <a:lnSpc>
                <a:spcPct val="150000"/>
              </a:lnSpc>
              <a:spcBef>
                <a:spcPct val="0"/>
              </a:spcBef>
              <a:buSzPct val="90000"/>
              <a:buFont typeface="Wingdings" pitchFamily="2" charset="2"/>
              <a:buAutoNum type="arabicPeriod"/>
            </a:pPr>
            <a:r>
              <a:rPr lang="en-US" sz="1200" i="1" smtClean="0">
                <a:latin typeface="Arial" charset="0"/>
              </a:rPr>
              <a:t>DBAs are filed in Texas counties in which you have a business presence.  DBA’s are 	required for non-profit entities.</a:t>
            </a:r>
          </a:p>
          <a:p>
            <a:pPr eaLnBrk="1" hangingPunct="1">
              <a:lnSpc>
                <a:spcPct val="150000"/>
              </a:lnSpc>
              <a:spcBef>
                <a:spcPct val="0"/>
              </a:spcBef>
              <a:buFont typeface="Wingdings" pitchFamily="2" charset="2"/>
              <a:buNone/>
            </a:pPr>
            <a:endParaRPr lang="en-US" sz="1400" b="1" smtClean="0">
              <a:latin typeface="Arial" charset="0"/>
            </a:endParaRPr>
          </a:p>
          <a:p>
            <a:pPr eaLnBrk="1" hangingPunct="1">
              <a:lnSpc>
                <a:spcPct val="150000"/>
              </a:lnSpc>
              <a:spcBef>
                <a:spcPct val="0"/>
              </a:spcBef>
              <a:buFont typeface="Wingdings" pitchFamily="2" charset="2"/>
              <a:buNone/>
            </a:pPr>
            <a:endParaRPr lang="en-US" sz="900" b="1" smtClean="0">
              <a:latin typeface="Arial" charset="0"/>
            </a:endParaRPr>
          </a:p>
          <a:p>
            <a:pPr eaLnBrk="1" hangingPunct="1">
              <a:lnSpc>
                <a:spcPct val="150000"/>
              </a:lnSpc>
              <a:spcBef>
                <a:spcPct val="0"/>
              </a:spcBef>
              <a:buFont typeface="Wingdings" pitchFamily="2" charset="2"/>
              <a:buNone/>
            </a:pPr>
            <a:r>
              <a:rPr lang="en-US" sz="900" b="1" smtClean="0">
                <a:latin typeface="Arial Narrow" pitchFamily="34" charset="0"/>
              </a:rPr>
              <a:t>HARRIS COUNTY CLERK:  713-755-6436</a:t>
            </a:r>
          </a:p>
          <a:p>
            <a:pPr eaLnBrk="1" hangingPunct="1">
              <a:lnSpc>
                <a:spcPct val="150000"/>
              </a:lnSpc>
              <a:spcBef>
                <a:spcPct val="0"/>
              </a:spcBef>
              <a:buFont typeface="Wingdings" pitchFamily="2" charset="2"/>
              <a:buNone/>
            </a:pPr>
            <a:r>
              <a:rPr lang="en-US" sz="900" b="1" smtClean="0">
                <a:latin typeface="Arial Narrow" pitchFamily="34" charset="0"/>
              </a:rPr>
              <a:t>DBA DATABASE: www.cclerk.hctx.net/applications/websearch/AN.aspx</a:t>
            </a:r>
          </a:p>
        </p:txBody>
      </p:sp>
      <p:pic>
        <p:nvPicPr>
          <p:cNvPr id="18436" name="Picture 5"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1+#ppt_w/2"/>
                                          </p:val>
                                        </p:tav>
                                        <p:tav tm="100000">
                                          <p:val>
                                            <p:strVal val="#ppt_x"/>
                                          </p:val>
                                        </p:tav>
                                      </p:tavLst>
                                    </p:anim>
                                    <p:anim calcmode="lin" valueType="num">
                                      <p:cBhvr additive="base">
                                        <p:cTn id="8" dur="500" fill="hold"/>
                                        <p:tgtEl>
                                          <p:spTgt spid="238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38595">
                                            <p:txEl>
                                              <p:pRg st="0" end="0"/>
                                            </p:txEl>
                                          </p:spTgt>
                                        </p:tgtEl>
                                        <p:attrNameLst>
                                          <p:attrName>style.visibility</p:attrName>
                                        </p:attrNameLst>
                                      </p:cBhvr>
                                      <p:to>
                                        <p:strVal val="visible"/>
                                      </p:to>
                                    </p:set>
                                    <p:anim calcmode="lin" valueType="num">
                                      <p:cBhvr additive="base">
                                        <p:cTn id="12" dur="500" fill="hold"/>
                                        <p:tgtEl>
                                          <p:spTgt spid="23859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38595">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38595">
                                            <p:txEl>
                                              <p:pRg st="1" end="1"/>
                                            </p:txEl>
                                          </p:spTgt>
                                        </p:tgtEl>
                                        <p:attrNameLst>
                                          <p:attrName>style.visibility</p:attrName>
                                        </p:attrNameLst>
                                      </p:cBhvr>
                                      <p:to>
                                        <p:strVal val="visible"/>
                                      </p:to>
                                    </p:set>
                                    <p:anim calcmode="lin" valueType="num">
                                      <p:cBhvr additive="base">
                                        <p:cTn id="17" dur="500" fill="hold"/>
                                        <p:tgtEl>
                                          <p:spTgt spid="23859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38595">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8595">
                                            <p:txEl>
                                              <p:pRg st="2" end="2"/>
                                            </p:txEl>
                                          </p:spTgt>
                                        </p:tgtEl>
                                        <p:attrNameLst>
                                          <p:attrName>style.visibility</p:attrName>
                                        </p:attrNameLst>
                                      </p:cBhvr>
                                      <p:to>
                                        <p:strVal val="visible"/>
                                      </p:to>
                                    </p:set>
                                    <p:anim calcmode="lin" valueType="num">
                                      <p:cBhvr additive="base">
                                        <p:cTn id="22" dur="500" fill="hold"/>
                                        <p:tgtEl>
                                          <p:spTgt spid="238595">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38595">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38595">
                                            <p:txEl>
                                              <p:pRg st="3" end="3"/>
                                            </p:txEl>
                                          </p:spTgt>
                                        </p:tgtEl>
                                        <p:attrNameLst>
                                          <p:attrName>style.visibility</p:attrName>
                                        </p:attrNameLst>
                                      </p:cBhvr>
                                      <p:to>
                                        <p:strVal val="visible"/>
                                      </p:to>
                                    </p:set>
                                    <p:anim calcmode="lin" valueType="num">
                                      <p:cBhvr additive="base">
                                        <p:cTn id="27" dur="500" fill="hold"/>
                                        <p:tgtEl>
                                          <p:spTgt spid="238595">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38595">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38595">
                                            <p:txEl>
                                              <p:pRg st="6" end="6"/>
                                            </p:txEl>
                                          </p:spTgt>
                                        </p:tgtEl>
                                        <p:attrNameLst>
                                          <p:attrName>style.visibility</p:attrName>
                                        </p:attrNameLst>
                                      </p:cBhvr>
                                      <p:to>
                                        <p:strVal val="visible"/>
                                      </p:to>
                                    </p:set>
                                    <p:anim calcmode="lin" valueType="num">
                                      <p:cBhvr additive="base">
                                        <p:cTn id="32" dur="500" fill="hold"/>
                                        <p:tgtEl>
                                          <p:spTgt spid="238595">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38595">
                                            <p:txEl>
                                              <p:pRg st="6" end="6"/>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38595">
                                            <p:txEl>
                                              <p:pRg st="7" end="7"/>
                                            </p:txEl>
                                          </p:spTgt>
                                        </p:tgtEl>
                                        <p:attrNameLst>
                                          <p:attrName>style.visibility</p:attrName>
                                        </p:attrNameLst>
                                      </p:cBhvr>
                                      <p:to>
                                        <p:strVal val="visible"/>
                                      </p:to>
                                    </p:set>
                                    <p:anim calcmode="lin" valueType="num">
                                      <p:cBhvr additive="base">
                                        <p:cTn id="37" dur="500" fill="hold"/>
                                        <p:tgtEl>
                                          <p:spTgt spid="23859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85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utoUpdateAnimBg="0"/>
      <p:bldP spid="238595"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76200"/>
            <a:ext cx="5791200" cy="1139825"/>
          </a:xfrm>
        </p:spPr>
        <p:txBody>
          <a:bodyPr/>
          <a:lstStyle/>
          <a:p>
            <a:pPr algn="l" eaLnBrk="1" hangingPunct="1"/>
            <a:r>
              <a:rPr lang="en-US" sz="2400" smtClean="0">
                <a:solidFill>
                  <a:schemeClr val="bg1"/>
                </a:solidFill>
                <a:latin typeface="Arial" charset="0"/>
                <a:cs typeface="Arial" charset="0"/>
              </a:rPr>
              <a:t>RECAP: Federal Taxpayer ID Number</a:t>
            </a:r>
            <a:br>
              <a:rPr lang="en-US" sz="2400" smtClean="0">
                <a:solidFill>
                  <a:schemeClr val="bg1"/>
                </a:solidFill>
                <a:latin typeface="Arial" charset="0"/>
                <a:cs typeface="Arial" charset="0"/>
              </a:rPr>
            </a:br>
            <a:r>
              <a:rPr lang="en-US" sz="1400" smtClean="0">
                <a:solidFill>
                  <a:schemeClr val="bg1"/>
                </a:solidFill>
                <a:latin typeface="Arial" charset="0"/>
                <a:cs typeface="Arial" charset="0"/>
              </a:rPr>
              <a:t>(Employer ID Number: SS-4)</a:t>
            </a:r>
          </a:p>
        </p:txBody>
      </p:sp>
      <p:sp>
        <p:nvSpPr>
          <p:cNvPr id="19459" name="Rectangle 3"/>
          <p:cNvSpPr>
            <a:spLocks noGrp="1" noChangeArrowheads="1"/>
          </p:cNvSpPr>
          <p:nvPr>
            <p:ph idx="1"/>
          </p:nvPr>
        </p:nvSpPr>
        <p:spPr>
          <a:xfrm>
            <a:off x="762000" y="1981200"/>
            <a:ext cx="7086600" cy="4530725"/>
          </a:xfrm>
        </p:spPr>
        <p:txBody>
          <a:bodyPr/>
          <a:lstStyle/>
          <a:p>
            <a:pPr eaLnBrk="1" hangingPunct="1">
              <a:lnSpc>
                <a:spcPct val="80000"/>
              </a:lnSpc>
              <a:buFont typeface="Wingdings" pitchFamily="2" charset="2"/>
              <a:buNone/>
            </a:pPr>
            <a:r>
              <a:rPr lang="en-US" sz="1600" b="1" smtClean="0">
                <a:solidFill>
                  <a:srgbClr val="C00000"/>
                </a:solidFill>
                <a:latin typeface="Arial" charset="0"/>
              </a:rPr>
              <a:t>What is a federal tax ID number?</a:t>
            </a:r>
          </a:p>
          <a:p>
            <a:pPr eaLnBrk="1" hangingPunct="1">
              <a:lnSpc>
                <a:spcPct val="80000"/>
              </a:lnSpc>
              <a:buFont typeface="Wingdings" pitchFamily="2" charset="2"/>
              <a:buNone/>
            </a:pPr>
            <a:endParaRPr lang="en-US" sz="2000" b="1" smtClean="0">
              <a:solidFill>
                <a:srgbClr val="FFFF00"/>
              </a:solidFill>
              <a:latin typeface="Arial" charset="0"/>
            </a:endParaRPr>
          </a:p>
          <a:p>
            <a:pPr eaLnBrk="1" hangingPunct="1">
              <a:buFont typeface="Wingdings" pitchFamily="2" charset="2"/>
              <a:buNone/>
            </a:pPr>
            <a:r>
              <a:rPr lang="en-US" sz="1400" b="1" smtClean="0">
                <a:latin typeface="Arial" charset="0"/>
              </a:rPr>
              <a:t>	</a:t>
            </a:r>
            <a:r>
              <a:rPr lang="en-US" sz="1400" i="1" smtClean="0">
                <a:latin typeface="Arial" charset="0"/>
              </a:rPr>
              <a:t>A federal tax identification number (also know as an employer identification number or EIN), is a number assigned solely to your business by the IRS. Your tax ID number is used to identify your business to several federal agencies responsible for the regulation of business.</a:t>
            </a:r>
          </a:p>
          <a:p>
            <a:pPr eaLnBrk="1" hangingPunct="1">
              <a:lnSpc>
                <a:spcPct val="80000"/>
              </a:lnSpc>
              <a:buFont typeface="Wingdings" pitchFamily="2" charset="2"/>
              <a:buNone/>
            </a:pPr>
            <a:endParaRPr lang="en-US" sz="1400" b="1" smtClean="0">
              <a:latin typeface="Arial" charset="0"/>
            </a:endParaRPr>
          </a:p>
          <a:p>
            <a:pPr eaLnBrk="1" hangingPunct="1">
              <a:lnSpc>
                <a:spcPct val="80000"/>
              </a:lnSpc>
              <a:buFont typeface="Wingdings" pitchFamily="2" charset="2"/>
              <a:buNone/>
            </a:pPr>
            <a:endParaRPr lang="en-US" sz="1400" b="1" smtClean="0">
              <a:latin typeface="Arial" charset="0"/>
            </a:endParaRPr>
          </a:p>
          <a:p>
            <a:pPr eaLnBrk="1" hangingPunct="1">
              <a:lnSpc>
                <a:spcPct val="80000"/>
              </a:lnSpc>
              <a:buFont typeface="Wingdings" pitchFamily="2" charset="2"/>
              <a:buNone/>
            </a:pPr>
            <a:r>
              <a:rPr lang="en-US" sz="1600" b="1" smtClean="0">
                <a:solidFill>
                  <a:srgbClr val="C00000"/>
                </a:solidFill>
                <a:latin typeface="Arial" charset="0"/>
              </a:rPr>
              <a:t>Does my business need a federal tax ID number?</a:t>
            </a:r>
          </a:p>
          <a:p>
            <a:pPr eaLnBrk="1" hangingPunct="1">
              <a:lnSpc>
                <a:spcPct val="80000"/>
              </a:lnSpc>
              <a:buFont typeface="Wingdings" pitchFamily="2" charset="2"/>
              <a:buNone/>
            </a:pPr>
            <a:endParaRPr lang="en-US" sz="2000" b="1" smtClean="0">
              <a:solidFill>
                <a:srgbClr val="FFFF00"/>
              </a:solidFill>
              <a:latin typeface="Arial" charset="0"/>
            </a:endParaRPr>
          </a:p>
          <a:p>
            <a:pPr eaLnBrk="1" hangingPunct="1">
              <a:buFont typeface="Wingdings" pitchFamily="2" charset="2"/>
              <a:buNone/>
            </a:pPr>
            <a:r>
              <a:rPr lang="en-US" sz="1400" i="1" smtClean="0">
                <a:latin typeface="Arial" charset="0"/>
              </a:rPr>
              <a:t>	Any business offering products or services that are taxed in any way must get a federal tax ID number. If your state taxes personal services, or if you are required to collect sales taxes on your sales, you need a federal tax ID number. All the government forms you will be required to file for your business will require either a Social Security number or a tax ID number.</a:t>
            </a:r>
          </a:p>
        </p:txBody>
      </p:sp>
      <p:pic>
        <p:nvPicPr>
          <p:cNvPr id="19460" name="Picture 5"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96863"/>
            <a:ext cx="4267200" cy="679450"/>
          </a:xfrm>
        </p:spPr>
        <p:txBody>
          <a:bodyPr/>
          <a:lstStyle/>
          <a:p>
            <a:pPr algn="l" eaLnBrk="1" hangingPunct="1"/>
            <a:r>
              <a:rPr lang="en-US" sz="2400" smtClean="0">
                <a:solidFill>
                  <a:schemeClr val="bg1"/>
                </a:solidFill>
                <a:latin typeface="Arial" charset="0"/>
                <a:cs typeface="Arial" charset="0"/>
              </a:rPr>
              <a:t>Legal Business </a:t>
            </a:r>
            <a:br>
              <a:rPr lang="en-US" sz="2400" smtClean="0">
                <a:solidFill>
                  <a:schemeClr val="bg1"/>
                </a:solidFill>
                <a:latin typeface="Arial" charset="0"/>
                <a:cs typeface="Arial" charset="0"/>
              </a:rPr>
            </a:br>
            <a:r>
              <a:rPr lang="en-US" sz="2400" smtClean="0">
                <a:solidFill>
                  <a:schemeClr val="bg1"/>
                </a:solidFill>
                <a:latin typeface="Arial" charset="0"/>
                <a:cs typeface="Arial" charset="0"/>
              </a:rPr>
              <a:t>Structures in Texas - 1</a:t>
            </a:r>
          </a:p>
        </p:txBody>
      </p:sp>
      <p:sp>
        <p:nvSpPr>
          <p:cNvPr id="20483" name="Text Box 4"/>
          <p:cNvSpPr txBox="1">
            <a:spLocks noChangeArrowheads="1"/>
          </p:cNvSpPr>
          <p:nvPr/>
        </p:nvSpPr>
        <p:spPr bwMode="auto">
          <a:xfrm>
            <a:off x="2209800" y="2667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endParaRPr lang="en-US" sz="2400">
              <a:latin typeface="Arial Black" pitchFamily="34" charset="0"/>
            </a:endParaRPr>
          </a:p>
        </p:txBody>
      </p:sp>
      <p:sp>
        <p:nvSpPr>
          <p:cNvPr id="174086" name="Text Box 6"/>
          <p:cNvSpPr txBox="1">
            <a:spLocks noChangeArrowheads="1"/>
          </p:cNvSpPr>
          <p:nvPr/>
        </p:nvSpPr>
        <p:spPr bwMode="auto">
          <a:xfrm>
            <a:off x="1249363" y="1905000"/>
            <a:ext cx="6400800" cy="3746500"/>
          </a:xfrm>
          <a:prstGeom prst="rect">
            <a:avLst/>
          </a:prstGeom>
          <a:noFill/>
          <a:ln w="9525">
            <a:noFill/>
            <a:miter lim="800000"/>
            <a:headEnd/>
            <a:tailEnd/>
          </a:ln>
          <a:effectLst/>
        </p:spPr>
        <p:txBody>
          <a:bodyPr>
            <a:spAutoFit/>
          </a:bodyPr>
          <a:lstStyle/>
          <a:p>
            <a:pPr eaLnBrk="1" hangingPunct="1">
              <a:spcBef>
                <a:spcPct val="50000"/>
              </a:spcBef>
              <a:defRPr/>
            </a:pPr>
            <a:r>
              <a:rPr lang="en-US" sz="1600" b="1" u="sng" dirty="0"/>
              <a:t>SOLE PROPRIETORSHIP: </a:t>
            </a:r>
          </a:p>
          <a:p>
            <a:pPr eaLnBrk="1" hangingPunct="1">
              <a:spcBef>
                <a:spcPct val="50000"/>
              </a:spcBef>
              <a:defRPr/>
            </a:pPr>
            <a:r>
              <a:rPr lang="en-US" i="1" dirty="0"/>
              <a:t>Most common and the simplest form of business.  In a sole proprietorship, a single individual engages in a business activity without necessity of formal organization.  No SOS filing.</a:t>
            </a:r>
          </a:p>
          <a:p>
            <a:pPr eaLnBrk="1" hangingPunct="1">
              <a:spcBef>
                <a:spcPct val="50000"/>
              </a:spcBef>
              <a:defRPr/>
            </a:pPr>
            <a:endParaRPr lang="en-US" sz="1600" b="1" dirty="0"/>
          </a:p>
          <a:p>
            <a:pPr eaLnBrk="1" hangingPunct="1">
              <a:spcBef>
                <a:spcPct val="50000"/>
              </a:spcBef>
              <a:defRPr/>
            </a:pPr>
            <a:r>
              <a:rPr lang="en-US" sz="1600" b="1" u="sng" dirty="0"/>
              <a:t>GENERAL PARTNERSHIP: </a:t>
            </a:r>
          </a:p>
          <a:p>
            <a:pPr eaLnBrk="1" hangingPunct="1">
              <a:spcBef>
                <a:spcPct val="50000"/>
              </a:spcBef>
              <a:defRPr/>
            </a:pPr>
            <a:r>
              <a:rPr lang="en-US" i="1" dirty="0"/>
              <a:t>Created when two or more persons associate to carry on a business for profit.  A partnership generally operates in accordance with a formalized agreement, but there is no requirement that the agreement be in writing and no state-filing requirement.  No SOS filing.</a:t>
            </a:r>
          </a:p>
          <a:p>
            <a:pPr eaLnBrk="1" hangingPunct="1">
              <a:spcBef>
                <a:spcPct val="50000"/>
              </a:spcBef>
              <a:defRPr/>
            </a:pPr>
            <a:endParaRPr lang="en-US" sz="1600" b="1" dirty="0">
              <a:effectLst>
                <a:outerShdw blurRad="38100" dist="38100" dir="2700000" algn="tl">
                  <a:srgbClr val="000000"/>
                </a:outerShdw>
              </a:effectLst>
            </a:endParaRPr>
          </a:p>
          <a:p>
            <a:pPr eaLnBrk="1" hangingPunct="1">
              <a:spcBef>
                <a:spcPct val="50000"/>
              </a:spcBef>
              <a:defRPr/>
            </a:pPr>
            <a:r>
              <a:rPr lang="en-US" sz="900" b="1" dirty="0">
                <a:latin typeface="Arial Narrow" pitchFamily="34" charset="0"/>
              </a:rPr>
              <a:t>SOURCE: www.sos.state.tx.us/corp/businessstructure.shtml</a:t>
            </a:r>
          </a:p>
          <a:p>
            <a:pPr eaLnBrk="1" hangingPunct="1">
              <a:spcBef>
                <a:spcPct val="50000"/>
              </a:spcBef>
              <a:defRPr/>
            </a:pPr>
            <a:endParaRPr lang="en-US" sz="1600" b="1" dirty="0"/>
          </a:p>
        </p:txBody>
      </p:sp>
      <p:pic>
        <p:nvPicPr>
          <p:cNvPr id="20485" name="Picture 8"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1752600"/>
            <a:ext cx="8305800" cy="1371600"/>
          </a:xfrm>
        </p:spPr>
        <p:txBody>
          <a:bodyPr rtlCol="0">
            <a:normAutofit fontScale="90000"/>
          </a:bodyPr>
          <a:lstStyle/>
          <a:p>
            <a:pPr algn="l" eaLnBrk="1" fontAlgn="auto" hangingPunct="1">
              <a:lnSpc>
                <a:spcPct val="90000"/>
              </a:lnSpc>
              <a:spcAft>
                <a:spcPts val="0"/>
              </a:spcAft>
              <a:defRPr/>
            </a:pPr>
            <a:r>
              <a:rPr lang="en-US" sz="2400" dirty="0" smtClean="0">
                <a:latin typeface="Arial" pitchFamily="34" charset="0"/>
                <a:cs typeface="Arial" pitchFamily="34" charset="0"/>
              </a:rPr>
              <a:t>City of Houston</a:t>
            </a:r>
            <a:r>
              <a:rPr lang="en-US" sz="2400" dirty="0" smtClean="0">
                <a:latin typeface="Arial Black" pitchFamily="34" charset="0"/>
              </a:rPr>
              <a:t/>
            </a:r>
            <a:br>
              <a:rPr lang="en-US" sz="2400" dirty="0" smtClean="0">
                <a:latin typeface="Arial Black" pitchFamily="34" charset="0"/>
              </a:rPr>
            </a:br>
            <a:r>
              <a:rPr lang="en-US" sz="4800" b="1" dirty="0" smtClean="0">
                <a:latin typeface="Arial Black" pitchFamily="34" charset="0"/>
              </a:rPr>
              <a:t>ONE STOP</a:t>
            </a:r>
            <a:br>
              <a:rPr lang="en-US" sz="4800" b="1" dirty="0" smtClean="0">
                <a:latin typeface="Arial Black" pitchFamily="34" charset="0"/>
              </a:rPr>
            </a:br>
            <a:r>
              <a:rPr lang="en-US" sz="4800" b="1" dirty="0" smtClean="0">
                <a:latin typeface="Arial Black" pitchFamily="34" charset="0"/>
              </a:rPr>
              <a:t>BUSINESS CENTER</a:t>
            </a:r>
            <a:br>
              <a:rPr lang="en-US" sz="4800" b="1" dirty="0" smtClean="0">
                <a:latin typeface="Arial Black" pitchFamily="34" charset="0"/>
              </a:rPr>
            </a:br>
            <a:r>
              <a:rPr lang="en-US" sz="2000" b="1" dirty="0" smtClean="0">
                <a:latin typeface="Arial Black" pitchFamily="34" charset="0"/>
              </a:rPr>
              <a:t>Houston Business Solutions Center</a:t>
            </a:r>
          </a:p>
        </p:txBody>
      </p:sp>
      <p:sp>
        <p:nvSpPr>
          <p:cNvPr id="2055" name="Text Box 7"/>
          <p:cNvSpPr txBox="1">
            <a:spLocks noChangeArrowheads="1"/>
          </p:cNvSpPr>
          <p:nvPr/>
        </p:nvSpPr>
        <p:spPr bwMode="auto">
          <a:xfrm>
            <a:off x="304800" y="4130675"/>
            <a:ext cx="4648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1600" b="1">
                <a:latin typeface="Arial Narrow" pitchFamily="34" charset="0"/>
              </a:rPr>
              <a:t>832.393.0954 (3-1-1)</a:t>
            </a:r>
          </a:p>
          <a:p>
            <a:pPr eaLnBrk="1" hangingPunct="1"/>
            <a:r>
              <a:rPr lang="en-US" sz="1600" b="1">
                <a:latin typeface="Arial Narrow" pitchFamily="34" charset="0"/>
              </a:rPr>
              <a:t>Office of Business Opportunity</a:t>
            </a:r>
          </a:p>
          <a:p>
            <a:pPr eaLnBrk="1" hangingPunct="1"/>
            <a:r>
              <a:rPr lang="en-US" sz="1200" b="1">
                <a:latin typeface="Arial Narrow" pitchFamily="34" charset="0"/>
              </a:rPr>
              <a:t>611 Walker St., Lobby</a:t>
            </a:r>
          </a:p>
          <a:p>
            <a:pPr eaLnBrk="1" hangingPunct="1"/>
            <a:r>
              <a:rPr lang="en-US" sz="1200" b="1">
                <a:latin typeface="Arial Narrow" pitchFamily="34" charset="0"/>
              </a:rPr>
              <a:t>www.houstontx.gov/onestop</a:t>
            </a:r>
          </a:p>
          <a:p>
            <a:pPr eaLnBrk="1" hangingPunct="1"/>
            <a:r>
              <a:rPr lang="en-US" sz="1200" b="1">
                <a:latin typeface="Arial Narrow" pitchFamily="34" charset="0"/>
              </a:rPr>
              <a:t>onestopbusinesscenter@houstontx.gov</a:t>
            </a:r>
          </a:p>
        </p:txBody>
      </p:sp>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929063"/>
            <a:ext cx="41148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061"/>
                                        </p:tgtEl>
                                        <p:attrNameLst>
                                          <p:attrName>style.visibility</p:attrName>
                                        </p:attrNameLst>
                                      </p:cBhvr>
                                      <p:to>
                                        <p:strVal val="visible"/>
                                      </p:to>
                                    </p:set>
                                    <p:anim calcmode="lin" valueType="num">
                                      <p:cBhvr additive="base">
                                        <p:cTn id="12" dur="500" fill="hold"/>
                                        <p:tgtEl>
                                          <p:spTgt spid="2061"/>
                                        </p:tgtEl>
                                        <p:attrNameLst>
                                          <p:attrName>ppt_x</p:attrName>
                                        </p:attrNameLst>
                                      </p:cBhvr>
                                      <p:tavLst>
                                        <p:tav tm="0">
                                          <p:val>
                                            <p:strVal val="0-#ppt_w/2"/>
                                          </p:val>
                                        </p:tav>
                                        <p:tav tm="100000">
                                          <p:val>
                                            <p:strVal val="#ppt_x"/>
                                          </p:val>
                                        </p:tav>
                                      </p:tavLst>
                                    </p:anim>
                                    <p:anim calcmode="lin" valueType="num">
                                      <p:cBhvr additive="base">
                                        <p:cTn id="13" dur="500" fill="hold"/>
                                        <p:tgtEl>
                                          <p:spTgt spid="206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0-#ppt_w/2"/>
                                          </p:val>
                                        </p:tav>
                                        <p:tav tm="100000">
                                          <p:val>
                                            <p:strVal val="#ppt_x"/>
                                          </p:val>
                                        </p:tav>
                                      </p:tavLst>
                                    </p:anim>
                                    <p:anim calcmode="lin" valueType="num">
                                      <p:cBhvr additive="base">
                                        <p:cTn id="18"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p:nvPr>
        </p:nvSpPr>
        <p:spPr>
          <a:xfrm>
            <a:off x="228600" y="228600"/>
            <a:ext cx="5524500" cy="949325"/>
          </a:xfrm>
        </p:spPr>
        <p:txBody>
          <a:bodyPr/>
          <a:lstStyle/>
          <a:p>
            <a:pPr algn="l" eaLnBrk="1" hangingPunct="1"/>
            <a:r>
              <a:rPr lang="en-US" sz="2400" smtClean="0">
                <a:solidFill>
                  <a:schemeClr val="bg1"/>
                </a:solidFill>
                <a:latin typeface="Arial" charset="0"/>
                <a:cs typeface="Arial" charset="0"/>
              </a:rPr>
              <a:t>Legal Business </a:t>
            </a:r>
            <a:br>
              <a:rPr lang="en-US" sz="2400" smtClean="0">
                <a:solidFill>
                  <a:schemeClr val="bg1"/>
                </a:solidFill>
                <a:latin typeface="Arial" charset="0"/>
                <a:cs typeface="Arial" charset="0"/>
              </a:rPr>
            </a:br>
            <a:r>
              <a:rPr lang="en-US" sz="2400" smtClean="0">
                <a:solidFill>
                  <a:schemeClr val="bg1"/>
                </a:solidFill>
                <a:latin typeface="Arial" charset="0"/>
                <a:cs typeface="Arial" charset="0"/>
              </a:rPr>
              <a:t>Structures in Texas - 2</a:t>
            </a:r>
          </a:p>
        </p:txBody>
      </p:sp>
      <p:sp>
        <p:nvSpPr>
          <p:cNvPr id="21507" name="Rectangle 2051"/>
          <p:cNvSpPr>
            <a:spLocks noGrp="1" noChangeArrowheads="1"/>
          </p:cNvSpPr>
          <p:nvPr>
            <p:ph idx="1"/>
          </p:nvPr>
        </p:nvSpPr>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21508" name="Text Box 2052"/>
          <p:cNvSpPr txBox="1">
            <a:spLocks noChangeArrowheads="1"/>
          </p:cNvSpPr>
          <p:nvPr/>
        </p:nvSpPr>
        <p:spPr bwMode="auto">
          <a:xfrm>
            <a:off x="1143000" y="1981200"/>
            <a:ext cx="66294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20000"/>
              </a:spcBef>
              <a:buClr>
                <a:schemeClr val="accent2"/>
              </a:buClr>
              <a:buSzPct val="85000"/>
              <a:buFont typeface="Wingdings" pitchFamily="2" charset="2"/>
              <a:buNone/>
            </a:pPr>
            <a:r>
              <a:rPr lang="en-US" sz="1600" b="1" u="sng"/>
              <a:t>CORPORATION: </a:t>
            </a:r>
          </a:p>
          <a:p>
            <a:pPr eaLnBrk="1" hangingPunct="1">
              <a:spcBef>
                <a:spcPct val="20000"/>
              </a:spcBef>
              <a:buClr>
                <a:schemeClr val="accent2"/>
              </a:buClr>
              <a:buSzPct val="85000"/>
              <a:buFont typeface="Wingdings" pitchFamily="2" charset="2"/>
              <a:buNone/>
            </a:pPr>
            <a:r>
              <a:rPr lang="en-US" i="1"/>
              <a:t>Have characteristics of limited liability, centralization of management, perpetual duration, and ease of transferability of ownership interests. The owners of a corporation are called “shareholders.” The persons who manage the business and affairs of a corporation are called “directors.” </a:t>
            </a:r>
          </a:p>
          <a:p>
            <a:pPr eaLnBrk="1" hangingPunct="1">
              <a:spcBef>
                <a:spcPct val="20000"/>
              </a:spcBef>
              <a:buClr>
                <a:schemeClr val="accent2"/>
              </a:buClr>
              <a:buSzPct val="85000"/>
              <a:buFont typeface="Wingdings" pitchFamily="2" charset="2"/>
              <a:buNone/>
            </a:pPr>
            <a:endParaRPr lang="en-US" sz="1600" b="1"/>
          </a:p>
          <a:p>
            <a:pPr eaLnBrk="1" hangingPunct="1">
              <a:spcBef>
                <a:spcPct val="20000"/>
              </a:spcBef>
              <a:buClr>
                <a:schemeClr val="accent2"/>
              </a:buClr>
              <a:buSzPct val="85000"/>
              <a:buFont typeface="Wingdings" pitchFamily="2" charset="2"/>
              <a:buNone/>
            </a:pPr>
            <a:r>
              <a:rPr lang="en-US" sz="1600" b="1" u="sng"/>
              <a:t>LIMITED LIABILITY COMPANY</a:t>
            </a:r>
            <a:r>
              <a:rPr lang="en-US" sz="1600" u="sng"/>
              <a:t>:</a:t>
            </a:r>
          </a:p>
          <a:p>
            <a:pPr eaLnBrk="1" hangingPunct="1">
              <a:spcBef>
                <a:spcPct val="20000"/>
              </a:spcBef>
              <a:buClr>
                <a:schemeClr val="accent2"/>
              </a:buClr>
              <a:buSzPct val="85000"/>
              <a:buFont typeface="Wingdings" pitchFamily="2" charset="2"/>
              <a:buNone/>
            </a:pPr>
            <a:r>
              <a:rPr lang="en-US" i="1"/>
              <a:t>LLC is not a partnership or a corporation but rather is a distinct type of entity that has the powers of both a corporation and a partnership. </a:t>
            </a:r>
          </a:p>
          <a:p>
            <a:pPr eaLnBrk="1" hangingPunct="1">
              <a:spcBef>
                <a:spcPct val="20000"/>
              </a:spcBef>
              <a:buClr>
                <a:schemeClr val="accent2"/>
              </a:buClr>
              <a:buSzPct val="85000"/>
              <a:buFont typeface="Wingdings" pitchFamily="2" charset="2"/>
              <a:buNone/>
            </a:pPr>
            <a:endParaRPr lang="en-US" sz="1600" b="1" i="1"/>
          </a:p>
          <a:p>
            <a:pPr eaLnBrk="1" hangingPunct="1">
              <a:spcBef>
                <a:spcPct val="20000"/>
              </a:spcBef>
              <a:buClr>
                <a:schemeClr val="accent2"/>
              </a:buClr>
              <a:buSzPct val="85000"/>
              <a:buFont typeface="Wingdings" pitchFamily="2" charset="2"/>
              <a:buNone/>
            </a:pPr>
            <a:r>
              <a:rPr lang="en-US" sz="1200">
                <a:solidFill>
                  <a:srgbClr val="C00000"/>
                </a:solidFill>
              </a:rPr>
              <a:t>Also: Limited Partnership: Limited Liability Partnership, Nonprofit Corporation.  You need NOT have an attorney file documents for you.  </a:t>
            </a:r>
          </a:p>
        </p:txBody>
      </p:sp>
      <p:sp>
        <p:nvSpPr>
          <p:cNvPr id="21509" name="Text Box 2054"/>
          <p:cNvSpPr txBox="1">
            <a:spLocks noChangeArrowheads="1"/>
          </p:cNvSpPr>
          <p:nvPr/>
        </p:nvSpPr>
        <p:spPr bwMode="auto">
          <a:xfrm>
            <a:off x="1143000" y="5326063"/>
            <a:ext cx="5410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20000"/>
              </a:spcBef>
              <a:buClr>
                <a:schemeClr val="accent2"/>
              </a:buClr>
              <a:buSzPct val="85000"/>
              <a:buFont typeface="Wingdings" pitchFamily="2" charset="2"/>
              <a:buNone/>
            </a:pPr>
            <a:r>
              <a:rPr lang="en-US" sz="900" b="1">
                <a:latin typeface="Arial Narrow" pitchFamily="34" charset="0"/>
              </a:rPr>
              <a:t>SOURCE: www.sos.state.tx.us/corp/businessstructure.shtml</a:t>
            </a:r>
          </a:p>
          <a:p>
            <a:pPr eaLnBrk="1" hangingPunct="1">
              <a:spcBef>
                <a:spcPct val="50000"/>
              </a:spcBef>
            </a:pPr>
            <a:endParaRPr lang="en-US">
              <a:solidFill>
                <a:schemeClr val="folHlink"/>
              </a:solidFill>
              <a:latin typeface="Arial Narrow" pitchFamily="34" charset="0"/>
            </a:endParaRPr>
          </a:p>
        </p:txBody>
      </p:sp>
      <p:pic>
        <p:nvPicPr>
          <p:cNvPr id="21510" name="Picture 2056"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57200"/>
            <a:ext cx="5848350" cy="460375"/>
          </a:xfrm>
        </p:spPr>
        <p:txBody>
          <a:bodyPr/>
          <a:lstStyle/>
          <a:p>
            <a:pPr algn="l" eaLnBrk="1" hangingPunct="1"/>
            <a:r>
              <a:rPr lang="en-US" sz="2400" smtClean="0">
                <a:solidFill>
                  <a:schemeClr val="bg1"/>
                </a:solidFill>
                <a:latin typeface="Arial" charset="0"/>
                <a:cs typeface="Arial" charset="0"/>
              </a:rPr>
              <a:t>Occupancy Inspection Basics </a:t>
            </a:r>
            <a:br>
              <a:rPr lang="en-US" sz="2400" smtClean="0">
                <a:solidFill>
                  <a:schemeClr val="bg1"/>
                </a:solidFill>
                <a:latin typeface="Arial" charset="0"/>
                <a:cs typeface="Arial" charset="0"/>
              </a:rPr>
            </a:br>
            <a:r>
              <a:rPr lang="en-US" sz="1400" smtClean="0">
                <a:solidFill>
                  <a:schemeClr val="bg1"/>
                </a:solidFill>
                <a:latin typeface="Arial" charset="0"/>
                <a:cs typeface="Arial" charset="0"/>
              </a:rPr>
              <a:t>(COH)</a:t>
            </a:r>
          </a:p>
        </p:txBody>
      </p:sp>
      <p:sp>
        <p:nvSpPr>
          <p:cNvPr id="116740" name="Text Box 4"/>
          <p:cNvSpPr txBox="1">
            <a:spLocks noChangeArrowheads="1"/>
          </p:cNvSpPr>
          <p:nvPr/>
        </p:nvSpPr>
        <p:spPr bwMode="auto">
          <a:xfrm>
            <a:off x="1143000" y="2133600"/>
            <a:ext cx="67818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20000"/>
              </a:lnSpc>
              <a:spcBef>
                <a:spcPct val="50000"/>
              </a:spcBef>
              <a:buSzPct val="60000"/>
              <a:buFont typeface="Wingdings" pitchFamily="2" charset="2"/>
              <a:buChar char="q"/>
            </a:pPr>
            <a:r>
              <a:rPr lang="en-US" b="1"/>
              <a:t> </a:t>
            </a:r>
            <a:r>
              <a:rPr lang="en-US" i="1"/>
              <a:t>  If a commercial building or lease space is occupied, or if changes to an 	occupancy type are made. </a:t>
            </a:r>
          </a:p>
          <a:p>
            <a:pPr eaLnBrk="1" hangingPunct="1">
              <a:lnSpc>
                <a:spcPct val="120000"/>
              </a:lnSpc>
              <a:spcBef>
                <a:spcPct val="50000"/>
              </a:spcBef>
              <a:buSzPct val="60000"/>
              <a:buFont typeface="Wingdings" pitchFamily="2" charset="2"/>
              <a:buChar char="q"/>
            </a:pPr>
            <a:r>
              <a:rPr lang="en-US" i="1"/>
              <a:t>   If no Certificate of Occupancy (CO) is posted the owner or agent is given a 	10-day notice to apply and pay fees.  If the business fails to 	comply, citations may be issued each day until the application is 	received by the City.</a:t>
            </a:r>
          </a:p>
          <a:p>
            <a:pPr eaLnBrk="1" hangingPunct="1">
              <a:lnSpc>
                <a:spcPct val="120000"/>
              </a:lnSpc>
              <a:spcBef>
                <a:spcPct val="50000"/>
              </a:spcBef>
              <a:buSzPct val="60000"/>
              <a:buFont typeface="Wingdings" pitchFamily="2" charset="2"/>
              <a:buChar char="q"/>
            </a:pPr>
            <a:r>
              <a:rPr lang="en-US" i="1"/>
              <a:t>   Residential dwellings and garages, sheds, and carports are exempt from 	needing CO’s (unless converted to commercial)</a:t>
            </a:r>
          </a:p>
          <a:p>
            <a:pPr eaLnBrk="1" hangingPunct="1">
              <a:lnSpc>
                <a:spcPct val="120000"/>
              </a:lnSpc>
              <a:spcBef>
                <a:spcPct val="50000"/>
              </a:spcBef>
              <a:buSzPct val="60000"/>
              <a:buFont typeface="Wingdings" pitchFamily="2" charset="2"/>
              <a:buChar char="q"/>
            </a:pPr>
            <a:r>
              <a:rPr lang="en-US" i="1"/>
              <a:t>   Minimum $412 fee (one story minimum fee), effective January 1, 2012</a:t>
            </a:r>
            <a:endParaRPr lang="en-US" i="1">
              <a:solidFill>
                <a:schemeClr val="folHlink"/>
              </a:solidFill>
            </a:endParaRPr>
          </a:p>
          <a:p>
            <a:pPr eaLnBrk="1" hangingPunct="1">
              <a:spcBef>
                <a:spcPct val="50000"/>
              </a:spcBef>
            </a:pPr>
            <a:endParaRPr lang="en-US" sz="1600" b="1">
              <a:solidFill>
                <a:schemeClr val="folHlink"/>
              </a:solidFill>
            </a:endParaRPr>
          </a:p>
          <a:p>
            <a:pPr eaLnBrk="1" hangingPunct="1">
              <a:spcBef>
                <a:spcPct val="50000"/>
              </a:spcBef>
            </a:pPr>
            <a:r>
              <a:rPr lang="en-US" sz="900" b="1">
                <a:latin typeface="Arial Narrow" pitchFamily="34" charset="0"/>
              </a:rPr>
              <a:t>www.houstonpermittingcenter.org/code-enforcement/permit-fee-schedule.html</a:t>
            </a:r>
          </a:p>
        </p:txBody>
      </p:sp>
      <p:pic>
        <p:nvPicPr>
          <p:cNvPr id="116741" name="Picture 5" descr="pw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867400"/>
            <a:ext cx="53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MOB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ox(in)">
                                      <p:cBhvr>
                                        <p:cTn id="7" dur="500"/>
                                        <p:tgtEl>
                                          <p:spTgt spid="116738"/>
                                        </p:tgtEl>
                                      </p:cBhvr>
                                    </p:animEffect>
                                  </p:childTnLst>
                                </p:cTn>
                              </p:par>
                            </p:childTnLst>
                          </p:cTn>
                        </p:par>
                        <p:par>
                          <p:cTn id="8" fill="hold" nodeType="afterGroup">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116740"/>
                                        </p:tgtEl>
                                        <p:attrNameLst>
                                          <p:attrName>style.visibility</p:attrName>
                                        </p:attrNameLst>
                                      </p:cBhvr>
                                      <p:to>
                                        <p:strVal val="visible"/>
                                      </p:to>
                                    </p:set>
                                    <p:anim calcmode="lin" valueType="num">
                                      <p:cBhvr additive="base">
                                        <p:cTn id="11" dur="500" fill="hold"/>
                                        <p:tgtEl>
                                          <p:spTgt spid="116740"/>
                                        </p:tgtEl>
                                        <p:attrNameLst>
                                          <p:attrName>ppt_x</p:attrName>
                                        </p:attrNameLst>
                                      </p:cBhvr>
                                      <p:tavLst>
                                        <p:tav tm="0">
                                          <p:val>
                                            <p:strVal val="1+#ppt_w/2"/>
                                          </p:val>
                                        </p:tav>
                                        <p:tav tm="100000">
                                          <p:val>
                                            <p:strVal val="#ppt_x"/>
                                          </p:val>
                                        </p:tav>
                                      </p:tavLst>
                                    </p:anim>
                                    <p:anim calcmode="lin" valueType="num">
                                      <p:cBhvr additive="base">
                                        <p:cTn id="12" dur="500" fill="hold"/>
                                        <p:tgtEl>
                                          <p:spTgt spid="11674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6" fill="hold" nodeType="afterEffect">
                                  <p:stCondLst>
                                    <p:cond delay="0"/>
                                  </p:stCondLst>
                                  <p:childTnLst>
                                    <p:set>
                                      <p:cBhvr>
                                        <p:cTn id="15" dur="1" fill="hold">
                                          <p:stCondLst>
                                            <p:cond delay="0"/>
                                          </p:stCondLst>
                                        </p:cTn>
                                        <p:tgtEl>
                                          <p:spTgt spid="116741"/>
                                        </p:tgtEl>
                                        <p:attrNameLst>
                                          <p:attrName>style.visibility</p:attrName>
                                        </p:attrNameLst>
                                      </p:cBhvr>
                                      <p:to>
                                        <p:strVal val="visible"/>
                                      </p:to>
                                    </p:set>
                                    <p:anim calcmode="lin" valueType="num">
                                      <p:cBhvr additive="base">
                                        <p:cTn id="16" dur="500" fill="hold"/>
                                        <p:tgtEl>
                                          <p:spTgt spid="116741"/>
                                        </p:tgtEl>
                                        <p:attrNameLst>
                                          <p:attrName>ppt_x</p:attrName>
                                        </p:attrNameLst>
                                      </p:cBhvr>
                                      <p:tavLst>
                                        <p:tav tm="0">
                                          <p:val>
                                            <p:strVal val="1+#ppt_w/2"/>
                                          </p:val>
                                        </p:tav>
                                        <p:tav tm="100000">
                                          <p:val>
                                            <p:strVal val="#ppt_x"/>
                                          </p:val>
                                        </p:tav>
                                      </p:tavLst>
                                    </p:anim>
                                    <p:anim calcmode="lin" valueType="num">
                                      <p:cBhvr additive="base">
                                        <p:cTn id="17" dur="500" fill="hold"/>
                                        <p:tgtEl>
                                          <p:spTgt spid="1167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4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76200"/>
            <a:ext cx="6172200" cy="1139825"/>
          </a:xfrm>
        </p:spPr>
        <p:txBody>
          <a:bodyPr/>
          <a:lstStyle/>
          <a:p>
            <a:pPr algn="l" eaLnBrk="1" hangingPunct="1"/>
            <a:r>
              <a:rPr lang="en-US" sz="2400" smtClean="0">
                <a:solidFill>
                  <a:schemeClr val="bg1"/>
                </a:solidFill>
                <a:latin typeface="Arial" charset="0"/>
                <a:cs typeface="Arial" charset="0"/>
              </a:rPr>
              <a:t>Contract Labor in Texas</a:t>
            </a:r>
            <a:br>
              <a:rPr lang="en-US" sz="2400" smtClean="0">
                <a:solidFill>
                  <a:schemeClr val="bg1"/>
                </a:solidFill>
                <a:latin typeface="Arial" charset="0"/>
                <a:cs typeface="Arial" charset="0"/>
              </a:rPr>
            </a:br>
            <a:r>
              <a:rPr lang="en-US" sz="1400" smtClean="0">
                <a:solidFill>
                  <a:schemeClr val="bg1"/>
                </a:solidFill>
                <a:latin typeface="Arial" charset="0"/>
                <a:cs typeface="Arial" charset="0"/>
              </a:rPr>
              <a:t>(Texas Workforce Commission)</a:t>
            </a:r>
          </a:p>
        </p:txBody>
      </p:sp>
      <p:sp>
        <p:nvSpPr>
          <p:cNvPr id="23555" name="Rectangle 3"/>
          <p:cNvSpPr>
            <a:spLocks noGrp="1" noChangeArrowheads="1"/>
          </p:cNvSpPr>
          <p:nvPr>
            <p:ph idx="1"/>
          </p:nvPr>
        </p:nvSpPr>
        <p:spPr>
          <a:xfrm>
            <a:off x="457200" y="2133600"/>
            <a:ext cx="6934200" cy="4530725"/>
          </a:xfrm>
        </p:spPr>
        <p:txBody>
          <a:bodyPr/>
          <a:lstStyle/>
          <a:p>
            <a:pPr eaLnBrk="1" hangingPunct="1">
              <a:lnSpc>
                <a:spcPct val="110000"/>
              </a:lnSpc>
              <a:buFont typeface="Wingdings" pitchFamily="2" charset="2"/>
              <a:buNone/>
            </a:pPr>
            <a:r>
              <a:rPr lang="en-US" sz="1600" b="1" smtClean="0">
                <a:latin typeface="Arial" charset="0"/>
              </a:rPr>
              <a:t>	"Contract labor" may be the most widely used misnomer in business today. The issue is whether a given worker is an employee or an independent contractor. </a:t>
            </a:r>
          </a:p>
          <a:p>
            <a:pPr eaLnBrk="1" hangingPunct="1">
              <a:lnSpc>
                <a:spcPct val="110000"/>
              </a:lnSpc>
              <a:buFont typeface="Wingdings" pitchFamily="2" charset="2"/>
              <a:buNone/>
            </a:pPr>
            <a:endParaRPr lang="en-US" sz="1000" b="1" smtClean="0">
              <a:solidFill>
                <a:schemeClr val="hlink"/>
              </a:solidFill>
              <a:latin typeface="Arial" charset="0"/>
            </a:endParaRPr>
          </a:p>
          <a:p>
            <a:pPr eaLnBrk="1" hangingPunct="1">
              <a:lnSpc>
                <a:spcPct val="110000"/>
              </a:lnSpc>
              <a:buFont typeface="Wingdings" pitchFamily="2" charset="2"/>
              <a:buNone/>
            </a:pPr>
            <a:r>
              <a:rPr lang="en-US" sz="1600" b="1" smtClean="0">
                <a:latin typeface="Arial" charset="0"/>
              </a:rPr>
              <a:t>	</a:t>
            </a:r>
            <a:r>
              <a:rPr lang="en-US" sz="1400" i="1" smtClean="0">
                <a:latin typeface="Arial" charset="0"/>
              </a:rPr>
              <a:t>An EMPLOYEE is someone over whose work an employer exercises direction or control and for whom there is extensive wage reporting and tax responsibility.  An INDEPENDENT CONTRACTOR is self-employed, bears responsibility for his or her own taxes and expenses, and is not subject to an employer's direction and control. </a:t>
            </a:r>
          </a:p>
          <a:p>
            <a:pPr eaLnBrk="1" hangingPunct="1">
              <a:lnSpc>
                <a:spcPct val="110000"/>
              </a:lnSpc>
              <a:buFont typeface="Wingdings" pitchFamily="2" charset="2"/>
              <a:buNone/>
            </a:pPr>
            <a:endParaRPr lang="en-US" sz="1600" b="1" smtClean="0">
              <a:latin typeface="Arial" charset="0"/>
            </a:endParaRPr>
          </a:p>
          <a:p>
            <a:pPr eaLnBrk="1" hangingPunct="1">
              <a:lnSpc>
                <a:spcPct val="110000"/>
              </a:lnSpc>
              <a:buFont typeface="Wingdings" pitchFamily="2" charset="2"/>
              <a:buNone/>
            </a:pPr>
            <a:endParaRPr lang="en-US" sz="1600" b="1" smtClean="0">
              <a:latin typeface="Arial" charset="0"/>
            </a:endParaRPr>
          </a:p>
          <a:p>
            <a:pPr eaLnBrk="1" hangingPunct="1">
              <a:lnSpc>
                <a:spcPct val="110000"/>
              </a:lnSpc>
              <a:buFont typeface="Wingdings" pitchFamily="2" charset="2"/>
              <a:buNone/>
            </a:pPr>
            <a:r>
              <a:rPr lang="en-US" sz="900" b="1" smtClean="0">
                <a:latin typeface="Arial Narrow" pitchFamily="34" charset="0"/>
              </a:rPr>
              <a:t>	SOURCE:  www.twc.state.tx.us/news/efte/ics_contract_labor.html</a:t>
            </a:r>
          </a:p>
          <a:p>
            <a:pPr eaLnBrk="1" hangingPunct="1">
              <a:lnSpc>
                <a:spcPct val="110000"/>
              </a:lnSpc>
              <a:buFont typeface="Wingdings" pitchFamily="2" charset="2"/>
              <a:buNone/>
            </a:pPr>
            <a:r>
              <a:rPr lang="en-US" sz="900" b="1" smtClean="0">
                <a:latin typeface="Arial Narrow" pitchFamily="34" charset="0"/>
              </a:rPr>
              <a:t>	Or Call the Texas Workforce Commission at: 281.933.3858</a:t>
            </a:r>
          </a:p>
        </p:txBody>
      </p:sp>
      <p:pic>
        <p:nvPicPr>
          <p:cNvPr id="23556" name="Picture 5"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5314950" cy="1139825"/>
          </a:xfrm>
        </p:spPr>
        <p:txBody>
          <a:bodyPr/>
          <a:lstStyle/>
          <a:p>
            <a:pPr algn="l" eaLnBrk="1" hangingPunct="1"/>
            <a:r>
              <a:rPr lang="en-US" sz="2400" smtClean="0">
                <a:solidFill>
                  <a:schemeClr val="bg1"/>
                </a:solidFill>
                <a:latin typeface="Arial" charset="0"/>
                <a:cs typeface="Arial" charset="0"/>
              </a:rPr>
              <a:t>FAQ - Are Permits, Licenses and </a:t>
            </a:r>
            <a:br>
              <a:rPr lang="en-US" sz="2400" smtClean="0">
                <a:solidFill>
                  <a:schemeClr val="bg1"/>
                </a:solidFill>
                <a:latin typeface="Arial" charset="0"/>
                <a:cs typeface="Arial" charset="0"/>
              </a:rPr>
            </a:br>
            <a:r>
              <a:rPr lang="en-US" sz="2400" smtClean="0">
                <a:solidFill>
                  <a:schemeClr val="bg1"/>
                </a:solidFill>
                <a:latin typeface="Arial" charset="0"/>
                <a:cs typeface="Arial" charset="0"/>
              </a:rPr>
              <a:t>Regulations the Same Thing?</a:t>
            </a:r>
          </a:p>
        </p:txBody>
      </p:sp>
      <p:sp>
        <p:nvSpPr>
          <p:cNvPr id="24579" name="Rectangle 3"/>
          <p:cNvSpPr>
            <a:spLocks noGrp="1" noChangeArrowheads="1"/>
          </p:cNvSpPr>
          <p:nvPr>
            <p:ph idx="1"/>
          </p:nvPr>
        </p:nvSpPr>
        <p:spPr>
          <a:xfrm>
            <a:off x="4483100" y="2209800"/>
            <a:ext cx="4267200" cy="2286000"/>
          </a:xfrm>
        </p:spPr>
        <p:txBody>
          <a:bodyPr/>
          <a:lstStyle/>
          <a:p>
            <a:pPr eaLnBrk="1" hangingPunct="1">
              <a:lnSpc>
                <a:spcPct val="80000"/>
              </a:lnSpc>
              <a:buFont typeface="Wingdings" pitchFamily="2" charset="2"/>
              <a:buNone/>
            </a:pPr>
            <a:endParaRPr lang="en-US" sz="1600" b="1" i="1" smtClean="0">
              <a:solidFill>
                <a:schemeClr val="folHlink"/>
              </a:solidFill>
              <a:latin typeface="Arial" charset="0"/>
            </a:endParaRPr>
          </a:p>
          <a:p>
            <a:pPr eaLnBrk="1" hangingPunct="1">
              <a:lnSpc>
                <a:spcPct val="80000"/>
              </a:lnSpc>
              <a:buFont typeface="Wingdings" pitchFamily="2" charset="2"/>
              <a:buNone/>
            </a:pPr>
            <a:r>
              <a:rPr lang="en-US" sz="1600" b="1" smtClean="0">
                <a:latin typeface="Arial" charset="0"/>
              </a:rPr>
              <a:t>	</a:t>
            </a:r>
            <a:r>
              <a:rPr lang="en-US" sz="1600" i="1" smtClean="0">
                <a:latin typeface="Arial" charset="0"/>
              </a:rPr>
              <a:t>Business licenses and permits can vary by type of business, range of activities, and enforcing jurisdiction.  A business may not be issued a license or a permit (for a fee) but still be regulated.</a:t>
            </a:r>
          </a:p>
          <a:p>
            <a:pPr eaLnBrk="1" hangingPunct="1">
              <a:lnSpc>
                <a:spcPct val="80000"/>
              </a:lnSpc>
            </a:pPr>
            <a:endParaRPr lang="en-US" sz="1600" smtClean="0">
              <a:latin typeface="Arial" charset="0"/>
            </a:endParaRPr>
          </a:p>
        </p:txBody>
      </p:sp>
      <p:sp>
        <p:nvSpPr>
          <p:cNvPr id="24580" name="Text Box 4"/>
          <p:cNvSpPr txBox="1">
            <a:spLocks noChangeArrowheads="1"/>
          </p:cNvSpPr>
          <p:nvPr/>
        </p:nvSpPr>
        <p:spPr bwMode="auto">
          <a:xfrm>
            <a:off x="762000" y="26670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sz="3200" b="1">
                <a:solidFill>
                  <a:srgbClr val="C00000"/>
                </a:solidFill>
              </a:rPr>
              <a:t>NO!!</a:t>
            </a:r>
          </a:p>
        </p:txBody>
      </p:sp>
      <p:pic>
        <p:nvPicPr>
          <p:cNvPr id="237573" name="Picture 5" descr="MC90044196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82888"/>
            <a:ext cx="13779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4" name="Picture 6" descr="MC90044196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575" y="4814888"/>
            <a:ext cx="13779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457200" y="4757738"/>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sz="3200" b="1">
                <a:solidFill>
                  <a:srgbClr val="C00000"/>
                </a:solidFill>
              </a:rPr>
              <a:t>EXAMPLE</a:t>
            </a:r>
          </a:p>
        </p:txBody>
      </p:sp>
      <p:sp>
        <p:nvSpPr>
          <p:cNvPr id="237576" name="Text Box 8"/>
          <p:cNvSpPr txBox="1">
            <a:spLocks noChangeArrowheads="1"/>
          </p:cNvSpPr>
          <p:nvPr/>
        </p:nvSpPr>
        <p:spPr bwMode="auto">
          <a:xfrm>
            <a:off x="4876800" y="4114800"/>
            <a:ext cx="3581400" cy="2108200"/>
          </a:xfrm>
          <a:prstGeom prst="rect">
            <a:avLst/>
          </a:prstGeom>
          <a:noFill/>
          <a:ln w="9525">
            <a:noFill/>
            <a:miter lim="800000"/>
            <a:headEnd/>
            <a:tailEnd/>
          </a:ln>
          <a:effectLst/>
        </p:spPr>
        <p:txBody>
          <a:bodyPr>
            <a:spAutoFit/>
          </a:bodyPr>
          <a:lstStyle/>
          <a:p>
            <a:pPr>
              <a:defRPr/>
            </a:pPr>
            <a:r>
              <a:rPr lang="en-US" sz="1600" i="1" dirty="0"/>
              <a:t>Mail Order businesses do not receive an actual permit or license but are regulated by the US Federal Trade Commission through their “Mail and Telephone Order Merchandise Rule”</a:t>
            </a:r>
          </a:p>
          <a:p>
            <a:pPr>
              <a:defRPr/>
            </a:pPr>
            <a:endParaRPr lang="en-US" sz="1600" b="1" dirty="0">
              <a:solidFill>
                <a:schemeClr val="folHlink"/>
              </a:solidFill>
              <a:effectLst>
                <a:outerShdw blurRad="38100" dist="38100" dir="2700000" algn="tl">
                  <a:srgbClr val="000000"/>
                </a:outerShdw>
              </a:effectLst>
            </a:endParaRPr>
          </a:p>
          <a:p>
            <a:pPr>
              <a:defRPr/>
            </a:pPr>
            <a:r>
              <a:rPr lang="en-US" sz="900" b="1" dirty="0">
                <a:latin typeface="Arial Narrow" pitchFamily="34" charset="0"/>
              </a:rPr>
              <a:t>SOURCE:  www.ftc.gov</a:t>
            </a:r>
          </a:p>
          <a:p>
            <a:pPr>
              <a:spcBef>
                <a:spcPct val="50000"/>
              </a:spcBef>
              <a:defRPr/>
            </a:pPr>
            <a:endParaRPr lang="en-US" dirty="0">
              <a:latin typeface="Arial Narrow" pitchFamily="34" charset="0"/>
            </a:endParaRPr>
          </a:p>
        </p:txBody>
      </p:sp>
      <p:pic>
        <p:nvPicPr>
          <p:cNvPr id="24585" name="Picture 10" descr="MOB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37573"/>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21600000">
                                      <p:cBhvr>
                                        <p:cTn id="9" dur="2000" fill="hold"/>
                                        <p:tgtEl>
                                          <p:spTgt spid="2375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050"/>
          <p:cNvSpPr>
            <a:spLocks noGrp="1" noChangeArrowheads="1"/>
          </p:cNvSpPr>
          <p:nvPr>
            <p:ph type="title"/>
          </p:nvPr>
        </p:nvSpPr>
        <p:spPr>
          <a:xfrm>
            <a:off x="533400" y="320675"/>
            <a:ext cx="5600700" cy="627063"/>
          </a:xfrm>
        </p:spPr>
        <p:txBody>
          <a:bodyPr/>
          <a:lstStyle/>
          <a:p>
            <a:pPr algn="l" eaLnBrk="1" hangingPunct="1"/>
            <a:r>
              <a:rPr lang="en-US" sz="2400" smtClean="0">
                <a:solidFill>
                  <a:schemeClr val="bg1"/>
                </a:solidFill>
                <a:latin typeface="Arial" charset="0"/>
                <a:cs typeface="Arial" charset="0"/>
              </a:rPr>
              <a:t>Texas Deceptive Trade </a:t>
            </a:r>
            <a:br>
              <a:rPr lang="en-US" sz="2400" smtClean="0">
                <a:solidFill>
                  <a:schemeClr val="bg1"/>
                </a:solidFill>
                <a:latin typeface="Arial" charset="0"/>
                <a:cs typeface="Arial" charset="0"/>
              </a:rPr>
            </a:br>
            <a:r>
              <a:rPr lang="en-US" sz="2400" smtClean="0">
                <a:solidFill>
                  <a:schemeClr val="bg1"/>
                </a:solidFill>
                <a:latin typeface="Arial" charset="0"/>
                <a:cs typeface="Arial" charset="0"/>
              </a:rPr>
              <a:t>Practices Act - DTPA</a:t>
            </a:r>
          </a:p>
        </p:txBody>
      </p:sp>
      <p:sp>
        <p:nvSpPr>
          <p:cNvPr id="149507" name="Rectangle 2051"/>
          <p:cNvSpPr>
            <a:spLocks noGrp="1" noChangeArrowheads="1"/>
          </p:cNvSpPr>
          <p:nvPr>
            <p:ph idx="1"/>
          </p:nvPr>
        </p:nvSpPr>
        <p:spPr>
          <a:xfrm>
            <a:off x="990600" y="2209800"/>
            <a:ext cx="7162800" cy="4419600"/>
          </a:xfrm>
        </p:spPr>
        <p:txBody>
          <a:bodyPr/>
          <a:lstStyle/>
          <a:p>
            <a:pPr lvl="1" eaLnBrk="1" hangingPunct="1">
              <a:buFontTx/>
              <a:buNone/>
            </a:pPr>
            <a:r>
              <a:rPr lang="en-US" sz="2000" smtClean="0">
                <a:solidFill>
                  <a:srgbClr val="990033"/>
                </a:solidFill>
              </a:rPr>
              <a:t>	</a:t>
            </a:r>
            <a:endParaRPr lang="en-US" sz="1400" b="1" smtClean="0">
              <a:solidFill>
                <a:srgbClr val="990033"/>
              </a:solidFill>
            </a:endParaRPr>
          </a:p>
        </p:txBody>
      </p:sp>
      <p:sp>
        <p:nvSpPr>
          <p:cNvPr id="149508" name="Text Box 2052"/>
          <p:cNvSpPr txBox="1">
            <a:spLocks noChangeArrowheads="1"/>
          </p:cNvSpPr>
          <p:nvPr/>
        </p:nvSpPr>
        <p:spPr bwMode="auto">
          <a:xfrm>
            <a:off x="762000" y="2362200"/>
            <a:ext cx="7086600" cy="3460750"/>
          </a:xfrm>
          <a:prstGeom prst="rect">
            <a:avLst/>
          </a:prstGeom>
          <a:noFill/>
          <a:ln w="9525">
            <a:noFill/>
            <a:miter lim="800000"/>
            <a:headEnd/>
            <a:tailEnd/>
          </a:ln>
          <a:effectLst/>
        </p:spPr>
        <p:txBody>
          <a:bodyPr>
            <a:spAutoFit/>
          </a:bodyPr>
          <a:lstStyle/>
          <a:p>
            <a:pPr lvl="1">
              <a:lnSpc>
                <a:spcPct val="140000"/>
              </a:lnSpc>
              <a:buFontTx/>
              <a:buChar char="•"/>
              <a:defRPr/>
            </a:pPr>
            <a:r>
              <a:rPr lang="en-US" sz="1600" b="1" dirty="0"/>
              <a:t>  </a:t>
            </a:r>
            <a:r>
              <a:rPr lang="en-US" sz="1600" i="1" dirty="0"/>
              <a:t>This is the basic Texas consumer protection statute.</a:t>
            </a:r>
          </a:p>
          <a:p>
            <a:pPr lvl="1">
              <a:lnSpc>
                <a:spcPct val="140000"/>
              </a:lnSpc>
              <a:defRPr/>
            </a:pPr>
            <a:endParaRPr lang="en-US" sz="1600" b="1" dirty="0"/>
          </a:p>
          <a:p>
            <a:pPr lvl="1">
              <a:lnSpc>
                <a:spcPct val="140000"/>
              </a:lnSpc>
              <a:buFontTx/>
              <a:buChar char="•"/>
              <a:defRPr/>
            </a:pPr>
            <a:r>
              <a:rPr lang="en-US" sz="1600" b="1" dirty="0"/>
              <a:t>   </a:t>
            </a:r>
            <a:r>
              <a:rPr lang="en-US" sz="1600" i="1" dirty="0"/>
              <a:t>It prohibits a list of deceptive trade practices and gives 	consumers the right to sue for damages. </a:t>
            </a:r>
          </a:p>
          <a:p>
            <a:pPr lvl="1">
              <a:lnSpc>
                <a:spcPct val="140000"/>
              </a:lnSpc>
              <a:defRPr/>
            </a:pPr>
            <a:endParaRPr lang="en-US" sz="1600" b="1" dirty="0"/>
          </a:p>
          <a:p>
            <a:pPr lvl="1">
              <a:lnSpc>
                <a:spcPct val="140000"/>
              </a:lnSpc>
              <a:buFontTx/>
              <a:buChar char="•"/>
              <a:defRPr/>
            </a:pPr>
            <a:r>
              <a:rPr lang="en-US" sz="1600" b="1" dirty="0"/>
              <a:t>   </a:t>
            </a:r>
            <a:r>
              <a:rPr lang="en-US" sz="1600" i="1" dirty="0"/>
              <a:t>It requires that consumers who win DTPA lawsuits be awarded 	their 	attorney’s fees and in some cases provides for damages of up to 	three times a consumer’s actual damages. </a:t>
            </a:r>
          </a:p>
          <a:p>
            <a:pPr lvl="1">
              <a:lnSpc>
                <a:spcPct val="125000"/>
              </a:lnSpc>
              <a:defRPr/>
            </a:pPr>
            <a:endParaRPr lang="en-US" sz="1600" b="1" dirty="0">
              <a:effectLst>
                <a:outerShdw blurRad="38100" dist="38100" dir="2700000" algn="tl">
                  <a:srgbClr val="000000"/>
                </a:outerShdw>
              </a:effectLst>
            </a:endParaRPr>
          </a:p>
          <a:p>
            <a:pPr eaLnBrk="1" hangingPunct="1">
              <a:spcBef>
                <a:spcPct val="50000"/>
              </a:spcBef>
              <a:defRPr/>
            </a:pPr>
            <a:endParaRPr lang="en-US" dirty="0"/>
          </a:p>
        </p:txBody>
      </p:sp>
      <p:pic>
        <p:nvPicPr>
          <p:cNvPr id="25605" name="Picture 2055"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500" fill="hold"/>
                                        <p:tgtEl>
                                          <p:spTgt spid="149506"/>
                                        </p:tgtEl>
                                        <p:attrNameLst>
                                          <p:attrName>ppt_x</p:attrName>
                                        </p:attrNameLst>
                                      </p:cBhvr>
                                      <p:tavLst>
                                        <p:tav tm="0">
                                          <p:val>
                                            <p:strVal val="#ppt_x"/>
                                          </p:val>
                                        </p:tav>
                                        <p:tav tm="100000">
                                          <p:val>
                                            <p:strVal val="#ppt_x"/>
                                          </p:val>
                                        </p:tav>
                                      </p:tavLst>
                                    </p:anim>
                                    <p:anim calcmode="lin" valueType="num">
                                      <p:cBhvr additive="base">
                                        <p:cTn id="8" dur="500" fill="hold"/>
                                        <p:tgtEl>
                                          <p:spTgt spid="1495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 calcmode="lin" valueType="num">
                                      <p:cBhvr additive="base">
                                        <p:cTn id="12" dur="500" fill="hold"/>
                                        <p:tgtEl>
                                          <p:spTgt spid="14950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76200"/>
            <a:ext cx="5181600" cy="1139825"/>
          </a:xfrm>
        </p:spPr>
        <p:txBody>
          <a:bodyPr/>
          <a:lstStyle/>
          <a:p>
            <a:pPr algn="l" eaLnBrk="1" hangingPunct="1"/>
            <a:r>
              <a:rPr lang="en-US" sz="2400" smtClean="0">
                <a:solidFill>
                  <a:schemeClr val="bg1"/>
                </a:solidFill>
                <a:latin typeface="Arial" charset="0"/>
                <a:cs typeface="Arial" charset="0"/>
              </a:rPr>
              <a:t>Texas Deceptive Trade </a:t>
            </a:r>
            <a:br>
              <a:rPr lang="en-US" sz="2400" smtClean="0">
                <a:solidFill>
                  <a:schemeClr val="bg1"/>
                </a:solidFill>
                <a:latin typeface="Arial" charset="0"/>
                <a:cs typeface="Arial" charset="0"/>
              </a:rPr>
            </a:br>
            <a:r>
              <a:rPr lang="en-US" sz="2400" smtClean="0">
                <a:solidFill>
                  <a:schemeClr val="bg1"/>
                </a:solidFill>
                <a:latin typeface="Arial" charset="0"/>
                <a:cs typeface="Arial" charset="0"/>
              </a:rPr>
              <a:t>Practices Act – DTPA (continued)</a:t>
            </a:r>
          </a:p>
        </p:txBody>
      </p:sp>
      <p:sp>
        <p:nvSpPr>
          <p:cNvPr id="26627" name="Rectangle 3"/>
          <p:cNvSpPr>
            <a:spLocks noGrp="1" noChangeArrowheads="1"/>
          </p:cNvSpPr>
          <p:nvPr>
            <p:ph idx="1"/>
          </p:nvPr>
        </p:nvSpPr>
        <p:spPr>
          <a:xfrm>
            <a:off x="457200" y="1752600"/>
            <a:ext cx="8229600" cy="3962400"/>
          </a:xfrm>
        </p:spPr>
        <p:txBody>
          <a:bodyPr/>
          <a:lstStyle/>
          <a:p>
            <a:pPr eaLnBrk="1" hangingPunct="1">
              <a:lnSpc>
                <a:spcPct val="125000"/>
              </a:lnSpc>
              <a:buFont typeface="Wingdings" pitchFamily="2" charset="2"/>
              <a:buNone/>
            </a:pPr>
            <a:r>
              <a:rPr lang="en-US" sz="2400" b="1" smtClean="0">
                <a:latin typeface="Arial" charset="0"/>
              </a:rPr>
              <a:t>	</a:t>
            </a:r>
            <a:r>
              <a:rPr lang="en-US" sz="1400" i="1" smtClean="0">
                <a:latin typeface="Arial" charset="0"/>
              </a:rPr>
              <a:t>* Passing off goods or services as those of another</a:t>
            </a:r>
            <a:br>
              <a:rPr lang="en-US" sz="1400" i="1" smtClean="0">
                <a:latin typeface="Arial" charset="0"/>
              </a:rPr>
            </a:br>
            <a:r>
              <a:rPr lang="en-US" sz="1400" i="1" smtClean="0">
                <a:latin typeface="Arial" charset="0"/>
              </a:rPr>
              <a:t>* False representation</a:t>
            </a:r>
            <a:br>
              <a:rPr lang="en-US" sz="1400" i="1" smtClean="0">
                <a:latin typeface="Arial" charset="0"/>
              </a:rPr>
            </a:br>
            <a:r>
              <a:rPr lang="en-US" sz="1400" i="1" smtClean="0">
                <a:latin typeface="Arial" charset="0"/>
              </a:rPr>
              <a:t>* False disparagement of goods or services of another business</a:t>
            </a:r>
            <a:br>
              <a:rPr lang="en-US" sz="1400" i="1" smtClean="0">
                <a:latin typeface="Arial" charset="0"/>
              </a:rPr>
            </a:br>
            <a:r>
              <a:rPr lang="en-US" sz="1400" i="1" smtClean="0">
                <a:latin typeface="Arial" charset="0"/>
              </a:rPr>
              <a:t>* False advertising (in certain circumstances)</a:t>
            </a:r>
            <a:br>
              <a:rPr lang="en-US" sz="1400" i="1" smtClean="0">
                <a:latin typeface="Arial" charset="0"/>
              </a:rPr>
            </a:br>
            <a:r>
              <a:rPr lang="en-US" sz="1400" i="1" smtClean="0">
                <a:latin typeface="Arial" charset="0"/>
              </a:rPr>
              <a:t>* Fraud by repair persons (i.e. mechanic’s shops)</a:t>
            </a:r>
            <a:br>
              <a:rPr lang="en-US" sz="1400" i="1" smtClean="0">
                <a:latin typeface="Arial" charset="0"/>
              </a:rPr>
            </a:br>
            <a:r>
              <a:rPr lang="en-US" sz="1400" i="1" smtClean="0">
                <a:latin typeface="Arial" charset="0"/>
              </a:rPr>
              <a:t>* Misrepresentation</a:t>
            </a:r>
            <a:br>
              <a:rPr lang="en-US" sz="1400" i="1" smtClean="0">
                <a:latin typeface="Arial" charset="0"/>
              </a:rPr>
            </a:br>
            <a:r>
              <a:rPr lang="en-US" sz="1400" i="1" smtClean="0">
                <a:latin typeface="Arial" charset="0"/>
              </a:rPr>
              <a:t>* Motor vehicle fraud</a:t>
            </a:r>
            <a:br>
              <a:rPr lang="en-US" sz="1400" i="1" smtClean="0">
                <a:latin typeface="Arial" charset="0"/>
              </a:rPr>
            </a:br>
            <a:r>
              <a:rPr lang="en-US" sz="1400" i="1" smtClean="0">
                <a:latin typeface="Arial" charset="0"/>
              </a:rPr>
              <a:t>* False warranties</a:t>
            </a:r>
            <a:br>
              <a:rPr lang="en-US" sz="1400" i="1" smtClean="0">
                <a:latin typeface="Arial" charset="0"/>
              </a:rPr>
            </a:br>
            <a:r>
              <a:rPr lang="en-US" sz="1400" i="1" smtClean="0">
                <a:latin typeface="Arial" charset="0"/>
              </a:rPr>
              <a:t>* Failure to disclose certain information in sales of goods and services</a:t>
            </a:r>
            <a:br>
              <a:rPr lang="en-US" sz="1400" i="1" smtClean="0">
                <a:latin typeface="Arial" charset="0"/>
              </a:rPr>
            </a:br>
            <a:r>
              <a:rPr lang="en-US" sz="1400" i="1" smtClean="0">
                <a:latin typeface="Arial" charset="0"/>
              </a:rPr>
              <a:t>* False representation of business entity status</a:t>
            </a:r>
            <a:br>
              <a:rPr lang="en-US" sz="1400" i="1" smtClean="0">
                <a:latin typeface="Arial" charset="0"/>
              </a:rPr>
            </a:br>
            <a:r>
              <a:rPr lang="en-US" sz="1400" i="1" smtClean="0">
                <a:latin typeface="Arial" charset="0"/>
              </a:rPr>
              <a:t>* Price gouging after a disaster </a:t>
            </a:r>
          </a:p>
        </p:txBody>
      </p:sp>
      <p:sp>
        <p:nvSpPr>
          <p:cNvPr id="26628" name="Text Box 4"/>
          <p:cNvSpPr txBox="1">
            <a:spLocks noChangeArrowheads="1"/>
          </p:cNvSpPr>
          <p:nvPr/>
        </p:nvSpPr>
        <p:spPr bwMode="auto">
          <a:xfrm>
            <a:off x="465138" y="5257800"/>
            <a:ext cx="815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sz="900" b="1">
                <a:latin typeface="Arial Narrow" pitchFamily="34" charset="0"/>
              </a:rPr>
              <a:t>SOURCE: mytexasconsumerlawblog.com/2009/12/11/texas-deceptive-trade-practice-act-dtpa/</a:t>
            </a:r>
          </a:p>
          <a:p>
            <a:pPr>
              <a:spcBef>
                <a:spcPct val="50000"/>
              </a:spcBef>
            </a:pPr>
            <a:r>
              <a:rPr lang="en-US" sz="900" b="1">
                <a:latin typeface="Arial Narrow" pitchFamily="34" charset="0"/>
              </a:rPr>
              <a:t>Also:  library.findlaw.com/2000/Mar/1/130722.html</a:t>
            </a:r>
          </a:p>
        </p:txBody>
      </p:sp>
      <p:pic>
        <p:nvPicPr>
          <p:cNvPr id="26629" name="Picture 6"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7938"/>
            <a:ext cx="5715000" cy="1139825"/>
          </a:xfrm>
        </p:spPr>
        <p:txBody>
          <a:bodyPr/>
          <a:lstStyle/>
          <a:p>
            <a:pPr algn="l" eaLnBrk="1" hangingPunct="1"/>
            <a:r>
              <a:rPr lang="en-US" sz="2400" smtClean="0">
                <a:solidFill>
                  <a:schemeClr val="bg1"/>
                </a:solidFill>
                <a:latin typeface="Arial" charset="0"/>
                <a:cs typeface="Arial" charset="0"/>
              </a:rPr>
              <a:t>Guidelines for Purchasing or Leasing Business Property</a:t>
            </a:r>
          </a:p>
        </p:txBody>
      </p:sp>
      <p:sp>
        <p:nvSpPr>
          <p:cNvPr id="27651" name="Rectangle 3"/>
          <p:cNvSpPr>
            <a:spLocks noGrp="1" noChangeArrowheads="1"/>
          </p:cNvSpPr>
          <p:nvPr>
            <p:ph idx="1"/>
          </p:nvPr>
        </p:nvSpPr>
        <p:spPr>
          <a:xfrm>
            <a:off x="762000" y="2327275"/>
            <a:ext cx="6934200" cy="4530725"/>
          </a:xfrm>
        </p:spPr>
        <p:txBody>
          <a:bodyPr/>
          <a:lstStyle/>
          <a:p>
            <a:pPr eaLnBrk="1" hangingPunct="1">
              <a:lnSpc>
                <a:spcPct val="130000"/>
              </a:lnSpc>
            </a:pPr>
            <a:r>
              <a:rPr lang="en-US" sz="1400" b="1" smtClean="0">
                <a:latin typeface="Arial" charset="0"/>
              </a:rPr>
              <a:t>Verify the existence of deed restrictions</a:t>
            </a:r>
          </a:p>
          <a:p>
            <a:pPr eaLnBrk="1" hangingPunct="1">
              <a:lnSpc>
                <a:spcPct val="130000"/>
              </a:lnSpc>
            </a:pPr>
            <a:r>
              <a:rPr lang="en-US" sz="1400" b="1" smtClean="0">
                <a:latin typeface="Arial" charset="0"/>
              </a:rPr>
              <a:t>Check existing property tax records through </a:t>
            </a:r>
          </a:p>
          <a:p>
            <a:pPr eaLnBrk="1" hangingPunct="1">
              <a:lnSpc>
                <a:spcPct val="130000"/>
              </a:lnSpc>
              <a:buFont typeface="Wingdings" pitchFamily="2" charset="2"/>
              <a:buNone/>
            </a:pPr>
            <a:r>
              <a:rPr lang="en-US" sz="1400" b="1" smtClean="0">
                <a:latin typeface="Arial" charset="0"/>
              </a:rPr>
              <a:t>		</a:t>
            </a:r>
            <a:r>
              <a:rPr lang="en-US" sz="1400" b="1" smtClean="0">
                <a:latin typeface="Arial" charset="0"/>
                <a:hlinkClick r:id="rId3"/>
              </a:rPr>
              <a:t>www.hcad.org</a:t>
            </a:r>
            <a:r>
              <a:rPr lang="en-US" sz="1400" b="1" smtClean="0">
                <a:latin typeface="Arial" charset="0"/>
              </a:rPr>
              <a:t> (or similar)</a:t>
            </a:r>
          </a:p>
          <a:p>
            <a:pPr eaLnBrk="1" hangingPunct="1">
              <a:lnSpc>
                <a:spcPct val="130000"/>
              </a:lnSpc>
            </a:pPr>
            <a:r>
              <a:rPr lang="en-US" sz="1400" b="1" smtClean="0">
                <a:latin typeface="Arial" charset="0"/>
              </a:rPr>
              <a:t>Verify if property has zoning or land use requirements or restrictions 	(title papers, county clerk)</a:t>
            </a:r>
          </a:p>
          <a:p>
            <a:pPr eaLnBrk="1" hangingPunct="1">
              <a:lnSpc>
                <a:spcPct val="130000"/>
              </a:lnSpc>
            </a:pPr>
            <a:r>
              <a:rPr lang="en-US" sz="1400" b="1" smtClean="0">
                <a:latin typeface="Arial" charset="0"/>
              </a:rPr>
              <a:t>Research distance operating requirements (planning offices)</a:t>
            </a:r>
          </a:p>
          <a:p>
            <a:pPr eaLnBrk="1" hangingPunct="1">
              <a:lnSpc>
                <a:spcPct val="130000"/>
              </a:lnSpc>
            </a:pPr>
            <a:r>
              <a:rPr lang="en-US" sz="1400" b="1" smtClean="0">
                <a:latin typeface="Arial" charset="0"/>
              </a:rPr>
              <a:t>Analyze the availability and cost of utilities (water, sewer, electric, gas)</a:t>
            </a:r>
          </a:p>
          <a:p>
            <a:pPr eaLnBrk="1" hangingPunct="1">
              <a:lnSpc>
                <a:spcPct val="130000"/>
              </a:lnSpc>
            </a:pPr>
            <a:r>
              <a:rPr lang="en-US" sz="1400" b="1" smtClean="0">
                <a:latin typeface="Arial" charset="0"/>
              </a:rPr>
              <a:t>Determine who is responsible for leasehold improvements and obtaining 	building permits and COs </a:t>
            </a:r>
          </a:p>
        </p:txBody>
      </p:sp>
      <p:pic>
        <p:nvPicPr>
          <p:cNvPr id="27652" name="Picture 5" descr="MOB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20675" y="382588"/>
            <a:ext cx="5927725" cy="417512"/>
          </a:xfrm>
        </p:spPr>
        <p:txBody>
          <a:bodyPr/>
          <a:lstStyle/>
          <a:p>
            <a:pPr algn="l" eaLnBrk="1" hangingPunct="1"/>
            <a:r>
              <a:rPr lang="en-US" sz="2400" smtClean="0">
                <a:solidFill>
                  <a:schemeClr val="bg1"/>
                </a:solidFill>
                <a:latin typeface="Arial" charset="0"/>
                <a:cs typeface="Arial" charset="0"/>
              </a:rPr>
              <a:t>Home-Based vs. Lease Space?</a:t>
            </a:r>
          </a:p>
        </p:txBody>
      </p:sp>
      <p:sp>
        <p:nvSpPr>
          <p:cNvPr id="70659" name="Rectangle 3"/>
          <p:cNvSpPr>
            <a:spLocks noGrp="1" noChangeArrowheads="1"/>
          </p:cNvSpPr>
          <p:nvPr>
            <p:ph idx="1"/>
          </p:nvPr>
        </p:nvSpPr>
        <p:spPr>
          <a:xfrm>
            <a:off x="577850" y="1685925"/>
            <a:ext cx="3630613" cy="3522663"/>
          </a:xfrm>
        </p:spPr>
        <p:txBody>
          <a:bodyPr/>
          <a:lstStyle/>
          <a:p>
            <a:pPr algn="ctr" eaLnBrk="1" hangingPunct="1">
              <a:buFont typeface="Wingdings" pitchFamily="2" charset="2"/>
              <a:buNone/>
            </a:pPr>
            <a:r>
              <a:rPr lang="en-US" sz="2400" b="1" i="1" u="sng" smtClean="0">
                <a:latin typeface="Arial" charset="0"/>
              </a:rPr>
              <a:t>HOME-BASED </a:t>
            </a:r>
          </a:p>
          <a:p>
            <a:pPr eaLnBrk="1" hangingPunct="1">
              <a:buFontTx/>
              <a:buNone/>
            </a:pPr>
            <a:endParaRPr lang="en-US" sz="2400" b="1" i="1" u="sng" smtClean="0">
              <a:latin typeface="Arial" charset="0"/>
            </a:endParaRPr>
          </a:p>
          <a:p>
            <a:pPr eaLnBrk="1" hangingPunct="1">
              <a:lnSpc>
                <a:spcPct val="110000"/>
              </a:lnSpc>
              <a:spcBef>
                <a:spcPct val="0"/>
              </a:spcBef>
              <a:buFont typeface="Wingdings" pitchFamily="2" charset="2"/>
              <a:buChar char="q"/>
            </a:pPr>
            <a:r>
              <a:rPr lang="en-US" sz="1400" b="1" smtClean="0">
                <a:latin typeface="Arial" charset="0"/>
              </a:rPr>
              <a:t>Check deed restrictions</a:t>
            </a:r>
          </a:p>
          <a:p>
            <a:pPr eaLnBrk="1" hangingPunct="1">
              <a:lnSpc>
                <a:spcPct val="110000"/>
              </a:lnSpc>
              <a:spcBef>
                <a:spcPct val="0"/>
              </a:spcBef>
              <a:buFont typeface="Wingdings" pitchFamily="2" charset="2"/>
              <a:buChar char="q"/>
            </a:pPr>
            <a:r>
              <a:rPr lang="en-US" sz="1400" b="1" smtClean="0">
                <a:latin typeface="Arial" charset="0"/>
              </a:rPr>
              <a:t>Low capital start-up</a:t>
            </a:r>
          </a:p>
          <a:p>
            <a:pPr eaLnBrk="1" hangingPunct="1">
              <a:lnSpc>
                <a:spcPct val="110000"/>
              </a:lnSpc>
              <a:spcBef>
                <a:spcPct val="0"/>
              </a:spcBef>
              <a:buFont typeface="Wingdings" pitchFamily="2" charset="2"/>
              <a:buChar char="q"/>
            </a:pPr>
            <a:r>
              <a:rPr lang="en-US" sz="1400" b="1" smtClean="0">
                <a:latin typeface="Arial" charset="0"/>
              </a:rPr>
              <a:t>Some tax deductions</a:t>
            </a:r>
          </a:p>
          <a:p>
            <a:pPr eaLnBrk="1" hangingPunct="1">
              <a:lnSpc>
                <a:spcPct val="110000"/>
              </a:lnSpc>
              <a:spcBef>
                <a:spcPct val="0"/>
              </a:spcBef>
              <a:buFont typeface="Wingdings" pitchFamily="2" charset="2"/>
              <a:buChar char="q"/>
            </a:pPr>
            <a:r>
              <a:rPr lang="en-US" sz="1400" b="1" smtClean="0">
                <a:latin typeface="Arial" charset="0"/>
              </a:rPr>
              <a:t>Part-time operation possible</a:t>
            </a:r>
          </a:p>
          <a:p>
            <a:pPr eaLnBrk="1" hangingPunct="1">
              <a:lnSpc>
                <a:spcPct val="110000"/>
              </a:lnSpc>
              <a:spcBef>
                <a:spcPct val="0"/>
              </a:spcBef>
              <a:buFont typeface="Wingdings" pitchFamily="2" charset="2"/>
              <a:buChar char="q"/>
            </a:pPr>
            <a:r>
              <a:rPr lang="en-US" sz="1400" b="1" smtClean="0">
                <a:latin typeface="Arial" charset="0"/>
              </a:rPr>
              <a:t>Flexible hours</a:t>
            </a:r>
          </a:p>
          <a:p>
            <a:pPr eaLnBrk="1" hangingPunct="1">
              <a:lnSpc>
                <a:spcPct val="110000"/>
              </a:lnSpc>
              <a:spcBef>
                <a:spcPct val="0"/>
              </a:spcBef>
              <a:buFont typeface="Wingdings" pitchFamily="2" charset="2"/>
              <a:buChar char="q"/>
            </a:pPr>
            <a:r>
              <a:rPr lang="en-US" sz="1400" b="1" smtClean="0">
                <a:latin typeface="Arial" charset="0"/>
              </a:rPr>
              <a:t>Family-friendly</a:t>
            </a:r>
          </a:p>
        </p:txBody>
      </p:sp>
      <p:sp>
        <p:nvSpPr>
          <p:cNvPr id="70661" name="Text Box 5"/>
          <p:cNvSpPr txBox="1">
            <a:spLocks noChangeArrowheads="1"/>
          </p:cNvSpPr>
          <p:nvPr/>
        </p:nvSpPr>
        <p:spPr bwMode="auto">
          <a:xfrm>
            <a:off x="5257800" y="3429000"/>
            <a:ext cx="3657600" cy="2536825"/>
          </a:xfrm>
          <a:prstGeom prst="rect">
            <a:avLst/>
          </a:prstGeom>
          <a:noFill/>
          <a:ln w="9525">
            <a:noFill/>
            <a:miter lim="800000"/>
            <a:headEnd/>
            <a:tailEnd/>
          </a:ln>
          <a:effectLst/>
        </p:spPr>
        <p:txBody>
          <a:bodyPr>
            <a:spAutoFit/>
          </a:bodyPr>
          <a:lstStyle/>
          <a:p>
            <a:pPr algn="ctr" eaLnBrk="1" hangingPunct="1">
              <a:lnSpc>
                <a:spcPct val="110000"/>
              </a:lnSpc>
              <a:defRPr/>
            </a:pPr>
            <a:r>
              <a:rPr lang="en-US" sz="2400" b="1" i="1" u="sng" dirty="0"/>
              <a:t>LEASE SPACE</a:t>
            </a:r>
          </a:p>
          <a:p>
            <a:pPr eaLnBrk="1" hangingPunct="1">
              <a:lnSpc>
                <a:spcPct val="110000"/>
              </a:lnSpc>
              <a:defRPr/>
            </a:pPr>
            <a:endParaRPr lang="en-US" sz="1000" b="1" i="1" u="sng" dirty="0"/>
          </a:p>
          <a:p>
            <a:pPr eaLnBrk="1" hangingPunct="1">
              <a:lnSpc>
                <a:spcPct val="110000"/>
              </a:lnSpc>
              <a:defRPr/>
            </a:pPr>
            <a:endParaRPr lang="en-US" sz="1000" b="1" i="1" u="sng" dirty="0"/>
          </a:p>
          <a:p>
            <a:pPr eaLnBrk="1" hangingPunct="1">
              <a:lnSpc>
                <a:spcPct val="110000"/>
              </a:lnSpc>
              <a:buSzPct val="60000"/>
              <a:buFont typeface="Wingdings" pitchFamily="2" charset="2"/>
              <a:buChar char="q"/>
              <a:defRPr/>
            </a:pPr>
            <a:r>
              <a:rPr lang="en-US" b="1" i="1" dirty="0"/>
              <a:t>   </a:t>
            </a:r>
            <a:r>
              <a:rPr lang="en-US" b="1" dirty="0"/>
              <a:t>Easily identifiable location</a:t>
            </a:r>
          </a:p>
          <a:p>
            <a:pPr eaLnBrk="1" hangingPunct="1">
              <a:lnSpc>
                <a:spcPct val="110000"/>
              </a:lnSpc>
              <a:buSzPct val="60000"/>
              <a:buFont typeface="Wingdings" pitchFamily="2" charset="2"/>
              <a:buChar char="q"/>
              <a:defRPr/>
            </a:pPr>
            <a:r>
              <a:rPr lang="en-US" b="1" dirty="0"/>
              <a:t>   Customer traffic allowed</a:t>
            </a:r>
          </a:p>
          <a:p>
            <a:pPr eaLnBrk="1" hangingPunct="1">
              <a:lnSpc>
                <a:spcPct val="110000"/>
              </a:lnSpc>
              <a:buSzPct val="60000"/>
              <a:buFont typeface="Wingdings" pitchFamily="2" charset="2"/>
              <a:buChar char="q"/>
              <a:defRPr/>
            </a:pPr>
            <a:r>
              <a:rPr lang="en-US" b="1" dirty="0"/>
              <a:t>   Signage</a:t>
            </a:r>
          </a:p>
          <a:p>
            <a:pPr eaLnBrk="1" hangingPunct="1">
              <a:lnSpc>
                <a:spcPct val="110000"/>
              </a:lnSpc>
              <a:buSzPct val="60000"/>
              <a:buFont typeface="Wingdings" pitchFamily="2" charset="2"/>
              <a:buChar char="q"/>
              <a:defRPr/>
            </a:pPr>
            <a:r>
              <a:rPr lang="en-US" b="1" dirty="0"/>
              <a:t>   Inventory space</a:t>
            </a:r>
          </a:p>
          <a:p>
            <a:pPr eaLnBrk="1" hangingPunct="1">
              <a:lnSpc>
                <a:spcPct val="110000"/>
              </a:lnSpc>
              <a:buSzPct val="60000"/>
              <a:buFont typeface="Wingdings" pitchFamily="2" charset="2"/>
              <a:buChar char="q"/>
              <a:defRPr/>
            </a:pPr>
            <a:r>
              <a:rPr lang="en-US" b="1" dirty="0"/>
              <a:t>   Fewer distractions</a:t>
            </a:r>
          </a:p>
          <a:p>
            <a:pPr eaLnBrk="1" hangingPunct="1">
              <a:lnSpc>
                <a:spcPct val="110000"/>
              </a:lnSpc>
              <a:buSzPct val="60000"/>
              <a:buFont typeface="Wingdings" pitchFamily="2" charset="2"/>
              <a:buChar char="q"/>
              <a:defRPr/>
            </a:pPr>
            <a:r>
              <a:rPr lang="en-US" b="1" dirty="0"/>
              <a:t>   Higher capital start-up</a:t>
            </a:r>
          </a:p>
          <a:p>
            <a:pPr eaLnBrk="1" hangingPunct="1">
              <a:buSzPct val="75000"/>
              <a:buFont typeface="Wingdings" pitchFamily="2" charset="2"/>
              <a:buChar char="§"/>
              <a:defRPr/>
            </a:pPr>
            <a:endParaRPr lang="en-US" sz="1800" b="1" dirty="0">
              <a:effectLst>
                <a:outerShdw blurRad="38100" dist="38100" dir="2700000" algn="tl">
                  <a:srgbClr val="000000"/>
                </a:outerShdw>
              </a:effectLst>
            </a:endParaRPr>
          </a:p>
        </p:txBody>
      </p:sp>
      <p:pic>
        <p:nvPicPr>
          <p:cNvPr id="70662" name="Picture 6" descr="bd0691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19600"/>
            <a:ext cx="12954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j0079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81200"/>
            <a:ext cx="1219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MOBO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 calcmode="lin" valueType="num">
                                      <p:cBhvr additive="base">
                                        <p:cTn id="12"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 calcmode="lin" valueType="num">
                                      <p:cBhvr additive="base">
                                        <p:cTn id="17"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 calcmode="lin" valueType="num">
                                      <p:cBhvr additive="base">
                                        <p:cTn id="22"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 calcmode="lin" valueType="num">
                                      <p:cBhvr additive="base">
                                        <p:cTn id="27"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0659">
                                            <p:txEl>
                                              <p:pRg st="5" end="5"/>
                                            </p:txEl>
                                          </p:spTgt>
                                        </p:tgtEl>
                                        <p:attrNameLst>
                                          <p:attrName>style.visibility</p:attrName>
                                        </p:attrNameLst>
                                      </p:cBhvr>
                                      <p:to>
                                        <p:strVal val="visible"/>
                                      </p:to>
                                    </p:set>
                                    <p:anim calcmode="lin" valueType="num">
                                      <p:cBhvr additive="base">
                                        <p:cTn id="32" dur="500" fill="hold"/>
                                        <p:tgtEl>
                                          <p:spTgt spid="7065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70659">
                                            <p:txEl>
                                              <p:pRg st="6" end="6"/>
                                            </p:txEl>
                                          </p:spTgt>
                                        </p:tgtEl>
                                        <p:attrNameLst>
                                          <p:attrName>style.visibility</p:attrName>
                                        </p:attrNameLst>
                                      </p:cBhvr>
                                      <p:to>
                                        <p:strVal val="visible"/>
                                      </p:to>
                                    </p:set>
                                    <p:anim calcmode="lin" valueType="num">
                                      <p:cBhvr additive="base">
                                        <p:cTn id="37" dur="500" fill="hold"/>
                                        <p:tgtEl>
                                          <p:spTgt spid="7065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0659">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70659">
                                            <p:txEl>
                                              <p:pRg st="7" end="7"/>
                                            </p:txEl>
                                          </p:spTgt>
                                        </p:tgtEl>
                                        <p:attrNameLst>
                                          <p:attrName>style.visibility</p:attrName>
                                        </p:attrNameLst>
                                      </p:cBhvr>
                                      <p:to>
                                        <p:strVal val="visible"/>
                                      </p:to>
                                    </p:set>
                                    <p:anim calcmode="lin" valueType="num">
                                      <p:cBhvr additive="base">
                                        <p:cTn id="42" dur="500" fill="hold"/>
                                        <p:tgtEl>
                                          <p:spTgt spid="70659">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70659">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70661"/>
                                        </p:tgtEl>
                                        <p:attrNameLst>
                                          <p:attrName>style.visibility</p:attrName>
                                        </p:attrNameLst>
                                      </p:cBhvr>
                                      <p:to>
                                        <p:strVal val="visible"/>
                                      </p:to>
                                    </p:set>
                                    <p:anim calcmode="lin" valueType="num">
                                      <p:cBhvr additive="base">
                                        <p:cTn id="47" dur="500" fill="hold"/>
                                        <p:tgtEl>
                                          <p:spTgt spid="70661"/>
                                        </p:tgtEl>
                                        <p:attrNameLst>
                                          <p:attrName>ppt_x</p:attrName>
                                        </p:attrNameLst>
                                      </p:cBhvr>
                                      <p:tavLst>
                                        <p:tav tm="0">
                                          <p:val>
                                            <p:strVal val="0-#ppt_w/2"/>
                                          </p:val>
                                        </p:tav>
                                        <p:tav tm="100000">
                                          <p:val>
                                            <p:strVal val="#ppt_x"/>
                                          </p:val>
                                        </p:tav>
                                      </p:tavLst>
                                    </p:anim>
                                    <p:anim calcmode="lin" valueType="num">
                                      <p:cBhvr additive="base">
                                        <p:cTn id="48" dur="500" fill="hold"/>
                                        <p:tgtEl>
                                          <p:spTgt spid="70661"/>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1000"/>
                                  </p:stCondLst>
                                  <p:childTnLst>
                                    <p:set>
                                      <p:cBhvr>
                                        <p:cTn id="51" dur="1" fill="hold">
                                          <p:stCondLst>
                                            <p:cond delay="0"/>
                                          </p:stCondLst>
                                        </p:cTn>
                                        <p:tgtEl>
                                          <p:spTgt spid="70662"/>
                                        </p:tgtEl>
                                        <p:attrNameLst>
                                          <p:attrName>style.visibility</p:attrName>
                                        </p:attrNameLst>
                                      </p:cBhvr>
                                      <p:to>
                                        <p:strVal val="visible"/>
                                      </p:to>
                                    </p:set>
                                    <p:anim calcmode="lin" valueType="num">
                                      <p:cBhvr additive="base">
                                        <p:cTn id="52" dur="500" fill="hold"/>
                                        <p:tgtEl>
                                          <p:spTgt spid="70662"/>
                                        </p:tgtEl>
                                        <p:attrNameLst>
                                          <p:attrName>ppt_x</p:attrName>
                                        </p:attrNameLst>
                                      </p:cBhvr>
                                      <p:tavLst>
                                        <p:tav tm="0">
                                          <p:val>
                                            <p:strVal val="0-#ppt_w/2"/>
                                          </p:val>
                                        </p:tav>
                                        <p:tav tm="100000">
                                          <p:val>
                                            <p:strVal val="#ppt_x"/>
                                          </p:val>
                                        </p:tav>
                                      </p:tavLst>
                                    </p:anim>
                                    <p:anim calcmode="lin" valueType="num">
                                      <p:cBhvr additive="base">
                                        <p:cTn id="53" dur="500" fill="hold"/>
                                        <p:tgtEl>
                                          <p:spTgt spid="7066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6000"/>
                            </p:stCondLst>
                            <p:childTnLst>
                              <p:par>
                                <p:cTn id="55" presetID="2" presetClass="entr" presetSubtype="2" fill="hold" nodeType="afterEffect">
                                  <p:stCondLst>
                                    <p:cond delay="1000"/>
                                  </p:stCondLst>
                                  <p:childTnLst>
                                    <p:set>
                                      <p:cBhvr>
                                        <p:cTn id="56" dur="1" fill="hold">
                                          <p:stCondLst>
                                            <p:cond delay="0"/>
                                          </p:stCondLst>
                                        </p:cTn>
                                        <p:tgtEl>
                                          <p:spTgt spid="70663"/>
                                        </p:tgtEl>
                                        <p:attrNameLst>
                                          <p:attrName>style.visibility</p:attrName>
                                        </p:attrNameLst>
                                      </p:cBhvr>
                                      <p:to>
                                        <p:strVal val="visible"/>
                                      </p:to>
                                    </p:set>
                                    <p:anim calcmode="lin" valueType="num">
                                      <p:cBhvr additive="base">
                                        <p:cTn id="57" dur="500" fill="hold"/>
                                        <p:tgtEl>
                                          <p:spTgt spid="70663"/>
                                        </p:tgtEl>
                                        <p:attrNameLst>
                                          <p:attrName>ppt_x</p:attrName>
                                        </p:attrNameLst>
                                      </p:cBhvr>
                                      <p:tavLst>
                                        <p:tav tm="0">
                                          <p:val>
                                            <p:strVal val="1+#ppt_w/2"/>
                                          </p:val>
                                        </p:tav>
                                        <p:tav tm="100000">
                                          <p:val>
                                            <p:strVal val="#ppt_x"/>
                                          </p:val>
                                        </p:tav>
                                      </p:tavLst>
                                    </p:anim>
                                    <p:anim calcmode="lin" valueType="num">
                                      <p:cBhvr additive="base">
                                        <p:cTn id="58" dur="500" fill="hold"/>
                                        <p:tgtEl>
                                          <p:spTgt spid="706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59" grpId="0" build="p" autoUpdateAnimBg="0" advAuto="0"/>
      <p:bldP spid="7066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381000"/>
            <a:ext cx="5200650" cy="533400"/>
          </a:xfrm>
        </p:spPr>
        <p:txBody>
          <a:bodyPr/>
          <a:lstStyle/>
          <a:p>
            <a:pPr algn="l" eaLnBrk="1" hangingPunct="1"/>
            <a:r>
              <a:rPr lang="en-US" sz="2400" smtClean="0">
                <a:solidFill>
                  <a:schemeClr val="bg1"/>
                </a:solidFill>
                <a:latin typeface="Arial" charset="0"/>
                <a:cs typeface="Arial" charset="0"/>
              </a:rPr>
              <a:t>Deed Restrictions- I</a:t>
            </a:r>
          </a:p>
        </p:txBody>
      </p:sp>
      <p:sp>
        <p:nvSpPr>
          <p:cNvPr id="71683" name="Rectangle 3"/>
          <p:cNvSpPr>
            <a:spLocks noGrp="1" noChangeArrowheads="1"/>
          </p:cNvSpPr>
          <p:nvPr>
            <p:ph idx="1"/>
          </p:nvPr>
        </p:nvSpPr>
        <p:spPr>
          <a:xfrm>
            <a:off x="152400" y="2362200"/>
            <a:ext cx="4572000" cy="3733800"/>
          </a:xfrm>
        </p:spPr>
        <p:txBody>
          <a:bodyPr/>
          <a:lstStyle/>
          <a:p>
            <a:pPr eaLnBrk="1" hangingPunct="1">
              <a:lnSpc>
                <a:spcPct val="125000"/>
              </a:lnSpc>
              <a:spcBef>
                <a:spcPct val="0"/>
              </a:spcBef>
              <a:buFont typeface="Wingdings" pitchFamily="2" charset="2"/>
              <a:buNone/>
            </a:pPr>
            <a:r>
              <a:rPr lang="en-US" sz="2800" smtClean="0"/>
              <a:t>	</a:t>
            </a:r>
            <a:r>
              <a:rPr lang="en-US" sz="1600" b="1" u="sng" smtClean="0">
                <a:latin typeface="Arial" charset="0"/>
              </a:rPr>
              <a:t>THE CITY OF HOUSTON IS UNZONED!</a:t>
            </a:r>
            <a:r>
              <a:rPr lang="en-US" sz="1600" b="1" smtClean="0">
                <a:latin typeface="Arial" charset="0"/>
              </a:rPr>
              <a:t>  </a:t>
            </a:r>
          </a:p>
          <a:p>
            <a:pPr eaLnBrk="1" hangingPunct="1">
              <a:lnSpc>
                <a:spcPct val="125000"/>
              </a:lnSpc>
              <a:spcBef>
                <a:spcPct val="0"/>
              </a:spcBef>
              <a:buFont typeface="Wingdings" pitchFamily="2" charset="2"/>
              <a:buNone/>
            </a:pPr>
            <a:endParaRPr lang="en-US" sz="1600" b="1" i="1" smtClean="0">
              <a:latin typeface="Arial" charset="0"/>
            </a:endParaRPr>
          </a:p>
          <a:p>
            <a:pPr eaLnBrk="1" hangingPunct="1">
              <a:lnSpc>
                <a:spcPct val="125000"/>
              </a:lnSpc>
              <a:spcBef>
                <a:spcPct val="0"/>
              </a:spcBef>
              <a:buFont typeface="Wingdings" pitchFamily="2" charset="2"/>
              <a:buNone/>
            </a:pPr>
            <a:r>
              <a:rPr lang="en-US" sz="1600" b="1" i="1" smtClean="0">
                <a:latin typeface="Arial" charset="0"/>
              </a:rPr>
              <a:t>	</a:t>
            </a:r>
            <a:r>
              <a:rPr lang="en-US" sz="1400" i="1" smtClean="0">
                <a:latin typeface="Arial" charset="0"/>
              </a:rPr>
              <a:t>Houston enforces deed restrictions for the protection of citizens and property owners in residential neighborhoods.  All residents and citizens benefit,  and it promotes the health, safety, and general welfare of the city. </a:t>
            </a:r>
          </a:p>
          <a:p>
            <a:pPr eaLnBrk="1" hangingPunct="1">
              <a:lnSpc>
                <a:spcPct val="90000"/>
              </a:lnSpc>
              <a:buFont typeface="Wingdings" pitchFamily="2" charset="2"/>
              <a:buNone/>
            </a:pPr>
            <a:endParaRPr lang="en-US" sz="1600" b="1" smtClean="0">
              <a:latin typeface="Arial" charset="0"/>
            </a:endParaRPr>
          </a:p>
          <a:p>
            <a:pPr eaLnBrk="1" hangingPunct="1">
              <a:lnSpc>
                <a:spcPct val="90000"/>
              </a:lnSpc>
              <a:buFont typeface="Wingdings" pitchFamily="2" charset="2"/>
              <a:buNone/>
            </a:pPr>
            <a:endParaRPr lang="en-US" sz="2000" b="1" smtClean="0"/>
          </a:p>
          <a:p>
            <a:pPr algn="ctr" eaLnBrk="1" hangingPunct="1">
              <a:lnSpc>
                <a:spcPct val="90000"/>
              </a:lnSpc>
              <a:buFont typeface="Wingdings" pitchFamily="2" charset="2"/>
              <a:buNone/>
            </a:pPr>
            <a:r>
              <a:rPr lang="en-US" sz="2800" smtClean="0"/>
              <a:t>	</a:t>
            </a:r>
            <a:endParaRPr lang="en-US" sz="1800" b="1" i="1" smtClean="0">
              <a:solidFill>
                <a:srgbClr val="CC0000"/>
              </a:solidFill>
            </a:endParaRPr>
          </a:p>
        </p:txBody>
      </p:sp>
      <p:sp>
        <p:nvSpPr>
          <p:cNvPr id="71689" name="Oval 9"/>
          <p:cNvSpPr>
            <a:spLocks noChangeArrowheads="1"/>
          </p:cNvSpPr>
          <p:nvPr/>
        </p:nvSpPr>
        <p:spPr bwMode="auto">
          <a:xfrm>
            <a:off x="5105400" y="2590800"/>
            <a:ext cx="3276600" cy="2438400"/>
          </a:xfrm>
          <a:prstGeom prst="ellipse">
            <a:avLst/>
          </a:prstGeom>
          <a:solidFill>
            <a:schemeClr val="accent1"/>
          </a:solidFill>
          <a:ln w="9525">
            <a:solidFill>
              <a:srgbClr val="CC0000"/>
            </a:solidFill>
            <a:miter lim="800000"/>
            <a:headEnd/>
            <a:tailEnd/>
          </a:ln>
        </p:spPr>
        <p:txBody>
          <a:bodyPr wrap="none" anchor="ctr"/>
          <a:lstStyle/>
          <a:p>
            <a:pPr algn="ctr" eaLnBrk="1" hangingPunct="1">
              <a:spcBef>
                <a:spcPct val="20000"/>
              </a:spcBef>
              <a:buClr>
                <a:schemeClr val="folHlink"/>
              </a:buClr>
              <a:buSzPct val="75000"/>
              <a:buFont typeface="Wingdings" pitchFamily="2" charset="2"/>
              <a:buNone/>
            </a:pPr>
            <a:r>
              <a:rPr lang="en-US" sz="1800" b="1" i="1">
                <a:solidFill>
                  <a:srgbClr val="CC0000"/>
                </a:solidFill>
              </a:rPr>
              <a:t>PLEASE CONTACT </a:t>
            </a:r>
          </a:p>
          <a:p>
            <a:pPr algn="ctr" eaLnBrk="1" hangingPunct="1">
              <a:spcBef>
                <a:spcPct val="20000"/>
              </a:spcBef>
              <a:buClr>
                <a:schemeClr val="folHlink"/>
              </a:buClr>
              <a:buSzPct val="75000"/>
              <a:buFont typeface="Wingdings" pitchFamily="2" charset="2"/>
              <a:buNone/>
            </a:pPr>
            <a:r>
              <a:rPr lang="en-US" sz="1800" b="1" i="1">
                <a:solidFill>
                  <a:srgbClr val="CC0000"/>
                </a:solidFill>
              </a:rPr>
              <a:t>THE DEED RESTRICTION</a:t>
            </a:r>
          </a:p>
          <a:p>
            <a:pPr algn="ctr" eaLnBrk="1" hangingPunct="1">
              <a:spcBef>
                <a:spcPct val="20000"/>
              </a:spcBef>
              <a:buClr>
                <a:schemeClr val="folHlink"/>
              </a:buClr>
              <a:buSzPct val="75000"/>
              <a:buFont typeface="Wingdings" pitchFamily="2" charset="2"/>
              <a:buNone/>
            </a:pPr>
            <a:r>
              <a:rPr lang="en-US" sz="1800" b="1" i="1">
                <a:solidFill>
                  <a:srgbClr val="CC0000"/>
                </a:solidFill>
              </a:rPr>
              <a:t> HOTLINE AT 832.393.6333 </a:t>
            </a:r>
          </a:p>
        </p:txBody>
      </p:sp>
      <p:pic>
        <p:nvPicPr>
          <p:cNvPr id="29701" name="Picture 12"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1683">
                                            <p:txEl>
                                              <p:pRg st="0" end="0"/>
                                            </p:txEl>
                                          </p:spTgt>
                                        </p:tgtEl>
                                        <p:attrNameLst>
                                          <p:attrName>style.visibility</p:attrName>
                                        </p:attrNameLst>
                                      </p:cBhvr>
                                      <p:to>
                                        <p:strVal val="visible"/>
                                      </p:to>
                                    </p:set>
                                    <p:anim calcmode="lin" valueType="num">
                                      <p:cBhvr additive="base">
                                        <p:cTn id="11"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1683">
                                            <p:txEl>
                                              <p:pRg st="2" end="2"/>
                                            </p:txEl>
                                          </p:spTgt>
                                        </p:tgtEl>
                                        <p:attrNameLst>
                                          <p:attrName>style.visibility</p:attrName>
                                        </p:attrNameLst>
                                      </p:cBhvr>
                                      <p:to>
                                        <p:strVal val="visible"/>
                                      </p:to>
                                    </p:set>
                                    <p:anim calcmode="lin" valueType="num">
                                      <p:cBhvr additive="base">
                                        <p:cTn id="16" dur="500" fill="hold"/>
                                        <p:tgtEl>
                                          <p:spTgt spid="71683">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1683">
                                            <p:txEl>
                                              <p:pRg st="5" end="5"/>
                                            </p:txEl>
                                          </p:spTgt>
                                        </p:tgtEl>
                                        <p:attrNameLst>
                                          <p:attrName>style.visibility</p:attrName>
                                        </p:attrNameLst>
                                      </p:cBhvr>
                                      <p:to>
                                        <p:strVal val="visible"/>
                                      </p:to>
                                    </p:set>
                                    <p:anim calcmode="lin" valueType="num">
                                      <p:cBhvr additive="base">
                                        <p:cTn id="21" dur="500" fill="hold"/>
                                        <p:tgtEl>
                                          <p:spTgt spid="71683">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1683">
                                            <p:txEl>
                                              <p:pRg st="5" end="5"/>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1689"/>
                                        </p:tgtEl>
                                        <p:attrNameLst>
                                          <p:attrName>style.visibility</p:attrName>
                                        </p:attrNameLst>
                                      </p:cBhvr>
                                      <p:to>
                                        <p:strVal val="visible"/>
                                      </p:to>
                                    </p:set>
                                    <p:anim calcmode="lin" valueType="num">
                                      <p:cBhvr additive="base">
                                        <p:cTn id="26" dur="500" fill="hold"/>
                                        <p:tgtEl>
                                          <p:spTgt spid="71689"/>
                                        </p:tgtEl>
                                        <p:attrNameLst>
                                          <p:attrName>ppt_x</p:attrName>
                                        </p:attrNameLst>
                                      </p:cBhvr>
                                      <p:tavLst>
                                        <p:tav tm="0">
                                          <p:val>
                                            <p:strVal val="1+#ppt_w/2"/>
                                          </p:val>
                                        </p:tav>
                                        <p:tav tm="100000">
                                          <p:val>
                                            <p:strVal val="#ppt_x"/>
                                          </p:val>
                                        </p:tav>
                                      </p:tavLst>
                                    </p:anim>
                                    <p:anim calcmode="lin" valueType="num">
                                      <p:cBhvr additive="base">
                                        <p:cTn id="27" dur="500" fill="hold"/>
                                        <p:tgtEl>
                                          <p:spTgt spid="71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P spid="71683" grpId="0" build="p" autoUpdateAnimBg="0" advAuto="0"/>
      <p:bldP spid="7168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296863"/>
            <a:ext cx="5611813" cy="696912"/>
          </a:xfrm>
        </p:spPr>
        <p:txBody>
          <a:bodyPr/>
          <a:lstStyle/>
          <a:p>
            <a:pPr algn="l" eaLnBrk="1" hangingPunct="1"/>
            <a:r>
              <a:rPr lang="en-US" sz="2400" smtClean="0">
                <a:solidFill>
                  <a:schemeClr val="bg1"/>
                </a:solidFill>
                <a:latin typeface="Arial" charset="0"/>
                <a:cs typeface="Arial" charset="0"/>
              </a:rPr>
              <a:t>Deed Restrictions- II</a:t>
            </a:r>
          </a:p>
        </p:txBody>
      </p:sp>
      <p:sp>
        <p:nvSpPr>
          <p:cNvPr id="73731" name="Rectangle 3"/>
          <p:cNvSpPr>
            <a:spLocks noGrp="1" noChangeArrowheads="1"/>
          </p:cNvSpPr>
          <p:nvPr>
            <p:ph idx="1"/>
          </p:nvPr>
        </p:nvSpPr>
        <p:spPr>
          <a:xfrm>
            <a:off x="609600" y="2438400"/>
            <a:ext cx="2133600" cy="1600200"/>
          </a:xfrm>
        </p:spPr>
        <p:txBody>
          <a:bodyPr/>
          <a:lstStyle/>
          <a:p>
            <a:pPr eaLnBrk="1" hangingPunct="1">
              <a:lnSpc>
                <a:spcPct val="80000"/>
              </a:lnSpc>
              <a:buFont typeface="Wingdings" pitchFamily="2" charset="2"/>
              <a:buNone/>
            </a:pPr>
            <a:r>
              <a:rPr lang="en-US" sz="2400" b="1" i="1" smtClean="0">
                <a:latin typeface="Arial" charset="0"/>
              </a:rPr>
              <a:t>BEFORE </a:t>
            </a:r>
          </a:p>
          <a:p>
            <a:pPr eaLnBrk="1" hangingPunct="1">
              <a:lnSpc>
                <a:spcPct val="80000"/>
              </a:lnSpc>
              <a:buFont typeface="Wingdings" pitchFamily="2" charset="2"/>
              <a:buNone/>
            </a:pPr>
            <a:r>
              <a:rPr lang="en-US" sz="2400" b="1" i="1" smtClean="0">
                <a:latin typeface="Arial" charset="0"/>
              </a:rPr>
              <a:t>OPERATING </a:t>
            </a:r>
          </a:p>
          <a:p>
            <a:pPr eaLnBrk="1" hangingPunct="1">
              <a:lnSpc>
                <a:spcPct val="80000"/>
              </a:lnSpc>
              <a:buFont typeface="Wingdings" pitchFamily="2" charset="2"/>
              <a:buNone/>
            </a:pPr>
            <a:r>
              <a:rPr lang="en-US" sz="2400" b="1" i="1" smtClean="0">
                <a:latin typeface="Arial" charset="0"/>
              </a:rPr>
              <a:t>FROM A </a:t>
            </a:r>
          </a:p>
          <a:p>
            <a:pPr eaLnBrk="1" hangingPunct="1">
              <a:lnSpc>
                <a:spcPct val="80000"/>
              </a:lnSpc>
              <a:buFont typeface="Wingdings" pitchFamily="2" charset="2"/>
              <a:buNone/>
            </a:pPr>
            <a:r>
              <a:rPr lang="en-US" sz="2400" b="1" i="1" smtClean="0">
                <a:latin typeface="Arial" charset="0"/>
              </a:rPr>
              <a:t>HOME:</a:t>
            </a:r>
          </a:p>
        </p:txBody>
      </p:sp>
      <p:sp>
        <p:nvSpPr>
          <p:cNvPr id="73733" name="Text Box 5"/>
          <p:cNvSpPr txBox="1">
            <a:spLocks noChangeArrowheads="1"/>
          </p:cNvSpPr>
          <p:nvPr/>
        </p:nvSpPr>
        <p:spPr bwMode="auto">
          <a:xfrm>
            <a:off x="2971800" y="2209800"/>
            <a:ext cx="5562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chemeClr val="tx1"/>
                </a:solidFill>
                <a:latin typeface="Arial" charset="0"/>
              </a:defRPr>
            </a:lvl1pPr>
            <a:lvl2pPr marL="1022350" indent="-45720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lvl="1" eaLnBrk="1" hangingPunct="1">
              <a:lnSpc>
                <a:spcPct val="110000"/>
              </a:lnSpc>
              <a:buFontTx/>
              <a:buAutoNum type="arabicPeriod"/>
            </a:pPr>
            <a:r>
              <a:rPr lang="en-US" i="1"/>
              <a:t>ARE  YOU ACTIVELY OPERATING A BUSINESS?</a:t>
            </a:r>
          </a:p>
          <a:p>
            <a:pPr lvl="1" eaLnBrk="1" hangingPunct="1">
              <a:lnSpc>
                <a:spcPct val="110000"/>
              </a:lnSpc>
              <a:buFontTx/>
              <a:buAutoNum type="arabicPeriod"/>
            </a:pPr>
            <a:endParaRPr lang="en-US" i="1"/>
          </a:p>
          <a:p>
            <a:pPr lvl="1" eaLnBrk="1" hangingPunct="1">
              <a:lnSpc>
                <a:spcPct val="110000"/>
              </a:lnSpc>
              <a:buFontTx/>
              <a:buAutoNum type="arabicPeriod"/>
            </a:pPr>
            <a:r>
              <a:rPr lang="en-US" i="1"/>
              <a:t>ARE YOU GENERATING CUSTOMER TRAFFIC?</a:t>
            </a:r>
          </a:p>
          <a:p>
            <a:pPr lvl="1" eaLnBrk="1" hangingPunct="1">
              <a:lnSpc>
                <a:spcPct val="110000"/>
              </a:lnSpc>
              <a:buFontTx/>
              <a:buAutoNum type="arabicPeriod"/>
            </a:pPr>
            <a:endParaRPr lang="en-US" i="1"/>
          </a:p>
          <a:p>
            <a:pPr lvl="1" eaLnBrk="1" hangingPunct="1">
              <a:lnSpc>
                <a:spcPct val="110000"/>
              </a:lnSpc>
              <a:buFontTx/>
              <a:buAutoNum type="arabicPeriod"/>
            </a:pPr>
            <a:r>
              <a:rPr lang="en-US" i="1"/>
              <a:t>ARE THERE CURRENT DEED RESTRICTIONS AND WILL THEY ALLOW OR DISALLOW THE OPERATION OF A BUSINESS?  ARE THERE DISTANCE REQUIREMENTS?</a:t>
            </a:r>
          </a:p>
          <a:p>
            <a:pPr lvl="1" eaLnBrk="1" hangingPunct="1">
              <a:lnSpc>
                <a:spcPct val="110000"/>
              </a:lnSpc>
              <a:buFontTx/>
              <a:buAutoNum type="arabicPeriod"/>
            </a:pPr>
            <a:endParaRPr lang="en-US" i="1"/>
          </a:p>
          <a:p>
            <a:pPr lvl="1" eaLnBrk="1" hangingPunct="1">
              <a:lnSpc>
                <a:spcPct val="110000"/>
              </a:lnSpc>
              <a:buFontTx/>
              <a:buAutoNum type="arabicPeriod"/>
            </a:pPr>
            <a:r>
              <a:rPr lang="en-US" i="1"/>
              <a:t>IS YOUR SPECIFIC TYPE OF BUSINESS ALLOWED OR DISALLOWED?</a:t>
            </a:r>
          </a:p>
          <a:p>
            <a:pPr lvl="1" eaLnBrk="1" hangingPunct="1">
              <a:lnSpc>
                <a:spcPct val="110000"/>
              </a:lnSpc>
              <a:buFontTx/>
              <a:buAutoNum type="arabicPeriod"/>
            </a:pPr>
            <a:endParaRPr lang="en-US" i="1"/>
          </a:p>
          <a:p>
            <a:pPr lvl="1" eaLnBrk="1" hangingPunct="1">
              <a:lnSpc>
                <a:spcPct val="110000"/>
              </a:lnSpc>
              <a:buFontTx/>
              <a:buAutoNum type="arabicPeriod"/>
            </a:pPr>
            <a:r>
              <a:rPr lang="en-US" i="1"/>
              <a:t>ARE THE DEED RESTRICTIONS VOID THROUGH NON-ENFORCEMENT OR EXPIRATION?</a:t>
            </a:r>
          </a:p>
        </p:txBody>
      </p:sp>
      <p:pic>
        <p:nvPicPr>
          <p:cNvPr id="73737" name="Picture 9" descr="MC90044196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43400"/>
            <a:ext cx="13779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MOB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1+#ppt_w/2"/>
                                          </p:val>
                                        </p:tav>
                                        <p:tav tm="100000">
                                          <p:val>
                                            <p:strVal val="#ppt_x"/>
                                          </p:val>
                                        </p:tav>
                                      </p:tavLst>
                                    </p:anim>
                                    <p:anim calcmode="lin" valueType="num">
                                      <p:cBhvr additive="base">
                                        <p:cTn id="8" dur="500" fill="hold"/>
                                        <p:tgtEl>
                                          <p:spTgt spid="737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 calcmode="lin" valueType="num">
                                      <p:cBhvr additive="base">
                                        <p:cTn id="12" dur="500" fill="hold"/>
                                        <p:tgtEl>
                                          <p:spTgt spid="7373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 calcmode="lin" valueType="num">
                                      <p:cBhvr additive="base">
                                        <p:cTn id="17" dur="500" fill="hold"/>
                                        <p:tgtEl>
                                          <p:spTgt spid="7373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 calcmode="lin" valueType="num">
                                      <p:cBhvr additive="base">
                                        <p:cTn id="22" dur="500" fill="hold"/>
                                        <p:tgtEl>
                                          <p:spTgt spid="73731">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3731">
                                            <p:txEl>
                                              <p:pRg st="3" end="3"/>
                                            </p:txEl>
                                          </p:spTgt>
                                        </p:tgtEl>
                                        <p:attrNameLst>
                                          <p:attrName>style.visibility</p:attrName>
                                        </p:attrNameLst>
                                      </p:cBhvr>
                                      <p:to>
                                        <p:strVal val="visible"/>
                                      </p:to>
                                    </p:set>
                                    <p:anim calcmode="lin" valueType="num">
                                      <p:cBhvr additive="base">
                                        <p:cTn id="27" dur="500" fill="hold"/>
                                        <p:tgtEl>
                                          <p:spTgt spid="73731">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2000"/>
                                  </p:stCondLst>
                                  <p:childTnLst>
                                    <p:set>
                                      <p:cBhvr>
                                        <p:cTn id="31" dur="1" fill="hold">
                                          <p:stCondLst>
                                            <p:cond delay="0"/>
                                          </p:stCondLst>
                                        </p:cTn>
                                        <p:tgtEl>
                                          <p:spTgt spid="73733"/>
                                        </p:tgtEl>
                                        <p:attrNameLst>
                                          <p:attrName>style.visibility</p:attrName>
                                        </p:attrNameLst>
                                      </p:cBhvr>
                                      <p:to>
                                        <p:strVal val="visible"/>
                                      </p:to>
                                    </p:set>
                                    <p:anim calcmode="lin" valueType="num">
                                      <p:cBhvr additive="base">
                                        <p:cTn id="32" dur="500" fill="hold"/>
                                        <p:tgtEl>
                                          <p:spTgt spid="73733"/>
                                        </p:tgtEl>
                                        <p:attrNameLst>
                                          <p:attrName>ppt_x</p:attrName>
                                        </p:attrNameLst>
                                      </p:cBhvr>
                                      <p:tavLst>
                                        <p:tav tm="0">
                                          <p:val>
                                            <p:strVal val="1+#ppt_w/2"/>
                                          </p:val>
                                        </p:tav>
                                        <p:tav tm="100000">
                                          <p:val>
                                            <p:strVal val="#ppt_x"/>
                                          </p:val>
                                        </p:tav>
                                      </p:tavLst>
                                    </p:anim>
                                    <p:anim calcmode="lin" valueType="num">
                                      <p:cBhvr additive="base">
                                        <p:cTn id="33" dur="500" fill="hold"/>
                                        <p:tgtEl>
                                          <p:spTgt spid="7373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0"/>
                            </p:stCondLst>
                            <p:childTnLst>
                              <p:par>
                                <p:cTn id="35" presetID="8" presetClass="emph" presetSubtype="0" fill="hold" nodeType="afterEffect">
                                  <p:stCondLst>
                                    <p:cond delay="0"/>
                                  </p:stCondLst>
                                  <p:childTnLst>
                                    <p:animRot by="21600000">
                                      <p:cBhvr>
                                        <p:cTn id="36" dur="2000" fill="hold"/>
                                        <p:tgtEl>
                                          <p:spTgt spid="737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build="p" autoUpdateAnimBg="0" advAuto="0"/>
      <p:bldP spid="7373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406400"/>
            <a:ext cx="6413500" cy="409575"/>
          </a:xfrm>
        </p:spPr>
        <p:txBody>
          <a:bodyPr rtlCol="0">
            <a:normAutofit fontScale="90000"/>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One Stop Business Center (OSBC)</a:t>
            </a:r>
          </a:p>
        </p:txBody>
      </p:sp>
      <p:sp>
        <p:nvSpPr>
          <p:cNvPr id="34830" name="Rectangle 14"/>
          <p:cNvSpPr>
            <a:spLocks noGrp="1" noChangeArrowheads="1"/>
          </p:cNvSpPr>
          <p:nvPr>
            <p:ph idx="1"/>
          </p:nvPr>
        </p:nvSpPr>
        <p:spPr>
          <a:xfrm>
            <a:off x="914400" y="1687513"/>
            <a:ext cx="7543800" cy="2732087"/>
          </a:xfrm>
        </p:spPr>
        <p:txBody>
          <a:bodyPr/>
          <a:lstStyle/>
          <a:p>
            <a:pPr marL="0" indent="0" algn="ctr" eaLnBrk="1" hangingPunct="1">
              <a:buFont typeface="Arial" charset="0"/>
              <a:buNone/>
            </a:pPr>
            <a:r>
              <a:rPr lang="en-US" sz="1600" smtClean="0"/>
              <a:t>“The Office of Business Opportunity is committed to creating a competitive and diverse business environment in the City of Houston by promoting the growth and success of local small businesses, with special emphasis on historically underutilized groups by ensuring their meaningful participation in the government procurement process.”</a:t>
            </a:r>
          </a:p>
          <a:p>
            <a:pPr marL="0" indent="0" algn="ctr" eaLnBrk="1" hangingPunct="1">
              <a:buFont typeface="Arial" charset="0"/>
              <a:buNone/>
            </a:pPr>
            <a:endParaRPr lang="en-US" sz="1400" b="1" i="1" smtClean="0">
              <a:latin typeface="Arial" charset="0"/>
            </a:endParaRPr>
          </a:p>
          <a:p>
            <a:pPr marL="0" indent="0" algn="ctr" eaLnBrk="1" hangingPunct="1">
              <a:buFont typeface="Arial" charset="0"/>
              <a:buNone/>
            </a:pPr>
            <a:endParaRPr lang="en-US" sz="1400" b="1" i="1" smtClean="0">
              <a:latin typeface="Arial" charset="0"/>
            </a:endParaRPr>
          </a:p>
          <a:p>
            <a:pPr marL="0" indent="0" algn="ctr" eaLnBrk="1" hangingPunct="1">
              <a:buFont typeface="Arial" charset="0"/>
              <a:buNone/>
            </a:pPr>
            <a:r>
              <a:rPr lang="en-US" sz="1400" b="1" smtClean="0">
                <a:latin typeface="Courier" pitchFamily="49" charset="0"/>
              </a:rPr>
              <a:t> </a:t>
            </a:r>
            <a:r>
              <a:rPr lang="en-US" sz="1400" b="1" smtClean="0">
                <a:latin typeface="Arial" charset="0"/>
              </a:rPr>
              <a:t>THE ONE STOP BUSINESS CENTER IS A COMPREHENSIVE </a:t>
            </a:r>
          </a:p>
          <a:p>
            <a:pPr marL="0" indent="0" algn="ctr" eaLnBrk="1" hangingPunct="1">
              <a:buFont typeface="Arial" charset="0"/>
              <a:buNone/>
            </a:pPr>
            <a:r>
              <a:rPr lang="en-US" sz="1400" b="1" smtClean="0">
                <a:latin typeface="Arial" charset="0"/>
              </a:rPr>
              <a:t>BUSINESS RESOURCE FOR HOUSTON AREA ENTREPRENEURS. </a:t>
            </a:r>
            <a:endParaRPr lang="en-US" sz="1400" b="1" i="1" smtClean="0">
              <a:latin typeface="Arial" charset="0"/>
            </a:endParaRPr>
          </a:p>
        </p:txBody>
      </p:sp>
      <p:pic>
        <p:nvPicPr>
          <p:cNvPr id="3483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14112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419600"/>
            <a:ext cx="1143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1143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0" descr="MOBO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1+#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4830">
                                            <p:txEl>
                                              <p:pRg st="0" end="0"/>
                                            </p:txEl>
                                          </p:spTgt>
                                        </p:tgtEl>
                                        <p:attrNameLst>
                                          <p:attrName>style.visibility</p:attrName>
                                        </p:attrNameLst>
                                      </p:cBhvr>
                                      <p:to>
                                        <p:strVal val="visible"/>
                                      </p:to>
                                    </p:set>
                                    <p:anim calcmode="lin" valueType="num">
                                      <p:cBhvr additive="base">
                                        <p:cTn id="12" dur="500" fill="hold"/>
                                        <p:tgtEl>
                                          <p:spTgt spid="3483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30">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4830">
                                            <p:txEl>
                                              <p:pRg st="3" end="3"/>
                                            </p:txEl>
                                          </p:spTgt>
                                        </p:tgtEl>
                                        <p:attrNameLst>
                                          <p:attrName>style.visibility</p:attrName>
                                        </p:attrNameLst>
                                      </p:cBhvr>
                                      <p:to>
                                        <p:strVal val="visible"/>
                                      </p:to>
                                    </p:set>
                                    <p:anim calcmode="lin" valueType="num">
                                      <p:cBhvr additive="base">
                                        <p:cTn id="17" dur="500" fill="hold"/>
                                        <p:tgtEl>
                                          <p:spTgt spid="34830">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30">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4830">
                                            <p:txEl>
                                              <p:pRg st="4" end="4"/>
                                            </p:txEl>
                                          </p:spTgt>
                                        </p:tgtEl>
                                        <p:attrNameLst>
                                          <p:attrName>style.visibility</p:attrName>
                                        </p:attrNameLst>
                                      </p:cBhvr>
                                      <p:to>
                                        <p:strVal val="visible"/>
                                      </p:to>
                                    </p:set>
                                    <p:anim calcmode="lin" valueType="num">
                                      <p:cBhvr additive="base">
                                        <p:cTn id="22" dur="500" fill="hold"/>
                                        <p:tgtEl>
                                          <p:spTgt spid="34830">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4830">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0-#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30"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304800"/>
            <a:ext cx="6172200" cy="685800"/>
          </a:xfrm>
        </p:spPr>
        <p:txBody>
          <a:bodyPr/>
          <a:lstStyle/>
          <a:p>
            <a:pPr algn="l" eaLnBrk="1" hangingPunct="1"/>
            <a:r>
              <a:rPr lang="en-US" sz="2400" smtClean="0">
                <a:solidFill>
                  <a:schemeClr val="bg1"/>
                </a:solidFill>
                <a:latin typeface="Arial" charset="0"/>
                <a:cs typeface="Arial" charset="0"/>
              </a:rPr>
              <a:t>Obtaining Deed Restrictions</a:t>
            </a:r>
          </a:p>
        </p:txBody>
      </p:sp>
      <p:sp>
        <p:nvSpPr>
          <p:cNvPr id="31747" name="Rectangle 3"/>
          <p:cNvSpPr>
            <a:spLocks noGrp="1" noChangeArrowheads="1"/>
          </p:cNvSpPr>
          <p:nvPr>
            <p:ph idx="1"/>
          </p:nvPr>
        </p:nvSpPr>
        <p:spPr>
          <a:xfrm>
            <a:off x="1219200" y="1752600"/>
            <a:ext cx="6324600" cy="4530725"/>
          </a:xfrm>
        </p:spPr>
        <p:txBody>
          <a:bodyPr/>
          <a:lstStyle/>
          <a:p>
            <a:pPr marL="609600" indent="-609600" eaLnBrk="1" hangingPunct="1">
              <a:lnSpc>
                <a:spcPct val="125000"/>
              </a:lnSpc>
            </a:pPr>
            <a:endParaRPr lang="en-US" smtClean="0"/>
          </a:p>
          <a:p>
            <a:pPr marL="609600" indent="-609600" eaLnBrk="1" hangingPunct="1">
              <a:lnSpc>
                <a:spcPct val="150000"/>
              </a:lnSpc>
              <a:buFont typeface="Wingdings" pitchFamily="2" charset="2"/>
              <a:buAutoNum type="arabicPeriod"/>
            </a:pPr>
            <a:r>
              <a:rPr lang="en-US" sz="1600" i="1" smtClean="0">
                <a:latin typeface="Arial" charset="0"/>
              </a:rPr>
              <a:t>Included with legal papers when real property was 	purchased.</a:t>
            </a:r>
          </a:p>
          <a:p>
            <a:pPr marL="609600" indent="-609600" eaLnBrk="1" hangingPunct="1">
              <a:lnSpc>
                <a:spcPct val="150000"/>
              </a:lnSpc>
              <a:buFont typeface="Wingdings" pitchFamily="2" charset="2"/>
              <a:buAutoNum type="arabicPeriod"/>
            </a:pPr>
            <a:r>
              <a:rPr lang="en-US" sz="1600" i="1" smtClean="0">
                <a:latin typeface="Arial" charset="0"/>
              </a:rPr>
              <a:t>Part of a lease or rental agreement, by reference or inclusion.</a:t>
            </a:r>
          </a:p>
          <a:p>
            <a:pPr marL="609600" indent="-609600" eaLnBrk="1" hangingPunct="1">
              <a:lnSpc>
                <a:spcPct val="150000"/>
              </a:lnSpc>
              <a:buFont typeface="Wingdings" pitchFamily="2" charset="2"/>
              <a:buAutoNum type="arabicPeriod"/>
            </a:pPr>
            <a:r>
              <a:rPr lang="en-US" sz="1600" i="1" smtClean="0">
                <a:latin typeface="Arial" charset="0"/>
              </a:rPr>
              <a:t>Obtain from area homeowners association or civic club.</a:t>
            </a:r>
          </a:p>
          <a:p>
            <a:pPr marL="609600" indent="-609600" eaLnBrk="1" hangingPunct="1">
              <a:lnSpc>
                <a:spcPct val="150000"/>
              </a:lnSpc>
              <a:buFont typeface="Wingdings" pitchFamily="2" charset="2"/>
              <a:buAutoNum type="arabicPeriod"/>
            </a:pPr>
            <a:r>
              <a:rPr lang="en-US" sz="1600" i="1" smtClean="0">
                <a:latin typeface="Arial" charset="0"/>
              </a:rPr>
              <a:t>Obtain from the applicable County Clerk office (must have 	property legal description).  </a:t>
            </a:r>
            <a:r>
              <a:rPr lang="en-US" sz="1200" i="1" smtClean="0">
                <a:latin typeface="Arial" charset="0"/>
              </a:rPr>
              <a:t>In Harris Co. call 713.755.6899 (Real 	Property Records).</a:t>
            </a:r>
          </a:p>
        </p:txBody>
      </p:sp>
      <p:pic>
        <p:nvPicPr>
          <p:cNvPr id="31748" name="Picture 5"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2588" y="381000"/>
            <a:ext cx="5483225" cy="466725"/>
          </a:xfrm>
        </p:spPr>
        <p:txBody>
          <a:bodyPr/>
          <a:lstStyle/>
          <a:p>
            <a:pPr algn="l" eaLnBrk="1" hangingPunct="1"/>
            <a:r>
              <a:rPr lang="en-US" sz="2800" smtClean="0">
                <a:solidFill>
                  <a:schemeClr val="bg1"/>
                </a:solidFill>
                <a:latin typeface="Arial" charset="0"/>
                <a:cs typeface="Arial" charset="0"/>
              </a:rPr>
              <a:t>For More Information</a:t>
            </a:r>
          </a:p>
        </p:txBody>
      </p:sp>
      <p:sp>
        <p:nvSpPr>
          <p:cNvPr id="47107" name="Rectangle 3"/>
          <p:cNvSpPr>
            <a:spLocks noGrp="1" noChangeArrowheads="1"/>
          </p:cNvSpPr>
          <p:nvPr>
            <p:ph idx="1"/>
          </p:nvPr>
        </p:nvSpPr>
        <p:spPr>
          <a:xfrm>
            <a:off x="458788" y="1931988"/>
            <a:ext cx="5335587" cy="3043237"/>
          </a:xfrm>
        </p:spPr>
        <p:txBody>
          <a:bodyPr/>
          <a:lstStyle/>
          <a:p>
            <a:pPr eaLnBrk="1" hangingPunct="1">
              <a:lnSpc>
                <a:spcPct val="80000"/>
              </a:lnSpc>
              <a:buFont typeface="Wingdings" pitchFamily="2" charset="2"/>
              <a:buNone/>
            </a:pPr>
            <a:r>
              <a:rPr lang="en-US" sz="1800" b="1" smtClean="0"/>
              <a:t>Call ONE STOP BUSINESS CENTER </a:t>
            </a:r>
          </a:p>
          <a:p>
            <a:pPr eaLnBrk="1" hangingPunct="1">
              <a:lnSpc>
                <a:spcPct val="80000"/>
              </a:lnSpc>
              <a:buFont typeface="Wingdings" pitchFamily="2" charset="2"/>
              <a:buNone/>
            </a:pPr>
            <a:endParaRPr lang="en-US" sz="1800" b="1" smtClean="0">
              <a:solidFill>
                <a:srgbClr val="CC0000"/>
              </a:solidFill>
            </a:endParaRPr>
          </a:p>
          <a:p>
            <a:pPr eaLnBrk="1" hangingPunct="1">
              <a:lnSpc>
                <a:spcPct val="80000"/>
              </a:lnSpc>
              <a:buFont typeface="Wingdings" pitchFamily="2" charset="2"/>
              <a:buNone/>
            </a:pPr>
            <a:r>
              <a:rPr lang="en-US" sz="2000" b="1" i="1" smtClean="0">
                <a:solidFill>
                  <a:srgbClr val="C00000"/>
                </a:solidFill>
                <a:latin typeface="Arial Narrow" pitchFamily="34" charset="0"/>
              </a:rPr>
              <a:t>832.393.0954 (or 311)</a:t>
            </a:r>
            <a:r>
              <a:rPr lang="en-US" sz="2000" b="1" i="1" smtClean="0">
                <a:solidFill>
                  <a:srgbClr val="C00000"/>
                </a:solidFill>
              </a:rPr>
              <a:t>   </a:t>
            </a:r>
          </a:p>
          <a:p>
            <a:pPr eaLnBrk="1" hangingPunct="1">
              <a:lnSpc>
                <a:spcPct val="80000"/>
              </a:lnSpc>
              <a:buFont typeface="Wingdings" pitchFamily="2" charset="2"/>
              <a:buNone/>
            </a:pPr>
            <a:endParaRPr lang="en-US" sz="1800" b="1" smtClean="0">
              <a:solidFill>
                <a:srgbClr val="CC0000"/>
              </a:solidFill>
            </a:endParaRPr>
          </a:p>
          <a:p>
            <a:pPr eaLnBrk="1" hangingPunct="1">
              <a:lnSpc>
                <a:spcPct val="80000"/>
              </a:lnSpc>
              <a:buFont typeface="Wingdings" pitchFamily="2" charset="2"/>
              <a:buNone/>
            </a:pPr>
            <a:r>
              <a:rPr lang="en-US" sz="1800" b="1" smtClean="0"/>
              <a:t>To download a copy of this presentation</a:t>
            </a:r>
          </a:p>
          <a:p>
            <a:pPr eaLnBrk="1" hangingPunct="1">
              <a:lnSpc>
                <a:spcPct val="80000"/>
              </a:lnSpc>
              <a:buFont typeface="Wingdings" pitchFamily="2" charset="2"/>
              <a:buNone/>
            </a:pPr>
            <a:endParaRPr lang="en-US" sz="1800" b="1" smtClean="0"/>
          </a:p>
          <a:p>
            <a:pPr eaLnBrk="1" hangingPunct="1">
              <a:lnSpc>
                <a:spcPct val="80000"/>
              </a:lnSpc>
              <a:buFont typeface="Wingdings" pitchFamily="2" charset="2"/>
              <a:buNone/>
            </a:pPr>
            <a:r>
              <a:rPr lang="en-US" sz="2000" b="1" i="1" smtClean="0">
                <a:solidFill>
                  <a:srgbClr val="C00000"/>
                </a:solidFill>
                <a:latin typeface="Arial Narrow" pitchFamily="34" charset="0"/>
              </a:rPr>
              <a:t>www.houstontx.gov/onestop </a:t>
            </a:r>
          </a:p>
          <a:p>
            <a:pPr eaLnBrk="1" hangingPunct="1">
              <a:lnSpc>
                <a:spcPct val="80000"/>
              </a:lnSpc>
              <a:buFont typeface="Wingdings" pitchFamily="2" charset="2"/>
              <a:buNone/>
            </a:pPr>
            <a:endParaRPr lang="en-US" sz="2400" smtClean="0">
              <a:latin typeface="Arial Narrow" pitchFamily="34" charset="0"/>
            </a:endParaRPr>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r>
              <a:rPr lang="en-US" sz="1200" smtClean="0"/>
              <a:t>(Updated 9-2012)</a:t>
            </a:r>
          </a:p>
          <a:p>
            <a:pPr eaLnBrk="1" hangingPunct="1">
              <a:lnSpc>
                <a:spcPct val="80000"/>
              </a:lnSpc>
              <a:buFont typeface="Wingdings" pitchFamily="2" charset="2"/>
              <a:buNone/>
            </a:pPr>
            <a:endParaRPr lang="en-US" sz="1200" smtClean="0"/>
          </a:p>
          <a:p>
            <a:pPr eaLnBrk="1" hangingPunct="1">
              <a:lnSpc>
                <a:spcPct val="80000"/>
              </a:lnSpc>
              <a:buFont typeface="Wingdings" pitchFamily="2" charset="2"/>
              <a:buNone/>
            </a:pPr>
            <a:endParaRPr lang="en-US" sz="3600" smtClean="0"/>
          </a:p>
        </p:txBody>
      </p:sp>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6775"/>
            <a:ext cx="2590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562600"/>
            <a:ext cx="6143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5" descr="MOBO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descr="C:\Documents and Settings\e077966\Desktop\311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570538"/>
            <a:ext cx="693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575300"/>
            <a:ext cx="16764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1+#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107"/>
                                        </p:tgtEl>
                                        <p:attrNameLst>
                                          <p:attrName>style.visibility</p:attrName>
                                        </p:attrNameLst>
                                      </p:cBhvr>
                                      <p:to>
                                        <p:strVal val="visible"/>
                                      </p:to>
                                    </p:set>
                                    <p:anim calcmode="lin" valueType="num">
                                      <p:cBhvr additive="base">
                                        <p:cTn id="12" dur="500" fill="hold"/>
                                        <p:tgtEl>
                                          <p:spTgt spid="47107"/>
                                        </p:tgtEl>
                                        <p:attrNameLst>
                                          <p:attrName>ppt_x</p:attrName>
                                        </p:attrNameLst>
                                      </p:cBhvr>
                                      <p:tavLst>
                                        <p:tav tm="0">
                                          <p:val>
                                            <p:strVal val="1+#ppt_w/2"/>
                                          </p:val>
                                        </p:tav>
                                        <p:tav tm="100000">
                                          <p:val>
                                            <p:strVal val="#ppt_x"/>
                                          </p:val>
                                        </p:tav>
                                      </p:tavLst>
                                    </p:anim>
                                    <p:anim calcmode="lin" valueType="num">
                                      <p:cBhvr additive="base">
                                        <p:cTn id="13" dur="500" fill="hold"/>
                                        <p:tgtEl>
                                          <p:spTgt spid="4710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7113"/>
                                        </p:tgtEl>
                                        <p:attrNameLst>
                                          <p:attrName>style.visibility</p:attrName>
                                        </p:attrNameLst>
                                      </p:cBhvr>
                                      <p:to>
                                        <p:strVal val="visible"/>
                                      </p:to>
                                    </p:set>
                                    <p:anim calcmode="lin" valueType="num">
                                      <p:cBhvr>
                                        <p:cTn id="17" dur="500" fill="hold"/>
                                        <p:tgtEl>
                                          <p:spTgt spid="47113"/>
                                        </p:tgtEl>
                                        <p:attrNameLst>
                                          <p:attrName>ppt_w</p:attrName>
                                        </p:attrNameLst>
                                      </p:cBhvr>
                                      <p:tavLst>
                                        <p:tav tm="0">
                                          <p:val>
                                            <p:fltVal val="0"/>
                                          </p:val>
                                        </p:tav>
                                        <p:tav tm="100000">
                                          <p:val>
                                            <p:strVal val="#ppt_w"/>
                                          </p:val>
                                        </p:tav>
                                      </p:tavLst>
                                    </p:anim>
                                    <p:anim calcmode="lin" valueType="num">
                                      <p:cBhvr>
                                        <p:cTn id="18" dur="500" fill="hold"/>
                                        <p:tgtEl>
                                          <p:spTgt spid="47113"/>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47115"/>
                                        </p:tgtEl>
                                        <p:attrNameLst>
                                          <p:attrName>style.visibility</p:attrName>
                                        </p:attrNameLst>
                                      </p:cBhvr>
                                      <p:to>
                                        <p:strVal val="visible"/>
                                      </p:to>
                                    </p:set>
                                    <p:anim calcmode="lin" valueType="num">
                                      <p:cBhvr additive="base">
                                        <p:cTn id="22" dur="500" fill="hold"/>
                                        <p:tgtEl>
                                          <p:spTgt spid="47115"/>
                                        </p:tgtEl>
                                        <p:attrNameLst>
                                          <p:attrName>ppt_x</p:attrName>
                                        </p:attrNameLst>
                                      </p:cBhvr>
                                      <p:tavLst>
                                        <p:tav tm="0">
                                          <p:val>
                                            <p:strVal val="0-#ppt_w/2"/>
                                          </p:val>
                                        </p:tav>
                                        <p:tav tm="100000">
                                          <p:val>
                                            <p:strVal val="#ppt_x"/>
                                          </p:val>
                                        </p:tav>
                                      </p:tavLst>
                                    </p:anim>
                                    <p:anim calcmode="lin" valueType="num">
                                      <p:cBhvr additive="base">
                                        <p:cTn id="23"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381000"/>
            <a:ext cx="5910263" cy="658813"/>
          </a:xfrm>
        </p:spPr>
        <p:txBody>
          <a:bodyPr rtlCol="0">
            <a:normAutofit fontScale="90000"/>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ONE STOP BUSINESS CENTER </a:t>
            </a:r>
            <a:br>
              <a:rPr lang="en-US" sz="2400" b="1" dirty="0" smtClean="0">
                <a:solidFill>
                  <a:schemeClr val="bg1"/>
                </a:solidFill>
                <a:latin typeface="Arial" pitchFamily="34" charset="0"/>
                <a:cs typeface="Arial" pitchFamily="34" charset="0"/>
              </a:rPr>
            </a:br>
            <a:r>
              <a:rPr lang="en-US" sz="2400" b="1" dirty="0" smtClean="0">
                <a:solidFill>
                  <a:schemeClr val="bg1"/>
                </a:solidFill>
                <a:latin typeface="Arial" pitchFamily="34" charset="0"/>
                <a:cs typeface="Arial" pitchFamily="34" charset="0"/>
              </a:rPr>
              <a:t>Services</a:t>
            </a:r>
          </a:p>
        </p:txBody>
      </p:sp>
      <p:sp>
        <p:nvSpPr>
          <p:cNvPr id="86019" name="Rectangle 3"/>
          <p:cNvSpPr>
            <a:spLocks noGrp="1" noChangeArrowheads="1"/>
          </p:cNvSpPr>
          <p:nvPr>
            <p:ph idx="1"/>
          </p:nvPr>
        </p:nvSpPr>
        <p:spPr>
          <a:xfrm>
            <a:off x="762000" y="2057400"/>
            <a:ext cx="7696200" cy="3776663"/>
          </a:xfrm>
        </p:spPr>
        <p:txBody>
          <a:bodyPr rtlCol="0">
            <a:normAutofit/>
          </a:bodyPr>
          <a:lstStyle/>
          <a:p>
            <a:pPr indent="-182880" eaLnBrk="1" fontAlgn="auto" hangingPunct="1">
              <a:spcAft>
                <a:spcPct val="30000"/>
              </a:spcAft>
              <a:buSzPct val="75000"/>
              <a:buFont typeface="Wingdings" pitchFamily="2" charset="2"/>
              <a:buChar char="q"/>
              <a:defRPr/>
            </a:pPr>
            <a:r>
              <a:rPr lang="en-US" sz="1400" b="1" dirty="0" smtClean="0">
                <a:latin typeface="Arial" charset="0"/>
              </a:rPr>
              <a:t>GETTING STARTED PACKET:  </a:t>
            </a:r>
            <a:r>
              <a:rPr lang="en-US" sz="1400" i="1" dirty="0" smtClean="0">
                <a:latin typeface="Arial" charset="0"/>
              </a:rPr>
              <a:t>Provides concise, FREE information, which helps 	businesses concentrate on marketing, competitive and growth </a:t>
            </a:r>
          </a:p>
          <a:p>
            <a:pPr indent="-182880" eaLnBrk="1" fontAlgn="auto" hangingPunct="1">
              <a:spcAft>
                <a:spcPct val="30000"/>
              </a:spcAft>
              <a:buSzPct val="75000"/>
              <a:buFont typeface="Wingdings" pitchFamily="2" charset="2"/>
              <a:buChar char="q"/>
              <a:defRPr/>
            </a:pPr>
            <a:endParaRPr lang="en-US" sz="800" b="1" dirty="0" smtClean="0">
              <a:latin typeface="Arial" charset="0"/>
            </a:endParaRPr>
          </a:p>
          <a:p>
            <a:pPr indent="-182880" eaLnBrk="1" fontAlgn="auto" hangingPunct="1">
              <a:spcAft>
                <a:spcPts val="0"/>
              </a:spcAft>
              <a:buSzPct val="75000"/>
              <a:buFont typeface="Wingdings" pitchFamily="2" charset="2"/>
              <a:buChar char="q"/>
              <a:defRPr/>
            </a:pPr>
            <a:r>
              <a:rPr lang="en-US" sz="1400" b="1" dirty="0" smtClean="0">
                <a:latin typeface="Arial" charset="0"/>
              </a:rPr>
              <a:t>COMPLIANCE:  </a:t>
            </a:r>
            <a:r>
              <a:rPr lang="en-US" sz="1400" i="1" dirty="0" smtClean="0">
                <a:latin typeface="Arial" charset="0"/>
              </a:rPr>
              <a:t>Helps businesses comply with local, state, and federal regulations</a:t>
            </a:r>
          </a:p>
          <a:p>
            <a:pPr indent="-182880" eaLnBrk="1" fontAlgn="auto" hangingPunct="1">
              <a:spcAft>
                <a:spcPts val="0"/>
              </a:spcAft>
              <a:buSzPct val="75000"/>
              <a:buFont typeface="Wingdings" pitchFamily="2" charset="2"/>
              <a:buChar char="q"/>
              <a:defRPr/>
            </a:pPr>
            <a:endParaRPr lang="en-US" sz="800" b="1" dirty="0" smtClean="0">
              <a:latin typeface="Arial" charset="0"/>
            </a:endParaRPr>
          </a:p>
          <a:p>
            <a:pPr indent="-182880" eaLnBrk="1" fontAlgn="auto" hangingPunct="1">
              <a:spcAft>
                <a:spcPts val="0"/>
              </a:spcAft>
              <a:buSzPct val="75000"/>
              <a:buFont typeface="Wingdings" pitchFamily="2" charset="2"/>
              <a:buChar char="q"/>
              <a:defRPr/>
            </a:pPr>
            <a:r>
              <a:rPr lang="en-US" sz="1400" b="1" dirty="0" smtClean="0">
                <a:latin typeface="Arial" charset="0"/>
              </a:rPr>
              <a:t>TECHNICAL ASSISTANCE:  </a:t>
            </a:r>
            <a:r>
              <a:rPr lang="en-US" sz="1400" i="1" dirty="0" smtClean="0">
                <a:latin typeface="Arial" charset="0"/>
              </a:rPr>
              <a:t>Referrals to sources of counseling, mentoring, 	networking, 	incubators, workshops, and education</a:t>
            </a:r>
          </a:p>
          <a:p>
            <a:pPr indent="-182880" eaLnBrk="1" fontAlgn="auto" hangingPunct="1">
              <a:spcAft>
                <a:spcPts val="0"/>
              </a:spcAft>
              <a:buSzPct val="75000"/>
              <a:buFont typeface="Wingdings" pitchFamily="2" charset="2"/>
              <a:buChar char="q"/>
              <a:defRPr/>
            </a:pPr>
            <a:endParaRPr lang="en-US" sz="800" i="1" dirty="0" smtClean="0">
              <a:latin typeface="Arial" charset="0"/>
            </a:endParaRPr>
          </a:p>
          <a:p>
            <a:pPr indent="-182880" eaLnBrk="1" fontAlgn="auto" hangingPunct="1">
              <a:spcAft>
                <a:spcPts val="0"/>
              </a:spcAft>
              <a:buSzPct val="75000"/>
              <a:buFont typeface="Wingdings" pitchFamily="2" charset="2"/>
              <a:buChar char="q"/>
              <a:defRPr/>
            </a:pPr>
            <a:r>
              <a:rPr lang="en-US" sz="1400" b="1" dirty="0" smtClean="0">
                <a:latin typeface="Arial" charset="0"/>
              </a:rPr>
              <a:t>FINANCING INFO:  </a:t>
            </a:r>
            <a:r>
              <a:rPr lang="en-US" sz="1400" i="1" dirty="0" smtClean="0">
                <a:latin typeface="Arial" charset="0"/>
              </a:rPr>
              <a:t>Provides information on financing programs and local incentives for 	small businesses</a:t>
            </a:r>
          </a:p>
          <a:p>
            <a:pPr indent="-182880" eaLnBrk="1" fontAlgn="auto" hangingPunct="1">
              <a:spcAft>
                <a:spcPts val="0"/>
              </a:spcAft>
              <a:buSzPct val="75000"/>
              <a:buFont typeface="Wingdings" pitchFamily="2" charset="2"/>
              <a:buChar char="q"/>
              <a:defRPr/>
            </a:pPr>
            <a:endParaRPr lang="en-US" sz="800" b="1" dirty="0" smtClean="0">
              <a:latin typeface="Arial" charset="0"/>
            </a:endParaRPr>
          </a:p>
          <a:p>
            <a:pPr indent="-182880" eaLnBrk="1" fontAlgn="auto" hangingPunct="1">
              <a:spcAft>
                <a:spcPts val="0"/>
              </a:spcAft>
              <a:buSzPct val="75000"/>
              <a:buFont typeface="Wingdings" pitchFamily="2" charset="2"/>
              <a:buChar char="q"/>
              <a:defRPr/>
            </a:pPr>
            <a:r>
              <a:rPr lang="en-US" sz="1400" b="1" dirty="0" smtClean="0">
                <a:latin typeface="Arial" charset="0"/>
              </a:rPr>
              <a:t>ADMINISTERS HIRE HOUSTON FIRST: </a:t>
            </a:r>
            <a:r>
              <a:rPr lang="en-US" sz="1400" i="1" dirty="0" smtClean="0">
                <a:latin typeface="Arial" charset="0"/>
              </a:rPr>
              <a:t>Designates eligible businesses as City 	Businesses (CB) or Local Businesses (LB)</a:t>
            </a:r>
          </a:p>
          <a:p>
            <a:pPr eaLnBrk="1" fontAlgn="auto" hangingPunct="1">
              <a:lnSpc>
                <a:spcPct val="125000"/>
              </a:lnSpc>
              <a:spcAft>
                <a:spcPts val="0"/>
              </a:spcAft>
              <a:buFont typeface="Arial" pitchFamily="34" charset="0"/>
              <a:buChar char="•"/>
              <a:defRPr/>
            </a:pPr>
            <a:endParaRPr lang="en-US" sz="1400" b="1" dirty="0" smtClean="0">
              <a:latin typeface="Arial" charset="0"/>
            </a:endParaRPr>
          </a:p>
        </p:txBody>
      </p:sp>
      <p:pic>
        <p:nvPicPr>
          <p:cNvPr id="5124" name="Picture 7" descr="MOBO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1+#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 calcmode="lin" valueType="num">
                                      <p:cBhvr additive="base">
                                        <p:cTn id="12" dur="500" fill="hold"/>
                                        <p:tgtEl>
                                          <p:spTgt spid="8601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 calcmode="lin" valueType="num">
                                      <p:cBhvr additive="base">
                                        <p:cTn id="17" dur="5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 calcmode="lin" valueType="num">
                                      <p:cBhvr additive="base">
                                        <p:cTn id="22" dur="500" fill="hold"/>
                                        <p:tgtEl>
                                          <p:spTgt spid="86019">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anim calcmode="lin" valueType="num">
                                      <p:cBhvr additive="base">
                                        <p:cTn id="27" dur="500" fill="hold"/>
                                        <p:tgtEl>
                                          <p:spTgt spid="86019">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6019">
                                            <p:txEl>
                                              <p:pRg st="8" end="8"/>
                                            </p:txEl>
                                          </p:spTgt>
                                        </p:tgtEl>
                                        <p:attrNameLst>
                                          <p:attrName>style.visibility</p:attrName>
                                        </p:attrNameLst>
                                      </p:cBhvr>
                                      <p:to>
                                        <p:strVal val="visible"/>
                                      </p:to>
                                    </p:set>
                                    <p:anim calcmode="lin" valueType="num">
                                      <p:cBhvr additive="base">
                                        <p:cTn id="32" dur="500" fill="hold"/>
                                        <p:tgtEl>
                                          <p:spTgt spid="86019">
                                            <p:txEl>
                                              <p:pRg st="8" end="8"/>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860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6137275" cy="657225"/>
          </a:xfrm>
        </p:spPr>
        <p:txBody>
          <a:bodyPr rtlCol="0">
            <a:normAutofit fontScale="90000"/>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ONE STOP BUSINESS CENTER </a:t>
            </a:r>
            <a:br>
              <a:rPr lang="en-US" sz="2400" b="1" dirty="0" smtClean="0">
                <a:solidFill>
                  <a:schemeClr val="bg1"/>
                </a:solidFill>
                <a:latin typeface="Arial" pitchFamily="34" charset="0"/>
                <a:cs typeface="Arial" pitchFamily="34" charset="0"/>
              </a:rPr>
            </a:br>
            <a:r>
              <a:rPr lang="en-US" sz="2400" b="1" dirty="0" smtClean="0">
                <a:solidFill>
                  <a:schemeClr val="bg1"/>
                </a:solidFill>
                <a:latin typeface="Arial" pitchFamily="34" charset="0"/>
                <a:cs typeface="Arial" pitchFamily="34" charset="0"/>
              </a:rPr>
              <a:t>Services</a:t>
            </a:r>
          </a:p>
        </p:txBody>
      </p:sp>
      <p:sp>
        <p:nvSpPr>
          <p:cNvPr id="35843" name="Rectangle 3"/>
          <p:cNvSpPr>
            <a:spLocks noGrp="1" noChangeArrowheads="1"/>
          </p:cNvSpPr>
          <p:nvPr>
            <p:ph idx="1"/>
          </p:nvPr>
        </p:nvSpPr>
        <p:spPr>
          <a:xfrm>
            <a:off x="381000" y="2209800"/>
            <a:ext cx="7772400" cy="3219450"/>
          </a:xfrm>
        </p:spPr>
        <p:txBody>
          <a:bodyPr rtlCol="0">
            <a:normAutofit/>
          </a:bodyPr>
          <a:lstStyle/>
          <a:p>
            <a:pPr marL="919163" lvl="1" eaLnBrk="1" fontAlgn="auto" hangingPunct="1">
              <a:spcAft>
                <a:spcPts val="0"/>
              </a:spcAft>
              <a:buSzPct val="75000"/>
              <a:buFont typeface="Wingdings" pitchFamily="2" charset="2"/>
              <a:buChar char="q"/>
              <a:defRPr/>
            </a:pPr>
            <a:r>
              <a:rPr lang="en-US" sz="1400" b="1" dirty="0" smtClean="0">
                <a:latin typeface="Arial" charset="0"/>
              </a:rPr>
              <a:t>MWDBE/SBE:  </a:t>
            </a:r>
            <a:r>
              <a:rPr lang="en-US" sz="1400" i="1" dirty="0" smtClean="0">
                <a:latin typeface="Arial" charset="0"/>
              </a:rPr>
              <a:t>Refers Minority, Women, and disadvantaged businesses to 	certification and HUB programs</a:t>
            </a:r>
          </a:p>
          <a:p>
            <a:pPr marL="919163" lvl="1" eaLnBrk="1" fontAlgn="auto" hangingPunct="1">
              <a:spcAft>
                <a:spcPts val="0"/>
              </a:spcAft>
              <a:buSzPct val="75000"/>
              <a:buFont typeface="Wingdings" pitchFamily="2" charset="2"/>
              <a:buChar char="q"/>
              <a:defRPr/>
            </a:pPr>
            <a:endParaRPr lang="en-US" sz="800" b="1" dirty="0" smtClean="0">
              <a:latin typeface="Arial" charset="0"/>
            </a:endParaRPr>
          </a:p>
          <a:p>
            <a:pPr marL="919163" lvl="1" eaLnBrk="1" fontAlgn="auto" hangingPunct="1">
              <a:spcAft>
                <a:spcPts val="0"/>
              </a:spcAft>
              <a:buSzPct val="75000"/>
              <a:buFont typeface="Wingdings" pitchFamily="2" charset="2"/>
              <a:buChar char="q"/>
              <a:defRPr/>
            </a:pPr>
            <a:r>
              <a:rPr lang="en-US" sz="1400" b="1" dirty="0" smtClean="0">
                <a:latin typeface="Arial" charset="0"/>
              </a:rPr>
              <a:t>GOVERNMENT CONTRACTING INFORMATION: </a:t>
            </a:r>
            <a:r>
              <a:rPr lang="en-US" sz="1400" i="1" dirty="0" smtClean="0">
                <a:latin typeface="Arial" charset="0"/>
              </a:rPr>
              <a:t>Provides information on COH 	and other government contracting opportunities</a:t>
            </a:r>
          </a:p>
          <a:p>
            <a:pPr marL="633413" lvl="1" indent="0" eaLnBrk="1" fontAlgn="auto" hangingPunct="1">
              <a:spcAft>
                <a:spcPts val="0"/>
              </a:spcAft>
              <a:buSzPct val="75000"/>
              <a:buFont typeface="Arial" charset="0"/>
              <a:buNone/>
              <a:defRPr/>
            </a:pPr>
            <a:endParaRPr lang="en-US" sz="800" b="1" dirty="0" smtClean="0">
              <a:latin typeface="Arial" charset="0"/>
            </a:endParaRPr>
          </a:p>
          <a:p>
            <a:pPr marL="919163" lvl="1" eaLnBrk="1" fontAlgn="auto" hangingPunct="1">
              <a:spcAft>
                <a:spcPts val="0"/>
              </a:spcAft>
              <a:buSzPct val="75000"/>
              <a:buFont typeface="Wingdings" pitchFamily="2" charset="2"/>
              <a:buChar char="q"/>
              <a:defRPr/>
            </a:pPr>
            <a:r>
              <a:rPr lang="en-US" sz="1400" b="1" dirty="0" smtClean="0">
                <a:latin typeface="Arial" charset="0"/>
              </a:rPr>
              <a:t>DCA:  </a:t>
            </a:r>
            <a:r>
              <a:rPr lang="en-US" sz="1400" i="1" dirty="0" smtClean="0">
                <a:latin typeface="Arial" charset="0"/>
              </a:rPr>
              <a:t>Provides trouble shooting and liaison services to business clients</a:t>
            </a:r>
          </a:p>
          <a:p>
            <a:pPr marL="919163" lvl="1" eaLnBrk="1" fontAlgn="auto" hangingPunct="1">
              <a:spcAft>
                <a:spcPts val="0"/>
              </a:spcAft>
              <a:buSzPct val="75000"/>
              <a:buFont typeface="Wingdings" pitchFamily="2" charset="2"/>
              <a:buChar char="q"/>
              <a:defRPr/>
            </a:pPr>
            <a:endParaRPr lang="en-US" sz="800" b="1" dirty="0" smtClean="0">
              <a:latin typeface="Arial" charset="0"/>
            </a:endParaRPr>
          </a:p>
          <a:p>
            <a:pPr marL="919163" lvl="1" eaLnBrk="1" fontAlgn="auto" hangingPunct="1">
              <a:spcAft>
                <a:spcPts val="0"/>
              </a:spcAft>
              <a:buSzPct val="75000"/>
              <a:buFont typeface="Wingdings" pitchFamily="2" charset="2"/>
              <a:buChar char="q"/>
              <a:defRPr/>
            </a:pPr>
            <a:r>
              <a:rPr lang="en-US" sz="1400" b="1" dirty="0" smtClean="0">
                <a:latin typeface="Arial" charset="0"/>
              </a:rPr>
              <a:t>WORKSHOPS:  </a:t>
            </a:r>
            <a:r>
              <a:rPr lang="en-US" sz="1400" i="1" dirty="0" smtClean="0">
                <a:latin typeface="Arial" charset="0"/>
              </a:rPr>
              <a:t>Hosts free business workshops co-sponsored by Houston 	Public Library, UH SBDC and other local agencies  </a:t>
            </a:r>
          </a:p>
          <a:p>
            <a:pPr marL="919163" lvl="1" eaLnBrk="1" fontAlgn="auto" hangingPunct="1">
              <a:spcAft>
                <a:spcPts val="0"/>
              </a:spcAft>
              <a:buSzPct val="75000"/>
              <a:buFont typeface="Wingdings" pitchFamily="2" charset="2"/>
              <a:buChar char="q"/>
              <a:defRPr/>
            </a:pPr>
            <a:endParaRPr lang="en-US" sz="800" b="1" dirty="0" smtClean="0">
              <a:latin typeface="Arial" charset="0"/>
            </a:endParaRPr>
          </a:p>
          <a:p>
            <a:pPr marL="919163" lvl="1" eaLnBrk="1" fontAlgn="auto" hangingPunct="1">
              <a:spcAft>
                <a:spcPts val="0"/>
              </a:spcAft>
              <a:buSzPct val="75000"/>
              <a:buFont typeface="Wingdings" pitchFamily="2" charset="2"/>
              <a:buChar char="q"/>
              <a:defRPr/>
            </a:pPr>
            <a:r>
              <a:rPr lang="en-US" sz="1400" b="1" dirty="0" smtClean="0">
                <a:latin typeface="Arial" charset="0"/>
              </a:rPr>
              <a:t>SCORE COUNSELING:  </a:t>
            </a:r>
            <a:r>
              <a:rPr lang="en-US" sz="1400" i="1" dirty="0" smtClean="0">
                <a:latin typeface="Arial" charset="0"/>
              </a:rPr>
              <a:t>Hosts SCORE counseling at OSBC</a:t>
            </a:r>
          </a:p>
          <a:p>
            <a:pPr marL="919163" lvl="1" eaLnBrk="1" fontAlgn="auto" hangingPunct="1">
              <a:lnSpc>
                <a:spcPct val="130000"/>
              </a:lnSpc>
              <a:spcAft>
                <a:spcPts val="0"/>
              </a:spcAft>
              <a:buFontTx/>
              <a:buBlip>
                <a:blip r:embed="rId3"/>
              </a:buBlip>
              <a:defRPr/>
            </a:pPr>
            <a:endParaRPr lang="en-US" sz="1400" b="1" dirty="0" smtClean="0">
              <a:latin typeface="Arial" charset="0"/>
            </a:endParaRPr>
          </a:p>
          <a:p>
            <a:pPr marL="450850" indent="-450850" eaLnBrk="1" fontAlgn="auto" hangingPunct="1">
              <a:lnSpc>
                <a:spcPct val="80000"/>
              </a:lnSpc>
              <a:spcAft>
                <a:spcPts val="0"/>
              </a:spcAft>
              <a:buFont typeface="Wingdings" pitchFamily="2" charset="2"/>
              <a:buBlip>
                <a:blip r:embed="rId3"/>
              </a:buBlip>
              <a:defRPr/>
            </a:pPr>
            <a:endParaRPr lang="en-US" sz="1600" b="1" i="1" dirty="0" smtClean="0"/>
          </a:p>
        </p:txBody>
      </p:sp>
      <p:pic>
        <p:nvPicPr>
          <p:cNvPr id="6148" name="Picture 5" descr="MOB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1+#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500" fill="hold"/>
                                        <p:tgtEl>
                                          <p:spTgt spid="3584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 calcmode="lin" valueType="num">
                                      <p:cBhvr additive="base">
                                        <p:cTn id="22" dur="500" fill="hold"/>
                                        <p:tgtEl>
                                          <p:spTgt spid="35843">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 calcmode="lin" valueType="num">
                                      <p:cBhvr additive="base">
                                        <p:cTn id="27" dur="500" fill="hold"/>
                                        <p:tgtEl>
                                          <p:spTgt spid="3584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5843">
                                            <p:txEl>
                                              <p:pRg st="8" end="8"/>
                                            </p:txEl>
                                          </p:spTgt>
                                        </p:tgtEl>
                                        <p:attrNameLst>
                                          <p:attrName>style.visibility</p:attrName>
                                        </p:attrNameLst>
                                      </p:cBhvr>
                                      <p:to>
                                        <p:strVal val="visible"/>
                                      </p:to>
                                    </p:set>
                                    <p:anim calcmode="lin" valueType="num">
                                      <p:cBhvr additive="base">
                                        <p:cTn id="32" dur="500" fill="hold"/>
                                        <p:tgtEl>
                                          <p:spTgt spid="35843">
                                            <p:txEl>
                                              <p:pRg st="8" end="8"/>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58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 y="228600"/>
            <a:ext cx="4953000" cy="1017588"/>
          </a:xfrm>
        </p:spPr>
        <p:txBody>
          <a:bodyPr/>
          <a:lstStyle/>
          <a:p>
            <a:pPr eaLnBrk="1" hangingPunct="1"/>
            <a:r>
              <a:rPr lang="en-US" sz="2400" smtClean="0">
                <a:solidFill>
                  <a:schemeClr val="bg1"/>
                </a:solidFill>
                <a:latin typeface="Arial" charset="0"/>
                <a:cs typeface="Arial" charset="0"/>
              </a:rPr>
              <a:t>What is a Non-Profit?</a:t>
            </a:r>
          </a:p>
        </p:txBody>
      </p:sp>
      <p:sp>
        <p:nvSpPr>
          <p:cNvPr id="3" name="Content Placeholder 2"/>
          <p:cNvSpPr>
            <a:spLocks noGrp="1"/>
          </p:cNvSpPr>
          <p:nvPr>
            <p:ph idx="1"/>
          </p:nvPr>
        </p:nvSpPr>
        <p:spPr>
          <a:xfrm>
            <a:off x="914400" y="2057400"/>
            <a:ext cx="7162800" cy="3352800"/>
          </a:xfrm>
        </p:spPr>
        <p:txBody>
          <a:bodyPr rtlCol="0">
            <a:normAutofit fontScale="62500" lnSpcReduction="20000"/>
          </a:bodyPr>
          <a:lstStyle/>
          <a:p>
            <a:pPr marL="0" indent="0" eaLnBrk="1" fontAlgn="auto" hangingPunct="1">
              <a:lnSpc>
                <a:spcPct val="150000"/>
              </a:lnSpc>
              <a:spcAft>
                <a:spcPts val="0"/>
              </a:spcAft>
              <a:buFont typeface="Wingdings" pitchFamily="2" charset="2"/>
              <a:buNone/>
              <a:defRPr/>
            </a:pPr>
            <a:r>
              <a:rPr lang="en-US" sz="1900" dirty="0" smtClean="0">
                <a:latin typeface="Arial" pitchFamily="34" charset="0"/>
                <a:cs typeface="Arial" pitchFamily="34" charset="0"/>
              </a:rPr>
              <a:t>A </a:t>
            </a:r>
            <a:r>
              <a:rPr lang="en-US" sz="1900" b="1" dirty="0" smtClean="0">
                <a:latin typeface="Arial" pitchFamily="34" charset="0"/>
                <a:cs typeface="Arial" pitchFamily="34" charset="0"/>
              </a:rPr>
              <a:t>nonprofit organization</a:t>
            </a:r>
            <a:r>
              <a:rPr lang="en-US" sz="1900" dirty="0" smtClean="0">
                <a:latin typeface="Arial" pitchFamily="34" charset="0"/>
                <a:cs typeface="Arial" pitchFamily="34" charset="0"/>
              </a:rPr>
              <a:t> is an organization that uses surplus revenues</a:t>
            </a:r>
            <a:r>
              <a:rPr lang="en-US" sz="1900" dirty="0">
                <a:latin typeface="Arial" pitchFamily="34" charset="0"/>
                <a:cs typeface="Arial" pitchFamily="34" charset="0"/>
              </a:rPr>
              <a:t> </a:t>
            </a:r>
            <a:r>
              <a:rPr lang="en-US" sz="1900" dirty="0" smtClean="0">
                <a:latin typeface="Arial" pitchFamily="34" charset="0"/>
                <a:cs typeface="Arial" pitchFamily="34" charset="0"/>
              </a:rPr>
              <a:t>to achieve its goals rather than distributing them as profit or dividends.  States defer to the IRS designation conferred under United States Internal Revenue Code Section 501(c), when the IRS deems an organization eligible.</a:t>
            </a:r>
          </a:p>
          <a:p>
            <a:pPr marL="0" indent="0" eaLnBrk="1" fontAlgn="auto" hangingPunct="1">
              <a:lnSpc>
                <a:spcPct val="150000"/>
              </a:lnSpc>
              <a:spcAft>
                <a:spcPts val="0"/>
              </a:spcAft>
              <a:buFont typeface="Wingdings" pitchFamily="2" charset="2"/>
              <a:buNone/>
              <a:defRPr/>
            </a:pPr>
            <a:endParaRPr lang="en-US" sz="1600" dirty="0">
              <a:latin typeface="Arial" pitchFamily="34" charset="0"/>
              <a:cs typeface="Arial" pitchFamily="34" charset="0"/>
            </a:endParaRPr>
          </a:p>
          <a:p>
            <a:pPr>
              <a:lnSpc>
                <a:spcPct val="120000"/>
              </a:lnSpc>
              <a:defRPr/>
            </a:pPr>
            <a:r>
              <a:rPr lang="en-US" sz="1700" b="1" dirty="0" smtClean="0"/>
              <a:t>Completed Form 1023 required for section 501(c)(3) exemption.</a:t>
            </a:r>
            <a:r>
              <a:rPr lang="en-US" sz="1700" dirty="0" smtClean="0"/>
              <a:t> </a:t>
            </a:r>
            <a:r>
              <a:rPr lang="en-US" sz="1700" i="1" dirty="0" smtClean="0"/>
              <a:t> </a:t>
            </a:r>
            <a:r>
              <a:rPr lang="en-US" sz="1900" i="1" dirty="0" smtClean="0"/>
              <a:t>Form 1023 is filed by organizations to apply for recognition of exemption from federal income tax under section 501(c)(3). Upon approval, IRS will issue a determination letter that provides written assurance about the organization's tax-exempt status, and its qualification to receive tax-deductible charitable contributions. Every organization qualifying for exemption under section 501(c)(3) will also be classified as either a “public charity” or a “private foundation.” </a:t>
            </a:r>
          </a:p>
          <a:p>
            <a:pPr>
              <a:defRPr/>
            </a:pPr>
            <a:endParaRPr lang="en-US" sz="1600" dirty="0" smtClean="0"/>
          </a:p>
          <a:p>
            <a:pPr>
              <a:lnSpc>
                <a:spcPct val="120000"/>
              </a:lnSpc>
              <a:defRPr/>
            </a:pPr>
            <a:r>
              <a:rPr lang="en-US" sz="1700" b="1" dirty="0" smtClean="0"/>
              <a:t>Other organizations that may file Form 1023.</a:t>
            </a:r>
            <a:r>
              <a:rPr lang="en-US" sz="1700" dirty="0" smtClean="0"/>
              <a:t> </a:t>
            </a:r>
            <a:r>
              <a:rPr lang="en-US" sz="1700" i="1" dirty="0" smtClean="0"/>
              <a:t> </a:t>
            </a:r>
            <a:r>
              <a:rPr lang="en-US" sz="1900" i="1" dirty="0" smtClean="0"/>
              <a:t> Other organizations that apply for tax-exempt status under section 501(c)(3) by filing Form 1023 include section 501(e) and (f) cooperative service organizations, section 501(k) childcare organizations, and section 501(n) charitable risk pools. </a:t>
            </a:r>
          </a:p>
          <a:p>
            <a:pPr marL="0" indent="0" eaLnBrk="1" fontAlgn="auto" hangingPunct="1">
              <a:lnSpc>
                <a:spcPct val="150000"/>
              </a:lnSpc>
              <a:spcAft>
                <a:spcPts val="0"/>
              </a:spcAft>
              <a:buFont typeface="Wingdings" pitchFamily="2" charset="2"/>
              <a:buNone/>
              <a:defRPr/>
            </a:pPr>
            <a:endParaRPr lang="en-US" sz="1600" dirty="0" smtClean="0">
              <a:latin typeface="Arial" pitchFamily="34" charset="0"/>
              <a:cs typeface="Arial" pitchFamily="34" charset="0"/>
            </a:endParaRPr>
          </a:p>
          <a:p>
            <a:pPr marL="0" indent="0" eaLnBrk="1" fontAlgn="auto" hangingPunct="1">
              <a:lnSpc>
                <a:spcPct val="150000"/>
              </a:lnSpc>
              <a:spcAft>
                <a:spcPts val="0"/>
              </a:spcAft>
              <a:buFont typeface="Wingdings" pitchFamily="2" charset="2"/>
              <a:buNone/>
              <a:defRPr/>
            </a:pPr>
            <a:endParaRPr lang="en-US" sz="1600" dirty="0" smtClean="0">
              <a:latin typeface="Arial" pitchFamily="34" charset="0"/>
              <a:cs typeface="Arial" pitchFamily="34" charset="0"/>
            </a:endParaRPr>
          </a:p>
          <a:p>
            <a:pPr marL="0" indent="0" eaLnBrk="1" fontAlgn="auto" hangingPunct="1">
              <a:lnSpc>
                <a:spcPct val="150000"/>
              </a:lnSpc>
              <a:spcAft>
                <a:spcPts val="0"/>
              </a:spcAft>
              <a:buFont typeface="Wingdings" pitchFamily="2" charset="2"/>
              <a:buNone/>
              <a:defRPr/>
            </a:pPr>
            <a:r>
              <a:rPr lang="en-US" sz="1000" b="1" dirty="0" smtClean="0">
                <a:solidFill>
                  <a:schemeClr val="tx1">
                    <a:lumMod val="95000"/>
                    <a:lumOff val="5000"/>
                  </a:schemeClr>
                </a:solidFill>
                <a:latin typeface="Arial" pitchFamily="34" charset="0"/>
                <a:cs typeface="Arial" pitchFamily="34" charset="0"/>
              </a:rPr>
              <a:t>Source: Wikipedia, www.irs.gov</a:t>
            </a:r>
            <a:endParaRPr lang="en-US" sz="1000" b="1" dirty="0">
              <a:solidFill>
                <a:schemeClr val="tx1">
                  <a:lumMod val="95000"/>
                  <a:lumOff val="5000"/>
                </a:schemeClr>
              </a:solidFill>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28600"/>
            <a:ext cx="4495800" cy="865188"/>
          </a:xfrm>
        </p:spPr>
        <p:txBody>
          <a:bodyPr/>
          <a:lstStyle/>
          <a:p>
            <a:pPr eaLnBrk="1" hangingPunct="1"/>
            <a:r>
              <a:rPr lang="en-US" sz="2400" smtClean="0">
                <a:solidFill>
                  <a:schemeClr val="bg1"/>
                </a:solidFill>
                <a:latin typeface="Arial" charset="0"/>
                <a:cs typeface="Arial" charset="0"/>
              </a:rPr>
              <a:t>IRS 501(c) Organizations</a:t>
            </a:r>
          </a:p>
        </p:txBody>
      </p:sp>
      <p:sp>
        <p:nvSpPr>
          <p:cNvPr id="3" name="Content Placeholder 2"/>
          <p:cNvSpPr>
            <a:spLocks noGrp="1"/>
          </p:cNvSpPr>
          <p:nvPr>
            <p:ph idx="1"/>
          </p:nvPr>
        </p:nvSpPr>
        <p:spPr>
          <a:xfrm>
            <a:off x="609600" y="1600200"/>
            <a:ext cx="7772400" cy="4530725"/>
          </a:xfrm>
        </p:spPr>
        <p:txBody>
          <a:bodyPr rtlCol="0">
            <a:normAutofit/>
          </a:bodyPr>
          <a:lstStyle/>
          <a:p>
            <a:pPr marL="0" indent="0" eaLnBrk="1" fontAlgn="auto" hangingPunct="1">
              <a:spcAft>
                <a:spcPts val="0"/>
              </a:spcAft>
              <a:buFont typeface="Wingdings" pitchFamily="2" charset="2"/>
              <a:buNone/>
              <a:defRPr/>
            </a:pPr>
            <a:r>
              <a:rPr lang="en-US" sz="1600" b="1" dirty="0" smtClean="0">
                <a:latin typeface="+mj-lt"/>
              </a:rPr>
              <a:t>501(c)(3)</a:t>
            </a:r>
          </a:p>
          <a:p>
            <a:pPr marL="0" indent="0" eaLnBrk="1" fontAlgn="auto" hangingPunct="1">
              <a:spcAft>
                <a:spcPts val="0"/>
              </a:spcAft>
              <a:buFont typeface="Wingdings" pitchFamily="2" charset="2"/>
              <a:buNone/>
              <a:defRPr/>
            </a:pPr>
            <a:r>
              <a:rPr lang="en-US" sz="1600" dirty="0" smtClean="0"/>
              <a:t>Religious, Educational, Charitable, Scientific, Literary, Testing for Public Safety, to Foster National or International Amateur Sports Competition, or Prevention of Cruelty to Children or Animals Organizations.</a:t>
            </a:r>
          </a:p>
          <a:p>
            <a:pPr marL="0" indent="0" eaLnBrk="1" fontAlgn="auto" hangingPunct="1">
              <a:spcAft>
                <a:spcPts val="0"/>
              </a:spcAft>
              <a:buFont typeface="Wingdings" pitchFamily="2" charset="2"/>
              <a:buNone/>
              <a:defRPr/>
            </a:pPr>
            <a:endParaRPr lang="en-US" sz="1600" dirty="0"/>
          </a:p>
          <a:p>
            <a:pPr marL="0" indent="0" eaLnBrk="1" fontAlgn="auto" hangingPunct="1">
              <a:spcAft>
                <a:spcPts val="0"/>
              </a:spcAft>
              <a:buFont typeface="Wingdings" pitchFamily="2" charset="2"/>
              <a:buNone/>
              <a:defRPr/>
            </a:pPr>
            <a:r>
              <a:rPr lang="en-US" sz="1600" b="1" u="sng" dirty="0" smtClean="0">
                <a:latin typeface="+mj-lt"/>
              </a:rPr>
              <a:t>Other 501(c)’s include:</a:t>
            </a:r>
          </a:p>
          <a:p>
            <a:pPr marL="0" indent="0" eaLnBrk="1" fontAlgn="auto" hangingPunct="1">
              <a:spcAft>
                <a:spcPts val="0"/>
              </a:spcAft>
              <a:buFont typeface="Wingdings" pitchFamily="2" charset="2"/>
              <a:buNone/>
              <a:defRPr/>
            </a:pPr>
            <a:endParaRPr lang="en-US" sz="1200" b="1" u="sng" dirty="0" smtClean="0">
              <a:latin typeface="+mj-lt"/>
            </a:endParaRP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501(c)(4)</a:t>
            </a:r>
            <a:r>
              <a:rPr lang="en-US" sz="1200" i="1" dirty="0">
                <a:latin typeface="Arial" pitchFamily="34" charset="0"/>
                <a:cs typeface="Arial" pitchFamily="34" charset="0"/>
              </a:rPr>
              <a:t> </a:t>
            </a:r>
            <a:r>
              <a:rPr lang="en-US" sz="1200" i="1" dirty="0" smtClean="0">
                <a:latin typeface="Arial" pitchFamily="34" charset="0"/>
                <a:cs typeface="Arial" pitchFamily="34" charset="0"/>
              </a:rPr>
              <a:t>— Civic Leagues, Social Welfare Organizations, and Local Associations of Employees </a:t>
            </a: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501(c)(5) — Labor, Agricultural, and Horticultural Organizations </a:t>
            </a: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501(c)(6)</a:t>
            </a:r>
            <a:r>
              <a:rPr lang="en-US" sz="1200" i="1" dirty="0">
                <a:latin typeface="Arial" pitchFamily="34" charset="0"/>
                <a:cs typeface="Arial" pitchFamily="34" charset="0"/>
              </a:rPr>
              <a:t> </a:t>
            </a:r>
            <a:r>
              <a:rPr lang="en-US" sz="1200" i="1" dirty="0" smtClean="0">
                <a:latin typeface="Arial" pitchFamily="34" charset="0"/>
                <a:cs typeface="Arial" pitchFamily="34" charset="0"/>
              </a:rPr>
              <a:t>— Business Leagues, Chambers of Commerce, Real Estate Boards, etc. </a:t>
            </a: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501(c)(7) — Social and Recreational Clubs </a:t>
            </a: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501(c)(8) — Fraternal Beneficiary Societies and Associations </a:t>
            </a: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501(c)(9) — Voluntary Employee Beneficiary Associations </a:t>
            </a: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501(c)(10) — Domestic Fraternal Societies and Associations </a:t>
            </a:r>
          </a:p>
          <a:p>
            <a:pPr marL="0" indent="0" eaLnBrk="1" fontAlgn="auto" hangingPunct="1">
              <a:spcAft>
                <a:spcPts val="0"/>
              </a:spcAft>
              <a:buFont typeface="Wingdings" pitchFamily="2" charset="2"/>
              <a:buNone/>
              <a:defRPr/>
            </a:pPr>
            <a:r>
              <a:rPr lang="en-US" sz="1200" i="1" dirty="0" smtClean="0">
                <a:latin typeface="Arial" pitchFamily="34" charset="0"/>
                <a:cs typeface="Arial" pitchFamily="34" charset="0"/>
              </a:rPr>
              <a:t>501(c)(11) — Teachers' Retirement Fund Associations</a:t>
            </a:r>
          </a:p>
          <a:p>
            <a:pPr marL="0" indent="0" eaLnBrk="1" fontAlgn="auto" hangingPunct="1">
              <a:spcAft>
                <a:spcPts val="0"/>
              </a:spcAft>
              <a:buFont typeface="Wingdings" pitchFamily="2" charset="2"/>
              <a:buNone/>
              <a:defRPr/>
            </a:pPr>
            <a:endParaRPr lang="en-US" sz="1200" b="1" u="sng" dirty="0" smtClean="0">
              <a:latin typeface="+mj-lt"/>
            </a:endParaRPr>
          </a:p>
          <a:p>
            <a:pPr marL="0" indent="0" eaLnBrk="1" fontAlgn="auto" hangingPunct="1">
              <a:spcAft>
                <a:spcPts val="0"/>
              </a:spcAft>
              <a:buFont typeface="Wingdings" pitchFamily="2" charset="2"/>
              <a:buNone/>
              <a:defRPr/>
            </a:pPr>
            <a:r>
              <a:rPr lang="en-US" sz="1000" dirty="0" smtClean="0">
                <a:latin typeface="+mj-lt"/>
              </a:rPr>
              <a:t>(29 categories total)</a:t>
            </a:r>
            <a:endParaRPr lang="en-US" sz="1000" dirty="0">
              <a:latin typeface="+mj-lt"/>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152400"/>
            <a:ext cx="5257800" cy="944563"/>
          </a:xfrm>
        </p:spPr>
        <p:txBody>
          <a:bodyPr/>
          <a:lstStyle/>
          <a:p>
            <a:pPr algn="l"/>
            <a:r>
              <a:rPr lang="en-US" sz="2400" smtClean="0">
                <a:solidFill>
                  <a:schemeClr val="bg1"/>
                </a:solidFill>
                <a:latin typeface="Arial" charset="0"/>
                <a:cs typeface="Arial" charset="0"/>
              </a:rPr>
              <a:t>Registering a Non-Profit Corporation</a:t>
            </a:r>
          </a:p>
        </p:txBody>
      </p:sp>
      <p:sp>
        <p:nvSpPr>
          <p:cNvPr id="3" name="Content Placeholder 2"/>
          <p:cNvSpPr>
            <a:spLocks noGrp="1"/>
          </p:cNvSpPr>
          <p:nvPr>
            <p:ph idx="1"/>
          </p:nvPr>
        </p:nvSpPr>
        <p:spPr>
          <a:xfrm>
            <a:off x="685800" y="1600200"/>
            <a:ext cx="7239000" cy="4525963"/>
          </a:xfrm>
        </p:spPr>
        <p:txBody>
          <a:bodyPr/>
          <a:lstStyle/>
          <a:p>
            <a:pPr marL="0" indent="0">
              <a:buFont typeface="Arial" charset="0"/>
              <a:buNone/>
              <a:defRPr/>
            </a:pPr>
            <a:r>
              <a:rPr lang="en-US" sz="1400" b="1" dirty="0" smtClean="0"/>
              <a:t>Nonprofit Corporations: </a:t>
            </a:r>
          </a:p>
          <a:p>
            <a:pPr marL="0" indent="0">
              <a:buFont typeface="Arial" charset="0"/>
              <a:buNone/>
              <a:defRPr/>
            </a:pPr>
            <a:endParaRPr lang="en-US" sz="1400" b="1" dirty="0"/>
          </a:p>
          <a:p>
            <a:pPr>
              <a:defRPr/>
            </a:pPr>
            <a:r>
              <a:rPr lang="en-US" sz="1600" dirty="0" smtClean="0"/>
              <a:t>Not all non-profit organizations are filed with the Secretary of State. </a:t>
            </a:r>
          </a:p>
          <a:p>
            <a:pPr>
              <a:defRPr/>
            </a:pPr>
            <a:r>
              <a:rPr lang="en-US" sz="1600" dirty="0" smtClean="0"/>
              <a:t>Many, but not all, non-profit organizations choose to incorporate. </a:t>
            </a:r>
          </a:p>
          <a:p>
            <a:pPr>
              <a:defRPr/>
            </a:pPr>
            <a:r>
              <a:rPr lang="en-US" sz="1600" dirty="0" smtClean="0"/>
              <a:t>A nonprofit corporation is created by filing a certificate of formation with the secretary of state in accordance with the Texas Business Organizations Code ("BOC"). </a:t>
            </a:r>
          </a:p>
          <a:p>
            <a:pPr>
              <a:defRPr/>
            </a:pPr>
            <a:r>
              <a:rPr lang="en-US" sz="1600" dirty="0" smtClean="0"/>
              <a:t>"Nonprofit corporation" means a corporation no part of the income of which is distributable to members, directors, or officers [BOC, Section 22.001(5)]. A nonprofit corporation may be created for any lawful purpose, or purposes permitted by the BOC. </a:t>
            </a:r>
          </a:p>
          <a:p>
            <a:pPr>
              <a:defRPr/>
            </a:pPr>
            <a:r>
              <a:rPr lang="en-US" sz="1600" dirty="0" smtClean="0"/>
              <a:t>Not all nonprofit corporations are entitled to exemption from state or federal taxes. </a:t>
            </a:r>
          </a:p>
          <a:p>
            <a:pPr marL="0" indent="0">
              <a:buFont typeface="Arial" charset="0"/>
              <a:buNone/>
              <a:defRPr/>
            </a:pPr>
            <a:endParaRPr lang="en-US" sz="1600" dirty="0"/>
          </a:p>
          <a:p>
            <a:pPr marL="0" indent="0">
              <a:buFont typeface="Arial" charset="0"/>
              <a:buNone/>
              <a:defRPr/>
            </a:pPr>
            <a:r>
              <a:rPr lang="en-US" sz="800" b="1" dirty="0" smtClean="0"/>
              <a:t>SOURCE: Texas Secretary of State, </a:t>
            </a:r>
            <a:r>
              <a:rPr lang="en-US" sz="800" b="1" dirty="0" smtClean="0">
                <a:hlinkClick r:id="rId3"/>
              </a:rPr>
              <a:t>www.sos.state.tx.us/corp/nonprofit_org.shtml</a:t>
            </a:r>
            <a:endParaRPr lang="en-US" sz="800" b="1" dirty="0" smtClean="0"/>
          </a:p>
          <a:p>
            <a:pPr marL="0" indent="0">
              <a:buFont typeface="Arial" charset="0"/>
              <a:buNone/>
              <a:defRPr/>
            </a:pPr>
            <a:r>
              <a:rPr lang="en-US" sz="800" b="1" dirty="0" smtClean="0"/>
              <a:t>SOURCE: www.statutes.legis.state.tx.us/Docs/BO/htm/BO.22.htm</a:t>
            </a:r>
            <a:endParaRPr lang="en-US" sz="800" b="1"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304800"/>
            <a:ext cx="5410200" cy="684213"/>
          </a:xfrm>
        </p:spPr>
        <p:txBody>
          <a:bodyPr rtlCol="0">
            <a:normAutofit fontScale="90000"/>
          </a:bodyPr>
          <a:lstStyle/>
          <a:p>
            <a:pPr algn="l" eaLnBrk="1" fontAlgn="auto" hangingPunct="1">
              <a:spcAft>
                <a:spcPts val="0"/>
              </a:spcAft>
              <a:defRPr/>
            </a:pPr>
            <a:r>
              <a:rPr lang="en-US" sz="2400" dirty="0" smtClean="0">
                <a:solidFill>
                  <a:schemeClr val="bg1"/>
                </a:solidFill>
                <a:latin typeface="Arial" pitchFamily="34" charset="0"/>
                <a:cs typeface="Arial" pitchFamily="34" charset="0"/>
              </a:rPr>
              <a:t>Technical Assistance, Education,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and Training Referrals</a:t>
            </a:r>
          </a:p>
        </p:txBody>
      </p:sp>
      <p:sp>
        <p:nvSpPr>
          <p:cNvPr id="52227" name="Rectangle 3"/>
          <p:cNvSpPr>
            <a:spLocks noGrp="1" noChangeArrowheads="1"/>
          </p:cNvSpPr>
          <p:nvPr>
            <p:ph idx="1"/>
          </p:nvPr>
        </p:nvSpPr>
        <p:spPr>
          <a:xfrm>
            <a:off x="838200" y="1752600"/>
            <a:ext cx="5486400" cy="3962400"/>
          </a:xfrm>
        </p:spPr>
        <p:txBody>
          <a:bodyPr/>
          <a:lstStyle/>
          <a:p>
            <a:pPr marL="450850" indent="-450850" eaLnBrk="1" hangingPunct="1">
              <a:buFont typeface="Wingdings" pitchFamily="2" charset="2"/>
              <a:buNone/>
            </a:pPr>
            <a:r>
              <a:rPr lang="en-US" sz="1400" b="1" smtClean="0">
                <a:latin typeface="Arial" charset="0"/>
              </a:rPr>
              <a:t>OSBC refers clients to sources of free and low cost</a:t>
            </a:r>
          </a:p>
          <a:p>
            <a:pPr marL="450850" indent="-450850" eaLnBrk="1" hangingPunct="1">
              <a:buFont typeface="Wingdings" pitchFamily="2" charset="2"/>
              <a:buNone/>
            </a:pPr>
            <a:r>
              <a:rPr lang="en-US" sz="1400" b="1" smtClean="0">
                <a:latin typeface="Arial" charset="0"/>
              </a:rPr>
              <a:t>technical and management assistance, educational</a:t>
            </a:r>
          </a:p>
          <a:p>
            <a:pPr marL="450850" indent="-450850" eaLnBrk="1" hangingPunct="1">
              <a:buFont typeface="Wingdings" pitchFamily="2" charset="2"/>
              <a:buNone/>
            </a:pPr>
            <a:r>
              <a:rPr lang="en-US" sz="1400" b="1" smtClean="0">
                <a:latin typeface="Arial" charset="0"/>
              </a:rPr>
              <a:t>opportunities, seminars, workshops, and business plan </a:t>
            </a:r>
          </a:p>
          <a:p>
            <a:pPr marL="450850" indent="-450850" eaLnBrk="1" hangingPunct="1">
              <a:buFont typeface="Wingdings" pitchFamily="2" charset="2"/>
              <a:buNone/>
            </a:pPr>
            <a:r>
              <a:rPr lang="en-US" sz="1400" b="1" smtClean="0">
                <a:latin typeface="Arial" charset="0"/>
              </a:rPr>
              <a:t>support.  Contact these agencies:</a:t>
            </a:r>
          </a:p>
          <a:p>
            <a:pPr marL="450850" indent="-450850" eaLnBrk="1" hangingPunct="1">
              <a:lnSpc>
                <a:spcPct val="110000"/>
              </a:lnSpc>
              <a:buSzPct val="70000"/>
            </a:pPr>
            <a:endParaRPr lang="en-US" sz="1200" b="1" smtClean="0">
              <a:latin typeface="Arial" charset="0"/>
            </a:endParaRPr>
          </a:p>
          <a:p>
            <a:pPr marL="450850" indent="-450850" eaLnBrk="1" hangingPunct="1">
              <a:lnSpc>
                <a:spcPct val="110000"/>
              </a:lnSpc>
              <a:buSzPct val="70000"/>
            </a:pPr>
            <a:r>
              <a:rPr lang="en-US" sz="1200" i="1" smtClean="0">
                <a:latin typeface="Arial" charset="0"/>
              </a:rPr>
              <a:t>SCORE (including OSBC onsite counseling)</a:t>
            </a:r>
          </a:p>
          <a:p>
            <a:pPr marL="450850" indent="-450850" eaLnBrk="1" hangingPunct="1">
              <a:lnSpc>
                <a:spcPct val="110000"/>
              </a:lnSpc>
              <a:buSzPct val="70000"/>
            </a:pPr>
            <a:r>
              <a:rPr lang="en-US" sz="1200" i="1" smtClean="0">
                <a:latin typeface="Arial" charset="0"/>
              </a:rPr>
              <a:t>UH SBDC</a:t>
            </a:r>
          </a:p>
          <a:p>
            <a:pPr marL="450850" indent="-450850" eaLnBrk="1" hangingPunct="1">
              <a:lnSpc>
                <a:spcPct val="110000"/>
              </a:lnSpc>
              <a:buSzPct val="70000"/>
            </a:pPr>
            <a:r>
              <a:rPr lang="en-US" sz="1200" i="1" smtClean="0">
                <a:latin typeface="Arial" charset="0"/>
              </a:rPr>
              <a:t>Internal Revenue Service- www.tax.gov/virtualworkshop</a:t>
            </a:r>
            <a:endParaRPr lang="en-US" sz="1200" i="1" smtClean="0"/>
          </a:p>
          <a:p>
            <a:pPr marL="450850" indent="-450850" eaLnBrk="1" hangingPunct="1">
              <a:lnSpc>
                <a:spcPct val="110000"/>
              </a:lnSpc>
              <a:buSzPct val="70000"/>
            </a:pPr>
            <a:r>
              <a:rPr lang="en-US" sz="1200" i="1" smtClean="0">
                <a:solidFill>
                  <a:srgbClr val="FF3300"/>
                </a:solidFill>
                <a:latin typeface="Arial" charset="0"/>
              </a:rPr>
              <a:t>United Way:  www.unitedwayhouston.org</a:t>
            </a:r>
          </a:p>
          <a:p>
            <a:pPr marL="450850" indent="-450850" eaLnBrk="1" hangingPunct="1">
              <a:lnSpc>
                <a:spcPct val="110000"/>
              </a:lnSpc>
              <a:buSzPct val="70000"/>
            </a:pPr>
            <a:r>
              <a:rPr lang="en-US" sz="1200" i="1" smtClean="0">
                <a:solidFill>
                  <a:srgbClr val="FF3300"/>
                </a:solidFill>
                <a:latin typeface="Arial" charset="0"/>
              </a:rPr>
              <a:t>Executive Service Corps (non-profits)</a:t>
            </a:r>
          </a:p>
          <a:p>
            <a:pPr marL="450850" indent="-450850" eaLnBrk="1" hangingPunct="1">
              <a:lnSpc>
                <a:spcPct val="110000"/>
              </a:lnSpc>
              <a:buSzPct val="70000"/>
            </a:pPr>
            <a:r>
              <a:rPr lang="en-US" sz="1200" i="1" smtClean="0">
                <a:latin typeface="Arial" charset="0"/>
              </a:rPr>
              <a:t>Houston Community College</a:t>
            </a:r>
          </a:p>
          <a:p>
            <a:pPr marL="450850" indent="-450850" eaLnBrk="1" hangingPunct="1">
              <a:lnSpc>
                <a:spcPct val="110000"/>
              </a:lnSpc>
              <a:buSzPct val="70000"/>
            </a:pPr>
            <a:r>
              <a:rPr lang="en-US" sz="1200" i="1" smtClean="0">
                <a:latin typeface="Arial" charset="0"/>
              </a:rPr>
              <a:t>Houston Technology Center (www.houstontech.org)</a:t>
            </a:r>
          </a:p>
          <a:p>
            <a:pPr marL="450850" indent="-450850" eaLnBrk="1" hangingPunct="1">
              <a:lnSpc>
                <a:spcPct val="110000"/>
              </a:lnSpc>
              <a:buSzPct val="70000"/>
            </a:pPr>
            <a:r>
              <a:rPr lang="en-US" sz="1200" i="1" smtClean="0">
                <a:latin typeface="Arial" charset="0"/>
              </a:rPr>
              <a:t>Houston Lawyer Referral Service  (www.hlrs.org)</a:t>
            </a:r>
          </a:p>
          <a:p>
            <a:pPr marL="450850" indent="-450850" eaLnBrk="1" hangingPunct="1">
              <a:lnSpc>
                <a:spcPct val="110000"/>
              </a:lnSpc>
              <a:buSzPct val="70000"/>
            </a:pPr>
            <a:r>
              <a:rPr lang="en-US" sz="1200" i="1" smtClean="0">
                <a:latin typeface="Arial" charset="0"/>
              </a:rPr>
              <a:t>Houston CPA Referral Service (www.houstoncpa.org)</a:t>
            </a:r>
            <a:r>
              <a:rPr lang="en-US" sz="1200" b="1" smtClean="0">
                <a:latin typeface="Arial" charset="0"/>
              </a:rPr>
              <a:t/>
            </a:r>
            <a:br>
              <a:rPr lang="en-US" sz="1200" b="1" smtClean="0">
                <a:latin typeface="Arial" charset="0"/>
              </a:rPr>
            </a:br>
            <a:r>
              <a:rPr lang="en-US" sz="1200" b="1" smtClean="0">
                <a:latin typeface="Arial" charset="0"/>
              </a:rPr>
              <a:t/>
            </a:r>
            <a:br>
              <a:rPr lang="en-US" sz="1200" b="1" smtClean="0">
                <a:latin typeface="Arial" charset="0"/>
              </a:rPr>
            </a:br>
            <a:r>
              <a:rPr lang="en-US" sz="1200" b="1" smtClean="0">
                <a:latin typeface="Arial" charset="0"/>
              </a:rPr>
              <a:t> </a:t>
            </a:r>
          </a:p>
        </p:txBody>
      </p:sp>
      <p:pic>
        <p:nvPicPr>
          <p:cNvPr id="522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971800"/>
            <a:ext cx="21336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9"/>
          <p:cNvSpPr txBox="1">
            <a:spLocks noChangeArrowheads="1"/>
          </p:cNvSpPr>
          <p:nvPr/>
        </p:nvSpPr>
        <p:spPr bwMode="auto">
          <a:xfrm>
            <a:off x="609600" y="5486400"/>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sz="1000" b="1" i="1"/>
              <a:t>The CITY OF HOUSTON assumes no responsibility for referrals to agencies and companies not affiliated with the CITY OF HOUSTON.</a:t>
            </a:r>
          </a:p>
        </p:txBody>
      </p:sp>
      <p:pic>
        <p:nvPicPr>
          <p:cNvPr id="10246" name="Picture 13" descr="MOB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
            <a:ext cx="977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1+#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 calcmode="lin" valueType="num">
                                      <p:cBhvr additive="base">
                                        <p:cTn id="12"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 calcmode="lin" valueType="num">
                                      <p:cBhvr additive="base">
                                        <p:cTn id="17" dur="500" fill="hold"/>
                                        <p:tgtEl>
                                          <p:spTgt spid="5222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 calcmode="lin" valueType="num">
                                      <p:cBhvr additive="base">
                                        <p:cTn id="22" dur="500" fill="hold"/>
                                        <p:tgtEl>
                                          <p:spTgt spid="52227">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2227">
                                            <p:txEl>
                                              <p:pRg st="3" end="3"/>
                                            </p:txEl>
                                          </p:spTgt>
                                        </p:tgtEl>
                                        <p:attrNameLst>
                                          <p:attrName>style.visibility</p:attrName>
                                        </p:attrNameLst>
                                      </p:cBhvr>
                                      <p:to>
                                        <p:strVal val="visible"/>
                                      </p:to>
                                    </p:set>
                                    <p:anim calcmode="lin" valueType="num">
                                      <p:cBhvr additive="base">
                                        <p:cTn id="27" dur="500" fill="hold"/>
                                        <p:tgtEl>
                                          <p:spTgt spid="52227">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 calcmode="lin" valueType="num">
                                      <p:cBhvr additive="base">
                                        <p:cTn id="32" dur="500" fill="hold"/>
                                        <p:tgtEl>
                                          <p:spTgt spid="52227">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2227">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52227">
                                            <p:txEl>
                                              <p:pRg st="6" end="6"/>
                                            </p:txEl>
                                          </p:spTgt>
                                        </p:tgtEl>
                                        <p:attrNameLst>
                                          <p:attrName>style.visibility</p:attrName>
                                        </p:attrNameLst>
                                      </p:cBhvr>
                                      <p:to>
                                        <p:strVal val="visible"/>
                                      </p:to>
                                    </p:set>
                                    <p:anim calcmode="lin" valueType="num">
                                      <p:cBhvr additive="base">
                                        <p:cTn id="37" dur="500" fill="hold"/>
                                        <p:tgtEl>
                                          <p:spTgt spid="5222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2227">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2227">
                                            <p:txEl>
                                              <p:pRg st="7" end="7"/>
                                            </p:txEl>
                                          </p:spTgt>
                                        </p:tgtEl>
                                        <p:attrNameLst>
                                          <p:attrName>style.visibility</p:attrName>
                                        </p:attrNameLst>
                                      </p:cBhvr>
                                      <p:to>
                                        <p:strVal val="visible"/>
                                      </p:to>
                                    </p:set>
                                    <p:anim calcmode="lin" valueType="num">
                                      <p:cBhvr additive="base">
                                        <p:cTn id="42" dur="500" fill="hold"/>
                                        <p:tgtEl>
                                          <p:spTgt spid="52227">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2227">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52227">
                                            <p:txEl>
                                              <p:pRg st="8" end="8"/>
                                            </p:txEl>
                                          </p:spTgt>
                                        </p:tgtEl>
                                        <p:attrNameLst>
                                          <p:attrName>style.visibility</p:attrName>
                                        </p:attrNameLst>
                                      </p:cBhvr>
                                      <p:to>
                                        <p:strVal val="visible"/>
                                      </p:to>
                                    </p:set>
                                    <p:anim calcmode="lin" valueType="num">
                                      <p:cBhvr additive="base">
                                        <p:cTn id="47" dur="500" fill="hold"/>
                                        <p:tgtEl>
                                          <p:spTgt spid="52227">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2227">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52227">
                                            <p:txEl>
                                              <p:pRg st="9" end="9"/>
                                            </p:txEl>
                                          </p:spTgt>
                                        </p:tgtEl>
                                        <p:attrNameLst>
                                          <p:attrName>style.visibility</p:attrName>
                                        </p:attrNameLst>
                                      </p:cBhvr>
                                      <p:to>
                                        <p:strVal val="visible"/>
                                      </p:to>
                                    </p:set>
                                    <p:anim calcmode="lin" valueType="num">
                                      <p:cBhvr additive="base">
                                        <p:cTn id="52" dur="500" fill="hold"/>
                                        <p:tgtEl>
                                          <p:spTgt spid="52227">
                                            <p:txEl>
                                              <p:pRg st="9" end="9"/>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52227">
                                            <p:txEl>
                                              <p:pRg st="9" end="9"/>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52227">
                                            <p:txEl>
                                              <p:pRg st="10" end="10"/>
                                            </p:txEl>
                                          </p:spTgt>
                                        </p:tgtEl>
                                        <p:attrNameLst>
                                          <p:attrName>style.visibility</p:attrName>
                                        </p:attrNameLst>
                                      </p:cBhvr>
                                      <p:to>
                                        <p:strVal val="visible"/>
                                      </p:to>
                                    </p:set>
                                    <p:anim calcmode="lin" valueType="num">
                                      <p:cBhvr additive="base">
                                        <p:cTn id="57" dur="500" fill="hold"/>
                                        <p:tgtEl>
                                          <p:spTgt spid="52227">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2227">
                                            <p:txEl>
                                              <p:pRg st="10" end="10"/>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52227">
                                            <p:txEl>
                                              <p:pRg st="11" end="11"/>
                                            </p:txEl>
                                          </p:spTgt>
                                        </p:tgtEl>
                                        <p:attrNameLst>
                                          <p:attrName>style.visibility</p:attrName>
                                        </p:attrNameLst>
                                      </p:cBhvr>
                                      <p:to>
                                        <p:strVal val="visible"/>
                                      </p:to>
                                    </p:set>
                                    <p:anim calcmode="lin" valueType="num">
                                      <p:cBhvr additive="base">
                                        <p:cTn id="62" dur="500" fill="hold"/>
                                        <p:tgtEl>
                                          <p:spTgt spid="52227">
                                            <p:txEl>
                                              <p:pRg st="11" end="1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52227">
                                            <p:txEl>
                                              <p:pRg st="11" end="11"/>
                                            </p:txEl>
                                          </p:spTgt>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52227">
                                            <p:txEl>
                                              <p:pRg st="12" end="12"/>
                                            </p:txEl>
                                          </p:spTgt>
                                        </p:tgtEl>
                                        <p:attrNameLst>
                                          <p:attrName>style.visibility</p:attrName>
                                        </p:attrNameLst>
                                      </p:cBhvr>
                                      <p:to>
                                        <p:strVal val="visible"/>
                                      </p:to>
                                    </p:set>
                                    <p:anim calcmode="lin" valueType="num">
                                      <p:cBhvr additive="base">
                                        <p:cTn id="67" dur="500" fill="hold"/>
                                        <p:tgtEl>
                                          <p:spTgt spid="52227">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2227">
                                            <p:txEl>
                                              <p:pRg st="12" end="12"/>
                                            </p:txEl>
                                          </p:spTgt>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52227">
                                            <p:txEl>
                                              <p:pRg st="13" end="13"/>
                                            </p:txEl>
                                          </p:spTgt>
                                        </p:tgtEl>
                                        <p:attrNameLst>
                                          <p:attrName>style.visibility</p:attrName>
                                        </p:attrNameLst>
                                      </p:cBhvr>
                                      <p:to>
                                        <p:strVal val="visible"/>
                                      </p:to>
                                    </p:set>
                                    <p:anim calcmode="lin" valueType="num">
                                      <p:cBhvr additive="base">
                                        <p:cTn id="72" dur="500" fill="hold"/>
                                        <p:tgtEl>
                                          <p:spTgt spid="52227">
                                            <p:txEl>
                                              <p:pRg st="13" end="13"/>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52227">
                                            <p:txEl>
                                              <p:pRg st="13" end="13"/>
                                            </p:txEl>
                                          </p:spTgt>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000"/>
                            </p:stCondLst>
                            <p:childTnLst>
                              <p:par>
                                <p:cTn id="75" presetID="14" presetClass="entr" presetSubtype="10" fill="hold" nodeType="afterEffect">
                                  <p:stCondLst>
                                    <p:cond delay="0"/>
                                  </p:stCondLst>
                                  <p:childTnLst>
                                    <p:set>
                                      <p:cBhvr>
                                        <p:cTn id="76" dur="1" fill="hold">
                                          <p:stCondLst>
                                            <p:cond delay="0"/>
                                          </p:stCondLst>
                                        </p:cTn>
                                        <p:tgtEl>
                                          <p:spTgt spid="52231"/>
                                        </p:tgtEl>
                                        <p:attrNameLst>
                                          <p:attrName>style.visibility</p:attrName>
                                        </p:attrNameLst>
                                      </p:cBhvr>
                                      <p:to>
                                        <p:strVal val="visible"/>
                                      </p:to>
                                    </p:set>
                                    <p:animEffect transition="in" filter="randombar(horizontal)">
                                      <p:cBhvr>
                                        <p:cTn id="77"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8232</TotalTime>
  <Words>1553</Words>
  <Application>Microsoft Office PowerPoint</Application>
  <PresentationFormat>On-screen Show (4:3)</PresentationFormat>
  <Paragraphs>336</Paragraphs>
  <Slides>31</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vt:lpstr>
      <vt:lpstr>Calibri</vt:lpstr>
      <vt:lpstr>Univers</vt:lpstr>
      <vt:lpstr>Arial Black</vt:lpstr>
      <vt:lpstr>Arial Narrow</vt:lpstr>
      <vt:lpstr>Courier</vt:lpstr>
      <vt:lpstr>Wingdings</vt:lpstr>
      <vt:lpstr>Eras Demi ITC</vt:lpstr>
      <vt:lpstr>Office Theme</vt:lpstr>
      <vt:lpstr>Microsoft Photo Editor 3.0 Photo</vt:lpstr>
      <vt:lpstr>“STARTING A NON-PROFIT ORGANIZATION and BUSINESS”</vt:lpstr>
      <vt:lpstr>City of Houston ONE STOP BUSINESS CENTER Houston Business Solutions Center</vt:lpstr>
      <vt:lpstr>One Stop Business Center (OSBC)</vt:lpstr>
      <vt:lpstr>ONE STOP BUSINESS CENTER  Services</vt:lpstr>
      <vt:lpstr>ONE STOP BUSINESS CENTER  Services</vt:lpstr>
      <vt:lpstr>What is a Non-Profit?</vt:lpstr>
      <vt:lpstr>IRS 501(c) Organizations</vt:lpstr>
      <vt:lpstr>Registering a Non-Profit Corporation</vt:lpstr>
      <vt:lpstr>Technical Assistance, Education,  and Training Referrals</vt:lpstr>
      <vt:lpstr>Executive Service Corps- Houston www.eschouston.org 713.780.2208</vt:lpstr>
      <vt:lpstr>Loan Information and Referrals</vt:lpstr>
      <vt:lpstr>United Way Grant Funding</vt:lpstr>
      <vt:lpstr>Grants</vt:lpstr>
      <vt:lpstr>Business Plan Basics</vt:lpstr>
      <vt:lpstr>Getting Started Packet Contents</vt:lpstr>
      <vt:lpstr>Minimum Requirements (Common Filings)</vt:lpstr>
      <vt:lpstr>RECAP: DBAs and General Business Licenses in Houston</vt:lpstr>
      <vt:lpstr>RECAP: Federal Taxpayer ID Number (Employer ID Number: SS-4)</vt:lpstr>
      <vt:lpstr>Legal Business  Structures in Texas - 1</vt:lpstr>
      <vt:lpstr>Legal Business  Structures in Texas - 2</vt:lpstr>
      <vt:lpstr>Occupancy Inspection Basics  (COH)</vt:lpstr>
      <vt:lpstr>Contract Labor in Texas (Texas Workforce Commission)</vt:lpstr>
      <vt:lpstr>FAQ - Are Permits, Licenses and  Regulations the Same Thing?</vt:lpstr>
      <vt:lpstr>Texas Deceptive Trade  Practices Act - DTPA</vt:lpstr>
      <vt:lpstr>Texas Deceptive Trade  Practices Act – DTPA (continued)</vt:lpstr>
      <vt:lpstr>Guidelines for Purchasing or Leasing Business Property</vt:lpstr>
      <vt:lpstr>Home-Based vs. Lease Space?</vt:lpstr>
      <vt:lpstr>Deed Restrictions- I</vt:lpstr>
      <vt:lpstr>Deed Restrictions- II</vt:lpstr>
      <vt:lpstr>Obtaining Deed Restrictions</vt:lpstr>
      <vt:lpstr>For More Information</vt:lpstr>
    </vt:vector>
  </TitlesOfParts>
  <Company>CITY OF HOUSTON/PWE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Stop General Presentation</dc:title>
  <dc:creator>N. Polansky</dc:creator>
  <cp:lastModifiedBy>Pena, Johnny - PD</cp:lastModifiedBy>
  <cp:revision>1083</cp:revision>
  <cp:lastPrinted>2012-09-27T15:05:46Z</cp:lastPrinted>
  <dcterms:created xsi:type="dcterms:W3CDTF">2004-03-04T19:58:30Z</dcterms:created>
  <dcterms:modified xsi:type="dcterms:W3CDTF">2012-10-05T17:14:56Z</dcterms:modified>
</cp:coreProperties>
</file>