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0" r:id="rId2"/>
  </p:sldMasterIdLst>
  <p:notesMasterIdLst>
    <p:notesMasterId r:id="rId7"/>
  </p:notesMasterIdLst>
  <p:handoutMasterIdLst>
    <p:handoutMasterId r:id="rId8"/>
  </p:handoutMasterIdLst>
  <p:sldIdLst>
    <p:sldId id="665" r:id="rId3"/>
    <p:sldId id="635" r:id="rId4"/>
    <p:sldId id="683" r:id="rId5"/>
    <p:sldId id="690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oper, Nikki - HPC-ARA" initials="CN-H" lastIdx="1" clrIdx="0">
    <p:extLst>
      <p:ext uri="{19B8F6BF-5375-455C-9EA6-DF929625EA0E}">
        <p15:presenceInfo xmlns:p15="http://schemas.microsoft.com/office/powerpoint/2012/main" userId="S-1-5-21-3410193670-3997807138-1409478871-445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746"/>
    <a:srgbClr val="E6EDF6"/>
    <a:srgbClr val="CF1F62"/>
    <a:srgbClr val="C22C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8" autoAdjust="0"/>
    <p:restoredTop sz="89303" autoAdjust="0"/>
  </p:normalViewPr>
  <p:slideViewPr>
    <p:cSldViewPr>
      <p:cViewPr varScale="1">
        <p:scale>
          <a:sx n="79" d="100"/>
          <a:sy n="79" d="100"/>
        </p:scale>
        <p:origin x="116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700" y="588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3038475" cy="464981"/>
          </a:xfrm>
          <a:prstGeom prst="rect">
            <a:avLst/>
          </a:prstGeom>
        </p:spPr>
        <p:txBody>
          <a:bodyPr vert="horz" wrap="square" lIns="91609" tIns="45804" rIns="91609" bIns="4580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2"/>
            <a:ext cx="3038475" cy="464981"/>
          </a:xfrm>
          <a:prstGeom prst="rect">
            <a:avLst/>
          </a:prstGeom>
        </p:spPr>
        <p:txBody>
          <a:bodyPr vert="horz" wrap="square" lIns="91609" tIns="45804" rIns="91609" bIns="4580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B79682-6D08-430A-8397-1F136B912076}" type="datetimeFigureOut">
              <a:rPr lang="en-US" altLang="en-US"/>
              <a:pPr/>
              <a:t>11/3/2017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8829824"/>
            <a:ext cx="3038475" cy="464981"/>
          </a:xfrm>
          <a:prstGeom prst="rect">
            <a:avLst/>
          </a:prstGeom>
        </p:spPr>
        <p:txBody>
          <a:bodyPr vert="horz" wrap="square" lIns="91609" tIns="45804" rIns="91609" bIns="4580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824"/>
            <a:ext cx="3038475" cy="464981"/>
          </a:xfrm>
          <a:prstGeom prst="rect">
            <a:avLst/>
          </a:prstGeom>
        </p:spPr>
        <p:txBody>
          <a:bodyPr vert="horz" wrap="square" lIns="91609" tIns="45804" rIns="91609" bIns="4580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2FBC40-79EB-4C03-A20C-B6CD7AA15E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35335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3038475" cy="464981"/>
          </a:xfrm>
          <a:prstGeom prst="rect">
            <a:avLst/>
          </a:prstGeom>
        </p:spPr>
        <p:txBody>
          <a:bodyPr vert="horz" wrap="square" lIns="93001" tIns="46500" rIns="93001" bIns="4650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2" y="2"/>
            <a:ext cx="3038475" cy="464981"/>
          </a:xfrm>
          <a:prstGeom prst="rect">
            <a:avLst/>
          </a:prstGeom>
        </p:spPr>
        <p:txBody>
          <a:bodyPr vert="horz" wrap="square" lIns="93001" tIns="46500" rIns="93001" bIns="4650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68B561-1841-494E-81F9-23724D81CD2D}" type="datetimeFigureOut">
              <a:rPr lang="en-US" altLang="en-US"/>
              <a:pPr/>
              <a:t>11/3/2017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3738"/>
            <a:ext cx="46513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01" tIns="46500" rIns="93001" bIns="4650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515"/>
            <a:ext cx="5607050" cy="4183220"/>
          </a:xfrm>
          <a:prstGeom prst="rect">
            <a:avLst/>
          </a:prstGeom>
        </p:spPr>
        <p:txBody>
          <a:bodyPr vert="horz" lIns="93001" tIns="46500" rIns="93001" bIns="4650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829824"/>
            <a:ext cx="3038475" cy="464981"/>
          </a:xfrm>
          <a:prstGeom prst="rect">
            <a:avLst/>
          </a:prstGeom>
        </p:spPr>
        <p:txBody>
          <a:bodyPr vert="horz" wrap="square" lIns="93001" tIns="46500" rIns="93001" bIns="4650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2" y="8829824"/>
            <a:ext cx="3038475" cy="464981"/>
          </a:xfrm>
          <a:prstGeom prst="rect">
            <a:avLst/>
          </a:prstGeom>
        </p:spPr>
        <p:txBody>
          <a:bodyPr vert="horz" wrap="square" lIns="93001" tIns="46500" rIns="93001" bIns="465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586329-D906-4814-A94D-8478C86AFA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2842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F6483-8743-41C2-846C-DF8FE3810E0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57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770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087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86329-D906-4814-A94D-8478C86AFAF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01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C5FEB4-C737-4C5F-AD2A-A9B943A3168E}" type="datetime1">
              <a:rPr lang="en-US" altLang="en-US" smtClean="0"/>
              <a:t>11/3/2017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CCB6C-A308-4A81-BABE-7F2CC4E6E0C5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8" name="Picture 3" descr="houstonseal-colorsmall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81" y="200025"/>
            <a:ext cx="99441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649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A9DA16-CA6F-4609-B5C0-54A4BADEF268}" type="datetime1">
              <a:rPr lang="en-US" altLang="en-US" smtClean="0"/>
              <a:t>11/3/2017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0232D-0215-45DA-806D-5E167A0978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20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F2108A-EDC5-42CB-802C-592710767A95}" type="datetime1">
              <a:rPr lang="en-US" altLang="en-US" smtClean="0"/>
              <a:t>11/3/2017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1E7301-E363-4C2E-9305-B01996BBEF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4455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5257800"/>
            <a:ext cx="9144000" cy="16002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32881"/>
            <a:ext cx="8166100" cy="2387600"/>
          </a:xfrm>
        </p:spPr>
        <p:txBody>
          <a:bodyPr anchor="t" anchorCtr="0">
            <a:normAutofit/>
          </a:bodyPr>
          <a:lstStyle>
            <a:lvl1pPr algn="l">
              <a:defRPr sz="4200">
                <a:solidFill>
                  <a:srgbClr val="6366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532438"/>
            <a:ext cx="8166100" cy="11858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5257800"/>
            <a:ext cx="91440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81800" y="294884"/>
            <a:ext cx="2001490" cy="2001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542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273800" cy="8398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 userDrawn="1"/>
        </p:nvCxnSpPr>
        <p:spPr bwMode="auto">
          <a:xfrm>
            <a:off x="457200" y="1143000"/>
            <a:ext cx="8229600" cy="7937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254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272784" cy="8398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0472"/>
            <a:ext cx="386715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490472"/>
            <a:ext cx="386715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>
            <a:cxnSpLocks noChangeShapeType="1"/>
          </p:cNvCxnSpPr>
          <p:nvPr userDrawn="1"/>
        </p:nvCxnSpPr>
        <p:spPr bwMode="auto">
          <a:xfrm>
            <a:off x="457200" y="1143000"/>
            <a:ext cx="8229600" cy="7937"/>
          </a:xfrm>
          <a:prstGeom prst="line">
            <a:avLst/>
          </a:prstGeom>
          <a:noFill/>
          <a:ln w="381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050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0364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42459"/>
            <a:ext cx="5111750" cy="4988479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81898"/>
            <a:ext cx="3008313" cy="3749040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 userDrawn="1"/>
        </p:nvCxnSpPr>
        <p:spPr bwMode="auto">
          <a:xfrm>
            <a:off x="463550" y="1128713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03139"/>
            <a:ext cx="62738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225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149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51983"/>
            <a:ext cx="5486400" cy="35898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16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/>
          <p:cNvCxnSpPr>
            <a:cxnSpLocks noChangeShapeType="1"/>
          </p:cNvCxnSpPr>
          <p:nvPr userDrawn="1"/>
        </p:nvCxnSpPr>
        <p:spPr bwMode="auto">
          <a:xfrm>
            <a:off x="463550" y="1128713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031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63550" y="1138238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1678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61509"/>
            <a:ext cx="2057400" cy="498847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61509"/>
            <a:ext cx="6019800" cy="498847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54025" y="1138238"/>
            <a:ext cx="8229600" cy="7937"/>
          </a:xfrm>
          <a:prstGeom prst="line">
            <a:avLst/>
          </a:prstGeom>
          <a:noFill/>
          <a:ln w="25400">
            <a:solidFill>
              <a:srgbClr val="00206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+mn-lt"/>
              </a:defRPr>
            </a:lvl1pPr>
          </a:lstStyle>
          <a:p>
            <a:pPr defTabSz="457200"/>
            <a:fld id="{A710AD54-EC96-413B-BCC1-1B4F19878F2E}" type="slidenum">
              <a:rPr lang="en-US" smtClean="0">
                <a:solidFill>
                  <a:prstClr val="black"/>
                </a:solidFill>
                <a:ea typeface="ＭＳ Ｐゴシック" charset="0"/>
                <a:cs typeface="+mn-cs"/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  <a:ea typeface="ＭＳ Ｐゴシック" charset="0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01945" y="75306"/>
            <a:ext cx="1013909" cy="101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253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afal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ba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0" y="6736090"/>
            <a:ext cx="9143391" cy="121910"/>
          </a:xfrm>
          <a:prstGeom prst="rect">
            <a:avLst/>
          </a:prstGeom>
        </p:spPr>
      </p:pic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365760" y="990600"/>
            <a:ext cx="8412480" cy="4419600"/>
          </a:xfrm>
          <a:prstGeom prst="rect">
            <a:avLst/>
          </a:prstGeom>
        </p:spPr>
        <p:txBody>
          <a:bodyPr/>
          <a:lstStyle>
            <a:lvl1pPr marL="225425" indent="-225425">
              <a:defRPr sz="1800">
                <a:latin typeface="Arial" pitchFamily="34" charset="0"/>
                <a:cs typeface="Arial" pitchFamily="34" charset="0"/>
              </a:defRPr>
            </a:lvl1pPr>
            <a:lvl2pPr marL="688975" indent="-231775">
              <a:defRPr sz="18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Picture 9" descr="bar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" y="-3043"/>
            <a:ext cx="9143391" cy="79243"/>
          </a:xfrm>
          <a:prstGeom prst="rect">
            <a:avLst/>
          </a:prstGeom>
        </p:spPr>
      </p:pic>
      <p:sp>
        <p:nvSpPr>
          <p:cNvPr id="11" name="Title 14"/>
          <p:cNvSpPr txBox="1">
            <a:spLocks/>
          </p:cNvSpPr>
          <p:nvPr userDrawn="1"/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36245" y="6019800"/>
            <a:ext cx="8412480" cy="369332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algn="ctr">
              <a:buNone/>
              <a:defRPr sz="1800" b="1" i="1"/>
            </a:lvl1pPr>
            <a:lvl2pPr>
              <a:defRPr sz="1800" b="1" i="1"/>
            </a:lvl2pPr>
            <a:lvl3pPr>
              <a:defRPr sz="1800" b="1" i="1"/>
            </a:lvl3pPr>
            <a:lvl4pPr>
              <a:defRPr sz="1800" b="1" i="1"/>
            </a:lvl4pPr>
            <a:lvl5pPr>
              <a:defRPr sz="1800" b="1" i="1"/>
            </a:lvl5pPr>
          </a:lstStyle>
          <a:p>
            <a:pPr lvl="0"/>
            <a:r>
              <a:rPr lang="en-US" dirty="0"/>
              <a:t>Click to edit takeaway</a:t>
            </a: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-490" y="6674616"/>
            <a:ext cx="9001055" cy="36676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488" tIns="44450" rIns="90488" bIns="4445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900" i="1" dirty="0">
                <a:solidFill>
                  <a:prstClr val="black"/>
                </a:solidFill>
                <a:latin typeface="Calibri" panose="020F0502020204030204"/>
                <a:cs typeface="+mn-cs"/>
              </a:rPr>
              <a:t>The content of this presentation is proprietary and confidential information of ©2017 Safal Partners</a:t>
            </a:r>
            <a:endParaRPr lang="en-US" i="1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algn="r"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8393906" y="6666384"/>
            <a:ext cx="433387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90488" rIns="90488" anchor="ctr">
            <a:spAutoFit/>
          </a:bodyPr>
          <a:lstStyle/>
          <a:p>
            <a:pPr algn="ctr" defTabSz="45720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fld id="{2BF07DEB-607E-47B5-8250-1D8372858C64}" type="slidenum">
              <a:rPr lang="en-US" sz="900" smtClean="0">
                <a:solidFill>
                  <a:prstClr val="black"/>
                </a:solidFill>
                <a:latin typeface="Calibri"/>
                <a:cs typeface="+mn-cs"/>
              </a:rPr>
              <a:pPr algn="ctr" defTabSz="457200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9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4" name="Title 14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278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87A603-AED2-41FC-937D-6B1E0F82F89C}" type="datetime1">
              <a:rPr lang="en-US" altLang="en-US" smtClean="0"/>
              <a:t>11/3/2017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75754-69F6-4B31-AC61-8B4BDD11B2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63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477771-6082-4945-B5B9-E09B73408BFF}" type="datetime1">
              <a:rPr lang="en-US" altLang="en-US" smtClean="0"/>
              <a:t>11/3/2017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E3025-4903-450C-AA42-482790229F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286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48D019-8D4D-46DC-B2F3-9B7EA9185E77}" type="datetime1">
              <a:rPr lang="en-US" altLang="en-US" smtClean="0"/>
              <a:t>11/3/2017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D37DD-3FCD-42F2-B41A-E1C872D124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146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0FF887-6845-4DFD-97AE-FE8F0A591305}" type="datetime1">
              <a:rPr lang="en-US" altLang="en-US" smtClean="0"/>
              <a:t>11/3/2017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BFF68-66B7-4C64-92A9-AE64FC3D2B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134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8E0266-5E7F-496C-8658-170039DAEB8B}" type="datetime1">
              <a:rPr lang="en-US" altLang="en-US" smtClean="0"/>
              <a:t>11/3/2017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8BFA2-0817-42D2-86B2-5A76BA605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82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7A01D1-8A2B-4C1F-A0E7-27F9D41B47CD}" type="datetime1">
              <a:rPr lang="en-US" altLang="en-US" smtClean="0"/>
              <a:t>11/3/2017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29210-B43C-46AA-B9D2-2832F4B209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636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F66F20-C9AE-4942-98AB-4EDD4C981AD4}" type="datetime1">
              <a:rPr lang="en-US" altLang="en-US" smtClean="0"/>
              <a:t>11/3/2017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FCFF3-4076-407F-BF68-3A6DC5016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16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07EDAA-78F9-4BF3-94E3-0FC54AFEEABC}" type="datetime1">
              <a:rPr lang="en-US" altLang="en-US" smtClean="0"/>
              <a:t>11/3/2017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D987C-5BDA-4626-A02A-65004798B8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12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2BF2AEE7-209C-42D7-BC1A-5E370A30C5E9}" type="datetime1">
              <a:rPr lang="en-US" altLang="en-US" smtClean="0"/>
              <a:t>11/3/2017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CB367EC-0906-46AC-8A3A-8FA558DC26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3139"/>
            <a:ext cx="6731000" cy="83986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0472"/>
            <a:ext cx="8229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398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7472" indent="-347472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46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618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6272" indent="-347472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OrdinanceFeedback@houstontx.go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6652" y="2722606"/>
            <a:ext cx="8166100" cy="23876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000" b="1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Lodging Facilities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00174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Stakeholder Meeting</a:t>
            </a: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Helvetica" pitchFamily="34" charset="0"/>
              </a:rPr>
              <a:t>November 6, 2017</a:t>
            </a:r>
          </a:p>
        </p:txBody>
      </p:sp>
    </p:spTree>
    <p:extLst>
      <p:ext uri="{BB962C8B-B14F-4D97-AF65-F5344CB8AC3E}">
        <p14:creationId xmlns:p14="http://schemas.microsoft.com/office/powerpoint/2010/main" val="317427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7467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Background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581338"/>
            <a:ext cx="7343775" cy="361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endParaRPr lang="en-US" sz="1600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Lodging Facilities in Houston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Facilities that are used and occupied as the sole residence for the permanent or temporary occupancy for living quarters for three or more unrelated people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Also known as</a:t>
            </a:r>
          </a:p>
          <a:p>
            <a:pPr marL="1200150" lvl="2" indent="-285750" algn="just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Boarding houses </a:t>
            </a:r>
          </a:p>
          <a:p>
            <a:pPr marL="1200150" lvl="2" indent="-285750" algn="just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Rooming houses</a:t>
            </a:r>
          </a:p>
          <a:p>
            <a:pPr marL="1200150" lvl="2" indent="-285750" algn="just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Tenement houses</a:t>
            </a:r>
          </a:p>
          <a:p>
            <a:pPr marL="1200150" lvl="2" indent="-285750" algn="just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Bunk houses</a:t>
            </a:r>
          </a:p>
          <a:p>
            <a:pPr marL="1200150" lvl="2" indent="-285750" algn="just"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Flop houses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en-US" sz="1600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3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98044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268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7467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  <a:t>New Requirements</a:t>
            </a:r>
            <a:b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ea typeface="Verdana" pitchFamily="34" charset="0"/>
                <a:cs typeface="Times New Roman" panose="02020603050405020304" pitchFamily="18" charset="0"/>
              </a:rPr>
            </a:br>
            <a:endParaRPr lang="en-US" sz="2200" b="1" dirty="0">
              <a:solidFill>
                <a:srgbClr val="002060"/>
              </a:solidFill>
              <a:latin typeface="Times New Roman" panose="02020603050405020304" pitchFamily="18" charset="0"/>
              <a:ea typeface="Verdana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581338"/>
            <a:ext cx="7343775" cy="46012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endParaRPr lang="en-US" sz="20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Create an annual permit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Require a 1</a:t>
            </a:r>
            <a:r>
              <a:rPr lang="en-US" sz="2000" baseline="30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st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year building code inspection, which may require the location to obtain a Certificate of Occupancy.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Require an annual fire inspection, which your location must pass, to obtain each years renewal permit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Require framed beds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Require a fire evacuation plan. It must be posted and practiced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Require sufficient </a:t>
            </a: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number of accessible fire extinguishers for the location size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Require operable smoke alarm and carbon monoxide detectors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Require first aid supplies be readily available</a:t>
            </a:r>
          </a:p>
          <a:p>
            <a:pPr marL="742950" lvl="1" indent="-285750" algn="just">
              <a:buFont typeface="Wingdings" panose="05000000000000000000" pitchFamily="2" charset="2"/>
              <a:buChar char="q"/>
            </a:pPr>
            <a:endParaRPr lang="en-US" sz="2400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600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3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98044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1730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75754-69F6-4B31-AC61-8B4BDD11B2C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14400" y="247650"/>
            <a:ext cx="7467600" cy="1143000"/>
          </a:xfrm>
        </p:spPr>
        <p:txBody>
          <a:bodyPr>
            <a:normAutofit/>
          </a:bodyPr>
          <a:lstStyle/>
          <a:p>
            <a:br>
              <a:rPr lang="en-US" sz="2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698379"/>
            <a:ext cx="7343775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3600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Questions?</a:t>
            </a:r>
          </a:p>
          <a:p>
            <a:pPr algn="ctr"/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Email Comments to:</a:t>
            </a:r>
          </a:p>
          <a:p>
            <a:pPr algn="ctr"/>
            <a:r>
              <a:rPr lang="en-US" sz="3600" dirty="0">
                <a:solidFill>
                  <a:srgbClr val="00206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  <a:hlinkClick r:id="rId3"/>
              </a:rPr>
              <a:t>OrdinanceFeedback@houstontx.gov</a:t>
            </a:r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solidFill>
                <a:srgbClr val="002060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3600" dirty="0">
              <a:solidFill>
                <a:srgbClr val="00206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sz="3600" dirty="0">
                <a:solidFill>
                  <a:srgbClr val="00206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62000" y="1295400"/>
            <a:ext cx="772922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62000" y="1371600"/>
            <a:ext cx="74676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62000" y="1447800"/>
            <a:ext cx="71628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ustonseal-colorsmall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28600"/>
            <a:ext cx="98044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1499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47559</TotalTime>
  <Words>149</Words>
  <Application>Microsoft Office PowerPoint</Application>
  <PresentationFormat>On-screen Show (4:3)</PresentationFormat>
  <Paragraphs>39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ＭＳ Ｐゴシック</vt:lpstr>
      <vt:lpstr>Arial</vt:lpstr>
      <vt:lpstr>Calibri</vt:lpstr>
      <vt:lpstr>Courier New</vt:lpstr>
      <vt:lpstr>Helvetica</vt:lpstr>
      <vt:lpstr>Times New Roman</vt:lpstr>
      <vt:lpstr>Verdana</vt:lpstr>
      <vt:lpstr>Wingdings</vt:lpstr>
      <vt:lpstr>Office Theme</vt:lpstr>
      <vt:lpstr>Custom Design</vt:lpstr>
      <vt:lpstr>Lodging Facilities Stakeholder Meeting  </vt:lpstr>
      <vt:lpstr>Background </vt:lpstr>
      <vt:lpstr>New Requirements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Chiou, Chia-Hsuan - ARA</dc:creator>
  <cp:lastModifiedBy>Bruning, Kathryn - HPC-ARA</cp:lastModifiedBy>
  <cp:revision>3075</cp:revision>
  <cp:lastPrinted>2017-06-19T20:19:31Z</cp:lastPrinted>
  <dcterms:created xsi:type="dcterms:W3CDTF">2013-04-03T13:25:04Z</dcterms:created>
  <dcterms:modified xsi:type="dcterms:W3CDTF">2017-11-03T13:57:22Z</dcterms:modified>
</cp:coreProperties>
</file>