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9" r:id="rId3"/>
    <p:sldId id="264" r:id="rId4"/>
    <p:sldId id="266" r:id="rId5"/>
    <p:sldId id="265" r:id="rId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2" y="0"/>
            <a:ext cx="3026833" cy="464185"/>
          </a:xfrm>
          <a:prstGeom prst="rect">
            <a:avLst/>
          </a:prstGeom>
        </p:spPr>
        <p:txBody>
          <a:bodyPr vert="horz" lIns="92953" tIns="46477" rIns="92953" bIns="46477" rtlCol="0"/>
          <a:lstStyle>
            <a:lvl1pPr algn="r">
              <a:defRPr sz="1200"/>
            </a:lvl1pPr>
          </a:lstStyle>
          <a:p>
            <a:fld id="{0A77FC81-A4A2-4577-A833-2B8AD09B8AF9}" type="datetimeFigureOut">
              <a:rPr lang="en-US" smtClean="0"/>
              <a:pPr/>
              <a:t>3/2/2012</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5"/>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2" y="8817905"/>
            <a:ext cx="3026833" cy="464185"/>
          </a:xfrm>
          <a:prstGeom prst="rect">
            <a:avLst/>
          </a:prstGeom>
        </p:spPr>
        <p:txBody>
          <a:bodyPr vert="horz" lIns="92953" tIns="46477" rIns="92953" bIns="46477" rtlCol="0" anchor="b"/>
          <a:lstStyle>
            <a:lvl1pPr algn="r">
              <a:defRPr sz="1200"/>
            </a:lvl1pPr>
          </a:lstStyle>
          <a:p>
            <a:fld id="{A9D38F3B-F552-42C7-B770-ED046B0A54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E6D80-4C64-47BD-8826-0F8510340D0A}" type="datetime1">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bg1"/>
                </a:solidFill>
              </a:defRPr>
            </a:lvl1pPr>
          </a:lstStyle>
          <a:p>
            <a:fld id="{0A8EF887-4AA1-44A4-803A-7E2B3A02A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5F9FC-11F7-49D5-9879-FAEA24FE105F}" type="datetime1">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02324-FF4D-44D2-97AF-2E460BD36F9C}" type="datetime1">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8005B-5AD6-4880-A84B-D6CBD9B16443}" type="datetime1">
              <a:rPr lang="en-US" smtClean="0"/>
              <a:pPr/>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1502C-AD09-48B5-8036-DA393B71B754}" type="datetime1">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84A05-14C0-4A3F-BAAB-A320BBCDD7B5}" type="datetime1">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86E7E3-F883-4645-8444-0DF304FCA6BC}" type="datetime1">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E31657-016D-4585-A414-D78110C367D2}" type="datetime1">
              <a:rPr lang="en-US" smtClean="0"/>
              <a:pPr/>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A052D3-ADF7-4334-80AC-D0BED6FC599A}" type="datetime1">
              <a:rPr lang="en-US" smtClean="0"/>
              <a:pPr/>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56937-59E2-434C-AAA3-570FE39AEFAB}" type="datetime1">
              <a:rPr lang="en-US" smtClean="0"/>
              <a:pPr/>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9B099-F566-4115-A998-BCDA5A930E35}" type="datetime1">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C1C4A-8B31-410D-AD10-66E7B8E703BD}" type="datetime1">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10" descr="City Seal BW2"/>
          <p:cNvPicPr>
            <a:picLocks noChangeAspect="1" noChangeArrowheads="1"/>
          </p:cNvPicPr>
          <p:nvPr userDrawn="1"/>
        </p:nvPicPr>
        <p:blipFill>
          <a:blip r:embed="rId14">
            <a:lum bright="84000" contrast="-70000"/>
          </a:blip>
          <a:srcRect/>
          <a:stretch>
            <a:fillRect/>
          </a:stretch>
        </p:blipFill>
        <p:spPr bwMode="auto">
          <a:xfrm>
            <a:off x="2449513" y="1752600"/>
            <a:ext cx="4343400" cy="4111625"/>
          </a:xfrm>
          <a:prstGeom prst="rect">
            <a:avLst/>
          </a:prstGeom>
          <a:noFill/>
          <a:ln w="9525">
            <a:noFill/>
            <a:miter lim="800000"/>
            <a:headEnd/>
            <a:tailEnd/>
          </a:ln>
        </p:spPr>
      </p:pic>
      <p:pic>
        <p:nvPicPr>
          <p:cNvPr id="7" name="Picture 6" descr="image_1871.JPG"/>
          <p:cNvPicPr>
            <a:picLocks noChangeAspect="1"/>
          </p:cNvPicPr>
          <p:nvPr userDrawn="1"/>
        </p:nvPicPr>
        <p:blipFill>
          <a:blip r:embed="rId15" cstate="print"/>
          <a:stretch>
            <a:fillRect/>
          </a:stretch>
        </p:blipFill>
        <p:spPr>
          <a:xfrm>
            <a:off x="0" y="5867400"/>
            <a:ext cx="9144000" cy="9906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7EDA3-C2D0-41D5-9820-1960B589CA77}" type="datetime1">
              <a:rPr lang="en-US" smtClean="0"/>
              <a:pPr/>
              <a:t>3/2/2012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188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EF887-4AA1-44A4-803A-7E2B3A02AA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wlogo1.JPG"/>
          <p:cNvPicPr>
            <a:picLocks noChangeAspect="1"/>
          </p:cNvPicPr>
          <p:nvPr/>
        </p:nvPicPr>
        <p:blipFill>
          <a:blip r:embed="rId2"/>
          <a:stretch>
            <a:fillRect/>
          </a:stretch>
        </p:blipFill>
        <p:spPr>
          <a:xfrm>
            <a:off x="0" y="1"/>
            <a:ext cx="9144000" cy="1447800"/>
          </a:xfrm>
          <a:prstGeom prst="rect">
            <a:avLst/>
          </a:prstGeom>
        </p:spPr>
      </p:pic>
      <p:sp>
        <p:nvSpPr>
          <p:cNvPr id="6" name="Rectangle 2"/>
          <p:cNvSpPr>
            <a:spLocks noGrp="1" noChangeArrowheads="1"/>
          </p:cNvSpPr>
          <p:nvPr>
            <p:ph type="ctrTitle"/>
          </p:nvPr>
        </p:nvSpPr>
        <p:spPr>
          <a:xfrm>
            <a:off x="0" y="1981200"/>
            <a:ext cx="9144000" cy="1470025"/>
          </a:xfrm>
        </p:spPr>
        <p:txBody>
          <a:bodyPr>
            <a:normAutofit/>
          </a:bodyPr>
          <a:lstStyle/>
          <a:p>
            <a:r>
              <a:rPr lang="en-US" sz="4000" dirty="0" smtClean="0">
                <a:cs typeface="Arial" pitchFamily="34" charset="0"/>
              </a:rPr>
              <a:t>Upcoming Financial Transactions</a:t>
            </a:r>
          </a:p>
        </p:txBody>
      </p:sp>
      <p:sp>
        <p:nvSpPr>
          <p:cNvPr id="7" name="Rectangle 3"/>
          <p:cNvSpPr>
            <a:spLocks noGrp="1" noChangeArrowheads="1"/>
          </p:cNvSpPr>
          <p:nvPr>
            <p:ph type="subTitle" idx="1"/>
          </p:nvPr>
        </p:nvSpPr>
        <p:spPr>
          <a:xfrm>
            <a:off x="1371600" y="4114800"/>
            <a:ext cx="6400800" cy="2057400"/>
          </a:xfrm>
        </p:spPr>
        <p:txBody>
          <a:bodyPr>
            <a:normAutofit/>
          </a:bodyPr>
          <a:lstStyle/>
          <a:p>
            <a:pPr eaLnBrk="1" hangingPunct="1">
              <a:lnSpc>
                <a:spcPct val="90000"/>
              </a:lnSpc>
            </a:pPr>
            <a:r>
              <a:rPr lang="en-US" dirty="0" smtClean="0">
                <a:solidFill>
                  <a:schemeClr val="tx1"/>
                </a:solidFill>
                <a:cs typeface="Arial" pitchFamily="34" charset="0"/>
              </a:rPr>
              <a:t>Finance Department</a:t>
            </a:r>
          </a:p>
          <a:p>
            <a:pPr eaLnBrk="1" hangingPunct="1">
              <a:lnSpc>
                <a:spcPct val="90000"/>
              </a:lnSpc>
            </a:pPr>
            <a:r>
              <a:rPr lang="en-US" dirty="0" smtClean="0">
                <a:solidFill>
                  <a:schemeClr val="tx1"/>
                </a:solidFill>
                <a:cs typeface="Arial" pitchFamily="34" charset="0"/>
              </a:rPr>
              <a:t>Kelly Dowe, Director</a:t>
            </a:r>
          </a:p>
          <a:p>
            <a:pPr eaLnBrk="1" hangingPunct="1">
              <a:lnSpc>
                <a:spcPct val="90000"/>
              </a:lnSpc>
            </a:pPr>
            <a:endParaRPr lang="en-US" sz="1800" dirty="0" smtClean="0">
              <a:solidFill>
                <a:schemeClr val="tx1"/>
              </a:solidFill>
              <a:cs typeface="Arial" pitchFamily="34" charset="0"/>
            </a:endParaRPr>
          </a:p>
          <a:p>
            <a:pPr eaLnBrk="1" hangingPunct="1">
              <a:lnSpc>
                <a:spcPct val="90000"/>
              </a:lnSpc>
            </a:pPr>
            <a:r>
              <a:rPr lang="en-US" sz="2400" dirty="0" smtClean="0">
                <a:solidFill>
                  <a:schemeClr val="tx1"/>
                </a:solidFill>
                <a:cs typeface="Arial" pitchFamily="34" charset="0"/>
              </a:rPr>
              <a:t>March 6,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2</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Arial" pitchFamily="34" charset="0"/>
              </a:rPr>
              <a:t>Annual Financing Plan</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9" name="Table 8"/>
          <p:cNvGraphicFramePr>
            <a:graphicFrameLocks noGrp="1"/>
          </p:cNvGraphicFramePr>
          <p:nvPr/>
        </p:nvGraphicFramePr>
        <p:xfrm>
          <a:off x="1219200" y="1981200"/>
          <a:ext cx="6324601" cy="3286408"/>
        </p:xfrm>
        <a:graphic>
          <a:graphicData uri="http://schemas.openxmlformats.org/drawingml/2006/table">
            <a:tbl>
              <a:tblPr/>
              <a:tblGrid>
                <a:gridCol w="1437410"/>
                <a:gridCol w="1609898"/>
                <a:gridCol w="1609898"/>
                <a:gridCol w="1667395"/>
              </a:tblGrid>
              <a:tr h="285184">
                <a:tc rowSpan="2">
                  <a:txBody>
                    <a:bodyPr/>
                    <a:lstStyle/>
                    <a:p>
                      <a:pPr algn="ctr" rtl="0" fontAlgn="ctr"/>
                      <a:r>
                        <a:rPr lang="en-US" sz="1400" b="1" i="0" u="none" strike="noStrike" dirty="0">
                          <a:solidFill>
                            <a:srgbClr val="000000"/>
                          </a:solidFill>
                          <a:latin typeface="Calibri"/>
                        </a:rPr>
                        <a:t>Department</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1" i="0" u="none" strike="noStrike" dirty="0">
                          <a:solidFill>
                            <a:srgbClr val="000000"/>
                          </a:solidFill>
                          <a:latin typeface="Calibri"/>
                        </a:rPr>
                        <a:t>Series</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Calibri"/>
                        </a:rPr>
                        <a:t>Size</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US" sz="1400" b="1" i="0" u="none" strike="noStrike" dirty="0">
                          <a:solidFill>
                            <a:srgbClr val="000000"/>
                          </a:solidFill>
                          <a:latin typeface="Calibri"/>
                        </a:rPr>
                        <a:t>Anticipated Closing</a:t>
                      </a:r>
                    </a:p>
                  </a:txBody>
                  <a:tcPr marL="6569" marR="6569" marT="656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184">
                <a:tc vMerge="1">
                  <a:txBody>
                    <a:bodyPr/>
                    <a:lstStyle/>
                    <a:p>
                      <a:endParaRPr lang="en-US"/>
                    </a:p>
                  </a:txBody>
                  <a:tcPr/>
                </a:tc>
                <a:tc vMerge="1">
                  <a:txBody>
                    <a:bodyPr/>
                    <a:lstStyle/>
                    <a:p>
                      <a:endParaRPr lang="en-US"/>
                    </a:p>
                  </a:txBody>
                  <a:tcPr/>
                </a:tc>
                <a:tc>
                  <a:txBody>
                    <a:bodyPr/>
                    <a:lstStyle/>
                    <a:p>
                      <a:pPr algn="ctr" rtl="0" fontAlgn="ctr"/>
                      <a:r>
                        <a:rPr lang="en-US" sz="1400" b="1" i="0" u="none" strike="noStrike">
                          <a:solidFill>
                            <a:srgbClr val="000000"/>
                          </a:solidFill>
                          <a:latin typeface="Calibri"/>
                        </a:rPr>
                        <a:t>($ millions)</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r h="271604">
                <a:tc>
                  <a:txBody>
                    <a:bodyPr/>
                    <a:lstStyle/>
                    <a:p>
                      <a:pPr algn="ctr" rtl="0" fontAlgn="ctr"/>
                      <a:r>
                        <a:rPr lang="en-US" sz="1400" b="0" i="0" u="none" strike="noStrike" dirty="0">
                          <a:solidFill>
                            <a:schemeClr val="tx1"/>
                          </a:solidFill>
                          <a:latin typeface="Calibri"/>
                        </a:rPr>
                        <a:t>HAS</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400" b="0" i="0" u="none" strike="noStrike">
                          <a:solidFill>
                            <a:srgbClr val="000000"/>
                          </a:solidFill>
                          <a:latin typeface="Calibri"/>
                        </a:rPr>
                        <a:t>2012A,B,C</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400" b="0" i="0" u="none" strike="noStrike">
                          <a:solidFill>
                            <a:srgbClr val="000000"/>
                          </a:solidFill>
                          <a:latin typeface="Calibri"/>
                        </a:rPr>
                        <a:t>520</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400" b="0" i="0" u="none" strike="noStrike">
                          <a:solidFill>
                            <a:srgbClr val="000000"/>
                          </a:solidFill>
                          <a:latin typeface="Calibri"/>
                        </a:rPr>
                        <a:t>April 2012</a:t>
                      </a:r>
                    </a:p>
                  </a:txBody>
                  <a:tcPr marL="6569" marR="6569" marT="656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271604">
                <a:tc>
                  <a:txBody>
                    <a:bodyPr/>
                    <a:lstStyle/>
                    <a:p>
                      <a:pPr algn="ctr" rtl="0" fontAlgn="ctr"/>
                      <a:r>
                        <a:rPr lang="en-US" sz="1400" b="0" i="0" u="none" strike="noStrike" dirty="0">
                          <a:solidFill>
                            <a:schemeClr val="tx1"/>
                          </a:solidFill>
                          <a:latin typeface="Calibri"/>
                        </a:rPr>
                        <a:t>GO</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rtl="0" fontAlgn="b"/>
                      <a:r>
                        <a:rPr lang="en-US" sz="1400" b="0" i="0" u="none" strike="noStrike">
                          <a:solidFill>
                            <a:srgbClr val="000000"/>
                          </a:solidFill>
                          <a:latin typeface="Calibri"/>
                        </a:rPr>
                        <a:t>2012A,B</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rtl="0" fontAlgn="b"/>
                      <a:r>
                        <a:rPr lang="en-US" sz="1400" b="0" i="0" u="none" strike="noStrike" dirty="0" smtClean="0">
                          <a:solidFill>
                            <a:srgbClr val="000000"/>
                          </a:solidFill>
                          <a:latin typeface="Calibri"/>
                        </a:rPr>
                        <a:t>300-500</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rtl="0" fontAlgn="b"/>
                      <a:r>
                        <a:rPr lang="en-US" sz="1400" b="0" i="0" u="none" strike="noStrike" dirty="0" smtClean="0">
                          <a:solidFill>
                            <a:srgbClr val="000000"/>
                          </a:solidFill>
                          <a:latin typeface="Calibri"/>
                        </a:rPr>
                        <a:t>May 2012</a:t>
                      </a:r>
                      <a:r>
                        <a:rPr lang="en-US" sz="1400" b="0" i="0" u="none" strike="noStrike" dirty="0">
                          <a:solidFill>
                            <a:srgbClr val="000000"/>
                          </a:solidFill>
                          <a:latin typeface="Calibri"/>
                        </a:rPr>
                        <a:t> </a:t>
                      </a:r>
                    </a:p>
                  </a:txBody>
                  <a:tcPr marL="6569" marR="6569" marT="6569" marB="0" anchor="b">
                    <a:lnL w="6350" cap="flat" cmpd="sng" algn="ctr">
                      <a:solidFill>
                        <a:srgbClr val="000000"/>
                      </a:solidFill>
                      <a:prstDash val="solid"/>
                      <a:round/>
                      <a:headEnd type="none" w="med" len="med"/>
                      <a:tailEnd type="none" w="med" len="med"/>
                    </a:lnL>
                    <a:lnR>
                      <a:noFill/>
                    </a:lnR>
                    <a:lnT>
                      <a:noFill/>
                    </a:lnT>
                    <a:lnB>
                      <a:noFill/>
                    </a:lnB>
                    <a:solidFill>
                      <a:srgbClr val="FAC090"/>
                    </a:solidFill>
                  </a:tcPr>
                </a:tc>
              </a:tr>
              <a:tr h="271604">
                <a:tc>
                  <a:txBody>
                    <a:bodyPr/>
                    <a:lstStyle/>
                    <a:p>
                      <a:pPr algn="ctr" rtl="0" fontAlgn="ctr"/>
                      <a:r>
                        <a:rPr lang="en-US" sz="1400" b="0" i="0" u="none" strike="noStrike" dirty="0">
                          <a:solidFill>
                            <a:schemeClr val="tx1"/>
                          </a:solidFill>
                          <a:latin typeface="Calibri"/>
                        </a:rPr>
                        <a:t>CEF</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rtl="0" fontAlgn="b"/>
                      <a:r>
                        <a:rPr lang="en-US" sz="1400" b="0" i="0" u="none" strike="noStrike">
                          <a:solidFill>
                            <a:srgbClr val="000000"/>
                          </a:solidFill>
                          <a:latin typeface="Calibri"/>
                        </a:rPr>
                        <a:t>2012A</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rtl="0" fontAlgn="b"/>
                      <a:r>
                        <a:rPr lang="en-US" sz="1400" b="0" i="0" u="none" strike="noStrike" dirty="0" smtClean="0">
                          <a:solidFill>
                            <a:srgbClr val="000000"/>
                          </a:solidFill>
                          <a:latin typeface="Calibri"/>
                        </a:rPr>
                        <a:t>40-50</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rtl="0"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May 2012</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a:noFill/>
                    </a:lnR>
                    <a:lnT>
                      <a:noFill/>
                    </a:lnT>
                    <a:lnB>
                      <a:noFill/>
                    </a:lnB>
                    <a:solidFill>
                      <a:srgbClr val="FAC090"/>
                    </a:solidFill>
                  </a:tcPr>
                </a:tc>
              </a:tr>
              <a:tr h="271604">
                <a:tc>
                  <a:txBody>
                    <a:bodyPr/>
                    <a:lstStyle/>
                    <a:p>
                      <a:pPr algn="ctr" rtl="0" fontAlgn="ctr"/>
                      <a:r>
                        <a:rPr lang="en-US" sz="1400" b="0" i="0" u="none" strike="noStrike" dirty="0">
                          <a:solidFill>
                            <a:schemeClr val="tx1"/>
                          </a:solidFill>
                          <a:latin typeface="Calibri"/>
                        </a:rPr>
                        <a:t>CUS</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smtClean="0">
                          <a:solidFill>
                            <a:srgbClr val="000000"/>
                          </a:solidFill>
                          <a:latin typeface="Calibri"/>
                        </a:rPr>
                        <a:t>2012W</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smtClean="0">
                          <a:solidFill>
                            <a:srgbClr val="000000"/>
                          </a:solidFill>
                          <a:latin typeface="Calibri"/>
                        </a:rPr>
                        <a:t>200-300</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smtClean="0">
                          <a:solidFill>
                            <a:srgbClr val="000000"/>
                          </a:solidFill>
                          <a:latin typeface="Calibri"/>
                        </a:rPr>
                        <a:t>TBD</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a:noFill/>
                    </a:lnR>
                    <a:lnT>
                      <a:noFill/>
                    </a:lnT>
                    <a:lnB>
                      <a:noFill/>
                    </a:lnB>
                  </a:tcPr>
                </a:tc>
              </a:tr>
              <a:tr h="271604">
                <a:tc>
                  <a:txBody>
                    <a:bodyPr/>
                    <a:lstStyle/>
                    <a:p>
                      <a:pPr algn="ctr" rtl="0" fontAlgn="ctr"/>
                      <a:r>
                        <a:rPr lang="en-US" sz="1400" b="0" i="0" u="none" strike="noStrike" dirty="0">
                          <a:solidFill>
                            <a:schemeClr val="tx1"/>
                          </a:solidFill>
                          <a:latin typeface="Calibri"/>
                        </a:rPr>
                        <a:t>GO</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a:solidFill>
                            <a:srgbClr val="000000"/>
                          </a:solidFill>
                          <a:latin typeface="Calibri"/>
                        </a:rPr>
                        <a:t>2010 CO</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a:solidFill>
                            <a:srgbClr val="000000"/>
                          </a:solidFill>
                          <a:latin typeface="Calibri"/>
                        </a:rPr>
                        <a:t>June 2012</a:t>
                      </a:r>
                    </a:p>
                  </a:txBody>
                  <a:tcPr marL="6569" marR="6569" marT="6569" marB="0" anchor="b">
                    <a:lnL w="6350" cap="flat" cmpd="sng" algn="ctr">
                      <a:solidFill>
                        <a:srgbClr val="000000"/>
                      </a:solidFill>
                      <a:prstDash val="solid"/>
                      <a:round/>
                      <a:headEnd type="none" w="med" len="med"/>
                      <a:tailEnd type="none" w="med" len="med"/>
                    </a:lnL>
                    <a:lnR>
                      <a:noFill/>
                    </a:lnR>
                    <a:lnT>
                      <a:noFill/>
                    </a:lnT>
                    <a:lnB>
                      <a:noFill/>
                    </a:lnB>
                  </a:tcPr>
                </a:tc>
              </a:tr>
              <a:tr h="271604">
                <a:tc>
                  <a:txBody>
                    <a:bodyPr/>
                    <a:lstStyle/>
                    <a:p>
                      <a:pPr algn="ctr" rtl="0" fontAlgn="ctr"/>
                      <a:r>
                        <a:rPr lang="en-US" sz="1400" b="0" i="0" u="none" strike="noStrike" dirty="0">
                          <a:solidFill>
                            <a:schemeClr val="tx1"/>
                          </a:solidFill>
                          <a:latin typeface="Calibri"/>
                        </a:rPr>
                        <a:t>GO</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a:solidFill>
                            <a:srgbClr val="000000"/>
                          </a:solidFill>
                          <a:latin typeface="Calibri"/>
                        </a:rPr>
                        <a:t>TRANS 2012</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1" u="none" strike="noStrike">
                          <a:solidFill>
                            <a:srgbClr val="000000"/>
                          </a:solidFill>
                          <a:latin typeface="Calibri"/>
                        </a:rPr>
                        <a:t>TBD</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400" b="0" i="0" u="none" strike="noStrike" dirty="0">
                          <a:solidFill>
                            <a:srgbClr val="000000"/>
                          </a:solidFill>
                          <a:latin typeface="Calibri"/>
                        </a:rPr>
                        <a:t>July 2012</a:t>
                      </a:r>
                    </a:p>
                  </a:txBody>
                  <a:tcPr marL="6569" marR="6569" marT="6569" marB="0" anchor="b">
                    <a:lnL w="6350" cap="flat" cmpd="sng" algn="ctr">
                      <a:solidFill>
                        <a:srgbClr val="000000"/>
                      </a:solidFill>
                      <a:prstDash val="solid"/>
                      <a:round/>
                      <a:headEnd type="none" w="med" len="med"/>
                      <a:tailEnd type="none" w="med" len="med"/>
                    </a:lnL>
                    <a:lnR>
                      <a:noFill/>
                    </a:lnR>
                    <a:lnT>
                      <a:noFill/>
                    </a:lnT>
                    <a:lnB>
                      <a:noFill/>
                    </a:lnB>
                  </a:tcPr>
                </a:tc>
              </a:tr>
              <a:tr h="271604">
                <a:tc>
                  <a:txBody>
                    <a:bodyPr/>
                    <a:lstStyle/>
                    <a:p>
                      <a:pPr algn="ctr" rtl="0" fontAlgn="ctr"/>
                      <a:r>
                        <a:rPr lang="en-US" sz="1400" b="0" i="0" u="none" strike="noStrike" dirty="0" smtClean="0">
                          <a:solidFill>
                            <a:schemeClr val="tx1"/>
                          </a:solidFill>
                          <a:latin typeface="Calibri"/>
                        </a:rPr>
                        <a:t>CUS</a:t>
                      </a:r>
                      <a:r>
                        <a:rPr lang="en-US" sz="1200" b="0" i="0" u="none" strike="noStrike" dirty="0" smtClean="0">
                          <a:solidFill>
                            <a:schemeClr val="tx1"/>
                          </a:solidFill>
                          <a:latin typeface="Calibri"/>
                        </a:rPr>
                        <a:t>*</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TWDB 2012X</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50</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Sept. 2012</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a:noFill/>
                    </a:lnR>
                    <a:lnT>
                      <a:noFill/>
                    </a:lnT>
                    <a:lnB w="6350" cap="flat" cmpd="sng" algn="ctr">
                      <a:noFill/>
                      <a:prstDash val="solid"/>
                      <a:round/>
                      <a:headEnd type="none" w="med" len="med"/>
                      <a:tailEnd type="none" w="med" len="med"/>
                    </a:lnB>
                  </a:tcPr>
                </a:tc>
              </a:tr>
              <a:tr h="271604">
                <a:tc>
                  <a:txBody>
                    <a:bodyPr/>
                    <a:lstStyle/>
                    <a:p>
                      <a:pPr algn="ctr" rtl="0" fontAlgn="ctr"/>
                      <a:r>
                        <a:rPr lang="en-US" sz="1400" b="0" i="0" u="none" strike="noStrike" dirty="0" smtClean="0">
                          <a:solidFill>
                            <a:schemeClr val="tx1"/>
                          </a:solidFill>
                          <a:latin typeface="Calibri"/>
                        </a:rPr>
                        <a:t>CUS</a:t>
                      </a:r>
                      <a:r>
                        <a:rPr lang="en-US" sz="1200" b="0" i="0" u="none" strike="noStrike" dirty="0" smtClean="0">
                          <a:solidFill>
                            <a:schemeClr val="tx1"/>
                          </a:solidFill>
                          <a:latin typeface="Calibri"/>
                        </a:rPr>
                        <a:t>*</a:t>
                      </a:r>
                      <a:endParaRPr lang="en-US" sz="1200" b="0" i="0" u="none" strike="noStrike" dirty="0">
                        <a:solidFill>
                          <a:schemeClr val="tx1"/>
                        </a:solidFill>
                        <a:latin typeface="Calibri"/>
                      </a:endParaRP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mn-lt"/>
                        </a:rPr>
                        <a:t>TWDB 2012Y</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49</a:t>
                      </a:r>
                      <a:endParaRPr lang="en-US" sz="1400" b="0" i="0" u="none" strike="noStrike" dirty="0">
                        <a:solidFill>
                          <a:srgbClr val="000000"/>
                        </a:solidFill>
                        <a:latin typeface="Calibri"/>
                      </a:endParaRP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latin typeface="+mn-lt"/>
                        </a:rPr>
                        <a:t>Sept. 2012</a:t>
                      </a:r>
                    </a:p>
                  </a:txBody>
                  <a:tcPr marL="6569" marR="6569" marT="6569" marB="0" anchor="b">
                    <a:lnL w="6350" cap="flat" cmpd="sng" algn="ctr">
                      <a:solidFill>
                        <a:srgbClr val="000000"/>
                      </a:solidFill>
                      <a:prstDash val="solid"/>
                      <a:round/>
                      <a:headEnd type="none" w="med" len="med"/>
                      <a:tailEnd type="none" w="med" len="med"/>
                    </a:lnL>
                    <a:lnR>
                      <a:noFill/>
                    </a:lnR>
                    <a:lnT>
                      <a:noFill/>
                    </a:lnT>
                    <a:lnB w="6350" cap="flat" cmpd="sng" algn="ctr">
                      <a:noFill/>
                      <a:prstDash val="solid"/>
                      <a:round/>
                      <a:headEnd type="none" w="med" len="med"/>
                      <a:tailEnd type="none" w="med" len="med"/>
                    </a:lnB>
                  </a:tcPr>
                </a:tc>
              </a:tr>
              <a:tr h="271604">
                <a:tc>
                  <a:txBody>
                    <a:bodyPr/>
                    <a:lstStyle/>
                    <a:p>
                      <a:pPr algn="ctr" rtl="0" fontAlgn="ctr"/>
                      <a:r>
                        <a:rPr lang="en-US" sz="1400" b="0" i="0" u="none" strike="noStrike" dirty="0">
                          <a:solidFill>
                            <a:schemeClr val="tx1"/>
                          </a:solidFill>
                          <a:latin typeface="Calibri"/>
                        </a:rPr>
                        <a:t>CUS</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latin typeface="Calibri"/>
                        </a:rPr>
                        <a:t>2012Z</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latin typeface="Calibri"/>
                        </a:rPr>
                        <a:t>132</a:t>
                      </a:r>
                    </a:p>
                  </a:txBody>
                  <a:tcPr marL="6569" marR="6569" marT="6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Dec. </a:t>
                      </a:r>
                      <a:r>
                        <a:rPr lang="en-US" sz="1400" b="0" i="0" u="none" strike="noStrike" dirty="0">
                          <a:solidFill>
                            <a:srgbClr val="000000"/>
                          </a:solidFill>
                          <a:latin typeface="Calibri"/>
                        </a:rPr>
                        <a:t>2012</a:t>
                      </a:r>
                    </a:p>
                  </a:txBody>
                  <a:tcPr marL="6569" marR="6569" marT="656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271604">
                <a:tc>
                  <a:txBody>
                    <a:bodyPr/>
                    <a:lstStyle/>
                    <a:p>
                      <a:pPr algn="l" fontAlgn="b"/>
                      <a:r>
                        <a:rPr lang="en-US" sz="1400" b="0" i="0" u="none" strike="noStrike" dirty="0">
                          <a:solidFill>
                            <a:srgbClr val="000000"/>
                          </a:solidFill>
                          <a:latin typeface="Calibri"/>
                        </a:rPr>
                        <a:t> </a:t>
                      </a:r>
                    </a:p>
                  </a:txBody>
                  <a:tcPr marL="6569" marR="6569" marT="6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400" b="1" i="0" u="none" strike="noStrike">
                          <a:solidFill>
                            <a:srgbClr val="000000"/>
                          </a:solidFill>
                          <a:latin typeface="Calibri"/>
                        </a:rPr>
                        <a:t>Total</a:t>
                      </a:r>
                    </a:p>
                  </a:txBody>
                  <a:tcPr marL="6569" marR="6569" marT="6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400" b="1" i="0" u="none" strike="noStrike" dirty="0" smtClean="0">
                          <a:solidFill>
                            <a:srgbClr val="000000"/>
                          </a:solidFill>
                          <a:latin typeface="Calibri"/>
                        </a:rPr>
                        <a:t>1,301 - 1,611</a:t>
                      </a:r>
                      <a:endParaRPr lang="en-US" sz="1400" b="1" i="0" u="none" strike="noStrike" dirty="0">
                        <a:solidFill>
                          <a:srgbClr val="000000"/>
                        </a:solidFill>
                        <a:latin typeface="Calibri"/>
                      </a:endParaRPr>
                    </a:p>
                  </a:txBody>
                  <a:tcPr marL="6569" marR="6569" marT="6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latin typeface="Calibri"/>
                        </a:rPr>
                        <a:t> </a:t>
                      </a:r>
                    </a:p>
                  </a:txBody>
                  <a:tcPr marL="6569" marR="6569" marT="6569"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0" name="Rectangle 3"/>
          <p:cNvSpPr txBox="1">
            <a:spLocks noChangeArrowheads="1"/>
          </p:cNvSpPr>
          <p:nvPr/>
        </p:nvSpPr>
        <p:spPr>
          <a:xfrm>
            <a:off x="533400" y="5638800"/>
            <a:ext cx="7696200" cy="381000"/>
          </a:xfrm>
          <a:prstGeom prst="rect">
            <a:avLst/>
          </a:prstGeom>
        </p:spPr>
        <p:txBody>
          <a:bodyPr vert="horz" lIns="91440" tIns="45720" rIns="91440" bIns="45720" rtlCol="0">
            <a:normAutofit/>
          </a:bodyPr>
          <a:lstStyle/>
          <a:p>
            <a:pPr marL="342900" lvl="0" indent="-342900">
              <a:lnSpc>
                <a:spcPct val="90000"/>
              </a:lnSpc>
              <a:spcBef>
                <a:spcPct val="20000"/>
              </a:spcBef>
            </a:pPr>
            <a:r>
              <a:rPr kumimoji="0" lang="en-US" sz="1200" b="0" i="0" u="none" strike="noStrike" kern="1200" cap="none" spc="0" normalizeH="0" baseline="0" noProof="0" dirty="0" smtClean="0">
                <a:ln>
                  <a:noFill/>
                </a:ln>
                <a:solidFill>
                  <a:schemeClr val="tx1"/>
                </a:solidFill>
                <a:effectLst/>
                <a:uLnTx/>
                <a:uFillTx/>
                <a:latin typeface="+mn-lt"/>
                <a:ea typeface="+mn-ea"/>
                <a:cs typeface="Arial" pitchFamily="34" charset="0"/>
              </a:rPr>
              <a:t>*    The</a:t>
            </a:r>
            <a:r>
              <a:rPr lang="en-US" sz="1200" dirty="0" smtClean="0">
                <a:cs typeface="Arial" pitchFamily="34" charset="0"/>
              </a:rPr>
              <a:t> referenced transactions are new issues that will be placed through t</a:t>
            </a:r>
            <a:r>
              <a:rPr lang="en-US" sz="1200" dirty="0" smtClean="0"/>
              <a:t>he Texas Water Development Board. </a:t>
            </a:r>
            <a:endParaRPr kumimoji="0" lang="en-US" sz="1200" b="0" i="0" u="none" strike="noStrike" kern="1200" cap="none" spc="0" normalizeH="0" baseline="0" noProof="0" dirty="0" smtClean="0">
              <a:ln>
                <a:noFill/>
              </a:ln>
              <a:solidFill>
                <a:schemeClr val="tx1"/>
              </a:solidFill>
              <a:effectLst/>
              <a:uLnTx/>
              <a:uFillTx/>
              <a:latin typeface="+mn-lt"/>
              <a:ea typeface="+mn-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p:spPr>
        <p:txBody>
          <a:bodyPr>
            <a:noAutofit/>
          </a:bodyPr>
          <a:lstStyle/>
          <a:p>
            <a:pPr>
              <a:lnSpc>
                <a:spcPct val="90000"/>
              </a:lnSpc>
              <a:spcAft>
                <a:spcPts val="600"/>
              </a:spcAft>
            </a:pPr>
            <a:r>
              <a:rPr lang="en-US" sz="2000" dirty="0" smtClean="0">
                <a:cs typeface="Arial" pitchFamily="34" charset="0"/>
              </a:rPr>
              <a:t>Commercial paper (CP) has provided an expedient, cost–effective method of accessing cash and providing interim financing.  The CP notes are later refinanced into fixed rate bonds that match the useful life of the project or equipment being financed.  This transaction represents the normal refunding of these commercial paper notes.</a:t>
            </a:r>
          </a:p>
          <a:p>
            <a:pPr>
              <a:lnSpc>
                <a:spcPct val="90000"/>
              </a:lnSpc>
              <a:spcAft>
                <a:spcPts val="600"/>
              </a:spcAft>
            </a:pPr>
            <a:r>
              <a:rPr lang="en-US" sz="2000" dirty="0" smtClean="0">
                <a:cs typeface="Arial" pitchFamily="34" charset="0"/>
              </a:rPr>
              <a:t>On June 16, 2010, City Council approved the issuance of the City of Houston Certificate of Obligation (Demolition Program) Series 2010. The note had a 24 month maturity and a maturity date of June 30, 2012. The Finance Working Group (FWG) is considering either refunding this note into long-term bonds in conjunction with the PIB Series 2012 or extending the maturity date of the note. </a:t>
            </a:r>
          </a:p>
          <a:p>
            <a:pPr>
              <a:lnSpc>
                <a:spcPct val="90000"/>
              </a:lnSpc>
              <a:spcAft>
                <a:spcPts val="600"/>
              </a:spcAft>
            </a:pPr>
            <a:r>
              <a:rPr lang="en-US" sz="2000" dirty="0" smtClean="0">
                <a:cs typeface="Arial" pitchFamily="34" charset="0"/>
              </a:rPr>
              <a:t>Additionally we will be refinancing some currently outstanding bonds at lower current market interest rates which result in present value savings currently estimated at $14.1 million.</a:t>
            </a:r>
          </a:p>
          <a:p>
            <a:pPr>
              <a:lnSpc>
                <a:spcPct val="90000"/>
              </a:lnSpc>
              <a:spcAft>
                <a:spcPts val="600"/>
              </a:spcAft>
              <a:buNone/>
            </a:pPr>
            <a:endParaRPr lang="en-US" sz="2000" dirty="0" smtClean="0">
              <a:cs typeface="Arial" pitchFamily="34" charset="0"/>
            </a:endParaRPr>
          </a:p>
        </p:txBody>
      </p:sp>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3</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fontScale="85000" lnSpcReduction="20000"/>
          </a:bodyPr>
          <a:lstStyle/>
          <a:p>
            <a:pPr lvl="0">
              <a:spcBef>
                <a:spcPct val="0"/>
              </a:spcBef>
              <a:defRPr/>
            </a:pPr>
            <a:r>
              <a:rPr lang="en-US" sz="3200" dirty="0" smtClean="0"/>
              <a:t>General Obligation Refunding Bonds </a:t>
            </a:r>
          </a:p>
          <a:p>
            <a:pPr lvl="0">
              <a:spcBef>
                <a:spcPct val="0"/>
              </a:spcBef>
              <a:defRPr/>
            </a:pPr>
            <a:r>
              <a:rPr lang="en-US" sz="3200" dirty="0" smtClean="0"/>
              <a:t>Series 2012</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038600"/>
          </a:xfrm>
        </p:spPr>
        <p:txBody>
          <a:bodyPr>
            <a:noAutofit/>
          </a:bodyPr>
          <a:lstStyle/>
          <a:p>
            <a:pPr>
              <a:lnSpc>
                <a:spcPct val="90000"/>
              </a:lnSpc>
              <a:spcAft>
                <a:spcPts val="600"/>
              </a:spcAft>
            </a:pPr>
            <a:r>
              <a:rPr lang="en-US" sz="2200" dirty="0" smtClean="0">
                <a:cs typeface="Arial" pitchFamily="34" charset="0"/>
              </a:rPr>
              <a:t>Below is a breakdown of proposed components:</a:t>
            </a:r>
          </a:p>
          <a:p>
            <a:pPr>
              <a:lnSpc>
                <a:spcPct val="90000"/>
              </a:lnSpc>
              <a:spcAft>
                <a:spcPts val="600"/>
              </a:spcAft>
            </a:pPr>
            <a:endParaRPr lang="en-US" sz="2200" dirty="0" smtClean="0">
              <a:cs typeface="Arial" pitchFamily="34" charset="0"/>
            </a:endParaRPr>
          </a:p>
          <a:p>
            <a:pPr>
              <a:lnSpc>
                <a:spcPct val="90000"/>
              </a:lnSpc>
              <a:spcAft>
                <a:spcPts val="600"/>
              </a:spcAft>
            </a:pPr>
            <a:endParaRPr lang="en-US" sz="2200" dirty="0" smtClean="0">
              <a:cs typeface="Arial" pitchFamily="34" charset="0"/>
            </a:endParaRPr>
          </a:p>
          <a:p>
            <a:pPr>
              <a:lnSpc>
                <a:spcPct val="90000"/>
              </a:lnSpc>
              <a:spcAft>
                <a:spcPts val="600"/>
              </a:spcAft>
            </a:pPr>
            <a:endParaRPr lang="en-US" sz="2200" dirty="0" smtClean="0">
              <a:cs typeface="Arial" pitchFamily="34" charset="0"/>
            </a:endParaRPr>
          </a:p>
          <a:p>
            <a:pPr>
              <a:lnSpc>
                <a:spcPct val="90000"/>
              </a:lnSpc>
              <a:spcAft>
                <a:spcPts val="600"/>
              </a:spcAft>
            </a:pPr>
            <a:endParaRPr lang="en-US" sz="2200" dirty="0" smtClean="0">
              <a:cs typeface="Arial" pitchFamily="34" charset="0"/>
            </a:endParaRPr>
          </a:p>
          <a:p>
            <a:pPr>
              <a:lnSpc>
                <a:spcPct val="90000"/>
              </a:lnSpc>
              <a:spcAft>
                <a:spcPts val="600"/>
              </a:spcAft>
            </a:pPr>
            <a:endParaRPr lang="en-US" sz="2200" dirty="0" smtClean="0">
              <a:cs typeface="Arial" pitchFamily="34" charset="0"/>
            </a:endParaRPr>
          </a:p>
          <a:p>
            <a:pPr>
              <a:lnSpc>
                <a:spcPct val="90000"/>
              </a:lnSpc>
              <a:spcAft>
                <a:spcPts val="600"/>
              </a:spcAft>
            </a:pPr>
            <a:endParaRPr lang="en-US" sz="1400" dirty="0" smtClean="0">
              <a:cs typeface="Arial" pitchFamily="34" charset="0"/>
            </a:endParaRPr>
          </a:p>
          <a:p>
            <a:pPr>
              <a:lnSpc>
                <a:spcPct val="90000"/>
              </a:lnSpc>
              <a:spcAft>
                <a:spcPts val="600"/>
              </a:spcAft>
            </a:pPr>
            <a:r>
              <a:rPr lang="en-US" sz="2200" dirty="0" smtClean="0">
                <a:cs typeface="Arial" pitchFamily="34" charset="0"/>
              </a:rPr>
              <a:t>Assuming conducive market conditions, the FWG will propose to City Council a refinancing that results in positive present value savings. RCA is expected to be brought before Council in March.</a:t>
            </a:r>
          </a:p>
          <a:p>
            <a:pPr>
              <a:lnSpc>
                <a:spcPct val="90000"/>
              </a:lnSpc>
              <a:spcAft>
                <a:spcPts val="600"/>
              </a:spcAft>
            </a:pPr>
            <a:endParaRPr lang="en-US" sz="2200" dirty="0" smtClean="0">
              <a:cs typeface="Arial" pitchFamily="34" charset="0"/>
            </a:endParaRPr>
          </a:p>
        </p:txBody>
      </p:sp>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4</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fontScale="85000" lnSpcReduction="20000"/>
          </a:bodyPr>
          <a:lstStyle/>
          <a:p>
            <a:pPr lvl="0">
              <a:spcBef>
                <a:spcPct val="0"/>
              </a:spcBef>
              <a:defRPr/>
            </a:pPr>
            <a:r>
              <a:rPr lang="en-US" sz="3200" dirty="0" smtClean="0"/>
              <a:t>General Obligation Refunding Bonds </a:t>
            </a:r>
          </a:p>
          <a:p>
            <a:pPr lvl="0">
              <a:spcBef>
                <a:spcPct val="0"/>
              </a:spcBef>
              <a:defRPr/>
            </a:pPr>
            <a:r>
              <a:rPr lang="en-US" sz="3200" dirty="0" smtClean="0"/>
              <a:t>Series 2012</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14" name="Table 13"/>
          <p:cNvGraphicFramePr>
            <a:graphicFrameLocks noGrp="1"/>
          </p:cNvGraphicFramePr>
          <p:nvPr/>
        </p:nvGraphicFramePr>
        <p:xfrm>
          <a:off x="1066800" y="2135725"/>
          <a:ext cx="6172202" cy="2131475"/>
        </p:xfrm>
        <a:graphic>
          <a:graphicData uri="http://schemas.openxmlformats.org/drawingml/2006/table">
            <a:tbl>
              <a:tblPr/>
              <a:tblGrid>
                <a:gridCol w="3119626"/>
                <a:gridCol w="1157509"/>
                <a:gridCol w="1895067"/>
              </a:tblGrid>
              <a:tr h="216598">
                <a:tc>
                  <a:txBody>
                    <a:bodyPr/>
                    <a:lstStyle/>
                    <a:p>
                      <a:pPr algn="l" fontAlgn="t"/>
                      <a:r>
                        <a:rPr lang="en-US" sz="1200" b="1" i="0" u="none" strike="noStrike" dirty="0">
                          <a:solidFill>
                            <a:srgbClr val="FFFFFF"/>
                          </a:solidFill>
                          <a:latin typeface="Calibri"/>
                          <a:cs typeface="Arial"/>
                        </a:rPr>
                        <a:t>Component being Refunded</a:t>
                      </a:r>
                      <a:endParaRPr lang="en-US" sz="1200" b="1" i="0" u="none" strike="noStrike" dirty="0">
                        <a:solidFill>
                          <a:srgbClr val="FFFFFF"/>
                        </a:solidFill>
                        <a:latin typeface="Calibri"/>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8DB4E3"/>
                    </a:solidFill>
                  </a:tcPr>
                </a:tc>
                <a:tc>
                  <a:txBody>
                    <a:bodyPr/>
                    <a:lstStyle/>
                    <a:p>
                      <a:pPr algn="ctr" fontAlgn="t"/>
                      <a:r>
                        <a:rPr lang="en-US" sz="1200" b="1" i="0" u="none" strike="noStrike" dirty="0">
                          <a:solidFill>
                            <a:srgbClr val="FFFFFF"/>
                          </a:solidFill>
                          <a:latin typeface="Calibri"/>
                          <a:cs typeface="Arial"/>
                        </a:rPr>
                        <a:t>Up To</a:t>
                      </a:r>
                      <a:endParaRPr lang="en-US" sz="1200" b="1" i="0" u="none" strike="noStrike" dirty="0">
                        <a:solidFill>
                          <a:srgbClr val="FFFFFF"/>
                        </a:solidFill>
                        <a:latin typeface="Calibri"/>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8DB4E3"/>
                    </a:solidFill>
                  </a:tcPr>
                </a:tc>
                <a:tc>
                  <a:txBody>
                    <a:bodyPr/>
                    <a:lstStyle/>
                    <a:p>
                      <a:pPr algn="ctr" fontAlgn="t"/>
                      <a:r>
                        <a:rPr lang="en-US" sz="1200" b="1" i="0" u="none" strike="noStrike" dirty="0">
                          <a:solidFill>
                            <a:srgbClr val="FFFFFF"/>
                          </a:solidFill>
                          <a:latin typeface="Calibri"/>
                          <a:cs typeface="Arial"/>
                        </a:rPr>
                        <a:t>Use</a:t>
                      </a:r>
                      <a:endParaRPr lang="en-US" sz="1200" b="1" i="0" u="none" strike="noStrike" dirty="0">
                        <a:solidFill>
                          <a:srgbClr val="FFFFFF"/>
                        </a:solidFill>
                        <a:latin typeface="Calibri"/>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8DB4E3"/>
                    </a:solidFill>
                  </a:tcPr>
                </a:tc>
              </a:tr>
              <a:tr h="226913">
                <a:tc>
                  <a:txBody>
                    <a:bodyPr/>
                    <a:lstStyle/>
                    <a:p>
                      <a:pPr algn="l" fontAlgn="t"/>
                      <a:r>
                        <a:rPr lang="en-US" sz="1200" b="0" i="0" u="none" strike="noStrike">
                          <a:solidFill>
                            <a:srgbClr val="000000"/>
                          </a:solidFill>
                          <a:latin typeface="Calibri"/>
                          <a:cs typeface="Arial"/>
                        </a:rPr>
                        <a:t>Refund CP Series G, H, J</a:t>
                      </a:r>
                      <a:endParaRPr lang="en-US" sz="1200" b="0" i="0" u="none" strike="noStrike">
                        <a:solidFill>
                          <a:srgbClr val="000000"/>
                        </a:solidFill>
                        <a:latin typeface="Calibri"/>
                      </a:endParaRPr>
                    </a:p>
                  </a:txBody>
                  <a:tcPr marL="9525" marR="9525" marT="9525"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a:solidFill>
                            <a:srgbClr val="000000"/>
                          </a:solidFill>
                          <a:latin typeface="Calibri"/>
                          <a:cs typeface="Arial"/>
                        </a:rPr>
                        <a:t>$</a:t>
                      </a:r>
                      <a:r>
                        <a:rPr lang="en-US" sz="1200" b="0" i="0" u="none" strike="noStrike" dirty="0" smtClean="0">
                          <a:solidFill>
                            <a:srgbClr val="000000"/>
                          </a:solidFill>
                          <a:latin typeface="Calibri"/>
                          <a:cs typeface="Arial"/>
                        </a:rPr>
                        <a:t>130,000,000 </a:t>
                      </a:r>
                      <a:endParaRPr lang="en-US" sz="12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latin typeface="Calibri"/>
                          <a:cs typeface="Arial"/>
                        </a:rPr>
                        <a:t>CIP/Drainage</a:t>
                      </a:r>
                      <a:endParaRPr lang="en-US" sz="1200" b="1" i="0" u="none" strike="noStrike">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98">
                <a:tc>
                  <a:txBody>
                    <a:bodyPr/>
                    <a:lstStyle/>
                    <a:p>
                      <a:pPr algn="l" fontAlgn="t"/>
                      <a:r>
                        <a:rPr lang="en-US" sz="1200" b="0" i="0" u="none" strike="noStrike">
                          <a:solidFill>
                            <a:srgbClr val="000000"/>
                          </a:solidFill>
                          <a:latin typeface="Calibri"/>
                          <a:cs typeface="Arial"/>
                        </a:rPr>
                        <a:t>Refund CP Series E</a:t>
                      </a:r>
                      <a:endParaRPr lang="en-US" sz="1200" b="0" i="0" u="none" strike="noStrike">
                        <a:solidFill>
                          <a:srgbClr val="000000"/>
                        </a:solidFill>
                        <a:latin typeface="Calibri"/>
                      </a:endParaRPr>
                    </a:p>
                  </a:txBody>
                  <a:tcPr marL="9525" marR="9525"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a:solidFill>
                            <a:srgbClr val="000000"/>
                          </a:solidFill>
                          <a:latin typeface="Calibri"/>
                          <a:cs typeface="Arial"/>
                        </a:rPr>
                        <a:t>$</a:t>
                      </a:r>
                      <a:r>
                        <a:rPr lang="en-US" sz="1200" b="0" i="0" u="none" strike="noStrike" dirty="0" smtClean="0">
                          <a:solidFill>
                            <a:srgbClr val="000000"/>
                          </a:solidFill>
                          <a:latin typeface="Calibri"/>
                          <a:cs typeface="Arial"/>
                        </a:rPr>
                        <a:t>60,000,000 </a:t>
                      </a:r>
                      <a:endParaRPr lang="en-US" sz="12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cs typeface="Arial"/>
                        </a:rPr>
                        <a:t>EAP</a:t>
                      </a:r>
                      <a:endParaRPr lang="en-US" sz="12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6284">
                <a:tc>
                  <a:txBody>
                    <a:bodyPr/>
                    <a:lstStyle/>
                    <a:p>
                      <a:pPr algn="r" fontAlgn="b"/>
                      <a:r>
                        <a:rPr lang="en-US" sz="1200" b="0" i="0" u="none" strike="noStrike" dirty="0">
                          <a:solidFill>
                            <a:srgbClr val="000000"/>
                          </a:solidFill>
                          <a:latin typeface="Calibri"/>
                        </a:rPr>
                        <a:t>Total</a:t>
                      </a:r>
                    </a:p>
                  </a:txBody>
                  <a:tcPr marL="9525" marR="9525" marT="9525"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solidFill>
                            <a:srgbClr val="000000"/>
                          </a:solidFill>
                          <a:latin typeface="Calibri"/>
                        </a:rPr>
                        <a:t>$</a:t>
                      </a:r>
                      <a:r>
                        <a:rPr lang="en-US" sz="1200" b="1" i="0" u="none" strike="noStrike" dirty="0" smtClean="0">
                          <a:solidFill>
                            <a:srgbClr val="000000"/>
                          </a:solidFill>
                          <a:latin typeface="Calibri"/>
                        </a:rPr>
                        <a:t>190,000,000 </a:t>
                      </a:r>
                      <a:endParaRPr lang="en-US" sz="1200" b="1" i="0" u="none" strike="noStrike" dirty="0">
                        <a:solidFill>
                          <a:srgbClr val="000000"/>
                        </a:solidFill>
                        <a:latin typeface="Calibri"/>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a:noFill/>
                    </a:lnB>
                  </a:tcPr>
                </a:tc>
              </a:tr>
              <a:tr h="216598">
                <a:tc>
                  <a:txBody>
                    <a:bodyPr/>
                    <a:lstStyle/>
                    <a:p>
                      <a:pPr algn="l" fontAlgn="b"/>
                      <a:endParaRPr lang="en-US" sz="1200" b="0" i="0" u="none" strike="noStrike" dirty="0">
                        <a:solidFill>
                          <a:srgbClr val="000000"/>
                        </a:solidFill>
                        <a:latin typeface="Calibri"/>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Calibri"/>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r>
              <a:tr h="226913">
                <a:tc>
                  <a:txBody>
                    <a:bodyPr/>
                    <a:lstStyle/>
                    <a:p>
                      <a:pPr algn="l" fontAlgn="t"/>
                      <a:r>
                        <a:rPr lang="en-US" sz="1200" b="0" i="0" u="none" strike="noStrike" dirty="0">
                          <a:solidFill>
                            <a:srgbClr val="000000"/>
                          </a:solidFill>
                          <a:latin typeface="Calibri"/>
                        </a:rPr>
                        <a:t>Current/Advance </a:t>
                      </a:r>
                      <a:r>
                        <a:rPr lang="en-US" sz="1200" b="0" i="0" u="none" strike="noStrike" dirty="0" err="1">
                          <a:solidFill>
                            <a:srgbClr val="000000"/>
                          </a:solidFill>
                          <a:latin typeface="Calibri"/>
                        </a:rPr>
                        <a:t>Refundings</a:t>
                      </a:r>
                      <a:r>
                        <a:rPr lang="en-US" sz="1200" b="0" i="0" u="none" strike="noStrike" dirty="0">
                          <a:solidFill>
                            <a:srgbClr val="000000"/>
                          </a:solidFill>
                          <a:latin typeface="Calibri"/>
                        </a:rPr>
                        <a:t>  </a:t>
                      </a:r>
                    </a:p>
                  </a:txBody>
                  <a:tcPr marL="9525" marR="9525" marT="9525"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smtClean="0">
                          <a:solidFill>
                            <a:srgbClr val="000000"/>
                          </a:solidFill>
                          <a:latin typeface="Calibri"/>
                          <a:cs typeface="Arial"/>
                        </a:rPr>
                        <a:t>$300,000,000 </a:t>
                      </a:r>
                      <a:endParaRPr lang="en-US" sz="12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latin typeface="Calibri"/>
                          <a:cs typeface="Arial"/>
                        </a:rPr>
                        <a:t> </a:t>
                      </a:r>
                      <a:endParaRPr lang="en-US" sz="12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98">
                <a:tc>
                  <a:txBody>
                    <a:bodyPr/>
                    <a:lstStyle/>
                    <a:p>
                      <a:pPr algn="l" fontAlgn="t"/>
                      <a:r>
                        <a:rPr lang="en-US" sz="1200" b="0" i="0" u="none" strike="noStrike">
                          <a:solidFill>
                            <a:srgbClr val="000000"/>
                          </a:solidFill>
                          <a:latin typeface="Calibri"/>
                        </a:rPr>
                        <a:t>Certificate of Obligation Series 2010</a:t>
                      </a:r>
                    </a:p>
                  </a:txBody>
                  <a:tcPr marL="9525" marR="9525"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smtClean="0">
                          <a:solidFill>
                            <a:srgbClr val="000000"/>
                          </a:solidFill>
                          <a:latin typeface="Calibri"/>
                          <a:cs typeface="Arial"/>
                        </a:rPr>
                        <a:t>$10,000,000 </a:t>
                      </a:r>
                      <a:endParaRPr lang="en-US" sz="12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latin typeface="Calibri"/>
                          <a:cs typeface="Arial"/>
                        </a:rPr>
                        <a:t>Demolition Program</a:t>
                      </a:r>
                      <a:endParaRPr lang="en-US" sz="1200" b="1" i="0" u="none" strike="noStrike">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6284">
                <a:tc>
                  <a:txBody>
                    <a:bodyPr/>
                    <a:lstStyle/>
                    <a:p>
                      <a:pPr algn="r" fontAlgn="t"/>
                      <a:r>
                        <a:rPr lang="en-US" sz="1200" b="0" i="0" u="none" strike="noStrike" dirty="0">
                          <a:solidFill>
                            <a:srgbClr val="000000"/>
                          </a:solidFill>
                          <a:latin typeface="Calibri"/>
                          <a:cs typeface="Arial"/>
                        </a:rPr>
                        <a:t>Total</a:t>
                      </a:r>
                      <a:endParaRPr lang="en-US" sz="1200" b="0" i="0" u="none" strike="noStrike" dirty="0">
                        <a:solidFill>
                          <a:srgbClr val="000000"/>
                        </a:solidFill>
                        <a:latin typeface="Calibri"/>
                      </a:endParaRP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t"/>
                      <a:r>
                        <a:rPr lang="en-US" sz="1200" b="1" i="0" u="dbl" strike="noStrike" dirty="0" smtClean="0">
                          <a:solidFill>
                            <a:srgbClr val="000000"/>
                          </a:solidFill>
                          <a:latin typeface="Calibri"/>
                          <a:cs typeface="Arial"/>
                        </a:rPr>
                        <a:t>$310,000,000 </a:t>
                      </a:r>
                      <a:endParaRPr lang="en-US" sz="1200" b="1" i="0" u="dbl" strike="noStrike" dirty="0">
                        <a:solidFill>
                          <a:srgbClr val="000000"/>
                        </a:solidFill>
                        <a:latin typeface="Calibri"/>
                      </a:endParaRP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t"/>
                      <a:endParaRPr lang="en-US" sz="1200" b="0" i="0" u="none" strike="noStrike">
                        <a:solidFill>
                          <a:srgbClr val="000000"/>
                        </a:solidFill>
                        <a:latin typeface="Calibri"/>
                      </a:endParaRPr>
                    </a:p>
                  </a:txBody>
                  <a:tcPr marL="9525" marR="9525" marT="9525" marB="0">
                    <a:lnL>
                      <a:noFill/>
                    </a:lnL>
                    <a:lnR>
                      <a:noFill/>
                    </a:lnR>
                    <a:lnT w="19050" cap="flat" cmpd="sng" algn="ctr">
                      <a:solidFill>
                        <a:srgbClr val="000000"/>
                      </a:solidFill>
                      <a:prstDash val="solid"/>
                      <a:round/>
                      <a:headEnd type="none" w="med" len="med"/>
                      <a:tailEnd type="none" w="med" len="med"/>
                    </a:lnT>
                    <a:lnB>
                      <a:noFill/>
                    </a:lnB>
                  </a:tcPr>
                </a:tc>
              </a:tr>
              <a:tr h="191844">
                <a:tc>
                  <a:txBody>
                    <a:bodyPr/>
                    <a:lstStyle/>
                    <a:p>
                      <a:pPr algn="r" fontAlgn="t"/>
                      <a:endParaRPr lang="en-US" sz="1200" b="1" i="0" u="none" strike="noStrike" dirty="0">
                        <a:solidFill>
                          <a:srgbClr val="000000"/>
                        </a:solidFill>
                        <a:latin typeface="Calibri"/>
                      </a:endParaRPr>
                    </a:p>
                  </a:txBody>
                  <a:tcPr marL="9525" marR="9525" marT="9525" marB="0">
                    <a:lnL>
                      <a:noFill/>
                    </a:lnL>
                    <a:lnR>
                      <a:noFill/>
                    </a:lnR>
                    <a:lnT>
                      <a:noFill/>
                    </a:lnT>
                    <a:lnB>
                      <a:noFill/>
                    </a:lnB>
                  </a:tcPr>
                </a:tc>
                <a:tc>
                  <a:txBody>
                    <a:bodyPr/>
                    <a:lstStyle/>
                    <a:p>
                      <a:pPr algn="ctr" fontAlgn="t"/>
                      <a:endParaRPr lang="en-US" sz="1200" b="1" i="0" u="none" strike="noStrike" dirty="0">
                        <a:solidFill>
                          <a:srgbClr val="000000"/>
                        </a:solidFill>
                        <a:latin typeface="Calibri"/>
                      </a:endParaRPr>
                    </a:p>
                  </a:txBody>
                  <a:tcPr marL="9525" marR="9525" marT="9525" marB="0">
                    <a:lnL>
                      <a:noFill/>
                    </a:lnL>
                    <a:lnR>
                      <a:noFill/>
                    </a:lnR>
                    <a:lnT>
                      <a:noFill/>
                    </a:lnT>
                    <a:lnB>
                      <a:noFill/>
                    </a:lnB>
                  </a:tcPr>
                </a:tc>
                <a:tc>
                  <a:txBody>
                    <a:bodyPr/>
                    <a:lstStyle/>
                    <a:p>
                      <a:pPr algn="l" fontAlgn="t"/>
                      <a:endParaRPr lang="en-US" sz="1200" b="0" i="0" u="none" strike="noStrike">
                        <a:solidFill>
                          <a:srgbClr val="000000"/>
                        </a:solidFill>
                        <a:latin typeface="Calibri"/>
                      </a:endParaRPr>
                    </a:p>
                  </a:txBody>
                  <a:tcPr marL="9525" marR="9525" marT="9525" marB="0">
                    <a:lnL>
                      <a:noFill/>
                    </a:lnL>
                    <a:lnR>
                      <a:noFill/>
                    </a:lnR>
                    <a:lnT>
                      <a:noFill/>
                    </a:lnT>
                    <a:lnB>
                      <a:noFill/>
                    </a:lnB>
                  </a:tcPr>
                </a:tc>
              </a:tr>
              <a:tr h="206284">
                <a:tc>
                  <a:txBody>
                    <a:bodyPr/>
                    <a:lstStyle/>
                    <a:p>
                      <a:pPr algn="r" fontAlgn="t"/>
                      <a:r>
                        <a:rPr lang="en-US" sz="1200" b="1" i="0" u="none" strike="noStrike" dirty="0" smtClean="0">
                          <a:solidFill>
                            <a:srgbClr val="FFFFFF"/>
                          </a:solidFill>
                          <a:latin typeface="Calibri"/>
                          <a:cs typeface="Arial"/>
                        </a:rPr>
                        <a:t>Grand Total</a:t>
                      </a:r>
                      <a:endParaRPr lang="en-US" sz="1200" b="1" i="0" u="none" strike="noStrike" dirty="0">
                        <a:solidFill>
                          <a:srgbClr val="FFFFFF"/>
                        </a:solidFill>
                        <a:latin typeface="Calibri"/>
                      </a:endParaRPr>
                    </a:p>
                  </a:txBody>
                  <a:tcPr marL="9525" marR="9525" marT="9525" marB="0">
                    <a:lnL>
                      <a:noFill/>
                    </a:lnL>
                    <a:lnR>
                      <a:noFill/>
                    </a:lnR>
                    <a:lnT>
                      <a:noFill/>
                    </a:lnT>
                    <a:lnB>
                      <a:noFill/>
                    </a:lnB>
                    <a:solidFill>
                      <a:srgbClr val="8DB4E3"/>
                    </a:solidFill>
                  </a:tcPr>
                </a:tc>
                <a:tc>
                  <a:txBody>
                    <a:bodyPr/>
                    <a:lstStyle/>
                    <a:p>
                      <a:pPr algn="ctr" fontAlgn="t"/>
                      <a:r>
                        <a:rPr lang="en-US" sz="1200" b="1" i="0" u="none" strike="noStrike" dirty="0" smtClean="0">
                          <a:solidFill>
                            <a:srgbClr val="FFFFFF"/>
                          </a:solidFill>
                          <a:latin typeface="Calibri"/>
                          <a:cs typeface="Arial"/>
                        </a:rPr>
                        <a:t>$500,000,000 </a:t>
                      </a:r>
                      <a:endParaRPr lang="en-US" sz="1200" b="1" i="0" u="none" strike="noStrike" dirty="0">
                        <a:solidFill>
                          <a:srgbClr val="FFFFFF"/>
                        </a:solidFill>
                        <a:latin typeface="Calibri"/>
                      </a:endParaRPr>
                    </a:p>
                  </a:txBody>
                  <a:tcPr marL="9525" marR="9525" marT="9525" marB="0">
                    <a:lnL>
                      <a:noFill/>
                    </a:lnL>
                    <a:lnR>
                      <a:noFill/>
                    </a:lnR>
                    <a:lnT>
                      <a:noFill/>
                    </a:lnT>
                    <a:lnB>
                      <a:noFill/>
                    </a:lnB>
                    <a:solidFill>
                      <a:srgbClr val="8DB4E3"/>
                    </a:solidFill>
                  </a:tcPr>
                </a:tc>
                <a:tc>
                  <a:txBody>
                    <a:bodyPr/>
                    <a:lstStyle/>
                    <a:p>
                      <a:pPr algn="l" fontAlgn="t"/>
                      <a:r>
                        <a:rPr lang="en-US" sz="1200" b="0" i="0" u="none" strike="noStrike" dirty="0">
                          <a:solidFill>
                            <a:srgbClr val="FFFFFF"/>
                          </a:solidFill>
                          <a:latin typeface="Calibri"/>
                        </a:rPr>
                        <a:t> </a:t>
                      </a:r>
                    </a:p>
                  </a:txBody>
                  <a:tcPr marL="9525" marR="9525" marT="9525" marB="0">
                    <a:lnL>
                      <a:noFill/>
                    </a:lnL>
                    <a:lnR>
                      <a:noFill/>
                    </a:lnR>
                    <a:lnT>
                      <a:noFill/>
                    </a:lnT>
                    <a:lnB>
                      <a:noFill/>
                    </a:lnB>
                    <a:solidFill>
                      <a:srgbClr val="8DB4E3"/>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p:spPr>
        <p:txBody>
          <a:bodyPr>
            <a:noAutofit/>
          </a:bodyPr>
          <a:lstStyle/>
          <a:p>
            <a:pPr>
              <a:lnSpc>
                <a:spcPct val="90000"/>
              </a:lnSpc>
              <a:spcAft>
                <a:spcPts val="600"/>
              </a:spcAft>
            </a:pPr>
            <a:r>
              <a:rPr lang="en-US" sz="2200" dirty="0" smtClean="0"/>
              <a:t>The issuance of the proposed Convention and Entertainment Facilities Department Hotel Occupancy Tax (HOT) and Special Revenue Refunding Bonds, Series 2012 are in response to favorable market conditions.</a:t>
            </a:r>
          </a:p>
          <a:p>
            <a:pPr>
              <a:lnSpc>
                <a:spcPct val="90000"/>
              </a:lnSpc>
            </a:pPr>
            <a:r>
              <a:rPr lang="en-US" sz="2200" dirty="0" smtClean="0"/>
              <a:t>The FWG recommends issuing the Series 2012 Bonds to refinance the currently outstanding Series 2001B Bonds at lower current market interest rates and produce an estimated $4.9 million of present value savings, which constitutes an estimated 11.9% saving.</a:t>
            </a:r>
          </a:p>
          <a:p>
            <a:pPr>
              <a:lnSpc>
                <a:spcPct val="90000"/>
              </a:lnSpc>
            </a:pPr>
            <a:endParaRPr lang="en-US" sz="2200" dirty="0" smtClean="0">
              <a:cs typeface="Arial" pitchFamily="34" charset="0"/>
            </a:endParaRPr>
          </a:p>
          <a:p>
            <a:pPr>
              <a:lnSpc>
                <a:spcPct val="90000"/>
              </a:lnSpc>
            </a:pPr>
            <a:r>
              <a:rPr lang="en-US" sz="2200" dirty="0" smtClean="0">
                <a:cs typeface="Arial" pitchFamily="34" charset="0"/>
              </a:rPr>
              <a:t>RCA is expected to be brought before Council in March.</a:t>
            </a:r>
          </a:p>
        </p:txBody>
      </p:sp>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5</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fontScale="85000" lnSpcReduction="20000"/>
          </a:bodyPr>
          <a:lstStyle/>
          <a:p>
            <a:pPr lvl="0">
              <a:spcBef>
                <a:spcPct val="0"/>
              </a:spcBef>
              <a:defRPr/>
            </a:pPr>
            <a:r>
              <a:rPr lang="en-US" sz="3200" dirty="0" smtClean="0"/>
              <a:t>C &amp; E Revenue Refunding Bonds </a:t>
            </a:r>
          </a:p>
          <a:p>
            <a:pPr lvl="0">
              <a:spcBef>
                <a:spcPct val="0"/>
              </a:spcBef>
              <a:defRPr/>
            </a:pPr>
            <a:r>
              <a:rPr lang="en-US" sz="3200" dirty="0" smtClean="0"/>
              <a:t>Series 2012</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2539</TotalTime>
  <Words>452</Words>
  <Application>Microsoft Office PowerPoint</Application>
  <PresentationFormat>On-screen Show (4:3)</PresentationFormat>
  <Paragraphs>99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Upcoming Financial Transactions</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e134907</dc:creator>
  <cp:lastModifiedBy>Sallie Alcorn</cp:lastModifiedBy>
  <cp:revision>216</cp:revision>
  <dcterms:created xsi:type="dcterms:W3CDTF">2011-06-01T20:02:04Z</dcterms:created>
  <dcterms:modified xsi:type="dcterms:W3CDTF">2012-03-02T16:33:12Z</dcterms:modified>
</cp:coreProperties>
</file>