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2">
  <p:sldMasterIdLst>
    <p:sldMasterId id="2147483648" r:id="rId4"/>
    <p:sldMasterId id="2147483828" r:id="rId5"/>
  </p:sldMasterIdLst>
  <p:notesMasterIdLst>
    <p:notesMasterId r:id="rId14"/>
  </p:notesMasterIdLst>
  <p:handoutMasterIdLst>
    <p:handoutMasterId r:id="rId15"/>
  </p:handoutMasterIdLst>
  <p:sldIdLst>
    <p:sldId id="796" r:id="rId6"/>
    <p:sldId id="1355" r:id="rId7"/>
    <p:sldId id="1363" r:id="rId8"/>
    <p:sldId id="815" r:id="rId9"/>
    <p:sldId id="816" r:id="rId10"/>
    <p:sldId id="808" r:id="rId11"/>
    <p:sldId id="1360" r:id="rId12"/>
    <p:sldId id="795" r:id="rId13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B8A3D70-1C4D-461C-B9AA-19C96EFFB455}">
          <p14:sldIdLst>
            <p14:sldId id="796"/>
            <p14:sldId id="1355"/>
            <p14:sldId id="1363"/>
            <p14:sldId id="815"/>
            <p14:sldId id="816"/>
            <p14:sldId id="808"/>
            <p14:sldId id="1360"/>
            <p14:sldId id="795"/>
          </p14:sldIdLst>
        </p14:section>
        <p14:section name="Untitled Section" id="{0602F2C0-2888-42A5-9117-75EB9ACEC87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424">
          <p15:clr>
            <a:srgbClr val="A4A3A4"/>
          </p15:clr>
        </p15:guide>
        <p15:guide id="2" orient="horz" pos="880">
          <p15:clr>
            <a:srgbClr val="A4A3A4"/>
          </p15:clr>
        </p15:guide>
        <p15:guide id="3" pos="1675">
          <p15:clr>
            <a:srgbClr val="A4A3A4"/>
          </p15:clr>
        </p15:guide>
        <p15:guide id="4" pos="41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nzalez, Abigail M. - OBO" initials="GAM-O" lastIdx="5" clrIdx="0"/>
  <p:cmAuthor id="2" name="Microsoft Office User" initials="MOU" lastIdx="1" clrIdx="1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3" name="Meadows, Norma - OBO" initials="MN-O" lastIdx="9" clrIdx="2">
    <p:extLst>
      <p:ext uri="{19B8F6BF-5375-455C-9EA6-DF929625EA0E}">
        <p15:presenceInfo xmlns:p15="http://schemas.microsoft.com/office/powerpoint/2012/main" userId="S::Norma.Meadows@houstontx.gov::f54386b9-23e4-4bd7-9616-6726e375ae95" providerId="AD"/>
      </p:ext>
    </p:extLst>
  </p:cmAuthor>
  <p:cmAuthor id="4" name="Cajoles, Pearl - OBO" initials="CP-O" lastIdx="2" clrIdx="3">
    <p:extLst>
      <p:ext uri="{19B8F6BF-5375-455C-9EA6-DF929625EA0E}">
        <p15:presenceInfo xmlns:p15="http://schemas.microsoft.com/office/powerpoint/2012/main" userId="S::Pearl.Cajoles@houstontx.gov::01bf6417-cb6d-4fb9-8430-99d5e6d24f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1866"/>
    <a:srgbClr val="01E106"/>
    <a:srgbClr val="9E0000"/>
    <a:srgbClr val="5684C2"/>
    <a:srgbClr val="920000"/>
    <a:srgbClr val="C98F0A"/>
    <a:srgbClr val="3BDBFB"/>
    <a:srgbClr val="1C2F85"/>
    <a:srgbClr val="5268AF"/>
    <a:srgbClr val="9CC0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60"/>
    <p:restoredTop sz="63836" autoAdjust="0"/>
  </p:normalViewPr>
  <p:slideViewPr>
    <p:cSldViewPr snapToGrid="0">
      <p:cViewPr varScale="1">
        <p:scale>
          <a:sx n="64" d="100"/>
          <a:sy n="64" d="100"/>
        </p:scale>
        <p:origin x="246" y="66"/>
      </p:cViewPr>
      <p:guideLst>
        <p:guide orient="horz" pos="3424"/>
        <p:guide orient="horz" pos="880"/>
        <p:guide pos="1675"/>
        <p:guide pos="410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rray, Marsha E. - OBO" userId="d1ec5861-3a95-4b5c-b773-d96f643b42e7" providerId="ADAL" clId="{BB958406-3349-47D3-90B9-1F50AF1BE3C4}"/>
    <pc:docChg chg="custSel modSld">
      <pc:chgData name="Murray, Marsha E. - OBO" userId="d1ec5861-3a95-4b5c-b773-d96f643b42e7" providerId="ADAL" clId="{BB958406-3349-47D3-90B9-1F50AF1BE3C4}" dt="2020-09-09T15:07:30.289" v="6" actId="20577"/>
      <pc:docMkLst>
        <pc:docMk/>
      </pc:docMkLst>
      <pc:sldChg chg="modNotesTx">
        <pc:chgData name="Murray, Marsha E. - OBO" userId="d1ec5861-3a95-4b5c-b773-d96f643b42e7" providerId="ADAL" clId="{BB958406-3349-47D3-90B9-1F50AF1BE3C4}" dt="2020-09-09T15:07:30.289" v="6" actId="20577"/>
        <pc:sldMkLst>
          <pc:docMk/>
          <pc:sldMk cId="0" sldId="796"/>
        </pc:sldMkLst>
      </pc:sldChg>
      <pc:sldChg chg="modNotesTx">
        <pc:chgData name="Murray, Marsha E. - OBO" userId="d1ec5861-3a95-4b5c-b773-d96f643b42e7" providerId="ADAL" clId="{BB958406-3349-47D3-90B9-1F50AF1BE3C4}" dt="2020-09-09T15:06:53.362" v="4" actId="20577"/>
        <pc:sldMkLst>
          <pc:docMk/>
          <pc:sldMk cId="3390399771" sldId="808"/>
        </pc:sldMkLst>
      </pc:sldChg>
      <pc:sldChg chg="modNotesTx">
        <pc:chgData name="Murray, Marsha E. - OBO" userId="d1ec5861-3a95-4b5c-b773-d96f643b42e7" providerId="ADAL" clId="{BB958406-3349-47D3-90B9-1F50AF1BE3C4}" dt="2020-09-09T15:06:36.042" v="1" actId="20577"/>
        <pc:sldMkLst>
          <pc:docMk/>
          <pc:sldMk cId="0" sldId="815"/>
        </pc:sldMkLst>
      </pc:sldChg>
      <pc:sldChg chg="modNotesTx">
        <pc:chgData name="Murray, Marsha E. - OBO" userId="d1ec5861-3a95-4b5c-b773-d96f643b42e7" providerId="ADAL" clId="{BB958406-3349-47D3-90B9-1F50AF1BE3C4}" dt="2020-09-09T15:06:47.660" v="3" actId="20577"/>
        <pc:sldMkLst>
          <pc:docMk/>
          <pc:sldMk cId="458338554" sldId="816"/>
        </pc:sldMkLst>
      </pc:sldChg>
      <pc:sldChg chg="modNotesTx">
        <pc:chgData name="Murray, Marsha E. - OBO" userId="d1ec5861-3a95-4b5c-b773-d96f643b42e7" providerId="ADAL" clId="{BB958406-3349-47D3-90B9-1F50AF1BE3C4}" dt="2020-09-09T15:06:57.369" v="5" actId="20577"/>
        <pc:sldMkLst>
          <pc:docMk/>
          <pc:sldMk cId="3245448212" sldId="1360"/>
        </pc:sldMkLst>
      </pc:sldChg>
      <pc:sldChg chg="delCm modNotesTx">
        <pc:chgData name="Murray, Marsha E. - OBO" userId="d1ec5861-3a95-4b5c-b773-d96f643b42e7" providerId="ADAL" clId="{BB958406-3349-47D3-90B9-1F50AF1BE3C4}" dt="2020-09-09T15:06:40.507" v="2" actId="1592"/>
        <pc:sldMkLst>
          <pc:docMk/>
          <pc:sldMk cId="745598940" sldId="1363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C01566-6742-4F9A-AA31-66704761BE9A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583D3009-F5E3-4F5D-856F-318FC92960E3}">
      <dgm:prSet phldrT="[Text]"/>
      <dgm:spPr/>
      <dgm:t>
        <a:bodyPr/>
        <a:lstStyle/>
        <a:p>
          <a:r>
            <a:rPr lang="en-US" dirty="0"/>
            <a:t>Contract Compliance</a:t>
          </a:r>
        </a:p>
      </dgm:t>
    </dgm:pt>
    <dgm:pt modelId="{924E5222-9F99-4C2E-8C1D-EA8D54D097E4}" type="parTrans" cxnId="{A90BA670-BBED-46B2-B3FD-F3AD8B0EA9E8}">
      <dgm:prSet/>
      <dgm:spPr/>
      <dgm:t>
        <a:bodyPr/>
        <a:lstStyle/>
        <a:p>
          <a:endParaRPr lang="en-US"/>
        </a:p>
      </dgm:t>
    </dgm:pt>
    <dgm:pt modelId="{EF93FFA0-8E07-48F7-B57C-5042EA5B96C9}" type="sibTrans" cxnId="{A90BA670-BBED-46B2-B3FD-F3AD8B0EA9E8}">
      <dgm:prSet/>
      <dgm:spPr/>
      <dgm:t>
        <a:bodyPr/>
        <a:lstStyle/>
        <a:p>
          <a:endParaRPr lang="en-US"/>
        </a:p>
      </dgm:t>
    </dgm:pt>
    <dgm:pt modelId="{482CEAB0-774D-40AF-AF5C-95FD2B5AB386}">
      <dgm:prSet phldrT="[Text]"/>
      <dgm:spPr/>
      <dgm:t>
        <a:bodyPr/>
        <a:lstStyle/>
        <a:p>
          <a:r>
            <a:rPr lang="en-US" dirty="0"/>
            <a:t>External Affairs, Workforce Development, and OBOSC</a:t>
          </a:r>
        </a:p>
      </dgm:t>
    </dgm:pt>
    <dgm:pt modelId="{17B922B6-5B51-4D0B-B367-7D752E9E60C7}" type="parTrans" cxnId="{B074C033-D178-486D-B7BE-FFD00071B4ED}">
      <dgm:prSet/>
      <dgm:spPr/>
      <dgm:t>
        <a:bodyPr/>
        <a:lstStyle/>
        <a:p>
          <a:endParaRPr lang="en-US"/>
        </a:p>
      </dgm:t>
    </dgm:pt>
    <dgm:pt modelId="{2658BE07-A64E-40E6-A67E-0DD6631DB91C}" type="sibTrans" cxnId="{B074C033-D178-486D-B7BE-FFD00071B4ED}">
      <dgm:prSet/>
      <dgm:spPr/>
      <dgm:t>
        <a:bodyPr/>
        <a:lstStyle/>
        <a:p>
          <a:endParaRPr lang="en-US"/>
        </a:p>
      </dgm:t>
    </dgm:pt>
    <dgm:pt modelId="{183A8AED-39B2-40DA-B07E-39AA4047C405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Certification</a:t>
          </a:r>
        </a:p>
      </dgm:t>
    </dgm:pt>
    <dgm:pt modelId="{91924A31-AD6E-4E38-982F-A41538203D65}" type="parTrans" cxnId="{3E4F1446-AC0C-4CC4-A766-9D993AFF629B}">
      <dgm:prSet/>
      <dgm:spPr/>
      <dgm:t>
        <a:bodyPr/>
        <a:lstStyle/>
        <a:p>
          <a:endParaRPr lang="en-US"/>
        </a:p>
      </dgm:t>
    </dgm:pt>
    <dgm:pt modelId="{29AC6DE3-B87A-4EA8-B270-B2EE17940496}" type="sibTrans" cxnId="{3E4F1446-AC0C-4CC4-A766-9D993AFF629B}">
      <dgm:prSet/>
      <dgm:spPr/>
      <dgm:t>
        <a:bodyPr/>
        <a:lstStyle/>
        <a:p>
          <a:endParaRPr lang="en-US"/>
        </a:p>
      </dgm:t>
    </dgm:pt>
    <dgm:pt modelId="{2AF32230-1405-4BB2-903C-856D1038F1E7}">
      <dgm:prSet phldrT="[Text]"/>
      <dgm:spPr/>
      <dgm:t>
        <a:bodyPr/>
        <a:lstStyle/>
        <a:p>
          <a:r>
            <a:rPr lang="en-US" dirty="0"/>
            <a:t>Houston Airport System-OBO</a:t>
          </a:r>
        </a:p>
      </dgm:t>
    </dgm:pt>
    <dgm:pt modelId="{0638E518-205B-4FD5-BCB0-5B98D3C8C10F}" type="parTrans" cxnId="{F274F25A-4E5B-4B03-94C8-186EF9F32C02}">
      <dgm:prSet/>
      <dgm:spPr/>
      <dgm:t>
        <a:bodyPr/>
        <a:lstStyle/>
        <a:p>
          <a:endParaRPr lang="en-US"/>
        </a:p>
      </dgm:t>
    </dgm:pt>
    <dgm:pt modelId="{F44A1818-AFFF-4980-AD23-70DFAEBCC92E}" type="sibTrans" cxnId="{F274F25A-4E5B-4B03-94C8-186EF9F32C02}">
      <dgm:prSet/>
      <dgm:spPr/>
      <dgm:t>
        <a:bodyPr/>
        <a:lstStyle/>
        <a:p>
          <a:endParaRPr lang="en-US"/>
        </a:p>
      </dgm:t>
    </dgm:pt>
    <dgm:pt modelId="{976C7B43-26D3-40C4-842A-BB9EC51F76DC}" type="pres">
      <dgm:prSet presAssocID="{B8C01566-6742-4F9A-AA31-66704761BE9A}" presName="compositeShape" presStyleCnt="0">
        <dgm:presLayoutVars>
          <dgm:chMax val="7"/>
          <dgm:dir/>
          <dgm:resizeHandles val="exact"/>
        </dgm:presLayoutVars>
      </dgm:prSet>
      <dgm:spPr/>
    </dgm:pt>
    <dgm:pt modelId="{BB6ADD97-AB7E-411D-82D5-F91553FAD56C}" type="pres">
      <dgm:prSet presAssocID="{B8C01566-6742-4F9A-AA31-66704761BE9A}" presName="wedge1" presStyleLbl="node1" presStyleIdx="0" presStyleCnt="4" custLinFactNeighborX="357" custLinFactNeighborY="14581"/>
      <dgm:spPr/>
    </dgm:pt>
    <dgm:pt modelId="{B2F3420C-E0FC-4DAB-AED8-377DFAB20B91}" type="pres">
      <dgm:prSet presAssocID="{B8C01566-6742-4F9A-AA31-66704761BE9A}" presName="dummy1a" presStyleCnt="0"/>
      <dgm:spPr/>
    </dgm:pt>
    <dgm:pt modelId="{741E98E2-6947-4FF5-822B-566B3D263A30}" type="pres">
      <dgm:prSet presAssocID="{B8C01566-6742-4F9A-AA31-66704761BE9A}" presName="dummy1b" presStyleCnt="0"/>
      <dgm:spPr/>
    </dgm:pt>
    <dgm:pt modelId="{92CB6C0A-3B2D-4659-A262-4E5B29622903}" type="pres">
      <dgm:prSet presAssocID="{B8C01566-6742-4F9A-AA31-66704761BE9A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7B7BEAB-463F-4BC1-9329-A9279ECA0D0A}" type="pres">
      <dgm:prSet presAssocID="{B8C01566-6742-4F9A-AA31-66704761BE9A}" presName="wedge2" presStyleLbl="node1" presStyleIdx="1" presStyleCnt="4" custLinFactNeighborX="414" custLinFactNeighborY="14871"/>
      <dgm:spPr/>
    </dgm:pt>
    <dgm:pt modelId="{0E1D4A44-7FFE-4D2D-9848-74C8813E60FD}" type="pres">
      <dgm:prSet presAssocID="{B8C01566-6742-4F9A-AA31-66704761BE9A}" presName="dummy2a" presStyleCnt="0"/>
      <dgm:spPr/>
    </dgm:pt>
    <dgm:pt modelId="{43E6300C-DBDD-4883-BADD-9BCE077B0A47}" type="pres">
      <dgm:prSet presAssocID="{B8C01566-6742-4F9A-AA31-66704761BE9A}" presName="dummy2b" presStyleCnt="0"/>
      <dgm:spPr/>
    </dgm:pt>
    <dgm:pt modelId="{21AAAE94-C478-4D71-8293-134E35B2F5B4}" type="pres">
      <dgm:prSet presAssocID="{B8C01566-6742-4F9A-AA31-66704761BE9A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C4CE576-337E-4EAF-A31D-01F1A63531ED}" type="pres">
      <dgm:prSet presAssocID="{B8C01566-6742-4F9A-AA31-66704761BE9A}" presName="wedge3" presStyleLbl="node1" presStyleIdx="2" presStyleCnt="4" custScaleX="104013" custScaleY="99628" custLinFactNeighborY="15285"/>
      <dgm:spPr/>
    </dgm:pt>
    <dgm:pt modelId="{72CED92D-094F-45E4-8DF3-AE8FB0018D09}" type="pres">
      <dgm:prSet presAssocID="{B8C01566-6742-4F9A-AA31-66704761BE9A}" presName="dummy3a" presStyleCnt="0"/>
      <dgm:spPr/>
    </dgm:pt>
    <dgm:pt modelId="{B3F78A19-EB90-4395-9FCF-D1A9D2F3EDBC}" type="pres">
      <dgm:prSet presAssocID="{B8C01566-6742-4F9A-AA31-66704761BE9A}" presName="dummy3b" presStyleCnt="0"/>
      <dgm:spPr/>
    </dgm:pt>
    <dgm:pt modelId="{F3B02E4C-E09E-4580-9C9E-F9C33835AF4A}" type="pres">
      <dgm:prSet presAssocID="{B8C01566-6742-4F9A-AA31-66704761BE9A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9AAE33F-0470-406B-9887-94241922D188}" type="pres">
      <dgm:prSet presAssocID="{B8C01566-6742-4F9A-AA31-66704761BE9A}" presName="wedge4" presStyleLbl="node1" presStyleIdx="3" presStyleCnt="4" custScaleX="98456" custScaleY="105533" custLinFactNeighborY="14923"/>
      <dgm:spPr/>
    </dgm:pt>
    <dgm:pt modelId="{BAD93F68-5264-44FF-B706-7C966E679C51}" type="pres">
      <dgm:prSet presAssocID="{B8C01566-6742-4F9A-AA31-66704761BE9A}" presName="dummy4a" presStyleCnt="0"/>
      <dgm:spPr/>
    </dgm:pt>
    <dgm:pt modelId="{B75F0405-70DE-40DD-9B38-03202BCF8181}" type="pres">
      <dgm:prSet presAssocID="{B8C01566-6742-4F9A-AA31-66704761BE9A}" presName="dummy4b" presStyleCnt="0"/>
      <dgm:spPr/>
    </dgm:pt>
    <dgm:pt modelId="{355B510B-E2C3-43C2-A08B-8335D45BCC08}" type="pres">
      <dgm:prSet presAssocID="{B8C01566-6742-4F9A-AA31-66704761BE9A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A76DD9F4-BBB7-4838-B67F-0E58BBF7DD35}" type="pres">
      <dgm:prSet presAssocID="{29AC6DE3-B87A-4EA8-B270-B2EE17940496}" presName="arrowWedge1" presStyleLbl="fgSibTrans2D1" presStyleIdx="0" presStyleCnt="4" custLinFactNeighborX="-1107" custLinFactNeighborY="-1736"/>
      <dgm:spPr/>
    </dgm:pt>
    <dgm:pt modelId="{56887B48-F5B7-4AE9-BAD6-D6E5D3AF2C8C}" type="pres">
      <dgm:prSet presAssocID="{EF93FFA0-8E07-48F7-B57C-5042EA5B96C9}" presName="arrowWedge2" presStyleLbl="fgSibTrans2D1" presStyleIdx="1" presStyleCnt="4" custLinFactNeighborX="317" custLinFactNeighborY="-684"/>
      <dgm:spPr/>
    </dgm:pt>
    <dgm:pt modelId="{E094BA7C-1C75-4B7B-9F14-DCB032E57C1C}" type="pres">
      <dgm:prSet presAssocID="{F44A1818-AFFF-4980-AD23-70DFAEBCC92E}" presName="arrowWedge3" presStyleLbl="fgSibTrans2D1" presStyleIdx="2" presStyleCnt="4" custScaleX="100813" custScaleY="104659" custLinFactNeighborX="417" custLinFactNeighborY="-1301"/>
      <dgm:spPr/>
    </dgm:pt>
    <dgm:pt modelId="{6D5575B5-2A8A-4E96-A7B1-874D79B528FE}" type="pres">
      <dgm:prSet presAssocID="{2658BE07-A64E-40E6-A67E-0DD6631DB91C}" presName="arrowWedge4" presStyleLbl="fgSibTrans2D1" presStyleIdx="3" presStyleCnt="4" custScaleX="94909" custScaleY="102074" custLinFactNeighborX="-2257" custLinFactNeighborY="49"/>
      <dgm:spPr/>
    </dgm:pt>
  </dgm:ptLst>
  <dgm:cxnLst>
    <dgm:cxn modelId="{9734292D-4F59-4D1F-8DA1-79A6DCAA5DC9}" type="presOf" srcId="{583D3009-F5E3-4F5D-856F-318FC92960E3}" destId="{27B7BEAB-463F-4BC1-9329-A9279ECA0D0A}" srcOrd="0" destOrd="0" presId="urn:microsoft.com/office/officeart/2005/8/layout/cycle8"/>
    <dgm:cxn modelId="{B074C033-D178-486D-B7BE-FFD00071B4ED}" srcId="{B8C01566-6742-4F9A-AA31-66704761BE9A}" destId="{482CEAB0-774D-40AF-AF5C-95FD2B5AB386}" srcOrd="3" destOrd="0" parTransId="{17B922B6-5B51-4D0B-B367-7D752E9E60C7}" sibTransId="{2658BE07-A64E-40E6-A67E-0DD6631DB91C}"/>
    <dgm:cxn modelId="{3E4F1446-AC0C-4CC4-A766-9D993AFF629B}" srcId="{B8C01566-6742-4F9A-AA31-66704761BE9A}" destId="{183A8AED-39B2-40DA-B07E-39AA4047C405}" srcOrd="0" destOrd="0" parTransId="{91924A31-AD6E-4E38-982F-A41538203D65}" sibTransId="{29AC6DE3-B87A-4EA8-B270-B2EE17940496}"/>
    <dgm:cxn modelId="{1E83826B-AC3D-480E-B932-C3E581224641}" type="presOf" srcId="{482CEAB0-774D-40AF-AF5C-95FD2B5AB386}" destId="{D9AAE33F-0470-406B-9887-94241922D188}" srcOrd="0" destOrd="0" presId="urn:microsoft.com/office/officeart/2005/8/layout/cycle8"/>
    <dgm:cxn modelId="{A90BA670-BBED-46B2-B3FD-F3AD8B0EA9E8}" srcId="{B8C01566-6742-4F9A-AA31-66704761BE9A}" destId="{583D3009-F5E3-4F5D-856F-318FC92960E3}" srcOrd="1" destOrd="0" parTransId="{924E5222-9F99-4C2E-8C1D-EA8D54D097E4}" sibTransId="{EF93FFA0-8E07-48F7-B57C-5042EA5B96C9}"/>
    <dgm:cxn modelId="{7BF9F578-BE1A-4101-BD8E-093B9E993B04}" type="presOf" srcId="{183A8AED-39B2-40DA-B07E-39AA4047C405}" destId="{BB6ADD97-AB7E-411D-82D5-F91553FAD56C}" srcOrd="0" destOrd="0" presId="urn:microsoft.com/office/officeart/2005/8/layout/cycle8"/>
    <dgm:cxn modelId="{F274F25A-4E5B-4B03-94C8-186EF9F32C02}" srcId="{B8C01566-6742-4F9A-AA31-66704761BE9A}" destId="{2AF32230-1405-4BB2-903C-856D1038F1E7}" srcOrd="2" destOrd="0" parTransId="{0638E518-205B-4FD5-BCB0-5B98D3C8C10F}" sibTransId="{F44A1818-AFFF-4980-AD23-70DFAEBCC92E}"/>
    <dgm:cxn modelId="{67B29C98-0012-4257-8152-97F2B86974DA}" type="presOf" srcId="{2AF32230-1405-4BB2-903C-856D1038F1E7}" destId="{F3B02E4C-E09E-4580-9C9E-F9C33835AF4A}" srcOrd="1" destOrd="0" presId="urn:microsoft.com/office/officeart/2005/8/layout/cycle8"/>
    <dgm:cxn modelId="{F9D127BD-04ED-43D6-95D5-71FE0EAFEEA7}" type="presOf" srcId="{B8C01566-6742-4F9A-AA31-66704761BE9A}" destId="{976C7B43-26D3-40C4-842A-BB9EC51F76DC}" srcOrd="0" destOrd="0" presId="urn:microsoft.com/office/officeart/2005/8/layout/cycle8"/>
    <dgm:cxn modelId="{C0FC61CC-3E7A-4B3A-BF6B-31F29E21AE45}" type="presOf" srcId="{2AF32230-1405-4BB2-903C-856D1038F1E7}" destId="{8C4CE576-337E-4EAF-A31D-01F1A63531ED}" srcOrd="0" destOrd="0" presId="urn:microsoft.com/office/officeart/2005/8/layout/cycle8"/>
    <dgm:cxn modelId="{9EC7FAD0-DA27-404C-85FE-54E092AB4E6C}" type="presOf" srcId="{183A8AED-39B2-40DA-B07E-39AA4047C405}" destId="{92CB6C0A-3B2D-4659-A262-4E5B29622903}" srcOrd="1" destOrd="0" presId="urn:microsoft.com/office/officeart/2005/8/layout/cycle8"/>
    <dgm:cxn modelId="{B4A978E7-E5A6-420E-946E-712485883431}" type="presOf" srcId="{583D3009-F5E3-4F5D-856F-318FC92960E3}" destId="{21AAAE94-C478-4D71-8293-134E35B2F5B4}" srcOrd="1" destOrd="0" presId="urn:microsoft.com/office/officeart/2005/8/layout/cycle8"/>
    <dgm:cxn modelId="{4F1879F4-4EA7-472F-8F3D-4C6137B26B36}" type="presOf" srcId="{482CEAB0-774D-40AF-AF5C-95FD2B5AB386}" destId="{355B510B-E2C3-43C2-A08B-8335D45BCC08}" srcOrd="1" destOrd="0" presId="urn:microsoft.com/office/officeart/2005/8/layout/cycle8"/>
    <dgm:cxn modelId="{A1F65319-71AB-4198-8C54-D0D6E9F50FC1}" type="presParOf" srcId="{976C7B43-26D3-40C4-842A-BB9EC51F76DC}" destId="{BB6ADD97-AB7E-411D-82D5-F91553FAD56C}" srcOrd="0" destOrd="0" presId="urn:microsoft.com/office/officeart/2005/8/layout/cycle8"/>
    <dgm:cxn modelId="{B66AB75F-6FAC-4E0F-ABA9-C41BFC1013BD}" type="presParOf" srcId="{976C7B43-26D3-40C4-842A-BB9EC51F76DC}" destId="{B2F3420C-E0FC-4DAB-AED8-377DFAB20B91}" srcOrd="1" destOrd="0" presId="urn:microsoft.com/office/officeart/2005/8/layout/cycle8"/>
    <dgm:cxn modelId="{2CF6832B-100C-4439-9F7A-2CEA7D443345}" type="presParOf" srcId="{976C7B43-26D3-40C4-842A-BB9EC51F76DC}" destId="{741E98E2-6947-4FF5-822B-566B3D263A30}" srcOrd="2" destOrd="0" presId="urn:microsoft.com/office/officeart/2005/8/layout/cycle8"/>
    <dgm:cxn modelId="{2249300C-B934-4F66-95DC-D8A0494334F2}" type="presParOf" srcId="{976C7B43-26D3-40C4-842A-BB9EC51F76DC}" destId="{92CB6C0A-3B2D-4659-A262-4E5B29622903}" srcOrd="3" destOrd="0" presId="urn:microsoft.com/office/officeart/2005/8/layout/cycle8"/>
    <dgm:cxn modelId="{477F7148-6DFF-4830-8E8C-7B721B1CA9BD}" type="presParOf" srcId="{976C7B43-26D3-40C4-842A-BB9EC51F76DC}" destId="{27B7BEAB-463F-4BC1-9329-A9279ECA0D0A}" srcOrd="4" destOrd="0" presId="urn:microsoft.com/office/officeart/2005/8/layout/cycle8"/>
    <dgm:cxn modelId="{86C493FD-0A0E-4EFC-BAB2-A93F32F94643}" type="presParOf" srcId="{976C7B43-26D3-40C4-842A-BB9EC51F76DC}" destId="{0E1D4A44-7FFE-4D2D-9848-74C8813E60FD}" srcOrd="5" destOrd="0" presId="urn:microsoft.com/office/officeart/2005/8/layout/cycle8"/>
    <dgm:cxn modelId="{73BFDFFF-3E6A-415E-A5B9-505AD69AFC55}" type="presParOf" srcId="{976C7B43-26D3-40C4-842A-BB9EC51F76DC}" destId="{43E6300C-DBDD-4883-BADD-9BCE077B0A47}" srcOrd="6" destOrd="0" presId="urn:microsoft.com/office/officeart/2005/8/layout/cycle8"/>
    <dgm:cxn modelId="{52024FDF-B20F-4887-A991-DACD3100874F}" type="presParOf" srcId="{976C7B43-26D3-40C4-842A-BB9EC51F76DC}" destId="{21AAAE94-C478-4D71-8293-134E35B2F5B4}" srcOrd="7" destOrd="0" presId="urn:microsoft.com/office/officeart/2005/8/layout/cycle8"/>
    <dgm:cxn modelId="{926F1F66-162A-4CEE-85C4-A27F52A580D0}" type="presParOf" srcId="{976C7B43-26D3-40C4-842A-BB9EC51F76DC}" destId="{8C4CE576-337E-4EAF-A31D-01F1A63531ED}" srcOrd="8" destOrd="0" presId="urn:microsoft.com/office/officeart/2005/8/layout/cycle8"/>
    <dgm:cxn modelId="{1BBF8CC8-7430-4C76-82D2-F6052A9FB627}" type="presParOf" srcId="{976C7B43-26D3-40C4-842A-BB9EC51F76DC}" destId="{72CED92D-094F-45E4-8DF3-AE8FB0018D09}" srcOrd="9" destOrd="0" presId="urn:microsoft.com/office/officeart/2005/8/layout/cycle8"/>
    <dgm:cxn modelId="{30B5B39B-2951-47A9-902B-EADA48345B89}" type="presParOf" srcId="{976C7B43-26D3-40C4-842A-BB9EC51F76DC}" destId="{B3F78A19-EB90-4395-9FCF-D1A9D2F3EDBC}" srcOrd="10" destOrd="0" presId="urn:microsoft.com/office/officeart/2005/8/layout/cycle8"/>
    <dgm:cxn modelId="{FB0CEB7B-9877-4BE1-AE9C-3A400453C622}" type="presParOf" srcId="{976C7B43-26D3-40C4-842A-BB9EC51F76DC}" destId="{F3B02E4C-E09E-4580-9C9E-F9C33835AF4A}" srcOrd="11" destOrd="0" presId="urn:microsoft.com/office/officeart/2005/8/layout/cycle8"/>
    <dgm:cxn modelId="{4FAFF05B-9FC5-4FFB-A99D-39B4DF8F9E27}" type="presParOf" srcId="{976C7B43-26D3-40C4-842A-BB9EC51F76DC}" destId="{D9AAE33F-0470-406B-9887-94241922D188}" srcOrd="12" destOrd="0" presId="urn:microsoft.com/office/officeart/2005/8/layout/cycle8"/>
    <dgm:cxn modelId="{4371DD3F-B73E-4995-8AFD-FE2288BCEE64}" type="presParOf" srcId="{976C7B43-26D3-40C4-842A-BB9EC51F76DC}" destId="{BAD93F68-5264-44FF-B706-7C966E679C51}" srcOrd="13" destOrd="0" presId="urn:microsoft.com/office/officeart/2005/8/layout/cycle8"/>
    <dgm:cxn modelId="{2DB0E0EF-1655-496A-B97F-3D98FEA5B8F3}" type="presParOf" srcId="{976C7B43-26D3-40C4-842A-BB9EC51F76DC}" destId="{B75F0405-70DE-40DD-9B38-03202BCF8181}" srcOrd="14" destOrd="0" presId="urn:microsoft.com/office/officeart/2005/8/layout/cycle8"/>
    <dgm:cxn modelId="{6407F29C-53ED-4BA3-B943-DCA7611DDAA5}" type="presParOf" srcId="{976C7B43-26D3-40C4-842A-BB9EC51F76DC}" destId="{355B510B-E2C3-43C2-A08B-8335D45BCC08}" srcOrd="15" destOrd="0" presId="urn:microsoft.com/office/officeart/2005/8/layout/cycle8"/>
    <dgm:cxn modelId="{79763C39-0D27-4DD2-A21B-8634E6C7618A}" type="presParOf" srcId="{976C7B43-26D3-40C4-842A-BB9EC51F76DC}" destId="{A76DD9F4-BBB7-4838-B67F-0E58BBF7DD35}" srcOrd="16" destOrd="0" presId="urn:microsoft.com/office/officeart/2005/8/layout/cycle8"/>
    <dgm:cxn modelId="{5BA39BE7-021E-4448-8FEA-FD188791F701}" type="presParOf" srcId="{976C7B43-26D3-40C4-842A-BB9EC51F76DC}" destId="{56887B48-F5B7-4AE9-BAD6-D6E5D3AF2C8C}" srcOrd="17" destOrd="0" presId="urn:microsoft.com/office/officeart/2005/8/layout/cycle8"/>
    <dgm:cxn modelId="{98DA79B3-27A3-4980-834A-906BE19403AE}" type="presParOf" srcId="{976C7B43-26D3-40C4-842A-BB9EC51F76DC}" destId="{E094BA7C-1C75-4B7B-9F14-DCB032E57C1C}" srcOrd="18" destOrd="0" presId="urn:microsoft.com/office/officeart/2005/8/layout/cycle8"/>
    <dgm:cxn modelId="{6FC4BF94-C8D3-4056-BC24-089ADBB926B5}" type="presParOf" srcId="{976C7B43-26D3-40C4-842A-BB9EC51F76DC}" destId="{6D5575B5-2A8A-4E96-A7B1-874D79B528FE}" srcOrd="19" destOrd="0" presId="urn:microsoft.com/office/officeart/2005/8/layout/cycle8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08CFCB-2F77-423D-B6DD-1696836E0F1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ED6345D-BC10-4D13-82BF-9E809BBB2078}">
      <dgm:prSet phldrT="[Text]"/>
      <dgm:spPr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dirty="0"/>
            <a:t>Turnaround Houston Resource Fairs</a:t>
          </a:r>
        </a:p>
      </dgm:t>
    </dgm:pt>
    <dgm:pt modelId="{EE4767FC-956F-49A5-9156-B065DD6A16D5}" type="parTrans" cxnId="{F6E5A38B-7CA0-47DF-A664-C0B1586DD2C3}">
      <dgm:prSet/>
      <dgm:spPr/>
      <dgm:t>
        <a:bodyPr/>
        <a:lstStyle/>
        <a:p>
          <a:endParaRPr lang="en-US"/>
        </a:p>
      </dgm:t>
    </dgm:pt>
    <dgm:pt modelId="{E3A31C1A-1688-4299-A3C2-5C44661A9321}" type="sibTrans" cxnId="{F6E5A38B-7CA0-47DF-A664-C0B1586DD2C3}">
      <dgm:prSet/>
      <dgm:spPr/>
      <dgm:t>
        <a:bodyPr/>
        <a:lstStyle/>
        <a:p>
          <a:endParaRPr lang="en-US"/>
        </a:p>
      </dgm:t>
    </dgm:pt>
    <dgm:pt modelId="{ADDAEEC2-AA05-4604-9FB6-91EBF835A981}">
      <dgm:prSet/>
      <dgm:spPr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dirty="0"/>
            <a:t>HBI Acres Homes Construction Program</a:t>
          </a:r>
        </a:p>
      </dgm:t>
    </dgm:pt>
    <dgm:pt modelId="{7C60759A-9F83-43A7-862D-DDFE0A71C483}" type="parTrans" cxnId="{C051A1D5-7D69-404D-8CB1-28C5290ED884}">
      <dgm:prSet/>
      <dgm:spPr/>
      <dgm:t>
        <a:bodyPr/>
        <a:lstStyle/>
        <a:p>
          <a:endParaRPr lang="en-US"/>
        </a:p>
      </dgm:t>
    </dgm:pt>
    <dgm:pt modelId="{6F9EB129-BB1B-4F51-A9A3-24877A9D941E}" type="sibTrans" cxnId="{C051A1D5-7D69-404D-8CB1-28C5290ED884}">
      <dgm:prSet/>
      <dgm:spPr/>
      <dgm:t>
        <a:bodyPr/>
        <a:lstStyle/>
        <a:p>
          <a:endParaRPr lang="en-US"/>
        </a:p>
      </dgm:t>
    </dgm:pt>
    <dgm:pt modelId="{D8C6930C-8BF0-4BC2-B686-2818F26CCC58}">
      <dgm:prSet/>
      <dgm:spPr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dirty="0"/>
            <a:t>Turnaround Entrepreneurship Program </a:t>
          </a:r>
        </a:p>
      </dgm:t>
    </dgm:pt>
    <dgm:pt modelId="{8C8D2FE5-C425-402B-9280-7240F339CEAB}" type="parTrans" cxnId="{EC79ADF6-4F0F-461A-8858-5A1D0948A854}">
      <dgm:prSet/>
      <dgm:spPr/>
      <dgm:t>
        <a:bodyPr/>
        <a:lstStyle/>
        <a:p>
          <a:endParaRPr lang="en-US"/>
        </a:p>
      </dgm:t>
    </dgm:pt>
    <dgm:pt modelId="{0B7A5B75-75B3-4914-9272-316AA2F9D5D2}" type="sibTrans" cxnId="{EC79ADF6-4F0F-461A-8858-5A1D0948A854}">
      <dgm:prSet/>
      <dgm:spPr/>
      <dgm:t>
        <a:bodyPr/>
        <a:lstStyle/>
        <a:p>
          <a:endParaRPr lang="en-US"/>
        </a:p>
      </dgm:t>
    </dgm:pt>
    <dgm:pt modelId="{1F33C8C6-C62B-4C51-A551-000EB4478AF0}" type="pres">
      <dgm:prSet presAssocID="{7108CFCB-2F77-423D-B6DD-1696836E0F1B}" presName="diagram" presStyleCnt="0">
        <dgm:presLayoutVars>
          <dgm:dir/>
          <dgm:resizeHandles val="exact"/>
        </dgm:presLayoutVars>
      </dgm:prSet>
      <dgm:spPr/>
    </dgm:pt>
    <dgm:pt modelId="{5BE435C7-DCDB-4F8E-A6FB-F6AEA9F20C72}" type="pres">
      <dgm:prSet presAssocID="{FED6345D-BC10-4D13-82BF-9E809BBB2078}" presName="node" presStyleLbl="node1" presStyleIdx="0" presStyleCnt="3">
        <dgm:presLayoutVars>
          <dgm:bulletEnabled val="1"/>
        </dgm:presLayoutVars>
      </dgm:prSet>
      <dgm:spPr/>
    </dgm:pt>
    <dgm:pt modelId="{DDDC76EC-5FA8-4D5B-8497-EB1FAD34BB6D}" type="pres">
      <dgm:prSet presAssocID="{E3A31C1A-1688-4299-A3C2-5C44661A9321}" presName="sibTrans" presStyleCnt="0"/>
      <dgm:spPr/>
    </dgm:pt>
    <dgm:pt modelId="{1F1D5481-F705-48C3-A400-D5899EB91993}" type="pres">
      <dgm:prSet presAssocID="{ADDAEEC2-AA05-4604-9FB6-91EBF835A981}" presName="node" presStyleLbl="node1" presStyleIdx="1" presStyleCnt="3" custLinFactNeighborX="757">
        <dgm:presLayoutVars>
          <dgm:bulletEnabled val="1"/>
        </dgm:presLayoutVars>
      </dgm:prSet>
      <dgm:spPr/>
    </dgm:pt>
    <dgm:pt modelId="{AF7D4585-C709-42FD-AA03-75A72CEAD182}" type="pres">
      <dgm:prSet presAssocID="{6F9EB129-BB1B-4F51-A9A3-24877A9D941E}" presName="sibTrans" presStyleCnt="0"/>
      <dgm:spPr/>
    </dgm:pt>
    <dgm:pt modelId="{85425A6F-DC83-4B0A-8548-71D094C7CC72}" type="pres">
      <dgm:prSet presAssocID="{D8C6930C-8BF0-4BC2-B686-2818F26CCC58}" presName="node" presStyleLbl="node1" presStyleIdx="2" presStyleCnt="3">
        <dgm:presLayoutVars>
          <dgm:bulletEnabled val="1"/>
        </dgm:presLayoutVars>
      </dgm:prSet>
      <dgm:spPr/>
    </dgm:pt>
  </dgm:ptLst>
  <dgm:cxnLst>
    <dgm:cxn modelId="{AF1D2064-0570-45E9-8775-7B13718D3EA4}" type="presOf" srcId="{7108CFCB-2F77-423D-B6DD-1696836E0F1B}" destId="{1F33C8C6-C62B-4C51-A551-000EB4478AF0}" srcOrd="0" destOrd="0" presId="urn:microsoft.com/office/officeart/2005/8/layout/default"/>
    <dgm:cxn modelId="{F6E5A38B-7CA0-47DF-A664-C0B1586DD2C3}" srcId="{7108CFCB-2F77-423D-B6DD-1696836E0F1B}" destId="{FED6345D-BC10-4D13-82BF-9E809BBB2078}" srcOrd="0" destOrd="0" parTransId="{EE4767FC-956F-49A5-9156-B065DD6A16D5}" sibTransId="{E3A31C1A-1688-4299-A3C2-5C44661A9321}"/>
    <dgm:cxn modelId="{0D77A1A0-315F-4CDE-B79B-1A3BE6FAC030}" type="presOf" srcId="{FED6345D-BC10-4D13-82BF-9E809BBB2078}" destId="{5BE435C7-DCDB-4F8E-A6FB-F6AEA9F20C72}" srcOrd="0" destOrd="0" presId="urn:microsoft.com/office/officeart/2005/8/layout/default"/>
    <dgm:cxn modelId="{D99245A2-D62D-454D-944B-5E85937E04C2}" type="presOf" srcId="{ADDAEEC2-AA05-4604-9FB6-91EBF835A981}" destId="{1F1D5481-F705-48C3-A400-D5899EB91993}" srcOrd="0" destOrd="0" presId="urn:microsoft.com/office/officeart/2005/8/layout/default"/>
    <dgm:cxn modelId="{C051A1D5-7D69-404D-8CB1-28C5290ED884}" srcId="{7108CFCB-2F77-423D-B6DD-1696836E0F1B}" destId="{ADDAEEC2-AA05-4604-9FB6-91EBF835A981}" srcOrd="1" destOrd="0" parTransId="{7C60759A-9F83-43A7-862D-DDFE0A71C483}" sibTransId="{6F9EB129-BB1B-4F51-A9A3-24877A9D941E}"/>
    <dgm:cxn modelId="{936959D7-9483-4B99-82DE-C8B6322D40D9}" type="presOf" srcId="{D8C6930C-8BF0-4BC2-B686-2818F26CCC58}" destId="{85425A6F-DC83-4B0A-8548-71D094C7CC72}" srcOrd="0" destOrd="0" presId="urn:microsoft.com/office/officeart/2005/8/layout/default"/>
    <dgm:cxn modelId="{EC79ADF6-4F0F-461A-8858-5A1D0948A854}" srcId="{7108CFCB-2F77-423D-B6DD-1696836E0F1B}" destId="{D8C6930C-8BF0-4BC2-B686-2818F26CCC58}" srcOrd="2" destOrd="0" parTransId="{8C8D2FE5-C425-402B-9280-7240F339CEAB}" sibTransId="{0B7A5B75-75B3-4914-9272-316AA2F9D5D2}"/>
    <dgm:cxn modelId="{59F0B910-0DE1-4A1D-9F9D-D8FCB1B54CC4}" type="presParOf" srcId="{1F33C8C6-C62B-4C51-A551-000EB4478AF0}" destId="{5BE435C7-DCDB-4F8E-A6FB-F6AEA9F20C72}" srcOrd="0" destOrd="0" presId="urn:microsoft.com/office/officeart/2005/8/layout/default"/>
    <dgm:cxn modelId="{1C4931B6-3E9D-45A9-895A-C4D56850A52C}" type="presParOf" srcId="{1F33C8C6-C62B-4C51-A551-000EB4478AF0}" destId="{DDDC76EC-5FA8-4D5B-8497-EB1FAD34BB6D}" srcOrd="1" destOrd="0" presId="urn:microsoft.com/office/officeart/2005/8/layout/default"/>
    <dgm:cxn modelId="{DA43F65B-CB42-4227-9F92-FC04AA3CC65E}" type="presParOf" srcId="{1F33C8C6-C62B-4C51-A551-000EB4478AF0}" destId="{1F1D5481-F705-48C3-A400-D5899EB91993}" srcOrd="2" destOrd="0" presId="urn:microsoft.com/office/officeart/2005/8/layout/default"/>
    <dgm:cxn modelId="{56009594-B3C2-4E63-AD10-9AA08CD6820C}" type="presParOf" srcId="{1F33C8C6-C62B-4C51-A551-000EB4478AF0}" destId="{AF7D4585-C709-42FD-AA03-75A72CEAD182}" srcOrd="3" destOrd="0" presId="urn:microsoft.com/office/officeart/2005/8/layout/default"/>
    <dgm:cxn modelId="{C5B1BDA1-E5D3-4C05-BF4C-E3AF32F7D696}" type="presParOf" srcId="{1F33C8C6-C62B-4C51-A551-000EB4478AF0}" destId="{85425A6F-DC83-4B0A-8548-71D094C7CC72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6ADD97-AB7E-411D-82D5-F91553FAD56C}">
      <dsp:nvSpPr>
        <dsp:cNvPr id="0" name=""/>
        <dsp:cNvSpPr/>
      </dsp:nvSpPr>
      <dsp:spPr>
        <a:xfrm>
          <a:off x="2129771" y="861202"/>
          <a:ext cx="3692655" cy="3692655"/>
        </a:xfrm>
        <a:prstGeom prst="pie">
          <a:avLst>
            <a:gd name="adj1" fmla="val 162000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/>
              </a:solidFill>
            </a:rPr>
            <a:t>Certification</a:t>
          </a:r>
        </a:p>
      </dsp:txBody>
      <dsp:txXfrm>
        <a:off x="4089956" y="1626549"/>
        <a:ext cx="1362765" cy="1011084"/>
      </dsp:txXfrm>
    </dsp:sp>
    <dsp:sp modelId="{27B7BEAB-463F-4BC1-9329-A9279ECA0D0A}">
      <dsp:nvSpPr>
        <dsp:cNvPr id="0" name=""/>
        <dsp:cNvSpPr/>
      </dsp:nvSpPr>
      <dsp:spPr>
        <a:xfrm>
          <a:off x="2131876" y="995878"/>
          <a:ext cx="3692655" cy="3692655"/>
        </a:xfrm>
        <a:prstGeom prst="pie">
          <a:avLst>
            <a:gd name="adj1" fmla="val 0"/>
            <a:gd name="adj2" fmla="val 54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Contract Compliance</a:t>
          </a:r>
        </a:p>
      </dsp:txBody>
      <dsp:txXfrm>
        <a:off x="4092061" y="2912103"/>
        <a:ext cx="1362765" cy="1011084"/>
      </dsp:txXfrm>
    </dsp:sp>
    <dsp:sp modelId="{8C4CE576-337E-4EAF-A31D-01F1A63531ED}">
      <dsp:nvSpPr>
        <dsp:cNvPr id="0" name=""/>
        <dsp:cNvSpPr/>
      </dsp:nvSpPr>
      <dsp:spPr>
        <a:xfrm>
          <a:off x="1918528" y="1018034"/>
          <a:ext cx="3840842" cy="3678919"/>
        </a:xfrm>
        <a:prstGeom prst="pie">
          <a:avLst>
            <a:gd name="adj1" fmla="val 5400000"/>
            <a:gd name="adj2" fmla="val 10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Houston Airport System-OBO</a:t>
          </a:r>
        </a:p>
      </dsp:txBody>
      <dsp:txXfrm>
        <a:off x="2303069" y="2927131"/>
        <a:ext cx="1417453" cy="1007323"/>
      </dsp:txXfrm>
    </dsp:sp>
    <dsp:sp modelId="{D9AAE33F-0470-406B-9887-94241922D188}">
      <dsp:nvSpPr>
        <dsp:cNvPr id="0" name=""/>
        <dsp:cNvSpPr/>
      </dsp:nvSpPr>
      <dsp:spPr>
        <a:xfrm>
          <a:off x="2021128" y="771674"/>
          <a:ext cx="3635641" cy="3896970"/>
        </a:xfrm>
        <a:prstGeom prst="pie">
          <a:avLst>
            <a:gd name="adj1" fmla="val 108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External Affairs, Workforce Development, and OBOSC</a:t>
          </a:r>
        </a:p>
      </dsp:txBody>
      <dsp:txXfrm>
        <a:off x="2385125" y="1579367"/>
        <a:ext cx="1341724" cy="1067027"/>
      </dsp:txXfrm>
    </dsp:sp>
    <dsp:sp modelId="{A76DD9F4-BBB7-4838-B67F-0E58BBF7DD35}">
      <dsp:nvSpPr>
        <dsp:cNvPr id="0" name=""/>
        <dsp:cNvSpPr/>
      </dsp:nvSpPr>
      <dsp:spPr>
        <a:xfrm>
          <a:off x="1855240" y="560568"/>
          <a:ext cx="4149841" cy="4149841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887B48-F5B7-4AE9-BAD6-D6E5D3AF2C8C}">
      <dsp:nvSpPr>
        <dsp:cNvPr id="0" name=""/>
        <dsp:cNvSpPr/>
      </dsp:nvSpPr>
      <dsp:spPr>
        <a:xfrm>
          <a:off x="1916438" y="738901"/>
          <a:ext cx="4149841" cy="4149841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94BA7C-1C75-4B7B-9F14-DCB032E57C1C}">
      <dsp:nvSpPr>
        <dsp:cNvPr id="0" name=""/>
        <dsp:cNvSpPr/>
      </dsp:nvSpPr>
      <dsp:spPr>
        <a:xfrm>
          <a:off x="1763741" y="631980"/>
          <a:ext cx="4183580" cy="4343183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5575B5-2A8A-4E96-A7B1-874D79B528FE}">
      <dsp:nvSpPr>
        <dsp:cNvPr id="0" name=""/>
        <dsp:cNvSpPr/>
      </dsp:nvSpPr>
      <dsp:spPr>
        <a:xfrm>
          <a:off x="1776278" y="603241"/>
          <a:ext cx="3938573" cy="4235909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E435C7-DCDB-4F8E-A6FB-F6AEA9F20C72}">
      <dsp:nvSpPr>
        <dsp:cNvPr id="0" name=""/>
        <dsp:cNvSpPr/>
      </dsp:nvSpPr>
      <dsp:spPr>
        <a:xfrm>
          <a:off x="376010" y="294"/>
          <a:ext cx="2043842" cy="12263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635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900" kern="1200" dirty="0"/>
            <a:t>Turnaround Houston Resource Fairs</a:t>
          </a:r>
        </a:p>
      </dsp:txBody>
      <dsp:txXfrm>
        <a:off x="376010" y="294"/>
        <a:ext cx="2043842" cy="1226305"/>
      </dsp:txXfrm>
    </dsp:sp>
    <dsp:sp modelId="{1F1D5481-F705-48C3-A400-D5899EB91993}">
      <dsp:nvSpPr>
        <dsp:cNvPr id="0" name=""/>
        <dsp:cNvSpPr/>
      </dsp:nvSpPr>
      <dsp:spPr>
        <a:xfrm>
          <a:off x="2639708" y="294"/>
          <a:ext cx="2043842" cy="12263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635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900" kern="1200" dirty="0"/>
            <a:t>HBI Acres Homes Construction Program</a:t>
          </a:r>
        </a:p>
      </dsp:txBody>
      <dsp:txXfrm>
        <a:off x="2639708" y="294"/>
        <a:ext cx="2043842" cy="1226305"/>
      </dsp:txXfrm>
    </dsp:sp>
    <dsp:sp modelId="{85425A6F-DC83-4B0A-8548-71D094C7CC72}">
      <dsp:nvSpPr>
        <dsp:cNvPr id="0" name=""/>
        <dsp:cNvSpPr/>
      </dsp:nvSpPr>
      <dsp:spPr>
        <a:xfrm>
          <a:off x="4872463" y="294"/>
          <a:ext cx="2043842" cy="12263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635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900" kern="1200" dirty="0"/>
            <a:t>Turnaround Entrepreneurship Program </a:t>
          </a:r>
        </a:p>
      </dsp:txBody>
      <dsp:txXfrm>
        <a:off x="4872463" y="294"/>
        <a:ext cx="2043842" cy="12263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726267" y="4"/>
            <a:ext cx="4284133" cy="61976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52F85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Presentation Template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38883" y="8831580"/>
            <a:ext cx="2726267" cy="464820"/>
          </a:xfrm>
          <a:prstGeom prst="rect">
            <a:avLst/>
          </a:prstGeom>
        </p:spPr>
        <p:txBody>
          <a:bodyPr vert="horz" wrap="square" lIns="93150" tIns="46574" rIns="93150" bIns="46574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7F7F7F"/>
                </a:solidFill>
                <a:cs typeface="Arial" pitchFamily="34" charset="0"/>
              </a:defRPr>
            </a:lvl1pPr>
          </a:lstStyle>
          <a:p>
            <a:fld id="{FEEE264D-55F0-490C-B2BC-70B0471B9409}" type="datetime1">
              <a:rPr lang="en-US"/>
              <a:pPr/>
              <a:t>9/9/2020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8831582"/>
            <a:ext cx="3349413" cy="463207"/>
          </a:xfrm>
          <a:prstGeom prst="rect">
            <a:avLst/>
          </a:prstGeom>
        </p:spPr>
        <p:txBody>
          <a:bodyPr vert="horz" lIns="93150" tIns="46574" rIns="93150" bIns="46574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R3-070611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465150" y="8831582"/>
            <a:ext cx="543631" cy="463207"/>
          </a:xfrm>
          <a:prstGeom prst="rect">
            <a:avLst/>
          </a:prstGeom>
        </p:spPr>
        <p:txBody>
          <a:bodyPr vert="horz" wrap="square" lIns="93150" tIns="46574" rIns="93150" bIns="46574" numCol="1" anchor="ctr" anchorCtr="0" compatLnSpc="1">
            <a:prstTxWarp prst="textNoShape">
              <a:avLst/>
            </a:prstTxWarp>
          </a:bodyPr>
          <a:lstStyle>
            <a:lvl1pPr algn="r">
              <a:defRPr sz="900" b="1">
                <a:solidFill>
                  <a:srgbClr val="152F85"/>
                </a:solidFill>
                <a:cs typeface="Arial" pitchFamily="34" charset="0"/>
              </a:defRPr>
            </a:lvl1pPr>
          </a:lstStyle>
          <a:p>
            <a:fld id="{08F74B14-8341-4845-ABEC-6EE7C15C888B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8829970"/>
            <a:ext cx="7010400" cy="1613"/>
          </a:xfrm>
          <a:prstGeom prst="line">
            <a:avLst/>
          </a:prstGeom>
          <a:ln>
            <a:solidFill>
              <a:srgbClr val="152F8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295" name="Picture 13" descr="COHMOBO-Logotype-Color_CMYK-0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3"/>
            <a:ext cx="2429299" cy="76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3738845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726267" y="6"/>
            <a:ext cx="4284133" cy="58586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52F85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Presentation Template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660988" y="8831580"/>
            <a:ext cx="2817142" cy="464820"/>
          </a:xfrm>
          <a:prstGeom prst="rect">
            <a:avLst/>
          </a:prstGeom>
        </p:spPr>
        <p:txBody>
          <a:bodyPr vert="horz" wrap="square" lIns="93150" tIns="46574" rIns="93150" bIns="46574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7F7F7F"/>
                </a:solidFill>
                <a:cs typeface="Arial" pitchFamily="34" charset="0"/>
              </a:defRPr>
            </a:lvl1pPr>
          </a:lstStyle>
          <a:p>
            <a:fld id="{C2100E78-548B-4D85-9AD5-0741FD9823BA}" type="datetime1">
              <a:rPr lang="en-US"/>
              <a:pPr/>
              <a:t>9/9/2020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0" tIns="46574" rIns="93150" bIns="46574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4"/>
            <a:ext cx="5608320" cy="4183380"/>
          </a:xfrm>
          <a:prstGeom prst="rect">
            <a:avLst/>
          </a:prstGeom>
        </p:spPr>
        <p:txBody>
          <a:bodyPr vert="horz" lIns="93150" tIns="46574" rIns="93150" bIns="4657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8829970"/>
            <a:ext cx="3271520" cy="464820"/>
          </a:xfrm>
          <a:prstGeom prst="rect">
            <a:avLst/>
          </a:prstGeom>
        </p:spPr>
        <p:txBody>
          <a:bodyPr vert="horz" lIns="93150" tIns="46574" rIns="93150" bIns="46574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R3-070611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478129" y="8829970"/>
            <a:ext cx="530649" cy="464820"/>
          </a:xfrm>
          <a:prstGeom prst="rect">
            <a:avLst/>
          </a:prstGeom>
        </p:spPr>
        <p:txBody>
          <a:bodyPr vert="horz" wrap="square" lIns="93150" tIns="46574" rIns="93150" bIns="46574" numCol="1" anchor="ctr" anchorCtr="0" compatLnSpc="1">
            <a:prstTxWarp prst="textNoShape">
              <a:avLst/>
            </a:prstTxWarp>
          </a:bodyPr>
          <a:lstStyle>
            <a:lvl1pPr algn="r">
              <a:defRPr sz="900" b="1">
                <a:solidFill>
                  <a:srgbClr val="152F85"/>
                </a:solidFill>
                <a:cs typeface="Arial" pitchFamily="34" charset="0"/>
              </a:defRPr>
            </a:lvl1pPr>
          </a:lstStyle>
          <a:p>
            <a:fld id="{AE29F82E-23E9-4671-819A-060CAA3926F0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8829970"/>
            <a:ext cx="7010400" cy="1613"/>
          </a:xfrm>
          <a:prstGeom prst="line">
            <a:avLst/>
          </a:prstGeom>
          <a:ln>
            <a:solidFill>
              <a:srgbClr val="152F8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321" name="Picture 8" descr="COHMOBO-Logotype-Color_CMYK-0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3"/>
            <a:ext cx="2429299" cy="76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428659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rgbClr val="191919"/>
        </a:solidFill>
        <a:latin typeface="Arial"/>
        <a:ea typeface="MS PGothic" pitchFamily="34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rgbClr val="191919"/>
        </a:solidFill>
        <a:latin typeface="Arial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rgbClr val="191919"/>
        </a:solidFill>
        <a:latin typeface="Arial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rgbClr val="191919"/>
        </a:solidFill>
        <a:latin typeface="Arial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rgbClr val="191919"/>
        </a:solidFill>
        <a:latin typeface="Arial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Arial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Presentation Template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2100E78-548B-4D85-9AD5-0741FD9823BA}" type="datetime1">
              <a:rPr lang="en-US" smtClean="0"/>
              <a:pPr/>
              <a:t>9/9/2020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R3-070611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9F82E-23E9-4671-819A-060CAA3926F0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155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Arial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Presentation Template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2100E78-548B-4D85-9AD5-0741FD9823BA}" type="datetime1">
              <a:rPr lang="en-US" smtClean="0"/>
              <a:pPr/>
              <a:t>9/9/2020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R3-070611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9F82E-23E9-4671-819A-060CAA3926F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649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endParaRPr lang="en-US" sz="1200" dirty="0">
              <a:latin typeface="Arial" charset="0"/>
              <a:cs typeface="Arial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Presentation Template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2100E78-548B-4D85-9AD5-0741FD9823BA}" type="datetime1">
              <a:rPr lang="en-US" smtClean="0"/>
              <a:pPr/>
              <a:t>9/9/2020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R3-070611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9F82E-23E9-4671-819A-060CAA3926F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859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>
              <a:solidFill>
                <a:srgbClr val="191919"/>
              </a:solidFill>
              <a:effectLst/>
              <a:latin typeface="Arial"/>
              <a:ea typeface="MS PGothic" pitchFamily="34" charset="-128"/>
              <a:cs typeface="Arial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Presentation Template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2100E78-548B-4D85-9AD5-0741FD9823BA}" type="datetime1">
              <a:rPr lang="en-US" smtClean="0"/>
              <a:pPr/>
              <a:t>9/9/2020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R3-070611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9F82E-23E9-4671-819A-060CAA3926F0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313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algn="just">
              <a:buFont typeface="Arial" panose="020B0604020202020204" pitchFamily="34" charset="0"/>
              <a:buNone/>
            </a:pPr>
            <a:endParaRPr lang="en-US" sz="1200" kern="1200" dirty="0">
              <a:solidFill>
                <a:srgbClr val="191919"/>
              </a:solidFill>
              <a:effectLst/>
              <a:latin typeface="Arial"/>
              <a:ea typeface="MS PGothic" pitchFamily="34" charset="-128"/>
              <a:cs typeface="ＭＳ Ｐゴシック" charset="-128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en-US" sz="1200" kern="1200" dirty="0">
              <a:solidFill>
                <a:srgbClr val="191919"/>
              </a:solidFill>
              <a:effectLst/>
              <a:latin typeface="Arial"/>
              <a:ea typeface="MS PGothic" pitchFamily="34" charset="-128"/>
              <a:cs typeface="ＭＳ Ｐゴシック" charset="-128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Presentation Template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2100E78-548B-4D85-9AD5-0741FD9823BA}" type="datetime1">
              <a:rPr lang="en-US" smtClean="0"/>
              <a:pPr/>
              <a:t>9/9/2020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R3-070611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9F82E-23E9-4671-819A-060CAA3926F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11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Presentation Template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2100E78-548B-4D85-9AD5-0741FD9823BA}" type="datetime1">
              <a:rPr lang="en-US" smtClean="0"/>
              <a:pPr/>
              <a:t>9/9/2020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R3-070611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9F82E-23E9-4671-819A-060CAA3926F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188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b="1" i="1" dirty="0">
              <a:solidFill>
                <a:srgbClr val="002060"/>
              </a:solidFill>
              <a:latin typeface="Arial"/>
              <a:ea typeface="MS PGothic"/>
              <a:cs typeface="Arial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sz="120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Presentation Template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2100E78-548B-4D85-9AD5-0741FD9823BA}" type="datetime1">
              <a:rPr lang="en-US" smtClean="0"/>
              <a:pPr/>
              <a:t>9/9/2020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R3-070611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9F82E-23E9-4671-819A-060CAA3926F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645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Presentation Template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2100E78-548B-4D85-9AD5-0741FD9823BA}" type="datetime1">
              <a:rPr lang="en-US" smtClean="0"/>
              <a:pPr/>
              <a:t>9/9/2020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R3-070611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9F82E-23E9-4671-819A-060CAA3926F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643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13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675063" y="5227638"/>
            <a:ext cx="5011737" cy="1100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300"/>
              </a:spcAft>
            </a:pPr>
            <a:r>
              <a:rPr lang="en-US" sz="1200" dirty="0">
                <a:solidFill>
                  <a:srgbClr val="FFFFFF"/>
                </a:solidFill>
                <a:cs typeface="Arial" pitchFamily="34" charset="0"/>
              </a:rPr>
              <a:t>611 Walker, 7th Floor</a:t>
            </a:r>
          </a:p>
          <a:p>
            <a:pPr>
              <a:spcAft>
                <a:spcPts val="300"/>
              </a:spcAft>
            </a:pPr>
            <a:r>
              <a:rPr lang="en-US" sz="1200" dirty="0">
                <a:solidFill>
                  <a:srgbClr val="FFFFFF"/>
                </a:solidFill>
                <a:cs typeface="Arial" pitchFamily="34" charset="0"/>
              </a:rPr>
              <a:t>Houston, TX 77002</a:t>
            </a:r>
          </a:p>
          <a:p>
            <a:pPr>
              <a:spcAft>
                <a:spcPts val="1500"/>
              </a:spcAft>
            </a:pPr>
            <a:r>
              <a:rPr lang="en-US" sz="1200" dirty="0">
                <a:solidFill>
                  <a:srgbClr val="FFFFFF"/>
                </a:solidFill>
                <a:cs typeface="Arial" pitchFamily="34" charset="0"/>
              </a:rPr>
              <a:t>www.houstontx.gov/</a:t>
            </a:r>
            <a:r>
              <a:rPr lang="en-US" sz="1200" b="1" dirty="0">
                <a:solidFill>
                  <a:srgbClr val="FFFFFF"/>
                </a:solidFill>
                <a:cs typeface="Arial" pitchFamily="34" charset="0"/>
              </a:rPr>
              <a:t>obo</a:t>
            </a:r>
          </a:p>
          <a:p>
            <a:pPr>
              <a:spcAft>
                <a:spcPts val="900"/>
              </a:spcAft>
            </a:pPr>
            <a:r>
              <a:rPr lang="en-US" sz="1200" dirty="0">
                <a:solidFill>
                  <a:srgbClr val="FFFFFF"/>
                </a:solidFill>
                <a:cs typeface="Arial" pitchFamily="34" charset="0"/>
              </a:rPr>
              <a:t>T. 832.393.0600 F. 832.393.0647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05038" y="6086475"/>
            <a:ext cx="4324350" cy="1588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2276475" y="5502275"/>
            <a:ext cx="1370013" cy="1588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579438" y="3738563"/>
            <a:ext cx="2501900" cy="2143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" kern="0" cap="all" spc="300" dirty="0">
                <a:solidFill>
                  <a:srgbClr val="5684C2"/>
                </a:solidFill>
                <a:latin typeface="Arial" pitchFamily="29" charset="0"/>
                <a:ea typeface="ＭＳ Ｐゴシック" pitchFamily="29" charset="-128"/>
                <a:cs typeface="ＭＳ Ｐゴシック" pitchFamily="29" charset="-128"/>
              </a:rPr>
              <a:t>Educate. Connect. </a:t>
            </a:r>
            <a:r>
              <a:rPr lang="en-US" sz="800" b="1" kern="0" cap="all" spc="300" dirty="0">
                <a:solidFill>
                  <a:srgbClr val="5684C2"/>
                </a:solidFill>
                <a:latin typeface="Arial" pitchFamily="29" charset="0"/>
                <a:ea typeface="ＭＳ Ｐゴシック" pitchFamily="29" charset="-128"/>
                <a:cs typeface="ＭＳ Ｐゴシック" pitchFamily="29" charset="-128"/>
              </a:rPr>
              <a:t>Grow.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74712" y="1261035"/>
            <a:ext cx="5012088" cy="23394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74712" y="3747073"/>
            <a:ext cx="5012088" cy="120060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152F8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13C2B3-24EA-4FAB-B10B-A6C0E7C2F21E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12" name="Picture 11" descr="Trial.png"/>
          <p:cNvPicPr>
            <a:picLocks noChangeAspect="1"/>
          </p:cNvPicPr>
          <p:nvPr userDrawn="1"/>
        </p:nvPicPr>
        <p:blipFill>
          <a:blip r:embed="rId3"/>
          <a:srcRect b="7028"/>
          <a:stretch>
            <a:fillRect/>
          </a:stretch>
        </p:blipFill>
        <p:spPr>
          <a:xfrm>
            <a:off x="379663" y="1082426"/>
            <a:ext cx="2870979" cy="256152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 flipH="1">
            <a:off x="457200" y="5268582"/>
            <a:ext cx="3065463" cy="11001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spcAft>
                <a:spcPts val="300"/>
              </a:spcAft>
            </a:pPr>
            <a:r>
              <a:rPr lang="en-US" sz="1200" dirty="0">
                <a:solidFill>
                  <a:srgbClr val="FFFFFF"/>
                </a:solidFill>
                <a:cs typeface="Arial" pitchFamily="34" charset="0"/>
              </a:rPr>
              <a:t>Sylvester Turner</a:t>
            </a:r>
          </a:p>
          <a:p>
            <a:pPr algn="r">
              <a:spcAft>
                <a:spcPts val="1500"/>
              </a:spcAft>
            </a:pPr>
            <a:r>
              <a:rPr lang="en-US" sz="1200" b="1" dirty="0">
                <a:solidFill>
                  <a:srgbClr val="FFFFFF"/>
                </a:solidFill>
                <a:cs typeface="Arial" pitchFamily="34" charset="0"/>
              </a:rPr>
              <a:t>Mayor</a:t>
            </a:r>
          </a:p>
          <a:p>
            <a:pPr algn="r">
              <a:spcAft>
                <a:spcPts val="300"/>
              </a:spcAft>
            </a:pPr>
            <a:r>
              <a:rPr lang="en-US" sz="1200" dirty="0" err="1">
                <a:solidFill>
                  <a:srgbClr val="FFFFFF"/>
                </a:solidFill>
                <a:cs typeface="Arial" pitchFamily="34" charset="0"/>
              </a:rPr>
              <a:t>Carlecia</a:t>
            </a:r>
            <a:r>
              <a:rPr lang="en-US" sz="1200" dirty="0">
                <a:solidFill>
                  <a:srgbClr val="FFFFFF"/>
                </a:solidFill>
                <a:cs typeface="Arial" pitchFamily="34" charset="0"/>
              </a:rPr>
              <a:t> D. Wright</a:t>
            </a:r>
          </a:p>
          <a:p>
            <a:pPr algn="r">
              <a:spcAft>
                <a:spcPts val="300"/>
              </a:spcAft>
            </a:pPr>
            <a:r>
              <a:rPr lang="en-US" sz="1200" b="1" dirty="0">
                <a:solidFill>
                  <a:srgbClr val="FFFFFF"/>
                </a:solidFill>
                <a:cs typeface="Arial" pitchFamily="34" charset="0"/>
              </a:rPr>
              <a:t>Director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161671" y="1397000"/>
            <a:ext cx="4114800" cy="4114800"/>
          </a:xfrm>
          <a:prstGeom prst="rect">
            <a:avLst/>
          </a:prstGeom>
          <a:blipFill dpi="0" rotWithShape="1">
            <a:blip r:embed="rId3">
              <a:alphaModFix amt="34000"/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4" descr="background cutout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 userDrawn="1"/>
        </p:nvSpPr>
        <p:spPr>
          <a:xfrm>
            <a:off x="2284413" y="1141413"/>
            <a:ext cx="4575175" cy="4575175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2444750" y="6034088"/>
            <a:ext cx="1604963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9CC0EC"/>
                </a:solidFill>
              </a:rPr>
              <a:t>EDUCATE.</a:t>
            </a:r>
            <a:endParaRPr lang="en-US" b="1" dirty="0">
              <a:solidFill>
                <a:srgbClr val="9CC0EC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3987800" y="6034088"/>
            <a:ext cx="1633538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9CC0EC"/>
                </a:solidFill>
              </a:rPr>
              <a:t>CONNECT.</a:t>
            </a:r>
            <a:endParaRPr lang="en-US" b="1" dirty="0">
              <a:solidFill>
                <a:srgbClr val="9CC0EC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5578475" y="6032500"/>
            <a:ext cx="113506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cap="all" spc="300" dirty="0">
                <a:solidFill>
                  <a:srgbClr val="9CC0EC"/>
                </a:solidFill>
                <a:latin typeface="Arial" pitchFamily="29" charset="0"/>
                <a:ea typeface="ＭＳ Ｐゴシック" pitchFamily="29" charset="-128"/>
                <a:cs typeface="ＭＳ Ｐゴシック" pitchFamily="29" charset="-128"/>
              </a:rPr>
              <a:t>Grow.</a:t>
            </a: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2268530" y="1137290"/>
            <a:ext cx="4579644" cy="4572000"/>
            <a:chOff x="103979" y="914400"/>
            <a:chExt cx="4579644" cy="4572000"/>
          </a:xfrm>
        </p:grpSpPr>
        <p:sp>
          <p:nvSpPr>
            <p:cNvPr id="25" name="Oval 24"/>
            <p:cNvSpPr/>
            <p:nvPr/>
          </p:nvSpPr>
          <p:spPr>
            <a:xfrm>
              <a:off x="111623" y="914400"/>
              <a:ext cx="4572000" cy="457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Picture 25" descr="C:\Users\aHarianawala\Desktop\A\Misc\Logos used\COHLOGO.png"/>
            <p:cNvPicPr>
              <a:picLocks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3979" y="914400"/>
              <a:ext cx="4572000" cy="457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3246A2-578B-4354-BB7B-675D0E367878}"/>
              </a:ext>
            </a:extLst>
          </p:cNvPr>
          <p:cNvSpPr/>
          <p:nvPr userDrawn="1"/>
        </p:nvSpPr>
        <p:spPr>
          <a:xfrm>
            <a:off x="3675063" y="5227638"/>
            <a:ext cx="5011737" cy="1100137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ts val="300"/>
              </a:spcAft>
              <a:defRPr/>
            </a:pPr>
            <a:r>
              <a:rPr lang="en-US" altLang="en-US" sz="1200" dirty="0">
                <a:solidFill>
                  <a:srgbClr val="FFFFFF"/>
                </a:solidFill>
                <a:cs typeface="Arial" panose="020B0604020202020204" pitchFamily="34" charset="0"/>
              </a:rPr>
              <a:t>611 Walker, 7th Floor</a:t>
            </a:r>
          </a:p>
          <a:p>
            <a:pPr eaLnBrk="1" hangingPunct="1">
              <a:spcAft>
                <a:spcPts val="300"/>
              </a:spcAft>
              <a:defRPr/>
            </a:pPr>
            <a:r>
              <a:rPr lang="en-US" altLang="en-US" sz="1200" dirty="0">
                <a:solidFill>
                  <a:srgbClr val="FFFFFF"/>
                </a:solidFill>
                <a:cs typeface="Arial" panose="020B0604020202020204" pitchFamily="34" charset="0"/>
              </a:rPr>
              <a:t>Houston, TX 77002</a:t>
            </a:r>
          </a:p>
          <a:p>
            <a:pPr eaLnBrk="1" hangingPunct="1">
              <a:spcAft>
                <a:spcPts val="1500"/>
              </a:spcAft>
              <a:defRPr/>
            </a:pPr>
            <a:r>
              <a:rPr lang="en-US" altLang="en-US" sz="1200" dirty="0">
                <a:solidFill>
                  <a:srgbClr val="FFFFFF"/>
                </a:solidFill>
                <a:cs typeface="Arial" panose="020B0604020202020204" pitchFamily="34" charset="0"/>
              </a:rPr>
              <a:t>www.houstontx.gov/</a:t>
            </a:r>
            <a:r>
              <a:rPr lang="en-US" altLang="en-US" sz="1200" b="1" dirty="0">
                <a:solidFill>
                  <a:srgbClr val="FFFFFF"/>
                </a:solidFill>
                <a:cs typeface="Arial" panose="020B0604020202020204" pitchFamily="34" charset="0"/>
              </a:rPr>
              <a:t>obo</a:t>
            </a:r>
          </a:p>
          <a:p>
            <a:pPr eaLnBrk="1" hangingPunct="1">
              <a:spcAft>
                <a:spcPts val="900"/>
              </a:spcAft>
              <a:defRPr/>
            </a:pPr>
            <a:r>
              <a:rPr lang="en-US" altLang="en-US" sz="1200" dirty="0">
                <a:solidFill>
                  <a:srgbClr val="FFFFFF"/>
                </a:solidFill>
                <a:cs typeface="Arial" panose="020B0604020202020204" pitchFamily="34" charset="0"/>
              </a:rPr>
              <a:t>T. 832.393.0600    F. 832.393.0646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AA595D-1611-49AC-960E-F0014F7D7F4D}"/>
              </a:ext>
            </a:extLst>
          </p:cNvPr>
          <p:cNvSpPr/>
          <p:nvPr userDrawn="1"/>
        </p:nvSpPr>
        <p:spPr>
          <a:xfrm flipH="1">
            <a:off x="457200" y="5227638"/>
            <a:ext cx="3065463" cy="1100137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Aft>
                <a:spcPts val="300"/>
              </a:spcAft>
              <a:defRPr/>
            </a:pPr>
            <a:r>
              <a:rPr lang="en-US" altLang="en-US" sz="1200" dirty="0">
                <a:solidFill>
                  <a:srgbClr val="FFFFFF"/>
                </a:solidFill>
                <a:cs typeface="Arial" panose="020B0604020202020204" pitchFamily="34" charset="0"/>
              </a:rPr>
              <a:t>Sylvester Turner</a:t>
            </a:r>
          </a:p>
          <a:p>
            <a:pPr algn="r" eaLnBrk="1" hangingPunct="1">
              <a:spcAft>
                <a:spcPts val="1500"/>
              </a:spcAft>
              <a:defRPr/>
            </a:pPr>
            <a:r>
              <a:rPr lang="en-US" altLang="en-US" sz="1200" b="1" dirty="0">
                <a:solidFill>
                  <a:srgbClr val="FFFFFF"/>
                </a:solidFill>
                <a:cs typeface="Arial" panose="020B0604020202020204" pitchFamily="34" charset="0"/>
              </a:rPr>
              <a:t>Mayor</a:t>
            </a:r>
          </a:p>
          <a:p>
            <a:pPr algn="r" eaLnBrk="1" hangingPunct="1">
              <a:spcAft>
                <a:spcPts val="300"/>
              </a:spcAft>
              <a:defRPr/>
            </a:pPr>
            <a:r>
              <a:rPr lang="en-US" altLang="en-US" sz="1200" dirty="0">
                <a:solidFill>
                  <a:srgbClr val="FFFFFF"/>
                </a:solidFill>
                <a:cs typeface="Arial" panose="020B0604020202020204" pitchFamily="34" charset="0"/>
              </a:rPr>
              <a:t>Marsha E. Murray</a:t>
            </a:r>
          </a:p>
          <a:p>
            <a:pPr algn="r" eaLnBrk="1" hangingPunct="1">
              <a:spcAft>
                <a:spcPts val="300"/>
              </a:spcAft>
              <a:defRPr/>
            </a:pPr>
            <a:r>
              <a:rPr lang="en-US" altLang="en-US" sz="1200" b="1" dirty="0">
                <a:solidFill>
                  <a:srgbClr val="FFFFFF"/>
                </a:solidFill>
                <a:cs typeface="Arial" panose="020B0604020202020204" pitchFamily="34" charset="0"/>
              </a:rPr>
              <a:t>Director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148811-F0BD-4B9B-89AF-5D9AE775E380}"/>
              </a:ext>
            </a:extLst>
          </p:cNvPr>
          <p:cNvCxnSpPr/>
          <p:nvPr userDrawn="1"/>
        </p:nvCxnSpPr>
        <p:spPr>
          <a:xfrm>
            <a:off x="2205038" y="6086475"/>
            <a:ext cx="4324350" cy="1588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B5B6DD4-BF0F-4208-9CFA-0FD4486A0F1A}"/>
              </a:ext>
            </a:extLst>
          </p:cNvPr>
          <p:cNvCxnSpPr/>
          <p:nvPr userDrawn="1"/>
        </p:nvCxnSpPr>
        <p:spPr>
          <a:xfrm>
            <a:off x="2276475" y="5502275"/>
            <a:ext cx="1370013" cy="1588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D0192A4-2C3E-4355-8557-3CFFA5BD7865}"/>
              </a:ext>
            </a:extLst>
          </p:cNvPr>
          <p:cNvSpPr/>
          <p:nvPr userDrawn="1"/>
        </p:nvSpPr>
        <p:spPr>
          <a:xfrm>
            <a:off x="579438" y="3738563"/>
            <a:ext cx="2501900" cy="2143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800" kern="0" cap="all" spc="300" dirty="0">
                <a:solidFill>
                  <a:srgbClr val="5684C2"/>
                </a:solidFill>
                <a:latin typeface="Arial" pitchFamily="29" charset="0"/>
                <a:ea typeface="ＭＳ Ｐゴシック" pitchFamily="29" charset="-128"/>
                <a:cs typeface="ＭＳ Ｐゴシック" pitchFamily="29" charset="-128"/>
              </a:rPr>
              <a:t>Educate. Connect. </a:t>
            </a:r>
            <a:r>
              <a:rPr lang="en-US" sz="800" b="1" kern="0" cap="all" spc="300" dirty="0">
                <a:solidFill>
                  <a:srgbClr val="5684C2"/>
                </a:solidFill>
                <a:latin typeface="Arial" pitchFamily="29" charset="0"/>
                <a:ea typeface="ＭＳ Ｐゴシック" pitchFamily="29" charset="-128"/>
                <a:cs typeface="ＭＳ Ｐゴシック" pitchFamily="29" charset="-128"/>
              </a:rPr>
              <a:t>Grow.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74712" y="1261035"/>
            <a:ext cx="5012088" cy="23394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74712" y="3747073"/>
            <a:ext cx="5012088" cy="120060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152F8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6AF8E2E-2DF3-446D-B8E0-7AFB69A07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CC2B7EF-E205-4BB2-8386-68F11938D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C9ACDC8-258D-4D91-BAEB-776034FEE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9353CA-4166-4FE0-A84C-F731F4918D9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62184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562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09F32-B4BB-47EF-99BB-11EE21368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138BE5-E1D7-4FF2-BB6B-68CCC56A8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B1644-C9E0-4F64-B28E-358179F60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0EE3B6-5E0B-496B-ADE4-288225EC975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7639528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834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43758"/>
            <a:ext cx="5562600" cy="39824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79871-59D1-4FEF-9ED9-3408BE4FF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B8188-1AE5-47E1-8048-FC8CF4B49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4088D-476B-469B-A409-6849AC30E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7BF0B3-DD83-46EC-8B84-55A52F491F5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83534606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41E46C6-8DE1-4379-AE95-12749ADFD98C}"/>
              </a:ext>
            </a:extLst>
          </p:cNvPr>
          <p:cNvSpPr/>
          <p:nvPr userDrawn="1"/>
        </p:nvSpPr>
        <p:spPr>
          <a:xfrm>
            <a:off x="1641475" y="1357313"/>
            <a:ext cx="2501900" cy="2143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800" kern="0" cap="all" spc="300" dirty="0">
                <a:solidFill>
                  <a:srgbClr val="5684C2"/>
                </a:solidFill>
                <a:latin typeface="Arial" pitchFamily="29" charset="0"/>
                <a:ea typeface="ＭＳ Ｐゴシック" pitchFamily="29" charset="-128"/>
                <a:cs typeface="ＭＳ Ｐゴシック" pitchFamily="29" charset="-128"/>
              </a:rPr>
              <a:t>Educate. Connect. </a:t>
            </a:r>
            <a:r>
              <a:rPr lang="en-US" sz="800" b="1" kern="0" cap="all" spc="300" dirty="0">
                <a:solidFill>
                  <a:srgbClr val="5684C2"/>
                </a:solidFill>
                <a:latin typeface="Arial" pitchFamily="29" charset="0"/>
                <a:ea typeface="ＭＳ Ｐゴシック" pitchFamily="29" charset="-128"/>
                <a:cs typeface="ＭＳ Ｐゴシック" pitchFamily="29" charset="-128"/>
              </a:rPr>
              <a:t>Grow.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09800"/>
            <a:ext cx="5486400" cy="838200"/>
          </a:xfrm>
        </p:spPr>
        <p:txBody>
          <a:bodyPr anchor="b">
            <a:normAutofit/>
          </a:bodyPr>
          <a:lstStyle>
            <a:lvl1pPr algn="l">
              <a:defRPr sz="320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3048000"/>
            <a:ext cx="3810000" cy="28956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9F2AD42-80A5-4566-B079-1379BC0FE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BF670D6-0D83-4FA0-8665-13005E938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4B19F4D-6CC6-47F7-AF44-56B4016CE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A2800B-A378-4703-AFC2-FA2993A2766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551796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F79EBC-E0F6-4A13-9165-C668FDF9BBA5}"/>
              </a:ext>
            </a:extLst>
          </p:cNvPr>
          <p:cNvSpPr/>
          <p:nvPr userDrawn="1"/>
        </p:nvSpPr>
        <p:spPr>
          <a:xfrm>
            <a:off x="1641475" y="1357313"/>
            <a:ext cx="2501900" cy="2143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800" kern="0" cap="all" spc="300" dirty="0">
                <a:solidFill>
                  <a:srgbClr val="5684C2"/>
                </a:solidFill>
                <a:latin typeface="Arial" pitchFamily="29" charset="0"/>
                <a:ea typeface="ＭＳ Ｐゴシック" pitchFamily="29" charset="-128"/>
                <a:cs typeface="ＭＳ Ｐゴシック" pitchFamily="29" charset="-128"/>
              </a:rPr>
              <a:t>Educate. Connect. </a:t>
            </a:r>
            <a:r>
              <a:rPr lang="en-US" sz="800" b="1" kern="0" cap="all" spc="300" dirty="0">
                <a:solidFill>
                  <a:srgbClr val="5684C2"/>
                </a:solidFill>
                <a:latin typeface="Arial" pitchFamily="29" charset="0"/>
                <a:ea typeface="ＭＳ Ｐゴシック" pitchFamily="29" charset="-128"/>
                <a:cs typeface="ＭＳ Ｐゴシック" pitchFamily="29" charset="-128"/>
              </a:rPr>
              <a:t>Grow.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09800"/>
            <a:ext cx="5486400" cy="838200"/>
          </a:xfrm>
        </p:spPr>
        <p:txBody>
          <a:bodyPr anchor="b">
            <a:normAutofit/>
          </a:bodyPr>
          <a:lstStyle>
            <a:lvl1pPr algn="l">
              <a:defRPr sz="320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3048000"/>
            <a:ext cx="3809999" cy="28956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0DC5ED9-FD79-48BB-9579-BBE4E4678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28EA101-0061-4E35-A2D1-DF90B8F47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84DEF95-704E-4EF3-919E-D829EAE8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B9814E-B54C-4ABA-B70D-883C1CC5324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642284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9088377-A7BC-4721-932F-C7781C6B6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BB3386F-DD5E-4DD1-B692-CB388C352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538EF90-DE82-4937-8B47-CB94474B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376922-1283-4B51-ABED-9F0EA496B9F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41600968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52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09800"/>
            <a:ext cx="4038600" cy="39163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09800"/>
            <a:ext cx="4038600" cy="39163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F1FD82-5B37-4363-AA22-624EFF8E6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0ECFCA-F3D2-4578-9CD0-FEF9DE154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35487-F9CD-450A-BB97-BBEFEB9B9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63FDAD-6F5E-438E-B1E2-070CBDA587A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94586145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DEB9D7-F1F5-4FF5-A2A7-46A7CF2E237B}"/>
              </a:ext>
            </a:extLst>
          </p:cNvPr>
          <p:cNvSpPr/>
          <p:nvPr userDrawn="1"/>
        </p:nvSpPr>
        <p:spPr>
          <a:xfrm>
            <a:off x="3675063" y="5227638"/>
            <a:ext cx="5011737" cy="1100137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ts val="300"/>
              </a:spcAft>
              <a:defRPr/>
            </a:pPr>
            <a:r>
              <a:rPr lang="en-US" altLang="en-US" sz="1200" dirty="0">
                <a:solidFill>
                  <a:srgbClr val="FFFFFF"/>
                </a:solidFill>
                <a:cs typeface="Arial" panose="020B0604020202020204" pitchFamily="34" charset="0"/>
              </a:rPr>
              <a:t>611 Walker, 7th Floor</a:t>
            </a:r>
          </a:p>
          <a:p>
            <a:pPr eaLnBrk="1" hangingPunct="1">
              <a:spcAft>
                <a:spcPts val="300"/>
              </a:spcAft>
              <a:defRPr/>
            </a:pPr>
            <a:r>
              <a:rPr lang="en-US" altLang="en-US" sz="1200" dirty="0">
                <a:solidFill>
                  <a:srgbClr val="FFFFFF"/>
                </a:solidFill>
                <a:cs typeface="Arial" panose="020B0604020202020204" pitchFamily="34" charset="0"/>
              </a:rPr>
              <a:t>Houston, TX 77002</a:t>
            </a:r>
          </a:p>
          <a:p>
            <a:pPr eaLnBrk="1" hangingPunct="1">
              <a:spcAft>
                <a:spcPts val="1500"/>
              </a:spcAft>
              <a:defRPr/>
            </a:pPr>
            <a:r>
              <a:rPr lang="en-US" altLang="en-US" sz="1200" dirty="0">
                <a:solidFill>
                  <a:srgbClr val="FFFFFF"/>
                </a:solidFill>
                <a:cs typeface="Arial" panose="020B0604020202020204" pitchFamily="34" charset="0"/>
              </a:rPr>
              <a:t>www.houstontx.gov/</a:t>
            </a:r>
            <a:r>
              <a:rPr lang="en-US" altLang="en-US" sz="1200" b="1" dirty="0">
                <a:solidFill>
                  <a:srgbClr val="FFFFFF"/>
                </a:solidFill>
                <a:cs typeface="Arial" panose="020B0604020202020204" pitchFamily="34" charset="0"/>
              </a:rPr>
              <a:t>obo</a:t>
            </a:r>
          </a:p>
          <a:p>
            <a:pPr eaLnBrk="1" hangingPunct="1">
              <a:spcAft>
                <a:spcPts val="900"/>
              </a:spcAft>
              <a:defRPr/>
            </a:pPr>
            <a:r>
              <a:rPr lang="en-US" altLang="en-US" sz="1200" dirty="0">
                <a:solidFill>
                  <a:srgbClr val="FFFFFF"/>
                </a:solidFill>
                <a:cs typeface="Arial" panose="020B0604020202020204" pitchFamily="34" charset="0"/>
              </a:rPr>
              <a:t>T. 832.393.0600    F. 832.393.0646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F4C538-B97F-457F-8468-D13F3F37313F}"/>
              </a:ext>
            </a:extLst>
          </p:cNvPr>
          <p:cNvSpPr/>
          <p:nvPr userDrawn="1"/>
        </p:nvSpPr>
        <p:spPr>
          <a:xfrm flipH="1">
            <a:off x="457200" y="5227638"/>
            <a:ext cx="3065463" cy="1100137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Aft>
                <a:spcPts val="300"/>
              </a:spcAft>
              <a:defRPr/>
            </a:pPr>
            <a:r>
              <a:rPr lang="en-US" altLang="en-US" sz="1200" dirty="0">
                <a:solidFill>
                  <a:srgbClr val="FFFFFF"/>
                </a:solidFill>
                <a:cs typeface="Arial" panose="020B0604020202020204" pitchFamily="34" charset="0"/>
              </a:rPr>
              <a:t>Sylvester Turner</a:t>
            </a:r>
          </a:p>
          <a:p>
            <a:pPr algn="r" eaLnBrk="1" hangingPunct="1">
              <a:spcAft>
                <a:spcPts val="1500"/>
              </a:spcAft>
              <a:defRPr/>
            </a:pPr>
            <a:r>
              <a:rPr lang="en-US" altLang="en-US" sz="1200" b="1" dirty="0">
                <a:solidFill>
                  <a:srgbClr val="FFFFFF"/>
                </a:solidFill>
                <a:cs typeface="Arial" panose="020B0604020202020204" pitchFamily="34" charset="0"/>
              </a:rPr>
              <a:t>Mayor</a:t>
            </a:r>
          </a:p>
          <a:p>
            <a:pPr algn="r" eaLnBrk="1" hangingPunct="1">
              <a:spcAft>
                <a:spcPts val="300"/>
              </a:spcAft>
              <a:defRPr/>
            </a:pPr>
            <a:r>
              <a:rPr lang="en-US" altLang="en-US" sz="1200" dirty="0">
                <a:solidFill>
                  <a:srgbClr val="FFFFFF"/>
                </a:solidFill>
                <a:cs typeface="Arial" panose="020B0604020202020204" pitchFamily="34" charset="0"/>
              </a:rPr>
              <a:t>Marsha E. Murray</a:t>
            </a:r>
          </a:p>
          <a:p>
            <a:pPr algn="r" eaLnBrk="1" hangingPunct="1">
              <a:spcAft>
                <a:spcPts val="300"/>
              </a:spcAft>
              <a:defRPr/>
            </a:pPr>
            <a:r>
              <a:rPr lang="en-US" altLang="en-US" sz="1200" b="1" dirty="0">
                <a:solidFill>
                  <a:srgbClr val="FFFFFF"/>
                </a:solidFill>
                <a:cs typeface="Arial" panose="020B0604020202020204" pitchFamily="34" charset="0"/>
              </a:rPr>
              <a:t>Director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2E763CE-2779-4219-9DFD-FB96DA31632F}"/>
              </a:ext>
            </a:extLst>
          </p:cNvPr>
          <p:cNvCxnSpPr/>
          <p:nvPr userDrawn="1"/>
        </p:nvCxnSpPr>
        <p:spPr>
          <a:xfrm>
            <a:off x="2205038" y="6086475"/>
            <a:ext cx="4324350" cy="1588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A476E3-BC41-44D1-9EED-E0EF0C288568}"/>
              </a:ext>
            </a:extLst>
          </p:cNvPr>
          <p:cNvCxnSpPr/>
          <p:nvPr userDrawn="1"/>
        </p:nvCxnSpPr>
        <p:spPr>
          <a:xfrm>
            <a:off x="2276475" y="5502275"/>
            <a:ext cx="1370013" cy="1588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2D2D479-2A34-42F4-9857-AAEB23F834A8}"/>
              </a:ext>
            </a:extLst>
          </p:cNvPr>
          <p:cNvSpPr/>
          <p:nvPr userDrawn="1"/>
        </p:nvSpPr>
        <p:spPr>
          <a:xfrm>
            <a:off x="579438" y="3738563"/>
            <a:ext cx="2501900" cy="2143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800" kern="0" cap="all" spc="300" dirty="0">
                <a:solidFill>
                  <a:srgbClr val="5684C2"/>
                </a:solidFill>
                <a:latin typeface="Arial" pitchFamily="29" charset="0"/>
                <a:ea typeface="ＭＳ Ｐゴシック" pitchFamily="29" charset="-128"/>
                <a:cs typeface="ＭＳ Ｐゴシック" pitchFamily="29" charset="-128"/>
              </a:rPr>
              <a:t>Educate. Connect. </a:t>
            </a:r>
            <a:r>
              <a:rPr lang="en-US" sz="800" b="1" kern="0" cap="all" spc="300" dirty="0">
                <a:solidFill>
                  <a:srgbClr val="5684C2"/>
                </a:solidFill>
                <a:latin typeface="Arial" pitchFamily="29" charset="0"/>
                <a:ea typeface="ＭＳ Ｐゴシック" pitchFamily="29" charset="-128"/>
                <a:cs typeface="ＭＳ Ｐゴシック" pitchFamily="29" charset="-128"/>
              </a:rPr>
              <a:t>Grow.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74712" y="1261035"/>
            <a:ext cx="5012088" cy="2339416"/>
          </a:xfrm>
        </p:spPr>
        <p:txBody>
          <a:bodyPr/>
          <a:lstStyle>
            <a:lvl1pPr>
              <a:defRPr b="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9258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562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65D440-C213-44E1-8DF2-63C2A2CC8B5D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7" name="Picture 2" descr="C:\Users\aHarianawala\Desktop\A\Misc\Logos used\COHOBO-Logotype-Color_RGB-NEW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77673" y="6049384"/>
            <a:ext cx="2852380" cy="71309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3035018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56E13A2-BAC0-4659-B63D-CDB0750A70AD}"/>
              </a:ext>
            </a:extLst>
          </p:cNvPr>
          <p:cNvSpPr/>
          <p:nvPr userDrawn="1"/>
        </p:nvSpPr>
        <p:spPr>
          <a:xfrm>
            <a:off x="2284413" y="1141413"/>
            <a:ext cx="4575175" cy="4575175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" name="Picture 2" descr="background buildings.png">
            <a:extLst>
              <a:ext uri="{FF2B5EF4-FFF2-40B4-BE49-F238E27FC236}">
                <a16:creationId xmlns:a16="http://schemas.microsoft.com/office/drawing/2014/main" id="{2921CECC-6DA0-47F4-88A9-7ECC5B4C65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1997075"/>
            <a:ext cx="2998788" cy="299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midground buildings.png">
            <a:extLst>
              <a:ext uri="{FF2B5EF4-FFF2-40B4-BE49-F238E27FC236}">
                <a16:creationId xmlns:a16="http://schemas.microsoft.com/office/drawing/2014/main" id="{59A0F95D-B8A4-4FFE-A537-1B722373ED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1997075"/>
            <a:ext cx="2998788" cy="299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oreground buildings.png">
            <a:extLst>
              <a:ext uri="{FF2B5EF4-FFF2-40B4-BE49-F238E27FC236}">
                <a16:creationId xmlns:a16="http://schemas.microsoft.com/office/drawing/2014/main" id="{038BB24D-3E15-4B50-B440-71399F09AA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1997075"/>
            <a:ext cx="2998788" cy="299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bridge.png">
            <a:extLst>
              <a:ext uri="{FF2B5EF4-FFF2-40B4-BE49-F238E27FC236}">
                <a16:creationId xmlns:a16="http://schemas.microsoft.com/office/drawing/2014/main" id="{1A7E79A7-6126-4943-9276-237EE48A7DF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1997075"/>
            <a:ext cx="2998788" cy="299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grass.png">
            <a:extLst>
              <a:ext uri="{FF2B5EF4-FFF2-40B4-BE49-F238E27FC236}">
                <a16:creationId xmlns:a16="http://schemas.microsoft.com/office/drawing/2014/main" id="{4998AD5B-11FF-4C52-B67D-A5C808F778C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1997075"/>
            <a:ext cx="2998788" cy="299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lane.png">
            <a:extLst>
              <a:ext uri="{FF2B5EF4-FFF2-40B4-BE49-F238E27FC236}">
                <a16:creationId xmlns:a16="http://schemas.microsoft.com/office/drawing/2014/main" id="{1F1FA8E6-ED8E-4788-B922-91C2CAF55DD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1997075"/>
            <a:ext cx="2998788" cy="299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bottom swoosh.png">
            <a:extLst>
              <a:ext uri="{FF2B5EF4-FFF2-40B4-BE49-F238E27FC236}">
                <a16:creationId xmlns:a16="http://schemas.microsoft.com/office/drawing/2014/main" id="{F88A49D2-4C83-408C-A62F-62F019DF8FC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3402013"/>
            <a:ext cx="2824163" cy="159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background cutout.png">
            <a:extLst>
              <a:ext uri="{FF2B5EF4-FFF2-40B4-BE49-F238E27FC236}">
                <a16:creationId xmlns:a16="http://schemas.microsoft.com/office/drawing/2014/main" id="{5F102536-7DC2-4860-8DAB-C06C44BB1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text.png">
            <a:extLst>
              <a:ext uri="{FF2B5EF4-FFF2-40B4-BE49-F238E27FC236}">
                <a16:creationId xmlns:a16="http://schemas.microsoft.com/office/drawing/2014/main" id="{216D1AEF-0887-4BE6-AEF8-F0D323CA101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1470025"/>
            <a:ext cx="386715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top swoosh.png">
            <a:extLst>
              <a:ext uri="{FF2B5EF4-FFF2-40B4-BE49-F238E27FC236}">
                <a16:creationId xmlns:a16="http://schemas.microsoft.com/office/drawing/2014/main" id="{5EF15A2A-43BE-4817-AE7E-738505C75D3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1905000"/>
            <a:ext cx="2840038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star.png">
            <a:extLst>
              <a:ext uri="{FF2B5EF4-FFF2-40B4-BE49-F238E27FC236}">
                <a16:creationId xmlns:a16="http://schemas.microsoft.com/office/drawing/2014/main" id="{86D1673B-A34C-4780-823F-E13EC52161D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225" y="2546350"/>
            <a:ext cx="3476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6D8CE8-6F2A-401E-94FE-DF1EBEEAC5AA}"/>
              </a:ext>
            </a:extLst>
          </p:cNvPr>
          <p:cNvSpPr/>
          <p:nvPr userDrawn="1"/>
        </p:nvSpPr>
        <p:spPr>
          <a:xfrm>
            <a:off x="2444750" y="6034088"/>
            <a:ext cx="1604963" cy="369887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800" dirty="0">
                <a:solidFill>
                  <a:srgbClr val="9CC0EC"/>
                </a:solidFill>
              </a:rPr>
              <a:t>EDUCATE.</a:t>
            </a:r>
            <a:endParaRPr lang="en-US" altLang="en-US" sz="1800" b="1" dirty="0">
              <a:solidFill>
                <a:srgbClr val="9CC0EC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104DFD-2DC7-42A7-A00A-6392AEF727FE}"/>
              </a:ext>
            </a:extLst>
          </p:cNvPr>
          <p:cNvSpPr/>
          <p:nvPr userDrawn="1"/>
        </p:nvSpPr>
        <p:spPr>
          <a:xfrm>
            <a:off x="3987800" y="6034088"/>
            <a:ext cx="1633538" cy="368300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800" dirty="0">
                <a:solidFill>
                  <a:srgbClr val="9CC0EC"/>
                </a:solidFill>
              </a:rPr>
              <a:t>CONNECT.</a:t>
            </a:r>
            <a:endParaRPr lang="en-US" altLang="en-US" sz="1800" b="1" dirty="0">
              <a:solidFill>
                <a:srgbClr val="9CC0EC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B8F714-6F70-479D-8000-7BB7300BD258}"/>
              </a:ext>
            </a:extLst>
          </p:cNvPr>
          <p:cNvSpPr/>
          <p:nvPr userDrawn="1"/>
        </p:nvSpPr>
        <p:spPr>
          <a:xfrm>
            <a:off x="5578475" y="6032500"/>
            <a:ext cx="113506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b="1" cap="all" spc="300" dirty="0">
                <a:solidFill>
                  <a:srgbClr val="9CC0EC"/>
                </a:solidFill>
                <a:latin typeface="Arial" pitchFamily="29" charset="0"/>
                <a:ea typeface="ＭＳ Ｐゴシック" pitchFamily="29" charset="-128"/>
                <a:cs typeface="ＭＳ Ｐゴシック" pitchFamily="29" charset="-128"/>
              </a:rPr>
              <a:t>Grow.</a:t>
            </a:r>
          </a:p>
        </p:txBody>
      </p:sp>
    </p:spTree>
    <p:extLst>
      <p:ext uri="{BB962C8B-B14F-4D97-AF65-F5344CB8AC3E}">
        <p14:creationId xmlns:p14="http://schemas.microsoft.com/office/powerpoint/2010/main" val="36604001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6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7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834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43758"/>
            <a:ext cx="5562600" cy="39824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32668A-1B26-463E-B950-95F236875E7C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8" name="Picture 2" descr="C:\Users\aHarianawala\Desktop\A\Misc\Logos used\COHOBO-Logotype-Color_RGB-NEW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77673" y="6049384"/>
            <a:ext cx="2852380" cy="71309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641475" y="1357313"/>
            <a:ext cx="2501900" cy="2143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" kern="0" cap="all" spc="300" dirty="0">
                <a:solidFill>
                  <a:srgbClr val="5684C2"/>
                </a:solidFill>
                <a:latin typeface="Arial" pitchFamily="29" charset="0"/>
                <a:ea typeface="ＭＳ Ｐゴシック" pitchFamily="29" charset="-128"/>
                <a:cs typeface="ＭＳ Ｐゴシック" pitchFamily="29" charset="-128"/>
              </a:rPr>
              <a:t>Educate. Connect. </a:t>
            </a:r>
            <a:r>
              <a:rPr lang="en-US" sz="800" b="1" kern="0" cap="all" spc="300" dirty="0">
                <a:solidFill>
                  <a:srgbClr val="5684C2"/>
                </a:solidFill>
                <a:latin typeface="Arial" pitchFamily="29" charset="0"/>
                <a:ea typeface="ＭＳ Ｐゴシック" pitchFamily="29" charset="-128"/>
                <a:cs typeface="ＭＳ Ｐゴシック" pitchFamily="29" charset="-128"/>
              </a:rPr>
              <a:t>Grow.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09800"/>
            <a:ext cx="5486400" cy="838200"/>
          </a:xfrm>
        </p:spPr>
        <p:txBody>
          <a:bodyPr anchor="b">
            <a:normAutofit/>
          </a:bodyPr>
          <a:lstStyle>
            <a:lvl1pPr algn="l">
              <a:defRPr sz="320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3048000"/>
            <a:ext cx="3810000" cy="28956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64A2F1-B917-4F1D-A9B0-DC3BCD47359F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8" name="Picture 2" descr="C:\Users\aHarianawala\Desktop\A\Misc\Logos used\COHOBO-Logotype-Color_RGB-NEW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79586" y="386925"/>
            <a:ext cx="3971500" cy="99287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641475" y="1357313"/>
            <a:ext cx="2501900" cy="2143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" kern="0" cap="all" spc="300" dirty="0">
                <a:solidFill>
                  <a:srgbClr val="5684C2"/>
                </a:solidFill>
                <a:latin typeface="Arial" pitchFamily="29" charset="0"/>
                <a:ea typeface="ＭＳ Ｐゴシック" pitchFamily="29" charset="-128"/>
                <a:cs typeface="ＭＳ Ｐゴシック" pitchFamily="29" charset="-128"/>
              </a:rPr>
              <a:t>Educate. Connect. </a:t>
            </a:r>
            <a:r>
              <a:rPr lang="en-US" sz="800" b="1" kern="0" cap="all" spc="300" dirty="0">
                <a:solidFill>
                  <a:srgbClr val="5684C2"/>
                </a:solidFill>
                <a:latin typeface="Arial" pitchFamily="29" charset="0"/>
                <a:ea typeface="ＭＳ Ｐゴシック" pitchFamily="29" charset="-128"/>
                <a:cs typeface="ＭＳ Ｐゴシック" pitchFamily="29" charset="-128"/>
              </a:rPr>
              <a:t>Grow.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09800"/>
            <a:ext cx="5486400" cy="838200"/>
          </a:xfrm>
        </p:spPr>
        <p:txBody>
          <a:bodyPr anchor="b">
            <a:normAutofit/>
          </a:bodyPr>
          <a:lstStyle>
            <a:lvl1pPr algn="l">
              <a:defRPr sz="320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3048000"/>
            <a:ext cx="3809999" cy="28956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771FCD-FE5A-433D-8351-83C395E3B03A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6146" name="Picture 2" descr="C:\Users\aHarianawala\Desktop\A\Misc\Logos used\COHOBO-Logotype-Color_RGB-NEW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32013" y="341213"/>
            <a:ext cx="4162566" cy="104064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F2230-3FC0-4A5F-941F-5CC990C4442D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8" name="Picture 2" descr="C:\Users\aHarianawala\Desktop\A\Misc\Logos used\COHOBO-Logotype-Color_RGB-NEW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77673" y="6049384"/>
            <a:ext cx="2852380" cy="71309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52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09800"/>
            <a:ext cx="4038600" cy="39163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09800"/>
            <a:ext cx="4038600" cy="39163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42F8B3-4853-4808-8FBE-988128788782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5122" name="Picture 2" descr="C:\Users\aHarianawala\Desktop\A\Misc\Logos used\COHOBO-Logotype-Color_RGB-NEW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77673" y="6049384"/>
            <a:ext cx="2852380" cy="71309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3675063" y="5227638"/>
            <a:ext cx="5011737" cy="1100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300"/>
              </a:spcAft>
            </a:pPr>
            <a:r>
              <a:rPr lang="en-US" sz="1200" dirty="0">
                <a:solidFill>
                  <a:srgbClr val="FFFFFF"/>
                </a:solidFill>
                <a:cs typeface="Arial" pitchFamily="34" charset="0"/>
              </a:rPr>
              <a:t>611 Walker, 7th Floor</a:t>
            </a:r>
          </a:p>
          <a:p>
            <a:pPr>
              <a:spcAft>
                <a:spcPts val="300"/>
              </a:spcAft>
            </a:pPr>
            <a:r>
              <a:rPr lang="en-US" sz="1200" dirty="0">
                <a:solidFill>
                  <a:srgbClr val="FFFFFF"/>
                </a:solidFill>
                <a:cs typeface="Arial" pitchFamily="34" charset="0"/>
              </a:rPr>
              <a:t>Houston, TX 77002</a:t>
            </a:r>
          </a:p>
          <a:p>
            <a:pPr>
              <a:spcAft>
                <a:spcPts val="1500"/>
              </a:spcAft>
            </a:pPr>
            <a:r>
              <a:rPr lang="en-US" sz="1200" dirty="0">
                <a:solidFill>
                  <a:srgbClr val="FFFFFF"/>
                </a:solidFill>
                <a:cs typeface="Arial" pitchFamily="34" charset="0"/>
              </a:rPr>
              <a:t>www.houstontx.gov/</a:t>
            </a:r>
            <a:r>
              <a:rPr lang="en-US" sz="1200" b="1" dirty="0">
                <a:solidFill>
                  <a:srgbClr val="FFFFFF"/>
                </a:solidFill>
                <a:cs typeface="Arial" pitchFamily="34" charset="0"/>
              </a:rPr>
              <a:t>obo</a:t>
            </a:r>
          </a:p>
          <a:p>
            <a:pPr>
              <a:spcAft>
                <a:spcPts val="900"/>
              </a:spcAft>
            </a:pPr>
            <a:r>
              <a:rPr lang="en-US" sz="1200" dirty="0">
                <a:solidFill>
                  <a:srgbClr val="FFFFFF"/>
                </a:solidFill>
                <a:cs typeface="Arial" pitchFamily="34" charset="0"/>
              </a:rPr>
              <a:t>T. 713.837.9000    F. 713.837.9055</a:t>
            </a:r>
          </a:p>
        </p:txBody>
      </p:sp>
      <p:sp>
        <p:nvSpPr>
          <p:cNvPr id="4" name="Rectangle 3"/>
          <p:cNvSpPr/>
          <p:nvPr userDrawn="1"/>
        </p:nvSpPr>
        <p:spPr>
          <a:xfrm flipH="1">
            <a:off x="457200" y="5227638"/>
            <a:ext cx="3065463" cy="11001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spcAft>
                <a:spcPts val="300"/>
              </a:spcAft>
            </a:pPr>
            <a:r>
              <a:rPr lang="en-US" sz="1200" dirty="0">
                <a:solidFill>
                  <a:srgbClr val="FFFFFF"/>
                </a:solidFill>
                <a:cs typeface="Arial" pitchFamily="34" charset="0"/>
              </a:rPr>
              <a:t>Sylvester Turner</a:t>
            </a:r>
          </a:p>
          <a:p>
            <a:pPr algn="r">
              <a:spcAft>
                <a:spcPts val="1500"/>
              </a:spcAft>
            </a:pPr>
            <a:r>
              <a:rPr lang="en-US" sz="1200" b="1" dirty="0">
                <a:solidFill>
                  <a:srgbClr val="FFFFFF"/>
                </a:solidFill>
                <a:cs typeface="Arial" pitchFamily="34" charset="0"/>
              </a:rPr>
              <a:t>Mayor</a:t>
            </a:r>
          </a:p>
          <a:p>
            <a:pPr algn="r">
              <a:spcAft>
                <a:spcPts val="300"/>
              </a:spcAft>
            </a:pPr>
            <a:r>
              <a:rPr lang="en-US" sz="1200" dirty="0" err="1">
                <a:solidFill>
                  <a:srgbClr val="FFFFFF"/>
                </a:solidFill>
                <a:cs typeface="Arial" pitchFamily="34" charset="0"/>
              </a:rPr>
              <a:t>Carlecia</a:t>
            </a:r>
            <a:r>
              <a:rPr lang="en-US" sz="1200" dirty="0">
                <a:solidFill>
                  <a:srgbClr val="FFFFFF"/>
                </a:solidFill>
                <a:cs typeface="Arial" pitchFamily="34" charset="0"/>
              </a:rPr>
              <a:t> D. Wright</a:t>
            </a:r>
          </a:p>
          <a:p>
            <a:pPr algn="r">
              <a:spcAft>
                <a:spcPts val="300"/>
              </a:spcAft>
            </a:pPr>
            <a:r>
              <a:rPr lang="en-US" sz="1200" b="1" dirty="0">
                <a:solidFill>
                  <a:srgbClr val="FFFFFF"/>
                </a:solidFill>
                <a:cs typeface="Arial" pitchFamily="34" charset="0"/>
              </a:rPr>
              <a:t>Director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205038" y="6086475"/>
            <a:ext cx="4324350" cy="1588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2276475" y="5502275"/>
            <a:ext cx="1370013" cy="1588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579438" y="3738563"/>
            <a:ext cx="2501900" cy="2143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" kern="0" cap="all" spc="300" dirty="0">
                <a:solidFill>
                  <a:srgbClr val="5684C2"/>
                </a:solidFill>
                <a:latin typeface="Arial" pitchFamily="29" charset="0"/>
                <a:ea typeface="ＭＳ Ｐゴシック" pitchFamily="29" charset="-128"/>
                <a:cs typeface="ＭＳ Ｐゴシック" pitchFamily="29" charset="-128"/>
              </a:rPr>
              <a:t>Educate. Connect. </a:t>
            </a:r>
            <a:r>
              <a:rPr lang="en-US" sz="800" b="1" kern="0" cap="all" spc="300" dirty="0">
                <a:solidFill>
                  <a:srgbClr val="5684C2"/>
                </a:solidFill>
                <a:latin typeface="Arial" pitchFamily="29" charset="0"/>
                <a:ea typeface="ＭＳ Ｐゴシック" pitchFamily="29" charset="-128"/>
                <a:cs typeface="ＭＳ Ｐゴシック" pitchFamily="29" charset="-128"/>
              </a:rPr>
              <a:t>Grow.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74712" y="1261035"/>
            <a:ext cx="5012088" cy="2339416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098" name="Picture 2" descr="C:\Users\aHarianawala\Desktop\A\Misc\Logos used\manoman.png"/>
          <p:cNvPicPr>
            <a:picLocks noChangeAspect="1" noChangeArrowheads="1"/>
          </p:cNvPicPr>
          <p:nvPr userDrawn="1"/>
        </p:nvPicPr>
        <p:blipFill>
          <a:blip r:embed="rId3"/>
          <a:srcRect b="6843"/>
          <a:stretch>
            <a:fillRect/>
          </a:stretch>
        </p:blipFill>
        <p:spPr bwMode="auto">
          <a:xfrm>
            <a:off x="508806" y="1145465"/>
            <a:ext cx="2657475" cy="247562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5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5562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0150" y="6416675"/>
            <a:ext cx="2133600" cy="4413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6013" y="6416675"/>
            <a:ext cx="2624137" cy="441325"/>
          </a:xfrm>
          <a:prstGeom prst="rect">
            <a:avLst/>
          </a:prstGeom>
        </p:spPr>
        <p:txBody>
          <a:bodyPr vert="horz" lIns="0" tIns="4572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3750" y="6416675"/>
            <a:ext cx="546100" cy="4413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1000" b="1">
                <a:solidFill>
                  <a:srgbClr val="152F85"/>
                </a:solidFill>
                <a:cs typeface="Arial" pitchFamily="34" charset="0"/>
              </a:defRPr>
            </a:lvl1pPr>
          </a:lstStyle>
          <a:p>
            <a:fld id="{9576F2E8-2A5A-4BC2-889A-F3AFF2C78DA3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5" r:id="rId2"/>
    <p:sldLayoutId id="2147483808" r:id="rId3"/>
    <p:sldLayoutId id="2147483809" r:id="rId4"/>
    <p:sldLayoutId id="2147483810" r:id="rId5"/>
    <p:sldLayoutId id="2147483806" r:id="rId6"/>
    <p:sldLayoutId id="2147483811" r:id="rId7"/>
    <p:sldLayoutId id="2147483812" r:id="rId8"/>
    <p:sldLayoutId id="2147483815" r:id="rId9"/>
    <p:sldLayoutId id="2147483816" r:id="rId10"/>
    <p:sldLayoutId id="2147483814" r:id="rId11"/>
  </p:sldLayoutIdLst>
  <p:transition spd="med">
    <p:fade/>
  </p:transition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Arial"/>
          <a:ea typeface="MS PGothic" pitchFamily="34" charset="-128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MS PGothic" pitchFamily="34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MS PGothic" pitchFamily="34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MS PGothic" pitchFamily="34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MS PGothic" pitchFamily="34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191919"/>
          </a:solidFill>
          <a:latin typeface="Arial"/>
          <a:ea typeface="MS PGothic" pitchFamily="34" charset="-128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191919"/>
          </a:solidFill>
          <a:latin typeface="Arial"/>
          <a:ea typeface="MS PGothic" pitchFamily="34" charset="-128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191919"/>
          </a:solidFill>
          <a:latin typeface="Arial"/>
          <a:ea typeface="MS PGothic" pitchFamily="34" charset="-128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191919"/>
          </a:solidFill>
          <a:latin typeface="Arial"/>
          <a:ea typeface="MS PGothic" pitchFamily="34" charset="-128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600" kern="1200">
          <a:solidFill>
            <a:srgbClr val="191919"/>
          </a:solidFill>
          <a:latin typeface="Arial"/>
          <a:ea typeface="MS PGothic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6C74669-CFCE-4955-BCCA-77FED855C1B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7F4AB20-6292-4C8F-A43E-81083CECA9E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5562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33FB8F-AE0E-4A9D-BF62-3CACFC61D7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0150" y="6416675"/>
            <a:ext cx="2133600" cy="4413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724BC-C3B6-40EA-9AB2-780C5F23A8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56013" y="6416675"/>
            <a:ext cx="2624137" cy="441325"/>
          </a:xfrm>
          <a:prstGeom prst="rect">
            <a:avLst/>
          </a:prstGeom>
        </p:spPr>
        <p:txBody>
          <a:bodyPr vert="horz" lIns="0" tIns="4572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B368C-6732-4A6D-AA10-5D23A3BF3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3750" y="6416675"/>
            <a:ext cx="546100" cy="4413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00" b="1">
                <a:solidFill>
                  <a:srgbClr val="152F85"/>
                </a:solidFill>
                <a:cs typeface="Arial" panose="020B0604020202020204" pitchFamily="34" charset="0"/>
              </a:defRPr>
            </a:lvl1pPr>
          </a:lstStyle>
          <a:p>
            <a:fld id="{55AA46DE-B4C8-448F-A238-4E4B4CBEB24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59808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</p:sldLayoutIdLst>
  <p:transition spd="med">
    <p:fade/>
  </p:transition>
  <p:hf hdr="0" ft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Arial"/>
          <a:ea typeface="MS PGothic" panose="020B0600070205080204" pitchFamily="34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191919"/>
          </a:solidFill>
          <a:latin typeface="Arial"/>
          <a:ea typeface="MS PGothic" panose="020B0600070205080204" pitchFamily="34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191919"/>
          </a:solidFill>
          <a:latin typeface="Arial"/>
          <a:ea typeface="MS PGothic" panose="020B0600070205080204" pitchFamily="34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91919"/>
          </a:solidFill>
          <a:latin typeface="Arial"/>
          <a:ea typeface="MS PGothic" panose="020B0600070205080204" pitchFamily="34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191919"/>
          </a:solidFill>
          <a:latin typeface="Arial"/>
          <a:ea typeface="MS PGothic" panose="020B0600070205080204" pitchFamily="34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rgbClr val="191919"/>
          </a:solidFill>
          <a:latin typeface="Arial"/>
          <a:ea typeface="MS PGothic" panose="020B0600070205080204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4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3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F0258-F56C-4C51-9224-445DA6929D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7685" y="1990164"/>
            <a:ext cx="5726673" cy="59167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b="1" i="1" dirty="0">
                <a:ea typeface="+mj-ea"/>
              </a:rPr>
              <a:t>Cultivating a Competitive &amp; Diverse Economic Environment </a:t>
            </a:r>
          </a:p>
        </p:txBody>
      </p:sp>
      <p:sp>
        <p:nvSpPr>
          <p:cNvPr id="21507" name="Subtitle 2">
            <a:extLst>
              <a:ext uri="{FF2B5EF4-FFF2-40B4-BE49-F238E27FC236}">
                <a16:creationId xmlns:a16="http://schemas.microsoft.com/office/drawing/2014/main" id="{E348A26E-408B-460F-870E-1AC785BF6C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72840" y="3760113"/>
            <a:ext cx="6037261" cy="1065125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1220" b="1" dirty="0">
                <a:ea typeface="MS PGothic"/>
              </a:rPr>
              <a:t>Presented by:</a:t>
            </a:r>
          </a:p>
          <a:p>
            <a:pPr eaLnBrk="1" hangingPunct="1"/>
            <a:endParaRPr lang="en-US" altLang="en-US" sz="1220" dirty="0">
              <a:ea typeface="MS PGothic"/>
            </a:endParaRPr>
          </a:p>
          <a:p>
            <a:r>
              <a:rPr lang="en-US" altLang="en-US" sz="1220" b="1" dirty="0">
                <a:ea typeface="MS PGothic"/>
              </a:rPr>
              <a:t>Marsha E. Murray, Director</a:t>
            </a:r>
          </a:p>
          <a:p>
            <a:r>
              <a:rPr lang="en-US" altLang="en-US" sz="1220" b="1" dirty="0">
                <a:latin typeface="Arial" panose="020B0604020202020204" pitchFamily="34" charset="0"/>
                <a:cs typeface="Arial" panose="020B0604020202020204" pitchFamily="34" charset="0"/>
              </a:rPr>
              <a:t>Pearl K. Cajoles, PIO/External Affairs &amp; Workforce Development Manager</a:t>
            </a:r>
          </a:p>
          <a:p>
            <a:pPr eaLnBrk="1" hangingPunct="1"/>
            <a:endParaRPr lang="en-US" altLang="en-US" sz="12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1200" b="1" dirty="0">
                <a:ea typeface="MS PGothic"/>
              </a:rPr>
              <a:t>Sept. 9, 2020</a:t>
            </a:r>
          </a:p>
          <a:p>
            <a:pPr eaLnBrk="1" hangingPunct="1"/>
            <a:endParaRPr lang="en-US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07D9C7-2331-4E19-8F48-1C9561147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A710AD54-EC96-413B-BCC1-1B4F19878F2E}" type="slidenum">
              <a:rPr lang="en-US" smtClean="0">
                <a:solidFill>
                  <a:prstClr val="black"/>
                </a:solidFill>
                <a:ea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07F7D8-7FF5-4334-9580-F54F712ED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177" y="57455"/>
            <a:ext cx="8229600" cy="1225550"/>
          </a:xfrm>
        </p:spPr>
        <p:txBody>
          <a:bodyPr/>
          <a:lstStyle/>
          <a:p>
            <a:r>
              <a:rPr lang="en-US" b="1" dirty="0"/>
              <a:t>The Office of Business Opportunity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F21862-919E-5440-B458-03AB7CC47C33}"/>
              </a:ext>
            </a:extLst>
          </p:cNvPr>
          <p:cNvSpPr txBox="1"/>
          <p:nvPr/>
        </p:nvSpPr>
        <p:spPr>
          <a:xfrm>
            <a:off x="3092824" y="7126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CDDD6E7-DD54-F446-9C6C-4E08E410DC12}"/>
              </a:ext>
            </a:extLst>
          </p:cNvPr>
          <p:cNvSpPr txBox="1">
            <a:spLocks/>
          </p:cNvSpPr>
          <p:nvPr/>
        </p:nvSpPr>
        <p:spPr bwMode="auto">
          <a:xfrm>
            <a:off x="341069" y="1737265"/>
            <a:ext cx="8618781" cy="1367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191919"/>
                </a:solidFill>
                <a:latin typeface="Arial"/>
                <a:ea typeface="MS PGothic" pitchFamily="34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191919"/>
                </a:solidFill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191919"/>
                </a:solidFill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191919"/>
                </a:solidFill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rgbClr val="191919"/>
                </a:solidFill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100"/>
              </a:spcBef>
              <a:buNone/>
              <a:defRPr/>
            </a:pPr>
            <a:endParaRPr lang="en-US" altLang="en-US" sz="1400" dirty="0">
              <a:latin typeface="Arial" charset="0"/>
              <a:cs typeface="Arial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1A4223E-314A-E74C-AD13-C387384B7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9058" y="1540051"/>
            <a:ext cx="6189044" cy="322086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800" dirty="0"/>
              <a:t>The Office of Business Opportunity is committed to cultivating a competitive and diverse economic environment in the City of Houston by promoting the success of small businesses and developing Houston’s workforce, with a special emphasis on historically underutilized businesses and disenfranchised individuals.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05DED3-FE0D-C548-B691-4D8E9FE7F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177" y="1456341"/>
            <a:ext cx="1612377" cy="1612377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8F67A0-0F11-F64D-AE7C-8AF80DC8E270}"/>
              </a:ext>
            </a:extLst>
          </p:cNvPr>
          <p:cNvSpPr txBox="1">
            <a:spLocks/>
          </p:cNvSpPr>
          <p:nvPr/>
        </p:nvSpPr>
        <p:spPr>
          <a:xfrm>
            <a:off x="547051" y="4085942"/>
            <a:ext cx="8206815" cy="42569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7472" indent="-347472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4672" indent="-347472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Char char="–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61872" indent="-347472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6272" indent="-347472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 b="1" dirty="0"/>
              <a:t>Key Objectives: </a:t>
            </a:r>
            <a:r>
              <a:rPr lang="en-US" sz="1800" b="1" i="1" dirty="0">
                <a:latin typeface="Arial Black" panose="020B0A04020102020204" pitchFamily="34" charset="0"/>
                <a:cs typeface="Mongolian Baiti" panose="03000500000000000000" pitchFamily="66" charset="0"/>
              </a:rPr>
              <a:t>Educate, Connect, and Grow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4422394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8F532-8976-AC4A-BE7D-52D9D7C40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OBO Department Structure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64B73D-5D84-B743-B7B9-AF88364E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EE3B6-5E0B-496B-ADE4-288225EC975E}" type="slidenum">
              <a:rPr lang="en-US" altLang="en-US" smtClean="0"/>
              <a:pPr/>
              <a:t>3</a:t>
            </a:fld>
            <a:endParaRPr lang="en-US" altLang="en-US" dirty="0"/>
          </a:p>
        </p:txBody>
      </p:sp>
      <p:pic>
        <p:nvPicPr>
          <p:cNvPr id="13" name="Picture 2" descr="15 Small Town Business Ideas You Should Consider Launching ...">
            <a:extLst>
              <a:ext uri="{FF2B5EF4-FFF2-40B4-BE49-F238E27FC236}">
                <a16:creationId xmlns:a16="http://schemas.microsoft.com/office/drawing/2014/main" id="{E85A0B53-ADBE-904C-A35E-A3B433DE81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4"/>
          <a:stretch/>
        </p:blipFill>
        <p:spPr bwMode="auto">
          <a:xfrm>
            <a:off x="0" y="1199162"/>
            <a:ext cx="9144000" cy="473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15 Small Town Business Ideas You Should Consider Launching ...">
            <a:extLst>
              <a:ext uri="{FF2B5EF4-FFF2-40B4-BE49-F238E27FC236}">
                <a16:creationId xmlns:a16="http://schemas.microsoft.com/office/drawing/2014/main" id="{BE726E12-43D8-E245-90FC-5373506965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4"/>
          <a:stretch/>
        </p:blipFill>
        <p:spPr bwMode="auto">
          <a:xfrm>
            <a:off x="0" y="1199162"/>
            <a:ext cx="9144000" cy="473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B0727C4C-08A3-6144-9D3A-4B57E842F1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8289909"/>
              </p:ext>
            </p:extLst>
          </p:nvPr>
        </p:nvGraphicFramePr>
        <p:xfrm>
          <a:off x="2484408" y="724621"/>
          <a:ext cx="7763773" cy="4396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45598940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7976A98E-B920-45C7-AE62-DBC177735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620" y="2464905"/>
            <a:ext cx="3233702" cy="22199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68B80D0-0C94-4791-9A00-5AA6B45E0AB2}"/>
              </a:ext>
            </a:extLst>
          </p:cNvPr>
          <p:cNvSpPr/>
          <p:nvPr/>
        </p:nvSpPr>
        <p:spPr>
          <a:xfrm>
            <a:off x="5110157" y="4621248"/>
            <a:ext cx="3636558" cy="12393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AC4A75E7-1250-49E1-8090-7B1458EF9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a typeface="MS PGothic"/>
              </a:rPr>
              <a:t>Changing with the City’s Needs </a:t>
            </a:r>
            <a:endParaRPr lang="en-US" dirty="0"/>
          </a:p>
        </p:txBody>
      </p:sp>
      <p:sp>
        <p:nvSpPr>
          <p:cNvPr id="25603" name="Slide Number Placeholder 3">
            <a:extLst>
              <a:ext uri="{FF2B5EF4-FFF2-40B4-BE49-F238E27FC236}">
                <a16:creationId xmlns:a16="http://schemas.microsoft.com/office/drawing/2014/main" id="{B462030B-FC16-4A33-B085-42FC20122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19191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9191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19191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19191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19191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9191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9191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9191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9191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2D3FFF5-A3D5-44D3-91F1-C0FD52507497}" type="slidenum">
              <a:rPr lang="en-US" altLang="en-US" sz="1000" smtClean="0">
                <a:solidFill>
                  <a:srgbClr val="152F85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000" dirty="0">
              <a:solidFill>
                <a:srgbClr val="152F85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B05521-6BD4-4AB7-8999-245C77A6F0F1}"/>
              </a:ext>
            </a:extLst>
          </p:cNvPr>
          <p:cNvSpPr/>
          <p:nvPr/>
        </p:nvSpPr>
        <p:spPr>
          <a:xfrm>
            <a:off x="190524" y="1828730"/>
            <a:ext cx="490273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As the job sectors in Houston have become more diverse, the services of </a:t>
            </a:r>
            <a:br>
              <a:rPr lang="en-US" b="1" dirty="0"/>
            </a:br>
            <a:r>
              <a:rPr lang="en-US" b="1" dirty="0"/>
              <a:t>OBO have also evolved to include workforce development.</a:t>
            </a:r>
          </a:p>
          <a:p>
            <a:endParaRPr lang="en-US" i="1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Spearheaded</a:t>
            </a:r>
            <a:r>
              <a:rPr lang="en-US" i="1" dirty="0"/>
              <a:t> </a:t>
            </a:r>
            <a:r>
              <a:rPr lang="en-US" b="1" i="1" dirty="0" err="1"/>
              <a:t>TweetMyJobs</a:t>
            </a:r>
            <a:r>
              <a:rPr lang="en-US" b="1" i="1" dirty="0"/>
              <a:t> Houston! </a:t>
            </a:r>
            <a:br>
              <a:rPr lang="en-US" b="1" i="1" dirty="0"/>
            </a:br>
            <a:r>
              <a:rPr lang="en-US" i="1" dirty="0"/>
              <a:t>in 2013</a:t>
            </a:r>
            <a:br>
              <a:rPr lang="en-US" i="1" dirty="0"/>
            </a:br>
            <a:endParaRPr lang="en-US" i="1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Hosted the </a:t>
            </a:r>
            <a:r>
              <a:rPr lang="en-US" b="1" i="1" dirty="0"/>
              <a:t>Hire Me Now Job Fair </a:t>
            </a:r>
            <a:r>
              <a:rPr lang="en-US" dirty="0"/>
              <a:t>in 2014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i="1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i="1" dirty="0"/>
              <a:t>Created Workforce Development arm in March 2016 with </a:t>
            </a:r>
            <a:r>
              <a:rPr lang="en-US" b="1" i="1" dirty="0"/>
              <a:t>Turnaround Houston</a:t>
            </a:r>
            <a:r>
              <a:rPr lang="en-US" i="1" dirty="0"/>
              <a:t>, and in alignment with Mayor Turner’s priorities</a:t>
            </a:r>
            <a:endParaRPr lang="en-US" dirty="0"/>
          </a:p>
        </p:txBody>
      </p:sp>
      <p:pic>
        <p:nvPicPr>
          <p:cNvPr id="1028" name="Picture 4" descr="Tweet My Jobs Houston">
            <a:extLst>
              <a:ext uri="{FF2B5EF4-FFF2-40B4-BE49-F238E27FC236}">
                <a16:creationId xmlns:a16="http://schemas.microsoft.com/office/drawing/2014/main" id="{49AB9854-5239-4DDF-8243-B0942452E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97" y="1569243"/>
            <a:ext cx="3233703" cy="77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6F474C-0B2F-4FA3-AF54-51903208415C}"/>
              </a:ext>
            </a:extLst>
          </p:cNvPr>
          <p:cNvSpPr txBox="1"/>
          <p:nvPr/>
        </p:nvSpPr>
        <p:spPr>
          <a:xfrm>
            <a:off x="5187652" y="4684816"/>
            <a:ext cx="2208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291866"/>
                </a:solidFill>
              </a:rPr>
              <a:t>2,100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41F987-6982-4C76-8922-EC00259DE070}"/>
              </a:ext>
            </a:extLst>
          </p:cNvPr>
          <p:cNvSpPr txBox="1"/>
          <p:nvPr/>
        </p:nvSpPr>
        <p:spPr>
          <a:xfrm>
            <a:off x="5258253" y="5214273"/>
            <a:ext cx="3885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helped by </a:t>
            </a:r>
            <a:r>
              <a:rPr lang="en-US" sz="1600" b="1" i="1" dirty="0"/>
              <a:t>Turnaround Houston Readiness Fairs </a:t>
            </a:r>
            <a:r>
              <a:rPr lang="en-US" sz="1600" dirty="0"/>
              <a:t>since 2016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20C2D8-9E77-4D23-B022-122A2C6FDB37}"/>
              </a:ext>
            </a:extLst>
          </p:cNvPr>
          <p:cNvSpPr txBox="1"/>
          <p:nvPr/>
        </p:nvSpPr>
        <p:spPr>
          <a:xfrm>
            <a:off x="6400377" y="4802026"/>
            <a:ext cx="2208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Houstonians</a:t>
            </a: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>
            <a:extLst>
              <a:ext uri="{FF2B5EF4-FFF2-40B4-BE49-F238E27FC236}">
                <a16:creationId xmlns:a16="http://schemas.microsoft.com/office/drawing/2014/main" id="{9B73CB71-69EC-44A7-8369-F0BC4E405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968" y="0"/>
            <a:ext cx="8391832" cy="1225550"/>
          </a:xfrm>
        </p:spPr>
        <p:txBody>
          <a:bodyPr/>
          <a:lstStyle/>
          <a:p>
            <a:r>
              <a:rPr lang="en-US" altLang="en-US" b="1" dirty="0">
                <a:ea typeface="MS PGothic"/>
              </a:rPr>
              <a:t>Workforce Development Programs</a:t>
            </a:r>
          </a:p>
        </p:txBody>
      </p:sp>
      <p:sp>
        <p:nvSpPr>
          <p:cNvPr id="37893" name="Slide Number Placeholder 3">
            <a:extLst>
              <a:ext uri="{FF2B5EF4-FFF2-40B4-BE49-F238E27FC236}">
                <a16:creationId xmlns:a16="http://schemas.microsoft.com/office/drawing/2014/main" id="{D6468EA5-65E2-4C8C-B567-0E4B4A37D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19191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9191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19191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19191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19191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9191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9191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9191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9191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F4D5BA-2390-4EC0-8747-7FAE03A88298}" type="slidenum">
              <a:rPr lang="en-US" altLang="en-US" sz="1000" smtClean="0">
                <a:solidFill>
                  <a:srgbClr val="152F85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000" dirty="0">
              <a:solidFill>
                <a:srgbClr val="152F85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01EAB2-9AAE-4A46-8809-05D9501D43F0}"/>
              </a:ext>
            </a:extLst>
          </p:cNvPr>
          <p:cNvSpPr txBox="1"/>
          <p:nvPr/>
        </p:nvSpPr>
        <p:spPr>
          <a:xfrm>
            <a:off x="376084" y="1431648"/>
            <a:ext cx="8391832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dirty="0"/>
              <a:t>With the support of Mayor Sylvester Turner, as well as our community and business partners, OBO has administered the following programs: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862E6C0-F51A-4B82-9488-9D23A43E7E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7215983"/>
              </p:ext>
            </p:extLst>
          </p:nvPr>
        </p:nvGraphicFramePr>
        <p:xfrm>
          <a:off x="925842" y="2325286"/>
          <a:ext cx="7292316" cy="1226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1328AA2-B951-47E3-A2B5-A3EBD3A443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4003778"/>
            <a:ext cx="3976776" cy="2079388"/>
          </a:xfrm>
          <a:prstGeom prst="rect">
            <a:avLst/>
          </a:prstGeom>
        </p:spPr>
      </p:pic>
      <p:pic>
        <p:nvPicPr>
          <p:cNvPr id="9" name="Picture 8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C7C2568A-92E0-4BE3-94F2-A2DAF10E3E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053" y="4019908"/>
            <a:ext cx="3708154" cy="206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38554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>
            <a:extLst>
              <a:ext uri="{FF2B5EF4-FFF2-40B4-BE49-F238E27FC236}">
                <a16:creationId xmlns:a16="http://schemas.microsoft.com/office/drawing/2014/main" id="{9B73CB71-69EC-44A7-8369-F0BC4E405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90" y="0"/>
            <a:ext cx="8458200" cy="1225550"/>
          </a:xfrm>
        </p:spPr>
        <p:txBody>
          <a:bodyPr/>
          <a:lstStyle/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On the Horizon</a:t>
            </a:r>
          </a:p>
        </p:txBody>
      </p:sp>
      <p:sp>
        <p:nvSpPr>
          <p:cNvPr id="37893" name="Slide Number Placeholder 3">
            <a:extLst>
              <a:ext uri="{FF2B5EF4-FFF2-40B4-BE49-F238E27FC236}">
                <a16:creationId xmlns:a16="http://schemas.microsoft.com/office/drawing/2014/main" id="{D6468EA5-65E2-4C8C-B567-0E4B4A37D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19191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9191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19191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19191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19191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9191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9191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9191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9191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F4D5BA-2390-4EC0-8747-7FAE03A88298}" type="slidenum">
              <a:rPr lang="en-US" altLang="en-US" sz="1000" smtClean="0">
                <a:solidFill>
                  <a:srgbClr val="152F85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000" dirty="0">
              <a:solidFill>
                <a:srgbClr val="152F85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91CCC4-FDFB-43C2-8645-72933E7CD4B8}"/>
              </a:ext>
            </a:extLst>
          </p:cNvPr>
          <p:cNvSpPr txBox="1"/>
          <p:nvPr/>
        </p:nvSpPr>
        <p:spPr>
          <a:xfrm>
            <a:off x="205727" y="3136355"/>
            <a:ext cx="4356219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i="1" dirty="0">
                <a:latin typeface="Arial"/>
                <a:ea typeface="MS PGothic"/>
                <a:cs typeface="Arial"/>
              </a:rPr>
              <a:t>Virtual Turnaround Houston Fairs</a:t>
            </a:r>
            <a:r>
              <a:rPr lang="en-US" dirty="0">
                <a:latin typeface="Arial"/>
                <a:ea typeface="MS PGothic"/>
                <a:cs typeface="Arial"/>
              </a:rPr>
              <a:t>: Connect social service organizations and potential employers to citizens.</a:t>
            </a:r>
          </a:p>
          <a:p>
            <a:endParaRPr lang="en-US" dirty="0">
              <a:latin typeface="Arial"/>
              <a:ea typeface="MS PGothic"/>
              <a:cs typeface="Arial"/>
            </a:endParaRPr>
          </a:p>
          <a:p>
            <a:endParaRPr lang="en-US" dirty="0">
              <a:latin typeface="Arial"/>
              <a:ea typeface="MS PGothic"/>
              <a:cs typeface="Arial"/>
            </a:endParaRPr>
          </a:p>
          <a:p>
            <a:endParaRPr lang="en-US" dirty="0">
              <a:latin typeface="Arial"/>
              <a:ea typeface="MS PGothic"/>
              <a:cs typeface="Arial"/>
            </a:endParaRPr>
          </a:p>
          <a:p>
            <a:endParaRPr lang="en-US" dirty="0">
              <a:latin typeface="Arial"/>
              <a:ea typeface="MS PGothic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F29F42-03A7-4026-9ABC-1180E767D8EC}"/>
              </a:ext>
            </a:extLst>
          </p:cNvPr>
          <p:cNvSpPr txBox="1"/>
          <p:nvPr/>
        </p:nvSpPr>
        <p:spPr>
          <a:xfrm>
            <a:off x="3636341" y="3636446"/>
            <a:ext cx="597810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878DB4-6C4F-49B7-9BF3-6CF673D1372D}"/>
              </a:ext>
            </a:extLst>
          </p:cNvPr>
          <p:cNvSpPr txBox="1"/>
          <p:nvPr/>
        </p:nvSpPr>
        <p:spPr>
          <a:xfrm>
            <a:off x="300790" y="1519233"/>
            <a:ext cx="43562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OBO remains focused on the best ways to advance our workforce development initiatives during COVID-19 and beyond.</a:t>
            </a:r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EB752B-3126-4314-BB32-F4797110055C}"/>
              </a:ext>
            </a:extLst>
          </p:cNvPr>
          <p:cNvSpPr/>
          <p:nvPr/>
        </p:nvSpPr>
        <p:spPr>
          <a:xfrm>
            <a:off x="194206" y="4075737"/>
            <a:ext cx="87757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/>
                <a:ea typeface="MS PGothic"/>
                <a:cs typeface="Arial"/>
              </a:rPr>
              <a:t>Connect citizens, particularly those most impacted by the pandemic, to a more diverse industry pool.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Arial"/>
              <a:ea typeface="MS PGothic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/>
                <a:ea typeface="MS PGothic"/>
                <a:cs typeface="Arial"/>
              </a:rPr>
              <a:t>Development of On-The-Job-Training (OJT) Programs.  </a:t>
            </a:r>
          </a:p>
          <a:p>
            <a:endParaRPr lang="en-US" dirty="0">
              <a:latin typeface="Arial"/>
              <a:ea typeface="MS PGothic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/>
                <a:ea typeface="MS PGothic"/>
                <a:cs typeface="Arial"/>
              </a:rPr>
              <a:t>Identify partners for skilling and re-skilling of workers in the technology space.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560E7C-6E80-4F6C-8020-821FAD25A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0600" y="1430503"/>
            <a:ext cx="3656200" cy="244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99771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>
            <a:extLst>
              <a:ext uri="{FF2B5EF4-FFF2-40B4-BE49-F238E27FC236}">
                <a16:creationId xmlns:a16="http://schemas.microsoft.com/office/drawing/2014/main" id="{9B73CB71-69EC-44A7-8369-F0BC4E405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90" y="0"/>
            <a:ext cx="8458200" cy="1225550"/>
          </a:xfrm>
        </p:spPr>
        <p:txBody>
          <a:bodyPr/>
          <a:lstStyle/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Focus on Technology &amp; Tech Partners </a:t>
            </a:r>
          </a:p>
        </p:txBody>
      </p:sp>
      <p:sp>
        <p:nvSpPr>
          <p:cNvPr id="37893" name="Slide Number Placeholder 3">
            <a:extLst>
              <a:ext uri="{FF2B5EF4-FFF2-40B4-BE49-F238E27FC236}">
                <a16:creationId xmlns:a16="http://schemas.microsoft.com/office/drawing/2014/main" id="{D6468EA5-65E2-4C8C-B567-0E4B4A37D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19191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9191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19191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19191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19191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9191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9191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9191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9191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F4D5BA-2390-4EC0-8747-7FAE03A88298}" type="slidenum">
              <a:rPr lang="en-US" altLang="en-US" sz="1000" smtClean="0">
                <a:solidFill>
                  <a:srgbClr val="152F85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000" dirty="0">
              <a:solidFill>
                <a:srgbClr val="152F85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01EAB2-9AAE-4A46-8809-05D9501D43F0}"/>
              </a:ext>
            </a:extLst>
          </p:cNvPr>
          <p:cNvSpPr txBox="1"/>
          <p:nvPr/>
        </p:nvSpPr>
        <p:spPr>
          <a:xfrm>
            <a:off x="242469" y="1577087"/>
            <a:ext cx="4128668" cy="1379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 dirty="0">
                <a:latin typeface="Arial"/>
                <a:ea typeface="MS PGothic"/>
                <a:cs typeface="Arial"/>
              </a:rPr>
              <a:t>Digital Technology and Innovation are among the top industries in the city.</a:t>
            </a:r>
          </a:p>
          <a:p>
            <a:pPr>
              <a:lnSpc>
                <a:spcPct val="150000"/>
              </a:lnSpc>
            </a:pPr>
            <a:endParaRPr lang="en-US" dirty="0">
              <a:latin typeface="Arial"/>
              <a:ea typeface="MS PGothic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4566D9-8942-41F4-A334-B76343268353}"/>
              </a:ext>
            </a:extLst>
          </p:cNvPr>
          <p:cNvSpPr txBox="1"/>
          <p:nvPr/>
        </p:nvSpPr>
        <p:spPr>
          <a:xfrm>
            <a:off x="242469" y="2763714"/>
            <a:ext cx="4114800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/>
                <a:ea typeface="MS PGothic"/>
                <a:cs typeface="Arial"/>
              </a:rPr>
              <a:t>Houston is home to 500+ digital technology companies </a:t>
            </a:r>
            <a:br>
              <a:rPr lang="en-US" dirty="0">
                <a:latin typeface="Arial"/>
                <a:ea typeface="MS PGothic"/>
                <a:cs typeface="Arial"/>
              </a:rPr>
            </a:br>
            <a:endParaRPr lang="en-US" dirty="0">
              <a:latin typeface="Arial"/>
              <a:ea typeface="MS PGothic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/>
                <a:ea typeface="MS PGothic"/>
                <a:cs typeface="Arial"/>
              </a:rPr>
              <a:t>Also home to 8,200+ companies in tech-related industries </a:t>
            </a:r>
            <a:br>
              <a:rPr lang="en-US" dirty="0">
                <a:latin typeface="Arial"/>
                <a:ea typeface="MS PGothic"/>
                <a:cs typeface="Arial"/>
              </a:rPr>
            </a:br>
            <a:endParaRPr lang="en-US" dirty="0">
              <a:latin typeface="Arial"/>
              <a:ea typeface="MS PGothic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/>
                <a:ea typeface="MS PGothic"/>
                <a:cs typeface="Arial"/>
              </a:rPr>
              <a:t>Tech sector has $28.1 billion impact on the local economy</a:t>
            </a:r>
            <a:br>
              <a:rPr lang="en-US" dirty="0">
                <a:latin typeface="Arial"/>
                <a:ea typeface="MS PGothic"/>
                <a:cs typeface="Arial"/>
              </a:rPr>
            </a:br>
            <a:endParaRPr lang="en-US" dirty="0">
              <a:latin typeface="Arial"/>
              <a:ea typeface="MS PGothic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/>
                <a:ea typeface="MS PGothic"/>
                <a:cs typeface="Arial"/>
              </a:rPr>
              <a:t>228,000 employed in technology  (CompTIA, 2019)</a:t>
            </a:r>
          </a:p>
          <a:p>
            <a:endParaRPr lang="en-US" dirty="0">
              <a:latin typeface="Arial"/>
              <a:ea typeface="MS PGothic"/>
              <a:cs typeface="Arial"/>
            </a:endParaRPr>
          </a:p>
          <a:p>
            <a:endParaRPr lang="en-US" dirty="0">
              <a:latin typeface="Arial"/>
              <a:ea typeface="MS PGothic"/>
              <a:cs typeface="Arial"/>
            </a:endParaRPr>
          </a:p>
          <a:p>
            <a:endParaRPr lang="en-US" dirty="0">
              <a:latin typeface="Arial"/>
              <a:ea typeface="MS PGothic"/>
              <a:cs typeface="Arial"/>
            </a:endParaRPr>
          </a:p>
          <a:p>
            <a:endParaRPr lang="en-US" dirty="0">
              <a:latin typeface="Arial"/>
              <a:ea typeface="MS PGothic"/>
              <a:cs typeface="Arial"/>
            </a:endParaRPr>
          </a:p>
          <a:p>
            <a:endParaRPr lang="en-US" dirty="0">
              <a:latin typeface="Arial"/>
              <a:ea typeface="MS PGothic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5020C3-406B-40AA-A1D3-A813EF875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814" y="1584691"/>
            <a:ext cx="3691176" cy="27445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830BEC-5D08-4377-A9D5-6B57AACFA3A1}"/>
              </a:ext>
            </a:extLst>
          </p:cNvPr>
          <p:cNvSpPr txBox="1"/>
          <p:nvPr/>
        </p:nvSpPr>
        <p:spPr>
          <a:xfrm>
            <a:off x="5015332" y="4666683"/>
            <a:ext cx="4128668" cy="15645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i="1" dirty="0">
                <a:solidFill>
                  <a:srgbClr val="002060"/>
                </a:solidFill>
                <a:latin typeface="Arial"/>
                <a:ea typeface="MS PGothic"/>
                <a:cs typeface="Arial"/>
              </a:rPr>
              <a:t>In August 2020, Mayor Sylvester Turner and Microsoft Announced the Expansion of it’s groundbreaking Digital Alliance.</a:t>
            </a:r>
          </a:p>
          <a:p>
            <a:pPr>
              <a:lnSpc>
                <a:spcPct val="150000"/>
              </a:lnSpc>
            </a:pPr>
            <a:endParaRPr lang="en-US" dirty="0">
              <a:latin typeface="Arial"/>
              <a:ea typeface="MS PGothic"/>
              <a:cs typeface="Arial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6FE72C-EF80-4B3B-BCA3-EB5B2F18AA92}"/>
              </a:ext>
            </a:extLst>
          </p:cNvPr>
          <p:cNvCxnSpPr/>
          <p:nvPr/>
        </p:nvCxnSpPr>
        <p:spPr>
          <a:xfrm>
            <a:off x="4641012" y="1577087"/>
            <a:ext cx="0" cy="44959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5448212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4">
            <a:extLst>
              <a:ext uri="{FF2B5EF4-FFF2-40B4-BE49-F238E27FC236}">
                <a16:creationId xmlns:a16="http://schemas.microsoft.com/office/drawing/2014/main" id="{424BD805-A25F-4EC3-9057-C3475520CE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22981" y="1260475"/>
            <a:ext cx="5011737" cy="2339975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Thank You.</a:t>
            </a:r>
          </a:p>
        </p:txBody>
      </p:sp>
      <p:pic>
        <p:nvPicPr>
          <p:cNvPr id="52227" name="Picture 2">
            <a:extLst>
              <a:ext uri="{FF2B5EF4-FFF2-40B4-BE49-F238E27FC236}">
                <a16:creationId xmlns:a16="http://schemas.microsoft.com/office/drawing/2014/main" id="{5145D5D4-3366-4C89-88AC-6F5C27459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3" y="4179888"/>
            <a:ext cx="6619875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C7D0E1-B0AC-4259-A3DC-EFA527A574CF}"/>
              </a:ext>
            </a:extLst>
          </p:cNvPr>
          <p:cNvSpPr txBox="1"/>
          <p:nvPr/>
        </p:nvSpPr>
        <p:spPr>
          <a:xfrm>
            <a:off x="3482975" y="3719513"/>
            <a:ext cx="2178050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Connect With Us: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91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COHOBO-CorporatePresentationTemplate-R5-0804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OHOBO-CorporatePresentationTemplate-1011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031453D83E61428C40BED0FD0DC0AC" ma:contentTypeVersion="13" ma:contentTypeDescription="Create a new document." ma:contentTypeScope="" ma:versionID="ae6174e82e2c2c708372188f88daa364">
  <xsd:schema xmlns:xsd="http://www.w3.org/2001/XMLSchema" xmlns:xs="http://www.w3.org/2001/XMLSchema" xmlns:p="http://schemas.microsoft.com/office/2006/metadata/properties" xmlns:ns3="b98e8e45-a4ca-459d-b280-a700cc722aac" xmlns:ns4="53ea5c81-7fa8-4cec-9749-7095f2e1a6eb" targetNamespace="http://schemas.microsoft.com/office/2006/metadata/properties" ma:root="true" ma:fieldsID="19af92adb4fa5e74dc5c4882bf018938" ns3:_="" ns4:_="">
    <xsd:import namespace="b98e8e45-a4ca-459d-b280-a700cc722aac"/>
    <xsd:import namespace="53ea5c81-7fa8-4cec-9749-7095f2e1a6e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8e8e45-a4ca-459d-b280-a700cc722aa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ea5c81-7fa8-4cec-9749-7095f2e1a6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6BED231-254D-480F-9BC1-71E608E13084}">
  <ds:schemaRefs>
    <ds:schemaRef ds:uri="http://schemas.microsoft.com/office/2006/documentManagement/types"/>
    <ds:schemaRef ds:uri="http://purl.org/dc/terms/"/>
    <ds:schemaRef ds:uri="53ea5c81-7fa8-4cec-9749-7095f2e1a6eb"/>
    <ds:schemaRef ds:uri="http://www.w3.org/XML/1998/namespace"/>
    <ds:schemaRef ds:uri="http://schemas.openxmlformats.org/package/2006/metadata/core-properties"/>
    <ds:schemaRef ds:uri="http://purl.org/dc/elements/1.1/"/>
    <ds:schemaRef ds:uri="b98e8e45-a4ca-459d-b280-a700cc722aac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79CE7B6-9811-49B9-BA34-C7CAB4398A9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B8748B-8351-458F-AE18-AAAD3B9486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8e8e45-a4ca-459d-b280-a700cc722aac"/>
    <ds:schemaRef ds:uri="53ea5c81-7fa8-4cec-9749-7095f2e1a6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3341</TotalTime>
  <Words>428</Words>
  <Application>Microsoft Office PowerPoint</Application>
  <PresentationFormat>On-screen Show (4:3)</PresentationFormat>
  <Paragraphs>90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Arial Black</vt:lpstr>
      <vt:lpstr>Wingdings</vt:lpstr>
      <vt:lpstr>COHOBO-CorporatePresentationTemplate-R5-080411</vt:lpstr>
      <vt:lpstr>1_COHOBO-CorporatePresentationTemplate-101111</vt:lpstr>
      <vt:lpstr>Cultivating a Competitive &amp; Diverse Economic Environment </vt:lpstr>
      <vt:lpstr>The Office of Business Opportunity </vt:lpstr>
      <vt:lpstr>OBO Department Structure</vt:lpstr>
      <vt:lpstr>Changing with the City’s Needs </vt:lpstr>
      <vt:lpstr>Workforce Development Programs</vt:lpstr>
      <vt:lpstr>On the Horizon</vt:lpstr>
      <vt:lpstr>Focus on Technology &amp; Tech Partners </vt:lpstr>
      <vt:lpstr>Thank You.</vt:lpstr>
    </vt:vector>
  </TitlesOfParts>
  <Manager>Carlecia D. Wright</Manager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Harianawala, Arwa - OBO</dc:creator>
  <dc:description>Spotlight Creative, LLC_x000d_http://www.spotlightcreative.com</dc:description>
  <cp:lastModifiedBy>Murray, Marsha E. - OBO</cp:lastModifiedBy>
  <cp:revision>3410</cp:revision>
  <cp:lastPrinted>2020-06-10T17:56:02Z</cp:lastPrinted>
  <dcterms:created xsi:type="dcterms:W3CDTF">2012-02-12T16:37:25Z</dcterms:created>
  <dcterms:modified xsi:type="dcterms:W3CDTF">2020-09-09T15:07:36Z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0x0101000D031453D83E61428C40BED0FD0DC0AC</vt:lpwstr>
  </property>
</Properties>
</file>