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58" r:id="rId6"/>
    <p:sldId id="278" r:id="rId7"/>
    <p:sldId id="284" r:id="rId8"/>
    <p:sldId id="289" r:id="rId9"/>
    <p:sldId id="293" r:id="rId10"/>
    <p:sldId id="292" r:id="rId11"/>
    <p:sldId id="294" r:id="rId12"/>
    <p:sldId id="266" r:id="rId13"/>
    <p:sldId id="267" r:id="rId14"/>
    <p:sldId id="268" r:id="rId15"/>
    <p:sldId id="269" r:id="rId16"/>
    <p:sldId id="270" r:id="rId17"/>
    <p:sldId id="271" r:id="rId18"/>
    <p:sldId id="272" r:id="rId19"/>
    <p:sldId id="273" r:id="rId20"/>
    <p:sldId id="276"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0" autoAdjust="0"/>
    <p:restoredTop sz="95899" autoAdjust="0"/>
  </p:normalViewPr>
  <p:slideViewPr>
    <p:cSldViewPr>
      <p:cViewPr>
        <p:scale>
          <a:sx n="153" d="100"/>
          <a:sy n="153" d="100"/>
        </p:scale>
        <p:origin x="420" y="138"/>
      </p:cViewPr>
      <p:guideLst>
        <p:guide orient="horz" pos="2160"/>
        <p:guide pos="2880"/>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B869C9-85F2-4A41-9FAA-D44028B638AC}" type="doc">
      <dgm:prSet loTypeId="urn:microsoft.com/office/officeart/2005/8/layout/orgChart1" loCatId="hierarchy" qsTypeId="urn:microsoft.com/office/officeart/2005/8/quickstyle/simple3" qsCatId="simple" csTypeId="urn:microsoft.com/office/officeart/2005/8/colors/accent0_3" csCatId="mainScheme" phldr="1"/>
      <dgm:spPr/>
      <dgm:t>
        <a:bodyPr/>
        <a:lstStyle/>
        <a:p>
          <a:endParaRPr lang="en-US"/>
        </a:p>
      </dgm:t>
    </dgm:pt>
    <dgm:pt modelId="{F4F8C360-FEA1-48AD-8410-30705E2E1CBC}">
      <dgm:prSet phldrT="[Text]" custT="1"/>
      <dgm:spPr/>
      <dgm:t>
        <a:bodyPr/>
        <a:lstStyle/>
        <a:p>
          <a:r>
            <a:rPr lang="en-US" sz="1050" dirty="0" smtClean="0"/>
            <a:t>Tina Carkhuff</a:t>
          </a:r>
        </a:p>
        <a:p>
          <a:r>
            <a:rPr lang="en-US" sz="1050" dirty="0" smtClean="0"/>
            <a:t>Interim Director/ Chief Information Officer</a:t>
          </a:r>
        </a:p>
      </dgm:t>
    </dgm:pt>
    <dgm:pt modelId="{DE858509-2B30-463A-AC66-F7A1BC9F8105}" type="parTrans" cxnId="{E0B9EA5F-0FC2-4271-9385-7B25942BC6B0}">
      <dgm:prSet/>
      <dgm:spPr/>
      <dgm:t>
        <a:bodyPr/>
        <a:lstStyle/>
        <a:p>
          <a:endParaRPr lang="en-US"/>
        </a:p>
      </dgm:t>
    </dgm:pt>
    <dgm:pt modelId="{9BD53085-DE38-438B-B709-475040274881}" type="sibTrans" cxnId="{E0B9EA5F-0FC2-4271-9385-7B25942BC6B0}">
      <dgm:prSet/>
      <dgm:spPr/>
      <dgm:t>
        <a:bodyPr/>
        <a:lstStyle/>
        <a:p>
          <a:endParaRPr lang="en-US"/>
        </a:p>
      </dgm:t>
    </dgm:pt>
    <dgm:pt modelId="{D8D8E2DD-32AC-418A-ADC8-3ACC5CF84014}">
      <dgm:prSet phldrT="[Text]" custT="1"/>
      <dgm:spPr/>
      <dgm:t>
        <a:bodyPr/>
        <a:lstStyle/>
        <a:p>
          <a:r>
            <a:rPr lang="en-US" sz="1050" dirty="0" smtClean="0"/>
            <a:t>Somayya Scott</a:t>
          </a:r>
        </a:p>
        <a:p>
          <a:r>
            <a:rPr lang="en-US" sz="1050" dirty="0" smtClean="0"/>
            <a:t>Deputy Assistant Director</a:t>
          </a:r>
        </a:p>
        <a:p>
          <a:r>
            <a:rPr lang="en-US" sz="1050" dirty="0" smtClean="0"/>
            <a:t>IT-Director’s Office</a:t>
          </a:r>
        </a:p>
      </dgm:t>
    </dgm:pt>
    <dgm:pt modelId="{9BD4DCD7-48B1-4C2C-8C09-1E65B613C17C}" type="parTrans" cxnId="{B10B8F12-B2B0-483D-835F-E8D8D8DE448B}">
      <dgm:prSet/>
      <dgm:spPr/>
      <dgm:t>
        <a:bodyPr/>
        <a:lstStyle/>
        <a:p>
          <a:endParaRPr lang="en-US"/>
        </a:p>
      </dgm:t>
    </dgm:pt>
    <dgm:pt modelId="{BC577C6D-B3F0-46AF-B79F-9305677805F4}" type="sibTrans" cxnId="{B10B8F12-B2B0-483D-835F-E8D8D8DE448B}">
      <dgm:prSet/>
      <dgm:spPr/>
      <dgm:t>
        <a:bodyPr/>
        <a:lstStyle/>
        <a:p>
          <a:endParaRPr lang="en-US"/>
        </a:p>
      </dgm:t>
    </dgm:pt>
    <dgm:pt modelId="{EDC60D95-3037-44FF-8D29-C8E8DEA7395F}">
      <dgm:prSet phldrT="[Text]" custT="1"/>
      <dgm:spPr/>
      <dgm:t>
        <a:bodyPr/>
        <a:lstStyle/>
        <a:p>
          <a:r>
            <a:rPr lang="en-US" sz="1050" dirty="0" smtClean="0"/>
            <a:t>Tom Sorley</a:t>
          </a:r>
        </a:p>
        <a:p>
          <a:r>
            <a:rPr lang="en-US" sz="1050" dirty="0" smtClean="0"/>
            <a:t>Deputy Director</a:t>
          </a:r>
        </a:p>
        <a:p>
          <a:r>
            <a:rPr lang="en-US" sz="1050" dirty="0" smtClean="0"/>
            <a:t>IT-Public Safety</a:t>
          </a:r>
        </a:p>
      </dgm:t>
    </dgm:pt>
    <dgm:pt modelId="{3845D905-75E2-44DE-B700-E44881537F42}" type="parTrans" cxnId="{5D3399F3-37C4-472E-B8A0-693C62C0EF48}">
      <dgm:prSet/>
      <dgm:spPr/>
      <dgm:t>
        <a:bodyPr/>
        <a:lstStyle/>
        <a:p>
          <a:endParaRPr lang="en-US"/>
        </a:p>
      </dgm:t>
    </dgm:pt>
    <dgm:pt modelId="{8F5ED80B-2127-48F1-842A-BE4ED480D658}" type="sibTrans" cxnId="{5D3399F3-37C4-472E-B8A0-693C62C0EF48}">
      <dgm:prSet/>
      <dgm:spPr/>
      <dgm:t>
        <a:bodyPr/>
        <a:lstStyle/>
        <a:p>
          <a:endParaRPr lang="en-US"/>
        </a:p>
      </dgm:t>
    </dgm:pt>
    <dgm:pt modelId="{76080290-611D-457A-8304-8DBED4A1EDF5}">
      <dgm:prSet/>
      <dgm:spPr/>
      <dgm:t>
        <a:bodyPr/>
        <a:lstStyle/>
        <a:p>
          <a:r>
            <a:rPr lang="en-US" dirty="0" smtClean="0"/>
            <a:t>Troy Williams</a:t>
          </a:r>
        </a:p>
        <a:p>
          <a:r>
            <a:rPr lang="en-US" dirty="0" smtClean="0"/>
            <a:t>Assistant Director</a:t>
          </a:r>
        </a:p>
        <a:p>
          <a:r>
            <a:rPr lang="en-US" dirty="0" smtClean="0"/>
            <a:t>IT- Director’s Office</a:t>
          </a:r>
          <a:endParaRPr lang="en-US" dirty="0"/>
        </a:p>
      </dgm:t>
    </dgm:pt>
    <dgm:pt modelId="{7AC27C49-283A-41E2-B9A9-0CC70869237C}" type="parTrans" cxnId="{371F5A1D-C0F5-48CB-99C0-E6189D046115}">
      <dgm:prSet/>
      <dgm:spPr/>
      <dgm:t>
        <a:bodyPr/>
        <a:lstStyle/>
        <a:p>
          <a:endParaRPr lang="en-US"/>
        </a:p>
      </dgm:t>
    </dgm:pt>
    <dgm:pt modelId="{0BAF7656-C81B-4D14-B7B4-F3318E649E65}" type="sibTrans" cxnId="{371F5A1D-C0F5-48CB-99C0-E6189D046115}">
      <dgm:prSet/>
      <dgm:spPr/>
      <dgm:t>
        <a:bodyPr/>
        <a:lstStyle/>
        <a:p>
          <a:endParaRPr lang="en-US"/>
        </a:p>
      </dgm:t>
    </dgm:pt>
    <dgm:pt modelId="{6BE3860C-745E-4B76-A608-10FCBB80F8EF}">
      <dgm:prSet/>
      <dgm:spPr/>
      <dgm:t>
        <a:bodyPr/>
        <a:lstStyle/>
        <a:p>
          <a:r>
            <a:rPr lang="en-US" dirty="0" smtClean="0"/>
            <a:t>Philip Suber</a:t>
          </a:r>
        </a:p>
        <a:p>
          <a:r>
            <a:rPr lang="en-US" dirty="0" smtClean="0"/>
            <a:t>Assistant Director</a:t>
          </a:r>
        </a:p>
        <a:p>
          <a:r>
            <a:rPr lang="en-US" dirty="0" smtClean="0"/>
            <a:t>IT- Director’s Office</a:t>
          </a:r>
          <a:endParaRPr lang="en-US" dirty="0"/>
        </a:p>
      </dgm:t>
    </dgm:pt>
    <dgm:pt modelId="{523D4878-53A7-4EBC-BC12-9FEE96CA28BE}" type="parTrans" cxnId="{C5E508B5-4E16-4888-AEBE-083EB4A297C4}">
      <dgm:prSet/>
      <dgm:spPr/>
      <dgm:t>
        <a:bodyPr/>
        <a:lstStyle/>
        <a:p>
          <a:endParaRPr lang="en-US"/>
        </a:p>
      </dgm:t>
    </dgm:pt>
    <dgm:pt modelId="{19481DA0-A4BF-4825-AD50-4A7DE30EA852}" type="sibTrans" cxnId="{C5E508B5-4E16-4888-AEBE-083EB4A297C4}">
      <dgm:prSet/>
      <dgm:spPr/>
      <dgm:t>
        <a:bodyPr/>
        <a:lstStyle/>
        <a:p>
          <a:endParaRPr lang="en-US"/>
        </a:p>
      </dgm:t>
    </dgm:pt>
    <dgm:pt modelId="{31F11723-6355-484A-A822-2AE4C7EED077}">
      <dgm:prSet/>
      <dgm:spPr/>
      <dgm:t>
        <a:bodyPr/>
        <a:lstStyle/>
        <a:p>
          <a:r>
            <a:rPr lang="en-US" dirty="0" smtClean="0"/>
            <a:t>David LaPlante</a:t>
          </a:r>
        </a:p>
        <a:p>
          <a:r>
            <a:rPr lang="en-US" dirty="0" smtClean="0"/>
            <a:t>Deputy Director</a:t>
          </a:r>
        </a:p>
        <a:p>
          <a:r>
            <a:rPr lang="en-US" dirty="0" smtClean="0"/>
            <a:t>IT- Cyber Security</a:t>
          </a:r>
          <a:endParaRPr lang="en-US" dirty="0"/>
        </a:p>
      </dgm:t>
    </dgm:pt>
    <dgm:pt modelId="{72FC70F1-95E1-4C24-B665-FEF6FDE158AD}" type="parTrans" cxnId="{6D80C041-AD9C-43AE-AD2C-B51BB81EC573}">
      <dgm:prSet/>
      <dgm:spPr/>
      <dgm:t>
        <a:bodyPr/>
        <a:lstStyle/>
        <a:p>
          <a:endParaRPr lang="en-US"/>
        </a:p>
      </dgm:t>
    </dgm:pt>
    <dgm:pt modelId="{51A0FA1B-1B01-45B6-BA60-83FA56AF3B40}" type="sibTrans" cxnId="{6D80C041-AD9C-43AE-AD2C-B51BB81EC573}">
      <dgm:prSet/>
      <dgm:spPr/>
      <dgm:t>
        <a:bodyPr/>
        <a:lstStyle/>
        <a:p>
          <a:endParaRPr lang="en-US"/>
        </a:p>
      </dgm:t>
    </dgm:pt>
    <dgm:pt modelId="{FEC64DE8-DE83-4574-819F-3A5A577CB3D8}">
      <dgm:prSet/>
      <dgm:spPr/>
      <dgm:t>
        <a:bodyPr/>
        <a:lstStyle/>
        <a:p>
          <a:r>
            <a:rPr lang="en-US" dirty="0" smtClean="0"/>
            <a:t>Reenie Askew</a:t>
          </a:r>
        </a:p>
        <a:p>
          <a:r>
            <a:rPr lang="en-US" dirty="0" smtClean="0"/>
            <a:t>Deputy Director</a:t>
          </a:r>
        </a:p>
        <a:p>
          <a:r>
            <a:rPr lang="en-US" dirty="0" smtClean="0"/>
            <a:t>IT- ERP/Applications</a:t>
          </a:r>
          <a:endParaRPr lang="en-US" dirty="0"/>
        </a:p>
      </dgm:t>
    </dgm:pt>
    <dgm:pt modelId="{4446DA92-188B-4E9A-A6E0-A1B15D6B57FF}" type="parTrans" cxnId="{AB4DCED7-CB81-4EFC-94CD-22964367C32E}">
      <dgm:prSet/>
      <dgm:spPr/>
      <dgm:t>
        <a:bodyPr/>
        <a:lstStyle/>
        <a:p>
          <a:endParaRPr lang="en-US"/>
        </a:p>
      </dgm:t>
    </dgm:pt>
    <dgm:pt modelId="{4E559DA3-294D-4657-887C-1C818450A409}" type="sibTrans" cxnId="{AB4DCED7-CB81-4EFC-94CD-22964367C32E}">
      <dgm:prSet/>
      <dgm:spPr/>
      <dgm:t>
        <a:bodyPr/>
        <a:lstStyle/>
        <a:p>
          <a:endParaRPr lang="en-US"/>
        </a:p>
      </dgm:t>
    </dgm:pt>
    <dgm:pt modelId="{A6B9C540-8CFD-4C95-9905-66C7CF793CAB}">
      <dgm:prSet custT="1"/>
      <dgm:spPr/>
      <dgm:t>
        <a:bodyPr/>
        <a:lstStyle/>
        <a:p>
          <a:r>
            <a:rPr lang="en-US" sz="1050" dirty="0" smtClean="0"/>
            <a:t>Daniel Steege</a:t>
          </a:r>
        </a:p>
        <a:p>
          <a:r>
            <a:rPr lang="en-US" sz="1050" dirty="0" smtClean="0"/>
            <a:t>Interim Deputy Director</a:t>
          </a:r>
        </a:p>
        <a:p>
          <a:r>
            <a:rPr lang="en-US" sz="1050" dirty="0" smtClean="0"/>
            <a:t>IT- Infrastructure</a:t>
          </a:r>
          <a:endParaRPr lang="en-US" sz="1050" dirty="0"/>
        </a:p>
      </dgm:t>
    </dgm:pt>
    <dgm:pt modelId="{11B55464-9177-47DD-BD5E-2B4E5802BACF}" type="parTrans" cxnId="{FE729C46-AD4B-452E-B8BC-41562D1190B6}">
      <dgm:prSet/>
      <dgm:spPr/>
      <dgm:t>
        <a:bodyPr/>
        <a:lstStyle/>
        <a:p>
          <a:endParaRPr lang="en-US"/>
        </a:p>
      </dgm:t>
    </dgm:pt>
    <dgm:pt modelId="{09860A3A-96E6-4A15-BAAC-1728EB7A7BD6}" type="sibTrans" cxnId="{FE729C46-AD4B-452E-B8BC-41562D1190B6}">
      <dgm:prSet/>
      <dgm:spPr/>
      <dgm:t>
        <a:bodyPr/>
        <a:lstStyle/>
        <a:p>
          <a:endParaRPr lang="en-US"/>
        </a:p>
      </dgm:t>
    </dgm:pt>
    <dgm:pt modelId="{3284E9EB-4D76-4467-9C48-5762E7F2C1A0}" type="pres">
      <dgm:prSet presAssocID="{09B869C9-85F2-4A41-9FAA-D44028B638AC}" presName="hierChild1" presStyleCnt="0">
        <dgm:presLayoutVars>
          <dgm:orgChart val="1"/>
          <dgm:chPref val="1"/>
          <dgm:dir/>
          <dgm:animOne val="branch"/>
          <dgm:animLvl val="lvl"/>
          <dgm:resizeHandles/>
        </dgm:presLayoutVars>
      </dgm:prSet>
      <dgm:spPr/>
      <dgm:t>
        <a:bodyPr/>
        <a:lstStyle/>
        <a:p>
          <a:endParaRPr lang="en-US"/>
        </a:p>
      </dgm:t>
    </dgm:pt>
    <dgm:pt modelId="{0EBB2157-2A79-4006-9116-4B18E8DAF960}" type="pres">
      <dgm:prSet presAssocID="{F4F8C360-FEA1-48AD-8410-30705E2E1CBC}" presName="hierRoot1" presStyleCnt="0">
        <dgm:presLayoutVars>
          <dgm:hierBranch val="init"/>
        </dgm:presLayoutVars>
      </dgm:prSet>
      <dgm:spPr/>
      <dgm:t>
        <a:bodyPr/>
        <a:lstStyle/>
        <a:p>
          <a:endParaRPr lang="en-US"/>
        </a:p>
      </dgm:t>
    </dgm:pt>
    <dgm:pt modelId="{84C30F37-60F1-4B83-A3AA-5EE956AE7165}" type="pres">
      <dgm:prSet presAssocID="{F4F8C360-FEA1-48AD-8410-30705E2E1CBC}" presName="rootComposite1" presStyleCnt="0"/>
      <dgm:spPr/>
      <dgm:t>
        <a:bodyPr/>
        <a:lstStyle/>
        <a:p>
          <a:endParaRPr lang="en-US"/>
        </a:p>
      </dgm:t>
    </dgm:pt>
    <dgm:pt modelId="{105AEFC2-05C0-4E4A-9BA2-D05105866847}" type="pres">
      <dgm:prSet presAssocID="{F4F8C360-FEA1-48AD-8410-30705E2E1CBC}" presName="rootText1" presStyleLbl="node0" presStyleIdx="0" presStyleCnt="1" custScaleY="162179" custLinFactNeighborX="-1698" custLinFactNeighborY="16677">
        <dgm:presLayoutVars>
          <dgm:chPref val="3"/>
        </dgm:presLayoutVars>
      </dgm:prSet>
      <dgm:spPr/>
      <dgm:t>
        <a:bodyPr/>
        <a:lstStyle/>
        <a:p>
          <a:endParaRPr lang="en-US"/>
        </a:p>
      </dgm:t>
    </dgm:pt>
    <dgm:pt modelId="{67F082A2-AAE3-43A5-B2B7-8EDA52287DC4}" type="pres">
      <dgm:prSet presAssocID="{F4F8C360-FEA1-48AD-8410-30705E2E1CBC}" presName="rootConnector1" presStyleLbl="node1" presStyleIdx="0" presStyleCnt="0"/>
      <dgm:spPr/>
      <dgm:t>
        <a:bodyPr/>
        <a:lstStyle/>
        <a:p>
          <a:endParaRPr lang="en-US"/>
        </a:p>
      </dgm:t>
    </dgm:pt>
    <dgm:pt modelId="{C0FD3B01-F005-405A-A18C-C755352F50EC}" type="pres">
      <dgm:prSet presAssocID="{F4F8C360-FEA1-48AD-8410-30705E2E1CBC}" presName="hierChild2" presStyleCnt="0"/>
      <dgm:spPr/>
      <dgm:t>
        <a:bodyPr/>
        <a:lstStyle/>
        <a:p>
          <a:endParaRPr lang="en-US"/>
        </a:p>
      </dgm:t>
    </dgm:pt>
    <dgm:pt modelId="{2574A7B1-D027-417C-9C6F-EFB38BE2D48A}" type="pres">
      <dgm:prSet presAssocID="{9BD4DCD7-48B1-4C2C-8C09-1E65B613C17C}" presName="Name37" presStyleLbl="parChTrans1D2" presStyleIdx="0" presStyleCnt="7"/>
      <dgm:spPr/>
      <dgm:t>
        <a:bodyPr/>
        <a:lstStyle/>
        <a:p>
          <a:endParaRPr lang="en-US"/>
        </a:p>
      </dgm:t>
    </dgm:pt>
    <dgm:pt modelId="{7E569598-4FA0-447F-9579-826867323A9A}" type="pres">
      <dgm:prSet presAssocID="{D8D8E2DD-32AC-418A-ADC8-3ACC5CF84014}" presName="hierRoot2" presStyleCnt="0">
        <dgm:presLayoutVars>
          <dgm:hierBranch val="init"/>
        </dgm:presLayoutVars>
      </dgm:prSet>
      <dgm:spPr/>
      <dgm:t>
        <a:bodyPr/>
        <a:lstStyle/>
        <a:p>
          <a:endParaRPr lang="en-US"/>
        </a:p>
      </dgm:t>
    </dgm:pt>
    <dgm:pt modelId="{2EF583EF-606B-4A7A-B546-ECF8EBD447AE}" type="pres">
      <dgm:prSet presAssocID="{D8D8E2DD-32AC-418A-ADC8-3ACC5CF84014}" presName="rootComposite" presStyleCnt="0"/>
      <dgm:spPr/>
      <dgm:t>
        <a:bodyPr/>
        <a:lstStyle/>
        <a:p>
          <a:endParaRPr lang="en-US"/>
        </a:p>
      </dgm:t>
    </dgm:pt>
    <dgm:pt modelId="{3D39F97E-8723-4A3D-8BE6-B17B5E2E8E46}" type="pres">
      <dgm:prSet presAssocID="{D8D8E2DD-32AC-418A-ADC8-3ACC5CF84014}" presName="rootText" presStyleLbl="node2" presStyleIdx="0" presStyleCnt="7" custScaleX="105133" custScaleY="166947">
        <dgm:presLayoutVars>
          <dgm:chPref val="3"/>
        </dgm:presLayoutVars>
      </dgm:prSet>
      <dgm:spPr/>
      <dgm:t>
        <a:bodyPr/>
        <a:lstStyle/>
        <a:p>
          <a:endParaRPr lang="en-US"/>
        </a:p>
      </dgm:t>
    </dgm:pt>
    <dgm:pt modelId="{A4613A5A-D704-44CE-A7A9-470D3FB17FFE}" type="pres">
      <dgm:prSet presAssocID="{D8D8E2DD-32AC-418A-ADC8-3ACC5CF84014}" presName="rootConnector" presStyleLbl="node2" presStyleIdx="0" presStyleCnt="7"/>
      <dgm:spPr/>
      <dgm:t>
        <a:bodyPr/>
        <a:lstStyle/>
        <a:p>
          <a:endParaRPr lang="en-US"/>
        </a:p>
      </dgm:t>
    </dgm:pt>
    <dgm:pt modelId="{B4DF6E7C-2D31-4E10-83AF-2096C32CD7B8}" type="pres">
      <dgm:prSet presAssocID="{D8D8E2DD-32AC-418A-ADC8-3ACC5CF84014}" presName="hierChild4" presStyleCnt="0"/>
      <dgm:spPr/>
      <dgm:t>
        <a:bodyPr/>
        <a:lstStyle/>
        <a:p>
          <a:endParaRPr lang="en-US"/>
        </a:p>
      </dgm:t>
    </dgm:pt>
    <dgm:pt modelId="{A61CAFA3-6690-4CF8-BA57-DA305C75291E}" type="pres">
      <dgm:prSet presAssocID="{D8D8E2DD-32AC-418A-ADC8-3ACC5CF84014}" presName="hierChild5" presStyleCnt="0"/>
      <dgm:spPr/>
      <dgm:t>
        <a:bodyPr/>
        <a:lstStyle/>
        <a:p>
          <a:endParaRPr lang="en-US"/>
        </a:p>
      </dgm:t>
    </dgm:pt>
    <dgm:pt modelId="{448D6854-4382-4F4E-A73F-55A74515F1DF}" type="pres">
      <dgm:prSet presAssocID="{3845D905-75E2-44DE-B700-E44881537F42}" presName="Name37" presStyleLbl="parChTrans1D2" presStyleIdx="1" presStyleCnt="7"/>
      <dgm:spPr/>
      <dgm:t>
        <a:bodyPr/>
        <a:lstStyle/>
        <a:p>
          <a:endParaRPr lang="en-US"/>
        </a:p>
      </dgm:t>
    </dgm:pt>
    <dgm:pt modelId="{85903BE7-D179-43AD-ACAA-0F0FBBCCA4BE}" type="pres">
      <dgm:prSet presAssocID="{EDC60D95-3037-44FF-8D29-C8E8DEA7395F}" presName="hierRoot2" presStyleCnt="0">
        <dgm:presLayoutVars>
          <dgm:hierBranch val="init"/>
        </dgm:presLayoutVars>
      </dgm:prSet>
      <dgm:spPr/>
      <dgm:t>
        <a:bodyPr/>
        <a:lstStyle/>
        <a:p>
          <a:endParaRPr lang="en-US"/>
        </a:p>
      </dgm:t>
    </dgm:pt>
    <dgm:pt modelId="{FB81FAD7-BD2A-431E-B36D-035605253BFF}" type="pres">
      <dgm:prSet presAssocID="{EDC60D95-3037-44FF-8D29-C8E8DEA7395F}" presName="rootComposite" presStyleCnt="0"/>
      <dgm:spPr/>
      <dgm:t>
        <a:bodyPr/>
        <a:lstStyle/>
        <a:p>
          <a:endParaRPr lang="en-US"/>
        </a:p>
      </dgm:t>
    </dgm:pt>
    <dgm:pt modelId="{1A14509E-6F5C-4F8A-8C0E-B45112ED5F81}" type="pres">
      <dgm:prSet presAssocID="{EDC60D95-3037-44FF-8D29-C8E8DEA7395F}" presName="rootText" presStyleLbl="node2" presStyleIdx="1" presStyleCnt="7" custScaleY="168907" custLinFactNeighborX="-2041" custLinFactNeighborY="-2092">
        <dgm:presLayoutVars>
          <dgm:chPref val="3"/>
        </dgm:presLayoutVars>
      </dgm:prSet>
      <dgm:spPr/>
      <dgm:t>
        <a:bodyPr/>
        <a:lstStyle/>
        <a:p>
          <a:endParaRPr lang="en-US"/>
        </a:p>
      </dgm:t>
    </dgm:pt>
    <dgm:pt modelId="{A0D96FE2-C9A9-45DD-BCC2-1D7948EE3743}" type="pres">
      <dgm:prSet presAssocID="{EDC60D95-3037-44FF-8D29-C8E8DEA7395F}" presName="rootConnector" presStyleLbl="node2" presStyleIdx="1" presStyleCnt="7"/>
      <dgm:spPr/>
      <dgm:t>
        <a:bodyPr/>
        <a:lstStyle/>
        <a:p>
          <a:endParaRPr lang="en-US"/>
        </a:p>
      </dgm:t>
    </dgm:pt>
    <dgm:pt modelId="{5FC5726F-412D-4012-81D4-C90962547914}" type="pres">
      <dgm:prSet presAssocID="{EDC60D95-3037-44FF-8D29-C8E8DEA7395F}" presName="hierChild4" presStyleCnt="0"/>
      <dgm:spPr/>
      <dgm:t>
        <a:bodyPr/>
        <a:lstStyle/>
        <a:p>
          <a:endParaRPr lang="en-US"/>
        </a:p>
      </dgm:t>
    </dgm:pt>
    <dgm:pt modelId="{3E81F6F9-3660-41A1-987A-6639B858C42C}" type="pres">
      <dgm:prSet presAssocID="{EDC60D95-3037-44FF-8D29-C8E8DEA7395F}" presName="hierChild5" presStyleCnt="0"/>
      <dgm:spPr/>
      <dgm:t>
        <a:bodyPr/>
        <a:lstStyle/>
        <a:p>
          <a:endParaRPr lang="en-US"/>
        </a:p>
      </dgm:t>
    </dgm:pt>
    <dgm:pt modelId="{15B0812C-6CC1-43D4-B48A-43D0B7D53C32}" type="pres">
      <dgm:prSet presAssocID="{11B55464-9177-47DD-BD5E-2B4E5802BACF}" presName="Name37" presStyleLbl="parChTrans1D2" presStyleIdx="2" presStyleCnt="7"/>
      <dgm:spPr/>
      <dgm:t>
        <a:bodyPr/>
        <a:lstStyle/>
        <a:p>
          <a:endParaRPr lang="en-US"/>
        </a:p>
      </dgm:t>
    </dgm:pt>
    <dgm:pt modelId="{AE06F028-B2D3-4C2F-8C29-5048CF62ABBA}" type="pres">
      <dgm:prSet presAssocID="{A6B9C540-8CFD-4C95-9905-66C7CF793CAB}" presName="hierRoot2" presStyleCnt="0">
        <dgm:presLayoutVars>
          <dgm:hierBranch val="init"/>
        </dgm:presLayoutVars>
      </dgm:prSet>
      <dgm:spPr/>
      <dgm:t>
        <a:bodyPr/>
        <a:lstStyle/>
        <a:p>
          <a:endParaRPr lang="en-US"/>
        </a:p>
      </dgm:t>
    </dgm:pt>
    <dgm:pt modelId="{7F348A61-1888-4917-A762-F9ADB15A5532}" type="pres">
      <dgm:prSet presAssocID="{A6B9C540-8CFD-4C95-9905-66C7CF793CAB}" presName="rootComposite" presStyleCnt="0"/>
      <dgm:spPr/>
      <dgm:t>
        <a:bodyPr/>
        <a:lstStyle/>
        <a:p>
          <a:endParaRPr lang="en-US"/>
        </a:p>
      </dgm:t>
    </dgm:pt>
    <dgm:pt modelId="{4207FEF1-523A-492F-8450-8A476442131F}" type="pres">
      <dgm:prSet presAssocID="{A6B9C540-8CFD-4C95-9905-66C7CF793CAB}" presName="rootText" presStyleLbl="node2" presStyleIdx="2" presStyleCnt="7" custScaleY="168908">
        <dgm:presLayoutVars>
          <dgm:chPref val="3"/>
        </dgm:presLayoutVars>
      </dgm:prSet>
      <dgm:spPr/>
      <dgm:t>
        <a:bodyPr/>
        <a:lstStyle/>
        <a:p>
          <a:endParaRPr lang="en-US"/>
        </a:p>
      </dgm:t>
    </dgm:pt>
    <dgm:pt modelId="{10DC7374-6C47-4D08-8AED-B5DAF5FF53D8}" type="pres">
      <dgm:prSet presAssocID="{A6B9C540-8CFD-4C95-9905-66C7CF793CAB}" presName="rootConnector" presStyleLbl="node2" presStyleIdx="2" presStyleCnt="7"/>
      <dgm:spPr/>
      <dgm:t>
        <a:bodyPr/>
        <a:lstStyle/>
        <a:p>
          <a:endParaRPr lang="en-US"/>
        </a:p>
      </dgm:t>
    </dgm:pt>
    <dgm:pt modelId="{10A3BF8D-BA1C-410E-9250-2AF69A1F5624}" type="pres">
      <dgm:prSet presAssocID="{A6B9C540-8CFD-4C95-9905-66C7CF793CAB}" presName="hierChild4" presStyleCnt="0"/>
      <dgm:spPr/>
      <dgm:t>
        <a:bodyPr/>
        <a:lstStyle/>
        <a:p>
          <a:endParaRPr lang="en-US"/>
        </a:p>
      </dgm:t>
    </dgm:pt>
    <dgm:pt modelId="{8C0672E7-2E98-40BA-94F2-D5E25EE879E6}" type="pres">
      <dgm:prSet presAssocID="{A6B9C540-8CFD-4C95-9905-66C7CF793CAB}" presName="hierChild5" presStyleCnt="0"/>
      <dgm:spPr/>
      <dgm:t>
        <a:bodyPr/>
        <a:lstStyle/>
        <a:p>
          <a:endParaRPr lang="en-US"/>
        </a:p>
      </dgm:t>
    </dgm:pt>
    <dgm:pt modelId="{B453642F-BD84-47B8-A09F-711CBB4EC3CC}" type="pres">
      <dgm:prSet presAssocID="{7AC27C49-283A-41E2-B9A9-0CC70869237C}" presName="Name37" presStyleLbl="parChTrans1D2" presStyleIdx="3" presStyleCnt="7"/>
      <dgm:spPr/>
      <dgm:t>
        <a:bodyPr/>
        <a:lstStyle/>
        <a:p>
          <a:endParaRPr lang="en-US"/>
        </a:p>
      </dgm:t>
    </dgm:pt>
    <dgm:pt modelId="{DA1D823F-A8BD-44BC-8122-B281C8F799C6}" type="pres">
      <dgm:prSet presAssocID="{76080290-611D-457A-8304-8DBED4A1EDF5}" presName="hierRoot2" presStyleCnt="0">
        <dgm:presLayoutVars>
          <dgm:hierBranch val="init"/>
        </dgm:presLayoutVars>
      </dgm:prSet>
      <dgm:spPr/>
      <dgm:t>
        <a:bodyPr/>
        <a:lstStyle/>
        <a:p>
          <a:endParaRPr lang="en-US"/>
        </a:p>
      </dgm:t>
    </dgm:pt>
    <dgm:pt modelId="{507194EF-0DCB-41B2-B757-480BC4A22F71}" type="pres">
      <dgm:prSet presAssocID="{76080290-611D-457A-8304-8DBED4A1EDF5}" presName="rootComposite" presStyleCnt="0"/>
      <dgm:spPr/>
      <dgm:t>
        <a:bodyPr/>
        <a:lstStyle/>
        <a:p>
          <a:endParaRPr lang="en-US"/>
        </a:p>
      </dgm:t>
    </dgm:pt>
    <dgm:pt modelId="{9131E8D8-3D56-494B-B0D4-2D97E648043D}" type="pres">
      <dgm:prSet presAssocID="{76080290-611D-457A-8304-8DBED4A1EDF5}" presName="rootText" presStyleLbl="node2" presStyleIdx="3" presStyleCnt="7" custScaleY="168908">
        <dgm:presLayoutVars>
          <dgm:chPref val="3"/>
        </dgm:presLayoutVars>
      </dgm:prSet>
      <dgm:spPr/>
      <dgm:t>
        <a:bodyPr/>
        <a:lstStyle/>
        <a:p>
          <a:endParaRPr lang="en-US"/>
        </a:p>
      </dgm:t>
    </dgm:pt>
    <dgm:pt modelId="{4979221E-E736-48D3-8C4F-5EF398B6F1F0}" type="pres">
      <dgm:prSet presAssocID="{76080290-611D-457A-8304-8DBED4A1EDF5}" presName="rootConnector" presStyleLbl="node2" presStyleIdx="3" presStyleCnt="7"/>
      <dgm:spPr/>
      <dgm:t>
        <a:bodyPr/>
        <a:lstStyle/>
        <a:p>
          <a:endParaRPr lang="en-US"/>
        </a:p>
      </dgm:t>
    </dgm:pt>
    <dgm:pt modelId="{D5B92982-3C97-4EFE-B52B-A530E4E167A3}" type="pres">
      <dgm:prSet presAssocID="{76080290-611D-457A-8304-8DBED4A1EDF5}" presName="hierChild4" presStyleCnt="0"/>
      <dgm:spPr/>
      <dgm:t>
        <a:bodyPr/>
        <a:lstStyle/>
        <a:p>
          <a:endParaRPr lang="en-US"/>
        </a:p>
      </dgm:t>
    </dgm:pt>
    <dgm:pt modelId="{0CD29F7D-3BEB-441E-8C43-1C19E2426C7C}" type="pres">
      <dgm:prSet presAssocID="{76080290-611D-457A-8304-8DBED4A1EDF5}" presName="hierChild5" presStyleCnt="0"/>
      <dgm:spPr/>
      <dgm:t>
        <a:bodyPr/>
        <a:lstStyle/>
        <a:p>
          <a:endParaRPr lang="en-US"/>
        </a:p>
      </dgm:t>
    </dgm:pt>
    <dgm:pt modelId="{1B81E654-689C-4098-B9AF-212566C104FA}" type="pres">
      <dgm:prSet presAssocID="{523D4878-53A7-4EBC-BC12-9FEE96CA28BE}" presName="Name37" presStyleLbl="parChTrans1D2" presStyleIdx="4" presStyleCnt="7"/>
      <dgm:spPr/>
      <dgm:t>
        <a:bodyPr/>
        <a:lstStyle/>
        <a:p>
          <a:endParaRPr lang="en-US"/>
        </a:p>
      </dgm:t>
    </dgm:pt>
    <dgm:pt modelId="{5500ACFE-2BC5-4D37-9CE7-F1EC5B5FF757}" type="pres">
      <dgm:prSet presAssocID="{6BE3860C-745E-4B76-A608-10FCBB80F8EF}" presName="hierRoot2" presStyleCnt="0">
        <dgm:presLayoutVars>
          <dgm:hierBranch val="init"/>
        </dgm:presLayoutVars>
      </dgm:prSet>
      <dgm:spPr/>
      <dgm:t>
        <a:bodyPr/>
        <a:lstStyle/>
        <a:p>
          <a:endParaRPr lang="en-US"/>
        </a:p>
      </dgm:t>
    </dgm:pt>
    <dgm:pt modelId="{1BB086FC-76FA-45B8-A690-57D4BB36B6DC}" type="pres">
      <dgm:prSet presAssocID="{6BE3860C-745E-4B76-A608-10FCBB80F8EF}" presName="rootComposite" presStyleCnt="0"/>
      <dgm:spPr/>
      <dgm:t>
        <a:bodyPr/>
        <a:lstStyle/>
        <a:p>
          <a:endParaRPr lang="en-US"/>
        </a:p>
      </dgm:t>
    </dgm:pt>
    <dgm:pt modelId="{5F44A4D1-AF94-4310-A6CE-EAB33E6C4477}" type="pres">
      <dgm:prSet presAssocID="{6BE3860C-745E-4B76-A608-10FCBB80F8EF}" presName="rootText" presStyleLbl="node2" presStyleIdx="4" presStyleCnt="7" custScaleY="168907">
        <dgm:presLayoutVars>
          <dgm:chPref val="3"/>
        </dgm:presLayoutVars>
      </dgm:prSet>
      <dgm:spPr/>
      <dgm:t>
        <a:bodyPr/>
        <a:lstStyle/>
        <a:p>
          <a:endParaRPr lang="en-US"/>
        </a:p>
      </dgm:t>
    </dgm:pt>
    <dgm:pt modelId="{B44192FB-54A4-44ED-9CE9-B4E6B2086808}" type="pres">
      <dgm:prSet presAssocID="{6BE3860C-745E-4B76-A608-10FCBB80F8EF}" presName="rootConnector" presStyleLbl="node2" presStyleIdx="4" presStyleCnt="7"/>
      <dgm:spPr/>
      <dgm:t>
        <a:bodyPr/>
        <a:lstStyle/>
        <a:p>
          <a:endParaRPr lang="en-US"/>
        </a:p>
      </dgm:t>
    </dgm:pt>
    <dgm:pt modelId="{88BA8A18-0A85-4F58-81EE-05D1BFAB12DB}" type="pres">
      <dgm:prSet presAssocID="{6BE3860C-745E-4B76-A608-10FCBB80F8EF}" presName="hierChild4" presStyleCnt="0"/>
      <dgm:spPr/>
      <dgm:t>
        <a:bodyPr/>
        <a:lstStyle/>
        <a:p>
          <a:endParaRPr lang="en-US"/>
        </a:p>
      </dgm:t>
    </dgm:pt>
    <dgm:pt modelId="{10349929-766F-4775-A41C-17F5951368F4}" type="pres">
      <dgm:prSet presAssocID="{6BE3860C-745E-4B76-A608-10FCBB80F8EF}" presName="hierChild5" presStyleCnt="0"/>
      <dgm:spPr/>
      <dgm:t>
        <a:bodyPr/>
        <a:lstStyle/>
        <a:p>
          <a:endParaRPr lang="en-US"/>
        </a:p>
      </dgm:t>
    </dgm:pt>
    <dgm:pt modelId="{823A8EE8-48B0-4AF3-98E3-BB66D25AAB9F}" type="pres">
      <dgm:prSet presAssocID="{4446DA92-188B-4E9A-A6E0-A1B15D6B57FF}" presName="Name37" presStyleLbl="parChTrans1D2" presStyleIdx="5" presStyleCnt="7"/>
      <dgm:spPr/>
      <dgm:t>
        <a:bodyPr/>
        <a:lstStyle/>
        <a:p>
          <a:endParaRPr lang="en-US"/>
        </a:p>
      </dgm:t>
    </dgm:pt>
    <dgm:pt modelId="{1FFCF291-8E2D-453D-8ED8-A92509B09E69}" type="pres">
      <dgm:prSet presAssocID="{FEC64DE8-DE83-4574-819F-3A5A577CB3D8}" presName="hierRoot2" presStyleCnt="0">
        <dgm:presLayoutVars>
          <dgm:hierBranch val="init"/>
        </dgm:presLayoutVars>
      </dgm:prSet>
      <dgm:spPr/>
      <dgm:t>
        <a:bodyPr/>
        <a:lstStyle/>
        <a:p>
          <a:endParaRPr lang="en-US"/>
        </a:p>
      </dgm:t>
    </dgm:pt>
    <dgm:pt modelId="{6DB7F8A2-4C0B-4642-8422-91B1052132A0}" type="pres">
      <dgm:prSet presAssocID="{FEC64DE8-DE83-4574-819F-3A5A577CB3D8}" presName="rootComposite" presStyleCnt="0"/>
      <dgm:spPr/>
      <dgm:t>
        <a:bodyPr/>
        <a:lstStyle/>
        <a:p>
          <a:endParaRPr lang="en-US"/>
        </a:p>
      </dgm:t>
    </dgm:pt>
    <dgm:pt modelId="{BFC1474C-7620-4703-AA2F-F776D922F7F7}" type="pres">
      <dgm:prSet presAssocID="{FEC64DE8-DE83-4574-819F-3A5A577CB3D8}" presName="rootText" presStyleLbl="node2" presStyleIdx="5" presStyleCnt="7" custScaleY="168908">
        <dgm:presLayoutVars>
          <dgm:chPref val="3"/>
        </dgm:presLayoutVars>
      </dgm:prSet>
      <dgm:spPr/>
      <dgm:t>
        <a:bodyPr/>
        <a:lstStyle/>
        <a:p>
          <a:endParaRPr lang="en-US"/>
        </a:p>
      </dgm:t>
    </dgm:pt>
    <dgm:pt modelId="{EAFD014D-026B-42A1-AF27-29FCB80BCA63}" type="pres">
      <dgm:prSet presAssocID="{FEC64DE8-DE83-4574-819F-3A5A577CB3D8}" presName="rootConnector" presStyleLbl="node2" presStyleIdx="5" presStyleCnt="7"/>
      <dgm:spPr/>
      <dgm:t>
        <a:bodyPr/>
        <a:lstStyle/>
        <a:p>
          <a:endParaRPr lang="en-US"/>
        </a:p>
      </dgm:t>
    </dgm:pt>
    <dgm:pt modelId="{E472572F-1879-4C13-8D7C-0458BEF2F98F}" type="pres">
      <dgm:prSet presAssocID="{FEC64DE8-DE83-4574-819F-3A5A577CB3D8}" presName="hierChild4" presStyleCnt="0"/>
      <dgm:spPr/>
      <dgm:t>
        <a:bodyPr/>
        <a:lstStyle/>
        <a:p>
          <a:endParaRPr lang="en-US"/>
        </a:p>
      </dgm:t>
    </dgm:pt>
    <dgm:pt modelId="{52F5B3E5-305D-46F2-8912-9713504C22AB}" type="pres">
      <dgm:prSet presAssocID="{FEC64DE8-DE83-4574-819F-3A5A577CB3D8}" presName="hierChild5" presStyleCnt="0"/>
      <dgm:spPr/>
      <dgm:t>
        <a:bodyPr/>
        <a:lstStyle/>
        <a:p>
          <a:endParaRPr lang="en-US"/>
        </a:p>
      </dgm:t>
    </dgm:pt>
    <dgm:pt modelId="{8569906E-18F1-4BD3-8060-E2F0F86F5430}" type="pres">
      <dgm:prSet presAssocID="{72FC70F1-95E1-4C24-B665-FEF6FDE158AD}" presName="Name37" presStyleLbl="parChTrans1D2" presStyleIdx="6" presStyleCnt="7"/>
      <dgm:spPr/>
      <dgm:t>
        <a:bodyPr/>
        <a:lstStyle/>
        <a:p>
          <a:endParaRPr lang="en-US"/>
        </a:p>
      </dgm:t>
    </dgm:pt>
    <dgm:pt modelId="{629BBA5C-4BA5-4974-A636-AA899B9AEE12}" type="pres">
      <dgm:prSet presAssocID="{31F11723-6355-484A-A822-2AE4C7EED077}" presName="hierRoot2" presStyleCnt="0">
        <dgm:presLayoutVars>
          <dgm:hierBranch val="init"/>
        </dgm:presLayoutVars>
      </dgm:prSet>
      <dgm:spPr/>
      <dgm:t>
        <a:bodyPr/>
        <a:lstStyle/>
        <a:p>
          <a:endParaRPr lang="en-US"/>
        </a:p>
      </dgm:t>
    </dgm:pt>
    <dgm:pt modelId="{B49A63D1-0BB8-49E1-8DD1-673F39E3AF48}" type="pres">
      <dgm:prSet presAssocID="{31F11723-6355-484A-A822-2AE4C7EED077}" presName="rootComposite" presStyleCnt="0"/>
      <dgm:spPr/>
      <dgm:t>
        <a:bodyPr/>
        <a:lstStyle/>
        <a:p>
          <a:endParaRPr lang="en-US"/>
        </a:p>
      </dgm:t>
    </dgm:pt>
    <dgm:pt modelId="{38E73719-C151-4CBB-B0AD-6AE9DE251438}" type="pres">
      <dgm:prSet presAssocID="{31F11723-6355-484A-A822-2AE4C7EED077}" presName="rootText" presStyleLbl="node2" presStyleIdx="6" presStyleCnt="7" custScaleY="168908">
        <dgm:presLayoutVars>
          <dgm:chPref val="3"/>
        </dgm:presLayoutVars>
      </dgm:prSet>
      <dgm:spPr/>
      <dgm:t>
        <a:bodyPr/>
        <a:lstStyle/>
        <a:p>
          <a:endParaRPr lang="en-US"/>
        </a:p>
      </dgm:t>
    </dgm:pt>
    <dgm:pt modelId="{EF151503-CC77-423B-BE47-3089AD7954B2}" type="pres">
      <dgm:prSet presAssocID="{31F11723-6355-484A-A822-2AE4C7EED077}" presName="rootConnector" presStyleLbl="node2" presStyleIdx="6" presStyleCnt="7"/>
      <dgm:spPr/>
      <dgm:t>
        <a:bodyPr/>
        <a:lstStyle/>
        <a:p>
          <a:endParaRPr lang="en-US"/>
        </a:p>
      </dgm:t>
    </dgm:pt>
    <dgm:pt modelId="{7D85143B-760A-428F-8C30-B52B9B4CA8F7}" type="pres">
      <dgm:prSet presAssocID="{31F11723-6355-484A-A822-2AE4C7EED077}" presName="hierChild4" presStyleCnt="0"/>
      <dgm:spPr/>
      <dgm:t>
        <a:bodyPr/>
        <a:lstStyle/>
        <a:p>
          <a:endParaRPr lang="en-US"/>
        </a:p>
      </dgm:t>
    </dgm:pt>
    <dgm:pt modelId="{8BBC5BE3-734A-4FB3-ACDD-459C04CBCEC4}" type="pres">
      <dgm:prSet presAssocID="{31F11723-6355-484A-A822-2AE4C7EED077}" presName="hierChild5" presStyleCnt="0"/>
      <dgm:spPr/>
      <dgm:t>
        <a:bodyPr/>
        <a:lstStyle/>
        <a:p>
          <a:endParaRPr lang="en-US"/>
        </a:p>
      </dgm:t>
    </dgm:pt>
    <dgm:pt modelId="{F5C69A8E-1769-44FB-890D-D91B639232E9}" type="pres">
      <dgm:prSet presAssocID="{F4F8C360-FEA1-48AD-8410-30705E2E1CBC}" presName="hierChild3" presStyleCnt="0"/>
      <dgm:spPr/>
      <dgm:t>
        <a:bodyPr/>
        <a:lstStyle/>
        <a:p>
          <a:endParaRPr lang="en-US"/>
        </a:p>
      </dgm:t>
    </dgm:pt>
  </dgm:ptLst>
  <dgm:cxnLst>
    <dgm:cxn modelId="{6D80C041-AD9C-43AE-AD2C-B51BB81EC573}" srcId="{F4F8C360-FEA1-48AD-8410-30705E2E1CBC}" destId="{31F11723-6355-484A-A822-2AE4C7EED077}" srcOrd="6" destOrd="0" parTransId="{72FC70F1-95E1-4C24-B665-FEF6FDE158AD}" sibTransId="{51A0FA1B-1B01-45B6-BA60-83FA56AF3B40}"/>
    <dgm:cxn modelId="{A8EBF1E4-83D5-4F26-B4A5-58F00B357240}" type="presOf" srcId="{31F11723-6355-484A-A822-2AE4C7EED077}" destId="{EF151503-CC77-423B-BE47-3089AD7954B2}" srcOrd="1" destOrd="0" presId="urn:microsoft.com/office/officeart/2005/8/layout/orgChart1"/>
    <dgm:cxn modelId="{87F15502-6BB3-4DA4-888E-7C5AC634230C}" type="presOf" srcId="{31F11723-6355-484A-A822-2AE4C7EED077}" destId="{38E73719-C151-4CBB-B0AD-6AE9DE251438}" srcOrd="0" destOrd="0" presId="urn:microsoft.com/office/officeart/2005/8/layout/orgChart1"/>
    <dgm:cxn modelId="{04485C1D-117C-4C4B-9CDA-A17F9659C839}" type="presOf" srcId="{3845D905-75E2-44DE-B700-E44881537F42}" destId="{448D6854-4382-4F4E-A73F-55A74515F1DF}" srcOrd="0" destOrd="0" presId="urn:microsoft.com/office/officeart/2005/8/layout/orgChart1"/>
    <dgm:cxn modelId="{C5BE7694-A306-4AC5-B738-6203D56DC99A}" type="presOf" srcId="{6BE3860C-745E-4B76-A608-10FCBB80F8EF}" destId="{B44192FB-54A4-44ED-9CE9-B4E6B2086808}" srcOrd="1" destOrd="0" presId="urn:microsoft.com/office/officeart/2005/8/layout/orgChart1"/>
    <dgm:cxn modelId="{AA641D11-D081-4070-BFB1-935160AF54E4}" type="presOf" srcId="{A6B9C540-8CFD-4C95-9905-66C7CF793CAB}" destId="{10DC7374-6C47-4D08-8AED-B5DAF5FF53D8}" srcOrd="1" destOrd="0" presId="urn:microsoft.com/office/officeart/2005/8/layout/orgChart1"/>
    <dgm:cxn modelId="{079A0669-F86D-40E0-B765-0FD8FAD9AE21}" type="presOf" srcId="{FEC64DE8-DE83-4574-819F-3A5A577CB3D8}" destId="{BFC1474C-7620-4703-AA2F-F776D922F7F7}" srcOrd="0" destOrd="0" presId="urn:microsoft.com/office/officeart/2005/8/layout/orgChart1"/>
    <dgm:cxn modelId="{C5E508B5-4E16-4888-AEBE-083EB4A297C4}" srcId="{F4F8C360-FEA1-48AD-8410-30705E2E1CBC}" destId="{6BE3860C-745E-4B76-A608-10FCBB80F8EF}" srcOrd="4" destOrd="0" parTransId="{523D4878-53A7-4EBC-BC12-9FEE96CA28BE}" sibTransId="{19481DA0-A4BF-4825-AD50-4A7DE30EA852}"/>
    <dgm:cxn modelId="{3DFAD997-D0D3-47DF-8B33-7F189ED393B7}" type="presOf" srcId="{76080290-611D-457A-8304-8DBED4A1EDF5}" destId="{9131E8D8-3D56-494B-B0D4-2D97E648043D}" srcOrd="0" destOrd="0" presId="urn:microsoft.com/office/officeart/2005/8/layout/orgChart1"/>
    <dgm:cxn modelId="{28A57CC8-1B85-42B0-B399-03F4B95A9110}" type="presOf" srcId="{72FC70F1-95E1-4C24-B665-FEF6FDE158AD}" destId="{8569906E-18F1-4BD3-8060-E2F0F86F5430}" srcOrd="0" destOrd="0" presId="urn:microsoft.com/office/officeart/2005/8/layout/orgChart1"/>
    <dgm:cxn modelId="{F85ECEB5-B7FD-42CB-BEAC-72B28FE91532}" type="presOf" srcId="{7AC27C49-283A-41E2-B9A9-0CC70869237C}" destId="{B453642F-BD84-47B8-A09F-711CBB4EC3CC}" srcOrd="0" destOrd="0" presId="urn:microsoft.com/office/officeart/2005/8/layout/orgChart1"/>
    <dgm:cxn modelId="{A4D18140-CE6C-49A7-AFD0-AA559DAD7719}" type="presOf" srcId="{EDC60D95-3037-44FF-8D29-C8E8DEA7395F}" destId="{1A14509E-6F5C-4F8A-8C0E-B45112ED5F81}" srcOrd="0" destOrd="0" presId="urn:microsoft.com/office/officeart/2005/8/layout/orgChart1"/>
    <dgm:cxn modelId="{371F5A1D-C0F5-48CB-99C0-E6189D046115}" srcId="{F4F8C360-FEA1-48AD-8410-30705E2E1CBC}" destId="{76080290-611D-457A-8304-8DBED4A1EDF5}" srcOrd="3" destOrd="0" parTransId="{7AC27C49-283A-41E2-B9A9-0CC70869237C}" sibTransId="{0BAF7656-C81B-4D14-B7B4-F3318E649E65}"/>
    <dgm:cxn modelId="{48404FA9-46E2-4714-A96A-00548F481616}" type="presOf" srcId="{11B55464-9177-47DD-BD5E-2B4E5802BACF}" destId="{15B0812C-6CC1-43D4-B48A-43D0B7D53C32}" srcOrd="0" destOrd="0" presId="urn:microsoft.com/office/officeart/2005/8/layout/orgChart1"/>
    <dgm:cxn modelId="{93234769-9091-43AC-8CB0-A22E1C42F858}" type="presOf" srcId="{A6B9C540-8CFD-4C95-9905-66C7CF793CAB}" destId="{4207FEF1-523A-492F-8450-8A476442131F}" srcOrd="0" destOrd="0" presId="urn:microsoft.com/office/officeart/2005/8/layout/orgChart1"/>
    <dgm:cxn modelId="{545A6D1A-7355-4949-89F4-D3F8EDE73D68}" type="presOf" srcId="{523D4878-53A7-4EBC-BC12-9FEE96CA28BE}" destId="{1B81E654-689C-4098-B9AF-212566C104FA}" srcOrd="0" destOrd="0" presId="urn:microsoft.com/office/officeart/2005/8/layout/orgChart1"/>
    <dgm:cxn modelId="{3E278E7B-DFBD-485F-BEB5-B8BE6C144A0D}" type="presOf" srcId="{EDC60D95-3037-44FF-8D29-C8E8DEA7395F}" destId="{A0D96FE2-C9A9-45DD-BCC2-1D7948EE3743}" srcOrd="1" destOrd="0" presId="urn:microsoft.com/office/officeart/2005/8/layout/orgChart1"/>
    <dgm:cxn modelId="{5D3399F3-37C4-472E-B8A0-693C62C0EF48}" srcId="{F4F8C360-FEA1-48AD-8410-30705E2E1CBC}" destId="{EDC60D95-3037-44FF-8D29-C8E8DEA7395F}" srcOrd="1" destOrd="0" parTransId="{3845D905-75E2-44DE-B700-E44881537F42}" sibTransId="{8F5ED80B-2127-48F1-842A-BE4ED480D658}"/>
    <dgm:cxn modelId="{DD357415-2678-4F73-BE2D-07CCDCA64273}" type="presOf" srcId="{76080290-611D-457A-8304-8DBED4A1EDF5}" destId="{4979221E-E736-48D3-8C4F-5EF398B6F1F0}" srcOrd="1" destOrd="0" presId="urn:microsoft.com/office/officeart/2005/8/layout/orgChart1"/>
    <dgm:cxn modelId="{311AE763-7568-42E4-B056-DA6D97A5E00F}" type="presOf" srcId="{D8D8E2DD-32AC-418A-ADC8-3ACC5CF84014}" destId="{A4613A5A-D704-44CE-A7A9-470D3FB17FFE}" srcOrd="1" destOrd="0" presId="urn:microsoft.com/office/officeart/2005/8/layout/orgChart1"/>
    <dgm:cxn modelId="{59FFA361-07F3-4882-9E78-D7A6018A1743}" type="presOf" srcId="{6BE3860C-745E-4B76-A608-10FCBB80F8EF}" destId="{5F44A4D1-AF94-4310-A6CE-EAB33E6C4477}" srcOrd="0" destOrd="0" presId="urn:microsoft.com/office/officeart/2005/8/layout/orgChart1"/>
    <dgm:cxn modelId="{B10B8F12-B2B0-483D-835F-E8D8D8DE448B}" srcId="{F4F8C360-FEA1-48AD-8410-30705E2E1CBC}" destId="{D8D8E2DD-32AC-418A-ADC8-3ACC5CF84014}" srcOrd="0" destOrd="0" parTransId="{9BD4DCD7-48B1-4C2C-8C09-1E65B613C17C}" sibTransId="{BC577C6D-B3F0-46AF-B79F-9305677805F4}"/>
    <dgm:cxn modelId="{B0DFC026-5D61-4097-AE7E-70418478188B}" type="presOf" srcId="{D8D8E2DD-32AC-418A-ADC8-3ACC5CF84014}" destId="{3D39F97E-8723-4A3D-8BE6-B17B5E2E8E46}" srcOrd="0" destOrd="0" presId="urn:microsoft.com/office/officeart/2005/8/layout/orgChart1"/>
    <dgm:cxn modelId="{1CDD1024-467A-40D5-8A4A-D4A952836C0A}" type="presOf" srcId="{09B869C9-85F2-4A41-9FAA-D44028B638AC}" destId="{3284E9EB-4D76-4467-9C48-5762E7F2C1A0}" srcOrd="0" destOrd="0" presId="urn:microsoft.com/office/officeart/2005/8/layout/orgChart1"/>
    <dgm:cxn modelId="{AC6103A5-434E-4AB2-A16A-31FDDB63F928}" type="presOf" srcId="{4446DA92-188B-4E9A-A6E0-A1B15D6B57FF}" destId="{823A8EE8-48B0-4AF3-98E3-BB66D25AAB9F}" srcOrd="0" destOrd="0" presId="urn:microsoft.com/office/officeart/2005/8/layout/orgChart1"/>
    <dgm:cxn modelId="{AB4DCED7-CB81-4EFC-94CD-22964367C32E}" srcId="{F4F8C360-FEA1-48AD-8410-30705E2E1CBC}" destId="{FEC64DE8-DE83-4574-819F-3A5A577CB3D8}" srcOrd="5" destOrd="0" parTransId="{4446DA92-188B-4E9A-A6E0-A1B15D6B57FF}" sibTransId="{4E559DA3-294D-4657-887C-1C818450A409}"/>
    <dgm:cxn modelId="{0CB83C56-1075-43E8-8F8F-9942EC5055DC}" type="presOf" srcId="{FEC64DE8-DE83-4574-819F-3A5A577CB3D8}" destId="{EAFD014D-026B-42A1-AF27-29FCB80BCA63}" srcOrd="1" destOrd="0" presId="urn:microsoft.com/office/officeart/2005/8/layout/orgChart1"/>
    <dgm:cxn modelId="{FE729C46-AD4B-452E-B8BC-41562D1190B6}" srcId="{F4F8C360-FEA1-48AD-8410-30705E2E1CBC}" destId="{A6B9C540-8CFD-4C95-9905-66C7CF793CAB}" srcOrd="2" destOrd="0" parTransId="{11B55464-9177-47DD-BD5E-2B4E5802BACF}" sibTransId="{09860A3A-96E6-4A15-BAAC-1728EB7A7BD6}"/>
    <dgm:cxn modelId="{E0B9EA5F-0FC2-4271-9385-7B25942BC6B0}" srcId="{09B869C9-85F2-4A41-9FAA-D44028B638AC}" destId="{F4F8C360-FEA1-48AD-8410-30705E2E1CBC}" srcOrd="0" destOrd="0" parTransId="{DE858509-2B30-463A-AC66-F7A1BC9F8105}" sibTransId="{9BD53085-DE38-438B-B709-475040274881}"/>
    <dgm:cxn modelId="{0AD74083-A741-4723-AA60-62CD6E9BF3A1}" type="presOf" srcId="{F4F8C360-FEA1-48AD-8410-30705E2E1CBC}" destId="{67F082A2-AAE3-43A5-B2B7-8EDA52287DC4}" srcOrd="1" destOrd="0" presId="urn:microsoft.com/office/officeart/2005/8/layout/orgChart1"/>
    <dgm:cxn modelId="{FD5E6328-F56E-4D1C-9CB6-FC50520AE76C}" type="presOf" srcId="{F4F8C360-FEA1-48AD-8410-30705E2E1CBC}" destId="{105AEFC2-05C0-4E4A-9BA2-D05105866847}" srcOrd="0" destOrd="0" presId="urn:microsoft.com/office/officeart/2005/8/layout/orgChart1"/>
    <dgm:cxn modelId="{25089027-CA92-4D3F-A042-2790D344061F}" type="presOf" srcId="{9BD4DCD7-48B1-4C2C-8C09-1E65B613C17C}" destId="{2574A7B1-D027-417C-9C6F-EFB38BE2D48A}" srcOrd="0" destOrd="0" presId="urn:microsoft.com/office/officeart/2005/8/layout/orgChart1"/>
    <dgm:cxn modelId="{C80A7A06-1F5C-4831-BE65-9DD9E2D0A5EB}" type="presParOf" srcId="{3284E9EB-4D76-4467-9C48-5762E7F2C1A0}" destId="{0EBB2157-2A79-4006-9116-4B18E8DAF960}" srcOrd="0" destOrd="0" presId="urn:microsoft.com/office/officeart/2005/8/layout/orgChart1"/>
    <dgm:cxn modelId="{8CCFC9CC-74A8-4253-B4C5-5D47AC363141}" type="presParOf" srcId="{0EBB2157-2A79-4006-9116-4B18E8DAF960}" destId="{84C30F37-60F1-4B83-A3AA-5EE956AE7165}" srcOrd="0" destOrd="0" presId="urn:microsoft.com/office/officeart/2005/8/layout/orgChart1"/>
    <dgm:cxn modelId="{6AED823D-2670-4B11-A689-67E73959B52A}" type="presParOf" srcId="{84C30F37-60F1-4B83-A3AA-5EE956AE7165}" destId="{105AEFC2-05C0-4E4A-9BA2-D05105866847}" srcOrd="0" destOrd="0" presId="urn:microsoft.com/office/officeart/2005/8/layout/orgChart1"/>
    <dgm:cxn modelId="{99B653DF-F0D7-4E61-A3B0-A3108B486521}" type="presParOf" srcId="{84C30F37-60F1-4B83-A3AA-5EE956AE7165}" destId="{67F082A2-AAE3-43A5-B2B7-8EDA52287DC4}" srcOrd="1" destOrd="0" presId="urn:microsoft.com/office/officeart/2005/8/layout/orgChart1"/>
    <dgm:cxn modelId="{B5440D0B-710A-4086-94AA-4E500FEDB613}" type="presParOf" srcId="{0EBB2157-2A79-4006-9116-4B18E8DAF960}" destId="{C0FD3B01-F005-405A-A18C-C755352F50EC}" srcOrd="1" destOrd="0" presId="urn:microsoft.com/office/officeart/2005/8/layout/orgChart1"/>
    <dgm:cxn modelId="{9E8483D4-53E5-4374-973D-B8DACAEEDFA2}" type="presParOf" srcId="{C0FD3B01-F005-405A-A18C-C755352F50EC}" destId="{2574A7B1-D027-417C-9C6F-EFB38BE2D48A}" srcOrd="0" destOrd="0" presId="urn:microsoft.com/office/officeart/2005/8/layout/orgChart1"/>
    <dgm:cxn modelId="{D98170A8-5027-48C9-BF2A-50AD2447478A}" type="presParOf" srcId="{C0FD3B01-F005-405A-A18C-C755352F50EC}" destId="{7E569598-4FA0-447F-9579-826867323A9A}" srcOrd="1" destOrd="0" presId="urn:microsoft.com/office/officeart/2005/8/layout/orgChart1"/>
    <dgm:cxn modelId="{1238AAED-342C-4831-89F7-9B1BF4E94E1D}" type="presParOf" srcId="{7E569598-4FA0-447F-9579-826867323A9A}" destId="{2EF583EF-606B-4A7A-B546-ECF8EBD447AE}" srcOrd="0" destOrd="0" presId="urn:microsoft.com/office/officeart/2005/8/layout/orgChart1"/>
    <dgm:cxn modelId="{C6EACCF8-7B8F-4E85-80AF-B0A734720E90}" type="presParOf" srcId="{2EF583EF-606B-4A7A-B546-ECF8EBD447AE}" destId="{3D39F97E-8723-4A3D-8BE6-B17B5E2E8E46}" srcOrd="0" destOrd="0" presId="urn:microsoft.com/office/officeart/2005/8/layout/orgChart1"/>
    <dgm:cxn modelId="{77257104-C1FD-424A-B765-8CBF2CCA337B}" type="presParOf" srcId="{2EF583EF-606B-4A7A-B546-ECF8EBD447AE}" destId="{A4613A5A-D704-44CE-A7A9-470D3FB17FFE}" srcOrd="1" destOrd="0" presId="urn:microsoft.com/office/officeart/2005/8/layout/orgChart1"/>
    <dgm:cxn modelId="{23D9245D-CEFC-4718-BA44-D211DE058B67}" type="presParOf" srcId="{7E569598-4FA0-447F-9579-826867323A9A}" destId="{B4DF6E7C-2D31-4E10-83AF-2096C32CD7B8}" srcOrd="1" destOrd="0" presId="urn:microsoft.com/office/officeart/2005/8/layout/orgChart1"/>
    <dgm:cxn modelId="{6CCD1774-C10D-498C-95F0-6CE6A211BA1C}" type="presParOf" srcId="{7E569598-4FA0-447F-9579-826867323A9A}" destId="{A61CAFA3-6690-4CF8-BA57-DA305C75291E}" srcOrd="2" destOrd="0" presId="urn:microsoft.com/office/officeart/2005/8/layout/orgChart1"/>
    <dgm:cxn modelId="{67A9564C-B647-4986-BF8F-0B662793A79D}" type="presParOf" srcId="{C0FD3B01-F005-405A-A18C-C755352F50EC}" destId="{448D6854-4382-4F4E-A73F-55A74515F1DF}" srcOrd="2" destOrd="0" presId="urn:microsoft.com/office/officeart/2005/8/layout/orgChart1"/>
    <dgm:cxn modelId="{83CE6467-C98F-4D26-9C0C-E16AABEE82F1}" type="presParOf" srcId="{C0FD3B01-F005-405A-A18C-C755352F50EC}" destId="{85903BE7-D179-43AD-ACAA-0F0FBBCCA4BE}" srcOrd="3" destOrd="0" presId="urn:microsoft.com/office/officeart/2005/8/layout/orgChart1"/>
    <dgm:cxn modelId="{309312CA-F663-4B28-A43A-921708579587}" type="presParOf" srcId="{85903BE7-D179-43AD-ACAA-0F0FBBCCA4BE}" destId="{FB81FAD7-BD2A-431E-B36D-035605253BFF}" srcOrd="0" destOrd="0" presId="urn:microsoft.com/office/officeart/2005/8/layout/orgChart1"/>
    <dgm:cxn modelId="{EEC14B33-BCA8-4511-9699-DCDB2C7CA69C}" type="presParOf" srcId="{FB81FAD7-BD2A-431E-B36D-035605253BFF}" destId="{1A14509E-6F5C-4F8A-8C0E-B45112ED5F81}" srcOrd="0" destOrd="0" presId="urn:microsoft.com/office/officeart/2005/8/layout/orgChart1"/>
    <dgm:cxn modelId="{1E3987E4-CB73-4706-85B4-2D67E7E105D1}" type="presParOf" srcId="{FB81FAD7-BD2A-431E-B36D-035605253BFF}" destId="{A0D96FE2-C9A9-45DD-BCC2-1D7948EE3743}" srcOrd="1" destOrd="0" presId="urn:microsoft.com/office/officeart/2005/8/layout/orgChart1"/>
    <dgm:cxn modelId="{D8D9A1D7-7242-4FC9-887A-9F93BEB8CF35}" type="presParOf" srcId="{85903BE7-D179-43AD-ACAA-0F0FBBCCA4BE}" destId="{5FC5726F-412D-4012-81D4-C90962547914}" srcOrd="1" destOrd="0" presId="urn:microsoft.com/office/officeart/2005/8/layout/orgChart1"/>
    <dgm:cxn modelId="{F0B94DB0-40C2-4498-B246-F9DA83A99A74}" type="presParOf" srcId="{85903BE7-D179-43AD-ACAA-0F0FBBCCA4BE}" destId="{3E81F6F9-3660-41A1-987A-6639B858C42C}" srcOrd="2" destOrd="0" presId="urn:microsoft.com/office/officeart/2005/8/layout/orgChart1"/>
    <dgm:cxn modelId="{8A2123DC-1C07-406F-B8B8-ECBA03B57E92}" type="presParOf" srcId="{C0FD3B01-F005-405A-A18C-C755352F50EC}" destId="{15B0812C-6CC1-43D4-B48A-43D0B7D53C32}" srcOrd="4" destOrd="0" presId="urn:microsoft.com/office/officeart/2005/8/layout/orgChart1"/>
    <dgm:cxn modelId="{F6E1FE0E-2356-4713-9702-D01911B7B5DD}" type="presParOf" srcId="{C0FD3B01-F005-405A-A18C-C755352F50EC}" destId="{AE06F028-B2D3-4C2F-8C29-5048CF62ABBA}" srcOrd="5" destOrd="0" presId="urn:microsoft.com/office/officeart/2005/8/layout/orgChart1"/>
    <dgm:cxn modelId="{C367646E-89F2-4DE2-AA18-0240E2B67E51}" type="presParOf" srcId="{AE06F028-B2D3-4C2F-8C29-5048CF62ABBA}" destId="{7F348A61-1888-4917-A762-F9ADB15A5532}" srcOrd="0" destOrd="0" presId="urn:microsoft.com/office/officeart/2005/8/layout/orgChart1"/>
    <dgm:cxn modelId="{F777D6EB-7C7C-4A14-A48B-FF999C7A7CD8}" type="presParOf" srcId="{7F348A61-1888-4917-A762-F9ADB15A5532}" destId="{4207FEF1-523A-492F-8450-8A476442131F}" srcOrd="0" destOrd="0" presId="urn:microsoft.com/office/officeart/2005/8/layout/orgChart1"/>
    <dgm:cxn modelId="{C57EE21A-3765-415E-B852-42104165FB46}" type="presParOf" srcId="{7F348A61-1888-4917-A762-F9ADB15A5532}" destId="{10DC7374-6C47-4D08-8AED-B5DAF5FF53D8}" srcOrd="1" destOrd="0" presId="urn:microsoft.com/office/officeart/2005/8/layout/orgChart1"/>
    <dgm:cxn modelId="{06AE62C1-C1D7-484A-AA7B-19450E5F9138}" type="presParOf" srcId="{AE06F028-B2D3-4C2F-8C29-5048CF62ABBA}" destId="{10A3BF8D-BA1C-410E-9250-2AF69A1F5624}" srcOrd="1" destOrd="0" presId="urn:microsoft.com/office/officeart/2005/8/layout/orgChart1"/>
    <dgm:cxn modelId="{81572CB3-0722-4561-8F00-818C3077BD09}" type="presParOf" srcId="{AE06F028-B2D3-4C2F-8C29-5048CF62ABBA}" destId="{8C0672E7-2E98-40BA-94F2-D5E25EE879E6}" srcOrd="2" destOrd="0" presId="urn:microsoft.com/office/officeart/2005/8/layout/orgChart1"/>
    <dgm:cxn modelId="{982F8553-A1FC-424B-8B4F-9DCF9EB5A1AE}" type="presParOf" srcId="{C0FD3B01-F005-405A-A18C-C755352F50EC}" destId="{B453642F-BD84-47B8-A09F-711CBB4EC3CC}" srcOrd="6" destOrd="0" presId="urn:microsoft.com/office/officeart/2005/8/layout/orgChart1"/>
    <dgm:cxn modelId="{C2793F7E-828E-4986-AB46-3675C3294DB2}" type="presParOf" srcId="{C0FD3B01-F005-405A-A18C-C755352F50EC}" destId="{DA1D823F-A8BD-44BC-8122-B281C8F799C6}" srcOrd="7" destOrd="0" presId="urn:microsoft.com/office/officeart/2005/8/layout/orgChart1"/>
    <dgm:cxn modelId="{F3991EF9-3B2C-4A79-8D82-A503E0A81BBA}" type="presParOf" srcId="{DA1D823F-A8BD-44BC-8122-B281C8F799C6}" destId="{507194EF-0DCB-41B2-B757-480BC4A22F71}" srcOrd="0" destOrd="0" presId="urn:microsoft.com/office/officeart/2005/8/layout/orgChart1"/>
    <dgm:cxn modelId="{A8D4B8FF-8F1C-40F2-BB4A-EAB94D40D414}" type="presParOf" srcId="{507194EF-0DCB-41B2-B757-480BC4A22F71}" destId="{9131E8D8-3D56-494B-B0D4-2D97E648043D}" srcOrd="0" destOrd="0" presId="urn:microsoft.com/office/officeart/2005/8/layout/orgChart1"/>
    <dgm:cxn modelId="{87214CD5-8A81-4168-BAAF-3B2FE4AC63CE}" type="presParOf" srcId="{507194EF-0DCB-41B2-B757-480BC4A22F71}" destId="{4979221E-E736-48D3-8C4F-5EF398B6F1F0}" srcOrd="1" destOrd="0" presId="urn:microsoft.com/office/officeart/2005/8/layout/orgChart1"/>
    <dgm:cxn modelId="{672950EE-65B6-4B77-8422-AB24FF0FBB6F}" type="presParOf" srcId="{DA1D823F-A8BD-44BC-8122-B281C8F799C6}" destId="{D5B92982-3C97-4EFE-B52B-A530E4E167A3}" srcOrd="1" destOrd="0" presId="urn:microsoft.com/office/officeart/2005/8/layout/orgChart1"/>
    <dgm:cxn modelId="{1466AD7D-96E6-4B0D-A993-D9338C340C37}" type="presParOf" srcId="{DA1D823F-A8BD-44BC-8122-B281C8F799C6}" destId="{0CD29F7D-3BEB-441E-8C43-1C19E2426C7C}" srcOrd="2" destOrd="0" presId="urn:microsoft.com/office/officeart/2005/8/layout/orgChart1"/>
    <dgm:cxn modelId="{94481793-7B1A-4805-BC35-7CEA68712287}" type="presParOf" srcId="{C0FD3B01-F005-405A-A18C-C755352F50EC}" destId="{1B81E654-689C-4098-B9AF-212566C104FA}" srcOrd="8" destOrd="0" presId="urn:microsoft.com/office/officeart/2005/8/layout/orgChart1"/>
    <dgm:cxn modelId="{DD8F8475-5D56-4F6E-867E-4A82DB0BCD1F}" type="presParOf" srcId="{C0FD3B01-F005-405A-A18C-C755352F50EC}" destId="{5500ACFE-2BC5-4D37-9CE7-F1EC5B5FF757}" srcOrd="9" destOrd="0" presId="urn:microsoft.com/office/officeart/2005/8/layout/orgChart1"/>
    <dgm:cxn modelId="{71B33D14-2D2D-4E8D-93F3-CE085FEC5285}" type="presParOf" srcId="{5500ACFE-2BC5-4D37-9CE7-F1EC5B5FF757}" destId="{1BB086FC-76FA-45B8-A690-57D4BB36B6DC}" srcOrd="0" destOrd="0" presId="urn:microsoft.com/office/officeart/2005/8/layout/orgChart1"/>
    <dgm:cxn modelId="{5EAECA5C-F3F9-4F8F-832C-B9183AA0FB64}" type="presParOf" srcId="{1BB086FC-76FA-45B8-A690-57D4BB36B6DC}" destId="{5F44A4D1-AF94-4310-A6CE-EAB33E6C4477}" srcOrd="0" destOrd="0" presId="urn:microsoft.com/office/officeart/2005/8/layout/orgChart1"/>
    <dgm:cxn modelId="{04D8A0AE-57DB-493D-9ECE-E1DA7DBF74EC}" type="presParOf" srcId="{1BB086FC-76FA-45B8-A690-57D4BB36B6DC}" destId="{B44192FB-54A4-44ED-9CE9-B4E6B2086808}" srcOrd="1" destOrd="0" presId="urn:microsoft.com/office/officeart/2005/8/layout/orgChart1"/>
    <dgm:cxn modelId="{3830E718-5DB3-4D8E-BD0A-B9BF08503579}" type="presParOf" srcId="{5500ACFE-2BC5-4D37-9CE7-F1EC5B5FF757}" destId="{88BA8A18-0A85-4F58-81EE-05D1BFAB12DB}" srcOrd="1" destOrd="0" presId="urn:microsoft.com/office/officeart/2005/8/layout/orgChart1"/>
    <dgm:cxn modelId="{A518B103-A2F8-4E03-A9FB-5530E65751ED}" type="presParOf" srcId="{5500ACFE-2BC5-4D37-9CE7-F1EC5B5FF757}" destId="{10349929-766F-4775-A41C-17F5951368F4}" srcOrd="2" destOrd="0" presId="urn:microsoft.com/office/officeart/2005/8/layout/orgChart1"/>
    <dgm:cxn modelId="{B7E2E7FE-EF74-4897-A2DF-677C118E7B78}" type="presParOf" srcId="{C0FD3B01-F005-405A-A18C-C755352F50EC}" destId="{823A8EE8-48B0-4AF3-98E3-BB66D25AAB9F}" srcOrd="10" destOrd="0" presId="urn:microsoft.com/office/officeart/2005/8/layout/orgChart1"/>
    <dgm:cxn modelId="{8F7E8512-6194-4066-B4B1-AF5779E8F83C}" type="presParOf" srcId="{C0FD3B01-F005-405A-A18C-C755352F50EC}" destId="{1FFCF291-8E2D-453D-8ED8-A92509B09E69}" srcOrd="11" destOrd="0" presId="urn:microsoft.com/office/officeart/2005/8/layout/orgChart1"/>
    <dgm:cxn modelId="{1E0729D8-DF5E-4E24-A96E-41CC65A4CC30}" type="presParOf" srcId="{1FFCF291-8E2D-453D-8ED8-A92509B09E69}" destId="{6DB7F8A2-4C0B-4642-8422-91B1052132A0}" srcOrd="0" destOrd="0" presId="urn:microsoft.com/office/officeart/2005/8/layout/orgChart1"/>
    <dgm:cxn modelId="{F6C934D3-AE37-4DBE-9C3D-E49937F75957}" type="presParOf" srcId="{6DB7F8A2-4C0B-4642-8422-91B1052132A0}" destId="{BFC1474C-7620-4703-AA2F-F776D922F7F7}" srcOrd="0" destOrd="0" presId="urn:microsoft.com/office/officeart/2005/8/layout/orgChart1"/>
    <dgm:cxn modelId="{6006B5AE-6879-4504-8A70-03C6300821B4}" type="presParOf" srcId="{6DB7F8A2-4C0B-4642-8422-91B1052132A0}" destId="{EAFD014D-026B-42A1-AF27-29FCB80BCA63}" srcOrd="1" destOrd="0" presId="urn:microsoft.com/office/officeart/2005/8/layout/orgChart1"/>
    <dgm:cxn modelId="{DF128A18-E51D-41BA-A096-1F0423739E48}" type="presParOf" srcId="{1FFCF291-8E2D-453D-8ED8-A92509B09E69}" destId="{E472572F-1879-4C13-8D7C-0458BEF2F98F}" srcOrd="1" destOrd="0" presId="urn:microsoft.com/office/officeart/2005/8/layout/orgChart1"/>
    <dgm:cxn modelId="{28E933CD-BDBD-4C83-AB82-AE789D3CA708}" type="presParOf" srcId="{1FFCF291-8E2D-453D-8ED8-A92509B09E69}" destId="{52F5B3E5-305D-46F2-8912-9713504C22AB}" srcOrd="2" destOrd="0" presId="urn:microsoft.com/office/officeart/2005/8/layout/orgChart1"/>
    <dgm:cxn modelId="{B89152E9-255C-4062-A50A-4C880F34D87A}" type="presParOf" srcId="{C0FD3B01-F005-405A-A18C-C755352F50EC}" destId="{8569906E-18F1-4BD3-8060-E2F0F86F5430}" srcOrd="12" destOrd="0" presId="urn:microsoft.com/office/officeart/2005/8/layout/orgChart1"/>
    <dgm:cxn modelId="{A420E802-8159-4D1F-948A-8EDEAC3BBC06}" type="presParOf" srcId="{C0FD3B01-F005-405A-A18C-C755352F50EC}" destId="{629BBA5C-4BA5-4974-A636-AA899B9AEE12}" srcOrd="13" destOrd="0" presId="urn:microsoft.com/office/officeart/2005/8/layout/orgChart1"/>
    <dgm:cxn modelId="{C91F989B-8E52-456D-9781-09559F341300}" type="presParOf" srcId="{629BBA5C-4BA5-4974-A636-AA899B9AEE12}" destId="{B49A63D1-0BB8-49E1-8DD1-673F39E3AF48}" srcOrd="0" destOrd="0" presId="urn:microsoft.com/office/officeart/2005/8/layout/orgChart1"/>
    <dgm:cxn modelId="{265F9A2F-A5DD-474E-8327-F1E65BB86BD9}" type="presParOf" srcId="{B49A63D1-0BB8-49E1-8DD1-673F39E3AF48}" destId="{38E73719-C151-4CBB-B0AD-6AE9DE251438}" srcOrd="0" destOrd="0" presId="urn:microsoft.com/office/officeart/2005/8/layout/orgChart1"/>
    <dgm:cxn modelId="{7974418F-1426-4089-8AB4-1B6B1B568CE1}" type="presParOf" srcId="{B49A63D1-0BB8-49E1-8DD1-673F39E3AF48}" destId="{EF151503-CC77-423B-BE47-3089AD7954B2}" srcOrd="1" destOrd="0" presId="urn:microsoft.com/office/officeart/2005/8/layout/orgChart1"/>
    <dgm:cxn modelId="{35F4EFBF-BF98-4E5C-B91E-5094CF2FEAA6}" type="presParOf" srcId="{629BBA5C-4BA5-4974-A636-AA899B9AEE12}" destId="{7D85143B-760A-428F-8C30-B52B9B4CA8F7}" srcOrd="1" destOrd="0" presId="urn:microsoft.com/office/officeart/2005/8/layout/orgChart1"/>
    <dgm:cxn modelId="{0BAE7EFE-4ED1-4A8F-9AE7-CCD0BD3A63DE}" type="presParOf" srcId="{629BBA5C-4BA5-4974-A636-AA899B9AEE12}" destId="{8BBC5BE3-734A-4FB3-ACDD-459C04CBCEC4}" srcOrd="2" destOrd="0" presId="urn:microsoft.com/office/officeart/2005/8/layout/orgChart1"/>
    <dgm:cxn modelId="{AE46CAFA-5EEA-4095-BF85-C98ECB230ACC}" type="presParOf" srcId="{0EBB2157-2A79-4006-9116-4B18E8DAF960}" destId="{F5C69A8E-1769-44FB-890D-D91B639232E9}"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9906E-18F1-4BD3-8060-E2F0F86F5430}">
      <dsp:nvSpPr>
        <dsp:cNvPr id="0" name=""/>
        <dsp:cNvSpPr/>
      </dsp:nvSpPr>
      <dsp:spPr>
        <a:xfrm>
          <a:off x="4272898" y="1446241"/>
          <a:ext cx="3789263" cy="130635"/>
        </a:xfrm>
        <a:custGeom>
          <a:avLst/>
          <a:gdLst/>
          <a:ahLst/>
          <a:cxnLst/>
          <a:rect l="0" t="0" r="0" b="0"/>
          <a:pathLst>
            <a:path>
              <a:moveTo>
                <a:pt x="0" y="0"/>
              </a:moveTo>
              <a:lnTo>
                <a:pt x="0" y="22301"/>
              </a:lnTo>
              <a:lnTo>
                <a:pt x="3789263" y="22301"/>
              </a:lnTo>
              <a:lnTo>
                <a:pt x="3789263" y="13063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3A8EE8-48B0-4AF3-98E3-BB66D25AAB9F}">
      <dsp:nvSpPr>
        <dsp:cNvPr id="0" name=""/>
        <dsp:cNvSpPr/>
      </dsp:nvSpPr>
      <dsp:spPr>
        <a:xfrm>
          <a:off x="4272898" y="1446241"/>
          <a:ext cx="2540842" cy="130635"/>
        </a:xfrm>
        <a:custGeom>
          <a:avLst/>
          <a:gdLst/>
          <a:ahLst/>
          <a:cxnLst/>
          <a:rect l="0" t="0" r="0" b="0"/>
          <a:pathLst>
            <a:path>
              <a:moveTo>
                <a:pt x="0" y="0"/>
              </a:moveTo>
              <a:lnTo>
                <a:pt x="0" y="22301"/>
              </a:lnTo>
              <a:lnTo>
                <a:pt x="2540842" y="22301"/>
              </a:lnTo>
              <a:lnTo>
                <a:pt x="2540842" y="13063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81E654-689C-4098-B9AF-212566C104FA}">
      <dsp:nvSpPr>
        <dsp:cNvPr id="0" name=""/>
        <dsp:cNvSpPr/>
      </dsp:nvSpPr>
      <dsp:spPr>
        <a:xfrm>
          <a:off x="4272898" y="1446241"/>
          <a:ext cx="1292420" cy="130635"/>
        </a:xfrm>
        <a:custGeom>
          <a:avLst/>
          <a:gdLst/>
          <a:ahLst/>
          <a:cxnLst/>
          <a:rect l="0" t="0" r="0" b="0"/>
          <a:pathLst>
            <a:path>
              <a:moveTo>
                <a:pt x="0" y="0"/>
              </a:moveTo>
              <a:lnTo>
                <a:pt x="0" y="22301"/>
              </a:lnTo>
              <a:lnTo>
                <a:pt x="1292420" y="22301"/>
              </a:lnTo>
              <a:lnTo>
                <a:pt x="1292420" y="13063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53642F-BD84-47B8-A09F-711CBB4EC3CC}">
      <dsp:nvSpPr>
        <dsp:cNvPr id="0" name=""/>
        <dsp:cNvSpPr/>
      </dsp:nvSpPr>
      <dsp:spPr>
        <a:xfrm>
          <a:off x="4227178" y="1446241"/>
          <a:ext cx="91440" cy="130635"/>
        </a:xfrm>
        <a:custGeom>
          <a:avLst/>
          <a:gdLst/>
          <a:ahLst/>
          <a:cxnLst/>
          <a:rect l="0" t="0" r="0" b="0"/>
          <a:pathLst>
            <a:path>
              <a:moveTo>
                <a:pt x="45720" y="0"/>
              </a:moveTo>
              <a:lnTo>
                <a:pt x="45720" y="22301"/>
              </a:lnTo>
              <a:lnTo>
                <a:pt x="89719" y="22301"/>
              </a:lnTo>
              <a:lnTo>
                <a:pt x="89719" y="13063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B0812C-6CC1-43D4-B48A-43D0B7D53C32}">
      <dsp:nvSpPr>
        <dsp:cNvPr id="0" name=""/>
        <dsp:cNvSpPr/>
      </dsp:nvSpPr>
      <dsp:spPr>
        <a:xfrm>
          <a:off x="3068476" y="1446241"/>
          <a:ext cx="1204422" cy="130635"/>
        </a:xfrm>
        <a:custGeom>
          <a:avLst/>
          <a:gdLst/>
          <a:ahLst/>
          <a:cxnLst/>
          <a:rect l="0" t="0" r="0" b="0"/>
          <a:pathLst>
            <a:path>
              <a:moveTo>
                <a:pt x="1204422" y="0"/>
              </a:moveTo>
              <a:lnTo>
                <a:pt x="1204422" y="22301"/>
              </a:lnTo>
              <a:lnTo>
                <a:pt x="0" y="22301"/>
              </a:lnTo>
              <a:lnTo>
                <a:pt x="0" y="13063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8D6854-4382-4F4E-A73F-55A74515F1DF}">
      <dsp:nvSpPr>
        <dsp:cNvPr id="0" name=""/>
        <dsp:cNvSpPr/>
      </dsp:nvSpPr>
      <dsp:spPr>
        <a:xfrm>
          <a:off x="1798996" y="1446241"/>
          <a:ext cx="2473902" cy="119843"/>
        </a:xfrm>
        <a:custGeom>
          <a:avLst/>
          <a:gdLst/>
          <a:ahLst/>
          <a:cxnLst/>
          <a:rect l="0" t="0" r="0" b="0"/>
          <a:pathLst>
            <a:path>
              <a:moveTo>
                <a:pt x="2473902" y="0"/>
              </a:moveTo>
              <a:lnTo>
                <a:pt x="2473902" y="11509"/>
              </a:lnTo>
              <a:lnTo>
                <a:pt x="0" y="11509"/>
              </a:lnTo>
              <a:lnTo>
                <a:pt x="0" y="119843"/>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74A7B1-D027-417C-9C6F-EFB38BE2D48A}">
      <dsp:nvSpPr>
        <dsp:cNvPr id="0" name=""/>
        <dsp:cNvSpPr/>
      </dsp:nvSpPr>
      <dsp:spPr>
        <a:xfrm>
          <a:off x="545153" y="1446241"/>
          <a:ext cx="3727745" cy="130635"/>
        </a:xfrm>
        <a:custGeom>
          <a:avLst/>
          <a:gdLst/>
          <a:ahLst/>
          <a:cxnLst/>
          <a:rect l="0" t="0" r="0" b="0"/>
          <a:pathLst>
            <a:path>
              <a:moveTo>
                <a:pt x="3727745" y="0"/>
              </a:moveTo>
              <a:lnTo>
                <a:pt x="3727745" y="22301"/>
              </a:lnTo>
              <a:lnTo>
                <a:pt x="0" y="22301"/>
              </a:lnTo>
              <a:lnTo>
                <a:pt x="0" y="13063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5AEFC2-05C0-4E4A-9BA2-D05105866847}">
      <dsp:nvSpPr>
        <dsp:cNvPr id="0" name=""/>
        <dsp:cNvSpPr/>
      </dsp:nvSpPr>
      <dsp:spPr>
        <a:xfrm>
          <a:off x="3757022" y="609598"/>
          <a:ext cx="1031753" cy="836643"/>
        </a:xfrm>
        <a:prstGeom prst="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Tina Carkhuff</a:t>
          </a:r>
        </a:p>
        <a:p>
          <a:pPr lvl="0" algn="ctr" defTabSz="466725">
            <a:lnSpc>
              <a:spcPct val="90000"/>
            </a:lnSpc>
            <a:spcBef>
              <a:spcPct val="0"/>
            </a:spcBef>
            <a:spcAft>
              <a:spcPct val="35000"/>
            </a:spcAft>
          </a:pPr>
          <a:r>
            <a:rPr lang="en-US" sz="1050" kern="1200" dirty="0" smtClean="0"/>
            <a:t>Interim Director/ Chief Information Officer</a:t>
          </a:r>
        </a:p>
      </dsp:txBody>
      <dsp:txXfrm>
        <a:off x="3757022" y="609598"/>
        <a:ext cx="1031753" cy="836643"/>
      </dsp:txXfrm>
    </dsp:sp>
    <dsp:sp modelId="{3D39F97E-8723-4A3D-8BE6-B17B5E2E8E46}">
      <dsp:nvSpPr>
        <dsp:cNvPr id="0" name=""/>
        <dsp:cNvSpPr/>
      </dsp:nvSpPr>
      <dsp:spPr>
        <a:xfrm>
          <a:off x="2796" y="1576877"/>
          <a:ext cx="1084713" cy="861240"/>
        </a:xfrm>
        <a:prstGeom prst="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Somayya Scott</a:t>
          </a:r>
        </a:p>
        <a:p>
          <a:pPr lvl="0" algn="ctr" defTabSz="466725">
            <a:lnSpc>
              <a:spcPct val="90000"/>
            </a:lnSpc>
            <a:spcBef>
              <a:spcPct val="0"/>
            </a:spcBef>
            <a:spcAft>
              <a:spcPct val="35000"/>
            </a:spcAft>
          </a:pPr>
          <a:r>
            <a:rPr lang="en-US" sz="1050" kern="1200" dirty="0" smtClean="0"/>
            <a:t>Deputy Assistant Director</a:t>
          </a:r>
        </a:p>
        <a:p>
          <a:pPr lvl="0" algn="ctr" defTabSz="466725">
            <a:lnSpc>
              <a:spcPct val="90000"/>
            </a:lnSpc>
            <a:spcBef>
              <a:spcPct val="0"/>
            </a:spcBef>
            <a:spcAft>
              <a:spcPct val="35000"/>
            </a:spcAft>
          </a:pPr>
          <a:r>
            <a:rPr lang="en-US" sz="1050" kern="1200" dirty="0" smtClean="0"/>
            <a:t>IT-Director’s Office</a:t>
          </a:r>
        </a:p>
      </dsp:txBody>
      <dsp:txXfrm>
        <a:off x="2796" y="1576877"/>
        <a:ext cx="1084713" cy="861240"/>
      </dsp:txXfrm>
    </dsp:sp>
    <dsp:sp modelId="{1A14509E-6F5C-4F8A-8C0E-B45112ED5F81}">
      <dsp:nvSpPr>
        <dsp:cNvPr id="0" name=""/>
        <dsp:cNvSpPr/>
      </dsp:nvSpPr>
      <dsp:spPr>
        <a:xfrm>
          <a:off x="1283120" y="1566085"/>
          <a:ext cx="1031753" cy="871351"/>
        </a:xfrm>
        <a:prstGeom prst="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Tom Sorley</a:t>
          </a:r>
        </a:p>
        <a:p>
          <a:pPr lvl="0" algn="ctr" defTabSz="466725">
            <a:lnSpc>
              <a:spcPct val="90000"/>
            </a:lnSpc>
            <a:spcBef>
              <a:spcPct val="0"/>
            </a:spcBef>
            <a:spcAft>
              <a:spcPct val="35000"/>
            </a:spcAft>
          </a:pPr>
          <a:r>
            <a:rPr lang="en-US" sz="1050" kern="1200" dirty="0" smtClean="0"/>
            <a:t>Deputy Director</a:t>
          </a:r>
        </a:p>
        <a:p>
          <a:pPr lvl="0" algn="ctr" defTabSz="466725">
            <a:lnSpc>
              <a:spcPct val="90000"/>
            </a:lnSpc>
            <a:spcBef>
              <a:spcPct val="0"/>
            </a:spcBef>
            <a:spcAft>
              <a:spcPct val="35000"/>
            </a:spcAft>
          </a:pPr>
          <a:r>
            <a:rPr lang="en-US" sz="1050" kern="1200" dirty="0" smtClean="0"/>
            <a:t>IT-Public Safety</a:t>
          </a:r>
        </a:p>
      </dsp:txBody>
      <dsp:txXfrm>
        <a:off x="1283120" y="1566085"/>
        <a:ext cx="1031753" cy="871351"/>
      </dsp:txXfrm>
    </dsp:sp>
    <dsp:sp modelId="{4207FEF1-523A-492F-8450-8A476442131F}">
      <dsp:nvSpPr>
        <dsp:cNvPr id="0" name=""/>
        <dsp:cNvSpPr/>
      </dsp:nvSpPr>
      <dsp:spPr>
        <a:xfrm>
          <a:off x="2552599" y="1576877"/>
          <a:ext cx="1031753" cy="871356"/>
        </a:xfrm>
        <a:prstGeom prst="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smtClean="0"/>
            <a:t>Daniel Steege</a:t>
          </a:r>
        </a:p>
        <a:p>
          <a:pPr lvl="0" algn="ctr" defTabSz="466725">
            <a:lnSpc>
              <a:spcPct val="90000"/>
            </a:lnSpc>
            <a:spcBef>
              <a:spcPct val="0"/>
            </a:spcBef>
            <a:spcAft>
              <a:spcPct val="35000"/>
            </a:spcAft>
          </a:pPr>
          <a:r>
            <a:rPr lang="en-US" sz="1050" kern="1200" dirty="0" smtClean="0"/>
            <a:t>Interim Deputy Director</a:t>
          </a:r>
        </a:p>
        <a:p>
          <a:pPr lvl="0" algn="ctr" defTabSz="466725">
            <a:lnSpc>
              <a:spcPct val="90000"/>
            </a:lnSpc>
            <a:spcBef>
              <a:spcPct val="0"/>
            </a:spcBef>
            <a:spcAft>
              <a:spcPct val="35000"/>
            </a:spcAft>
          </a:pPr>
          <a:r>
            <a:rPr lang="en-US" sz="1050" kern="1200" dirty="0" smtClean="0"/>
            <a:t>IT- Infrastructure</a:t>
          </a:r>
          <a:endParaRPr lang="en-US" sz="1050" kern="1200" dirty="0"/>
        </a:p>
      </dsp:txBody>
      <dsp:txXfrm>
        <a:off x="2552599" y="1576877"/>
        <a:ext cx="1031753" cy="871356"/>
      </dsp:txXfrm>
    </dsp:sp>
    <dsp:sp modelId="{9131E8D8-3D56-494B-B0D4-2D97E648043D}">
      <dsp:nvSpPr>
        <dsp:cNvPr id="0" name=""/>
        <dsp:cNvSpPr/>
      </dsp:nvSpPr>
      <dsp:spPr>
        <a:xfrm>
          <a:off x="3801021" y="1576877"/>
          <a:ext cx="1031753" cy="871356"/>
        </a:xfrm>
        <a:prstGeom prst="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Troy Williams</a:t>
          </a:r>
        </a:p>
        <a:p>
          <a:pPr lvl="0" algn="ctr" defTabSz="488950">
            <a:lnSpc>
              <a:spcPct val="90000"/>
            </a:lnSpc>
            <a:spcBef>
              <a:spcPct val="0"/>
            </a:spcBef>
            <a:spcAft>
              <a:spcPct val="35000"/>
            </a:spcAft>
          </a:pPr>
          <a:r>
            <a:rPr lang="en-US" sz="1100" kern="1200" dirty="0" smtClean="0"/>
            <a:t>Assistant Director</a:t>
          </a:r>
        </a:p>
        <a:p>
          <a:pPr lvl="0" algn="ctr" defTabSz="488950">
            <a:lnSpc>
              <a:spcPct val="90000"/>
            </a:lnSpc>
            <a:spcBef>
              <a:spcPct val="0"/>
            </a:spcBef>
            <a:spcAft>
              <a:spcPct val="35000"/>
            </a:spcAft>
          </a:pPr>
          <a:r>
            <a:rPr lang="en-US" sz="1100" kern="1200" dirty="0" smtClean="0"/>
            <a:t>IT- Director’s Office</a:t>
          </a:r>
          <a:endParaRPr lang="en-US" sz="1100" kern="1200" dirty="0"/>
        </a:p>
      </dsp:txBody>
      <dsp:txXfrm>
        <a:off x="3801021" y="1576877"/>
        <a:ext cx="1031753" cy="871356"/>
      </dsp:txXfrm>
    </dsp:sp>
    <dsp:sp modelId="{5F44A4D1-AF94-4310-A6CE-EAB33E6C4477}">
      <dsp:nvSpPr>
        <dsp:cNvPr id="0" name=""/>
        <dsp:cNvSpPr/>
      </dsp:nvSpPr>
      <dsp:spPr>
        <a:xfrm>
          <a:off x="5049442" y="1576877"/>
          <a:ext cx="1031753" cy="871351"/>
        </a:xfrm>
        <a:prstGeom prst="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Philip Suber</a:t>
          </a:r>
        </a:p>
        <a:p>
          <a:pPr lvl="0" algn="ctr" defTabSz="488950">
            <a:lnSpc>
              <a:spcPct val="90000"/>
            </a:lnSpc>
            <a:spcBef>
              <a:spcPct val="0"/>
            </a:spcBef>
            <a:spcAft>
              <a:spcPct val="35000"/>
            </a:spcAft>
          </a:pPr>
          <a:r>
            <a:rPr lang="en-US" sz="1100" kern="1200" dirty="0" smtClean="0"/>
            <a:t>Assistant Director</a:t>
          </a:r>
        </a:p>
        <a:p>
          <a:pPr lvl="0" algn="ctr" defTabSz="488950">
            <a:lnSpc>
              <a:spcPct val="90000"/>
            </a:lnSpc>
            <a:spcBef>
              <a:spcPct val="0"/>
            </a:spcBef>
            <a:spcAft>
              <a:spcPct val="35000"/>
            </a:spcAft>
          </a:pPr>
          <a:r>
            <a:rPr lang="en-US" sz="1100" kern="1200" dirty="0" smtClean="0"/>
            <a:t>IT- Director’s Office</a:t>
          </a:r>
          <a:endParaRPr lang="en-US" sz="1100" kern="1200" dirty="0"/>
        </a:p>
      </dsp:txBody>
      <dsp:txXfrm>
        <a:off x="5049442" y="1576877"/>
        <a:ext cx="1031753" cy="871351"/>
      </dsp:txXfrm>
    </dsp:sp>
    <dsp:sp modelId="{BFC1474C-7620-4703-AA2F-F776D922F7F7}">
      <dsp:nvSpPr>
        <dsp:cNvPr id="0" name=""/>
        <dsp:cNvSpPr/>
      </dsp:nvSpPr>
      <dsp:spPr>
        <a:xfrm>
          <a:off x="6297864" y="1576877"/>
          <a:ext cx="1031753" cy="871356"/>
        </a:xfrm>
        <a:prstGeom prst="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Reenie Askew</a:t>
          </a:r>
        </a:p>
        <a:p>
          <a:pPr lvl="0" algn="ctr" defTabSz="488950">
            <a:lnSpc>
              <a:spcPct val="90000"/>
            </a:lnSpc>
            <a:spcBef>
              <a:spcPct val="0"/>
            </a:spcBef>
            <a:spcAft>
              <a:spcPct val="35000"/>
            </a:spcAft>
          </a:pPr>
          <a:r>
            <a:rPr lang="en-US" sz="1100" kern="1200" dirty="0" smtClean="0"/>
            <a:t>Deputy Director</a:t>
          </a:r>
        </a:p>
        <a:p>
          <a:pPr lvl="0" algn="ctr" defTabSz="488950">
            <a:lnSpc>
              <a:spcPct val="90000"/>
            </a:lnSpc>
            <a:spcBef>
              <a:spcPct val="0"/>
            </a:spcBef>
            <a:spcAft>
              <a:spcPct val="35000"/>
            </a:spcAft>
          </a:pPr>
          <a:r>
            <a:rPr lang="en-US" sz="1100" kern="1200" dirty="0" smtClean="0"/>
            <a:t>IT- ERP/Applications</a:t>
          </a:r>
          <a:endParaRPr lang="en-US" sz="1100" kern="1200" dirty="0"/>
        </a:p>
      </dsp:txBody>
      <dsp:txXfrm>
        <a:off x="6297864" y="1576877"/>
        <a:ext cx="1031753" cy="871356"/>
      </dsp:txXfrm>
    </dsp:sp>
    <dsp:sp modelId="{38E73719-C151-4CBB-B0AD-6AE9DE251438}">
      <dsp:nvSpPr>
        <dsp:cNvPr id="0" name=""/>
        <dsp:cNvSpPr/>
      </dsp:nvSpPr>
      <dsp:spPr>
        <a:xfrm>
          <a:off x="7546285" y="1576877"/>
          <a:ext cx="1031753" cy="871356"/>
        </a:xfrm>
        <a:prstGeom prst="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David LaPlante</a:t>
          </a:r>
        </a:p>
        <a:p>
          <a:pPr lvl="0" algn="ctr" defTabSz="488950">
            <a:lnSpc>
              <a:spcPct val="90000"/>
            </a:lnSpc>
            <a:spcBef>
              <a:spcPct val="0"/>
            </a:spcBef>
            <a:spcAft>
              <a:spcPct val="35000"/>
            </a:spcAft>
          </a:pPr>
          <a:r>
            <a:rPr lang="en-US" sz="1100" kern="1200" dirty="0" smtClean="0"/>
            <a:t>Deputy Director</a:t>
          </a:r>
        </a:p>
        <a:p>
          <a:pPr lvl="0" algn="ctr" defTabSz="488950">
            <a:lnSpc>
              <a:spcPct val="90000"/>
            </a:lnSpc>
            <a:spcBef>
              <a:spcPct val="0"/>
            </a:spcBef>
            <a:spcAft>
              <a:spcPct val="35000"/>
            </a:spcAft>
          </a:pPr>
          <a:r>
            <a:rPr lang="en-US" sz="1100" kern="1200" dirty="0" smtClean="0"/>
            <a:t>IT- Cyber Security</a:t>
          </a:r>
          <a:endParaRPr lang="en-US" sz="1100" kern="1200" dirty="0"/>
        </a:p>
      </dsp:txBody>
      <dsp:txXfrm>
        <a:off x="7546285" y="1576877"/>
        <a:ext cx="1031753" cy="87135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E37AC0-7A71-4E6B-A7D5-D425979B32A8}" type="datetimeFigureOut">
              <a:rPr lang="en-US" smtClean="0"/>
              <a:t>4/23/2016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28A288-AA56-4712-B9E4-671F835FBE16}" type="slidenum">
              <a:rPr lang="en-US" smtClean="0"/>
              <a:t>‹#›</a:t>
            </a:fld>
            <a:endParaRPr lang="en-US" dirty="0"/>
          </a:p>
        </p:txBody>
      </p:sp>
    </p:spTree>
    <p:extLst>
      <p:ext uri="{BB962C8B-B14F-4D97-AF65-F5344CB8AC3E}">
        <p14:creationId xmlns:p14="http://schemas.microsoft.com/office/powerpoint/2010/main" val="1058165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a:p>
            <a:endParaRPr lang="en-US" dirty="0"/>
          </a:p>
          <a:p>
            <a:pPr>
              <a:spcBef>
                <a:spcPct val="0"/>
              </a:spcBef>
            </a:pPr>
            <a:endParaRPr lang="en-US" altLang="en-US" dirty="0"/>
          </a:p>
        </p:txBody>
      </p:sp>
      <p:sp>
        <p:nvSpPr>
          <p:cNvPr id="2" name="Slide Number Placeholder 1"/>
          <p:cNvSpPr>
            <a:spLocks noGrp="1"/>
          </p:cNvSpPr>
          <p:nvPr>
            <p:ph type="sldNum" sz="quarter" idx="10"/>
          </p:nvPr>
        </p:nvSpPr>
        <p:spPr/>
        <p:txBody>
          <a:bodyPr/>
          <a:lstStyle/>
          <a:p>
            <a:fld id="{18586329-D906-4814-A94D-8478C86AFAF8}" type="slidenum">
              <a:rPr lang="en-US" altLang="en-US" smtClean="0"/>
              <a:pPr/>
              <a:t>8</a:t>
            </a:fld>
            <a:endParaRPr lang="en-US" altLang="en-US"/>
          </a:p>
        </p:txBody>
      </p:sp>
    </p:spTree>
    <p:extLst>
      <p:ext uri="{BB962C8B-B14F-4D97-AF65-F5344CB8AC3E}">
        <p14:creationId xmlns:p14="http://schemas.microsoft.com/office/powerpoint/2010/main" val="1003507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a:t>
            </a:r>
            <a:r>
              <a:rPr lang="en-US" baseline="0" dirty="0" smtClean="0"/>
              <a:t> Fund budget is 77% personnel costs</a:t>
            </a:r>
          </a:p>
          <a:p>
            <a:endParaRPr lang="en-US" baseline="0" dirty="0" smtClean="0"/>
          </a:p>
          <a:p>
            <a:r>
              <a:rPr lang="en-US" baseline="0" dirty="0" smtClean="0"/>
              <a:t>5% reductions - ?</a:t>
            </a:r>
          </a:p>
          <a:p>
            <a:endParaRPr lang="en-US" baseline="0" dirty="0" smtClean="0"/>
          </a:p>
          <a:p>
            <a:r>
              <a:rPr lang="en-US" baseline="0" dirty="0" smtClean="0"/>
              <a:t>FY15 budget actuals – $22.6M</a:t>
            </a:r>
          </a:p>
        </p:txBody>
      </p:sp>
      <p:sp>
        <p:nvSpPr>
          <p:cNvPr id="4" name="Slide Number Placeholder 3"/>
          <p:cNvSpPr>
            <a:spLocks noGrp="1"/>
          </p:cNvSpPr>
          <p:nvPr>
            <p:ph type="sldNum" sz="quarter" idx="10"/>
          </p:nvPr>
        </p:nvSpPr>
        <p:spPr/>
        <p:txBody>
          <a:bodyPr/>
          <a:lstStyle/>
          <a:p>
            <a:fld id="{2628A288-AA56-4712-B9E4-671F835FBE16}" type="slidenum">
              <a:rPr lang="en-US" smtClean="0"/>
              <a:t>9</a:t>
            </a:fld>
            <a:endParaRPr lang="en-US" dirty="0"/>
          </a:p>
        </p:txBody>
      </p:sp>
    </p:spTree>
    <p:extLst>
      <p:ext uri="{BB962C8B-B14F-4D97-AF65-F5344CB8AC3E}">
        <p14:creationId xmlns:p14="http://schemas.microsoft.com/office/powerpoint/2010/main" val="58046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represents 34% of HITS total budget.</a:t>
            </a:r>
            <a:endParaRPr lang="en-US" dirty="0" smtClean="0"/>
          </a:p>
          <a:p>
            <a:r>
              <a:rPr lang="en-US" dirty="0" smtClean="0"/>
              <a:t>Increases</a:t>
            </a:r>
            <a:r>
              <a:rPr lang="en-US" baseline="0" dirty="0" smtClean="0"/>
              <a:t> in personnel are due in part to </a:t>
            </a:r>
            <a:r>
              <a:rPr lang="en-US" dirty="0" smtClean="0"/>
              <a:t>HOPE increases, Pension</a:t>
            </a:r>
            <a:r>
              <a:rPr lang="en-US" baseline="0" dirty="0" smtClean="0"/>
              <a:t> increase</a:t>
            </a:r>
            <a:r>
              <a:rPr lang="en-US" dirty="0" smtClean="0"/>
              <a:t> (+2%),</a:t>
            </a:r>
            <a:r>
              <a:rPr lang="en-US" baseline="0" dirty="0" smtClean="0"/>
              <a:t> Health ins. Total FTE Count- 204</a:t>
            </a:r>
            <a:endParaRPr lang="en-US" dirty="0"/>
          </a:p>
        </p:txBody>
      </p:sp>
      <p:sp>
        <p:nvSpPr>
          <p:cNvPr id="4" name="Slide Number Placeholder 3"/>
          <p:cNvSpPr>
            <a:spLocks noGrp="1"/>
          </p:cNvSpPr>
          <p:nvPr>
            <p:ph type="sldNum" sz="quarter" idx="10"/>
          </p:nvPr>
        </p:nvSpPr>
        <p:spPr/>
        <p:txBody>
          <a:bodyPr/>
          <a:lstStyle/>
          <a:p>
            <a:fld id="{2628A288-AA56-4712-B9E4-671F835FBE16}" type="slidenum">
              <a:rPr lang="en-US" smtClean="0"/>
              <a:t>12</a:t>
            </a:fld>
            <a:endParaRPr lang="en-US" dirty="0"/>
          </a:p>
        </p:txBody>
      </p:sp>
    </p:spTree>
    <p:extLst>
      <p:ext uri="{BB962C8B-B14F-4D97-AF65-F5344CB8AC3E}">
        <p14:creationId xmlns:p14="http://schemas.microsoft.com/office/powerpoint/2010/main" val="2730525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White males- 52,</a:t>
            </a:r>
            <a:r>
              <a:rPr lang="en-US" baseline="0" dirty="0" smtClean="0"/>
              <a:t> White females-8</a:t>
            </a:r>
          </a:p>
          <a:p>
            <a:r>
              <a:rPr lang="en-US" baseline="0" dirty="0" smtClean="0"/>
              <a:t>Hispanic males- 25, Hispanic females- 10</a:t>
            </a:r>
          </a:p>
          <a:p>
            <a:r>
              <a:rPr lang="en-US" baseline="0" dirty="0" smtClean="0"/>
              <a:t>Black/African American males- 38, Black/African American females- 28</a:t>
            </a:r>
          </a:p>
          <a:p>
            <a:r>
              <a:rPr lang="en-US" baseline="0" dirty="0" smtClean="0"/>
              <a:t>Asian/Pacific males- 26, Asian/Pacific females- 15</a:t>
            </a:r>
          </a:p>
          <a:p>
            <a:r>
              <a:rPr lang="en-US" baseline="0" dirty="0" smtClean="0"/>
              <a:t>American Indian or Alaskan native male- 1, American Indian or Alaskan native female- 1</a:t>
            </a:r>
            <a:endParaRPr lang="en-US" dirty="0" smtClean="0"/>
          </a:p>
        </p:txBody>
      </p:sp>
      <p:sp>
        <p:nvSpPr>
          <p:cNvPr id="4" name="Slide Number Placeholder 3"/>
          <p:cNvSpPr>
            <a:spLocks noGrp="1"/>
          </p:cNvSpPr>
          <p:nvPr>
            <p:ph type="sldNum" sz="quarter" idx="10"/>
          </p:nvPr>
        </p:nvSpPr>
        <p:spPr/>
        <p:txBody>
          <a:bodyPr/>
          <a:lstStyle/>
          <a:p>
            <a:fld id="{2628A288-AA56-4712-B9E4-671F835FBE16}" type="slidenum">
              <a:rPr lang="en-US" smtClean="0"/>
              <a:t>15</a:t>
            </a:fld>
            <a:endParaRPr lang="en-US" dirty="0"/>
          </a:p>
        </p:txBody>
      </p:sp>
    </p:spTree>
    <p:extLst>
      <p:ext uri="{BB962C8B-B14F-4D97-AF65-F5344CB8AC3E}">
        <p14:creationId xmlns:p14="http://schemas.microsoft.com/office/powerpoint/2010/main" val="644015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Revolving</a:t>
            </a:r>
            <a:r>
              <a:rPr lang="en-US" baseline="0" dirty="0" smtClean="0"/>
              <a:t> fund represents 52% of HITS total budget</a:t>
            </a:r>
            <a:endParaRPr lang="en-US" dirty="0"/>
          </a:p>
        </p:txBody>
      </p:sp>
      <p:sp>
        <p:nvSpPr>
          <p:cNvPr id="4" name="Slide Number Placeholder 3"/>
          <p:cNvSpPr>
            <a:spLocks noGrp="1"/>
          </p:cNvSpPr>
          <p:nvPr>
            <p:ph type="sldNum" sz="quarter" idx="10"/>
          </p:nvPr>
        </p:nvSpPr>
        <p:spPr/>
        <p:txBody>
          <a:bodyPr/>
          <a:lstStyle/>
          <a:p>
            <a:fld id="{2628A288-AA56-4712-B9E4-671F835FBE16}" type="slidenum">
              <a:rPr lang="en-US" smtClean="0"/>
              <a:t>17</a:t>
            </a:fld>
            <a:endParaRPr lang="en-US" dirty="0"/>
          </a:p>
        </p:txBody>
      </p:sp>
    </p:spTree>
    <p:extLst>
      <p:ext uri="{BB962C8B-B14F-4D97-AF65-F5344CB8AC3E}">
        <p14:creationId xmlns:p14="http://schemas.microsoft.com/office/powerpoint/2010/main" val="3459841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HITS affects the entire city</a:t>
            </a:r>
            <a:endParaRPr lang="en-US" dirty="0" smtClean="0"/>
          </a:p>
        </p:txBody>
      </p:sp>
      <p:sp>
        <p:nvSpPr>
          <p:cNvPr id="4" name="Slide Number Placeholder 3"/>
          <p:cNvSpPr>
            <a:spLocks noGrp="1"/>
          </p:cNvSpPr>
          <p:nvPr>
            <p:ph type="sldNum" sz="quarter" idx="10"/>
          </p:nvPr>
        </p:nvSpPr>
        <p:spPr/>
        <p:txBody>
          <a:bodyPr/>
          <a:lstStyle/>
          <a:p>
            <a:fld id="{2628A288-AA56-4712-B9E4-671F835FBE16}" type="slidenum">
              <a:rPr lang="en-US" smtClean="0"/>
              <a:t>18</a:t>
            </a:fld>
            <a:endParaRPr lang="en-US" dirty="0"/>
          </a:p>
        </p:txBody>
      </p:sp>
    </p:spTree>
    <p:extLst>
      <p:ext uri="{BB962C8B-B14F-4D97-AF65-F5344CB8AC3E}">
        <p14:creationId xmlns:p14="http://schemas.microsoft.com/office/powerpoint/2010/main" val="644015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540134-A39F-4689-95AB-717AE469EE94}" type="datetimeFigureOut">
              <a:rPr lang="en-US" smtClean="0"/>
              <a:t>4/23/2016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7955CC-CFE4-4EBB-AB93-5F5191A1CCB0}" type="slidenum">
              <a:rPr lang="en-US" smtClean="0"/>
              <a:t>‹#›</a:t>
            </a:fld>
            <a:endParaRPr lang="en-US" dirty="0"/>
          </a:p>
        </p:txBody>
      </p:sp>
    </p:spTree>
    <p:extLst>
      <p:ext uri="{BB962C8B-B14F-4D97-AF65-F5344CB8AC3E}">
        <p14:creationId xmlns:p14="http://schemas.microsoft.com/office/powerpoint/2010/main" val="1128173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540134-A39F-4689-95AB-717AE469EE94}" type="datetimeFigureOut">
              <a:rPr lang="en-US" smtClean="0"/>
              <a:t>4/23/2016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7955CC-CFE4-4EBB-AB93-5F5191A1CCB0}" type="slidenum">
              <a:rPr lang="en-US" smtClean="0"/>
              <a:t>‹#›</a:t>
            </a:fld>
            <a:endParaRPr lang="en-US" dirty="0"/>
          </a:p>
        </p:txBody>
      </p:sp>
    </p:spTree>
    <p:extLst>
      <p:ext uri="{BB962C8B-B14F-4D97-AF65-F5344CB8AC3E}">
        <p14:creationId xmlns:p14="http://schemas.microsoft.com/office/powerpoint/2010/main" val="104730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540134-A39F-4689-95AB-717AE469EE94}" type="datetimeFigureOut">
              <a:rPr lang="en-US" smtClean="0"/>
              <a:t>4/23/2016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7955CC-CFE4-4EBB-AB93-5F5191A1CCB0}" type="slidenum">
              <a:rPr lang="en-US" smtClean="0"/>
              <a:t>‹#›</a:t>
            </a:fld>
            <a:endParaRPr lang="en-US" dirty="0"/>
          </a:p>
        </p:txBody>
      </p:sp>
    </p:spTree>
    <p:extLst>
      <p:ext uri="{BB962C8B-B14F-4D97-AF65-F5344CB8AC3E}">
        <p14:creationId xmlns:p14="http://schemas.microsoft.com/office/powerpoint/2010/main" val="969203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540134-A39F-4689-95AB-717AE469EE94}" type="datetimeFigureOut">
              <a:rPr lang="en-US" smtClean="0"/>
              <a:t>4/23/2016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7955CC-CFE4-4EBB-AB93-5F5191A1CCB0}" type="slidenum">
              <a:rPr lang="en-US" smtClean="0"/>
              <a:t>‹#›</a:t>
            </a:fld>
            <a:endParaRPr lang="en-US" dirty="0"/>
          </a:p>
        </p:txBody>
      </p:sp>
    </p:spTree>
    <p:extLst>
      <p:ext uri="{BB962C8B-B14F-4D97-AF65-F5344CB8AC3E}">
        <p14:creationId xmlns:p14="http://schemas.microsoft.com/office/powerpoint/2010/main" val="230925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540134-A39F-4689-95AB-717AE469EE94}" type="datetimeFigureOut">
              <a:rPr lang="en-US" smtClean="0"/>
              <a:t>4/23/2016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7955CC-CFE4-4EBB-AB93-5F5191A1CCB0}" type="slidenum">
              <a:rPr lang="en-US" smtClean="0"/>
              <a:t>‹#›</a:t>
            </a:fld>
            <a:endParaRPr lang="en-US" dirty="0"/>
          </a:p>
        </p:txBody>
      </p:sp>
    </p:spTree>
    <p:extLst>
      <p:ext uri="{BB962C8B-B14F-4D97-AF65-F5344CB8AC3E}">
        <p14:creationId xmlns:p14="http://schemas.microsoft.com/office/powerpoint/2010/main" val="2459588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540134-A39F-4689-95AB-717AE469EE94}" type="datetimeFigureOut">
              <a:rPr lang="en-US" smtClean="0"/>
              <a:t>4/23/2016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7955CC-CFE4-4EBB-AB93-5F5191A1CCB0}" type="slidenum">
              <a:rPr lang="en-US" smtClean="0"/>
              <a:t>‹#›</a:t>
            </a:fld>
            <a:endParaRPr lang="en-US" dirty="0"/>
          </a:p>
        </p:txBody>
      </p:sp>
    </p:spTree>
    <p:extLst>
      <p:ext uri="{BB962C8B-B14F-4D97-AF65-F5344CB8AC3E}">
        <p14:creationId xmlns:p14="http://schemas.microsoft.com/office/powerpoint/2010/main" val="3565245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540134-A39F-4689-95AB-717AE469EE94}" type="datetimeFigureOut">
              <a:rPr lang="en-US" smtClean="0"/>
              <a:t>4/23/2016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7955CC-CFE4-4EBB-AB93-5F5191A1CCB0}" type="slidenum">
              <a:rPr lang="en-US" smtClean="0"/>
              <a:t>‹#›</a:t>
            </a:fld>
            <a:endParaRPr lang="en-US" dirty="0"/>
          </a:p>
        </p:txBody>
      </p:sp>
    </p:spTree>
    <p:extLst>
      <p:ext uri="{BB962C8B-B14F-4D97-AF65-F5344CB8AC3E}">
        <p14:creationId xmlns:p14="http://schemas.microsoft.com/office/powerpoint/2010/main" val="3999677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540134-A39F-4689-95AB-717AE469EE94}" type="datetimeFigureOut">
              <a:rPr lang="en-US" smtClean="0"/>
              <a:t>4/23/2016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7955CC-CFE4-4EBB-AB93-5F5191A1CCB0}" type="slidenum">
              <a:rPr lang="en-US" smtClean="0"/>
              <a:t>‹#›</a:t>
            </a:fld>
            <a:endParaRPr lang="en-US" dirty="0"/>
          </a:p>
        </p:txBody>
      </p:sp>
    </p:spTree>
    <p:extLst>
      <p:ext uri="{BB962C8B-B14F-4D97-AF65-F5344CB8AC3E}">
        <p14:creationId xmlns:p14="http://schemas.microsoft.com/office/powerpoint/2010/main" val="2077806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540134-A39F-4689-95AB-717AE469EE94}" type="datetimeFigureOut">
              <a:rPr lang="en-US" smtClean="0"/>
              <a:t>4/23/2016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7955CC-CFE4-4EBB-AB93-5F5191A1CCB0}" type="slidenum">
              <a:rPr lang="en-US" smtClean="0"/>
              <a:t>‹#›</a:t>
            </a:fld>
            <a:endParaRPr lang="en-US" dirty="0"/>
          </a:p>
        </p:txBody>
      </p:sp>
    </p:spTree>
    <p:extLst>
      <p:ext uri="{BB962C8B-B14F-4D97-AF65-F5344CB8AC3E}">
        <p14:creationId xmlns:p14="http://schemas.microsoft.com/office/powerpoint/2010/main" val="1446422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540134-A39F-4689-95AB-717AE469EE94}" type="datetimeFigureOut">
              <a:rPr lang="en-US" smtClean="0"/>
              <a:t>4/23/2016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7955CC-CFE4-4EBB-AB93-5F5191A1CCB0}" type="slidenum">
              <a:rPr lang="en-US" smtClean="0"/>
              <a:t>‹#›</a:t>
            </a:fld>
            <a:endParaRPr lang="en-US" dirty="0"/>
          </a:p>
        </p:txBody>
      </p:sp>
    </p:spTree>
    <p:extLst>
      <p:ext uri="{BB962C8B-B14F-4D97-AF65-F5344CB8AC3E}">
        <p14:creationId xmlns:p14="http://schemas.microsoft.com/office/powerpoint/2010/main" val="1912690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540134-A39F-4689-95AB-717AE469EE94}" type="datetimeFigureOut">
              <a:rPr lang="en-US" smtClean="0"/>
              <a:t>4/23/2016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7955CC-CFE4-4EBB-AB93-5F5191A1CCB0}" type="slidenum">
              <a:rPr lang="en-US" smtClean="0"/>
              <a:t>‹#›</a:t>
            </a:fld>
            <a:endParaRPr lang="en-US" dirty="0"/>
          </a:p>
        </p:txBody>
      </p:sp>
    </p:spTree>
    <p:extLst>
      <p:ext uri="{BB962C8B-B14F-4D97-AF65-F5344CB8AC3E}">
        <p14:creationId xmlns:p14="http://schemas.microsoft.com/office/powerpoint/2010/main" val="2319290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540134-A39F-4689-95AB-717AE469EE94}" type="datetimeFigureOut">
              <a:rPr lang="en-US" smtClean="0"/>
              <a:t>4/23/2016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7955CC-CFE4-4EBB-AB93-5F5191A1CCB0}" type="slidenum">
              <a:rPr lang="en-US" smtClean="0"/>
              <a:t>‹#›</a:t>
            </a:fld>
            <a:endParaRPr lang="en-US" dirty="0"/>
          </a:p>
        </p:txBody>
      </p:sp>
    </p:spTree>
    <p:extLst>
      <p:ext uri="{BB962C8B-B14F-4D97-AF65-F5344CB8AC3E}">
        <p14:creationId xmlns:p14="http://schemas.microsoft.com/office/powerpoint/2010/main" val="2701562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Houston Information Technology Services (HITS)</a:t>
            </a:r>
            <a:endParaRPr lang="en-US" dirty="0"/>
          </a:p>
        </p:txBody>
      </p:sp>
      <p:sp>
        <p:nvSpPr>
          <p:cNvPr id="3" name="Subtitle 2"/>
          <p:cNvSpPr>
            <a:spLocks noGrp="1"/>
          </p:cNvSpPr>
          <p:nvPr>
            <p:ph type="subTitle" idx="1"/>
          </p:nvPr>
        </p:nvSpPr>
        <p:spPr>
          <a:xfrm>
            <a:off x="990600" y="3886200"/>
            <a:ext cx="7239000" cy="1752600"/>
          </a:xfrm>
        </p:spPr>
        <p:txBody>
          <a:bodyPr/>
          <a:lstStyle/>
          <a:p>
            <a:r>
              <a:rPr lang="en-US" dirty="0" smtClean="0"/>
              <a:t>FY2017 Preliminary Budget Presentation</a:t>
            </a:r>
          </a:p>
          <a:p>
            <a:r>
              <a:rPr lang="en-US" dirty="0" smtClean="0"/>
              <a:t>General Fund</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457200"/>
            <a:ext cx="1639137" cy="1657350"/>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11880" b="10502"/>
          <a:stretch/>
        </p:blipFill>
        <p:spPr>
          <a:xfrm>
            <a:off x="2746513" y="5181600"/>
            <a:ext cx="3886200" cy="974035"/>
          </a:xfrm>
          <a:prstGeom prst="rect">
            <a:avLst/>
          </a:prstGeom>
        </p:spPr>
      </p:pic>
    </p:spTree>
    <p:extLst>
      <p:ext uri="{BB962C8B-B14F-4D97-AF65-F5344CB8AC3E}">
        <p14:creationId xmlns:p14="http://schemas.microsoft.com/office/powerpoint/2010/main" val="7141996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96937"/>
            <a:ext cx="7772400" cy="731838"/>
          </a:xfrm>
        </p:spPr>
        <p:txBody>
          <a:bodyPr>
            <a:normAutofit/>
          </a:bodyPr>
          <a:lstStyle/>
          <a:p>
            <a:r>
              <a:rPr lang="en-US" sz="3200" b="1" dirty="0" smtClean="0"/>
              <a:t>General Fund Revenues</a:t>
            </a:r>
            <a:endParaRPr lang="en-US" sz="3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38111458"/>
              </p:ext>
            </p:extLst>
          </p:nvPr>
        </p:nvGraphicFramePr>
        <p:xfrm>
          <a:off x="207818" y="1905000"/>
          <a:ext cx="8705850" cy="2743200"/>
        </p:xfrm>
        <a:graphic>
          <a:graphicData uri="http://schemas.openxmlformats.org/drawingml/2006/table">
            <a:tbl>
              <a:tblPr firstRow="1" bandRow="1">
                <a:tableStyleId>{5C22544A-7EE6-4342-B048-85BDC9FD1C3A}</a:tableStyleId>
              </a:tblPr>
              <a:tblGrid>
                <a:gridCol w="2001982"/>
                <a:gridCol w="1202228"/>
                <a:gridCol w="1375410"/>
                <a:gridCol w="1375410"/>
                <a:gridCol w="1375410"/>
                <a:gridCol w="1375410"/>
              </a:tblGrid>
              <a:tr h="533400">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Category</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solidFill>
                      <a:schemeClr val="accent1">
                        <a:lumMod val="50000"/>
                      </a:schemeClr>
                    </a:solidFill>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FY15</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Actual</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solidFill>
                      <a:schemeClr val="accent1">
                        <a:lumMod val="50000"/>
                      </a:schemeClr>
                    </a:solidFill>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FY16</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Budget</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solidFill>
                      <a:schemeClr val="accent1">
                        <a:lumMod val="50000"/>
                      </a:schemeClr>
                    </a:solidFill>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FY16</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Estimates</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solidFill>
                      <a:schemeClr val="accent1">
                        <a:lumMod val="50000"/>
                      </a:schemeClr>
                    </a:solidFill>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FY17</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Preliminary</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Estimates</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solidFill>
                      <a:schemeClr val="accent1">
                        <a:lumMod val="50000"/>
                      </a:schemeClr>
                    </a:solidFill>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solidFill>
                      <a:schemeClr val="accent1">
                        <a:lumMod val="50000"/>
                      </a:schemeClr>
                    </a:solidFill>
                  </a:tcPr>
                </a:tc>
              </a:tr>
              <a:tr h="548640">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Charges for Services</a:t>
                      </a: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$566,470</a:t>
                      </a: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$767,664</a:t>
                      </a: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$803,519</a:t>
                      </a: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$1,549,488</a:t>
                      </a: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$745,969</a:t>
                      </a:r>
                    </a:p>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92.8%</a:t>
                      </a:r>
                    </a:p>
                  </a:txBody>
                  <a:tcPr anchor="ctr"/>
                </a:tc>
              </a:tr>
              <a:tr h="548640">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Direct Interfund Services</a:t>
                      </a: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$54,240</a:t>
                      </a: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$91,488</a:t>
                      </a: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$91,488</a:t>
                      </a: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$131,856</a:t>
                      </a: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$40,368</a:t>
                      </a:r>
                    </a:p>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44.1%</a:t>
                      </a:r>
                    </a:p>
                  </a:txBody>
                  <a:tcPr anchor="ctr"/>
                </a:tc>
              </a:tr>
              <a:tr h="548640">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Miscellaneous/</a:t>
                      </a:r>
                      <a:r>
                        <a:rPr lang="en-US" sz="1200" b="0" baseline="0" dirty="0" smtClean="0">
                          <a:latin typeface="Verdana" panose="020B0604030504040204" pitchFamily="34" charset="0"/>
                          <a:ea typeface="Verdana" panose="020B0604030504040204" pitchFamily="34" charset="0"/>
                          <a:cs typeface="Verdana" panose="020B0604030504040204" pitchFamily="34" charset="0"/>
                        </a:rPr>
                        <a:t> Other</a:t>
                      </a: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$2,717</a:t>
                      </a: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0</a:t>
                      </a: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$6,493</a:t>
                      </a: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0</a:t>
                      </a: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($6,493)</a:t>
                      </a:r>
                    </a:p>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100%</a:t>
                      </a:r>
                    </a:p>
                  </a:txBody>
                  <a:tcPr anchor="ctr"/>
                </a:tc>
              </a:tr>
              <a:tr h="548640">
                <a:tc>
                  <a:txBody>
                    <a:bodyPr/>
                    <a:lstStyle/>
                    <a:p>
                      <a:pPr algn="ctr"/>
                      <a:r>
                        <a:rPr lang="en-US" sz="1200" b="1" dirty="0" smtClean="0">
                          <a:latin typeface="Verdana" panose="020B0604030504040204" pitchFamily="34" charset="0"/>
                          <a:ea typeface="Verdana" panose="020B0604030504040204" pitchFamily="34" charset="0"/>
                          <a:cs typeface="Verdana" panose="020B0604030504040204" pitchFamily="34" charset="0"/>
                        </a:rPr>
                        <a:t>Total</a:t>
                      </a:r>
                      <a:endParaRPr lang="en-US" sz="12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1" dirty="0" smtClean="0">
                          <a:latin typeface="Verdana" panose="020B0604030504040204" pitchFamily="34" charset="0"/>
                          <a:ea typeface="Verdana" panose="020B0604030504040204" pitchFamily="34" charset="0"/>
                          <a:cs typeface="Verdana" panose="020B0604030504040204" pitchFamily="34" charset="0"/>
                        </a:rPr>
                        <a:t>$623,427</a:t>
                      </a:r>
                      <a:endParaRPr lang="en-US" sz="12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1" dirty="0" smtClean="0">
                          <a:latin typeface="Verdana" panose="020B0604030504040204" pitchFamily="34" charset="0"/>
                          <a:ea typeface="Verdana" panose="020B0604030504040204" pitchFamily="34" charset="0"/>
                          <a:cs typeface="Verdana" panose="020B0604030504040204" pitchFamily="34" charset="0"/>
                        </a:rPr>
                        <a:t>$859,152</a:t>
                      </a:r>
                      <a:endParaRPr lang="en-US" sz="12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1" dirty="0" smtClean="0">
                          <a:latin typeface="Verdana" panose="020B0604030504040204" pitchFamily="34" charset="0"/>
                          <a:ea typeface="Verdana" panose="020B0604030504040204" pitchFamily="34" charset="0"/>
                          <a:cs typeface="Verdana" panose="020B0604030504040204" pitchFamily="34" charset="0"/>
                        </a:rPr>
                        <a:t>$901,500</a:t>
                      </a:r>
                      <a:endParaRPr lang="en-US" sz="12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1" dirty="0" smtClean="0">
                          <a:latin typeface="Verdana" panose="020B0604030504040204" pitchFamily="34" charset="0"/>
                          <a:ea typeface="Verdana" panose="020B0604030504040204" pitchFamily="34" charset="0"/>
                          <a:cs typeface="Verdana" panose="020B0604030504040204" pitchFamily="34" charset="0"/>
                        </a:rPr>
                        <a:t>$1,681,344</a:t>
                      </a:r>
                      <a:endParaRPr lang="en-US" sz="12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1" dirty="0" smtClean="0">
                          <a:latin typeface="Verdana" panose="020B0604030504040204" pitchFamily="34" charset="0"/>
                          <a:ea typeface="Verdana" panose="020B0604030504040204" pitchFamily="34" charset="0"/>
                          <a:cs typeface="Verdana" panose="020B0604030504040204" pitchFamily="34" charset="0"/>
                        </a:rPr>
                        <a:t>$779,844</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Verdana" panose="020B0604030504040204" pitchFamily="34" charset="0"/>
                          <a:ea typeface="Verdana" panose="020B0604030504040204" pitchFamily="34" charset="0"/>
                          <a:cs typeface="Verdana" panose="020B0604030504040204" pitchFamily="34" charset="0"/>
                        </a:rPr>
                        <a:t>86.51%</a:t>
                      </a:r>
                    </a:p>
                  </a:txBody>
                  <a:tcPr anchor="ctr"/>
                </a:tc>
              </a:tr>
            </a:tbl>
          </a:graphicData>
        </a:graphic>
      </p:graphicFrame>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616" y="152400"/>
            <a:ext cx="994787" cy="1005840"/>
          </a:xfrm>
          <a:prstGeom prst="rect">
            <a:avLst/>
          </a:prstGeom>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04800"/>
            <a:ext cx="184785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1141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545" y="896937"/>
            <a:ext cx="7772400" cy="731838"/>
          </a:xfrm>
        </p:spPr>
        <p:txBody>
          <a:bodyPr>
            <a:normAutofit/>
          </a:bodyPr>
          <a:lstStyle/>
          <a:p>
            <a:r>
              <a:rPr lang="en-US" sz="3200" b="1" dirty="0" smtClean="0"/>
              <a:t>FY2017 Revenue Highlights</a:t>
            </a:r>
            <a:endParaRPr lang="en-US" sz="3200" b="1" dirty="0"/>
          </a:p>
        </p:txBody>
      </p:sp>
      <p:sp>
        <p:nvSpPr>
          <p:cNvPr id="3" name="Content Placeholder 2"/>
          <p:cNvSpPr>
            <a:spLocks noGrp="1"/>
          </p:cNvSpPr>
          <p:nvPr>
            <p:ph idx="1"/>
          </p:nvPr>
        </p:nvSpPr>
        <p:spPr>
          <a:xfrm>
            <a:off x="457200" y="1981201"/>
            <a:ext cx="8229600" cy="3810000"/>
          </a:xfrm>
        </p:spPr>
        <p:txBody>
          <a:bodyPr>
            <a:normAutofit/>
          </a:bodyPr>
          <a:lstStyle/>
          <a:p>
            <a:pPr>
              <a:buFont typeface="Wingdings" panose="05000000000000000000" pitchFamily="2" charset="2"/>
              <a:buChar char="§"/>
            </a:pPr>
            <a:r>
              <a:rPr lang="en-US" sz="2400" dirty="0" smtClean="0"/>
              <a:t>Increase in radio revenues related to rate increase</a:t>
            </a:r>
          </a:p>
          <a:p>
            <a:pPr>
              <a:buFont typeface="Wingdings" panose="05000000000000000000" pitchFamily="2" charset="2"/>
              <a:buChar char="§"/>
            </a:pPr>
            <a:r>
              <a:rPr lang="en-US" sz="2400" dirty="0" smtClean="0"/>
              <a:t>Verizon rebates for retention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616" y="152400"/>
            <a:ext cx="994787" cy="1005840"/>
          </a:xfrm>
          <a:prstGeom prst="rect">
            <a:avLst/>
          </a:prstGeom>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04800"/>
            <a:ext cx="184785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7859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96937"/>
            <a:ext cx="7772400" cy="703263"/>
          </a:xfrm>
        </p:spPr>
        <p:txBody>
          <a:bodyPr>
            <a:normAutofit/>
          </a:bodyPr>
          <a:lstStyle/>
          <a:p>
            <a:r>
              <a:rPr lang="en-US" sz="3200" b="1" dirty="0" smtClean="0"/>
              <a:t>General Fund Expenditures</a:t>
            </a:r>
            <a:endParaRPr lang="en-US" sz="3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23620825"/>
              </p:ext>
            </p:extLst>
          </p:nvPr>
        </p:nvGraphicFramePr>
        <p:xfrm>
          <a:off x="304799" y="1981200"/>
          <a:ext cx="8629651" cy="3383280"/>
        </p:xfrm>
        <a:graphic>
          <a:graphicData uri="http://schemas.openxmlformats.org/drawingml/2006/table">
            <a:tbl>
              <a:tblPr firstRow="1" bandRow="1">
                <a:tableStyleId>{5C22544A-7EE6-4342-B048-85BDC9FD1C3A}</a:tableStyleId>
              </a:tblPr>
              <a:tblGrid>
                <a:gridCol w="2039736"/>
                <a:gridCol w="1317983"/>
                <a:gridCol w="1317983"/>
                <a:gridCol w="1317983"/>
                <a:gridCol w="1317983"/>
                <a:gridCol w="1317983"/>
              </a:tblGrid>
              <a:tr h="533400">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Category</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1">
                        <a:lumMod val="50000"/>
                      </a:schemeClr>
                    </a:solidFill>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Expenditure</a:t>
                      </a:r>
                      <a:r>
                        <a:rPr lang="en-US" sz="1000" b="1" baseline="0" dirty="0" smtClean="0">
                          <a:latin typeface="Verdana" panose="020B0604030504040204" pitchFamily="34" charset="0"/>
                          <a:ea typeface="Verdana" panose="020B0604030504040204" pitchFamily="34" charset="0"/>
                          <a:cs typeface="Verdana" panose="020B0604030504040204" pitchFamily="34" charset="0"/>
                        </a:rPr>
                        <a:t> FY15 Actual</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1">
                        <a:lumMod val="50000"/>
                      </a:schemeClr>
                    </a:solidFill>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Expenditure</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FY16</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Budget</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1">
                        <a:lumMod val="50000"/>
                      </a:schemeClr>
                    </a:solidFill>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Expenditure</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FY16</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Estimates</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1">
                        <a:lumMod val="50000"/>
                      </a:schemeClr>
                    </a:solidFill>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Expenditure</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FY17</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Preliminary</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Estimates</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1">
                        <a:lumMod val="50000"/>
                      </a:schemeClr>
                    </a:solidFill>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1">
                        <a:lumMod val="50000"/>
                      </a:schemeClr>
                    </a:solidFill>
                  </a:tcPr>
                </a:tc>
              </a:tr>
              <a:tr h="457200">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Personnel Services</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$17,547,889</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$18,853,470</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$18,007,089</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$18,034,252</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$27,163</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latin typeface="Verdana" panose="020B0604030504040204" pitchFamily="34" charset="0"/>
                          <a:ea typeface="Verdana" panose="020B0604030504040204" pitchFamily="34" charset="0"/>
                          <a:cs typeface="Verdana" panose="020B0604030504040204" pitchFamily="34" charset="0"/>
                        </a:rPr>
                        <a:t>0.15%</a:t>
                      </a:r>
                    </a:p>
                  </a:txBody>
                  <a:tcPr/>
                </a:tc>
              </a:tr>
              <a:tr h="457200">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Supplies</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$401,434</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$480,850</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$509,835</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$515,354</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$5,519</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latin typeface="Verdana" panose="020B0604030504040204" pitchFamily="34" charset="0"/>
                          <a:ea typeface="Verdana" panose="020B0604030504040204" pitchFamily="34" charset="0"/>
                          <a:cs typeface="Verdana" panose="020B0604030504040204" pitchFamily="34" charset="0"/>
                        </a:rPr>
                        <a:t>1.08%</a:t>
                      </a:r>
                    </a:p>
                  </a:txBody>
                  <a:tcPr/>
                </a:tc>
              </a:tr>
              <a:tr h="457200">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Other Services and Charges</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$4,587,196</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$5,259,704</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$5,429,758</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$4,813,196</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-$616,562</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latin typeface="Verdana" panose="020B0604030504040204" pitchFamily="34" charset="0"/>
                          <a:ea typeface="Verdana" panose="020B0604030504040204" pitchFamily="34" charset="0"/>
                          <a:cs typeface="Verdana" panose="020B0604030504040204" pitchFamily="34" charset="0"/>
                        </a:rPr>
                        <a:t>-11.36%</a:t>
                      </a:r>
                    </a:p>
                  </a:txBody>
                  <a:tcPr/>
                </a:tc>
              </a:tr>
              <a:tr h="457200">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Equipment</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$12,576</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0</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0</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0</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0</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r>
              <a:tr h="457200">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Non-Capital Equipment</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$5,350</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0</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$3,796</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0</a:t>
                      </a:r>
                      <a:endParaRPr lang="en-US" sz="1000" b="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0" dirty="0" smtClean="0">
                          <a:latin typeface="Verdana" panose="020B0604030504040204" pitchFamily="34" charset="0"/>
                          <a:ea typeface="Verdana" panose="020B0604030504040204" pitchFamily="34" charset="0"/>
                          <a:cs typeface="Verdana" panose="020B0604030504040204" pitchFamily="34" charset="0"/>
                        </a:rPr>
                        <a:t>-$3,796</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latin typeface="Verdana" panose="020B0604030504040204" pitchFamily="34" charset="0"/>
                          <a:ea typeface="Verdana" panose="020B0604030504040204" pitchFamily="34" charset="0"/>
                          <a:cs typeface="Verdana" panose="020B0604030504040204" pitchFamily="34" charset="0"/>
                        </a:rPr>
                        <a:t>-100%</a:t>
                      </a:r>
                    </a:p>
                  </a:txBody>
                  <a:tcPr/>
                </a:tc>
              </a:tr>
              <a:tr h="329184">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Total</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$22,554,445</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$24,594,024</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$23,950,478</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$23,362,802</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-$587,676</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latin typeface="Verdana" panose="020B0604030504040204" pitchFamily="34" charset="0"/>
                          <a:ea typeface="Verdana" panose="020B0604030504040204" pitchFamily="34" charset="0"/>
                          <a:cs typeface="Verdana" panose="020B0604030504040204" pitchFamily="34" charset="0"/>
                        </a:rPr>
                        <a:t>-2.45%</a:t>
                      </a:r>
                    </a:p>
                  </a:txBody>
                  <a:tcPr/>
                </a:tc>
              </a:tr>
            </a:tbl>
          </a:graphicData>
        </a:graphic>
      </p:graphicFrame>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616" y="152400"/>
            <a:ext cx="994787" cy="1005840"/>
          </a:xfrm>
          <a:prstGeom prst="rect">
            <a:avLst/>
          </a:prstGeom>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304800"/>
            <a:ext cx="184785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972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3558"/>
            <a:ext cx="7772400" cy="606642"/>
          </a:xfrm>
        </p:spPr>
        <p:txBody>
          <a:bodyPr>
            <a:normAutofit/>
          </a:bodyPr>
          <a:lstStyle/>
          <a:p>
            <a:r>
              <a:rPr lang="en-US" sz="3200" b="1" dirty="0" smtClean="0"/>
              <a:t>FY2017 Expenditure Highlights</a:t>
            </a:r>
            <a:endParaRPr lang="en-US" sz="3200" b="1" dirty="0"/>
          </a:p>
        </p:txBody>
      </p:sp>
      <p:sp>
        <p:nvSpPr>
          <p:cNvPr id="3" name="Content Placeholder 2"/>
          <p:cNvSpPr>
            <a:spLocks noGrp="1"/>
          </p:cNvSpPr>
          <p:nvPr>
            <p:ph idx="1"/>
          </p:nvPr>
        </p:nvSpPr>
        <p:spPr>
          <a:xfrm>
            <a:off x="353616" y="2057400"/>
            <a:ext cx="8637984" cy="4572000"/>
          </a:xfrm>
        </p:spPr>
        <p:txBody>
          <a:bodyPr>
            <a:noAutofit/>
          </a:bodyPr>
          <a:lstStyle/>
          <a:p>
            <a:pPr>
              <a:lnSpc>
                <a:spcPct val="90000"/>
              </a:lnSpc>
              <a:spcBef>
                <a:spcPts val="1200"/>
              </a:spcBef>
              <a:spcAft>
                <a:spcPts val="1200"/>
              </a:spcAft>
              <a:buFont typeface="Wingdings" panose="05000000000000000000" pitchFamily="2" charset="2"/>
              <a:buChar char="§"/>
            </a:pPr>
            <a:r>
              <a:rPr lang="en-US" sz="2400" dirty="0" smtClean="0"/>
              <a:t>FY2017 </a:t>
            </a:r>
            <a:r>
              <a:rPr lang="en-US" sz="2400" dirty="0"/>
              <a:t>Budget provides funding of health benefits, pension contribution and municipal employees </a:t>
            </a:r>
            <a:r>
              <a:rPr lang="en-US" sz="2400" dirty="0" smtClean="0"/>
              <a:t>contractual </a:t>
            </a:r>
            <a:r>
              <a:rPr lang="en-US" sz="2400" dirty="0"/>
              <a:t>pay increases</a:t>
            </a:r>
            <a:r>
              <a:rPr lang="en-US" sz="2400" dirty="0" smtClean="0"/>
              <a:t>.</a:t>
            </a:r>
            <a:endParaRPr lang="en-US" sz="2400" dirty="0"/>
          </a:p>
          <a:p>
            <a:pPr>
              <a:lnSpc>
                <a:spcPct val="90000"/>
              </a:lnSpc>
              <a:spcBef>
                <a:spcPts val="1200"/>
              </a:spcBef>
              <a:spcAft>
                <a:spcPts val="1200"/>
              </a:spcAft>
              <a:buFont typeface="Wingdings" panose="05000000000000000000" pitchFamily="2" charset="2"/>
              <a:buChar char="§"/>
            </a:pPr>
            <a:r>
              <a:rPr lang="en-US" sz="2400" dirty="0" smtClean="0"/>
              <a:t>The </a:t>
            </a:r>
            <a:r>
              <a:rPr lang="en-US" sz="2400" dirty="0"/>
              <a:t>FY2017 Budget includes a reduction of $</a:t>
            </a:r>
            <a:r>
              <a:rPr lang="en-US" sz="2400" dirty="0" smtClean="0"/>
              <a:t>323,410 </a:t>
            </a:r>
            <a:r>
              <a:rPr lang="en-US" sz="2400" dirty="0"/>
              <a:t>for department savings initiatives</a:t>
            </a:r>
            <a:r>
              <a:rPr lang="en-US" sz="2400" dirty="0" smtClean="0"/>
              <a:t>.</a:t>
            </a:r>
            <a:endParaRPr lang="en-US" sz="2400" dirty="0"/>
          </a:p>
          <a:p>
            <a:pPr>
              <a:lnSpc>
                <a:spcPct val="90000"/>
              </a:lnSpc>
              <a:spcBef>
                <a:spcPts val="1200"/>
              </a:spcBef>
              <a:spcAft>
                <a:spcPts val="1200"/>
              </a:spcAft>
              <a:buFont typeface="Wingdings" panose="05000000000000000000" pitchFamily="2" charset="2"/>
              <a:buChar char="§"/>
            </a:pPr>
            <a:r>
              <a:rPr lang="en-US" sz="2400" dirty="0" smtClean="0"/>
              <a:t>Increase </a:t>
            </a:r>
            <a:r>
              <a:rPr lang="en-US" sz="2400" dirty="0"/>
              <a:t>in support costs for 700 </a:t>
            </a:r>
            <a:r>
              <a:rPr lang="en-US" sz="2400" dirty="0" smtClean="0"/>
              <a:t>MHz </a:t>
            </a:r>
            <a:r>
              <a:rPr lang="en-US" sz="2400" dirty="0"/>
              <a:t>radio system and </a:t>
            </a:r>
            <a:r>
              <a:rPr lang="en-US" sz="2400" dirty="0" smtClean="0"/>
              <a:t>continued support for the </a:t>
            </a:r>
            <a:r>
              <a:rPr lang="en-US" sz="2400" dirty="0"/>
              <a:t>joint </a:t>
            </a:r>
            <a:r>
              <a:rPr lang="en-US" sz="2400" dirty="0" smtClean="0"/>
              <a:t>radio facility </a:t>
            </a:r>
            <a:r>
              <a:rPr lang="en-US" sz="2400" dirty="0"/>
              <a:t>with Harris County</a:t>
            </a:r>
            <a:r>
              <a:rPr lang="en-US" sz="2400" dirty="0" smtClean="0"/>
              <a:t>.</a:t>
            </a:r>
            <a:endParaRPr lang="en-US" sz="2400" dirty="0"/>
          </a:p>
          <a:p>
            <a:pPr>
              <a:lnSpc>
                <a:spcPct val="90000"/>
              </a:lnSpc>
              <a:spcBef>
                <a:spcPts val="1200"/>
              </a:spcBef>
              <a:spcAft>
                <a:spcPts val="1200"/>
              </a:spcAft>
              <a:buFont typeface="Wingdings" panose="05000000000000000000" pitchFamily="2" charset="2"/>
              <a:buChar char="§"/>
            </a:pPr>
            <a:r>
              <a:rPr lang="en-US" sz="2400" dirty="0" smtClean="0"/>
              <a:t>Restructuring </a:t>
            </a:r>
            <a:r>
              <a:rPr lang="en-US" sz="2400" dirty="0"/>
              <a:t>of </a:t>
            </a:r>
            <a:r>
              <a:rPr lang="en-US" sz="2400" dirty="0" smtClean="0"/>
              <a:t>Project </a:t>
            </a:r>
            <a:r>
              <a:rPr lang="en-US" sz="2400" dirty="0"/>
              <a:t>Management Office to improve service delivery</a:t>
            </a:r>
            <a:r>
              <a:rPr lang="en-US" sz="2400" dirty="0" smtClean="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616" y="152400"/>
            <a:ext cx="994787" cy="1005840"/>
          </a:xfrm>
          <a:prstGeom prst="rect">
            <a:avLst/>
          </a:prstGeom>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04800"/>
            <a:ext cx="184785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50554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96936"/>
            <a:ext cx="7772400" cy="703264"/>
          </a:xfrm>
        </p:spPr>
        <p:txBody>
          <a:bodyPr>
            <a:normAutofit/>
          </a:bodyPr>
          <a:lstStyle/>
          <a:p>
            <a:r>
              <a:rPr lang="en-US" sz="3200" b="1" dirty="0" smtClean="0"/>
              <a:t>Appendix</a:t>
            </a:r>
            <a:endParaRPr lang="en-US" sz="3200" b="1" dirty="0"/>
          </a:p>
        </p:txBody>
      </p:sp>
      <p:sp>
        <p:nvSpPr>
          <p:cNvPr id="3" name="Content Placeholder 2"/>
          <p:cNvSpPr>
            <a:spLocks noGrp="1"/>
          </p:cNvSpPr>
          <p:nvPr>
            <p:ph idx="1"/>
          </p:nvPr>
        </p:nvSpPr>
        <p:spPr>
          <a:xfrm>
            <a:off x="457200" y="1752600"/>
            <a:ext cx="8229600" cy="4373563"/>
          </a:xfrm>
        </p:spPr>
        <p:txBody>
          <a:bodyPr>
            <a:normAutofit/>
          </a:bodyPr>
          <a:lstStyle/>
          <a:p>
            <a:pPr>
              <a:spcBef>
                <a:spcPts val="600"/>
              </a:spcBef>
              <a:spcAft>
                <a:spcPts val="600"/>
              </a:spcAft>
              <a:buFont typeface="Wingdings" panose="05000000000000000000" pitchFamily="2" charset="2"/>
              <a:buChar char="§"/>
            </a:pPr>
            <a:r>
              <a:rPr lang="en-US" sz="2400" dirty="0" smtClean="0"/>
              <a:t>HITS Employee Demographics</a:t>
            </a:r>
          </a:p>
          <a:p>
            <a:pPr>
              <a:spcBef>
                <a:spcPts val="600"/>
              </a:spcBef>
              <a:spcAft>
                <a:spcPts val="600"/>
              </a:spcAft>
              <a:buFont typeface="Wingdings" panose="05000000000000000000" pitchFamily="2" charset="2"/>
              <a:buChar char="§"/>
            </a:pPr>
            <a:r>
              <a:rPr lang="en-US" sz="2400" dirty="0" smtClean="0"/>
              <a:t>FY17 Performance Measures for General Fund </a:t>
            </a:r>
          </a:p>
          <a:p>
            <a:pPr>
              <a:spcBef>
                <a:spcPts val="600"/>
              </a:spcBef>
              <a:spcAft>
                <a:spcPts val="600"/>
              </a:spcAft>
              <a:buFont typeface="Wingdings" panose="05000000000000000000" pitchFamily="2" charset="2"/>
              <a:buChar char="§"/>
            </a:pPr>
            <a:r>
              <a:rPr lang="en-US" sz="2400" dirty="0" smtClean="0"/>
              <a:t>Revolving Fund 1002</a:t>
            </a:r>
          </a:p>
          <a:p>
            <a:pPr>
              <a:spcBef>
                <a:spcPts val="600"/>
              </a:spcBef>
              <a:spcAft>
                <a:spcPts val="600"/>
              </a:spcAft>
              <a:buFont typeface="Wingdings" panose="05000000000000000000" pitchFamily="2" charset="2"/>
              <a:buChar char="§"/>
            </a:pPr>
            <a:r>
              <a:rPr lang="en-US" sz="2400" dirty="0" smtClean="0"/>
              <a:t>HITS Network Landscape </a:t>
            </a:r>
          </a:p>
          <a:p>
            <a:pPr>
              <a:buFont typeface="Wingdings" panose="05000000000000000000" pitchFamily="2" charset="2"/>
              <a:buChar char="q"/>
            </a:pP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616" y="152400"/>
            <a:ext cx="994787" cy="1005840"/>
          </a:xfrm>
          <a:prstGeom prst="rect">
            <a:avLst/>
          </a:prstGeom>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04800"/>
            <a:ext cx="184785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3255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1030" t="1902" r="3016" b="1580"/>
          <a:stretch/>
        </p:blipFill>
        <p:spPr bwMode="auto">
          <a:xfrm>
            <a:off x="353614" y="779129"/>
            <a:ext cx="8408505" cy="5926471"/>
          </a:xfrm>
          <a:prstGeom prst="rect">
            <a:avLst/>
          </a:prstGeom>
          <a:noFill/>
          <a:ln w="1905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3616" y="152400"/>
            <a:ext cx="994787" cy="1005840"/>
          </a:xfrm>
          <a:prstGeom prst="rect">
            <a:avLst/>
          </a:prstGeom>
        </p:spPr>
      </p:pic>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304800"/>
            <a:ext cx="184785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70949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96937"/>
            <a:ext cx="6705600" cy="977901"/>
          </a:xfrm>
        </p:spPr>
        <p:txBody>
          <a:bodyPr>
            <a:noAutofit/>
          </a:bodyPr>
          <a:lstStyle/>
          <a:p>
            <a:r>
              <a:rPr lang="en-US" sz="3200" b="1" dirty="0" smtClean="0"/>
              <a:t>FY17 Performance Measures</a:t>
            </a:r>
            <a:br>
              <a:rPr lang="en-US" sz="3200" b="1" dirty="0" smtClean="0"/>
            </a:br>
            <a:r>
              <a:rPr lang="en-US" sz="3200" b="1" dirty="0" smtClean="0"/>
              <a:t>General Fund</a:t>
            </a:r>
            <a:endParaRPr lang="en-US" sz="32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616" y="152400"/>
            <a:ext cx="994787" cy="1005840"/>
          </a:xfrm>
          <a:prstGeom prst="rect">
            <a:avLst/>
          </a:prstGeom>
        </p:spPr>
      </p:pic>
      <p:graphicFrame>
        <p:nvGraphicFramePr>
          <p:cNvPr id="6" name="Content Placeholder 5"/>
          <p:cNvGraphicFramePr>
            <a:graphicFrameLocks noGrp="1"/>
          </p:cNvGraphicFramePr>
          <p:nvPr>
            <p:ph idx="1"/>
            <p:extLst>
              <p:ext uri="{D42A27DB-BD31-4B8C-83A1-F6EECF244321}">
                <p14:modId xmlns:p14="http://schemas.microsoft.com/office/powerpoint/2010/main" val="1723940745"/>
              </p:ext>
            </p:extLst>
          </p:nvPr>
        </p:nvGraphicFramePr>
        <p:xfrm>
          <a:off x="304800" y="2133601"/>
          <a:ext cx="8629652" cy="4572000"/>
        </p:xfrm>
        <a:graphic>
          <a:graphicData uri="http://schemas.openxmlformats.org/drawingml/2006/table">
            <a:tbl>
              <a:tblPr firstRow="1" bandRow="1">
                <a:tableStyleId>{5C22544A-7EE6-4342-B048-85BDC9FD1C3A}</a:tableStyleId>
              </a:tblPr>
              <a:tblGrid>
                <a:gridCol w="3657600"/>
                <a:gridCol w="1243013"/>
                <a:gridCol w="1243013"/>
                <a:gridCol w="1243013"/>
                <a:gridCol w="1243013"/>
              </a:tblGrid>
              <a:tr h="447294">
                <a:tc>
                  <a:txBody>
                    <a:bodyPr/>
                    <a:lstStyle/>
                    <a:p>
                      <a:pPr algn="ctr"/>
                      <a:r>
                        <a:rPr lang="en-US" sz="1200" dirty="0" smtClean="0"/>
                        <a:t>Customer Measures</a:t>
                      </a:r>
                      <a:endParaRPr lang="en-US" sz="1200" dirty="0"/>
                    </a:p>
                  </a:txBody>
                  <a:tcPr anchor="ctr">
                    <a:solidFill>
                      <a:schemeClr val="accent1">
                        <a:lumMod val="50000"/>
                      </a:schemeClr>
                    </a:solidFill>
                  </a:tcPr>
                </a:tc>
                <a:tc>
                  <a:txBody>
                    <a:bodyPr/>
                    <a:lstStyle/>
                    <a:p>
                      <a:pPr algn="ctr"/>
                      <a:r>
                        <a:rPr lang="en-US" sz="1200" dirty="0" smtClean="0"/>
                        <a:t>FY15</a:t>
                      </a:r>
                    </a:p>
                    <a:p>
                      <a:pPr algn="ctr"/>
                      <a:r>
                        <a:rPr lang="en-US" sz="1200" dirty="0" smtClean="0"/>
                        <a:t>Actuals</a:t>
                      </a:r>
                      <a:endParaRPr lang="en-US" sz="1200" dirty="0"/>
                    </a:p>
                  </a:txBody>
                  <a:tcPr anchor="ctr">
                    <a:solidFill>
                      <a:schemeClr val="accent1">
                        <a:lumMod val="50000"/>
                      </a:schemeClr>
                    </a:solidFill>
                  </a:tcPr>
                </a:tc>
                <a:tc>
                  <a:txBody>
                    <a:bodyPr/>
                    <a:lstStyle/>
                    <a:p>
                      <a:pPr algn="ctr"/>
                      <a:r>
                        <a:rPr lang="en-US" sz="1200" dirty="0" smtClean="0"/>
                        <a:t>FY16</a:t>
                      </a:r>
                    </a:p>
                    <a:p>
                      <a:pPr algn="ctr"/>
                      <a:r>
                        <a:rPr lang="en-US" sz="1200" dirty="0" smtClean="0"/>
                        <a:t>Budget</a:t>
                      </a:r>
                      <a:endParaRPr lang="en-US" sz="1200" dirty="0"/>
                    </a:p>
                  </a:txBody>
                  <a:tcPr anchor="ctr">
                    <a:solidFill>
                      <a:schemeClr val="accent1">
                        <a:lumMod val="50000"/>
                      </a:schemeClr>
                    </a:solidFill>
                  </a:tcPr>
                </a:tc>
                <a:tc>
                  <a:txBody>
                    <a:bodyPr/>
                    <a:lstStyle/>
                    <a:p>
                      <a:pPr algn="ctr"/>
                      <a:r>
                        <a:rPr lang="en-US" sz="1200" dirty="0" smtClean="0"/>
                        <a:t>FY16</a:t>
                      </a:r>
                    </a:p>
                    <a:p>
                      <a:pPr algn="ctr"/>
                      <a:r>
                        <a:rPr lang="en-US" sz="1200" dirty="0" smtClean="0"/>
                        <a:t>Estimates</a:t>
                      </a:r>
                      <a:endParaRPr lang="en-US" sz="1200" dirty="0"/>
                    </a:p>
                  </a:txBody>
                  <a:tcPr anchor="ctr">
                    <a:solidFill>
                      <a:schemeClr val="accent1">
                        <a:lumMod val="50000"/>
                      </a:schemeClr>
                    </a:solidFill>
                  </a:tcPr>
                </a:tc>
                <a:tc>
                  <a:txBody>
                    <a:bodyPr/>
                    <a:lstStyle/>
                    <a:p>
                      <a:pPr algn="ctr"/>
                      <a:r>
                        <a:rPr lang="en-US" sz="1200" dirty="0" smtClean="0"/>
                        <a:t>FY17</a:t>
                      </a:r>
                    </a:p>
                    <a:p>
                      <a:pPr algn="ctr"/>
                      <a:r>
                        <a:rPr lang="en-US" sz="1200" dirty="0" smtClean="0"/>
                        <a:t>Estimates</a:t>
                      </a:r>
                      <a:endParaRPr lang="en-US" sz="1200" dirty="0"/>
                    </a:p>
                  </a:txBody>
                  <a:tcPr anchor="ctr">
                    <a:solidFill>
                      <a:schemeClr val="accent1">
                        <a:lumMod val="50000"/>
                      </a:schemeClr>
                    </a:solidFill>
                  </a:tcPr>
                </a:tc>
              </a:tr>
              <a:tr h="487680">
                <a:tc>
                  <a:txBody>
                    <a:bodyPr/>
                    <a:lstStyle/>
                    <a:p>
                      <a:r>
                        <a:rPr lang="en-US" sz="1400" dirty="0" smtClean="0"/>
                        <a:t>Call Center</a:t>
                      </a:r>
                      <a:r>
                        <a:rPr lang="en-US" sz="1400" baseline="0" dirty="0" smtClean="0"/>
                        <a:t> Abandonment Rate</a:t>
                      </a:r>
                      <a:endParaRPr lang="en-US" sz="1400" dirty="0"/>
                    </a:p>
                  </a:txBody>
                  <a:tcPr anchor="ctr"/>
                </a:tc>
                <a:tc>
                  <a:txBody>
                    <a:bodyPr/>
                    <a:lstStyle/>
                    <a:p>
                      <a:pPr algn="ctr"/>
                      <a:r>
                        <a:rPr lang="en-US" sz="1400" dirty="0" smtClean="0"/>
                        <a:t>7%</a:t>
                      </a:r>
                      <a:endParaRPr lang="en-US" sz="1400" dirty="0"/>
                    </a:p>
                  </a:txBody>
                  <a:tcPr anchor="ctr"/>
                </a:tc>
                <a:tc>
                  <a:txBody>
                    <a:bodyPr/>
                    <a:lstStyle/>
                    <a:p>
                      <a:pPr algn="ctr"/>
                      <a:r>
                        <a:rPr lang="en-US" sz="1400" dirty="0" smtClean="0"/>
                        <a:t>7%</a:t>
                      </a:r>
                      <a:endParaRPr lang="en-US" sz="1400" dirty="0"/>
                    </a:p>
                  </a:txBody>
                  <a:tcPr anchor="ctr"/>
                </a:tc>
                <a:tc>
                  <a:txBody>
                    <a:bodyPr/>
                    <a:lstStyle/>
                    <a:p>
                      <a:pPr algn="ctr"/>
                      <a:r>
                        <a:rPr lang="en-US" sz="1400" dirty="0" smtClean="0"/>
                        <a:t>17%</a:t>
                      </a:r>
                      <a:endParaRPr lang="en-US" sz="1400" dirty="0"/>
                    </a:p>
                  </a:txBody>
                  <a:tcPr anchor="ctr"/>
                </a:tc>
                <a:tc>
                  <a:txBody>
                    <a:bodyPr/>
                    <a:lstStyle/>
                    <a:p>
                      <a:pPr algn="ctr"/>
                      <a:r>
                        <a:rPr lang="en-US" sz="1400" dirty="0" smtClean="0"/>
                        <a:t>10%</a:t>
                      </a:r>
                      <a:endParaRPr lang="en-US" sz="1400" dirty="0"/>
                    </a:p>
                  </a:txBody>
                  <a:tcPr anchor="ctr"/>
                </a:tc>
              </a:tr>
              <a:tr h="487680">
                <a:tc>
                  <a:txBody>
                    <a:bodyPr/>
                    <a:lstStyle/>
                    <a:p>
                      <a:r>
                        <a:rPr lang="en-US" sz="1400" dirty="0" smtClean="0"/>
                        <a:t>Customer Service Calls resolved with 5 days</a:t>
                      </a:r>
                      <a:endParaRPr lang="en-US" sz="1400" dirty="0"/>
                    </a:p>
                  </a:txBody>
                  <a:tcPr anchor="ctr"/>
                </a:tc>
                <a:tc>
                  <a:txBody>
                    <a:bodyPr/>
                    <a:lstStyle/>
                    <a:p>
                      <a:pPr algn="ctr"/>
                      <a:r>
                        <a:rPr lang="en-US" sz="1400" dirty="0" smtClean="0"/>
                        <a:t>82%</a:t>
                      </a:r>
                      <a:endParaRPr lang="en-US" sz="1400" dirty="0"/>
                    </a:p>
                  </a:txBody>
                  <a:tcPr anchor="ctr"/>
                </a:tc>
                <a:tc>
                  <a:txBody>
                    <a:bodyPr/>
                    <a:lstStyle/>
                    <a:p>
                      <a:pPr algn="ctr"/>
                      <a:r>
                        <a:rPr lang="en-US" sz="1400" dirty="0" smtClean="0"/>
                        <a:t>89%</a:t>
                      </a:r>
                      <a:endParaRPr lang="en-US" sz="1400" dirty="0"/>
                    </a:p>
                  </a:txBody>
                  <a:tcPr anchor="ctr"/>
                </a:tc>
                <a:tc>
                  <a:txBody>
                    <a:bodyPr/>
                    <a:lstStyle/>
                    <a:p>
                      <a:pPr algn="ctr"/>
                      <a:r>
                        <a:rPr lang="en-US" sz="1400" dirty="0" smtClean="0"/>
                        <a:t>69%</a:t>
                      </a:r>
                      <a:endParaRPr lang="en-US" sz="1400" dirty="0"/>
                    </a:p>
                  </a:txBody>
                  <a:tcPr anchor="ctr"/>
                </a:tc>
                <a:tc>
                  <a:txBody>
                    <a:bodyPr/>
                    <a:lstStyle/>
                    <a:p>
                      <a:pPr algn="ctr"/>
                      <a:r>
                        <a:rPr lang="en-US" sz="1400" dirty="0" smtClean="0"/>
                        <a:t>89%</a:t>
                      </a:r>
                      <a:endParaRPr lang="en-US" sz="1400" dirty="0"/>
                    </a:p>
                  </a:txBody>
                  <a:tcPr anchor="ctr"/>
                </a:tc>
              </a:tr>
              <a:tr h="487680">
                <a:tc>
                  <a:txBody>
                    <a:bodyPr/>
                    <a:lstStyle/>
                    <a:p>
                      <a:r>
                        <a:rPr lang="en-US" sz="1400" dirty="0" smtClean="0"/>
                        <a:t>Customer</a:t>
                      </a:r>
                      <a:r>
                        <a:rPr lang="en-US" sz="1400" baseline="0" dirty="0" smtClean="0"/>
                        <a:t> Services First Contact Resolution</a:t>
                      </a:r>
                      <a:endParaRPr lang="en-US" sz="1400" dirty="0"/>
                    </a:p>
                  </a:txBody>
                  <a:tcPr anchor="ctr"/>
                </a:tc>
                <a:tc>
                  <a:txBody>
                    <a:bodyPr/>
                    <a:lstStyle/>
                    <a:p>
                      <a:pPr algn="ctr"/>
                      <a:r>
                        <a:rPr lang="en-US" sz="1400" dirty="0" smtClean="0"/>
                        <a:t>44%</a:t>
                      </a:r>
                      <a:endParaRPr lang="en-US" sz="1400" dirty="0"/>
                    </a:p>
                  </a:txBody>
                  <a:tcPr anchor="ctr"/>
                </a:tc>
                <a:tc>
                  <a:txBody>
                    <a:bodyPr/>
                    <a:lstStyle/>
                    <a:p>
                      <a:pPr algn="ctr"/>
                      <a:r>
                        <a:rPr lang="en-US" sz="1400" dirty="0" smtClean="0"/>
                        <a:t>57%</a:t>
                      </a:r>
                      <a:endParaRPr lang="en-US" sz="1400" dirty="0"/>
                    </a:p>
                  </a:txBody>
                  <a:tcPr anchor="ctr"/>
                </a:tc>
                <a:tc>
                  <a:txBody>
                    <a:bodyPr/>
                    <a:lstStyle/>
                    <a:p>
                      <a:pPr algn="ctr"/>
                      <a:r>
                        <a:rPr lang="en-US" sz="1400" dirty="0" smtClean="0"/>
                        <a:t>69%</a:t>
                      </a:r>
                      <a:endParaRPr lang="en-US" sz="1400" dirty="0"/>
                    </a:p>
                  </a:txBody>
                  <a:tcPr anchor="ctr"/>
                </a:tc>
                <a:tc>
                  <a:txBody>
                    <a:bodyPr/>
                    <a:lstStyle/>
                    <a:p>
                      <a:pPr algn="ctr"/>
                      <a:r>
                        <a:rPr lang="en-US" sz="1400" dirty="0" smtClean="0"/>
                        <a:t>50%</a:t>
                      </a:r>
                      <a:endParaRPr lang="en-US" sz="1400" dirty="0"/>
                    </a:p>
                  </a:txBody>
                  <a:tcPr anchor="ctr"/>
                </a:tc>
              </a:tr>
              <a:tr h="487680">
                <a:tc>
                  <a:txBody>
                    <a:bodyPr/>
                    <a:lstStyle/>
                    <a:p>
                      <a:r>
                        <a:rPr lang="en-US" sz="1400" dirty="0" smtClean="0"/>
                        <a:t>Customer</a:t>
                      </a:r>
                      <a:r>
                        <a:rPr lang="en-US" sz="1400" baseline="0" dirty="0" smtClean="0"/>
                        <a:t> Service Rating Responses </a:t>
                      </a:r>
                    </a:p>
                    <a:p>
                      <a:r>
                        <a:rPr lang="en-US" sz="1200" baseline="0" dirty="0" smtClean="0"/>
                        <a:t>(max. score of 5)</a:t>
                      </a:r>
                      <a:endParaRPr lang="en-US" sz="1200" dirty="0"/>
                    </a:p>
                  </a:txBody>
                  <a:tcPr anchor="ctr"/>
                </a:tc>
                <a:tc>
                  <a:txBody>
                    <a:bodyPr/>
                    <a:lstStyle/>
                    <a:p>
                      <a:pPr algn="ctr"/>
                      <a:r>
                        <a:rPr lang="en-US" sz="1400" dirty="0" smtClean="0"/>
                        <a:t>4</a:t>
                      </a:r>
                      <a:endParaRPr lang="en-US" sz="1400" dirty="0"/>
                    </a:p>
                  </a:txBody>
                  <a:tcPr anchor="ctr"/>
                </a:tc>
                <a:tc>
                  <a:txBody>
                    <a:bodyPr/>
                    <a:lstStyle/>
                    <a:p>
                      <a:pPr algn="ctr"/>
                      <a:r>
                        <a:rPr lang="en-US" sz="1400" dirty="0" smtClean="0"/>
                        <a:t>5</a:t>
                      </a:r>
                      <a:endParaRPr lang="en-US" sz="1400" dirty="0"/>
                    </a:p>
                  </a:txBody>
                  <a:tcPr anchor="ctr"/>
                </a:tc>
                <a:tc>
                  <a:txBody>
                    <a:bodyPr/>
                    <a:lstStyle/>
                    <a:p>
                      <a:pPr algn="ctr"/>
                      <a:r>
                        <a:rPr lang="en-US" sz="1400" dirty="0" smtClean="0"/>
                        <a:t>4</a:t>
                      </a:r>
                      <a:endParaRPr lang="en-US" sz="1400" dirty="0"/>
                    </a:p>
                  </a:txBody>
                  <a:tcPr anchor="ctr"/>
                </a:tc>
                <a:tc>
                  <a:txBody>
                    <a:bodyPr/>
                    <a:lstStyle/>
                    <a:p>
                      <a:pPr algn="ctr"/>
                      <a:r>
                        <a:rPr lang="en-US" sz="1400" dirty="0" smtClean="0"/>
                        <a:t>5</a:t>
                      </a:r>
                      <a:endParaRPr lang="en-US" sz="1400" dirty="0"/>
                    </a:p>
                  </a:txBody>
                  <a:tcPr anchor="ctr"/>
                </a:tc>
              </a:tr>
              <a:tr h="487680">
                <a:tc>
                  <a:txBody>
                    <a:bodyPr/>
                    <a:lstStyle/>
                    <a:p>
                      <a:r>
                        <a:rPr lang="en-US" sz="1400" dirty="0" smtClean="0"/>
                        <a:t>Customer</a:t>
                      </a:r>
                      <a:r>
                        <a:rPr lang="en-US" sz="1400" baseline="0" dirty="0" smtClean="0"/>
                        <a:t> Service Requests/Incidents Received</a:t>
                      </a:r>
                      <a:endParaRPr lang="en-US" sz="1400" dirty="0"/>
                    </a:p>
                  </a:txBody>
                  <a:tcPr anchor="ctr"/>
                </a:tc>
                <a:tc>
                  <a:txBody>
                    <a:bodyPr/>
                    <a:lstStyle/>
                    <a:p>
                      <a:pPr algn="ctr"/>
                      <a:r>
                        <a:rPr lang="en-US" sz="1400" dirty="0" smtClean="0"/>
                        <a:t>48,225</a:t>
                      </a:r>
                      <a:endParaRPr lang="en-US" sz="1400" dirty="0"/>
                    </a:p>
                  </a:txBody>
                  <a:tcPr anchor="ctr"/>
                </a:tc>
                <a:tc>
                  <a:txBody>
                    <a:bodyPr/>
                    <a:lstStyle/>
                    <a:p>
                      <a:pPr algn="ctr"/>
                      <a:r>
                        <a:rPr lang="en-US" sz="1400" dirty="0" smtClean="0"/>
                        <a:t>45,000</a:t>
                      </a:r>
                      <a:endParaRPr lang="en-US" sz="1400" dirty="0"/>
                    </a:p>
                  </a:txBody>
                  <a:tcPr anchor="ctr"/>
                </a:tc>
                <a:tc>
                  <a:txBody>
                    <a:bodyPr/>
                    <a:lstStyle/>
                    <a:p>
                      <a:pPr algn="ctr"/>
                      <a:r>
                        <a:rPr lang="en-US" sz="1400" dirty="0" smtClean="0"/>
                        <a:t>72,023</a:t>
                      </a:r>
                      <a:endParaRPr lang="en-US" sz="1400" dirty="0"/>
                    </a:p>
                  </a:txBody>
                  <a:tcPr anchor="ctr"/>
                </a:tc>
                <a:tc>
                  <a:txBody>
                    <a:bodyPr/>
                    <a:lstStyle/>
                    <a:p>
                      <a:pPr algn="ctr"/>
                      <a:r>
                        <a:rPr lang="en-US" sz="1400" dirty="0" smtClean="0"/>
                        <a:t>55,000</a:t>
                      </a:r>
                      <a:endParaRPr lang="en-US" sz="1400" dirty="0"/>
                    </a:p>
                  </a:txBody>
                  <a:tcPr anchor="ctr"/>
                </a:tc>
              </a:tr>
              <a:tr h="487680">
                <a:tc>
                  <a:txBody>
                    <a:bodyPr/>
                    <a:lstStyle/>
                    <a:p>
                      <a:r>
                        <a:rPr lang="en-US" sz="1400" dirty="0" smtClean="0"/>
                        <a:t>Customer Service Survey Responses Received</a:t>
                      </a:r>
                      <a:endParaRPr lang="en-US" sz="1400" dirty="0"/>
                    </a:p>
                  </a:txBody>
                  <a:tcPr anchor="ctr"/>
                </a:tc>
                <a:tc>
                  <a:txBody>
                    <a:bodyPr/>
                    <a:lstStyle/>
                    <a:p>
                      <a:pPr algn="ctr"/>
                      <a:r>
                        <a:rPr lang="en-US" sz="1400" dirty="0" smtClean="0"/>
                        <a:t>15%</a:t>
                      </a:r>
                      <a:endParaRPr lang="en-US" sz="1400" dirty="0"/>
                    </a:p>
                  </a:txBody>
                  <a:tcPr anchor="ctr"/>
                </a:tc>
                <a:tc>
                  <a:txBody>
                    <a:bodyPr/>
                    <a:lstStyle/>
                    <a:p>
                      <a:pPr algn="ctr"/>
                      <a:r>
                        <a:rPr lang="en-US" sz="1400" dirty="0" smtClean="0"/>
                        <a:t>11%</a:t>
                      </a:r>
                      <a:endParaRPr lang="en-US" sz="1400" dirty="0"/>
                    </a:p>
                  </a:txBody>
                  <a:tcPr anchor="ctr"/>
                </a:tc>
                <a:tc>
                  <a:txBody>
                    <a:bodyPr/>
                    <a:lstStyle/>
                    <a:p>
                      <a:pPr algn="ctr"/>
                      <a:r>
                        <a:rPr lang="en-US" sz="1400" dirty="0" smtClean="0"/>
                        <a:t>18%</a:t>
                      </a:r>
                      <a:endParaRPr lang="en-US" sz="1400" dirty="0"/>
                    </a:p>
                  </a:txBody>
                  <a:tcPr anchor="ctr"/>
                </a:tc>
                <a:tc>
                  <a:txBody>
                    <a:bodyPr/>
                    <a:lstStyle/>
                    <a:p>
                      <a:pPr algn="ctr"/>
                      <a:r>
                        <a:rPr lang="en-US" sz="1400" dirty="0" smtClean="0"/>
                        <a:t>15%</a:t>
                      </a:r>
                      <a:endParaRPr lang="en-US" sz="1400" dirty="0"/>
                    </a:p>
                  </a:txBody>
                  <a:tcPr anchor="ctr"/>
                </a:tc>
              </a:tr>
              <a:tr h="447294">
                <a:tc>
                  <a:txBody>
                    <a:bodyPr/>
                    <a:lstStyle/>
                    <a:p>
                      <a:pPr algn="ctr"/>
                      <a:r>
                        <a:rPr lang="en-US" sz="1200" b="1" dirty="0" smtClean="0">
                          <a:solidFill>
                            <a:schemeClr val="bg1"/>
                          </a:solidFill>
                        </a:rPr>
                        <a:t>Business Process Measures</a:t>
                      </a:r>
                      <a:endParaRPr lang="en-US" sz="1200" b="1" dirty="0">
                        <a:solidFill>
                          <a:schemeClr val="bg1"/>
                        </a:solidFill>
                      </a:endParaRPr>
                    </a:p>
                  </a:txBody>
                  <a:tcPr anchor="ctr">
                    <a:solidFill>
                      <a:schemeClr val="accent1">
                        <a:lumMod val="50000"/>
                      </a:schemeClr>
                    </a:solidFill>
                  </a:tcPr>
                </a:tc>
                <a:tc>
                  <a:txBody>
                    <a:bodyPr/>
                    <a:lstStyle/>
                    <a:p>
                      <a:pPr algn="ctr"/>
                      <a:r>
                        <a:rPr lang="en-US" sz="1200" b="1" dirty="0" smtClean="0">
                          <a:solidFill>
                            <a:schemeClr val="bg1"/>
                          </a:solidFill>
                        </a:rPr>
                        <a:t>FY15</a:t>
                      </a:r>
                    </a:p>
                    <a:p>
                      <a:pPr algn="ctr"/>
                      <a:r>
                        <a:rPr lang="en-US" sz="1200" b="1" dirty="0" smtClean="0">
                          <a:solidFill>
                            <a:schemeClr val="bg1"/>
                          </a:solidFill>
                        </a:rPr>
                        <a:t>Actuals</a:t>
                      </a:r>
                      <a:endParaRPr lang="en-US" sz="1200" b="1" dirty="0">
                        <a:solidFill>
                          <a:schemeClr val="bg1"/>
                        </a:solidFill>
                      </a:endParaRPr>
                    </a:p>
                  </a:txBody>
                  <a:tcPr anchor="ctr">
                    <a:solidFill>
                      <a:schemeClr val="accent1">
                        <a:lumMod val="50000"/>
                      </a:schemeClr>
                    </a:solidFill>
                  </a:tcPr>
                </a:tc>
                <a:tc>
                  <a:txBody>
                    <a:bodyPr/>
                    <a:lstStyle/>
                    <a:p>
                      <a:pPr algn="ctr"/>
                      <a:r>
                        <a:rPr lang="en-US" sz="1200" b="1" dirty="0" smtClean="0">
                          <a:solidFill>
                            <a:schemeClr val="bg1"/>
                          </a:solidFill>
                        </a:rPr>
                        <a:t>FY16</a:t>
                      </a:r>
                    </a:p>
                    <a:p>
                      <a:pPr algn="ctr"/>
                      <a:r>
                        <a:rPr lang="en-US" sz="1200" b="1" dirty="0" smtClean="0">
                          <a:solidFill>
                            <a:schemeClr val="bg1"/>
                          </a:solidFill>
                        </a:rPr>
                        <a:t>Budget</a:t>
                      </a:r>
                      <a:endParaRPr lang="en-US" sz="1200" b="1" dirty="0">
                        <a:solidFill>
                          <a:schemeClr val="bg1"/>
                        </a:solidFill>
                      </a:endParaRPr>
                    </a:p>
                  </a:txBody>
                  <a:tcPr anchor="ctr">
                    <a:solidFill>
                      <a:schemeClr val="accent1">
                        <a:lumMod val="50000"/>
                      </a:schemeClr>
                    </a:solidFill>
                  </a:tcPr>
                </a:tc>
                <a:tc>
                  <a:txBody>
                    <a:bodyPr/>
                    <a:lstStyle/>
                    <a:p>
                      <a:pPr algn="ctr"/>
                      <a:r>
                        <a:rPr lang="en-US" sz="1200" b="1" dirty="0" smtClean="0">
                          <a:solidFill>
                            <a:schemeClr val="bg1"/>
                          </a:solidFill>
                        </a:rPr>
                        <a:t>FY16</a:t>
                      </a:r>
                    </a:p>
                    <a:p>
                      <a:pPr algn="ctr"/>
                      <a:r>
                        <a:rPr lang="en-US" sz="1200" b="1" dirty="0" smtClean="0">
                          <a:solidFill>
                            <a:schemeClr val="bg1"/>
                          </a:solidFill>
                        </a:rPr>
                        <a:t>Estimates</a:t>
                      </a:r>
                      <a:endParaRPr lang="en-US" sz="1200" b="1" dirty="0">
                        <a:solidFill>
                          <a:schemeClr val="bg1"/>
                        </a:solidFill>
                      </a:endParaRPr>
                    </a:p>
                  </a:txBody>
                  <a:tcPr anchor="ctr">
                    <a:solidFill>
                      <a:schemeClr val="accent1">
                        <a:lumMod val="50000"/>
                      </a:schemeClr>
                    </a:solidFill>
                  </a:tcPr>
                </a:tc>
                <a:tc>
                  <a:txBody>
                    <a:bodyPr/>
                    <a:lstStyle/>
                    <a:p>
                      <a:pPr algn="ctr"/>
                      <a:r>
                        <a:rPr lang="en-US" sz="1200" b="1" dirty="0" smtClean="0">
                          <a:solidFill>
                            <a:schemeClr val="bg1"/>
                          </a:solidFill>
                        </a:rPr>
                        <a:t>FY17</a:t>
                      </a:r>
                    </a:p>
                    <a:p>
                      <a:pPr algn="ctr"/>
                      <a:r>
                        <a:rPr lang="en-US" sz="1200" b="1" dirty="0" smtClean="0">
                          <a:solidFill>
                            <a:schemeClr val="bg1"/>
                          </a:solidFill>
                        </a:rPr>
                        <a:t>Estimates</a:t>
                      </a:r>
                      <a:endParaRPr lang="en-US" sz="1200" b="1" dirty="0">
                        <a:solidFill>
                          <a:schemeClr val="bg1"/>
                        </a:solidFill>
                      </a:endParaRPr>
                    </a:p>
                  </a:txBody>
                  <a:tcPr anchor="ctr">
                    <a:solidFill>
                      <a:schemeClr val="accent1">
                        <a:lumMod val="50000"/>
                      </a:schemeClr>
                    </a:solidFill>
                  </a:tcPr>
                </a:tc>
              </a:tr>
              <a:tr h="365760">
                <a:tc>
                  <a:txBody>
                    <a:bodyPr/>
                    <a:lstStyle/>
                    <a:p>
                      <a:r>
                        <a:rPr lang="en-US" sz="1400" dirty="0" smtClean="0"/>
                        <a:t>Expenditure Budget vs. Actual</a:t>
                      </a:r>
                      <a:r>
                        <a:rPr lang="en-US" sz="1400" baseline="0" dirty="0" smtClean="0"/>
                        <a:t> Utilization</a:t>
                      </a:r>
                      <a:endParaRPr lang="en-US" sz="1400" dirty="0"/>
                    </a:p>
                  </a:txBody>
                  <a:tcPr anchor="ctr"/>
                </a:tc>
                <a:tc>
                  <a:txBody>
                    <a:bodyPr/>
                    <a:lstStyle/>
                    <a:p>
                      <a:pPr algn="ctr"/>
                      <a:r>
                        <a:rPr lang="en-US" sz="1400" dirty="0" smtClean="0"/>
                        <a:t>91%</a:t>
                      </a:r>
                      <a:endParaRPr lang="en-US" sz="1400" dirty="0"/>
                    </a:p>
                  </a:txBody>
                  <a:tcPr anchor="ctr"/>
                </a:tc>
                <a:tc>
                  <a:txBody>
                    <a:bodyPr/>
                    <a:lstStyle/>
                    <a:p>
                      <a:pPr algn="ctr"/>
                      <a:r>
                        <a:rPr lang="en-US" sz="1400" dirty="0" smtClean="0"/>
                        <a:t>98%</a:t>
                      </a:r>
                      <a:endParaRPr lang="en-US" sz="1400" dirty="0"/>
                    </a:p>
                  </a:txBody>
                  <a:tcPr anchor="ctr"/>
                </a:tc>
                <a:tc>
                  <a:txBody>
                    <a:bodyPr/>
                    <a:lstStyle/>
                    <a:p>
                      <a:pPr algn="ctr"/>
                      <a:r>
                        <a:rPr lang="en-US" sz="1400" dirty="0" smtClean="0"/>
                        <a:t>97%</a:t>
                      </a:r>
                      <a:endParaRPr lang="en-US" sz="1400" dirty="0"/>
                    </a:p>
                  </a:txBody>
                  <a:tcPr anchor="ctr"/>
                </a:tc>
                <a:tc>
                  <a:txBody>
                    <a:bodyPr/>
                    <a:lstStyle/>
                    <a:p>
                      <a:pPr algn="ctr"/>
                      <a:r>
                        <a:rPr lang="en-US" sz="1400" dirty="0" smtClean="0"/>
                        <a:t>98%</a:t>
                      </a:r>
                      <a:endParaRPr lang="en-US" sz="1400" dirty="0"/>
                    </a:p>
                  </a:txBody>
                  <a:tcPr anchor="ct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Revenue Budget vs. Actual</a:t>
                      </a:r>
                      <a:r>
                        <a:rPr lang="en-US" sz="1400" baseline="0" dirty="0" smtClean="0"/>
                        <a:t> Utilization</a:t>
                      </a:r>
                      <a:endParaRPr lang="en-US" sz="1400" dirty="0" smtClean="0"/>
                    </a:p>
                  </a:txBody>
                  <a:tcPr anchor="ctr"/>
                </a:tc>
                <a:tc>
                  <a:txBody>
                    <a:bodyPr/>
                    <a:lstStyle/>
                    <a:p>
                      <a:pPr algn="ctr"/>
                      <a:r>
                        <a:rPr lang="en-US" sz="1400" dirty="0" smtClean="0"/>
                        <a:t>200%</a:t>
                      </a:r>
                      <a:endParaRPr lang="en-US" sz="1400" dirty="0"/>
                    </a:p>
                  </a:txBody>
                  <a:tcPr anchor="ctr"/>
                </a:tc>
                <a:tc>
                  <a:txBody>
                    <a:bodyPr/>
                    <a:lstStyle/>
                    <a:p>
                      <a:pPr algn="ctr"/>
                      <a:r>
                        <a:rPr lang="en-US" sz="1400" dirty="0" smtClean="0"/>
                        <a:t>100%</a:t>
                      </a:r>
                      <a:endParaRPr lang="en-US" sz="1400" dirty="0"/>
                    </a:p>
                  </a:txBody>
                  <a:tcPr anchor="ctr"/>
                </a:tc>
                <a:tc>
                  <a:txBody>
                    <a:bodyPr/>
                    <a:lstStyle/>
                    <a:p>
                      <a:pPr algn="ctr"/>
                      <a:r>
                        <a:rPr lang="en-US" sz="1400" dirty="0" smtClean="0"/>
                        <a:t>105%</a:t>
                      </a:r>
                      <a:endParaRPr lang="en-US" sz="1400" dirty="0"/>
                    </a:p>
                  </a:txBody>
                  <a:tcPr anchor="ctr"/>
                </a:tc>
                <a:tc>
                  <a:txBody>
                    <a:bodyPr/>
                    <a:lstStyle/>
                    <a:p>
                      <a:pPr algn="ctr"/>
                      <a:r>
                        <a:rPr lang="en-US" sz="1400" dirty="0" smtClean="0"/>
                        <a:t>100%</a:t>
                      </a:r>
                      <a:endParaRPr lang="en-US" sz="1400" dirty="0"/>
                    </a:p>
                  </a:txBody>
                  <a:tcPr anchor="ctr"/>
                </a:tc>
              </a:tr>
            </a:tbl>
          </a:graphicData>
        </a:graphic>
      </p:graphicFrame>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04800"/>
            <a:ext cx="184785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1077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23263" y="896937"/>
            <a:ext cx="6553200" cy="7794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t>Revolving Fund (1002)</a:t>
            </a:r>
          </a:p>
        </p:txBody>
      </p:sp>
      <p:sp>
        <p:nvSpPr>
          <p:cNvPr id="5" name="Content Placeholder 2"/>
          <p:cNvSpPr>
            <a:spLocks noGrp="1"/>
          </p:cNvSpPr>
          <p:nvPr>
            <p:ph idx="1"/>
          </p:nvPr>
        </p:nvSpPr>
        <p:spPr>
          <a:xfrm>
            <a:off x="353616" y="2057400"/>
            <a:ext cx="8580834" cy="4191000"/>
          </a:xfrm>
        </p:spPr>
        <p:txBody>
          <a:bodyPr>
            <a:normAutofit/>
          </a:bodyPr>
          <a:lstStyle/>
          <a:p>
            <a:pPr>
              <a:buFont typeface="Wingdings" panose="05000000000000000000" pitchFamily="2" charset="2"/>
              <a:buChar char="§"/>
            </a:pPr>
            <a:r>
              <a:rPr lang="en-US" sz="2400" dirty="0" smtClean="0"/>
              <a:t>On average General Fund represents 34% of total funds managed </a:t>
            </a:r>
          </a:p>
          <a:p>
            <a:pPr>
              <a:buFont typeface="Wingdings" panose="05000000000000000000" pitchFamily="2" charset="2"/>
              <a:buChar char="§"/>
            </a:pPr>
            <a:r>
              <a:rPr lang="en-US" sz="2400" dirty="0" smtClean="0"/>
              <a:t>Revolving Fund Reductions</a:t>
            </a:r>
          </a:p>
          <a:p>
            <a:pPr lvl="1"/>
            <a:r>
              <a:rPr lang="en-US" sz="2000" dirty="0" smtClean="0"/>
              <a:t>Verizon credit $1,000,000</a:t>
            </a:r>
            <a:endParaRPr lang="en-US" sz="2000" dirty="0"/>
          </a:p>
          <a:p>
            <a:pPr lvl="1"/>
            <a:r>
              <a:rPr lang="en-US" sz="2000" dirty="0" smtClean="0"/>
              <a:t>Telecommunications audit recoup (Reduction in telecommunications spend)</a:t>
            </a:r>
            <a:endParaRPr lang="en-US" sz="2000" dirty="0"/>
          </a:p>
          <a:p>
            <a:pPr lvl="1"/>
            <a:r>
              <a:rPr lang="en-US" sz="2000" dirty="0" smtClean="0"/>
              <a:t>Reduction </a:t>
            </a:r>
            <a:r>
              <a:rPr lang="en-US" sz="2000" dirty="0"/>
              <a:t>in </a:t>
            </a:r>
            <a:r>
              <a:rPr lang="en-US" sz="2000" dirty="0" smtClean="0"/>
              <a:t>force</a:t>
            </a:r>
            <a:endParaRPr lang="en-US" sz="2000" dirty="0"/>
          </a:p>
          <a:p>
            <a:pPr lvl="1"/>
            <a:r>
              <a:rPr lang="en-US" sz="2000" dirty="0"/>
              <a:t>Budget </a:t>
            </a:r>
            <a:r>
              <a:rPr lang="en-US" sz="2000" dirty="0" smtClean="0"/>
              <a:t>reduction</a:t>
            </a:r>
            <a:endParaRPr lang="en-US" sz="20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616" y="152400"/>
            <a:ext cx="994787" cy="1005840"/>
          </a:xfrm>
          <a:prstGeom prst="rect">
            <a:avLst/>
          </a:prstGeom>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304800"/>
            <a:ext cx="184785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4021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616" y="152400"/>
            <a:ext cx="994787" cy="1005840"/>
          </a:xfrm>
          <a:prstGeom prst="rect">
            <a:avLst/>
          </a:prstGeom>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304800"/>
            <a:ext cx="184785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Content Placeholder 6"/>
          <p:cNvPicPr>
            <a:picLocks noGrp="1" noChangeAspect="1"/>
          </p:cNvPicPr>
          <p:nvPr>
            <p:ph idx="1"/>
          </p:nvPr>
        </p:nvPicPr>
        <p:blipFill>
          <a:blip r:embed="rId5"/>
          <a:stretch>
            <a:fillRect/>
          </a:stretch>
        </p:blipFill>
        <p:spPr>
          <a:xfrm>
            <a:off x="609600" y="1600200"/>
            <a:ext cx="7696200" cy="4525963"/>
          </a:xfrm>
          <a:prstGeom prst="rect">
            <a:avLst/>
          </a:prstGeom>
        </p:spPr>
      </p:pic>
    </p:spTree>
    <p:extLst>
      <p:ext uri="{BB962C8B-B14F-4D97-AF65-F5344CB8AC3E}">
        <p14:creationId xmlns:p14="http://schemas.microsoft.com/office/powerpoint/2010/main" val="593176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616" y="2057400"/>
            <a:ext cx="8229600" cy="3916363"/>
          </a:xfrm>
        </p:spPr>
        <p:txBody>
          <a:bodyPr>
            <a:normAutofit/>
          </a:bodyPr>
          <a:lstStyle/>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616" y="152400"/>
            <a:ext cx="994787" cy="1005840"/>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04800"/>
            <a:ext cx="184785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Diagram 4"/>
          <p:cNvGraphicFramePr/>
          <p:nvPr>
            <p:extLst>
              <p:ext uri="{D42A27DB-BD31-4B8C-83A1-F6EECF244321}">
                <p14:modId xmlns:p14="http://schemas.microsoft.com/office/powerpoint/2010/main" val="2706679998"/>
              </p:ext>
            </p:extLst>
          </p:nvPr>
        </p:nvGraphicFramePr>
        <p:xfrm>
          <a:off x="304800" y="1340057"/>
          <a:ext cx="8580836" cy="2971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51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39140"/>
            <a:ext cx="5996374" cy="838200"/>
          </a:xfrm>
        </p:spPr>
        <p:txBody>
          <a:bodyPr>
            <a:noAutofit/>
          </a:bodyPr>
          <a:lstStyle/>
          <a:p>
            <a:r>
              <a:rPr lang="en-US" sz="2800" b="1" dirty="0" smtClean="0">
                <a:solidFill>
                  <a:schemeClr val="tx2"/>
                </a:solidFill>
              </a:rPr>
              <a:t>FY2016  Accomplishments &amp; Highlights</a:t>
            </a:r>
            <a:r>
              <a:rPr lang="en-US" sz="2800" b="1" dirty="0">
                <a:solidFill>
                  <a:schemeClr val="tx2"/>
                </a:solidFill>
              </a:rPr>
              <a:t/>
            </a:r>
            <a:br>
              <a:rPr lang="en-US" sz="2800" b="1" dirty="0">
                <a:solidFill>
                  <a:schemeClr val="tx2"/>
                </a:solidFill>
              </a:rPr>
            </a:br>
            <a:r>
              <a:rPr lang="en-US" sz="2800" b="1" dirty="0" smtClean="0">
                <a:solidFill>
                  <a:schemeClr val="tx2"/>
                </a:solidFill>
              </a:rPr>
              <a:t>Enterprise Infrastructure</a:t>
            </a:r>
            <a:endParaRPr lang="en-US" sz="2800" b="1" dirty="0">
              <a:solidFill>
                <a:schemeClr val="tx2"/>
              </a:solidFill>
            </a:endParaRPr>
          </a:p>
        </p:txBody>
      </p:sp>
      <p:sp>
        <p:nvSpPr>
          <p:cNvPr id="3" name="Content Placeholder 2"/>
          <p:cNvSpPr>
            <a:spLocks noGrp="1"/>
          </p:cNvSpPr>
          <p:nvPr>
            <p:ph idx="1"/>
          </p:nvPr>
        </p:nvSpPr>
        <p:spPr>
          <a:xfrm>
            <a:off x="228600" y="1887537"/>
            <a:ext cx="8705850" cy="4589463"/>
          </a:xfrm>
        </p:spPr>
        <p:txBody>
          <a:bodyPr>
            <a:noAutofit/>
          </a:bodyPr>
          <a:lstStyle/>
          <a:p>
            <a:pPr marL="228600" indent="-228600">
              <a:lnSpc>
                <a:spcPct val="80000"/>
              </a:lnSpc>
              <a:spcBef>
                <a:spcPts val="600"/>
              </a:spcBef>
              <a:buFont typeface="Wingdings" panose="05000000000000000000" pitchFamily="2" charset="2"/>
              <a:buChar char="§"/>
            </a:pPr>
            <a:r>
              <a:rPr lang="en-US" sz="1400" b="1" dirty="0" smtClean="0"/>
              <a:t>311 Business Continuity Project </a:t>
            </a:r>
          </a:p>
          <a:p>
            <a:pPr marL="457200" lvl="1" indent="0">
              <a:lnSpc>
                <a:spcPct val="80000"/>
              </a:lnSpc>
              <a:spcBef>
                <a:spcPts val="200"/>
              </a:spcBef>
              <a:buNone/>
            </a:pPr>
            <a:r>
              <a:rPr lang="en-US" sz="1400" dirty="0" smtClean="0"/>
              <a:t>Allows 311 employees to work remotely in the event of a weather or other event that prevents them from being at their normal work location of 611 Walker </a:t>
            </a:r>
          </a:p>
          <a:p>
            <a:pPr marL="228600" indent="-228600">
              <a:lnSpc>
                <a:spcPct val="80000"/>
              </a:lnSpc>
              <a:spcBef>
                <a:spcPts val="600"/>
              </a:spcBef>
              <a:buFont typeface="Wingdings" panose="05000000000000000000" pitchFamily="2" charset="2"/>
              <a:buChar char="§"/>
            </a:pPr>
            <a:r>
              <a:rPr lang="en-US" sz="1400" b="1" dirty="0" smtClean="0"/>
              <a:t>Desktop Replacements</a:t>
            </a:r>
          </a:p>
          <a:p>
            <a:pPr marL="463550" lvl="1" indent="0">
              <a:lnSpc>
                <a:spcPct val="80000"/>
              </a:lnSpc>
              <a:spcBef>
                <a:spcPts val="200"/>
              </a:spcBef>
              <a:buNone/>
            </a:pPr>
            <a:r>
              <a:rPr lang="en-US" sz="1400" dirty="0" smtClean="0"/>
              <a:t>Replaced 1657 aging desktop computers for multiple departments so that current inventory is no more than 5-7</a:t>
            </a:r>
            <a:r>
              <a:rPr lang="en-US" sz="1400" dirty="0" smtClean="0">
                <a:solidFill>
                  <a:srgbClr val="FF0000"/>
                </a:solidFill>
              </a:rPr>
              <a:t> </a:t>
            </a:r>
            <a:r>
              <a:rPr lang="en-US" sz="1400" dirty="0" smtClean="0"/>
              <a:t>years of age</a:t>
            </a:r>
          </a:p>
          <a:p>
            <a:pPr marL="228600" indent="-228600">
              <a:lnSpc>
                <a:spcPct val="80000"/>
              </a:lnSpc>
              <a:spcBef>
                <a:spcPts val="600"/>
              </a:spcBef>
              <a:buFont typeface="Wingdings" panose="05000000000000000000" pitchFamily="2" charset="2"/>
              <a:buChar char="§"/>
            </a:pPr>
            <a:r>
              <a:rPr lang="en-US" sz="1400" b="1" dirty="0" smtClean="0"/>
              <a:t>Verizon Phone Deployment </a:t>
            </a:r>
          </a:p>
          <a:p>
            <a:pPr marL="463550" lvl="1" indent="0">
              <a:lnSpc>
                <a:spcPct val="80000"/>
              </a:lnSpc>
              <a:spcBef>
                <a:spcPts val="200"/>
              </a:spcBef>
              <a:buNone/>
            </a:pPr>
            <a:r>
              <a:rPr lang="en-US" sz="1400" dirty="0" smtClean="0"/>
              <a:t>Citywide Verizon phone deployment</a:t>
            </a:r>
          </a:p>
          <a:p>
            <a:pPr marL="228600" indent="-228600">
              <a:lnSpc>
                <a:spcPct val="80000"/>
              </a:lnSpc>
              <a:spcBef>
                <a:spcPts val="600"/>
              </a:spcBef>
              <a:buFont typeface="Wingdings" panose="05000000000000000000" pitchFamily="2" charset="2"/>
              <a:buChar char="§"/>
            </a:pPr>
            <a:r>
              <a:rPr lang="en-US" sz="1400" b="1" dirty="0" smtClean="0"/>
              <a:t>ETHAN Phase I Deployment </a:t>
            </a:r>
          </a:p>
          <a:p>
            <a:pPr marL="463550" lvl="1" indent="0">
              <a:lnSpc>
                <a:spcPct val="80000"/>
              </a:lnSpc>
              <a:spcBef>
                <a:spcPts val="200"/>
              </a:spcBef>
              <a:buNone/>
            </a:pPr>
            <a:r>
              <a:rPr lang="en-US" sz="1400" dirty="0" smtClean="0"/>
              <a:t>Deployment of Telemedicine solution to eliminate unnecessary transports</a:t>
            </a:r>
          </a:p>
          <a:p>
            <a:pPr marL="228600" indent="-228600">
              <a:lnSpc>
                <a:spcPct val="80000"/>
              </a:lnSpc>
              <a:spcBef>
                <a:spcPts val="600"/>
              </a:spcBef>
              <a:buFont typeface="Wingdings" panose="05000000000000000000" pitchFamily="2" charset="2"/>
              <a:buChar char="§"/>
            </a:pPr>
            <a:r>
              <a:rPr lang="en-US" sz="1400" b="1" dirty="0" smtClean="0"/>
              <a:t>MCD IVR Integration with CSMART </a:t>
            </a:r>
          </a:p>
          <a:p>
            <a:pPr marL="463550" lvl="1" indent="0">
              <a:lnSpc>
                <a:spcPct val="80000"/>
              </a:lnSpc>
              <a:spcBef>
                <a:spcPts val="200"/>
              </a:spcBef>
              <a:buNone/>
            </a:pPr>
            <a:r>
              <a:rPr lang="en-US" sz="1400" dirty="0" smtClean="0"/>
              <a:t>Implementation of call center functionality that integrates with CSMART</a:t>
            </a:r>
          </a:p>
          <a:p>
            <a:pPr marL="228600" indent="-228600">
              <a:lnSpc>
                <a:spcPct val="80000"/>
              </a:lnSpc>
              <a:spcBef>
                <a:spcPts val="600"/>
              </a:spcBef>
              <a:buFont typeface="Wingdings" panose="05000000000000000000" pitchFamily="2" charset="2"/>
              <a:buChar char="§"/>
            </a:pPr>
            <a:r>
              <a:rPr lang="en-US" sz="1400" b="1" dirty="0" smtClean="0"/>
              <a:t>Identity and Access Management Phase I</a:t>
            </a:r>
          </a:p>
          <a:p>
            <a:pPr marL="463550" lvl="1" indent="0">
              <a:lnSpc>
                <a:spcPct val="80000"/>
              </a:lnSpc>
              <a:spcBef>
                <a:spcPts val="200"/>
              </a:spcBef>
              <a:buNone/>
            </a:pPr>
            <a:r>
              <a:rPr lang="en-US" sz="1400" dirty="0" smtClean="0"/>
              <a:t>Implemented software to allow for users to reset their own passwords should they get locked out </a:t>
            </a:r>
          </a:p>
          <a:p>
            <a:pPr marL="228600" indent="-228600">
              <a:lnSpc>
                <a:spcPct val="80000"/>
              </a:lnSpc>
              <a:spcBef>
                <a:spcPts val="600"/>
              </a:spcBef>
              <a:buFont typeface="Wingdings" panose="05000000000000000000" pitchFamily="2" charset="2"/>
              <a:buChar char="§"/>
            </a:pPr>
            <a:r>
              <a:rPr lang="en-US" sz="1400" b="1" dirty="0" smtClean="0"/>
              <a:t>FMD AssetWorks Deployment </a:t>
            </a:r>
            <a:endParaRPr lang="en-US" sz="1400" dirty="0" smtClean="0"/>
          </a:p>
          <a:p>
            <a:pPr marL="463550" lvl="1" indent="0">
              <a:lnSpc>
                <a:spcPct val="80000"/>
              </a:lnSpc>
              <a:spcBef>
                <a:spcPts val="200"/>
              </a:spcBef>
              <a:buNone/>
            </a:pPr>
            <a:r>
              <a:rPr lang="en-US" sz="1400" dirty="0" smtClean="0"/>
              <a:t>Upgrade and new infrastructure for AssetWorks M5 application to support FMD</a:t>
            </a:r>
          </a:p>
          <a:p>
            <a:pPr marL="463550" lvl="1" indent="0">
              <a:lnSpc>
                <a:spcPct val="80000"/>
              </a:lnSpc>
              <a:spcBef>
                <a:spcPts val="200"/>
              </a:spcBef>
              <a:buNone/>
            </a:pPr>
            <a:r>
              <a:rPr lang="en-US" sz="1400" dirty="0" smtClean="0"/>
              <a:t>Implemented INFOR for Department of Neighborhoods</a:t>
            </a:r>
          </a:p>
          <a:p>
            <a:pPr marL="228600" indent="-228600">
              <a:lnSpc>
                <a:spcPct val="80000"/>
              </a:lnSpc>
              <a:spcBef>
                <a:spcPts val="600"/>
              </a:spcBef>
              <a:buFont typeface="Wingdings" panose="05000000000000000000" pitchFamily="2" charset="2"/>
              <a:buChar char="§"/>
            </a:pPr>
            <a:r>
              <a:rPr lang="en-US" sz="1400" b="1" dirty="0" smtClean="0"/>
              <a:t>SIP Trunk Implementation for Voice Services Citywide </a:t>
            </a:r>
          </a:p>
          <a:p>
            <a:pPr marL="466725" lvl="1" indent="-3175">
              <a:lnSpc>
                <a:spcPct val="80000"/>
              </a:lnSpc>
              <a:spcBef>
                <a:spcPts val="200"/>
              </a:spcBef>
              <a:buNone/>
            </a:pPr>
            <a:r>
              <a:rPr lang="en-US" sz="1400" dirty="0" smtClean="0"/>
              <a:t>Implemented SIP trunking to support unified Voice over IP phone system Citywide allowing us to reduce the number of voice circuits in the City’s inventory</a:t>
            </a:r>
            <a:endParaRPr lang="en-US" sz="1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615" y="152400"/>
            <a:ext cx="994787" cy="1005840"/>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152400"/>
            <a:ext cx="184785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1588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4678"/>
            <a:ext cx="6019800" cy="768062"/>
          </a:xfrm>
        </p:spPr>
        <p:txBody>
          <a:bodyPr>
            <a:noAutofit/>
          </a:bodyPr>
          <a:lstStyle/>
          <a:p>
            <a:r>
              <a:rPr lang="en-US" sz="2800" b="1" dirty="0" smtClean="0">
                <a:solidFill>
                  <a:schemeClr val="tx2"/>
                </a:solidFill>
              </a:rPr>
              <a:t>FY2016  Accomplishments &amp; Highlights</a:t>
            </a:r>
            <a:r>
              <a:rPr lang="en-US" sz="2800" b="1" dirty="0">
                <a:solidFill>
                  <a:schemeClr val="tx2"/>
                </a:solidFill>
              </a:rPr>
              <a:t/>
            </a:r>
            <a:br>
              <a:rPr lang="en-US" sz="2800" b="1" dirty="0">
                <a:solidFill>
                  <a:schemeClr val="tx2"/>
                </a:solidFill>
              </a:rPr>
            </a:br>
            <a:r>
              <a:rPr lang="en-US" sz="2800" b="1" dirty="0" smtClean="0">
                <a:solidFill>
                  <a:schemeClr val="tx2"/>
                </a:solidFill>
              </a:rPr>
              <a:t>Enterprise Applications</a:t>
            </a:r>
            <a:endParaRPr lang="en-US" sz="2800" b="1" dirty="0">
              <a:solidFill>
                <a:schemeClr val="tx2"/>
              </a:solidFill>
            </a:endParaRPr>
          </a:p>
        </p:txBody>
      </p:sp>
      <p:sp>
        <p:nvSpPr>
          <p:cNvPr id="3" name="Content Placeholder 2"/>
          <p:cNvSpPr>
            <a:spLocks noGrp="1"/>
          </p:cNvSpPr>
          <p:nvPr>
            <p:ph idx="1"/>
          </p:nvPr>
        </p:nvSpPr>
        <p:spPr>
          <a:xfrm>
            <a:off x="228600" y="1828800"/>
            <a:ext cx="8514347" cy="4800600"/>
          </a:xfrm>
        </p:spPr>
        <p:txBody>
          <a:bodyPr>
            <a:normAutofit fontScale="25000" lnSpcReduction="20000"/>
          </a:bodyPr>
          <a:lstStyle/>
          <a:p>
            <a:pPr marL="228600" indent="-228600">
              <a:buFont typeface="Wingdings" panose="05000000000000000000" pitchFamily="2" charset="2"/>
              <a:buChar char="§"/>
            </a:pPr>
            <a:r>
              <a:rPr lang="en-US" sz="5600" b="1" dirty="0"/>
              <a:t>HR SAP ESS/MSS Implementation</a:t>
            </a:r>
          </a:p>
          <a:p>
            <a:pPr marL="457200" lvl="1" indent="-228600">
              <a:spcBef>
                <a:spcPts val="200"/>
              </a:spcBef>
              <a:buNone/>
            </a:pPr>
            <a:r>
              <a:rPr lang="en-US" sz="5600" dirty="0"/>
              <a:t>	</a:t>
            </a:r>
            <a:r>
              <a:rPr lang="en-US" sz="5600" dirty="0" smtClean="0"/>
              <a:t>Implementation </a:t>
            </a:r>
            <a:r>
              <a:rPr lang="en-US" sz="5600" dirty="0"/>
              <a:t>of Employee Self-Service and Manager Self-Service to streamline HR </a:t>
            </a:r>
            <a:r>
              <a:rPr lang="en-US" sz="5600" dirty="0" smtClean="0"/>
              <a:t>processes</a:t>
            </a:r>
            <a:endParaRPr lang="en-US" sz="5600" dirty="0"/>
          </a:p>
          <a:p>
            <a:pPr marL="228600" indent="-228600">
              <a:spcBef>
                <a:spcPts val="600"/>
              </a:spcBef>
              <a:buFont typeface="Wingdings" panose="05000000000000000000" pitchFamily="2" charset="2"/>
              <a:buChar char="§"/>
            </a:pPr>
            <a:r>
              <a:rPr lang="en-US" sz="5600" b="1" dirty="0"/>
              <a:t>HR SAP Affordable Care Act </a:t>
            </a:r>
          </a:p>
          <a:p>
            <a:pPr marL="457200" indent="-228600">
              <a:spcBef>
                <a:spcPts val="200"/>
              </a:spcBef>
              <a:buNone/>
            </a:pPr>
            <a:r>
              <a:rPr lang="en-US" sz="5600" dirty="0"/>
              <a:t>	Implement and delivery  of IRS mandated Employer-Provided Health Insurance Forms </a:t>
            </a:r>
          </a:p>
          <a:p>
            <a:pPr marL="228600" indent="-228600">
              <a:spcBef>
                <a:spcPts val="600"/>
              </a:spcBef>
              <a:buFont typeface="Wingdings" panose="05000000000000000000" pitchFamily="2" charset="2"/>
              <a:buChar char="§"/>
            </a:pPr>
            <a:r>
              <a:rPr lang="en-US" sz="5600" b="1" dirty="0"/>
              <a:t>OBO Automated MWSBE Report </a:t>
            </a:r>
          </a:p>
          <a:p>
            <a:pPr marL="457200" indent="-228600">
              <a:buNone/>
            </a:pPr>
            <a:r>
              <a:rPr lang="en-US" sz="5600" dirty="0"/>
              <a:t>	Create MWSBE Awards reports, to enable greater efficiencies and accuracy in  compliance reporting</a:t>
            </a:r>
          </a:p>
          <a:p>
            <a:pPr marL="228600" indent="-228600">
              <a:spcBef>
                <a:spcPts val="600"/>
              </a:spcBef>
              <a:buFont typeface="Wingdings" panose="05000000000000000000" pitchFamily="2" charset="2"/>
              <a:buChar char="§"/>
            </a:pPr>
            <a:r>
              <a:rPr lang="en-US" sz="5600" b="1" dirty="0"/>
              <a:t>DON Infor Deployment </a:t>
            </a:r>
            <a:endParaRPr lang="en-US" sz="5600" b="1" dirty="0" smtClean="0"/>
          </a:p>
          <a:p>
            <a:pPr marL="457200" indent="-228600">
              <a:buNone/>
            </a:pPr>
            <a:r>
              <a:rPr lang="en-US" sz="5600" b="1" dirty="0"/>
              <a:t>	</a:t>
            </a:r>
            <a:r>
              <a:rPr lang="en-US" sz="5600" dirty="0" smtClean="0"/>
              <a:t>Implement </a:t>
            </a:r>
            <a:r>
              <a:rPr lang="en-US" sz="5600" dirty="0"/>
              <a:t>INFOR CDR to support Department of Neighborhood inspection processes</a:t>
            </a:r>
          </a:p>
          <a:p>
            <a:pPr marL="228600" indent="-228600">
              <a:spcBef>
                <a:spcPts val="600"/>
              </a:spcBef>
              <a:buFont typeface="Wingdings" panose="05000000000000000000" pitchFamily="2" charset="2"/>
              <a:buChar char="§"/>
            </a:pPr>
            <a:r>
              <a:rPr lang="en-US" sz="5600" b="1" dirty="0"/>
              <a:t>MYR – Pothole and Road Condition Initiative </a:t>
            </a:r>
            <a:r>
              <a:rPr lang="en-US" sz="5600" b="1" dirty="0" smtClean="0"/>
              <a:t>Website Development </a:t>
            </a:r>
            <a:endParaRPr lang="en-US" sz="5600" b="1" dirty="0"/>
          </a:p>
          <a:p>
            <a:pPr marL="457200" indent="-228600">
              <a:spcBef>
                <a:spcPts val="20"/>
              </a:spcBef>
              <a:buNone/>
            </a:pPr>
            <a:r>
              <a:rPr lang="en-US" sz="5600" b="1" dirty="0"/>
              <a:t>	</a:t>
            </a:r>
            <a:r>
              <a:rPr lang="en-US" sz="5600" dirty="0" smtClean="0"/>
              <a:t>Develop </a:t>
            </a:r>
            <a:r>
              <a:rPr lang="en-US" sz="5600" dirty="0"/>
              <a:t>a citizen facing website  to provide metrics, reports, and status of road conditions</a:t>
            </a:r>
          </a:p>
          <a:p>
            <a:pPr marL="228600" indent="-228600">
              <a:spcBef>
                <a:spcPts val="600"/>
              </a:spcBef>
              <a:buFont typeface="Wingdings" panose="05000000000000000000" pitchFamily="2" charset="2"/>
              <a:buChar char="§"/>
            </a:pPr>
            <a:r>
              <a:rPr lang="en-US" sz="5600" b="1" dirty="0"/>
              <a:t>MYR – Hire Youth </a:t>
            </a:r>
            <a:r>
              <a:rPr lang="en-US" sz="5600" b="1" dirty="0" smtClean="0"/>
              <a:t>Program Website Development</a:t>
            </a:r>
            <a:endParaRPr lang="en-US" sz="5600" b="1" dirty="0"/>
          </a:p>
          <a:p>
            <a:pPr marL="457200" lvl="2" indent="0">
              <a:spcBef>
                <a:spcPts val="20"/>
              </a:spcBef>
              <a:buNone/>
            </a:pPr>
            <a:r>
              <a:rPr lang="en-US" sz="5600" dirty="0"/>
              <a:t>Provide a mechanism for collaboration between the City of Houston and Corporate Partners to provide summer jobs to Houston youth</a:t>
            </a:r>
          </a:p>
          <a:p>
            <a:pPr marL="228600" indent="-228600">
              <a:spcBef>
                <a:spcPts val="600"/>
              </a:spcBef>
              <a:buFont typeface="Wingdings" panose="05000000000000000000" pitchFamily="2" charset="2"/>
              <a:buChar char="§"/>
            </a:pPr>
            <a:r>
              <a:rPr lang="en-US" sz="5600" b="1" dirty="0"/>
              <a:t>DON – Fight Blight </a:t>
            </a:r>
            <a:r>
              <a:rPr lang="en-US" sz="5600" b="1" dirty="0" smtClean="0"/>
              <a:t>Website Development</a:t>
            </a:r>
            <a:endParaRPr lang="en-US" sz="5600" b="1" dirty="0"/>
          </a:p>
          <a:p>
            <a:pPr marL="457200" lvl="2" indent="0">
              <a:buNone/>
            </a:pPr>
            <a:r>
              <a:rPr lang="en-US" sz="5600" dirty="0"/>
              <a:t>Provide visibility to Houston’s blighted and nuisance properties, through a citizen facing web portal</a:t>
            </a:r>
          </a:p>
          <a:p>
            <a:pPr marL="228600" indent="-228600">
              <a:spcBef>
                <a:spcPts val="600"/>
              </a:spcBef>
              <a:buFont typeface="Wingdings" panose="05000000000000000000" pitchFamily="2" charset="2"/>
              <a:buChar char="§"/>
            </a:pPr>
            <a:r>
              <a:rPr lang="en-US" sz="5600" b="1" dirty="0"/>
              <a:t>SAP Position Budgeting Control </a:t>
            </a:r>
          </a:p>
          <a:p>
            <a:pPr marL="457200" lvl="2" indent="0">
              <a:buNone/>
            </a:pPr>
            <a:r>
              <a:rPr lang="en-US" sz="5600" dirty="0"/>
              <a:t>Forecast salary and benefits cost per funded positions and establish commitments by departments, cost centers, and funding in the approved annual budget</a:t>
            </a:r>
          </a:p>
          <a:p>
            <a:pPr marL="228600" indent="-228600">
              <a:spcBef>
                <a:spcPts val="600"/>
              </a:spcBef>
              <a:buFont typeface="Wingdings" panose="05000000000000000000" pitchFamily="2" charset="2"/>
              <a:buChar char="§"/>
            </a:pPr>
            <a:r>
              <a:rPr lang="en-US" sz="5600" b="1" dirty="0"/>
              <a:t>FMD Executive Insight Reports </a:t>
            </a:r>
          </a:p>
          <a:p>
            <a:pPr marL="685800" indent="-228600">
              <a:spcBef>
                <a:spcPts val="200"/>
              </a:spcBef>
              <a:buNone/>
            </a:pPr>
            <a:r>
              <a:rPr lang="en-US" sz="5600" dirty="0" smtClean="0"/>
              <a:t>Identify </a:t>
            </a:r>
            <a:r>
              <a:rPr lang="en-US" sz="5600" dirty="0"/>
              <a:t>underutilize fleet vehicles, to aid in the decision </a:t>
            </a:r>
            <a:r>
              <a:rPr lang="en-US" sz="5600" dirty="0" smtClean="0"/>
              <a:t>to retire </a:t>
            </a:r>
            <a:r>
              <a:rPr lang="en-US" sz="5600" dirty="0"/>
              <a:t>or reallocate</a:t>
            </a:r>
          </a:p>
          <a:p>
            <a:pPr marL="228600" indent="-228600">
              <a:spcBef>
                <a:spcPts val="600"/>
              </a:spcBef>
              <a:buFont typeface="Wingdings" panose="05000000000000000000" pitchFamily="2" charset="2"/>
              <a:buChar char="§"/>
            </a:pPr>
            <a:r>
              <a:rPr lang="en-US" sz="5600" b="1" dirty="0"/>
              <a:t>SAP Strategy Management </a:t>
            </a:r>
          </a:p>
          <a:p>
            <a:pPr marL="457200" indent="-228600">
              <a:spcBef>
                <a:spcPts val="20"/>
              </a:spcBef>
              <a:buNone/>
            </a:pPr>
            <a:r>
              <a:rPr lang="en-US" sz="5600" b="1" dirty="0"/>
              <a:t>	</a:t>
            </a:r>
            <a:r>
              <a:rPr lang="en-US" sz="5600" dirty="0"/>
              <a:t>Implement Citywide Performance Reporting /Performance Insight using SAP tools</a:t>
            </a:r>
            <a:endParaRPr lang="en-US" sz="5600" b="1" dirty="0"/>
          </a:p>
          <a:p>
            <a:pPr marL="914400" lvl="2" indent="0">
              <a:buNone/>
            </a:pPr>
            <a:endParaRPr lang="en-US" sz="6000" dirty="0" smtClean="0"/>
          </a:p>
          <a:p>
            <a:endParaRPr lang="en-US" sz="27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614" y="152401"/>
            <a:ext cx="994787" cy="1005840"/>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152400"/>
            <a:ext cx="184785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1947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4678"/>
            <a:ext cx="6019800" cy="768062"/>
          </a:xfrm>
        </p:spPr>
        <p:txBody>
          <a:bodyPr>
            <a:noAutofit/>
          </a:bodyPr>
          <a:lstStyle/>
          <a:p>
            <a:r>
              <a:rPr lang="en-US" sz="2800" b="1" dirty="0" smtClean="0">
                <a:solidFill>
                  <a:schemeClr val="tx2"/>
                </a:solidFill>
              </a:rPr>
              <a:t>FY2016  Accomplishments &amp; Highlights</a:t>
            </a:r>
            <a:r>
              <a:rPr lang="en-US" sz="2800" b="1" dirty="0">
                <a:solidFill>
                  <a:schemeClr val="tx2"/>
                </a:solidFill>
              </a:rPr>
              <a:t/>
            </a:r>
            <a:br>
              <a:rPr lang="en-US" sz="2800" b="1" dirty="0">
                <a:solidFill>
                  <a:schemeClr val="tx2"/>
                </a:solidFill>
              </a:rPr>
            </a:br>
            <a:r>
              <a:rPr lang="en-US" sz="2800" b="1" dirty="0" smtClean="0">
                <a:solidFill>
                  <a:schemeClr val="tx2"/>
                </a:solidFill>
              </a:rPr>
              <a:t>Enterprise Cybersecurity</a:t>
            </a:r>
            <a:endParaRPr lang="en-US" sz="2800" b="1" dirty="0">
              <a:solidFill>
                <a:schemeClr val="tx2"/>
              </a:solidFill>
            </a:endParaRPr>
          </a:p>
        </p:txBody>
      </p:sp>
      <p:sp>
        <p:nvSpPr>
          <p:cNvPr id="3" name="Content Placeholder 2"/>
          <p:cNvSpPr>
            <a:spLocks noGrp="1"/>
          </p:cNvSpPr>
          <p:nvPr>
            <p:ph idx="1"/>
          </p:nvPr>
        </p:nvSpPr>
        <p:spPr>
          <a:xfrm>
            <a:off x="228600" y="1828800"/>
            <a:ext cx="8514347" cy="4800600"/>
          </a:xfrm>
        </p:spPr>
        <p:txBody>
          <a:bodyPr>
            <a:normAutofit lnSpcReduction="10000"/>
          </a:bodyPr>
          <a:lstStyle/>
          <a:p>
            <a:pPr marL="228600" lvl="0" indent="-228600">
              <a:buFont typeface="Wingdings" panose="05000000000000000000" pitchFamily="2" charset="2"/>
              <a:buChar char="§"/>
            </a:pPr>
            <a:r>
              <a:rPr lang="en-US" sz="1400" b="1" dirty="0" smtClean="0"/>
              <a:t>Payment </a:t>
            </a:r>
            <a:r>
              <a:rPr lang="en-US" sz="1400" b="1" dirty="0"/>
              <a:t>Card Industry (PCI) Compliance</a:t>
            </a:r>
            <a:endParaRPr lang="en-US" sz="1400" dirty="0"/>
          </a:p>
          <a:p>
            <a:pPr marL="400050" lvl="1" indent="0">
              <a:buNone/>
            </a:pPr>
            <a:r>
              <a:rPr lang="en-US" sz="1400" dirty="0"/>
              <a:t>Implementation of a PCI compliant network providing security to over 1 million credit card transactions annually</a:t>
            </a:r>
          </a:p>
          <a:p>
            <a:pPr marL="228600" lvl="0" indent="-228600">
              <a:spcBef>
                <a:spcPts val="600"/>
              </a:spcBef>
              <a:buFont typeface="Wingdings" panose="05000000000000000000" pitchFamily="2" charset="2"/>
              <a:buChar char="§"/>
            </a:pPr>
            <a:r>
              <a:rPr lang="en-US" sz="1400" b="1" dirty="0" smtClean="0"/>
              <a:t>Urban </a:t>
            </a:r>
            <a:r>
              <a:rPr lang="en-US" sz="1400" b="1" dirty="0"/>
              <a:t>Area Security Initiative (UASI) Cybersecurity Grant Funded Activities ($1.5 M to date</a:t>
            </a:r>
            <a:r>
              <a:rPr lang="en-US" sz="1400" b="1" dirty="0" smtClean="0"/>
              <a:t>)</a:t>
            </a:r>
          </a:p>
          <a:p>
            <a:pPr marL="228600" lvl="0" indent="-228600">
              <a:spcBef>
                <a:spcPts val="600"/>
              </a:spcBef>
              <a:buFont typeface="Wingdings" panose="05000000000000000000" pitchFamily="2" charset="2"/>
              <a:buChar char="§"/>
            </a:pPr>
            <a:r>
              <a:rPr lang="en-US" sz="1400" b="1" dirty="0"/>
              <a:t>Cybersecurity Awareness Training Program</a:t>
            </a:r>
            <a:endParaRPr lang="en-US" sz="1400" dirty="0"/>
          </a:p>
          <a:p>
            <a:pPr marL="400050" lvl="1" indent="0">
              <a:spcBef>
                <a:spcPts val="600"/>
              </a:spcBef>
              <a:buNone/>
            </a:pPr>
            <a:r>
              <a:rPr lang="en-US" sz="1400" dirty="0"/>
              <a:t>Design and implementation of a new Cybersecurity Awareness Program that combines phishing testing with web-based training providing updated and relevant awareness materials creating informed, Cyber-aware users</a:t>
            </a:r>
          </a:p>
          <a:p>
            <a:pPr marL="228600" lvl="0" indent="-228600">
              <a:spcBef>
                <a:spcPts val="600"/>
              </a:spcBef>
              <a:buFont typeface="Wingdings" panose="05000000000000000000" pitchFamily="2" charset="2"/>
              <a:buChar char="§"/>
            </a:pPr>
            <a:r>
              <a:rPr lang="en-US" sz="1400" b="1" dirty="0"/>
              <a:t>Security Incident Event Management (SIEM) Solution</a:t>
            </a:r>
            <a:endParaRPr lang="en-US" sz="1400" dirty="0"/>
          </a:p>
          <a:p>
            <a:pPr marL="400050" lvl="1" indent="0">
              <a:spcBef>
                <a:spcPts val="600"/>
              </a:spcBef>
              <a:buNone/>
            </a:pPr>
            <a:r>
              <a:rPr lang="en-US" sz="1400" dirty="0"/>
              <a:t>Deployed a SIEM solution that logs and correlates over 2.2 billion events (logon/logoff, firewall blocks, etc.) per month from servers and network devices providing insight into attack activities and information to assist with forensic and investigative activities</a:t>
            </a:r>
          </a:p>
          <a:p>
            <a:pPr marL="228600" indent="-228600">
              <a:spcBef>
                <a:spcPts val="600"/>
              </a:spcBef>
              <a:buFont typeface="Wingdings" panose="05000000000000000000" pitchFamily="2" charset="2"/>
              <a:buChar char="§"/>
            </a:pPr>
            <a:r>
              <a:rPr lang="en-US" sz="1400" b="1" dirty="0" smtClean="0"/>
              <a:t>Endpoint </a:t>
            </a:r>
            <a:r>
              <a:rPr lang="en-US" sz="1400" b="1" dirty="0"/>
              <a:t>(User system) Protection </a:t>
            </a:r>
            <a:r>
              <a:rPr lang="en-US" sz="1400" b="1" dirty="0" smtClean="0"/>
              <a:t>Activities</a:t>
            </a:r>
          </a:p>
          <a:p>
            <a:pPr marL="400050" lvl="1" indent="0">
              <a:spcBef>
                <a:spcPts val="600"/>
              </a:spcBef>
              <a:buNone/>
            </a:pPr>
            <a:r>
              <a:rPr lang="en-US" sz="1400" dirty="0"/>
              <a:t>Continued deployment and tuning of tools protecting the endpoint from Advanced Persistent Threats (APTs), malware &amp; adware (over 7 million blocked/remediated monthly)</a:t>
            </a:r>
          </a:p>
          <a:p>
            <a:pPr marL="228600" indent="-228600">
              <a:spcBef>
                <a:spcPts val="600"/>
              </a:spcBef>
              <a:buFont typeface="Wingdings" panose="05000000000000000000" pitchFamily="2" charset="2"/>
              <a:buChar char="§"/>
            </a:pPr>
            <a:r>
              <a:rPr lang="en-US" sz="1400" b="1" dirty="0" smtClean="0"/>
              <a:t>Discovery </a:t>
            </a:r>
            <a:r>
              <a:rPr lang="en-US" sz="1400" b="1" dirty="0"/>
              <a:t>and Investigative Activities</a:t>
            </a:r>
            <a:endParaRPr lang="en-US" sz="1400" dirty="0"/>
          </a:p>
          <a:p>
            <a:pPr marL="400050" lvl="1" indent="0">
              <a:spcBef>
                <a:spcPts val="600"/>
              </a:spcBef>
              <a:buNone/>
            </a:pPr>
            <a:r>
              <a:rPr lang="en-US" sz="1400" dirty="0"/>
              <a:t>Provided assessment, support and investigative services for multiple cybersecurity incidents (ransomware, fake purchase orders, phishing, etc.) and requests from multiple departments including HR, Legal, OIG and SPD. Perform over 1,200 TPIA &amp; Legal search requests monthly.</a:t>
            </a:r>
          </a:p>
          <a:p>
            <a:pPr marL="400050" lvl="1" indent="0">
              <a:spcBef>
                <a:spcPts val="600"/>
              </a:spcBef>
              <a:buNone/>
            </a:pPr>
            <a:endParaRPr lang="en-US" sz="1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614" y="152401"/>
            <a:ext cx="994787" cy="1005840"/>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152400"/>
            <a:ext cx="184785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9589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4678"/>
            <a:ext cx="6019800" cy="768062"/>
          </a:xfrm>
        </p:spPr>
        <p:txBody>
          <a:bodyPr>
            <a:noAutofit/>
          </a:bodyPr>
          <a:lstStyle/>
          <a:p>
            <a:r>
              <a:rPr lang="en-US" sz="2800" b="1" dirty="0" smtClean="0">
                <a:solidFill>
                  <a:schemeClr val="tx2"/>
                </a:solidFill>
              </a:rPr>
              <a:t>FY2016  Accomplishments &amp; Highlights</a:t>
            </a:r>
            <a:r>
              <a:rPr lang="en-US" sz="2800" b="1" dirty="0">
                <a:solidFill>
                  <a:schemeClr val="tx2"/>
                </a:solidFill>
              </a:rPr>
              <a:t/>
            </a:r>
            <a:br>
              <a:rPr lang="en-US" sz="2800" b="1" dirty="0">
                <a:solidFill>
                  <a:schemeClr val="tx2"/>
                </a:solidFill>
              </a:rPr>
            </a:br>
            <a:r>
              <a:rPr lang="en-US" sz="2800" b="1" dirty="0" smtClean="0">
                <a:solidFill>
                  <a:schemeClr val="tx2"/>
                </a:solidFill>
              </a:rPr>
              <a:t>Public Safety Radio System</a:t>
            </a:r>
            <a:endParaRPr lang="en-US" sz="2800" b="1" dirty="0">
              <a:solidFill>
                <a:schemeClr val="tx2"/>
              </a:solidFill>
            </a:endParaRPr>
          </a:p>
        </p:txBody>
      </p:sp>
      <p:sp>
        <p:nvSpPr>
          <p:cNvPr id="3" name="Content Placeholder 2"/>
          <p:cNvSpPr>
            <a:spLocks noGrp="1"/>
          </p:cNvSpPr>
          <p:nvPr>
            <p:ph idx="1"/>
          </p:nvPr>
        </p:nvSpPr>
        <p:spPr>
          <a:xfrm>
            <a:off x="228600" y="1828800"/>
            <a:ext cx="8514347" cy="4800600"/>
          </a:xfrm>
        </p:spPr>
        <p:txBody>
          <a:bodyPr>
            <a:normAutofit/>
          </a:bodyPr>
          <a:lstStyle/>
          <a:p>
            <a:pPr marL="228600" lvl="0" indent="-228600">
              <a:buFont typeface="Wingdings" panose="05000000000000000000" pitchFamily="2" charset="2"/>
              <a:buChar char="§"/>
            </a:pPr>
            <a:r>
              <a:rPr lang="en-US" sz="1400" b="1" dirty="0" smtClean="0"/>
              <a:t>Greens Road Radio Facility Opening </a:t>
            </a:r>
            <a:endParaRPr lang="en-US" sz="1400" dirty="0"/>
          </a:p>
          <a:p>
            <a:pPr marL="400050" lvl="1" indent="0">
              <a:buNone/>
            </a:pPr>
            <a:r>
              <a:rPr lang="en-US" sz="1400" dirty="0" smtClean="0"/>
              <a:t>Joint radio support facility with Harris County</a:t>
            </a:r>
            <a:endParaRPr lang="en-US" sz="1400" dirty="0"/>
          </a:p>
          <a:p>
            <a:pPr marL="228600" lvl="0" indent="-228600">
              <a:spcBef>
                <a:spcPts val="600"/>
              </a:spcBef>
              <a:buFont typeface="Wingdings" panose="05000000000000000000" pitchFamily="2" charset="2"/>
              <a:buChar char="§"/>
            </a:pPr>
            <a:r>
              <a:rPr lang="en-US" sz="1400" b="1" dirty="0" smtClean="0"/>
              <a:t>Inter-local Agreement with Harris County</a:t>
            </a:r>
          </a:p>
          <a:p>
            <a:pPr marL="228600" lvl="0" indent="-228600">
              <a:spcBef>
                <a:spcPts val="600"/>
              </a:spcBef>
              <a:buFont typeface="Wingdings" panose="05000000000000000000" pitchFamily="2" charset="2"/>
              <a:buChar char="§"/>
            </a:pPr>
            <a:r>
              <a:rPr lang="en-US" sz="1400" b="1" dirty="0" smtClean="0"/>
              <a:t>Verizon </a:t>
            </a:r>
            <a:r>
              <a:rPr lang="en-US" sz="1400" b="1" dirty="0" smtClean="0"/>
              <a:t>In-building Contract Agreement </a:t>
            </a:r>
            <a:endParaRPr lang="en-US" sz="1400" dirty="0"/>
          </a:p>
          <a:p>
            <a:pPr marL="400050" lvl="1" indent="0">
              <a:spcBef>
                <a:spcPts val="600"/>
              </a:spcBef>
              <a:buNone/>
            </a:pPr>
            <a:r>
              <a:rPr lang="en-US" sz="1400" dirty="0" smtClean="0"/>
              <a:t>Allows for in-building cellular equipment to be installed</a:t>
            </a:r>
            <a:endParaRPr lang="en-US" sz="1400" dirty="0"/>
          </a:p>
          <a:p>
            <a:pPr marL="228600" lvl="0" indent="-228600">
              <a:spcBef>
                <a:spcPts val="600"/>
              </a:spcBef>
              <a:buFont typeface="Wingdings" panose="05000000000000000000" pitchFamily="2" charset="2"/>
              <a:buChar char="§"/>
            </a:pPr>
            <a:r>
              <a:rPr lang="en-US" sz="1400" b="1" dirty="0" smtClean="0"/>
              <a:t>Fire Station Renovations </a:t>
            </a:r>
            <a:endParaRPr lang="en-US" sz="1400" dirty="0"/>
          </a:p>
          <a:p>
            <a:pPr marL="228600" indent="-228600">
              <a:spcBef>
                <a:spcPts val="600"/>
              </a:spcBef>
              <a:buFont typeface="Wingdings" panose="05000000000000000000" pitchFamily="2" charset="2"/>
              <a:buChar char="§"/>
            </a:pPr>
            <a:r>
              <a:rPr lang="en-US" sz="1400" b="1" dirty="0" smtClean="0"/>
              <a:t>Houston </a:t>
            </a:r>
            <a:r>
              <a:rPr lang="en-US" sz="1400" b="1" dirty="0" smtClean="0"/>
              <a:t>Police Department Memorial Guard Shack Connectivity </a:t>
            </a:r>
          </a:p>
          <a:p>
            <a:pPr marL="400050" lvl="1" indent="0">
              <a:spcBef>
                <a:spcPts val="600"/>
              </a:spcBef>
              <a:buNone/>
            </a:pPr>
            <a:r>
              <a:rPr lang="en-US" sz="1400" dirty="0"/>
              <a:t>Continued deployment and tuning of tools protecting the endpoint from Advanced Persistent Threats (APTs), malware &amp; adware (over 7 million blocked/remediated monthly</a:t>
            </a:r>
            <a:r>
              <a:rPr lang="en-US" sz="1400" dirty="0" smtClean="0"/>
              <a:t>)</a:t>
            </a:r>
          </a:p>
          <a:p>
            <a:pPr>
              <a:spcBef>
                <a:spcPts val="600"/>
              </a:spcBef>
              <a:buFont typeface="Wingdings" panose="05000000000000000000" pitchFamily="2" charset="2"/>
              <a:buChar char="§"/>
            </a:pPr>
            <a:r>
              <a:rPr lang="en-US" sz="1400" b="1" dirty="0" smtClean="0"/>
              <a:t>24-Hour Network Operations Center for HPD/HFD Radio Operations</a:t>
            </a:r>
          </a:p>
          <a:p>
            <a:pPr>
              <a:spcBef>
                <a:spcPts val="600"/>
              </a:spcBef>
              <a:buFont typeface="Wingdings" panose="05000000000000000000" pitchFamily="2" charset="2"/>
              <a:buChar char="§"/>
            </a:pPr>
            <a:r>
              <a:rPr lang="en-US" sz="1400" b="1" dirty="0" smtClean="0"/>
              <a:t>Support of HEC IT Operations</a:t>
            </a:r>
            <a:endParaRPr lang="en-US" sz="1400" b="1" dirty="0"/>
          </a:p>
          <a:p>
            <a:pPr marL="400050" lvl="1" indent="0">
              <a:spcBef>
                <a:spcPts val="600"/>
              </a:spcBef>
              <a:buNone/>
            </a:pPr>
            <a:endParaRPr lang="en-US" sz="1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614" y="152401"/>
            <a:ext cx="994787" cy="1005840"/>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152400"/>
            <a:ext cx="184785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9255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4678"/>
            <a:ext cx="6019800" cy="768062"/>
          </a:xfrm>
        </p:spPr>
        <p:txBody>
          <a:bodyPr>
            <a:noAutofit/>
          </a:bodyPr>
          <a:lstStyle/>
          <a:p>
            <a:r>
              <a:rPr lang="en-US" sz="2800" b="1" dirty="0" smtClean="0">
                <a:solidFill>
                  <a:schemeClr val="tx2"/>
                </a:solidFill>
              </a:rPr>
              <a:t>FY2017  Proposed HITS Initiatives</a:t>
            </a:r>
            <a:r>
              <a:rPr lang="en-US" sz="2800" b="1" dirty="0">
                <a:solidFill>
                  <a:schemeClr val="tx2"/>
                </a:solidFill>
              </a:rPr>
              <a:t/>
            </a:r>
            <a:br>
              <a:rPr lang="en-US" sz="2800" b="1" dirty="0">
                <a:solidFill>
                  <a:schemeClr val="tx2"/>
                </a:solidFill>
              </a:rPr>
            </a:br>
            <a:r>
              <a:rPr lang="en-US" sz="2800" b="1" dirty="0" smtClean="0">
                <a:solidFill>
                  <a:schemeClr val="tx2"/>
                </a:solidFill>
              </a:rPr>
              <a:t>All Divisions</a:t>
            </a:r>
            <a:endParaRPr lang="en-US" sz="2800" b="1" dirty="0">
              <a:solidFill>
                <a:schemeClr val="tx2"/>
              </a:solidFill>
            </a:endParaRPr>
          </a:p>
        </p:txBody>
      </p:sp>
      <p:sp>
        <p:nvSpPr>
          <p:cNvPr id="3" name="Content Placeholder 2"/>
          <p:cNvSpPr>
            <a:spLocks noGrp="1"/>
          </p:cNvSpPr>
          <p:nvPr>
            <p:ph idx="1"/>
          </p:nvPr>
        </p:nvSpPr>
        <p:spPr>
          <a:xfrm>
            <a:off x="228600" y="1600200"/>
            <a:ext cx="8514347" cy="5029200"/>
          </a:xfrm>
        </p:spPr>
        <p:txBody>
          <a:bodyPr>
            <a:normAutofit fontScale="32500" lnSpcReduction="20000"/>
          </a:bodyPr>
          <a:lstStyle/>
          <a:p>
            <a:pPr marL="228600" indent="-228600">
              <a:buFont typeface="Wingdings" panose="05000000000000000000" pitchFamily="2" charset="2"/>
              <a:buChar char="§"/>
            </a:pPr>
            <a:r>
              <a:rPr lang="en-US" sz="5600" b="1" dirty="0"/>
              <a:t>Microsoft Office 365 Implementation</a:t>
            </a:r>
          </a:p>
          <a:p>
            <a:pPr marL="228600" indent="-228600">
              <a:spcBef>
                <a:spcPts val="600"/>
              </a:spcBef>
              <a:buFont typeface="Wingdings" panose="05000000000000000000" pitchFamily="2" charset="2"/>
              <a:buChar char="§"/>
            </a:pPr>
            <a:r>
              <a:rPr lang="en-US" sz="5600" b="1" dirty="0" smtClean="0"/>
              <a:t>ARA </a:t>
            </a:r>
            <a:r>
              <a:rPr lang="en-US" sz="5600" b="1" dirty="0"/>
              <a:t>Upgrade 311 Lagan System</a:t>
            </a:r>
          </a:p>
          <a:p>
            <a:pPr marL="228600" indent="-228600">
              <a:spcBef>
                <a:spcPts val="600"/>
              </a:spcBef>
              <a:buFont typeface="Wingdings" panose="05000000000000000000" pitchFamily="2" charset="2"/>
              <a:buChar char="§"/>
            </a:pPr>
            <a:r>
              <a:rPr lang="en-US" sz="5600" b="1" dirty="0"/>
              <a:t>HEC  Firehouse Upgrade </a:t>
            </a:r>
          </a:p>
          <a:p>
            <a:pPr marL="228600" indent="-228600">
              <a:spcBef>
                <a:spcPts val="600"/>
              </a:spcBef>
              <a:buFont typeface="Wingdings" panose="05000000000000000000" pitchFamily="2" charset="2"/>
              <a:buChar char="§"/>
            </a:pPr>
            <a:r>
              <a:rPr lang="en-US" sz="5600" b="1" dirty="0" smtClean="0"/>
              <a:t>HEC </a:t>
            </a:r>
            <a:r>
              <a:rPr lang="en-US" sz="5600" b="1" dirty="0"/>
              <a:t>– Text to 911 CAD Interface </a:t>
            </a:r>
          </a:p>
          <a:p>
            <a:pPr marL="228600" indent="-228600">
              <a:spcBef>
                <a:spcPts val="600"/>
              </a:spcBef>
              <a:buFont typeface="Wingdings" panose="05000000000000000000" pitchFamily="2" charset="2"/>
              <a:buChar char="§"/>
            </a:pPr>
            <a:r>
              <a:rPr lang="en-US" sz="5600" b="1" dirty="0"/>
              <a:t>Citywide Permitting and Work Order Management System </a:t>
            </a:r>
          </a:p>
          <a:p>
            <a:pPr marL="228600" indent="-228600">
              <a:spcBef>
                <a:spcPts val="600"/>
              </a:spcBef>
              <a:buFont typeface="Wingdings" panose="05000000000000000000" pitchFamily="2" charset="2"/>
              <a:buChar char="§"/>
            </a:pPr>
            <a:r>
              <a:rPr lang="en-US" sz="5600" b="1" dirty="0"/>
              <a:t>Multifunction Printer Replacement </a:t>
            </a:r>
          </a:p>
          <a:p>
            <a:pPr marL="228600" indent="-228600">
              <a:spcBef>
                <a:spcPts val="600"/>
              </a:spcBef>
              <a:buFont typeface="Wingdings" panose="05000000000000000000" pitchFamily="2" charset="2"/>
              <a:buChar char="§"/>
            </a:pPr>
            <a:r>
              <a:rPr lang="en-US" sz="5600" b="1" dirty="0" smtClean="0"/>
              <a:t>GSD </a:t>
            </a:r>
            <a:r>
              <a:rPr lang="en-US" sz="5600" b="1" dirty="0" err="1"/>
              <a:t>Aurigo</a:t>
            </a:r>
            <a:r>
              <a:rPr lang="en-US" sz="5600" b="1" dirty="0"/>
              <a:t> Masterworks Software Deployment </a:t>
            </a:r>
          </a:p>
          <a:p>
            <a:pPr marL="228600" indent="-228600">
              <a:spcBef>
                <a:spcPts val="600"/>
              </a:spcBef>
              <a:buFont typeface="Wingdings" panose="05000000000000000000" pitchFamily="2" charset="2"/>
              <a:buChar char="§"/>
            </a:pPr>
            <a:r>
              <a:rPr lang="en-US" sz="5600" b="1" dirty="0" smtClean="0"/>
              <a:t>ETHAN </a:t>
            </a:r>
            <a:r>
              <a:rPr lang="en-US" sz="5600" b="1" dirty="0"/>
              <a:t>Upgrades </a:t>
            </a:r>
          </a:p>
          <a:p>
            <a:pPr marL="228600" indent="-228600">
              <a:spcBef>
                <a:spcPts val="600"/>
              </a:spcBef>
              <a:buFont typeface="Wingdings" panose="05000000000000000000" pitchFamily="2" charset="2"/>
              <a:buChar char="§"/>
            </a:pPr>
            <a:r>
              <a:rPr lang="en-US" sz="5600" b="1" dirty="0" smtClean="0"/>
              <a:t>HFD </a:t>
            </a:r>
            <a:r>
              <a:rPr lang="en-US" sz="5600" b="1" dirty="0"/>
              <a:t>Fire station renovations and paging </a:t>
            </a:r>
            <a:r>
              <a:rPr lang="en-US" sz="5600" b="1" dirty="0" smtClean="0"/>
              <a:t>upgrades</a:t>
            </a:r>
          </a:p>
          <a:p>
            <a:pPr marL="228600" indent="-228600">
              <a:spcBef>
                <a:spcPts val="600"/>
              </a:spcBef>
              <a:buFont typeface="Wingdings" panose="05000000000000000000" pitchFamily="2" charset="2"/>
              <a:buChar char="§"/>
            </a:pPr>
            <a:r>
              <a:rPr lang="en-US" sz="5600" b="1" dirty="0" smtClean="0"/>
              <a:t>MCD </a:t>
            </a:r>
            <a:r>
              <a:rPr lang="en-US" sz="5600" b="1" dirty="0"/>
              <a:t>Joint Processing Center </a:t>
            </a:r>
            <a:r>
              <a:rPr lang="en-US" sz="5600" b="1" dirty="0" smtClean="0"/>
              <a:t>Buildout</a:t>
            </a:r>
            <a:endParaRPr lang="en-US" sz="5600" b="1" dirty="0"/>
          </a:p>
          <a:p>
            <a:pPr marL="228600" indent="-228600">
              <a:spcBef>
                <a:spcPts val="600"/>
              </a:spcBef>
              <a:buFont typeface="Wingdings" panose="05000000000000000000" pitchFamily="2" charset="2"/>
              <a:buChar char="§"/>
            </a:pPr>
            <a:r>
              <a:rPr lang="en-US" sz="5600" b="1" dirty="0"/>
              <a:t>FIN Contract and Procurement Management</a:t>
            </a:r>
          </a:p>
          <a:p>
            <a:pPr marL="228600" indent="-228600">
              <a:spcBef>
                <a:spcPts val="600"/>
              </a:spcBef>
              <a:buFont typeface="Wingdings" panose="05000000000000000000" pitchFamily="2" charset="2"/>
              <a:buChar char="§"/>
            </a:pPr>
            <a:r>
              <a:rPr lang="en-US" sz="5600" b="1" dirty="0"/>
              <a:t>ARA Kronos Upgrade </a:t>
            </a:r>
          </a:p>
          <a:p>
            <a:pPr marL="228600" indent="-228600">
              <a:spcBef>
                <a:spcPts val="600"/>
              </a:spcBef>
              <a:buFont typeface="Wingdings" panose="05000000000000000000" pitchFamily="2" charset="2"/>
              <a:buChar char="§"/>
            </a:pPr>
            <a:r>
              <a:rPr lang="en-US" sz="5600" b="1" dirty="0"/>
              <a:t>Mobile App Development for ARA, HR and BARC </a:t>
            </a:r>
          </a:p>
          <a:p>
            <a:pPr marL="228600" indent="-228600">
              <a:spcBef>
                <a:spcPts val="600"/>
              </a:spcBef>
              <a:buFont typeface="Wingdings" panose="05000000000000000000" pitchFamily="2" charset="2"/>
              <a:buChar char="§"/>
            </a:pPr>
            <a:r>
              <a:rPr lang="en-US" sz="5600" b="1" dirty="0"/>
              <a:t>HR Temporary Employee Management System</a:t>
            </a:r>
          </a:p>
          <a:p>
            <a:pPr marL="228600" indent="-228600">
              <a:spcBef>
                <a:spcPts val="600"/>
              </a:spcBef>
              <a:buFont typeface="Wingdings" panose="05000000000000000000" pitchFamily="2" charset="2"/>
              <a:buChar char="§"/>
            </a:pPr>
            <a:r>
              <a:rPr lang="en-US" sz="5600" b="1" dirty="0"/>
              <a:t>FIN Cost Allocation Plan</a:t>
            </a:r>
          </a:p>
          <a:p>
            <a:pPr marL="228600" indent="-228600">
              <a:spcBef>
                <a:spcPts val="600"/>
              </a:spcBef>
              <a:buFont typeface="Wingdings" panose="05000000000000000000" pitchFamily="2" charset="2"/>
              <a:buChar char="§"/>
            </a:pPr>
            <a:r>
              <a:rPr lang="en-US" sz="5600" b="1" dirty="0"/>
              <a:t>FIN AR Data Mart –Phase II</a:t>
            </a:r>
          </a:p>
          <a:p>
            <a:pPr marL="914400" lvl="2" indent="0">
              <a:buNone/>
            </a:pPr>
            <a:endParaRPr lang="en-US" sz="6000" dirty="0" smtClean="0"/>
          </a:p>
          <a:p>
            <a:endParaRPr lang="en-US" sz="27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614" y="152401"/>
            <a:ext cx="994787" cy="1005840"/>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152400"/>
            <a:ext cx="184785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1016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8663" y="457200"/>
            <a:ext cx="7762875" cy="685800"/>
          </a:xfrm>
        </p:spPr>
        <p:txBody>
          <a:bodyPr rtlCol="0">
            <a:normAutofit fontScale="90000"/>
          </a:bodyPr>
          <a:lstStyle/>
          <a:p>
            <a:pPr eaLnBrk="1" fontAlgn="auto" hangingPunct="1">
              <a:spcAft>
                <a:spcPts val="0"/>
              </a:spcAft>
              <a:defRPr/>
            </a:pPr>
            <a:r>
              <a:rPr lang="en-US" sz="3100" b="1" dirty="0" smtClean="0">
                <a:solidFill>
                  <a:srgbClr val="002060"/>
                </a:solidFill>
                <a:latin typeface="Verdana" pitchFamily="34" charset="0"/>
                <a:ea typeface="Verdana" pitchFamily="34" charset="0"/>
                <a:cs typeface="Verdana" pitchFamily="34" charset="0"/>
              </a:rPr>
              <a:t>HITS </a:t>
            </a:r>
            <a:r>
              <a:rPr lang="en-US" sz="3100" b="1" dirty="0">
                <a:solidFill>
                  <a:srgbClr val="002060"/>
                </a:solidFill>
                <a:latin typeface="Verdana" pitchFamily="34" charset="0"/>
                <a:ea typeface="Verdana" pitchFamily="34" charset="0"/>
                <a:cs typeface="Verdana" pitchFamily="34" charset="0"/>
              </a:rPr>
              <a:t>Functions - General Fund</a:t>
            </a:r>
            <a:br>
              <a:rPr lang="en-US" sz="3100" b="1" dirty="0">
                <a:solidFill>
                  <a:srgbClr val="002060"/>
                </a:solidFill>
                <a:latin typeface="Verdana" pitchFamily="34" charset="0"/>
                <a:ea typeface="Verdana" pitchFamily="34" charset="0"/>
                <a:cs typeface="Verdana" pitchFamily="34" charset="0"/>
              </a:rPr>
            </a:br>
            <a:endParaRPr lang="en-US" sz="2200" b="1" dirty="0">
              <a:solidFill>
                <a:srgbClr val="002060"/>
              </a:solidFill>
              <a:latin typeface="Verdana" pitchFamily="34" charset="0"/>
              <a:ea typeface="Verdana" pitchFamily="34" charset="0"/>
              <a:cs typeface="Verdana"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688297038"/>
              </p:ext>
            </p:extLst>
          </p:nvPr>
        </p:nvGraphicFramePr>
        <p:xfrm>
          <a:off x="3329836" y="1435614"/>
          <a:ext cx="1905000" cy="838200"/>
        </p:xfrm>
        <a:graphic>
          <a:graphicData uri="http://schemas.openxmlformats.org/drawingml/2006/table">
            <a:tbl>
              <a:tblPr firstRow="1" bandRow="1">
                <a:tableStyleId>{21E4AEA4-8DFA-4A89-87EB-49C32662AFE0}</a:tableStyleId>
              </a:tblPr>
              <a:tblGrid>
                <a:gridCol w="1905000">
                  <a:extLst>
                    <a:ext uri="{9D8B030D-6E8A-4147-A177-3AD203B41FA5}">
                      <a16:colId xmlns="" xmlns:a16="http://schemas.microsoft.com/office/drawing/2014/main" val="20000"/>
                    </a:ext>
                  </a:extLst>
                </a:gridCol>
              </a:tblGrid>
              <a:tr h="338667">
                <a:tc>
                  <a:txBody>
                    <a:bodyPr/>
                    <a:lstStyle/>
                    <a:p>
                      <a:pPr algn="ctr"/>
                      <a:r>
                        <a:rPr lang="en-US" dirty="0">
                          <a:latin typeface="Verdana" pitchFamily="34" charset="0"/>
                          <a:ea typeface="Verdana" pitchFamily="34" charset="0"/>
                          <a:cs typeface="Verdana" pitchFamily="34" charset="0"/>
                        </a:rPr>
                        <a:t>Director</a:t>
                      </a:r>
                    </a:p>
                  </a:txBody>
                  <a:tcPr>
                    <a:solidFill>
                      <a:srgbClr val="001746"/>
                    </a:solidFill>
                  </a:tcPr>
                </a:tc>
                <a:extLst>
                  <a:ext uri="{0D108BD9-81ED-4DB2-BD59-A6C34878D82A}">
                    <a16:rowId xmlns="" xmlns:a16="http://schemas.microsoft.com/office/drawing/2014/main" val="10000"/>
                  </a:ext>
                </a:extLst>
              </a:tr>
              <a:tr h="472440">
                <a:tc>
                  <a:txBody>
                    <a:bodyPr/>
                    <a:lstStyle/>
                    <a:p>
                      <a:pPr algn="ctr"/>
                      <a:r>
                        <a:rPr lang="en-US" sz="1200" b="1" baseline="0" dirty="0" smtClean="0">
                          <a:latin typeface="Verdana" pitchFamily="34" charset="0"/>
                          <a:ea typeface="Verdana" pitchFamily="34" charset="0"/>
                          <a:cs typeface="Verdana" pitchFamily="34" charset="0"/>
                        </a:rPr>
                        <a:t>$23,362,802</a:t>
                      </a:r>
                      <a:endParaRPr lang="en-US" sz="1200" b="1" baseline="0" dirty="0">
                        <a:solidFill>
                          <a:srgbClr val="FF0000"/>
                        </a:solidFill>
                        <a:latin typeface="Verdana" pitchFamily="34" charset="0"/>
                        <a:ea typeface="Verdana" pitchFamily="34" charset="0"/>
                        <a:cs typeface="Verdana" pitchFamily="34" charset="0"/>
                      </a:endParaRPr>
                    </a:p>
                    <a:p>
                      <a:pPr algn="ctr"/>
                      <a:r>
                        <a:rPr lang="en-US" sz="1200" b="1" baseline="0" dirty="0">
                          <a:latin typeface="Verdana" pitchFamily="34" charset="0"/>
                          <a:ea typeface="Verdana" pitchFamily="34" charset="0"/>
                          <a:cs typeface="Verdana" pitchFamily="34" charset="0"/>
                        </a:rPr>
                        <a:t>FTEs </a:t>
                      </a:r>
                      <a:r>
                        <a:rPr lang="en-US" sz="1200" b="1" baseline="0" dirty="0" smtClean="0">
                          <a:latin typeface="Verdana" pitchFamily="34" charset="0"/>
                          <a:ea typeface="Verdana" pitchFamily="34" charset="0"/>
                          <a:cs typeface="Verdana" pitchFamily="34" charset="0"/>
                        </a:rPr>
                        <a:t>158.5</a:t>
                      </a:r>
                      <a:endParaRPr lang="en-US" sz="1200" b="1" dirty="0">
                        <a:latin typeface="Verdana" pitchFamily="34" charset="0"/>
                        <a:ea typeface="Verdana" pitchFamily="34" charset="0"/>
                        <a:cs typeface="Verdana" pitchFamily="34" charset="0"/>
                      </a:endParaRPr>
                    </a:p>
                  </a:txBody>
                  <a:tcPr>
                    <a:solidFill>
                      <a:schemeClr val="bg1">
                        <a:lumMod val="85000"/>
                      </a:schemeClr>
                    </a:solidFill>
                  </a:tcPr>
                </a:tc>
                <a:extLst>
                  <a:ext uri="{0D108BD9-81ED-4DB2-BD59-A6C34878D82A}">
                    <a16:rowId xmlns=""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518689941"/>
              </p:ext>
            </p:extLst>
          </p:nvPr>
        </p:nvGraphicFramePr>
        <p:xfrm>
          <a:off x="647700" y="2942459"/>
          <a:ext cx="1295400" cy="883792"/>
        </p:xfrm>
        <a:graphic>
          <a:graphicData uri="http://schemas.openxmlformats.org/drawingml/2006/table">
            <a:tbl>
              <a:tblPr/>
              <a:tblGrid>
                <a:gridCol w="1295400">
                  <a:extLst>
                    <a:ext uri="{9D8B030D-6E8A-4147-A177-3AD203B41FA5}">
                      <a16:colId xmlns="" xmlns:a16="http://schemas.microsoft.com/office/drawing/2014/main" val="20000"/>
                    </a:ext>
                  </a:extLst>
                </a:gridCol>
              </a:tblGrid>
              <a:tr h="396875">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FFFFFF"/>
                          </a:solidFill>
                          <a:effectLst/>
                          <a:latin typeface="Verdana" pitchFamily="34" charset="0"/>
                          <a:cs typeface="Arial" charset="0"/>
                        </a:rPr>
                        <a:t>Director’s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FFFFFF"/>
                          </a:solidFill>
                          <a:effectLst/>
                          <a:latin typeface="Verdana" pitchFamily="34" charset="0"/>
                          <a:cs typeface="Arial" charset="0"/>
                        </a:rPr>
                        <a:t>Office</a:t>
                      </a:r>
                    </a:p>
                  </a:txBody>
                  <a:tcPr marT="45688" marB="4568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1746"/>
                    </a:solidFill>
                  </a:tcPr>
                </a:tc>
                <a:extLst>
                  <a:ext uri="{0D108BD9-81ED-4DB2-BD59-A6C34878D82A}">
                    <a16:rowId xmlns="" xmlns:a16="http://schemas.microsoft.com/office/drawing/2014/main" val="10000"/>
                  </a:ext>
                </a:extLst>
              </a:tr>
              <a:tr h="396875">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lvl="0" algn="ctr"/>
                      <a:r>
                        <a:rPr kumimoji="0" lang="en-US" altLang="en-US" sz="1000" b="1" i="0" u="none" strike="noStrike" cap="none" normalizeH="0" baseline="0" dirty="0" smtClean="0">
                          <a:ln>
                            <a:noFill/>
                          </a:ln>
                          <a:solidFill>
                            <a:srgbClr val="000000"/>
                          </a:solidFill>
                          <a:effectLst/>
                          <a:latin typeface="Verdana" pitchFamily="34" charset="0"/>
                          <a:cs typeface="Arial" charset="0"/>
                        </a:rPr>
                        <a:t>$4,068,074</a:t>
                      </a:r>
                    </a:p>
                    <a:p>
                      <a:pPr lvl="0" algn="ctr"/>
                      <a:r>
                        <a:rPr kumimoji="0" lang="en-US" altLang="en-US" sz="1000" b="1" i="0" u="none" strike="noStrike" cap="none" normalizeH="0" baseline="0" dirty="0" smtClean="0">
                          <a:ln>
                            <a:noFill/>
                          </a:ln>
                          <a:solidFill>
                            <a:srgbClr val="000000"/>
                          </a:solidFill>
                          <a:effectLst/>
                          <a:latin typeface="Verdana" pitchFamily="34" charset="0"/>
                          <a:cs typeface="Arial" charset="0"/>
                        </a:rPr>
                        <a:t>FTEs 19.5</a:t>
                      </a:r>
                      <a:endParaRPr kumimoji="0" lang="en-US" altLang="en-US" sz="1000" b="1" i="0" u="none" strike="noStrike" cap="none" normalizeH="0" baseline="0" dirty="0">
                        <a:ln>
                          <a:noFill/>
                        </a:ln>
                        <a:solidFill>
                          <a:srgbClr val="000000"/>
                        </a:solidFill>
                        <a:effectLst/>
                        <a:latin typeface="Verdana" pitchFamily="34" charset="0"/>
                        <a:cs typeface="Arial" charset="0"/>
                      </a:endParaRPr>
                    </a:p>
                  </a:txBody>
                  <a:tcPr marT="45688" marB="4568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extLst>
                  <a:ext uri="{0D108BD9-81ED-4DB2-BD59-A6C34878D82A}">
                    <a16:rowId xmlns="" xmlns:a16="http://schemas.microsoft.com/office/drawing/2014/main" val="10001"/>
                  </a:ext>
                </a:extLst>
              </a:tr>
            </a:tbl>
          </a:graphicData>
        </a:graphic>
      </p:graphicFrame>
      <p:sp>
        <p:nvSpPr>
          <p:cNvPr id="9238" name="TextBox 10"/>
          <p:cNvSpPr txBox="1">
            <a:spLocks noChangeArrowheads="1"/>
          </p:cNvSpPr>
          <p:nvPr/>
        </p:nvSpPr>
        <p:spPr bwMode="auto">
          <a:xfrm>
            <a:off x="647700" y="3861305"/>
            <a:ext cx="153865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09538" indent="-109538"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 typeface="Wingdings" pitchFamily="2" charset="2"/>
              <a:buChar char="§"/>
            </a:pPr>
            <a:r>
              <a:rPr lang="en-US" altLang="en-US" sz="1200" dirty="0" smtClean="0">
                <a:latin typeface="Verdana" pitchFamily="34" charset="0"/>
                <a:ea typeface="Verdana" pitchFamily="34" charset="0"/>
                <a:cs typeface="Verdana" pitchFamily="34" charset="0"/>
              </a:rPr>
              <a:t>Strategic </a:t>
            </a:r>
            <a:r>
              <a:rPr lang="en-US" altLang="en-US" sz="1200" dirty="0">
                <a:latin typeface="Verdana" pitchFamily="34" charset="0"/>
                <a:ea typeface="Verdana" pitchFamily="34" charset="0"/>
                <a:cs typeface="Verdana" pitchFamily="34" charset="0"/>
              </a:rPr>
              <a:t>Planning </a:t>
            </a:r>
            <a:endParaRPr lang="en-US" altLang="en-US" sz="1200" dirty="0" smtClean="0">
              <a:latin typeface="Verdana" pitchFamily="34" charset="0"/>
              <a:ea typeface="Verdana" pitchFamily="34" charset="0"/>
              <a:cs typeface="Verdana" pitchFamily="34" charset="0"/>
            </a:endParaRPr>
          </a:p>
          <a:p>
            <a:pPr eaLnBrk="1" hangingPunct="1">
              <a:spcBef>
                <a:spcPct val="0"/>
              </a:spcBef>
              <a:buFont typeface="Wingdings" pitchFamily="2" charset="2"/>
              <a:buChar char="§"/>
            </a:pPr>
            <a:r>
              <a:rPr lang="en-US" altLang="en-US" sz="1200" dirty="0" smtClean="0">
                <a:latin typeface="Verdana" pitchFamily="34" charset="0"/>
                <a:ea typeface="Verdana" pitchFamily="34" charset="0"/>
                <a:cs typeface="Verdana" pitchFamily="34" charset="0"/>
              </a:rPr>
              <a:t>Council Support</a:t>
            </a:r>
          </a:p>
          <a:p>
            <a:pPr eaLnBrk="1" hangingPunct="1">
              <a:spcBef>
                <a:spcPct val="0"/>
              </a:spcBef>
              <a:buFont typeface="Wingdings" pitchFamily="2" charset="2"/>
              <a:buChar char="§"/>
            </a:pPr>
            <a:r>
              <a:rPr lang="en-US" altLang="en-US" sz="1200" dirty="0" smtClean="0">
                <a:latin typeface="Verdana" pitchFamily="34" charset="0"/>
                <a:ea typeface="Verdana" pitchFamily="34" charset="0"/>
                <a:cs typeface="Verdana" pitchFamily="34" charset="0"/>
              </a:rPr>
              <a:t>Public </a:t>
            </a:r>
            <a:r>
              <a:rPr lang="en-US" altLang="en-US" sz="1200" dirty="0">
                <a:latin typeface="Verdana" pitchFamily="34" charset="0"/>
                <a:ea typeface="Verdana" pitchFamily="34" charset="0"/>
                <a:cs typeface="Verdana" pitchFamily="34" charset="0"/>
              </a:rPr>
              <a:t>Information </a:t>
            </a:r>
            <a:r>
              <a:rPr lang="en-US" altLang="en-US" sz="1200" dirty="0" smtClean="0">
                <a:latin typeface="Verdana" pitchFamily="34" charset="0"/>
                <a:ea typeface="Verdana" pitchFamily="34" charset="0"/>
                <a:cs typeface="Verdana" pitchFamily="34" charset="0"/>
              </a:rPr>
              <a:t>Support</a:t>
            </a:r>
          </a:p>
          <a:p>
            <a:pPr eaLnBrk="1" hangingPunct="1">
              <a:spcBef>
                <a:spcPct val="0"/>
              </a:spcBef>
              <a:buFont typeface="Wingdings" pitchFamily="2" charset="2"/>
              <a:buChar char="§"/>
            </a:pPr>
            <a:r>
              <a:rPr lang="en-US" altLang="en-US" sz="1200" dirty="0" smtClean="0">
                <a:latin typeface="Verdana" pitchFamily="34" charset="0"/>
                <a:ea typeface="Verdana" pitchFamily="34" charset="0"/>
                <a:cs typeface="Verdana" pitchFamily="34" charset="0"/>
              </a:rPr>
              <a:t>Contract Compliance</a:t>
            </a:r>
          </a:p>
          <a:p>
            <a:pPr eaLnBrk="1" hangingPunct="1">
              <a:spcBef>
                <a:spcPct val="0"/>
              </a:spcBef>
              <a:buFont typeface="Wingdings" pitchFamily="2" charset="2"/>
              <a:buChar char="§"/>
            </a:pPr>
            <a:r>
              <a:rPr lang="en-US" altLang="en-US" sz="1200" dirty="0" smtClean="0">
                <a:latin typeface="Verdana" pitchFamily="34" charset="0"/>
                <a:ea typeface="Verdana" pitchFamily="34" charset="0"/>
                <a:cs typeface="Verdana" pitchFamily="34" charset="0"/>
              </a:rPr>
              <a:t>Cybersecurity</a:t>
            </a:r>
          </a:p>
          <a:p>
            <a:pPr eaLnBrk="1" hangingPunct="1">
              <a:spcBef>
                <a:spcPct val="0"/>
              </a:spcBef>
              <a:buFont typeface="Wingdings" pitchFamily="2" charset="2"/>
              <a:buChar char="§"/>
            </a:pPr>
            <a:r>
              <a:rPr lang="en-US" altLang="en-US" sz="1200" dirty="0" smtClean="0">
                <a:latin typeface="Verdana" pitchFamily="34" charset="0"/>
                <a:ea typeface="Verdana" pitchFamily="34" charset="0"/>
                <a:cs typeface="Verdana" pitchFamily="34" charset="0"/>
              </a:rPr>
              <a:t>Procurement </a:t>
            </a:r>
          </a:p>
          <a:p>
            <a:pPr eaLnBrk="1" hangingPunct="1">
              <a:spcBef>
                <a:spcPct val="0"/>
              </a:spcBef>
              <a:buFont typeface="Wingdings" pitchFamily="2" charset="2"/>
              <a:buChar char="§"/>
            </a:pPr>
            <a:r>
              <a:rPr lang="en-US" altLang="en-US" sz="1200" dirty="0" smtClean="0">
                <a:latin typeface="Verdana" pitchFamily="34" charset="0"/>
                <a:ea typeface="Verdana" pitchFamily="34" charset="0"/>
                <a:cs typeface="Verdana" pitchFamily="34" charset="0"/>
              </a:rPr>
              <a:t>Asset </a:t>
            </a:r>
            <a:r>
              <a:rPr lang="en-US" altLang="en-US" sz="1200" dirty="0">
                <a:latin typeface="Verdana" pitchFamily="34" charset="0"/>
                <a:ea typeface="Verdana" pitchFamily="34" charset="0"/>
                <a:cs typeface="Verdana" pitchFamily="34" charset="0"/>
              </a:rPr>
              <a:t>&amp; Records </a:t>
            </a:r>
            <a:r>
              <a:rPr lang="en-US" altLang="en-US" sz="1200" dirty="0" smtClean="0">
                <a:latin typeface="Verdana" pitchFamily="34" charset="0"/>
                <a:ea typeface="Verdana" pitchFamily="34" charset="0"/>
                <a:cs typeface="Verdana" pitchFamily="34" charset="0"/>
              </a:rPr>
              <a:t>Management</a:t>
            </a:r>
          </a:p>
          <a:p>
            <a:pPr eaLnBrk="1" hangingPunct="1">
              <a:spcBef>
                <a:spcPct val="0"/>
              </a:spcBef>
              <a:buFont typeface="Wingdings" pitchFamily="2" charset="2"/>
              <a:buChar char="§"/>
            </a:pPr>
            <a:r>
              <a:rPr lang="en-US" altLang="en-US" sz="1200" dirty="0" smtClean="0">
                <a:latin typeface="Verdana" pitchFamily="34" charset="0"/>
                <a:ea typeface="Verdana" pitchFamily="34" charset="0"/>
                <a:cs typeface="Verdana" pitchFamily="34" charset="0"/>
              </a:rPr>
              <a:t>Operational </a:t>
            </a:r>
            <a:r>
              <a:rPr lang="en-US" altLang="en-US" sz="1200" dirty="0">
                <a:latin typeface="Verdana" pitchFamily="34" charset="0"/>
                <a:ea typeface="Verdana" pitchFamily="34" charset="0"/>
                <a:cs typeface="Verdana" pitchFamily="34" charset="0"/>
              </a:rPr>
              <a:t>Admin Support </a:t>
            </a:r>
            <a:endParaRPr lang="en-US" altLang="en-US" sz="1200" dirty="0" smtClean="0">
              <a:latin typeface="Verdana" pitchFamily="34" charset="0"/>
              <a:ea typeface="Verdana" pitchFamily="34" charset="0"/>
              <a:cs typeface="Verdana"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65737681"/>
              </p:ext>
            </p:extLst>
          </p:nvPr>
        </p:nvGraphicFramePr>
        <p:xfrm>
          <a:off x="4523239" y="2914864"/>
          <a:ext cx="1423194" cy="895136"/>
        </p:xfrm>
        <a:graphic>
          <a:graphicData uri="http://schemas.openxmlformats.org/drawingml/2006/table">
            <a:tbl>
              <a:tblPr firstRow="1" bandRow="1">
                <a:tableStyleId>{21E4AEA4-8DFA-4A89-87EB-49C32662AFE0}</a:tableStyleId>
              </a:tblPr>
              <a:tblGrid>
                <a:gridCol w="1423194">
                  <a:extLst>
                    <a:ext uri="{9D8B030D-6E8A-4147-A177-3AD203B41FA5}">
                      <a16:colId xmlns="" xmlns:a16="http://schemas.microsoft.com/office/drawing/2014/main" val="20000"/>
                    </a:ext>
                  </a:extLst>
                </a:gridCol>
              </a:tblGrid>
              <a:tr h="498982">
                <a:tc>
                  <a:txBody>
                    <a:bodyPr/>
                    <a:lstStyle/>
                    <a:p>
                      <a:pPr algn="ctr"/>
                      <a:r>
                        <a:rPr lang="en-US" sz="1200" dirty="0" smtClean="0">
                          <a:latin typeface="Verdana" pitchFamily="34" charset="0"/>
                          <a:ea typeface="Verdana" pitchFamily="34" charset="0"/>
                          <a:cs typeface="Verdana" pitchFamily="34" charset="0"/>
                        </a:rPr>
                        <a:t>Enterprise Infrastructure</a:t>
                      </a:r>
                      <a:endParaRPr lang="en-US" sz="1200" dirty="0">
                        <a:latin typeface="Verdana" pitchFamily="34" charset="0"/>
                        <a:ea typeface="Verdana" pitchFamily="34" charset="0"/>
                        <a:cs typeface="Verdana" pitchFamily="34" charset="0"/>
                      </a:endParaRPr>
                    </a:p>
                  </a:txBody>
                  <a:tcPr marT="45677" marB="45677">
                    <a:solidFill>
                      <a:srgbClr val="001746"/>
                    </a:solidFill>
                  </a:tcPr>
                </a:tc>
                <a:extLst>
                  <a:ext uri="{0D108BD9-81ED-4DB2-BD59-A6C34878D82A}">
                    <a16:rowId xmlns="" xmlns:a16="http://schemas.microsoft.com/office/drawing/2014/main" val="10000"/>
                  </a:ext>
                </a:extLst>
              </a:tr>
              <a:tr h="396082">
                <a:tc>
                  <a:txBody>
                    <a:bodyPr/>
                    <a:lstStyle/>
                    <a:p>
                      <a:pPr lvl="0" algn="ctr"/>
                      <a:r>
                        <a:rPr lang="en-US" sz="1000" b="1" dirty="0" smtClean="0">
                          <a:latin typeface="Verdana" pitchFamily="34" charset="0"/>
                          <a:ea typeface="Verdana" pitchFamily="34" charset="0"/>
                          <a:cs typeface="Verdana" pitchFamily="34" charset="0"/>
                        </a:rPr>
                        <a:t>$7,161,211</a:t>
                      </a:r>
                    </a:p>
                    <a:p>
                      <a:pPr lvl="0" algn="ctr"/>
                      <a:r>
                        <a:rPr lang="en-US" sz="1000" b="1" dirty="0" smtClean="0">
                          <a:latin typeface="Verdana" pitchFamily="34" charset="0"/>
                          <a:ea typeface="Verdana" pitchFamily="34" charset="0"/>
                          <a:cs typeface="Verdana" pitchFamily="34" charset="0"/>
                        </a:rPr>
                        <a:t>FTEs 62.5</a:t>
                      </a:r>
                      <a:endParaRPr lang="en-US" sz="1000" b="1" dirty="0">
                        <a:latin typeface="Verdana" pitchFamily="34" charset="0"/>
                        <a:ea typeface="Verdana" pitchFamily="34" charset="0"/>
                        <a:cs typeface="Verdana" pitchFamily="34" charset="0"/>
                      </a:endParaRPr>
                    </a:p>
                  </a:txBody>
                  <a:tcPr marT="45677" marB="45677">
                    <a:solidFill>
                      <a:schemeClr val="bg1">
                        <a:lumMod val="85000"/>
                      </a:schemeClr>
                    </a:solidFill>
                  </a:tcPr>
                </a:tc>
                <a:extLst>
                  <a:ext uri="{0D108BD9-81ED-4DB2-BD59-A6C34878D82A}">
                    <a16:rowId xmlns="" xmlns:a16="http://schemas.microsoft.com/office/drawing/2014/main" val="10001"/>
                  </a:ext>
                </a:extLst>
              </a:tr>
            </a:tbl>
          </a:graphicData>
        </a:graphic>
      </p:graphicFrame>
      <p:sp>
        <p:nvSpPr>
          <p:cNvPr id="9247" name="TextBox 11"/>
          <p:cNvSpPr txBox="1">
            <a:spLocks noChangeArrowheads="1"/>
          </p:cNvSpPr>
          <p:nvPr/>
        </p:nvSpPr>
        <p:spPr bwMode="auto">
          <a:xfrm>
            <a:off x="4578199" y="3962748"/>
            <a:ext cx="1523999"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09538" indent="-109538"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 typeface="Wingdings" pitchFamily="2" charset="2"/>
              <a:buChar char="§"/>
            </a:pPr>
            <a:r>
              <a:rPr lang="en-US" altLang="en-US" sz="1200" dirty="0">
                <a:latin typeface="Verdana" pitchFamily="34" charset="0"/>
                <a:ea typeface="Verdana" pitchFamily="34" charset="0"/>
                <a:cs typeface="Verdana" pitchFamily="34" charset="0"/>
              </a:rPr>
              <a:t> Incident </a:t>
            </a:r>
            <a:r>
              <a:rPr lang="en-US" altLang="en-US" sz="1200" dirty="0" smtClean="0">
                <a:latin typeface="Verdana" pitchFamily="34" charset="0"/>
                <a:ea typeface="Verdana" pitchFamily="34" charset="0"/>
                <a:cs typeface="Verdana" pitchFamily="34" charset="0"/>
              </a:rPr>
              <a:t>Management</a:t>
            </a:r>
          </a:p>
          <a:p>
            <a:pPr eaLnBrk="1" hangingPunct="1">
              <a:spcBef>
                <a:spcPct val="0"/>
              </a:spcBef>
              <a:buFont typeface="Wingdings" pitchFamily="2" charset="2"/>
              <a:buChar char="§"/>
            </a:pPr>
            <a:r>
              <a:rPr lang="en-US" altLang="en-US" sz="1200" dirty="0" smtClean="0">
                <a:latin typeface="Verdana" pitchFamily="34" charset="0"/>
                <a:ea typeface="Verdana" pitchFamily="34" charset="0"/>
                <a:cs typeface="Verdana" pitchFamily="34" charset="0"/>
              </a:rPr>
              <a:t>Desktop Support </a:t>
            </a:r>
          </a:p>
          <a:p>
            <a:pPr eaLnBrk="1" hangingPunct="1">
              <a:spcBef>
                <a:spcPct val="0"/>
              </a:spcBef>
              <a:buFont typeface="Wingdings" pitchFamily="2" charset="2"/>
              <a:buChar char="§"/>
            </a:pPr>
            <a:r>
              <a:rPr lang="en-US" altLang="en-US" sz="1200" dirty="0" smtClean="0">
                <a:latin typeface="Verdana" pitchFamily="34" charset="0"/>
                <a:ea typeface="Verdana" pitchFamily="34" charset="0"/>
                <a:cs typeface="Verdana" pitchFamily="34" charset="0"/>
              </a:rPr>
              <a:t>Network </a:t>
            </a:r>
            <a:r>
              <a:rPr lang="en-US" altLang="en-US" sz="1200" dirty="0">
                <a:latin typeface="Verdana" pitchFamily="34" charset="0"/>
                <a:ea typeface="Verdana" pitchFamily="34" charset="0"/>
                <a:cs typeface="Verdana" pitchFamily="34" charset="0"/>
              </a:rPr>
              <a:t>Data </a:t>
            </a:r>
            <a:r>
              <a:rPr lang="en-US" altLang="en-US" sz="1200" dirty="0" smtClean="0">
                <a:latin typeface="Verdana" pitchFamily="34" charset="0"/>
                <a:ea typeface="Verdana" pitchFamily="34" charset="0"/>
                <a:cs typeface="Verdana" pitchFamily="34" charset="0"/>
              </a:rPr>
              <a:t>Services</a:t>
            </a:r>
          </a:p>
          <a:p>
            <a:pPr eaLnBrk="1" hangingPunct="1">
              <a:spcBef>
                <a:spcPct val="0"/>
              </a:spcBef>
              <a:buFont typeface="Wingdings" pitchFamily="2" charset="2"/>
              <a:buChar char="§"/>
            </a:pPr>
            <a:r>
              <a:rPr lang="en-US" altLang="en-US" sz="1200" dirty="0" smtClean="0">
                <a:latin typeface="Verdana" pitchFamily="34" charset="0"/>
                <a:ea typeface="Verdana" pitchFamily="34" charset="0"/>
                <a:cs typeface="Verdana" pitchFamily="34" charset="0"/>
              </a:rPr>
              <a:t>Network </a:t>
            </a:r>
            <a:r>
              <a:rPr lang="en-US" altLang="en-US" sz="1200" dirty="0">
                <a:latin typeface="Verdana" pitchFamily="34" charset="0"/>
                <a:ea typeface="Verdana" pitchFamily="34" charset="0"/>
                <a:cs typeface="Verdana" pitchFamily="34" charset="0"/>
              </a:rPr>
              <a:t>Voice Services </a:t>
            </a:r>
            <a:endParaRPr lang="en-US" altLang="en-US" sz="1200" dirty="0" smtClean="0">
              <a:latin typeface="Verdana" pitchFamily="34" charset="0"/>
              <a:ea typeface="Verdana" pitchFamily="34" charset="0"/>
              <a:cs typeface="Verdana" pitchFamily="34" charset="0"/>
            </a:endParaRPr>
          </a:p>
          <a:p>
            <a:pPr eaLnBrk="1" hangingPunct="1">
              <a:spcBef>
                <a:spcPct val="0"/>
              </a:spcBef>
              <a:buFont typeface="Wingdings" pitchFamily="2" charset="2"/>
              <a:buChar char="§"/>
            </a:pPr>
            <a:r>
              <a:rPr lang="en-US" altLang="en-US" sz="1200" dirty="0" smtClean="0">
                <a:latin typeface="Verdana" pitchFamily="34" charset="0"/>
                <a:ea typeface="Verdana" pitchFamily="34" charset="0"/>
                <a:cs typeface="Verdana" pitchFamily="34" charset="0"/>
              </a:rPr>
              <a:t>IT </a:t>
            </a:r>
            <a:r>
              <a:rPr lang="en-US" altLang="en-US" sz="1200" dirty="0">
                <a:latin typeface="Verdana" pitchFamily="34" charset="0"/>
                <a:ea typeface="Verdana" pitchFamily="34" charset="0"/>
                <a:cs typeface="Verdana" pitchFamily="34" charset="0"/>
              </a:rPr>
              <a:t>Server System Support &amp; Maintenance </a:t>
            </a:r>
          </a:p>
        </p:txBody>
      </p:sp>
      <p:graphicFrame>
        <p:nvGraphicFramePr>
          <p:cNvPr id="17" name="Table 16"/>
          <p:cNvGraphicFramePr>
            <a:graphicFrameLocks noGrp="1"/>
          </p:cNvGraphicFramePr>
          <p:nvPr>
            <p:extLst>
              <p:ext uri="{D42A27DB-BD31-4B8C-83A1-F6EECF244321}">
                <p14:modId xmlns:p14="http://schemas.microsoft.com/office/powerpoint/2010/main" val="1563952976"/>
              </p:ext>
            </p:extLst>
          </p:nvPr>
        </p:nvGraphicFramePr>
        <p:xfrm>
          <a:off x="6486725" y="2928037"/>
          <a:ext cx="1327150" cy="896858"/>
        </p:xfrm>
        <a:graphic>
          <a:graphicData uri="http://schemas.openxmlformats.org/drawingml/2006/table">
            <a:tbl>
              <a:tblPr firstRow="1" bandRow="1">
                <a:tableStyleId>{21E4AEA4-8DFA-4A89-87EB-49C32662AFE0}</a:tableStyleId>
              </a:tblPr>
              <a:tblGrid>
                <a:gridCol w="1327150">
                  <a:extLst>
                    <a:ext uri="{9D8B030D-6E8A-4147-A177-3AD203B41FA5}">
                      <a16:colId xmlns="" xmlns:a16="http://schemas.microsoft.com/office/drawing/2014/main" val="20000"/>
                    </a:ext>
                  </a:extLst>
                </a:gridCol>
              </a:tblGrid>
              <a:tr h="448388">
                <a:tc>
                  <a:txBody>
                    <a:bodyPr/>
                    <a:lstStyle/>
                    <a:p>
                      <a:pPr algn="ctr"/>
                      <a:r>
                        <a:rPr lang="en-US" sz="1200" dirty="0" smtClean="0">
                          <a:latin typeface="Verdana" pitchFamily="34" charset="0"/>
                          <a:ea typeface="Verdana" pitchFamily="34" charset="0"/>
                          <a:cs typeface="Verdana" pitchFamily="34" charset="0"/>
                        </a:rPr>
                        <a:t>Public Safety</a:t>
                      </a:r>
                      <a:endParaRPr lang="en-US" sz="1200" dirty="0">
                        <a:latin typeface="Verdana" pitchFamily="34" charset="0"/>
                        <a:ea typeface="Verdana" pitchFamily="34" charset="0"/>
                        <a:cs typeface="Verdana" pitchFamily="34" charset="0"/>
                      </a:endParaRPr>
                    </a:p>
                  </a:txBody>
                  <a:tcPr marL="91398" marR="91398" marT="45677" marB="45677">
                    <a:solidFill>
                      <a:srgbClr val="001746"/>
                    </a:solidFill>
                  </a:tcPr>
                </a:tc>
                <a:extLst>
                  <a:ext uri="{0D108BD9-81ED-4DB2-BD59-A6C34878D82A}">
                    <a16:rowId xmlns="" xmlns:a16="http://schemas.microsoft.com/office/drawing/2014/main" val="10000"/>
                  </a:ext>
                </a:extLst>
              </a:tr>
              <a:tr h="448470">
                <a:tc>
                  <a:txBody>
                    <a:bodyPr/>
                    <a:lstStyle/>
                    <a:p>
                      <a:pPr algn="ctr"/>
                      <a:r>
                        <a:rPr lang="en-US" sz="1000" b="1" dirty="0" smtClean="0">
                          <a:latin typeface="Verdana" pitchFamily="34" charset="0"/>
                          <a:ea typeface="Verdana" pitchFamily="34" charset="0"/>
                          <a:cs typeface="Verdana" pitchFamily="34" charset="0"/>
                        </a:rPr>
                        <a:t>$5,457,516</a:t>
                      </a:r>
                    </a:p>
                    <a:p>
                      <a:pPr algn="ctr"/>
                      <a:r>
                        <a:rPr lang="en-US" sz="1000" b="1" dirty="0" smtClean="0">
                          <a:latin typeface="Verdana" pitchFamily="34" charset="0"/>
                          <a:ea typeface="Verdana" pitchFamily="34" charset="0"/>
                          <a:cs typeface="Verdana" pitchFamily="34" charset="0"/>
                        </a:rPr>
                        <a:t>FTEs 30.5</a:t>
                      </a:r>
                      <a:endParaRPr lang="en-US" sz="1000" b="1" dirty="0">
                        <a:latin typeface="Verdana" pitchFamily="34" charset="0"/>
                        <a:ea typeface="Verdana" pitchFamily="34" charset="0"/>
                        <a:cs typeface="Verdana" pitchFamily="34" charset="0"/>
                      </a:endParaRPr>
                    </a:p>
                  </a:txBody>
                  <a:tcPr marL="91398" marR="91398" marT="45677" marB="45677">
                    <a:solidFill>
                      <a:schemeClr val="bg1">
                        <a:lumMod val="85000"/>
                      </a:schemeClr>
                    </a:solidFill>
                  </a:tcPr>
                </a:tc>
                <a:extLst>
                  <a:ext uri="{0D108BD9-81ED-4DB2-BD59-A6C34878D82A}">
                    <a16:rowId xmlns="" xmlns:a16="http://schemas.microsoft.com/office/drawing/2014/main" val="10001"/>
                  </a:ext>
                </a:extLst>
              </a:tr>
            </a:tbl>
          </a:graphicData>
        </a:graphic>
      </p:graphicFrame>
      <p:sp>
        <p:nvSpPr>
          <p:cNvPr id="9274" name="TextBox 17"/>
          <p:cNvSpPr txBox="1">
            <a:spLocks noChangeArrowheads="1"/>
          </p:cNvSpPr>
          <p:nvPr/>
        </p:nvSpPr>
        <p:spPr bwMode="auto">
          <a:xfrm>
            <a:off x="6527104" y="3979956"/>
            <a:ext cx="1579563"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9538" indent="-109538"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 typeface="Wingdings" pitchFamily="2" charset="2"/>
              <a:buChar char="§"/>
            </a:pPr>
            <a:r>
              <a:rPr lang="en-US" altLang="en-US" sz="1200" dirty="0">
                <a:latin typeface="Verdana" pitchFamily="34" charset="0"/>
                <a:ea typeface="Verdana" pitchFamily="34" charset="0"/>
                <a:cs typeface="Verdana" pitchFamily="34" charset="0"/>
              </a:rPr>
              <a:t>Public Safety Infrastructure </a:t>
            </a:r>
            <a:r>
              <a:rPr lang="en-US" altLang="en-US" sz="1200" dirty="0" smtClean="0">
                <a:latin typeface="Verdana" pitchFamily="34" charset="0"/>
                <a:ea typeface="Verdana" pitchFamily="34" charset="0"/>
                <a:cs typeface="Verdana" pitchFamily="34" charset="0"/>
              </a:rPr>
              <a:t>Services</a:t>
            </a:r>
          </a:p>
          <a:p>
            <a:pPr eaLnBrk="1" hangingPunct="1">
              <a:spcBef>
                <a:spcPct val="0"/>
              </a:spcBef>
              <a:buFont typeface="Wingdings" pitchFamily="2" charset="2"/>
              <a:buChar char="§"/>
            </a:pPr>
            <a:r>
              <a:rPr lang="en-US" altLang="en-US" sz="1200" dirty="0" smtClean="0">
                <a:latin typeface="Verdana" pitchFamily="34" charset="0"/>
                <a:ea typeface="Verdana" pitchFamily="34" charset="0"/>
                <a:cs typeface="Verdana" pitchFamily="34" charset="0"/>
              </a:rPr>
              <a:t>Subscriber Services</a:t>
            </a:r>
          </a:p>
          <a:p>
            <a:pPr eaLnBrk="1" hangingPunct="1">
              <a:spcBef>
                <a:spcPct val="0"/>
              </a:spcBef>
              <a:buFont typeface="Wingdings" pitchFamily="2" charset="2"/>
              <a:buChar char="§"/>
            </a:pPr>
            <a:r>
              <a:rPr lang="en-US" altLang="en-US" sz="1200" dirty="0" smtClean="0">
                <a:latin typeface="Verdana" pitchFamily="34" charset="0"/>
                <a:ea typeface="Verdana" pitchFamily="34" charset="0"/>
                <a:cs typeface="Verdana" pitchFamily="34" charset="0"/>
              </a:rPr>
              <a:t>Field Services</a:t>
            </a:r>
          </a:p>
          <a:p>
            <a:pPr eaLnBrk="1" hangingPunct="1">
              <a:spcBef>
                <a:spcPct val="0"/>
              </a:spcBef>
              <a:buFont typeface="Wingdings" pitchFamily="2" charset="2"/>
              <a:buChar char="§"/>
            </a:pPr>
            <a:r>
              <a:rPr lang="en-US" altLang="en-US" sz="1200" dirty="0" smtClean="0">
                <a:latin typeface="Verdana" pitchFamily="34" charset="0"/>
                <a:ea typeface="Verdana" pitchFamily="34" charset="0"/>
                <a:cs typeface="Verdana" pitchFamily="34" charset="0"/>
              </a:rPr>
              <a:t>Radio </a:t>
            </a:r>
            <a:r>
              <a:rPr lang="en-US" altLang="en-US" sz="1200" dirty="0">
                <a:latin typeface="Verdana" pitchFamily="34" charset="0"/>
                <a:ea typeface="Verdana" pitchFamily="34" charset="0"/>
                <a:cs typeface="Verdana" pitchFamily="34" charset="0"/>
              </a:rPr>
              <a:t>System </a:t>
            </a:r>
            <a:r>
              <a:rPr lang="en-US" altLang="en-US" sz="1200" dirty="0" smtClean="0">
                <a:latin typeface="Verdana" pitchFamily="34" charset="0"/>
                <a:ea typeface="Verdana" pitchFamily="34" charset="0"/>
                <a:cs typeface="Verdana" pitchFamily="34" charset="0"/>
              </a:rPr>
              <a:t>Training</a:t>
            </a:r>
          </a:p>
          <a:p>
            <a:pPr eaLnBrk="1" hangingPunct="1">
              <a:spcBef>
                <a:spcPct val="0"/>
              </a:spcBef>
              <a:buFont typeface="Wingdings" pitchFamily="2" charset="2"/>
              <a:buChar char="§"/>
            </a:pPr>
            <a:r>
              <a:rPr lang="en-US" altLang="en-US" sz="1200" dirty="0" smtClean="0">
                <a:latin typeface="Verdana" pitchFamily="34" charset="0"/>
                <a:ea typeface="Verdana" pitchFamily="34" charset="0"/>
                <a:cs typeface="Verdana" pitchFamily="34" charset="0"/>
              </a:rPr>
              <a:t>Houston </a:t>
            </a:r>
            <a:r>
              <a:rPr lang="en-US" altLang="en-US" sz="1200" dirty="0">
                <a:latin typeface="Verdana" pitchFamily="34" charset="0"/>
                <a:ea typeface="Verdana" pitchFamily="34" charset="0"/>
                <a:cs typeface="Verdana" pitchFamily="34" charset="0"/>
              </a:rPr>
              <a:t>Emergency Center IT Support </a:t>
            </a:r>
          </a:p>
          <a:p>
            <a:pPr marL="0" indent="0" eaLnBrk="1" hangingPunct="1">
              <a:spcBef>
                <a:spcPct val="0"/>
              </a:spcBef>
              <a:buNone/>
            </a:pPr>
            <a:endParaRPr lang="en-US" altLang="en-US" sz="1200" dirty="0">
              <a:latin typeface="Verdana" pitchFamily="34" charset="0"/>
              <a:ea typeface="Verdana" pitchFamily="34" charset="0"/>
              <a:cs typeface="Verdana" pitchFamily="34" charset="0"/>
            </a:endParaRPr>
          </a:p>
          <a:p>
            <a:pPr eaLnBrk="1" hangingPunct="1">
              <a:spcBef>
                <a:spcPct val="0"/>
              </a:spcBef>
              <a:buFont typeface="Wingdings" pitchFamily="2" charset="2"/>
              <a:buChar char="§"/>
            </a:pPr>
            <a:endParaRPr lang="en-US" altLang="en-US" sz="1000" dirty="0">
              <a:solidFill>
                <a:srgbClr val="000066"/>
              </a:solidFill>
            </a:endParaRPr>
          </a:p>
          <a:p>
            <a:pPr eaLnBrk="1" hangingPunct="1">
              <a:spcBef>
                <a:spcPct val="0"/>
              </a:spcBef>
              <a:buFont typeface="Wingdings" pitchFamily="2" charset="2"/>
              <a:buChar char="§"/>
            </a:pPr>
            <a:endParaRPr lang="en-US" altLang="en-US" sz="1000" dirty="0">
              <a:solidFill>
                <a:srgbClr val="000066"/>
              </a:solidFill>
            </a:endParaRPr>
          </a:p>
        </p:txBody>
      </p:sp>
      <p:cxnSp>
        <p:nvCxnSpPr>
          <p:cNvPr id="20" name="Straight Connector 19"/>
          <p:cNvCxnSpPr/>
          <p:nvPr/>
        </p:nvCxnSpPr>
        <p:spPr>
          <a:xfrm rot="5400000" flipH="1" flipV="1">
            <a:off x="4091836" y="2474760"/>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295400" y="2665019"/>
            <a:ext cx="5903967" cy="213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284" name="Picture 28" descr="houstonseal-color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3" y="152400"/>
            <a:ext cx="8286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 name="Straight Connector 32"/>
          <p:cNvCxnSpPr/>
          <p:nvPr/>
        </p:nvCxnSpPr>
        <p:spPr>
          <a:xfrm flipV="1">
            <a:off x="5234836" y="2665019"/>
            <a:ext cx="0" cy="2630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1295400" y="2675706"/>
            <a:ext cx="0" cy="2839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7" name="Table 26"/>
          <p:cNvGraphicFramePr>
            <a:graphicFrameLocks noGrp="1"/>
          </p:cNvGraphicFramePr>
          <p:nvPr>
            <p:extLst>
              <p:ext uri="{D42A27DB-BD31-4B8C-83A1-F6EECF244321}">
                <p14:modId xmlns:p14="http://schemas.microsoft.com/office/powerpoint/2010/main" val="3587332116"/>
              </p:ext>
            </p:extLst>
          </p:nvPr>
        </p:nvGraphicFramePr>
        <p:xfrm>
          <a:off x="2610200" y="2930600"/>
          <a:ext cx="1295400" cy="883792"/>
        </p:xfrm>
        <a:graphic>
          <a:graphicData uri="http://schemas.openxmlformats.org/drawingml/2006/table">
            <a:tbl>
              <a:tblPr/>
              <a:tblGrid>
                <a:gridCol w="1295400">
                  <a:extLst>
                    <a:ext uri="{9D8B030D-6E8A-4147-A177-3AD203B41FA5}">
                      <a16:colId xmlns="" xmlns:a16="http://schemas.microsoft.com/office/drawing/2014/main" val="20000"/>
                    </a:ext>
                  </a:extLst>
                </a:gridCol>
              </a:tblGrid>
              <a:tr h="396875">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FFFFFF"/>
                          </a:solidFill>
                          <a:effectLst/>
                          <a:latin typeface="Verdana" pitchFamily="34" charset="0"/>
                          <a:cs typeface="Arial" charset="0"/>
                        </a:rPr>
                        <a:t>Enterprise Applications</a:t>
                      </a:r>
                      <a:endParaRPr kumimoji="0" lang="en-US" altLang="en-US" sz="1200" b="1" i="0" u="none" strike="noStrike" cap="none" normalizeH="0" baseline="0" dirty="0">
                        <a:ln>
                          <a:noFill/>
                        </a:ln>
                        <a:solidFill>
                          <a:srgbClr val="FFFFFF"/>
                        </a:solidFill>
                        <a:effectLst/>
                        <a:latin typeface="Verdana" pitchFamily="34" charset="0"/>
                        <a:cs typeface="Arial" charset="0"/>
                      </a:endParaRPr>
                    </a:p>
                  </a:txBody>
                  <a:tcPr marT="45688" marB="4568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1746"/>
                    </a:solidFill>
                  </a:tcPr>
                </a:tc>
                <a:extLst>
                  <a:ext uri="{0D108BD9-81ED-4DB2-BD59-A6C34878D82A}">
                    <a16:rowId xmlns="" xmlns:a16="http://schemas.microsoft.com/office/drawing/2014/main" val="10000"/>
                  </a:ext>
                </a:extLst>
              </a:tr>
              <a:tr h="396875">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lvl="0" algn="ctr"/>
                      <a:r>
                        <a:rPr kumimoji="0" lang="en-US" altLang="en-US" sz="1000" b="1" i="0" u="none" strike="noStrike" cap="none" normalizeH="0" baseline="0" dirty="0" smtClean="0">
                          <a:ln>
                            <a:noFill/>
                          </a:ln>
                          <a:solidFill>
                            <a:srgbClr val="000000"/>
                          </a:solidFill>
                          <a:effectLst/>
                          <a:latin typeface="Verdana" pitchFamily="34" charset="0"/>
                          <a:cs typeface="Arial" charset="0"/>
                        </a:rPr>
                        <a:t>$6,676,001</a:t>
                      </a:r>
                    </a:p>
                    <a:p>
                      <a:pPr lvl="0" algn="ctr"/>
                      <a:r>
                        <a:rPr kumimoji="0" lang="en-US" altLang="en-US" sz="1000" b="1" i="0" u="none" strike="noStrike" cap="none" normalizeH="0" baseline="0" dirty="0" smtClean="0">
                          <a:ln>
                            <a:noFill/>
                          </a:ln>
                          <a:solidFill>
                            <a:srgbClr val="000000"/>
                          </a:solidFill>
                          <a:effectLst/>
                          <a:latin typeface="Verdana" pitchFamily="34" charset="0"/>
                          <a:cs typeface="Arial" charset="0"/>
                        </a:rPr>
                        <a:t>FTEs 46.0</a:t>
                      </a:r>
                      <a:endParaRPr kumimoji="0" lang="en-US" altLang="en-US" sz="1000" b="1" i="0" u="none" strike="noStrike" cap="none" normalizeH="0" baseline="0" dirty="0">
                        <a:ln>
                          <a:noFill/>
                        </a:ln>
                        <a:solidFill>
                          <a:srgbClr val="000000"/>
                        </a:solidFill>
                        <a:effectLst/>
                        <a:latin typeface="Verdana" pitchFamily="34" charset="0"/>
                        <a:cs typeface="Arial" charset="0"/>
                      </a:endParaRPr>
                    </a:p>
                  </a:txBody>
                  <a:tcPr marT="45688" marB="4568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extLst>
                  <a:ext uri="{0D108BD9-81ED-4DB2-BD59-A6C34878D82A}">
                    <a16:rowId xmlns="" xmlns:a16="http://schemas.microsoft.com/office/drawing/2014/main" val="10001"/>
                  </a:ext>
                </a:extLst>
              </a:tr>
            </a:tbl>
          </a:graphicData>
        </a:graphic>
      </p:graphicFrame>
      <p:cxnSp>
        <p:nvCxnSpPr>
          <p:cNvPr id="35" name="Straight Connector 34"/>
          <p:cNvCxnSpPr/>
          <p:nvPr/>
        </p:nvCxnSpPr>
        <p:spPr>
          <a:xfrm flipV="1">
            <a:off x="3313135" y="2654573"/>
            <a:ext cx="0" cy="2839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7196235" y="2686393"/>
            <a:ext cx="0" cy="2839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567836" y="3859373"/>
            <a:ext cx="1524000" cy="2677656"/>
          </a:xfrm>
          <a:prstGeom prst="rect">
            <a:avLst/>
          </a:prstGeom>
          <a:noFill/>
        </p:spPr>
        <p:txBody>
          <a:bodyPr wrap="square" rtlCol="0">
            <a:spAutoFit/>
          </a:bodyPr>
          <a:lstStyle/>
          <a:p>
            <a:pPr marL="171450" indent="-171450">
              <a:buFont typeface="Wingdings" panose="05000000000000000000" pitchFamily="2" charset="2"/>
              <a:buChar char="§"/>
            </a:pPr>
            <a:r>
              <a:rPr lang="en-US" altLang="en-US" sz="1200" dirty="0" smtClean="0">
                <a:latin typeface="Verdana" pitchFamily="34" charset="0"/>
                <a:ea typeface="Verdana" pitchFamily="34" charset="0"/>
                <a:cs typeface="Verdana" pitchFamily="34" charset="0"/>
              </a:rPr>
              <a:t>Application and Database </a:t>
            </a:r>
            <a:r>
              <a:rPr lang="en-US" altLang="en-US" sz="1200" dirty="0">
                <a:latin typeface="Verdana" pitchFamily="34" charset="0"/>
                <a:ea typeface="Verdana" pitchFamily="34" charset="0"/>
                <a:cs typeface="Verdana" pitchFamily="34" charset="0"/>
              </a:rPr>
              <a:t>Services </a:t>
            </a:r>
            <a:endParaRPr lang="en-US" altLang="en-US" sz="1200" dirty="0" smtClean="0">
              <a:latin typeface="Verdana" pitchFamily="34" charset="0"/>
              <a:ea typeface="Verdana" pitchFamily="34" charset="0"/>
              <a:cs typeface="Verdana" pitchFamily="34" charset="0"/>
            </a:endParaRPr>
          </a:p>
          <a:p>
            <a:pPr marL="171450" indent="-171450">
              <a:buFont typeface="Wingdings" panose="05000000000000000000" pitchFamily="2" charset="2"/>
              <a:buChar char="§"/>
            </a:pPr>
            <a:r>
              <a:rPr lang="en-US" altLang="en-US" sz="1200" dirty="0" smtClean="0">
                <a:latin typeface="Verdana" pitchFamily="34" charset="0"/>
                <a:ea typeface="Verdana" pitchFamily="34" charset="0"/>
                <a:cs typeface="Verdana" pitchFamily="34" charset="0"/>
              </a:rPr>
              <a:t>SAP </a:t>
            </a:r>
            <a:r>
              <a:rPr lang="en-US" altLang="en-US" sz="1200" dirty="0">
                <a:latin typeface="Verdana" pitchFamily="34" charset="0"/>
                <a:ea typeface="Verdana" pitchFamily="34" charset="0"/>
                <a:cs typeface="Verdana" pitchFamily="34" charset="0"/>
              </a:rPr>
              <a:t>Business Process &amp; Management Consulting </a:t>
            </a:r>
            <a:endParaRPr lang="en-US" altLang="en-US" sz="1200" dirty="0" smtClean="0">
              <a:latin typeface="Verdana" pitchFamily="34" charset="0"/>
              <a:ea typeface="Verdana" pitchFamily="34" charset="0"/>
              <a:cs typeface="Verdana" pitchFamily="34" charset="0"/>
            </a:endParaRPr>
          </a:p>
          <a:p>
            <a:pPr marL="171450" indent="-171450">
              <a:buFont typeface="Wingdings" panose="05000000000000000000" pitchFamily="2" charset="2"/>
              <a:buChar char="§"/>
            </a:pPr>
            <a:r>
              <a:rPr lang="en-US" altLang="en-US" sz="1200" dirty="0" smtClean="0">
                <a:latin typeface="Verdana" pitchFamily="34" charset="0"/>
                <a:ea typeface="Verdana" pitchFamily="34" charset="0"/>
                <a:cs typeface="Verdana" pitchFamily="34" charset="0"/>
              </a:rPr>
              <a:t>Web Design and App Development </a:t>
            </a:r>
            <a:endParaRPr lang="en-US" altLang="en-US" sz="1200" dirty="0" smtClean="0">
              <a:latin typeface="Verdana" pitchFamily="34" charset="0"/>
              <a:ea typeface="Verdana" pitchFamily="34" charset="0"/>
              <a:cs typeface="Verdana" pitchFamily="34" charset="0"/>
            </a:endParaRPr>
          </a:p>
          <a:p>
            <a:pPr marL="171450" indent="-171450">
              <a:buFont typeface="Wingdings" panose="05000000000000000000" pitchFamily="2" charset="2"/>
              <a:buChar char="§"/>
            </a:pPr>
            <a:r>
              <a:rPr lang="en-US" altLang="en-US" sz="1200" dirty="0" smtClean="0">
                <a:latin typeface="Verdana" pitchFamily="34" charset="0"/>
                <a:ea typeface="Verdana" pitchFamily="34" charset="0"/>
                <a:cs typeface="Verdana" pitchFamily="34" charset="0"/>
              </a:rPr>
              <a:t>Enterprise </a:t>
            </a:r>
            <a:r>
              <a:rPr lang="en-US" altLang="en-US" sz="1200" dirty="0">
                <a:latin typeface="Verdana" pitchFamily="34" charset="0"/>
                <a:ea typeface="Verdana" pitchFamily="34" charset="0"/>
                <a:cs typeface="Verdana" pitchFamily="34" charset="0"/>
              </a:rPr>
              <a:t>Geographical Information System (EGIS)  </a:t>
            </a:r>
            <a:endParaRPr 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179CCB6C-A308-4A81-BABE-7F2CC4E6E0C5}" type="slidenum">
              <a:rPr lang="en-US" altLang="en-US" smtClean="0"/>
              <a:pPr/>
              <a:t>8</a:t>
            </a:fld>
            <a:endParaRPr lang="en-US" altLang="en-US"/>
          </a:p>
        </p:txBody>
      </p:sp>
    </p:spTree>
    <p:extLst>
      <p:ext uri="{BB962C8B-B14F-4D97-AF65-F5344CB8AC3E}">
        <p14:creationId xmlns:p14="http://schemas.microsoft.com/office/powerpoint/2010/main" val="15993404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008" y="896937"/>
            <a:ext cx="7772400" cy="731838"/>
          </a:xfrm>
        </p:spPr>
        <p:txBody>
          <a:bodyPr>
            <a:normAutofit/>
          </a:bodyPr>
          <a:lstStyle/>
          <a:p>
            <a:r>
              <a:rPr lang="en-US" sz="3200" b="1" dirty="0" smtClean="0"/>
              <a:t>Budget Summary - General Fund </a:t>
            </a:r>
            <a:endParaRPr lang="en-US" sz="3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48188577"/>
              </p:ext>
            </p:extLst>
          </p:nvPr>
        </p:nvGraphicFramePr>
        <p:xfrm>
          <a:off x="353615" y="1981200"/>
          <a:ext cx="8458199" cy="1676400"/>
        </p:xfrm>
        <a:graphic>
          <a:graphicData uri="http://schemas.openxmlformats.org/drawingml/2006/table">
            <a:tbl>
              <a:tblPr firstRow="1" bandRow="1">
                <a:tableStyleId>{5C22544A-7EE6-4342-B048-85BDC9FD1C3A}</a:tableStyleId>
              </a:tblPr>
              <a:tblGrid>
                <a:gridCol w="1447799"/>
                <a:gridCol w="1168400"/>
                <a:gridCol w="1168400"/>
                <a:gridCol w="1168400"/>
                <a:gridCol w="1168400"/>
                <a:gridCol w="1168400"/>
                <a:gridCol w="1168400"/>
              </a:tblGrid>
              <a:tr h="762000">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Fund</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1">
                        <a:lumMod val="50000"/>
                      </a:schemeClr>
                    </a:solidFill>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Revenue </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FY16</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Budget</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1">
                        <a:lumMod val="50000"/>
                      </a:schemeClr>
                    </a:solidFill>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Revenue </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FY17</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Preliminary</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Estimates</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1">
                        <a:lumMod val="50000"/>
                      </a:schemeClr>
                    </a:solidFill>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1">
                        <a:lumMod val="50000"/>
                      </a:schemeClr>
                    </a:solidFill>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Expenditure</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FY16</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Budget</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1">
                        <a:lumMod val="50000"/>
                      </a:schemeClr>
                    </a:solidFill>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Expenditure</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FY17</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Preliminary </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Estimates</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1">
                        <a:lumMod val="50000"/>
                      </a:schemeClr>
                    </a:solidFill>
                  </a:tcPr>
                </a:tc>
                <a:tc>
                  <a:txBody>
                    <a:bodyPr/>
                    <a:lstStyle/>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a:t>
                      </a:r>
                    </a:p>
                    <a:p>
                      <a:pPr algn="ctr"/>
                      <a:r>
                        <a:rPr lang="en-US" sz="1000" b="1" dirty="0" smtClean="0">
                          <a:latin typeface="Verdana" panose="020B0604030504040204" pitchFamily="34" charset="0"/>
                          <a:ea typeface="Verdana" panose="020B0604030504040204" pitchFamily="34" charset="0"/>
                          <a:cs typeface="Verdana" panose="020B0604030504040204" pitchFamily="34" charset="0"/>
                        </a:rPr>
                        <a:t>$/%</a:t>
                      </a:r>
                      <a:endParaRPr lang="en-US" sz="1000" b="1" dirty="0">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1">
                        <a:lumMod val="50000"/>
                      </a:schemeClr>
                    </a:solidFill>
                  </a:tcPr>
                </a:tc>
              </a:tr>
              <a:tr h="914400">
                <a:tc>
                  <a:txBody>
                    <a:bodyPr/>
                    <a:lstStyle/>
                    <a:p>
                      <a:pPr algn="ctr"/>
                      <a:r>
                        <a:rPr lang="en-US" sz="1200" b="1" dirty="0" smtClean="0">
                          <a:latin typeface="Verdana" panose="020B0604030504040204" pitchFamily="34" charset="0"/>
                          <a:ea typeface="Verdana" panose="020B0604030504040204" pitchFamily="34" charset="0"/>
                          <a:cs typeface="Verdana" panose="020B0604030504040204" pitchFamily="34" charset="0"/>
                        </a:rPr>
                        <a:t>General </a:t>
                      </a:r>
                    </a:p>
                    <a:p>
                      <a:pPr algn="ctr"/>
                      <a:r>
                        <a:rPr lang="en-US" sz="1200" b="1" dirty="0" smtClean="0">
                          <a:latin typeface="Verdana" panose="020B0604030504040204" pitchFamily="34" charset="0"/>
                          <a:ea typeface="Verdana" panose="020B0604030504040204" pitchFamily="34" charset="0"/>
                          <a:cs typeface="Verdana" panose="020B0604030504040204" pitchFamily="34" charset="0"/>
                        </a:rPr>
                        <a:t>Fund </a:t>
                      </a:r>
                    </a:p>
                    <a:p>
                      <a:pPr algn="ctr"/>
                      <a:r>
                        <a:rPr lang="en-US" sz="1200" b="1" dirty="0" smtClean="0">
                          <a:latin typeface="Verdana" panose="020B0604030504040204" pitchFamily="34" charset="0"/>
                          <a:ea typeface="Verdana" panose="020B0604030504040204" pitchFamily="34" charset="0"/>
                          <a:cs typeface="Verdana" panose="020B0604030504040204" pitchFamily="34" charset="0"/>
                        </a:rPr>
                        <a:t>1000</a:t>
                      </a:r>
                      <a:endParaRPr lang="en-US" sz="12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$859,152</a:t>
                      </a: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$1,681,344</a:t>
                      </a: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$822,192</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Verdana" panose="020B0604030504040204" pitchFamily="34" charset="0"/>
                          <a:ea typeface="Verdana" panose="020B0604030504040204" pitchFamily="34" charset="0"/>
                          <a:cs typeface="Verdana" panose="020B0604030504040204" pitchFamily="34" charset="0"/>
                        </a:rPr>
                        <a:t>95.7%</a:t>
                      </a:r>
                    </a:p>
                    <a:p>
                      <a:pPr algn="ct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$24,594,024</a:t>
                      </a: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$23,362,802</a:t>
                      </a: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1200" b="0" dirty="0" smtClean="0">
                          <a:latin typeface="Verdana" panose="020B0604030504040204" pitchFamily="34" charset="0"/>
                          <a:ea typeface="Verdana" panose="020B0604030504040204" pitchFamily="34" charset="0"/>
                          <a:cs typeface="Verdana" panose="020B0604030504040204" pitchFamily="34" charset="0"/>
                        </a:rPr>
                        <a:t>-$1,231,222</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Verdana" panose="020B0604030504040204" pitchFamily="34" charset="0"/>
                          <a:ea typeface="Verdana" panose="020B0604030504040204" pitchFamily="34" charset="0"/>
                          <a:cs typeface="Verdana" panose="020B0604030504040204" pitchFamily="34" charset="0"/>
                        </a:rPr>
                        <a:t>-5.01%</a:t>
                      </a:r>
                    </a:p>
                    <a:p>
                      <a:pPr algn="ctr"/>
                      <a:endParaRPr lang="en-US" sz="1200" b="0"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615" y="152400"/>
            <a:ext cx="994787" cy="1005840"/>
          </a:xfrm>
          <a:prstGeom prst="rect">
            <a:avLst/>
          </a:prstGeom>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304800"/>
            <a:ext cx="1847850"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6260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34DDB9C68930A42A816C803E7B683E9" ma:contentTypeVersion="0" ma:contentTypeDescription="Create a new document." ma:contentTypeScope="" ma:versionID="5bf2cb510613a2e760b60f22ba76db0b">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82C76E-CFE0-4658-9E54-DCA2492812E2}">
  <ds:schemaRefs>
    <ds:schemaRef ds:uri="http://purl.org/dc/dcmitype/"/>
    <ds:schemaRef ds:uri="http://schemas.microsoft.com/office/2006/metadata/properties"/>
    <ds:schemaRef ds:uri="http://schemas.microsoft.com/office/2006/documentManagement/types"/>
    <ds:schemaRef ds:uri="http://www.w3.org/XML/1998/namespace"/>
    <ds:schemaRef ds:uri="http://purl.org/dc/elements/1.1/"/>
    <ds:schemaRef ds:uri="http://purl.org/dc/term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765F9965-2ACD-4A21-8338-B68A3B6070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B12D984-8B1C-406B-82D3-3243FE041E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1255</TotalTime>
  <Words>1313</Words>
  <Application>Microsoft Office PowerPoint</Application>
  <PresentationFormat>On-screen Show (4:3)</PresentationFormat>
  <Paragraphs>375</Paragraphs>
  <Slides>18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Verdana</vt:lpstr>
      <vt:lpstr>Wingdings</vt:lpstr>
      <vt:lpstr>Office Theme</vt:lpstr>
      <vt:lpstr>Houston Information Technology Services (HITS)</vt:lpstr>
      <vt:lpstr>PowerPoint Presentation</vt:lpstr>
      <vt:lpstr>FY2016  Accomplishments &amp; Highlights Enterprise Infrastructure</vt:lpstr>
      <vt:lpstr>FY2016  Accomplishments &amp; Highlights Enterprise Applications</vt:lpstr>
      <vt:lpstr>FY2016  Accomplishments &amp; Highlights Enterprise Cybersecurity</vt:lpstr>
      <vt:lpstr>FY2016  Accomplishments &amp; Highlights Public Safety Radio System</vt:lpstr>
      <vt:lpstr>FY2017  Proposed HITS Initiatives All Divisions</vt:lpstr>
      <vt:lpstr>HITS Functions - General Fund </vt:lpstr>
      <vt:lpstr>Budget Summary - General Fund </vt:lpstr>
      <vt:lpstr>General Fund Revenues</vt:lpstr>
      <vt:lpstr>FY2017 Revenue Highlights</vt:lpstr>
      <vt:lpstr>General Fund Expenditures</vt:lpstr>
      <vt:lpstr>FY2017 Expenditure Highlights</vt:lpstr>
      <vt:lpstr>Appendix</vt:lpstr>
      <vt:lpstr>PowerPoint Presentation</vt:lpstr>
      <vt:lpstr>FY17 Performance Measures General Fund</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Houston Information Technology Services (HITS)</dc:title>
  <dc:creator>Hernandez, Andrea - IT</dc:creator>
  <cp:lastModifiedBy>Microsoft account</cp:lastModifiedBy>
  <cp:revision>84</cp:revision>
  <dcterms:created xsi:type="dcterms:W3CDTF">2016-04-12T20:24:16Z</dcterms:created>
  <dcterms:modified xsi:type="dcterms:W3CDTF">2016-04-23T12:45:40Z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0x010100C34DDB9C68930A42A816C803E7B683E9</vt:lpwstr>
  </property>
</Properties>
</file>