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League Spartan" panose="020B0604020202020204" charset="0"/>
      <p:regular r:id="rId26"/>
    </p:embeddedFont>
    <p:embeddedFont>
      <p:font typeface="Poppins" panose="00000500000000000000" pitchFamily="2" charset="0"/>
      <p:regular r:id="rId27"/>
    </p:embeddedFont>
    <p:embeddedFont>
      <p:font typeface="Poppins Bold" panose="000008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525" y="5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5.jpe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584377" y="5272431"/>
            <a:ext cx="20872377" cy="654695"/>
          </a:xfrm>
          <a:custGeom>
            <a:avLst/>
            <a:gdLst/>
            <a:ahLst/>
            <a:cxnLst/>
            <a:rect l="l" t="t" r="r" b="b"/>
            <a:pathLst>
              <a:path w="20872377" h="654695">
                <a:moveTo>
                  <a:pt x="20872377" y="0"/>
                </a:moveTo>
                <a:lnTo>
                  <a:pt x="0" y="0"/>
                </a:lnTo>
                <a:lnTo>
                  <a:pt x="0" y="654696"/>
                </a:lnTo>
                <a:lnTo>
                  <a:pt x="20872377" y="654696"/>
                </a:lnTo>
                <a:lnTo>
                  <a:pt x="20872377" y="0"/>
                </a:lnTo>
                <a:close/>
              </a:path>
            </a:pathLst>
          </a:custGeom>
          <a:blipFill>
            <a:blip r:embed="rId2">
              <a:extLst>
                <a:ext uri="{96DAC541-7B7A-43D3-8B79-37D633B846F1}">
                  <asvg:svgBlip xmlns:asvg="http://schemas.microsoft.com/office/drawing/2016/SVG/main" r:embed="rId3"/>
                </a:ext>
              </a:extLst>
            </a:blip>
            <a:stretch>
              <a:fillRect t="-861115" r="-7076" b="-2452589"/>
            </a:stretch>
          </a:blipFill>
        </p:spPr>
        <p:txBody>
          <a:bodyPr/>
          <a:lstStyle/>
          <a:p>
            <a:endParaRPr lang="en-US"/>
          </a:p>
        </p:txBody>
      </p:sp>
      <p:sp>
        <p:nvSpPr>
          <p:cNvPr id="3" name="Freeform 3"/>
          <p:cNvSpPr/>
          <p:nvPr/>
        </p:nvSpPr>
        <p:spPr>
          <a:xfrm>
            <a:off x="1028700" y="6529850"/>
            <a:ext cx="2642386" cy="3265564"/>
          </a:xfrm>
          <a:custGeom>
            <a:avLst/>
            <a:gdLst/>
            <a:ahLst/>
            <a:cxnLst/>
            <a:rect l="l" t="t" r="r" b="b"/>
            <a:pathLst>
              <a:path w="2642386" h="3265564">
                <a:moveTo>
                  <a:pt x="0" y="0"/>
                </a:moveTo>
                <a:lnTo>
                  <a:pt x="2642386" y="0"/>
                </a:lnTo>
                <a:lnTo>
                  <a:pt x="2642386" y="3265564"/>
                </a:lnTo>
                <a:lnTo>
                  <a:pt x="0" y="3265564"/>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2584377" y="2122513"/>
            <a:ext cx="20872377" cy="654695"/>
          </a:xfrm>
          <a:custGeom>
            <a:avLst/>
            <a:gdLst/>
            <a:ahLst/>
            <a:cxnLst/>
            <a:rect l="l" t="t" r="r" b="b"/>
            <a:pathLst>
              <a:path w="20872377" h="654695">
                <a:moveTo>
                  <a:pt x="20872377" y="0"/>
                </a:moveTo>
                <a:lnTo>
                  <a:pt x="0" y="0"/>
                </a:lnTo>
                <a:lnTo>
                  <a:pt x="0" y="654696"/>
                </a:lnTo>
                <a:lnTo>
                  <a:pt x="20872377" y="654696"/>
                </a:lnTo>
                <a:lnTo>
                  <a:pt x="20872377" y="0"/>
                </a:lnTo>
                <a:close/>
              </a:path>
            </a:pathLst>
          </a:custGeom>
          <a:blipFill>
            <a:blip r:embed="rId2">
              <a:extLst>
                <a:ext uri="{96DAC541-7B7A-43D3-8B79-37D633B846F1}">
                  <asvg:svgBlip xmlns:asvg="http://schemas.microsoft.com/office/drawing/2016/SVG/main" r:embed="rId3"/>
                </a:ext>
              </a:extLst>
            </a:blip>
            <a:stretch>
              <a:fillRect t="-861115" r="-7076" b="-2452589"/>
            </a:stretch>
          </a:blipFill>
        </p:spPr>
        <p:txBody>
          <a:bodyPr/>
          <a:lstStyle/>
          <a:p>
            <a:endParaRPr lang="en-US"/>
          </a:p>
        </p:txBody>
      </p:sp>
      <p:sp>
        <p:nvSpPr>
          <p:cNvPr id="5" name="TextBox 5"/>
          <p:cNvSpPr txBox="1"/>
          <p:nvPr/>
        </p:nvSpPr>
        <p:spPr>
          <a:xfrm>
            <a:off x="0" y="609943"/>
            <a:ext cx="18288000" cy="1131570"/>
          </a:xfrm>
          <a:prstGeom prst="rect">
            <a:avLst/>
          </a:prstGeom>
        </p:spPr>
        <p:txBody>
          <a:bodyPr lIns="0" tIns="0" rIns="0" bIns="0" rtlCol="0" anchor="t">
            <a:spAutoFit/>
          </a:bodyPr>
          <a:lstStyle/>
          <a:p>
            <a:pPr marL="0" lvl="0" indent="0" algn="ctr">
              <a:lnSpc>
                <a:spcPts val="8640"/>
              </a:lnSpc>
              <a:spcBef>
                <a:spcPct val="0"/>
              </a:spcBef>
            </a:pPr>
            <a:r>
              <a:rPr lang="en-US" sz="8000" spc="-80">
                <a:solidFill>
                  <a:srgbClr val="000000"/>
                </a:solidFill>
                <a:latin typeface="League Spartan"/>
                <a:ea typeface="League Spartan"/>
                <a:cs typeface="League Spartan"/>
                <a:sym typeface="League Spartan"/>
              </a:rPr>
              <a:t>Houston Federation of Teachers</a:t>
            </a:r>
          </a:p>
        </p:txBody>
      </p:sp>
      <p:sp>
        <p:nvSpPr>
          <p:cNvPr id="6" name="TextBox 6"/>
          <p:cNvSpPr txBox="1"/>
          <p:nvPr/>
        </p:nvSpPr>
        <p:spPr>
          <a:xfrm>
            <a:off x="4747630" y="6491750"/>
            <a:ext cx="3398873" cy="628617"/>
          </a:xfrm>
          <a:prstGeom prst="rect">
            <a:avLst/>
          </a:prstGeom>
        </p:spPr>
        <p:txBody>
          <a:bodyPr lIns="0" tIns="0" rIns="0" bIns="0" rtlCol="0" anchor="t">
            <a:spAutoFit/>
          </a:bodyPr>
          <a:lstStyle/>
          <a:p>
            <a:pPr algn="l">
              <a:lnSpc>
                <a:spcPts val="4716"/>
              </a:lnSpc>
              <a:spcBef>
                <a:spcPct val="0"/>
              </a:spcBef>
            </a:pPr>
            <a:r>
              <a:rPr lang="en-US" sz="3930">
                <a:solidFill>
                  <a:srgbClr val="000000"/>
                </a:solidFill>
                <a:latin typeface="Poppins Bold"/>
                <a:ea typeface="Poppins Bold"/>
                <a:cs typeface="Poppins Bold"/>
                <a:sym typeface="Poppins Bold"/>
              </a:rPr>
              <a:t>Presented by</a:t>
            </a:r>
          </a:p>
        </p:txBody>
      </p:sp>
      <p:sp>
        <p:nvSpPr>
          <p:cNvPr id="7" name="TextBox 7"/>
          <p:cNvSpPr txBox="1"/>
          <p:nvPr/>
        </p:nvSpPr>
        <p:spPr>
          <a:xfrm>
            <a:off x="4731518" y="7247194"/>
            <a:ext cx="4183881" cy="728276"/>
          </a:xfrm>
          <a:prstGeom prst="rect">
            <a:avLst/>
          </a:prstGeom>
        </p:spPr>
        <p:txBody>
          <a:bodyPr wrap="square" lIns="0" tIns="0" rIns="0" bIns="0" rtlCol="0" anchor="t">
            <a:spAutoFit/>
          </a:bodyPr>
          <a:lstStyle/>
          <a:p>
            <a:pPr>
              <a:lnSpc>
                <a:spcPts val="5981"/>
              </a:lnSpc>
              <a:spcBef>
                <a:spcPct val="0"/>
              </a:spcBef>
            </a:pPr>
            <a:r>
              <a:rPr lang="en-US" sz="4212" dirty="0">
                <a:solidFill>
                  <a:srgbClr val="000000"/>
                </a:solidFill>
                <a:latin typeface="Poppins"/>
                <a:ea typeface="Poppins"/>
                <a:cs typeface="Poppins"/>
                <a:sym typeface="Poppins"/>
              </a:rPr>
              <a:t>Corina Ortiz</a:t>
            </a:r>
          </a:p>
        </p:txBody>
      </p:sp>
      <p:sp>
        <p:nvSpPr>
          <p:cNvPr id="8" name="TextBox 8"/>
          <p:cNvSpPr txBox="1"/>
          <p:nvPr/>
        </p:nvSpPr>
        <p:spPr>
          <a:xfrm>
            <a:off x="4747629" y="7922570"/>
            <a:ext cx="3725399" cy="535305"/>
          </a:xfrm>
          <a:prstGeom prst="rect">
            <a:avLst/>
          </a:prstGeom>
        </p:spPr>
        <p:txBody>
          <a:bodyPr wrap="square" lIns="0" tIns="0" rIns="0" bIns="0" rtlCol="0" anchor="t">
            <a:spAutoFit/>
          </a:bodyPr>
          <a:lstStyle/>
          <a:p>
            <a:pPr algn="l">
              <a:lnSpc>
                <a:spcPts val="4260"/>
              </a:lnSpc>
              <a:spcBef>
                <a:spcPct val="0"/>
              </a:spcBef>
            </a:pPr>
            <a:r>
              <a:rPr lang="en-US" sz="3000" dirty="0">
                <a:solidFill>
                  <a:srgbClr val="000000"/>
                </a:solidFill>
                <a:latin typeface="Poppins"/>
                <a:ea typeface="Poppins"/>
                <a:cs typeface="Poppins"/>
                <a:sym typeface="Poppins"/>
              </a:rPr>
              <a:t>Chief of Staff</a:t>
            </a:r>
          </a:p>
        </p:txBody>
      </p:sp>
      <p:sp>
        <p:nvSpPr>
          <p:cNvPr id="9" name="TextBox 9"/>
          <p:cNvSpPr txBox="1"/>
          <p:nvPr/>
        </p:nvSpPr>
        <p:spPr>
          <a:xfrm>
            <a:off x="1028700" y="2926023"/>
            <a:ext cx="10820622" cy="1369049"/>
          </a:xfrm>
          <a:prstGeom prst="rect">
            <a:avLst/>
          </a:prstGeom>
        </p:spPr>
        <p:txBody>
          <a:bodyPr lIns="0" tIns="0" rIns="0" bIns="0" rtlCol="0" anchor="t">
            <a:spAutoFit/>
          </a:bodyPr>
          <a:lstStyle/>
          <a:p>
            <a:pPr algn="l">
              <a:lnSpc>
                <a:spcPts val="10640"/>
              </a:lnSpc>
            </a:pPr>
            <a:r>
              <a:rPr lang="en-US" sz="7600">
                <a:solidFill>
                  <a:srgbClr val="000000"/>
                </a:solidFill>
                <a:latin typeface="Poppins Bold"/>
                <a:ea typeface="Poppins Bold"/>
                <a:cs typeface="Poppins Bold"/>
                <a:sym typeface="Poppins Bold"/>
              </a:rPr>
              <a:t>AFT Local Union</a:t>
            </a:r>
          </a:p>
        </p:txBody>
      </p:sp>
      <p:sp>
        <p:nvSpPr>
          <p:cNvPr id="10" name="TextBox 10"/>
          <p:cNvSpPr txBox="1"/>
          <p:nvPr/>
        </p:nvSpPr>
        <p:spPr>
          <a:xfrm>
            <a:off x="1028700" y="4326502"/>
            <a:ext cx="8470422" cy="561213"/>
          </a:xfrm>
          <a:prstGeom prst="rect">
            <a:avLst/>
          </a:prstGeom>
        </p:spPr>
        <p:txBody>
          <a:bodyPr lIns="0" tIns="0" rIns="0" bIns="0" rtlCol="0" anchor="t">
            <a:spAutoFit/>
          </a:bodyPr>
          <a:lstStyle/>
          <a:p>
            <a:pPr marL="0" lvl="0" indent="0" algn="l">
              <a:lnSpc>
                <a:spcPts val="3996"/>
              </a:lnSpc>
              <a:spcBef>
                <a:spcPct val="0"/>
              </a:spcBef>
            </a:pPr>
            <a:r>
              <a:rPr lang="en-US" sz="3700" spc="-37">
                <a:solidFill>
                  <a:srgbClr val="000000"/>
                </a:solidFill>
                <a:latin typeface="Poppins"/>
                <a:ea typeface="Poppins"/>
                <a:cs typeface="Poppins"/>
                <a:sym typeface="Poppins"/>
              </a:rPr>
              <a:t>American Federation of Teachers</a:t>
            </a:r>
          </a:p>
        </p:txBody>
      </p:sp>
      <p:sp>
        <p:nvSpPr>
          <p:cNvPr id="11" name="TextBox 11"/>
          <p:cNvSpPr txBox="1"/>
          <p:nvPr/>
        </p:nvSpPr>
        <p:spPr>
          <a:xfrm>
            <a:off x="4747630" y="8584685"/>
            <a:ext cx="4091570" cy="728276"/>
          </a:xfrm>
          <a:prstGeom prst="rect">
            <a:avLst/>
          </a:prstGeom>
        </p:spPr>
        <p:txBody>
          <a:bodyPr wrap="square" lIns="0" tIns="0" rIns="0" bIns="0" rtlCol="0" anchor="t">
            <a:spAutoFit/>
          </a:bodyPr>
          <a:lstStyle/>
          <a:p>
            <a:pPr>
              <a:lnSpc>
                <a:spcPts val="5981"/>
              </a:lnSpc>
              <a:spcBef>
                <a:spcPct val="0"/>
              </a:spcBef>
            </a:pPr>
            <a:r>
              <a:rPr lang="en-US" sz="4212" dirty="0">
                <a:solidFill>
                  <a:srgbClr val="000000"/>
                </a:solidFill>
                <a:latin typeface="Poppins"/>
                <a:ea typeface="Poppins"/>
                <a:cs typeface="Poppins"/>
                <a:sym typeface="Poppins"/>
              </a:rPr>
              <a:t>Jessi Heiner</a:t>
            </a:r>
          </a:p>
        </p:txBody>
      </p:sp>
      <p:sp>
        <p:nvSpPr>
          <p:cNvPr id="12" name="TextBox 12"/>
          <p:cNvSpPr txBox="1"/>
          <p:nvPr/>
        </p:nvSpPr>
        <p:spPr>
          <a:xfrm>
            <a:off x="4747630" y="9260110"/>
            <a:ext cx="4091570" cy="535305"/>
          </a:xfrm>
          <a:prstGeom prst="rect">
            <a:avLst/>
          </a:prstGeom>
        </p:spPr>
        <p:txBody>
          <a:bodyPr wrap="square" lIns="0" tIns="0" rIns="0" bIns="0" rtlCol="0" anchor="t">
            <a:spAutoFit/>
          </a:bodyPr>
          <a:lstStyle/>
          <a:p>
            <a:pPr algn="l">
              <a:lnSpc>
                <a:spcPts val="4260"/>
              </a:lnSpc>
              <a:spcBef>
                <a:spcPct val="0"/>
              </a:spcBef>
            </a:pPr>
            <a:r>
              <a:rPr lang="en-US" sz="3000" dirty="0">
                <a:solidFill>
                  <a:srgbClr val="000000"/>
                </a:solidFill>
                <a:latin typeface="Poppins"/>
                <a:ea typeface="Poppins"/>
                <a:cs typeface="Poppins"/>
                <a:sym typeface="Poppins"/>
              </a:rPr>
              <a:t>Digital Organizer</a:t>
            </a:r>
          </a:p>
        </p:txBody>
      </p:sp>
      <p:sp>
        <p:nvSpPr>
          <p:cNvPr id="13" name="Freeform 13"/>
          <p:cNvSpPr/>
          <p:nvPr/>
        </p:nvSpPr>
        <p:spPr>
          <a:xfrm>
            <a:off x="9814972" y="2777209"/>
            <a:ext cx="8470422" cy="7505283"/>
          </a:xfrm>
          <a:custGeom>
            <a:avLst/>
            <a:gdLst/>
            <a:ahLst/>
            <a:cxnLst/>
            <a:rect l="l" t="t" r="r" b="b"/>
            <a:pathLst>
              <a:path w="10985333" h="7505283">
                <a:moveTo>
                  <a:pt x="0" y="0"/>
                </a:moveTo>
                <a:lnTo>
                  <a:pt x="10985334" y="0"/>
                </a:lnTo>
                <a:lnTo>
                  <a:pt x="10985334" y="7505282"/>
                </a:lnTo>
                <a:lnTo>
                  <a:pt x="0" y="7505282"/>
                </a:lnTo>
                <a:lnTo>
                  <a:pt x="0" y="0"/>
                </a:lnTo>
                <a:close/>
              </a:path>
            </a:pathLst>
          </a:custGeom>
          <a:blipFill>
            <a:blip r:embed="rId5"/>
            <a:stretch>
              <a:fillRect l="-12699" t="-7134" r="-29691"/>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a:off x="-1" y="1767581"/>
            <a:ext cx="18288001" cy="0"/>
          </a:xfrm>
          <a:prstGeom prst="line">
            <a:avLst/>
          </a:prstGeom>
          <a:ln w="85725" cap="rnd">
            <a:solidFill>
              <a:srgbClr val="0065B2"/>
            </a:solidFill>
            <a:prstDash val="solid"/>
            <a:headEnd type="none" w="sm" len="sm"/>
            <a:tailEnd type="none" w="sm" len="sm"/>
          </a:ln>
        </p:spPr>
        <p:txBody>
          <a:bodyPr/>
          <a:lstStyle/>
          <a:p>
            <a:endParaRPr lang="en-US"/>
          </a:p>
        </p:txBody>
      </p:sp>
      <p:sp>
        <p:nvSpPr>
          <p:cNvPr id="4" name="TextBox 4"/>
          <p:cNvSpPr txBox="1"/>
          <p:nvPr/>
        </p:nvSpPr>
        <p:spPr>
          <a:xfrm>
            <a:off x="973619" y="1982099"/>
            <a:ext cx="13171246" cy="849738"/>
          </a:xfrm>
          <a:prstGeom prst="rect">
            <a:avLst/>
          </a:prstGeom>
        </p:spPr>
        <p:txBody>
          <a:bodyPr lIns="0" tIns="0" rIns="0" bIns="0" rtlCol="0" anchor="t">
            <a:spAutoFit/>
          </a:bodyPr>
          <a:lstStyle/>
          <a:p>
            <a:pPr algn="l">
              <a:lnSpc>
                <a:spcPts val="6674"/>
              </a:lnSpc>
            </a:pPr>
            <a:r>
              <a:rPr lang="en-US" sz="4700">
                <a:solidFill>
                  <a:srgbClr val="0265B2"/>
                </a:solidFill>
                <a:latin typeface="Poppins Bold"/>
                <a:ea typeface="Poppins Bold"/>
                <a:cs typeface="Poppins Bold"/>
                <a:sym typeface="Poppins Bold"/>
              </a:rPr>
              <a:t>Wraparound (Psycho - Social) Services</a:t>
            </a:r>
          </a:p>
        </p:txBody>
      </p:sp>
      <p:sp>
        <p:nvSpPr>
          <p:cNvPr id="5" name="Freeform 5"/>
          <p:cNvSpPr/>
          <p:nvPr/>
        </p:nvSpPr>
        <p:spPr>
          <a:xfrm>
            <a:off x="8081316" y="2936612"/>
            <a:ext cx="10021131" cy="7249034"/>
          </a:xfrm>
          <a:custGeom>
            <a:avLst/>
            <a:gdLst/>
            <a:ahLst/>
            <a:cxnLst/>
            <a:rect l="l" t="t" r="r" b="b"/>
            <a:pathLst>
              <a:path w="10021131" h="7249034">
                <a:moveTo>
                  <a:pt x="0" y="0"/>
                </a:moveTo>
                <a:lnTo>
                  <a:pt x="10021131" y="0"/>
                </a:lnTo>
                <a:lnTo>
                  <a:pt x="10021131" y="7249033"/>
                </a:lnTo>
                <a:lnTo>
                  <a:pt x="0" y="7249033"/>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973618" y="150266"/>
            <a:ext cx="10837381"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Student Impact</a:t>
            </a:r>
          </a:p>
        </p:txBody>
      </p:sp>
      <p:sp>
        <p:nvSpPr>
          <p:cNvPr id="7" name="TextBox 7"/>
          <p:cNvSpPr txBox="1"/>
          <p:nvPr/>
        </p:nvSpPr>
        <p:spPr>
          <a:xfrm>
            <a:off x="914400" y="2754693"/>
            <a:ext cx="6741067" cy="7189407"/>
          </a:xfrm>
          <a:prstGeom prst="rect">
            <a:avLst/>
          </a:prstGeom>
        </p:spPr>
        <p:txBody>
          <a:bodyPr lIns="0" tIns="0" rIns="0" bIns="0" rtlCol="0" anchor="t">
            <a:spAutoFit/>
          </a:bodyPr>
          <a:lstStyle/>
          <a:p>
            <a:pPr algn="l">
              <a:lnSpc>
                <a:spcPts val="1332"/>
              </a:lnSpc>
            </a:pPr>
            <a:endParaRPr dirty="0"/>
          </a:p>
          <a:p>
            <a:pPr marL="626111" lvl="1" indent="-313055" algn="l">
              <a:lnSpc>
                <a:spcPts val="4292"/>
              </a:lnSpc>
              <a:buFont typeface="Arial"/>
              <a:buChar char="•"/>
            </a:pPr>
            <a:r>
              <a:rPr lang="en-US" sz="2900" dirty="0">
                <a:solidFill>
                  <a:srgbClr val="000000"/>
                </a:solidFill>
                <a:latin typeface="Poppins"/>
                <a:ea typeface="Poppins"/>
                <a:cs typeface="Poppins"/>
                <a:sym typeface="Poppins"/>
              </a:rPr>
              <a:t>Wraparound Specialists provide students with resources that set prepare them for a more stable learning environment. They don’t just help the child, but the whole family.</a:t>
            </a:r>
          </a:p>
          <a:p>
            <a:pPr algn="l">
              <a:lnSpc>
                <a:spcPts val="2220"/>
              </a:lnSpc>
            </a:pPr>
            <a:endParaRPr lang="en-US" sz="2900" dirty="0">
              <a:solidFill>
                <a:srgbClr val="000000"/>
              </a:solidFill>
              <a:latin typeface="Poppins"/>
              <a:ea typeface="Poppins"/>
              <a:cs typeface="Poppins"/>
              <a:sym typeface="Poppins"/>
            </a:endParaRPr>
          </a:p>
          <a:p>
            <a:pPr marL="626111" lvl="1" indent="-313055" algn="l">
              <a:lnSpc>
                <a:spcPts val="4292"/>
              </a:lnSpc>
              <a:buFont typeface="Arial"/>
              <a:buChar char="•"/>
            </a:pPr>
            <a:r>
              <a:rPr lang="en-US" sz="2900" dirty="0">
                <a:solidFill>
                  <a:srgbClr val="000000"/>
                </a:solidFill>
                <a:latin typeface="Poppins"/>
                <a:ea typeface="Poppins"/>
                <a:cs typeface="Poppins"/>
                <a:sym typeface="Poppins"/>
              </a:rPr>
              <a:t>The number of  Wraparound Specialists was reduced from 274 to 40. </a:t>
            </a:r>
          </a:p>
          <a:p>
            <a:pPr algn="l">
              <a:lnSpc>
                <a:spcPts val="2220"/>
              </a:lnSpc>
            </a:pPr>
            <a:endParaRPr lang="en-US" sz="2900" dirty="0">
              <a:solidFill>
                <a:srgbClr val="000000"/>
              </a:solidFill>
              <a:latin typeface="Poppins"/>
              <a:ea typeface="Poppins"/>
              <a:cs typeface="Poppins"/>
              <a:sym typeface="Poppins"/>
            </a:endParaRPr>
          </a:p>
          <a:p>
            <a:pPr marL="626111" lvl="1" indent="-313055" algn="l">
              <a:lnSpc>
                <a:spcPts val="4292"/>
              </a:lnSpc>
              <a:buFont typeface="Arial"/>
              <a:buChar char="•"/>
            </a:pPr>
            <a:r>
              <a:rPr lang="en-US" sz="2900" dirty="0">
                <a:solidFill>
                  <a:srgbClr val="000000"/>
                </a:solidFill>
                <a:latin typeface="Poppins"/>
                <a:ea typeface="Poppins"/>
                <a:cs typeface="Poppins"/>
                <a:sym typeface="Poppins"/>
              </a:rPr>
              <a:t>Sunrise centers are more costly and not located in our communities most in need.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flipV="1">
            <a:off x="-1" y="1754620"/>
            <a:ext cx="18288001" cy="0"/>
          </a:xfrm>
          <a:prstGeom prst="line">
            <a:avLst/>
          </a:prstGeom>
          <a:ln w="85725" cap="rnd">
            <a:solidFill>
              <a:srgbClr val="0065B2"/>
            </a:solidFill>
            <a:prstDash val="solid"/>
            <a:headEnd type="none" w="sm" len="sm"/>
            <a:tailEnd type="none" w="sm" len="sm"/>
          </a:ln>
        </p:spPr>
        <p:txBody>
          <a:bodyPr/>
          <a:lstStyle/>
          <a:p>
            <a:endParaRPr lang="en-US"/>
          </a:p>
        </p:txBody>
      </p:sp>
      <p:sp>
        <p:nvSpPr>
          <p:cNvPr id="4" name="TextBox 4"/>
          <p:cNvSpPr txBox="1"/>
          <p:nvPr/>
        </p:nvSpPr>
        <p:spPr>
          <a:xfrm>
            <a:off x="973618" y="150266"/>
            <a:ext cx="15485581"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New Education System</a:t>
            </a:r>
          </a:p>
        </p:txBody>
      </p:sp>
      <p:sp>
        <p:nvSpPr>
          <p:cNvPr id="5" name="TextBox 5"/>
          <p:cNvSpPr txBox="1"/>
          <p:nvPr/>
        </p:nvSpPr>
        <p:spPr>
          <a:xfrm>
            <a:off x="1447800" y="2873239"/>
            <a:ext cx="15224441" cy="4036939"/>
          </a:xfrm>
          <a:prstGeom prst="rect">
            <a:avLst/>
          </a:prstGeom>
        </p:spPr>
        <p:txBody>
          <a:bodyPr lIns="0" tIns="0" rIns="0" bIns="0" rtlCol="0" anchor="t">
            <a:spAutoFit/>
          </a:bodyPr>
          <a:lstStyle/>
          <a:p>
            <a:pPr algn="l">
              <a:lnSpc>
                <a:spcPts val="5180"/>
              </a:lnSpc>
            </a:pPr>
            <a:r>
              <a:rPr lang="en-US" sz="3500" dirty="0">
                <a:solidFill>
                  <a:srgbClr val="000000"/>
                </a:solidFill>
                <a:latin typeface="Poppins"/>
                <a:ea typeface="Poppins"/>
                <a:cs typeface="Poppins"/>
                <a:sym typeface="Poppins"/>
              </a:rPr>
              <a:t>NES staff are required to work an equivalent of 1 extra day per week</a:t>
            </a:r>
          </a:p>
          <a:p>
            <a:pPr marL="647703" lvl="1" indent="-323852" algn="l">
              <a:lnSpc>
                <a:spcPts val="4440"/>
              </a:lnSpc>
              <a:buFont typeface="Arial"/>
              <a:buChar char="•"/>
            </a:pPr>
            <a:r>
              <a:rPr lang="en-US" sz="3000" dirty="0">
                <a:solidFill>
                  <a:srgbClr val="000000"/>
                </a:solidFill>
                <a:latin typeface="Poppins"/>
                <a:ea typeface="Poppins"/>
                <a:cs typeface="Poppins"/>
                <a:sym typeface="Poppins"/>
              </a:rPr>
              <a:t>Work day extended by 1 hour per day</a:t>
            </a:r>
          </a:p>
          <a:p>
            <a:pPr marL="647703" lvl="1" indent="-323852" algn="l">
              <a:lnSpc>
                <a:spcPts val="4440"/>
              </a:lnSpc>
              <a:buFont typeface="Arial"/>
              <a:buChar char="•"/>
            </a:pPr>
            <a:r>
              <a:rPr lang="en-US" sz="3000" dirty="0">
                <a:solidFill>
                  <a:srgbClr val="000000"/>
                </a:solidFill>
                <a:latin typeface="Poppins"/>
                <a:ea typeface="Poppins"/>
                <a:cs typeface="Poppins"/>
                <a:sym typeface="Poppins"/>
              </a:rPr>
              <a:t>Additional 75-minute before or after school duty required</a:t>
            </a:r>
          </a:p>
          <a:p>
            <a:pPr marL="647703" lvl="1" indent="-323852" algn="l">
              <a:lnSpc>
                <a:spcPts val="4440"/>
              </a:lnSpc>
              <a:buFont typeface="Arial"/>
              <a:buChar char="•"/>
            </a:pPr>
            <a:r>
              <a:rPr lang="en-US" sz="3000" dirty="0">
                <a:solidFill>
                  <a:srgbClr val="000000"/>
                </a:solidFill>
                <a:latin typeface="Poppins"/>
                <a:ea typeface="Poppins"/>
                <a:cs typeface="Poppins"/>
                <a:sym typeface="Poppins"/>
              </a:rPr>
              <a:t>Weekly 75-minute “Demo-Day” professional development required every Thursday after school. This schedule conflicts with caretaker, daycare, and secondary jobs. This is also the same day as school board meetings, so NES teachers are not able to attend or speak at them</a:t>
            </a:r>
          </a:p>
        </p:txBody>
      </p:sp>
      <p:sp>
        <p:nvSpPr>
          <p:cNvPr id="6" name="TextBox 6"/>
          <p:cNvSpPr txBox="1"/>
          <p:nvPr/>
        </p:nvSpPr>
        <p:spPr>
          <a:xfrm>
            <a:off x="973619" y="1986911"/>
            <a:ext cx="8788676" cy="849756"/>
          </a:xfrm>
          <a:prstGeom prst="rect">
            <a:avLst/>
          </a:prstGeom>
        </p:spPr>
        <p:txBody>
          <a:bodyPr lIns="0" tIns="0" rIns="0" bIns="0" rtlCol="0" anchor="t">
            <a:spAutoFit/>
          </a:bodyPr>
          <a:lstStyle/>
          <a:p>
            <a:pPr algn="l">
              <a:lnSpc>
                <a:spcPts val="6674"/>
              </a:lnSpc>
            </a:pPr>
            <a:r>
              <a:rPr lang="en-US" sz="4700">
                <a:solidFill>
                  <a:srgbClr val="0265B2"/>
                </a:solidFill>
                <a:latin typeface="Poppins Bold"/>
                <a:ea typeface="Poppins Bold"/>
                <a:cs typeface="Poppins Bold"/>
                <a:sym typeface="Poppins Bold"/>
              </a:rPr>
              <a:t>Longer Work Hours in NES</a:t>
            </a:r>
          </a:p>
        </p:txBody>
      </p:sp>
      <p:sp>
        <p:nvSpPr>
          <p:cNvPr id="7" name="TextBox 7"/>
          <p:cNvSpPr txBox="1"/>
          <p:nvPr/>
        </p:nvSpPr>
        <p:spPr>
          <a:xfrm>
            <a:off x="1336746" y="7879248"/>
            <a:ext cx="16417854" cy="1683852"/>
          </a:xfrm>
          <a:prstGeom prst="rect">
            <a:avLst/>
          </a:prstGeom>
        </p:spPr>
        <p:txBody>
          <a:bodyPr wrap="square" lIns="0" tIns="0" rIns="0" bIns="0" rtlCol="0" anchor="t">
            <a:spAutoFit/>
          </a:bodyPr>
          <a:lstStyle/>
          <a:p>
            <a:pPr algn="l">
              <a:lnSpc>
                <a:spcPts val="4440"/>
              </a:lnSpc>
            </a:pPr>
            <a:r>
              <a:rPr lang="en-US" sz="3000" dirty="0">
                <a:solidFill>
                  <a:srgbClr val="000000"/>
                </a:solidFill>
                <a:latin typeface="Poppins"/>
                <a:ea typeface="Poppins"/>
                <a:cs typeface="Poppins"/>
                <a:sym typeface="Poppins"/>
              </a:rPr>
              <a:t>After the school year started, the absence policy in HISD changed, surprising all staff.</a:t>
            </a:r>
          </a:p>
          <a:p>
            <a:pPr marL="647703" lvl="1" indent="-323852" algn="l">
              <a:lnSpc>
                <a:spcPts val="4440"/>
              </a:lnSpc>
              <a:buFont typeface="Arial"/>
              <a:buChar char="•"/>
            </a:pPr>
            <a:r>
              <a:rPr lang="en-US" sz="3000" dirty="0">
                <a:solidFill>
                  <a:srgbClr val="000000"/>
                </a:solidFill>
                <a:latin typeface="Poppins"/>
                <a:ea typeface="Poppins"/>
                <a:cs typeface="Poppins"/>
                <a:sym typeface="Poppins"/>
              </a:rPr>
              <a:t>They went from 7 days to 3 days of absence requiring a doctor’s note</a:t>
            </a:r>
          </a:p>
          <a:p>
            <a:pPr marL="647703" lvl="1" indent="-323852" algn="l">
              <a:lnSpc>
                <a:spcPts val="4440"/>
              </a:lnSpc>
              <a:buFont typeface="Arial"/>
              <a:buChar char="•"/>
            </a:pPr>
            <a:r>
              <a:rPr lang="en-US" sz="3000" dirty="0">
                <a:solidFill>
                  <a:srgbClr val="000000"/>
                </a:solidFill>
                <a:latin typeface="Poppins"/>
                <a:ea typeface="Poppins"/>
                <a:cs typeface="Poppins"/>
                <a:sym typeface="Poppins"/>
              </a:rPr>
              <a:t>On 15th day of absence, you’re terminated. Even if you have sick days in the bank.</a:t>
            </a:r>
          </a:p>
        </p:txBody>
      </p:sp>
      <p:sp>
        <p:nvSpPr>
          <p:cNvPr id="8" name="TextBox 8"/>
          <p:cNvSpPr txBox="1"/>
          <p:nvPr/>
        </p:nvSpPr>
        <p:spPr>
          <a:xfrm>
            <a:off x="973619" y="7029510"/>
            <a:ext cx="13949259" cy="849738"/>
          </a:xfrm>
          <a:prstGeom prst="rect">
            <a:avLst/>
          </a:prstGeom>
        </p:spPr>
        <p:txBody>
          <a:bodyPr lIns="0" tIns="0" rIns="0" bIns="0" rtlCol="0" anchor="t">
            <a:spAutoFit/>
          </a:bodyPr>
          <a:lstStyle/>
          <a:p>
            <a:pPr algn="l">
              <a:lnSpc>
                <a:spcPts val="6674"/>
              </a:lnSpc>
            </a:pPr>
            <a:r>
              <a:rPr lang="en-US" sz="4700" dirty="0">
                <a:solidFill>
                  <a:srgbClr val="0265B2"/>
                </a:solidFill>
                <a:latin typeface="Poppins Bold"/>
                <a:ea typeface="Poppins Bold"/>
                <a:cs typeface="Poppins Bold"/>
                <a:sym typeface="Poppins Bold"/>
              </a:rPr>
              <a:t>Changes in Absences and Teacher  Policy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 y="1790699"/>
            <a:ext cx="18288001" cy="9531"/>
          </a:xfrm>
          <a:prstGeom prst="line">
            <a:avLst/>
          </a:prstGeom>
          <a:ln w="85725" cap="rnd">
            <a:solidFill>
              <a:srgbClr val="0065B2"/>
            </a:solidFill>
            <a:prstDash val="solid"/>
            <a:headEnd type="none" w="sm" len="sm"/>
            <a:tailEnd type="none" w="sm" len="sm"/>
          </a:ln>
        </p:spPr>
        <p:txBody>
          <a:bodyPr/>
          <a:lstStyle/>
          <a:p>
            <a:endParaRPr lang="en-US"/>
          </a:p>
        </p:txBody>
      </p:sp>
      <p:sp>
        <p:nvSpPr>
          <p:cNvPr id="5" name="TextBox 5"/>
          <p:cNvSpPr txBox="1"/>
          <p:nvPr/>
        </p:nvSpPr>
        <p:spPr>
          <a:xfrm>
            <a:off x="973618" y="150266"/>
            <a:ext cx="14342581"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New Education System</a:t>
            </a:r>
          </a:p>
        </p:txBody>
      </p:sp>
      <p:sp>
        <p:nvSpPr>
          <p:cNvPr id="6" name="TextBox 6"/>
          <p:cNvSpPr txBox="1"/>
          <p:nvPr/>
        </p:nvSpPr>
        <p:spPr>
          <a:xfrm>
            <a:off x="2150074" y="3202419"/>
            <a:ext cx="15109226" cy="5755351"/>
          </a:xfrm>
          <a:prstGeom prst="rect">
            <a:avLst/>
          </a:prstGeom>
        </p:spPr>
        <p:txBody>
          <a:bodyPr lIns="0" tIns="0" rIns="0" bIns="0" rtlCol="0" anchor="t">
            <a:spAutoFit/>
          </a:bodyPr>
          <a:lstStyle/>
          <a:p>
            <a:pPr algn="l">
              <a:lnSpc>
                <a:spcPts val="5032"/>
              </a:lnSpc>
            </a:pPr>
            <a:r>
              <a:rPr lang="en-US" sz="3400" dirty="0">
                <a:solidFill>
                  <a:srgbClr val="000000"/>
                </a:solidFill>
                <a:latin typeface="Poppins"/>
                <a:ea typeface="Poppins"/>
                <a:cs typeface="Poppins"/>
                <a:sym typeface="Poppins"/>
              </a:rPr>
              <a:t>The district attempted to implement a teacher evaluation</a:t>
            </a:r>
          </a:p>
          <a:p>
            <a:pPr algn="l">
              <a:lnSpc>
                <a:spcPts val="5032"/>
              </a:lnSpc>
            </a:pPr>
            <a:r>
              <a:rPr lang="en-US" sz="3400" dirty="0">
                <a:solidFill>
                  <a:srgbClr val="000000"/>
                </a:solidFill>
                <a:latin typeface="Poppins"/>
                <a:ea typeface="Poppins"/>
                <a:cs typeface="Poppins"/>
                <a:sym typeface="Poppins"/>
              </a:rPr>
              <a:t>system with a targeted distribution bell curve.</a:t>
            </a:r>
          </a:p>
          <a:p>
            <a:pPr algn="l">
              <a:lnSpc>
                <a:spcPts val="5032"/>
              </a:lnSpc>
            </a:pPr>
            <a:endParaRPr lang="en-US" sz="3400" dirty="0">
              <a:solidFill>
                <a:srgbClr val="000000"/>
              </a:solidFill>
              <a:latin typeface="Poppins"/>
              <a:ea typeface="Poppins"/>
              <a:cs typeface="Poppins"/>
              <a:sym typeface="Poppins"/>
            </a:endParaRPr>
          </a:p>
          <a:p>
            <a:pPr algn="l">
              <a:lnSpc>
                <a:spcPts val="5032"/>
              </a:lnSpc>
            </a:pPr>
            <a:r>
              <a:rPr lang="en-US" sz="3400" dirty="0">
                <a:solidFill>
                  <a:srgbClr val="000000"/>
                </a:solidFill>
                <a:latin typeface="Poppins"/>
                <a:ea typeface="Poppins"/>
                <a:cs typeface="Poppins"/>
                <a:sym typeface="Poppins"/>
              </a:rPr>
              <a:t>The proposed evaluation system was not evidence-based, which prompted the HFT to file a law suit to stop the new evaluation system.</a:t>
            </a:r>
          </a:p>
          <a:p>
            <a:pPr algn="l">
              <a:lnSpc>
                <a:spcPts val="5032"/>
              </a:lnSpc>
            </a:pPr>
            <a:endParaRPr lang="en-US" sz="3400" dirty="0">
              <a:solidFill>
                <a:srgbClr val="000000"/>
              </a:solidFill>
              <a:latin typeface="Poppins"/>
              <a:ea typeface="Poppins"/>
              <a:cs typeface="Poppins"/>
              <a:sym typeface="Poppins"/>
            </a:endParaRPr>
          </a:p>
          <a:p>
            <a:pPr algn="l">
              <a:lnSpc>
                <a:spcPts val="5032"/>
              </a:lnSpc>
            </a:pPr>
            <a:r>
              <a:rPr lang="en-US" sz="3400" dirty="0">
                <a:solidFill>
                  <a:srgbClr val="000000"/>
                </a:solidFill>
                <a:latin typeface="Poppins"/>
                <a:ea typeface="Poppins"/>
                <a:cs typeface="Poppins"/>
                <a:sym typeface="Poppins"/>
              </a:rPr>
              <a:t>The district stated they would follow the state mandated TTESS system, but they created their own evaluation system under the auspices of TTESS.</a:t>
            </a:r>
          </a:p>
        </p:txBody>
      </p:sp>
      <p:sp>
        <p:nvSpPr>
          <p:cNvPr id="7" name="TextBox 7"/>
          <p:cNvSpPr txBox="1"/>
          <p:nvPr/>
        </p:nvSpPr>
        <p:spPr>
          <a:xfrm>
            <a:off x="973619" y="2076456"/>
            <a:ext cx="8788676" cy="849738"/>
          </a:xfrm>
          <a:prstGeom prst="rect">
            <a:avLst/>
          </a:prstGeom>
        </p:spPr>
        <p:txBody>
          <a:bodyPr lIns="0" tIns="0" rIns="0" bIns="0" rtlCol="0" anchor="t">
            <a:spAutoFit/>
          </a:bodyPr>
          <a:lstStyle/>
          <a:p>
            <a:pPr algn="l">
              <a:lnSpc>
                <a:spcPts val="6674"/>
              </a:lnSpc>
            </a:pPr>
            <a:r>
              <a:rPr lang="en-US" sz="4700">
                <a:solidFill>
                  <a:srgbClr val="0265B2"/>
                </a:solidFill>
                <a:latin typeface="Poppins Bold"/>
                <a:ea typeface="Poppins Bold"/>
                <a:cs typeface="Poppins Bold"/>
                <a:sym typeface="Poppins Bold"/>
              </a:rPr>
              <a:t>Teacher Evaluation System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flipV="1">
            <a:off x="-3" y="1714499"/>
            <a:ext cx="18288002" cy="1"/>
          </a:xfrm>
          <a:prstGeom prst="line">
            <a:avLst/>
          </a:prstGeom>
          <a:ln w="85725" cap="rnd">
            <a:solidFill>
              <a:srgbClr val="0065B2"/>
            </a:solidFill>
            <a:prstDash val="solid"/>
            <a:headEnd type="none" w="sm" len="sm"/>
            <a:tailEnd type="none" w="sm" len="sm"/>
          </a:ln>
        </p:spPr>
        <p:txBody>
          <a:bodyPr/>
          <a:lstStyle/>
          <a:p>
            <a:endParaRPr lang="en-US"/>
          </a:p>
        </p:txBody>
      </p:sp>
      <p:sp>
        <p:nvSpPr>
          <p:cNvPr id="3" name="Freeform 3"/>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4" name="Freeform 4"/>
          <p:cNvSpPr/>
          <p:nvPr/>
        </p:nvSpPr>
        <p:spPr>
          <a:xfrm>
            <a:off x="1028700" y="5746544"/>
            <a:ext cx="16230600" cy="4540456"/>
          </a:xfrm>
          <a:custGeom>
            <a:avLst/>
            <a:gdLst/>
            <a:ahLst/>
            <a:cxnLst/>
            <a:rect l="l" t="t" r="r" b="b"/>
            <a:pathLst>
              <a:path w="16230600" h="6535824">
                <a:moveTo>
                  <a:pt x="0" y="0"/>
                </a:moveTo>
                <a:lnTo>
                  <a:pt x="16230600" y="0"/>
                </a:lnTo>
                <a:lnTo>
                  <a:pt x="16230600" y="6535824"/>
                </a:lnTo>
                <a:lnTo>
                  <a:pt x="0" y="6535824"/>
                </a:lnTo>
                <a:lnTo>
                  <a:pt x="0" y="0"/>
                </a:lnTo>
                <a:close/>
              </a:path>
            </a:pathLst>
          </a:custGeom>
          <a:blipFill>
            <a:blip r:embed="rId4"/>
            <a:stretch>
              <a:fillRect l="-35945" t="-274173" r="-47563" b="-258421"/>
            </a:stretch>
          </a:blipFill>
          <a:ln w="66675" cap="sq">
            <a:solidFill>
              <a:srgbClr val="000000"/>
            </a:solidFill>
            <a:prstDash val="solid"/>
            <a:miter/>
          </a:ln>
        </p:spPr>
        <p:txBody>
          <a:bodyPr/>
          <a:lstStyle/>
          <a:p>
            <a:endParaRPr lang="en-US"/>
          </a:p>
        </p:txBody>
      </p:sp>
      <p:sp>
        <p:nvSpPr>
          <p:cNvPr id="5" name="TextBox 5"/>
          <p:cNvSpPr txBox="1"/>
          <p:nvPr/>
        </p:nvSpPr>
        <p:spPr>
          <a:xfrm>
            <a:off x="973619" y="169316"/>
            <a:ext cx="10989171" cy="1252843"/>
          </a:xfrm>
          <a:prstGeom prst="rect">
            <a:avLst/>
          </a:prstGeom>
        </p:spPr>
        <p:txBody>
          <a:bodyPr lIns="0" tIns="0" rIns="0" bIns="0" rtlCol="0" anchor="t">
            <a:spAutoFit/>
          </a:bodyPr>
          <a:lstStyle/>
          <a:p>
            <a:pPr algn="l">
              <a:lnSpc>
                <a:spcPts val="10220"/>
              </a:lnSpc>
            </a:pPr>
            <a:r>
              <a:rPr lang="en-US" sz="7300">
                <a:solidFill>
                  <a:srgbClr val="000000"/>
                </a:solidFill>
                <a:latin typeface="League Spartan"/>
                <a:ea typeface="League Spartan"/>
                <a:cs typeface="League Spartan"/>
                <a:sym typeface="League Spartan"/>
              </a:rPr>
              <a:t>New Education System</a:t>
            </a:r>
          </a:p>
        </p:txBody>
      </p:sp>
      <p:sp>
        <p:nvSpPr>
          <p:cNvPr id="6" name="TextBox 6"/>
          <p:cNvSpPr txBox="1"/>
          <p:nvPr/>
        </p:nvSpPr>
        <p:spPr>
          <a:xfrm>
            <a:off x="784242" y="1948647"/>
            <a:ext cx="16322593" cy="3416562"/>
          </a:xfrm>
          <a:prstGeom prst="rect">
            <a:avLst/>
          </a:prstGeom>
        </p:spPr>
        <p:txBody>
          <a:bodyPr lIns="0" tIns="0" rIns="0" bIns="0" rtlCol="0" anchor="t">
            <a:spAutoFit/>
          </a:bodyPr>
          <a:lstStyle/>
          <a:p>
            <a:pPr marL="709619" lvl="1" indent="-354809" algn="l">
              <a:lnSpc>
                <a:spcPts val="4864"/>
              </a:lnSpc>
              <a:buFont typeface="Arial"/>
              <a:buChar char="•"/>
            </a:pPr>
            <a:r>
              <a:rPr lang="en-US" sz="3286">
                <a:solidFill>
                  <a:srgbClr val="000000"/>
                </a:solidFill>
                <a:latin typeface="Poppins"/>
                <a:ea typeface="Poppins"/>
                <a:cs typeface="Poppins"/>
                <a:sym typeface="Poppins"/>
              </a:rPr>
              <a:t>Curriculum is virtually all scripted PowerPoints and worksheets. No project-based learning, hands-on activities, or books. Teachers are not allowed to deviate from the district-mandated curriculum</a:t>
            </a:r>
          </a:p>
          <a:p>
            <a:pPr algn="l">
              <a:lnSpc>
                <a:spcPts val="2960"/>
              </a:lnSpc>
            </a:pPr>
            <a:endParaRPr lang="en-US" sz="3286">
              <a:solidFill>
                <a:srgbClr val="000000"/>
              </a:solidFill>
              <a:latin typeface="Poppins"/>
              <a:ea typeface="Poppins"/>
              <a:cs typeface="Poppins"/>
              <a:sym typeface="Poppins"/>
            </a:endParaRPr>
          </a:p>
          <a:p>
            <a:pPr marL="709619" lvl="1" indent="-354809" algn="l">
              <a:lnSpc>
                <a:spcPts val="4864"/>
              </a:lnSpc>
              <a:buFont typeface="Arial"/>
              <a:buChar char="•"/>
            </a:pPr>
            <a:r>
              <a:rPr lang="en-US" sz="3286">
                <a:solidFill>
                  <a:srgbClr val="000000"/>
                </a:solidFill>
                <a:latin typeface="Poppins"/>
                <a:ea typeface="Poppins"/>
                <a:cs typeface="Poppins"/>
                <a:sym typeface="Poppins"/>
              </a:rPr>
              <a:t>Students are required to take a quiz called a  Demonstration of Learning (DOL) at the end of every lesson, which is 3-4 times per day.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0" y="1650201"/>
            <a:ext cx="18288000" cy="7144"/>
          </a:xfrm>
          <a:prstGeom prst="line">
            <a:avLst/>
          </a:prstGeom>
          <a:ln w="85725" cap="rnd">
            <a:solidFill>
              <a:srgbClr val="0065B2"/>
            </a:solidFill>
            <a:prstDash val="solid"/>
            <a:headEnd type="none" w="sm" len="sm"/>
            <a:tailEnd type="none" w="sm" len="sm"/>
          </a:ln>
        </p:spPr>
        <p:txBody>
          <a:bodyPr/>
          <a:lstStyle/>
          <a:p>
            <a:endParaRPr lang="en-US"/>
          </a:p>
        </p:txBody>
      </p:sp>
      <p:sp>
        <p:nvSpPr>
          <p:cNvPr id="3" name="Freeform 3"/>
          <p:cNvSpPr/>
          <p:nvPr/>
        </p:nvSpPr>
        <p:spPr>
          <a:xfrm>
            <a:off x="226600" y="3165295"/>
            <a:ext cx="4596650" cy="6707081"/>
          </a:xfrm>
          <a:custGeom>
            <a:avLst/>
            <a:gdLst/>
            <a:ahLst/>
            <a:cxnLst/>
            <a:rect l="l" t="t" r="r" b="b"/>
            <a:pathLst>
              <a:path w="4596650" h="6707081">
                <a:moveTo>
                  <a:pt x="0" y="0"/>
                </a:moveTo>
                <a:lnTo>
                  <a:pt x="4596649" y="0"/>
                </a:lnTo>
                <a:lnTo>
                  <a:pt x="4596649" y="6707081"/>
                </a:lnTo>
                <a:lnTo>
                  <a:pt x="0" y="6707081"/>
                </a:lnTo>
                <a:lnTo>
                  <a:pt x="0" y="0"/>
                </a:lnTo>
                <a:close/>
              </a:path>
            </a:pathLst>
          </a:custGeom>
          <a:blipFill>
            <a:blip r:embed="rId2"/>
            <a:stretch>
              <a:fillRect l="-28604" t="-4483" r="-22211"/>
            </a:stretch>
          </a:blipFill>
        </p:spPr>
        <p:txBody>
          <a:bodyPr/>
          <a:lstStyle/>
          <a:p>
            <a:endParaRPr lang="en-US"/>
          </a:p>
        </p:txBody>
      </p:sp>
      <p:sp>
        <p:nvSpPr>
          <p:cNvPr id="4" name="Freeform 4"/>
          <p:cNvSpPr/>
          <p:nvPr/>
        </p:nvSpPr>
        <p:spPr>
          <a:xfrm>
            <a:off x="5553138" y="3165295"/>
            <a:ext cx="12417622" cy="6707081"/>
          </a:xfrm>
          <a:custGeom>
            <a:avLst/>
            <a:gdLst/>
            <a:ahLst/>
            <a:cxnLst/>
            <a:rect l="l" t="t" r="r" b="b"/>
            <a:pathLst>
              <a:path w="12417622" h="6707081">
                <a:moveTo>
                  <a:pt x="0" y="0"/>
                </a:moveTo>
                <a:lnTo>
                  <a:pt x="12417623" y="0"/>
                </a:lnTo>
                <a:lnTo>
                  <a:pt x="12417623" y="6707081"/>
                </a:lnTo>
                <a:lnTo>
                  <a:pt x="0" y="6707081"/>
                </a:lnTo>
                <a:lnTo>
                  <a:pt x="0" y="0"/>
                </a:lnTo>
                <a:close/>
              </a:path>
            </a:pathLst>
          </a:custGeom>
          <a:blipFill>
            <a:blip r:embed="rId3"/>
            <a:stretch>
              <a:fillRect l="-14068" t="-822"/>
            </a:stretch>
          </a:blipFill>
        </p:spPr>
        <p:txBody>
          <a:bodyPr/>
          <a:lstStyle/>
          <a:p>
            <a:endParaRPr lang="en-US"/>
          </a:p>
        </p:txBody>
      </p:sp>
      <p:sp>
        <p:nvSpPr>
          <p:cNvPr id="5" name="TextBox 5"/>
          <p:cNvSpPr txBox="1"/>
          <p:nvPr/>
        </p:nvSpPr>
        <p:spPr>
          <a:xfrm>
            <a:off x="973619" y="169316"/>
            <a:ext cx="10989171" cy="1252843"/>
          </a:xfrm>
          <a:prstGeom prst="rect">
            <a:avLst/>
          </a:prstGeom>
        </p:spPr>
        <p:txBody>
          <a:bodyPr lIns="0" tIns="0" rIns="0" bIns="0" rtlCol="0" anchor="t">
            <a:spAutoFit/>
          </a:bodyPr>
          <a:lstStyle/>
          <a:p>
            <a:pPr algn="l">
              <a:lnSpc>
                <a:spcPts val="10220"/>
              </a:lnSpc>
            </a:pPr>
            <a:r>
              <a:rPr lang="en-US" sz="7300">
                <a:solidFill>
                  <a:srgbClr val="000000"/>
                </a:solidFill>
                <a:latin typeface="League Spartan"/>
                <a:ea typeface="League Spartan"/>
                <a:cs typeface="League Spartan"/>
                <a:sym typeface="League Spartan"/>
              </a:rPr>
              <a:t>New Education System</a:t>
            </a:r>
          </a:p>
        </p:txBody>
      </p:sp>
      <p:sp>
        <p:nvSpPr>
          <p:cNvPr id="6" name="TextBox 6"/>
          <p:cNvSpPr txBox="1"/>
          <p:nvPr/>
        </p:nvSpPr>
        <p:spPr>
          <a:xfrm>
            <a:off x="1028700" y="2037243"/>
            <a:ext cx="16942061" cy="748153"/>
          </a:xfrm>
          <a:prstGeom prst="rect">
            <a:avLst/>
          </a:prstGeom>
        </p:spPr>
        <p:txBody>
          <a:bodyPr lIns="0" tIns="0" rIns="0" bIns="0" rtlCol="0" anchor="t">
            <a:spAutoFit/>
          </a:bodyPr>
          <a:lstStyle/>
          <a:p>
            <a:pPr algn="l">
              <a:lnSpc>
                <a:spcPts val="5538"/>
              </a:lnSpc>
            </a:pPr>
            <a:r>
              <a:rPr lang="en-US" sz="4774" dirty="0">
                <a:solidFill>
                  <a:srgbClr val="000000"/>
                </a:solidFill>
                <a:latin typeface="Poppins"/>
                <a:ea typeface="Poppins"/>
                <a:cs typeface="Poppins"/>
                <a:sym typeface="Poppins"/>
              </a:rPr>
              <a:t>Webcams in every NES classroom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4"/>
            <a:stretch>
              <a:fillRect/>
            </a:stretch>
          </a:blipFill>
        </p:spPr>
        <p:txBody>
          <a:bodyPr/>
          <a:lstStyle/>
          <a:p>
            <a:endParaRPr lang="en-US"/>
          </a:p>
        </p:txBody>
      </p:sp>
      <p:sp>
        <p:nvSpPr>
          <p:cNvPr id="4" name="AutoShape 4"/>
          <p:cNvSpPr/>
          <p:nvPr/>
        </p:nvSpPr>
        <p:spPr>
          <a:xfrm flipH="1" flipV="1">
            <a:off x="-1" y="1637064"/>
            <a:ext cx="12768328" cy="5993"/>
          </a:xfrm>
          <a:prstGeom prst="line">
            <a:avLst/>
          </a:prstGeom>
          <a:ln w="85725" cap="rnd">
            <a:solidFill>
              <a:srgbClr val="0065B2"/>
            </a:solidFill>
            <a:prstDash val="solid"/>
            <a:headEnd type="none" w="sm" len="sm"/>
            <a:tailEnd type="none" w="sm" len="sm"/>
          </a:ln>
        </p:spPr>
        <p:txBody>
          <a:bodyPr/>
          <a:lstStyle/>
          <a:p>
            <a:endParaRPr lang="en-US"/>
          </a:p>
        </p:txBody>
      </p:sp>
      <p:grpSp>
        <p:nvGrpSpPr>
          <p:cNvPr id="5" name="Group 5"/>
          <p:cNvGrpSpPr/>
          <p:nvPr/>
        </p:nvGrpSpPr>
        <p:grpSpPr>
          <a:xfrm>
            <a:off x="12768329" y="0"/>
            <a:ext cx="5519671" cy="10287000"/>
            <a:chOff x="0" y="0"/>
            <a:chExt cx="7359562" cy="13716000"/>
          </a:xfrm>
        </p:grpSpPr>
        <p:pic>
          <p:nvPicPr>
            <p:cNvPr id="6" name="Picture 6"/>
            <p:cNvPicPr>
              <a:picLocks noChangeAspect="1"/>
            </p:cNvPicPr>
            <p:nvPr/>
          </p:nvPicPr>
          <p:blipFill>
            <a:blip r:embed="rId5"/>
            <a:srcRect l="2305" r="2305"/>
            <a:stretch>
              <a:fillRect/>
            </a:stretch>
          </p:blipFill>
          <p:spPr>
            <a:xfrm>
              <a:off x="0" y="0"/>
              <a:ext cx="7359562" cy="13716000"/>
            </a:xfrm>
            <a:prstGeom prst="rect">
              <a:avLst/>
            </a:prstGeom>
          </p:spPr>
        </p:pic>
      </p:grpSp>
      <p:sp>
        <p:nvSpPr>
          <p:cNvPr id="7" name="Freeform 7"/>
          <p:cNvSpPr/>
          <p:nvPr/>
        </p:nvSpPr>
        <p:spPr>
          <a:xfrm>
            <a:off x="9329868" y="7159800"/>
            <a:ext cx="2052790" cy="3165300"/>
          </a:xfrm>
          <a:custGeom>
            <a:avLst/>
            <a:gdLst/>
            <a:ahLst/>
            <a:cxnLst/>
            <a:rect l="l" t="t" r="r" b="b"/>
            <a:pathLst>
              <a:path w="2052790" h="3165300">
                <a:moveTo>
                  <a:pt x="0" y="0"/>
                </a:moveTo>
                <a:lnTo>
                  <a:pt x="2052790" y="0"/>
                </a:lnTo>
                <a:lnTo>
                  <a:pt x="2052790" y="3165300"/>
                </a:lnTo>
                <a:lnTo>
                  <a:pt x="0" y="3165300"/>
                </a:lnTo>
                <a:lnTo>
                  <a:pt x="0" y="0"/>
                </a:lnTo>
                <a:close/>
              </a:path>
            </a:pathLst>
          </a:custGeom>
          <a:blipFill>
            <a:blip r:embed="rId6"/>
            <a:stretch>
              <a:fillRect/>
            </a:stretch>
          </a:blipFill>
        </p:spPr>
        <p:txBody>
          <a:bodyPr/>
          <a:lstStyle/>
          <a:p>
            <a:endParaRPr lang="en-US"/>
          </a:p>
        </p:txBody>
      </p:sp>
      <p:sp>
        <p:nvSpPr>
          <p:cNvPr id="8" name="Freeform 8"/>
          <p:cNvSpPr/>
          <p:nvPr/>
        </p:nvSpPr>
        <p:spPr>
          <a:xfrm>
            <a:off x="2285233" y="7124700"/>
            <a:ext cx="2666592" cy="3165300"/>
          </a:xfrm>
          <a:custGeom>
            <a:avLst/>
            <a:gdLst/>
            <a:ahLst/>
            <a:cxnLst/>
            <a:rect l="l" t="t" r="r" b="b"/>
            <a:pathLst>
              <a:path w="2666592" h="3165300">
                <a:moveTo>
                  <a:pt x="0" y="0"/>
                </a:moveTo>
                <a:lnTo>
                  <a:pt x="2666592" y="0"/>
                </a:lnTo>
                <a:lnTo>
                  <a:pt x="2666592" y="3165300"/>
                </a:lnTo>
                <a:lnTo>
                  <a:pt x="0" y="3165300"/>
                </a:lnTo>
                <a:lnTo>
                  <a:pt x="0" y="0"/>
                </a:lnTo>
                <a:close/>
              </a:path>
            </a:pathLst>
          </a:custGeom>
          <a:blipFill>
            <a:blip r:embed="rId7"/>
            <a:stretch>
              <a:fillRect l="-9103" t="-14892"/>
            </a:stretch>
          </a:blipFill>
        </p:spPr>
        <p:txBody>
          <a:bodyPr/>
          <a:lstStyle/>
          <a:p>
            <a:endParaRPr lang="en-US"/>
          </a:p>
        </p:txBody>
      </p:sp>
      <p:sp>
        <p:nvSpPr>
          <p:cNvPr id="9" name="Freeform 9"/>
          <p:cNvSpPr/>
          <p:nvPr/>
        </p:nvSpPr>
        <p:spPr>
          <a:xfrm>
            <a:off x="5961221" y="7121700"/>
            <a:ext cx="2358997" cy="3198336"/>
          </a:xfrm>
          <a:custGeom>
            <a:avLst/>
            <a:gdLst/>
            <a:ahLst/>
            <a:cxnLst/>
            <a:rect l="l" t="t" r="r" b="b"/>
            <a:pathLst>
              <a:path w="2358997" h="3198336">
                <a:moveTo>
                  <a:pt x="0" y="0"/>
                </a:moveTo>
                <a:lnTo>
                  <a:pt x="2358997" y="0"/>
                </a:lnTo>
                <a:lnTo>
                  <a:pt x="2358997" y="3198336"/>
                </a:lnTo>
                <a:lnTo>
                  <a:pt x="0" y="3198336"/>
                </a:lnTo>
                <a:lnTo>
                  <a:pt x="0" y="0"/>
                </a:lnTo>
                <a:close/>
              </a:path>
            </a:pathLst>
          </a:custGeom>
          <a:blipFill>
            <a:blip r:embed="rId8"/>
            <a:stretch>
              <a:fillRect l="-103370"/>
            </a:stretch>
          </a:blipFill>
        </p:spPr>
        <p:txBody>
          <a:bodyPr/>
          <a:lstStyle/>
          <a:p>
            <a:endParaRPr lang="en-US"/>
          </a:p>
        </p:txBody>
      </p:sp>
      <p:sp>
        <p:nvSpPr>
          <p:cNvPr id="10" name="TextBox 10"/>
          <p:cNvSpPr txBox="1"/>
          <p:nvPr/>
        </p:nvSpPr>
        <p:spPr>
          <a:xfrm>
            <a:off x="973618" y="169316"/>
            <a:ext cx="12056581" cy="1298432"/>
          </a:xfrm>
          <a:prstGeom prst="rect">
            <a:avLst/>
          </a:prstGeom>
        </p:spPr>
        <p:txBody>
          <a:bodyPr wrap="square" lIns="0" tIns="0" rIns="0" bIns="0" rtlCol="0" anchor="t">
            <a:spAutoFit/>
          </a:bodyPr>
          <a:lstStyle/>
          <a:p>
            <a:pPr algn="l">
              <a:lnSpc>
                <a:spcPts val="10500"/>
              </a:lnSpc>
            </a:pPr>
            <a:r>
              <a:rPr lang="en-US" sz="7500" dirty="0">
                <a:solidFill>
                  <a:srgbClr val="000000"/>
                </a:solidFill>
                <a:latin typeface="League Spartan"/>
                <a:ea typeface="League Spartan"/>
                <a:cs typeface="League Spartan"/>
                <a:sym typeface="League Spartan"/>
              </a:rPr>
              <a:t>New Education System</a:t>
            </a:r>
          </a:p>
        </p:txBody>
      </p:sp>
      <p:sp>
        <p:nvSpPr>
          <p:cNvPr id="11" name="TextBox 11"/>
          <p:cNvSpPr txBox="1"/>
          <p:nvPr/>
        </p:nvSpPr>
        <p:spPr>
          <a:xfrm>
            <a:off x="973619" y="1828050"/>
            <a:ext cx="11098109" cy="4822798"/>
          </a:xfrm>
          <a:prstGeom prst="rect">
            <a:avLst/>
          </a:prstGeom>
        </p:spPr>
        <p:txBody>
          <a:bodyPr lIns="0" tIns="0" rIns="0" bIns="0" rtlCol="0" anchor="t">
            <a:spAutoFit/>
          </a:bodyPr>
          <a:lstStyle/>
          <a:p>
            <a:pPr marL="603739" lvl="1" indent="-301869" algn="l">
              <a:lnSpc>
                <a:spcPts val="4138"/>
              </a:lnSpc>
              <a:buFont typeface="Arial"/>
              <a:buChar char="•"/>
            </a:pPr>
            <a:r>
              <a:rPr lang="en-US" sz="2796" dirty="0">
                <a:solidFill>
                  <a:srgbClr val="000000"/>
                </a:solidFill>
                <a:latin typeface="Poppins"/>
                <a:ea typeface="Poppins"/>
                <a:cs typeface="Poppins"/>
                <a:sym typeface="Poppins"/>
              </a:rPr>
              <a:t>Students are required to walk silently and single file along the wall in the hallways</a:t>
            </a:r>
          </a:p>
          <a:p>
            <a:pPr algn="l">
              <a:lnSpc>
                <a:spcPts val="2220"/>
              </a:lnSpc>
            </a:pPr>
            <a:endParaRPr lang="en-US" sz="2796" dirty="0">
              <a:solidFill>
                <a:srgbClr val="000000"/>
              </a:solidFill>
              <a:latin typeface="Poppins"/>
              <a:ea typeface="Poppins"/>
              <a:cs typeface="Poppins"/>
              <a:sym typeface="Poppins"/>
            </a:endParaRPr>
          </a:p>
          <a:p>
            <a:pPr marL="603739" lvl="1" indent="-301869" algn="l">
              <a:lnSpc>
                <a:spcPts val="4138"/>
              </a:lnSpc>
              <a:buFont typeface="Arial"/>
              <a:buChar char="•"/>
            </a:pPr>
            <a:r>
              <a:rPr lang="en-US" sz="2796" dirty="0">
                <a:solidFill>
                  <a:srgbClr val="000000"/>
                </a:solidFill>
                <a:latin typeface="Poppins"/>
                <a:ea typeface="Poppins"/>
                <a:cs typeface="Poppins"/>
                <a:sym typeface="Poppins"/>
              </a:rPr>
              <a:t>Some NES hallways have physical barriers to not allow students or teachers to walk together</a:t>
            </a:r>
          </a:p>
          <a:p>
            <a:pPr algn="l">
              <a:lnSpc>
                <a:spcPts val="2220"/>
              </a:lnSpc>
            </a:pPr>
            <a:endParaRPr lang="en-US" sz="2796" dirty="0">
              <a:solidFill>
                <a:srgbClr val="000000"/>
              </a:solidFill>
              <a:latin typeface="Poppins"/>
              <a:ea typeface="Poppins"/>
              <a:cs typeface="Poppins"/>
              <a:sym typeface="Poppins"/>
            </a:endParaRPr>
          </a:p>
          <a:p>
            <a:pPr marL="625328" lvl="1" indent="-312664" algn="l">
              <a:lnSpc>
                <a:spcPts val="4286"/>
              </a:lnSpc>
              <a:buFont typeface="Arial"/>
              <a:buChar char="•"/>
            </a:pPr>
            <a:r>
              <a:rPr lang="en-US" sz="2896" dirty="0">
                <a:solidFill>
                  <a:srgbClr val="000000"/>
                </a:solidFill>
                <a:latin typeface="Poppins"/>
                <a:ea typeface="Poppins"/>
                <a:cs typeface="Poppins"/>
                <a:sym typeface="Poppins"/>
              </a:rPr>
              <a:t>Children are required to take a traffic cone to the bathroom and are not supposed to use the bathroom during instruction, resulting in increased accidents, UTIs, and young girls suffering hardships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flipV="1">
            <a:off x="-2" y="2059697"/>
            <a:ext cx="12439874" cy="55768"/>
          </a:xfrm>
          <a:prstGeom prst="line">
            <a:avLst/>
          </a:prstGeom>
          <a:ln w="85725" cap="rnd">
            <a:solidFill>
              <a:srgbClr val="0065B2"/>
            </a:solidFill>
            <a:prstDash val="solid"/>
            <a:headEnd type="none" w="sm" len="sm"/>
            <a:tailEnd type="none" w="sm" len="sm"/>
          </a:ln>
        </p:spPr>
        <p:txBody>
          <a:bodyPr/>
          <a:lstStyle/>
          <a:p>
            <a:endParaRPr lang="en-US"/>
          </a:p>
        </p:txBody>
      </p:sp>
      <p:sp>
        <p:nvSpPr>
          <p:cNvPr id="4" name="Freeform 4"/>
          <p:cNvSpPr/>
          <p:nvPr/>
        </p:nvSpPr>
        <p:spPr>
          <a:xfrm>
            <a:off x="11795510" y="0"/>
            <a:ext cx="6492490" cy="10287000"/>
          </a:xfrm>
          <a:custGeom>
            <a:avLst/>
            <a:gdLst/>
            <a:ahLst/>
            <a:cxnLst/>
            <a:rect l="l" t="t" r="r" b="b"/>
            <a:pathLst>
              <a:path w="6492490" h="10287000">
                <a:moveTo>
                  <a:pt x="0" y="0"/>
                </a:moveTo>
                <a:lnTo>
                  <a:pt x="6492490" y="0"/>
                </a:lnTo>
                <a:lnTo>
                  <a:pt x="6492490" y="10287000"/>
                </a:lnTo>
                <a:lnTo>
                  <a:pt x="0" y="10287000"/>
                </a:lnTo>
                <a:lnTo>
                  <a:pt x="0" y="0"/>
                </a:lnTo>
                <a:close/>
              </a:path>
            </a:pathLst>
          </a:custGeom>
          <a:blipFill>
            <a:blip r:embed="rId4"/>
            <a:stretch>
              <a:fillRect r="-141599"/>
            </a:stretch>
          </a:blipFill>
        </p:spPr>
        <p:txBody>
          <a:bodyPr/>
          <a:lstStyle/>
          <a:p>
            <a:endParaRPr lang="en-US"/>
          </a:p>
        </p:txBody>
      </p:sp>
      <p:grpSp>
        <p:nvGrpSpPr>
          <p:cNvPr id="5" name="Group 5"/>
          <p:cNvGrpSpPr/>
          <p:nvPr/>
        </p:nvGrpSpPr>
        <p:grpSpPr>
          <a:xfrm>
            <a:off x="13496766" y="2912888"/>
            <a:ext cx="1305211" cy="215538"/>
            <a:chOff x="0" y="0"/>
            <a:chExt cx="343759" cy="56767"/>
          </a:xfrm>
        </p:grpSpPr>
        <p:sp>
          <p:nvSpPr>
            <p:cNvPr id="6" name="Freeform 6"/>
            <p:cNvSpPr/>
            <p:nvPr/>
          </p:nvSpPr>
          <p:spPr>
            <a:xfrm>
              <a:off x="0" y="0"/>
              <a:ext cx="343759" cy="56767"/>
            </a:xfrm>
            <a:custGeom>
              <a:avLst/>
              <a:gdLst/>
              <a:ahLst/>
              <a:cxnLst/>
              <a:rect l="l" t="t" r="r" b="b"/>
              <a:pathLst>
                <a:path w="343759" h="56767">
                  <a:moveTo>
                    <a:pt x="0" y="0"/>
                  </a:moveTo>
                  <a:lnTo>
                    <a:pt x="343759" y="0"/>
                  </a:lnTo>
                  <a:lnTo>
                    <a:pt x="343759" y="56767"/>
                  </a:lnTo>
                  <a:lnTo>
                    <a:pt x="0" y="56767"/>
                  </a:lnTo>
                  <a:close/>
                </a:path>
              </a:pathLst>
            </a:custGeom>
            <a:solidFill>
              <a:srgbClr val="2B78A8"/>
            </a:solidFill>
          </p:spPr>
          <p:txBody>
            <a:bodyPr/>
            <a:lstStyle/>
            <a:p>
              <a:endParaRPr lang="en-US"/>
            </a:p>
          </p:txBody>
        </p:sp>
        <p:sp>
          <p:nvSpPr>
            <p:cNvPr id="7" name="TextBox 7"/>
            <p:cNvSpPr txBox="1"/>
            <p:nvPr/>
          </p:nvSpPr>
          <p:spPr>
            <a:xfrm>
              <a:off x="0" y="-47625"/>
              <a:ext cx="343759" cy="104392"/>
            </a:xfrm>
            <a:prstGeom prst="rect">
              <a:avLst/>
            </a:prstGeom>
          </p:spPr>
          <p:txBody>
            <a:bodyPr lIns="50800" tIns="50800" rIns="50800" bIns="50800" rtlCol="0" anchor="ctr"/>
            <a:lstStyle/>
            <a:p>
              <a:pPr algn="ctr">
                <a:lnSpc>
                  <a:spcPts val="2840"/>
                </a:lnSpc>
              </a:pPr>
              <a:endParaRPr/>
            </a:p>
          </p:txBody>
        </p:sp>
      </p:grpSp>
      <p:sp>
        <p:nvSpPr>
          <p:cNvPr id="8" name="TextBox 8"/>
          <p:cNvSpPr txBox="1"/>
          <p:nvPr/>
        </p:nvSpPr>
        <p:spPr>
          <a:xfrm>
            <a:off x="806148" y="411451"/>
            <a:ext cx="10989361" cy="1371529"/>
          </a:xfrm>
          <a:prstGeom prst="rect">
            <a:avLst/>
          </a:prstGeom>
        </p:spPr>
        <p:txBody>
          <a:bodyPr wrap="square" lIns="0" tIns="0" rIns="0" bIns="0" rtlCol="0" anchor="t">
            <a:spAutoFit/>
          </a:bodyPr>
          <a:lstStyle/>
          <a:p>
            <a:pPr algn="l">
              <a:lnSpc>
                <a:spcPts val="11060"/>
              </a:lnSpc>
            </a:pPr>
            <a:r>
              <a:rPr lang="en-US" sz="7900" dirty="0">
                <a:solidFill>
                  <a:srgbClr val="000000"/>
                </a:solidFill>
                <a:latin typeface="League Spartan"/>
                <a:ea typeface="League Spartan"/>
                <a:cs typeface="League Spartan"/>
                <a:sym typeface="League Spartan"/>
              </a:rPr>
              <a:t>Working Conditions</a:t>
            </a:r>
          </a:p>
        </p:txBody>
      </p:sp>
      <p:sp>
        <p:nvSpPr>
          <p:cNvPr id="9" name="TextBox 9"/>
          <p:cNvSpPr txBox="1"/>
          <p:nvPr/>
        </p:nvSpPr>
        <p:spPr>
          <a:xfrm>
            <a:off x="806149" y="2231147"/>
            <a:ext cx="11058910" cy="3117508"/>
          </a:xfrm>
          <a:prstGeom prst="rect">
            <a:avLst/>
          </a:prstGeom>
        </p:spPr>
        <p:txBody>
          <a:bodyPr lIns="0" tIns="0" rIns="0" bIns="0" rtlCol="0" anchor="t">
            <a:spAutoFit/>
          </a:bodyPr>
          <a:lstStyle/>
          <a:p>
            <a:pPr algn="l">
              <a:lnSpc>
                <a:spcPts val="6674"/>
              </a:lnSpc>
            </a:pPr>
            <a:r>
              <a:rPr lang="en-US" sz="4700">
                <a:solidFill>
                  <a:srgbClr val="0265B2"/>
                </a:solidFill>
                <a:latin typeface="Poppins Bold"/>
                <a:ea typeface="Poppins Bold"/>
                <a:cs typeface="Poppins Bold"/>
                <a:sym typeface="Poppins Bold"/>
              </a:rPr>
              <a:t>Non Negotiables</a:t>
            </a:r>
          </a:p>
          <a:p>
            <a:pPr algn="l">
              <a:lnSpc>
                <a:spcPts val="1136"/>
              </a:lnSpc>
            </a:pPr>
            <a:endParaRPr lang="en-US" sz="4700">
              <a:solidFill>
                <a:srgbClr val="0265B2"/>
              </a:solidFill>
              <a:latin typeface="Poppins Bold"/>
              <a:ea typeface="Poppins Bold"/>
              <a:cs typeface="Poppins Bold"/>
              <a:sym typeface="Poppins Bold"/>
            </a:endParaRPr>
          </a:p>
          <a:p>
            <a:pPr marL="603739" lvl="1" indent="-301869" algn="l">
              <a:lnSpc>
                <a:spcPts val="4138"/>
              </a:lnSpc>
              <a:buFont typeface="Arial"/>
              <a:buChar char="•"/>
            </a:pPr>
            <a:r>
              <a:rPr lang="en-US" sz="2796">
                <a:solidFill>
                  <a:srgbClr val="000000"/>
                </a:solidFill>
                <a:latin typeface="Poppins"/>
                <a:ea typeface="Poppins"/>
                <a:cs typeface="Poppins"/>
                <a:sym typeface="Poppins"/>
              </a:rPr>
              <a:t>MRS Strategies to check for learning every 4 minutes</a:t>
            </a:r>
          </a:p>
          <a:p>
            <a:pPr marL="603739" lvl="1" indent="-301869" algn="l">
              <a:lnSpc>
                <a:spcPts val="4138"/>
              </a:lnSpc>
              <a:buFont typeface="Arial"/>
              <a:buChar char="•"/>
            </a:pPr>
            <a:r>
              <a:rPr lang="en-US" sz="2796">
                <a:solidFill>
                  <a:srgbClr val="000000"/>
                </a:solidFill>
                <a:latin typeface="Poppins"/>
                <a:ea typeface="Poppins"/>
                <a:cs typeface="Poppins"/>
                <a:sym typeface="Poppins"/>
              </a:rPr>
              <a:t>Timers embedded in slide decks</a:t>
            </a:r>
          </a:p>
          <a:p>
            <a:pPr marL="603739" lvl="1" indent="-301869" algn="l">
              <a:lnSpc>
                <a:spcPts val="4138"/>
              </a:lnSpc>
              <a:buFont typeface="Arial"/>
              <a:buChar char="•"/>
            </a:pPr>
            <a:r>
              <a:rPr lang="en-US" sz="2796">
                <a:solidFill>
                  <a:srgbClr val="000000"/>
                </a:solidFill>
                <a:latin typeface="Poppins"/>
                <a:ea typeface="Poppins"/>
                <a:cs typeface="Poppins"/>
                <a:sym typeface="Poppins"/>
              </a:rPr>
              <a:t>Demonstration of Learning after 45 minutes of learning</a:t>
            </a:r>
          </a:p>
          <a:p>
            <a:pPr marL="603739" lvl="1" indent="-301869" algn="l">
              <a:lnSpc>
                <a:spcPts val="4138"/>
              </a:lnSpc>
              <a:buFont typeface="Arial"/>
              <a:buChar char="•"/>
            </a:pPr>
            <a:r>
              <a:rPr lang="en-US" sz="2796">
                <a:solidFill>
                  <a:srgbClr val="000000"/>
                </a:solidFill>
                <a:latin typeface="Poppins"/>
                <a:ea typeface="Poppins"/>
                <a:cs typeface="Poppins"/>
                <a:sym typeface="Poppins"/>
              </a:rPr>
              <a:t>Forbidden to have closed doors</a:t>
            </a:r>
          </a:p>
        </p:txBody>
      </p:sp>
      <p:sp>
        <p:nvSpPr>
          <p:cNvPr id="10" name="TextBox 10"/>
          <p:cNvSpPr txBox="1"/>
          <p:nvPr/>
        </p:nvSpPr>
        <p:spPr>
          <a:xfrm>
            <a:off x="806149" y="5520105"/>
            <a:ext cx="10747921" cy="4434340"/>
          </a:xfrm>
          <a:prstGeom prst="rect">
            <a:avLst/>
          </a:prstGeom>
        </p:spPr>
        <p:txBody>
          <a:bodyPr lIns="0" tIns="0" rIns="0" bIns="0" rtlCol="0" anchor="t">
            <a:spAutoFit/>
          </a:bodyPr>
          <a:lstStyle/>
          <a:p>
            <a:pPr algn="l">
              <a:lnSpc>
                <a:spcPts val="6674"/>
              </a:lnSpc>
            </a:pPr>
            <a:r>
              <a:rPr lang="en-US" sz="4700">
                <a:solidFill>
                  <a:srgbClr val="0265B2"/>
                </a:solidFill>
                <a:latin typeface="Poppins Bold"/>
                <a:ea typeface="Poppins Bold"/>
                <a:cs typeface="Poppins Bold"/>
                <a:sym typeface="Poppins Bold"/>
              </a:rPr>
              <a:t>Spot Observations</a:t>
            </a:r>
          </a:p>
          <a:p>
            <a:pPr algn="l">
              <a:lnSpc>
                <a:spcPts val="284"/>
              </a:lnSpc>
            </a:pPr>
            <a:endParaRPr lang="en-US" sz="4700">
              <a:solidFill>
                <a:srgbClr val="0265B2"/>
              </a:solidFill>
              <a:latin typeface="Poppins Bold"/>
              <a:ea typeface="Poppins Bold"/>
              <a:cs typeface="Poppins Bold"/>
              <a:sym typeface="Poppins Bold"/>
            </a:endParaRPr>
          </a:p>
          <a:p>
            <a:pPr marL="603739" lvl="1" indent="-301870" algn="l">
              <a:lnSpc>
                <a:spcPts val="4138"/>
              </a:lnSpc>
              <a:buFont typeface="Arial"/>
              <a:buChar char="•"/>
            </a:pPr>
            <a:r>
              <a:rPr lang="en-US" sz="2796">
                <a:solidFill>
                  <a:srgbClr val="000000"/>
                </a:solidFill>
                <a:latin typeface="Poppins"/>
                <a:ea typeface="Poppins"/>
                <a:cs typeface="Poppins"/>
                <a:sym typeface="Poppins"/>
              </a:rPr>
              <a:t>Administrators must complete spot checks on teachers several times per week. Some teachers have reported getting as many as 5 spot observations in one day</a:t>
            </a:r>
          </a:p>
          <a:p>
            <a:pPr algn="l">
              <a:lnSpc>
                <a:spcPts val="2960"/>
              </a:lnSpc>
            </a:pPr>
            <a:endParaRPr lang="en-US" sz="2796">
              <a:solidFill>
                <a:srgbClr val="000000"/>
              </a:solidFill>
              <a:latin typeface="Poppins"/>
              <a:ea typeface="Poppins"/>
              <a:cs typeface="Poppins"/>
              <a:sym typeface="Poppins"/>
            </a:endParaRPr>
          </a:p>
          <a:p>
            <a:pPr marL="603739" lvl="1" indent="-301870" algn="l">
              <a:lnSpc>
                <a:spcPts val="4138"/>
              </a:lnSpc>
              <a:buFont typeface="Arial"/>
              <a:buChar char="•"/>
            </a:pPr>
            <a:r>
              <a:rPr lang="en-US" sz="2796">
                <a:solidFill>
                  <a:srgbClr val="000000"/>
                </a:solidFill>
                <a:latin typeface="Poppins"/>
                <a:ea typeface="Poppins"/>
                <a:cs typeface="Poppins"/>
                <a:sym typeface="Poppins"/>
              </a:rPr>
              <a:t>“In the moment” coaching: administrators provide (often critical and unprofessional) feedback to teachers “in the moment” in front of the students.</a:t>
            </a:r>
          </a:p>
        </p:txBody>
      </p:sp>
      <p:grpSp>
        <p:nvGrpSpPr>
          <p:cNvPr id="11" name="Group 11"/>
          <p:cNvGrpSpPr/>
          <p:nvPr/>
        </p:nvGrpSpPr>
        <p:grpSpPr>
          <a:xfrm>
            <a:off x="13496766" y="4572170"/>
            <a:ext cx="1305211" cy="215538"/>
            <a:chOff x="0" y="0"/>
            <a:chExt cx="343759" cy="56767"/>
          </a:xfrm>
        </p:grpSpPr>
        <p:sp>
          <p:nvSpPr>
            <p:cNvPr id="12" name="Freeform 12"/>
            <p:cNvSpPr/>
            <p:nvPr/>
          </p:nvSpPr>
          <p:spPr>
            <a:xfrm>
              <a:off x="0" y="0"/>
              <a:ext cx="343759" cy="56767"/>
            </a:xfrm>
            <a:custGeom>
              <a:avLst/>
              <a:gdLst/>
              <a:ahLst/>
              <a:cxnLst/>
              <a:rect l="l" t="t" r="r" b="b"/>
              <a:pathLst>
                <a:path w="343759" h="56767">
                  <a:moveTo>
                    <a:pt x="0" y="0"/>
                  </a:moveTo>
                  <a:lnTo>
                    <a:pt x="343759" y="0"/>
                  </a:lnTo>
                  <a:lnTo>
                    <a:pt x="343759" y="56767"/>
                  </a:lnTo>
                  <a:lnTo>
                    <a:pt x="0" y="56767"/>
                  </a:lnTo>
                  <a:close/>
                </a:path>
              </a:pathLst>
            </a:custGeom>
            <a:solidFill>
              <a:srgbClr val="2B78A8"/>
            </a:solidFill>
          </p:spPr>
          <p:txBody>
            <a:bodyPr/>
            <a:lstStyle/>
            <a:p>
              <a:endParaRPr lang="en-US"/>
            </a:p>
          </p:txBody>
        </p:sp>
        <p:sp>
          <p:nvSpPr>
            <p:cNvPr id="13" name="TextBox 13"/>
            <p:cNvSpPr txBox="1"/>
            <p:nvPr/>
          </p:nvSpPr>
          <p:spPr>
            <a:xfrm>
              <a:off x="0" y="-47625"/>
              <a:ext cx="343759" cy="104392"/>
            </a:xfrm>
            <a:prstGeom prst="rect">
              <a:avLst/>
            </a:prstGeom>
          </p:spPr>
          <p:txBody>
            <a:bodyPr lIns="50800" tIns="50800" rIns="50800" bIns="50800" rtlCol="0" anchor="ctr"/>
            <a:lstStyle/>
            <a:p>
              <a:pPr algn="ctr">
                <a:lnSpc>
                  <a:spcPts val="2840"/>
                </a:lnSpc>
              </a:pPr>
              <a:endParaRPr/>
            </a:p>
          </p:txBody>
        </p:sp>
      </p:grpSp>
      <p:grpSp>
        <p:nvGrpSpPr>
          <p:cNvPr id="14" name="Group 14"/>
          <p:cNvGrpSpPr/>
          <p:nvPr/>
        </p:nvGrpSpPr>
        <p:grpSpPr>
          <a:xfrm>
            <a:off x="13496766" y="6235508"/>
            <a:ext cx="1305211" cy="215538"/>
            <a:chOff x="0" y="0"/>
            <a:chExt cx="343759" cy="56767"/>
          </a:xfrm>
        </p:grpSpPr>
        <p:sp>
          <p:nvSpPr>
            <p:cNvPr id="15" name="Freeform 15"/>
            <p:cNvSpPr/>
            <p:nvPr/>
          </p:nvSpPr>
          <p:spPr>
            <a:xfrm>
              <a:off x="0" y="0"/>
              <a:ext cx="343759" cy="56767"/>
            </a:xfrm>
            <a:custGeom>
              <a:avLst/>
              <a:gdLst/>
              <a:ahLst/>
              <a:cxnLst/>
              <a:rect l="l" t="t" r="r" b="b"/>
              <a:pathLst>
                <a:path w="343759" h="56767">
                  <a:moveTo>
                    <a:pt x="0" y="0"/>
                  </a:moveTo>
                  <a:lnTo>
                    <a:pt x="343759" y="0"/>
                  </a:lnTo>
                  <a:lnTo>
                    <a:pt x="343759" y="56767"/>
                  </a:lnTo>
                  <a:lnTo>
                    <a:pt x="0" y="56767"/>
                  </a:lnTo>
                  <a:close/>
                </a:path>
              </a:pathLst>
            </a:custGeom>
            <a:solidFill>
              <a:srgbClr val="2B78A8"/>
            </a:solidFill>
          </p:spPr>
          <p:txBody>
            <a:bodyPr/>
            <a:lstStyle/>
            <a:p>
              <a:endParaRPr lang="en-US"/>
            </a:p>
          </p:txBody>
        </p:sp>
        <p:sp>
          <p:nvSpPr>
            <p:cNvPr id="16" name="TextBox 16"/>
            <p:cNvSpPr txBox="1"/>
            <p:nvPr/>
          </p:nvSpPr>
          <p:spPr>
            <a:xfrm>
              <a:off x="0" y="-47625"/>
              <a:ext cx="343759" cy="104392"/>
            </a:xfrm>
            <a:prstGeom prst="rect">
              <a:avLst/>
            </a:prstGeom>
          </p:spPr>
          <p:txBody>
            <a:bodyPr lIns="50800" tIns="50800" rIns="50800" bIns="50800" rtlCol="0" anchor="ctr"/>
            <a:lstStyle/>
            <a:p>
              <a:pPr algn="ctr">
                <a:lnSpc>
                  <a:spcPts val="2840"/>
                </a:lnSpc>
              </a:pPr>
              <a:endParaRPr/>
            </a:p>
          </p:txBody>
        </p:sp>
      </p:grpSp>
      <p:grpSp>
        <p:nvGrpSpPr>
          <p:cNvPr id="17" name="Group 17"/>
          <p:cNvGrpSpPr/>
          <p:nvPr/>
        </p:nvGrpSpPr>
        <p:grpSpPr>
          <a:xfrm>
            <a:off x="13496766" y="7898846"/>
            <a:ext cx="1305211" cy="215538"/>
            <a:chOff x="0" y="0"/>
            <a:chExt cx="343759" cy="56767"/>
          </a:xfrm>
        </p:grpSpPr>
        <p:sp>
          <p:nvSpPr>
            <p:cNvPr id="18" name="Freeform 18"/>
            <p:cNvSpPr/>
            <p:nvPr/>
          </p:nvSpPr>
          <p:spPr>
            <a:xfrm>
              <a:off x="0" y="0"/>
              <a:ext cx="343759" cy="56767"/>
            </a:xfrm>
            <a:custGeom>
              <a:avLst/>
              <a:gdLst/>
              <a:ahLst/>
              <a:cxnLst/>
              <a:rect l="l" t="t" r="r" b="b"/>
              <a:pathLst>
                <a:path w="343759" h="56767">
                  <a:moveTo>
                    <a:pt x="0" y="0"/>
                  </a:moveTo>
                  <a:lnTo>
                    <a:pt x="343759" y="0"/>
                  </a:lnTo>
                  <a:lnTo>
                    <a:pt x="343759" y="56767"/>
                  </a:lnTo>
                  <a:lnTo>
                    <a:pt x="0" y="56767"/>
                  </a:lnTo>
                  <a:close/>
                </a:path>
              </a:pathLst>
            </a:custGeom>
            <a:solidFill>
              <a:srgbClr val="2B78A8"/>
            </a:solidFill>
          </p:spPr>
          <p:txBody>
            <a:bodyPr/>
            <a:lstStyle/>
            <a:p>
              <a:endParaRPr lang="en-US"/>
            </a:p>
          </p:txBody>
        </p:sp>
        <p:sp>
          <p:nvSpPr>
            <p:cNvPr id="19" name="TextBox 19"/>
            <p:cNvSpPr txBox="1"/>
            <p:nvPr/>
          </p:nvSpPr>
          <p:spPr>
            <a:xfrm>
              <a:off x="0" y="-47625"/>
              <a:ext cx="343759" cy="104392"/>
            </a:xfrm>
            <a:prstGeom prst="rect">
              <a:avLst/>
            </a:prstGeom>
          </p:spPr>
          <p:txBody>
            <a:bodyPr lIns="50800" tIns="50800" rIns="50800" bIns="50800" rtlCol="0" anchor="ctr"/>
            <a:lstStyle/>
            <a:p>
              <a:pPr algn="ctr">
                <a:lnSpc>
                  <a:spcPts val="2840"/>
                </a:lnSpc>
              </a:pPr>
              <a:endParaRPr/>
            </a:p>
          </p:txBody>
        </p:sp>
      </p:grpSp>
      <p:grpSp>
        <p:nvGrpSpPr>
          <p:cNvPr id="20" name="Group 20"/>
          <p:cNvGrpSpPr/>
          <p:nvPr/>
        </p:nvGrpSpPr>
        <p:grpSpPr>
          <a:xfrm>
            <a:off x="13496766" y="9506091"/>
            <a:ext cx="1305211" cy="215538"/>
            <a:chOff x="0" y="0"/>
            <a:chExt cx="343759" cy="56767"/>
          </a:xfrm>
        </p:grpSpPr>
        <p:sp>
          <p:nvSpPr>
            <p:cNvPr id="21" name="Freeform 21"/>
            <p:cNvSpPr/>
            <p:nvPr/>
          </p:nvSpPr>
          <p:spPr>
            <a:xfrm>
              <a:off x="0" y="0"/>
              <a:ext cx="343759" cy="56767"/>
            </a:xfrm>
            <a:custGeom>
              <a:avLst/>
              <a:gdLst/>
              <a:ahLst/>
              <a:cxnLst/>
              <a:rect l="l" t="t" r="r" b="b"/>
              <a:pathLst>
                <a:path w="343759" h="56767">
                  <a:moveTo>
                    <a:pt x="0" y="0"/>
                  </a:moveTo>
                  <a:lnTo>
                    <a:pt x="343759" y="0"/>
                  </a:lnTo>
                  <a:lnTo>
                    <a:pt x="343759" y="56767"/>
                  </a:lnTo>
                  <a:lnTo>
                    <a:pt x="0" y="56767"/>
                  </a:lnTo>
                  <a:close/>
                </a:path>
              </a:pathLst>
            </a:custGeom>
            <a:solidFill>
              <a:srgbClr val="2B78A8"/>
            </a:solidFill>
          </p:spPr>
          <p:txBody>
            <a:bodyPr/>
            <a:lstStyle/>
            <a:p>
              <a:endParaRPr lang="en-US"/>
            </a:p>
          </p:txBody>
        </p:sp>
        <p:sp>
          <p:nvSpPr>
            <p:cNvPr id="22" name="TextBox 22"/>
            <p:cNvSpPr txBox="1"/>
            <p:nvPr/>
          </p:nvSpPr>
          <p:spPr>
            <a:xfrm>
              <a:off x="0" y="-47625"/>
              <a:ext cx="343759" cy="104392"/>
            </a:xfrm>
            <a:prstGeom prst="rect">
              <a:avLst/>
            </a:prstGeom>
          </p:spPr>
          <p:txBody>
            <a:bodyPr lIns="50800" tIns="50800" rIns="50800" bIns="50800" rtlCol="0" anchor="ctr"/>
            <a:lstStyle/>
            <a:p>
              <a:pPr algn="ctr">
                <a:lnSpc>
                  <a:spcPts val="2840"/>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a:off x="0" y="2019300"/>
            <a:ext cx="18288000" cy="0"/>
          </a:xfrm>
          <a:prstGeom prst="line">
            <a:avLst/>
          </a:prstGeom>
          <a:ln w="85725" cap="rnd">
            <a:solidFill>
              <a:srgbClr val="0065B2"/>
            </a:solidFill>
            <a:prstDash val="solid"/>
            <a:headEnd type="none" w="sm" len="sm"/>
            <a:tailEnd type="none" w="sm" len="sm"/>
          </a:ln>
        </p:spPr>
        <p:txBody>
          <a:bodyPr/>
          <a:lstStyle/>
          <a:p>
            <a:endParaRPr lang="en-US"/>
          </a:p>
        </p:txBody>
      </p:sp>
      <p:grpSp>
        <p:nvGrpSpPr>
          <p:cNvPr id="4" name="Group 4"/>
          <p:cNvGrpSpPr/>
          <p:nvPr/>
        </p:nvGrpSpPr>
        <p:grpSpPr>
          <a:xfrm>
            <a:off x="13182600" y="1"/>
            <a:ext cx="5105400" cy="10287000"/>
            <a:chOff x="512105" y="2089443"/>
            <a:chExt cx="5958129" cy="12083757"/>
          </a:xfrm>
        </p:grpSpPr>
        <p:pic>
          <p:nvPicPr>
            <p:cNvPr id="5" name="Picture 5"/>
            <p:cNvPicPr>
              <a:picLocks noChangeAspect="1"/>
            </p:cNvPicPr>
            <p:nvPr/>
          </p:nvPicPr>
          <p:blipFill rotWithShape="1">
            <a:blip r:embed="rId4"/>
            <a:srcRect l="13474" t="28900" r="24862" b="13309"/>
            <a:stretch/>
          </p:blipFill>
          <p:spPr>
            <a:xfrm>
              <a:off x="512105" y="2089443"/>
              <a:ext cx="5958129" cy="12083757"/>
            </a:xfrm>
            <a:prstGeom prst="rect">
              <a:avLst/>
            </a:prstGeom>
          </p:spPr>
        </p:pic>
      </p:grpSp>
      <p:sp>
        <p:nvSpPr>
          <p:cNvPr id="6" name="TextBox 6"/>
          <p:cNvSpPr txBox="1"/>
          <p:nvPr/>
        </p:nvSpPr>
        <p:spPr>
          <a:xfrm>
            <a:off x="1028700" y="2506113"/>
            <a:ext cx="11468100" cy="7246664"/>
          </a:xfrm>
          <a:prstGeom prst="rect">
            <a:avLst/>
          </a:prstGeom>
        </p:spPr>
        <p:txBody>
          <a:bodyPr wrap="square" lIns="0" tIns="0" rIns="0" bIns="0" rtlCol="0" anchor="t">
            <a:spAutoFit/>
          </a:bodyPr>
          <a:lstStyle/>
          <a:p>
            <a:pPr algn="l">
              <a:lnSpc>
                <a:spcPts val="5868"/>
              </a:lnSpc>
            </a:pPr>
            <a:r>
              <a:rPr lang="en-US" sz="5239" dirty="0">
                <a:solidFill>
                  <a:srgbClr val="0265B2"/>
                </a:solidFill>
                <a:latin typeface="Poppins Bold"/>
                <a:ea typeface="Poppins Bold"/>
                <a:cs typeface="Poppins Bold"/>
                <a:sym typeface="Poppins Bold"/>
              </a:rPr>
              <a:t>Teachers are written</a:t>
            </a:r>
          </a:p>
          <a:p>
            <a:pPr algn="l">
              <a:lnSpc>
                <a:spcPts val="5868"/>
              </a:lnSpc>
            </a:pPr>
            <a:r>
              <a:rPr lang="en-US" sz="5239" dirty="0">
                <a:solidFill>
                  <a:srgbClr val="0265B2"/>
                </a:solidFill>
                <a:latin typeface="Poppins Bold"/>
                <a:ea typeface="Poppins Bold"/>
                <a:cs typeface="Poppins Bold"/>
                <a:sym typeface="Poppins Bold"/>
              </a:rPr>
              <a:t>up for the following:</a:t>
            </a:r>
          </a:p>
          <a:p>
            <a:pPr algn="l">
              <a:lnSpc>
                <a:spcPts val="1785"/>
              </a:lnSpc>
            </a:pPr>
            <a:endParaRPr lang="en-US" sz="5239" dirty="0">
              <a:solidFill>
                <a:srgbClr val="0265B2"/>
              </a:solidFill>
              <a:latin typeface="Poppins Bold"/>
              <a:ea typeface="Poppins Bold"/>
              <a:cs typeface="Poppins Bold"/>
              <a:sym typeface="Poppins Bold"/>
            </a:endParaRP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Not completing MRS Strategies every 4 minutes</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Dimmed Lighting</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Sitting at their desk for too long</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Letting students go to the bathroom during instruction</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Playing chess with students after final exam</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Student having their cell phone out</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Failing to use digital timer on slides</a:t>
            </a:r>
          </a:p>
          <a:p>
            <a:pPr marL="700590" lvl="1" indent="-350295" algn="l">
              <a:lnSpc>
                <a:spcPts val="4802"/>
              </a:lnSpc>
              <a:buFont typeface="Arial"/>
              <a:buChar char="•"/>
            </a:pPr>
            <a:r>
              <a:rPr lang="en-US" sz="3244" dirty="0">
                <a:solidFill>
                  <a:srgbClr val="000000"/>
                </a:solidFill>
                <a:latin typeface="Poppins"/>
                <a:ea typeface="Poppins"/>
                <a:cs typeface="Poppins"/>
                <a:sym typeface="Poppins"/>
              </a:rPr>
              <a:t>Theater class being too </a:t>
            </a:r>
            <a:r>
              <a:rPr lang="en-US" sz="3244" dirty="0" err="1">
                <a:solidFill>
                  <a:srgbClr val="000000"/>
                </a:solidFill>
                <a:latin typeface="Poppins"/>
                <a:ea typeface="Poppins"/>
                <a:cs typeface="Poppins"/>
                <a:sym typeface="Poppins"/>
              </a:rPr>
              <a:t>noisey</a:t>
            </a:r>
            <a:endParaRPr lang="en-US" sz="3244" dirty="0">
              <a:solidFill>
                <a:srgbClr val="000000"/>
              </a:solidFill>
              <a:latin typeface="Poppins"/>
              <a:ea typeface="Poppins"/>
              <a:cs typeface="Poppins"/>
              <a:sym typeface="Poppins"/>
            </a:endParaRPr>
          </a:p>
        </p:txBody>
      </p:sp>
      <p:sp>
        <p:nvSpPr>
          <p:cNvPr id="7" name="TextBox 7"/>
          <p:cNvSpPr txBox="1"/>
          <p:nvPr/>
        </p:nvSpPr>
        <p:spPr>
          <a:xfrm>
            <a:off x="834310" y="435934"/>
            <a:ext cx="10840455" cy="1061708"/>
          </a:xfrm>
          <a:prstGeom prst="rect">
            <a:avLst/>
          </a:prstGeom>
        </p:spPr>
        <p:txBody>
          <a:bodyPr lIns="0" tIns="0" rIns="0" bIns="0" rtlCol="0" anchor="t">
            <a:spAutoFit/>
          </a:bodyPr>
          <a:lstStyle/>
          <a:p>
            <a:pPr algn="l">
              <a:lnSpc>
                <a:spcPts val="8680"/>
              </a:lnSpc>
            </a:pPr>
            <a:r>
              <a:rPr lang="en-US" sz="6200">
                <a:solidFill>
                  <a:srgbClr val="000000"/>
                </a:solidFill>
                <a:latin typeface="League Spartan"/>
                <a:ea typeface="League Spartan"/>
                <a:cs typeface="League Spartan"/>
                <a:sym typeface="League Spartan"/>
              </a:rPr>
              <a:t>Adverse Personnel Actions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flipV="1">
            <a:off x="0" y="2095500"/>
            <a:ext cx="18558930" cy="19965"/>
          </a:xfrm>
          <a:prstGeom prst="line">
            <a:avLst/>
          </a:prstGeom>
          <a:ln w="85725" cap="rnd">
            <a:solidFill>
              <a:srgbClr val="0065B2"/>
            </a:solidFill>
            <a:prstDash val="solid"/>
            <a:headEnd type="none" w="sm" len="sm"/>
            <a:tailEnd type="none" w="sm" len="sm"/>
          </a:ln>
        </p:spPr>
        <p:txBody>
          <a:bodyPr/>
          <a:lstStyle/>
          <a:p>
            <a:endParaRPr lang="en-US" dirty="0"/>
          </a:p>
        </p:txBody>
      </p:sp>
      <p:sp>
        <p:nvSpPr>
          <p:cNvPr id="4" name="TextBox 4"/>
          <p:cNvSpPr txBox="1"/>
          <p:nvPr/>
        </p:nvSpPr>
        <p:spPr>
          <a:xfrm>
            <a:off x="1028700" y="389309"/>
            <a:ext cx="13767532" cy="1467481"/>
          </a:xfrm>
          <a:prstGeom prst="rect">
            <a:avLst/>
          </a:prstGeom>
        </p:spPr>
        <p:txBody>
          <a:bodyPr lIns="0" tIns="0" rIns="0" bIns="0" rtlCol="0" anchor="t">
            <a:spAutoFit/>
          </a:bodyPr>
          <a:lstStyle/>
          <a:p>
            <a:pPr algn="l">
              <a:lnSpc>
                <a:spcPts val="12040"/>
              </a:lnSpc>
            </a:pPr>
            <a:r>
              <a:rPr lang="en-US" sz="8600">
                <a:solidFill>
                  <a:srgbClr val="000000"/>
                </a:solidFill>
                <a:latin typeface="League Spartan"/>
                <a:ea typeface="League Spartan"/>
                <a:cs typeface="League Spartan"/>
                <a:sym typeface="League Spartan"/>
              </a:rPr>
              <a:t>Retaliation Experienced </a:t>
            </a:r>
          </a:p>
        </p:txBody>
      </p:sp>
      <p:sp>
        <p:nvSpPr>
          <p:cNvPr id="5" name="TextBox 5"/>
          <p:cNvSpPr txBox="1"/>
          <p:nvPr/>
        </p:nvSpPr>
        <p:spPr>
          <a:xfrm>
            <a:off x="744053" y="2589964"/>
            <a:ext cx="16799893" cy="7064884"/>
          </a:xfrm>
          <a:prstGeom prst="rect">
            <a:avLst/>
          </a:prstGeom>
        </p:spPr>
        <p:txBody>
          <a:bodyPr lIns="0" tIns="0" rIns="0" bIns="0" rtlCol="0" anchor="t">
            <a:spAutoFit/>
          </a:bodyPr>
          <a:lstStyle/>
          <a:p>
            <a:pPr marL="779543" lvl="1" indent="-389771" algn="l">
              <a:lnSpc>
                <a:spcPts val="4874"/>
              </a:lnSpc>
              <a:buFont typeface="Arial"/>
              <a:buChar char="•"/>
            </a:pPr>
            <a:r>
              <a:rPr lang="en-US" sz="3610">
                <a:solidFill>
                  <a:srgbClr val="000000"/>
                </a:solidFill>
                <a:latin typeface="Poppins"/>
                <a:ea typeface="Poppins"/>
                <a:cs typeface="Poppins"/>
                <a:sym typeface="Poppins"/>
              </a:rPr>
              <a:t>A teacher spoke at a board meeting about the problems with the Art of Thinking curriculum. The next day, she was escorted off campus</a:t>
            </a:r>
          </a:p>
          <a:p>
            <a:pPr algn="l">
              <a:lnSpc>
                <a:spcPts val="1889"/>
              </a:lnSpc>
            </a:pPr>
            <a:endParaRPr lang="en-US" sz="3610">
              <a:solidFill>
                <a:srgbClr val="000000"/>
              </a:solidFill>
              <a:latin typeface="Poppins"/>
              <a:ea typeface="Poppins"/>
              <a:cs typeface="Poppins"/>
              <a:sym typeface="Poppins"/>
            </a:endParaRPr>
          </a:p>
          <a:p>
            <a:pPr marL="779543" lvl="1" indent="-389771" algn="l">
              <a:lnSpc>
                <a:spcPts val="4874"/>
              </a:lnSpc>
              <a:buFont typeface="Arial"/>
              <a:buChar char="•"/>
            </a:pPr>
            <a:r>
              <a:rPr lang="en-US" sz="3610">
                <a:solidFill>
                  <a:srgbClr val="000000"/>
                </a:solidFill>
                <a:latin typeface="Poppins"/>
                <a:ea typeface="Poppins"/>
                <a:cs typeface="Poppins"/>
                <a:sym typeface="Poppins"/>
              </a:rPr>
              <a:t>A teacher played chess with his students after an exam and was walked off campus</a:t>
            </a:r>
          </a:p>
          <a:p>
            <a:pPr algn="l">
              <a:lnSpc>
                <a:spcPts val="1889"/>
              </a:lnSpc>
            </a:pPr>
            <a:endParaRPr lang="en-US" sz="3610">
              <a:solidFill>
                <a:srgbClr val="000000"/>
              </a:solidFill>
              <a:latin typeface="Poppins"/>
              <a:ea typeface="Poppins"/>
              <a:cs typeface="Poppins"/>
              <a:sym typeface="Poppins"/>
            </a:endParaRPr>
          </a:p>
          <a:p>
            <a:pPr marL="779543" lvl="1" indent="-389771" algn="l">
              <a:lnSpc>
                <a:spcPts val="4874"/>
              </a:lnSpc>
              <a:buFont typeface="Arial"/>
              <a:buChar char="•"/>
            </a:pPr>
            <a:r>
              <a:rPr lang="en-US" sz="3610">
                <a:solidFill>
                  <a:srgbClr val="000000"/>
                </a:solidFill>
                <a:latin typeface="Poppins"/>
                <a:ea typeface="Poppins"/>
                <a:cs typeface="Poppins"/>
                <a:sym typeface="Poppins"/>
              </a:rPr>
              <a:t>A teacher was terminated for not following the MRS strategy of not dimming the lights. TEA overturned the termination</a:t>
            </a:r>
          </a:p>
          <a:p>
            <a:pPr algn="l">
              <a:lnSpc>
                <a:spcPts val="1889"/>
              </a:lnSpc>
            </a:pPr>
            <a:endParaRPr lang="en-US" sz="3610">
              <a:solidFill>
                <a:srgbClr val="000000"/>
              </a:solidFill>
              <a:latin typeface="Poppins"/>
              <a:ea typeface="Poppins"/>
              <a:cs typeface="Poppins"/>
              <a:sym typeface="Poppins"/>
            </a:endParaRPr>
          </a:p>
          <a:p>
            <a:pPr marL="779543" lvl="1" indent="-389771" algn="l">
              <a:lnSpc>
                <a:spcPts val="4874"/>
              </a:lnSpc>
              <a:buFont typeface="Arial"/>
              <a:buChar char="•"/>
            </a:pPr>
            <a:r>
              <a:rPr lang="en-US" sz="3610">
                <a:solidFill>
                  <a:srgbClr val="000000"/>
                </a:solidFill>
                <a:latin typeface="Poppins"/>
                <a:ea typeface="Poppins"/>
                <a:cs typeface="Poppins"/>
                <a:sym typeface="Poppins"/>
              </a:rPr>
              <a:t>A principal refused to opt in to NES and resigned shortly afterward due to bullying </a:t>
            </a:r>
          </a:p>
          <a:p>
            <a:pPr algn="l">
              <a:lnSpc>
                <a:spcPts val="1889"/>
              </a:lnSpc>
            </a:pPr>
            <a:endParaRPr lang="en-US" sz="3610">
              <a:solidFill>
                <a:srgbClr val="000000"/>
              </a:solidFill>
              <a:latin typeface="Poppins"/>
              <a:ea typeface="Poppins"/>
              <a:cs typeface="Poppins"/>
              <a:sym typeface="Poppins"/>
            </a:endParaRPr>
          </a:p>
          <a:p>
            <a:pPr marL="779543" lvl="1" indent="-389771" algn="l">
              <a:lnSpc>
                <a:spcPts val="4874"/>
              </a:lnSpc>
              <a:buFont typeface="Arial"/>
              <a:buChar char="•"/>
            </a:pPr>
            <a:r>
              <a:rPr lang="en-US" sz="3610">
                <a:solidFill>
                  <a:srgbClr val="000000"/>
                </a:solidFill>
                <a:latin typeface="Poppins"/>
                <a:ea typeface="Poppins"/>
                <a:cs typeface="Poppins"/>
                <a:sym typeface="Poppins"/>
              </a:rPr>
              <a:t>Multiple principals at highly sought after schools were asked to resign or be terminated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2" y="2115465"/>
            <a:ext cx="18288001" cy="0"/>
          </a:xfrm>
          <a:prstGeom prst="line">
            <a:avLst/>
          </a:prstGeom>
          <a:ln w="85725" cap="rnd">
            <a:solidFill>
              <a:srgbClr val="0065B2"/>
            </a:solidFill>
            <a:prstDash val="solid"/>
            <a:headEnd type="none" w="sm" len="sm"/>
            <a:tailEnd type="none" w="sm" len="sm"/>
          </a:ln>
        </p:spPr>
        <p:txBody>
          <a:bodyPr/>
          <a:lstStyle/>
          <a:p>
            <a:endParaRPr lang="en-US"/>
          </a:p>
        </p:txBody>
      </p:sp>
      <p:sp>
        <p:nvSpPr>
          <p:cNvPr id="5" name="TextBox 5"/>
          <p:cNvSpPr txBox="1"/>
          <p:nvPr/>
        </p:nvSpPr>
        <p:spPr>
          <a:xfrm>
            <a:off x="1774404" y="389309"/>
            <a:ext cx="13160796"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Union Consultation</a:t>
            </a:r>
          </a:p>
        </p:txBody>
      </p:sp>
      <p:sp>
        <p:nvSpPr>
          <p:cNvPr id="6" name="TextBox 6"/>
          <p:cNvSpPr txBox="1"/>
          <p:nvPr/>
        </p:nvSpPr>
        <p:spPr>
          <a:xfrm>
            <a:off x="1774404" y="2618480"/>
            <a:ext cx="15484896" cy="6257645"/>
          </a:xfrm>
          <a:prstGeom prst="rect">
            <a:avLst/>
          </a:prstGeom>
        </p:spPr>
        <p:txBody>
          <a:bodyPr lIns="0" tIns="0" rIns="0" bIns="0" rtlCol="0" anchor="t">
            <a:spAutoFit/>
          </a:bodyPr>
          <a:lstStyle/>
          <a:p>
            <a:pPr algn="l">
              <a:lnSpc>
                <a:spcPts val="5254"/>
              </a:lnSpc>
            </a:pPr>
            <a:r>
              <a:rPr lang="en-US" sz="3700">
                <a:solidFill>
                  <a:srgbClr val="0265B2"/>
                </a:solidFill>
                <a:latin typeface="Poppins Bold"/>
                <a:ea typeface="Poppins Bold"/>
                <a:cs typeface="Poppins Bold"/>
                <a:sym typeface="Poppins Bold"/>
              </a:rPr>
              <a:t>Consultation is the union relationship with HISD and process for collaborating to resolve employee concerns and complaints</a:t>
            </a:r>
          </a:p>
          <a:p>
            <a:pPr algn="l">
              <a:lnSpc>
                <a:spcPts val="4118"/>
              </a:lnSpc>
            </a:pPr>
            <a:endParaRPr lang="en-US" sz="3700">
              <a:solidFill>
                <a:srgbClr val="0265B2"/>
              </a:solidFill>
              <a:latin typeface="Poppins Bold"/>
              <a:ea typeface="Poppins Bold"/>
              <a:cs typeface="Poppins Bold"/>
              <a:sym typeface="Poppins Bold"/>
            </a:endParaRPr>
          </a:p>
          <a:p>
            <a:pPr marL="820427" lvl="1" indent="-410214" algn="l">
              <a:lnSpc>
                <a:spcPts val="5396"/>
              </a:lnSpc>
              <a:buFont typeface="Arial"/>
              <a:buChar char="•"/>
            </a:pPr>
            <a:r>
              <a:rPr lang="en-US" sz="3800">
                <a:solidFill>
                  <a:srgbClr val="000000"/>
                </a:solidFill>
                <a:latin typeface="Poppins"/>
                <a:ea typeface="Poppins"/>
                <a:cs typeface="Poppins"/>
                <a:sym typeface="Poppins"/>
              </a:rPr>
              <a:t>HFT was elected as the representative agent for all non-administrative HISD employees</a:t>
            </a:r>
          </a:p>
          <a:p>
            <a:pPr algn="l">
              <a:lnSpc>
                <a:spcPts val="2697"/>
              </a:lnSpc>
            </a:pPr>
            <a:endParaRPr lang="en-US" sz="3800">
              <a:solidFill>
                <a:srgbClr val="000000"/>
              </a:solidFill>
              <a:latin typeface="Poppins"/>
              <a:ea typeface="Poppins"/>
              <a:cs typeface="Poppins"/>
              <a:sym typeface="Poppins"/>
            </a:endParaRPr>
          </a:p>
          <a:p>
            <a:pPr marL="820427" lvl="1" indent="-410214" algn="l">
              <a:lnSpc>
                <a:spcPts val="5396"/>
              </a:lnSpc>
              <a:buFont typeface="Arial"/>
              <a:buChar char="•"/>
            </a:pPr>
            <a:r>
              <a:rPr lang="en-US" sz="3800">
                <a:solidFill>
                  <a:srgbClr val="000000"/>
                </a:solidFill>
                <a:latin typeface="Poppins"/>
                <a:ea typeface="Poppins"/>
                <a:cs typeface="Poppins"/>
                <a:sym typeface="Poppins"/>
              </a:rPr>
              <a:t>HFT has been the representative over 20 years</a:t>
            </a:r>
          </a:p>
          <a:p>
            <a:pPr algn="l">
              <a:lnSpc>
                <a:spcPts val="5396"/>
              </a:lnSpc>
            </a:pPr>
            <a:endParaRPr lang="en-US" sz="3800">
              <a:solidFill>
                <a:srgbClr val="000000"/>
              </a:solidFill>
              <a:latin typeface="Poppins"/>
              <a:ea typeface="Poppins"/>
              <a:cs typeface="Poppins"/>
              <a:sym typeface="Poppins"/>
            </a:endParaRPr>
          </a:p>
          <a:p>
            <a:pPr marL="820427" lvl="1" indent="-410214" algn="l">
              <a:lnSpc>
                <a:spcPts val="5396"/>
              </a:lnSpc>
              <a:spcBef>
                <a:spcPct val="0"/>
              </a:spcBef>
              <a:buFont typeface="Arial"/>
              <a:buChar char="•"/>
            </a:pPr>
            <a:r>
              <a:rPr lang="en-US" sz="3800">
                <a:solidFill>
                  <a:srgbClr val="000000"/>
                </a:solidFill>
                <a:latin typeface="Poppins"/>
                <a:ea typeface="Poppins"/>
                <a:cs typeface="Poppins"/>
                <a:sym typeface="Poppins"/>
              </a:rPr>
              <a:t>Consultation has been nullified under Superintendent Miles, removing the ability to resolve concerns on a large scale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7715250"/>
            <a:ext cx="18288001" cy="2571750"/>
            <a:chOff x="0" y="0"/>
            <a:chExt cx="5993244" cy="812800"/>
          </a:xfrm>
        </p:grpSpPr>
        <p:sp>
          <p:nvSpPr>
            <p:cNvPr id="3" name="Freeform 3"/>
            <p:cNvSpPr/>
            <p:nvPr/>
          </p:nvSpPr>
          <p:spPr>
            <a:xfrm>
              <a:off x="0" y="0"/>
              <a:ext cx="5993244" cy="812800"/>
            </a:xfrm>
            <a:custGeom>
              <a:avLst/>
              <a:gdLst/>
              <a:ahLst/>
              <a:cxnLst/>
              <a:rect l="l" t="t" r="r" b="b"/>
              <a:pathLst>
                <a:path w="5993244" h="812800">
                  <a:moveTo>
                    <a:pt x="0" y="0"/>
                  </a:moveTo>
                  <a:lnTo>
                    <a:pt x="5993244" y="0"/>
                  </a:lnTo>
                  <a:lnTo>
                    <a:pt x="5993244" y="812800"/>
                  </a:lnTo>
                  <a:lnTo>
                    <a:pt x="0" y="812800"/>
                  </a:lnTo>
                  <a:close/>
                </a:path>
              </a:pathLst>
            </a:custGeom>
            <a:solidFill>
              <a:srgbClr val="0265B2"/>
            </a:solidFill>
          </p:spPr>
          <p:txBody>
            <a:bodyPr/>
            <a:lstStyle/>
            <a:p>
              <a:endParaRPr lang="en-US"/>
            </a:p>
          </p:txBody>
        </p:sp>
        <p:sp>
          <p:nvSpPr>
            <p:cNvPr id="4" name="TextBox 4"/>
            <p:cNvSpPr txBox="1"/>
            <p:nvPr/>
          </p:nvSpPr>
          <p:spPr>
            <a:xfrm>
              <a:off x="0" y="-47625"/>
              <a:ext cx="5993244" cy="860425"/>
            </a:xfrm>
            <a:prstGeom prst="rect">
              <a:avLst/>
            </a:prstGeom>
          </p:spPr>
          <p:txBody>
            <a:bodyPr lIns="50800" tIns="50800" rIns="50800" bIns="50800" rtlCol="0" anchor="ctr"/>
            <a:lstStyle/>
            <a:p>
              <a:pPr algn="ctr">
                <a:lnSpc>
                  <a:spcPts val="2840"/>
                </a:lnSpc>
              </a:pPr>
              <a:endParaRPr/>
            </a:p>
          </p:txBody>
        </p:sp>
      </p:grpSp>
      <p:sp>
        <p:nvSpPr>
          <p:cNvPr id="5" name="Freeform 5"/>
          <p:cNvSpPr/>
          <p:nvPr/>
        </p:nvSpPr>
        <p:spPr>
          <a:xfrm>
            <a:off x="14740686" y="9005904"/>
            <a:ext cx="624019" cy="624019"/>
          </a:xfrm>
          <a:custGeom>
            <a:avLst/>
            <a:gdLst/>
            <a:ahLst/>
            <a:cxnLst/>
            <a:rect l="l" t="t" r="r" b="b"/>
            <a:pathLst>
              <a:path w="624019" h="624019">
                <a:moveTo>
                  <a:pt x="0" y="0"/>
                </a:moveTo>
                <a:lnTo>
                  <a:pt x="624019" y="0"/>
                </a:lnTo>
                <a:lnTo>
                  <a:pt x="624019" y="624020"/>
                </a:lnTo>
                <a:lnTo>
                  <a:pt x="0" y="624020"/>
                </a:lnTo>
                <a:lnTo>
                  <a:pt x="0" y="0"/>
                </a:lnTo>
                <a:close/>
              </a:path>
            </a:pathLst>
          </a:custGeom>
          <a:blipFill>
            <a:blip r:embed="rId2"/>
            <a:stretch>
              <a:fillRect l="-42673" t="-42296" r="-41834" b="-42211"/>
            </a:stretch>
          </a:blipFill>
        </p:spPr>
        <p:txBody>
          <a:bodyPr/>
          <a:lstStyle/>
          <a:p>
            <a:endParaRPr lang="en-US"/>
          </a:p>
        </p:txBody>
      </p:sp>
      <p:sp>
        <p:nvSpPr>
          <p:cNvPr id="6" name="Freeform 6"/>
          <p:cNvSpPr/>
          <p:nvPr/>
        </p:nvSpPr>
        <p:spPr>
          <a:xfrm>
            <a:off x="15436066" y="9005904"/>
            <a:ext cx="624019" cy="624019"/>
          </a:xfrm>
          <a:custGeom>
            <a:avLst/>
            <a:gdLst/>
            <a:ahLst/>
            <a:cxnLst/>
            <a:rect l="l" t="t" r="r" b="b"/>
            <a:pathLst>
              <a:path w="624019" h="624019">
                <a:moveTo>
                  <a:pt x="0" y="0"/>
                </a:moveTo>
                <a:lnTo>
                  <a:pt x="624020" y="0"/>
                </a:lnTo>
                <a:lnTo>
                  <a:pt x="624020" y="624020"/>
                </a:lnTo>
                <a:lnTo>
                  <a:pt x="0" y="624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6131446" y="9005904"/>
            <a:ext cx="624019" cy="624019"/>
            <a:chOff x="0" y="0"/>
            <a:chExt cx="216009" cy="216009"/>
          </a:xfrm>
        </p:grpSpPr>
        <p:sp>
          <p:nvSpPr>
            <p:cNvPr id="8" name="Freeform 8"/>
            <p:cNvSpPr/>
            <p:nvPr/>
          </p:nvSpPr>
          <p:spPr>
            <a:xfrm>
              <a:off x="0" y="0"/>
              <a:ext cx="216009" cy="216009"/>
            </a:xfrm>
            <a:custGeom>
              <a:avLst/>
              <a:gdLst/>
              <a:ahLst/>
              <a:cxnLst/>
              <a:rect l="l" t="t" r="r" b="b"/>
              <a:pathLst>
                <a:path w="216009" h="216009">
                  <a:moveTo>
                    <a:pt x="49626" y="0"/>
                  </a:moveTo>
                  <a:lnTo>
                    <a:pt x="166383" y="0"/>
                  </a:lnTo>
                  <a:cubicBezTo>
                    <a:pt x="193790" y="0"/>
                    <a:pt x="216009" y="22218"/>
                    <a:pt x="216009" y="49626"/>
                  </a:cubicBezTo>
                  <a:lnTo>
                    <a:pt x="216009" y="166383"/>
                  </a:lnTo>
                  <a:cubicBezTo>
                    <a:pt x="216009" y="193790"/>
                    <a:pt x="193790" y="216009"/>
                    <a:pt x="166383" y="216009"/>
                  </a:cubicBezTo>
                  <a:lnTo>
                    <a:pt x="49626" y="216009"/>
                  </a:lnTo>
                  <a:cubicBezTo>
                    <a:pt x="22218" y="216009"/>
                    <a:pt x="0" y="193790"/>
                    <a:pt x="0" y="166383"/>
                  </a:cubicBezTo>
                  <a:lnTo>
                    <a:pt x="0" y="49626"/>
                  </a:lnTo>
                  <a:cubicBezTo>
                    <a:pt x="0" y="22218"/>
                    <a:pt x="22218" y="0"/>
                    <a:pt x="49626" y="0"/>
                  </a:cubicBezTo>
                  <a:close/>
                </a:path>
              </a:pathLst>
            </a:custGeom>
            <a:solidFill>
              <a:srgbClr val="FFFFFF"/>
            </a:solidFill>
          </p:spPr>
          <p:txBody>
            <a:bodyPr/>
            <a:lstStyle/>
            <a:p>
              <a:endParaRPr lang="en-US"/>
            </a:p>
          </p:txBody>
        </p:sp>
        <p:sp>
          <p:nvSpPr>
            <p:cNvPr id="9" name="TextBox 9"/>
            <p:cNvSpPr txBox="1"/>
            <p:nvPr/>
          </p:nvSpPr>
          <p:spPr>
            <a:xfrm>
              <a:off x="0" y="-38100"/>
              <a:ext cx="216009" cy="254109"/>
            </a:xfrm>
            <a:prstGeom prst="rect">
              <a:avLst/>
            </a:prstGeom>
          </p:spPr>
          <p:txBody>
            <a:bodyPr lIns="20636" tIns="20636" rIns="20636" bIns="20636" rtlCol="0" anchor="ctr"/>
            <a:lstStyle/>
            <a:p>
              <a:pPr algn="ctr">
                <a:lnSpc>
                  <a:spcPts val="2524"/>
                </a:lnSpc>
              </a:pPr>
              <a:endParaRPr/>
            </a:p>
          </p:txBody>
        </p:sp>
      </p:grpSp>
      <p:sp>
        <p:nvSpPr>
          <p:cNvPr id="10" name="Freeform 10"/>
          <p:cNvSpPr/>
          <p:nvPr/>
        </p:nvSpPr>
        <p:spPr>
          <a:xfrm>
            <a:off x="16321310" y="9112652"/>
            <a:ext cx="244291" cy="517272"/>
          </a:xfrm>
          <a:custGeom>
            <a:avLst/>
            <a:gdLst/>
            <a:ahLst/>
            <a:cxnLst/>
            <a:rect l="l" t="t" r="r" b="b"/>
            <a:pathLst>
              <a:path w="244291" h="517272">
                <a:moveTo>
                  <a:pt x="0" y="0"/>
                </a:moveTo>
                <a:lnTo>
                  <a:pt x="244292" y="0"/>
                </a:lnTo>
                <a:lnTo>
                  <a:pt x="244292" y="517272"/>
                </a:lnTo>
                <a:lnTo>
                  <a:pt x="0" y="5172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6835641" y="9005904"/>
            <a:ext cx="624019" cy="624019"/>
          </a:xfrm>
          <a:custGeom>
            <a:avLst/>
            <a:gdLst/>
            <a:ahLst/>
            <a:cxnLst/>
            <a:rect l="l" t="t" r="r" b="b"/>
            <a:pathLst>
              <a:path w="624019" h="624019">
                <a:moveTo>
                  <a:pt x="0" y="0"/>
                </a:moveTo>
                <a:lnTo>
                  <a:pt x="624019" y="0"/>
                </a:lnTo>
                <a:lnTo>
                  <a:pt x="624019" y="624020"/>
                </a:lnTo>
                <a:lnTo>
                  <a:pt x="0" y="624020"/>
                </a:lnTo>
                <a:lnTo>
                  <a:pt x="0" y="0"/>
                </a:lnTo>
                <a:close/>
              </a:path>
            </a:pathLst>
          </a:custGeom>
          <a:blipFill>
            <a:blip r:embed="rId7"/>
            <a:stretch>
              <a:fillRect/>
            </a:stretch>
          </a:blipFill>
        </p:spPr>
        <p:txBody>
          <a:bodyPr/>
          <a:lstStyle/>
          <a:p>
            <a:endParaRPr lang="en-US"/>
          </a:p>
        </p:txBody>
      </p:sp>
      <p:sp>
        <p:nvSpPr>
          <p:cNvPr id="12" name="AutoShape 12"/>
          <p:cNvSpPr/>
          <p:nvPr/>
        </p:nvSpPr>
        <p:spPr>
          <a:xfrm flipV="1">
            <a:off x="250509" y="9908036"/>
            <a:ext cx="17859431" cy="0"/>
          </a:xfrm>
          <a:prstGeom prst="line">
            <a:avLst/>
          </a:prstGeom>
          <a:ln w="142875" cap="flat">
            <a:solidFill>
              <a:srgbClr val="FFFFFF"/>
            </a:solidFill>
            <a:prstDash val="solid"/>
            <a:headEnd type="none" w="sm" len="sm"/>
            <a:tailEnd type="none" w="sm" len="sm"/>
          </a:ln>
        </p:spPr>
        <p:txBody>
          <a:bodyPr/>
          <a:lstStyle/>
          <a:p>
            <a:endParaRPr lang="en-US"/>
          </a:p>
        </p:txBody>
      </p:sp>
      <p:sp>
        <p:nvSpPr>
          <p:cNvPr id="13" name="AutoShape 13"/>
          <p:cNvSpPr/>
          <p:nvPr/>
        </p:nvSpPr>
        <p:spPr>
          <a:xfrm flipH="1">
            <a:off x="321160" y="8114940"/>
            <a:ext cx="0" cy="1769229"/>
          </a:xfrm>
          <a:prstGeom prst="line">
            <a:avLst/>
          </a:prstGeom>
          <a:ln w="142875" cap="flat">
            <a:solidFill>
              <a:srgbClr val="FFFFFF"/>
            </a:solidFill>
            <a:prstDash val="solid"/>
            <a:headEnd type="none" w="sm" len="sm"/>
            <a:tailEnd type="none" w="sm" len="sm"/>
          </a:ln>
        </p:spPr>
        <p:txBody>
          <a:bodyPr/>
          <a:lstStyle/>
          <a:p>
            <a:endParaRPr lang="en-US"/>
          </a:p>
        </p:txBody>
      </p:sp>
      <p:sp>
        <p:nvSpPr>
          <p:cNvPr id="14" name="AutoShape 14"/>
          <p:cNvSpPr/>
          <p:nvPr/>
        </p:nvSpPr>
        <p:spPr>
          <a:xfrm flipV="1">
            <a:off x="250509" y="8141646"/>
            <a:ext cx="17859431" cy="0"/>
          </a:xfrm>
          <a:prstGeom prst="line">
            <a:avLst/>
          </a:prstGeom>
          <a:ln w="142875" cap="flat">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5907063" y="8330560"/>
            <a:ext cx="1361025" cy="1361025"/>
            <a:chOff x="0" y="0"/>
            <a:chExt cx="1814700" cy="1814700"/>
          </a:xfrm>
        </p:grpSpPr>
        <p:sp>
          <p:nvSpPr>
            <p:cNvPr id="16" name="Freeform 16"/>
            <p:cNvSpPr/>
            <p:nvPr/>
          </p:nvSpPr>
          <p:spPr>
            <a:xfrm>
              <a:off x="0" y="0"/>
              <a:ext cx="1814700" cy="1814700"/>
            </a:xfrm>
            <a:custGeom>
              <a:avLst/>
              <a:gdLst/>
              <a:ahLst/>
              <a:cxnLst/>
              <a:rect l="l" t="t" r="r" b="b"/>
              <a:pathLst>
                <a:path w="1814700" h="1814700">
                  <a:moveTo>
                    <a:pt x="0" y="0"/>
                  </a:moveTo>
                  <a:lnTo>
                    <a:pt x="1814700" y="0"/>
                  </a:lnTo>
                  <a:lnTo>
                    <a:pt x="1814700" y="1814700"/>
                  </a:lnTo>
                  <a:lnTo>
                    <a:pt x="0" y="1814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7" name="AutoShape 17"/>
          <p:cNvSpPr/>
          <p:nvPr/>
        </p:nvSpPr>
        <p:spPr>
          <a:xfrm>
            <a:off x="18038503" y="8138807"/>
            <a:ext cx="0" cy="1769229"/>
          </a:xfrm>
          <a:prstGeom prst="line">
            <a:avLst/>
          </a:prstGeom>
          <a:ln w="142875" cap="flat">
            <a:solidFill>
              <a:srgbClr val="FFFFFF"/>
            </a:solidFill>
            <a:prstDash val="solid"/>
            <a:headEnd type="none" w="sm" len="sm"/>
            <a:tailEnd type="none" w="sm" len="sm"/>
          </a:ln>
        </p:spPr>
        <p:txBody>
          <a:bodyPr/>
          <a:lstStyle/>
          <a:p>
            <a:endParaRPr lang="en-US"/>
          </a:p>
        </p:txBody>
      </p:sp>
      <p:grpSp>
        <p:nvGrpSpPr>
          <p:cNvPr id="18" name="Group 18"/>
          <p:cNvGrpSpPr/>
          <p:nvPr/>
        </p:nvGrpSpPr>
        <p:grpSpPr>
          <a:xfrm>
            <a:off x="-2034865" y="1409700"/>
            <a:ext cx="20322865" cy="1228064"/>
            <a:chOff x="0" y="-47625"/>
            <a:chExt cx="5993244" cy="323441"/>
          </a:xfrm>
        </p:grpSpPr>
        <p:sp>
          <p:nvSpPr>
            <p:cNvPr id="19" name="Freeform 19"/>
            <p:cNvSpPr/>
            <p:nvPr/>
          </p:nvSpPr>
          <p:spPr>
            <a:xfrm>
              <a:off x="600085" y="0"/>
              <a:ext cx="5393159" cy="275816"/>
            </a:xfrm>
            <a:custGeom>
              <a:avLst/>
              <a:gdLst/>
              <a:ahLst/>
              <a:cxnLst/>
              <a:rect l="l" t="t" r="r" b="b"/>
              <a:pathLst>
                <a:path w="5993244" h="275816">
                  <a:moveTo>
                    <a:pt x="0" y="0"/>
                  </a:moveTo>
                  <a:lnTo>
                    <a:pt x="5993244" y="0"/>
                  </a:lnTo>
                  <a:lnTo>
                    <a:pt x="5993244" y="275816"/>
                  </a:lnTo>
                  <a:lnTo>
                    <a:pt x="0" y="275816"/>
                  </a:lnTo>
                  <a:close/>
                </a:path>
              </a:pathLst>
            </a:custGeom>
            <a:solidFill>
              <a:srgbClr val="0265B2"/>
            </a:solidFill>
          </p:spPr>
          <p:txBody>
            <a:bodyPr/>
            <a:lstStyle/>
            <a:p>
              <a:endParaRPr lang="en-US"/>
            </a:p>
          </p:txBody>
        </p:sp>
        <p:sp>
          <p:nvSpPr>
            <p:cNvPr id="20" name="TextBox 20"/>
            <p:cNvSpPr txBox="1"/>
            <p:nvPr/>
          </p:nvSpPr>
          <p:spPr>
            <a:xfrm>
              <a:off x="0" y="-47625"/>
              <a:ext cx="5993244" cy="323441"/>
            </a:xfrm>
            <a:prstGeom prst="rect">
              <a:avLst/>
            </a:prstGeom>
          </p:spPr>
          <p:txBody>
            <a:bodyPr lIns="50800" tIns="50800" rIns="50800" bIns="50800" rtlCol="0" anchor="ctr"/>
            <a:lstStyle/>
            <a:p>
              <a:pPr algn="ctr">
                <a:lnSpc>
                  <a:spcPts val="2840"/>
                </a:lnSpc>
              </a:pPr>
              <a:endParaRPr/>
            </a:p>
          </p:txBody>
        </p:sp>
      </p:grpSp>
      <p:sp>
        <p:nvSpPr>
          <p:cNvPr id="21" name="Freeform 21"/>
          <p:cNvSpPr/>
          <p:nvPr/>
        </p:nvSpPr>
        <p:spPr>
          <a:xfrm>
            <a:off x="12407432" y="8330560"/>
            <a:ext cx="1123579" cy="1388563"/>
          </a:xfrm>
          <a:custGeom>
            <a:avLst/>
            <a:gdLst/>
            <a:ahLst/>
            <a:cxnLst/>
            <a:rect l="l" t="t" r="r" b="b"/>
            <a:pathLst>
              <a:path w="1123579" h="1388563">
                <a:moveTo>
                  <a:pt x="0" y="0"/>
                </a:moveTo>
                <a:lnTo>
                  <a:pt x="1123579" y="0"/>
                </a:lnTo>
                <a:lnTo>
                  <a:pt x="1123579" y="1388563"/>
                </a:lnTo>
                <a:lnTo>
                  <a:pt x="0" y="1388563"/>
                </a:lnTo>
                <a:lnTo>
                  <a:pt x="0" y="0"/>
                </a:lnTo>
                <a:close/>
              </a:path>
            </a:pathLst>
          </a:custGeom>
          <a:blipFill>
            <a:blip r:embed="rId10"/>
            <a:stretch>
              <a:fillRect/>
            </a:stretch>
          </a:blipFill>
        </p:spPr>
        <p:txBody>
          <a:bodyPr/>
          <a:lstStyle/>
          <a:p>
            <a:endParaRPr lang="en-US"/>
          </a:p>
        </p:txBody>
      </p:sp>
      <p:grpSp>
        <p:nvGrpSpPr>
          <p:cNvPr id="22" name="Group 22"/>
          <p:cNvGrpSpPr/>
          <p:nvPr/>
        </p:nvGrpSpPr>
        <p:grpSpPr>
          <a:xfrm>
            <a:off x="0" y="4321604"/>
            <a:ext cx="18288000" cy="117005"/>
            <a:chOff x="0" y="0"/>
            <a:chExt cx="5993244" cy="47534"/>
          </a:xfrm>
        </p:grpSpPr>
        <p:sp>
          <p:nvSpPr>
            <p:cNvPr id="23" name="Freeform 23"/>
            <p:cNvSpPr/>
            <p:nvPr/>
          </p:nvSpPr>
          <p:spPr>
            <a:xfrm>
              <a:off x="0" y="0"/>
              <a:ext cx="5993244" cy="47534"/>
            </a:xfrm>
            <a:custGeom>
              <a:avLst/>
              <a:gdLst/>
              <a:ahLst/>
              <a:cxnLst/>
              <a:rect l="l" t="t" r="r" b="b"/>
              <a:pathLst>
                <a:path w="5993244" h="47534">
                  <a:moveTo>
                    <a:pt x="0" y="0"/>
                  </a:moveTo>
                  <a:lnTo>
                    <a:pt x="5993244" y="0"/>
                  </a:lnTo>
                  <a:lnTo>
                    <a:pt x="5993244" y="47534"/>
                  </a:lnTo>
                  <a:lnTo>
                    <a:pt x="0" y="47534"/>
                  </a:lnTo>
                  <a:close/>
                </a:path>
              </a:pathLst>
            </a:custGeom>
            <a:solidFill>
              <a:srgbClr val="0265B2"/>
            </a:solidFill>
          </p:spPr>
          <p:txBody>
            <a:bodyPr/>
            <a:lstStyle/>
            <a:p>
              <a:endParaRPr lang="en-US"/>
            </a:p>
          </p:txBody>
        </p:sp>
        <p:sp>
          <p:nvSpPr>
            <p:cNvPr id="24" name="TextBox 24"/>
            <p:cNvSpPr txBox="1"/>
            <p:nvPr/>
          </p:nvSpPr>
          <p:spPr>
            <a:xfrm>
              <a:off x="0" y="-47625"/>
              <a:ext cx="5993244" cy="95159"/>
            </a:xfrm>
            <a:prstGeom prst="rect">
              <a:avLst/>
            </a:prstGeom>
          </p:spPr>
          <p:txBody>
            <a:bodyPr lIns="50800" tIns="50800" rIns="50800" bIns="50800" rtlCol="0" anchor="ctr"/>
            <a:lstStyle/>
            <a:p>
              <a:pPr algn="ctr">
                <a:lnSpc>
                  <a:spcPts val="2840"/>
                </a:lnSpc>
              </a:pPr>
              <a:endParaRPr/>
            </a:p>
          </p:txBody>
        </p:sp>
      </p:grpSp>
      <p:grpSp>
        <p:nvGrpSpPr>
          <p:cNvPr id="25" name="Group 25"/>
          <p:cNvGrpSpPr/>
          <p:nvPr/>
        </p:nvGrpSpPr>
        <p:grpSpPr>
          <a:xfrm>
            <a:off x="621776" y="8344329"/>
            <a:ext cx="5965799" cy="1361025"/>
            <a:chOff x="0" y="0"/>
            <a:chExt cx="7954398" cy="1814700"/>
          </a:xfrm>
        </p:grpSpPr>
        <p:sp>
          <p:nvSpPr>
            <p:cNvPr id="26" name="TextBox 26"/>
            <p:cNvSpPr txBox="1"/>
            <p:nvPr/>
          </p:nvSpPr>
          <p:spPr>
            <a:xfrm>
              <a:off x="0" y="-57150"/>
              <a:ext cx="4751111" cy="656452"/>
            </a:xfrm>
            <a:prstGeom prst="rect">
              <a:avLst/>
            </a:prstGeom>
          </p:spPr>
          <p:txBody>
            <a:bodyPr lIns="0" tIns="0" rIns="0" bIns="0" rtlCol="0" anchor="t">
              <a:spAutoFit/>
            </a:bodyPr>
            <a:lstStyle/>
            <a:p>
              <a:pPr algn="l">
                <a:lnSpc>
                  <a:spcPts val="4153"/>
                </a:lnSpc>
              </a:pPr>
              <a:r>
                <a:rPr lang="en-US" sz="2966" spc="178">
                  <a:solidFill>
                    <a:srgbClr val="FFFFFF"/>
                  </a:solidFill>
                  <a:latin typeface="League Spartan"/>
                  <a:ea typeface="League Spartan"/>
                  <a:cs typeface="League Spartan"/>
                  <a:sym typeface="League Spartan"/>
                </a:rPr>
                <a:t>HFT2415.ORG</a:t>
              </a:r>
            </a:p>
          </p:txBody>
        </p:sp>
        <p:sp>
          <p:nvSpPr>
            <p:cNvPr id="27" name="TextBox 27"/>
            <p:cNvSpPr txBox="1"/>
            <p:nvPr/>
          </p:nvSpPr>
          <p:spPr>
            <a:xfrm>
              <a:off x="0" y="1307730"/>
              <a:ext cx="7954398" cy="506970"/>
            </a:xfrm>
            <a:prstGeom prst="rect">
              <a:avLst/>
            </a:prstGeom>
          </p:spPr>
          <p:txBody>
            <a:bodyPr lIns="0" tIns="0" rIns="0" bIns="0" rtlCol="0" anchor="t">
              <a:spAutoFit/>
            </a:bodyPr>
            <a:lstStyle/>
            <a:p>
              <a:pPr algn="l">
                <a:lnSpc>
                  <a:spcPts val="3263"/>
                </a:lnSpc>
              </a:pPr>
              <a:r>
                <a:rPr lang="en-US" sz="2331" spc="139">
                  <a:solidFill>
                    <a:srgbClr val="FFFFFF"/>
                  </a:solidFill>
                  <a:latin typeface="League Spartan"/>
                  <a:ea typeface="League Spartan"/>
                  <a:cs typeface="League Spartan"/>
                  <a:sym typeface="League Spartan"/>
                </a:rPr>
                <a:t>JANDERSON@HFT2415.ORG</a:t>
              </a:r>
            </a:p>
          </p:txBody>
        </p:sp>
        <p:sp>
          <p:nvSpPr>
            <p:cNvPr id="28" name="TextBox 28"/>
            <p:cNvSpPr txBox="1"/>
            <p:nvPr/>
          </p:nvSpPr>
          <p:spPr>
            <a:xfrm>
              <a:off x="0" y="622896"/>
              <a:ext cx="4394456" cy="656452"/>
            </a:xfrm>
            <a:prstGeom prst="rect">
              <a:avLst/>
            </a:prstGeom>
          </p:spPr>
          <p:txBody>
            <a:bodyPr lIns="0" tIns="0" rIns="0" bIns="0" rtlCol="0" anchor="t">
              <a:spAutoFit/>
            </a:bodyPr>
            <a:lstStyle/>
            <a:p>
              <a:pPr algn="l">
                <a:lnSpc>
                  <a:spcPts val="4153"/>
                </a:lnSpc>
              </a:pPr>
              <a:r>
                <a:rPr lang="en-US" sz="2966" spc="178">
                  <a:solidFill>
                    <a:srgbClr val="FFFFFF"/>
                  </a:solidFill>
                  <a:latin typeface="League Spartan"/>
                  <a:ea typeface="League Spartan"/>
                  <a:cs typeface="League Spartan"/>
                  <a:sym typeface="League Spartan"/>
                </a:rPr>
                <a:t>713.623.8891</a:t>
              </a:r>
            </a:p>
          </p:txBody>
        </p:sp>
      </p:grpSp>
      <p:sp>
        <p:nvSpPr>
          <p:cNvPr id="29" name="TextBox 29"/>
          <p:cNvSpPr txBox="1"/>
          <p:nvPr/>
        </p:nvSpPr>
        <p:spPr>
          <a:xfrm>
            <a:off x="0" y="505777"/>
            <a:ext cx="18288000" cy="1131570"/>
          </a:xfrm>
          <a:prstGeom prst="rect">
            <a:avLst/>
          </a:prstGeom>
        </p:spPr>
        <p:txBody>
          <a:bodyPr lIns="0" tIns="0" rIns="0" bIns="0" rtlCol="0" anchor="t">
            <a:spAutoFit/>
          </a:bodyPr>
          <a:lstStyle/>
          <a:p>
            <a:pPr marL="0" lvl="0" indent="0" algn="ctr">
              <a:lnSpc>
                <a:spcPts val="8640"/>
              </a:lnSpc>
              <a:spcBef>
                <a:spcPct val="0"/>
              </a:spcBef>
            </a:pPr>
            <a:r>
              <a:rPr lang="en-US" sz="8000" spc="-80">
                <a:solidFill>
                  <a:srgbClr val="000000"/>
                </a:solidFill>
                <a:latin typeface="League Spartan"/>
                <a:ea typeface="League Spartan"/>
                <a:cs typeface="League Spartan"/>
                <a:sym typeface="League Spartan"/>
              </a:rPr>
              <a:t>Houston Federation of Teachers</a:t>
            </a:r>
          </a:p>
        </p:txBody>
      </p:sp>
      <p:sp>
        <p:nvSpPr>
          <p:cNvPr id="30" name="TextBox 30"/>
          <p:cNvSpPr txBox="1"/>
          <p:nvPr/>
        </p:nvSpPr>
        <p:spPr>
          <a:xfrm>
            <a:off x="3733689" y="1592642"/>
            <a:ext cx="10820622" cy="984250"/>
          </a:xfrm>
          <a:prstGeom prst="rect">
            <a:avLst/>
          </a:prstGeom>
        </p:spPr>
        <p:txBody>
          <a:bodyPr lIns="0" tIns="0" rIns="0" bIns="0" rtlCol="0" anchor="t">
            <a:spAutoFit/>
          </a:bodyPr>
          <a:lstStyle/>
          <a:p>
            <a:pPr algn="ctr">
              <a:lnSpc>
                <a:spcPts val="7699"/>
              </a:lnSpc>
            </a:pPr>
            <a:r>
              <a:rPr lang="en-US" sz="5499" spc="439" dirty="0">
                <a:solidFill>
                  <a:srgbClr val="FFFFFF"/>
                </a:solidFill>
                <a:latin typeface="Poppins"/>
                <a:ea typeface="Poppins"/>
                <a:cs typeface="Poppins"/>
                <a:sym typeface="Poppins"/>
              </a:rPr>
              <a:t>INTRODUCTIONS</a:t>
            </a:r>
          </a:p>
        </p:txBody>
      </p:sp>
      <p:sp>
        <p:nvSpPr>
          <p:cNvPr id="31" name="TextBox 31"/>
          <p:cNvSpPr txBox="1"/>
          <p:nvPr/>
        </p:nvSpPr>
        <p:spPr>
          <a:xfrm>
            <a:off x="14740686" y="8400708"/>
            <a:ext cx="2729374" cy="526845"/>
          </a:xfrm>
          <a:prstGeom prst="rect">
            <a:avLst/>
          </a:prstGeom>
        </p:spPr>
        <p:txBody>
          <a:bodyPr lIns="0" tIns="0" rIns="0" bIns="0" rtlCol="0" anchor="t">
            <a:spAutoFit/>
          </a:bodyPr>
          <a:lstStyle/>
          <a:p>
            <a:pPr algn="just">
              <a:lnSpc>
                <a:spcPts val="4302"/>
              </a:lnSpc>
            </a:pPr>
            <a:r>
              <a:rPr lang="en-US" sz="3441" spc="117">
                <a:solidFill>
                  <a:srgbClr val="FFFFFF"/>
                </a:solidFill>
                <a:latin typeface="League Spartan"/>
                <a:ea typeface="League Spartan"/>
                <a:cs typeface="League Spartan"/>
                <a:sym typeface="League Spartan"/>
              </a:rPr>
              <a:t>@HFT_2415</a:t>
            </a:r>
          </a:p>
        </p:txBody>
      </p:sp>
      <p:sp>
        <p:nvSpPr>
          <p:cNvPr id="32" name="TextBox 32"/>
          <p:cNvSpPr txBox="1"/>
          <p:nvPr/>
        </p:nvSpPr>
        <p:spPr>
          <a:xfrm>
            <a:off x="9400614" y="2936165"/>
            <a:ext cx="4010586" cy="728276"/>
          </a:xfrm>
          <a:prstGeom prst="rect">
            <a:avLst/>
          </a:prstGeom>
        </p:spPr>
        <p:txBody>
          <a:bodyPr wrap="square" lIns="0" tIns="0" rIns="0" bIns="0" rtlCol="0" anchor="t">
            <a:spAutoFit/>
          </a:bodyPr>
          <a:lstStyle/>
          <a:p>
            <a:pPr>
              <a:lnSpc>
                <a:spcPts val="5981"/>
              </a:lnSpc>
              <a:spcBef>
                <a:spcPct val="0"/>
              </a:spcBef>
            </a:pPr>
            <a:r>
              <a:rPr lang="en-US" sz="4212" dirty="0">
                <a:solidFill>
                  <a:srgbClr val="000000"/>
                </a:solidFill>
                <a:latin typeface="Poppins"/>
                <a:ea typeface="Poppins"/>
                <a:cs typeface="Poppins"/>
                <a:sym typeface="Poppins"/>
              </a:rPr>
              <a:t>Corina Ortiz</a:t>
            </a:r>
          </a:p>
        </p:txBody>
      </p:sp>
      <p:sp>
        <p:nvSpPr>
          <p:cNvPr id="33" name="TextBox 33"/>
          <p:cNvSpPr txBox="1"/>
          <p:nvPr/>
        </p:nvSpPr>
        <p:spPr>
          <a:xfrm>
            <a:off x="9416724" y="3611541"/>
            <a:ext cx="3613475" cy="535305"/>
          </a:xfrm>
          <a:prstGeom prst="rect">
            <a:avLst/>
          </a:prstGeom>
        </p:spPr>
        <p:txBody>
          <a:bodyPr wrap="square" lIns="0" tIns="0" rIns="0" bIns="0" rtlCol="0" anchor="t">
            <a:spAutoFit/>
          </a:bodyPr>
          <a:lstStyle/>
          <a:p>
            <a:pPr algn="l">
              <a:lnSpc>
                <a:spcPts val="4260"/>
              </a:lnSpc>
              <a:spcBef>
                <a:spcPct val="0"/>
              </a:spcBef>
            </a:pPr>
            <a:r>
              <a:rPr lang="en-US" sz="3000" dirty="0">
                <a:solidFill>
                  <a:srgbClr val="000000"/>
                </a:solidFill>
                <a:latin typeface="Poppins"/>
                <a:ea typeface="Poppins"/>
                <a:cs typeface="Poppins"/>
                <a:sym typeface="Poppins"/>
              </a:rPr>
              <a:t>Chief of Staff</a:t>
            </a:r>
          </a:p>
        </p:txBody>
      </p:sp>
      <p:sp>
        <p:nvSpPr>
          <p:cNvPr id="34" name="TextBox 34"/>
          <p:cNvSpPr txBox="1"/>
          <p:nvPr/>
        </p:nvSpPr>
        <p:spPr>
          <a:xfrm>
            <a:off x="14139606" y="2936165"/>
            <a:ext cx="4605594" cy="728276"/>
          </a:xfrm>
          <a:prstGeom prst="rect">
            <a:avLst/>
          </a:prstGeom>
        </p:spPr>
        <p:txBody>
          <a:bodyPr wrap="square" lIns="0" tIns="0" rIns="0" bIns="0" rtlCol="0" anchor="t">
            <a:spAutoFit/>
          </a:bodyPr>
          <a:lstStyle/>
          <a:p>
            <a:pPr>
              <a:lnSpc>
                <a:spcPts val="5981"/>
              </a:lnSpc>
              <a:spcBef>
                <a:spcPct val="0"/>
              </a:spcBef>
            </a:pPr>
            <a:r>
              <a:rPr lang="en-US" sz="4212" dirty="0">
                <a:solidFill>
                  <a:srgbClr val="000000"/>
                </a:solidFill>
                <a:latin typeface="Poppins"/>
                <a:ea typeface="Poppins"/>
                <a:cs typeface="Poppins"/>
                <a:sym typeface="Poppins"/>
              </a:rPr>
              <a:t>Jessi Heiner</a:t>
            </a:r>
          </a:p>
        </p:txBody>
      </p:sp>
      <p:sp>
        <p:nvSpPr>
          <p:cNvPr id="35" name="TextBox 35"/>
          <p:cNvSpPr txBox="1"/>
          <p:nvPr/>
        </p:nvSpPr>
        <p:spPr>
          <a:xfrm>
            <a:off x="14139606" y="3611589"/>
            <a:ext cx="4018144" cy="535305"/>
          </a:xfrm>
          <a:prstGeom prst="rect">
            <a:avLst/>
          </a:prstGeom>
        </p:spPr>
        <p:txBody>
          <a:bodyPr wrap="square" lIns="0" tIns="0" rIns="0" bIns="0" rtlCol="0" anchor="t">
            <a:spAutoFit/>
          </a:bodyPr>
          <a:lstStyle/>
          <a:p>
            <a:pPr algn="l">
              <a:lnSpc>
                <a:spcPts val="4260"/>
              </a:lnSpc>
              <a:spcBef>
                <a:spcPct val="0"/>
              </a:spcBef>
            </a:pPr>
            <a:r>
              <a:rPr lang="en-US" sz="3000" dirty="0">
                <a:solidFill>
                  <a:srgbClr val="000000"/>
                </a:solidFill>
                <a:latin typeface="Poppins"/>
                <a:ea typeface="Poppins"/>
                <a:cs typeface="Poppins"/>
                <a:sym typeface="Poppins"/>
              </a:rPr>
              <a:t>Digital Organizer</a:t>
            </a:r>
          </a:p>
        </p:txBody>
      </p:sp>
      <p:sp>
        <p:nvSpPr>
          <p:cNvPr id="36" name="TextBox 36"/>
          <p:cNvSpPr txBox="1"/>
          <p:nvPr/>
        </p:nvSpPr>
        <p:spPr>
          <a:xfrm>
            <a:off x="4009480" y="2936165"/>
            <a:ext cx="5333454" cy="728276"/>
          </a:xfrm>
          <a:prstGeom prst="rect">
            <a:avLst/>
          </a:prstGeom>
        </p:spPr>
        <p:txBody>
          <a:bodyPr wrap="square" lIns="0" tIns="0" rIns="0" bIns="0" rtlCol="0" anchor="t">
            <a:spAutoFit/>
          </a:bodyPr>
          <a:lstStyle/>
          <a:p>
            <a:pPr algn="l">
              <a:lnSpc>
                <a:spcPts val="5981"/>
              </a:lnSpc>
              <a:spcBef>
                <a:spcPct val="0"/>
              </a:spcBef>
            </a:pPr>
            <a:r>
              <a:rPr lang="en-US" sz="4212" dirty="0">
                <a:solidFill>
                  <a:srgbClr val="000000"/>
                </a:solidFill>
                <a:latin typeface="Poppins"/>
                <a:ea typeface="Poppins"/>
                <a:cs typeface="Poppins"/>
                <a:sym typeface="Poppins"/>
              </a:rPr>
              <a:t>Jackie Anderson</a:t>
            </a:r>
          </a:p>
        </p:txBody>
      </p:sp>
      <p:sp>
        <p:nvSpPr>
          <p:cNvPr id="37" name="TextBox 37"/>
          <p:cNvSpPr txBox="1"/>
          <p:nvPr/>
        </p:nvSpPr>
        <p:spPr>
          <a:xfrm>
            <a:off x="4009480" y="3609055"/>
            <a:ext cx="2436540" cy="535305"/>
          </a:xfrm>
          <a:prstGeom prst="rect">
            <a:avLst/>
          </a:prstGeom>
        </p:spPr>
        <p:txBody>
          <a:bodyPr wrap="square" lIns="0" tIns="0" rIns="0" bIns="0" rtlCol="0" anchor="t">
            <a:spAutoFit/>
          </a:bodyPr>
          <a:lstStyle/>
          <a:p>
            <a:pPr algn="l">
              <a:lnSpc>
                <a:spcPts val="4260"/>
              </a:lnSpc>
              <a:spcBef>
                <a:spcPct val="0"/>
              </a:spcBef>
            </a:pPr>
            <a:r>
              <a:rPr lang="en-US" sz="3000" dirty="0">
                <a:solidFill>
                  <a:srgbClr val="000000"/>
                </a:solidFill>
                <a:latin typeface="Poppins"/>
                <a:ea typeface="Poppins"/>
                <a:cs typeface="Poppins"/>
                <a:sym typeface="Poppins"/>
              </a:rPr>
              <a:t>President</a:t>
            </a:r>
          </a:p>
        </p:txBody>
      </p:sp>
      <p:sp>
        <p:nvSpPr>
          <p:cNvPr id="38" name="TextBox 38"/>
          <p:cNvSpPr txBox="1"/>
          <p:nvPr/>
        </p:nvSpPr>
        <p:spPr>
          <a:xfrm>
            <a:off x="838200" y="2934551"/>
            <a:ext cx="929150" cy="761149"/>
          </a:xfrm>
          <a:prstGeom prst="rect">
            <a:avLst/>
          </a:prstGeom>
        </p:spPr>
        <p:txBody>
          <a:bodyPr lIns="0" tIns="0" rIns="0" bIns="0" rtlCol="0" anchor="t">
            <a:spAutoFit/>
          </a:bodyPr>
          <a:lstStyle/>
          <a:p>
            <a:pPr algn="ctr">
              <a:lnSpc>
                <a:spcPts val="5981"/>
              </a:lnSpc>
              <a:spcBef>
                <a:spcPct val="0"/>
              </a:spcBef>
            </a:pPr>
            <a:r>
              <a:rPr lang="en-US" sz="4212" dirty="0">
                <a:solidFill>
                  <a:srgbClr val="000000"/>
                </a:solidFill>
                <a:latin typeface="Poppins"/>
                <a:ea typeface="Poppins"/>
                <a:cs typeface="Poppins"/>
                <a:sym typeface="Poppins"/>
              </a:rPr>
              <a:t>HFT</a:t>
            </a:r>
          </a:p>
        </p:txBody>
      </p:sp>
      <p:sp>
        <p:nvSpPr>
          <p:cNvPr id="39" name="TextBox 39"/>
          <p:cNvSpPr txBox="1"/>
          <p:nvPr/>
        </p:nvSpPr>
        <p:spPr>
          <a:xfrm>
            <a:off x="838200" y="3543300"/>
            <a:ext cx="2560578" cy="535305"/>
          </a:xfrm>
          <a:prstGeom prst="rect">
            <a:avLst/>
          </a:prstGeom>
        </p:spPr>
        <p:txBody>
          <a:bodyPr wrap="square" lIns="0" tIns="0" rIns="0" bIns="0" rtlCol="0" anchor="t">
            <a:spAutoFit/>
          </a:bodyPr>
          <a:lstStyle/>
          <a:p>
            <a:pPr algn="l">
              <a:lnSpc>
                <a:spcPts val="4260"/>
              </a:lnSpc>
              <a:spcBef>
                <a:spcPct val="0"/>
              </a:spcBef>
            </a:pPr>
            <a:r>
              <a:rPr lang="en-US" sz="3000" dirty="0">
                <a:solidFill>
                  <a:srgbClr val="000000"/>
                </a:solidFill>
                <a:latin typeface="Poppins"/>
                <a:ea typeface="Poppins"/>
                <a:cs typeface="Poppins"/>
                <a:sym typeface="Poppins"/>
              </a:rPr>
              <a:t>AFT Local</a:t>
            </a:r>
          </a:p>
        </p:txBody>
      </p:sp>
      <p:sp>
        <p:nvSpPr>
          <p:cNvPr id="40" name="TextBox 40"/>
          <p:cNvSpPr txBox="1"/>
          <p:nvPr/>
        </p:nvSpPr>
        <p:spPr>
          <a:xfrm>
            <a:off x="250509" y="4564802"/>
            <a:ext cx="3283515" cy="2973203"/>
          </a:xfrm>
          <a:prstGeom prst="rect">
            <a:avLst/>
          </a:prstGeom>
        </p:spPr>
        <p:txBody>
          <a:bodyPr lIns="0" tIns="0" rIns="0" bIns="0" rtlCol="0" anchor="t">
            <a:spAutoFit/>
          </a:bodyPr>
          <a:lstStyle/>
          <a:p>
            <a:pPr marL="367031" lvl="1" indent="-183515" algn="l">
              <a:lnSpc>
                <a:spcPts val="2550"/>
              </a:lnSpc>
              <a:buFont typeface="Arial"/>
              <a:buChar char="•"/>
            </a:pPr>
            <a:r>
              <a:rPr lang="en-US" sz="1700">
                <a:solidFill>
                  <a:srgbClr val="000000"/>
                </a:solidFill>
                <a:latin typeface="Poppins"/>
                <a:ea typeface="Poppins"/>
                <a:cs typeface="Poppins"/>
                <a:sym typeface="Poppins"/>
              </a:rPr>
              <a:t>Largest union in HISD with over 5,000 members</a:t>
            </a:r>
          </a:p>
          <a:p>
            <a:pPr algn="l">
              <a:lnSpc>
                <a:spcPts val="1499"/>
              </a:lnSpc>
            </a:pPr>
            <a:endParaRPr lang="en-US" sz="1700">
              <a:solidFill>
                <a:srgbClr val="000000"/>
              </a:solidFill>
              <a:latin typeface="Poppins"/>
              <a:ea typeface="Poppins"/>
              <a:cs typeface="Poppins"/>
              <a:sym typeface="Poppins"/>
            </a:endParaRPr>
          </a:p>
          <a:p>
            <a:pPr marL="367031" lvl="1" indent="-183515" algn="l">
              <a:lnSpc>
                <a:spcPts val="2550"/>
              </a:lnSpc>
              <a:buFont typeface="Arial"/>
              <a:buChar char="•"/>
            </a:pPr>
            <a:r>
              <a:rPr lang="en-US" sz="1700">
                <a:solidFill>
                  <a:srgbClr val="000000"/>
                </a:solidFill>
                <a:latin typeface="Poppins"/>
                <a:ea typeface="Poppins"/>
                <a:cs typeface="Poppins"/>
                <a:sym typeface="Poppins"/>
              </a:rPr>
              <a:t>National affiliate is American Federation of Teachers (AFT)</a:t>
            </a:r>
          </a:p>
          <a:p>
            <a:pPr algn="l">
              <a:lnSpc>
                <a:spcPts val="1500"/>
              </a:lnSpc>
            </a:pPr>
            <a:endParaRPr lang="en-US" sz="1700">
              <a:solidFill>
                <a:srgbClr val="000000"/>
              </a:solidFill>
              <a:latin typeface="Poppins"/>
              <a:ea typeface="Poppins"/>
              <a:cs typeface="Poppins"/>
              <a:sym typeface="Poppins"/>
            </a:endParaRPr>
          </a:p>
          <a:p>
            <a:pPr marL="367031" lvl="1" indent="-183515" algn="l">
              <a:lnSpc>
                <a:spcPts val="2550"/>
              </a:lnSpc>
              <a:buFont typeface="Arial"/>
              <a:buChar char="•"/>
            </a:pPr>
            <a:r>
              <a:rPr lang="en-US" sz="1700">
                <a:solidFill>
                  <a:srgbClr val="000000"/>
                </a:solidFill>
                <a:latin typeface="Poppins"/>
                <a:ea typeface="Poppins"/>
                <a:cs typeface="Poppins"/>
                <a:sym typeface="Poppins"/>
              </a:rPr>
              <a:t>HFT represents all non-administrative public school employees.</a:t>
            </a:r>
          </a:p>
        </p:txBody>
      </p:sp>
      <p:sp>
        <p:nvSpPr>
          <p:cNvPr id="41" name="TextBox 41"/>
          <p:cNvSpPr txBox="1"/>
          <p:nvPr/>
        </p:nvSpPr>
        <p:spPr>
          <a:xfrm>
            <a:off x="4009480" y="4564802"/>
            <a:ext cx="3982923" cy="3068728"/>
          </a:xfrm>
          <a:prstGeom prst="rect">
            <a:avLst/>
          </a:prstGeom>
        </p:spPr>
        <p:txBody>
          <a:bodyPr lIns="0" tIns="0" rIns="0" bIns="0" rtlCol="0" anchor="t">
            <a:spAutoFit/>
          </a:bodyPr>
          <a:lstStyle/>
          <a:p>
            <a:pPr marL="366525" lvl="1" indent="-183263" algn="l">
              <a:lnSpc>
                <a:spcPts val="2546"/>
              </a:lnSpc>
              <a:buFont typeface="Arial"/>
              <a:buChar char="•"/>
            </a:pPr>
            <a:r>
              <a:rPr lang="en-US" sz="1697">
                <a:solidFill>
                  <a:srgbClr val="000000"/>
                </a:solidFill>
                <a:latin typeface="Poppins"/>
                <a:ea typeface="Poppins"/>
                <a:cs typeface="Poppins"/>
                <a:sym typeface="Poppins"/>
              </a:rPr>
              <a:t>Elected as HFT President by HFT union members</a:t>
            </a:r>
          </a:p>
          <a:p>
            <a:pPr algn="l">
              <a:lnSpc>
                <a:spcPts val="1496"/>
              </a:lnSpc>
            </a:pPr>
            <a:endParaRPr lang="en-US" sz="1697">
              <a:solidFill>
                <a:srgbClr val="000000"/>
              </a:solidFill>
              <a:latin typeface="Poppins"/>
              <a:ea typeface="Poppins"/>
              <a:cs typeface="Poppins"/>
              <a:sym typeface="Poppins"/>
            </a:endParaRPr>
          </a:p>
          <a:p>
            <a:pPr marL="366525" lvl="1" indent="-183263" algn="l">
              <a:lnSpc>
                <a:spcPts val="2546"/>
              </a:lnSpc>
              <a:buFont typeface="Arial"/>
              <a:buChar char="•"/>
            </a:pPr>
            <a:r>
              <a:rPr lang="en-US" sz="1697">
                <a:solidFill>
                  <a:srgbClr val="000000"/>
                </a:solidFill>
                <a:latin typeface="Poppins"/>
                <a:ea typeface="Poppins"/>
                <a:cs typeface="Poppins"/>
                <a:sym typeface="Poppins"/>
              </a:rPr>
              <a:t>Retired educator with more than 30 years of experience</a:t>
            </a:r>
          </a:p>
          <a:p>
            <a:pPr algn="l">
              <a:lnSpc>
                <a:spcPts val="1496"/>
              </a:lnSpc>
            </a:pPr>
            <a:endParaRPr lang="en-US" sz="1697">
              <a:solidFill>
                <a:srgbClr val="000000"/>
              </a:solidFill>
              <a:latin typeface="Poppins"/>
              <a:ea typeface="Poppins"/>
              <a:cs typeface="Poppins"/>
              <a:sym typeface="Poppins"/>
            </a:endParaRPr>
          </a:p>
          <a:p>
            <a:pPr marL="366525" lvl="1" indent="-183263" algn="l">
              <a:lnSpc>
                <a:spcPts val="2546"/>
              </a:lnSpc>
              <a:buFont typeface="Arial"/>
              <a:buChar char="•"/>
            </a:pPr>
            <a:r>
              <a:rPr lang="en-US" sz="1697">
                <a:solidFill>
                  <a:srgbClr val="000000"/>
                </a:solidFill>
                <a:latin typeface="Poppins"/>
                <a:ea typeface="Poppins"/>
                <a:cs typeface="Poppins"/>
                <a:sym typeface="Poppins"/>
              </a:rPr>
              <a:t>North Forest School District Alum, this is her second experience with a state takeover</a:t>
            </a:r>
          </a:p>
          <a:p>
            <a:pPr algn="l">
              <a:lnSpc>
                <a:spcPts val="1496"/>
              </a:lnSpc>
            </a:pPr>
            <a:endParaRPr lang="en-US" sz="1697">
              <a:solidFill>
                <a:srgbClr val="000000"/>
              </a:solidFill>
              <a:latin typeface="Poppins"/>
              <a:ea typeface="Poppins"/>
              <a:cs typeface="Poppins"/>
              <a:sym typeface="Poppins"/>
            </a:endParaRPr>
          </a:p>
          <a:p>
            <a:pPr marL="366525" lvl="1" indent="-183263" algn="l">
              <a:lnSpc>
                <a:spcPts val="2546"/>
              </a:lnSpc>
              <a:buFont typeface="Arial"/>
              <a:buChar char="•"/>
            </a:pPr>
            <a:r>
              <a:rPr lang="en-US" sz="1697">
                <a:solidFill>
                  <a:srgbClr val="000000"/>
                </a:solidFill>
                <a:latin typeface="Poppins"/>
                <a:ea typeface="Poppins"/>
                <a:cs typeface="Poppins"/>
                <a:sym typeface="Poppins"/>
              </a:rPr>
              <a:t>Texas State University graduate</a:t>
            </a:r>
          </a:p>
        </p:txBody>
      </p:sp>
      <p:sp>
        <p:nvSpPr>
          <p:cNvPr id="42" name="TextBox 42"/>
          <p:cNvSpPr txBox="1"/>
          <p:nvPr/>
        </p:nvSpPr>
        <p:spPr>
          <a:xfrm>
            <a:off x="9342934" y="4612565"/>
            <a:ext cx="3970359" cy="2601783"/>
          </a:xfrm>
          <a:prstGeom prst="rect">
            <a:avLst/>
          </a:prstGeom>
        </p:spPr>
        <p:txBody>
          <a:bodyPr lIns="0" tIns="0" rIns="0" bIns="0" rtlCol="0" anchor="t">
            <a:spAutoFit/>
          </a:bodyPr>
          <a:lstStyle/>
          <a:p>
            <a:pPr marL="367031" lvl="1" indent="-183515" algn="l">
              <a:lnSpc>
                <a:spcPts val="2550"/>
              </a:lnSpc>
              <a:buFont typeface="Arial"/>
              <a:buChar char="•"/>
            </a:pPr>
            <a:r>
              <a:rPr lang="en-US" sz="1700">
                <a:solidFill>
                  <a:srgbClr val="000000"/>
                </a:solidFill>
                <a:latin typeface="Poppins"/>
                <a:ea typeface="Poppins"/>
                <a:cs typeface="Poppins"/>
                <a:sym typeface="Poppins"/>
              </a:rPr>
              <a:t>Chief of Staff</a:t>
            </a:r>
          </a:p>
          <a:p>
            <a:pPr algn="l">
              <a:lnSpc>
                <a:spcPts val="2550"/>
              </a:lnSpc>
            </a:pPr>
            <a:endParaRPr lang="en-US" sz="1700">
              <a:solidFill>
                <a:srgbClr val="000000"/>
              </a:solidFill>
              <a:latin typeface="Poppins"/>
              <a:ea typeface="Poppins"/>
              <a:cs typeface="Poppins"/>
              <a:sym typeface="Poppins"/>
            </a:endParaRPr>
          </a:p>
          <a:p>
            <a:pPr marL="367031" lvl="1" indent="-183515" algn="l">
              <a:lnSpc>
                <a:spcPts val="2550"/>
              </a:lnSpc>
              <a:buFont typeface="Arial"/>
              <a:buChar char="•"/>
            </a:pPr>
            <a:r>
              <a:rPr lang="en-US" sz="1700">
                <a:solidFill>
                  <a:srgbClr val="000000"/>
                </a:solidFill>
                <a:latin typeface="Poppins"/>
                <a:ea typeface="Poppins"/>
                <a:cs typeface="Poppins"/>
                <a:sym typeface="Poppins"/>
              </a:rPr>
              <a:t>Bilingual teacher in HISD for 10 years</a:t>
            </a:r>
          </a:p>
          <a:p>
            <a:pPr algn="l">
              <a:lnSpc>
                <a:spcPts val="2550"/>
              </a:lnSpc>
            </a:pPr>
            <a:endParaRPr lang="en-US" sz="1700">
              <a:solidFill>
                <a:srgbClr val="000000"/>
              </a:solidFill>
              <a:latin typeface="Poppins"/>
              <a:ea typeface="Poppins"/>
              <a:cs typeface="Poppins"/>
              <a:sym typeface="Poppins"/>
            </a:endParaRPr>
          </a:p>
          <a:p>
            <a:pPr marL="367031" lvl="1" indent="-183515" algn="l">
              <a:lnSpc>
                <a:spcPts val="2550"/>
              </a:lnSpc>
              <a:buFont typeface="Arial"/>
              <a:buChar char="•"/>
            </a:pPr>
            <a:r>
              <a:rPr lang="en-US" sz="1700">
                <a:solidFill>
                  <a:srgbClr val="000000"/>
                </a:solidFill>
                <a:latin typeface="Poppins"/>
                <a:ea typeface="Poppins"/>
                <a:cs typeface="Poppins"/>
                <a:sym typeface="Poppins"/>
              </a:rPr>
              <a:t>HFT Representative for 28 years</a:t>
            </a:r>
          </a:p>
          <a:p>
            <a:pPr algn="l">
              <a:lnSpc>
                <a:spcPts val="2550"/>
              </a:lnSpc>
            </a:pPr>
            <a:endParaRPr lang="en-US" sz="1700">
              <a:solidFill>
                <a:srgbClr val="000000"/>
              </a:solidFill>
              <a:latin typeface="Poppins"/>
              <a:ea typeface="Poppins"/>
              <a:cs typeface="Poppins"/>
              <a:sym typeface="Poppins"/>
            </a:endParaRPr>
          </a:p>
          <a:p>
            <a:pPr marL="367031" lvl="1" indent="-183515" algn="l">
              <a:lnSpc>
                <a:spcPts val="2550"/>
              </a:lnSpc>
              <a:buFont typeface="Arial"/>
              <a:buChar char="•"/>
            </a:pPr>
            <a:r>
              <a:rPr lang="en-US" sz="1700">
                <a:solidFill>
                  <a:srgbClr val="000000"/>
                </a:solidFill>
                <a:latin typeface="Poppins"/>
                <a:ea typeface="Poppins"/>
                <a:cs typeface="Poppins"/>
                <a:sym typeface="Poppins"/>
              </a:rPr>
              <a:t>University of Houston graduate</a:t>
            </a:r>
          </a:p>
        </p:txBody>
      </p:sp>
      <p:sp>
        <p:nvSpPr>
          <p:cNvPr id="43" name="TextBox 43"/>
          <p:cNvSpPr txBox="1"/>
          <p:nvPr/>
        </p:nvSpPr>
        <p:spPr>
          <a:xfrm>
            <a:off x="13962421" y="4612565"/>
            <a:ext cx="4195329" cy="2601783"/>
          </a:xfrm>
          <a:prstGeom prst="rect">
            <a:avLst/>
          </a:prstGeom>
        </p:spPr>
        <p:txBody>
          <a:bodyPr lIns="0" tIns="0" rIns="0" bIns="0" rtlCol="0" anchor="t">
            <a:spAutoFit/>
          </a:bodyPr>
          <a:lstStyle/>
          <a:p>
            <a:pPr marL="367031" lvl="1" indent="-183515" algn="l">
              <a:lnSpc>
                <a:spcPts val="2550"/>
              </a:lnSpc>
              <a:buFont typeface="Arial"/>
              <a:buChar char="•"/>
            </a:pPr>
            <a:r>
              <a:rPr lang="en-US" sz="1700" dirty="0">
                <a:solidFill>
                  <a:srgbClr val="000000"/>
                </a:solidFill>
                <a:latin typeface="Poppins"/>
                <a:ea typeface="Poppins"/>
                <a:cs typeface="Poppins"/>
                <a:sym typeface="Poppins"/>
              </a:rPr>
              <a:t>Long-time volunteer in NES schools</a:t>
            </a:r>
          </a:p>
          <a:p>
            <a:pPr algn="l">
              <a:lnSpc>
                <a:spcPts val="2550"/>
              </a:lnSpc>
            </a:pPr>
            <a:endParaRPr lang="en-US" sz="1700" dirty="0">
              <a:solidFill>
                <a:srgbClr val="000000"/>
              </a:solidFill>
              <a:latin typeface="Poppins"/>
              <a:ea typeface="Poppins"/>
              <a:cs typeface="Poppins"/>
              <a:sym typeface="Poppins"/>
            </a:endParaRPr>
          </a:p>
          <a:p>
            <a:pPr marL="367031" lvl="1" indent="-183515" algn="l">
              <a:lnSpc>
                <a:spcPts val="2550"/>
              </a:lnSpc>
              <a:buFont typeface="Arial"/>
              <a:buChar char="•"/>
            </a:pPr>
            <a:r>
              <a:rPr lang="en-US" sz="1700" dirty="0">
                <a:solidFill>
                  <a:srgbClr val="000000"/>
                </a:solidFill>
                <a:latin typeface="Poppins"/>
                <a:ea typeface="Poppins"/>
                <a:cs typeface="Poppins"/>
                <a:sym typeface="Poppins"/>
              </a:rPr>
              <a:t>State-Licensed Childcare Director</a:t>
            </a:r>
          </a:p>
          <a:p>
            <a:pPr algn="l">
              <a:lnSpc>
                <a:spcPts val="2550"/>
              </a:lnSpc>
            </a:pPr>
            <a:endParaRPr lang="en-US" sz="1700" dirty="0">
              <a:solidFill>
                <a:srgbClr val="000000"/>
              </a:solidFill>
              <a:latin typeface="Poppins"/>
              <a:ea typeface="Poppins"/>
              <a:cs typeface="Poppins"/>
              <a:sym typeface="Poppins"/>
            </a:endParaRPr>
          </a:p>
          <a:p>
            <a:pPr marL="367031" lvl="1" indent="-183515" algn="l">
              <a:lnSpc>
                <a:spcPts val="2550"/>
              </a:lnSpc>
              <a:buFont typeface="Arial"/>
              <a:buChar char="•"/>
            </a:pPr>
            <a:r>
              <a:rPr lang="en-US" sz="1700" dirty="0">
                <a:solidFill>
                  <a:srgbClr val="000000"/>
                </a:solidFill>
                <a:latin typeface="Poppins"/>
                <a:ea typeface="Poppins"/>
                <a:cs typeface="Poppins"/>
                <a:sym typeface="Poppins"/>
              </a:rPr>
              <a:t>Former After School Program Director</a:t>
            </a:r>
          </a:p>
          <a:p>
            <a:pPr algn="l">
              <a:lnSpc>
                <a:spcPts val="2550"/>
              </a:lnSpc>
            </a:pPr>
            <a:endParaRPr lang="en-US" sz="1700" dirty="0">
              <a:solidFill>
                <a:srgbClr val="000000"/>
              </a:solidFill>
              <a:latin typeface="Poppins"/>
              <a:ea typeface="Poppins"/>
              <a:cs typeface="Poppins"/>
              <a:sym typeface="Poppins"/>
            </a:endParaRPr>
          </a:p>
          <a:p>
            <a:pPr marL="367031" lvl="1" indent="-183515" algn="l">
              <a:lnSpc>
                <a:spcPts val="2550"/>
              </a:lnSpc>
              <a:buFont typeface="Arial"/>
              <a:buChar char="•"/>
            </a:pPr>
            <a:r>
              <a:rPr lang="en-US" sz="1700" dirty="0">
                <a:solidFill>
                  <a:srgbClr val="000000"/>
                </a:solidFill>
                <a:latin typeface="Poppins"/>
                <a:ea typeface="Poppins"/>
                <a:cs typeface="Poppins"/>
                <a:sym typeface="Poppins"/>
              </a:rPr>
              <a:t>Utah State University graduate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68329" y="0"/>
            <a:ext cx="5519671" cy="10287000"/>
            <a:chOff x="0" y="0"/>
            <a:chExt cx="7359562" cy="13716000"/>
          </a:xfrm>
        </p:grpSpPr>
        <p:pic>
          <p:nvPicPr>
            <p:cNvPr id="3" name="Picture 3"/>
            <p:cNvPicPr>
              <a:picLocks noChangeAspect="1"/>
            </p:cNvPicPr>
            <p:nvPr/>
          </p:nvPicPr>
          <p:blipFill>
            <a:blip r:embed="rId2"/>
            <a:srcRect t="6940" b="6940"/>
            <a:stretch>
              <a:fillRect/>
            </a:stretch>
          </p:blipFill>
          <p:spPr>
            <a:xfrm>
              <a:off x="0" y="0"/>
              <a:ext cx="7359562" cy="13716000"/>
            </a:xfrm>
            <a:prstGeom prst="rect">
              <a:avLst/>
            </a:prstGeom>
          </p:spPr>
        </p:pic>
      </p:grpSp>
      <p:sp>
        <p:nvSpPr>
          <p:cNvPr id="4" name="Freeform 4"/>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en-US"/>
          </a:p>
        </p:txBody>
      </p:sp>
      <p:sp>
        <p:nvSpPr>
          <p:cNvPr id="5" name="Freeform 5"/>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5"/>
            <a:stretch>
              <a:fillRect/>
            </a:stretch>
          </a:blipFill>
        </p:spPr>
        <p:txBody>
          <a:bodyPr/>
          <a:lstStyle/>
          <a:p>
            <a:endParaRPr lang="en-US"/>
          </a:p>
        </p:txBody>
      </p:sp>
      <p:sp>
        <p:nvSpPr>
          <p:cNvPr id="6" name="AutoShape 6"/>
          <p:cNvSpPr/>
          <p:nvPr/>
        </p:nvSpPr>
        <p:spPr>
          <a:xfrm flipH="1" flipV="1">
            <a:off x="-2" y="2095500"/>
            <a:ext cx="12785224" cy="19965"/>
          </a:xfrm>
          <a:prstGeom prst="line">
            <a:avLst/>
          </a:prstGeom>
          <a:ln w="85725" cap="rnd">
            <a:solidFill>
              <a:srgbClr val="0065B2"/>
            </a:solidFill>
            <a:prstDash val="solid"/>
            <a:headEnd type="none" w="sm" len="sm"/>
            <a:tailEnd type="none" w="sm" len="sm"/>
          </a:ln>
        </p:spPr>
        <p:txBody>
          <a:bodyPr/>
          <a:lstStyle/>
          <a:p>
            <a:endParaRPr lang="en-US"/>
          </a:p>
        </p:txBody>
      </p:sp>
      <p:sp>
        <p:nvSpPr>
          <p:cNvPr id="7" name="TextBox 7"/>
          <p:cNvSpPr txBox="1"/>
          <p:nvPr/>
        </p:nvSpPr>
        <p:spPr>
          <a:xfrm>
            <a:off x="1774404" y="2263103"/>
            <a:ext cx="9918707" cy="7411206"/>
          </a:xfrm>
          <a:prstGeom prst="rect">
            <a:avLst/>
          </a:prstGeom>
        </p:spPr>
        <p:txBody>
          <a:bodyPr lIns="0" tIns="0" rIns="0" bIns="0" rtlCol="0" anchor="t">
            <a:spAutoFit/>
          </a:bodyPr>
          <a:lstStyle/>
          <a:p>
            <a:pPr marL="730181" lvl="1" indent="-365091" algn="l">
              <a:lnSpc>
                <a:spcPts val="4802"/>
              </a:lnSpc>
              <a:buFont typeface="Arial"/>
              <a:buChar char="•"/>
            </a:pPr>
            <a:r>
              <a:rPr lang="en-US" sz="3382">
                <a:solidFill>
                  <a:srgbClr val="000000"/>
                </a:solidFill>
                <a:latin typeface="Poppins"/>
                <a:ea typeface="Poppins"/>
                <a:cs typeface="Poppins"/>
                <a:sym typeface="Poppins"/>
              </a:rPr>
              <a:t>All staff in the first 28 NES schools were fired and had to reapply for their jobs This included A-rated schools</a:t>
            </a:r>
          </a:p>
          <a:p>
            <a:pPr algn="l">
              <a:lnSpc>
                <a:spcPts val="1419"/>
              </a:lnSpc>
            </a:pPr>
            <a:endParaRPr lang="en-US" sz="3382">
              <a:solidFill>
                <a:srgbClr val="000000"/>
              </a:solidFill>
              <a:latin typeface="Poppins"/>
              <a:ea typeface="Poppins"/>
              <a:cs typeface="Poppins"/>
              <a:sym typeface="Poppins"/>
            </a:endParaRPr>
          </a:p>
          <a:p>
            <a:pPr marL="730181" lvl="1" indent="-365091" algn="l">
              <a:lnSpc>
                <a:spcPts val="4802"/>
              </a:lnSpc>
              <a:buFont typeface="Arial"/>
              <a:buChar char="•"/>
            </a:pPr>
            <a:r>
              <a:rPr lang="en-US" sz="3382">
                <a:solidFill>
                  <a:srgbClr val="000000"/>
                </a:solidFill>
                <a:latin typeface="Poppins"/>
                <a:ea typeface="Poppins"/>
                <a:cs typeface="Poppins"/>
                <a:sym typeface="Poppins"/>
              </a:rPr>
              <a:t>Special Education contractor positions</a:t>
            </a:r>
          </a:p>
          <a:p>
            <a:pPr algn="l">
              <a:lnSpc>
                <a:spcPts val="1419"/>
              </a:lnSpc>
            </a:pPr>
            <a:endParaRPr lang="en-US" sz="3382">
              <a:solidFill>
                <a:srgbClr val="000000"/>
              </a:solidFill>
              <a:latin typeface="Poppins"/>
              <a:ea typeface="Poppins"/>
              <a:cs typeface="Poppins"/>
              <a:sym typeface="Poppins"/>
            </a:endParaRPr>
          </a:p>
          <a:p>
            <a:pPr marL="730181" lvl="1" indent="-365091" algn="l">
              <a:lnSpc>
                <a:spcPts val="4802"/>
              </a:lnSpc>
              <a:buFont typeface="Arial"/>
              <a:buChar char="•"/>
            </a:pPr>
            <a:r>
              <a:rPr lang="en-US" sz="3382">
                <a:solidFill>
                  <a:srgbClr val="000000"/>
                </a:solidFill>
                <a:latin typeface="Poppins"/>
                <a:ea typeface="Poppins"/>
                <a:cs typeface="Poppins"/>
                <a:sym typeface="Poppins"/>
              </a:rPr>
              <a:t>Autism Department was dismantled</a:t>
            </a:r>
          </a:p>
          <a:p>
            <a:pPr algn="l">
              <a:lnSpc>
                <a:spcPts val="1419"/>
              </a:lnSpc>
            </a:pPr>
            <a:endParaRPr lang="en-US" sz="3382">
              <a:solidFill>
                <a:srgbClr val="000000"/>
              </a:solidFill>
              <a:latin typeface="Poppins"/>
              <a:ea typeface="Poppins"/>
              <a:cs typeface="Poppins"/>
              <a:sym typeface="Poppins"/>
            </a:endParaRPr>
          </a:p>
          <a:p>
            <a:pPr marL="730181" lvl="1" indent="-365091" algn="l">
              <a:lnSpc>
                <a:spcPts val="4802"/>
              </a:lnSpc>
              <a:buFont typeface="Arial"/>
              <a:buChar char="•"/>
            </a:pPr>
            <a:r>
              <a:rPr lang="en-US" sz="3382">
                <a:solidFill>
                  <a:srgbClr val="000000"/>
                </a:solidFill>
                <a:latin typeface="Poppins"/>
                <a:ea typeface="Poppins"/>
                <a:cs typeface="Poppins"/>
                <a:sym typeface="Poppins"/>
              </a:rPr>
              <a:t>Custodial Staff were all fired and had to reapply for their jobs, which included fewer benefits</a:t>
            </a:r>
          </a:p>
          <a:p>
            <a:pPr marL="730181" lvl="1" indent="-365091" algn="l">
              <a:lnSpc>
                <a:spcPts val="4802"/>
              </a:lnSpc>
              <a:buFont typeface="Arial"/>
              <a:buChar char="•"/>
            </a:pPr>
            <a:r>
              <a:rPr lang="en-US" sz="3382">
                <a:solidFill>
                  <a:srgbClr val="000000"/>
                </a:solidFill>
                <a:latin typeface="Poppins"/>
                <a:ea typeface="Poppins"/>
                <a:cs typeface="Poppins"/>
                <a:sym typeface="Poppins"/>
              </a:rPr>
              <a:t>Library Services Dept</a:t>
            </a:r>
          </a:p>
          <a:p>
            <a:pPr algn="l">
              <a:lnSpc>
                <a:spcPts val="1419"/>
              </a:lnSpc>
            </a:pPr>
            <a:endParaRPr lang="en-US" sz="3382">
              <a:solidFill>
                <a:srgbClr val="000000"/>
              </a:solidFill>
              <a:latin typeface="Poppins"/>
              <a:ea typeface="Poppins"/>
              <a:cs typeface="Poppins"/>
              <a:sym typeface="Poppins"/>
            </a:endParaRPr>
          </a:p>
          <a:p>
            <a:pPr marL="730181" lvl="1" indent="-365091" algn="l">
              <a:lnSpc>
                <a:spcPts val="4802"/>
              </a:lnSpc>
              <a:spcBef>
                <a:spcPct val="0"/>
              </a:spcBef>
              <a:buFont typeface="Arial"/>
              <a:buChar char="•"/>
            </a:pPr>
            <a:r>
              <a:rPr lang="en-US" sz="3382">
                <a:solidFill>
                  <a:srgbClr val="000000"/>
                </a:solidFill>
                <a:latin typeface="Poppins"/>
                <a:ea typeface="Poppins"/>
                <a:cs typeface="Poppins"/>
                <a:sym typeface="Poppins"/>
              </a:rPr>
              <a:t>Wraparound Specialist positions were reduced from one in every school to 40</a:t>
            </a:r>
          </a:p>
        </p:txBody>
      </p:sp>
      <p:sp>
        <p:nvSpPr>
          <p:cNvPr id="8" name="TextBox 8"/>
          <p:cNvSpPr txBox="1"/>
          <p:nvPr/>
        </p:nvSpPr>
        <p:spPr>
          <a:xfrm>
            <a:off x="1028699" y="389309"/>
            <a:ext cx="10529933"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Staff Reductions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4"/>
            <a:stretch>
              <a:fillRect/>
            </a:stretch>
          </a:blipFill>
        </p:spPr>
        <p:txBody>
          <a:bodyPr/>
          <a:lstStyle/>
          <a:p>
            <a:endParaRPr lang="en-US"/>
          </a:p>
        </p:txBody>
      </p:sp>
      <p:sp>
        <p:nvSpPr>
          <p:cNvPr id="4" name="AutoShape 4"/>
          <p:cNvSpPr/>
          <p:nvPr/>
        </p:nvSpPr>
        <p:spPr>
          <a:xfrm flipH="1" flipV="1">
            <a:off x="0" y="2068238"/>
            <a:ext cx="18288000" cy="47227"/>
          </a:xfrm>
          <a:prstGeom prst="line">
            <a:avLst/>
          </a:prstGeom>
          <a:ln w="85725" cap="rnd">
            <a:solidFill>
              <a:srgbClr val="0065B2"/>
            </a:solidFill>
            <a:prstDash val="solid"/>
            <a:headEnd type="none" w="sm" len="sm"/>
            <a:tailEnd type="none" w="sm" len="sm"/>
          </a:ln>
        </p:spPr>
        <p:txBody>
          <a:bodyPr/>
          <a:lstStyle/>
          <a:p>
            <a:endParaRPr lang="en-US"/>
          </a:p>
        </p:txBody>
      </p:sp>
      <p:sp>
        <p:nvSpPr>
          <p:cNvPr id="5" name="TextBox 5"/>
          <p:cNvSpPr txBox="1"/>
          <p:nvPr/>
        </p:nvSpPr>
        <p:spPr>
          <a:xfrm>
            <a:off x="1486012" y="2367878"/>
            <a:ext cx="16154130" cy="1067437"/>
          </a:xfrm>
          <a:prstGeom prst="rect">
            <a:avLst/>
          </a:prstGeom>
        </p:spPr>
        <p:txBody>
          <a:bodyPr lIns="0" tIns="0" rIns="0" bIns="0" rtlCol="0" anchor="t">
            <a:spAutoFit/>
          </a:bodyPr>
          <a:lstStyle/>
          <a:p>
            <a:pPr algn="l">
              <a:lnSpc>
                <a:spcPts val="8329"/>
              </a:lnSpc>
              <a:spcBef>
                <a:spcPct val="0"/>
              </a:spcBef>
            </a:pPr>
            <a:r>
              <a:rPr lang="en-US" sz="5865">
                <a:solidFill>
                  <a:srgbClr val="0065B2"/>
                </a:solidFill>
                <a:latin typeface="Poppins Bold"/>
                <a:ea typeface="Poppins Bold"/>
                <a:cs typeface="Poppins Bold"/>
                <a:sym typeface="Poppins Bold"/>
              </a:rPr>
              <a:t>Staff Turnover Under the State Takeover:</a:t>
            </a:r>
          </a:p>
        </p:txBody>
      </p:sp>
      <p:sp>
        <p:nvSpPr>
          <p:cNvPr id="6" name="TextBox 6"/>
          <p:cNvSpPr txBox="1"/>
          <p:nvPr/>
        </p:nvSpPr>
        <p:spPr>
          <a:xfrm>
            <a:off x="1486012" y="347571"/>
            <a:ext cx="13753988"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Employee Retention</a:t>
            </a:r>
          </a:p>
        </p:txBody>
      </p:sp>
      <p:sp>
        <p:nvSpPr>
          <p:cNvPr id="7" name="TextBox 7"/>
          <p:cNvSpPr txBox="1"/>
          <p:nvPr/>
        </p:nvSpPr>
        <p:spPr>
          <a:xfrm>
            <a:off x="2680850" y="3821475"/>
            <a:ext cx="12328384" cy="1441133"/>
          </a:xfrm>
          <a:prstGeom prst="rect">
            <a:avLst/>
          </a:prstGeom>
        </p:spPr>
        <p:txBody>
          <a:bodyPr lIns="0" tIns="0" rIns="0" bIns="0" rtlCol="0" anchor="t">
            <a:spAutoFit/>
          </a:bodyPr>
          <a:lstStyle/>
          <a:p>
            <a:pPr algn="l">
              <a:lnSpc>
                <a:spcPts val="5663"/>
              </a:lnSpc>
              <a:spcBef>
                <a:spcPct val="0"/>
              </a:spcBef>
            </a:pPr>
            <a:r>
              <a:rPr lang="en-US" sz="3988">
                <a:solidFill>
                  <a:srgbClr val="C23A3A"/>
                </a:solidFill>
                <a:latin typeface="Poppins Bold"/>
                <a:ea typeface="Poppins Bold"/>
                <a:cs typeface="Poppins Bold"/>
                <a:sym typeface="Poppins Bold"/>
              </a:rPr>
              <a:t>5,031 teachers</a:t>
            </a:r>
            <a:r>
              <a:rPr lang="en-US" sz="3988">
                <a:solidFill>
                  <a:srgbClr val="0265B2"/>
                </a:solidFill>
                <a:latin typeface="Poppins Bold"/>
                <a:ea typeface="Poppins Bold"/>
                <a:cs typeface="Poppins Bold"/>
                <a:sym typeface="Poppins Bold"/>
              </a:rPr>
              <a:t> </a:t>
            </a:r>
            <a:r>
              <a:rPr lang="en-US" sz="3988">
                <a:solidFill>
                  <a:srgbClr val="000000"/>
                </a:solidFill>
                <a:latin typeface="Poppins Bold"/>
                <a:ea typeface="Poppins Bold"/>
                <a:cs typeface="Poppins Bold"/>
                <a:sym typeface="Poppins Bold"/>
              </a:rPr>
              <a:t>out of roughly 11,000 in HISD have left the district since the state takeover</a:t>
            </a:r>
          </a:p>
        </p:txBody>
      </p:sp>
      <p:sp>
        <p:nvSpPr>
          <p:cNvPr id="8" name="TextBox 8"/>
          <p:cNvSpPr txBox="1"/>
          <p:nvPr/>
        </p:nvSpPr>
        <p:spPr>
          <a:xfrm>
            <a:off x="2680850" y="7445963"/>
            <a:ext cx="14390488" cy="726758"/>
          </a:xfrm>
          <a:prstGeom prst="rect">
            <a:avLst/>
          </a:prstGeom>
        </p:spPr>
        <p:txBody>
          <a:bodyPr lIns="0" tIns="0" rIns="0" bIns="0" rtlCol="0" anchor="t">
            <a:spAutoFit/>
          </a:bodyPr>
          <a:lstStyle/>
          <a:p>
            <a:pPr algn="l">
              <a:lnSpc>
                <a:spcPts val="5663"/>
              </a:lnSpc>
              <a:spcBef>
                <a:spcPct val="0"/>
              </a:spcBef>
            </a:pPr>
            <a:r>
              <a:rPr lang="en-US" sz="3988">
                <a:solidFill>
                  <a:srgbClr val="C23A3A"/>
                </a:solidFill>
                <a:latin typeface="Poppins Bold"/>
                <a:ea typeface="Poppins Bold"/>
                <a:cs typeface="Poppins Bold"/>
                <a:sym typeface="Poppins Bold"/>
              </a:rPr>
              <a:t>154 principal changes</a:t>
            </a:r>
            <a:r>
              <a:rPr lang="en-US" sz="3988">
                <a:solidFill>
                  <a:srgbClr val="0265B2"/>
                </a:solidFill>
                <a:latin typeface="Poppins Bold"/>
                <a:ea typeface="Poppins Bold"/>
                <a:cs typeface="Poppins Bold"/>
                <a:sym typeface="Poppins Bold"/>
              </a:rPr>
              <a:t> </a:t>
            </a:r>
            <a:r>
              <a:rPr lang="en-US" sz="3988">
                <a:solidFill>
                  <a:srgbClr val="000000"/>
                </a:solidFill>
                <a:latin typeface="Poppins Bold"/>
                <a:ea typeface="Poppins Bold"/>
                <a:cs typeface="Poppins Bold"/>
                <a:sym typeface="Poppins Bold"/>
              </a:rPr>
              <a:t>across 141 of 274 HISD campuses</a:t>
            </a:r>
          </a:p>
        </p:txBody>
      </p:sp>
      <p:sp>
        <p:nvSpPr>
          <p:cNvPr id="9" name="TextBox 9"/>
          <p:cNvSpPr txBox="1"/>
          <p:nvPr/>
        </p:nvSpPr>
        <p:spPr>
          <a:xfrm>
            <a:off x="2699900" y="5990907"/>
            <a:ext cx="13234830" cy="726758"/>
          </a:xfrm>
          <a:prstGeom prst="rect">
            <a:avLst/>
          </a:prstGeom>
        </p:spPr>
        <p:txBody>
          <a:bodyPr lIns="0" tIns="0" rIns="0" bIns="0" rtlCol="0" anchor="t">
            <a:spAutoFit/>
          </a:bodyPr>
          <a:lstStyle/>
          <a:p>
            <a:pPr algn="l">
              <a:lnSpc>
                <a:spcPts val="5663"/>
              </a:lnSpc>
              <a:spcBef>
                <a:spcPct val="0"/>
              </a:spcBef>
            </a:pPr>
            <a:r>
              <a:rPr lang="en-US" sz="3988">
                <a:solidFill>
                  <a:srgbClr val="C23A3A"/>
                </a:solidFill>
                <a:latin typeface="Poppins Bold"/>
                <a:ea typeface="Poppins Bold"/>
                <a:cs typeface="Poppins Bold"/>
                <a:sym typeface="Poppins Bold"/>
              </a:rPr>
              <a:t>10,000 total HISD employees</a:t>
            </a:r>
            <a:r>
              <a:rPr lang="en-US" sz="3988">
                <a:solidFill>
                  <a:srgbClr val="0265B2"/>
                </a:solidFill>
                <a:latin typeface="Poppins Bold"/>
                <a:ea typeface="Poppins Bold"/>
                <a:cs typeface="Poppins Bold"/>
                <a:sym typeface="Poppins Bold"/>
              </a:rPr>
              <a:t> </a:t>
            </a:r>
            <a:r>
              <a:rPr lang="en-US" sz="3988">
                <a:solidFill>
                  <a:srgbClr val="000000"/>
                </a:solidFill>
                <a:latin typeface="Poppins Bold"/>
                <a:ea typeface="Poppins Bold"/>
                <a:cs typeface="Poppins Bold"/>
                <a:sym typeface="Poppins Bold"/>
              </a:rPr>
              <a:t>have left the district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0" y="2095294"/>
            <a:ext cx="18288000" cy="18952"/>
          </a:xfrm>
          <a:prstGeom prst="line">
            <a:avLst/>
          </a:prstGeom>
          <a:ln w="85725" cap="rnd">
            <a:solidFill>
              <a:srgbClr val="0065B2"/>
            </a:solidFill>
            <a:prstDash val="solid"/>
            <a:headEnd type="none" w="sm" len="sm"/>
            <a:tailEnd type="none" w="sm" len="sm"/>
          </a:ln>
        </p:spPr>
        <p:txBody>
          <a:bodyPr/>
          <a:lstStyle/>
          <a:p>
            <a:endParaRPr lang="en-US"/>
          </a:p>
        </p:txBody>
      </p:sp>
      <p:sp>
        <p:nvSpPr>
          <p:cNvPr id="5" name="Freeform 5"/>
          <p:cNvSpPr/>
          <p:nvPr/>
        </p:nvSpPr>
        <p:spPr>
          <a:xfrm>
            <a:off x="6143454" y="2377403"/>
            <a:ext cx="11872627" cy="7486231"/>
          </a:xfrm>
          <a:custGeom>
            <a:avLst/>
            <a:gdLst/>
            <a:ahLst/>
            <a:cxnLst/>
            <a:rect l="l" t="t" r="r" b="b"/>
            <a:pathLst>
              <a:path w="11872627" h="7486231">
                <a:moveTo>
                  <a:pt x="0" y="0"/>
                </a:moveTo>
                <a:lnTo>
                  <a:pt x="11872627" y="0"/>
                </a:lnTo>
                <a:lnTo>
                  <a:pt x="11872627" y="7486231"/>
                </a:lnTo>
                <a:lnTo>
                  <a:pt x="0" y="7486231"/>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6" name="TextBox 6"/>
          <p:cNvSpPr txBox="1"/>
          <p:nvPr/>
        </p:nvSpPr>
        <p:spPr>
          <a:xfrm>
            <a:off x="1028700" y="389309"/>
            <a:ext cx="13906500"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Certification Waivers</a:t>
            </a:r>
          </a:p>
        </p:txBody>
      </p:sp>
      <p:sp>
        <p:nvSpPr>
          <p:cNvPr id="7" name="TextBox 7"/>
          <p:cNvSpPr txBox="1"/>
          <p:nvPr/>
        </p:nvSpPr>
        <p:spPr>
          <a:xfrm>
            <a:off x="1028700" y="2538235"/>
            <a:ext cx="4919948" cy="5515991"/>
          </a:xfrm>
          <a:prstGeom prst="rect">
            <a:avLst/>
          </a:prstGeom>
        </p:spPr>
        <p:txBody>
          <a:bodyPr lIns="0" tIns="0" rIns="0" bIns="0" rtlCol="0" anchor="t">
            <a:spAutoFit/>
          </a:bodyPr>
          <a:lstStyle/>
          <a:p>
            <a:pPr algn="l">
              <a:lnSpc>
                <a:spcPts val="5505"/>
              </a:lnSpc>
            </a:pPr>
            <a:r>
              <a:rPr lang="en-US" sz="3484">
                <a:solidFill>
                  <a:srgbClr val="0265B2"/>
                </a:solidFill>
                <a:latin typeface="Poppins Bold"/>
                <a:ea typeface="Poppins Bold"/>
                <a:cs typeface="Poppins Bold"/>
                <a:sym typeface="Poppins Bold"/>
              </a:rPr>
              <a:t>Certification Waivers</a:t>
            </a:r>
          </a:p>
          <a:p>
            <a:pPr algn="l">
              <a:lnSpc>
                <a:spcPts val="790"/>
              </a:lnSpc>
            </a:pPr>
            <a:endParaRPr lang="en-US" sz="3484">
              <a:solidFill>
                <a:srgbClr val="0265B2"/>
              </a:solidFill>
              <a:latin typeface="Poppins Bold"/>
              <a:ea typeface="Poppins Bold"/>
              <a:cs typeface="Poppins Bold"/>
              <a:sym typeface="Poppins Bold"/>
            </a:endParaRPr>
          </a:p>
          <a:p>
            <a:pPr algn="l">
              <a:lnSpc>
                <a:spcPts val="4740"/>
              </a:lnSpc>
            </a:pPr>
            <a:r>
              <a:rPr lang="en-US" sz="3000">
                <a:solidFill>
                  <a:srgbClr val="000000"/>
                </a:solidFill>
                <a:latin typeface="Poppins"/>
                <a:ea typeface="Poppins"/>
                <a:cs typeface="Poppins"/>
                <a:sym typeface="Poppins"/>
              </a:rPr>
              <a:t>The Board of Managers waived certification requirements for:</a:t>
            </a:r>
          </a:p>
          <a:p>
            <a:pPr algn="l">
              <a:lnSpc>
                <a:spcPts val="1580"/>
              </a:lnSpc>
            </a:pPr>
            <a:endParaRPr lang="en-US" sz="3000">
              <a:solidFill>
                <a:srgbClr val="000000"/>
              </a:solidFill>
              <a:latin typeface="Poppins"/>
              <a:ea typeface="Poppins"/>
              <a:cs typeface="Poppins"/>
              <a:sym typeface="Poppins"/>
            </a:endParaRPr>
          </a:p>
          <a:p>
            <a:pPr marL="647700" lvl="1" indent="-323850" algn="l">
              <a:lnSpc>
                <a:spcPts val="5460"/>
              </a:lnSpc>
              <a:buFont typeface="Arial"/>
              <a:buChar char="•"/>
            </a:pPr>
            <a:r>
              <a:rPr lang="en-US" sz="3000">
                <a:solidFill>
                  <a:srgbClr val="000000"/>
                </a:solidFill>
                <a:latin typeface="Poppins"/>
                <a:ea typeface="Poppins"/>
                <a:cs typeface="Poppins"/>
                <a:sym typeface="Poppins"/>
              </a:rPr>
              <a:t>Superintendent</a:t>
            </a:r>
          </a:p>
          <a:p>
            <a:pPr marL="647700" lvl="1" indent="-323850" algn="l">
              <a:lnSpc>
                <a:spcPts val="5460"/>
              </a:lnSpc>
              <a:buFont typeface="Arial"/>
              <a:buChar char="•"/>
            </a:pPr>
            <a:r>
              <a:rPr lang="en-US" sz="3000">
                <a:solidFill>
                  <a:srgbClr val="000000"/>
                </a:solidFill>
                <a:latin typeface="Poppins"/>
                <a:ea typeface="Poppins"/>
                <a:cs typeface="Poppins"/>
                <a:sym typeface="Poppins"/>
              </a:rPr>
              <a:t>Principals</a:t>
            </a:r>
          </a:p>
          <a:p>
            <a:pPr marL="647700" lvl="1" indent="-323850" algn="l">
              <a:lnSpc>
                <a:spcPts val="5460"/>
              </a:lnSpc>
              <a:buFont typeface="Arial"/>
              <a:buChar char="•"/>
            </a:pPr>
            <a:r>
              <a:rPr lang="en-US" sz="3000">
                <a:solidFill>
                  <a:srgbClr val="000000"/>
                </a:solidFill>
                <a:latin typeface="Poppins"/>
                <a:ea typeface="Poppins"/>
                <a:cs typeface="Poppins"/>
                <a:sym typeface="Poppins"/>
              </a:rPr>
              <a:t>Assistant Principals</a:t>
            </a:r>
          </a:p>
          <a:p>
            <a:pPr marL="647700" lvl="1" indent="-323850" algn="l">
              <a:lnSpc>
                <a:spcPts val="5460"/>
              </a:lnSpc>
              <a:buFont typeface="Arial"/>
              <a:buChar char="•"/>
            </a:pPr>
            <a:r>
              <a:rPr lang="en-US" sz="3000">
                <a:solidFill>
                  <a:srgbClr val="000000"/>
                </a:solidFill>
                <a:latin typeface="Poppins"/>
                <a:ea typeface="Poppins"/>
                <a:cs typeface="Poppins"/>
                <a:sym typeface="Poppins"/>
              </a:rPr>
              <a:t>Teachers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flipV="1">
            <a:off x="0" y="2095500"/>
            <a:ext cx="18288000" cy="18920"/>
          </a:xfrm>
          <a:prstGeom prst="line">
            <a:avLst/>
          </a:prstGeom>
          <a:ln w="85725" cap="rnd">
            <a:solidFill>
              <a:srgbClr val="0065B2"/>
            </a:solidFill>
            <a:prstDash val="solid"/>
            <a:headEnd type="none" w="sm" len="sm"/>
            <a:tailEnd type="none" w="sm" len="sm"/>
          </a:ln>
        </p:spPr>
        <p:txBody>
          <a:bodyPr/>
          <a:lstStyle/>
          <a:p>
            <a:endParaRPr lang="en-US"/>
          </a:p>
        </p:txBody>
      </p:sp>
      <p:sp>
        <p:nvSpPr>
          <p:cNvPr id="4" name="TextBox 4"/>
          <p:cNvSpPr txBox="1"/>
          <p:nvPr/>
        </p:nvSpPr>
        <p:spPr>
          <a:xfrm>
            <a:off x="1028700" y="2225003"/>
            <a:ext cx="12158351" cy="908050"/>
          </a:xfrm>
          <a:prstGeom prst="rect">
            <a:avLst/>
          </a:prstGeom>
        </p:spPr>
        <p:txBody>
          <a:bodyPr lIns="0" tIns="0" rIns="0" bIns="0" rtlCol="0" anchor="t">
            <a:spAutoFit/>
          </a:bodyPr>
          <a:lstStyle/>
          <a:p>
            <a:pPr algn="l">
              <a:lnSpc>
                <a:spcPts val="7100"/>
              </a:lnSpc>
              <a:spcBef>
                <a:spcPct val="0"/>
              </a:spcBef>
            </a:pPr>
            <a:r>
              <a:rPr lang="en-US" sz="5000">
                <a:solidFill>
                  <a:srgbClr val="000000"/>
                </a:solidFill>
                <a:latin typeface="Poppins Bold"/>
                <a:ea typeface="Poppins Bold"/>
                <a:cs typeface="Poppins Bold"/>
                <a:sym typeface="Poppins Bold"/>
              </a:rPr>
              <a:t>Certification Waiver Ramifications</a:t>
            </a:r>
          </a:p>
        </p:txBody>
      </p:sp>
      <p:sp>
        <p:nvSpPr>
          <p:cNvPr id="5" name="TextBox 5"/>
          <p:cNvSpPr txBox="1"/>
          <p:nvPr/>
        </p:nvSpPr>
        <p:spPr>
          <a:xfrm>
            <a:off x="1028700" y="389309"/>
            <a:ext cx="16230600" cy="1467481"/>
          </a:xfrm>
          <a:prstGeom prst="rect">
            <a:avLst/>
          </a:prstGeom>
        </p:spPr>
        <p:txBody>
          <a:bodyPr lIns="0" tIns="0" rIns="0" bIns="0" rtlCol="0" anchor="t">
            <a:spAutoFit/>
          </a:bodyPr>
          <a:lstStyle/>
          <a:p>
            <a:pPr algn="l">
              <a:lnSpc>
                <a:spcPts val="12040"/>
              </a:lnSpc>
            </a:pPr>
            <a:r>
              <a:rPr lang="en-US" sz="8600">
                <a:solidFill>
                  <a:srgbClr val="000000"/>
                </a:solidFill>
                <a:latin typeface="League Spartan"/>
                <a:ea typeface="League Spartan"/>
                <a:cs typeface="League Spartan"/>
                <a:sym typeface="League Spartan"/>
              </a:rPr>
              <a:t>Employee Retention</a:t>
            </a:r>
          </a:p>
        </p:txBody>
      </p:sp>
      <p:sp>
        <p:nvSpPr>
          <p:cNvPr id="6" name="TextBox 6"/>
          <p:cNvSpPr txBox="1"/>
          <p:nvPr/>
        </p:nvSpPr>
        <p:spPr>
          <a:xfrm>
            <a:off x="1728454" y="3467100"/>
            <a:ext cx="14831092" cy="6241681"/>
          </a:xfrm>
          <a:prstGeom prst="rect">
            <a:avLst/>
          </a:prstGeom>
        </p:spPr>
        <p:txBody>
          <a:bodyPr lIns="0" tIns="0" rIns="0" bIns="0" rtlCol="0" anchor="t">
            <a:spAutoFit/>
          </a:bodyPr>
          <a:lstStyle/>
          <a:p>
            <a:pPr algn="l">
              <a:lnSpc>
                <a:spcPts val="4660"/>
              </a:lnSpc>
            </a:pPr>
            <a:r>
              <a:rPr lang="en-US" sz="3282" dirty="0">
                <a:solidFill>
                  <a:srgbClr val="0265B2"/>
                </a:solidFill>
                <a:latin typeface="Poppins Bold"/>
                <a:ea typeface="Poppins Bold"/>
                <a:cs typeface="Poppins Bold"/>
                <a:sym typeface="Poppins Bold"/>
              </a:rPr>
              <a:t>Grading and Graduation</a:t>
            </a:r>
          </a:p>
          <a:p>
            <a:pPr marL="708590" lvl="1" indent="-354295" algn="l">
              <a:lnSpc>
                <a:spcPts val="4660"/>
              </a:lnSpc>
              <a:buFont typeface="Arial"/>
              <a:buChar char="•"/>
            </a:pPr>
            <a:r>
              <a:rPr lang="en-US" sz="3282" dirty="0">
                <a:solidFill>
                  <a:srgbClr val="000000"/>
                </a:solidFill>
                <a:latin typeface="Poppins"/>
                <a:ea typeface="Poppins"/>
                <a:cs typeface="Poppins"/>
                <a:sym typeface="Poppins"/>
              </a:rPr>
              <a:t>Teachers must be certified to input grades, causing concern with graduation</a:t>
            </a:r>
          </a:p>
          <a:p>
            <a:pPr algn="l">
              <a:lnSpc>
                <a:spcPts val="2697"/>
              </a:lnSpc>
            </a:pPr>
            <a:endParaRPr lang="en-US" sz="3282" dirty="0">
              <a:solidFill>
                <a:srgbClr val="000000"/>
              </a:solidFill>
              <a:latin typeface="Poppins"/>
              <a:ea typeface="Poppins"/>
              <a:cs typeface="Poppins"/>
              <a:sym typeface="Poppins"/>
            </a:endParaRPr>
          </a:p>
          <a:p>
            <a:pPr algn="l">
              <a:lnSpc>
                <a:spcPts val="4660"/>
              </a:lnSpc>
            </a:pPr>
            <a:r>
              <a:rPr lang="en-US" sz="3282" dirty="0">
                <a:solidFill>
                  <a:srgbClr val="0265B2"/>
                </a:solidFill>
                <a:latin typeface="Poppins Bold"/>
                <a:ea typeface="Poppins Bold"/>
                <a:cs typeface="Poppins Bold"/>
                <a:sym typeface="Poppins Bold"/>
              </a:rPr>
              <a:t>Special Education &amp; Bilingual Compliance</a:t>
            </a:r>
          </a:p>
          <a:p>
            <a:pPr marL="708590" lvl="1" indent="-354295" algn="l">
              <a:lnSpc>
                <a:spcPts val="4660"/>
              </a:lnSpc>
              <a:buFont typeface="Arial"/>
              <a:buChar char="•"/>
            </a:pPr>
            <a:r>
              <a:rPr lang="en-US" sz="3282" dirty="0">
                <a:solidFill>
                  <a:srgbClr val="000000"/>
                </a:solidFill>
                <a:latin typeface="Poppins"/>
                <a:ea typeface="Poppins"/>
                <a:cs typeface="Poppins"/>
                <a:sym typeface="Poppins"/>
              </a:rPr>
              <a:t>Students requiring special education accommodations are entitled to a certain number of instruction minutes with a certified teacher.</a:t>
            </a:r>
          </a:p>
          <a:p>
            <a:pPr marL="708590" lvl="1" indent="-354295" algn="l">
              <a:lnSpc>
                <a:spcPts val="4660"/>
              </a:lnSpc>
              <a:buFont typeface="Arial"/>
              <a:buChar char="•"/>
            </a:pPr>
            <a:r>
              <a:rPr lang="en-US" sz="3282" dirty="0">
                <a:solidFill>
                  <a:srgbClr val="000000"/>
                </a:solidFill>
                <a:latin typeface="Poppins"/>
                <a:ea typeface="Poppins"/>
                <a:cs typeface="Poppins"/>
                <a:sym typeface="Poppins"/>
              </a:rPr>
              <a:t>Most of these students are in a general education classroom. </a:t>
            </a:r>
          </a:p>
          <a:p>
            <a:pPr marL="708590" lvl="1" indent="-354295" algn="l">
              <a:lnSpc>
                <a:spcPts val="4660"/>
              </a:lnSpc>
              <a:buFont typeface="Arial"/>
              <a:buChar char="•"/>
            </a:pPr>
            <a:r>
              <a:rPr lang="en-US" sz="3282" dirty="0">
                <a:solidFill>
                  <a:srgbClr val="000000"/>
                </a:solidFill>
                <a:latin typeface="Poppins"/>
                <a:ea typeface="Poppins"/>
                <a:cs typeface="Poppins"/>
                <a:sym typeface="Poppins"/>
              </a:rPr>
              <a:t>Bilingual education has been replaced by dual language programs</a:t>
            </a:r>
          </a:p>
          <a:p>
            <a:pPr marL="708590" lvl="1" indent="-354295" algn="l">
              <a:lnSpc>
                <a:spcPts val="4660"/>
              </a:lnSpc>
              <a:spcBef>
                <a:spcPct val="0"/>
              </a:spcBef>
              <a:buFont typeface="Arial"/>
              <a:buChar char="•"/>
            </a:pPr>
            <a:r>
              <a:rPr lang="en-US" sz="3282" dirty="0">
                <a:solidFill>
                  <a:srgbClr val="000000"/>
                </a:solidFill>
                <a:latin typeface="Poppins"/>
                <a:ea typeface="Poppins"/>
                <a:cs typeface="Poppins"/>
                <a:sym typeface="Poppins"/>
              </a:rPr>
              <a:t>With this many uncertified teachers, it’s virtually impossible to remain in compliance with federal law</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1" y="1703983"/>
            <a:ext cx="18288001" cy="0"/>
          </a:xfrm>
          <a:prstGeom prst="line">
            <a:avLst/>
          </a:prstGeom>
          <a:ln w="85725" cap="rnd">
            <a:solidFill>
              <a:srgbClr val="0065B2"/>
            </a:solidFill>
            <a:prstDash val="solid"/>
            <a:headEnd type="none" w="sm" len="sm"/>
            <a:tailEnd type="none" w="sm" len="sm"/>
          </a:ln>
        </p:spPr>
        <p:txBody>
          <a:bodyPr/>
          <a:lstStyle/>
          <a:p>
            <a:endParaRPr lang="en-US"/>
          </a:p>
        </p:txBody>
      </p:sp>
      <p:grpSp>
        <p:nvGrpSpPr>
          <p:cNvPr id="3" name="Group 3"/>
          <p:cNvGrpSpPr/>
          <p:nvPr/>
        </p:nvGrpSpPr>
        <p:grpSpPr>
          <a:xfrm>
            <a:off x="0" y="7781291"/>
            <a:ext cx="18288000" cy="2505707"/>
            <a:chOff x="0" y="0"/>
            <a:chExt cx="5993244" cy="812800"/>
          </a:xfrm>
        </p:grpSpPr>
        <p:sp>
          <p:nvSpPr>
            <p:cNvPr id="4" name="Freeform 4"/>
            <p:cNvSpPr/>
            <p:nvPr/>
          </p:nvSpPr>
          <p:spPr>
            <a:xfrm>
              <a:off x="0" y="0"/>
              <a:ext cx="5993244" cy="812800"/>
            </a:xfrm>
            <a:custGeom>
              <a:avLst/>
              <a:gdLst/>
              <a:ahLst/>
              <a:cxnLst/>
              <a:rect l="l" t="t" r="r" b="b"/>
              <a:pathLst>
                <a:path w="5993244" h="812800">
                  <a:moveTo>
                    <a:pt x="0" y="0"/>
                  </a:moveTo>
                  <a:lnTo>
                    <a:pt x="5993244" y="0"/>
                  </a:lnTo>
                  <a:lnTo>
                    <a:pt x="5993244" y="812800"/>
                  </a:lnTo>
                  <a:lnTo>
                    <a:pt x="0" y="812800"/>
                  </a:lnTo>
                  <a:close/>
                </a:path>
              </a:pathLst>
            </a:custGeom>
            <a:solidFill>
              <a:srgbClr val="0265B2"/>
            </a:solidFill>
          </p:spPr>
          <p:txBody>
            <a:bodyPr/>
            <a:lstStyle/>
            <a:p>
              <a:endParaRPr lang="en-US"/>
            </a:p>
          </p:txBody>
        </p:sp>
        <p:sp>
          <p:nvSpPr>
            <p:cNvPr id="5" name="TextBox 5"/>
            <p:cNvSpPr txBox="1"/>
            <p:nvPr/>
          </p:nvSpPr>
          <p:spPr>
            <a:xfrm>
              <a:off x="0" y="-47625"/>
              <a:ext cx="5993244" cy="860425"/>
            </a:xfrm>
            <a:prstGeom prst="rect">
              <a:avLst/>
            </a:prstGeom>
          </p:spPr>
          <p:txBody>
            <a:bodyPr lIns="50800" tIns="50800" rIns="50800" bIns="50800" rtlCol="0" anchor="ctr"/>
            <a:lstStyle/>
            <a:p>
              <a:pPr algn="ctr">
                <a:lnSpc>
                  <a:spcPts val="2840"/>
                </a:lnSpc>
              </a:pPr>
              <a:endParaRPr/>
            </a:p>
          </p:txBody>
        </p:sp>
      </p:grpSp>
      <p:sp>
        <p:nvSpPr>
          <p:cNvPr id="6" name="Freeform 6"/>
          <p:cNvSpPr/>
          <p:nvPr/>
        </p:nvSpPr>
        <p:spPr>
          <a:xfrm>
            <a:off x="14712662" y="9071946"/>
            <a:ext cx="624019" cy="624019"/>
          </a:xfrm>
          <a:custGeom>
            <a:avLst/>
            <a:gdLst/>
            <a:ahLst/>
            <a:cxnLst/>
            <a:rect l="l" t="t" r="r" b="b"/>
            <a:pathLst>
              <a:path w="624019" h="624019">
                <a:moveTo>
                  <a:pt x="0" y="0"/>
                </a:moveTo>
                <a:lnTo>
                  <a:pt x="624020" y="0"/>
                </a:lnTo>
                <a:lnTo>
                  <a:pt x="624020" y="624019"/>
                </a:lnTo>
                <a:lnTo>
                  <a:pt x="0" y="624019"/>
                </a:lnTo>
                <a:lnTo>
                  <a:pt x="0" y="0"/>
                </a:lnTo>
                <a:close/>
              </a:path>
            </a:pathLst>
          </a:custGeom>
          <a:blipFill>
            <a:blip r:embed="rId2"/>
            <a:stretch>
              <a:fillRect l="-42673" t="-42296" r="-41834" b="-42211"/>
            </a:stretch>
          </a:blipFill>
        </p:spPr>
        <p:txBody>
          <a:bodyPr/>
          <a:lstStyle/>
          <a:p>
            <a:endParaRPr lang="en-US"/>
          </a:p>
        </p:txBody>
      </p:sp>
      <p:sp>
        <p:nvSpPr>
          <p:cNvPr id="7" name="Freeform 7"/>
          <p:cNvSpPr/>
          <p:nvPr/>
        </p:nvSpPr>
        <p:spPr>
          <a:xfrm>
            <a:off x="15408043" y="9071946"/>
            <a:ext cx="624019" cy="624019"/>
          </a:xfrm>
          <a:custGeom>
            <a:avLst/>
            <a:gdLst/>
            <a:ahLst/>
            <a:cxnLst/>
            <a:rect l="l" t="t" r="r" b="b"/>
            <a:pathLst>
              <a:path w="624019" h="624019">
                <a:moveTo>
                  <a:pt x="0" y="0"/>
                </a:moveTo>
                <a:lnTo>
                  <a:pt x="624019" y="0"/>
                </a:lnTo>
                <a:lnTo>
                  <a:pt x="624019" y="624019"/>
                </a:lnTo>
                <a:lnTo>
                  <a:pt x="0" y="624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103423" y="9071946"/>
            <a:ext cx="624019" cy="624019"/>
            <a:chOff x="0" y="0"/>
            <a:chExt cx="216009" cy="216009"/>
          </a:xfrm>
        </p:grpSpPr>
        <p:sp>
          <p:nvSpPr>
            <p:cNvPr id="9" name="Freeform 9"/>
            <p:cNvSpPr/>
            <p:nvPr/>
          </p:nvSpPr>
          <p:spPr>
            <a:xfrm>
              <a:off x="0" y="0"/>
              <a:ext cx="216009" cy="216009"/>
            </a:xfrm>
            <a:custGeom>
              <a:avLst/>
              <a:gdLst/>
              <a:ahLst/>
              <a:cxnLst/>
              <a:rect l="l" t="t" r="r" b="b"/>
              <a:pathLst>
                <a:path w="216009" h="216009">
                  <a:moveTo>
                    <a:pt x="49626" y="0"/>
                  </a:moveTo>
                  <a:lnTo>
                    <a:pt x="166383" y="0"/>
                  </a:lnTo>
                  <a:cubicBezTo>
                    <a:pt x="193790" y="0"/>
                    <a:pt x="216009" y="22218"/>
                    <a:pt x="216009" y="49626"/>
                  </a:cubicBezTo>
                  <a:lnTo>
                    <a:pt x="216009" y="166383"/>
                  </a:lnTo>
                  <a:cubicBezTo>
                    <a:pt x="216009" y="193790"/>
                    <a:pt x="193790" y="216009"/>
                    <a:pt x="166383" y="216009"/>
                  </a:cubicBezTo>
                  <a:lnTo>
                    <a:pt x="49626" y="216009"/>
                  </a:lnTo>
                  <a:cubicBezTo>
                    <a:pt x="22218" y="216009"/>
                    <a:pt x="0" y="193790"/>
                    <a:pt x="0" y="166383"/>
                  </a:cubicBezTo>
                  <a:lnTo>
                    <a:pt x="0" y="49626"/>
                  </a:lnTo>
                  <a:cubicBezTo>
                    <a:pt x="0" y="22218"/>
                    <a:pt x="22218" y="0"/>
                    <a:pt x="49626" y="0"/>
                  </a:cubicBezTo>
                  <a:close/>
                </a:path>
              </a:pathLst>
            </a:custGeom>
            <a:solidFill>
              <a:srgbClr val="FFFFFF"/>
            </a:solidFill>
          </p:spPr>
          <p:txBody>
            <a:bodyPr/>
            <a:lstStyle/>
            <a:p>
              <a:endParaRPr lang="en-US"/>
            </a:p>
          </p:txBody>
        </p:sp>
        <p:sp>
          <p:nvSpPr>
            <p:cNvPr id="10" name="TextBox 10"/>
            <p:cNvSpPr txBox="1"/>
            <p:nvPr/>
          </p:nvSpPr>
          <p:spPr>
            <a:xfrm>
              <a:off x="0" y="-38100"/>
              <a:ext cx="216009" cy="254109"/>
            </a:xfrm>
            <a:prstGeom prst="rect">
              <a:avLst/>
            </a:prstGeom>
          </p:spPr>
          <p:txBody>
            <a:bodyPr lIns="20636" tIns="20636" rIns="20636" bIns="20636" rtlCol="0" anchor="ctr"/>
            <a:lstStyle/>
            <a:p>
              <a:pPr algn="ctr">
                <a:lnSpc>
                  <a:spcPts val="2524"/>
                </a:lnSpc>
              </a:pPr>
              <a:endParaRPr/>
            </a:p>
          </p:txBody>
        </p:sp>
      </p:grpSp>
      <p:sp>
        <p:nvSpPr>
          <p:cNvPr id="11" name="Freeform 11"/>
          <p:cNvSpPr/>
          <p:nvPr/>
        </p:nvSpPr>
        <p:spPr>
          <a:xfrm>
            <a:off x="16293287" y="9178693"/>
            <a:ext cx="244291" cy="517272"/>
          </a:xfrm>
          <a:custGeom>
            <a:avLst/>
            <a:gdLst/>
            <a:ahLst/>
            <a:cxnLst/>
            <a:rect l="l" t="t" r="r" b="b"/>
            <a:pathLst>
              <a:path w="244291" h="517272">
                <a:moveTo>
                  <a:pt x="0" y="0"/>
                </a:moveTo>
                <a:lnTo>
                  <a:pt x="244291" y="0"/>
                </a:lnTo>
                <a:lnTo>
                  <a:pt x="244291" y="517272"/>
                </a:lnTo>
                <a:lnTo>
                  <a:pt x="0" y="5172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6807618" y="9071946"/>
            <a:ext cx="624019" cy="624019"/>
          </a:xfrm>
          <a:custGeom>
            <a:avLst/>
            <a:gdLst/>
            <a:ahLst/>
            <a:cxnLst/>
            <a:rect l="l" t="t" r="r" b="b"/>
            <a:pathLst>
              <a:path w="624019" h="624019">
                <a:moveTo>
                  <a:pt x="0" y="0"/>
                </a:moveTo>
                <a:lnTo>
                  <a:pt x="624019" y="0"/>
                </a:lnTo>
                <a:lnTo>
                  <a:pt x="624019" y="624019"/>
                </a:lnTo>
                <a:lnTo>
                  <a:pt x="0" y="624019"/>
                </a:lnTo>
                <a:lnTo>
                  <a:pt x="0" y="0"/>
                </a:lnTo>
                <a:close/>
              </a:path>
            </a:pathLst>
          </a:custGeom>
          <a:blipFill>
            <a:blip r:embed="rId7"/>
            <a:stretch>
              <a:fillRect/>
            </a:stretch>
          </a:blipFill>
        </p:spPr>
        <p:txBody>
          <a:bodyPr/>
          <a:lstStyle/>
          <a:p>
            <a:endParaRPr lang="en-US"/>
          </a:p>
        </p:txBody>
      </p:sp>
      <p:sp>
        <p:nvSpPr>
          <p:cNvPr id="13" name="AutoShape 13"/>
          <p:cNvSpPr/>
          <p:nvPr/>
        </p:nvSpPr>
        <p:spPr>
          <a:xfrm flipV="1">
            <a:off x="222486" y="9974077"/>
            <a:ext cx="17859431" cy="0"/>
          </a:xfrm>
          <a:prstGeom prst="line">
            <a:avLst/>
          </a:prstGeom>
          <a:ln w="142875" cap="flat">
            <a:solidFill>
              <a:srgbClr val="FFFFFF"/>
            </a:solidFill>
            <a:prstDash val="solid"/>
            <a:headEnd type="none" w="sm" len="sm"/>
            <a:tailEnd type="none" w="sm" len="sm"/>
          </a:ln>
        </p:spPr>
        <p:txBody>
          <a:bodyPr/>
          <a:lstStyle/>
          <a:p>
            <a:endParaRPr lang="en-US"/>
          </a:p>
        </p:txBody>
      </p:sp>
      <p:sp>
        <p:nvSpPr>
          <p:cNvPr id="14" name="AutoShape 14"/>
          <p:cNvSpPr/>
          <p:nvPr/>
        </p:nvSpPr>
        <p:spPr>
          <a:xfrm flipV="1">
            <a:off x="222486" y="8207687"/>
            <a:ext cx="17859431" cy="0"/>
          </a:xfrm>
          <a:prstGeom prst="line">
            <a:avLst/>
          </a:prstGeom>
          <a:ln w="142875" cap="flat">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6858499" y="8396601"/>
            <a:ext cx="1361025" cy="1361025"/>
            <a:chOff x="0" y="0"/>
            <a:chExt cx="1814700" cy="1814700"/>
          </a:xfrm>
        </p:grpSpPr>
        <p:sp>
          <p:nvSpPr>
            <p:cNvPr id="16" name="Freeform 16"/>
            <p:cNvSpPr/>
            <p:nvPr/>
          </p:nvSpPr>
          <p:spPr>
            <a:xfrm>
              <a:off x="0" y="0"/>
              <a:ext cx="1814700" cy="1814700"/>
            </a:xfrm>
            <a:custGeom>
              <a:avLst/>
              <a:gdLst/>
              <a:ahLst/>
              <a:cxnLst/>
              <a:rect l="l" t="t" r="r" b="b"/>
              <a:pathLst>
                <a:path w="1814700" h="1814700">
                  <a:moveTo>
                    <a:pt x="0" y="0"/>
                  </a:moveTo>
                  <a:lnTo>
                    <a:pt x="1814700" y="0"/>
                  </a:lnTo>
                  <a:lnTo>
                    <a:pt x="1814700" y="1814700"/>
                  </a:lnTo>
                  <a:lnTo>
                    <a:pt x="0" y="1814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7" name="AutoShape 17"/>
          <p:cNvSpPr/>
          <p:nvPr/>
        </p:nvSpPr>
        <p:spPr>
          <a:xfrm>
            <a:off x="18010480" y="8204848"/>
            <a:ext cx="0" cy="1769229"/>
          </a:xfrm>
          <a:prstGeom prst="line">
            <a:avLst/>
          </a:prstGeom>
          <a:ln w="142875" cap="flat">
            <a:solidFill>
              <a:srgbClr val="FFFFFF"/>
            </a:solidFill>
            <a:prstDash val="solid"/>
            <a:headEnd type="none" w="sm" len="sm"/>
            <a:tailEnd type="none" w="sm" len="sm"/>
          </a:ln>
        </p:spPr>
        <p:txBody>
          <a:bodyPr/>
          <a:lstStyle/>
          <a:p>
            <a:endParaRPr lang="en-US"/>
          </a:p>
        </p:txBody>
      </p:sp>
      <p:sp>
        <p:nvSpPr>
          <p:cNvPr id="18" name="Freeform 18"/>
          <p:cNvSpPr/>
          <p:nvPr/>
        </p:nvSpPr>
        <p:spPr>
          <a:xfrm>
            <a:off x="10422008" y="8396601"/>
            <a:ext cx="1123579" cy="1388563"/>
          </a:xfrm>
          <a:custGeom>
            <a:avLst/>
            <a:gdLst/>
            <a:ahLst/>
            <a:cxnLst/>
            <a:rect l="l" t="t" r="r" b="b"/>
            <a:pathLst>
              <a:path w="1123579" h="1388563">
                <a:moveTo>
                  <a:pt x="0" y="0"/>
                </a:moveTo>
                <a:lnTo>
                  <a:pt x="1123579" y="0"/>
                </a:lnTo>
                <a:lnTo>
                  <a:pt x="1123579" y="1388563"/>
                </a:lnTo>
                <a:lnTo>
                  <a:pt x="0" y="1388563"/>
                </a:lnTo>
                <a:lnTo>
                  <a:pt x="0" y="0"/>
                </a:lnTo>
                <a:close/>
              </a:path>
            </a:pathLst>
          </a:custGeom>
          <a:blipFill>
            <a:blip r:embed="rId10"/>
            <a:stretch>
              <a:fillRect/>
            </a:stretch>
          </a:blipFill>
        </p:spPr>
        <p:txBody>
          <a:bodyPr/>
          <a:lstStyle/>
          <a:p>
            <a:endParaRPr lang="en-US"/>
          </a:p>
        </p:txBody>
      </p:sp>
      <p:sp>
        <p:nvSpPr>
          <p:cNvPr id="19" name="AutoShape 19"/>
          <p:cNvSpPr/>
          <p:nvPr/>
        </p:nvSpPr>
        <p:spPr>
          <a:xfrm>
            <a:off x="293923" y="8207687"/>
            <a:ext cx="0" cy="1769229"/>
          </a:xfrm>
          <a:prstGeom prst="line">
            <a:avLst/>
          </a:prstGeom>
          <a:ln w="142875" cap="flat">
            <a:solidFill>
              <a:srgbClr val="FFFFFF"/>
            </a:solidFill>
            <a:prstDash val="solid"/>
            <a:headEnd type="none" w="sm" len="sm"/>
            <a:tailEnd type="none" w="sm" len="sm"/>
          </a:ln>
        </p:spPr>
        <p:txBody>
          <a:bodyPr/>
          <a:lstStyle/>
          <a:p>
            <a:endParaRPr lang="en-US"/>
          </a:p>
        </p:txBody>
      </p:sp>
      <p:sp>
        <p:nvSpPr>
          <p:cNvPr id="20" name="Freeform 20"/>
          <p:cNvSpPr/>
          <p:nvPr/>
        </p:nvSpPr>
        <p:spPr>
          <a:xfrm>
            <a:off x="9244402" y="1955231"/>
            <a:ext cx="9043598" cy="5616511"/>
          </a:xfrm>
          <a:custGeom>
            <a:avLst/>
            <a:gdLst/>
            <a:ahLst/>
            <a:cxnLst/>
            <a:rect l="l" t="t" r="r" b="b"/>
            <a:pathLst>
              <a:path w="9043598" h="5616511">
                <a:moveTo>
                  <a:pt x="0" y="0"/>
                </a:moveTo>
                <a:lnTo>
                  <a:pt x="9043598" y="0"/>
                </a:lnTo>
                <a:lnTo>
                  <a:pt x="9043598" y="5616510"/>
                </a:lnTo>
                <a:lnTo>
                  <a:pt x="0" y="5616510"/>
                </a:lnTo>
                <a:lnTo>
                  <a:pt x="0" y="0"/>
                </a:lnTo>
                <a:close/>
              </a:path>
            </a:pathLst>
          </a:custGeom>
          <a:blipFill>
            <a:blip r:embed="rId11"/>
            <a:stretch>
              <a:fillRect t="-23163" r="-1987"/>
            </a:stretch>
          </a:blipFill>
        </p:spPr>
        <p:txBody>
          <a:bodyPr/>
          <a:lstStyle/>
          <a:p>
            <a:endParaRPr lang="en-US"/>
          </a:p>
        </p:txBody>
      </p:sp>
      <p:sp>
        <p:nvSpPr>
          <p:cNvPr id="21" name="TextBox 21"/>
          <p:cNvSpPr txBox="1"/>
          <p:nvPr/>
        </p:nvSpPr>
        <p:spPr>
          <a:xfrm>
            <a:off x="593753" y="323841"/>
            <a:ext cx="17694247" cy="1127729"/>
          </a:xfrm>
          <a:prstGeom prst="rect">
            <a:avLst/>
          </a:prstGeom>
        </p:spPr>
        <p:txBody>
          <a:bodyPr lIns="0" tIns="0" rIns="0" bIns="0" rtlCol="0" anchor="t">
            <a:spAutoFit/>
          </a:bodyPr>
          <a:lstStyle/>
          <a:p>
            <a:pPr algn="l">
              <a:lnSpc>
                <a:spcPts val="9240"/>
              </a:lnSpc>
            </a:pPr>
            <a:r>
              <a:rPr lang="en-US" sz="6600">
                <a:solidFill>
                  <a:srgbClr val="000000"/>
                </a:solidFill>
                <a:latin typeface="League Spartan"/>
                <a:ea typeface="League Spartan"/>
                <a:cs typeface="League Spartan"/>
                <a:sym typeface="League Spartan"/>
              </a:rPr>
              <a:t>How Can We Work Together?</a:t>
            </a:r>
          </a:p>
        </p:txBody>
      </p:sp>
      <p:grpSp>
        <p:nvGrpSpPr>
          <p:cNvPr id="22" name="Group 22"/>
          <p:cNvGrpSpPr/>
          <p:nvPr/>
        </p:nvGrpSpPr>
        <p:grpSpPr>
          <a:xfrm>
            <a:off x="593753" y="8410370"/>
            <a:ext cx="5965799" cy="1361025"/>
            <a:chOff x="0" y="0"/>
            <a:chExt cx="7954398" cy="1814700"/>
          </a:xfrm>
        </p:grpSpPr>
        <p:sp>
          <p:nvSpPr>
            <p:cNvPr id="23" name="TextBox 23"/>
            <p:cNvSpPr txBox="1"/>
            <p:nvPr/>
          </p:nvSpPr>
          <p:spPr>
            <a:xfrm>
              <a:off x="0" y="-57150"/>
              <a:ext cx="4751111" cy="656452"/>
            </a:xfrm>
            <a:prstGeom prst="rect">
              <a:avLst/>
            </a:prstGeom>
          </p:spPr>
          <p:txBody>
            <a:bodyPr lIns="0" tIns="0" rIns="0" bIns="0" rtlCol="0" anchor="t">
              <a:spAutoFit/>
            </a:bodyPr>
            <a:lstStyle/>
            <a:p>
              <a:pPr algn="l">
                <a:lnSpc>
                  <a:spcPts val="4153"/>
                </a:lnSpc>
              </a:pPr>
              <a:r>
                <a:rPr lang="en-US" sz="2966" spc="178">
                  <a:solidFill>
                    <a:srgbClr val="FFFFFF"/>
                  </a:solidFill>
                  <a:latin typeface="League Spartan"/>
                  <a:ea typeface="League Spartan"/>
                  <a:cs typeface="League Spartan"/>
                  <a:sym typeface="League Spartan"/>
                </a:rPr>
                <a:t>HFT2415.ORG</a:t>
              </a:r>
            </a:p>
          </p:txBody>
        </p:sp>
        <p:sp>
          <p:nvSpPr>
            <p:cNvPr id="24" name="TextBox 24"/>
            <p:cNvSpPr txBox="1"/>
            <p:nvPr/>
          </p:nvSpPr>
          <p:spPr>
            <a:xfrm>
              <a:off x="0" y="1307730"/>
              <a:ext cx="7954398" cy="506970"/>
            </a:xfrm>
            <a:prstGeom prst="rect">
              <a:avLst/>
            </a:prstGeom>
          </p:spPr>
          <p:txBody>
            <a:bodyPr lIns="0" tIns="0" rIns="0" bIns="0" rtlCol="0" anchor="t">
              <a:spAutoFit/>
            </a:bodyPr>
            <a:lstStyle/>
            <a:p>
              <a:pPr algn="l">
                <a:lnSpc>
                  <a:spcPts val="3263"/>
                </a:lnSpc>
              </a:pPr>
              <a:r>
                <a:rPr lang="en-US" sz="2331" spc="139">
                  <a:solidFill>
                    <a:srgbClr val="FFFFFF"/>
                  </a:solidFill>
                  <a:latin typeface="League Spartan"/>
                  <a:ea typeface="League Spartan"/>
                  <a:cs typeface="League Spartan"/>
                  <a:sym typeface="League Spartan"/>
                </a:rPr>
                <a:t>JANDERSON@HFT2415.ORG</a:t>
              </a:r>
            </a:p>
          </p:txBody>
        </p:sp>
        <p:sp>
          <p:nvSpPr>
            <p:cNvPr id="25" name="TextBox 25"/>
            <p:cNvSpPr txBox="1"/>
            <p:nvPr/>
          </p:nvSpPr>
          <p:spPr>
            <a:xfrm>
              <a:off x="0" y="622896"/>
              <a:ext cx="4394456" cy="656452"/>
            </a:xfrm>
            <a:prstGeom prst="rect">
              <a:avLst/>
            </a:prstGeom>
          </p:spPr>
          <p:txBody>
            <a:bodyPr lIns="0" tIns="0" rIns="0" bIns="0" rtlCol="0" anchor="t">
              <a:spAutoFit/>
            </a:bodyPr>
            <a:lstStyle/>
            <a:p>
              <a:pPr algn="l">
                <a:lnSpc>
                  <a:spcPts val="4153"/>
                </a:lnSpc>
              </a:pPr>
              <a:r>
                <a:rPr lang="en-US" sz="2966" spc="178">
                  <a:solidFill>
                    <a:srgbClr val="FFFFFF"/>
                  </a:solidFill>
                  <a:latin typeface="League Spartan"/>
                  <a:ea typeface="League Spartan"/>
                  <a:cs typeface="League Spartan"/>
                  <a:sym typeface="League Spartan"/>
                </a:rPr>
                <a:t>713.623.8891</a:t>
              </a:r>
            </a:p>
          </p:txBody>
        </p:sp>
      </p:grpSp>
      <p:sp>
        <p:nvSpPr>
          <p:cNvPr id="26" name="TextBox 26"/>
          <p:cNvSpPr txBox="1"/>
          <p:nvPr/>
        </p:nvSpPr>
        <p:spPr>
          <a:xfrm>
            <a:off x="14712662" y="8466750"/>
            <a:ext cx="2729374" cy="526845"/>
          </a:xfrm>
          <a:prstGeom prst="rect">
            <a:avLst/>
          </a:prstGeom>
        </p:spPr>
        <p:txBody>
          <a:bodyPr lIns="0" tIns="0" rIns="0" bIns="0" rtlCol="0" anchor="t">
            <a:spAutoFit/>
          </a:bodyPr>
          <a:lstStyle/>
          <a:p>
            <a:pPr algn="just">
              <a:lnSpc>
                <a:spcPts val="4302"/>
              </a:lnSpc>
            </a:pPr>
            <a:r>
              <a:rPr lang="en-US" sz="3441" spc="117">
                <a:solidFill>
                  <a:srgbClr val="FFFFFF"/>
                </a:solidFill>
                <a:latin typeface="League Spartan"/>
                <a:ea typeface="League Spartan"/>
                <a:cs typeface="League Spartan"/>
                <a:sym typeface="League Spartan"/>
              </a:rPr>
              <a:t>@HFT_2415</a:t>
            </a:r>
          </a:p>
        </p:txBody>
      </p:sp>
      <p:sp>
        <p:nvSpPr>
          <p:cNvPr id="27" name="TextBox 27"/>
          <p:cNvSpPr txBox="1"/>
          <p:nvPr/>
        </p:nvSpPr>
        <p:spPr>
          <a:xfrm>
            <a:off x="593753" y="1921056"/>
            <a:ext cx="8171069" cy="5615346"/>
          </a:xfrm>
          <a:prstGeom prst="rect">
            <a:avLst/>
          </a:prstGeom>
        </p:spPr>
        <p:txBody>
          <a:bodyPr lIns="0" tIns="0" rIns="0" bIns="0" rtlCol="0" anchor="t">
            <a:spAutoFit/>
          </a:bodyPr>
          <a:lstStyle/>
          <a:p>
            <a:pPr algn="l">
              <a:lnSpc>
                <a:spcPts val="3370"/>
              </a:lnSpc>
            </a:pPr>
            <a:r>
              <a:rPr lang="en-US" sz="2373" dirty="0">
                <a:solidFill>
                  <a:srgbClr val="0265B2"/>
                </a:solidFill>
                <a:latin typeface="Poppins Bold"/>
                <a:ea typeface="Poppins Bold"/>
                <a:cs typeface="Poppins Bold"/>
                <a:sym typeface="Poppins Bold"/>
              </a:rPr>
              <a:t>Teachers &amp; School Staff</a:t>
            </a:r>
          </a:p>
          <a:p>
            <a:pPr marL="512421" lvl="1" indent="-256210" algn="l">
              <a:lnSpc>
                <a:spcPts val="3370"/>
              </a:lnSpc>
              <a:buFont typeface="Arial"/>
              <a:buChar char="•"/>
            </a:pPr>
            <a:r>
              <a:rPr lang="en-US" sz="2373" dirty="0">
                <a:solidFill>
                  <a:srgbClr val="000000"/>
                </a:solidFill>
                <a:latin typeface="Poppins"/>
                <a:ea typeface="Poppins"/>
                <a:cs typeface="Poppins"/>
                <a:sym typeface="Poppins"/>
              </a:rPr>
              <a:t>Join HFT for legal representation, support system, and advocacy in large numbers</a:t>
            </a:r>
          </a:p>
          <a:p>
            <a:pPr algn="l">
              <a:lnSpc>
                <a:spcPts val="2022"/>
              </a:lnSpc>
            </a:pPr>
            <a:endParaRPr lang="en-US" sz="2373" dirty="0">
              <a:solidFill>
                <a:srgbClr val="000000"/>
              </a:solidFill>
              <a:latin typeface="Poppins"/>
              <a:ea typeface="Poppins"/>
              <a:cs typeface="Poppins"/>
              <a:sym typeface="Poppins"/>
            </a:endParaRPr>
          </a:p>
          <a:p>
            <a:pPr algn="l">
              <a:lnSpc>
                <a:spcPts val="3370"/>
              </a:lnSpc>
            </a:pPr>
            <a:r>
              <a:rPr lang="en-US" sz="2373" dirty="0">
                <a:solidFill>
                  <a:srgbClr val="0265B2"/>
                </a:solidFill>
                <a:latin typeface="Poppins Bold"/>
                <a:ea typeface="Poppins Bold"/>
                <a:cs typeface="Poppins Bold"/>
                <a:sym typeface="Poppins Bold"/>
              </a:rPr>
              <a:t>Community Members</a:t>
            </a:r>
          </a:p>
          <a:p>
            <a:pPr marL="512421" lvl="1" indent="-256210" algn="l">
              <a:lnSpc>
                <a:spcPts val="3370"/>
              </a:lnSpc>
              <a:buFont typeface="Arial"/>
              <a:buChar char="•"/>
            </a:pPr>
            <a:r>
              <a:rPr lang="en-US" sz="2373" dirty="0">
                <a:solidFill>
                  <a:srgbClr val="000000"/>
                </a:solidFill>
                <a:latin typeface="Poppins"/>
                <a:ea typeface="Poppins"/>
                <a:cs typeface="Poppins"/>
                <a:sym typeface="Poppins"/>
              </a:rPr>
              <a:t>Speak at school board meetings</a:t>
            </a:r>
          </a:p>
          <a:p>
            <a:pPr marL="512421" lvl="1" indent="-256210" algn="l">
              <a:lnSpc>
                <a:spcPts val="3370"/>
              </a:lnSpc>
              <a:buFont typeface="Arial"/>
              <a:buChar char="•"/>
            </a:pPr>
            <a:r>
              <a:rPr lang="en-US" sz="2373" dirty="0">
                <a:solidFill>
                  <a:srgbClr val="000000"/>
                </a:solidFill>
                <a:latin typeface="Poppins"/>
                <a:ea typeface="Poppins"/>
                <a:cs typeface="Poppins"/>
                <a:sym typeface="Poppins"/>
              </a:rPr>
              <a:t>Volunteer in schools</a:t>
            </a:r>
          </a:p>
          <a:p>
            <a:pPr marL="512421" lvl="1" indent="-256210" algn="l">
              <a:lnSpc>
                <a:spcPts val="3370"/>
              </a:lnSpc>
              <a:buFont typeface="Arial"/>
              <a:buChar char="•"/>
            </a:pPr>
            <a:r>
              <a:rPr lang="en-US" sz="2373" dirty="0">
                <a:solidFill>
                  <a:srgbClr val="000000"/>
                </a:solidFill>
                <a:latin typeface="Poppins"/>
                <a:ea typeface="Poppins"/>
                <a:cs typeface="Poppins"/>
                <a:sym typeface="Poppins"/>
              </a:rPr>
              <a:t>Share teacher experiences anonymously</a:t>
            </a:r>
          </a:p>
          <a:p>
            <a:pPr marL="512421" lvl="1" indent="-256210" algn="l">
              <a:lnSpc>
                <a:spcPts val="3370"/>
              </a:lnSpc>
              <a:buFont typeface="Arial"/>
              <a:buChar char="•"/>
            </a:pPr>
            <a:r>
              <a:rPr lang="en-US" sz="2373" dirty="0">
                <a:solidFill>
                  <a:srgbClr val="000000"/>
                </a:solidFill>
                <a:latin typeface="Poppins"/>
                <a:ea typeface="Poppins"/>
                <a:cs typeface="Poppins"/>
                <a:sym typeface="Poppins"/>
              </a:rPr>
              <a:t>Letter &amp; email campaigns to political leaders</a:t>
            </a:r>
          </a:p>
          <a:p>
            <a:pPr marL="512421" lvl="1" indent="-256210" algn="l">
              <a:lnSpc>
                <a:spcPts val="3370"/>
              </a:lnSpc>
              <a:buFont typeface="Arial"/>
              <a:buChar char="•"/>
            </a:pPr>
            <a:r>
              <a:rPr lang="en-US" sz="2373" dirty="0">
                <a:solidFill>
                  <a:srgbClr val="000000"/>
                </a:solidFill>
                <a:latin typeface="Poppins"/>
                <a:ea typeface="Poppins"/>
                <a:cs typeface="Poppins"/>
                <a:sym typeface="Poppins"/>
              </a:rPr>
              <a:t>Visit NoMoreHarm.org and help us advocate</a:t>
            </a:r>
          </a:p>
          <a:p>
            <a:pPr algn="l">
              <a:lnSpc>
                <a:spcPts val="2022"/>
              </a:lnSpc>
            </a:pPr>
            <a:endParaRPr lang="en-US" sz="2373" dirty="0">
              <a:solidFill>
                <a:srgbClr val="000000"/>
              </a:solidFill>
              <a:latin typeface="Poppins"/>
              <a:ea typeface="Poppins"/>
              <a:cs typeface="Poppins"/>
              <a:sym typeface="Poppins"/>
            </a:endParaRPr>
          </a:p>
          <a:p>
            <a:pPr algn="l">
              <a:lnSpc>
                <a:spcPts val="3370"/>
              </a:lnSpc>
            </a:pPr>
            <a:r>
              <a:rPr lang="en-US" sz="2373" dirty="0">
                <a:solidFill>
                  <a:srgbClr val="0265B2"/>
                </a:solidFill>
                <a:latin typeface="Poppins Bold"/>
                <a:ea typeface="Poppins Bold"/>
                <a:cs typeface="Poppins Bold"/>
                <a:sym typeface="Poppins Bold"/>
              </a:rPr>
              <a:t>Contact Us</a:t>
            </a:r>
          </a:p>
          <a:p>
            <a:pPr marL="512421" lvl="1" indent="-256210" algn="l">
              <a:lnSpc>
                <a:spcPts val="3370"/>
              </a:lnSpc>
              <a:spcBef>
                <a:spcPct val="0"/>
              </a:spcBef>
              <a:buFont typeface="Arial"/>
              <a:buChar char="•"/>
            </a:pPr>
            <a:r>
              <a:rPr lang="en-US" sz="2373" dirty="0">
                <a:solidFill>
                  <a:srgbClr val="000000"/>
                </a:solidFill>
                <a:latin typeface="Poppins"/>
                <a:ea typeface="Poppins"/>
                <a:cs typeface="Poppins"/>
                <a:sym typeface="Poppins"/>
              </a:rPr>
              <a:t>Need help with navigating how to advocate for educators and public education? Reach out!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04946" y="2091990"/>
            <a:ext cx="5683054" cy="8233110"/>
            <a:chOff x="0" y="0"/>
            <a:chExt cx="1496771" cy="2194314"/>
          </a:xfrm>
        </p:grpSpPr>
        <p:sp>
          <p:nvSpPr>
            <p:cNvPr id="3" name="Freeform 3"/>
            <p:cNvSpPr/>
            <p:nvPr/>
          </p:nvSpPr>
          <p:spPr>
            <a:xfrm>
              <a:off x="0" y="0"/>
              <a:ext cx="1496771" cy="2194314"/>
            </a:xfrm>
            <a:custGeom>
              <a:avLst/>
              <a:gdLst/>
              <a:ahLst/>
              <a:cxnLst/>
              <a:rect l="l" t="t" r="r" b="b"/>
              <a:pathLst>
                <a:path w="1496771" h="2194314">
                  <a:moveTo>
                    <a:pt x="0" y="0"/>
                  </a:moveTo>
                  <a:lnTo>
                    <a:pt x="1496771" y="0"/>
                  </a:lnTo>
                  <a:lnTo>
                    <a:pt x="1496771" y="2194314"/>
                  </a:lnTo>
                  <a:lnTo>
                    <a:pt x="0" y="2194314"/>
                  </a:lnTo>
                  <a:close/>
                </a:path>
              </a:pathLst>
            </a:custGeom>
            <a:solidFill>
              <a:srgbClr val="0265B2"/>
            </a:solidFill>
          </p:spPr>
          <p:txBody>
            <a:bodyPr/>
            <a:lstStyle/>
            <a:p>
              <a:endParaRPr lang="en-US"/>
            </a:p>
          </p:txBody>
        </p:sp>
        <p:sp>
          <p:nvSpPr>
            <p:cNvPr id="4" name="TextBox 4"/>
            <p:cNvSpPr txBox="1"/>
            <p:nvPr/>
          </p:nvSpPr>
          <p:spPr>
            <a:xfrm>
              <a:off x="0" y="-47625"/>
              <a:ext cx="1496771" cy="2241939"/>
            </a:xfrm>
            <a:prstGeom prst="rect">
              <a:avLst/>
            </a:prstGeom>
          </p:spPr>
          <p:txBody>
            <a:bodyPr lIns="50800" tIns="50800" rIns="50800" bIns="50800" rtlCol="0" anchor="ctr"/>
            <a:lstStyle/>
            <a:p>
              <a:pPr algn="ctr">
                <a:lnSpc>
                  <a:spcPts val="2840"/>
                </a:lnSpc>
              </a:pPr>
              <a:endParaRPr/>
            </a:p>
          </p:txBody>
        </p:sp>
      </p:grpSp>
      <p:grpSp>
        <p:nvGrpSpPr>
          <p:cNvPr id="5" name="Group 5"/>
          <p:cNvGrpSpPr/>
          <p:nvPr/>
        </p:nvGrpSpPr>
        <p:grpSpPr>
          <a:xfrm>
            <a:off x="0" y="2030370"/>
            <a:ext cx="18288000" cy="185190"/>
            <a:chOff x="0" y="0"/>
            <a:chExt cx="5993244" cy="42579"/>
          </a:xfrm>
        </p:grpSpPr>
        <p:sp>
          <p:nvSpPr>
            <p:cNvPr id="6" name="Freeform 6"/>
            <p:cNvSpPr/>
            <p:nvPr/>
          </p:nvSpPr>
          <p:spPr>
            <a:xfrm>
              <a:off x="0" y="0"/>
              <a:ext cx="5993244" cy="42579"/>
            </a:xfrm>
            <a:custGeom>
              <a:avLst/>
              <a:gdLst/>
              <a:ahLst/>
              <a:cxnLst/>
              <a:rect l="l" t="t" r="r" b="b"/>
              <a:pathLst>
                <a:path w="5993244" h="42579">
                  <a:moveTo>
                    <a:pt x="0" y="0"/>
                  </a:moveTo>
                  <a:lnTo>
                    <a:pt x="5993244" y="0"/>
                  </a:lnTo>
                  <a:lnTo>
                    <a:pt x="5993244" y="42579"/>
                  </a:lnTo>
                  <a:lnTo>
                    <a:pt x="0" y="42579"/>
                  </a:lnTo>
                  <a:close/>
                </a:path>
              </a:pathLst>
            </a:custGeom>
            <a:solidFill>
              <a:srgbClr val="0265B2"/>
            </a:solidFill>
          </p:spPr>
          <p:txBody>
            <a:bodyPr/>
            <a:lstStyle/>
            <a:p>
              <a:endParaRPr lang="en-US"/>
            </a:p>
          </p:txBody>
        </p:sp>
        <p:sp>
          <p:nvSpPr>
            <p:cNvPr id="7" name="TextBox 7"/>
            <p:cNvSpPr txBox="1"/>
            <p:nvPr/>
          </p:nvSpPr>
          <p:spPr>
            <a:xfrm>
              <a:off x="0" y="-47625"/>
              <a:ext cx="5993244" cy="90204"/>
            </a:xfrm>
            <a:prstGeom prst="rect">
              <a:avLst/>
            </a:prstGeom>
          </p:spPr>
          <p:txBody>
            <a:bodyPr lIns="50800" tIns="50800" rIns="50800" bIns="50800" rtlCol="0" anchor="ctr"/>
            <a:lstStyle/>
            <a:p>
              <a:pPr algn="ctr">
                <a:lnSpc>
                  <a:spcPts val="2840"/>
                </a:lnSpc>
              </a:pPr>
              <a:endParaRPr/>
            </a:p>
          </p:txBody>
        </p:sp>
      </p:grpSp>
      <p:sp>
        <p:nvSpPr>
          <p:cNvPr id="8" name="TextBox 8"/>
          <p:cNvSpPr txBox="1"/>
          <p:nvPr/>
        </p:nvSpPr>
        <p:spPr>
          <a:xfrm>
            <a:off x="13153344" y="7880655"/>
            <a:ext cx="5134656" cy="793842"/>
          </a:xfrm>
          <a:prstGeom prst="rect">
            <a:avLst/>
          </a:prstGeom>
        </p:spPr>
        <p:txBody>
          <a:bodyPr lIns="0" tIns="0" rIns="0" bIns="0" rtlCol="0" anchor="t">
            <a:spAutoFit/>
          </a:bodyPr>
          <a:lstStyle/>
          <a:p>
            <a:pPr algn="l">
              <a:lnSpc>
                <a:spcPts val="6543"/>
              </a:lnSpc>
            </a:pPr>
            <a:r>
              <a:rPr lang="en-US" sz="4674" spc="280">
                <a:solidFill>
                  <a:srgbClr val="FFFFFF"/>
                </a:solidFill>
                <a:latin typeface="League Spartan"/>
                <a:ea typeface="League Spartan"/>
                <a:cs typeface="League Spartan"/>
                <a:sym typeface="League Spartan"/>
              </a:rPr>
              <a:t>HFT2415.ORG</a:t>
            </a:r>
          </a:p>
        </p:txBody>
      </p:sp>
      <p:sp>
        <p:nvSpPr>
          <p:cNvPr id="9" name="TextBox 9"/>
          <p:cNvSpPr txBox="1"/>
          <p:nvPr/>
        </p:nvSpPr>
        <p:spPr>
          <a:xfrm>
            <a:off x="13153344" y="9546679"/>
            <a:ext cx="5456645" cy="392133"/>
          </a:xfrm>
          <a:prstGeom prst="rect">
            <a:avLst/>
          </a:prstGeom>
        </p:spPr>
        <p:txBody>
          <a:bodyPr lIns="0" tIns="0" rIns="0" bIns="0" rtlCol="0" anchor="t">
            <a:spAutoFit/>
          </a:bodyPr>
          <a:lstStyle/>
          <a:p>
            <a:pPr algn="l">
              <a:lnSpc>
                <a:spcPts val="3263"/>
              </a:lnSpc>
            </a:pPr>
            <a:r>
              <a:rPr lang="en-US" sz="2331" spc="139">
                <a:solidFill>
                  <a:srgbClr val="FFFFFF"/>
                </a:solidFill>
                <a:latin typeface="League Spartan"/>
                <a:ea typeface="League Spartan"/>
                <a:cs typeface="League Spartan"/>
                <a:sym typeface="League Spartan"/>
              </a:rPr>
              <a:t>JANDERSON@HFT2415.ORG</a:t>
            </a:r>
          </a:p>
        </p:txBody>
      </p:sp>
      <p:sp>
        <p:nvSpPr>
          <p:cNvPr id="10" name="TextBox 10"/>
          <p:cNvSpPr txBox="1"/>
          <p:nvPr/>
        </p:nvSpPr>
        <p:spPr>
          <a:xfrm>
            <a:off x="13153344" y="8684177"/>
            <a:ext cx="4749210" cy="793842"/>
          </a:xfrm>
          <a:prstGeom prst="rect">
            <a:avLst/>
          </a:prstGeom>
        </p:spPr>
        <p:txBody>
          <a:bodyPr lIns="0" tIns="0" rIns="0" bIns="0" rtlCol="0" anchor="t">
            <a:spAutoFit/>
          </a:bodyPr>
          <a:lstStyle/>
          <a:p>
            <a:pPr algn="l">
              <a:lnSpc>
                <a:spcPts val="6543"/>
              </a:lnSpc>
            </a:pPr>
            <a:r>
              <a:rPr lang="en-US" sz="4674" spc="280">
                <a:solidFill>
                  <a:srgbClr val="FFFFFF"/>
                </a:solidFill>
                <a:latin typeface="League Spartan"/>
                <a:ea typeface="League Spartan"/>
                <a:cs typeface="League Spartan"/>
                <a:sym typeface="League Spartan"/>
              </a:rPr>
              <a:t>713.623.8891</a:t>
            </a:r>
          </a:p>
        </p:txBody>
      </p:sp>
      <p:sp>
        <p:nvSpPr>
          <p:cNvPr id="11" name="TextBox 11"/>
          <p:cNvSpPr txBox="1"/>
          <p:nvPr/>
        </p:nvSpPr>
        <p:spPr>
          <a:xfrm>
            <a:off x="0" y="579419"/>
            <a:ext cx="18288000" cy="1131570"/>
          </a:xfrm>
          <a:prstGeom prst="rect">
            <a:avLst/>
          </a:prstGeom>
        </p:spPr>
        <p:txBody>
          <a:bodyPr lIns="0" tIns="0" rIns="0" bIns="0" rtlCol="0" anchor="t">
            <a:spAutoFit/>
          </a:bodyPr>
          <a:lstStyle/>
          <a:p>
            <a:pPr marL="0" lvl="0" indent="0" algn="ctr">
              <a:lnSpc>
                <a:spcPts val="8640"/>
              </a:lnSpc>
              <a:spcBef>
                <a:spcPct val="0"/>
              </a:spcBef>
            </a:pPr>
            <a:r>
              <a:rPr lang="en-US" sz="8000" spc="-80">
                <a:solidFill>
                  <a:srgbClr val="000000"/>
                </a:solidFill>
                <a:latin typeface="League Spartan"/>
                <a:ea typeface="League Spartan"/>
                <a:cs typeface="League Spartan"/>
                <a:sym typeface="League Spartan"/>
              </a:rPr>
              <a:t>Houston Federation of Teachers</a:t>
            </a:r>
          </a:p>
        </p:txBody>
      </p:sp>
      <p:grpSp>
        <p:nvGrpSpPr>
          <p:cNvPr id="12" name="Group 12"/>
          <p:cNvGrpSpPr/>
          <p:nvPr/>
        </p:nvGrpSpPr>
        <p:grpSpPr>
          <a:xfrm>
            <a:off x="13949570" y="6091829"/>
            <a:ext cx="2993806" cy="1327411"/>
            <a:chOff x="0" y="0"/>
            <a:chExt cx="3991741" cy="1769881"/>
          </a:xfrm>
        </p:grpSpPr>
        <p:sp>
          <p:nvSpPr>
            <p:cNvPr id="13" name="Freeform 13"/>
            <p:cNvSpPr/>
            <p:nvPr/>
          </p:nvSpPr>
          <p:spPr>
            <a:xfrm>
              <a:off x="0" y="857245"/>
              <a:ext cx="912636" cy="912636"/>
            </a:xfrm>
            <a:custGeom>
              <a:avLst/>
              <a:gdLst/>
              <a:ahLst/>
              <a:cxnLst/>
              <a:rect l="l" t="t" r="r" b="b"/>
              <a:pathLst>
                <a:path w="912636" h="912636">
                  <a:moveTo>
                    <a:pt x="0" y="0"/>
                  </a:moveTo>
                  <a:lnTo>
                    <a:pt x="912636" y="0"/>
                  </a:lnTo>
                  <a:lnTo>
                    <a:pt x="912636" y="912636"/>
                  </a:lnTo>
                  <a:lnTo>
                    <a:pt x="0" y="912636"/>
                  </a:lnTo>
                  <a:lnTo>
                    <a:pt x="0" y="0"/>
                  </a:lnTo>
                  <a:close/>
                </a:path>
              </a:pathLst>
            </a:custGeom>
            <a:blipFill>
              <a:blip r:embed="rId2"/>
              <a:stretch>
                <a:fillRect l="-42673" t="-42296" r="-41834" b="-42211"/>
              </a:stretch>
            </a:blipFill>
          </p:spPr>
          <p:txBody>
            <a:bodyPr/>
            <a:lstStyle/>
            <a:p>
              <a:endParaRPr lang="en-US"/>
            </a:p>
          </p:txBody>
        </p:sp>
        <p:sp>
          <p:nvSpPr>
            <p:cNvPr id="14" name="Freeform 14"/>
            <p:cNvSpPr/>
            <p:nvPr/>
          </p:nvSpPr>
          <p:spPr>
            <a:xfrm>
              <a:off x="1017001" y="857245"/>
              <a:ext cx="912636" cy="912636"/>
            </a:xfrm>
            <a:custGeom>
              <a:avLst/>
              <a:gdLst/>
              <a:ahLst/>
              <a:cxnLst/>
              <a:rect l="l" t="t" r="r" b="b"/>
              <a:pathLst>
                <a:path w="912636" h="912636">
                  <a:moveTo>
                    <a:pt x="0" y="0"/>
                  </a:moveTo>
                  <a:lnTo>
                    <a:pt x="912636" y="0"/>
                  </a:lnTo>
                  <a:lnTo>
                    <a:pt x="912636" y="912636"/>
                  </a:lnTo>
                  <a:lnTo>
                    <a:pt x="0" y="912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2034003" y="857245"/>
              <a:ext cx="912636" cy="912636"/>
              <a:chOff x="0" y="0"/>
              <a:chExt cx="216009" cy="216009"/>
            </a:xfrm>
          </p:grpSpPr>
          <p:sp>
            <p:nvSpPr>
              <p:cNvPr id="16" name="Freeform 16"/>
              <p:cNvSpPr/>
              <p:nvPr/>
            </p:nvSpPr>
            <p:spPr>
              <a:xfrm>
                <a:off x="0" y="0"/>
                <a:ext cx="216009" cy="216009"/>
              </a:xfrm>
              <a:custGeom>
                <a:avLst/>
                <a:gdLst/>
                <a:ahLst/>
                <a:cxnLst/>
                <a:rect l="l" t="t" r="r" b="b"/>
                <a:pathLst>
                  <a:path w="216009" h="216009">
                    <a:moveTo>
                      <a:pt x="41195" y="0"/>
                    </a:moveTo>
                    <a:lnTo>
                      <a:pt x="174813" y="0"/>
                    </a:lnTo>
                    <a:cubicBezTo>
                      <a:pt x="197565" y="0"/>
                      <a:pt x="216009" y="18444"/>
                      <a:pt x="216009" y="41195"/>
                    </a:cubicBezTo>
                    <a:lnTo>
                      <a:pt x="216009" y="174813"/>
                    </a:lnTo>
                    <a:cubicBezTo>
                      <a:pt x="216009" y="185739"/>
                      <a:pt x="211669" y="196217"/>
                      <a:pt x="203943" y="203943"/>
                    </a:cubicBezTo>
                    <a:cubicBezTo>
                      <a:pt x="196217" y="211669"/>
                      <a:pt x="185739" y="216009"/>
                      <a:pt x="174813" y="216009"/>
                    </a:cubicBezTo>
                    <a:lnTo>
                      <a:pt x="41195" y="216009"/>
                    </a:lnTo>
                    <a:cubicBezTo>
                      <a:pt x="30270" y="216009"/>
                      <a:pt x="19791" y="211669"/>
                      <a:pt x="12066" y="203943"/>
                    </a:cubicBezTo>
                    <a:cubicBezTo>
                      <a:pt x="4340" y="196217"/>
                      <a:pt x="0" y="185739"/>
                      <a:pt x="0" y="174813"/>
                    </a:cubicBezTo>
                    <a:lnTo>
                      <a:pt x="0" y="41195"/>
                    </a:lnTo>
                    <a:cubicBezTo>
                      <a:pt x="0" y="30270"/>
                      <a:pt x="4340" y="19791"/>
                      <a:pt x="12066" y="12066"/>
                    </a:cubicBezTo>
                    <a:cubicBezTo>
                      <a:pt x="19791" y="4340"/>
                      <a:pt x="30270" y="0"/>
                      <a:pt x="41195" y="0"/>
                    </a:cubicBezTo>
                    <a:close/>
                  </a:path>
                </a:pathLst>
              </a:custGeom>
              <a:solidFill>
                <a:srgbClr val="FFFFFF"/>
              </a:solidFill>
            </p:spPr>
            <p:txBody>
              <a:bodyPr/>
              <a:lstStyle/>
              <a:p>
                <a:endParaRPr lang="en-US"/>
              </a:p>
            </p:txBody>
          </p:sp>
          <p:sp>
            <p:nvSpPr>
              <p:cNvPr id="17" name="TextBox 17"/>
              <p:cNvSpPr txBox="1"/>
              <p:nvPr/>
            </p:nvSpPr>
            <p:spPr>
              <a:xfrm>
                <a:off x="0" y="-38100"/>
                <a:ext cx="216009" cy="254109"/>
              </a:xfrm>
              <a:prstGeom prst="rect">
                <a:avLst/>
              </a:prstGeom>
            </p:spPr>
            <p:txBody>
              <a:bodyPr lIns="24859" tIns="24859" rIns="24859" bIns="24859" rtlCol="0" anchor="ctr"/>
              <a:lstStyle/>
              <a:p>
                <a:pPr algn="ctr">
                  <a:lnSpc>
                    <a:spcPts val="2524"/>
                  </a:lnSpc>
                </a:pPr>
                <a:endParaRPr/>
              </a:p>
            </p:txBody>
          </p:sp>
        </p:grpSp>
        <p:sp>
          <p:nvSpPr>
            <p:cNvPr id="18" name="Freeform 18"/>
            <p:cNvSpPr/>
            <p:nvPr/>
          </p:nvSpPr>
          <p:spPr>
            <a:xfrm>
              <a:off x="2311681" y="1013365"/>
              <a:ext cx="357279" cy="756516"/>
            </a:xfrm>
            <a:custGeom>
              <a:avLst/>
              <a:gdLst/>
              <a:ahLst/>
              <a:cxnLst/>
              <a:rect l="l" t="t" r="r" b="b"/>
              <a:pathLst>
                <a:path w="357279" h="756516">
                  <a:moveTo>
                    <a:pt x="0" y="0"/>
                  </a:moveTo>
                  <a:lnTo>
                    <a:pt x="357279" y="0"/>
                  </a:lnTo>
                  <a:lnTo>
                    <a:pt x="357279" y="756516"/>
                  </a:lnTo>
                  <a:lnTo>
                    <a:pt x="0" y="756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3063896" y="857245"/>
              <a:ext cx="912636" cy="912636"/>
            </a:xfrm>
            <a:custGeom>
              <a:avLst/>
              <a:gdLst/>
              <a:ahLst/>
              <a:cxnLst/>
              <a:rect l="l" t="t" r="r" b="b"/>
              <a:pathLst>
                <a:path w="912636" h="912636">
                  <a:moveTo>
                    <a:pt x="0" y="0"/>
                  </a:moveTo>
                  <a:lnTo>
                    <a:pt x="912635" y="0"/>
                  </a:lnTo>
                  <a:lnTo>
                    <a:pt x="912635" y="912636"/>
                  </a:lnTo>
                  <a:lnTo>
                    <a:pt x="0" y="912636"/>
                  </a:lnTo>
                  <a:lnTo>
                    <a:pt x="0" y="0"/>
                  </a:lnTo>
                  <a:close/>
                </a:path>
              </a:pathLst>
            </a:custGeom>
            <a:blipFill>
              <a:blip r:embed="rId7"/>
              <a:stretch>
                <a:fillRect/>
              </a:stretch>
            </a:blipFill>
          </p:spPr>
          <p:txBody>
            <a:bodyPr/>
            <a:lstStyle/>
            <a:p>
              <a:endParaRPr lang="en-US"/>
            </a:p>
          </p:txBody>
        </p:sp>
        <p:sp>
          <p:nvSpPr>
            <p:cNvPr id="20" name="TextBox 20"/>
            <p:cNvSpPr txBox="1"/>
            <p:nvPr/>
          </p:nvSpPr>
          <p:spPr>
            <a:xfrm>
              <a:off x="0" y="-19050"/>
              <a:ext cx="3991741" cy="761706"/>
            </a:xfrm>
            <a:prstGeom prst="rect">
              <a:avLst/>
            </a:prstGeom>
          </p:spPr>
          <p:txBody>
            <a:bodyPr lIns="0" tIns="0" rIns="0" bIns="0" rtlCol="0" anchor="t">
              <a:spAutoFit/>
            </a:bodyPr>
            <a:lstStyle/>
            <a:p>
              <a:pPr algn="just">
                <a:lnSpc>
                  <a:spcPts val="4718"/>
                </a:lnSpc>
              </a:pPr>
              <a:r>
                <a:rPr lang="en-US" sz="3775" spc="128">
                  <a:solidFill>
                    <a:srgbClr val="FFFFFF"/>
                  </a:solidFill>
                  <a:latin typeface="League Spartan"/>
                  <a:ea typeface="League Spartan"/>
                  <a:cs typeface="League Spartan"/>
                  <a:sym typeface="League Spartan"/>
                </a:rPr>
                <a:t>@HFT_2415</a:t>
              </a:r>
            </a:p>
          </p:txBody>
        </p:sp>
      </p:grpSp>
      <p:sp>
        <p:nvSpPr>
          <p:cNvPr id="21" name="TextBox 21"/>
          <p:cNvSpPr txBox="1"/>
          <p:nvPr/>
        </p:nvSpPr>
        <p:spPr>
          <a:xfrm>
            <a:off x="738321" y="3012655"/>
            <a:ext cx="11073792" cy="5674826"/>
          </a:xfrm>
          <a:prstGeom prst="rect">
            <a:avLst/>
          </a:prstGeom>
        </p:spPr>
        <p:txBody>
          <a:bodyPr lIns="0" tIns="0" rIns="0" bIns="0" rtlCol="0" anchor="t">
            <a:spAutoFit/>
          </a:bodyPr>
          <a:lstStyle/>
          <a:p>
            <a:pPr algn="ctr">
              <a:lnSpc>
                <a:spcPts val="7850"/>
              </a:lnSpc>
            </a:pPr>
            <a:r>
              <a:rPr lang="en-US" sz="5528">
                <a:solidFill>
                  <a:srgbClr val="000000"/>
                </a:solidFill>
                <a:latin typeface="Poppins"/>
                <a:ea typeface="Poppins"/>
                <a:cs typeface="Poppins"/>
                <a:sym typeface="Poppins"/>
              </a:rPr>
              <a:t>Thank you for inviting us here today. This has been an extremely challenging year. </a:t>
            </a:r>
          </a:p>
          <a:p>
            <a:pPr algn="ctr">
              <a:lnSpc>
                <a:spcPts val="5680"/>
              </a:lnSpc>
            </a:pPr>
            <a:endParaRPr lang="en-US" sz="5528">
              <a:solidFill>
                <a:srgbClr val="000000"/>
              </a:solidFill>
              <a:latin typeface="Poppins"/>
              <a:ea typeface="Poppins"/>
              <a:cs typeface="Poppins"/>
              <a:sym typeface="Poppins"/>
            </a:endParaRPr>
          </a:p>
          <a:p>
            <a:pPr algn="ctr">
              <a:lnSpc>
                <a:spcPts val="7850"/>
              </a:lnSpc>
              <a:spcBef>
                <a:spcPct val="0"/>
              </a:spcBef>
            </a:pPr>
            <a:r>
              <a:rPr lang="en-US" sz="5528">
                <a:solidFill>
                  <a:srgbClr val="000000"/>
                </a:solidFill>
                <a:latin typeface="Poppins"/>
                <a:ea typeface="Poppins"/>
                <a:cs typeface="Poppins"/>
                <a:sym typeface="Poppins"/>
              </a:rPr>
              <a:t>Teaching conditions are student learning conditions.</a:t>
            </a:r>
          </a:p>
        </p:txBody>
      </p:sp>
      <p:grpSp>
        <p:nvGrpSpPr>
          <p:cNvPr id="22" name="Group 22"/>
          <p:cNvGrpSpPr/>
          <p:nvPr/>
        </p:nvGrpSpPr>
        <p:grpSpPr>
          <a:xfrm>
            <a:off x="14161296" y="3174580"/>
            <a:ext cx="2570355" cy="2570355"/>
            <a:chOff x="0" y="0"/>
            <a:chExt cx="3427140" cy="3427140"/>
          </a:xfrm>
        </p:grpSpPr>
        <p:sp>
          <p:nvSpPr>
            <p:cNvPr id="23" name="Freeform 23"/>
            <p:cNvSpPr/>
            <p:nvPr/>
          </p:nvSpPr>
          <p:spPr>
            <a:xfrm>
              <a:off x="0" y="0"/>
              <a:ext cx="3427140" cy="3427140"/>
            </a:xfrm>
            <a:custGeom>
              <a:avLst/>
              <a:gdLst/>
              <a:ahLst/>
              <a:cxnLst/>
              <a:rect l="l" t="t" r="r" b="b"/>
              <a:pathLst>
                <a:path w="3427140" h="3427140">
                  <a:moveTo>
                    <a:pt x="0" y="0"/>
                  </a:moveTo>
                  <a:lnTo>
                    <a:pt x="3427140" y="0"/>
                  </a:lnTo>
                  <a:lnTo>
                    <a:pt x="3427140" y="3427140"/>
                  </a:lnTo>
                  <a:lnTo>
                    <a:pt x="0" y="34271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4" name="TextBox 24"/>
          <p:cNvSpPr txBox="1"/>
          <p:nvPr/>
        </p:nvSpPr>
        <p:spPr>
          <a:xfrm>
            <a:off x="12879145" y="2491784"/>
            <a:ext cx="5134656" cy="458487"/>
          </a:xfrm>
          <a:prstGeom prst="rect">
            <a:avLst/>
          </a:prstGeom>
        </p:spPr>
        <p:txBody>
          <a:bodyPr lIns="0" tIns="0" rIns="0" bIns="0" rtlCol="0" anchor="t">
            <a:spAutoFit/>
          </a:bodyPr>
          <a:lstStyle/>
          <a:p>
            <a:pPr algn="ctr">
              <a:lnSpc>
                <a:spcPts val="3604"/>
              </a:lnSpc>
            </a:pPr>
            <a:r>
              <a:rPr lang="en-US" sz="2574" spc="154">
                <a:solidFill>
                  <a:srgbClr val="FFFFFF"/>
                </a:solidFill>
                <a:latin typeface="Poppins"/>
                <a:ea typeface="Poppins"/>
                <a:cs typeface="Poppins"/>
                <a:sym typeface="Poppins"/>
              </a:rPr>
              <a:t>Link to PowerPoint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593204" y="3092968"/>
            <a:ext cx="17101592" cy="0"/>
          </a:xfrm>
          <a:prstGeom prst="line">
            <a:avLst/>
          </a:prstGeom>
          <a:ln w="85725" cap="rnd">
            <a:solidFill>
              <a:srgbClr val="0065B2"/>
            </a:solidFill>
            <a:prstDash val="solid"/>
            <a:headEnd type="none" w="sm" len="sm"/>
            <a:tailEnd type="none" w="sm" len="sm"/>
          </a:ln>
        </p:spPr>
        <p:txBody>
          <a:bodyPr/>
          <a:lstStyle/>
          <a:p>
            <a:endParaRPr lang="en-US"/>
          </a:p>
        </p:txBody>
      </p:sp>
      <p:sp>
        <p:nvSpPr>
          <p:cNvPr id="3" name="Freeform 3"/>
          <p:cNvSpPr/>
          <p:nvPr/>
        </p:nvSpPr>
        <p:spPr>
          <a:xfrm>
            <a:off x="-31394" y="9904442"/>
            <a:ext cx="18319394" cy="574617"/>
          </a:xfrm>
          <a:custGeom>
            <a:avLst/>
            <a:gdLst/>
            <a:ahLst/>
            <a:cxnLst/>
            <a:rect l="l" t="t" r="r" b="b"/>
            <a:pathLst>
              <a:path w="18319394" h="574617">
                <a:moveTo>
                  <a:pt x="0" y="0"/>
                </a:moveTo>
                <a:lnTo>
                  <a:pt x="18319394" y="0"/>
                </a:lnTo>
                <a:lnTo>
                  <a:pt x="18319394" y="574616"/>
                </a:lnTo>
                <a:lnTo>
                  <a:pt x="0" y="574616"/>
                </a:lnTo>
                <a:lnTo>
                  <a:pt x="0" y="0"/>
                </a:lnTo>
                <a:close/>
              </a:path>
            </a:pathLst>
          </a:custGeom>
          <a:blipFill>
            <a:blip r:embed="rId2">
              <a:extLst>
                <a:ext uri="{96DAC541-7B7A-43D3-8B79-37D633B846F1}">
                  <asvg:svgBlip xmlns:asvg="http://schemas.microsoft.com/office/drawing/2016/SVG/main" r:embed="rId3"/>
                </a:ext>
              </a:extLst>
            </a:blip>
            <a:stretch>
              <a:fillRect t="-861115" r="-7076" b="-2452589"/>
            </a:stretch>
          </a:blipFill>
        </p:spPr>
        <p:txBody>
          <a:bodyPr/>
          <a:lstStyle/>
          <a:p>
            <a:endParaRPr lang="en-US"/>
          </a:p>
        </p:txBody>
      </p:sp>
      <p:grpSp>
        <p:nvGrpSpPr>
          <p:cNvPr id="4" name="Group 4"/>
          <p:cNvGrpSpPr/>
          <p:nvPr/>
        </p:nvGrpSpPr>
        <p:grpSpPr>
          <a:xfrm>
            <a:off x="635065" y="3594882"/>
            <a:ext cx="5239420" cy="5084117"/>
            <a:chOff x="0" y="0"/>
            <a:chExt cx="1379930" cy="1339027"/>
          </a:xfrm>
        </p:grpSpPr>
        <p:sp>
          <p:nvSpPr>
            <p:cNvPr id="5" name="Freeform 5"/>
            <p:cNvSpPr/>
            <p:nvPr/>
          </p:nvSpPr>
          <p:spPr>
            <a:xfrm>
              <a:off x="0" y="0"/>
              <a:ext cx="1379930" cy="1339027"/>
            </a:xfrm>
            <a:custGeom>
              <a:avLst/>
              <a:gdLst/>
              <a:ahLst/>
              <a:cxnLst/>
              <a:rect l="l" t="t" r="r" b="b"/>
              <a:pathLst>
                <a:path w="1379930" h="1339027">
                  <a:moveTo>
                    <a:pt x="0" y="0"/>
                  </a:moveTo>
                  <a:lnTo>
                    <a:pt x="1379930" y="0"/>
                  </a:lnTo>
                  <a:lnTo>
                    <a:pt x="1379930" y="1339027"/>
                  </a:lnTo>
                  <a:lnTo>
                    <a:pt x="0" y="1339027"/>
                  </a:lnTo>
                  <a:close/>
                </a:path>
              </a:pathLst>
            </a:custGeom>
            <a:solidFill>
              <a:srgbClr val="D9D9D9"/>
            </a:solidFill>
          </p:spPr>
          <p:txBody>
            <a:bodyPr/>
            <a:lstStyle/>
            <a:p>
              <a:endParaRPr lang="en-US"/>
            </a:p>
          </p:txBody>
        </p:sp>
        <p:sp>
          <p:nvSpPr>
            <p:cNvPr id="6" name="TextBox 6"/>
            <p:cNvSpPr txBox="1"/>
            <p:nvPr/>
          </p:nvSpPr>
          <p:spPr>
            <a:xfrm>
              <a:off x="0" y="-47625"/>
              <a:ext cx="1379930" cy="1386652"/>
            </a:xfrm>
            <a:prstGeom prst="rect">
              <a:avLst/>
            </a:prstGeom>
          </p:spPr>
          <p:txBody>
            <a:bodyPr lIns="50800" tIns="50800" rIns="50800" bIns="50800" rtlCol="0" anchor="ctr"/>
            <a:lstStyle/>
            <a:p>
              <a:pPr algn="ctr">
                <a:lnSpc>
                  <a:spcPts val="2840"/>
                </a:lnSpc>
              </a:pPr>
              <a:endParaRPr/>
            </a:p>
          </p:txBody>
        </p:sp>
      </p:grpSp>
      <p:grpSp>
        <p:nvGrpSpPr>
          <p:cNvPr id="7" name="Group 7"/>
          <p:cNvGrpSpPr/>
          <p:nvPr/>
        </p:nvGrpSpPr>
        <p:grpSpPr>
          <a:xfrm>
            <a:off x="6526395" y="3594882"/>
            <a:ext cx="5239420" cy="5084117"/>
            <a:chOff x="0" y="0"/>
            <a:chExt cx="1379930" cy="1339027"/>
          </a:xfrm>
        </p:grpSpPr>
        <p:sp>
          <p:nvSpPr>
            <p:cNvPr id="8" name="Freeform 8"/>
            <p:cNvSpPr/>
            <p:nvPr/>
          </p:nvSpPr>
          <p:spPr>
            <a:xfrm>
              <a:off x="0" y="0"/>
              <a:ext cx="1379930" cy="1339027"/>
            </a:xfrm>
            <a:custGeom>
              <a:avLst/>
              <a:gdLst/>
              <a:ahLst/>
              <a:cxnLst/>
              <a:rect l="l" t="t" r="r" b="b"/>
              <a:pathLst>
                <a:path w="1379930" h="1339027">
                  <a:moveTo>
                    <a:pt x="0" y="0"/>
                  </a:moveTo>
                  <a:lnTo>
                    <a:pt x="1379930" y="0"/>
                  </a:lnTo>
                  <a:lnTo>
                    <a:pt x="1379930" y="1339027"/>
                  </a:lnTo>
                  <a:lnTo>
                    <a:pt x="0" y="1339027"/>
                  </a:lnTo>
                  <a:close/>
                </a:path>
              </a:pathLst>
            </a:custGeom>
            <a:solidFill>
              <a:srgbClr val="D9D9D9"/>
            </a:solidFill>
          </p:spPr>
          <p:txBody>
            <a:bodyPr/>
            <a:lstStyle/>
            <a:p>
              <a:endParaRPr lang="en-US"/>
            </a:p>
          </p:txBody>
        </p:sp>
        <p:sp>
          <p:nvSpPr>
            <p:cNvPr id="9" name="TextBox 9"/>
            <p:cNvSpPr txBox="1"/>
            <p:nvPr/>
          </p:nvSpPr>
          <p:spPr>
            <a:xfrm>
              <a:off x="0" y="-47625"/>
              <a:ext cx="1379930" cy="1386652"/>
            </a:xfrm>
            <a:prstGeom prst="rect">
              <a:avLst/>
            </a:prstGeom>
          </p:spPr>
          <p:txBody>
            <a:bodyPr lIns="50800" tIns="50800" rIns="50800" bIns="50800" rtlCol="0" anchor="ctr"/>
            <a:lstStyle/>
            <a:p>
              <a:pPr algn="ctr">
                <a:lnSpc>
                  <a:spcPts val="2840"/>
                </a:lnSpc>
              </a:pPr>
              <a:endParaRPr/>
            </a:p>
          </p:txBody>
        </p:sp>
      </p:grpSp>
      <p:grpSp>
        <p:nvGrpSpPr>
          <p:cNvPr id="10" name="Group 10"/>
          <p:cNvGrpSpPr/>
          <p:nvPr/>
        </p:nvGrpSpPr>
        <p:grpSpPr>
          <a:xfrm>
            <a:off x="12413515" y="3594882"/>
            <a:ext cx="5239420" cy="5084117"/>
            <a:chOff x="0" y="0"/>
            <a:chExt cx="1379930" cy="1339027"/>
          </a:xfrm>
        </p:grpSpPr>
        <p:sp>
          <p:nvSpPr>
            <p:cNvPr id="11" name="Freeform 11"/>
            <p:cNvSpPr/>
            <p:nvPr/>
          </p:nvSpPr>
          <p:spPr>
            <a:xfrm>
              <a:off x="0" y="0"/>
              <a:ext cx="1379930" cy="1339027"/>
            </a:xfrm>
            <a:custGeom>
              <a:avLst/>
              <a:gdLst/>
              <a:ahLst/>
              <a:cxnLst/>
              <a:rect l="l" t="t" r="r" b="b"/>
              <a:pathLst>
                <a:path w="1379930" h="1339027">
                  <a:moveTo>
                    <a:pt x="0" y="0"/>
                  </a:moveTo>
                  <a:lnTo>
                    <a:pt x="1379930" y="0"/>
                  </a:lnTo>
                  <a:lnTo>
                    <a:pt x="1379930" y="1339027"/>
                  </a:lnTo>
                  <a:lnTo>
                    <a:pt x="0" y="1339027"/>
                  </a:lnTo>
                  <a:close/>
                </a:path>
              </a:pathLst>
            </a:custGeom>
            <a:solidFill>
              <a:srgbClr val="D9D9D9"/>
            </a:solidFill>
          </p:spPr>
          <p:txBody>
            <a:bodyPr/>
            <a:lstStyle/>
            <a:p>
              <a:endParaRPr lang="en-US"/>
            </a:p>
          </p:txBody>
        </p:sp>
        <p:sp>
          <p:nvSpPr>
            <p:cNvPr id="12" name="TextBox 12"/>
            <p:cNvSpPr txBox="1"/>
            <p:nvPr/>
          </p:nvSpPr>
          <p:spPr>
            <a:xfrm>
              <a:off x="0" y="-47625"/>
              <a:ext cx="1379930" cy="1386652"/>
            </a:xfrm>
            <a:prstGeom prst="rect">
              <a:avLst/>
            </a:prstGeom>
          </p:spPr>
          <p:txBody>
            <a:bodyPr lIns="50800" tIns="50800" rIns="50800" bIns="50800" rtlCol="0" anchor="ctr"/>
            <a:lstStyle/>
            <a:p>
              <a:pPr algn="ctr">
                <a:lnSpc>
                  <a:spcPts val="2840"/>
                </a:lnSpc>
              </a:pPr>
              <a:endParaRPr/>
            </a:p>
          </p:txBody>
        </p:sp>
      </p:grpSp>
      <p:sp>
        <p:nvSpPr>
          <p:cNvPr id="13" name="Freeform 13"/>
          <p:cNvSpPr/>
          <p:nvPr/>
        </p:nvSpPr>
        <p:spPr>
          <a:xfrm>
            <a:off x="8381221" y="8198321"/>
            <a:ext cx="1529768" cy="1890548"/>
          </a:xfrm>
          <a:custGeom>
            <a:avLst/>
            <a:gdLst/>
            <a:ahLst/>
            <a:cxnLst/>
            <a:rect l="l" t="t" r="r" b="b"/>
            <a:pathLst>
              <a:path w="1529768" h="1890548">
                <a:moveTo>
                  <a:pt x="0" y="0"/>
                </a:moveTo>
                <a:lnTo>
                  <a:pt x="1529768" y="0"/>
                </a:lnTo>
                <a:lnTo>
                  <a:pt x="1529768" y="1890548"/>
                </a:lnTo>
                <a:lnTo>
                  <a:pt x="0" y="1890548"/>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0" y="436155"/>
            <a:ext cx="18288000" cy="1658339"/>
          </a:xfrm>
          <a:prstGeom prst="rect">
            <a:avLst/>
          </a:prstGeom>
        </p:spPr>
        <p:txBody>
          <a:bodyPr wrap="square" lIns="0" tIns="0" rIns="0" bIns="0" rtlCol="0" anchor="t">
            <a:spAutoFit/>
          </a:bodyPr>
          <a:lstStyle/>
          <a:p>
            <a:pPr algn="ctr">
              <a:lnSpc>
                <a:spcPts val="13446"/>
              </a:lnSpc>
            </a:pPr>
            <a:r>
              <a:rPr lang="en-US" sz="9604" spc="480" dirty="0">
                <a:solidFill>
                  <a:srgbClr val="000000"/>
                </a:solidFill>
                <a:latin typeface="League Spartan"/>
                <a:ea typeface="League Spartan"/>
                <a:cs typeface="League Spartan"/>
                <a:sym typeface="League Spartan"/>
              </a:rPr>
              <a:t>CURRENT STATE OF HISD</a:t>
            </a:r>
          </a:p>
        </p:txBody>
      </p:sp>
      <p:sp>
        <p:nvSpPr>
          <p:cNvPr id="15" name="TextBox 15"/>
          <p:cNvSpPr txBox="1"/>
          <p:nvPr/>
        </p:nvSpPr>
        <p:spPr>
          <a:xfrm>
            <a:off x="901795" y="3830643"/>
            <a:ext cx="4705959" cy="1422400"/>
          </a:xfrm>
          <a:prstGeom prst="rect">
            <a:avLst/>
          </a:prstGeom>
        </p:spPr>
        <p:txBody>
          <a:bodyPr lIns="0" tIns="0" rIns="0" bIns="0" rtlCol="0" anchor="t">
            <a:spAutoFit/>
          </a:bodyPr>
          <a:lstStyle/>
          <a:p>
            <a:pPr algn="ctr">
              <a:lnSpc>
                <a:spcPts val="5599"/>
              </a:lnSpc>
            </a:pPr>
            <a:r>
              <a:rPr lang="en-US" sz="3999">
                <a:solidFill>
                  <a:srgbClr val="000000"/>
                </a:solidFill>
                <a:latin typeface="Poppins Bold"/>
                <a:ea typeface="Poppins Bold"/>
                <a:cs typeface="Poppins Bold"/>
                <a:sym typeface="Poppins Bold"/>
              </a:rPr>
              <a:t>General</a:t>
            </a:r>
          </a:p>
          <a:p>
            <a:pPr algn="ctr">
              <a:lnSpc>
                <a:spcPts val="5599"/>
              </a:lnSpc>
            </a:pPr>
            <a:r>
              <a:rPr lang="en-US" sz="3999">
                <a:solidFill>
                  <a:srgbClr val="000000"/>
                </a:solidFill>
                <a:latin typeface="Poppins Bold"/>
                <a:ea typeface="Poppins Bold"/>
                <a:cs typeface="Poppins Bold"/>
                <a:sym typeface="Poppins Bold"/>
              </a:rPr>
              <a:t> Overview</a:t>
            </a:r>
          </a:p>
        </p:txBody>
      </p:sp>
      <p:sp>
        <p:nvSpPr>
          <p:cNvPr id="16" name="TextBox 16"/>
          <p:cNvSpPr txBox="1"/>
          <p:nvPr/>
        </p:nvSpPr>
        <p:spPr>
          <a:xfrm>
            <a:off x="6777428" y="3830643"/>
            <a:ext cx="4705959" cy="1422400"/>
          </a:xfrm>
          <a:prstGeom prst="rect">
            <a:avLst/>
          </a:prstGeom>
        </p:spPr>
        <p:txBody>
          <a:bodyPr lIns="0" tIns="0" rIns="0" bIns="0" rtlCol="0" anchor="t">
            <a:spAutoFit/>
          </a:bodyPr>
          <a:lstStyle/>
          <a:p>
            <a:pPr algn="ctr">
              <a:lnSpc>
                <a:spcPts val="5599"/>
              </a:lnSpc>
            </a:pPr>
            <a:r>
              <a:rPr lang="en-US" sz="3999">
                <a:solidFill>
                  <a:srgbClr val="000000"/>
                </a:solidFill>
                <a:latin typeface="Poppins Bold"/>
                <a:ea typeface="Poppins Bold"/>
                <a:cs typeface="Poppins Bold"/>
                <a:sym typeface="Poppins Bold"/>
              </a:rPr>
              <a:t>Policy </a:t>
            </a:r>
          </a:p>
          <a:p>
            <a:pPr algn="ctr">
              <a:lnSpc>
                <a:spcPts val="5599"/>
              </a:lnSpc>
            </a:pPr>
            <a:r>
              <a:rPr lang="en-US" sz="3999">
                <a:solidFill>
                  <a:srgbClr val="000000"/>
                </a:solidFill>
                <a:latin typeface="Poppins Bold"/>
                <a:ea typeface="Poppins Bold"/>
                <a:cs typeface="Poppins Bold"/>
                <a:sym typeface="Poppins Bold"/>
              </a:rPr>
              <a:t>Changes</a:t>
            </a:r>
          </a:p>
        </p:txBody>
      </p:sp>
      <p:sp>
        <p:nvSpPr>
          <p:cNvPr id="17" name="TextBox 17"/>
          <p:cNvSpPr txBox="1"/>
          <p:nvPr/>
        </p:nvSpPr>
        <p:spPr>
          <a:xfrm>
            <a:off x="12670690" y="3830643"/>
            <a:ext cx="4705959" cy="1422400"/>
          </a:xfrm>
          <a:prstGeom prst="rect">
            <a:avLst/>
          </a:prstGeom>
        </p:spPr>
        <p:txBody>
          <a:bodyPr lIns="0" tIns="0" rIns="0" bIns="0" rtlCol="0" anchor="t">
            <a:spAutoFit/>
          </a:bodyPr>
          <a:lstStyle/>
          <a:p>
            <a:pPr algn="ctr">
              <a:lnSpc>
                <a:spcPts val="5599"/>
              </a:lnSpc>
            </a:pPr>
            <a:r>
              <a:rPr lang="en-US" sz="3999">
                <a:solidFill>
                  <a:srgbClr val="000000"/>
                </a:solidFill>
                <a:latin typeface="Poppins Bold"/>
                <a:ea typeface="Poppins Bold"/>
                <a:cs typeface="Poppins Bold"/>
                <a:sym typeface="Poppins Bold"/>
              </a:rPr>
              <a:t>Employee Retention</a:t>
            </a:r>
          </a:p>
        </p:txBody>
      </p:sp>
      <p:sp>
        <p:nvSpPr>
          <p:cNvPr id="18" name="TextBox 18"/>
          <p:cNvSpPr txBox="1"/>
          <p:nvPr/>
        </p:nvSpPr>
        <p:spPr>
          <a:xfrm>
            <a:off x="635065" y="5539689"/>
            <a:ext cx="5239420" cy="2181860"/>
          </a:xfrm>
          <a:prstGeom prst="rect">
            <a:avLst/>
          </a:prstGeom>
        </p:spPr>
        <p:txBody>
          <a:bodyPr lIns="0" tIns="0" rIns="0" bIns="0" rtlCol="0" anchor="t">
            <a:spAutoFit/>
          </a:bodyPr>
          <a:lstStyle/>
          <a:p>
            <a:pPr algn="ctr">
              <a:lnSpc>
                <a:spcPts val="5845"/>
              </a:lnSpc>
            </a:pPr>
            <a:r>
              <a:rPr lang="en-US" sz="3500">
                <a:solidFill>
                  <a:srgbClr val="000000"/>
                </a:solidFill>
                <a:latin typeface="Poppins"/>
                <a:ea typeface="Poppins"/>
                <a:cs typeface="Poppins"/>
                <a:sym typeface="Poppins"/>
              </a:rPr>
              <a:t>Takeover Timeline</a:t>
            </a:r>
          </a:p>
          <a:p>
            <a:pPr algn="ctr">
              <a:lnSpc>
                <a:spcPts val="5845"/>
              </a:lnSpc>
            </a:pPr>
            <a:r>
              <a:rPr lang="en-US" sz="3500">
                <a:solidFill>
                  <a:srgbClr val="000000"/>
                </a:solidFill>
                <a:latin typeface="Poppins"/>
                <a:ea typeface="Poppins"/>
                <a:cs typeface="Poppins"/>
                <a:sym typeface="Poppins"/>
              </a:rPr>
              <a:t>Loss of Local Control</a:t>
            </a:r>
          </a:p>
          <a:p>
            <a:pPr algn="ctr">
              <a:lnSpc>
                <a:spcPts val="5845"/>
              </a:lnSpc>
            </a:pPr>
            <a:r>
              <a:rPr lang="en-US" sz="3500">
                <a:solidFill>
                  <a:srgbClr val="000000"/>
                </a:solidFill>
                <a:latin typeface="Poppins"/>
                <a:ea typeface="Poppins"/>
                <a:cs typeface="Poppins"/>
                <a:sym typeface="Poppins"/>
              </a:rPr>
              <a:t>What is NES?</a:t>
            </a:r>
          </a:p>
        </p:txBody>
      </p:sp>
      <p:sp>
        <p:nvSpPr>
          <p:cNvPr id="19" name="TextBox 19"/>
          <p:cNvSpPr txBox="1"/>
          <p:nvPr/>
        </p:nvSpPr>
        <p:spPr>
          <a:xfrm>
            <a:off x="6526395" y="5539316"/>
            <a:ext cx="5239420" cy="2181860"/>
          </a:xfrm>
          <a:prstGeom prst="rect">
            <a:avLst/>
          </a:prstGeom>
        </p:spPr>
        <p:txBody>
          <a:bodyPr lIns="0" tIns="0" rIns="0" bIns="0" rtlCol="0" anchor="t">
            <a:spAutoFit/>
          </a:bodyPr>
          <a:lstStyle/>
          <a:p>
            <a:pPr algn="ctr">
              <a:lnSpc>
                <a:spcPts val="5845"/>
              </a:lnSpc>
            </a:pPr>
            <a:r>
              <a:rPr lang="en-US" sz="3500">
                <a:solidFill>
                  <a:srgbClr val="000000"/>
                </a:solidFill>
                <a:latin typeface="Poppins"/>
                <a:ea typeface="Poppins"/>
                <a:cs typeface="Poppins"/>
                <a:sym typeface="Poppins"/>
              </a:rPr>
              <a:t>Union Consultation</a:t>
            </a:r>
          </a:p>
          <a:p>
            <a:pPr algn="ctr">
              <a:lnSpc>
                <a:spcPts val="5845"/>
              </a:lnSpc>
            </a:pPr>
            <a:r>
              <a:rPr lang="en-US" sz="3500">
                <a:solidFill>
                  <a:srgbClr val="000000"/>
                </a:solidFill>
                <a:latin typeface="Poppins"/>
                <a:ea typeface="Poppins"/>
                <a:cs typeface="Poppins"/>
                <a:sym typeface="Poppins"/>
              </a:rPr>
              <a:t>Teachers Evaluations</a:t>
            </a:r>
          </a:p>
          <a:p>
            <a:pPr algn="ctr">
              <a:lnSpc>
                <a:spcPts val="5845"/>
              </a:lnSpc>
            </a:pPr>
            <a:r>
              <a:rPr lang="en-US" sz="3500">
                <a:solidFill>
                  <a:srgbClr val="000000"/>
                </a:solidFill>
                <a:latin typeface="Poppins"/>
                <a:ea typeface="Poppins"/>
                <a:cs typeface="Poppins"/>
                <a:sym typeface="Poppins"/>
              </a:rPr>
              <a:t>District of Innovation</a:t>
            </a:r>
          </a:p>
        </p:txBody>
      </p:sp>
      <p:sp>
        <p:nvSpPr>
          <p:cNvPr id="20" name="TextBox 20"/>
          <p:cNvSpPr txBox="1"/>
          <p:nvPr/>
        </p:nvSpPr>
        <p:spPr>
          <a:xfrm>
            <a:off x="12413515" y="5539316"/>
            <a:ext cx="5212236" cy="2181860"/>
          </a:xfrm>
          <a:prstGeom prst="rect">
            <a:avLst/>
          </a:prstGeom>
        </p:spPr>
        <p:txBody>
          <a:bodyPr lIns="0" tIns="0" rIns="0" bIns="0" rtlCol="0" anchor="t">
            <a:spAutoFit/>
          </a:bodyPr>
          <a:lstStyle/>
          <a:p>
            <a:pPr algn="ctr">
              <a:lnSpc>
                <a:spcPts val="5845"/>
              </a:lnSpc>
            </a:pPr>
            <a:r>
              <a:rPr lang="en-US" sz="3500">
                <a:solidFill>
                  <a:srgbClr val="000000"/>
                </a:solidFill>
                <a:latin typeface="Poppins"/>
                <a:ea typeface="Poppins"/>
                <a:cs typeface="Poppins"/>
                <a:sym typeface="Poppins"/>
              </a:rPr>
              <a:t>Staff cuts</a:t>
            </a:r>
          </a:p>
          <a:p>
            <a:pPr algn="ctr">
              <a:lnSpc>
                <a:spcPts val="5845"/>
              </a:lnSpc>
            </a:pPr>
            <a:r>
              <a:rPr lang="en-US" sz="3500">
                <a:solidFill>
                  <a:srgbClr val="000000"/>
                </a:solidFill>
                <a:latin typeface="Poppins"/>
                <a:ea typeface="Poppins"/>
                <a:cs typeface="Poppins"/>
                <a:sym typeface="Poppins"/>
              </a:rPr>
              <a:t>Turnover</a:t>
            </a:r>
          </a:p>
          <a:p>
            <a:pPr algn="ctr">
              <a:lnSpc>
                <a:spcPts val="5845"/>
              </a:lnSpc>
            </a:pPr>
            <a:r>
              <a:rPr lang="en-US" sz="3500">
                <a:solidFill>
                  <a:srgbClr val="000000"/>
                </a:solidFill>
                <a:latin typeface="Poppins"/>
                <a:ea typeface="Poppins"/>
                <a:cs typeface="Poppins"/>
                <a:sym typeface="Poppins"/>
              </a:rPr>
              <a:t>Certifications</a:t>
            </a:r>
          </a:p>
        </p:txBody>
      </p:sp>
      <p:sp>
        <p:nvSpPr>
          <p:cNvPr id="21" name="TextBox 21"/>
          <p:cNvSpPr txBox="1"/>
          <p:nvPr/>
        </p:nvSpPr>
        <p:spPr>
          <a:xfrm>
            <a:off x="0" y="1596756"/>
            <a:ext cx="18288000" cy="1413144"/>
          </a:xfrm>
          <a:prstGeom prst="rect">
            <a:avLst/>
          </a:prstGeom>
        </p:spPr>
        <p:txBody>
          <a:bodyPr wrap="square" lIns="0" tIns="0" rIns="0" bIns="0" rtlCol="0" anchor="t">
            <a:spAutoFit/>
          </a:bodyPr>
          <a:lstStyle/>
          <a:p>
            <a:pPr algn="ctr">
              <a:lnSpc>
                <a:spcPts val="11597"/>
              </a:lnSpc>
            </a:pPr>
            <a:r>
              <a:rPr lang="en-US" sz="8284" spc="414" dirty="0">
                <a:solidFill>
                  <a:srgbClr val="000000"/>
                </a:solidFill>
                <a:latin typeface="Poppins"/>
                <a:ea typeface="Poppins"/>
                <a:cs typeface="Poppins"/>
                <a:sym typeface="Poppins"/>
              </a:rPr>
              <a:t>From a Teacher’s Perspective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76800" y="4876800"/>
            <a:ext cx="10287000" cy="533399"/>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282996" y="8336730"/>
            <a:ext cx="1491408" cy="1843141"/>
          </a:xfrm>
          <a:custGeom>
            <a:avLst/>
            <a:gdLst/>
            <a:ahLst/>
            <a:cxnLst/>
            <a:rect l="l" t="t" r="r" b="b"/>
            <a:pathLst>
              <a:path w="1491408" h="1843141">
                <a:moveTo>
                  <a:pt x="0" y="0"/>
                </a:moveTo>
                <a:lnTo>
                  <a:pt x="1491408" y="0"/>
                </a:lnTo>
                <a:lnTo>
                  <a:pt x="1491408" y="1843140"/>
                </a:lnTo>
                <a:lnTo>
                  <a:pt x="0" y="1843140"/>
                </a:lnTo>
                <a:lnTo>
                  <a:pt x="0" y="0"/>
                </a:lnTo>
                <a:close/>
              </a:path>
            </a:pathLst>
          </a:custGeom>
          <a:blipFill>
            <a:blip r:embed="rId4"/>
            <a:stretch>
              <a:fillRect/>
            </a:stretch>
          </a:blipFill>
        </p:spPr>
        <p:txBody>
          <a:bodyPr/>
          <a:lstStyle/>
          <a:p>
            <a:endParaRPr lang="en-US"/>
          </a:p>
        </p:txBody>
      </p:sp>
      <p:sp>
        <p:nvSpPr>
          <p:cNvPr id="4" name="AutoShape 4"/>
          <p:cNvSpPr/>
          <p:nvPr/>
        </p:nvSpPr>
        <p:spPr>
          <a:xfrm flipH="1" flipV="1">
            <a:off x="0" y="2019299"/>
            <a:ext cx="18288000" cy="96165"/>
          </a:xfrm>
          <a:prstGeom prst="line">
            <a:avLst/>
          </a:prstGeom>
          <a:ln w="85725" cap="rnd">
            <a:solidFill>
              <a:srgbClr val="0065B2"/>
            </a:solidFill>
            <a:prstDash val="solid"/>
            <a:headEnd type="none" w="sm" len="sm"/>
            <a:tailEnd type="none" w="sm" len="sm"/>
          </a:ln>
        </p:spPr>
        <p:txBody>
          <a:bodyPr/>
          <a:lstStyle/>
          <a:p>
            <a:endParaRPr lang="en-US"/>
          </a:p>
        </p:txBody>
      </p:sp>
      <p:sp>
        <p:nvSpPr>
          <p:cNvPr id="5" name="TextBox 5"/>
          <p:cNvSpPr txBox="1"/>
          <p:nvPr/>
        </p:nvSpPr>
        <p:spPr>
          <a:xfrm>
            <a:off x="1028700" y="414327"/>
            <a:ext cx="12230100" cy="1311898"/>
          </a:xfrm>
          <a:prstGeom prst="rect">
            <a:avLst/>
          </a:prstGeom>
        </p:spPr>
        <p:txBody>
          <a:bodyPr wrap="square" lIns="0" tIns="0" rIns="0" bIns="0" rtlCol="0" anchor="t">
            <a:spAutoFit/>
          </a:bodyPr>
          <a:lstStyle/>
          <a:p>
            <a:pPr algn="l">
              <a:lnSpc>
                <a:spcPts val="10640"/>
              </a:lnSpc>
            </a:pPr>
            <a:r>
              <a:rPr lang="en-US" sz="7600" dirty="0">
                <a:solidFill>
                  <a:srgbClr val="000000"/>
                </a:solidFill>
                <a:latin typeface="League Spartan"/>
                <a:ea typeface="League Spartan"/>
                <a:cs typeface="League Spartan"/>
                <a:sym typeface="League Spartan"/>
              </a:rPr>
              <a:t>Takeover Background</a:t>
            </a:r>
          </a:p>
        </p:txBody>
      </p:sp>
      <p:sp>
        <p:nvSpPr>
          <p:cNvPr id="6" name="TextBox 6"/>
          <p:cNvSpPr txBox="1"/>
          <p:nvPr/>
        </p:nvSpPr>
        <p:spPr>
          <a:xfrm>
            <a:off x="1164699" y="2405978"/>
            <a:ext cx="11003638" cy="6940169"/>
          </a:xfrm>
          <a:prstGeom prst="rect">
            <a:avLst/>
          </a:prstGeom>
        </p:spPr>
        <p:txBody>
          <a:bodyPr lIns="0" tIns="0" rIns="0" bIns="0" rtlCol="0" anchor="t">
            <a:spAutoFit/>
          </a:bodyPr>
          <a:lstStyle/>
          <a:p>
            <a:pPr algn="l">
              <a:lnSpc>
                <a:spcPts val="6958"/>
              </a:lnSpc>
            </a:pPr>
            <a:r>
              <a:rPr lang="en-US" sz="4900">
                <a:solidFill>
                  <a:srgbClr val="0265B2"/>
                </a:solidFill>
                <a:latin typeface="Poppins Bold"/>
                <a:ea typeface="Poppins Bold"/>
                <a:cs typeface="Poppins Bold"/>
                <a:sym typeface="Poppins Bold"/>
              </a:rPr>
              <a:t>Texas Education Agency (TEA)</a:t>
            </a:r>
          </a:p>
          <a:p>
            <a:pPr algn="l">
              <a:lnSpc>
                <a:spcPts val="6958"/>
              </a:lnSpc>
            </a:pPr>
            <a:r>
              <a:rPr lang="en-US" sz="4900">
                <a:solidFill>
                  <a:srgbClr val="0265B2"/>
                </a:solidFill>
                <a:latin typeface="Poppins Bold"/>
                <a:ea typeface="Poppins Bold"/>
                <a:cs typeface="Poppins Bold"/>
                <a:sym typeface="Poppins Bold"/>
              </a:rPr>
              <a:t>took over Houston ISD June 1, 2023</a:t>
            </a:r>
          </a:p>
          <a:p>
            <a:pPr algn="l">
              <a:lnSpc>
                <a:spcPts val="3549"/>
              </a:lnSpc>
            </a:pPr>
            <a:endParaRPr lang="en-US" sz="4900">
              <a:solidFill>
                <a:srgbClr val="0265B2"/>
              </a:solidFill>
              <a:latin typeface="Poppins Bold"/>
              <a:ea typeface="Poppins Bold"/>
              <a:cs typeface="Poppins Bold"/>
              <a:sym typeface="Poppins Bold"/>
            </a:endParaRPr>
          </a:p>
          <a:p>
            <a:pPr marL="1057911" lvl="1" indent="-528956" algn="l">
              <a:lnSpc>
                <a:spcPts val="6958"/>
              </a:lnSpc>
              <a:buFont typeface="Arial"/>
              <a:buChar char="•"/>
            </a:pPr>
            <a:r>
              <a:rPr lang="en-US" sz="4900">
                <a:solidFill>
                  <a:srgbClr val="000000"/>
                </a:solidFill>
                <a:latin typeface="Poppins"/>
                <a:ea typeface="Poppins"/>
                <a:cs typeface="Poppins"/>
                <a:sym typeface="Poppins"/>
              </a:rPr>
              <a:t>At the time, HISD was rated a B by the state’s grading system</a:t>
            </a:r>
          </a:p>
          <a:p>
            <a:pPr algn="l">
              <a:lnSpc>
                <a:spcPts val="2840"/>
              </a:lnSpc>
            </a:pPr>
            <a:endParaRPr lang="en-US" sz="4900">
              <a:solidFill>
                <a:srgbClr val="000000"/>
              </a:solidFill>
              <a:latin typeface="Poppins"/>
              <a:ea typeface="Poppins"/>
              <a:cs typeface="Poppins"/>
              <a:sym typeface="Poppins"/>
            </a:endParaRPr>
          </a:p>
          <a:p>
            <a:pPr marL="1057911" lvl="1" indent="-528956" algn="l">
              <a:lnSpc>
                <a:spcPts val="6958"/>
              </a:lnSpc>
              <a:spcBef>
                <a:spcPct val="0"/>
              </a:spcBef>
              <a:buFont typeface="Arial"/>
              <a:buChar char="•"/>
            </a:pPr>
            <a:r>
              <a:rPr lang="en-US" sz="4900">
                <a:solidFill>
                  <a:srgbClr val="000000"/>
                </a:solidFill>
                <a:latin typeface="Poppins"/>
                <a:ea typeface="Poppins"/>
                <a:cs typeface="Poppins"/>
                <a:sym typeface="Poppins"/>
              </a:rPr>
              <a:t>TEA Commissioner Mike Morath appointed Superintendent Mike Miles and 9 Board of Managers</a:t>
            </a:r>
          </a:p>
        </p:txBody>
      </p:sp>
      <p:grpSp>
        <p:nvGrpSpPr>
          <p:cNvPr id="7" name="Group 7"/>
          <p:cNvGrpSpPr/>
          <p:nvPr/>
        </p:nvGrpSpPr>
        <p:grpSpPr>
          <a:xfrm>
            <a:off x="12768329" y="0"/>
            <a:ext cx="5519671" cy="10287000"/>
            <a:chOff x="0" y="0"/>
            <a:chExt cx="7359562" cy="13716000"/>
          </a:xfrm>
        </p:grpSpPr>
        <p:pic>
          <p:nvPicPr>
            <p:cNvPr id="8" name="Picture 8"/>
            <p:cNvPicPr>
              <a:picLocks noChangeAspect="1"/>
            </p:cNvPicPr>
            <p:nvPr/>
          </p:nvPicPr>
          <p:blipFill>
            <a:blip r:embed="rId5"/>
            <a:srcRect l="29878" r="29878"/>
            <a:stretch>
              <a:fillRect/>
            </a:stretch>
          </p:blipFill>
          <p:spPr>
            <a:xfrm>
              <a:off x="0" y="0"/>
              <a:ext cx="7359562" cy="1371600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8700" y="4838700"/>
            <a:ext cx="10287000" cy="609600"/>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a:off x="0" y="2095500"/>
            <a:ext cx="13961827" cy="0"/>
          </a:xfrm>
          <a:prstGeom prst="line">
            <a:avLst/>
          </a:prstGeom>
          <a:ln w="85725" cap="rnd">
            <a:solidFill>
              <a:srgbClr val="0065B2"/>
            </a:solidFill>
            <a:prstDash val="solid"/>
            <a:headEnd type="none" w="sm" len="sm"/>
            <a:tailEnd type="none" w="sm" len="sm"/>
          </a:ln>
        </p:spPr>
        <p:txBody>
          <a:bodyPr/>
          <a:lstStyle/>
          <a:p>
            <a:endParaRPr lang="en-US"/>
          </a:p>
        </p:txBody>
      </p:sp>
      <p:sp>
        <p:nvSpPr>
          <p:cNvPr id="4" name="Freeform 4"/>
          <p:cNvSpPr/>
          <p:nvPr/>
        </p:nvSpPr>
        <p:spPr>
          <a:xfrm>
            <a:off x="13777471" y="7279980"/>
            <a:ext cx="4510529" cy="3007020"/>
          </a:xfrm>
          <a:custGeom>
            <a:avLst/>
            <a:gdLst/>
            <a:ahLst/>
            <a:cxnLst/>
            <a:rect l="l" t="t" r="r" b="b"/>
            <a:pathLst>
              <a:path w="4510529" h="3007020">
                <a:moveTo>
                  <a:pt x="0" y="0"/>
                </a:moveTo>
                <a:lnTo>
                  <a:pt x="4510529" y="0"/>
                </a:lnTo>
                <a:lnTo>
                  <a:pt x="4510529" y="3007020"/>
                </a:lnTo>
                <a:lnTo>
                  <a:pt x="0" y="3007020"/>
                </a:lnTo>
                <a:lnTo>
                  <a:pt x="0" y="0"/>
                </a:lnTo>
                <a:close/>
              </a:path>
            </a:pathLst>
          </a:custGeom>
          <a:blipFill>
            <a:blip r:embed="rId4"/>
            <a:stretch>
              <a:fillRect/>
            </a:stretch>
          </a:blipFill>
        </p:spPr>
        <p:txBody>
          <a:bodyPr/>
          <a:lstStyle/>
          <a:p>
            <a:endParaRPr lang="en-US"/>
          </a:p>
        </p:txBody>
      </p:sp>
      <p:sp>
        <p:nvSpPr>
          <p:cNvPr id="5" name="Freeform 5"/>
          <p:cNvSpPr/>
          <p:nvPr/>
        </p:nvSpPr>
        <p:spPr>
          <a:xfrm>
            <a:off x="13777471" y="0"/>
            <a:ext cx="4510529" cy="7093171"/>
          </a:xfrm>
          <a:custGeom>
            <a:avLst/>
            <a:gdLst/>
            <a:ahLst/>
            <a:cxnLst/>
            <a:rect l="l" t="t" r="r" b="b"/>
            <a:pathLst>
              <a:path w="4510529" h="7093171">
                <a:moveTo>
                  <a:pt x="0" y="0"/>
                </a:moveTo>
                <a:lnTo>
                  <a:pt x="4510529" y="0"/>
                </a:lnTo>
                <a:lnTo>
                  <a:pt x="4510529" y="7093171"/>
                </a:lnTo>
                <a:lnTo>
                  <a:pt x="0" y="7093171"/>
                </a:lnTo>
                <a:lnTo>
                  <a:pt x="0" y="0"/>
                </a:lnTo>
                <a:close/>
              </a:path>
            </a:pathLst>
          </a:custGeom>
          <a:blipFill>
            <a:blip r:embed="rId5"/>
            <a:stretch>
              <a:fillRect l="-113814" t="-42043" r="-179084" b="-24519"/>
            </a:stretch>
          </a:blipFill>
        </p:spPr>
        <p:txBody>
          <a:bodyPr/>
          <a:lstStyle/>
          <a:p>
            <a:endParaRPr lang="en-US"/>
          </a:p>
        </p:txBody>
      </p:sp>
      <p:sp>
        <p:nvSpPr>
          <p:cNvPr id="6" name="TextBox 6"/>
          <p:cNvSpPr txBox="1"/>
          <p:nvPr/>
        </p:nvSpPr>
        <p:spPr>
          <a:xfrm>
            <a:off x="1028700" y="389309"/>
            <a:ext cx="11266587" cy="1417949"/>
          </a:xfrm>
          <a:prstGeom prst="rect">
            <a:avLst/>
          </a:prstGeom>
        </p:spPr>
        <p:txBody>
          <a:bodyPr lIns="0" tIns="0" rIns="0" bIns="0" rtlCol="0" anchor="t">
            <a:spAutoFit/>
          </a:bodyPr>
          <a:lstStyle/>
          <a:p>
            <a:pPr algn="l">
              <a:lnSpc>
                <a:spcPts val="11620"/>
              </a:lnSpc>
            </a:pPr>
            <a:r>
              <a:rPr lang="en-US" sz="8300">
                <a:solidFill>
                  <a:srgbClr val="000000"/>
                </a:solidFill>
                <a:latin typeface="League Spartan"/>
                <a:ea typeface="League Spartan"/>
                <a:cs typeface="League Spartan"/>
                <a:sym typeface="League Spartan"/>
              </a:rPr>
              <a:t>Loss of Local Control</a:t>
            </a:r>
          </a:p>
        </p:txBody>
      </p:sp>
      <p:sp>
        <p:nvSpPr>
          <p:cNvPr id="7" name="TextBox 7"/>
          <p:cNvSpPr txBox="1"/>
          <p:nvPr/>
        </p:nvSpPr>
        <p:spPr>
          <a:xfrm>
            <a:off x="1028700" y="2291678"/>
            <a:ext cx="10951586" cy="7723226"/>
          </a:xfrm>
          <a:prstGeom prst="rect">
            <a:avLst/>
          </a:prstGeom>
        </p:spPr>
        <p:txBody>
          <a:bodyPr lIns="0" tIns="0" rIns="0" bIns="0" rtlCol="0" anchor="t">
            <a:spAutoFit/>
          </a:bodyPr>
          <a:lstStyle/>
          <a:p>
            <a:pPr algn="l">
              <a:lnSpc>
                <a:spcPts val="6526"/>
              </a:lnSpc>
            </a:pPr>
            <a:r>
              <a:rPr lang="en-US" sz="4596">
                <a:solidFill>
                  <a:srgbClr val="0265B2"/>
                </a:solidFill>
                <a:latin typeface="Poppins Bold"/>
                <a:ea typeface="Poppins Bold"/>
                <a:cs typeface="Poppins Bold"/>
                <a:sym typeface="Poppins Bold"/>
              </a:rPr>
              <a:t>Elected school board trustees still hold office, but no longer have authority to make decisions or vote</a:t>
            </a:r>
          </a:p>
          <a:p>
            <a:pPr algn="l">
              <a:lnSpc>
                <a:spcPts val="2840"/>
              </a:lnSpc>
            </a:pPr>
            <a:endParaRPr lang="en-US" sz="4596">
              <a:solidFill>
                <a:srgbClr val="0265B2"/>
              </a:solidFill>
              <a:latin typeface="Poppins Bold"/>
              <a:ea typeface="Poppins Bold"/>
              <a:cs typeface="Poppins Bold"/>
              <a:sym typeface="Poppins Bold"/>
            </a:endParaRPr>
          </a:p>
          <a:p>
            <a:pPr marL="798044" lvl="1" indent="-399022" algn="l">
              <a:lnSpc>
                <a:spcPts val="5248"/>
              </a:lnSpc>
              <a:buFont typeface="Arial"/>
              <a:buChar char="•"/>
            </a:pPr>
            <a:r>
              <a:rPr lang="en-US" sz="3696">
                <a:solidFill>
                  <a:srgbClr val="000000"/>
                </a:solidFill>
                <a:latin typeface="Poppins"/>
                <a:ea typeface="Poppins"/>
                <a:cs typeface="Poppins"/>
                <a:sym typeface="Poppins"/>
              </a:rPr>
              <a:t>The Board of Managers have no accountability to the public, only to one single person, Commissioner Mike Morath</a:t>
            </a:r>
          </a:p>
          <a:p>
            <a:pPr algn="l">
              <a:lnSpc>
                <a:spcPts val="2130"/>
              </a:lnSpc>
            </a:pPr>
            <a:r>
              <a:rPr lang="en-US" sz="1500">
                <a:solidFill>
                  <a:srgbClr val="000000"/>
                </a:solidFill>
                <a:latin typeface="Poppins"/>
                <a:ea typeface="Poppins"/>
                <a:cs typeface="Poppins"/>
                <a:sym typeface="Poppins"/>
              </a:rPr>
              <a:t> </a:t>
            </a:r>
          </a:p>
          <a:p>
            <a:pPr marL="798044" lvl="1" indent="-399022" algn="l">
              <a:lnSpc>
                <a:spcPts val="5248"/>
              </a:lnSpc>
              <a:spcBef>
                <a:spcPct val="0"/>
              </a:spcBef>
              <a:buFont typeface="Arial"/>
              <a:buChar char="•"/>
            </a:pPr>
            <a:r>
              <a:rPr lang="en-US" sz="3696">
                <a:solidFill>
                  <a:srgbClr val="000000"/>
                </a:solidFill>
                <a:latin typeface="Poppins"/>
                <a:ea typeface="Poppins"/>
                <a:cs typeface="Poppins"/>
                <a:sym typeface="Poppins"/>
              </a:rPr>
              <a:t>Members of the Board of Managers are not representative of the district. None live in or have children who attend NES schools, where the impacts are most significant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76800" y="4876800"/>
            <a:ext cx="10287000" cy="533399"/>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flipV="1">
            <a:off x="-1" y="1856790"/>
            <a:ext cx="12762640" cy="42862"/>
          </a:xfrm>
          <a:prstGeom prst="line">
            <a:avLst/>
          </a:prstGeom>
          <a:ln w="85725" cap="rnd">
            <a:solidFill>
              <a:srgbClr val="0065B2"/>
            </a:solidFill>
            <a:prstDash val="solid"/>
            <a:headEnd type="none" w="sm" len="sm"/>
            <a:tailEnd type="none" w="sm" len="sm"/>
          </a:ln>
        </p:spPr>
        <p:txBody>
          <a:bodyPr/>
          <a:lstStyle/>
          <a:p>
            <a:endParaRPr lang="en-US"/>
          </a:p>
        </p:txBody>
      </p:sp>
      <p:sp>
        <p:nvSpPr>
          <p:cNvPr id="4" name="TextBox 4"/>
          <p:cNvSpPr txBox="1"/>
          <p:nvPr/>
        </p:nvSpPr>
        <p:spPr>
          <a:xfrm>
            <a:off x="838203" y="2325637"/>
            <a:ext cx="7840434" cy="6992811"/>
          </a:xfrm>
          <a:prstGeom prst="rect">
            <a:avLst/>
          </a:prstGeom>
        </p:spPr>
        <p:txBody>
          <a:bodyPr lIns="0" tIns="0" rIns="0" bIns="0" rtlCol="0" anchor="t">
            <a:spAutoFit/>
          </a:bodyPr>
          <a:lstStyle/>
          <a:p>
            <a:pPr algn="l">
              <a:lnSpc>
                <a:spcPts val="6958"/>
              </a:lnSpc>
            </a:pPr>
            <a:r>
              <a:rPr lang="en-US" sz="4900" dirty="0">
                <a:solidFill>
                  <a:srgbClr val="0265B2"/>
                </a:solidFill>
                <a:latin typeface="Poppins Bold"/>
                <a:ea typeface="Poppins Bold"/>
                <a:cs typeface="Poppins Bold"/>
                <a:sym typeface="Poppins Bold"/>
              </a:rPr>
              <a:t>New Education System</a:t>
            </a:r>
          </a:p>
          <a:p>
            <a:pPr algn="l">
              <a:lnSpc>
                <a:spcPts val="1562"/>
              </a:lnSpc>
            </a:pPr>
            <a:endParaRPr lang="en-US" sz="4900" dirty="0">
              <a:solidFill>
                <a:srgbClr val="0265B2"/>
              </a:solidFill>
              <a:latin typeface="Poppins Bold"/>
              <a:ea typeface="Poppins Bold"/>
              <a:cs typeface="Poppins Bold"/>
              <a:sym typeface="Poppins Bold"/>
            </a:endParaRPr>
          </a:p>
          <a:p>
            <a:pPr algn="l">
              <a:lnSpc>
                <a:spcPts val="3398"/>
              </a:lnSpc>
            </a:pPr>
            <a:r>
              <a:rPr lang="en-US" sz="2296" dirty="0">
                <a:solidFill>
                  <a:srgbClr val="000000"/>
                </a:solidFill>
                <a:latin typeface="Poppins"/>
                <a:ea typeface="Poppins"/>
                <a:cs typeface="Poppins"/>
                <a:sym typeface="Poppins"/>
              </a:rPr>
              <a:t>Described by Supt Miles as a program to bring additional resources to underperforming campuses.</a:t>
            </a:r>
          </a:p>
          <a:p>
            <a:pPr algn="l">
              <a:lnSpc>
                <a:spcPts val="2954"/>
              </a:lnSpc>
            </a:pPr>
            <a:endParaRPr lang="en-US" sz="2296" dirty="0">
              <a:solidFill>
                <a:srgbClr val="000000"/>
              </a:solidFill>
              <a:latin typeface="Poppins"/>
              <a:ea typeface="Poppins"/>
              <a:cs typeface="Poppins"/>
              <a:sym typeface="Poppins"/>
            </a:endParaRPr>
          </a:p>
          <a:p>
            <a:pPr marL="538971" lvl="1" indent="-269485" algn="l">
              <a:lnSpc>
                <a:spcPts val="3694"/>
              </a:lnSpc>
              <a:buFont typeface="Arial"/>
              <a:buChar char="•"/>
            </a:pPr>
            <a:r>
              <a:rPr lang="en-US" sz="2496" dirty="0">
                <a:solidFill>
                  <a:srgbClr val="000000"/>
                </a:solidFill>
                <a:latin typeface="Poppins"/>
                <a:ea typeface="Poppins"/>
                <a:cs typeface="Poppins"/>
                <a:sym typeface="Poppins"/>
              </a:rPr>
              <a:t>Started with 28 schools, then 85, now 130</a:t>
            </a:r>
          </a:p>
          <a:p>
            <a:pPr marL="538971" lvl="1" indent="-269485" algn="l">
              <a:lnSpc>
                <a:spcPts val="3694"/>
              </a:lnSpc>
              <a:buFont typeface="Arial"/>
              <a:buChar char="•"/>
            </a:pPr>
            <a:r>
              <a:rPr lang="en-US" sz="2496" dirty="0">
                <a:solidFill>
                  <a:srgbClr val="000000"/>
                </a:solidFill>
                <a:latin typeface="Poppins"/>
                <a:ea typeface="Poppins"/>
                <a:cs typeface="Poppins"/>
                <a:sym typeface="Poppins"/>
              </a:rPr>
              <a:t>Highest student populations of economically disadvantaged students of color</a:t>
            </a:r>
          </a:p>
          <a:p>
            <a:pPr marL="538971" lvl="1" indent="-269485" algn="l">
              <a:lnSpc>
                <a:spcPts val="3694"/>
              </a:lnSpc>
              <a:buFont typeface="Arial"/>
              <a:buChar char="•"/>
            </a:pPr>
            <a:r>
              <a:rPr lang="en-US" sz="2496" dirty="0">
                <a:solidFill>
                  <a:srgbClr val="000000"/>
                </a:solidFill>
                <a:latin typeface="Poppins"/>
                <a:ea typeface="Poppins"/>
                <a:cs typeface="Poppins"/>
                <a:sym typeface="Poppins"/>
              </a:rPr>
              <a:t>Principal no longer has autonomy</a:t>
            </a:r>
          </a:p>
          <a:p>
            <a:pPr marL="538971" lvl="1" indent="-269485" algn="l">
              <a:lnSpc>
                <a:spcPts val="3694"/>
              </a:lnSpc>
              <a:buFont typeface="Arial"/>
              <a:buChar char="•"/>
            </a:pPr>
            <a:r>
              <a:rPr lang="en-US" sz="2496" dirty="0">
                <a:solidFill>
                  <a:srgbClr val="000000"/>
                </a:solidFill>
                <a:latin typeface="Poppins"/>
                <a:ea typeface="Poppins"/>
                <a:cs typeface="Poppins"/>
                <a:sym typeface="Poppins"/>
              </a:rPr>
              <a:t>No peer reviewed research shows that NES improves academic performance</a:t>
            </a:r>
          </a:p>
          <a:p>
            <a:pPr marL="538971" lvl="1" indent="-269485" algn="l">
              <a:lnSpc>
                <a:spcPts val="3694"/>
              </a:lnSpc>
              <a:buFont typeface="Arial"/>
              <a:buChar char="•"/>
            </a:pPr>
            <a:r>
              <a:rPr lang="en-US" sz="2496" dirty="0">
                <a:solidFill>
                  <a:srgbClr val="000000"/>
                </a:solidFill>
                <a:latin typeface="Poppins"/>
                <a:ea typeface="Poppins"/>
                <a:cs typeface="Poppins"/>
                <a:sym typeface="Poppins"/>
              </a:rPr>
              <a:t>Many NES policies are actually outdated and not best education practices and proven methods to improving academic performance</a:t>
            </a:r>
          </a:p>
        </p:txBody>
      </p:sp>
      <p:sp>
        <p:nvSpPr>
          <p:cNvPr id="5" name="Freeform 5"/>
          <p:cNvSpPr/>
          <p:nvPr/>
        </p:nvSpPr>
        <p:spPr>
          <a:xfrm>
            <a:off x="8952132" y="22306"/>
            <a:ext cx="9438507" cy="10264694"/>
          </a:xfrm>
          <a:custGeom>
            <a:avLst/>
            <a:gdLst/>
            <a:ahLst/>
            <a:cxnLst/>
            <a:rect l="l" t="t" r="r" b="b"/>
            <a:pathLst>
              <a:path w="9438507" h="10264694">
                <a:moveTo>
                  <a:pt x="0" y="0"/>
                </a:moveTo>
                <a:lnTo>
                  <a:pt x="9438507" y="0"/>
                </a:lnTo>
                <a:lnTo>
                  <a:pt x="9438507" y="10264694"/>
                </a:lnTo>
                <a:lnTo>
                  <a:pt x="0" y="10264694"/>
                </a:lnTo>
                <a:lnTo>
                  <a:pt x="0" y="0"/>
                </a:lnTo>
                <a:close/>
              </a:path>
            </a:pathLst>
          </a:custGeom>
          <a:blipFill>
            <a:blip r:embed="rId4"/>
            <a:stretch>
              <a:fillRect l="-30314" t="-25281" r="-100243" b="-16051"/>
            </a:stretch>
          </a:blipFill>
          <a:ln w="85725" cap="sq">
            <a:solidFill>
              <a:srgbClr val="0065B2"/>
            </a:solidFill>
            <a:prstDash val="solid"/>
            <a:miter/>
          </a:ln>
        </p:spPr>
        <p:txBody>
          <a:bodyPr/>
          <a:lstStyle/>
          <a:p>
            <a:endParaRPr lang="en-US"/>
          </a:p>
        </p:txBody>
      </p:sp>
      <p:sp>
        <p:nvSpPr>
          <p:cNvPr id="6" name="TextBox 6"/>
          <p:cNvSpPr txBox="1"/>
          <p:nvPr/>
        </p:nvSpPr>
        <p:spPr>
          <a:xfrm>
            <a:off x="840425" y="389309"/>
            <a:ext cx="7507709" cy="1467481"/>
          </a:xfrm>
          <a:prstGeom prst="rect">
            <a:avLst/>
          </a:prstGeom>
        </p:spPr>
        <p:txBody>
          <a:bodyPr lIns="0" tIns="0" rIns="0" bIns="0" rtlCol="0" anchor="t">
            <a:spAutoFit/>
          </a:bodyPr>
          <a:lstStyle/>
          <a:p>
            <a:pPr algn="l">
              <a:lnSpc>
                <a:spcPts val="12040"/>
              </a:lnSpc>
            </a:pPr>
            <a:r>
              <a:rPr lang="en-US" sz="8000" dirty="0">
                <a:solidFill>
                  <a:srgbClr val="000000"/>
                </a:solidFill>
                <a:latin typeface="League Spartan"/>
                <a:ea typeface="League Spartan"/>
                <a:cs typeface="League Spartan"/>
                <a:sym typeface="League Spartan"/>
              </a:rPr>
              <a:t>What is 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7" y="4861146"/>
            <a:ext cx="10287000" cy="564708"/>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AutoShape 3"/>
          <p:cNvSpPr/>
          <p:nvPr/>
        </p:nvSpPr>
        <p:spPr>
          <a:xfrm flipH="1">
            <a:off x="-1" y="1638300"/>
            <a:ext cx="18426375" cy="0"/>
          </a:xfrm>
          <a:prstGeom prst="line">
            <a:avLst/>
          </a:prstGeom>
          <a:ln w="85725" cap="rnd">
            <a:solidFill>
              <a:srgbClr val="0065B2"/>
            </a:solidFill>
            <a:prstDash val="solid"/>
            <a:headEnd type="none" w="sm" len="sm"/>
            <a:tailEnd type="none" w="sm" len="sm"/>
          </a:ln>
        </p:spPr>
        <p:txBody>
          <a:bodyPr/>
          <a:lstStyle/>
          <a:p>
            <a:endParaRPr lang="en-US"/>
          </a:p>
        </p:txBody>
      </p:sp>
      <p:sp>
        <p:nvSpPr>
          <p:cNvPr id="4" name="Freeform 4"/>
          <p:cNvSpPr/>
          <p:nvPr/>
        </p:nvSpPr>
        <p:spPr>
          <a:xfrm>
            <a:off x="8554943" y="1767581"/>
            <a:ext cx="9733057" cy="8519419"/>
          </a:xfrm>
          <a:custGeom>
            <a:avLst/>
            <a:gdLst/>
            <a:ahLst/>
            <a:cxnLst/>
            <a:rect l="l" t="t" r="r" b="b"/>
            <a:pathLst>
              <a:path w="9733057" h="8519419">
                <a:moveTo>
                  <a:pt x="0" y="0"/>
                </a:moveTo>
                <a:lnTo>
                  <a:pt x="9733057" y="0"/>
                </a:lnTo>
                <a:lnTo>
                  <a:pt x="9733057" y="8519419"/>
                </a:lnTo>
                <a:lnTo>
                  <a:pt x="0" y="8519419"/>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73618" y="150266"/>
            <a:ext cx="15637981"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New Education System</a:t>
            </a:r>
          </a:p>
        </p:txBody>
      </p:sp>
      <p:sp>
        <p:nvSpPr>
          <p:cNvPr id="6" name="TextBox 6"/>
          <p:cNvSpPr txBox="1"/>
          <p:nvPr/>
        </p:nvSpPr>
        <p:spPr>
          <a:xfrm>
            <a:off x="973619" y="3766535"/>
            <a:ext cx="6956348" cy="5103661"/>
          </a:xfrm>
          <a:prstGeom prst="rect">
            <a:avLst/>
          </a:prstGeom>
        </p:spPr>
        <p:txBody>
          <a:bodyPr lIns="0" tIns="0" rIns="0" bIns="0" rtlCol="0" anchor="t">
            <a:spAutoFit/>
          </a:bodyPr>
          <a:lstStyle/>
          <a:p>
            <a:pPr marL="990192" lvl="1" indent="-495096" algn="l">
              <a:lnSpc>
                <a:spcPts val="6787"/>
              </a:lnSpc>
              <a:buFont typeface="Arial"/>
              <a:buChar char="•"/>
            </a:pPr>
            <a:r>
              <a:rPr lang="en-US" sz="4586">
                <a:solidFill>
                  <a:srgbClr val="000000"/>
                </a:solidFill>
                <a:latin typeface="Poppins"/>
                <a:ea typeface="Poppins"/>
                <a:cs typeface="Poppins"/>
                <a:sym typeface="Poppins"/>
              </a:rPr>
              <a:t>Library programs have been removed from all NES schools and many non-NES schools. Only 40 remain in HISD</a:t>
            </a:r>
          </a:p>
        </p:txBody>
      </p:sp>
      <p:sp>
        <p:nvSpPr>
          <p:cNvPr id="7" name="TextBox 7"/>
          <p:cNvSpPr txBox="1"/>
          <p:nvPr/>
        </p:nvSpPr>
        <p:spPr>
          <a:xfrm>
            <a:off x="1081651" y="2124425"/>
            <a:ext cx="8788676" cy="1099185"/>
          </a:xfrm>
          <a:prstGeom prst="rect">
            <a:avLst/>
          </a:prstGeom>
        </p:spPr>
        <p:txBody>
          <a:bodyPr lIns="0" tIns="0" rIns="0" bIns="0" rtlCol="0" anchor="t">
            <a:spAutoFit/>
          </a:bodyPr>
          <a:lstStyle/>
          <a:p>
            <a:pPr algn="l">
              <a:lnSpc>
                <a:spcPts val="8519"/>
              </a:lnSpc>
            </a:pPr>
            <a:r>
              <a:rPr lang="en-US" sz="5999">
                <a:solidFill>
                  <a:srgbClr val="0265B2"/>
                </a:solidFill>
                <a:latin typeface="Poppins Bold"/>
                <a:ea typeface="Poppins Bold"/>
                <a:cs typeface="Poppins Bold"/>
                <a:sym typeface="Poppins Bold"/>
              </a:rPr>
              <a:t>Books &amp; Libraries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61146" y="4861146"/>
            <a:ext cx="10287000" cy="564707"/>
          </a:xfrm>
          <a:custGeom>
            <a:avLst/>
            <a:gdLst/>
            <a:ahLst/>
            <a:cxnLst/>
            <a:rect l="l" t="t" r="r" b="b"/>
            <a:pathLst>
              <a:path w="10287000" h="760245">
                <a:moveTo>
                  <a:pt x="0" y="0"/>
                </a:moveTo>
                <a:lnTo>
                  <a:pt x="10287000" y="0"/>
                </a:lnTo>
                <a:lnTo>
                  <a:pt x="10287000" y="760246"/>
                </a:lnTo>
                <a:lnTo>
                  <a:pt x="0" y="760246"/>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txBody>
          <a:bodyPr/>
          <a:lstStyle/>
          <a:p>
            <a:endParaRPr lang="en-US"/>
          </a:p>
        </p:txBody>
      </p:sp>
      <p:sp>
        <p:nvSpPr>
          <p:cNvPr id="3" name="Freeform 3"/>
          <p:cNvSpPr/>
          <p:nvPr/>
        </p:nvSpPr>
        <p:spPr>
          <a:xfrm>
            <a:off x="9762295" y="1782437"/>
            <a:ext cx="8525705" cy="4640345"/>
          </a:xfrm>
          <a:custGeom>
            <a:avLst/>
            <a:gdLst/>
            <a:ahLst/>
            <a:cxnLst/>
            <a:rect l="l" t="t" r="r" b="b"/>
            <a:pathLst>
              <a:path w="18918465" h="4640345">
                <a:moveTo>
                  <a:pt x="0" y="0"/>
                </a:moveTo>
                <a:lnTo>
                  <a:pt x="18918465" y="0"/>
                </a:lnTo>
                <a:lnTo>
                  <a:pt x="18918465" y="4640345"/>
                </a:lnTo>
                <a:lnTo>
                  <a:pt x="0" y="4640345"/>
                </a:lnTo>
                <a:lnTo>
                  <a:pt x="0" y="0"/>
                </a:lnTo>
                <a:close/>
              </a:path>
            </a:pathLst>
          </a:custGeom>
          <a:blipFill>
            <a:blip r:embed="rId4"/>
            <a:stretch>
              <a:fillRect t="-12990" r="-121899" b="-294704"/>
            </a:stretch>
          </a:blipFill>
        </p:spPr>
        <p:txBody>
          <a:bodyPr/>
          <a:lstStyle/>
          <a:p>
            <a:endParaRPr lang="en-US"/>
          </a:p>
        </p:txBody>
      </p:sp>
      <p:sp>
        <p:nvSpPr>
          <p:cNvPr id="4" name="AutoShape 4"/>
          <p:cNvSpPr/>
          <p:nvPr/>
        </p:nvSpPr>
        <p:spPr>
          <a:xfrm flipH="1">
            <a:off x="-2" y="1782437"/>
            <a:ext cx="18288001" cy="17542"/>
          </a:xfrm>
          <a:prstGeom prst="line">
            <a:avLst/>
          </a:prstGeom>
          <a:ln w="85725" cap="rnd">
            <a:solidFill>
              <a:srgbClr val="0065B2"/>
            </a:solidFill>
            <a:prstDash val="solid"/>
            <a:headEnd type="none" w="sm" len="sm"/>
            <a:tailEnd type="none" w="sm" len="sm"/>
          </a:ln>
        </p:spPr>
        <p:txBody>
          <a:bodyPr/>
          <a:lstStyle/>
          <a:p>
            <a:endParaRPr lang="en-US"/>
          </a:p>
        </p:txBody>
      </p:sp>
      <p:sp>
        <p:nvSpPr>
          <p:cNvPr id="5" name="TextBox 5"/>
          <p:cNvSpPr txBox="1"/>
          <p:nvPr/>
        </p:nvSpPr>
        <p:spPr>
          <a:xfrm>
            <a:off x="973618" y="150266"/>
            <a:ext cx="15409381" cy="1485022"/>
          </a:xfrm>
          <a:prstGeom prst="rect">
            <a:avLst/>
          </a:prstGeom>
        </p:spPr>
        <p:txBody>
          <a:bodyPr wrap="square" lIns="0" tIns="0" rIns="0" bIns="0" rtlCol="0" anchor="t">
            <a:spAutoFit/>
          </a:bodyPr>
          <a:lstStyle/>
          <a:p>
            <a:pPr algn="l">
              <a:lnSpc>
                <a:spcPts val="12040"/>
              </a:lnSpc>
            </a:pPr>
            <a:r>
              <a:rPr lang="en-US" sz="8600" dirty="0">
                <a:solidFill>
                  <a:srgbClr val="000000"/>
                </a:solidFill>
                <a:latin typeface="League Spartan"/>
                <a:ea typeface="League Spartan"/>
                <a:cs typeface="League Spartan"/>
                <a:sym typeface="League Spartan"/>
              </a:rPr>
              <a:t>New Education System</a:t>
            </a:r>
          </a:p>
        </p:txBody>
      </p:sp>
      <p:sp>
        <p:nvSpPr>
          <p:cNvPr id="6" name="TextBox 6"/>
          <p:cNvSpPr txBox="1"/>
          <p:nvPr/>
        </p:nvSpPr>
        <p:spPr>
          <a:xfrm>
            <a:off x="973619" y="1982099"/>
            <a:ext cx="8788676" cy="849756"/>
          </a:xfrm>
          <a:prstGeom prst="rect">
            <a:avLst/>
          </a:prstGeom>
        </p:spPr>
        <p:txBody>
          <a:bodyPr lIns="0" tIns="0" rIns="0" bIns="0" rtlCol="0" anchor="t">
            <a:spAutoFit/>
          </a:bodyPr>
          <a:lstStyle/>
          <a:p>
            <a:pPr algn="l">
              <a:lnSpc>
                <a:spcPts val="6674"/>
              </a:lnSpc>
            </a:pPr>
            <a:r>
              <a:rPr lang="en-US" sz="4700">
                <a:solidFill>
                  <a:srgbClr val="0265B2"/>
                </a:solidFill>
                <a:latin typeface="Poppins Bold"/>
                <a:ea typeface="Poppins Bold"/>
                <a:cs typeface="Poppins Bold"/>
                <a:sym typeface="Poppins Bold"/>
              </a:rPr>
              <a:t>Books &amp; Libraries</a:t>
            </a:r>
          </a:p>
        </p:txBody>
      </p:sp>
      <p:sp>
        <p:nvSpPr>
          <p:cNvPr id="7" name="TextBox 7"/>
          <p:cNvSpPr txBox="1"/>
          <p:nvPr/>
        </p:nvSpPr>
        <p:spPr>
          <a:xfrm>
            <a:off x="973619" y="2908055"/>
            <a:ext cx="8379767" cy="5465605"/>
          </a:xfrm>
          <a:prstGeom prst="rect">
            <a:avLst/>
          </a:prstGeom>
        </p:spPr>
        <p:txBody>
          <a:bodyPr lIns="0" tIns="0" rIns="0" bIns="0" rtlCol="0" anchor="t">
            <a:spAutoFit/>
          </a:bodyPr>
          <a:lstStyle/>
          <a:p>
            <a:pPr algn="l">
              <a:lnSpc>
                <a:spcPts val="1332"/>
              </a:lnSpc>
            </a:pPr>
            <a:endParaRPr dirty="0"/>
          </a:p>
          <a:p>
            <a:pPr marL="626111" lvl="1" indent="-313055" algn="l">
              <a:lnSpc>
                <a:spcPts val="4292"/>
              </a:lnSpc>
              <a:buFont typeface="Arial"/>
              <a:buChar char="•"/>
            </a:pPr>
            <a:r>
              <a:rPr lang="en-US" sz="2900" dirty="0">
                <a:solidFill>
                  <a:srgbClr val="000000"/>
                </a:solidFill>
                <a:latin typeface="Poppins"/>
                <a:ea typeface="Poppins"/>
                <a:cs typeface="Poppins"/>
                <a:sym typeface="Poppins"/>
              </a:rPr>
              <a:t>To combat learning loss after COVID, Houston ISD spent $7.4 million federal dollars to upgrade its school libraries to meet state standards</a:t>
            </a:r>
          </a:p>
          <a:p>
            <a:pPr algn="l">
              <a:lnSpc>
                <a:spcPts val="2220"/>
              </a:lnSpc>
            </a:pPr>
            <a:endParaRPr lang="en-US" sz="2900" dirty="0">
              <a:solidFill>
                <a:srgbClr val="000000"/>
              </a:solidFill>
              <a:latin typeface="Poppins"/>
              <a:ea typeface="Poppins"/>
              <a:cs typeface="Poppins"/>
              <a:sym typeface="Poppins"/>
            </a:endParaRPr>
          </a:p>
          <a:p>
            <a:pPr marL="626111" lvl="1" indent="-313055" algn="l">
              <a:lnSpc>
                <a:spcPts val="4292"/>
              </a:lnSpc>
              <a:buFont typeface="Arial"/>
              <a:buChar char="•"/>
            </a:pPr>
            <a:r>
              <a:rPr lang="en-US" sz="2900" dirty="0">
                <a:solidFill>
                  <a:srgbClr val="000000"/>
                </a:solidFill>
                <a:latin typeface="Poppins"/>
                <a:ea typeface="Poppins"/>
                <a:cs typeface="Poppins"/>
                <a:sym typeface="Poppins"/>
              </a:rPr>
              <a:t>Libraries are now “Team Centers” where students are sent if they are having disciplinary issues</a:t>
            </a:r>
          </a:p>
          <a:p>
            <a:pPr algn="l">
              <a:lnSpc>
                <a:spcPts val="1479"/>
              </a:lnSpc>
            </a:pPr>
            <a:endParaRPr lang="en-US" sz="2900" dirty="0">
              <a:solidFill>
                <a:srgbClr val="000000"/>
              </a:solidFill>
              <a:latin typeface="Poppins"/>
              <a:ea typeface="Poppins"/>
              <a:cs typeface="Poppins"/>
              <a:sym typeface="Poppins"/>
            </a:endParaRPr>
          </a:p>
          <a:p>
            <a:pPr marL="626111" lvl="1" indent="-313055" algn="l">
              <a:lnSpc>
                <a:spcPts val="4292"/>
              </a:lnSpc>
              <a:buFont typeface="Arial"/>
              <a:buChar char="•"/>
            </a:pPr>
            <a:r>
              <a:rPr lang="en-US" sz="2900" dirty="0">
                <a:solidFill>
                  <a:srgbClr val="000000"/>
                </a:solidFill>
                <a:latin typeface="Poppins"/>
                <a:ea typeface="Poppins"/>
                <a:cs typeface="Poppins"/>
                <a:sym typeface="Poppins"/>
              </a:rPr>
              <a:t>Books were removed from the libraries and we don’t know where they ended up</a:t>
            </a:r>
          </a:p>
        </p:txBody>
      </p:sp>
      <p:sp>
        <p:nvSpPr>
          <p:cNvPr id="8" name="Freeform 8"/>
          <p:cNvSpPr/>
          <p:nvPr/>
        </p:nvSpPr>
        <p:spPr>
          <a:xfrm>
            <a:off x="9762295" y="6587473"/>
            <a:ext cx="8525705" cy="3699527"/>
          </a:xfrm>
          <a:custGeom>
            <a:avLst/>
            <a:gdLst/>
            <a:ahLst/>
            <a:cxnLst/>
            <a:rect l="l" t="t" r="r" b="b"/>
            <a:pathLst>
              <a:path w="10545695" h="4201436">
                <a:moveTo>
                  <a:pt x="0" y="0"/>
                </a:moveTo>
                <a:lnTo>
                  <a:pt x="10545695" y="0"/>
                </a:lnTo>
                <a:lnTo>
                  <a:pt x="10545695" y="4201436"/>
                </a:lnTo>
                <a:lnTo>
                  <a:pt x="0" y="4201436"/>
                </a:lnTo>
                <a:lnTo>
                  <a:pt x="0" y="0"/>
                </a:lnTo>
                <a:close/>
              </a:path>
            </a:pathLst>
          </a:custGeom>
          <a:blipFill>
            <a:blip r:embed="rId4"/>
            <a:stretch>
              <a:fillRect l="-23908" t="-235615" r="-27611" b="-13567"/>
            </a:stretch>
          </a:blipFill>
        </p:spPr>
        <p:txBody>
          <a:bodyPr/>
          <a:lstStyle/>
          <a:p>
            <a:endParaRPr lang="en-US"/>
          </a:p>
        </p:txBody>
      </p:sp>
      <p:sp>
        <p:nvSpPr>
          <p:cNvPr id="9" name="TextBox 9"/>
          <p:cNvSpPr txBox="1"/>
          <p:nvPr/>
        </p:nvSpPr>
        <p:spPr>
          <a:xfrm>
            <a:off x="1028700" y="8716766"/>
            <a:ext cx="8379767" cy="1254317"/>
          </a:xfrm>
          <a:prstGeom prst="rect">
            <a:avLst/>
          </a:prstGeom>
        </p:spPr>
        <p:txBody>
          <a:bodyPr lIns="0" tIns="0" rIns="0" bIns="0" rtlCol="0" anchor="t">
            <a:spAutoFit/>
          </a:bodyPr>
          <a:lstStyle/>
          <a:p>
            <a:pPr algn="l">
              <a:lnSpc>
                <a:spcPts val="4921"/>
              </a:lnSpc>
            </a:pPr>
            <a:r>
              <a:rPr lang="en-US" sz="4393">
                <a:solidFill>
                  <a:srgbClr val="000000"/>
                </a:solidFill>
                <a:latin typeface="League Spartan"/>
                <a:ea typeface="League Spartan"/>
                <a:cs typeface="League Spartan"/>
                <a:sym typeface="League Spartan"/>
              </a:rPr>
              <a:t>No books are allowed to</a:t>
            </a:r>
          </a:p>
          <a:p>
            <a:pPr algn="l">
              <a:lnSpc>
                <a:spcPts val="4921"/>
              </a:lnSpc>
            </a:pPr>
            <a:r>
              <a:rPr lang="en-US" sz="4393">
                <a:solidFill>
                  <a:srgbClr val="000000"/>
                </a:solidFill>
                <a:latin typeface="League Spartan"/>
                <a:ea typeface="League Spartan"/>
                <a:cs typeface="League Spartan"/>
                <a:sym typeface="League Spartan"/>
              </a:rPr>
              <a:t>be taught in NES schools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1516</Words>
  <Application>Microsoft Office PowerPoint</Application>
  <PresentationFormat>Custom</PresentationFormat>
  <Paragraphs>241</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League Spartan</vt:lpstr>
      <vt:lpstr>Poppins Bold</vt:lpstr>
      <vt:lpstr>Poppins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HFT City Council Presentation</dc:title>
  <cp:lastModifiedBy>Liechty, Toni</cp:lastModifiedBy>
  <cp:revision>3</cp:revision>
  <dcterms:created xsi:type="dcterms:W3CDTF">2006-08-16T00:00:00Z</dcterms:created>
  <dcterms:modified xsi:type="dcterms:W3CDTF">2024-08-19T23:16:25Z</dcterms:modified>
  <dc:identifier>DAGNnV5N1YA</dc:identifier>
</cp:coreProperties>
</file>