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70" r:id="rId4"/>
    <p:sldId id="271" r:id="rId5"/>
    <p:sldId id="258" r:id="rId6"/>
    <p:sldId id="267" r:id="rId7"/>
    <p:sldId id="260" r:id="rId8"/>
    <p:sldId id="257" r:id="rId9"/>
    <p:sldId id="273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F972E-6514-499E-B15D-A07B4253B16C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3DE0-378A-4B97-9388-449BFA240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611E-B935-47DE-996F-C272FBE23A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3DE0-378A-4B97-9388-449BFA240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1"/>
            <a:ext cx="205740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8/5/2014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1"/>
            <a:ext cx="2057400" cy="365125"/>
          </a:xfrm>
        </p:spPr>
        <p:txBody>
          <a:bodyPr/>
          <a:lstStyle>
            <a:lvl1pPr>
              <a:defRPr sz="800"/>
            </a:lvl1pPr>
          </a:lstStyle>
          <a:p>
            <a:fld id="{AACE8A1A-EF06-42BD-8183-7D22FECA910D}" type="slidenum">
              <a:rPr lang="en-US" smtClean="0"/>
              <a:pPr/>
              <a:t>‹#›</a:t>
            </a:fld>
            <a:r>
              <a:rPr lang="en-US" smtClean="0"/>
              <a:t>|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HPD Vice, Carla Manuel</a:t>
            </a:r>
          </a:p>
          <a:p>
            <a:r>
              <a:rPr lang="en-US" dirty="0" smtClean="0"/>
              <a:t>LEO Sensitive//UNCLASSIFIED//LEO 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DB79-6861-4F85-B840-FF4BBBD1A01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4C8A-F2A1-4E54-93C3-76E01BCB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frm=1&amp;source=images&amp;cd=&amp;cad=rja&amp;docid=naJCdZA2yhOE8M&amp;tbnid=TWEI7q-mni11BM:&amp;ved=0CAUQjRw&amp;url=http://www.hpdblog.com/2008_11_01_archive.html&amp;ei=2RgEUtyMD6iQyAGerYH4Bw&amp;bvm=bv.50500085,d.aWc&amp;psig=AFQjCNH-ehxPkGXISBs1LHijpq6YsnnQuw&amp;ust=1376086551000237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1273" y="5771705"/>
            <a:ext cx="6723527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b="1" dirty="0" smtClean="0">
                <a:latin typeface="Bell MT" panose="02020503060305020303" pitchFamily="18" charset="0"/>
              </a:rPr>
              <a:t>Captain Dan Harris </a:t>
            </a:r>
          </a:p>
          <a:p>
            <a:pPr algn="ctr">
              <a:lnSpc>
                <a:spcPct val="95000"/>
              </a:lnSpc>
              <a:defRPr/>
            </a:pPr>
            <a:r>
              <a:rPr lang="en-US" b="1" dirty="0" smtClean="0">
                <a:latin typeface="Bell MT" panose="02020503060305020303" pitchFamily="18" charset="0"/>
              </a:rPr>
              <a:t>February 9, 2016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060" y="303469"/>
            <a:ext cx="6723527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2400" b="1" dirty="0" smtClean="0">
                <a:latin typeface="Bodoni MT" panose="02070603080606020203" pitchFamily="18" charset="0"/>
              </a:rPr>
              <a:t>Houston Police Department</a:t>
            </a:r>
          </a:p>
          <a:p>
            <a:pPr algn="ctr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2400" b="1" dirty="0" smtClean="0">
                <a:latin typeface="Bodoni MT" panose="02070603080606020203" pitchFamily="18" charset="0"/>
              </a:rPr>
              <a:t>Vice Division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3600" b="1" dirty="0" smtClean="0">
                <a:latin typeface="Bodoni MT" panose="02070603080606020203" pitchFamily="18" charset="0"/>
              </a:rPr>
              <a:t>Spas by District Follow-Up</a:t>
            </a:r>
            <a:endParaRPr lang="en-US" sz="3600" b="1" dirty="0">
              <a:latin typeface="Bodoni MT" panose="02070603080606020203" pitchFamily="18" charset="0"/>
            </a:endParaRPr>
          </a:p>
        </p:txBody>
      </p:sp>
      <p:pic>
        <p:nvPicPr>
          <p:cNvPr id="1026" name="Picture 2" descr="CoHLeg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906" y1="30531" x2="27354" y2="55752"/>
                        <a14:foregroundMark x1="44395" y1="21681" x2="54260" y2="48230"/>
                        <a14:foregroundMark x1="58744" y1="22566" x2="78475" y2="55310"/>
                        <a14:foregroundMark x1="73991" y1="58850" x2="31390" y2="67257"/>
                        <a14:foregroundMark x1="37220" y1="59735" x2="57848" y2="5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59383" cy="107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62" y="121680"/>
            <a:ext cx="981408" cy="987995"/>
          </a:xfrm>
          <a:prstGeom prst="rect">
            <a:avLst/>
          </a:prstGeom>
        </p:spPr>
      </p:pic>
      <p:sp>
        <p:nvSpPr>
          <p:cNvPr id="12" name="AutoShape 8" descr="Image result for houston police, comm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://4.bp.blogspot.com/_cMjzn_0d7J0/SRjI9IWF0xI/AAAAAAAABoQ/IW-O9PHc9QQ/s400/houston-commercial-office-sp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23" y="2144267"/>
            <a:ext cx="6553200" cy="33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4236197" y="-3172786"/>
            <a:ext cx="718240" cy="823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82" y="1607040"/>
            <a:ext cx="6490443" cy="4344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0" y="1328180"/>
            <a:ext cx="8853020" cy="57492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5" y="1124700"/>
            <a:ext cx="921720" cy="5107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8882" y="1124700"/>
            <a:ext cx="1228957" cy="5107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4283061" y="1872697"/>
            <a:ext cx="921720" cy="948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odoni MT" panose="02070603080606020203" pitchFamily="18" charset="0"/>
              </a:rPr>
              <a:t>Chapter 125 – Common Nuisance</a:t>
            </a:r>
            <a:endParaRPr lang="en-US" sz="32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576"/>
            <a:ext cx="8229600" cy="746124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latin typeface="Bodoni MT" panose="02070603080606020203" pitchFamily="18" charset="0"/>
              </a:rPr>
              <a:t>Questions or Comments?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53" y="1278320"/>
            <a:ext cx="6475567" cy="486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4260" y="2010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doni MT" panose="02070603080606020203" pitchFamily="18" charset="0"/>
              </a:rPr>
              <a:t>Agenda</a:t>
            </a:r>
            <a:endParaRPr lang="en-US" sz="3600" b="1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260" y="1086295"/>
            <a:ext cx="6960430" cy="50983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The Problem With “Spas”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Fronts for Prostitution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/>
              <a:t>Law Enforcement Access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Eliminating the Loophole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City Ordinance Modification &amp; Effect 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/>
              <a:t>Locating “spas” that advertise illicit services 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Unregulated Massage Establishment Locations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2015 versus 2016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Attacking the </a:t>
            </a:r>
            <a:r>
              <a:rPr lang="en-US" sz="2400" b="1" dirty="0" smtClean="0"/>
              <a:t>Problem</a:t>
            </a:r>
            <a:endParaRPr lang="en-US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30644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32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doni MT" panose="02070603080606020203" pitchFamily="18" charset="0"/>
              </a:rPr>
              <a:t>The Problem With “Spas”</a:t>
            </a:r>
            <a:br>
              <a:rPr lang="en-US" sz="3200" b="1" dirty="0" smtClean="0"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7030A0"/>
                </a:solidFill>
              </a:rPr>
              <a:t>A Spa By Any Other </a:t>
            </a:r>
            <a:r>
              <a:rPr lang="en-US" sz="2700" b="1" dirty="0" smtClean="0">
                <a:solidFill>
                  <a:srgbClr val="7030A0"/>
                </a:solidFill>
              </a:rPr>
              <a:t>Name</a:t>
            </a:r>
            <a:endParaRPr lang="en-US" sz="3200" b="1" dirty="0"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40" y="1662371"/>
            <a:ext cx="5581013" cy="4070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045" y="1322590"/>
            <a:ext cx="30339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>
              <a:spcAft>
                <a:spcPts val="600"/>
              </a:spcAft>
            </a:pPr>
            <a:r>
              <a:rPr lang="en-US" b="1" dirty="0" smtClean="0"/>
              <a:t>Fronts for prostitution &amp; human trafficking: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(especially international trafficking)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b="1" dirty="0" smtClean="0"/>
              <a:t>Spa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b="1" dirty="0" smtClean="0"/>
              <a:t>Modeling Studio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b="1" dirty="0" smtClean="0"/>
              <a:t>Massage Parlor 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b="1" dirty="0" smtClean="0"/>
              <a:t>Reflexology Clinic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b="1" dirty="0" smtClean="0"/>
              <a:t>Misleading….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b="1" dirty="0" smtClean="0"/>
              <a:t>Law Enforcement Access: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b="1" dirty="0" smtClean="0"/>
              <a:t>Undercover Officers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Enforce State Law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b="1" dirty="0" smtClean="0"/>
              <a:t>Uniformed Officers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Enforce City Ordinances</a:t>
            </a:r>
          </a:p>
          <a:p>
            <a:endParaRPr lang="en-US" sz="1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3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doni MT" panose="02070603080606020203" pitchFamily="18" charset="0"/>
              </a:rPr>
              <a:t>Eliminating the Loophole</a:t>
            </a:r>
            <a:endParaRPr lang="en-US" sz="3200" b="1" dirty="0"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665" y="956209"/>
            <a:ext cx="841069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City Ordinance Modification:  “Massage Establishment” </a:t>
            </a:r>
          </a:p>
          <a:p>
            <a:pPr marL="285750" indent="-285750">
              <a:spcAft>
                <a:spcPts val="600"/>
              </a:spcAft>
            </a:pPr>
            <a:r>
              <a:rPr lang="en-US" sz="2400" b="1" dirty="0" smtClean="0"/>
              <a:t>	</a:t>
            </a:r>
            <a:r>
              <a:rPr lang="en-US" sz="1700" b="1" dirty="0" smtClean="0"/>
              <a:t>Chapter 28 - Miscellaneous Offenses and Provisions, Article XII - Massage Establishments</a:t>
            </a:r>
          </a:p>
          <a:p>
            <a:pPr marL="514350"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Was:  </a:t>
            </a:r>
            <a:r>
              <a:rPr lang="en-US" sz="2000" b="1" dirty="0" smtClean="0"/>
              <a:t>“… where massage is practiced upon the human body….” </a:t>
            </a:r>
          </a:p>
          <a:p>
            <a:pPr marL="514350" indent="-2286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As of Dec 2015:  </a:t>
            </a:r>
            <a:r>
              <a:rPr lang="en-US" sz="2000" b="1" dirty="0" smtClean="0"/>
              <a:t>“…whose business includes advertising or offering a massage or other massage services…”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City </a:t>
            </a:r>
            <a:r>
              <a:rPr lang="en-US" sz="2400" b="1" dirty="0"/>
              <a:t>Ordinance Modification:  </a:t>
            </a:r>
            <a:r>
              <a:rPr lang="en-US" sz="2400" b="1" dirty="0" smtClean="0"/>
              <a:t>Effect </a:t>
            </a:r>
            <a:endParaRPr lang="en-US" sz="2400" b="1" dirty="0"/>
          </a:p>
          <a:p>
            <a:pPr marL="51435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Undercover Officers – No Change  </a:t>
            </a:r>
          </a:p>
          <a:p>
            <a:pPr marL="51435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Differential Response Team Officers - Now have access </a:t>
            </a:r>
          </a:p>
          <a:p>
            <a:pPr marL="51435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Doubles the number of officers attacking the problem </a:t>
            </a:r>
          </a:p>
          <a:p>
            <a:pPr marL="285750">
              <a:spcAft>
                <a:spcPts val="600"/>
              </a:spcAft>
            </a:pPr>
            <a:endParaRPr lang="en-US" sz="2000" b="1" dirty="0"/>
          </a:p>
        </p:txBody>
      </p:sp>
      <p:pic>
        <p:nvPicPr>
          <p:cNvPr id="6146" name="Picture 2" descr="http://www.houstoncit.org/wp-content/uploads/2014/01/CIRT-Cro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66" y="4888390"/>
            <a:ext cx="2771184" cy="17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65" y="4888390"/>
            <a:ext cx="1800764" cy="180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69"/>
            <a:ext cx="8229600" cy="11905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>
                <a:latin typeface="Bodoni MT" panose="02070603080606020203" pitchFamily="18" charset="0"/>
              </a:rPr>
              <a:t>Locating “Spas” that Advertise Illicit Services</a:t>
            </a:r>
            <a:r>
              <a:rPr lang="en-US" sz="2400" b="1" dirty="0" smtClean="0">
                <a:latin typeface="Bodoni MT" panose="02070603080606020203" pitchFamily="18" charset="0"/>
              </a:rPr>
              <a:t/>
            </a:r>
            <a:br>
              <a:rPr lang="en-US" sz="2400" b="1" dirty="0" smtClean="0">
                <a:latin typeface="Bodoni MT" panose="02070603080606020203" pitchFamily="18" charset="0"/>
              </a:rPr>
            </a:br>
            <a:r>
              <a:rPr lang="en-US" sz="2400" b="1" dirty="0" smtClean="0">
                <a:latin typeface="Bodoni MT" panose="02070603080606020203" pitchFamily="18" charset="0"/>
              </a:rPr>
              <a:t>Popular Escort &amp; SPA Websites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72034" y="1516626"/>
            <a:ext cx="3523891" cy="360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Rubmaps.com </a:t>
            </a:r>
          </a:p>
          <a:p>
            <a:pPr marL="0" indent="0">
              <a:buNone/>
            </a:pPr>
            <a:r>
              <a:rPr lang="en-US" sz="2400" b="1" dirty="0" smtClean="0"/>
              <a:t>Backpage.com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Craiglist.com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ECCIE.com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Asianbodyrubs.com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Houston-EROS.com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Spaunion.com 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UBangWithFriends.com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0" y="1937268"/>
            <a:ext cx="3025560" cy="2490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7" y="5174023"/>
            <a:ext cx="4421758" cy="1512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62" y="5135618"/>
            <a:ext cx="2951458" cy="155780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73" y="1937267"/>
            <a:ext cx="1982777" cy="2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1" y="1076488"/>
            <a:ext cx="7516584" cy="57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78877"/>
            <a:ext cx="8229600" cy="90741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odoni MT" panose="02070603080606020203" pitchFamily="18" charset="0"/>
              </a:rPr>
              <a:t>Unregulated Massage Establishments</a:t>
            </a:r>
            <a:br>
              <a:rPr lang="en-US" sz="2800" b="1" dirty="0" smtClean="0">
                <a:latin typeface="Bodoni MT" panose="02070603080606020203" pitchFamily="18" charset="0"/>
              </a:rPr>
            </a:br>
            <a:r>
              <a:rPr lang="en-US" sz="2800" b="1" dirty="0" smtClean="0">
                <a:latin typeface="Bodoni MT" panose="02070603080606020203" pitchFamily="18" charset="0"/>
              </a:rPr>
              <a:t>as of May 2015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7" y="1163105"/>
            <a:ext cx="7135018" cy="550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96915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odoni MT" panose="02070603080606020203" pitchFamily="18" charset="0"/>
              </a:rPr>
              <a:t>Unregulated Massage Establishments</a:t>
            </a:r>
            <a:br>
              <a:rPr lang="en-US" sz="2800" b="1" dirty="0" smtClean="0">
                <a:latin typeface="Bodoni MT" panose="02070603080606020203" pitchFamily="18" charset="0"/>
              </a:rPr>
            </a:br>
            <a:r>
              <a:rPr lang="en-US" sz="2800" b="1" dirty="0" smtClean="0">
                <a:latin typeface="Bodoni MT" panose="02070603080606020203" pitchFamily="18" charset="0"/>
              </a:rPr>
              <a:t>as of February 2016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1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odoni MT" panose="02070603080606020203" pitchFamily="18" charset="0"/>
              </a:rPr>
              <a:t>Unregulated Massage Establishments: February 2016 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02812"/>
              </p:ext>
            </p:extLst>
          </p:nvPr>
        </p:nvGraphicFramePr>
        <p:xfrm>
          <a:off x="577880" y="1047890"/>
          <a:ext cx="8103456" cy="5453517"/>
        </p:xfrm>
        <a:graphic>
          <a:graphicData uri="http://schemas.openxmlformats.org/drawingml/2006/table">
            <a:tbl>
              <a:tblPr/>
              <a:tblGrid>
                <a:gridCol w="2420547"/>
                <a:gridCol w="1791205"/>
                <a:gridCol w="3891704"/>
              </a:tblGrid>
              <a:tr h="76540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DISTRICT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RUBMAPS.COM ILLICIT MASSAGE ESTABLISHMENTS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Council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Count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     Percentage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STEVE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GREG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TRAVIS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MIKE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BRENDA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STARDIG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ELLEN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COHEN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ROBERT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GALLEGOS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DAVID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JERRY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DWIGHT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BOYKINS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LARRY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KARLA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CISNEROS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OUTSIDE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0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doni MT" panose="02070603080606020203" pitchFamily="18" charset="0"/>
              </a:rPr>
              <a:t>Attacking the Problem</a:t>
            </a:r>
            <a:endParaRPr lang="en-US" sz="3200" b="1" dirty="0"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665" y="971080"/>
            <a:ext cx="841069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Texas Penal Code:   </a:t>
            </a:r>
          </a:p>
          <a:p>
            <a:pPr marL="51435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43.02  -  Prostitution </a:t>
            </a:r>
            <a:endParaRPr lang="en-US" sz="2000" b="1" dirty="0"/>
          </a:p>
          <a:p>
            <a:pPr marL="514350" indent="-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Vice Division Undercover Officers  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City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Ordinance:  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Chapter </a:t>
            </a:r>
            <a:r>
              <a:rPr lang="en-US" sz="2000" b="1" dirty="0"/>
              <a:t>28 - Miscellaneous Offenses and Provisions, Article XII - Massage Establishments</a:t>
            </a:r>
          </a:p>
          <a:p>
            <a:pPr marL="514350" indent="-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Differential </a:t>
            </a:r>
            <a:r>
              <a:rPr lang="en-US" sz="2000" b="1" dirty="0"/>
              <a:t>Response Team </a:t>
            </a:r>
            <a:r>
              <a:rPr lang="en-US" sz="2000" b="1" dirty="0" smtClean="0"/>
              <a:t>Officers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Money Laundering &amp; Organized Crime:  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Vice Division Undercover </a:t>
            </a:r>
            <a:r>
              <a:rPr lang="en-US" sz="2000" b="1" dirty="0"/>
              <a:t>Officers </a:t>
            </a:r>
            <a:r>
              <a:rPr lang="en-US" sz="2000" b="1" dirty="0" smtClean="0"/>
              <a:t>&amp; Harris County District Attorney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125:    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Civil Practice and Remedies Code, Title 6: Misc. Provisions, </a:t>
            </a:r>
          </a:p>
          <a:p>
            <a:pPr marL="285750">
              <a:spcAft>
                <a:spcPts val="600"/>
              </a:spcAft>
            </a:pPr>
            <a:r>
              <a:rPr lang="en-US" sz="2000" b="1" dirty="0" smtClean="0"/>
              <a:t>	Chapter 125: Common and Public Nuisances </a:t>
            </a:r>
          </a:p>
          <a:p>
            <a:pPr marL="51435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HPD and City Attorney or County Attorney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53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295</Words>
  <Application>Microsoft Office PowerPoint</Application>
  <PresentationFormat>On-screen Show (4:3)</PresentationFormat>
  <Paragraphs>114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Agenda</vt:lpstr>
      <vt:lpstr>The Problem With “Spas” A Spa By Any Other Name</vt:lpstr>
      <vt:lpstr>Eliminating the Loophole</vt:lpstr>
      <vt:lpstr>Locating “Spas” that Advertise Illicit Services Popular Escort &amp; SPA Websites</vt:lpstr>
      <vt:lpstr>Unregulated Massage Establishments as of May 2015</vt:lpstr>
      <vt:lpstr>Unregulated Massage Establishments as of February 2016</vt:lpstr>
      <vt:lpstr>Unregulated Massage Establishments: February 2016 </vt:lpstr>
      <vt:lpstr>Attacking the Problem</vt:lpstr>
      <vt:lpstr>Chapter 125 – Common Nuisance</vt:lpstr>
      <vt:lpstr>Questions or Comments?</vt:lpstr>
    </vt:vector>
  </TitlesOfParts>
  <Company>Houston Police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SOBS &amp; ILLICIT MASSAGE ESTABLISHMENTS</dc:title>
  <dc:creator>Manuel, Carla</dc:creator>
  <cp:lastModifiedBy>Peck, Amy - CNL</cp:lastModifiedBy>
  <cp:revision>36</cp:revision>
  <dcterms:created xsi:type="dcterms:W3CDTF">2016-02-04T21:07:47Z</dcterms:created>
  <dcterms:modified xsi:type="dcterms:W3CDTF">2016-02-08T21:27:00Z</dcterms:modified>
</cp:coreProperties>
</file>