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7" r:id="rId2"/>
    <p:sldId id="258" r:id="rId3"/>
    <p:sldId id="270" r:id="rId4"/>
    <p:sldId id="275" r:id="rId5"/>
    <p:sldId id="272" r:id="rId6"/>
    <p:sldId id="273" r:id="rId7"/>
    <p:sldId id="276" r:id="rId8"/>
    <p:sldId id="277" r:id="rId9"/>
    <p:sldId id="278" r:id="rId10"/>
    <p:sldId id="269" r:id="rId11"/>
    <p:sldId id="261" r:id="rId12"/>
    <p:sldId id="279" r:id="rId13"/>
    <p:sldId id="264" r:id="rId14"/>
    <p:sldId id="268" r:id="rId15"/>
    <p:sldId id="301" r:id="rId16"/>
    <p:sldId id="265" r:id="rId17"/>
    <p:sldId id="266" r:id="rId18"/>
    <p:sldId id="283" r:id="rId19"/>
    <p:sldId id="280" r:id="rId20"/>
    <p:sldId id="262" r:id="rId21"/>
    <p:sldId id="263" r:id="rId22"/>
    <p:sldId id="289" r:id="rId23"/>
    <p:sldId id="284" r:id="rId24"/>
    <p:sldId id="293" r:id="rId25"/>
    <p:sldId id="302" r:id="rId26"/>
    <p:sldId id="294" r:id="rId27"/>
    <p:sldId id="300"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6C33857-4700-4CEC-8498-B76E6B257C01}">
          <p14:sldIdLst>
            <p14:sldId id="257"/>
            <p14:sldId id="258"/>
            <p14:sldId id="270"/>
            <p14:sldId id="275"/>
            <p14:sldId id="272"/>
            <p14:sldId id="273"/>
            <p14:sldId id="276"/>
            <p14:sldId id="277"/>
            <p14:sldId id="278"/>
            <p14:sldId id="269"/>
            <p14:sldId id="261"/>
            <p14:sldId id="279"/>
            <p14:sldId id="264"/>
            <p14:sldId id="268"/>
            <p14:sldId id="301"/>
            <p14:sldId id="265"/>
            <p14:sldId id="266"/>
            <p14:sldId id="283"/>
            <p14:sldId id="280"/>
            <p14:sldId id="262"/>
            <p14:sldId id="263"/>
            <p14:sldId id="289"/>
            <p14:sldId id="284"/>
            <p14:sldId id="293"/>
            <p14:sldId id="302"/>
            <p14:sldId id="294"/>
            <p14:sldId id="300"/>
          </p14:sldIdLst>
        </p14:section>
        <p14:section name="Untitled Section" id="{FFDFDF8C-0676-4BB9-9615-ADEB4B54366B}">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0C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8" autoAdjust="0"/>
    <p:restoredTop sz="86971" autoAdjust="0"/>
  </p:normalViewPr>
  <p:slideViewPr>
    <p:cSldViewPr>
      <p:cViewPr>
        <p:scale>
          <a:sx n="101" d="100"/>
          <a:sy n="101" d="100"/>
        </p:scale>
        <p:origin x="-1914"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24C5070-99ED-47C2-9853-A62F8DDADFFB}" type="datetimeFigureOut">
              <a:rPr lang="en-US" smtClean="0"/>
              <a:t>2/13/2017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F09D51-92CB-45D2-8693-3EB9B8C0C5C5}" type="slidenum">
              <a:rPr lang="en-US" smtClean="0"/>
              <a:t>‹#›</a:t>
            </a:fld>
            <a:endParaRPr lang="en-US"/>
          </a:p>
        </p:txBody>
      </p:sp>
    </p:spTree>
    <p:extLst>
      <p:ext uri="{BB962C8B-B14F-4D97-AF65-F5344CB8AC3E}">
        <p14:creationId xmlns:p14="http://schemas.microsoft.com/office/powerpoint/2010/main" val="7881763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rgbClr val="FFFF00"/>
                </a:solidFill>
                <a:latin typeface="Times New Roman" panose="02020603050405020304" pitchFamily="18" charset="0"/>
                <a:cs typeface="Times New Roman" panose="02020603050405020304" pitchFamily="18" charset="0"/>
              </a:rPr>
              <a:t>Houston Police Department (HPD)</a:t>
            </a:r>
          </a:p>
          <a:p>
            <a:r>
              <a:rPr lang="en-US" sz="1200" dirty="0" smtClean="0">
                <a:solidFill>
                  <a:srgbClr val="FFFF00"/>
                </a:solidFill>
                <a:latin typeface="Times New Roman" panose="02020603050405020304" pitchFamily="18" charset="0"/>
                <a:cs typeface="Times New Roman" panose="02020603050405020304" pitchFamily="18" charset="0"/>
              </a:rPr>
              <a:t>    Gang Division</a:t>
            </a:r>
          </a:p>
          <a:p>
            <a:r>
              <a:rPr lang="en-US" sz="1200" dirty="0" smtClean="0">
                <a:solidFill>
                  <a:srgbClr val="FFFF00"/>
                </a:solidFill>
                <a:latin typeface="Times New Roman" panose="02020603050405020304" pitchFamily="18" charset="0"/>
                <a:cs typeface="Times New Roman" panose="02020603050405020304" pitchFamily="18" charset="0"/>
              </a:rPr>
              <a:t>    Major Offenders Division</a:t>
            </a:r>
          </a:p>
          <a:p>
            <a:r>
              <a:rPr lang="en-US" sz="1200" dirty="0" smtClean="0">
                <a:solidFill>
                  <a:srgbClr val="FFFF00"/>
                </a:solidFill>
                <a:latin typeface="Times New Roman" panose="02020603050405020304" pitchFamily="18" charset="0"/>
                <a:cs typeface="Times New Roman" panose="02020603050405020304" pitchFamily="18" charset="0"/>
              </a:rPr>
              <a:t>Harris Count Sherriff Office  (HCSO)</a:t>
            </a:r>
          </a:p>
          <a:p>
            <a:r>
              <a:rPr lang="en-US" sz="1200" dirty="0" smtClean="0">
                <a:solidFill>
                  <a:srgbClr val="FFFF00"/>
                </a:solidFill>
                <a:latin typeface="Times New Roman" panose="02020603050405020304" pitchFamily="18" charset="0"/>
                <a:cs typeface="Times New Roman" panose="02020603050405020304" pitchFamily="18" charset="0"/>
              </a:rPr>
              <a:t>Harris Co District Attorneys Office (</a:t>
            </a:r>
            <a:r>
              <a:rPr lang="en-US" sz="1200" dirty="0" err="1" smtClean="0">
                <a:solidFill>
                  <a:srgbClr val="FFFF00"/>
                </a:solidFill>
                <a:latin typeface="Times New Roman" panose="02020603050405020304" pitchFamily="18" charset="0"/>
                <a:cs typeface="Times New Roman" panose="02020603050405020304" pitchFamily="18" charset="0"/>
              </a:rPr>
              <a:t>HCDAO</a:t>
            </a:r>
            <a:r>
              <a:rPr lang="en-US" sz="1200" dirty="0" smtClean="0">
                <a:solidFill>
                  <a:srgbClr val="FFFF00"/>
                </a:solidFill>
                <a:latin typeface="Times New Roman" panose="02020603050405020304" pitchFamily="18" charset="0"/>
                <a:cs typeface="Times New Roman" panose="02020603050405020304" pitchFamily="18" charset="0"/>
              </a:rPr>
              <a:t>)</a:t>
            </a:r>
          </a:p>
          <a:p>
            <a:r>
              <a:rPr lang="en-US" sz="1200" dirty="0" smtClean="0">
                <a:solidFill>
                  <a:srgbClr val="FFFF00"/>
                </a:solidFill>
                <a:latin typeface="Times New Roman" panose="02020603050405020304" pitchFamily="18" charset="0"/>
                <a:cs typeface="Times New Roman" panose="02020603050405020304" pitchFamily="18" charset="0"/>
              </a:rPr>
              <a:t>Texas Department of Public Safety (DPS)</a:t>
            </a:r>
          </a:p>
          <a:p>
            <a:r>
              <a:rPr lang="en-US" sz="1200" dirty="0" smtClean="0">
                <a:solidFill>
                  <a:srgbClr val="FFFF00"/>
                </a:solidFill>
                <a:latin typeface="Times New Roman" panose="02020603050405020304" pitchFamily="18" charset="0"/>
                <a:cs typeface="Times New Roman" panose="02020603050405020304" pitchFamily="18" charset="0"/>
              </a:rPr>
              <a:t>Federal Bureau of Investigations (FBI)</a:t>
            </a:r>
          </a:p>
          <a:p>
            <a:r>
              <a:rPr lang="en-US" sz="1200" dirty="0" smtClean="0">
                <a:solidFill>
                  <a:srgbClr val="FFFF00"/>
                </a:solidFill>
                <a:latin typeface="Times New Roman" panose="02020603050405020304" pitchFamily="18" charset="0"/>
                <a:cs typeface="Times New Roman" panose="02020603050405020304" pitchFamily="18" charset="0"/>
              </a:rPr>
              <a:t>Bureau of Alcohol Tobacco Firearms (ATF)</a:t>
            </a:r>
          </a:p>
          <a:p>
            <a:r>
              <a:rPr lang="en-US" sz="1200" dirty="0" smtClean="0">
                <a:solidFill>
                  <a:srgbClr val="FFFF00"/>
                </a:solidFill>
                <a:latin typeface="Times New Roman" panose="02020603050405020304" pitchFamily="18" charset="0"/>
                <a:cs typeface="Times New Roman" panose="02020603050405020304" pitchFamily="18" charset="0"/>
              </a:rPr>
              <a:t>Drug Enforcement Administration (DEA)</a:t>
            </a:r>
          </a:p>
          <a:p>
            <a:r>
              <a:rPr lang="en-US" sz="1200" dirty="0" smtClean="0">
                <a:solidFill>
                  <a:srgbClr val="FFFF00"/>
                </a:solidFill>
                <a:latin typeface="Times New Roman" panose="02020603050405020304" pitchFamily="18" charset="0"/>
                <a:cs typeface="Times New Roman" panose="02020603050405020304" pitchFamily="18" charset="0"/>
              </a:rPr>
              <a:t>Homeland Security Investigations (</a:t>
            </a:r>
            <a:r>
              <a:rPr lang="en-US" sz="1200" dirty="0" err="1" smtClean="0">
                <a:solidFill>
                  <a:srgbClr val="FFFF00"/>
                </a:solidFill>
                <a:latin typeface="Times New Roman" panose="02020603050405020304" pitchFamily="18" charset="0"/>
                <a:cs typeface="Times New Roman" panose="02020603050405020304" pitchFamily="18" charset="0"/>
              </a:rPr>
              <a:t>HSI</a:t>
            </a:r>
            <a:r>
              <a:rPr lang="en-US" sz="1200" dirty="0" smtClean="0">
                <a:solidFill>
                  <a:srgbClr val="FFFF00"/>
                </a:solidFill>
                <a:latin typeface="Times New Roman" panose="02020603050405020304" pitchFamily="18" charset="0"/>
                <a:cs typeface="Times New Roman" panose="02020603050405020304" pitchFamily="18" charset="0"/>
              </a:rPr>
              <a:t>)</a:t>
            </a:r>
          </a:p>
          <a:p>
            <a:r>
              <a:rPr lang="en-US" sz="1200" dirty="0" smtClean="0">
                <a:solidFill>
                  <a:srgbClr val="FFFF00"/>
                </a:solidFill>
                <a:latin typeface="Times New Roman" panose="02020603050405020304" pitchFamily="18" charset="0"/>
                <a:cs typeface="Times New Roman" panose="02020603050405020304" pitchFamily="18" charset="0"/>
              </a:rPr>
              <a:t>Montgomery Co Sherriff Office (MCSO)</a:t>
            </a:r>
          </a:p>
          <a:p>
            <a:r>
              <a:rPr lang="en-US" sz="1200" dirty="0" smtClean="0">
                <a:solidFill>
                  <a:srgbClr val="FFFF00"/>
                </a:solidFill>
                <a:latin typeface="Times New Roman" panose="02020603050405020304" pitchFamily="18" charset="0"/>
                <a:cs typeface="Times New Roman" panose="02020603050405020304" pitchFamily="18" charset="0"/>
              </a:rPr>
              <a:t>Spring Branch </a:t>
            </a:r>
            <a:r>
              <a:rPr lang="en-US" sz="1200" dirty="0" err="1" smtClean="0">
                <a:solidFill>
                  <a:srgbClr val="FFFF00"/>
                </a:solidFill>
                <a:latin typeface="Times New Roman" panose="02020603050405020304" pitchFamily="18" charset="0"/>
                <a:cs typeface="Times New Roman" panose="02020603050405020304" pitchFamily="18" charset="0"/>
              </a:rPr>
              <a:t>ISD</a:t>
            </a:r>
            <a:r>
              <a:rPr lang="en-US" sz="1200" dirty="0" smtClean="0">
                <a:solidFill>
                  <a:srgbClr val="FFFF00"/>
                </a:solidFill>
                <a:latin typeface="Times New Roman" panose="02020603050405020304" pitchFamily="18" charset="0"/>
                <a:cs typeface="Times New Roman" panose="02020603050405020304" pitchFamily="18" charset="0"/>
              </a:rPr>
              <a:t> PD</a:t>
            </a:r>
          </a:p>
          <a:p>
            <a:r>
              <a:rPr lang="en-US" sz="1200" dirty="0" smtClean="0">
                <a:solidFill>
                  <a:srgbClr val="FFFF00"/>
                </a:solidFill>
                <a:latin typeface="Times New Roman" panose="02020603050405020304" pitchFamily="18" charset="0"/>
                <a:cs typeface="Times New Roman" panose="02020603050405020304" pitchFamily="18" charset="0"/>
              </a:rPr>
              <a:t>Katy </a:t>
            </a:r>
            <a:r>
              <a:rPr lang="en-US" sz="1200" dirty="0" err="1" smtClean="0">
                <a:solidFill>
                  <a:srgbClr val="FFFF00"/>
                </a:solidFill>
                <a:latin typeface="Times New Roman" panose="02020603050405020304" pitchFamily="18" charset="0"/>
                <a:cs typeface="Times New Roman" panose="02020603050405020304" pitchFamily="18" charset="0"/>
              </a:rPr>
              <a:t>ISD</a:t>
            </a:r>
            <a:r>
              <a:rPr lang="en-US" sz="1200" dirty="0" smtClean="0">
                <a:solidFill>
                  <a:srgbClr val="FFFF00"/>
                </a:solidFill>
                <a:latin typeface="Times New Roman" panose="02020603050405020304" pitchFamily="18" charset="0"/>
                <a:cs typeface="Times New Roman" panose="02020603050405020304" pitchFamily="18" charset="0"/>
              </a:rPr>
              <a:t> PD</a:t>
            </a:r>
          </a:p>
          <a:p>
            <a:endParaRPr lang="en-US" sz="1200" dirty="0" smtClean="0">
              <a:solidFill>
                <a:srgbClr val="FFFF00"/>
              </a:solidFill>
              <a:latin typeface="Times New Roman" panose="02020603050405020304" pitchFamily="18" charset="0"/>
              <a:cs typeface="Times New Roman" panose="02020603050405020304" pitchFamily="18" charset="0"/>
            </a:endParaRPr>
          </a:p>
          <a:p>
            <a:r>
              <a:rPr lang="en-US" sz="1200" dirty="0" smtClean="0">
                <a:solidFill>
                  <a:srgbClr val="FFFF00"/>
                </a:solidFill>
                <a:latin typeface="Times New Roman" panose="02020603050405020304" pitchFamily="18" charset="0"/>
                <a:cs typeface="Times New Roman" panose="02020603050405020304" pitchFamily="18" charset="0"/>
              </a:rPr>
              <a:t>Benefits of the TAG include access to a wide range of law enforcement databases and resources, minimization of interagency redundancies, interagency cooperation, prosecutors on site with a vested interest in the investigations, access to federal and state judicial venues, intelligence sharing, coordination of case advancement and expense sharing amongst agencies.  </a:t>
            </a:r>
          </a:p>
          <a:p>
            <a:endParaRPr lang="en-US" sz="1200" dirty="0" smtClean="0">
              <a:solidFill>
                <a:srgbClr val="FFFF00"/>
              </a:solidFill>
              <a:latin typeface="Times New Roman" panose="02020603050405020304" pitchFamily="18" charset="0"/>
              <a:cs typeface="Times New Roman" panose="02020603050405020304" pitchFamily="18" charset="0"/>
            </a:endParaRPr>
          </a:p>
          <a:p>
            <a:r>
              <a:rPr lang="en-US" sz="1200" dirty="0" smtClean="0">
                <a:solidFill>
                  <a:srgbClr val="FFFF00"/>
                </a:solidFill>
                <a:latin typeface="Times New Roman" panose="02020603050405020304" pitchFamily="18" charset="0"/>
                <a:cs typeface="Times New Roman" panose="02020603050405020304" pitchFamily="18" charset="0"/>
              </a:rPr>
              <a:t>Most TAG investigations are long term conspiracy cases criminal organizations that are active on a regional, state, national or international scale.  </a:t>
            </a:r>
          </a:p>
          <a:p>
            <a:endParaRPr lang="en-US" sz="1200" dirty="0" smtClean="0">
              <a:solidFill>
                <a:srgbClr val="FFFF00"/>
              </a:solidFill>
              <a:latin typeface="Times New Roman" panose="02020603050405020304" pitchFamily="18" charset="0"/>
              <a:cs typeface="Times New Roman" panose="02020603050405020304" pitchFamily="18" charset="0"/>
            </a:endParaRPr>
          </a:p>
          <a:p>
            <a:endParaRPr lang="en-US" sz="1200" dirty="0" smtClean="0">
              <a:solidFill>
                <a:srgbClr val="FFFF00"/>
              </a:solidFill>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BFF09D51-92CB-45D2-8693-3EB9B8C0C5C5}" type="slidenum">
              <a:rPr lang="en-US" smtClean="0"/>
              <a:t>3</a:t>
            </a:fld>
            <a:endParaRPr lang="en-US"/>
          </a:p>
        </p:txBody>
      </p:sp>
    </p:spTree>
    <p:extLst>
      <p:ext uri="{BB962C8B-B14F-4D97-AF65-F5344CB8AC3E}">
        <p14:creationId xmlns:p14="http://schemas.microsoft.com/office/powerpoint/2010/main" val="26503543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rgbClr val="FFFF00"/>
                </a:solidFill>
                <a:latin typeface="Times New Roman" panose="02020603050405020304" pitchFamily="18" charset="0"/>
                <a:cs typeface="Times New Roman" panose="02020603050405020304" pitchFamily="18" charset="0"/>
              </a:rPr>
              <a:t>Average number of school students taught per </a:t>
            </a:r>
            <a:r>
              <a:rPr lang="en-US" sz="1200" dirty="0" err="1" smtClean="0">
                <a:solidFill>
                  <a:srgbClr val="FFFF00"/>
                </a:solidFill>
                <a:latin typeface="Times New Roman" panose="02020603050405020304" pitchFamily="18" charset="0"/>
                <a:cs typeface="Times New Roman" panose="02020603050405020304" pitchFamily="18" charset="0"/>
              </a:rPr>
              <a:t>G.R.E.A.T</a:t>
            </a:r>
            <a:r>
              <a:rPr lang="en-US" sz="1200" dirty="0" smtClean="0">
                <a:solidFill>
                  <a:srgbClr val="FFFF00"/>
                </a:solidFill>
                <a:latin typeface="Times New Roman" panose="02020603050405020304" pitchFamily="18" charset="0"/>
                <a:cs typeface="Times New Roman" panose="02020603050405020304" pitchFamily="18" charset="0"/>
              </a:rPr>
              <a:t>. officer		                  </a:t>
            </a:r>
            <a:r>
              <a:rPr lang="en-US" sz="1200" b="1" dirty="0" smtClean="0">
                <a:solidFill>
                  <a:srgbClr val="FF0000"/>
                </a:solidFill>
                <a:latin typeface="Times New Roman" panose="02020603050405020304" pitchFamily="18" charset="0"/>
                <a:cs typeface="Times New Roman" panose="02020603050405020304" pitchFamily="18" charset="0"/>
              </a:rPr>
              <a:t>400</a:t>
            </a:r>
          </a:p>
          <a:p>
            <a:r>
              <a:rPr lang="en-US" sz="1200" dirty="0" smtClean="0">
                <a:solidFill>
                  <a:srgbClr val="FFFF00"/>
                </a:solidFill>
                <a:latin typeface="Times New Roman" panose="02020603050405020304" pitchFamily="18" charset="0"/>
                <a:cs typeface="Times New Roman" panose="02020603050405020304" pitchFamily="18" charset="0"/>
              </a:rPr>
              <a:t>Average number of school students taught by HPD </a:t>
            </a:r>
            <a:r>
              <a:rPr lang="en-US" sz="1200" dirty="0" err="1" smtClean="0">
                <a:solidFill>
                  <a:srgbClr val="FFFF00"/>
                </a:solidFill>
                <a:latin typeface="Times New Roman" panose="02020603050405020304" pitchFamily="18" charset="0"/>
                <a:cs typeface="Times New Roman" panose="02020603050405020304" pitchFamily="18" charset="0"/>
              </a:rPr>
              <a:t>G.R.E.A.T</a:t>
            </a:r>
            <a:r>
              <a:rPr lang="en-US" sz="1200" dirty="0" smtClean="0">
                <a:solidFill>
                  <a:srgbClr val="FFFF00"/>
                </a:solidFill>
                <a:latin typeface="Times New Roman" panose="02020603050405020304" pitchFamily="18" charset="0"/>
                <a:cs typeface="Times New Roman" panose="02020603050405020304" pitchFamily="18" charset="0"/>
              </a:rPr>
              <a:t> Unit		</a:t>
            </a:r>
            <a:r>
              <a:rPr lang="en-US" sz="1200" b="1" dirty="0" smtClean="0">
                <a:solidFill>
                  <a:srgbClr val="FFFF00"/>
                </a:solidFill>
                <a:latin typeface="Times New Roman" panose="02020603050405020304" pitchFamily="18" charset="0"/>
                <a:cs typeface="Times New Roman" panose="02020603050405020304" pitchFamily="18" charset="0"/>
              </a:rPr>
              <a:t>                  </a:t>
            </a:r>
            <a:r>
              <a:rPr lang="en-US" sz="1200" b="1" dirty="0" smtClean="0">
                <a:solidFill>
                  <a:srgbClr val="FF0000"/>
                </a:solidFill>
                <a:latin typeface="Times New Roman" panose="02020603050405020304" pitchFamily="18" charset="0"/>
                <a:cs typeface="Times New Roman" panose="02020603050405020304" pitchFamily="18" charset="0"/>
              </a:rPr>
              <a:t>3,000</a:t>
            </a:r>
          </a:p>
          <a:p>
            <a:r>
              <a:rPr lang="en-US" sz="1200" dirty="0" smtClean="0">
                <a:solidFill>
                  <a:srgbClr val="FFFF00"/>
                </a:solidFill>
                <a:latin typeface="Times New Roman" panose="02020603050405020304" pitchFamily="18" charset="0"/>
                <a:cs typeface="Times New Roman" panose="02020603050405020304" pitchFamily="18" charset="0"/>
              </a:rPr>
              <a:t>Average number of students taught through additional programs/presentations.	</a:t>
            </a:r>
            <a:r>
              <a:rPr lang="en-US" sz="1200" b="1" dirty="0" smtClean="0">
                <a:solidFill>
                  <a:srgbClr val="FF0000"/>
                </a:solidFill>
                <a:latin typeface="Times New Roman" panose="02020603050405020304" pitchFamily="18" charset="0"/>
                <a:cs typeface="Times New Roman" panose="02020603050405020304" pitchFamily="18" charset="0"/>
              </a:rPr>
              <a:t>1,000</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FFFF00"/>
                </a:solidFill>
                <a:latin typeface="Times New Roman" panose="02020603050405020304" pitchFamily="18" charset="0"/>
                <a:cs typeface="Times New Roman" panose="02020603050405020304" pitchFamily="18" charset="0"/>
              </a:rPr>
              <a:t>During the summer months the </a:t>
            </a:r>
            <a:r>
              <a:rPr lang="en-US" sz="1200" dirty="0" err="1" smtClean="0">
                <a:solidFill>
                  <a:srgbClr val="FFFF00"/>
                </a:solidFill>
                <a:latin typeface="Times New Roman" panose="02020603050405020304" pitchFamily="18" charset="0"/>
                <a:cs typeface="Times New Roman" panose="02020603050405020304" pitchFamily="18" charset="0"/>
              </a:rPr>
              <a:t>G.R.E.A.T</a:t>
            </a:r>
            <a:r>
              <a:rPr lang="en-US" sz="1200" dirty="0" smtClean="0">
                <a:solidFill>
                  <a:srgbClr val="FFFF00"/>
                </a:solidFill>
                <a:latin typeface="Times New Roman" panose="02020603050405020304" pitchFamily="18" charset="0"/>
                <a:cs typeface="Times New Roman" panose="02020603050405020304" pitchFamily="18" charset="0"/>
              </a:rPr>
              <a:t>. Unit partners with the Boys and Girls Club of Greater Houston and the Mayor Anti-Gang Office to teach the </a:t>
            </a:r>
            <a:r>
              <a:rPr lang="en-US" sz="1200" dirty="0" err="1" smtClean="0">
                <a:solidFill>
                  <a:srgbClr val="FFFF00"/>
                </a:solidFill>
                <a:latin typeface="Times New Roman" panose="02020603050405020304" pitchFamily="18" charset="0"/>
                <a:cs typeface="Times New Roman" panose="02020603050405020304" pitchFamily="18" charset="0"/>
              </a:rPr>
              <a:t>G.R.E.A.T</a:t>
            </a:r>
            <a:r>
              <a:rPr lang="en-US" sz="1200" dirty="0" smtClean="0">
                <a:solidFill>
                  <a:srgbClr val="FFFF00"/>
                </a:solidFill>
                <a:latin typeface="Times New Roman" panose="02020603050405020304" pitchFamily="18" charset="0"/>
                <a:cs typeface="Times New Roman" panose="02020603050405020304" pitchFamily="18" charset="0"/>
              </a:rPr>
              <a:t> summer program to the youth. They also attend and teach at church, civic, and community organizations. </a:t>
            </a:r>
            <a:r>
              <a:rPr lang="en-US" sz="1200" dirty="0" err="1" smtClean="0">
                <a:solidFill>
                  <a:srgbClr val="FFFF00"/>
                </a:solidFill>
                <a:latin typeface="Times New Roman" panose="02020603050405020304" pitchFamily="18" charset="0"/>
                <a:cs typeface="Times New Roman" panose="02020603050405020304" pitchFamily="18" charset="0"/>
              </a:rPr>
              <a:t>G.R.E.A.T</a:t>
            </a:r>
            <a:r>
              <a:rPr lang="en-US" sz="1200" dirty="0" smtClean="0">
                <a:solidFill>
                  <a:srgbClr val="FFFF00"/>
                </a:solidFill>
                <a:latin typeface="Times New Roman" panose="02020603050405020304" pitchFamily="18" charset="0"/>
                <a:cs typeface="Times New Roman" panose="02020603050405020304" pitchFamily="18" charset="0"/>
              </a:rPr>
              <a:t> will also be implementing a 2 week summer program at Emancipation Park in coordination with the City of Houston Parks and Recreation.</a:t>
            </a:r>
          </a:p>
          <a:p>
            <a:endParaRPr lang="en-US" dirty="0"/>
          </a:p>
        </p:txBody>
      </p:sp>
      <p:sp>
        <p:nvSpPr>
          <p:cNvPr id="4" name="Slide Number Placeholder 3"/>
          <p:cNvSpPr>
            <a:spLocks noGrp="1"/>
          </p:cNvSpPr>
          <p:nvPr>
            <p:ph type="sldNum" sz="quarter" idx="10"/>
          </p:nvPr>
        </p:nvSpPr>
        <p:spPr/>
        <p:txBody>
          <a:bodyPr/>
          <a:lstStyle/>
          <a:p>
            <a:fld id="{BFF09D51-92CB-45D2-8693-3EB9B8C0C5C5}" type="slidenum">
              <a:rPr lang="en-US" smtClean="0"/>
              <a:t>7</a:t>
            </a:fld>
            <a:endParaRPr lang="en-US"/>
          </a:p>
        </p:txBody>
      </p:sp>
    </p:spTree>
    <p:extLst>
      <p:ext uri="{BB962C8B-B14F-4D97-AF65-F5344CB8AC3E}">
        <p14:creationId xmlns:p14="http://schemas.microsoft.com/office/powerpoint/2010/main" val="34682774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F09D51-92CB-45D2-8693-3EB9B8C0C5C5}" type="slidenum">
              <a:rPr lang="en-US" smtClean="0"/>
              <a:t>8</a:t>
            </a:fld>
            <a:endParaRPr lang="en-US"/>
          </a:p>
        </p:txBody>
      </p:sp>
    </p:spTree>
    <p:extLst>
      <p:ext uri="{BB962C8B-B14F-4D97-AF65-F5344CB8AC3E}">
        <p14:creationId xmlns:p14="http://schemas.microsoft.com/office/powerpoint/2010/main" val="19777824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rgbClr val="FFFF00"/>
                </a:solidFill>
                <a:latin typeface="Times New Roman" panose="02020603050405020304" pitchFamily="18" charset="0"/>
                <a:cs typeface="Times New Roman" panose="02020603050405020304" pitchFamily="18" charset="0"/>
              </a:rPr>
              <a:t>This definition can apply to traditional street gangs such as Crips and Bloods as well as organized crime groups such as robbery crews with a discernable leadership.</a:t>
            </a:r>
          </a:p>
          <a:p>
            <a:endParaRPr lang="en-US" dirty="0"/>
          </a:p>
        </p:txBody>
      </p:sp>
      <p:sp>
        <p:nvSpPr>
          <p:cNvPr id="4" name="Slide Number Placeholder 3"/>
          <p:cNvSpPr>
            <a:spLocks noGrp="1"/>
          </p:cNvSpPr>
          <p:nvPr>
            <p:ph type="sldNum" sz="quarter" idx="10"/>
          </p:nvPr>
        </p:nvSpPr>
        <p:spPr/>
        <p:txBody>
          <a:bodyPr/>
          <a:lstStyle/>
          <a:p>
            <a:fld id="{BFF09D51-92CB-45D2-8693-3EB9B8C0C5C5}" type="slidenum">
              <a:rPr lang="en-US" smtClean="0"/>
              <a:t>10</a:t>
            </a:fld>
            <a:endParaRPr lang="en-US"/>
          </a:p>
        </p:txBody>
      </p:sp>
    </p:spTree>
    <p:extLst>
      <p:ext uri="{BB962C8B-B14F-4D97-AF65-F5344CB8AC3E}">
        <p14:creationId xmlns:p14="http://schemas.microsoft.com/office/powerpoint/2010/main" val="1047476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362C36-8D60-4549-BB88-1DC7603A9916}" type="slidenum">
              <a:rPr lang="en-US" smtClean="0"/>
              <a:t>21</a:t>
            </a:fld>
            <a:endParaRPr lang="en-US" dirty="0"/>
          </a:p>
        </p:txBody>
      </p:sp>
    </p:spTree>
    <p:extLst>
      <p:ext uri="{BB962C8B-B14F-4D97-AF65-F5344CB8AC3E}">
        <p14:creationId xmlns:p14="http://schemas.microsoft.com/office/powerpoint/2010/main" val="16426516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map depicts the locations of the documented crimes committed by the 5</a:t>
            </a:r>
            <a:r>
              <a:rPr lang="en-US" baseline="30000" dirty="0" smtClean="0"/>
              <a:t>th</a:t>
            </a:r>
            <a:r>
              <a:rPr lang="en-US" baseline="0" dirty="0" smtClean="0"/>
              <a:t> Ward Circle.  This only includes the crime committed by the documented 5</a:t>
            </a:r>
            <a:r>
              <a:rPr lang="en-US" baseline="30000" dirty="0" smtClean="0"/>
              <a:t>th</a:t>
            </a:r>
            <a:r>
              <a:rPr lang="en-US" baseline="0" dirty="0" smtClean="0"/>
              <a:t> Ward circle suspects not the other crimes committed by gang members under the 5</a:t>
            </a:r>
            <a:r>
              <a:rPr lang="en-US" baseline="30000" dirty="0" smtClean="0"/>
              <a:t>th</a:t>
            </a:r>
            <a:r>
              <a:rPr lang="en-US" baseline="0" dirty="0" smtClean="0"/>
              <a:t> ward circle umbrella.</a:t>
            </a:r>
            <a:endParaRPr lang="en-US" dirty="0"/>
          </a:p>
        </p:txBody>
      </p:sp>
      <p:sp>
        <p:nvSpPr>
          <p:cNvPr id="4" name="Slide Number Placeholder 3"/>
          <p:cNvSpPr>
            <a:spLocks noGrp="1"/>
          </p:cNvSpPr>
          <p:nvPr>
            <p:ph type="sldNum" sz="quarter" idx="10"/>
          </p:nvPr>
        </p:nvSpPr>
        <p:spPr/>
        <p:txBody>
          <a:bodyPr/>
          <a:lstStyle/>
          <a:p>
            <a:fld id="{BFF09D51-92CB-45D2-8693-3EB9B8C0C5C5}" type="slidenum">
              <a:rPr lang="en-US" smtClean="0"/>
              <a:t>25</a:t>
            </a:fld>
            <a:endParaRPr lang="en-US"/>
          </a:p>
        </p:txBody>
      </p:sp>
    </p:spTree>
    <p:extLst>
      <p:ext uri="{BB962C8B-B14F-4D97-AF65-F5344CB8AC3E}">
        <p14:creationId xmlns:p14="http://schemas.microsoft.com/office/powerpoint/2010/main" val="9265699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FFFF00"/>
                </a:solidFill>
              </a:rPr>
              <a:t>2016 – HPD Gangs and Narcotics Division executed a search warrant in the 5</a:t>
            </a:r>
            <a:r>
              <a:rPr lang="en-US" baseline="30000" dirty="0" smtClean="0">
                <a:solidFill>
                  <a:srgbClr val="FFFF00"/>
                </a:solidFill>
              </a:rPr>
              <a:t>th</a:t>
            </a:r>
            <a:r>
              <a:rPr lang="en-US" dirty="0" smtClean="0">
                <a:solidFill>
                  <a:srgbClr val="FFFF00"/>
                </a:solidFill>
              </a:rPr>
              <a:t> Ward area.  Two 5WC gang members were arrested and a large amount cash and prescription drug were seized.   </a:t>
            </a:r>
          </a:p>
          <a:p>
            <a:endParaRPr lang="en-US" dirty="0" smtClean="0"/>
          </a:p>
          <a:p>
            <a:pPr marL="285750" indent="-285750">
              <a:buFont typeface="Arial" panose="020B0604020202020204" pitchFamily="34" charset="0"/>
              <a:buChar char="•"/>
            </a:pPr>
            <a:r>
              <a:rPr lang="en-US" b="1" dirty="0" smtClean="0">
                <a:solidFill>
                  <a:srgbClr val="FFFF00"/>
                </a:solidFill>
              </a:rPr>
              <a:t>20.2 Grams of Ecstasy</a:t>
            </a:r>
          </a:p>
          <a:p>
            <a:pPr marL="285750" indent="-285750">
              <a:buFont typeface="Arial" panose="020B0604020202020204" pitchFamily="34" charset="0"/>
              <a:buChar char="•"/>
            </a:pPr>
            <a:r>
              <a:rPr lang="en-US" b="1" dirty="0" smtClean="0">
                <a:solidFill>
                  <a:srgbClr val="FFFF00"/>
                </a:solidFill>
              </a:rPr>
              <a:t>262.4 Grams of Hydrocodone</a:t>
            </a:r>
          </a:p>
          <a:p>
            <a:pPr marL="285750" indent="-285750">
              <a:buFont typeface="Arial" panose="020B0604020202020204" pitchFamily="34" charset="0"/>
              <a:buChar char="•"/>
            </a:pPr>
            <a:r>
              <a:rPr lang="en-US" b="1" dirty="0" smtClean="0">
                <a:solidFill>
                  <a:srgbClr val="FFFF00"/>
                </a:solidFill>
              </a:rPr>
              <a:t>48.6 Grams of Oxycodone</a:t>
            </a:r>
          </a:p>
          <a:p>
            <a:pPr marL="285750" indent="-285750">
              <a:buFont typeface="Arial" panose="020B0604020202020204" pitchFamily="34" charset="0"/>
              <a:buChar char="•"/>
            </a:pPr>
            <a:r>
              <a:rPr lang="en-US" b="1" dirty="0" smtClean="0">
                <a:solidFill>
                  <a:srgbClr val="FFFF00"/>
                </a:solidFill>
              </a:rPr>
              <a:t>1004.4 Grams of Marijuana</a:t>
            </a:r>
          </a:p>
          <a:p>
            <a:pPr marL="285750" indent="-285750">
              <a:buFont typeface="Arial" panose="020B0604020202020204" pitchFamily="34" charset="0"/>
              <a:buChar char="•"/>
            </a:pPr>
            <a:r>
              <a:rPr lang="en-US" b="1" dirty="0" smtClean="0">
                <a:solidFill>
                  <a:srgbClr val="FFFF00"/>
                </a:solidFill>
              </a:rPr>
              <a:t>28.9 Grams of Xanax</a:t>
            </a:r>
          </a:p>
          <a:p>
            <a:pPr marL="285750" indent="-285750">
              <a:buFont typeface="Arial" panose="020B0604020202020204" pitchFamily="34" charset="0"/>
              <a:buChar char="•"/>
            </a:pPr>
            <a:r>
              <a:rPr lang="en-US" b="1" dirty="0" smtClean="0">
                <a:solidFill>
                  <a:srgbClr val="FFFF00"/>
                </a:solidFill>
              </a:rPr>
              <a:t>189.3 Grams of Soma</a:t>
            </a:r>
          </a:p>
          <a:p>
            <a:pPr marL="285750" indent="-285750">
              <a:buFont typeface="Arial" panose="020B0604020202020204" pitchFamily="34" charset="0"/>
              <a:buChar char="•"/>
            </a:pPr>
            <a:r>
              <a:rPr lang="en-US" b="1" dirty="0" smtClean="0">
                <a:solidFill>
                  <a:srgbClr val="FFFF00"/>
                </a:solidFill>
              </a:rPr>
              <a:t>1198.6 Grams of Promethazine</a:t>
            </a:r>
          </a:p>
          <a:p>
            <a:pPr marL="285750" indent="-285750">
              <a:buFont typeface="Arial" panose="020B0604020202020204" pitchFamily="34" charset="0"/>
              <a:buChar char="•"/>
            </a:pPr>
            <a:endParaRPr lang="en-US" b="1" dirty="0" smtClean="0">
              <a:solidFill>
                <a:srgbClr val="FFFF00"/>
              </a:solidFill>
            </a:endParaRP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solidFill>
                  <a:srgbClr val="FF0000"/>
                </a:solidFill>
              </a:rPr>
              <a:t>Approximately $23,000 in cash was seized during the investigation.  </a:t>
            </a:r>
          </a:p>
          <a:p>
            <a:pPr marL="285750" indent="-285750">
              <a:buFont typeface="Arial" panose="020B0604020202020204" pitchFamily="34" charset="0"/>
              <a:buChar char="•"/>
            </a:pPr>
            <a:endParaRPr lang="en-US" b="1" dirty="0" smtClean="0">
              <a:solidFill>
                <a:srgbClr val="FFFF00"/>
              </a:solidFill>
            </a:endParaRP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solidFill>
                  <a:srgbClr val="FFFF00"/>
                </a:solidFill>
              </a:rPr>
              <a:t>Despite law enforcement successes that include state and federal prosecutions the 5WC gang continues to operate and the law enforcement effort against them continues.</a:t>
            </a:r>
          </a:p>
          <a:p>
            <a:pPr marL="285750" indent="-285750">
              <a:buFont typeface="Arial" panose="020B0604020202020204" pitchFamily="34" charset="0"/>
              <a:buChar char="•"/>
            </a:pPr>
            <a:endParaRPr lang="en-US" b="1" dirty="0" smtClean="0">
              <a:solidFill>
                <a:srgbClr val="FFFF00"/>
              </a:solidFill>
            </a:endParaRPr>
          </a:p>
          <a:p>
            <a:endParaRPr lang="en-US" dirty="0"/>
          </a:p>
        </p:txBody>
      </p:sp>
      <p:sp>
        <p:nvSpPr>
          <p:cNvPr id="4" name="Slide Number Placeholder 3"/>
          <p:cNvSpPr>
            <a:spLocks noGrp="1"/>
          </p:cNvSpPr>
          <p:nvPr>
            <p:ph type="sldNum" sz="quarter" idx="10"/>
          </p:nvPr>
        </p:nvSpPr>
        <p:spPr/>
        <p:txBody>
          <a:bodyPr/>
          <a:lstStyle/>
          <a:p>
            <a:fld id="{BFF09D51-92CB-45D2-8693-3EB9B8C0C5C5}" type="slidenum">
              <a:rPr lang="en-US" smtClean="0"/>
              <a:t>26</a:t>
            </a:fld>
            <a:endParaRPr lang="en-US"/>
          </a:p>
        </p:txBody>
      </p:sp>
    </p:spTree>
    <p:extLst>
      <p:ext uri="{BB962C8B-B14F-4D97-AF65-F5344CB8AC3E}">
        <p14:creationId xmlns:p14="http://schemas.microsoft.com/office/powerpoint/2010/main" val="1007526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02B8657-6F1D-4277-AC0F-C8138708A260}" type="datetime1">
              <a:rPr lang="en-US" smtClean="0"/>
              <a:t>2/13/2017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8BAB4-986E-4569-8BF4-FC1A0A9BBCBE}" type="slidenum">
              <a:rPr lang="en-US" smtClean="0"/>
              <a:t>‹#›</a:t>
            </a:fld>
            <a:endParaRPr lang="en-US"/>
          </a:p>
        </p:txBody>
      </p:sp>
    </p:spTree>
    <p:extLst>
      <p:ext uri="{BB962C8B-B14F-4D97-AF65-F5344CB8AC3E}">
        <p14:creationId xmlns:p14="http://schemas.microsoft.com/office/powerpoint/2010/main" val="3286171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60C0EB-DD22-4B39-87B6-D66EF282A990}" type="datetime1">
              <a:rPr lang="en-US" smtClean="0"/>
              <a:t>2/13/2017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8BAB4-986E-4569-8BF4-FC1A0A9BBCBE}" type="slidenum">
              <a:rPr lang="en-US" smtClean="0"/>
              <a:t>‹#›</a:t>
            </a:fld>
            <a:endParaRPr lang="en-US"/>
          </a:p>
        </p:txBody>
      </p:sp>
    </p:spTree>
    <p:extLst>
      <p:ext uri="{BB962C8B-B14F-4D97-AF65-F5344CB8AC3E}">
        <p14:creationId xmlns:p14="http://schemas.microsoft.com/office/powerpoint/2010/main" val="39175981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0490CF-1F47-40E6-838C-9D2883079212}" type="datetime1">
              <a:rPr lang="en-US" smtClean="0"/>
              <a:t>2/13/2017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8BAB4-986E-4569-8BF4-FC1A0A9BBCBE}" type="slidenum">
              <a:rPr lang="en-US" smtClean="0"/>
              <a:t>‹#›</a:t>
            </a:fld>
            <a:endParaRPr lang="en-US"/>
          </a:p>
        </p:txBody>
      </p:sp>
    </p:spTree>
    <p:extLst>
      <p:ext uri="{BB962C8B-B14F-4D97-AF65-F5344CB8AC3E}">
        <p14:creationId xmlns:p14="http://schemas.microsoft.com/office/powerpoint/2010/main" val="17624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AA869E-9110-4CBB-8639-3BD8414E0CA3}" type="datetime1">
              <a:rPr lang="en-US" smtClean="0"/>
              <a:t>2/13/2017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8BAB4-986E-4569-8BF4-FC1A0A9BBCBE}" type="slidenum">
              <a:rPr lang="en-US" smtClean="0"/>
              <a:t>‹#›</a:t>
            </a:fld>
            <a:endParaRPr lang="en-US"/>
          </a:p>
        </p:txBody>
      </p:sp>
    </p:spTree>
    <p:extLst>
      <p:ext uri="{BB962C8B-B14F-4D97-AF65-F5344CB8AC3E}">
        <p14:creationId xmlns:p14="http://schemas.microsoft.com/office/powerpoint/2010/main" val="38081347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3C462E-4C53-46D3-8566-05C6D0165D32}" type="datetime1">
              <a:rPr lang="en-US" smtClean="0"/>
              <a:t>2/13/2017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8BAB4-986E-4569-8BF4-FC1A0A9BBCBE}" type="slidenum">
              <a:rPr lang="en-US" smtClean="0"/>
              <a:t>‹#›</a:t>
            </a:fld>
            <a:endParaRPr lang="en-US"/>
          </a:p>
        </p:txBody>
      </p:sp>
    </p:spTree>
    <p:extLst>
      <p:ext uri="{BB962C8B-B14F-4D97-AF65-F5344CB8AC3E}">
        <p14:creationId xmlns:p14="http://schemas.microsoft.com/office/powerpoint/2010/main" val="2016353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8B81A11-B46E-463D-BB8D-93F3C0368484}" type="datetime1">
              <a:rPr lang="en-US" smtClean="0"/>
              <a:t>2/13/2017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A8BAB4-986E-4569-8BF4-FC1A0A9BBCBE}" type="slidenum">
              <a:rPr lang="en-US" smtClean="0"/>
              <a:t>‹#›</a:t>
            </a:fld>
            <a:endParaRPr lang="en-US"/>
          </a:p>
        </p:txBody>
      </p:sp>
    </p:spTree>
    <p:extLst>
      <p:ext uri="{BB962C8B-B14F-4D97-AF65-F5344CB8AC3E}">
        <p14:creationId xmlns:p14="http://schemas.microsoft.com/office/powerpoint/2010/main" val="15732819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1085D09-DF32-472A-B821-BAAC51E81DB4}" type="datetime1">
              <a:rPr lang="en-US" smtClean="0"/>
              <a:t>2/13/2017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A8BAB4-986E-4569-8BF4-FC1A0A9BBCBE}" type="slidenum">
              <a:rPr lang="en-US" smtClean="0"/>
              <a:t>‹#›</a:t>
            </a:fld>
            <a:endParaRPr lang="en-US"/>
          </a:p>
        </p:txBody>
      </p:sp>
    </p:spTree>
    <p:extLst>
      <p:ext uri="{BB962C8B-B14F-4D97-AF65-F5344CB8AC3E}">
        <p14:creationId xmlns:p14="http://schemas.microsoft.com/office/powerpoint/2010/main" val="20511982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7D2669C-65FE-42E3-AF48-B924BBFDA1BA}" type="datetime1">
              <a:rPr lang="en-US" smtClean="0"/>
              <a:t>2/13/2017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A8BAB4-986E-4569-8BF4-FC1A0A9BBCBE}" type="slidenum">
              <a:rPr lang="en-US" smtClean="0"/>
              <a:t>‹#›</a:t>
            </a:fld>
            <a:endParaRPr lang="en-US"/>
          </a:p>
        </p:txBody>
      </p:sp>
    </p:spTree>
    <p:extLst>
      <p:ext uri="{BB962C8B-B14F-4D97-AF65-F5344CB8AC3E}">
        <p14:creationId xmlns:p14="http://schemas.microsoft.com/office/powerpoint/2010/main" val="19507004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AD8B8A-9D7E-42FD-859A-D9EBB5C69291}" type="datetime1">
              <a:rPr lang="en-US" smtClean="0"/>
              <a:t>2/13/2017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A8BAB4-986E-4569-8BF4-FC1A0A9BBCBE}" type="slidenum">
              <a:rPr lang="en-US" smtClean="0"/>
              <a:t>‹#›</a:t>
            </a:fld>
            <a:endParaRPr lang="en-US"/>
          </a:p>
        </p:txBody>
      </p:sp>
    </p:spTree>
    <p:extLst>
      <p:ext uri="{BB962C8B-B14F-4D97-AF65-F5344CB8AC3E}">
        <p14:creationId xmlns:p14="http://schemas.microsoft.com/office/powerpoint/2010/main" val="3793604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4E86CA-25E2-4319-AC82-7106CB8843A6}" type="datetime1">
              <a:rPr lang="en-US" smtClean="0"/>
              <a:t>2/13/2017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A8BAB4-986E-4569-8BF4-FC1A0A9BBCBE}" type="slidenum">
              <a:rPr lang="en-US" smtClean="0"/>
              <a:t>‹#›</a:t>
            </a:fld>
            <a:endParaRPr lang="en-US"/>
          </a:p>
        </p:txBody>
      </p:sp>
    </p:spTree>
    <p:extLst>
      <p:ext uri="{BB962C8B-B14F-4D97-AF65-F5344CB8AC3E}">
        <p14:creationId xmlns:p14="http://schemas.microsoft.com/office/powerpoint/2010/main" val="719431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453D77-3CC6-42FA-BFCB-C56CD7BBA8B0}" type="datetime1">
              <a:rPr lang="en-US" smtClean="0"/>
              <a:t>2/13/2017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A8BAB4-986E-4569-8BF4-FC1A0A9BBCBE}" type="slidenum">
              <a:rPr lang="en-US" smtClean="0"/>
              <a:t>‹#›</a:t>
            </a:fld>
            <a:endParaRPr lang="en-US"/>
          </a:p>
        </p:txBody>
      </p:sp>
    </p:spTree>
    <p:extLst>
      <p:ext uri="{BB962C8B-B14F-4D97-AF65-F5344CB8AC3E}">
        <p14:creationId xmlns:p14="http://schemas.microsoft.com/office/powerpoint/2010/main" val="9593086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C8B902-559A-4518-BD54-0424A34EAC33}" type="datetime1">
              <a:rPr lang="en-US" smtClean="0"/>
              <a:t>2/13/2017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A8BAB4-986E-4569-8BF4-FC1A0A9BBCBE}" type="slidenum">
              <a:rPr lang="en-US" smtClean="0"/>
              <a:t>‹#›</a:t>
            </a:fld>
            <a:endParaRPr lang="en-US"/>
          </a:p>
        </p:txBody>
      </p:sp>
    </p:spTree>
    <p:extLst>
      <p:ext uri="{BB962C8B-B14F-4D97-AF65-F5344CB8AC3E}">
        <p14:creationId xmlns:p14="http://schemas.microsoft.com/office/powerpoint/2010/main" val="19359516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6.xml"/><Relationship Id="rId4" Type="http://schemas.microsoft.com/office/2007/relationships/hdphoto" Target="../media/hdphoto3.wdp"/></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8.png"/><Relationship Id="rId7"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png"/><Relationship Id="rId5" Type="http://schemas.openxmlformats.org/officeDocument/2006/relationships/image" Target="../media/image20.jpeg"/><Relationship Id="rId4" Type="http://schemas.openxmlformats.org/officeDocument/2006/relationships/image" Target="../media/image19.jpeg"/></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6.xml"/><Relationship Id="rId5" Type="http://schemas.openxmlformats.org/officeDocument/2006/relationships/image" Target="../media/image25.jpeg"/><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6.emf"/></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microsoft.com/office/2007/relationships/hdphoto" Target="../media/hdphoto4.wdp"/><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png"/><Relationship Id="rId7" Type="http://schemas.microsoft.com/office/2007/relationships/hdphoto" Target="../media/hdphoto2.wdp"/><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2.png"/><Relationship Id="rId9"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1470025"/>
          </a:xfrm>
        </p:spPr>
        <p:txBody>
          <a:bodyPr>
            <a:normAutofit/>
          </a:bodyPr>
          <a:lstStyle/>
          <a:p>
            <a:r>
              <a:rPr lang="en-US" sz="5400" dirty="0" smtClean="0">
                <a:solidFill>
                  <a:srgbClr val="FFFF00"/>
                </a:solidFill>
                <a:latin typeface="Times New Roman" panose="02020603050405020304" pitchFamily="18" charset="0"/>
                <a:cs typeface="Times New Roman" panose="02020603050405020304" pitchFamily="18" charset="0"/>
              </a:rPr>
              <a:t>  Gang Division	</a:t>
            </a:r>
            <a:endParaRPr lang="en-US" sz="5400" dirty="0">
              <a:solidFill>
                <a:srgbClr val="FFFF00"/>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371600" y="4038600"/>
            <a:ext cx="6400800" cy="1752600"/>
          </a:xfrm>
        </p:spPr>
        <p:txBody>
          <a:bodyPr/>
          <a:lstStyle/>
          <a:p>
            <a:r>
              <a:rPr lang="en-US" dirty="0" smtClean="0">
                <a:solidFill>
                  <a:srgbClr val="FFFF00"/>
                </a:solidFill>
                <a:latin typeface="Times New Roman" panose="02020603050405020304" pitchFamily="18" charset="0"/>
                <a:cs typeface="Times New Roman" panose="02020603050405020304" pitchFamily="18" charset="0"/>
              </a:rPr>
              <a:t>Captain Matt May</a:t>
            </a:r>
          </a:p>
          <a:p>
            <a:r>
              <a:rPr lang="en-US" dirty="0" smtClean="0">
                <a:solidFill>
                  <a:srgbClr val="FFFF00"/>
                </a:solidFill>
                <a:latin typeface="Times New Roman" panose="02020603050405020304" pitchFamily="18" charset="0"/>
                <a:cs typeface="Times New Roman" panose="02020603050405020304" pitchFamily="18" charset="0"/>
              </a:rPr>
              <a:t>February 14, 2017</a:t>
            </a:r>
            <a:endParaRPr lang="en-US" dirty="0">
              <a:solidFill>
                <a:srgbClr val="FFFF00"/>
              </a:solidFill>
              <a:latin typeface="Times New Roman" panose="02020603050405020304" pitchFamily="18" charset="0"/>
              <a:cs typeface="Times New Roman" panose="02020603050405020304" pitchFamily="18" charset="0"/>
            </a:endParaRPr>
          </a:p>
        </p:txBody>
      </p:sp>
      <p:grpSp>
        <p:nvGrpSpPr>
          <p:cNvPr id="5" name="Group 4"/>
          <p:cNvGrpSpPr/>
          <p:nvPr/>
        </p:nvGrpSpPr>
        <p:grpSpPr>
          <a:xfrm>
            <a:off x="0" y="6019800"/>
            <a:ext cx="9144000" cy="838200"/>
            <a:chOff x="0" y="5676900"/>
            <a:chExt cx="9144000" cy="838200"/>
          </a:xfrm>
        </p:grpSpPr>
        <p:sp>
          <p:nvSpPr>
            <p:cNvPr id="6" name="Rectangle 5"/>
            <p:cNvSpPr/>
            <p:nvPr/>
          </p:nvSpPr>
          <p:spPr>
            <a:xfrm>
              <a:off x="0" y="5867400"/>
              <a:ext cx="9144000" cy="457200"/>
            </a:xfrm>
            <a:prstGeom prst="rect">
              <a:avLst/>
            </a:prstGeom>
            <a:solidFill>
              <a:srgbClr val="260CC4"/>
            </a:solidFill>
            <a:ln>
              <a:solidFill>
                <a:srgbClr val="260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7" name="Rectangle 6"/>
            <p:cNvSpPr/>
            <p:nvPr/>
          </p:nvSpPr>
          <p:spPr>
            <a:xfrm>
              <a:off x="0" y="6045201"/>
              <a:ext cx="9144000" cy="121919"/>
            </a:xfrm>
            <a:prstGeom prst="rect">
              <a:avLst/>
            </a:prstGeom>
            <a:solidFill>
              <a:srgbClr val="FFE500"/>
            </a:solidFill>
            <a:ln>
              <a:solidFill>
                <a:srgbClr val="260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8" name="Picture 2" descr="C:\Users\cponder\Desktop\HPD 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5676900"/>
              <a:ext cx="832612" cy="838200"/>
            </a:xfrm>
            <a:prstGeom prst="rect">
              <a:avLst/>
            </a:prstGeom>
            <a:noFill/>
            <a:extLst>
              <a:ext uri="{909E8E84-426E-40DD-AFC4-6F175D3DCCD1}">
                <a14:hiddenFill xmlns:a14="http://schemas.microsoft.com/office/drawing/2010/main">
                  <a:solidFill>
                    <a:srgbClr val="FFFFFF"/>
                  </a:solidFill>
                </a14:hiddenFill>
              </a:ext>
            </a:extLst>
          </p:spPr>
        </p:pic>
      </p:grpSp>
      <p:pic>
        <p:nvPicPr>
          <p:cNvPr id="10" name="Picture 2" descr="C:\Users\cponder\Desktop\HPD 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5850" y="1905000"/>
            <a:ext cx="1892300" cy="1905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4" name="Slide Number Placeholder 3"/>
          <p:cNvSpPr>
            <a:spLocks noGrp="1"/>
          </p:cNvSpPr>
          <p:nvPr>
            <p:ph type="sldNum" sz="quarter" idx="12"/>
          </p:nvPr>
        </p:nvSpPr>
        <p:spPr/>
        <p:txBody>
          <a:bodyPr/>
          <a:lstStyle/>
          <a:p>
            <a:fld id="{E8A8BAB4-986E-4569-8BF4-FC1A0A9BBCBE}" type="slidenum">
              <a:rPr lang="en-US" smtClean="0"/>
              <a:t>1</a:t>
            </a:fld>
            <a:endParaRPr lang="en-US" dirty="0"/>
          </a:p>
        </p:txBody>
      </p:sp>
    </p:spTree>
    <p:extLst>
      <p:ext uri="{BB962C8B-B14F-4D97-AF65-F5344CB8AC3E}">
        <p14:creationId xmlns:p14="http://schemas.microsoft.com/office/powerpoint/2010/main" val="624814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3500" fill="hold"/>
                                        <p:tgtEl>
                                          <p:spTgt spid="10"/>
                                        </p:tgtEl>
                                        <p:attrNameLst>
                                          <p:attrName>ppt_w</p:attrName>
                                        </p:attrNameLst>
                                      </p:cBhvr>
                                      <p:tavLst>
                                        <p:tav tm="0">
                                          <p:val>
                                            <p:fltVal val="0"/>
                                          </p:val>
                                        </p:tav>
                                        <p:tav tm="100000">
                                          <p:val>
                                            <p:strVal val="#ppt_w"/>
                                          </p:val>
                                        </p:tav>
                                      </p:tavLst>
                                    </p:anim>
                                    <p:anim calcmode="lin" valueType="num">
                                      <p:cBhvr>
                                        <p:cTn id="8" dur="3500" fill="hold"/>
                                        <p:tgtEl>
                                          <p:spTgt spid="10"/>
                                        </p:tgtEl>
                                        <p:attrNameLst>
                                          <p:attrName>ppt_h</p:attrName>
                                        </p:attrNameLst>
                                      </p:cBhvr>
                                      <p:tavLst>
                                        <p:tav tm="0">
                                          <p:val>
                                            <p:fltVal val="0"/>
                                          </p:val>
                                        </p:tav>
                                        <p:tav tm="100000">
                                          <p:val>
                                            <p:strVal val="#ppt_h"/>
                                          </p:val>
                                        </p:tav>
                                      </p:tavLst>
                                    </p:anim>
                                    <p:animEffect transition="in" filter="fade">
                                      <p:cBhvr>
                                        <p:cTn id="9" dur="3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2024" y="4114800"/>
            <a:ext cx="8229600" cy="1905000"/>
          </a:xfrm>
        </p:spPr>
        <p:txBody>
          <a:bodyPr>
            <a:normAutofit fontScale="92500" lnSpcReduction="20000"/>
          </a:bodyPr>
          <a:lstStyle/>
          <a:p>
            <a:r>
              <a:rPr lang="en-US" sz="1900" b="1" dirty="0" smtClean="0">
                <a:solidFill>
                  <a:srgbClr val="FFFF00"/>
                </a:solidFill>
                <a:latin typeface="Times New Roman" panose="02020603050405020304" pitchFamily="18" charset="0"/>
                <a:cs typeface="Times New Roman" panose="02020603050405020304" pitchFamily="18" charset="0"/>
              </a:rPr>
              <a:t>Sec 71.01(d), </a:t>
            </a:r>
            <a:r>
              <a:rPr lang="en-US" sz="1900" b="1" dirty="0">
                <a:solidFill>
                  <a:srgbClr val="FFFF00"/>
                </a:solidFill>
                <a:latin typeface="Times New Roman" panose="02020603050405020304" pitchFamily="18" charset="0"/>
                <a:cs typeface="Times New Roman" panose="02020603050405020304" pitchFamily="18" charset="0"/>
              </a:rPr>
              <a:t>T</a:t>
            </a:r>
            <a:r>
              <a:rPr lang="en-US" sz="1900" b="1" dirty="0" smtClean="0">
                <a:solidFill>
                  <a:srgbClr val="FFFF00"/>
                </a:solidFill>
                <a:latin typeface="Times New Roman" panose="02020603050405020304" pitchFamily="18" charset="0"/>
                <a:cs typeface="Times New Roman" panose="02020603050405020304" pitchFamily="18" charset="0"/>
              </a:rPr>
              <a:t>exas Penal Code</a:t>
            </a:r>
          </a:p>
          <a:p>
            <a:pPr marL="0" indent="0">
              <a:buNone/>
            </a:pPr>
            <a:endParaRPr lang="en-US" sz="2400" dirty="0" smtClean="0">
              <a:solidFill>
                <a:srgbClr val="FFFF00"/>
              </a:solidFill>
              <a:latin typeface="Times New Roman" panose="02020603050405020304" pitchFamily="18" charset="0"/>
              <a:cs typeface="Times New Roman" panose="02020603050405020304" pitchFamily="18" charset="0"/>
            </a:endParaRPr>
          </a:p>
          <a:p>
            <a:pPr lvl="1"/>
            <a:r>
              <a:rPr lang="en-US" sz="1600" dirty="0" smtClean="0">
                <a:solidFill>
                  <a:srgbClr val="FFFF00"/>
                </a:solidFill>
                <a:latin typeface="Times New Roman" panose="02020603050405020304" pitchFamily="18" charset="0"/>
                <a:cs typeface="Times New Roman" panose="02020603050405020304" pitchFamily="18" charset="0"/>
              </a:rPr>
              <a:t>“Criminal Street Gang” : </a:t>
            </a:r>
            <a:r>
              <a:rPr lang="en-US" sz="1600" i="1" dirty="0" smtClean="0">
                <a:solidFill>
                  <a:srgbClr val="FFFF00"/>
                </a:solidFill>
                <a:latin typeface="Times New Roman" panose="02020603050405020304" pitchFamily="18" charset="0"/>
                <a:cs typeface="Times New Roman" panose="02020603050405020304" pitchFamily="18" charset="0"/>
              </a:rPr>
              <a:t>Three or more persons having a common identifying sign or symbol or an identifiable leadership who continuously or regularly associate in the commission of criminal activities.</a:t>
            </a:r>
          </a:p>
          <a:p>
            <a:pPr marL="0" indent="0">
              <a:buNone/>
            </a:pPr>
            <a:endParaRPr lang="en-US" sz="1600" dirty="0" smtClean="0">
              <a:solidFill>
                <a:srgbClr val="FFFF00"/>
              </a:solidFill>
              <a:latin typeface="Times New Roman" panose="02020603050405020304" pitchFamily="18" charset="0"/>
              <a:cs typeface="Times New Roman" panose="02020603050405020304" pitchFamily="18" charset="0"/>
            </a:endParaRPr>
          </a:p>
          <a:p>
            <a:pPr lvl="2"/>
            <a:r>
              <a:rPr lang="en-US" sz="1600" dirty="0" smtClean="0">
                <a:solidFill>
                  <a:srgbClr val="FFFF00"/>
                </a:solidFill>
                <a:latin typeface="Times New Roman" panose="02020603050405020304" pitchFamily="18" charset="0"/>
                <a:cs typeface="Times New Roman" panose="02020603050405020304" pitchFamily="18" charset="0"/>
              </a:rPr>
              <a:t>This definition can apply to traditional street gangs such as Crips and Bloods as well as organized crime groups such as robbery crews with a discernable leadership.</a:t>
            </a:r>
            <a:endParaRPr lang="en-US" sz="1600" dirty="0">
              <a:solidFill>
                <a:srgbClr val="FFFF00"/>
              </a:solidFill>
              <a:latin typeface="Times New Roman" panose="02020603050405020304" pitchFamily="18" charset="0"/>
              <a:cs typeface="Times New Roman" panose="02020603050405020304" pitchFamily="18" charset="0"/>
            </a:endParaRPr>
          </a:p>
        </p:txBody>
      </p:sp>
      <p:sp>
        <p:nvSpPr>
          <p:cNvPr id="5" name="Title 1"/>
          <p:cNvSpPr txBox="1">
            <a:spLocks/>
          </p:cNvSpPr>
          <p:nvPr/>
        </p:nvSpPr>
        <p:spPr>
          <a:xfrm>
            <a:off x="457200" y="76200"/>
            <a:ext cx="8229600" cy="1219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rgbClr val="FFFF00"/>
                </a:solidFill>
                <a:latin typeface="Times New Roman" panose="02020603050405020304" pitchFamily="18" charset="0"/>
                <a:cs typeface="Times New Roman" panose="02020603050405020304" pitchFamily="18" charset="0"/>
              </a:rPr>
              <a:t>Gang Division </a:t>
            </a:r>
            <a:r>
              <a:rPr lang="en-US" dirty="0" smtClean="0">
                <a:solidFill>
                  <a:srgbClr val="FFFF00"/>
                </a:solidFill>
                <a:latin typeface="Times New Roman" panose="02020603050405020304" pitchFamily="18" charset="0"/>
                <a:cs typeface="Times New Roman" panose="02020603050405020304" pitchFamily="18" charset="0"/>
              </a:rPr>
              <a:t/>
            </a:r>
            <a:br>
              <a:rPr lang="en-US" dirty="0" smtClean="0">
                <a:solidFill>
                  <a:srgbClr val="FFFF00"/>
                </a:solidFill>
                <a:latin typeface="Times New Roman" panose="02020603050405020304" pitchFamily="18" charset="0"/>
                <a:cs typeface="Times New Roman" panose="02020603050405020304" pitchFamily="18" charset="0"/>
              </a:rPr>
            </a:br>
            <a:r>
              <a:rPr lang="en-US" sz="2600" dirty="0" smtClean="0">
                <a:solidFill>
                  <a:srgbClr val="FFFF00"/>
                </a:solidFill>
                <a:latin typeface="Times New Roman" panose="02020603050405020304" pitchFamily="18" charset="0"/>
                <a:cs typeface="Times New Roman" panose="02020603050405020304" pitchFamily="18" charset="0"/>
              </a:rPr>
              <a:t>Collection Mandate </a:t>
            </a:r>
            <a:r>
              <a:rPr lang="en-US" sz="2400" dirty="0" smtClean="0">
                <a:solidFill>
                  <a:srgbClr val="FFFF00"/>
                </a:solidFill>
                <a:latin typeface="Times New Roman" panose="02020603050405020304" pitchFamily="18" charset="0"/>
                <a:cs typeface="Times New Roman" panose="02020603050405020304" pitchFamily="18" charset="0"/>
              </a:rPr>
              <a:t>and </a:t>
            </a:r>
            <a:r>
              <a:rPr lang="en-US" sz="2600" dirty="0" smtClean="0">
                <a:solidFill>
                  <a:srgbClr val="FFFF00"/>
                </a:solidFill>
                <a:latin typeface="Times New Roman" panose="02020603050405020304" pitchFamily="18" charset="0"/>
                <a:cs typeface="Times New Roman" panose="02020603050405020304" pitchFamily="18" charset="0"/>
              </a:rPr>
              <a:t>Legal Definition of a Gang</a:t>
            </a:r>
            <a:endParaRPr lang="en-US" sz="2600" dirty="0">
              <a:solidFill>
                <a:srgbClr val="FFFF00"/>
              </a:solidFill>
              <a:latin typeface="Times New Roman" panose="02020603050405020304" pitchFamily="18" charset="0"/>
              <a:cs typeface="Times New Roman" panose="02020603050405020304" pitchFamily="18" charset="0"/>
            </a:endParaRPr>
          </a:p>
        </p:txBody>
      </p:sp>
      <p:grpSp>
        <p:nvGrpSpPr>
          <p:cNvPr id="7" name="Group 6"/>
          <p:cNvGrpSpPr/>
          <p:nvPr/>
        </p:nvGrpSpPr>
        <p:grpSpPr>
          <a:xfrm>
            <a:off x="0" y="6019800"/>
            <a:ext cx="9144000" cy="838200"/>
            <a:chOff x="0" y="5676900"/>
            <a:chExt cx="9144000" cy="838200"/>
          </a:xfrm>
        </p:grpSpPr>
        <p:sp>
          <p:nvSpPr>
            <p:cNvPr id="8" name="Rectangle 7"/>
            <p:cNvSpPr/>
            <p:nvPr/>
          </p:nvSpPr>
          <p:spPr>
            <a:xfrm>
              <a:off x="0" y="5867400"/>
              <a:ext cx="9144000" cy="457200"/>
            </a:xfrm>
            <a:prstGeom prst="rect">
              <a:avLst/>
            </a:prstGeom>
            <a:solidFill>
              <a:srgbClr val="260CC4"/>
            </a:solidFill>
            <a:ln>
              <a:solidFill>
                <a:srgbClr val="260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9" name="Rectangle 8"/>
            <p:cNvSpPr/>
            <p:nvPr/>
          </p:nvSpPr>
          <p:spPr>
            <a:xfrm>
              <a:off x="0" y="6045201"/>
              <a:ext cx="9144000" cy="121919"/>
            </a:xfrm>
            <a:prstGeom prst="rect">
              <a:avLst/>
            </a:prstGeom>
            <a:solidFill>
              <a:srgbClr val="FFE500"/>
            </a:solidFill>
            <a:ln>
              <a:solidFill>
                <a:srgbClr val="260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10" name="Picture 2" descr="C:\Users\cponder\Desktop\HPD 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676900"/>
              <a:ext cx="832612" cy="838200"/>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extBox 1"/>
          <p:cNvSpPr txBox="1"/>
          <p:nvPr/>
        </p:nvSpPr>
        <p:spPr>
          <a:xfrm>
            <a:off x="3276600" y="1752600"/>
            <a:ext cx="304800" cy="369332"/>
          </a:xfrm>
          <a:prstGeom prst="rect">
            <a:avLst/>
          </a:prstGeom>
          <a:solidFill>
            <a:schemeClr val="tx1"/>
          </a:solidFill>
        </p:spPr>
        <p:txBody>
          <a:bodyPr wrap="square" rtlCol="0">
            <a:spAutoFit/>
          </a:bodyPr>
          <a:lstStyle/>
          <a:p>
            <a:endParaRPr lang="en-US" dirty="0"/>
          </a:p>
        </p:txBody>
      </p:sp>
      <p:sp>
        <p:nvSpPr>
          <p:cNvPr id="11" name="TextBox 10"/>
          <p:cNvSpPr txBox="1"/>
          <p:nvPr/>
        </p:nvSpPr>
        <p:spPr>
          <a:xfrm>
            <a:off x="304800" y="1143000"/>
            <a:ext cx="3581400" cy="3385542"/>
          </a:xfrm>
          <a:prstGeom prst="rect">
            <a:avLst/>
          </a:prstGeom>
          <a:noFill/>
        </p:spPr>
        <p:txBody>
          <a:bodyPr wrap="square" rtlCol="0">
            <a:spAutoFit/>
          </a:bodyPr>
          <a:lstStyle/>
          <a:p>
            <a:r>
              <a:rPr lang="en-US" sz="1600" b="1" dirty="0">
                <a:solidFill>
                  <a:srgbClr val="FFFF00"/>
                </a:solidFill>
                <a:latin typeface="Times New Roman" panose="02020603050405020304" pitchFamily="18" charset="0"/>
                <a:cs typeface="Times New Roman" panose="02020603050405020304" pitchFamily="18" charset="0"/>
              </a:rPr>
              <a:t>Art. 61. 02(a) Texas Code of Criminal </a:t>
            </a:r>
            <a:r>
              <a:rPr lang="en-US" sz="1600" b="1" dirty="0" smtClean="0">
                <a:solidFill>
                  <a:srgbClr val="FFFF00"/>
                </a:solidFill>
                <a:latin typeface="Times New Roman" panose="02020603050405020304" pitchFamily="18" charset="0"/>
                <a:cs typeface="Times New Roman" panose="02020603050405020304" pitchFamily="18" charset="0"/>
              </a:rPr>
              <a:t>Procedure and Sec </a:t>
            </a:r>
            <a:r>
              <a:rPr lang="en-US" sz="1600" b="1" dirty="0">
                <a:solidFill>
                  <a:srgbClr val="FFFF00"/>
                </a:solidFill>
                <a:latin typeface="Times New Roman" panose="02020603050405020304" pitchFamily="18" charset="0"/>
                <a:cs typeface="Times New Roman" panose="02020603050405020304" pitchFamily="18" charset="0"/>
              </a:rPr>
              <a:t>71.01(d), Texas Penal Code</a:t>
            </a:r>
          </a:p>
          <a:p>
            <a:endParaRPr lang="en-US" sz="1600" dirty="0">
              <a:solidFill>
                <a:srgbClr val="FFFF00"/>
              </a:solidFill>
              <a:latin typeface="Times New Roman" panose="02020603050405020304" pitchFamily="18" charset="0"/>
              <a:cs typeface="Times New Roman" panose="02020603050405020304" pitchFamily="18" charset="0"/>
            </a:endParaRPr>
          </a:p>
          <a:p>
            <a:pPr lvl="1"/>
            <a:r>
              <a:rPr lang="en-US" sz="1600" dirty="0">
                <a:solidFill>
                  <a:srgbClr val="FFFF00"/>
                </a:solidFill>
                <a:latin typeface="Times New Roman" panose="02020603050405020304" pitchFamily="18" charset="0"/>
                <a:cs typeface="Times New Roman" panose="02020603050405020304" pitchFamily="18" charset="0"/>
              </a:rPr>
              <a:t>“Criminal Street Gang” : </a:t>
            </a:r>
            <a:r>
              <a:rPr lang="en-US" sz="1600" i="1" dirty="0">
                <a:solidFill>
                  <a:srgbClr val="FFFF00"/>
                </a:solidFill>
                <a:latin typeface="Times New Roman" panose="02020603050405020304" pitchFamily="18" charset="0"/>
                <a:cs typeface="Times New Roman" panose="02020603050405020304" pitchFamily="18" charset="0"/>
              </a:rPr>
              <a:t>Three or more persons having a common identifying sign or symbol or an identifiable leadership who continuously or regularly associate in the commission of criminal activities.</a:t>
            </a:r>
          </a:p>
          <a:p>
            <a:endParaRPr lang="en-US" sz="2400" dirty="0">
              <a:solidFill>
                <a:srgbClr val="FFFF00"/>
              </a:solidFill>
              <a:latin typeface="Times New Roman" panose="02020603050405020304" pitchFamily="18" charset="0"/>
              <a:cs typeface="Times New Roman" panose="02020603050405020304" pitchFamily="18" charset="0"/>
            </a:endParaRPr>
          </a:p>
          <a:p>
            <a:endParaRPr lang="en-US" sz="1400" dirty="0">
              <a:solidFill>
                <a:srgbClr val="FFFF00"/>
              </a:solidFill>
              <a:latin typeface="Times New Roman" panose="02020603050405020304" pitchFamily="18" charset="0"/>
              <a:cs typeface="Times New Roman" panose="02020603050405020304" pitchFamily="18" charset="0"/>
            </a:endParaRPr>
          </a:p>
        </p:txBody>
      </p:sp>
      <p:grpSp>
        <p:nvGrpSpPr>
          <p:cNvPr id="13" name="Group 12"/>
          <p:cNvGrpSpPr/>
          <p:nvPr/>
        </p:nvGrpSpPr>
        <p:grpSpPr>
          <a:xfrm>
            <a:off x="4038600" y="1341536"/>
            <a:ext cx="4278297" cy="2406542"/>
            <a:chOff x="4038600" y="1341536"/>
            <a:chExt cx="4278297" cy="2406542"/>
          </a:xfrm>
        </p:grpSpPr>
        <p:pic>
          <p:nvPicPr>
            <p:cNvPr id="2050" name="Picture 2" descr="E:\Pictures\La Primera\Romero, Jose (Lil Lizard) 10-14-98, Vigil, Christop[her 8-30-97 and Barboza, Arvin 10-14-97 (Dreamer) LP.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38600" y="1341536"/>
              <a:ext cx="4278297" cy="2406542"/>
            </a:xfrm>
            <a:prstGeom prst="rect">
              <a:avLst/>
            </a:prstGeom>
            <a:ln w="88900" cap="sq" cmpd="thickThin">
              <a:solidFill>
                <a:srgbClr val="260CC4"/>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12" name="Oval 11"/>
            <p:cNvSpPr/>
            <p:nvPr/>
          </p:nvSpPr>
          <p:spPr>
            <a:xfrm>
              <a:off x="4876800" y="1676400"/>
              <a:ext cx="381000" cy="44553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Oval 13"/>
            <p:cNvSpPr/>
            <p:nvPr/>
          </p:nvSpPr>
          <p:spPr>
            <a:xfrm>
              <a:off x="6324600" y="1676400"/>
              <a:ext cx="381000" cy="44553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Oval 14"/>
            <p:cNvSpPr/>
            <p:nvPr/>
          </p:nvSpPr>
          <p:spPr>
            <a:xfrm>
              <a:off x="7391400" y="1692751"/>
              <a:ext cx="381000" cy="44553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 name="Slide Number Placeholder 3"/>
          <p:cNvSpPr>
            <a:spLocks noGrp="1"/>
          </p:cNvSpPr>
          <p:nvPr>
            <p:ph type="sldNum" sz="quarter" idx="12"/>
          </p:nvPr>
        </p:nvSpPr>
        <p:spPr/>
        <p:txBody>
          <a:bodyPr/>
          <a:lstStyle/>
          <a:p>
            <a:fld id="{E8A8BAB4-986E-4569-8BF4-FC1A0A9BBCBE}" type="slidenum">
              <a:rPr lang="en-US" smtClean="0"/>
              <a:t>10</a:t>
            </a:fld>
            <a:endParaRPr lang="en-US"/>
          </a:p>
        </p:txBody>
      </p:sp>
    </p:spTree>
    <p:extLst>
      <p:ext uri="{BB962C8B-B14F-4D97-AF65-F5344CB8AC3E}">
        <p14:creationId xmlns:p14="http://schemas.microsoft.com/office/powerpoint/2010/main" val="246026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75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76200"/>
            <a:ext cx="8229600" cy="1219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rgbClr val="FFFF00"/>
                </a:solidFill>
                <a:latin typeface="Times New Roman" panose="02020603050405020304" pitchFamily="18" charset="0"/>
                <a:cs typeface="Times New Roman" panose="02020603050405020304" pitchFamily="18" charset="0"/>
              </a:rPr>
              <a:t>Gang Division </a:t>
            </a:r>
            <a:r>
              <a:rPr lang="en-US" dirty="0" smtClean="0">
                <a:solidFill>
                  <a:srgbClr val="FFFF00"/>
                </a:solidFill>
                <a:latin typeface="Times New Roman" panose="02020603050405020304" pitchFamily="18" charset="0"/>
                <a:cs typeface="Times New Roman" panose="02020603050405020304" pitchFamily="18" charset="0"/>
              </a:rPr>
              <a:t/>
            </a:r>
            <a:br>
              <a:rPr lang="en-US" dirty="0" smtClean="0">
                <a:solidFill>
                  <a:srgbClr val="FFFF00"/>
                </a:solidFill>
                <a:latin typeface="Times New Roman" panose="02020603050405020304" pitchFamily="18" charset="0"/>
                <a:cs typeface="Times New Roman" panose="02020603050405020304" pitchFamily="18" charset="0"/>
              </a:rPr>
            </a:br>
            <a:r>
              <a:rPr lang="en-US" sz="3000" dirty="0" smtClean="0">
                <a:solidFill>
                  <a:srgbClr val="FFFF00"/>
                </a:solidFill>
                <a:latin typeface="Times New Roman" panose="02020603050405020304" pitchFamily="18" charset="0"/>
                <a:cs typeface="Times New Roman" panose="02020603050405020304" pitchFamily="18" charset="0"/>
              </a:rPr>
              <a:t>Documentation Criteria</a:t>
            </a:r>
            <a:endParaRPr lang="en-US" sz="2700" dirty="0">
              <a:solidFill>
                <a:srgbClr val="FFFF00"/>
              </a:solidFill>
              <a:latin typeface="Times New Roman" panose="02020603050405020304" pitchFamily="18" charset="0"/>
              <a:cs typeface="Times New Roman" panose="02020603050405020304" pitchFamily="18" charset="0"/>
            </a:endParaRPr>
          </a:p>
        </p:txBody>
      </p:sp>
      <p:grpSp>
        <p:nvGrpSpPr>
          <p:cNvPr id="5" name="Group 4"/>
          <p:cNvGrpSpPr/>
          <p:nvPr/>
        </p:nvGrpSpPr>
        <p:grpSpPr>
          <a:xfrm>
            <a:off x="0" y="6019800"/>
            <a:ext cx="9144000" cy="838200"/>
            <a:chOff x="0" y="5676900"/>
            <a:chExt cx="9144000" cy="838200"/>
          </a:xfrm>
        </p:grpSpPr>
        <p:sp>
          <p:nvSpPr>
            <p:cNvPr id="6" name="Rectangle 5"/>
            <p:cNvSpPr/>
            <p:nvPr/>
          </p:nvSpPr>
          <p:spPr>
            <a:xfrm>
              <a:off x="0" y="5867400"/>
              <a:ext cx="9144000" cy="457200"/>
            </a:xfrm>
            <a:prstGeom prst="rect">
              <a:avLst/>
            </a:prstGeom>
            <a:solidFill>
              <a:srgbClr val="260CC4"/>
            </a:solidFill>
            <a:ln>
              <a:solidFill>
                <a:srgbClr val="260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latin typeface="Times New Roman" panose="02020603050405020304" pitchFamily="18" charset="0"/>
                <a:cs typeface="Times New Roman" panose="02020603050405020304" pitchFamily="18" charset="0"/>
              </a:endParaRPr>
            </a:p>
          </p:txBody>
        </p:sp>
        <p:sp>
          <p:nvSpPr>
            <p:cNvPr id="7" name="Rectangle 6"/>
            <p:cNvSpPr/>
            <p:nvPr/>
          </p:nvSpPr>
          <p:spPr>
            <a:xfrm>
              <a:off x="0" y="6045201"/>
              <a:ext cx="9144000" cy="121919"/>
            </a:xfrm>
            <a:prstGeom prst="rect">
              <a:avLst/>
            </a:prstGeom>
            <a:solidFill>
              <a:srgbClr val="FFE500"/>
            </a:solidFill>
            <a:ln>
              <a:solidFill>
                <a:srgbClr val="260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latin typeface="Times New Roman" panose="02020603050405020304" pitchFamily="18" charset="0"/>
                <a:cs typeface="Times New Roman" panose="02020603050405020304" pitchFamily="18" charset="0"/>
              </a:endParaRPr>
            </a:p>
          </p:txBody>
        </p:sp>
        <p:pic>
          <p:nvPicPr>
            <p:cNvPr id="8" name="Picture 2" descr="C:\Users\cponder\Desktop\HPD 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5676900"/>
              <a:ext cx="832612" cy="838200"/>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TextBox 9"/>
          <p:cNvSpPr txBox="1"/>
          <p:nvPr/>
        </p:nvSpPr>
        <p:spPr>
          <a:xfrm>
            <a:off x="685800" y="1362982"/>
            <a:ext cx="7848600" cy="923330"/>
          </a:xfrm>
          <a:prstGeom prst="rect">
            <a:avLst/>
          </a:prstGeom>
          <a:noFill/>
        </p:spPr>
        <p:txBody>
          <a:bodyPr wrap="square" rtlCol="0">
            <a:spAutoFit/>
          </a:bodyPr>
          <a:lstStyle/>
          <a:p>
            <a:r>
              <a:rPr lang="en-US" dirty="0" smtClean="0">
                <a:solidFill>
                  <a:srgbClr val="FFFF00"/>
                </a:solidFill>
                <a:latin typeface="Times New Roman" panose="02020603050405020304" pitchFamily="18" charset="0"/>
                <a:cs typeface="Times New Roman" panose="02020603050405020304" pitchFamily="18" charset="0"/>
              </a:rPr>
              <a:t>Article 61.02 of the </a:t>
            </a:r>
            <a:r>
              <a:rPr lang="en-US" b="1" dirty="0">
                <a:solidFill>
                  <a:srgbClr val="FFFF00"/>
                </a:solidFill>
                <a:latin typeface="Times New Roman" panose="02020603050405020304" pitchFamily="18" charset="0"/>
                <a:cs typeface="Times New Roman" panose="02020603050405020304" pitchFamily="18" charset="0"/>
              </a:rPr>
              <a:t>T</a:t>
            </a:r>
            <a:r>
              <a:rPr lang="en-US" b="1" dirty="0" smtClean="0">
                <a:solidFill>
                  <a:srgbClr val="FFFF00"/>
                </a:solidFill>
                <a:latin typeface="Times New Roman" panose="02020603050405020304" pitchFamily="18" charset="0"/>
                <a:cs typeface="Times New Roman" panose="02020603050405020304" pitchFamily="18" charset="0"/>
              </a:rPr>
              <a:t>exas Code of Criminal Procedure </a:t>
            </a:r>
            <a:r>
              <a:rPr lang="en-US" dirty="0" smtClean="0">
                <a:solidFill>
                  <a:srgbClr val="FFFF00"/>
                </a:solidFill>
                <a:latin typeface="Times New Roman" panose="02020603050405020304" pitchFamily="18" charset="0"/>
                <a:cs typeface="Times New Roman" panose="02020603050405020304" pitchFamily="18" charset="0"/>
              </a:rPr>
              <a:t>sets forth the criteria that must be met for an individual to entered into a gang database.  In general, individuals must meet at least two of the following criteria for inclusion:</a:t>
            </a:r>
            <a:endParaRPr lang="en-US" dirty="0">
              <a:solidFill>
                <a:srgbClr val="FFFF00"/>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934987" y="2645541"/>
            <a:ext cx="3247620" cy="338554"/>
          </a:xfrm>
          <a:prstGeom prst="rect">
            <a:avLst/>
          </a:prstGeom>
        </p:spPr>
        <p:txBody>
          <a:bodyPr wrap="none">
            <a:spAutoFit/>
          </a:bodyPr>
          <a:lstStyle/>
          <a:p>
            <a:r>
              <a:rPr lang="en-US" sz="1600" dirty="0">
                <a:solidFill>
                  <a:srgbClr val="FFFF00"/>
                </a:solidFill>
                <a:latin typeface="Times New Roman" panose="02020603050405020304" pitchFamily="18" charset="0"/>
                <a:cs typeface="Times New Roman" panose="02020603050405020304" pitchFamily="18" charset="0"/>
              </a:rPr>
              <a:t>Self admission, internet, non judicial </a:t>
            </a:r>
          </a:p>
        </p:txBody>
      </p:sp>
      <p:sp>
        <p:nvSpPr>
          <p:cNvPr id="12" name="Rectangle 11"/>
          <p:cNvSpPr/>
          <p:nvPr/>
        </p:nvSpPr>
        <p:spPr>
          <a:xfrm>
            <a:off x="5110576" y="3299428"/>
            <a:ext cx="3778188" cy="830997"/>
          </a:xfrm>
          <a:prstGeom prst="rect">
            <a:avLst/>
          </a:prstGeom>
        </p:spPr>
        <p:txBody>
          <a:bodyPr wrap="square">
            <a:spAutoFit/>
          </a:bodyPr>
          <a:lstStyle/>
          <a:p>
            <a:r>
              <a:rPr lang="en-US" sz="1600" dirty="0" smtClean="0">
                <a:solidFill>
                  <a:srgbClr val="FFFF00"/>
                </a:solidFill>
                <a:latin typeface="Times New Roman" panose="02020603050405020304" pitchFamily="18" charset="0"/>
                <a:cs typeface="Times New Roman" panose="02020603050405020304" pitchFamily="18" charset="0"/>
              </a:rPr>
              <a:t>Identification </a:t>
            </a:r>
            <a:r>
              <a:rPr lang="en-US" sz="1600" dirty="0">
                <a:solidFill>
                  <a:srgbClr val="FFFF00"/>
                </a:solidFill>
                <a:latin typeface="Times New Roman" panose="02020603050405020304" pitchFamily="18" charset="0"/>
                <a:cs typeface="Times New Roman" panose="02020603050405020304" pitchFamily="18" charset="0"/>
              </a:rPr>
              <a:t>of the individual as a gang member by a reliable informant or other individual</a:t>
            </a:r>
          </a:p>
        </p:txBody>
      </p:sp>
      <p:sp>
        <p:nvSpPr>
          <p:cNvPr id="13" name="Rectangle 12"/>
          <p:cNvSpPr/>
          <p:nvPr/>
        </p:nvSpPr>
        <p:spPr>
          <a:xfrm>
            <a:off x="951760" y="4453182"/>
            <a:ext cx="3611362" cy="830997"/>
          </a:xfrm>
          <a:prstGeom prst="rect">
            <a:avLst/>
          </a:prstGeom>
        </p:spPr>
        <p:txBody>
          <a:bodyPr wrap="square">
            <a:spAutoFit/>
          </a:bodyPr>
          <a:lstStyle/>
          <a:p>
            <a:r>
              <a:rPr lang="en-US" sz="1600" dirty="0">
                <a:solidFill>
                  <a:srgbClr val="FFFF00"/>
                </a:solidFill>
                <a:latin typeface="Times New Roman" panose="02020603050405020304" pitchFamily="18" charset="0"/>
                <a:cs typeface="Times New Roman" panose="02020603050405020304" pitchFamily="18" charset="0"/>
              </a:rPr>
              <a:t>Identification of the individual as a gang member by a person of unknown reliability</a:t>
            </a:r>
          </a:p>
        </p:txBody>
      </p:sp>
      <p:sp>
        <p:nvSpPr>
          <p:cNvPr id="14" name="Rectangle 13"/>
          <p:cNvSpPr/>
          <p:nvPr/>
        </p:nvSpPr>
        <p:spPr>
          <a:xfrm>
            <a:off x="960264" y="5364135"/>
            <a:ext cx="3634668" cy="830997"/>
          </a:xfrm>
          <a:prstGeom prst="rect">
            <a:avLst/>
          </a:prstGeom>
        </p:spPr>
        <p:txBody>
          <a:bodyPr wrap="square">
            <a:spAutoFit/>
          </a:bodyPr>
          <a:lstStyle/>
          <a:p>
            <a:r>
              <a:rPr lang="en-US" sz="1600" dirty="0">
                <a:solidFill>
                  <a:srgbClr val="FFFF00"/>
                </a:solidFill>
                <a:latin typeface="Times New Roman" panose="02020603050405020304" pitchFamily="18" charset="0"/>
                <a:cs typeface="Times New Roman" panose="02020603050405020304" pitchFamily="18" charset="0"/>
              </a:rPr>
              <a:t>Evidence that the individual frequents a documented gang area and associated with known gang members</a:t>
            </a:r>
          </a:p>
        </p:txBody>
      </p:sp>
      <p:sp>
        <p:nvSpPr>
          <p:cNvPr id="15" name="Rectangle 14"/>
          <p:cNvSpPr/>
          <p:nvPr/>
        </p:nvSpPr>
        <p:spPr>
          <a:xfrm>
            <a:off x="5105400" y="2618908"/>
            <a:ext cx="3733800" cy="584775"/>
          </a:xfrm>
          <a:prstGeom prst="rect">
            <a:avLst/>
          </a:prstGeom>
        </p:spPr>
        <p:txBody>
          <a:bodyPr wrap="square">
            <a:spAutoFit/>
          </a:bodyPr>
          <a:lstStyle/>
          <a:p>
            <a:r>
              <a:rPr lang="en-US" sz="1600" dirty="0">
                <a:solidFill>
                  <a:srgbClr val="FFFF00"/>
                </a:solidFill>
                <a:latin typeface="Times New Roman" panose="02020603050405020304" pitchFamily="18" charset="0"/>
                <a:cs typeface="Times New Roman" panose="02020603050405020304" pitchFamily="18" charset="0"/>
              </a:rPr>
              <a:t>Evidence that the individual uses gang dress, hand signs, tattoos or symbols</a:t>
            </a:r>
          </a:p>
        </p:txBody>
      </p:sp>
      <p:sp>
        <p:nvSpPr>
          <p:cNvPr id="16" name="Rectangle 15"/>
          <p:cNvSpPr/>
          <p:nvPr/>
        </p:nvSpPr>
        <p:spPr>
          <a:xfrm>
            <a:off x="949500" y="3291732"/>
            <a:ext cx="3733800" cy="1077218"/>
          </a:xfrm>
          <a:prstGeom prst="rect">
            <a:avLst/>
          </a:prstGeom>
        </p:spPr>
        <p:txBody>
          <a:bodyPr wrap="square">
            <a:spAutoFit/>
          </a:bodyPr>
          <a:lstStyle/>
          <a:p>
            <a:r>
              <a:rPr lang="en-US" sz="1600" dirty="0">
                <a:solidFill>
                  <a:srgbClr val="FFFF00"/>
                </a:solidFill>
                <a:latin typeface="Times New Roman" panose="02020603050405020304" pitchFamily="18" charset="0"/>
                <a:cs typeface="Times New Roman" panose="02020603050405020304" pitchFamily="18" charset="0"/>
              </a:rPr>
              <a:t>Evidence that the individual has been arrested or taken into custody with known gang members for an offense consistent with gang activity</a:t>
            </a:r>
          </a:p>
        </p:txBody>
      </p:sp>
      <p:sp>
        <p:nvSpPr>
          <p:cNvPr id="17" name="Rectangle 16"/>
          <p:cNvSpPr/>
          <p:nvPr/>
        </p:nvSpPr>
        <p:spPr>
          <a:xfrm>
            <a:off x="5105400" y="4429952"/>
            <a:ext cx="3790024" cy="830997"/>
          </a:xfrm>
          <a:prstGeom prst="rect">
            <a:avLst/>
          </a:prstGeom>
        </p:spPr>
        <p:txBody>
          <a:bodyPr wrap="square">
            <a:spAutoFit/>
          </a:bodyPr>
          <a:lstStyle/>
          <a:p>
            <a:r>
              <a:rPr lang="en-US" sz="1600" dirty="0">
                <a:solidFill>
                  <a:srgbClr val="FFFF00"/>
                </a:solidFill>
                <a:latin typeface="Times New Roman" panose="02020603050405020304" pitchFamily="18" charset="0"/>
                <a:cs typeface="Times New Roman" panose="02020603050405020304" pitchFamily="18" charset="0"/>
              </a:rPr>
              <a:t>Evidence that the individual has visited a known gang members other than a family member while in a penal institution</a:t>
            </a:r>
          </a:p>
        </p:txBody>
      </p:sp>
      <p:sp>
        <p:nvSpPr>
          <p:cNvPr id="18" name="Rectangle 17"/>
          <p:cNvSpPr/>
          <p:nvPr/>
        </p:nvSpPr>
        <p:spPr>
          <a:xfrm>
            <a:off x="5092823" y="5355224"/>
            <a:ext cx="3819988" cy="830997"/>
          </a:xfrm>
          <a:prstGeom prst="rect">
            <a:avLst/>
          </a:prstGeom>
        </p:spPr>
        <p:txBody>
          <a:bodyPr wrap="square">
            <a:spAutoFit/>
          </a:bodyPr>
          <a:lstStyle/>
          <a:p>
            <a:r>
              <a:rPr lang="en-US" sz="1600" dirty="0">
                <a:solidFill>
                  <a:srgbClr val="FFFF00"/>
                </a:solidFill>
                <a:latin typeface="Times New Roman" panose="02020603050405020304" pitchFamily="18" charset="0"/>
                <a:cs typeface="Times New Roman" panose="02020603050405020304" pitchFamily="18" charset="0"/>
              </a:rPr>
              <a:t>Evidence of the individuals use of technology, including the internet, to recruit new gang members</a:t>
            </a:r>
          </a:p>
        </p:txBody>
      </p:sp>
      <p:sp>
        <p:nvSpPr>
          <p:cNvPr id="2" name="Slide Number Placeholder 1"/>
          <p:cNvSpPr>
            <a:spLocks noGrp="1"/>
          </p:cNvSpPr>
          <p:nvPr>
            <p:ph type="sldNum" sz="quarter" idx="12"/>
          </p:nvPr>
        </p:nvSpPr>
        <p:spPr/>
        <p:txBody>
          <a:bodyPr/>
          <a:lstStyle/>
          <a:p>
            <a:fld id="{E8A8BAB4-986E-4569-8BF4-FC1A0A9BBCBE}" type="slidenum">
              <a:rPr lang="en-US" smtClean="0"/>
              <a:t>11</a:t>
            </a:fld>
            <a:endParaRPr lang="en-US"/>
          </a:p>
        </p:txBody>
      </p:sp>
    </p:spTree>
    <p:extLst>
      <p:ext uri="{BB962C8B-B14F-4D97-AF65-F5344CB8AC3E}">
        <p14:creationId xmlns:p14="http://schemas.microsoft.com/office/powerpoint/2010/main" val="1916415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00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500"/>
                                        <p:tgtEl>
                                          <p:spTgt spid="11"/>
                                        </p:tgtEl>
                                      </p:cBhvr>
                                    </p:animEffect>
                                    <p:anim calcmode="lin" valueType="num">
                                      <p:cBhvr>
                                        <p:cTn id="8" dur="1500" fill="hold"/>
                                        <p:tgtEl>
                                          <p:spTgt spid="11"/>
                                        </p:tgtEl>
                                        <p:attrNameLst>
                                          <p:attrName>ppt_x</p:attrName>
                                        </p:attrNameLst>
                                      </p:cBhvr>
                                      <p:tavLst>
                                        <p:tav tm="0">
                                          <p:val>
                                            <p:strVal val="#ppt_x"/>
                                          </p:val>
                                        </p:tav>
                                        <p:tav tm="100000">
                                          <p:val>
                                            <p:strVal val="#ppt_x"/>
                                          </p:val>
                                        </p:tav>
                                      </p:tavLst>
                                    </p:anim>
                                    <p:anim calcmode="lin" valueType="num">
                                      <p:cBhvr>
                                        <p:cTn id="9" dur="15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2500"/>
                            </p:stCondLst>
                            <p:childTnLst>
                              <p:par>
                                <p:cTn id="11" presetID="42" presetClass="entr" presetSubtype="0" fill="hold" grpId="0" nodeType="afterEffect">
                                  <p:stCondLst>
                                    <p:cond delay="100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500"/>
                                        <p:tgtEl>
                                          <p:spTgt spid="15"/>
                                        </p:tgtEl>
                                      </p:cBhvr>
                                    </p:animEffect>
                                    <p:anim calcmode="lin" valueType="num">
                                      <p:cBhvr>
                                        <p:cTn id="14" dur="1500" fill="hold"/>
                                        <p:tgtEl>
                                          <p:spTgt spid="15"/>
                                        </p:tgtEl>
                                        <p:attrNameLst>
                                          <p:attrName>ppt_x</p:attrName>
                                        </p:attrNameLst>
                                      </p:cBhvr>
                                      <p:tavLst>
                                        <p:tav tm="0">
                                          <p:val>
                                            <p:strVal val="#ppt_x"/>
                                          </p:val>
                                        </p:tav>
                                        <p:tav tm="100000">
                                          <p:val>
                                            <p:strVal val="#ppt_x"/>
                                          </p:val>
                                        </p:tav>
                                      </p:tavLst>
                                    </p:anim>
                                    <p:anim calcmode="lin" valueType="num">
                                      <p:cBhvr>
                                        <p:cTn id="15" dur="1500" fill="hold"/>
                                        <p:tgtEl>
                                          <p:spTgt spid="15"/>
                                        </p:tgtEl>
                                        <p:attrNameLst>
                                          <p:attrName>ppt_y</p:attrName>
                                        </p:attrNameLst>
                                      </p:cBhvr>
                                      <p:tavLst>
                                        <p:tav tm="0">
                                          <p:val>
                                            <p:strVal val="#ppt_y+.1"/>
                                          </p:val>
                                        </p:tav>
                                        <p:tav tm="100000">
                                          <p:val>
                                            <p:strVal val="#ppt_y"/>
                                          </p:val>
                                        </p:tav>
                                      </p:tavLst>
                                    </p:anim>
                                  </p:childTnLst>
                                </p:cTn>
                              </p:par>
                            </p:childTnLst>
                          </p:cTn>
                        </p:par>
                        <p:par>
                          <p:cTn id="16" fill="hold">
                            <p:stCondLst>
                              <p:cond delay="5000"/>
                            </p:stCondLst>
                            <p:childTnLst>
                              <p:par>
                                <p:cTn id="17" presetID="42" presetClass="entr" presetSubtype="0" fill="hold" grpId="0" nodeType="afterEffect">
                                  <p:stCondLst>
                                    <p:cond delay="100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500"/>
                                        <p:tgtEl>
                                          <p:spTgt spid="16"/>
                                        </p:tgtEl>
                                      </p:cBhvr>
                                    </p:animEffect>
                                    <p:anim calcmode="lin" valueType="num">
                                      <p:cBhvr>
                                        <p:cTn id="20" dur="1500" fill="hold"/>
                                        <p:tgtEl>
                                          <p:spTgt spid="16"/>
                                        </p:tgtEl>
                                        <p:attrNameLst>
                                          <p:attrName>ppt_x</p:attrName>
                                        </p:attrNameLst>
                                      </p:cBhvr>
                                      <p:tavLst>
                                        <p:tav tm="0">
                                          <p:val>
                                            <p:strVal val="#ppt_x"/>
                                          </p:val>
                                        </p:tav>
                                        <p:tav tm="100000">
                                          <p:val>
                                            <p:strVal val="#ppt_x"/>
                                          </p:val>
                                        </p:tav>
                                      </p:tavLst>
                                    </p:anim>
                                    <p:anim calcmode="lin" valueType="num">
                                      <p:cBhvr>
                                        <p:cTn id="21" dur="1500" fill="hold"/>
                                        <p:tgtEl>
                                          <p:spTgt spid="16"/>
                                        </p:tgtEl>
                                        <p:attrNameLst>
                                          <p:attrName>ppt_y</p:attrName>
                                        </p:attrNameLst>
                                      </p:cBhvr>
                                      <p:tavLst>
                                        <p:tav tm="0">
                                          <p:val>
                                            <p:strVal val="#ppt_y+.1"/>
                                          </p:val>
                                        </p:tav>
                                        <p:tav tm="100000">
                                          <p:val>
                                            <p:strVal val="#ppt_y"/>
                                          </p:val>
                                        </p:tav>
                                      </p:tavLst>
                                    </p:anim>
                                  </p:childTnLst>
                                </p:cTn>
                              </p:par>
                            </p:childTnLst>
                          </p:cTn>
                        </p:par>
                        <p:par>
                          <p:cTn id="22" fill="hold">
                            <p:stCondLst>
                              <p:cond delay="7500"/>
                            </p:stCondLst>
                            <p:childTnLst>
                              <p:par>
                                <p:cTn id="23" presetID="42" presetClass="entr" presetSubtype="0" fill="hold" grpId="0" nodeType="afterEffect">
                                  <p:stCondLst>
                                    <p:cond delay="100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1500"/>
                                        <p:tgtEl>
                                          <p:spTgt spid="12"/>
                                        </p:tgtEl>
                                      </p:cBhvr>
                                    </p:animEffect>
                                    <p:anim calcmode="lin" valueType="num">
                                      <p:cBhvr>
                                        <p:cTn id="26" dur="1500" fill="hold"/>
                                        <p:tgtEl>
                                          <p:spTgt spid="12"/>
                                        </p:tgtEl>
                                        <p:attrNameLst>
                                          <p:attrName>ppt_x</p:attrName>
                                        </p:attrNameLst>
                                      </p:cBhvr>
                                      <p:tavLst>
                                        <p:tav tm="0">
                                          <p:val>
                                            <p:strVal val="#ppt_x"/>
                                          </p:val>
                                        </p:tav>
                                        <p:tav tm="100000">
                                          <p:val>
                                            <p:strVal val="#ppt_x"/>
                                          </p:val>
                                        </p:tav>
                                      </p:tavLst>
                                    </p:anim>
                                    <p:anim calcmode="lin" valueType="num">
                                      <p:cBhvr>
                                        <p:cTn id="27" dur="1500" fill="hold"/>
                                        <p:tgtEl>
                                          <p:spTgt spid="12"/>
                                        </p:tgtEl>
                                        <p:attrNameLst>
                                          <p:attrName>ppt_y</p:attrName>
                                        </p:attrNameLst>
                                      </p:cBhvr>
                                      <p:tavLst>
                                        <p:tav tm="0">
                                          <p:val>
                                            <p:strVal val="#ppt_y+.1"/>
                                          </p:val>
                                        </p:tav>
                                        <p:tav tm="100000">
                                          <p:val>
                                            <p:strVal val="#ppt_y"/>
                                          </p:val>
                                        </p:tav>
                                      </p:tavLst>
                                    </p:anim>
                                  </p:childTnLst>
                                </p:cTn>
                              </p:par>
                            </p:childTnLst>
                          </p:cTn>
                        </p:par>
                        <p:par>
                          <p:cTn id="28" fill="hold">
                            <p:stCondLst>
                              <p:cond delay="10000"/>
                            </p:stCondLst>
                            <p:childTnLst>
                              <p:par>
                                <p:cTn id="29" presetID="42" presetClass="entr" presetSubtype="0" fill="hold" grpId="0" nodeType="afterEffect">
                                  <p:stCondLst>
                                    <p:cond delay="100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500"/>
                                        <p:tgtEl>
                                          <p:spTgt spid="13"/>
                                        </p:tgtEl>
                                      </p:cBhvr>
                                    </p:animEffect>
                                    <p:anim calcmode="lin" valueType="num">
                                      <p:cBhvr>
                                        <p:cTn id="32" dur="1500" fill="hold"/>
                                        <p:tgtEl>
                                          <p:spTgt spid="13"/>
                                        </p:tgtEl>
                                        <p:attrNameLst>
                                          <p:attrName>ppt_x</p:attrName>
                                        </p:attrNameLst>
                                      </p:cBhvr>
                                      <p:tavLst>
                                        <p:tav tm="0">
                                          <p:val>
                                            <p:strVal val="#ppt_x"/>
                                          </p:val>
                                        </p:tav>
                                        <p:tav tm="100000">
                                          <p:val>
                                            <p:strVal val="#ppt_x"/>
                                          </p:val>
                                        </p:tav>
                                      </p:tavLst>
                                    </p:anim>
                                    <p:anim calcmode="lin" valueType="num">
                                      <p:cBhvr>
                                        <p:cTn id="33" dur="15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12500"/>
                            </p:stCondLst>
                            <p:childTnLst>
                              <p:par>
                                <p:cTn id="35" presetID="42" presetClass="entr" presetSubtype="0" fill="hold" grpId="0" nodeType="afterEffect">
                                  <p:stCondLst>
                                    <p:cond delay="100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1500"/>
                                        <p:tgtEl>
                                          <p:spTgt spid="17"/>
                                        </p:tgtEl>
                                      </p:cBhvr>
                                    </p:animEffect>
                                    <p:anim calcmode="lin" valueType="num">
                                      <p:cBhvr>
                                        <p:cTn id="38" dur="1500" fill="hold"/>
                                        <p:tgtEl>
                                          <p:spTgt spid="17"/>
                                        </p:tgtEl>
                                        <p:attrNameLst>
                                          <p:attrName>ppt_x</p:attrName>
                                        </p:attrNameLst>
                                      </p:cBhvr>
                                      <p:tavLst>
                                        <p:tav tm="0">
                                          <p:val>
                                            <p:strVal val="#ppt_x"/>
                                          </p:val>
                                        </p:tav>
                                        <p:tav tm="100000">
                                          <p:val>
                                            <p:strVal val="#ppt_x"/>
                                          </p:val>
                                        </p:tav>
                                      </p:tavLst>
                                    </p:anim>
                                    <p:anim calcmode="lin" valueType="num">
                                      <p:cBhvr>
                                        <p:cTn id="39" dur="1500" fill="hold"/>
                                        <p:tgtEl>
                                          <p:spTgt spid="17"/>
                                        </p:tgtEl>
                                        <p:attrNameLst>
                                          <p:attrName>ppt_y</p:attrName>
                                        </p:attrNameLst>
                                      </p:cBhvr>
                                      <p:tavLst>
                                        <p:tav tm="0">
                                          <p:val>
                                            <p:strVal val="#ppt_y+.1"/>
                                          </p:val>
                                        </p:tav>
                                        <p:tav tm="100000">
                                          <p:val>
                                            <p:strVal val="#ppt_y"/>
                                          </p:val>
                                        </p:tav>
                                      </p:tavLst>
                                    </p:anim>
                                  </p:childTnLst>
                                </p:cTn>
                              </p:par>
                            </p:childTnLst>
                          </p:cTn>
                        </p:par>
                        <p:par>
                          <p:cTn id="40" fill="hold">
                            <p:stCondLst>
                              <p:cond delay="15000"/>
                            </p:stCondLst>
                            <p:childTnLst>
                              <p:par>
                                <p:cTn id="41" presetID="42" presetClass="entr" presetSubtype="0" fill="hold" grpId="0" nodeType="afterEffect">
                                  <p:stCondLst>
                                    <p:cond delay="100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1500"/>
                                        <p:tgtEl>
                                          <p:spTgt spid="14"/>
                                        </p:tgtEl>
                                      </p:cBhvr>
                                    </p:animEffect>
                                    <p:anim calcmode="lin" valueType="num">
                                      <p:cBhvr>
                                        <p:cTn id="44" dur="1500" fill="hold"/>
                                        <p:tgtEl>
                                          <p:spTgt spid="14"/>
                                        </p:tgtEl>
                                        <p:attrNameLst>
                                          <p:attrName>ppt_x</p:attrName>
                                        </p:attrNameLst>
                                      </p:cBhvr>
                                      <p:tavLst>
                                        <p:tav tm="0">
                                          <p:val>
                                            <p:strVal val="#ppt_x"/>
                                          </p:val>
                                        </p:tav>
                                        <p:tav tm="100000">
                                          <p:val>
                                            <p:strVal val="#ppt_x"/>
                                          </p:val>
                                        </p:tav>
                                      </p:tavLst>
                                    </p:anim>
                                    <p:anim calcmode="lin" valueType="num">
                                      <p:cBhvr>
                                        <p:cTn id="45" dur="1500" fill="hold"/>
                                        <p:tgtEl>
                                          <p:spTgt spid="14"/>
                                        </p:tgtEl>
                                        <p:attrNameLst>
                                          <p:attrName>ppt_y</p:attrName>
                                        </p:attrNameLst>
                                      </p:cBhvr>
                                      <p:tavLst>
                                        <p:tav tm="0">
                                          <p:val>
                                            <p:strVal val="#ppt_y+.1"/>
                                          </p:val>
                                        </p:tav>
                                        <p:tav tm="100000">
                                          <p:val>
                                            <p:strVal val="#ppt_y"/>
                                          </p:val>
                                        </p:tav>
                                      </p:tavLst>
                                    </p:anim>
                                  </p:childTnLst>
                                </p:cTn>
                              </p:par>
                            </p:childTnLst>
                          </p:cTn>
                        </p:par>
                        <p:par>
                          <p:cTn id="46" fill="hold">
                            <p:stCondLst>
                              <p:cond delay="17500"/>
                            </p:stCondLst>
                            <p:childTnLst>
                              <p:par>
                                <p:cTn id="47" presetID="42" presetClass="entr" presetSubtype="0" fill="hold" grpId="0" nodeType="afterEffect">
                                  <p:stCondLst>
                                    <p:cond delay="100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1500"/>
                                        <p:tgtEl>
                                          <p:spTgt spid="18"/>
                                        </p:tgtEl>
                                      </p:cBhvr>
                                    </p:animEffect>
                                    <p:anim calcmode="lin" valueType="num">
                                      <p:cBhvr>
                                        <p:cTn id="50" dur="1500" fill="hold"/>
                                        <p:tgtEl>
                                          <p:spTgt spid="18"/>
                                        </p:tgtEl>
                                        <p:attrNameLst>
                                          <p:attrName>ppt_x</p:attrName>
                                        </p:attrNameLst>
                                      </p:cBhvr>
                                      <p:tavLst>
                                        <p:tav tm="0">
                                          <p:val>
                                            <p:strVal val="#ppt_x"/>
                                          </p:val>
                                        </p:tav>
                                        <p:tav tm="100000">
                                          <p:val>
                                            <p:strVal val="#ppt_x"/>
                                          </p:val>
                                        </p:tav>
                                      </p:tavLst>
                                    </p:anim>
                                    <p:anim calcmode="lin" valueType="num">
                                      <p:cBhvr>
                                        <p:cTn id="51" dur="15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cponder\Desktop\HPD 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5850" y="1905000"/>
            <a:ext cx="1892300" cy="1905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6" name="Title 1"/>
          <p:cNvSpPr txBox="1">
            <a:spLocks/>
          </p:cNvSpPr>
          <p:nvPr/>
        </p:nvSpPr>
        <p:spPr>
          <a:xfrm>
            <a:off x="457200" y="76200"/>
            <a:ext cx="8229600" cy="1219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rgbClr val="FFFF00"/>
                </a:solidFill>
                <a:latin typeface="Times New Roman" panose="02020603050405020304" pitchFamily="18" charset="0"/>
                <a:cs typeface="Times New Roman" panose="02020603050405020304" pitchFamily="18" charset="0"/>
              </a:rPr>
              <a:t>Gang Division </a:t>
            </a:r>
            <a:r>
              <a:rPr lang="en-US" dirty="0" smtClean="0">
                <a:solidFill>
                  <a:srgbClr val="FFFF00"/>
                </a:solidFill>
                <a:latin typeface="Times New Roman" panose="02020603050405020304" pitchFamily="18" charset="0"/>
                <a:cs typeface="Times New Roman" panose="02020603050405020304" pitchFamily="18" charset="0"/>
              </a:rPr>
              <a:t/>
            </a:r>
            <a:br>
              <a:rPr lang="en-US" dirty="0" smtClean="0">
                <a:solidFill>
                  <a:srgbClr val="FFFF00"/>
                </a:solidFill>
                <a:latin typeface="Times New Roman" panose="02020603050405020304" pitchFamily="18" charset="0"/>
                <a:cs typeface="Times New Roman" panose="02020603050405020304" pitchFamily="18" charset="0"/>
              </a:rPr>
            </a:br>
            <a:r>
              <a:rPr lang="en-US" sz="2700" dirty="0" smtClean="0">
                <a:solidFill>
                  <a:srgbClr val="FFFF00"/>
                </a:solidFill>
                <a:latin typeface="Times New Roman" panose="02020603050405020304" pitchFamily="18" charset="0"/>
                <a:cs typeface="Times New Roman" panose="02020603050405020304" pitchFamily="18" charset="0"/>
              </a:rPr>
              <a:t>Statistics</a:t>
            </a:r>
            <a:endParaRPr lang="en-US" sz="2700" dirty="0">
              <a:solidFill>
                <a:srgbClr val="FFFF00"/>
              </a:solidFill>
              <a:latin typeface="Times New Roman" panose="02020603050405020304" pitchFamily="18" charset="0"/>
              <a:cs typeface="Times New Roman" panose="02020603050405020304" pitchFamily="18" charset="0"/>
            </a:endParaRPr>
          </a:p>
        </p:txBody>
      </p:sp>
      <p:grpSp>
        <p:nvGrpSpPr>
          <p:cNvPr id="7" name="Group 6"/>
          <p:cNvGrpSpPr/>
          <p:nvPr/>
        </p:nvGrpSpPr>
        <p:grpSpPr>
          <a:xfrm>
            <a:off x="0" y="6019800"/>
            <a:ext cx="9144000" cy="838200"/>
            <a:chOff x="0" y="5676900"/>
            <a:chExt cx="9144000" cy="838200"/>
          </a:xfrm>
        </p:grpSpPr>
        <p:sp>
          <p:nvSpPr>
            <p:cNvPr id="8" name="Rectangle 7"/>
            <p:cNvSpPr/>
            <p:nvPr/>
          </p:nvSpPr>
          <p:spPr>
            <a:xfrm>
              <a:off x="0" y="5867400"/>
              <a:ext cx="9144000" cy="457200"/>
            </a:xfrm>
            <a:prstGeom prst="rect">
              <a:avLst/>
            </a:prstGeom>
            <a:solidFill>
              <a:srgbClr val="260CC4"/>
            </a:solidFill>
            <a:ln>
              <a:solidFill>
                <a:srgbClr val="260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latin typeface="Times New Roman" panose="02020603050405020304" pitchFamily="18" charset="0"/>
                <a:cs typeface="Times New Roman" panose="02020603050405020304" pitchFamily="18" charset="0"/>
              </a:endParaRPr>
            </a:p>
          </p:txBody>
        </p:sp>
        <p:sp>
          <p:nvSpPr>
            <p:cNvPr id="9" name="Rectangle 8"/>
            <p:cNvSpPr/>
            <p:nvPr/>
          </p:nvSpPr>
          <p:spPr>
            <a:xfrm>
              <a:off x="0" y="6045201"/>
              <a:ext cx="9144000" cy="121919"/>
            </a:xfrm>
            <a:prstGeom prst="rect">
              <a:avLst/>
            </a:prstGeom>
            <a:solidFill>
              <a:srgbClr val="FFE500"/>
            </a:solidFill>
            <a:ln>
              <a:solidFill>
                <a:srgbClr val="260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latin typeface="Times New Roman" panose="02020603050405020304" pitchFamily="18" charset="0"/>
                <a:cs typeface="Times New Roman" panose="02020603050405020304" pitchFamily="18" charset="0"/>
              </a:endParaRPr>
            </a:p>
          </p:txBody>
        </p:sp>
        <p:pic>
          <p:nvPicPr>
            <p:cNvPr id="10" name="Picture 2" descr="C:\Users\cponder\Desktop\HPD 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5676900"/>
              <a:ext cx="832612" cy="838200"/>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Slide Number Placeholder 1"/>
          <p:cNvSpPr>
            <a:spLocks noGrp="1"/>
          </p:cNvSpPr>
          <p:nvPr>
            <p:ph type="sldNum" sz="quarter" idx="12"/>
          </p:nvPr>
        </p:nvSpPr>
        <p:spPr/>
        <p:txBody>
          <a:bodyPr/>
          <a:lstStyle/>
          <a:p>
            <a:fld id="{E8A8BAB4-986E-4569-8BF4-FC1A0A9BBCBE}" type="slidenum">
              <a:rPr lang="en-US" smtClean="0"/>
              <a:t>12</a:t>
            </a:fld>
            <a:endParaRPr lang="en-US"/>
          </a:p>
        </p:txBody>
      </p:sp>
    </p:spTree>
    <p:extLst>
      <p:ext uri="{BB962C8B-B14F-4D97-AF65-F5344CB8AC3E}">
        <p14:creationId xmlns:p14="http://schemas.microsoft.com/office/powerpoint/2010/main" val="12555622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76200"/>
            <a:ext cx="8229600" cy="1219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rgbClr val="FFFF00"/>
                </a:solidFill>
                <a:latin typeface="Times New Roman" panose="02020603050405020304" pitchFamily="18" charset="0"/>
                <a:cs typeface="Times New Roman" panose="02020603050405020304" pitchFamily="18" charset="0"/>
              </a:rPr>
              <a:t>Gang Division </a:t>
            </a:r>
            <a:r>
              <a:rPr lang="en-US" dirty="0" smtClean="0">
                <a:solidFill>
                  <a:srgbClr val="FFFF00"/>
                </a:solidFill>
                <a:latin typeface="Times New Roman" panose="02020603050405020304" pitchFamily="18" charset="0"/>
                <a:cs typeface="Times New Roman" panose="02020603050405020304" pitchFamily="18" charset="0"/>
              </a:rPr>
              <a:t/>
            </a:r>
            <a:br>
              <a:rPr lang="en-US" dirty="0" smtClean="0">
                <a:solidFill>
                  <a:srgbClr val="FFFF00"/>
                </a:solidFill>
                <a:latin typeface="Times New Roman" panose="02020603050405020304" pitchFamily="18" charset="0"/>
                <a:cs typeface="Times New Roman" panose="02020603050405020304" pitchFamily="18" charset="0"/>
              </a:rPr>
            </a:br>
            <a:r>
              <a:rPr lang="en-US" sz="3000" dirty="0" smtClean="0">
                <a:solidFill>
                  <a:srgbClr val="FFFF00"/>
                </a:solidFill>
                <a:latin typeface="Times New Roman" panose="02020603050405020304" pitchFamily="18" charset="0"/>
                <a:cs typeface="Times New Roman" panose="02020603050405020304" pitchFamily="18" charset="0"/>
              </a:rPr>
              <a:t>Gang Demographics in Houston</a:t>
            </a:r>
            <a:endParaRPr lang="en-US" sz="2700" dirty="0">
              <a:solidFill>
                <a:srgbClr val="FFFF00"/>
              </a:solidFill>
              <a:latin typeface="Times New Roman" panose="02020603050405020304" pitchFamily="18" charset="0"/>
              <a:cs typeface="Times New Roman" panose="02020603050405020304" pitchFamily="18" charset="0"/>
            </a:endParaRPr>
          </a:p>
        </p:txBody>
      </p:sp>
      <p:pic>
        <p:nvPicPr>
          <p:cNvPr id="5" name="Picture 5" descr="image0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3665" y="1600200"/>
            <a:ext cx="6553200" cy="4191000"/>
          </a:xfrm>
          <a:prstGeom prst="rect">
            <a:avLst/>
          </a:prstGeom>
          <a:ln w="88900" cap="sq" cmpd="thickThin">
            <a:solidFill>
              <a:srgbClr val="260CC4"/>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0" y="6019800"/>
            <a:ext cx="9144000" cy="838200"/>
            <a:chOff x="0" y="5676900"/>
            <a:chExt cx="9144000" cy="838200"/>
          </a:xfrm>
        </p:grpSpPr>
        <p:sp>
          <p:nvSpPr>
            <p:cNvPr id="7" name="Rectangle 6"/>
            <p:cNvSpPr/>
            <p:nvPr/>
          </p:nvSpPr>
          <p:spPr>
            <a:xfrm>
              <a:off x="0" y="5867400"/>
              <a:ext cx="9144000" cy="457200"/>
            </a:xfrm>
            <a:prstGeom prst="rect">
              <a:avLst/>
            </a:prstGeom>
            <a:solidFill>
              <a:srgbClr val="260CC4"/>
            </a:solidFill>
            <a:ln>
              <a:solidFill>
                <a:srgbClr val="260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0" y="6045201"/>
              <a:ext cx="9144000" cy="121919"/>
            </a:xfrm>
            <a:prstGeom prst="rect">
              <a:avLst/>
            </a:prstGeom>
            <a:solidFill>
              <a:srgbClr val="FFE500"/>
            </a:solidFill>
            <a:ln>
              <a:solidFill>
                <a:srgbClr val="260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latin typeface="Times New Roman" panose="02020603050405020304" pitchFamily="18" charset="0"/>
                <a:cs typeface="Times New Roman" panose="02020603050405020304" pitchFamily="18" charset="0"/>
              </a:endParaRPr>
            </a:p>
          </p:txBody>
        </p:sp>
        <p:pic>
          <p:nvPicPr>
            <p:cNvPr id="9" name="Picture 2" descr="C:\Users\cponder\Desktop\HPD 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676900"/>
              <a:ext cx="832612" cy="838200"/>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Slide Number Placeholder 1"/>
          <p:cNvSpPr>
            <a:spLocks noGrp="1"/>
          </p:cNvSpPr>
          <p:nvPr>
            <p:ph type="sldNum" sz="quarter" idx="12"/>
          </p:nvPr>
        </p:nvSpPr>
        <p:spPr/>
        <p:txBody>
          <a:bodyPr/>
          <a:lstStyle/>
          <a:p>
            <a:fld id="{E8A8BAB4-986E-4569-8BF4-FC1A0A9BBCBE}" type="slidenum">
              <a:rPr lang="en-US" smtClean="0"/>
              <a:t>13</a:t>
            </a:fld>
            <a:endParaRPr lang="en-US"/>
          </a:p>
        </p:txBody>
      </p:sp>
    </p:spTree>
    <p:extLst>
      <p:ext uri="{BB962C8B-B14F-4D97-AF65-F5344CB8AC3E}">
        <p14:creationId xmlns:p14="http://schemas.microsoft.com/office/powerpoint/2010/main" val="17648860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63118" y="76200"/>
            <a:ext cx="8229600" cy="1219200"/>
          </a:xfrm>
          <a:prstGeom prst="rect">
            <a:avLst/>
          </a:prstGeom>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rgbClr val="FFFF00"/>
                </a:solidFill>
                <a:latin typeface="Times New Roman" panose="02020603050405020304" pitchFamily="18" charset="0"/>
                <a:cs typeface="Times New Roman" panose="02020603050405020304" pitchFamily="18" charset="0"/>
              </a:rPr>
              <a:t>Gang Division </a:t>
            </a:r>
            <a:r>
              <a:rPr lang="en-US" dirty="0" smtClean="0">
                <a:solidFill>
                  <a:srgbClr val="FFFF00"/>
                </a:solidFill>
                <a:latin typeface="Times New Roman" panose="02020603050405020304" pitchFamily="18" charset="0"/>
                <a:cs typeface="Times New Roman" panose="02020603050405020304" pitchFamily="18" charset="0"/>
              </a:rPr>
              <a:t/>
            </a:r>
            <a:br>
              <a:rPr lang="en-US" dirty="0" smtClean="0">
                <a:solidFill>
                  <a:srgbClr val="FFFF00"/>
                </a:solidFill>
                <a:latin typeface="Times New Roman" panose="02020603050405020304" pitchFamily="18" charset="0"/>
                <a:cs typeface="Times New Roman" panose="02020603050405020304" pitchFamily="18" charset="0"/>
              </a:rPr>
            </a:br>
            <a:r>
              <a:rPr lang="en-US" sz="3000" dirty="0" smtClean="0">
                <a:solidFill>
                  <a:srgbClr val="FFFF00"/>
                </a:solidFill>
                <a:latin typeface="Times New Roman" panose="02020603050405020304" pitchFamily="18" charset="0"/>
                <a:cs typeface="Times New Roman" panose="02020603050405020304" pitchFamily="18" charset="0"/>
              </a:rPr>
              <a:t>Total Gang Crime Compared to Membership and the number of gangs between 2010 to 2016</a:t>
            </a:r>
            <a:endParaRPr lang="en-US" sz="2700" dirty="0">
              <a:solidFill>
                <a:srgbClr val="FFFF00"/>
              </a:solidFill>
              <a:latin typeface="Times New Roman" panose="02020603050405020304" pitchFamily="18" charset="0"/>
              <a:cs typeface="Times New Roman" panose="02020603050405020304" pitchFamily="18" charset="0"/>
            </a:endParaRPr>
          </a:p>
        </p:txBody>
      </p:sp>
      <p:grpSp>
        <p:nvGrpSpPr>
          <p:cNvPr id="4" name="Group 3"/>
          <p:cNvGrpSpPr/>
          <p:nvPr/>
        </p:nvGrpSpPr>
        <p:grpSpPr>
          <a:xfrm>
            <a:off x="5918" y="6019800"/>
            <a:ext cx="9144000" cy="838200"/>
            <a:chOff x="0" y="5676900"/>
            <a:chExt cx="9144000" cy="838200"/>
          </a:xfrm>
        </p:grpSpPr>
        <p:sp>
          <p:nvSpPr>
            <p:cNvPr id="5" name="Rectangle 4"/>
            <p:cNvSpPr/>
            <p:nvPr/>
          </p:nvSpPr>
          <p:spPr>
            <a:xfrm>
              <a:off x="0" y="5867400"/>
              <a:ext cx="9144000" cy="457200"/>
            </a:xfrm>
            <a:prstGeom prst="rect">
              <a:avLst/>
            </a:prstGeom>
            <a:solidFill>
              <a:srgbClr val="260CC4"/>
            </a:solidFill>
            <a:ln>
              <a:solidFill>
                <a:srgbClr val="260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0" y="6045201"/>
              <a:ext cx="9144000" cy="121919"/>
            </a:xfrm>
            <a:prstGeom prst="rect">
              <a:avLst/>
            </a:prstGeom>
            <a:solidFill>
              <a:srgbClr val="FFE500"/>
            </a:solidFill>
            <a:ln>
              <a:solidFill>
                <a:srgbClr val="260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latin typeface="Times New Roman" panose="02020603050405020304" pitchFamily="18" charset="0"/>
                <a:cs typeface="Times New Roman" panose="02020603050405020304" pitchFamily="18" charset="0"/>
              </a:endParaRPr>
            </a:p>
          </p:txBody>
        </p:sp>
        <p:pic>
          <p:nvPicPr>
            <p:cNvPr id="7" name="Picture 2" descr="C:\Users\cponder\Desktop\HPD 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5676900"/>
              <a:ext cx="832612" cy="838200"/>
            </a:xfrm>
            <a:prstGeom prst="rect">
              <a:avLst/>
            </a:prstGeom>
            <a:noFill/>
            <a:extLst>
              <a:ext uri="{909E8E84-426E-40DD-AFC4-6F175D3DCCD1}">
                <a14:hiddenFill xmlns:a14="http://schemas.microsoft.com/office/drawing/2010/main">
                  <a:solidFill>
                    <a:srgbClr val="FFFFFF"/>
                  </a:solidFill>
                </a14:hiddenFill>
              </a:ext>
            </a:extLst>
          </p:spPr>
        </p:pic>
      </p:grpSp>
      <p:pic>
        <p:nvPicPr>
          <p:cNvPr id="1027" name="Picture 3" descr="image0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893" y="1905000"/>
            <a:ext cx="8044585" cy="3200400"/>
          </a:xfrm>
          <a:prstGeom prst="rect">
            <a:avLst/>
          </a:prstGeom>
          <a:ln w="88900" cap="sq" cmpd="thickThin">
            <a:solidFill>
              <a:srgbClr val="260CC4"/>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E8A8BAB4-986E-4569-8BF4-FC1A0A9BBCBE}" type="slidenum">
              <a:rPr lang="en-US" smtClean="0"/>
              <a:t>14</a:t>
            </a:fld>
            <a:endParaRPr lang="en-US"/>
          </a:p>
        </p:txBody>
      </p:sp>
    </p:spTree>
    <p:extLst>
      <p:ext uri="{BB962C8B-B14F-4D97-AF65-F5344CB8AC3E}">
        <p14:creationId xmlns:p14="http://schemas.microsoft.com/office/powerpoint/2010/main" val="16867913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6019800"/>
            <a:ext cx="9144000" cy="838200"/>
            <a:chOff x="0" y="5676900"/>
            <a:chExt cx="9144000" cy="838200"/>
          </a:xfrm>
        </p:grpSpPr>
        <p:sp>
          <p:nvSpPr>
            <p:cNvPr id="4" name="Rectangle 3"/>
            <p:cNvSpPr/>
            <p:nvPr/>
          </p:nvSpPr>
          <p:spPr>
            <a:xfrm>
              <a:off x="0" y="5867400"/>
              <a:ext cx="9144000" cy="457200"/>
            </a:xfrm>
            <a:prstGeom prst="rect">
              <a:avLst/>
            </a:prstGeom>
            <a:solidFill>
              <a:srgbClr val="260CC4"/>
            </a:solidFill>
            <a:ln>
              <a:solidFill>
                <a:srgbClr val="260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0" y="6045201"/>
              <a:ext cx="9144000" cy="121919"/>
            </a:xfrm>
            <a:prstGeom prst="rect">
              <a:avLst/>
            </a:prstGeom>
            <a:solidFill>
              <a:srgbClr val="FFE500"/>
            </a:solidFill>
            <a:ln>
              <a:solidFill>
                <a:srgbClr val="260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latin typeface="Times New Roman" panose="02020603050405020304" pitchFamily="18" charset="0"/>
                <a:cs typeface="Times New Roman" panose="02020603050405020304" pitchFamily="18" charset="0"/>
              </a:endParaRPr>
            </a:p>
          </p:txBody>
        </p:sp>
        <p:pic>
          <p:nvPicPr>
            <p:cNvPr id="6" name="Picture 2" descr="C:\Users\cponder\Desktop\HPD 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5676900"/>
              <a:ext cx="832612" cy="838200"/>
            </a:xfrm>
            <a:prstGeom prst="rect">
              <a:avLst/>
            </a:prstGeom>
            <a:noFill/>
            <a:extLst>
              <a:ext uri="{909E8E84-426E-40DD-AFC4-6F175D3DCCD1}">
                <a14:hiddenFill xmlns:a14="http://schemas.microsoft.com/office/drawing/2010/main">
                  <a:solidFill>
                    <a:srgbClr val="FFFFFF"/>
                  </a:solidFill>
                </a14:hiddenFill>
              </a:ext>
            </a:extLst>
          </p:spPr>
        </p:pic>
      </p:gr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100" y="370320"/>
            <a:ext cx="7734300" cy="59765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E8A8BAB4-986E-4569-8BF4-FC1A0A9BBCBE}" type="slidenum">
              <a:rPr lang="en-US" smtClean="0"/>
              <a:t>15</a:t>
            </a:fld>
            <a:endParaRPr lang="en-US"/>
          </a:p>
        </p:txBody>
      </p:sp>
    </p:spTree>
    <p:extLst>
      <p:ext uri="{BB962C8B-B14F-4D97-AF65-F5344CB8AC3E}">
        <p14:creationId xmlns:p14="http://schemas.microsoft.com/office/powerpoint/2010/main" val="17500600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76200"/>
            <a:ext cx="8229600" cy="1219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rgbClr val="FFFF00"/>
                </a:solidFill>
                <a:latin typeface="Times New Roman" panose="02020603050405020304" pitchFamily="18" charset="0"/>
                <a:cs typeface="Times New Roman" panose="02020603050405020304" pitchFamily="18" charset="0"/>
              </a:rPr>
              <a:t>Gang Division </a:t>
            </a:r>
            <a:r>
              <a:rPr lang="en-US" dirty="0" smtClean="0">
                <a:solidFill>
                  <a:srgbClr val="FFFF00"/>
                </a:solidFill>
                <a:latin typeface="Times New Roman" panose="02020603050405020304" pitchFamily="18" charset="0"/>
                <a:cs typeface="Times New Roman" panose="02020603050405020304" pitchFamily="18" charset="0"/>
              </a:rPr>
              <a:t/>
            </a:r>
            <a:br>
              <a:rPr lang="en-US" dirty="0" smtClean="0">
                <a:solidFill>
                  <a:srgbClr val="FFFF00"/>
                </a:solidFill>
                <a:latin typeface="Times New Roman" panose="02020603050405020304" pitchFamily="18" charset="0"/>
                <a:cs typeface="Times New Roman" panose="02020603050405020304" pitchFamily="18" charset="0"/>
              </a:rPr>
            </a:br>
            <a:r>
              <a:rPr lang="en-US" sz="3000" dirty="0" smtClean="0">
                <a:solidFill>
                  <a:srgbClr val="FFFF00"/>
                </a:solidFill>
                <a:latin typeface="Times New Roman" panose="02020603050405020304" pitchFamily="18" charset="0"/>
                <a:cs typeface="Times New Roman" panose="02020603050405020304" pitchFamily="18" charset="0"/>
              </a:rPr>
              <a:t>Top Gang Crimes in 2016</a:t>
            </a:r>
            <a:endParaRPr lang="en-US" sz="2700" dirty="0">
              <a:solidFill>
                <a:srgbClr val="FFFF00"/>
              </a:solidFill>
              <a:latin typeface="Times New Roman" panose="02020603050405020304" pitchFamily="18" charset="0"/>
              <a:cs typeface="Times New Roman" panose="02020603050405020304" pitchFamily="18" charset="0"/>
            </a:endParaRPr>
          </a:p>
        </p:txBody>
      </p:sp>
      <p:grpSp>
        <p:nvGrpSpPr>
          <p:cNvPr id="5" name="Group 4"/>
          <p:cNvGrpSpPr/>
          <p:nvPr/>
        </p:nvGrpSpPr>
        <p:grpSpPr>
          <a:xfrm>
            <a:off x="0" y="6019800"/>
            <a:ext cx="9144000" cy="838200"/>
            <a:chOff x="0" y="5676900"/>
            <a:chExt cx="9144000" cy="838200"/>
          </a:xfrm>
        </p:grpSpPr>
        <p:sp>
          <p:nvSpPr>
            <p:cNvPr id="6" name="Rectangle 5"/>
            <p:cNvSpPr/>
            <p:nvPr/>
          </p:nvSpPr>
          <p:spPr>
            <a:xfrm>
              <a:off x="0" y="5867400"/>
              <a:ext cx="9144000" cy="457200"/>
            </a:xfrm>
            <a:prstGeom prst="rect">
              <a:avLst/>
            </a:prstGeom>
            <a:solidFill>
              <a:srgbClr val="260CC4"/>
            </a:solidFill>
            <a:ln>
              <a:solidFill>
                <a:srgbClr val="260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latin typeface="Times New Roman" panose="02020603050405020304" pitchFamily="18" charset="0"/>
                <a:cs typeface="Times New Roman" panose="02020603050405020304" pitchFamily="18" charset="0"/>
              </a:endParaRPr>
            </a:p>
          </p:txBody>
        </p:sp>
        <p:sp>
          <p:nvSpPr>
            <p:cNvPr id="7" name="Rectangle 6"/>
            <p:cNvSpPr/>
            <p:nvPr/>
          </p:nvSpPr>
          <p:spPr>
            <a:xfrm>
              <a:off x="0" y="6045201"/>
              <a:ext cx="9144000" cy="121919"/>
            </a:xfrm>
            <a:prstGeom prst="rect">
              <a:avLst/>
            </a:prstGeom>
            <a:solidFill>
              <a:srgbClr val="FFE500"/>
            </a:solidFill>
            <a:ln>
              <a:solidFill>
                <a:srgbClr val="260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latin typeface="Times New Roman" panose="02020603050405020304" pitchFamily="18" charset="0"/>
                <a:cs typeface="Times New Roman" panose="02020603050405020304" pitchFamily="18" charset="0"/>
              </a:endParaRPr>
            </a:p>
          </p:txBody>
        </p:sp>
        <p:pic>
          <p:nvPicPr>
            <p:cNvPr id="8" name="Picture 2" descr="C:\Users\cponder\Desktop\HPD 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5676900"/>
              <a:ext cx="832612" cy="838200"/>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extBox 1"/>
          <p:cNvSpPr txBox="1"/>
          <p:nvPr/>
        </p:nvSpPr>
        <p:spPr>
          <a:xfrm>
            <a:off x="838200" y="4953000"/>
            <a:ext cx="7696200" cy="1077218"/>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solidFill>
                  <a:srgbClr val="FFFF00"/>
                </a:solidFill>
              </a:rPr>
              <a:t>We believe that the number of identified Gang Crimes is significantly lower than the number of actual gang crimes.  Crimes without a developed suspect are not considered gang crimes unless there is overt evidence of gang participation during the crime itself, such as yelling out a gang name before a shooting.  </a:t>
            </a:r>
            <a:endParaRPr lang="en-US" sz="1600" dirty="0">
              <a:solidFill>
                <a:srgbClr val="FFFF00"/>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6351" y="1569098"/>
            <a:ext cx="7372350" cy="3019425"/>
          </a:xfrm>
          <a:prstGeom prst="rect">
            <a:avLst/>
          </a:prstGeom>
          <a:ln w="88900" cap="sq" cmpd="thickThin">
            <a:solidFill>
              <a:srgbClr val="260CC4"/>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
        <p:nvSpPr>
          <p:cNvPr id="4" name="Slide Number Placeholder 3"/>
          <p:cNvSpPr>
            <a:spLocks noGrp="1"/>
          </p:cNvSpPr>
          <p:nvPr>
            <p:ph type="sldNum" sz="quarter" idx="12"/>
          </p:nvPr>
        </p:nvSpPr>
        <p:spPr/>
        <p:txBody>
          <a:bodyPr/>
          <a:lstStyle/>
          <a:p>
            <a:fld id="{E8A8BAB4-986E-4569-8BF4-FC1A0A9BBCBE}" type="slidenum">
              <a:rPr lang="en-US" smtClean="0"/>
              <a:t>16</a:t>
            </a:fld>
            <a:endParaRPr lang="en-US"/>
          </a:p>
        </p:txBody>
      </p:sp>
    </p:spTree>
    <p:extLst>
      <p:ext uri="{BB962C8B-B14F-4D97-AF65-F5344CB8AC3E}">
        <p14:creationId xmlns:p14="http://schemas.microsoft.com/office/powerpoint/2010/main" val="17254250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76200"/>
            <a:ext cx="8229600" cy="1219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rgbClr val="FFFF00"/>
                </a:solidFill>
                <a:latin typeface="Times New Roman" panose="02020603050405020304" pitchFamily="18" charset="0"/>
                <a:cs typeface="Times New Roman" panose="02020603050405020304" pitchFamily="18" charset="0"/>
              </a:rPr>
              <a:t>Gang Division </a:t>
            </a:r>
            <a:r>
              <a:rPr lang="en-US" dirty="0" smtClean="0">
                <a:solidFill>
                  <a:srgbClr val="FFFF00"/>
                </a:solidFill>
                <a:latin typeface="Times New Roman" panose="02020603050405020304" pitchFamily="18" charset="0"/>
                <a:cs typeface="Times New Roman" panose="02020603050405020304" pitchFamily="18" charset="0"/>
              </a:rPr>
              <a:t/>
            </a:r>
            <a:br>
              <a:rPr lang="en-US" dirty="0" smtClean="0">
                <a:solidFill>
                  <a:srgbClr val="FFFF00"/>
                </a:solidFill>
                <a:latin typeface="Times New Roman" panose="02020603050405020304" pitchFamily="18" charset="0"/>
                <a:cs typeface="Times New Roman" panose="02020603050405020304" pitchFamily="18" charset="0"/>
              </a:rPr>
            </a:br>
            <a:r>
              <a:rPr lang="en-US" sz="3000" dirty="0" smtClean="0">
                <a:solidFill>
                  <a:srgbClr val="FFFF00"/>
                </a:solidFill>
                <a:latin typeface="Times New Roman" panose="02020603050405020304" pitchFamily="18" charset="0"/>
                <a:cs typeface="Times New Roman" panose="02020603050405020304" pitchFamily="18" charset="0"/>
              </a:rPr>
              <a:t>2016 Geographic Activity</a:t>
            </a:r>
            <a:endParaRPr lang="en-US" sz="2700" dirty="0">
              <a:solidFill>
                <a:srgbClr val="FFFF00"/>
              </a:solidFill>
              <a:latin typeface="Times New Roman" panose="02020603050405020304" pitchFamily="18" charset="0"/>
              <a:cs typeface="Times New Roman" panose="02020603050405020304" pitchFamily="18" charset="0"/>
            </a:endParaRPr>
          </a:p>
        </p:txBody>
      </p:sp>
      <p:grpSp>
        <p:nvGrpSpPr>
          <p:cNvPr id="4" name="Group 3"/>
          <p:cNvGrpSpPr/>
          <p:nvPr/>
        </p:nvGrpSpPr>
        <p:grpSpPr>
          <a:xfrm>
            <a:off x="0" y="6019800"/>
            <a:ext cx="9144000" cy="838200"/>
            <a:chOff x="0" y="5676900"/>
            <a:chExt cx="9144000" cy="838200"/>
          </a:xfrm>
        </p:grpSpPr>
        <p:sp>
          <p:nvSpPr>
            <p:cNvPr id="5" name="Rectangle 4"/>
            <p:cNvSpPr/>
            <p:nvPr/>
          </p:nvSpPr>
          <p:spPr>
            <a:xfrm>
              <a:off x="0" y="5867400"/>
              <a:ext cx="9144000" cy="457200"/>
            </a:xfrm>
            <a:prstGeom prst="rect">
              <a:avLst/>
            </a:prstGeom>
            <a:solidFill>
              <a:srgbClr val="260CC4"/>
            </a:solidFill>
            <a:ln>
              <a:solidFill>
                <a:srgbClr val="260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0" y="6045201"/>
              <a:ext cx="9144000" cy="121919"/>
            </a:xfrm>
            <a:prstGeom prst="rect">
              <a:avLst/>
            </a:prstGeom>
            <a:solidFill>
              <a:srgbClr val="FFE500"/>
            </a:solidFill>
            <a:ln>
              <a:solidFill>
                <a:srgbClr val="260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latin typeface="Times New Roman" panose="02020603050405020304" pitchFamily="18" charset="0"/>
                <a:cs typeface="Times New Roman" panose="02020603050405020304" pitchFamily="18" charset="0"/>
              </a:endParaRPr>
            </a:p>
          </p:txBody>
        </p:sp>
        <p:pic>
          <p:nvPicPr>
            <p:cNvPr id="7" name="Picture 2" descr="C:\Users\cponder\Desktop\HPD 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5676900"/>
              <a:ext cx="832612" cy="838200"/>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Picture 35" descr="image1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1447800"/>
            <a:ext cx="5791200" cy="4343400"/>
          </a:xfrm>
          <a:prstGeom prst="rect">
            <a:avLst/>
          </a:prstGeom>
          <a:ln w="88900" cap="sq" cmpd="thickThin">
            <a:solidFill>
              <a:srgbClr val="260CC4"/>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52400" y="1447800"/>
            <a:ext cx="2362200" cy="3693319"/>
          </a:xfrm>
          <a:prstGeom prst="rect">
            <a:avLst/>
          </a:prstGeom>
          <a:noFill/>
        </p:spPr>
        <p:txBody>
          <a:bodyPr wrap="square" rtlCol="0">
            <a:spAutoFit/>
          </a:bodyPr>
          <a:lstStyle/>
          <a:p>
            <a:r>
              <a:rPr lang="en-US" dirty="0" smtClean="0">
                <a:solidFill>
                  <a:srgbClr val="FFFF00"/>
                </a:solidFill>
              </a:rPr>
              <a:t>14D20 – Southeast</a:t>
            </a:r>
          </a:p>
          <a:p>
            <a:r>
              <a:rPr lang="en-US" dirty="0" smtClean="0">
                <a:solidFill>
                  <a:srgbClr val="FFFF00"/>
                </a:solidFill>
              </a:rPr>
              <a:t>19G10 – Westside </a:t>
            </a:r>
          </a:p>
          <a:p>
            <a:r>
              <a:rPr lang="en-US" dirty="0" smtClean="0">
                <a:solidFill>
                  <a:srgbClr val="FFFF00"/>
                </a:solidFill>
              </a:rPr>
              <a:t>17E10 – S. Gessner</a:t>
            </a:r>
          </a:p>
          <a:p>
            <a:r>
              <a:rPr lang="en-US" dirty="0" smtClean="0">
                <a:solidFill>
                  <a:srgbClr val="FFFF00"/>
                </a:solidFill>
              </a:rPr>
              <a:t>7C20   – Northeast</a:t>
            </a:r>
          </a:p>
          <a:p>
            <a:r>
              <a:rPr lang="en-US" dirty="0" smtClean="0">
                <a:solidFill>
                  <a:srgbClr val="FFFF00"/>
                </a:solidFill>
              </a:rPr>
              <a:t>14D10 – Southeast</a:t>
            </a:r>
          </a:p>
          <a:p>
            <a:r>
              <a:rPr lang="en-US" dirty="0" smtClean="0">
                <a:solidFill>
                  <a:srgbClr val="FFFF00"/>
                </a:solidFill>
              </a:rPr>
              <a:t>10H50 – Eastside</a:t>
            </a:r>
          </a:p>
          <a:p>
            <a:r>
              <a:rPr lang="en-US" dirty="0" smtClean="0">
                <a:solidFill>
                  <a:srgbClr val="FFFF00"/>
                </a:solidFill>
              </a:rPr>
              <a:t>14D30 – Southeast</a:t>
            </a:r>
          </a:p>
          <a:p>
            <a:r>
              <a:rPr lang="en-US" dirty="0" smtClean="0">
                <a:solidFill>
                  <a:srgbClr val="FFFF00"/>
                </a:solidFill>
              </a:rPr>
              <a:t>7C30   – Northeast</a:t>
            </a:r>
          </a:p>
          <a:p>
            <a:r>
              <a:rPr lang="en-US" dirty="0" smtClean="0">
                <a:solidFill>
                  <a:srgbClr val="FFFF00"/>
                </a:solidFill>
              </a:rPr>
              <a:t>13D20 – Southeast</a:t>
            </a:r>
          </a:p>
          <a:p>
            <a:r>
              <a:rPr lang="en-US" dirty="0" smtClean="0">
                <a:solidFill>
                  <a:srgbClr val="FFFF00"/>
                </a:solidFill>
              </a:rPr>
              <a:t>6B40   – North </a:t>
            </a:r>
          </a:p>
          <a:p>
            <a:r>
              <a:rPr lang="en-US" dirty="0" smtClean="0">
                <a:solidFill>
                  <a:srgbClr val="FFFF00"/>
                </a:solidFill>
              </a:rPr>
              <a:t>6B60   – North</a:t>
            </a:r>
          </a:p>
          <a:p>
            <a:r>
              <a:rPr lang="en-US" dirty="0" smtClean="0">
                <a:solidFill>
                  <a:srgbClr val="FFFF00"/>
                </a:solidFill>
              </a:rPr>
              <a:t>1A10   – Central</a:t>
            </a:r>
          </a:p>
          <a:p>
            <a:r>
              <a:rPr lang="en-US" dirty="0" smtClean="0">
                <a:solidFill>
                  <a:srgbClr val="FFFF00"/>
                </a:solidFill>
              </a:rPr>
              <a:t>17E40 – S. </a:t>
            </a:r>
            <a:r>
              <a:rPr lang="en-US" dirty="0">
                <a:solidFill>
                  <a:srgbClr val="FFFF00"/>
                </a:solidFill>
              </a:rPr>
              <a:t>G</a:t>
            </a:r>
            <a:r>
              <a:rPr lang="en-US" dirty="0" smtClean="0">
                <a:solidFill>
                  <a:srgbClr val="FFFF00"/>
                </a:solidFill>
              </a:rPr>
              <a:t>essner</a:t>
            </a:r>
          </a:p>
        </p:txBody>
      </p:sp>
      <p:sp>
        <p:nvSpPr>
          <p:cNvPr id="10" name="Title 1"/>
          <p:cNvSpPr txBox="1">
            <a:spLocks/>
          </p:cNvSpPr>
          <p:nvPr/>
        </p:nvSpPr>
        <p:spPr>
          <a:xfrm>
            <a:off x="463118" y="76200"/>
            <a:ext cx="8229600" cy="1219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rgbClr val="FFFF00"/>
                </a:solidFill>
                <a:latin typeface="Times New Roman" panose="02020603050405020304" pitchFamily="18" charset="0"/>
                <a:cs typeface="Times New Roman" panose="02020603050405020304" pitchFamily="18" charset="0"/>
              </a:rPr>
              <a:t>Gang Division </a:t>
            </a:r>
            <a:r>
              <a:rPr lang="en-US" dirty="0" smtClean="0">
                <a:solidFill>
                  <a:srgbClr val="FFFF00"/>
                </a:solidFill>
                <a:latin typeface="Times New Roman" panose="02020603050405020304" pitchFamily="18" charset="0"/>
                <a:cs typeface="Times New Roman" panose="02020603050405020304" pitchFamily="18" charset="0"/>
              </a:rPr>
              <a:t/>
            </a:r>
            <a:br>
              <a:rPr lang="en-US" dirty="0" smtClean="0">
                <a:solidFill>
                  <a:srgbClr val="FFFF00"/>
                </a:solidFill>
                <a:latin typeface="Times New Roman" panose="02020603050405020304" pitchFamily="18" charset="0"/>
                <a:cs typeface="Times New Roman" panose="02020603050405020304" pitchFamily="18" charset="0"/>
              </a:rPr>
            </a:br>
            <a:r>
              <a:rPr lang="en-US" sz="3000" dirty="0" smtClean="0">
                <a:solidFill>
                  <a:srgbClr val="FFFF00"/>
                </a:solidFill>
                <a:latin typeface="Times New Roman" panose="02020603050405020304" pitchFamily="18" charset="0"/>
                <a:cs typeface="Times New Roman" panose="02020603050405020304" pitchFamily="18" charset="0"/>
              </a:rPr>
              <a:t>2016 Geographic Activity</a:t>
            </a:r>
            <a:endParaRPr lang="en-US" sz="2700" dirty="0">
              <a:solidFill>
                <a:srgbClr val="FFFF00"/>
              </a:solidFill>
              <a:latin typeface="Times New Roman" panose="02020603050405020304" pitchFamily="18" charset="0"/>
              <a:cs typeface="Times New Roman" panose="02020603050405020304" pitchFamily="18" charset="0"/>
            </a:endParaRPr>
          </a:p>
        </p:txBody>
      </p:sp>
      <p:grpSp>
        <p:nvGrpSpPr>
          <p:cNvPr id="11" name="Group 10"/>
          <p:cNvGrpSpPr/>
          <p:nvPr/>
        </p:nvGrpSpPr>
        <p:grpSpPr>
          <a:xfrm>
            <a:off x="5918" y="6019800"/>
            <a:ext cx="9144000" cy="838200"/>
            <a:chOff x="0" y="5676900"/>
            <a:chExt cx="9144000" cy="838200"/>
          </a:xfrm>
        </p:grpSpPr>
        <p:sp>
          <p:nvSpPr>
            <p:cNvPr id="12" name="Rectangle 11"/>
            <p:cNvSpPr/>
            <p:nvPr/>
          </p:nvSpPr>
          <p:spPr>
            <a:xfrm>
              <a:off x="0" y="5867400"/>
              <a:ext cx="9144000" cy="457200"/>
            </a:xfrm>
            <a:prstGeom prst="rect">
              <a:avLst/>
            </a:prstGeom>
            <a:solidFill>
              <a:srgbClr val="260CC4"/>
            </a:solidFill>
            <a:ln>
              <a:solidFill>
                <a:srgbClr val="260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0" y="6045201"/>
              <a:ext cx="9144000" cy="121919"/>
            </a:xfrm>
            <a:prstGeom prst="rect">
              <a:avLst/>
            </a:prstGeom>
            <a:solidFill>
              <a:srgbClr val="FFE500"/>
            </a:solidFill>
            <a:ln>
              <a:solidFill>
                <a:srgbClr val="260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latin typeface="Times New Roman" panose="02020603050405020304" pitchFamily="18" charset="0"/>
                <a:cs typeface="Times New Roman" panose="02020603050405020304" pitchFamily="18" charset="0"/>
              </a:endParaRPr>
            </a:p>
          </p:txBody>
        </p:sp>
        <p:pic>
          <p:nvPicPr>
            <p:cNvPr id="14" name="Picture 2" descr="C:\Users\cponder\Desktop\HPD 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5676900"/>
              <a:ext cx="832612" cy="838200"/>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Slide Number Placeholder 1"/>
          <p:cNvSpPr>
            <a:spLocks noGrp="1"/>
          </p:cNvSpPr>
          <p:nvPr>
            <p:ph type="sldNum" sz="quarter" idx="12"/>
          </p:nvPr>
        </p:nvSpPr>
        <p:spPr/>
        <p:txBody>
          <a:bodyPr/>
          <a:lstStyle/>
          <a:p>
            <a:fld id="{E8A8BAB4-986E-4569-8BF4-FC1A0A9BBCBE}" type="slidenum">
              <a:rPr lang="en-US" smtClean="0"/>
              <a:t>17</a:t>
            </a:fld>
            <a:endParaRPr lang="en-US"/>
          </a:p>
        </p:txBody>
      </p:sp>
    </p:spTree>
    <p:extLst>
      <p:ext uri="{BB962C8B-B14F-4D97-AF65-F5344CB8AC3E}">
        <p14:creationId xmlns:p14="http://schemas.microsoft.com/office/powerpoint/2010/main" val="2206056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25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63118" y="76200"/>
            <a:ext cx="8229600" cy="1219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rgbClr val="FFFF00"/>
                </a:solidFill>
                <a:latin typeface="Times New Roman" panose="02020603050405020304" pitchFamily="18" charset="0"/>
                <a:cs typeface="Times New Roman" panose="02020603050405020304" pitchFamily="18" charset="0"/>
              </a:rPr>
              <a:t>Gang Division </a:t>
            </a:r>
            <a:r>
              <a:rPr lang="en-US" dirty="0" smtClean="0">
                <a:solidFill>
                  <a:srgbClr val="FFFF00"/>
                </a:solidFill>
                <a:latin typeface="Times New Roman" panose="02020603050405020304" pitchFamily="18" charset="0"/>
                <a:cs typeface="Times New Roman" panose="02020603050405020304" pitchFamily="18" charset="0"/>
              </a:rPr>
              <a:t/>
            </a:r>
            <a:br>
              <a:rPr lang="en-US" dirty="0" smtClean="0">
                <a:solidFill>
                  <a:srgbClr val="FFFF00"/>
                </a:solidFill>
                <a:latin typeface="Times New Roman" panose="02020603050405020304" pitchFamily="18" charset="0"/>
                <a:cs typeface="Times New Roman" panose="02020603050405020304" pitchFamily="18" charset="0"/>
              </a:rPr>
            </a:br>
            <a:r>
              <a:rPr lang="en-US" sz="3000" dirty="0" smtClean="0">
                <a:solidFill>
                  <a:srgbClr val="FFFF00"/>
                </a:solidFill>
                <a:latin typeface="Times New Roman" panose="02020603050405020304" pitchFamily="18" charset="0"/>
                <a:cs typeface="Times New Roman" panose="02020603050405020304" pitchFamily="18" charset="0"/>
              </a:rPr>
              <a:t>Gang Related Murders</a:t>
            </a:r>
            <a:endParaRPr lang="en-US" sz="2700" dirty="0">
              <a:solidFill>
                <a:srgbClr val="FFFF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381000" y="1676400"/>
            <a:ext cx="7848600" cy="1938992"/>
          </a:xfrm>
          <a:prstGeom prst="rect">
            <a:avLst/>
          </a:prstGeom>
          <a:noFill/>
        </p:spPr>
        <p:txBody>
          <a:bodyPr wrap="square" rtlCol="0">
            <a:spAutoFit/>
          </a:bodyPr>
          <a:lstStyle/>
          <a:p>
            <a:r>
              <a:rPr lang="en-US" sz="2400" dirty="0" smtClean="0">
                <a:solidFill>
                  <a:srgbClr val="FFFF00"/>
                </a:solidFill>
                <a:latin typeface="Times New Roman" panose="02020603050405020304" pitchFamily="18" charset="0"/>
                <a:cs typeface="Times New Roman" panose="02020603050405020304" pitchFamily="18" charset="0"/>
              </a:rPr>
              <a:t>In 2016 there were 302 murders in the city of Houston.  Fifty seven (57) of those were identified as gang related.   This works out to a gang related murder occurring about every five (5) days.  </a:t>
            </a:r>
            <a:endParaRPr lang="en-US" sz="2400" dirty="0">
              <a:solidFill>
                <a:srgbClr val="FFFF00"/>
              </a:solidFill>
              <a:latin typeface="Times New Roman" panose="02020603050405020304" pitchFamily="18" charset="0"/>
              <a:cs typeface="Times New Roman" panose="02020603050405020304" pitchFamily="18" charset="0"/>
            </a:endParaRPr>
          </a:p>
          <a:p>
            <a:endParaRPr lang="en-US" sz="2400" dirty="0">
              <a:solidFill>
                <a:srgbClr val="FFFF00"/>
              </a:solidFill>
              <a:latin typeface="Times New Roman" panose="02020603050405020304" pitchFamily="18" charset="0"/>
              <a:cs typeface="Times New Roman" panose="02020603050405020304" pitchFamily="18" charset="0"/>
            </a:endParaRPr>
          </a:p>
        </p:txBody>
      </p:sp>
      <p:grpSp>
        <p:nvGrpSpPr>
          <p:cNvPr id="6" name="Group 5"/>
          <p:cNvGrpSpPr/>
          <p:nvPr/>
        </p:nvGrpSpPr>
        <p:grpSpPr>
          <a:xfrm>
            <a:off x="5918" y="6019800"/>
            <a:ext cx="9144000" cy="838200"/>
            <a:chOff x="0" y="5676900"/>
            <a:chExt cx="9144000" cy="838200"/>
          </a:xfrm>
        </p:grpSpPr>
        <p:sp>
          <p:nvSpPr>
            <p:cNvPr id="7" name="Rectangle 6"/>
            <p:cNvSpPr/>
            <p:nvPr/>
          </p:nvSpPr>
          <p:spPr>
            <a:xfrm>
              <a:off x="0" y="5867400"/>
              <a:ext cx="9144000" cy="457200"/>
            </a:xfrm>
            <a:prstGeom prst="rect">
              <a:avLst/>
            </a:prstGeom>
            <a:solidFill>
              <a:srgbClr val="260CC4"/>
            </a:solidFill>
            <a:ln>
              <a:solidFill>
                <a:srgbClr val="260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0" y="6045201"/>
              <a:ext cx="9144000" cy="121919"/>
            </a:xfrm>
            <a:prstGeom prst="rect">
              <a:avLst/>
            </a:prstGeom>
            <a:solidFill>
              <a:srgbClr val="FFE500"/>
            </a:solidFill>
            <a:ln>
              <a:solidFill>
                <a:srgbClr val="260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latin typeface="Times New Roman" panose="02020603050405020304" pitchFamily="18" charset="0"/>
                <a:cs typeface="Times New Roman" panose="02020603050405020304" pitchFamily="18" charset="0"/>
              </a:endParaRPr>
            </a:p>
          </p:txBody>
        </p:sp>
        <p:pic>
          <p:nvPicPr>
            <p:cNvPr id="9" name="Picture 2" descr="C:\Users\cponder\Desktop\HPD 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5676900"/>
              <a:ext cx="832612" cy="838200"/>
            </a:xfrm>
            <a:prstGeom prst="rect">
              <a:avLst/>
            </a:prstGeom>
            <a:noFill/>
            <a:extLst>
              <a:ext uri="{909E8E84-426E-40DD-AFC4-6F175D3DCCD1}">
                <a14:hiddenFill xmlns:a14="http://schemas.microsoft.com/office/drawing/2010/main">
                  <a:solidFill>
                    <a:srgbClr val="FFFFFF"/>
                  </a:solidFill>
                </a14:hiddenFill>
              </a:ext>
            </a:extLst>
          </p:spPr>
        </p:pic>
      </p:grpSp>
      <p:pic>
        <p:nvPicPr>
          <p:cNvPr id="2050"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211" b="89474" l="0" r="100000"/>
                    </a14:imgEffect>
                  </a14:imgLayer>
                </a14:imgProps>
              </a:ext>
              <a:ext uri="{28A0092B-C50C-407E-A947-70E740481C1C}">
                <a14:useLocalDpi xmlns:a14="http://schemas.microsoft.com/office/drawing/2010/main" val="0"/>
              </a:ext>
            </a:extLst>
          </a:blip>
          <a:srcRect/>
          <a:stretch>
            <a:fillRect/>
          </a:stretch>
        </p:blipFill>
        <p:spPr bwMode="auto">
          <a:xfrm>
            <a:off x="762000" y="3577336"/>
            <a:ext cx="6934200" cy="2316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E8A8BAB4-986E-4569-8BF4-FC1A0A9BBCBE}" type="slidenum">
              <a:rPr lang="en-US" smtClean="0"/>
              <a:t>18</a:t>
            </a:fld>
            <a:endParaRPr lang="en-US"/>
          </a:p>
        </p:txBody>
      </p:sp>
    </p:spTree>
    <p:extLst>
      <p:ext uri="{BB962C8B-B14F-4D97-AF65-F5344CB8AC3E}">
        <p14:creationId xmlns:p14="http://schemas.microsoft.com/office/powerpoint/2010/main" val="1225956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75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1500" fill="hold"/>
                                        <p:tgtEl>
                                          <p:spTgt spid="2050"/>
                                        </p:tgtEl>
                                        <p:attrNameLst>
                                          <p:attrName>ppt_x</p:attrName>
                                        </p:attrNameLst>
                                      </p:cBhvr>
                                      <p:tavLst>
                                        <p:tav tm="0">
                                          <p:val>
                                            <p:strVal val="#ppt_x"/>
                                          </p:val>
                                        </p:tav>
                                        <p:tav tm="100000">
                                          <p:val>
                                            <p:strVal val="#ppt_x"/>
                                          </p:val>
                                        </p:tav>
                                      </p:tavLst>
                                    </p:anim>
                                    <p:anim calcmode="lin" valueType="num">
                                      <p:cBhvr additive="base">
                                        <p:cTn id="8" dur="1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cponder\Desktop\HPD 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5850" y="1905000"/>
            <a:ext cx="1892300" cy="1905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5" name="Title 1"/>
          <p:cNvSpPr txBox="1">
            <a:spLocks/>
          </p:cNvSpPr>
          <p:nvPr/>
        </p:nvSpPr>
        <p:spPr>
          <a:xfrm>
            <a:off x="457200" y="76200"/>
            <a:ext cx="8229600" cy="1219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rgbClr val="FFFF00"/>
                </a:solidFill>
                <a:latin typeface="Times New Roman" panose="02020603050405020304" pitchFamily="18" charset="0"/>
                <a:cs typeface="Times New Roman" panose="02020603050405020304" pitchFamily="18" charset="0"/>
              </a:rPr>
              <a:t>Gang Division </a:t>
            </a:r>
            <a:r>
              <a:rPr lang="en-US" dirty="0" smtClean="0">
                <a:solidFill>
                  <a:srgbClr val="FFFF00"/>
                </a:solidFill>
                <a:latin typeface="Times New Roman" panose="02020603050405020304" pitchFamily="18" charset="0"/>
                <a:cs typeface="Times New Roman" panose="02020603050405020304" pitchFamily="18" charset="0"/>
              </a:rPr>
              <a:t/>
            </a:r>
            <a:br>
              <a:rPr lang="en-US" dirty="0" smtClean="0">
                <a:solidFill>
                  <a:srgbClr val="FFFF00"/>
                </a:solidFill>
                <a:latin typeface="Times New Roman" panose="02020603050405020304" pitchFamily="18" charset="0"/>
                <a:cs typeface="Times New Roman" panose="02020603050405020304" pitchFamily="18" charset="0"/>
              </a:rPr>
            </a:br>
            <a:r>
              <a:rPr lang="en-US" sz="2500" dirty="0" smtClean="0">
                <a:solidFill>
                  <a:srgbClr val="FFFF00"/>
                </a:solidFill>
                <a:latin typeface="Times New Roman" panose="02020603050405020304" pitchFamily="18" charset="0"/>
                <a:cs typeface="Times New Roman" panose="02020603050405020304" pitchFamily="18" charset="0"/>
              </a:rPr>
              <a:t>Gang Tracker &amp; </a:t>
            </a:r>
            <a:r>
              <a:rPr lang="en-US" sz="2700" dirty="0" smtClean="0">
                <a:solidFill>
                  <a:srgbClr val="FFFF00"/>
                </a:solidFill>
                <a:latin typeface="Times New Roman" panose="02020603050405020304" pitchFamily="18" charset="0"/>
                <a:cs typeface="Times New Roman" panose="02020603050405020304" pitchFamily="18" charset="0"/>
              </a:rPr>
              <a:t>Gangs in Houston </a:t>
            </a:r>
            <a:endParaRPr lang="en-US" sz="2700" dirty="0">
              <a:solidFill>
                <a:srgbClr val="FFFF00"/>
              </a:solidFill>
              <a:latin typeface="Times New Roman" panose="02020603050405020304" pitchFamily="18" charset="0"/>
              <a:cs typeface="Times New Roman" panose="02020603050405020304" pitchFamily="18" charset="0"/>
            </a:endParaRPr>
          </a:p>
        </p:txBody>
      </p:sp>
      <p:grpSp>
        <p:nvGrpSpPr>
          <p:cNvPr id="6" name="Group 5"/>
          <p:cNvGrpSpPr/>
          <p:nvPr/>
        </p:nvGrpSpPr>
        <p:grpSpPr>
          <a:xfrm>
            <a:off x="0" y="6019800"/>
            <a:ext cx="9144000" cy="838200"/>
            <a:chOff x="0" y="5676900"/>
            <a:chExt cx="9144000" cy="838200"/>
          </a:xfrm>
        </p:grpSpPr>
        <p:sp>
          <p:nvSpPr>
            <p:cNvPr id="7" name="Rectangle 6"/>
            <p:cNvSpPr/>
            <p:nvPr/>
          </p:nvSpPr>
          <p:spPr>
            <a:xfrm>
              <a:off x="0" y="5867400"/>
              <a:ext cx="9144000" cy="457200"/>
            </a:xfrm>
            <a:prstGeom prst="rect">
              <a:avLst/>
            </a:prstGeom>
            <a:solidFill>
              <a:srgbClr val="260CC4"/>
            </a:solidFill>
            <a:ln>
              <a:solidFill>
                <a:srgbClr val="260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0" y="6045201"/>
              <a:ext cx="9144000" cy="121919"/>
            </a:xfrm>
            <a:prstGeom prst="rect">
              <a:avLst/>
            </a:prstGeom>
            <a:solidFill>
              <a:srgbClr val="FFE500"/>
            </a:solidFill>
            <a:ln>
              <a:solidFill>
                <a:srgbClr val="260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latin typeface="Times New Roman" panose="02020603050405020304" pitchFamily="18" charset="0"/>
                <a:cs typeface="Times New Roman" panose="02020603050405020304" pitchFamily="18" charset="0"/>
              </a:endParaRPr>
            </a:p>
          </p:txBody>
        </p:sp>
        <p:pic>
          <p:nvPicPr>
            <p:cNvPr id="9" name="Picture 2" descr="C:\Users\cponder\Desktop\HPD 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5676900"/>
              <a:ext cx="832612" cy="838200"/>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Slide Number Placeholder 1"/>
          <p:cNvSpPr>
            <a:spLocks noGrp="1"/>
          </p:cNvSpPr>
          <p:nvPr>
            <p:ph type="sldNum" sz="quarter" idx="12"/>
          </p:nvPr>
        </p:nvSpPr>
        <p:spPr/>
        <p:txBody>
          <a:bodyPr/>
          <a:lstStyle/>
          <a:p>
            <a:fld id="{E8A8BAB4-986E-4569-8BF4-FC1A0A9BBCBE}" type="slidenum">
              <a:rPr lang="en-US" smtClean="0"/>
              <a:t>19</a:t>
            </a:fld>
            <a:endParaRPr lang="en-US"/>
          </a:p>
        </p:txBody>
      </p:sp>
    </p:spTree>
    <p:extLst>
      <p:ext uri="{BB962C8B-B14F-4D97-AF65-F5344CB8AC3E}">
        <p14:creationId xmlns:p14="http://schemas.microsoft.com/office/powerpoint/2010/main" val="7210813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219200"/>
          </a:xfrm>
        </p:spPr>
        <p:txBody>
          <a:bodyPr>
            <a:normAutofit/>
          </a:bodyPr>
          <a:lstStyle/>
          <a:p>
            <a:r>
              <a:rPr lang="en-US" b="1" dirty="0" smtClean="0">
                <a:solidFill>
                  <a:srgbClr val="FFFF00"/>
                </a:solidFill>
                <a:latin typeface="Times New Roman" panose="02020603050405020304" pitchFamily="18" charset="0"/>
                <a:cs typeface="Times New Roman" panose="02020603050405020304" pitchFamily="18" charset="0"/>
              </a:rPr>
              <a:t>Gang Division </a:t>
            </a:r>
            <a:r>
              <a:rPr lang="en-US" dirty="0" smtClean="0">
                <a:solidFill>
                  <a:srgbClr val="FFFF00"/>
                </a:solidFill>
                <a:latin typeface="Times New Roman" panose="02020603050405020304" pitchFamily="18" charset="0"/>
                <a:cs typeface="Times New Roman" panose="02020603050405020304" pitchFamily="18" charset="0"/>
              </a:rPr>
              <a:t/>
            </a:r>
            <a:br>
              <a:rPr lang="en-US" dirty="0" smtClean="0">
                <a:solidFill>
                  <a:srgbClr val="FFFF00"/>
                </a:solidFill>
                <a:latin typeface="Times New Roman" panose="02020603050405020304" pitchFamily="18" charset="0"/>
                <a:cs typeface="Times New Roman" panose="02020603050405020304" pitchFamily="18" charset="0"/>
              </a:rPr>
            </a:br>
            <a:r>
              <a:rPr lang="en-US" sz="2700" dirty="0" smtClean="0">
                <a:solidFill>
                  <a:srgbClr val="FFFF00"/>
                </a:solidFill>
                <a:latin typeface="Times New Roman" panose="02020603050405020304" pitchFamily="18" charset="0"/>
                <a:cs typeface="Times New Roman" panose="02020603050405020304" pitchFamily="18" charset="0"/>
              </a:rPr>
              <a:t>Overview and History</a:t>
            </a:r>
            <a:endParaRPr lang="en-US" sz="2700" dirty="0">
              <a:solidFill>
                <a:srgbClr val="FFFF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274468" y="1467773"/>
            <a:ext cx="8637233" cy="1631216"/>
          </a:xfrm>
          <a:prstGeom prst="rect">
            <a:avLst/>
          </a:prstGeom>
          <a:noFill/>
        </p:spPr>
        <p:txBody>
          <a:bodyPr wrap="square" rtlCol="0">
            <a:spAutoFit/>
          </a:bodyPr>
          <a:lstStyle/>
          <a:p>
            <a:r>
              <a:rPr lang="en-US" sz="2000" dirty="0" smtClean="0">
                <a:solidFill>
                  <a:srgbClr val="FFFF00"/>
                </a:solidFill>
                <a:latin typeface="Times New Roman" panose="02020603050405020304" pitchFamily="18" charset="0"/>
                <a:cs typeface="Times New Roman" panose="02020603050405020304" pitchFamily="18" charset="0"/>
              </a:rPr>
              <a:t>The Gang Division was created in 2005 as part of a mandate by city council. The department asked for 3 new Captain positions at that time and city council would only approve the 3 positions if they accepted  a 4</a:t>
            </a:r>
            <a:r>
              <a:rPr lang="en-US" sz="2000" baseline="30000" dirty="0" smtClean="0">
                <a:solidFill>
                  <a:srgbClr val="FFFF00"/>
                </a:solidFill>
                <a:latin typeface="Times New Roman" panose="02020603050405020304" pitchFamily="18" charset="0"/>
                <a:cs typeface="Times New Roman" panose="02020603050405020304" pitchFamily="18" charset="0"/>
              </a:rPr>
              <a:t>th</a:t>
            </a:r>
            <a:r>
              <a:rPr lang="en-US" sz="2000" dirty="0" smtClean="0">
                <a:solidFill>
                  <a:srgbClr val="FFFF00"/>
                </a:solidFill>
                <a:latin typeface="Times New Roman" panose="02020603050405020304" pitchFamily="18" charset="0"/>
                <a:cs typeface="Times New Roman" panose="02020603050405020304" pitchFamily="18" charset="0"/>
              </a:rPr>
              <a:t> Captain position to be used for the creation of the Gang Division. Before the creation of the Gang Division there was a centralized unit within HPD that monitored gang activity.    </a:t>
            </a:r>
            <a:endParaRPr lang="en-US" sz="2000" dirty="0">
              <a:solidFill>
                <a:srgbClr val="FFFF00"/>
              </a:solidFill>
              <a:latin typeface="Times New Roman" panose="02020603050405020304" pitchFamily="18" charset="0"/>
              <a:cs typeface="Times New Roman" panose="02020603050405020304" pitchFamily="18" charset="0"/>
            </a:endParaRPr>
          </a:p>
        </p:txBody>
      </p:sp>
      <p:grpSp>
        <p:nvGrpSpPr>
          <p:cNvPr id="5" name="Group 4"/>
          <p:cNvGrpSpPr/>
          <p:nvPr/>
        </p:nvGrpSpPr>
        <p:grpSpPr>
          <a:xfrm>
            <a:off x="2124722" y="3581967"/>
            <a:ext cx="6714478" cy="1831181"/>
            <a:chOff x="1714500" y="2823996"/>
            <a:chExt cx="6019800" cy="1190571"/>
          </a:xfrm>
        </p:grpSpPr>
        <p:sp>
          <p:nvSpPr>
            <p:cNvPr id="6" name="TextBox 5"/>
            <p:cNvSpPr txBox="1"/>
            <p:nvPr/>
          </p:nvSpPr>
          <p:spPr>
            <a:xfrm>
              <a:off x="1714500" y="3234154"/>
              <a:ext cx="6019800" cy="780413"/>
            </a:xfrm>
            <a:prstGeom prst="rect">
              <a:avLst/>
            </a:prstGeom>
            <a:noFill/>
          </p:spPr>
          <p:txBody>
            <a:bodyPr wrap="square" rtlCol="0">
              <a:spAutoFit/>
            </a:bodyPr>
            <a:lstStyle/>
            <a:p>
              <a:pPr marL="342900" indent="-342900">
                <a:buAutoNum type="arabicPeriod"/>
              </a:pPr>
              <a:r>
                <a:rPr lang="en-US" dirty="0" smtClean="0">
                  <a:solidFill>
                    <a:srgbClr val="FFFF00"/>
                  </a:solidFill>
                  <a:latin typeface="Times New Roman" panose="02020603050405020304" pitchFamily="18" charset="0"/>
                  <a:cs typeface="Times New Roman" panose="02020603050405020304" pitchFamily="18" charset="0"/>
                </a:rPr>
                <a:t>TAG – Texas Anti Gang Office – Pro Active Units </a:t>
              </a:r>
              <a:r>
                <a:rPr lang="en-US" dirty="0">
                  <a:solidFill>
                    <a:srgbClr val="FFFF00"/>
                  </a:solidFill>
                  <a:latin typeface="Times New Roman" panose="02020603050405020304" pitchFamily="18" charset="0"/>
                  <a:cs typeface="Times New Roman" panose="02020603050405020304" pitchFamily="18" charset="0"/>
                </a:rPr>
                <a:t>&amp;</a:t>
              </a:r>
              <a:r>
                <a:rPr lang="en-US" dirty="0" smtClean="0">
                  <a:solidFill>
                    <a:srgbClr val="FFFF00"/>
                  </a:solidFill>
                  <a:latin typeface="Times New Roman" panose="02020603050405020304" pitchFamily="18" charset="0"/>
                  <a:cs typeface="Times New Roman" panose="02020603050405020304" pitchFamily="18" charset="0"/>
                </a:rPr>
                <a:t> Intelligence Unit</a:t>
              </a:r>
            </a:p>
            <a:p>
              <a:pPr marL="342900" indent="-342900">
                <a:buAutoNum type="arabicPeriod"/>
              </a:pPr>
              <a:r>
                <a:rPr lang="en-US" kern="100" dirty="0" smtClean="0">
                  <a:solidFill>
                    <a:srgbClr val="FFFF00"/>
                  </a:solidFill>
                  <a:latin typeface="Times New Roman" panose="02020603050405020304" pitchFamily="18" charset="0"/>
                  <a:cs typeface="Times New Roman" panose="02020603050405020304" pitchFamily="18" charset="0"/>
                </a:rPr>
                <a:t>Central Police Station - CRU</a:t>
              </a:r>
              <a:r>
                <a:rPr lang="en-US" dirty="0" smtClean="0">
                  <a:solidFill>
                    <a:srgbClr val="FFFF00"/>
                  </a:solidFill>
                  <a:latin typeface="Times New Roman" panose="02020603050405020304" pitchFamily="18" charset="0"/>
                  <a:cs typeface="Times New Roman" panose="02020603050405020304" pitchFamily="18" charset="0"/>
                </a:rPr>
                <a:t> – Crime Reduction Units </a:t>
              </a:r>
            </a:p>
            <a:p>
              <a:pPr marL="342900" indent="-342900">
                <a:buAutoNum type="arabicPeriod"/>
              </a:pPr>
              <a:r>
                <a:rPr lang="en-US" dirty="0" smtClean="0">
                  <a:solidFill>
                    <a:srgbClr val="FFFF00"/>
                  </a:solidFill>
                  <a:latin typeface="Times New Roman" panose="02020603050405020304" pitchFamily="18" charset="0"/>
                  <a:cs typeface="Times New Roman" panose="02020603050405020304" pitchFamily="18" charset="0"/>
                </a:rPr>
                <a:t>1200 Travis – G.R.E.A.T. Unit and Technical Surveillance Unit </a:t>
              </a:r>
              <a:endParaRPr lang="en-US" dirty="0">
                <a:solidFill>
                  <a:srgbClr val="FFFF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3709922" y="2823996"/>
              <a:ext cx="2019325" cy="340180"/>
            </a:xfrm>
            <a:prstGeom prst="rect">
              <a:avLst/>
            </a:prstGeom>
            <a:noFill/>
          </p:spPr>
          <p:txBody>
            <a:bodyPr wrap="square" rtlCol="0">
              <a:spAutoFit/>
            </a:bodyPr>
            <a:lstStyle/>
            <a:p>
              <a:pPr algn="ctr"/>
              <a:r>
                <a:rPr lang="en-US" sz="2800" b="1" dirty="0" smtClean="0">
                  <a:solidFill>
                    <a:srgbClr val="FFFF00"/>
                  </a:solidFill>
                  <a:latin typeface="Times New Roman" panose="02020603050405020304" pitchFamily="18" charset="0"/>
                  <a:cs typeface="Times New Roman" panose="02020603050405020304" pitchFamily="18" charset="0"/>
                </a:rPr>
                <a:t>3 Locations</a:t>
              </a:r>
              <a:endParaRPr lang="en-US" sz="2800" b="1" dirty="0">
                <a:solidFill>
                  <a:srgbClr val="FFFF00"/>
                </a:solidFill>
                <a:latin typeface="Times New Roman" panose="02020603050405020304" pitchFamily="18" charset="0"/>
                <a:cs typeface="Times New Roman" panose="02020603050405020304" pitchFamily="18" charset="0"/>
              </a:endParaRPr>
            </a:p>
          </p:txBody>
        </p:sp>
      </p:grpSp>
      <p:grpSp>
        <p:nvGrpSpPr>
          <p:cNvPr id="9" name="Group 8"/>
          <p:cNvGrpSpPr/>
          <p:nvPr/>
        </p:nvGrpSpPr>
        <p:grpSpPr>
          <a:xfrm>
            <a:off x="0" y="6019800"/>
            <a:ext cx="9144000" cy="838200"/>
            <a:chOff x="0" y="5676900"/>
            <a:chExt cx="9144000" cy="838200"/>
          </a:xfrm>
        </p:grpSpPr>
        <p:sp>
          <p:nvSpPr>
            <p:cNvPr id="10" name="Rectangle 9"/>
            <p:cNvSpPr/>
            <p:nvPr/>
          </p:nvSpPr>
          <p:spPr>
            <a:xfrm>
              <a:off x="0" y="5867400"/>
              <a:ext cx="9144000" cy="457200"/>
            </a:xfrm>
            <a:prstGeom prst="rect">
              <a:avLst/>
            </a:prstGeom>
            <a:solidFill>
              <a:srgbClr val="260CC4"/>
            </a:solidFill>
            <a:ln>
              <a:solidFill>
                <a:srgbClr val="260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0" y="6045201"/>
              <a:ext cx="9144000" cy="121919"/>
            </a:xfrm>
            <a:prstGeom prst="rect">
              <a:avLst/>
            </a:prstGeom>
            <a:solidFill>
              <a:srgbClr val="FFE500"/>
            </a:solidFill>
            <a:ln>
              <a:solidFill>
                <a:srgbClr val="260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latin typeface="Times New Roman" panose="02020603050405020304" pitchFamily="18" charset="0"/>
                <a:cs typeface="Times New Roman" panose="02020603050405020304" pitchFamily="18" charset="0"/>
              </a:endParaRPr>
            </a:p>
          </p:txBody>
        </p:sp>
        <p:pic>
          <p:nvPicPr>
            <p:cNvPr id="12" name="Picture 2" descr="C:\Users\cponder\Desktop\HPD 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5676900"/>
              <a:ext cx="832612" cy="838200"/>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Rectangle 12"/>
          <p:cNvSpPr/>
          <p:nvPr/>
        </p:nvSpPr>
        <p:spPr>
          <a:xfrm>
            <a:off x="143522" y="3578920"/>
            <a:ext cx="1981200" cy="1631216"/>
          </a:xfrm>
          <a:prstGeom prst="rect">
            <a:avLst/>
          </a:prstGeom>
        </p:spPr>
        <p:txBody>
          <a:bodyPr wrap="square">
            <a:spAutoFit/>
          </a:bodyPr>
          <a:lstStyle/>
          <a:p>
            <a:r>
              <a:rPr lang="en-US" sz="2800" b="1" dirty="0" smtClean="0">
                <a:solidFill>
                  <a:srgbClr val="FFFF00"/>
                </a:solidFill>
                <a:latin typeface="Times New Roman" panose="02020603050405020304" pitchFamily="18" charset="0"/>
                <a:cs typeface="Times New Roman" panose="02020603050405020304" pitchFamily="18" charset="0"/>
              </a:rPr>
              <a:t>Staffing</a:t>
            </a:r>
            <a:endParaRPr lang="en-US" sz="2000" b="1" dirty="0" smtClean="0">
              <a:solidFill>
                <a:srgbClr val="FFFF00"/>
              </a:solidFill>
              <a:latin typeface="Times New Roman" panose="02020603050405020304" pitchFamily="18" charset="0"/>
              <a:cs typeface="Times New Roman" panose="02020603050405020304" pitchFamily="18" charset="0"/>
            </a:endParaRPr>
          </a:p>
          <a:p>
            <a:r>
              <a:rPr lang="en-US" dirty="0" smtClean="0">
                <a:solidFill>
                  <a:srgbClr val="FF0000"/>
                </a:solidFill>
                <a:latin typeface="Times New Roman" panose="02020603050405020304" pitchFamily="18" charset="0"/>
                <a:cs typeface="Times New Roman" panose="02020603050405020304" pitchFamily="18" charset="0"/>
              </a:rPr>
              <a:t>1 </a:t>
            </a:r>
            <a:r>
              <a:rPr lang="en-US" dirty="0">
                <a:solidFill>
                  <a:srgbClr val="FF0000"/>
                </a:solidFill>
                <a:latin typeface="Times New Roman" panose="02020603050405020304" pitchFamily="18" charset="0"/>
                <a:cs typeface="Times New Roman" panose="02020603050405020304" pitchFamily="18" charset="0"/>
              </a:rPr>
              <a:t>Captain</a:t>
            </a:r>
          </a:p>
          <a:p>
            <a:r>
              <a:rPr lang="en-US" dirty="0" smtClean="0">
                <a:solidFill>
                  <a:srgbClr val="FF0000"/>
                </a:solidFill>
                <a:latin typeface="Times New Roman" panose="02020603050405020304" pitchFamily="18" charset="0"/>
                <a:cs typeface="Times New Roman" panose="02020603050405020304" pitchFamily="18" charset="0"/>
              </a:rPr>
              <a:t>3 Lieutenants</a:t>
            </a:r>
          </a:p>
          <a:p>
            <a:r>
              <a:rPr lang="en-US" dirty="0" smtClean="0">
                <a:solidFill>
                  <a:srgbClr val="FF0000"/>
                </a:solidFill>
                <a:latin typeface="Times New Roman" panose="02020603050405020304" pitchFamily="18" charset="0"/>
                <a:cs typeface="Times New Roman" panose="02020603050405020304" pitchFamily="18" charset="0"/>
              </a:rPr>
              <a:t>16 Sergeants</a:t>
            </a:r>
          </a:p>
          <a:p>
            <a:r>
              <a:rPr lang="en-US" dirty="0" smtClean="0">
                <a:solidFill>
                  <a:srgbClr val="FF0000"/>
                </a:solidFill>
                <a:latin typeface="Times New Roman" panose="02020603050405020304" pitchFamily="18" charset="0"/>
                <a:cs typeface="Times New Roman" panose="02020603050405020304" pitchFamily="18" charset="0"/>
              </a:rPr>
              <a:t>90 Officers</a:t>
            </a:r>
            <a:endParaRPr lang="en-US" dirty="0">
              <a:solidFill>
                <a:srgbClr val="FF0000"/>
              </a:solidFill>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E8A8BAB4-986E-4569-8BF4-FC1A0A9BBCBE}" type="slidenum">
              <a:rPr lang="en-US" smtClean="0"/>
              <a:t>2</a:t>
            </a:fld>
            <a:endParaRPr lang="en-US"/>
          </a:p>
        </p:txBody>
      </p:sp>
    </p:spTree>
    <p:extLst>
      <p:ext uri="{BB962C8B-B14F-4D97-AF65-F5344CB8AC3E}">
        <p14:creationId xmlns:p14="http://schemas.microsoft.com/office/powerpoint/2010/main" val="3204926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500"/>
                                        <p:tgtEl>
                                          <p:spTgt spid="13"/>
                                        </p:tgtEl>
                                      </p:cBhvr>
                                    </p:animEffect>
                                  </p:childTnLst>
                                </p:cTn>
                              </p:par>
                              <p:par>
                                <p:cTn id="8" presetID="10" presetClass="entr" presetSubtype="0" fill="hold" nodeType="withEffect">
                                  <p:stCondLst>
                                    <p:cond delay="50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76200"/>
            <a:ext cx="8229600" cy="1219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rgbClr val="FFFF00"/>
                </a:solidFill>
                <a:latin typeface="Times New Roman" panose="02020603050405020304" pitchFamily="18" charset="0"/>
                <a:cs typeface="Times New Roman" panose="02020603050405020304" pitchFamily="18" charset="0"/>
              </a:rPr>
              <a:t>Gang Division </a:t>
            </a:r>
            <a:r>
              <a:rPr lang="en-US" dirty="0" smtClean="0">
                <a:solidFill>
                  <a:srgbClr val="FFFF00"/>
                </a:solidFill>
                <a:latin typeface="Times New Roman" panose="02020603050405020304" pitchFamily="18" charset="0"/>
                <a:cs typeface="Times New Roman" panose="02020603050405020304" pitchFamily="18" charset="0"/>
              </a:rPr>
              <a:t/>
            </a:r>
            <a:br>
              <a:rPr lang="en-US" dirty="0" smtClean="0">
                <a:solidFill>
                  <a:srgbClr val="FFFF00"/>
                </a:solidFill>
                <a:latin typeface="Times New Roman" panose="02020603050405020304" pitchFamily="18" charset="0"/>
                <a:cs typeface="Times New Roman" panose="02020603050405020304" pitchFamily="18" charset="0"/>
              </a:rPr>
            </a:br>
            <a:r>
              <a:rPr lang="en-US" sz="3000" dirty="0" err="1" smtClean="0">
                <a:solidFill>
                  <a:srgbClr val="FFFF00"/>
                </a:solidFill>
                <a:latin typeface="Times New Roman" panose="02020603050405020304" pitchFamily="18" charset="0"/>
                <a:cs typeface="Times New Roman" panose="02020603050405020304" pitchFamily="18" charset="0"/>
              </a:rPr>
              <a:t>HPD</a:t>
            </a:r>
            <a:r>
              <a:rPr lang="en-US" sz="3000" dirty="0" smtClean="0">
                <a:solidFill>
                  <a:srgbClr val="FFFF00"/>
                </a:solidFill>
                <a:latin typeface="Times New Roman" panose="02020603050405020304" pitchFamily="18" charset="0"/>
                <a:cs typeface="Times New Roman" panose="02020603050405020304" pitchFamily="18" charset="0"/>
              </a:rPr>
              <a:t> Gang Tracker Database</a:t>
            </a:r>
            <a:endParaRPr lang="en-US" sz="2700" dirty="0">
              <a:solidFill>
                <a:srgbClr val="FFFF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446843" y="1447800"/>
            <a:ext cx="8264371" cy="830997"/>
          </a:xfrm>
          <a:prstGeom prst="rect">
            <a:avLst/>
          </a:prstGeom>
          <a:noFill/>
        </p:spPr>
        <p:txBody>
          <a:bodyPr wrap="square" rtlCol="0">
            <a:spAutoFit/>
          </a:bodyPr>
          <a:lstStyle/>
          <a:p>
            <a:r>
              <a:rPr lang="en-US" sz="2400" dirty="0" smtClean="0">
                <a:solidFill>
                  <a:srgbClr val="FFFF00"/>
                </a:solidFill>
                <a:latin typeface="Times New Roman" panose="02020603050405020304" pitchFamily="18" charset="0"/>
                <a:cs typeface="Times New Roman" panose="02020603050405020304" pitchFamily="18" charset="0"/>
              </a:rPr>
              <a:t>Gang Tracker is the database system utilized by the Houston Police Department </a:t>
            </a:r>
            <a:endParaRPr lang="en-US" sz="2400" dirty="0">
              <a:solidFill>
                <a:srgbClr val="FFFF00"/>
              </a:solidFill>
              <a:latin typeface="Times New Roman" panose="02020603050405020304" pitchFamily="18" charset="0"/>
              <a:cs typeface="Times New Roman" panose="02020603050405020304"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1027" y="2302471"/>
            <a:ext cx="5725033" cy="3553231"/>
          </a:xfrm>
          <a:prstGeom prst="rect">
            <a:avLst/>
          </a:prstGeom>
          <a:ln w="88900" cap="sq" cmpd="thickThin">
            <a:solidFill>
              <a:srgbClr val="260CC4"/>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
        <p:nvSpPr>
          <p:cNvPr id="7" name="TextBox 6"/>
          <p:cNvSpPr txBox="1"/>
          <p:nvPr/>
        </p:nvSpPr>
        <p:spPr>
          <a:xfrm>
            <a:off x="398318" y="2590800"/>
            <a:ext cx="2840182" cy="954107"/>
          </a:xfrm>
          <a:prstGeom prst="rect">
            <a:avLst/>
          </a:prstGeom>
          <a:noFill/>
        </p:spPr>
        <p:txBody>
          <a:bodyPr wrap="square" rtlCol="0">
            <a:spAutoFit/>
          </a:bodyPr>
          <a:lstStyle/>
          <a:p>
            <a:r>
              <a:rPr lang="en-US" sz="2000" dirty="0" smtClean="0">
                <a:solidFill>
                  <a:srgbClr val="FFFF00"/>
                </a:solidFill>
                <a:latin typeface="Times New Roman" panose="02020603050405020304" pitchFamily="18" charset="0"/>
                <a:cs typeface="Times New Roman" panose="02020603050405020304" pitchFamily="18" charset="0"/>
              </a:rPr>
              <a:t>Total</a:t>
            </a:r>
            <a:r>
              <a:rPr lang="en-US" dirty="0" smtClean="0">
                <a:solidFill>
                  <a:srgbClr val="FFFF00"/>
                </a:solidFill>
                <a:latin typeface="Times New Roman" panose="02020603050405020304" pitchFamily="18" charset="0"/>
                <a:cs typeface="Times New Roman" panose="02020603050405020304" pitchFamily="18" charset="0"/>
              </a:rPr>
              <a:t> gang members documented in Gang Tracker </a:t>
            </a:r>
            <a:endParaRPr lang="en-US" dirty="0">
              <a:solidFill>
                <a:srgbClr val="FFFF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398318" y="4044769"/>
            <a:ext cx="2601191" cy="923330"/>
          </a:xfrm>
          <a:prstGeom prst="rect">
            <a:avLst/>
          </a:prstGeom>
          <a:noFill/>
        </p:spPr>
        <p:txBody>
          <a:bodyPr wrap="square" rtlCol="0">
            <a:spAutoFit/>
          </a:bodyPr>
          <a:lstStyle/>
          <a:p>
            <a:r>
              <a:rPr lang="en-US" dirty="0" smtClean="0">
                <a:solidFill>
                  <a:srgbClr val="FFFF00"/>
                </a:solidFill>
                <a:latin typeface="Times New Roman" panose="02020603050405020304" pitchFamily="18" charset="0"/>
                <a:cs typeface="Times New Roman" panose="02020603050405020304" pitchFamily="18" charset="0"/>
              </a:rPr>
              <a:t>Total number of gangs documented in Gang Tracker</a:t>
            </a:r>
            <a:endParaRPr lang="en-US" sz="1600" dirty="0">
              <a:solidFill>
                <a:srgbClr val="FFFF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457200" y="3490377"/>
            <a:ext cx="1524000" cy="584775"/>
          </a:xfrm>
          <a:prstGeom prst="rect">
            <a:avLst/>
          </a:prstGeom>
          <a:noFill/>
        </p:spPr>
        <p:txBody>
          <a:bodyPr wrap="square" rtlCol="0">
            <a:spAutoFit/>
          </a:bodyPr>
          <a:lstStyle/>
          <a:p>
            <a:r>
              <a:rPr lang="en-US" sz="3200" b="1" dirty="0" smtClean="0">
                <a:solidFill>
                  <a:srgbClr val="FF0000"/>
                </a:solidFill>
                <a:latin typeface="Times New Roman" panose="02020603050405020304" pitchFamily="18" charset="0"/>
                <a:cs typeface="Times New Roman" panose="02020603050405020304" pitchFamily="18" charset="0"/>
              </a:rPr>
              <a:t>19,853</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457200" y="4986594"/>
            <a:ext cx="990599" cy="584775"/>
          </a:xfrm>
          <a:prstGeom prst="rect">
            <a:avLst/>
          </a:prstGeom>
          <a:noFill/>
        </p:spPr>
        <p:txBody>
          <a:bodyPr wrap="square" rtlCol="0">
            <a:spAutoFit/>
          </a:bodyPr>
          <a:lstStyle/>
          <a:p>
            <a:r>
              <a:rPr lang="en-US" sz="3200" b="1" dirty="0" smtClean="0">
                <a:solidFill>
                  <a:srgbClr val="FF0000"/>
                </a:solidFill>
                <a:latin typeface="Times New Roman" panose="02020603050405020304" pitchFamily="18" charset="0"/>
                <a:cs typeface="Times New Roman" panose="02020603050405020304" pitchFamily="18" charset="0"/>
              </a:rPr>
              <a:t>353</a:t>
            </a:r>
            <a:endParaRPr lang="en-US" sz="3200" b="1" dirty="0">
              <a:solidFill>
                <a:srgbClr val="FF0000"/>
              </a:solidFill>
              <a:latin typeface="Times New Roman" panose="02020603050405020304" pitchFamily="18" charset="0"/>
              <a:cs typeface="Times New Roman" panose="02020603050405020304" pitchFamily="18" charset="0"/>
            </a:endParaRPr>
          </a:p>
        </p:txBody>
      </p:sp>
      <p:grpSp>
        <p:nvGrpSpPr>
          <p:cNvPr id="11" name="Group 10"/>
          <p:cNvGrpSpPr/>
          <p:nvPr/>
        </p:nvGrpSpPr>
        <p:grpSpPr>
          <a:xfrm>
            <a:off x="0" y="6019800"/>
            <a:ext cx="9144000" cy="838200"/>
            <a:chOff x="0" y="5676900"/>
            <a:chExt cx="9144000" cy="838200"/>
          </a:xfrm>
        </p:grpSpPr>
        <p:sp>
          <p:nvSpPr>
            <p:cNvPr id="12" name="Rectangle 11"/>
            <p:cNvSpPr/>
            <p:nvPr/>
          </p:nvSpPr>
          <p:spPr>
            <a:xfrm>
              <a:off x="0" y="5867400"/>
              <a:ext cx="9144000" cy="457200"/>
            </a:xfrm>
            <a:prstGeom prst="rect">
              <a:avLst/>
            </a:prstGeom>
            <a:solidFill>
              <a:srgbClr val="260CC4"/>
            </a:solidFill>
            <a:ln>
              <a:solidFill>
                <a:srgbClr val="260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0" y="6045201"/>
              <a:ext cx="9144000" cy="121919"/>
            </a:xfrm>
            <a:prstGeom prst="rect">
              <a:avLst/>
            </a:prstGeom>
            <a:solidFill>
              <a:srgbClr val="FFE500"/>
            </a:solidFill>
            <a:ln>
              <a:solidFill>
                <a:srgbClr val="260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latin typeface="Times New Roman" panose="02020603050405020304" pitchFamily="18" charset="0"/>
                <a:cs typeface="Times New Roman" panose="02020603050405020304" pitchFamily="18" charset="0"/>
              </a:endParaRPr>
            </a:p>
          </p:txBody>
        </p:sp>
        <p:pic>
          <p:nvPicPr>
            <p:cNvPr id="14" name="Picture 2" descr="C:\Users\cponder\Desktop\HPD 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676900"/>
              <a:ext cx="832612" cy="838200"/>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Slide Number Placeholder 1"/>
          <p:cNvSpPr>
            <a:spLocks noGrp="1"/>
          </p:cNvSpPr>
          <p:nvPr>
            <p:ph type="sldNum" sz="quarter" idx="12"/>
          </p:nvPr>
        </p:nvSpPr>
        <p:spPr/>
        <p:txBody>
          <a:bodyPr/>
          <a:lstStyle/>
          <a:p>
            <a:fld id="{E8A8BAB4-986E-4569-8BF4-FC1A0A9BBCBE}" type="slidenum">
              <a:rPr lang="en-US" smtClean="0"/>
              <a:t>20</a:t>
            </a:fld>
            <a:endParaRPr lang="en-US"/>
          </a:p>
        </p:txBody>
      </p:sp>
    </p:spTree>
    <p:extLst>
      <p:ext uri="{BB962C8B-B14F-4D97-AF65-F5344CB8AC3E}">
        <p14:creationId xmlns:p14="http://schemas.microsoft.com/office/powerpoint/2010/main" val="977357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down)">
                                      <p:cBhvr>
                                        <p:cTn id="7" dur="1500"/>
                                        <p:tgtEl>
                                          <p:spTgt spid="2050"/>
                                        </p:tgtEl>
                                      </p:cBhvr>
                                    </p:animEffect>
                                  </p:childTnLst>
                                </p:cTn>
                              </p:par>
                            </p:childTnLst>
                          </p:cTn>
                        </p:par>
                        <p:par>
                          <p:cTn id="8" fill="hold">
                            <p:stCondLst>
                              <p:cond delay="1500"/>
                            </p:stCondLst>
                            <p:childTnLst>
                              <p:par>
                                <p:cTn id="9" presetID="2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10"/>
                                        <p:tgtEl>
                                          <p:spTgt spid="7"/>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10"/>
                                        <p:tgtEl>
                                          <p:spTgt spid="8"/>
                                        </p:tgtEl>
                                      </p:cBhvr>
                                    </p:animEffect>
                                  </p:childTnLst>
                                </p:cTn>
                              </p:par>
                            </p:childTnLst>
                          </p:cTn>
                        </p:par>
                        <p:par>
                          <p:cTn id="15" fill="hold">
                            <p:stCondLst>
                              <p:cond delay="1510"/>
                            </p:stCondLst>
                            <p:childTnLst>
                              <p:par>
                                <p:cTn id="16" presetID="2" presetClass="entr" presetSubtype="4" fill="hold" grpId="0" nodeType="afterEffect">
                                  <p:stCondLst>
                                    <p:cond delay="200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1000" fill="hold"/>
                                        <p:tgtEl>
                                          <p:spTgt spid="6"/>
                                        </p:tgtEl>
                                        <p:attrNameLst>
                                          <p:attrName>ppt_x</p:attrName>
                                        </p:attrNameLst>
                                      </p:cBhvr>
                                      <p:tavLst>
                                        <p:tav tm="0">
                                          <p:val>
                                            <p:strVal val="#ppt_x"/>
                                          </p:val>
                                        </p:tav>
                                        <p:tav tm="100000">
                                          <p:val>
                                            <p:strVal val="#ppt_x"/>
                                          </p:val>
                                        </p:tav>
                                      </p:tavLst>
                                    </p:anim>
                                    <p:anim calcmode="lin" valueType="num">
                                      <p:cBhvr additive="base">
                                        <p:cTn id="19" dur="1000" fill="hold"/>
                                        <p:tgtEl>
                                          <p:spTgt spid="6"/>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200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1000" fill="hold"/>
                                        <p:tgtEl>
                                          <p:spTgt spid="9"/>
                                        </p:tgtEl>
                                        <p:attrNameLst>
                                          <p:attrName>ppt_x</p:attrName>
                                        </p:attrNameLst>
                                      </p:cBhvr>
                                      <p:tavLst>
                                        <p:tav tm="0">
                                          <p:val>
                                            <p:strVal val="#ppt_x"/>
                                          </p:val>
                                        </p:tav>
                                        <p:tav tm="100000">
                                          <p:val>
                                            <p:strVal val="#ppt_x"/>
                                          </p:val>
                                        </p:tav>
                                      </p:tavLst>
                                    </p:anim>
                                    <p:anim calcmode="lin" valueType="num">
                                      <p:cBhvr additive="base">
                                        <p:cTn id="23"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6"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692042"/>
            <a:ext cx="2057400" cy="1962150"/>
          </a:xfrm>
          <a:prstGeom prst="ellipse">
            <a:avLst/>
          </a:prstGeom>
          <a:ln w="9525">
            <a:solidFill>
              <a:srgbClr val="260CC4"/>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
        <p:nvSpPr>
          <p:cNvPr id="3" name="Title 1"/>
          <p:cNvSpPr txBox="1">
            <a:spLocks/>
          </p:cNvSpPr>
          <p:nvPr/>
        </p:nvSpPr>
        <p:spPr>
          <a:xfrm>
            <a:off x="457200" y="76200"/>
            <a:ext cx="8229600" cy="1219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rgbClr val="FFFF00"/>
                </a:solidFill>
                <a:latin typeface="Times New Roman" panose="02020603050405020304" pitchFamily="18" charset="0"/>
                <a:cs typeface="Times New Roman" panose="02020603050405020304" pitchFamily="18" charset="0"/>
              </a:rPr>
              <a:t>Gang Division </a:t>
            </a:r>
            <a:r>
              <a:rPr lang="en-US" dirty="0" smtClean="0">
                <a:solidFill>
                  <a:srgbClr val="FFFF00"/>
                </a:solidFill>
                <a:latin typeface="Times New Roman" panose="02020603050405020304" pitchFamily="18" charset="0"/>
                <a:cs typeface="Times New Roman" panose="02020603050405020304" pitchFamily="18" charset="0"/>
              </a:rPr>
              <a:t/>
            </a:r>
            <a:br>
              <a:rPr lang="en-US" dirty="0" smtClean="0">
                <a:solidFill>
                  <a:srgbClr val="FFFF00"/>
                </a:solidFill>
                <a:latin typeface="Times New Roman" panose="02020603050405020304" pitchFamily="18" charset="0"/>
                <a:cs typeface="Times New Roman" panose="02020603050405020304" pitchFamily="18" charset="0"/>
              </a:rPr>
            </a:br>
            <a:r>
              <a:rPr lang="en-US" sz="3000" dirty="0" smtClean="0">
                <a:solidFill>
                  <a:srgbClr val="FFFF00"/>
                </a:solidFill>
                <a:latin typeface="Times New Roman" panose="02020603050405020304" pitchFamily="18" charset="0"/>
                <a:cs typeface="Times New Roman" panose="02020603050405020304" pitchFamily="18" charset="0"/>
              </a:rPr>
              <a:t>Gangs in Houston </a:t>
            </a:r>
            <a:endParaRPr lang="en-US" sz="2700" dirty="0">
              <a:solidFill>
                <a:srgbClr val="FFFF00"/>
              </a:solidFill>
              <a:latin typeface="Times New Roman" panose="02020603050405020304" pitchFamily="18" charset="0"/>
              <a:cs typeface="Times New Roman" panose="02020603050405020304" pitchFamily="18" charset="0"/>
            </a:endParaRPr>
          </a:p>
        </p:txBody>
      </p:sp>
      <p:sp>
        <p:nvSpPr>
          <p:cNvPr id="4" name="Content Placeholder 2"/>
          <p:cNvSpPr txBox="1">
            <a:spLocks/>
          </p:cNvSpPr>
          <p:nvPr/>
        </p:nvSpPr>
        <p:spPr>
          <a:xfrm>
            <a:off x="228600" y="3451932"/>
            <a:ext cx="8507766" cy="190500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500" dirty="0" smtClean="0">
                <a:solidFill>
                  <a:srgbClr val="FFFF00"/>
                </a:solidFill>
                <a:latin typeface="Times New Roman" panose="02020603050405020304" pitchFamily="18" charset="0"/>
                <a:cs typeface="Times New Roman" panose="02020603050405020304" pitchFamily="18" charset="0"/>
              </a:rPr>
              <a:t>Gangs are in all parts of the city.</a:t>
            </a:r>
          </a:p>
          <a:p>
            <a:r>
              <a:rPr lang="en-US" sz="1500" dirty="0" smtClean="0">
                <a:solidFill>
                  <a:srgbClr val="FFFF00"/>
                </a:solidFill>
                <a:latin typeface="Times New Roman" panose="02020603050405020304" pitchFamily="18" charset="0"/>
                <a:cs typeface="Times New Roman" panose="02020603050405020304" pitchFamily="18" charset="0"/>
              </a:rPr>
              <a:t>Gangs commit a wide variety of crimes.  Some are crimes of opportunity and some are well planned out long term conspiracies. They constantly affect the quality of life of those around them.</a:t>
            </a:r>
          </a:p>
          <a:p>
            <a:r>
              <a:rPr lang="en-US" sz="1500" dirty="0" smtClean="0">
                <a:solidFill>
                  <a:srgbClr val="FFFF00"/>
                </a:solidFill>
                <a:latin typeface="Times New Roman" panose="02020603050405020304" pitchFamily="18" charset="0"/>
                <a:cs typeface="Times New Roman" panose="02020603050405020304" pitchFamily="18" charset="0"/>
              </a:rPr>
              <a:t>Average gang member age between age 13 to 30.</a:t>
            </a:r>
          </a:p>
          <a:p>
            <a:r>
              <a:rPr lang="en-US" sz="1500" dirty="0" smtClean="0">
                <a:solidFill>
                  <a:srgbClr val="FFFF00"/>
                </a:solidFill>
                <a:latin typeface="Times New Roman" panose="02020603050405020304" pitchFamily="18" charset="0"/>
                <a:cs typeface="Times New Roman" panose="02020603050405020304" pitchFamily="18" charset="0"/>
              </a:rPr>
              <a:t>Houston has many traditional gangs the use colors and tattoos to identify themselves. But it also has many gangs that do not wear traditional gang colors or use traditional symbols and terminology. </a:t>
            </a:r>
          </a:p>
        </p:txBody>
      </p:sp>
      <p:sp>
        <p:nvSpPr>
          <p:cNvPr id="5" name="Rectangle 4"/>
          <p:cNvSpPr/>
          <p:nvPr/>
        </p:nvSpPr>
        <p:spPr>
          <a:xfrm>
            <a:off x="685800" y="5247315"/>
            <a:ext cx="8077200" cy="954107"/>
          </a:xfrm>
          <a:prstGeom prst="rect">
            <a:avLst/>
          </a:prstGeom>
        </p:spPr>
        <p:txBody>
          <a:bodyPr wrap="square">
            <a:spAutoFit/>
          </a:bodyPr>
          <a:lstStyle/>
          <a:p>
            <a:pPr algn="ctr"/>
            <a:r>
              <a:rPr lang="en-US" sz="2800" b="1" dirty="0">
                <a:solidFill>
                  <a:srgbClr val="FF0000"/>
                </a:solidFill>
                <a:latin typeface="Times New Roman" panose="02020603050405020304" pitchFamily="18" charset="0"/>
                <a:cs typeface="Times New Roman" panose="02020603050405020304" pitchFamily="18" charset="0"/>
              </a:rPr>
              <a:t>Gathering intelligence is a major key to combating gangs. </a:t>
            </a:r>
          </a:p>
        </p:txBody>
      </p:sp>
      <p:pic>
        <p:nvPicPr>
          <p:cNvPr id="6" name="Picture 2" descr="E:\Pictures\Ms 13\Christopher Najarro, Elmer Diaz-Bonilla and Melvin Vasquez   MS 13_00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762000"/>
            <a:ext cx="1981200" cy="1822235"/>
          </a:xfrm>
          <a:prstGeom prst="ellipse">
            <a:avLst/>
          </a:prstGeom>
          <a:ln w="3175" cap="rnd">
            <a:solidFill>
              <a:srgbClr val="260CC4"/>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7" name="Picture 6" descr="Anthony Edwards, Travione Pratt, Damien Jordan, Darren Johnson  59 Piru_001 (Smal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41963" y="1583914"/>
            <a:ext cx="1981200" cy="1816100"/>
          </a:xfrm>
          <a:prstGeom prst="ellipse">
            <a:avLst/>
          </a:prstGeom>
          <a:ln w="9525">
            <a:solidFill>
              <a:srgbClr val="260CC4"/>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0" y="6019800"/>
            <a:ext cx="9144000" cy="838200"/>
            <a:chOff x="0" y="5676900"/>
            <a:chExt cx="9144000" cy="838200"/>
          </a:xfrm>
        </p:grpSpPr>
        <p:sp>
          <p:nvSpPr>
            <p:cNvPr id="9" name="Rectangle 8"/>
            <p:cNvSpPr/>
            <p:nvPr/>
          </p:nvSpPr>
          <p:spPr>
            <a:xfrm>
              <a:off x="0" y="5867400"/>
              <a:ext cx="9144000" cy="457200"/>
            </a:xfrm>
            <a:prstGeom prst="rect">
              <a:avLst/>
            </a:prstGeom>
            <a:solidFill>
              <a:srgbClr val="260CC4"/>
            </a:solidFill>
            <a:ln>
              <a:solidFill>
                <a:srgbClr val="260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latin typeface="Times New Roman" panose="02020603050405020304" pitchFamily="18" charset="0"/>
                <a:cs typeface="Times New Roman" panose="02020603050405020304" pitchFamily="18" charset="0"/>
              </a:endParaRPr>
            </a:p>
          </p:txBody>
        </p:sp>
        <p:sp>
          <p:nvSpPr>
            <p:cNvPr id="10" name="Rectangle 9"/>
            <p:cNvSpPr/>
            <p:nvPr/>
          </p:nvSpPr>
          <p:spPr>
            <a:xfrm>
              <a:off x="0" y="6045201"/>
              <a:ext cx="9144000" cy="121919"/>
            </a:xfrm>
            <a:prstGeom prst="rect">
              <a:avLst/>
            </a:prstGeom>
            <a:solidFill>
              <a:srgbClr val="FFE500"/>
            </a:solidFill>
            <a:ln>
              <a:solidFill>
                <a:srgbClr val="260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latin typeface="Times New Roman" panose="02020603050405020304" pitchFamily="18" charset="0"/>
                <a:cs typeface="Times New Roman" panose="02020603050405020304" pitchFamily="18" charset="0"/>
              </a:endParaRPr>
            </a:p>
          </p:txBody>
        </p:sp>
        <p:pic>
          <p:nvPicPr>
            <p:cNvPr id="11" name="Picture 2" descr="C:\Users\cponder\Desktop\HPD logo.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5676900"/>
              <a:ext cx="832612" cy="838200"/>
            </a:xfrm>
            <a:prstGeom prst="rect">
              <a:avLst/>
            </a:prstGeom>
            <a:noFill/>
            <a:extLst>
              <a:ext uri="{909E8E84-426E-40DD-AFC4-6F175D3DCCD1}">
                <a14:hiddenFill xmlns:a14="http://schemas.microsoft.com/office/drawing/2010/main">
                  <a:solidFill>
                    <a:srgbClr val="FFFFFF"/>
                  </a:solidFill>
                </a14:hiddenFill>
              </a:ext>
            </a:extLst>
          </p:spPr>
        </p:pic>
      </p:grpSp>
      <p:pic>
        <p:nvPicPr>
          <p:cNvPr id="3075"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81600" y="1531321"/>
            <a:ext cx="2133600" cy="1921286"/>
          </a:xfrm>
          <a:prstGeom prst="ellipse">
            <a:avLst/>
          </a:prstGeom>
          <a:ln w="9525">
            <a:solidFill>
              <a:srgbClr val="260CC4"/>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pic>
        <p:nvPicPr>
          <p:cNvPr id="12" name="Picture 11"/>
          <p:cNvPicPr>
            <a:picLocks noChangeAspect="1"/>
          </p:cNvPicPr>
          <p:nvPr/>
        </p:nvPicPr>
        <p:blipFill>
          <a:blip r:embed="rId8"/>
          <a:stretch>
            <a:fillRect/>
          </a:stretch>
        </p:blipFill>
        <p:spPr>
          <a:xfrm>
            <a:off x="2971800" y="1447801"/>
            <a:ext cx="2514600" cy="2255972"/>
          </a:xfrm>
          <a:prstGeom prst="ellipse">
            <a:avLst/>
          </a:prstGeom>
          <a:ln w="3175" cap="rnd">
            <a:solidFill>
              <a:srgbClr val="260CC4"/>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3" name="Rectangle 12"/>
          <p:cNvSpPr/>
          <p:nvPr/>
        </p:nvSpPr>
        <p:spPr>
          <a:xfrm>
            <a:off x="2343784" y="4956702"/>
            <a:ext cx="5055871" cy="369332"/>
          </a:xfrm>
          <a:prstGeom prst="rect">
            <a:avLst/>
          </a:prstGeom>
        </p:spPr>
        <p:txBody>
          <a:bodyPr wrap="none">
            <a:spAutoFit/>
          </a:bodyPr>
          <a:lstStyle/>
          <a:p>
            <a:r>
              <a:rPr lang="en-US" b="1" dirty="0">
                <a:solidFill>
                  <a:srgbClr val="FFFF00"/>
                </a:solidFill>
                <a:latin typeface="Times New Roman" panose="02020603050405020304" pitchFamily="18" charset="0"/>
                <a:cs typeface="Times New Roman" panose="02020603050405020304" pitchFamily="18" charset="0"/>
              </a:rPr>
              <a:t>These groups are hard to identify and </a:t>
            </a:r>
            <a:r>
              <a:rPr lang="en-US" b="1" dirty="0" smtClean="0">
                <a:solidFill>
                  <a:srgbClr val="FFFF00"/>
                </a:solidFill>
                <a:latin typeface="Times New Roman" panose="02020603050405020304" pitchFamily="18" charset="0"/>
                <a:cs typeface="Times New Roman" panose="02020603050405020304" pitchFamily="18" charset="0"/>
              </a:rPr>
              <a:t>investigate</a:t>
            </a:r>
            <a:r>
              <a:rPr lang="en-US" sz="1600" dirty="0" smtClean="0">
                <a:solidFill>
                  <a:srgbClr val="FFFF00"/>
                </a:solidFill>
                <a:latin typeface="Times New Roman" panose="02020603050405020304" pitchFamily="18" charset="0"/>
                <a:cs typeface="Times New Roman" panose="02020603050405020304" pitchFamily="18" charset="0"/>
              </a:rPr>
              <a:t>.</a:t>
            </a:r>
            <a:endParaRPr lang="en-US" sz="1600" dirty="0">
              <a:solidFill>
                <a:srgbClr val="FFFF00"/>
              </a:solidFill>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E8A8BAB4-986E-4569-8BF4-FC1A0A9BBCBE}" type="slidenum">
              <a:rPr lang="en-US" smtClean="0"/>
              <a:t>21</a:t>
            </a:fld>
            <a:endParaRPr lang="en-US"/>
          </a:p>
        </p:txBody>
      </p:sp>
    </p:spTree>
    <p:extLst>
      <p:ext uri="{BB962C8B-B14F-4D97-AF65-F5344CB8AC3E}">
        <p14:creationId xmlns:p14="http://schemas.microsoft.com/office/powerpoint/2010/main" val="3307578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3076"/>
                                        </p:tgtEl>
                                        <p:attrNameLst>
                                          <p:attrName>style.visibility</p:attrName>
                                        </p:attrNameLst>
                                      </p:cBhvr>
                                      <p:to>
                                        <p:strVal val="visible"/>
                                      </p:to>
                                    </p:set>
                                    <p:animEffect transition="in" filter="fade">
                                      <p:cBhvr>
                                        <p:cTn id="12" dur="2000"/>
                                        <p:tgtEl>
                                          <p:spTgt spid="3076"/>
                                        </p:tgtEl>
                                      </p:cBhvr>
                                    </p:animEffect>
                                    <p:anim calcmode="lin" valueType="num">
                                      <p:cBhvr>
                                        <p:cTn id="13" dur="2000" fill="hold"/>
                                        <p:tgtEl>
                                          <p:spTgt spid="3076"/>
                                        </p:tgtEl>
                                        <p:attrNameLst>
                                          <p:attrName>ppt_w</p:attrName>
                                        </p:attrNameLst>
                                      </p:cBhvr>
                                      <p:tavLst>
                                        <p:tav tm="0" fmla="#ppt_w*sin(2.5*pi*$)">
                                          <p:val>
                                            <p:fltVal val="0"/>
                                          </p:val>
                                        </p:tav>
                                        <p:tav tm="100000">
                                          <p:val>
                                            <p:fltVal val="1"/>
                                          </p:val>
                                        </p:tav>
                                      </p:tavLst>
                                    </p:anim>
                                    <p:anim calcmode="lin" valueType="num">
                                      <p:cBhvr>
                                        <p:cTn id="14" dur="2000" fill="hold"/>
                                        <p:tgtEl>
                                          <p:spTgt spid="3076"/>
                                        </p:tgtEl>
                                        <p:attrNameLst>
                                          <p:attrName>ppt_h</p:attrName>
                                        </p:attrNameLst>
                                      </p:cBhvr>
                                      <p:tavLst>
                                        <p:tav tm="0">
                                          <p:val>
                                            <p:strVal val="#ppt_h"/>
                                          </p:val>
                                        </p:tav>
                                        <p:tav tm="100000">
                                          <p:val>
                                            <p:strVal val="#ppt_h"/>
                                          </p:val>
                                        </p:tav>
                                      </p:tavLst>
                                    </p:anim>
                                  </p:childTnLst>
                                </p:cTn>
                              </p:par>
                            </p:childTnLst>
                          </p:cTn>
                        </p:par>
                        <p:par>
                          <p:cTn id="15" fill="hold">
                            <p:stCondLst>
                              <p:cond delay="2000"/>
                            </p:stCondLst>
                            <p:childTnLst>
                              <p:par>
                                <p:cTn id="16" presetID="4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2000"/>
                                        <p:tgtEl>
                                          <p:spTgt spid="7"/>
                                        </p:tgtEl>
                                      </p:cBhvr>
                                    </p:animEffect>
                                    <p:anim calcmode="lin" valueType="num">
                                      <p:cBhvr>
                                        <p:cTn id="19" dur="2000" fill="hold"/>
                                        <p:tgtEl>
                                          <p:spTgt spid="7"/>
                                        </p:tgtEl>
                                        <p:attrNameLst>
                                          <p:attrName>ppt_w</p:attrName>
                                        </p:attrNameLst>
                                      </p:cBhvr>
                                      <p:tavLst>
                                        <p:tav tm="0" fmla="#ppt_w*sin(2.5*pi*$)">
                                          <p:val>
                                            <p:fltVal val="0"/>
                                          </p:val>
                                        </p:tav>
                                        <p:tav tm="100000">
                                          <p:val>
                                            <p:fltVal val="1"/>
                                          </p:val>
                                        </p:tav>
                                      </p:tavLst>
                                    </p:anim>
                                    <p:anim calcmode="lin" valueType="num">
                                      <p:cBhvr>
                                        <p:cTn id="20" dur="2000" fill="hold"/>
                                        <p:tgtEl>
                                          <p:spTgt spid="7"/>
                                        </p:tgtEl>
                                        <p:attrNameLst>
                                          <p:attrName>ppt_h</p:attrName>
                                        </p:attrNameLst>
                                      </p:cBhvr>
                                      <p:tavLst>
                                        <p:tav tm="0">
                                          <p:val>
                                            <p:strVal val="#ppt_h"/>
                                          </p:val>
                                        </p:tav>
                                        <p:tav tm="100000">
                                          <p:val>
                                            <p:strVal val="#ppt_h"/>
                                          </p:val>
                                        </p:tav>
                                      </p:tavLst>
                                    </p:anim>
                                  </p:childTnLst>
                                </p:cTn>
                              </p:par>
                              <p:par>
                                <p:cTn id="21" presetID="45" presetClass="entr" presetSubtype="0" fill="hold" nodeType="withEffect">
                                  <p:stCondLst>
                                    <p:cond delay="0"/>
                                  </p:stCondLst>
                                  <p:childTnLst>
                                    <p:set>
                                      <p:cBhvr>
                                        <p:cTn id="22" dur="1" fill="hold">
                                          <p:stCondLst>
                                            <p:cond delay="0"/>
                                          </p:stCondLst>
                                        </p:cTn>
                                        <p:tgtEl>
                                          <p:spTgt spid="3075"/>
                                        </p:tgtEl>
                                        <p:attrNameLst>
                                          <p:attrName>style.visibility</p:attrName>
                                        </p:attrNameLst>
                                      </p:cBhvr>
                                      <p:to>
                                        <p:strVal val="visible"/>
                                      </p:to>
                                    </p:set>
                                    <p:animEffect transition="in" filter="fade">
                                      <p:cBhvr>
                                        <p:cTn id="23" dur="2000"/>
                                        <p:tgtEl>
                                          <p:spTgt spid="3075"/>
                                        </p:tgtEl>
                                      </p:cBhvr>
                                    </p:animEffect>
                                    <p:anim calcmode="lin" valueType="num">
                                      <p:cBhvr>
                                        <p:cTn id="24" dur="2000" fill="hold"/>
                                        <p:tgtEl>
                                          <p:spTgt spid="3075"/>
                                        </p:tgtEl>
                                        <p:attrNameLst>
                                          <p:attrName>ppt_w</p:attrName>
                                        </p:attrNameLst>
                                      </p:cBhvr>
                                      <p:tavLst>
                                        <p:tav tm="0" fmla="#ppt_w*sin(2.5*pi*$)">
                                          <p:val>
                                            <p:fltVal val="0"/>
                                          </p:val>
                                        </p:tav>
                                        <p:tav tm="100000">
                                          <p:val>
                                            <p:fltVal val="1"/>
                                          </p:val>
                                        </p:tav>
                                      </p:tavLst>
                                    </p:anim>
                                    <p:anim calcmode="lin" valueType="num">
                                      <p:cBhvr>
                                        <p:cTn id="25" dur="2000" fill="hold"/>
                                        <p:tgtEl>
                                          <p:spTgt spid="3075"/>
                                        </p:tgtEl>
                                        <p:attrNameLst>
                                          <p:attrName>ppt_h</p:attrName>
                                        </p:attrNameLst>
                                      </p:cBhvr>
                                      <p:tavLst>
                                        <p:tav tm="0">
                                          <p:val>
                                            <p:strVal val="#ppt_h"/>
                                          </p:val>
                                        </p:tav>
                                        <p:tav tm="100000">
                                          <p:val>
                                            <p:strVal val="#ppt_h"/>
                                          </p:val>
                                        </p:tav>
                                      </p:tavLst>
                                    </p:anim>
                                  </p:childTnLst>
                                </p:cTn>
                              </p:par>
                            </p:childTnLst>
                          </p:cTn>
                        </p:par>
                        <p:par>
                          <p:cTn id="26" fill="hold">
                            <p:stCondLst>
                              <p:cond delay="4000"/>
                            </p:stCondLst>
                            <p:childTnLst>
                              <p:par>
                                <p:cTn id="27" presetID="45" presetClass="entr" presetSubtype="0" fill="hold" nodeType="afterEffect">
                                  <p:stCondLst>
                                    <p:cond delay="100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2000"/>
                                        <p:tgtEl>
                                          <p:spTgt spid="12"/>
                                        </p:tgtEl>
                                      </p:cBhvr>
                                    </p:animEffect>
                                    <p:anim calcmode="lin" valueType="num">
                                      <p:cBhvr>
                                        <p:cTn id="30" dur="2000" fill="hold"/>
                                        <p:tgtEl>
                                          <p:spTgt spid="12"/>
                                        </p:tgtEl>
                                        <p:attrNameLst>
                                          <p:attrName>ppt_w</p:attrName>
                                        </p:attrNameLst>
                                      </p:cBhvr>
                                      <p:tavLst>
                                        <p:tav tm="0" fmla="#ppt_w*sin(2.5*pi*$)">
                                          <p:val>
                                            <p:fltVal val="0"/>
                                          </p:val>
                                        </p:tav>
                                        <p:tav tm="100000">
                                          <p:val>
                                            <p:fltVal val="1"/>
                                          </p:val>
                                        </p:tav>
                                      </p:tavLst>
                                    </p:anim>
                                    <p:anim calcmode="lin" valueType="num">
                                      <p:cBhvr>
                                        <p:cTn id="31" dur="2000" fill="hold"/>
                                        <p:tgtEl>
                                          <p:spTgt spid="12"/>
                                        </p:tgtEl>
                                        <p:attrNameLst>
                                          <p:attrName>ppt_h</p:attrName>
                                        </p:attrNameLst>
                                      </p:cBhvr>
                                      <p:tavLst>
                                        <p:tav tm="0">
                                          <p:val>
                                            <p:strVal val="#ppt_h"/>
                                          </p:val>
                                        </p:tav>
                                        <p:tav tm="100000">
                                          <p:val>
                                            <p:strVal val="#ppt_h"/>
                                          </p:val>
                                        </p:tav>
                                      </p:tavLst>
                                    </p:anim>
                                  </p:childTnLst>
                                </p:cTn>
                              </p:par>
                            </p:childTnLst>
                          </p:cTn>
                        </p:par>
                        <p:par>
                          <p:cTn id="32" fill="hold">
                            <p:stCondLst>
                              <p:cond delay="7000"/>
                            </p:stCondLst>
                            <p:childTnLst>
                              <p:par>
                                <p:cTn id="33" presetID="53" presetClass="entr" presetSubtype="16" fill="hold" grpId="0" nodeType="afterEffect">
                                  <p:stCondLst>
                                    <p:cond delay="50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500" fill="hold"/>
                                        <p:tgtEl>
                                          <p:spTgt spid="13"/>
                                        </p:tgtEl>
                                        <p:attrNameLst>
                                          <p:attrName>ppt_w</p:attrName>
                                        </p:attrNameLst>
                                      </p:cBhvr>
                                      <p:tavLst>
                                        <p:tav tm="0">
                                          <p:val>
                                            <p:fltVal val="0"/>
                                          </p:val>
                                        </p:tav>
                                        <p:tav tm="100000">
                                          <p:val>
                                            <p:strVal val="#ppt_w"/>
                                          </p:val>
                                        </p:tav>
                                      </p:tavLst>
                                    </p:anim>
                                    <p:anim calcmode="lin" valueType="num">
                                      <p:cBhvr>
                                        <p:cTn id="36" dur="1500" fill="hold"/>
                                        <p:tgtEl>
                                          <p:spTgt spid="13"/>
                                        </p:tgtEl>
                                        <p:attrNameLst>
                                          <p:attrName>ppt_h</p:attrName>
                                        </p:attrNameLst>
                                      </p:cBhvr>
                                      <p:tavLst>
                                        <p:tav tm="0">
                                          <p:val>
                                            <p:fltVal val="0"/>
                                          </p:val>
                                        </p:tav>
                                        <p:tav tm="100000">
                                          <p:val>
                                            <p:strVal val="#ppt_h"/>
                                          </p:val>
                                        </p:tav>
                                      </p:tavLst>
                                    </p:anim>
                                    <p:animEffect transition="in" filter="fade">
                                      <p:cBhvr>
                                        <p:cTn id="37" dur="1500"/>
                                        <p:tgtEl>
                                          <p:spTgt spid="13"/>
                                        </p:tgtEl>
                                      </p:cBhvr>
                                    </p:animEffect>
                                  </p:childTnLst>
                                </p:cTn>
                              </p:par>
                            </p:childTnLst>
                          </p:cTn>
                        </p:par>
                        <p:par>
                          <p:cTn id="38" fill="hold">
                            <p:stCondLst>
                              <p:cond delay="9000"/>
                            </p:stCondLst>
                            <p:childTnLst>
                              <p:par>
                                <p:cTn id="39" presetID="53" presetClass="entr" presetSubtype="16" fill="hold" grpId="0" nodeType="afterEffect">
                                  <p:stCondLst>
                                    <p:cond delay="500"/>
                                  </p:stCondLst>
                                  <p:childTnLst>
                                    <p:set>
                                      <p:cBhvr>
                                        <p:cTn id="40" dur="1" fill="hold">
                                          <p:stCondLst>
                                            <p:cond delay="0"/>
                                          </p:stCondLst>
                                        </p:cTn>
                                        <p:tgtEl>
                                          <p:spTgt spid="5"/>
                                        </p:tgtEl>
                                        <p:attrNameLst>
                                          <p:attrName>style.visibility</p:attrName>
                                        </p:attrNameLst>
                                      </p:cBhvr>
                                      <p:to>
                                        <p:strVal val="visible"/>
                                      </p:to>
                                    </p:set>
                                    <p:anim calcmode="lin" valueType="num">
                                      <p:cBhvr>
                                        <p:cTn id="41" dur="2000" fill="hold"/>
                                        <p:tgtEl>
                                          <p:spTgt spid="5"/>
                                        </p:tgtEl>
                                        <p:attrNameLst>
                                          <p:attrName>ppt_w</p:attrName>
                                        </p:attrNameLst>
                                      </p:cBhvr>
                                      <p:tavLst>
                                        <p:tav tm="0">
                                          <p:val>
                                            <p:fltVal val="0"/>
                                          </p:val>
                                        </p:tav>
                                        <p:tav tm="100000">
                                          <p:val>
                                            <p:strVal val="#ppt_w"/>
                                          </p:val>
                                        </p:tav>
                                      </p:tavLst>
                                    </p:anim>
                                    <p:anim calcmode="lin" valueType="num">
                                      <p:cBhvr>
                                        <p:cTn id="42" dur="2000" fill="hold"/>
                                        <p:tgtEl>
                                          <p:spTgt spid="5"/>
                                        </p:tgtEl>
                                        <p:attrNameLst>
                                          <p:attrName>ppt_h</p:attrName>
                                        </p:attrNameLst>
                                      </p:cBhvr>
                                      <p:tavLst>
                                        <p:tav tm="0">
                                          <p:val>
                                            <p:fltVal val="0"/>
                                          </p:val>
                                        </p:tav>
                                        <p:tav tm="100000">
                                          <p:val>
                                            <p:strVal val="#ppt_h"/>
                                          </p:val>
                                        </p:tav>
                                      </p:tavLst>
                                    </p:anim>
                                    <p:animEffect transition="in" filter="fade">
                                      <p:cBhvr>
                                        <p:cTn id="4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76200"/>
            <a:ext cx="8229600" cy="1219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rgbClr val="FFFF00"/>
                </a:solidFill>
                <a:latin typeface="Times New Roman" panose="02020603050405020304" pitchFamily="18" charset="0"/>
                <a:cs typeface="Times New Roman" panose="02020603050405020304" pitchFamily="18" charset="0"/>
              </a:rPr>
              <a:t>Gang Division </a:t>
            </a:r>
            <a:r>
              <a:rPr lang="en-US" dirty="0" smtClean="0">
                <a:solidFill>
                  <a:srgbClr val="FFFF00"/>
                </a:solidFill>
                <a:latin typeface="Times New Roman" panose="02020603050405020304" pitchFamily="18" charset="0"/>
                <a:cs typeface="Times New Roman" panose="02020603050405020304" pitchFamily="18" charset="0"/>
              </a:rPr>
              <a:t/>
            </a:r>
            <a:br>
              <a:rPr lang="en-US" dirty="0" smtClean="0">
                <a:solidFill>
                  <a:srgbClr val="FFFF00"/>
                </a:solidFill>
                <a:latin typeface="Times New Roman" panose="02020603050405020304" pitchFamily="18" charset="0"/>
                <a:cs typeface="Times New Roman" panose="02020603050405020304" pitchFamily="18" charset="0"/>
              </a:rPr>
            </a:br>
            <a:r>
              <a:rPr lang="en-US" sz="3000" dirty="0" smtClean="0">
                <a:solidFill>
                  <a:srgbClr val="FFFF00"/>
                </a:solidFill>
                <a:latin typeface="Times New Roman" panose="02020603050405020304" pitchFamily="18" charset="0"/>
                <a:cs typeface="Times New Roman" panose="02020603050405020304" pitchFamily="18" charset="0"/>
              </a:rPr>
              <a:t>Gangs in Houston</a:t>
            </a:r>
            <a:endParaRPr lang="en-US" sz="2700" dirty="0">
              <a:solidFill>
                <a:srgbClr val="FFFF00"/>
              </a:solidFill>
              <a:latin typeface="Times New Roman" panose="02020603050405020304" pitchFamily="18" charset="0"/>
              <a:cs typeface="Times New Roman" panose="02020603050405020304" pitchFamily="18" charset="0"/>
            </a:endParaRPr>
          </a:p>
        </p:txBody>
      </p:sp>
      <p:grpSp>
        <p:nvGrpSpPr>
          <p:cNvPr id="4" name="Group 3"/>
          <p:cNvGrpSpPr/>
          <p:nvPr/>
        </p:nvGrpSpPr>
        <p:grpSpPr>
          <a:xfrm>
            <a:off x="0" y="6019800"/>
            <a:ext cx="9144000" cy="838200"/>
            <a:chOff x="0" y="5676900"/>
            <a:chExt cx="9144000" cy="838200"/>
          </a:xfrm>
        </p:grpSpPr>
        <p:sp>
          <p:nvSpPr>
            <p:cNvPr id="5" name="Rectangle 4"/>
            <p:cNvSpPr/>
            <p:nvPr/>
          </p:nvSpPr>
          <p:spPr>
            <a:xfrm>
              <a:off x="0" y="5867400"/>
              <a:ext cx="9144000" cy="457200"/>
            </a:xfrm>
            <a:prstGeom prst="rect">
              <a:avLst/>
            </a:prstGeom>
            <a:solidFill>
              <a:srgbClr val="260CC4"/>
            </a:solidFill>
            <a:ln>
              <a:solidFill>
                <a:srgbClr val="260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0" y="6045201"/>
              <a:ext cx="9144000" cy="121919"/>
            </a:xfrm>
            <a:prstGeom prst="rect">
              <a:avLst/>
            </a:prstGeom>
            <a:solidFill>
              <a:srgbClr val="FFE500"/>
            </a:solidFill>
            <a:ln>
              <a:solidFill>
                <a:srgbClr val="260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latin typeface="Times New Roman" panose="02020603050405020304" pitchFamily="18" charset="0"/>
                <a:cs typeface="Times New Roman" panose="02020603050405020304" pitchFamily="18" charset="0"/>
              </a:endParaRPr>
            </a:p>
          </p:txBody>
        </p:sp>
        <p:pic>
          <p:nvPicPr>
            <p:cNvPr id="7" name="Picture 2" descr="C:\Users\cponder\Desktop\HPD 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5676900"/>
              <a:ext cx="832612" cy="838200"/>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Content Placeholder 2"/>
          <p:cNvSpPr txBox="1">
            <a:spLocks/>
          </p:cNvSpPr>
          <p:nvPr/>
        </p:nvSpPr>
        <p:spPr>
          <a:xfrm>
            <a:off x="457200" y="2286000"/>
            <a:ext cx="8229600" cy="4906963"/>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800" dirty="0" smtClean="0">
                <a:solidFill>
                  <a:srgbClr val="FFFF00"/>
                </a:solidFill>
                <a:latin typeface="Times New Roman" panose="02020603050405020304" pitchFamily="18" charset="0"/>
                <a:cs typeface="Times New Roman" panose="02020603050405020304" pitchFamily="18" charset="0"/>
              </a:rPr>
              <a:t>In order to identify the most significant threat groups operating in the Houston area, our activities includes:</a:t>
            </a:r>
          </a:p>
          <a:p>
            <a:pPr lvl="1"/>
            <a:r>
              <a:rPr lang="en-US" sz="1600" dirty="0" smtClean="0">
                <a:solidFill>
                  <a:srgbClr val="FFFF00"/>
                </a:solidFill>
                <a:latin typeface="Times New Roman" panose="02020603050405020304" pitchFamily="18" charset="0"/>
                <a:cs typeface="Times New Roman" panose="02020603050405020304" pitchFamily="18" charset="0"/>
              </a:rPr>
              <a:t>Gathering extensive intelligence on the less traditional but very complex and organized street level gangs and organized crime groups, as well as the traditional and high level cartel organizations.</a:t>
            </a:r>
          </a:p>
          <a:p>
            <a:pPr lvl="1"/>
            <a:r>
              <a:rPr lang="en-US" sz="1600" dirty="0" smtClean="0">
                <a:solidFill>
                  <a:srgbClr val="FFFF00"/>
                </a:solidFill>
                <a:latin typeface="Times New Roman" panose="02020603050405020304" pitchFamily="18" charset="0"/>
                <a:cs typeface="Times New Roman" panose="02020603050405020304" pitchFamily="18" charset="0"/>
              </a:rPr>
              <a:t>The criminal organizations are strategically assessed in order to eradicate the problem.</a:t>
            </a:r>
          </a:p>
          <a:p>
            <a:pPr lvl="1"/>
            <a:r>
              <a:rPr lang="en-US" sz="1600" dirty="0" smtClean="0">
                <a:solidFill>
                  <a:srgbClr val="FFFF00"/>
                </a:solidFill>
                <a:latin typeface="Times New Roman" panose="02020603050405020304" pitchFamily="18" charset="0"/>
                <a:cs typeface="Times New Roman" panose="02020603050405020304" pitchFamily="18" charset="0"/>
              </a:rPr>
              <a:t>The intelligence gathered identifies emerging trends and impedes criminal expansion efforts.</a:t>
            </a:r>
          </a:p>
          <a:p>
            <a:pPr lvl="1"/>
            <a:r>
              <a:rPr lang="en-US" sz="1600" dirty="0" smtClean="0">
                <a:solidFill>
                  <a:srgbClr val="FFFF00"/>
                </a:solidFill>
                <a:latin typeface="Times New Roman" panose="02020603050405020304" pitchFamily="18" charset="0"/>
                <a:cs typeface="Times New Roman" panose="02020603050405020304" pitchFamily="18" charset="0"/>
              </a:rPr>
              <a:t>These efforts have been beneficial in directing proactive enforcement operations, as well as identifying or locating violent offenders and co-conspirators. </a:t>
            </a:r>
          </a:p>
          <a:p>
            <a:pPr lvl="1"/>
            <a:r>
              <a:rPr lang="en-US" sz="1600" dirty="0" smtClean="0">
                <a:solidFill>
                  <a:srgbClr val="FFFF00"/>
                </a:solidFill>
                <a:latin typeface="Times New Roman" panose="02020603050405020304" pitchFamily="18" charset="0"/>
                <a:cs typeface="Times New Roman" panose="02020603050405020304" pitchFamily="18" charset="0"/>
              </a:rPr>
              <a:t>Allows investigators to evaluate the value of individual targets as well as the individual target’s role within the organization</a:t>
            </a:r>
            <a:endParaRPr lang="en-US" sz="1600" dirty="0">
              <a:solidFill>
                <a:srgbClr val="FFFF00"/>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1661604" y="1526219"/>
            <a:ext cx="6477000" cy="584775"/>
          </a:xfrm>
          <a:prstGeom prst="rect">
            <a:avLst/>
          </a:prstGeom>
          <a:noFill/>
        </p:spPr>
        <p:txBody>
          <a:bodyPr wrap="square" rtlCol="0">
            <a:spAutoFit/>
          </a:bodyPr>
          <a:lstStyle/>
          <a:p>
            <a:pPr algn="ctr"/>
            <a:r>
              <a:rPr lang="en-US" sz="3200" dirty="0" smtClean="0">
                <a:solidFill>
                  <a:srgbClr val="FF0000"/>
                </a:solidFill>
                <a:latin typeface="Times New Roman" panose="02020603050405020304" pitchFamily="18" charset="0"/>
                <a:cs typeface="Times New Roman" panose="02020603050405020304" pitchFamily="18" charset="0"/>
              </a:rPr>
              <a:t>Intelligence-led Model</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E8A8BAB4-986E-4569-8BF4-FC1A0A9BBCBE}" type="slidenum">
              <a:rPr lang="en-US" smtClean="0"/>
              <a:t>22</a:t>
            </a:fld>
            <a:endParaRPr lang="en-US"/>
          </a:p>
        </p:txBody>
      </p:sp>
    </p:spTree>
    <p:extLst>
      <p:ext uri="{BB962C8B-B14F-4D97-AF65-F5344CB8AC3E}">
        <p14:creationId xmlns:p14="http://schemas.microsoft.com/office/powerpoint/2010/main" val="1965842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75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500"/>
                                        <p:tgtEl>
                                          <p:spTgt spid="9"/>
                                        </p:tgtEl>
                                      </p:cBhvr>
                                    </p:animEffect>
                                    <p:anim calcmode="lin" valueType="num">
                                      <p:cBhvr>
                                        <p:cTn id="8" dur="2500" fill="hold"/>
                                        <p:tgtEl>
                                          <p:spTgt spid="9"/>
                                        </p:tgtEl>
                                        <p:attrNameLst>
                                          <p:attrName>ppt_x</p:attrName>
                                        </p:attrNameLst>
                                      </p:cBhvr>
                                      <p:tavLst>
                                        <p:tav tm="0">
                                          <p:val>
                                            <p:strVal val="#ppt_x"/>
                                          </p:val>
                                        </p:tav>
                                        <p:tav tm="100000">
                                          <p:val>
                                            <p:strVal val="#ppt_x"/>
                                          </p:val>
                                        </p:tav>
                                      </p:tavLst>
                                    </p:anim>
                                    <p:anim calcmode="lin" valueType="num">
                                      <p:cBhvr>
                                        <p:cTn id="9" dur="2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76200"/>
            <a:ext cx="8229600" cy="1219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rgbClr val="FFFF00"/>
                </a:solidFill>
                <a:latin typeface="Times New Roman" panose="02020603050405020304" pitchFamily="18" charset="0"/>
                <a:cs typeface="Times New Roman" panose="02020603050405020304" pitchFamily="18" charset="0"/>
              </a:rPr>
              <a:t>Gang Division </a:t>
            </a:r>
            <a:r>
              <a:rPr lang="en-US" dirty="0" smtClean="0">
                <a:solidFill>
                  <a:srgbClr val="FFFF00"/>
                </a:solidFill>
                <a:latin typeface="Times New Roman" panose="02020603050405020304" pitchFamily="18" charset="0"/>
                <a:cs typeface="Times New Roman" panose="02020603050405020304" pitchFamily="18" charset="0"/>
              </a:rPr>
              <a:t/>
            </a:r>
            <a:br>
              <a:rPr lang="en-US" dirty="0" smtClean="0">
                <a:solidFill>
                  <a:srgbClr val="FFFF00"/>
                </a:solidFill>
                <a:latin typeface="Times New Roman" panose="02020603050405020304" pitchFamily="18" charset="0"/>
                <a:cs typeface="Times New Roman" panose="02020603050405020304" pitchFamily="18" charset="0"/>
              </a:rPr>
            </a:br>
            <a:r>
              <a:rPr lang="en-US" sz="3000" dirty="0" smtClean="0">
                <a:solidFill>
                  <a:srgbClr val="FFFF00"/>
                </a:solidFill>
                <a:latin typeface="Times New Roman" panose="02020603050405020304" pitchFamily="18" charset="0"/>
                <a:cs typeface="Times New Roman" panose="02020603050405020304" pitchFamily="18" charset="0"/>
              </a:rPr>
              <a:t>Case Example</a:t>
            </a:r>
            <a:endParaRPr lang="en-US" sz="2700" dirty="0">
              <a:solidFill>
                <a:srgbClr val="FFFF00"/>
              </a:solidFill>
              <a:latin typeface="Times New Roman" panose="02020603050405020304" pitchFamily="18" charset="0"/>
              <a:cs typeface="Times New Roman" panose="02020603050405020304" pitchFamily="18" charset="0"/>
            </a:endParaRPr>
          </a:p>
        </p:txBody>
      </p:sp>
      <p:grpSp>
        <p:nvGrpSpPr>
          <p:cNvPr id="4" name="Group 3"/>
          <p:cNvGrpSpPr/>
          <p:nvPr/>
        </p:nvGrpSpPr>
        <p:grpSpPr>
          <a:xfrm>
            <a:off x="0" y="6019800"/>
            <a:ext cx="9144000" cy="838200"/>
            <a:chOff x="0" y="5676900"/>
            <a:chExt cx="9144000" cy="838200"/>
          </a:xfrm>
        </p:grpSpPr>
        <p:sp>
          <p:nvSpPr>
            <p:cNvPr id="5" name="Rectangle 4"/>
            <p:cNvSpPr/>
            <p:nvPr/>
          </p:nvSpPr>
          <p:spPr>
            <a:xfrm>
              <a:off x="0" y="5867400"/>
              <a:ext cx="9144000" cy="457200"/>
            </a:xfrm>
            <a:prstGeom prst="rect">
              <a:avLst/>
            </a:prstGeom>
            <a:solidFill>
              <a:srgbClr val="260CC4"/>
            </a:solidFill>
            <a:ln>
              <a:solidFill>
                <a:srgbClr val="260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0" y="6045201"/>
              <a:ext cx="9144000" cy="121919"/>
            </a:xfrm>
            <a:prstGeom prst="rect">
              <a:avLst/>
            </a:prstGeom>
            <a:solidFill>
              <a:srgbClr val="FFE500"/>
            </a:solidFill>
            <a:ln>
              <a:solidFill>
                <a:srgbClr val="260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latin typeface="Times New Roman" panose="02020603050405020304" pitchFamily="18" charset="0"/>
                <a:cs typeface="Times New Roman" panose="02020603050405020304" pitchFamily="18" charset="0"/>
              </a:endParaRPr>
            </a:p>
          </p:txBody>
        </p:sp>
        <p:pic>
          <p:nvPicPr>
            <p:cNvPr id="7" name="Picture 2" descr="C:\Users\cponder\Desktop\HPD 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5676900"/>
              <a:ext cx="832612" cy="838200"/>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Picture 2" descr="C:\Users\cponder\Desktop\HPD 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5850" y="1905000"/>
            <a:ext cx="1892300" cy="1905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2" name="Slide Number Placeholder 1"/>
          <p:cNvSpPr>
            <a:spLocks noGrp="1"/>
          </p:cNvSpPr>
          <p:nvPr>
            <p:ph type="sldNum" sz="quarter" idx="12"/>
          </p:nvPr>
        </p:nvSpPr>
        <p:spPr/>
        <p:txBody>
          <a:bodyPr/>
          <a:lstStyle/>
          <a:p>
            <a:fld id="{E8A8BAB4-986E-4569-8BF4-FC1A0A9BBCBE}" type="slidenum">
              <a:rPr lang="en-US" smtClean="0"/>
              <a:t>23</a:t>
            </a:fld>
            <a:endParaRPr lang="en-US"/>
          </a:p>
        </p:txBody>
      </p:sp>
    </p:spTree>
    <p:extLst>
      <p:ext uri="{BB962C8B-B14F-4D97-AF65-F5344CB8AC3E}">
        <p14:creationId xmlns:p14="http://schemas.microsoft.com/office/powerpoint/2010/main" val="33596316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76200"/>
            <a:ext cx="8229600" cy="1219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rgbClr val="FFFF00"/>
                </a:solidFill>
                <a:latin typeface="Times New Roman" panose="02020603050405020304" pitchFamily="18" charset="0"/>
                <a:cs typeface="Times New Roman" panose="02020603050405020304" pitchFamily="18" charset="0"/>
              </a:rPr>
              <a:t>Gang Division </a:t>
            </a:r>
            <a:r>
              <a:rPr lang="en-US" dirty="0" smtClean="0">
                <a:solidFill>
                  <a:srgbClr val="FFFF00"/>
                </a:solidFill>
                <a:latin typeface="Times New Roman" panose="02020603050405020304" pitchFamily="18" charset="0"/>
                <a:cs typeface="Times New Roman" panose="02020603050405020304" pitchFamily="18" charset="0"/>
              </a:rPr>
              <a:t/>
            </a:r>
            <a:br>
              <a:rPr lang="en-US" dirty="0" smtClean="0">
                <a:solidFill>
                  <a:srgbClr val="FFFF00"/>
                </a:solidFill>
                <a:latin typeface="Times New Roman" panose="02020603050405020304" pitchFamily="18" charset="0"/>
                <a:cs typeface="Times New Roman" panose="02020603050405020304" pitchFamily="18" charset="0"/>
              </a:rPr>
            </a:br>
            <a:r>
              <a:rPr lang="en-US" sz="3000" dirty="0" smtClean="0">
                <a:solidFill>
                  <a:srgbClr val="FFFF00"/>
                </a:solidFill>
                <a:latin typeface="Times New Roman" panose="02020603050405020304" pitchFamily="18" charset="0"/>
                <a:cs typeface="Times New Roman" panose="02020603050405020304" pitchFamily="18" charset="0"/>
              </a:rPr>
              <a:t>Case Overviews – 5</a:t>
            </a:r>
            <a:r>
              <a:rPr lang="en-US" sz="3000" baseline="30000" dirty="0" smtClean="0">
                <a:solidFill>
                  <a:srgbClr val="FFFF00"/>
                </a:solidFill>
                <a:latin typeface="Times New Roman" panose="02020603050405020304" pitchFamily="18" charset="0"/>
                <a:cs typeface="Times New Roman" panose="02020603050405020304" pitchFamily="18" charset="0"/>
              </a:rPr>
              <a:t>th</a:t>
            </a:r>
            <a:r>
              <a:rPr lang="en-US" sz="3000" dirty="0" smtClean="0">
                <a:solidFill>
                  <a:srgbClr val="FFFF00"/>
                </a:solidFill>
                <a:latin typeface="Times New Roman" panose="02020603050405020304" pitchFamily="18" charset="0"/>
                <a:cs typeface="Times New Roman" panose="02020603050405020304" pitchFamily="18" charset="0"/>
              </a:rPr>
              <a:t> Ward Circle</a:t>
            </a:r>
            <a:endParaRPr lang="en-US" sz="2700" dirty="0">
              <a:solidFill>
                <a:srgbClr val="FFFF00"/>
              </a:solidFill>
              <a:latin typeface="Times New Roman" panose="02020603050405020304" pitchFamily="18" charset="0"/>
              <a:cs typeface="Times New Roman" panose="02020603050405020304" pitchFamily="18" charset="0"/>
            </a:endParaRPr>
          </a:p>
        </p:txBody>
      </p:sp>
      <p:grpSp>
        <p:nvGrpSpPr>
          <p:cNvPr id="4" name="Group 3"/>
          <p:cNvGrpSpPr/>
          <p:nvPr/>
        </p:nvGrpSpPr>
        <p:grpSpPr>
          <a:xfrm>
            <a:off x="0" y="6019800"/>
            <a:ext cx="9144000" cy="838200"/>
            <a:chOff x="0" y="5676900"/>
            <a:chExt cx="9144000" cy="838200"/>
          </a:xfrm>
        </p:grpSpPr>
        <p:sp>
          <p:nvSpPr>
            <p:cNvPr id="5" name="Rectangle 4"/>
            <p:cNvSpPr/>
            <p:nvPr/>
          </p:nvSpPr>
          <p:spPr>
            <a:xfrm>
              <a:off x="0" y="5867400"/>
              <a:ext cx="9144000" cy="457200"/>
            </a:xfrm>
            <a:prstGeom prst="rect">
              <a:avLst/>
            </a:prstGeom>
            <a:solidFill>
              <a:srgbClr val="260CC4"/>
            </a:solidFill>
            <a:ln>
              <a:solidFill>
                <a:srgbClr val="260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0" y="6045201"/>
              <a:ext cx="9144000" cy="121919"/>
            </a:xfrm>
            <a:prstGeom prst="rect">
              <a:avLst/>
            </a:prstGeom>
            <a:solidFill>
              <a:srgbClr val="FFE500"/>
            </a:solidFill>
            <a:ln>
              <a:solidFill>
                <a:srgbClr val="260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latin typeface="Times New Roman" panose="02020603050405020304" pitchFamily="18" charset="0"/>
                <a:cs typeface="Times New Roman" panose="02020603050405020304" pitchFamily="18" charset="0"/>
              </a:endParaRPr>
            </a:p>
          </p:txBody>
        </p:sp>
        <p:pic>
          <p:nvPicPr>
            <p:cNvPr id="7" name="Picture 2" descr="C:\Users\cponder\Desktop\HPD 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5676900"/>
              <a:ext cx="832612" cy="838200"/>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p:cNvSpPr txBox="1"/>
          <p:nvPr/>
        </p:nvSpPr>
        <p:spPr>
          <a:xfrm>
            <a:off x="457200" y="1498840"/>
            <a:ext cx="8229600" cy="2031325"/>
          </a:xfrm>
          <a:prstGeom prst="rect">
            <a:avLst/>
          </a:prstGeom>
          <a:noFill/>
        </p:spPr>
        <p:txBody>
          <a:bodyPr wrap="square" rtlCol="0">
            <a:spAutoFit/>
          </a:bodyPr>
          <a:lstStyle/>
          <a:p>
            <a:r>
              <a:rPr lang="en-US" dirty="0" smtClean="0">
                <a:solidFill>
                  <a:srgbClr val="FFFF00"/>
                </a:solidFill>
              </a:rPr>
              <a:t>5</a:t>
            </a:r>
            <a:r>
              <a:rPr lang="en-US" baseline="30000" dirty="0" smtClean="0">
                <a:solidFill>
                  <a:srgbClr val="FFFF00"/>
                </a:solidFill>
              </a:rPr>
              <a:t>th</a:t>
            </a:r>
            <a:r>
              <a:rPr lang="en-US" dirty="0" smtClean="0">
                <a:solidFill>
                  <a:srgbClr val="FFFF00"/>
                </a:solidFill>
              </a:rPr>
              <a:t> Ward Circle is an umbrella group operating in the 5</a:t>
            </a:r>
            <a:r>
              <a:rPr lang="en-US" baseline="30000" dirty="0" smtClean="0">
                <a:solidFill>
                  <a:srgbClr val="FFFF00"/>
                </a:solidFill>
              </a:rPr>
              <a:t>th</a:t>
            </a:r>
            <a:r>
              <a:rPr lang="en-US" dirty="0" smtClean="0">
                <a:solidFill>
                  <a:srgbClr val="FFFF00"/>
                </a:solidFill>
              </a:rPr>
              <a:t> Ward area of northeast Houston, that has smaller, individual gangs that fall under it.  These include the Market Street Money Gang, Brewster Park Bitch Killers, Coke Street, 2 CC’s, and Bac Street.  Their signature crimes include  working in groups of three to six man teams committing  night time burglaries of pharmacies, convenience stores, jewelry stores (smash and grabs), and </a:t>
            </a:r>
            <a:r>
              <a:rPr lang="en-US" dirty="0" err="1" smtClean="0">
                <a:solidFill>
                  <a:srgbClr val="FFFF00"/>
                </a:solidFill>
              </a:rPr>
              <a:t>juggings</a:t>
            </a:r>
            <a:r>
              <a:rPr lang="en-US" dirty="0" smtClean="0">
                <a:solidFill>
                  <a:srgbClr val="FFFF00"/>
                </a:solidFill>
              </a:rPr>
              <a:t>.  There are approximately 450 documented members that fall under the 5WC umbrella.  </a:t>
            </a:r>
            <a:endParaRPr lang="en-US" dirty="0">
              <a:solidFill>
                <a:srgbClr val="FFFF00"/>
              </a:solidFill>
            </a:endParaRP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4483" y="3754412"/>
            <a:ext cx="1281918" cy="2036788"/>
          </a:xfrm>
          <a:prstGeom prst="rect">
            <a:avLst/>
          </a:prstGeom>
          <a:ln w="88900" cap="sq" cmpd="thickThin">
            <a:solidFill>
              <a:srgbClr val="260CC4"/>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9098" y="3738740"/>
            <a:ext cx="2316702" cy="1995310"/>
          </a:xfrm>
          <a:prstGeom prst="rect">
            <a:avLst/>
          </a:prstGeom>
          <a:ln w="88900" cap="sq" cmpd="thickThin">
            <a:solidFill>
              <a:srgbClr val="260CC4"/>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pic>
        <p:nvPicPr>
          <p:cNvPr id="1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a:xfrm>
            <a:off x="4953001" y="3734046"/>
            <a:ext cx="3276600" cy="2000004"/>
          </a:xfrm>
          <a:prstGeom prst="rect">
            <a:avLst/>
          </a:prstGeom>
          <a:ln w="88900" cap="sq" cmpd="thickThin">
            <a:solidFill>
              <a:srgbClr val="260CC4"/>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
        <p:nvSpPr>
          <p:cNvPr id="2" name="Slide Number Placeholder 1"/>
          <p:cNvSpPr>
            <a:spLocks noGrp="1"/>
          </p:cNvSpPr>
          <p:nvPr>
            <p:ph type="sldNum" sz="quarter" idx="12"/>
          </p:nvPr>
        </p:nvSpPr>
        <p:spPr/>
        <p:txBody>
          <a:bodyPr/>
          <a:lstStyle/>
          <a:p>
            <a:fld id="{E8A8BAB4-986E-4569-8BF4-FC1A0A9BBCBE}" type="slidenum">
              <a:rPr lang="en-US" smtClean="0"/>
              <a:t>24</a:t>
            </a:fld>
            <a:endParaRPr lang="en-US"/>
          </a:p>
        </p:txBody>
      </p:sp>
    </p:spTree>
    <p:extLst>
      <p:ext uri="{BB962C8B-B14F-4D97-AF65-F5344CB8AC3E}">
        <p14:creationId xmlns:p14="http://schemas.microsoft.com/office/powerpoint/2010/main" val="5726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1000"/>
                                  </p:stCondLst>
                                  <p:childTnLst>
                                    <p:set>
                                      <p:cBhvr>
                                        <p:cTn id="6" dur="1" fill="hold">
                                          <p:stCondLst>
                                            <p:cond delay="0"/>
                                          </p:stCondLst>
                                        </p:cTn>
                                        <p:tgtEl>
                                          <p:spTgt spid="3074"/>
                                        </p:tgtEl>
                                        <p:attrNameLst>
                                          <p:attrName>style.visibility</p:attrName>
                                        </p:attrNameLst>
                                      </p:cBhvr>
                                      <p:to>
                                        <p:strVal val="visible"/>
                                      </p:to>
                                    </p:set>
                                    <p:animEffect transition="in" filter="randombar(horizontal)">
                                      <p:cBhvr>
                                        <p:cTn id="7" dur="1500"/>
                                        <p:tgtEl>
                                          <p:spTgt spid="3074"/>
                                        </p:tgtEl>
                                      </p:cBhvr>
                                    </p:animEffect>
                                  </p:childTnLst>
                                </p:cTn>
                              </p:par>
                              <p:par>
                                <p:cTn id="8" presetID="14" presetClass="entr" presetSubtype="10" fill="hold" nodeType="withEffect">
                                  <p:stCondLst>
                                    <p:cond delay="1000"/>
                                  </p:stCondLst>
                                  <p:childTnLst>
                                    <p:set>
                                      <p:cBhvr>
                                        <p:cTn id="9" dur="1" fill="hold">
                                          <p:stCondLst>
                                            <p:cond delay="0"/>
                                          </p:stCondLst>
                                        </p:cTn>
                                        <p:tgtEl>
                                          <p:spTgt spid="3075"/>
                                        </p:tgtEl>
                                        <p:attrNameLst>
                                          <p:attrName>style.visibility</p:attrName>
                                        </p:attrNameLst>
                                      </p:cBhvr>
                                      <p:to>
                                        <p:strVal val="visible"/>
                                      </p:to>
                                    </p:set>
                                    <p:animEffect transition="in" filter="randombar(horizontal)">
                                      <p:cBhvr>
                                        <p:cTn id="10" dur="1500"/>
                                        <p:tgtEl>
                                          <p:spTgt spid="3075"/>
                                        </p:tgtEl>
                                      </p:cBhvr>
                                    </p:animEffect>
                                  </p:childTnLst>
                                </p:cTn>
                              </p:par>
                              <p:par>
                                <p:cTn id="11" presetID="14" presetClass="entr" presetSubtype="10" fill="hold" nodeType="withEffect">
                                  <p:stCondLst>
                                    <p:cond delay="1000"/>
                                  </p:stCondLst>
                                  <p:childTnLst>
                                    <p:set>
                                      <p:cBhvr>
                                        <p:cTn id="12" dur="1" fill="hold">
                                          <p:stCondLst>
                                            <p:cond delay="0"/>
                                          </p:stCondLst>
                                        </p:cTn>
                                        <p:tgtEl>
                                          <p:spTgt spid="18"/>
                                        </p:tgtEl>
                                        <p:attrNameLst>
                                          <p:attrName>style.visibility</p:attrName>
                                        </p:attrNameLst>
                                      </p:cBhvr>
                                      <p:to>
                                        <p:strVal val="visible"/>
                                      </p:to>
                                    </p:set>
                                    <p:animEffect transition="in" filter="randombar(horizontal)">
                                      <p:cBhvr>
                                        <p:cTn id="13" dur="1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6019800"/>
            <a:ext cx="9144000" cy="838200"/>
            <a:chOff x="0" y="5676900"/>
            <a:chExt cx="9144000" cy="838200"/>
          </a:xfrm>
        </p:grpSpPr>
        <p:sp>
          <p:nvSpPr>
            <p:cNvPr id="4" name="Rectangle 3"/>
            <p:cNvSpPr/>
            <p:nvPr/>
          </p:nvSpPr>
          <p:spPr>
            <a:xfrm>
              <a:off x="0" y="5867400"/>
              <a:ext cx="9144000" cy="457200"/>
            </a:xfrm>
            <a:prstGeom prst="rect">
              <a:avLst/>
            </a:prstGeom>
            <a:solidFill>
              <a:srgbClr val="260CC4"/>
            </a:solidFill>
            <a:ln>
              <a:solidFill>
                <a:srgbClr val="260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0" y="6045201"/>
              <a:ext cx="9144000" cy="121919"/>
            </a:xfrm>
            <a:prstGeom prst="rect">
              <a:avLst/>
            </a:prstGeom>
            <a:solidFill>
              <a:srgbClr val="FFE500"/>
            </a:solidFill>
            <a:ln>
              <a:solidFill>
                <a:srgbClr val="260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latin typeface="Times New Roman" panose="02020603050405020304" pitchFamily="18" charset="0"/>
                <a:cs typeface="Times New Roman" panose="02020603050405020304" pitchFamily="18" charset="0"/>
              </a:endParaRPr>
            </a:p>
          </p:txBody>
        </p:sp>
        <p:pic>
          <p:nvPicPr>
            <p:cNvPr id="6" name="Picture 2" descr="C:\Users\cponder\Desktop\HPD 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676900"/>
              <a:ext cx="832612" cy="838200"/>
            </a:xfrm>
            <a:prstGeom prst="rect">
              <a:avLst/>
            </a:prstGeom>
            <a:noFill/>
            <a:extLst>
              <a:ext uri="{909E8E84-426E-40DD-AFC4-6F175D3DCCD1}">
                <a14:hiddenFill xmlns:a14="http://schemas.microsoft.com/office/drawing/2010/main">
                  <a:solidFill>
                    <a:srgbClr val="FFFFFF"/>
                  </a:solidFill>
                </a14:hiddenFill>
              </a:ext>
            </a:extLst>
          </p:spPr>
        </p:pic>
      </p:gr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429202"/>
            <a:ext cx="7658100" cy="5917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E8A8BAB4-986E-4569-8BF4-FC1A0A9BBCBE}" type="slidenum">
              <a:rPr lang="en-US" smtClean="0"/>
              <a:t>25</a:t>
            </a:fld>
            <a:endParaRPr lang="en-US"/>
          </a:p>
        </p:txBody>
      </p:sp>
    </p:spTree>
    <p:extLst>
      <p:ext uri="{BB962C8B-B14F-4D97-AF65-F5344CB8AC3E}">
        <p14:creationId xmlns:p14="http://schemas.microsoft.com/office/powerpoint/2010/main" val="14912882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76200"/>
            <a:ext cx="8229600" cy="1219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rgbClr val="FFFF00"/>
                </a:solidFill>
                <a:latin typeface="Times New Roman" panose="02020603050405020304" pitchFamily="18" charset="0"/>
                <a:cs typeface="Times New Roman" panose="02020603050405020304" pitchFamily="18" charset="0"/>
              </a:rPr>
              <a:t>Gang Division </a:t>
            </a:r>
            <a:r>
              <a:rPr lang="en-US" dirty="0" smtClean="0">
                <a:solidFill>
                  <a:srgbClr val="FFFF00"/>
                </a:solidFill>
                <a:latin typeface="Times New Roman" panose="02020603050405020304" pitchFamily="18" charset="0"/>
                <a:cs typeface="Times New Roman" panose="02020603050405020304" pitchFamily="18" charset="0"/>
              </a:rPr>
              <a:t/>
            </a:r>
            <a:br>
              <a:rPr lang="en-US" dirty="0" smtClean="0">
                <a:solidFill>
                  <a:srgbClr val="FFFF00"/>
                </a:solidFill>
                <a:latin typeface="Times New Roman" panose="02020603050405020304" pitchFamily="18" charset="0"/>
                <a:cs typeface="Times New Roman" panose="02020603050405020304" pitchFamily="18" charset="0"/>
              </a:rPr>
            </a:br>
            <a:r>
              <a:rPr lang="en-US" sz="3000" dirty="0" smtClean="0">
                <a:solidFill>
                  <a:srgbClr val="FFFF00"/>
                </a:solidFill>
                <a:latin typeface="Times New Roman" panose="02020603050405020304" pitchFamily="18" charset="0"/>
                <a:cs typeface="Times New Roman" panose="02020603050405020304" pitchFamily="18" charset="0"/>
              </a:rPr>
              <a:t>Case Overviews – 5</a:t>
            </a:r>
            <a:r>
              <a:rPr lang="en-US" sz="3000" baseline="30000" dirty="0" smtClean="0">
                <a:solidFill>
                  <a:srgbClr val="FFFF00"/>
                </a:solidFill>
                <a:latin typeface="Times New Roman" panose="02020603050405020304" pitchFamily="18" charset="0"/>
                <a:cs typeface="Times New Roman" panose="02020603050405020304" pitchFamily="18" charset="0"/>
              </a:rPr>
              <a:t>th</a:t>
            </a:r>
            <a:r>
              <a:rPr lang="en-US" sz="3000" dirty="0" smtClean="0">
                <a:solidFill>
                  <a:srgbClr val="FFFF00"/>
                </a:solidFill>
                <a:latin typeface="Times New Roman" panose="02020603050405020304" pitchFamily="18" charset="0"/>
                <a:cs typeface="Times New Roman" panose="02020603050405020304" pitchFamily="18" charset="0"/>
              </a:rPr>
              <a:t> Ward Circle</a:t>
            </a:r>
            <a:endParaRPr lang="en-US" sz="2700" dirty="0">
              <a:solidFill>
                <a:srgbClr val="FFFF00"/>
              </a:solidFill>
              <a:latin typeface="Times New Roman" panose="02020603050405020304" pitchFamily="18" charset="0"/>
              <a:cs typeface="Times New Roman" panose="02020603050405020304" pitchFamily="18" charset="0"/>
            </a:endParaRPr>
          </a:p>
        </p:txBody>
      </p:sp>
      <p:grpSp>
        <p:nvGrpSpPr>
          <p:cNvPr id="4" name="Group 3"/>
          <p:cNvGrpSpPr/>
          <p:nvPr/>
        </p:nvGrpSpPr>
        <p:grpSpPr>
          <a:xfrm>
            <a:off x="0" y="6019800"/>
            <a:ext cx="9144000" cy="838200"/>
            <a:chOff x="0" y="5676900"/>
            <a:chExt cx="9144000" cy="838200"/>
          </a:xfrm>
        </p:grpSpPr>
        <p:sp>
          <p:nvSpPr>
            <p:cNvPr id="5" name="Rectangle 4"/>
            <p:cNvSpPr/>
            <p:nvPr/>
          </p:nvSpPr>
          <p:spPr>
            <a:xfrm>
              <a:off x="0" y="5867400"/>
              <a:ext cx="9144000" cy="457200"/>
            </a:xfrm>
            <a:prstGeom prst="rect">
              <a:avLst/>
            </a:prstGeom>
            <a:solidFill>
              <a:srgbClr val="260CC4"/>
            </a:solidFill>
            <a:ln>
              <a:solidFill>
                <a:srgbClr val="260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0" y="6045201"/>
              <a:ext cx="9144000" cy="121919"/>
            </a:xfrm>
            <a:prstGeom prst="rect">
              <a:avLst/>
            </a:prstGeom>
            <a:solidFill>
              <a:srgbClr val="FFE500"/>
            </a:solidFill>
            <a:ln>
              <a:solidFill>
                <a:srgbClr val="260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latin typeface="Times New Roman" panose="02020603050405020304" pitchFamily="18" charset="0"/>
                <a:cs typeface="Times New Roman" panose="02020603050405020304" pitchFamily="18" charset="0"/>
              </a:endParaRPr>
            </a:p>
          </p:txBody>
        </p:sp>
        <p:pic>
          <p:nvPicPr>
            <p:cNvPr id="7" name="Picture 2" descr="C:\Users\cponder\Desktop\HPD 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676900"/>
              <a:ext cx="832612" cy="838200"/>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p:cNvSpPr txBox="1"/>
          <p:nvPr/>
        </p:nvSpPr>
        <p:spPr>
          <a:xfrm>
            <a:off x="457200" y="1371600"/>
            <a:ext cx="8229600" cy="1815882"/>
          </a:xfrm>
          <a:prstGeom prst="rect">
            <a:avLst/>
          </a:prstGeom>
          <a:noFill/>
        </p:spPr>
        <p:txBody>
          <a:bodyPr wrap="square" rtlCol="0">
            <a:spAutoFit/>
          </a:bodyPr>
          <a:lstStyle/>
          <a:p>
            <a:r>
              <a:rPr lang="en-US" sz="1600" dirty="0" smtClean="0">
                <a:solidFill>
                  <a:srgbClr val="FFFF00"/>
                </a:solidFill>
              </a:rPr>
              <a:t>The 5</a:t>
            </a:r>
            <a:r>
              <a:rPr lang="en-US" sz="1600" baseline="30000" dirty="0" smtClean="0">
                <a:solidFill>
                  <a:srgbClr val="FFFF00"/>
                </a:solidFill>
              </a:rPr>
              <a:t>th</a:t>
            </a:r>
            <a:r>
              <a:rPr lang="en-US" sz="1600" dirty="0" smtClean="0">
                <a:solidFill>
                  <a:srgbClr val="FFFF00"/>
                </a:solidFill>
              </a:rPr>
              <a:t> Ward Circle commits crimes across the state and across the county.  5WC members have been tied to the aforementioned crimes in no less than fifteen (15) states.   There have been at least ninety (90) arrests tied to 5WC members across the nation.  They have adopted this strategy in order to minimize their chances of being arrested or identified by law enforcement officials who are familiar with their activities.  Though they employ this strategy routinely they are still extremely active in Houston with crimes attributed to the gang reported almost daily.  Routine crimes attributed to the gang include drug trafficking, home invasion robberies, and shootings. </a:t>
            </a:r>
            <a:endParaRPr lang="en-US" sz="1600" dirty="0">
              <a:solidFill>
                <a:srgbClr val="FFFF00"/>
              </a:solidFill>
            </a:endParaRPr>
          </a:p>
        </p:txBody>
      </p:sp>
      <p:pic>
        <p:nvPicPr>
          <p:cNvPr id="4098" name="Picture 2"/>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3291" b="98537" l="476" r="99405"/>
                    </a14:imgEffect>
                  </a14:imgLayer>
                </a14:imgProps>
              </a:ext>
              <a:ext uri="{28A0092B-C50C-407E-A947-70E740481C1C}">
                <a14:useLocalDpi xmlns:a14="http://schemas.microsoft.com/office/drawing/2010/main" val="0"/>
              </a:ext>
            </a:extLst>
          </a:blip>
          <a:srcRect/>
          <a:stretch>
            <a:fillRect/>
          </a:stretch>
        </p:blipFill>
        <p:spPr bwMode="auto">
          <a:xfrm>
            <a:off x="2438400" y="3221513"/>
            <a:ext cx="4495800" cy="29276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5-Point Star 8"/>
          <p:cNvSpPr/>
          <p:nvPr/>
        </p:nvSpPr>
        <p:spPr>
          <a:xfrm>
            <a:off x="4517994" y="5328821"/>
            <a:ext cx="304800" cy="304800"/>
          </a:xfrm>
          <a:prstGeom prst="star5">
            <a:avLst/>
          </a:prstGeom>
          <a:solidFill>
            <a:srgbClr val="260CC4"/>
          </a:solidFill>
          <a:ln>
            <a:solidFill>
              <a:srgbClr val="260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5-Point Star 11"/>
          <p:cNvSpPr/>
          <p:nvPr/>
        </p:nvSpPr>
        <p:spPr>
          <a:xfrm>
            <a:off x="4876800" y="5257800"/>
            <a:ext cx="304800" cy="304800"/>
          </a:xfrm>
          <a:prstGeom prst="star5">
            <a:avLst/>
          </a:prstGeom>
          <a:solidFill>
            <a:srgbClr val="260CC4"/>
          </a:solidFill>
          <a:ln>
            <a:solidFill>
              <a:srgbClr val="260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5-Point Star 12"/>
          <p:cNvSpPr/>
          <p:nvPr/>
        </p:nvSpPr>
        <p:spPr>
          <a:xfrm>
            <a:off x="5105400" y="5105400"/>
            <a:ext cx="304800" cy="304800"/>
          </a:xfrm>
          <a:prstGeom prst="star5">
            <a:avLst/>
          </a:prstGeom>
          <a:solidFill>
            <a:srgbClr val="260CC4"/>
          </a:solidFill>
          <a:ln>
            <a:solidFill>
              <a:srgbClr val="260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5-Point Star 13"/>
          <p:cNvSpPr/>
          <p:nvPr/>
        </p:nvSpPr>
        <p:spPr>
          <a:xfrm>
            <a:off x="5365812" y="5160885"/>
            <a:ext cx="304800" cy="304800"/>
          </a:xfrm>
          <a:prstGeom prst="star5">
            <a:avLst/>
          </a:prstGeom>
          <a:solidFill>
            <a:srgbClr val="260CC4"/>
          </a:solidFill>
          <a:ln>
            <a:solidFill>
              <a:srgbClr val="260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5-Point Star 14"/>
          <p:cNvSpPr/>
          <p:nvPr/>
        </p:nvSpPr>
        <p:spPr>
          <a:xfrm>
            <a:off x="5867400" y="5521170"/>
            <a:ext cx="304800" cy="304800"/>
          </a:xfrm>
          <a:prstGeom prst="star5">
            <a:avLst/>
          </a:prstGeom>
          <a:solidFill>
            <a:srgbClr val="260CC4"/>
          </a:solidFill>
          <a:ln>
            <a:solidFill>
              <a:srgbClr val="260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5-Point Star 15"/>
          <p:cNvSpPr/>
          <p:nvPr/>
        </p:nvSpPr>
        <p:spPr>
          <a:xfrm>
            <a:off x="6007223" y="4691241"/>
            <a:ext cx="304800" cy="304800"/>
          </a:xfrm>
          <a:prstGeom prst="star5">
            <a:avLst/>
          </a:prstGeom>
          <a:solidFill>
            <a:srgbClr val="260CC4"/>
          </a:solidFill>
          <a:ln>
            <a:solidFill>
              <a:srgbClr val="260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5-Point Star 16"/>
          <p:cNvSpPr/>
          <p:nvPr/>
        </p:nvSpPr>
        <p:spPr>
          <a:xfrm>
            <a:off x="5881456" y="4532924"/>
            <a:ext cx="304800" cy="304800"/>
          </a:xfrm>
          <a:prstGeom prst="star5">
            <a:avLst/>
          </a:prstGeom>
          <a:solidFill>
            <a:srgbClr val="260CC4"/>
          </a:solidFill>
          <a:ln>
            <a:solidFill>
              <a:srgbClr val="260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5-Point Star 17"/>
          <p:cNvSpPr/>
          <p:nvPr/>
        </p:nvSpPr>
        <p:spPr>
          <a:xfrm>
            <a:off x="5365812" y="4800600"/>
            <a:ext cx="304800" cy="304800"/>
          </a:xfrm>
          <a:prstGeom prst="star5">
            <a:avLst/>
          </a:prstGeom>
          <a:solidFill>
            <a:srgbClr val="260CC4"/>
          </a:solidFill>
          <a:ln>
            <a:solidFill>
              <a:srgbClr val="260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5-Point Star 19"/>
          <p:cNvSpPr/>
          <p:nvPr/>
        </p:nvSpPr>
        <p:spPr>
          <a:xfrm>
            <a:off x="5061012" y="4380524"/>
            <a:ext cx="304800" cy="304800"/>
          </a:xfrm>
          <a:prstGeom prst="star5">
            <a:avLst/>
          </a:prstGeom>
          <a:solidFill>
            <a:srgbClr val="260CC4"/>
          </a:solidFill>
          <a:ln>
            <a:solidFill>
              <a:srgbClr val="260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5-Point Star 20"/>
          <p:cNvSpPr/>
          <p:nvPr/>
        </p:nvSpPr>
        <p:spPr>
          <a:xfrm>
            <a:off x="4800600" y="4538841"/>
            <a:ext cx="304800" cy="304800"/>
          </a:xfrm>
          <a:prstGeom prst="star5">
            <a:avLst/>
          </a:prstGeom>
          <a:solidFill>
            <a:srgbClr val="260CC4"/>
          </a:solidFill>
          <a:ln>
            <a:solidFill>
              <a:srgbClr val="260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5-Point Star 21"/>
          <p:cNvSpPr/>
          <p:nvPr/>
        </p:nvSpPr>
        <p:spPr>
          <a:xfrm>
            <a:off x="4800600" y="4946473"/>
            <a:ext cx="304800" cy="304800"/>
          </a:xfrm>
          <a:prstGeom prst="star5">
            <a:avLst/>
          </a:prstGeom>
          <a:solidFill>
            <a:srgbClr val="260CC4"/>
          </a:solidFill>
          <a:ln>
            <a:solidFill>
              <a:srgbClr val="260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5-Point Star 22"/>
          <p:cNvSpPr/>
          <p:nvPr/>
        </p:nvSpPr>
        <p:spPr>
          <a:xfrm>
            <a:off x="4419600" y="4843641"/>
            <a:ext cx="304800" cy="304800"/>
          </a:xfrm>
          <a:prstGeom prst="star5">
            <a:avLst/>
          </a:prstGeom>
          <a:solidFill>
            <a:srgbClr val="260CC4"/>
          </a:solidFill>
          <a:ln>
            <a:solidFill>
              <a:srgbClr val="260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5-Point Star 23"/>
          <p:cNvSpPr/>
          <p:nvPr/>
        </p:nvSpPr>
        <p:spPr>
          <a:xfrm>
            <a:off x="4280517" y="4572267"/>
            <a:ext cx="304800" cy="304800"/>
          </a:xfrm>
          <a:prstGeom prst="star5">
            <a:avLst/>
          </a:prstGeom>
          <a:solidFill>
            <a:srgbClr val="260CC4"/>
          </a:solidFill>
          <a:ln>
            <a:solidFill>
              <a:srgbClr val="260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5-Point Star 24"/>
          <p:cNvSpPr/>
          <p:nvPr/>
        </p:nvSpPr>
        <p:spPr>
          <a:xfrm>
            <a:off x="3836634" y="4458873"/>
            <a:ext cx="304800" cy="304800"/>
          </a:xfrm>
          <a:prstGeom prst="star5">
            <a:avLst/>
          </a:prstGeom>
          <a:solidFill>
            <a:srgbClr val="260CC4"/>
          </a:solidFill>
          <a:ln>
            <a:solidFill>
              <a:srgbClr val="260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5-Point Star 25"/>
          <p:cNvSpPr/>
          <p:nvPr/>
        </p:nvSpPr>
        <p:spPr>
          <a:xfrm>
            <a:off x="3369079" y="4380524"/>
            <a:ext cx="304800" cy="304800"/>
          </a:xfrm>
          <a:prstGeom prst="star5">
            <a:avLst/>
          </a:prstGeom>
          <a:solidFill>
            <a:srgbClr val="260CC4"/>
          </a:solidFill>
          <a:ln>
            <a:solidFill>
              <a:srgbClr val="260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5-Point Star 26"/>
          <p:cNvSpPr/>
          <p:nvPr/>
        </p:nvSpPr>
        <p:spPr>
          <a:xfrm>
            <a:off x="2895600" y="4283003"/>
            <a:ext cx="304800" cy="304800"/>
          </a:xfrm>
          <a:prstGeom prst="star5">
            <a:avLst/>
          </a:prstGeom>
          <a:solidFill>
            <a:srgbClr val="260CC4"/>
          </a:solidFill>
          <a:ln>
            <a:solidFill>
              <a:srgbClr val="260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5-Point Star 27"/>
          <p:cNvSpPr/>
          <p:nvPr/>
        </p:nvSpPr>
        <p:spPr>
          <a:xfrm>
            <a:off x="2635185" y="4560091"/>
            <a:ext cx="304800" cy="304800"/>
          </a:xfrm>
          <a:prstGeom prst="star5">
            <a:avLst/>
          </a:prstGeom>
          <a:solidFill>
            <a:srgbClr val="260CC4"/>
          </a:solidFill>
          <a:ln>
            <a:solidFill>
              <a:srgbClr val="260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5-Point Star 28"/>
          <p:cNvSpPr/>
          <p:nvPr/>
        </p:nvSpPr>
        <p:spPr>
          <a:xfrm>
            <a:off x="3725656" y="4953329"/>
            <a:ext cx="304800" cy="304800"/>
          </a:xfrm>
          <a:prstGeom prst="star5">
            <a:avLst/>
          </a:prstGeom>
          <a:solidFill>
            <a:srgbClr val="260CC4"/>
          </a:solidFill>
          <a:ln>
            <a:solidFill>
              <a:srgbClr val="260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41675" y="3378762"/>
            <a:ext cx="2133600" cy="2308324"/>
          </a:xfrm>
          <a:prstGeom prst="rect">
            <a:avLst/>
          </a:prstGeom>
          <a:noFill/>
        </p:spPr>
        <p:txBody>
          <a:bodyPr wrap="square" rtlCol="0">
            <a:spAutoFit/>
          </a:bodyPr>
          <a:lstStyle/>
          <a:p>
            <a:r>
              <a:rPr lang="en-US" dirty="0" smtClean="0">
                <a:solidFill>
                  <a:srgbClr val="FFFF00"/>
                </a:solidFill>
              </a:rPr>
              <a:t>Texas</a:t>
            </a:r>
          </a:p>
          <a:p>
            <a:r>
              <a:rPr lang="en-US" dirty="0" smtClean="0">
                <a:solidFill>
                  <a:srgbClr val="FFFF00"/>
                </a:solidFill>
              </a:rPr>
              <a:t>Louisiana</a:t>
            </a:r>
          </a:p>
          <a:p>
            <a:r>
              <a:rPr lang="en-US" dirty="0" smtClean="0">
                <a:solidFill>
                  <a:srgbClr val="FFFF00"/>
                </a:solidFill>
              </a:rPr>
              <a:t>Mississippi</a:t>
            </a:r>
          </a:p>
          <a:p>
            <a:r>
              <a:rPr lang="en-US" dirty="0" smtClean="0">
                <a:solidFill>
                  <a:srgbClr val="FFFF00"/>
                </a:solidFill>
              </a:rPr>
              <a:t>Alabama</a:t>
            </a:r>
          </a:p>
          <a:p>
            <a:r>
              <a:rPr lang="en-US" dirty="0" smtClean="0">
                <a:solidFill>
                  <a:srgbClr val="FFFF00"/>
                </a:solidFill>
              </a:rPr>
              <a:t>Florida</a:t>
            </a:r>
          </a:p>
          <a:p>
            <a:r>
              <a:rPr lang="en-US" dirty="0" smtClean="0">
                <a:solidFill>
                  <a:srgbClr val="FFFF00"/>
                </a:solidFill>
              </a:rPr>
              <a:t>North Carolina</a:t>
            </a:r>
          </a:p>
          <a:p>
            <a:r>
              <a:rPr lang="en-US" dirty="0" smtClean="0">
                <a:solidFill>
                  <a:srgbClr val="FFFF00"/>
                </a:solidFill>
              </a:rPr>
              <a:t>Tennessee</a:t>
            </a:r>
          </a:p>
          <a:p>
            <a:r>
              <a:rPr lang="en-US" dirty="0" smtClean="0">
                <a:solidFill>
                  <a:srgbClr val="FFFF00"/>
                </a:solidFill>
              </a:rPr>
              <a:t>Virginia</a:t>
            </a:r>
            <a:endParaRPr lang="en-US" dirty="0">
              <a:solidFill>
                <a:srgbClr val="FFFF00"/>
              </a:solidFill>
            </a:endParaRPr>
          </a:p>
        </p:txBody>
      </p:sp>
      <p:sp>
        <p:nvSpPr>
          <p:cNvPr id="30" name="TextBox 29"/>
          <p:cNvSpPr txBox="1"/>
          <p:nvPr/>
        </p:nvSpPr>
        <p:spPr>
          <a:xfrm>
            <a:off x="7086600" y="3318611"/>
            <a:ext cx="1905000" cy="2585323"/>
          </a:xfrm>
          <a:prstGeom prst="rect">
            <a:avLst/>
          </a:prstGeom>
          <a:noFill/>
        </p:spPr>
        <p:txBody>
          <a:bodyPr wrap="square" rtlCol="0">
            <a:spAutoFit/>
          </a:bodyPr>
          <a:lstStyle/>
          <a:p>
            <a:r>
              <a:rPr lang="en-US" dirty="0" smtClean="0">
                <a:solidFill>
                  <a:srgbClr val="FFFF00"/>
                </a:solidFill>
              </a:rPr>
              <a:t>Arkansas</a:t>
            </a:r>
          </a:p>
          <a:p>
            <a:r>
              <a:rPr lang="en-US" dirty="0" smtClean="0">
                <a:solidFill>
                  <a:srgbClr val="FFFF00"/>
                </a:solidFill>
              </a:rPr>
              <a:t>Missouri</a:t>
            </a:r>
          </a:p>
          <a:p>
            <a:r>
              <a:rPr lang="en-US" dirty="0" smtClean="0">
                <a:solidFill>
                  <a:srgbClr val="FFFF00"/>
                </a:solidFill>
              </a:rPr>
              <a:t>Illinois</a:t>
            </a:r>
          </a:p>
          <a:p>
            <a:r>
              <a:rPr lang="en-US" dirty="0" smtClean="0">
                <a:solidFill>
                  <a:srgbClr val="FFFF00"/>
                </a:solidFill>
              </a:rPr>
              <a:t>Oklahoma</a:t>
            </a:r>
          </a:p>
          <a:p>
            <a:r>
              <a:rPr lang="en-US" dirty="0" smtClean="0">
                <a:solidFill>
                  <a:srgbClr val="FFFF00"/>
                </a:solidFill>
              </a:rPr>
              <a:t>Colorado</a:t>
            </a:r>
          </a:p>
          <a:p>
            <a:r>
              <a:rPr lang="en-US" dirty="0" smtClean="0">
                <a:solidFill>
                  <a:srgbClr val="FFFF00"/>
                </a:solidFill>
              </a:rPr>
              <a:t>New Mexico</a:t>
            </a:r>
          </a:p>
          <a:p>
            <a:r>
              <a:rPr lang="en-US" dirty="0" smtClean="0">
                <a:solidFill>
                  <a:srgbClr val="FFFF00"/>
                </a:solidFill>
              </a:rPr>
              <a:t>Utah</a:t>
            </a:r>
          </a:p>
          <a:p>
            <a:r>
              <a:rPr lang="en-US" dirty="0" smtClean="0">
                <a:solidFill>
                  <a:srgbClr val="FFFF00"/>
                </a:solidFill>
              </a:rPr>
              <a:t>Nevada</a:t>
            </a:r>
          </a:p>
          <a:p>
            <a:r>
              <a:rPr lang="en-US" dirty="0" smtClean="0">
                <a:solidFill>
                  <a:srgbClr val="FFFF00"/>
                </a:solidFill>
              </a:rPr>
              <a:t>California</a:t>
            </a:r>
          </a:p>
        </p:txBody>
      </p:sp>
      <p:sp>
        <p:nvSpPr>
          <p:cNvPr id="2" name="Slide Number Placeholder 1"/>
          <p:cNvSpPr>
            <a:spLocks noGrp="1"/>
          </p:cNvSpPr>
          <p:nvPr>
            <p:ph type="sldNum" sz="quarter" idx="12"/>
          </p:nvPr>
        </p:nvSpPr>
        <p:spPr/>
        <p:txBody>
          <a:bodyPr/>
          <a:lstStyle/>
          <a:p>
            <a:fld id="{E8A8BAB4-986E-4569-8BF4-FC1A0A9BBCBE}" type="slidenum">
              <a:rPr lang="en-US" smtClean="0"/>
              <a:t>26</a:t>
            </a:fld>
            <a:endParaRPr lang="en-US"/>
          </a:p>
        </p:txBody>
      </p:sp>
    </p:spTree>
    <p:extLst>
      <p:ext uri="{BB962C8B-B14F-4D97-AF65-F5344CB8AC3E}">
        <p14:creationId xmlns:p14="http://schemas.microsoft.com/office/powerpoint/2010/main" val="221407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42" presetClass="entr" presetSubtype="0" fill="hold" grpId="0" nodeType="afterEffect">
                                  <p:stCondLst>
                                    <p:cond delay="50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childTnLst>
                          </p:cTn>
                        </p:par>
                        <p:par>
                          <p:cTn id="16" fill="hold">
                            <p:stCondLst>
                              <p:cond delay="3000"/>
                            </p:stCondLst>
                            <p:childTnLst>
                              <p:par>
                                <p:cTn id="17" presetID="42" presetClass="entr" presetSubtype="0" fill="hold" grpId="0" nodeType="afterEffect">
                                  <p:stCondLst>
                                    <p:cond delay="50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childTnLst>
                          </p:cTn>
                        </p:par>
                        <p:par>
                          <p:cTn id="22" fill="hold">
                            <p:stCondLst>
                              <p:cond delay="4500"/>
                            </p:stCondLst>
                            <p:childTnLst>
                              <p:par>
                                <p:cTn id="23" presetID="42" presetClass="entr" presetSubtype="0" fill="hold" grpId="0" nodeType="afterEffect">
                                  <p:stCondLst>
                                    <p:cond delay="50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1000"/>
                                        <p:tgtEl>
                                          <p:spTgt spid="14"/>
                                        </p:tgtEl>
                                      </p:cBhvr>
                                    </p:animEffect>
                                    <p:anim calcmode="lin" valueType="num">
                                      <p:cBhvr>
                                        <p:cTn id="26" dur="1000" fill="hold"/>
                                        <p:tgtEl>
                                          <p:spTgt spid="14"/>
                                        </p:tgtEl>
                                        <p:attrNameLst>
                                          <p:attrName>ppt_x</p:attrName>
                                        </p:attrNameLst>
                                      </p:cBhvr>
                                      <p:tavLst>
                                        <p:tav tm="0">
                                          <p:val>
                                            <p:strVal val="#ppt_x"/>
                                          </p:val>
                                        </p:tav>
                                        <p:tav tm="100000">
                                          <p:val>
                                            <p:strVal val="#ppt_x"/>
                                          </p:val>
                                        </p:tav>
                                      </p:tavLst>
                                    </p:anim>
                                    <p:anim calcmode="lin" valueType="num">
                                      <p:cBhvr>
                                        <p:cTn id="27" dur="1000" fill="hold"/>
                                        <p:tgtEl>
                                          <p:spTgt spid="14"/>
                                        </p:tgtEl>
                                        <p:attrNameLst>
                                          <p:attrName>ppt_y</p:attrName>
                                        </p:attrNameLst>
                                      </p:cBhvr>
                                      <p:tavLst>
                                        <p:tav tm="0">
                                          <p:val>
                                            <p:strVal val="#ppt_y+.1"/>
                                          </p:val>
                                        </p:tav>
                                        <p:tav tm="100000">
                                          <p:val>
                                            <p:strVal val="#ppt_y"/>
                                          </p:val>
                                        </p:tav>
                                      </p:tavLst>
                                    </p:anim>
                                  </p:childTnLst>
                                </p:cTn>
                              </p:par>
                            </p:childTnLst>
                          </p:cTn>
                        </p:par>
                        <p:par>
                          <p:cTn id="28" fill="hold">
                            <p:stCondLst>
                              <p:cond delay="6000"/>
                            </p:stCondLst>
                            <p:childTnLst>
                              <p:par>
                                <p:cTn id="29" presetID="42" presetClass="entr" presetSubtype="0" fill="hold" grpId="0" nodeType="afterEffect">
                                  <p:stCondLst>
                                    <p:cond delay="50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7500"/>
                            </p:stCondLst>
                            <p:childTnLst>
                              <p:par>
                                <p:cTn id="35" presetID="42" presetClass="entr" presetSubtype="0" fill="hold" grpId="0" nodeType="afterEffect">
                                  <p:stCondLst>
                                    <p:cond delay="50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1000" fill="hold"/>
                                        <p:tgtEl>
                                          <p:spTgt spid="16"/>
                                        </p:tgtEl>
                                        <p:attrNameLst>
                                          <p:attrName>ppt_y</p:attrName>
                                        </p:attrNameLst>
                                      </p:cBhvr>
                                      <p:tavLst>
                                        <p:tav tm="0">
                                          <p:val>
                                            <p:strVal val="#ppt_y+.1"/>
                                          </p:val>
                                        </p:tav>
                                        <p:tav tm="100000">
                                          <p:val>
                                            <p:strVal val="#ppt_y"/>
                                          </p:val>
                                        </p:tav>
                                      </p:tavLst>
                                    </p:anim>
                                  </p:childTnLst>
                                </p:cTn>
                              </p:par>
                            </p:childTnLst>
                          </p:cTn>
                        </p:par>
                        <p:par>
                          <p:cTn id="40" fill="hold">
                            <p:stCondLst>
                              <p:cond delay="9000"/>
                            </p:stCondLst>
                            <p:childTnLst>
                              <p:par>
                                <p:cTn id="41" presetID="42" presetClass="entr" presetSubtype="0" fill="hold" grpId="0" nodeType="afterEffect">
                                  <p:stCondLst>
                                    <p:cond delay="50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10500"/>
                            </p:stCondLst>
                            <p:childTnLst>
                              <p:par>
                                <p:cTn id="47" presetID="42" presetClass="entr" presetSubtype="0" fill="hold" grpId="0" nodeType="afterEffect">
                                  <p:stCondLst>
                                    <p:cond delay="50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1000"/>
                                        <p:tgtEl>
                                          <p:spTgt spid="18"/>
                                        </p:tgtEl>
                                      </p:cBhvr>
                                    </p:animEffect>
                                    <p:anim calcmode="lin" valueType="num">
                                      <p:cBhvr>
                                        <p:cTn id="50" dur="1000" fill="hold"/>
                                        <p:tgtEl>
                                          <p:spTgt spid="18"/>
                                        </p:tgtEl>
                                        <p:attrNameLst>
                                          <p:attrName>ppt_x</p:attrName>
                                        </p:attrNameLst>
                                      </p:cBhvr>
                                      <p:tavLst>
                                        <p:tav tm="0">
                                          <p:val>
                                            <p:strVal val="#ppt_x"/>
                                          </p:val>
                                        </p:tav>
                                        <p:tav tm="100000">
                                          <p:val>
                                            <p:strVal val="#ppt_x"/>
                                          </p:val>
                                        </p:tav>
                                      </p:tavLst>
                                    </p:anim>
                                    <p:anim calcmode="lin" valueType="num">
                                      <p:cBhvr>
                                        <p:cTn id="51" dur="1000" fill="hold"/>
                                        <p:tgtEl>
                                          <p:spTgt spid="18"/>
                                        </p:tgtEl>
                                        <p:attrNameLst>
                                          <p:attrName>ppt_y</p:attrName>
                                        </p:attrNameLst>
                                      </p:cBhvr>
                                      <p:tavLst>
                                        <p:tav tm="0">
                                          <p:val>
                                            <p:strVal val="#ppt_y+.1"/>
                                          </p:val>
                                        </p:tav>
                                        <p:tav tm="100000">
                                          <p:val>
                                            <p:strVal val="#ppt_y"/>
                                          </p:val>
                                        </p:tav>
                                      </p:tavLst>
                                    </p:anim>
                                  </p:childTnLst>
                                </p:cTn>
                              </p:par>
                            </p:childTnLst>
                          </p:cTn>
                        </p:par>
                        <p:par>
                          <p:cTn id="52" fill="hold">
                            <p:stCondLst>
                              <p:cond delay="12000"/>
                            </p:stCondLst>
                            <p:childTnLst>
                              <p:par>
                                <p:cTn id="53" presetID="42" presetClass="entr" presetSubtype="0" fill="hold" grpId="0" nodeType="afterEffect">
                                  <p:stCondLst>
                                    <p:cond delay="50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1000"/>
                                        <p:tgtEl>
                                          <p:spTgt spid="20"/>
                                        </p:tgtEl>
                                      </p:cBhvr>
                                    </p:animEffect>
                                    <p:anim calcmode="lin" valueType="num">
                                      <p:cBhvr>
                                        <p:cTn id="56" dur="1000" fill="hold"/>
                                        <p:tgtEl>
                                          <p:spTgt spid="20"/>
                                        </p:tgtEl>
                                        <p:attrNameLst>
                                          <p:attrName>ppt_x</p:attrName>
                                        </p:attrNameLst>
                                      </p:cBhvr>
                                      <p:tavLst>
                                        <p:tav tm="0">
                                          <p:val>
                                            <p:strVal val="#ppt_x"/>
                                          </p:val>
                                        </p:tav>
                                        <p:tav tm="100000">
                                          <p:val>
                                            <p:strVal val="#ppt_x"/>
                                          </p:val>
                                        </p:tav>
                                      </p:tavLst>
                                    </p:anim>
                                    <p:anim calcmode="lin" valueType="num">
                                      <p:cBhvr>
                                        <p:cTn id="57" dur="1000" fill="hold"/>
                                        <p:tgtEl>
                                          <p:spTgt spid="20"/>
                                        </p:tgtEl>
                                        <p:attrNameLst>
                                          <p:attrName>ppt_y</p:attrName>
                                        </p:attrNameLst>
                                      </p:cBhvr>
                                      <p:tavLst>
                                        <p:tav tm="0">
                                          <p:val>
                                            <p:strVal val="#ppt_y+.1"/>
                                          </p:val>
                                        </p:tav>
                                        <p:tav tm="100000">
                                          <p:val>
                                            <p:strVal val="#ppt_y"/>
                                          </p:val>
                                        </p:tav>
                                      </p:tavLst>
                                    </p:anim>
                                  </p:childTnLst>
                                </p:cTn>
                              </p:par>
                            </p:childTnLst>
                          </p:cTn>
                        </p:par>
                        <p:par>
                          <p:cTn id="58" fill="hold">
                            <p:stCondLst>
                              <p:cond delay="13500"/>
                            </p:stCondLst>
                            <p:childTnLst>
                              <p:par>
                                <p:cTn id="59" presetID="42" presetClass="entr" presetSubtype="0" fill="hold" grpId="0" nodeType="afterEffect">
                                  <p:stCondLst>
                                    <p:cond delay="50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1000" fill="hold"/>
                                        <p:tgtEl>
                                          <p:spTgt spid="21"/>
                                        </p:tgtEl>
                                        <p:attrNameLst>
                                          <p:attrName>ppt_y</p:attrName>
                                        </p:attrNameLst>
                                      </p:cBhvr>
                                      <p:tavLst>
                                        <p:tav tm="0">
                                          <p:val>
                                            <p:strVal val="#ppt_y+.1"/>
                                          </p:val>
                                        </p:tav>
                                        <p:tav tm="100000">
                                          <p:val>
                                            <p:strVal val="#ppt_y"/>
                                          </p:val>
                                        </p:tav>
                                      </p:tavLst>
                                    </p:anim>
                                  </p:childTnLst>
                                </p:cTn>
                              </p:par>
                            </p:childTnLst>
                          </p:cTn>
                        </p:par>
                        <p:par>
                          <p:cTn id="64" fill="hold">
                            <p:stCondLst>
                              <p:cond delay="15000"/>
                            </p:stCondLst>
                            <p:childTnLst>
                              <p:par>
                                <p:cTn id="65" presetID="42" presetClass="entr" presetSubtype="0" fill="hold" grpId="0" nodeType="afterEffect">
                                  <p:stCondLst>
                                    <p:cond delay="50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childTnLst>
                          </p:cTn>
                        </p:par>
                        <p:par>
                          <p:cTn id="70" fill="hold">
                            <p:stCondLst>
                              <p:cond delay="16500"/>
                            </p:stCondLst>
                            <p:childTnLst>
                              <p:par>
                                <p:cTn id="71" presetID="42" presetClass="entr" presetSubtype="0" fill="hold" grpId="0" nodeType="afterEffect">
                                  <p:stCondLst>
                                    <p:cond delay="500"/>
                                  </p:stCondLst>
                                  <p:childTnLst>
                                    <p:set>
                                      <p:cBhvr>
                                        <p:cTn id="72" dur="1" fill="hold">
                                          <p:stCondLst>
                                            <p:cond delay="0"/>
                                          </p:stCondLst>
                                        </p:cTn>
                                        <p:tgtEl>
                                          <p:spTgt spid="23"/>
                                        </p:tgtEl>
                                        <p:attrNameLst>
                                          <p:attrName>style.visibility</p:attrName>
                                        </p:attrNameLst>
                                      </p:cBhvr>
                                      <p:to>
                                        <p:strVal val="visible"/>
                                      </p:to>
                                    </p:set>
                                    <p:animEffect transition="in" filter="fade">
                                      <p:cBhvr>
                                        <p:cTn id="73" dur="1000"/>
                                        <p:tgtEl>
                                          <p:spTgt spid="23"/>
                                        </p:tgtEl>
                                      </p:cBhvr>
                                    </p:animEffect>
                                    <p:anim calcmode="lin" valueType="num">
                                      <p:cBhvr>
                                        <p:cTn id="74" dur="1000" fill="hold"/>
                                        <p:tgtEl>
                                          <p:spTgt spid="23"/>
                                        </p:tgtEl>
                                        <p:attrNameLst>
                                          <p:attrName>ppt_x</p:attrName>
                                        </p:attrNameLst>
                                      </p:cBhvr>
                                      <p:tavLst>
                                        <p:tav tm="0">
                                          <p:val>
                                            <p:strVal val="#ppt_x"/>
                                          </p:val>
                                        </p:tav>
                                        <p:tav tm="100000">
                                          <p:val>
                                            <p:strVal val="#ppt_x"/>
                                          </p:val>
                                        </p:tav>
                                      </p:tavLst>
                                    </p:anim>
                                    <p:anim calcmode="lin" valueType="num">
                                      <p:cBhvr>
                                        <p:cTn id="75" dur="1000" fill="hold"/>
                                        <p:tgtEl>
                                          <p:spTgt spid="23"/>
                                        </p:tgtEl>
                                        <p:attrNameLst>
                                          <p:attrName>ppt_y</p:attrName>
                                        </p:attrNameLst>
                                      </p:cBhvr>
                                      <p:tavLst>
                                        <p:tav tm="0">
                                          <p:val>
                                            <p:strVal val="#ppt_y+.1"/>
                                          </p:val>
                                        </p:tav>
                                        <p:tav tm="100000">
                                          <p:val>
                                            <p:strVal val="#ppt_y"/>
                                          </p:val>
                                        </p:tav>
                                      </p:tavLst>
                                    </p:anim>
                                  </p:childTnLst>
                                </p:cTn>
                              </p:par>
                            </p:childTnLst>
                          </p:cTn>
                        </p:par>
                        <p:par>
                          <p:cTn id="76" fill="hold">
                            <p:stCondLst>
                              <p:cond delay="18000"/>
                            </p:stCondLst>
                            <p:childTnLst>
                              <p:par>
                                <p:cTn id="77" presetID="42" presetClass="entr" presetSubtype="0" fill="hold" grpId="0" nodeType="afterEffect">
                                  <p:stCondLst>
                                    <p:cond delay="50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19500"/>
                            </p:stCondLst>
                            <p:childTnLst>
                              <p:par>
                                <p:cTn id="83" presetID="42" presetClass="entr" presetSubtype="0" fill="hold" grpId="0" nodeType="afterEffect">
                                  <p:stCondLst>
                                    <p:cond delay="50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21000"/>
                            </p:stCondLst>
                            <p:childTnLst>
                              <p:par>
                                <p:cTn id="89" presetID="42" presetClass="entr" presetSubtype="0" fill="hold" grpId="0" nodeType="afterEffect">
                                  <p:stCondLst>
                                    <p:cond delay="500"/>
                                  </p:stCondLst>
                                  <p:childTnLst>
                                    <p:set>
                                      <p:cBhvr>
                                        <p:cTn id="90" dur="1" fill="hold">
                                          <p:stCondLst>
                                            <p:cond delay="0"/>
                                          </p:stCondLst>
                                        </p:cTn>
                                        <p:tgtEl>
                                          <p:spTgt spid="26"/>
                                        </p:tgtEl>
                                        <p:attrNameLst>
                                          <p:attrName>style.visibility</p:attrName>
                                        </p:attrNameLst>
                                      </p:cBhvr>
                                      <p:to>
                                        <p:strVal val="visible"/>
                                      </p:to>
                                    </p:set>
                                    <p:animEffect transition="in" filter="fade">
                                      <p:cBhvr>
                                        <p:cTn id="91" dur="1000"/>
                                        <p:tgtEl>
                                          <p:spTgt spid="26"/>
                                        </p:tgtEl>
                                      </p:cBhvr>
                                    </p:animEffect>
                                    <p:anim calcmode="lin" valueType="num">
                                      <p:cBhvr>
                                        <p:cTn id="92" dur="1000" fill="hold"/>
                                        <p:tgtEl>
                                          <p:spTgt spid="26"/>
                                        </p:tgtEl>
                                        <p:attrNameLst>
                                          <p:attrName>ppt_x</p:attrName>
                                        </p:attrNameLst>
                                      </p:cBhvr>
                                      <p:tavLst>
                                        <p:tav tm="0">
                                          <p:val>
                                            <p:strVal val="#ppt_x"/>
                                          </p:val>
                                        </p:tav>
                                        <p:tav tm="100000">
                                          <p:val>
                                            <p:strVal val="#ppt_x"/>
                                          </p:val>
                                        </p:tav>
                                      </p:tavLst>
                                    </p:anim>
                                    <p:anim calcmode="lin" valueType="num">
                                      <p:cBhvr>
                                        <p:cTn id="93" dur="1000" fill="hold"/>
                                        <p:tgtEl>
                                          <p:spTgt spid="26"/>
                                        </p:tgtEl>
                                        <p:attrNameLst>
                                          <p:attrName>ppt_y</p:attrName>
                                        </p:attrNameLst>
                                      </p:cBhvr>
                                      <p:tavLst>
                                        <p:tav tm="0">
                                          <p:val>
                                            <p:strVal val="#ppt_y+.1"/>
                                          </p:val>
                                        </p:tav>
                                        <p:tav tm="100000">
                                          <p:val>
                                            <p:strVal val="#ppt_y"/>
                                          </p:val>
                                        </p:tav>
                                      </p:tavLst>
                                    </p:anim>
                                  </p:childTnLst>
                                </p:cTn>
                              </p:par>
                            </p:childTnLst>
                          </p:cTn>
                        </p:par>
                        <p:par>
                          <p:cTn id="94" fill="hold">
                            <p:stCondLst>
                              <p:cond delay="22500"/>
                            </p:stCondLst>
                            <p:childTnLst>
                              <p:par>
                                <p:cTn id="95" presetID="42" presetClass="entr" presetSubtype="0" fill="hold" grpId="0" nodeType="afterEffect">
                                  <p:stCondLst>
                                    <p:cond delay="500"/>
                                  </p:stCondLst>
                                  <p:childTnLst>
                                    <p:set>
                                      <p:cBhvr>
                                        <p:cTn id="96" dur="1" fill="hold">
                                          <p:stCondLst>
                                            <p:cond delay="0"/>
                                          </p:stCondLst>
                                        </p:cTn>
                                        <p:tgtEl>
                                          <p:spTgt spid="27"/>
                                        </p:tgtEl>
                                        <p:attrNameLst>
                                          <p:attrName>style.visibility</p:attrName>
                                        </p:attrNameLst>
                                      </p:cBhvr>
                                      <p:to>
                                        <p:strVal val="visible"/>
                                      </p:to>
                                    </p:set>
                                    <p:animEffect transition="in" filter="fade">
                                      <p:cBhvr>
                                        <p:cTn id="97" dur="1000"/>
                                        <p:tgtEl>
                                          <p:spTgt spid="27"/>
                                        </p:tgtEl>
                                      </p:cBhvr>
                                    </p:animEffect>
                                    <p:anim calcmode="lin" valueType="num">
                                      <p:cBhvr>
                                        <p:cTn id="98" dur="1000" fill="hold"/>
                                        <p:tgtEl>
                                          <p:spTgt spid="27"/>
                                        </p:tgtEl>
                                        <p:attrNameLst>
                                          <p:attrName>ppt_x</p:attrName>
                                        </p:attrNameLst>
                                      </p:cBhvr>
                                      <p:tavLst>
                                        <p:tav tm="0">
                                          <p:val>
                                            <p:strVal val="#ppt_x"/>
                                          </p:val>
                                        </p:tav>
                                        <p:tav tm="100000">
                                          <p:val>
                                            <p:strVal val="#ppt_x"/>
                                          </p:val>
                                        </p:tav>
                                      </p:tavLst>
                                    </p:anim>
                                    <p:anim calcmode="lin" valueType="num">
                                      <p:cBhvr>
                                        <p:cTn id="99" dur="1000" fill="hold"/>
                                        <p:tgtEl>
                                          <p:spTgt spid="27"/>
                                        </p:tgtEl>
                                        <p:attrNameLst>
                                          <p:attrName>ppt_y</p:attrName>
                                        </p:attrNameLst>
                                      </p:cBhvr>
                                      <p:tavLst>
                                        <p:tav tm="0">
                                          <p:val>
                                            <p:strVal val="#ppt_y+.1"/>
                                          </p:val>
                                        </p:tav>
                                        <p:tav tm="100000">
                                          <p:val>
                                            <p:strVal val="#ppt_y"/>
                                          </p:val>
                                        </p:tav>
                                      </p:tavLst>
                                    </p:anim>
                                  </p:childTnLst>
                                </p:cTn>
                              </p:par>
                            </p:childTnLst>
                          </p:cTn>
                        </p:par>
                        <p:par>
                          <p:cTn id="100" fill="hold">
                            <p:stCondLst>
                              <p:cond delay="24000"/>
                            </p:stCondLst>
                            <p:childTnLst>
                              <p:par>
                                <p:cTn id="101" presetID="42" presetClass="entr" presetSubtype="0" fill="hold" grpId="0" nodeType="afterEffect">
                                  <p:stCondLst>
                                    <p:cond delay="500"/>
                                  </p:stCondLst>
                                  <p:childTnLst>
                                    <p:set>
                                      <p:cBhvr>
                                        <p:cTn id="102" dur="1" fill="hold">
                                          <p:stCondLst>
                                            <p:cond delay="0"/>
                                          </p:stCondLst>
                                        </p:cTn>
                                        <p:tgtEl>
                                          <p:spTgt spid="28"/>
                                        </p:tgtEl>
                                        <p:attrNameLst>
                                          <p:attrName>style.visibility</p:attrName>
                                        </p:attrNameLst>
                                      </p:cBhvr>
                                      <p:to>
                                        <p:strVal val="visible"/>
                                      </p:to>
                                    </p:set>
                                    <p:animEffect transition="in" filter="fade">
                                      <p:cBhvr>
                                        <p:cTn id="103" dur="1000"/>
                                        <p:tgtEl>
                                          <p:spTgt spid="28"/>
                                        </p:tgtEl>
                                      </p:cBhvr>
                                    </p:animEffect>
                                    <p:anim calcmode="lin" valueType="num">
                                      <p:cBhvr>
                                        <p:cTn id="104" dur="1000" fill="hold"/>
                                        <p:tgtEl>
                                          <p:spTgt spid="28"/>
                                        </p:tgtEl>
                                        <p:attrNameLst>
                                          <p:attrName>ppt_x</p:attrName>
                                        </p:attrNameLst>
                                      </p:cBhvr>
                                      <p:tavLst>
                                        <p:tav tm="0">
                                          <p:val>
                                            <p:strVal val="#ppt_x"/>
                                          </p:val>
                                        </p:tav>
                                        <p:tav tm="100000">
                                          <p:val>
                                            <p:strVal val="#ppt_x"/>
                                          </p:val>
                                        </p:tav>
                                      </p:tavLst>
                                    </p:anim>
                                    <p:anim calcmode="lin" valueType="num">
                                      <p:cBhvr>
                                        <p:cTn id="105" dur="1000" fill="hold"/>
                                        <p:tgtEl>
                                          <p:spTgt spid="28"/>
                                        </p:tgtEl>
                                        <p:attrNameLst>
                                          <p:attrName>ppt_y</p:attrName>
                                        </p:attrNameLst>
                                      </p:cBhvr>
                                      <p:tavLst>
                                        <p:tav tm="0">
                                          <p:val>
                                            <p:strVal val="#ppt_y+.1"/>
                                          </p:val>
                                        </p:tav>
                                        <p:tav tm="100000">
                                          <p:val>
                                            <p:strVal val="#ppt_y"/>
                                          </p:val>
                                        </p:tav>
                                      </p:tavLst>
                                    </p:anim>
                                  </p:childTnLst>
                                </p:cTn>
                              </p:par>
                            </p:childTnLst>
                          </p:cTn>
                        </p:par>
                        <p:par>
                          <p:cTn id="106" fill="hold">
                            <p:stCondLst>
                              <p:cond delay="25500"/>
                            </p:stCondLst>
                            <p:childTnLst>
                              <p:par>
                                <p:cTn id="107" presetID="42" presetClass="entr" presetSubtype="0" fill="hold" grpId="0" nodeType="afterEffect">
                                  <p:stCondLst>
                                    <p:cond delay="100"/>
                                  </p:stCondLst>
                                  <p:childTnLst>
                                    <p:set>
                                      <p:cBhvr>
                                        <p:cTn id="108" dur="1" fill="hold">
                                          <p:stCondLst>
                                            <p:cond delay="0"/>
                                          </p:stCondLst>
                                        </p:cTn>
                                        <p:tgtEl>
                                          <p:spTgt spid="29"/>
                                        </p:tgtEl>
                                        <p:attrNameLst>
                                          <p:attrName>style.visibility</p:attrName>
                                        </p:attrNameLst>
                                      </p:cBhvr>
                                      <p:to>
                                        <p:strVal val="visible"/>
                                      </p:to>
                                    </p:set>
                                    <p:animEffect transition="in" filter="fade">
                                      <p:cBhvr>
                                        <p:cTn id="109" dur="1000"/>
                                        <p:tgtEl>
                                          <p:spTgt spid="29"/>
                                        </p:tgtEl>
                                      </p:cBhvr>
                                    </p:animEffect>
                                    <p:anim calcmode="lin" valueType="num">
                                      <p:cBhvr>
                                        <p:cTn id="110" dur="1000" fill="hold"/>
                                        <p:tgtEl>
                                          <p:spTgt spid="29"/>
                                        </p:tgtEl>
                                        <p:attrNameLst>
                                          <p:attrName>ppt_x</p:attrName>
                                        </p:attrNameLst>
                                      </p:cBhvr>
                                      <p:tavLst>
                                        <p:tav tm="0">
                                          <p:val>
                                            <p:strVal val="#ppt_x"/>
                                          </p:val>
                                        </p:tav>
                                        <p:tav tm="100000">
                                          <p:val>
                                            <p:strVal val="#ppt_x"/>
                                          </p:val>
                                        </p:tav>
                                      </p:tavLst>
                                    </p:anim>
                                    <p:anim calcmode="lin" valueType="num">
                                      <p:cBhvr>
                                        <p:cTn id="111" dur="1000" fill="hold"/>
                                        <p:tgtEl>
                                          <p:spTgt spid="29"/>
                                        </p:tgtEl>
                                        <p:attrNameLst>
                                          <p:attrName>ppt_y</p:attrName>
                                        </p:attrNameLst>
                                      </p:cBhvr>
                                      <p:tavLst>
                                        <p:tav tm="0">
                                          <p:val>
                                            <p:strVal val="#ppt_y+.1"/>
                                          </p:val>
                                        </p:tav>
                                        <p:tav tm="100000">
                                          <p:val>
                                            <p:strVal val="#ppt_y"/>
                                          </p:val>
                                        </p:tav>
                                      </p:tavLst>
                                    </p:anim>
                                  </p:childTnLst>
                                </p:cTn>
                              </p:par>
                              <p:par>
                                <p:cTn id="112" presetID="42" presetClass="entr" presetSubtype="0" fill="hold" grpId="0" nodeType="withEffect">
                                  <p:stCondLst>
                                    <p:cond delay="1400"/>
                                  </p:stCondLst>
                                  <p:childTnLst>
                                    <p:set>
                                      <p:cBhvr>
                                        <p:cTn id="113" dur="1" fill="hold">
                                          <p:stCondLst>
                                            <p:cond delay="0"/>
                                          </p:stCondLst>
                                        </p:cTn>
                                        <p:tgtEl>
                                          <p:spTgt spid="10"/>
                                        </p:tgtEl>
                                        <p:attrNameLst>
                                          <p:attrName>style.visibility</p:attrName>
                                        </p:attrNameLst>
                                      </p:cBhvr>
                                      <p:to>
                                        <p:strVal val="visible"/>
                                      </p:to>
                                    </p:set>
                                    <p:animEffect transition="in" filter="fade">
                                      <p:cBhvr>
                                        <p:cTn id="114" dur="1000"/>
                                        <p:tgtEl>
                                          <p:spTgt spid="10"/>
                                        </p:tgtEl>
                                      </p:cBhvr>
                                    </p:animEffect>
                                    <p:anim calcmode="lin" valueType="num">
                                      <p:cBhvr>
                                        <p:cTn id="115" dur="1000" fill="hold"/>
                                        <p:tgtEl>
                                          <p:spTgt spid="10"/>
                                        </p:tgtEl>
                                        <p:attrNameLst>
                                          <p:attrName>ppt_x</p:attrName>
                                        </p:attrNameLst>
                                      </p:cBhvr>
                                      <p:tavLst>
                                        <p:tav tm="0">
                                          <p:val>
                                            <p:strVal val="#ppt_x"/>
                                          </p:val>
                                        </p:tav>
                                        <p:tav tm="100000">
                                          <p:val>
                                            <p:strVal val="#ppt_x"/>
                                          </p:val>
                                        </p:tav>
                                      </p:tavLst>
                                    </p:anim>
                                    <p:anim calcmode="lin" valueType="num">
                                      <p:cBhvr>
                                        <p:cTn id="116" dur="1000" fill="hold"/>
                                        <p:tgtEl>
                                          <p:spTgt spid="10"/>
                                        </p:tgtEl>
                                        <p:attrNameLst>
                                          <p:attrName>ppt_y</p:attrName>
                                        </p:attrNameLst>
                                      </p:cBhvr>
                                      <p:tavLst>
                                        <p:tav tm="0">
                                          <p:val>
                                            <p:strVal val="#ppt_y+.1"/>
                                          </p:val>
                                        </p:tav>
                                        <p:tav tm="100000">
                                          <p:val>
                                            <p:strVal val="#ppt_y"/>
                                          </p:val>
                                        </p:tav>
                                      </p:tavLst>
                                    </p:anim>
                                  </p:childTnLst>
                                </p:cTn>
                              </p:par>
                              <p:par>
                                <p:cTn id="117" presetID="42" presetClass="entr" presetSubtype="0" fill="hold" grpId="0" nodeType="withEffect">
                                  <p:stCondLst>
                                    <p:cond delay="1500"/>
                                  </p:stCondLst>
                                  <p:childTnLst>
                                    <p:set>
                                      <p:cBhvr>
                                        <p:cTn id="118" dur="1" fill="hold">
                                          <p:stCondLst>
                                            <p:cond delay="0"/>
                                          </p:stCondLst>
                                        </p:cTn>
                                        <p:tgtEl>
                                          <p:spTgt spid="30"/>
                                        </p:tgtEl>
                                        <p:attrNameLst>
                                          <p:attrName>style.visibility</p:attrName>
                                        </p:attrNameLst>
                                      </p:cBhvr>
                                      <p:to>
                                        <p:strVal val="visible"/>
                                      </p:to>
                                    </p:set>
                                    <p:animEffect transition="in" filter="fade">
                                      <p:cBhvr>
                                        <p:cTn id="119" dur="1000"/>
                                        <p:tgtEl>
                                          <p:spTgt spid="30"/>
                                        </p:tgtEl>
                                      </p:cBhvr>
                                    </p:animEffect>
                                    <p:anim calcmode="lin" valueType="num">
                                      <p:cBhvr>
                                        <p:cTn id="120" dur="1000" fill="hold"/>
                                        <p:tgtEl>
                                          <p:spTgt spid="30"/>
                                        </p:tgtEl>
                                        <p:attrNameLst>
                                          <p:attrName>ppt_x</p:attrName>
                                        </p:attrNameLst>
                                      </p:cBhvr>
                                      <p:tavLst>
                                        <p:tav tm="0">
                                          <p:val>
                                            <p:strVal val="#ppt_x"/>
                                          </p:val>
                                        </p:tav>
                                        <p:tav tm="100000">
                                          <p:val>
                                            <p:strVal val="#ppt_x"/>
                                          </p:val>
                                        </p:tav>
                                      </p:tavLst>
                                    </p:anim>
                                    <p:anim calcmode="lin" valueType="num">
                                      <p:cBhvr>
                                        <p:cTn id="12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P spid="14" grpId="0" animBg="1"/>
      <p:bldP spid="15" grpId="0" animBg="1"/>
      <p:bldP spid="16" grpId="0" animBg="1"/>
      <p:bldP spid="17" grpId="0" animBg="1"/>
      <p:bldP spid="18"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10" grpId="0"/>
      <p:bldP spid="3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85800" y="457200"/>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400" smtClean="0">
                <a:solidFill>
                  <a:srgbClr val="FFFF00"/>
                </a:solidFill>
                <a:latin typeface="Times New Roman" panose="02020603050405020304" pitchFamily="18" charset="0"/>
                <a:cs typeface="Times New Roman" panose="02020603050405020304" pitchFamily="18" charset="0"/>
              </a:rPr>
              <a:t>  Gang Division	</a:t>
            </a:r>
            <a:endParaRPr lang="en-US" sz="5400" dirty="0">
              <a:solidFill>
                <a:srgbClr val="FFFF00"/>
              </a:solidFill>
              <a:latin typeface="Times New Roman" panose="02020603050405020304" pitchFamily="18" charset="0"/>
              <a:cs typeface="Times New Roman" panose="02020603050405020304" pitchFamily="18" charset="0"/>
            </a:endParaRPr>
          </a:p>
        </p:txBody>
      </p:sp>
      <p:sp>
        <p:nvSpPr>
          <p:cNvPr id="4" name="Subtitle 2"/>
          <p:cNvSpPr txBox="1">
            <a:spLocks/>
          </p:cNvSpPr>
          <p:nvPr/>
        </p:nvSpPr>
        <p:spPr>
          <a:xfrm>
            <a:off x="1371600" y="4724400"/>
            <a:ext cx="6400800" cy="17526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4000" dirty="0" smtClean="0">
                <a:solidFill>
                  <a:srgbClr val="FFFF00"/>
                </a:solidFill>
                <a:latin typeface="Times New Roman" panose="02020603050405020304" pitchFamily="18" charset="0"/>
                <a:cs typeface="Times New Roman" panose="02020603050405020304" pitchFamily="18" charset="0"/>
              </a:rPr>
              <a:t>END OF PRESENTATION</a:t>
            </a:r>
            <a:endParaRPr lang="en-US" sz="4000" dirty="0">
              <a:solidFill>
                <a:srgbClr val="FFFF00"/>
              </a:solidFill>
              <a:latin typeface="Times New Roman" panose="02020603050405020304" pitchFamily="18" charset="0"/>
              <a:cs typeface="Times New Roman" panose="02020603050405020304" pitchFamily="18" charset="0"/>
            </a:endParaRPr>
          </a:p>
        </p:txBody>
      </p:sp>
      <p:grpSp>
        <p:nvGrpSpPr>
          <p:cNvPr id="5" name="Group 4"/>
          <p:cNvGrpSpPr/>
          <p:nvPr/>
        </p:nvGrpSpPr>
        <p:grpSpPr>
          <a:xfrm>
            <a:off x="0" y="6019800"/>
            <a:ext cx="9144000" cy="838200"/>
            <a:chOff x="0" y="5676900"/>
            <a:chExt cx="9144000" cy="838200"/>
          </a:xfrm>
        </p:grpSpPr>
        <p:sp>
          <p:nvSpPr>
            <p:cNvPr id="6" name="Rectangle 5"/>
            <p:cNvSpPr/>
            <p:nvPr/>
          </p:nvSpPr>
          <p:spPr>
            <a:xfrm>
              <a:off x="0" y="5867400"/>
              <a:ext cx="9144000" cy="457200"/>
            </a:xfrm>
            <a:prstGeom prst="rect">
              <a:avLst/>
            </a:prstGeom>
            <a:solidFill>
              <a:srgbClr val="260CC4"/>
            </a:solidFill>
            <a:ln>
              <a:solidFill>
                <a:srgbClr val="260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7" name="Rectangle 6"/>
            <p:cNvSpPr/>
            <p:nvPr/>
          </p:nvSpPr>
          <p:spPr>
            <a:xfrm>
              <a:off x="0" y="6045201"/>
              <a:ext cx="9144000" cy="121919"/>
            </a:xfrm>
            <a:prstGeom prst="rect">
              <a:avLst/>
            </a:prstGeom>
            <a:solidFill>
              <a:srgbClr val="FFE500"/>
            </a:solidFill>
            <a:ln>
              <a:solidFill>
                <a:srgbClr val="260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8" name="Picture 2" descr="C:\Users\cponder\Desktop\HPD 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5676900"/>
              <a:ext cx="832612" cy="838200"/>
            </a:xfrm>
            <a:prstGeom prst="rect">
              <a:avLst/>
            </a:prstGeom>
            <a:noFill/>
            <a:extLst>
              <a:ext uri="{909E8E84-426E-40DD-AFC4-6F175D3DCCD1}">
                <a14:hiddenFill xmlns:a14="http://schemas.microsoft.com/office/drawing/2010/main">
                  <a:solidFill>
                    <a:srgbClr val="FFFFFF"/>
                  </a:solidFill>
                </a14:hiddenFill>
              </a:ext>
            </a:extLst>
          </p:spPr>
        </p:pic>
      </p:grpSp>
      <p:pic>
        <p:nvPicPr>
          <p:cNvPr id="9" name="Picture 2" descr="C:\Users\cponder\Desktop\HPD 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5850" y="1905000"/>
            <a:ext cx="1892300" cy="1905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2" name="Slide Number Placeholder 1"/>
          <p:cNvSpPr>
            <a:spLocks noGrp="1"/>
          </p:cNvSpPr>
          <p:nvPr>
            <p:ph type="sldNum" sz="quarter" idx="12"/>
          </p:nvPr>
        </p:nvSpPr>
        <p:spPr/>
        <p:txBody>
          <a:bodyPr/>
          <a:lstStyle/>
          <a:p>
            <a:fld id="{E8A8BAB4-986E-4569-8BF4-FC1A0A9BBCBE}" type="slidenum">
              <a:rPr lang="en-US" smtClean="0"/>
              <a:t>27</a:t>
            </a:fld>
            <a:endParaRPr lang="en-US"/>
          </a:p>
        </p:txBody>
      </p:sp>
    </p:spTree>
    <p:extLst>
      <p:ext uri="{BB962C8B-B14F-4D97-AF65-F5344CB8AC3E}">
        <p14:creationId xmlns:p14="http://schemas.microsoft.com/office/powerpoint/2010/main" val="206369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3000" fill="hold"/>
                                        <p:tgtEl>
                                          <p:spTgt spid="9"/>
                                        </p:tgtEl>
                                        <p:attrNameLst>
                                          <p:attrName>ppt_w</p:attrName>
                                        </p:attrNameLst>
                                      </p:cBhvr>
                                      <p:tavLst>
                                        <p:tav tm="0">
                                          <p:val>
                                            <p:fltVal val="0"/>
                                          </p:val>
                                        </p:tav>
                                        <p:tav tm="100000">
                                          <p:val>
                                            <p:strVal val="#ppt_w"/>
                                          </p:val>
                                        </p:tav>
                                      </p:tavLst>
                                    </p:anim>
                                    <p:anim calcmode="lin" valueType="num">
                                      <p:cBhvr>
                                        <p:cTn id="8" dur="3000" fill="hold"/>
                                        <p:tgtEl>
                                          <p:spTgt spid="9"/>
                                        </p:tgtEl>
                                        <p:attrNameLst>
                                          <p:attrName>ppt_h</p:attrName>
                                        </p:attrNameLst>
                                      </p:cBhvr>
                                      <p:tavLst>
                                        <p:tav tm="0">
                                          <p:val>
                                            <p:fltVal val="0"/>
                                          </p:val>
                                        </p:tav>
                                        <p:tav tm="100000">
                                          <p:val>
                                            <p:strVal val="#ppt_h"/>
                                          </p:val>
                                        </p:tav>
                                      </p:tavLst>
                                    </p:anim>
                                    <p:animEffect transition="in" filter="fade">
                                      <p:cBhvr>
                                        <p:cTn id="9" dur="3000"/>
                                        <p:tgtEl>
                                          <p:spTgt spid="9"/>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3000"/>
                                        <p:tgtEl>
                                          <p:spTgt spid="4"/>
                                        </p:tgtEl>
                                      </p:cBhvr>
                                    </p:animEffect>
                                    <p:anim calcmode="lin" valueType="num">
                                      <p:cBhvr>
                                        <p:cTn id="13" dur="3000" fill="hold"/>
                                        <p:tgtEl>
                                          <p:spTgt spid="4"/>
                                        </p:tgtEl>
                                        <p:attrNameLst>
                                          <p:attrName>ppt_x</p:attrName>
                                        </p:attrNameLst>
                                      </p:cBhvr>
                                      <p:tavLst>
                                        <p:tav tm="0">
                                          <p:val>
                                            <p:strVal val="#ppt_x"/>
                                          </p:val>
                                        </p:tav>
                                        <p:tav tm="100000">
                                          <p:val>
                                            <p:strVal val="#ppt_x"/>
                                          </p:val>
                                        </p:tav>
                                      </p:tavLst>
                                    </p:anim>
                                    <p:anim calcmode="lin" valueType="num">
                                      <p:cBhvr>
                                        <p:cTn id="14" dur="3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63118" y="76200"/>
            <a:ext cx="8229600" cy="1219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rgbClr val="FFFF00"/>
                </a:solidFill>
                <a:latin typeface="Times New Roman" panose="02020603050405020304" pitchFamily="18" charset="0"/>
                <a:cs typeface="Times New Roman" panose="02020603050405020304" pitchFamily="18" charset="0"/>
              </a:rPr>
              <a:t>Gang Division </a:t>
            </a:r>
            <a:r>
              <a:rPr lang="en-US" dirty="0" smtClean="0">
                <a:solidFill>
                  <a:srgbClr val="FFFF00"/>
                </a:solidFill>
                <a:latin typeface="Times New Roman" panose="02020603050405020304" pitchFamily="18" charset="0"/>
                <a:cs typeface="Times New Roman" panose="02020603050405020304" pitchFamily="18" charset="0"/>
              </a:rPr>
              <a:t/>
            </a:r>
            <a:br>
              <a:rPr lang="en-US" dirty="0" smtClean="0">
                <a:solidFill>
                  <a:srgbClr val="FFFF00"/>
                </a:solidFill>
                <a:latin typeface="Times New Roman" panose="02020603050405020304" pitchFamily="18" charset="0"/>
                <a:cs typeface="Times New Roman" panose="02020603050405020304" pitchFamily="18" charset="0"/>
              </a:rPr>
            </a:br>
            <a:r>
              <a:rPr lang="en-US" sz="3000" dirty="0" smtClean="0">
                <a:solidFill>
                  <a:srgbClr val="FFFF00"/>
                </a:solidFill>
                <a:latin typeface="Times New Roman" panose="02020603050405020304" pitchFamily="18" charset="0"/>
                <a:cs typeface="Times New Roman" panose="02020603050405020304" pitchFamily="18" charset="0"/>
              </a:rPr>
              <a:t>Texas Anti Gang Center </a:t>
            </a:r>
            <a:endParaRPr lang="en-US" sz="2700" dirty="0">
              <a:solidFill>
                <a:srgbClr val="FFFF00"/>
              </a:solidFill>
              <a:latin typeface="Times New Roman" panose="02020603050405020304" pitchFamily="18" charset="0"/>
              <a:cs typeface="Times New Roman" panose="02020603050405020304" pitchFamily="18" charset="0"/>
            </a:endParaRPr>
          </a:p>
        </p:txBody>
      </p:sp>
      <p:grpSp>
        <p:nvGrpSpPr>
          <p:cNvPr id="4" name="Group 3"/>
          <p:cNvGrpSpPr/>
          <p:nvPr/>
        </p:nvGrpSpPr>
        <p:grpSpPr>
          <a:xfrm>
            <a:off x="5918" y="6019800"/>
            <a:ext cx="9144000" cy="838200"/>
            <a:chOff x="0" y="5676900"/>
            <a:chExt cx="9144000" cy="838200"/>
          </a:xfrm>
        </p:grpSpPr>
        <p:sp>
          <p:nvSpPr>
            <p:cNvPr id="5" name="Rectangle 4"/>
            <p:cNvSpPr/>
            <p:nvPr/>
          </p:nvSpPr>
          <p:spPr>
            <a:xfrm>
              <a:off x="0" y="5867400"/>
              <a:ext cx="9144000" cy="457200"/>
            </a:xfrm>
            <a:prstGeom prst="rect">
              <a:avLst/>
            </a:prstGeom>
            <a:solidFill>
              <a:srgbClr val="260CC4"/>
            </a:solidFill>
            <a:ln>
              <a:solidFill>
                <a:srgbClr val="260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0" y="6045201"/>
              <a:ext cx="9144000" cy="121919"/>
            </a:xfrm>
            <a:prstGeom prst="rect">
              <a:avLst/>
            </a:prstGeom>
            <a:solidFill>
              <a:srgbClr val="FFE500"/>
            </a:solidFill>
            <a:ln>
              <a:solidFill>
                <a:srgbClr val="260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latin typeface="Times New Roman" panose="02020603050405020304" pitchFamily="18" charset="0"/>
                <a:cs typeface="Times New Roman" panose="02020603050405020304" pitchFamily="18" charset="0"/>
              </a:endParaRPr>
            </a:p>
          </p:txBody>
        </p:sp>
        <p:pic>
          <p:nvPicPr>
            <p:cNvPr id="7" name="Picture 2" descr="C:\Users\cponder\Desktop\HPD 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676900"/>
              <a:ext cx="832612" cy="838200"/>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Picture 3" descr="E:\New folder (4)\TAG partners.jp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99773" l="682" r="100000"/>
                    </a14:imgEffect>
                  </a14:imgLayer>
                </a14:imgProps>
              </a:ext>
              <a:ext uri="{28A0092B-C50C-407E-A947-70E740481C1C}">
                <a14:useLocalDpi xmlns:a14="http://schemas.microsoft.com/office/drawing/2010/main" val="0"/>
              </a:ext>
            </a:extLst>
          </a:blip>
          <a:srcRect/>
          <a:stretch>
            <a:fillRect/>
          </a:stretch>
        </p:blipFill>
        <p:spPr bwMode="auto">
          <a:xfrm>
            <a:off x="7010400" y="133535"/>
            <a:ext cx="167640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E:\New folder (4)\TAG Logo.jpg"/>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682" b="100000" l="1364" r="99091"/>
                    </a14:imgEffect>
                  </a14:imgLayer>
                </a14:imgProps>
              </a:ext>
              <a:ext uri="{28A0092B-C50C-407E-A947-70E740481C1C}">
                <a14:useLocalDpi xmlns:a14="http://schemas.microsoft.com/office/drawing/2010/main" val="0"/>
              </a:ext>
            </a:extLst>
          </a:blip>
          <a:srcRect/>
          <a:stretch>
            <a:fillRect/>
          </a:stretch>
        </p:blipFill>
        <p:spPr bwMode="auto">
          <a:xfrm>
            <a:off x="304800" y="133535"/>
            <a:ext cx="1676400" cy="16764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flipH="1">
            <a:off x="304799" y="1938284"/>
            <a:ext cx="8584187" cy="2031325"/>
          </a:xfrm>
          <a:prstGeom prst="rect">
            <a:avLst/>
          </a:prstGeom>
          <a:noFill/>
        </p:spPr>
        <p:txBody>
          <a:bodyPr wrap="square" rtlCol="0">
            <a:spAutoFit/>
          </a:bodyPr>
          <a:lstStyle/>
          <a:p>
            <a:r>
              <a:rPr lang="en-US" dirty="0" smtClean="0">
                <a:solidFill>
                  <a:srgbClr val="FFFF00"/>
                </a:solidFill>
                <a:latin typeface="Times New Roman" panose="02020603050405020304" pitchFamily="18" charset="0"/>
                <a:cs typeface="Times New Roman" panose="02020603050405020304" pitchFamily="18" charset="0"/>
              </a:rPr>
              <a:t>The TAG was created in 2012 through a $1.75 million grant from the Criminal Justice Division of the Governor’s Office. The funding  continues through present. The TAG mission is to fight violent criminal gangs and transnational criminal organizations. The TAG serves as a unified headquarters for  the proactive investigators, analysts and prosecutors from multiple federal, state and local agencies who routinely work joint investigations. </a:t>
            </a:r>
            <a:r>
              <a:rPr lang="en-US" dirty="0">
                <a:solidFill>
                  <a:srgbClr val="FFFF00"/>
                </a:solidFill>
                <a:latin typeface="Times New Roman" panose="02020603050405020304" pitchFamily="18" charset="0"/>
                <a:cs typeface="Times New Roman" panose="02020603050405020304" pitchFamily="18" charset="0"/>
              </a:rPr>
              <a:t> </a:t>
            </a:r>
            <a:r>
              <a:rPr lang="en-US" dirty="0" smtClean="0">
                <a:solidFill>
                  <a:srgbClr val="FFFF00"/>
                </a:solidFill>
                <a:latin typeface="Times New Roman" panose="02020603050405020304" pitchFamily="18" charset="0"/>
                <a:cs typeface="Times New Roman" panose="02020603050405020304" pitchFamily="18" charset="0"/>
              </a:rPr>
              <a:t>The HPD units assigned to TAG receive funding  from multiple sources.  </a:t>
            </a:r>
          </a:p>
          <a:p>
            <a:endParaRPr lang="en-US" dirty="0">
              <a:solidFill>
                <a:srgbClr val="FFFF00"/>
              </a:solidFill>
              <a:latin typeface="Times New Roman" panose="02020603050405020304" pitchFamily="18" charset="0"/>
              <a:cs typeface="Times New Roman" panose="02020603050405020304" pitchFamily="18" charset="0"/>
            </a:endParaRPr>
          </a:p>
        </p:txBody>
      </p:sp>
      <p:pic>
        <p:nvPicPr>
          <p:cNvPr id="5122"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8679" y="3809999"/>
            <a:ext cx="2712964" cy="2175491"/>
          </a:xfrm>
          <a:prstGeom prst="rect">
            <a:avLst/>
          </a:prstGeom>
          <a:ln w="88900" cap="sq" cmpd="thickThin">
            <a:solidFill>
              <a:srgbClr val="260CC4"/>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pic>
        <p:nvPicPr>
          <p:cNvPr id="7170"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34839" y="3837372"/>
            <a:ext cx="5356926" cy="2148118"/>
          </a:xfrm>
          <a:prstGeom prst="rect">
            <a:avLst/>
          </a:prstGeom>
          <a:ln w="88900" cap="sq" cmpd="thickThin">
            <a:solidFill>
              <a:srgbClr val="260CC4"/>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
        <p:nvSpPr>
          <p:cNvPr id="2" name="Slide Number Placeholder 1"/>
          <p:cNvSpPr>
            <a:spLocks noGrp="1"/>
          </p:cNvSpPr>
          <p:nvPr>
            <p:ph type="sldNum" sz="quarter" idx="12"/>
          </p:nvPr>
        </p:nvSpPr>
        <p:spPr/>
        <p:txBody>
          <a:bodyPr/>
          <a:lstStyle/>
          <a:p>
            <a:fld id="{E8A8BAB4-986E-4569-8BF4-FC1A0A9BBCBE}" type="slidenum">
              <a:rPr lang="en-US" smtClean="0"/>
              <a:t>3</a:t>
            </a:fld>
            <a:endParaRPr lang="en-US"/>
          </a:p>
        </p:txBody>
      </p:sp>
    </p:spTree>
    <p:extLst>
      <p:ext uri="{BB962C8B-B14F-4D97-AF65-F5344CB8AC3E}">
        <p14:creationId xmlns:p14="http://schemas.microsoft.com/office/powerpoint/2010/main" val="3144838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wheel(1)">
                                      <p:cBhvr>
                                        <p:cTn id="7" dur="2000"/>
                                        <p:tgtEl>
                                          <p:spTgt spid="5122"/>
                                        </p:tgtEl>
                                      </p:cBhvr>
                                    </p:animEffect>
                                  </p:childTnLst>
                                </p:cTn>
                              </p:par>
                              <p:par>
                                <p:cTn id="8" presetID="21" presetClass="entr" presetSubtype="1" fill="hold" nodeType="withEffect">
                                  <p:stCondLst>
                                    <p:cond delay="0"/>
                                  </p:stCondLst>
                                  <p:childTnLst>
                                    <p:set>
                                      <p:cBhvr>
                                        <p:cTn id="9" dur="1" fill="hold">
                                          <p:stCondLst>
                                            <p:cond delay="0"/>
                                          </p:stCondLst>
                                        </p:cTn>
                                        <p:tgtEl>
                                          <p:spTgt spid="7170"/>
                                        </p:tgtEl>
                                        <p:attrNameLst>
                                          <p:attrName>style.visibility</p:attrName>
                                        </p:attrNameLst>
                                      </p:cBhvr>
                                      <p:to>
                                        <p:strVal val="visible"/>
                                      </p:to>
                                    </p:set>
                                    <p:animEffect transition="in" filter="wheel(1)">
                                      <p:cBhvr>
                                        <p:cTn id="10" dur="20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63118" y="76200"/>
            <a:ext cx="8229600" cy="1219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rgbClr val="FFFF00"/>
                </a:solidFill>
                <a:latin typeface="Times New Roman" panose="02020603050405020304" pitchFamily="18" charset="0"/>
                <a:cs typeface="Times New Roman" panose="02020603050405020304" pitchFamily="18" charset="0"/>
              </a:rPr>
              <a:t>Gang Division </a:t>
            </a:r>
            <a:r>
              <a:rPr lang="en-US" dirty="0" smtClean="0">
                <a:solidFill>
                  <a:srgbClr val="FFFF00"/>
                </a:solidFill>
                <a:latin typeface="Times New Roman" panose="02020603050405020304" pitchFamily="18" charset="0"/>
                <a:cs typeface="Times New Roman" panose="02020603050405020304" pitchFamily="18" charset="0"/>
              </a:rPr>
              <a:t/>
            </a:r>
            <a:br>
              <a:rPr lang="en-US" dirty="0" smtClean="0">
                <a:solidFill>
                  <a:srgbClr val="FFFF00"/>
                </a:solidFill>
                <a:latin typeface="Times New Roman" panose="02020603050405020304" pitchFamily="18" charset="0"/>
                <a:cs typeface="Times New Roman" panose="02020603050405020304" pitchFamily="18" charset="0"/>
              </a:rPr>
            </a:br>
            <a:r>
              <a:rPr lang="en-US" sz="3000" dirty="0" smtClean="0">
                <a:solidFill>
                  <a:srgbClr val="FFFF00"/>
                </a:solidFill>
                <a:latin typeface="Times New Roman" panose="02020603050405020304" pitchFamily="18" charset="0"/>
                <a:cs typeface="Times New Roman" panose="02020603050405020304" pitchFamily="18" charset="0"/>
              </a:rPr>
              <a:t>Proactive Investigators</a:t>
            </a:r>
            <a:endParaRPr lang="en-US" sz="2700" dirty="0">
              <a:solidFill>
                <a:srgbClr val="FFFF00"/>
              </a:solidFill>
              <a:latin typeface="Times New Roman" panose="02020603050405020304" pitchFamily="18" charset="0"/>
              <a:cs typeface="Times New Roman" panose="02020603050405020304" pitchFamily="18" charset="0"/>
            </a:endParaRPr>
          </a:p>
        </p:txBody>
      </p:sp>
      <p:grpSp>
        <p:nvGrpSpPr>
          <p:cNvPr id="4" name="Group 3"/>
          <p:cNvGrpSpPr/>
          <p:nvPr/>
        </p:nvGrpSpPr>
        <p:grpSpPr>
          <a:xfrm>
            <a:off x="5918" y="6019800"/>
            <a:ext cx="9144000" cy="838200"/>
            <a:chOff x="0" y="5676900"/>
            <a:chExt cx="9144000" cy="838200"/>
          </a:xfrm>
        </p:grpSpPr>
        <p:sp>
          <p:nvSpPr>
            <p:cNvPr id="5" name="Rectangle 4"/>
            <p:cNvSpPr/>
            <p:nvPr/>
          </p:nvSpPr>
          <p:spPr>
            <a:xfrm>
              <a:off x="0" y="5867400"/>
              <a:ext cx="9144000" cy="457200"/>
            </a:xfrm>
            <a:prstGeom prst="rect">
              <a:avLst/>
            </a:prstGeom>
            <a:solidFill>
              <a:srgbClr val="260CC4"/>
            </a:solidFill>
            <a:ln>
              <a:solidFill>
                <a:srgbClr val="260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0" y="6045201"/>
              <a:ext cx="9144000" cy="121919"/>
            </a:xfrm>
            <a:prstGeom prst="rect">
              <a:avLst/>
            </a:prstGeom>
            <a:solidFill>
              <a:srgbClr val="FFE500"/>
            </a:solidFill>
            <a:ln>
              <a:solidFill>
                <a:srgbClr val="260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latin typeface="Times New Roman" panose="02020603050405020304" pitchFamily="18" charset="0"/>
                <a:cs typeface="Times New Roman" panose="02020603050405020304" pitchFamily="18" charset="0"/>
              </a:endParaRPr>
            </a:p>
          </p:txBody>
        </p:sp>
        <p:pic>
          <p:nvPicPr>
            <p:cNvPr id="7" name="Picture 2" descr="C:\Users\cponder\Desktop\HPD 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5676900"/>
              <a:ext cx="832612" cy="838200"/>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p:cNvSpPr txBox="1"/>
          <p:nvPr/>
        </p:nvSpPr>
        <p:spPr>
          <a:xfrm>
            <a:off x="352674" y="1359604"/>
            <a:ext cx="1711376" cy="584775"/>
          </a:xfrm>
          <a:prstGeom prst="rect">
            <a:avLst/>
          </a:prstGeom>
          <a:noFill/>
        </p:spPr>
        <p:txBody>
          <a:bodyPr wrap="square" rtlCol="0">
            <a:spAutoFit/>
          </a:bodyPr>
          <a:lstStyle/>
          <a:p>
            <a:r>
              <a:rPr lang="en-US" sz="3200" dirty="0" smtClean="0">
                <a:solidFill>
                  <a:srgbClr val="FFE500"/>
                </a:solidFill>
                <a:latin typeface="Times New Roman" panose="02020603050405020304" pitchFamily="18" charset="0"/>
                <a:cs typeface="Times New Roman" panose="02020603050405020304" pitchFamily="18" charset="0"/>
              </a:rPr>
              <a:t>Staffing:</a:t>
            </a:r>
            <a:endParaRPr lang="en-US" sz="3200" dirty="0">
              <a:solidFill>
                <a:srgbClr val="FFE5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1870962" y="1353089"/>
            <a:ext cx="4495800" cy="1077218"/>
          </a:xfrm>
          <a:prstGeom prst="rect">
            <a:avLst/>
          </a:prstGeom>
          <a:noFill/>
        </p:spPr>
        <p:txBody>
          <a:bodyPr wrap="square" rtlCol="0">
            <a:spAutoFit/>
          </a:bodyPr>
          <a:lstStyle/>
          <a:p>
            <a:r>
              <a:rPr lang="en-US" sz="3200" dirty="0" smtClean="0">
                <a:solidFill>
                  <a:srgbClr val="FF0000"/>
                </a:solidFill>
                <a:latin typeface="Times New Roman" panose="02020603050405020304" pitchFamily="18" charset="0"/>
                <a:cs typeface="Times New Roman" panose="02020603050405020304" pitchFamily="18" charset="0"/>
              </a:rPr>
              <a:t>1 Lieutenant, 3 Sergeants, </a:t>
            </a:r>
          </a:p>
          <a:p>
            <a:r>
              <a:rPr lang="en-US" sz="3200" dirty="0" smtClean="0">
                <a:solidFill>
                  <a:srgbClr val="FF0000"/>
                </a:solidFill>
                <a:latin typeface="Times New Roman" panose="02020603050405020304" pitchFamily="18" charset="0"/>
                <a:cs typeface="Times New Roman" panose="02020603050405020304" pitchFamily="18" charset="0"/>
              </a:rPr>
              <a:t>12 Officers</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321070" y="2868966"/>
            <a:ext cx="5783808" cy="1200329"/>
          </a:xfrm>
          <a:prstGeom prst="rect">
            <a:avLst/>
          </a:prstGeom>
          <a:noFill/>
        </p:spPr>
        <p:txBody>
          <a:bodyPr wrap="square" rtlCol="0">
            <a:spAutoFit/>
          </a:bodyPr>
          <a:lstStyle/>
          <a:p>
            <a:pPr marL="285750" indent="-285750">
              <a:buFont typeface="Arial" panose="020B0604020202020204" pitchFamily="34" charset="0"/>
              <a:buChar char="•"/>
            </a:pPr>
            <a:r>
              <a:rPr lang="en-US" dirty="0" smtClean="0">
                <a:solidFill>
                  <a:srgbClr val="FFE500"/>
                </a:solidFill>
                <a:latin typeface="Times New Roman" panose="02020603050405020304" pitchFamily="18" charset="0"/>
                <a:cs typeface="Times New Roman" panose="02020603050405020304" pitchFamily="18" charset="0"/>
              </a:rPr>
              <a:t>Plain clothes and unmarked vehicles</a:t>
            </a:r>
          </a:p>
          <a:p>
            <a:pPr marL="285750" indent="-285750">
              <a:buFont typeface="Arial" panose="020B0604020202020204" pitchFamily="34" charset="0"/>
              <a:buChar char="•"/>
            </a:pPr>
            <a:r>
              <a:rPr lang="en-US" dirty="0">
                <a:solidFill>
                  <a:srgbClr val="FFE500"/>
                </a:solidFill>
                <a:latin typeface="Times New Roman" panose="02020603050405020304" pitchFamily="18" charset="0"/>
                <a:cs typeface="Times New Roman" panose="02020603050405020304" pitchFamily="18" charset="0"/>
              </a:rPr>
              <a:t>O</a:t>
            </a:r>
            <a:r>
              <a:rPr lang="en-US" dirty="0" smtClean="0">
                <a:solidFill>
                  <a:srgbClr val="FFE500"/>
                </a:solidFill>
                <a:latin typeface="Times New Roman" panose="02020603050405020304" pitchFamily="18" charset="0"/>
                <a:cs typeface="Times New Roman" panose="02020603050405020304" pitchFamily="18" charset="0"/>
              </a:rPr>
              <a:t>ften partner with federal, state or local agencies to conduct joint investigations</a:t>
            </a:r>
          </a:p>
          <a:p>
            <a:pPr marL="285750" indent="-285750">
              <a:buFont typeface="Arial" panose="020B0604020202020204" pitchFamily="34" charset="0"/>
              <a:buChar char="•"/>
            </a:pPr>
            <a:r>
              <a:rPr lang="en-US" dirty="0" smtClean="0">
                <a:solidFill>
                  <a:srgbClr val="FFE500"/>
                </a:solidFill>
                <a:latin typeface="Times New Roman" panose="02020603050405020304" pitchFamily="18" charset="0"/>
                <a:cs typeface="Times New Roman" panose="02020603050405020304" pitchFamily="18" charset="0"/>
              </a:rPr>
              <a:t>Prosecutions at both the state and federal level</a:t>
            </a:r>
          </a:p>
        </p:txBody>
      </p:sp>
      <p:sp>
        <p:nvSpPr>
          <p:cNvPr id="11" name="Rectangle 10"/>
          <p:cNvSpPr/>
          <p:nvPr/>
        </p:nvSpPr>
        <p:spPr>
          <a:xfrm>
            <a:off x="321070" y="3962722"/>
            <a:ext cx="8630574" cy="1754326"/>
          </a:xfrm>
          <a:prstGeom prst="rect">
            <a:avLst/>
          </a:prstGeom>
        </p:spPr>
        <p:txBody>
          <a:bodyPr wrap="square">
            <a:spAutoFit/>
          </a:bodyPr>
          <a:lstStyle/>
          <a:p>
            <a:pPr marL="285750" indent="-285750">
              <a:buFont typeface="Arial" panose="020B0604020202020204" pitchFamily="34" charset="0"/>
              <a:buChar char="•"/>
            </a:pPr>
            <a:r>
              <a:rPr lang="en-US" dirty="0">
                <a:solidFill>
                  <a:srgbClr val="FFE500"/>
                </a:solidFill>
                <a:latin typeface="Times New Roman" panose="02020603050405020304" pitchFamily="18" charset="0"/>
                <a:cs typeface="Times New Roman" panose="02020603050405020304" pitchFamily="18" charset="0"/>
              </a:rPr>
              <a:t>Use of sophisticated investigative techniques such as tracking devices, pen registers, communications intercepts, use of </a:t>
            </a:r>
            <a:r>
              <a:rPr lang="en-US" dirty="0" smtClean="0">
                <a:solidFill>
                  <a:srgbClr val="FFE500"/>
                </a:solidFill>
                <a:latin typeface="Times New Roman" panose="02020603050405020304" pitchFamily="18" charset="0"/>
                <a:cs typeface="Times New Roman" panose="02020603050405020304" pitchFamily="18" charset="0"/>
              </a:rPr>
              <a:t>informants, link analysis</a:t>
            </a:r>
            <a:endParaRPr lang="en-US" dirty="0">
              <a:solidFill>
                <a:srgbClr val="FFE500"/>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solidFill>
                  <a:srgbClr val="FFE500"/>
                </a:solidFill>
                <a:latin typeface="Times New Roman" panose="02020603050405020304" pitchFamily="18" charset="0"/>
                <a:cs typeface="Times New Roman" panose="02020603050405020304" pitchFamily="18" charset="0"/>
              </a:rPr>
              <a:t>Investigations routinely result in multi-defendant prosecutions with an abundance of evidence and background as opposed to traditional reactive investigations which are often limited to the scope of a single criminal event </a:t>
            </a:r>
          </a:p>
          <a:p>
            <a:pPr marL="285750" indent="-285750">
              <a:buFont typeface="Arial" panose="020B0604020202020204" pitchFamily="34" charset="0"/>
              <a:buChar char="•"/>
            </a:pPr>
            <a:r>
              <a:rPr lang="en-US" dirty="0" smtClean="0">
                <a:solidFill>
                  <a:srgbClr val="FFE500"/>
                </a:solidFill>
                <a:latin typeface="Times New Roman" panose="02020603050405020304" pitchFamily="18" charset="0"/>
                <a:cs typeface="Times New Roman" panose="02020603050405020304" pitchFamily="18" charset="0"/>
              </a:rPr>
              <a:t>Funded </a:t>
            </a:r>
            <a:r>
              <a:rPr lang="en-US" dirty="0">
                <a:solidFill>
                  <a:srgbClr val="FFE500"/>
                </a:solidFill>
                <a:latin typeface="Times New Roman" panose="02020603050405020304" pitchFamily="18" charset="0"/>
                <a:cs typeface="Times New Roman" panose="02020603050405020304" pitchFamily="18" charset="0"/>
              </a:rPr>
              <a:t>by </a:t>
            </a:r>
            <a:r>
              <a:rPr lang="en-US" dirty="0" err="1" smtClean="0">
                <a:solidFill>
                  <a:srgbClr val="FFE500"/>
                </a:solidFill>
                <a:latin typeface="Times New Roman" panose="02020603050405020304" pitchFamily="18" charset="0"/>
                <a:cs typeface="Times New Roman" panose="02020603050405020304" pitchFamily="18" charset="0"/>
              </a:rPr>
              <a:t>HIDTA</a:t>
            </a:r>
            <a:endParaRPr lang="en-US" dirty="0">
              <a:solidFill>
                <a:srgbClr val="FFE500"/>
              </a:solidFill>
              <a:latin typeface="Times New Roman" panose="02020603050405020304" pitchFamily="18" charset="0"/>
              <a:cs typeface="Times New Roman" panose="02020603050405020304" pitchFamily="18" charset="0"/>
            </a:endParaRP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7057" y="1244063"/>
            <a:ext cx="2414587" cy="2577254"/>
          </a:xfrm>
          <a:prstGeom prst="rect">
            <a:avLst/>
          </a:prstGeom>
          <a:ln w="88900" cap="sq" cmpd="thickThin">
            <a:solidFill>
              <a:srgbClr val="260CC4"/>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
        <p:nvSpPr>
          <p:cNvPr id="12" name="Rectangle 11"/>
          <p:cNvSpPr/>
          <p:nvPr/>
        </p:nvSpPr>
        <p:spPr>
          <a:xfrm>
            <a:off x="6629400" y="1828800"/>
            <a:ext cx="381000" cy="10861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5" name="Rectangle 14"/>
          <p:cNvSpPr/>
          <p:nvPr/>
        </p:nvSpPr>
        <p:spPr>
          <a:xfrm>
            <a:off x="6725575" y="2544089"/>
            <a:ext cx="381000" cy="10861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6" name="Rectangle 15"/>
          <p:cNvSpPr/>
          <p:nvPr/>
        </p:nvSpPr>
        <p:spPr>
          <a:xfrm>
            <a:off x="6747770" y="3385751"/>
            <a:ext cx="381000" cy="10861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7" name="Rectangle 16"/>
          <p:cNvSpPr/>
          <p:nvPr/>
        </p:nvSpPr>
        <p:spPr>
          <a:xfrm>
            <a:off x="7094738" y="2544089"/>
            <a:ext cx="381000" cy="10861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8" name="Rectangle 17"/>
          <p:cNvSpPr/>
          <p:nvPr/>
        </p:nvSpPr>
        <p:spPr>
          <a:xfrm>
            <a:off x="6767374" y="2913356"/>
            <a:ext cx="381000" cy="10861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9" name="Rectangle 18"/>
          <p:cNvSpPr/>
          <p:nvPr/>
        </p:nvSpPr>
        <p:spPr>
          <a:xfrm>
            <a:off x="7157993" y="2913325"/>
            <a:ext cx="381000" cy="10861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0" name="Rectangle 19"/>
          <p:cNvSpPr/>
          <p:nvPr/>
        </p:nvSpPr>
        <p:spPr>
          <a:xfrm>
            <a:off x="7149855" y="3387231"/>
            <a:ext cx="381000" cy="10861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3" name="TextBox 12"/>
          <p:cNvSpPr txBox="1"/>
          <p:nvPr/>
        </p:nvSpPr>
        <p:spPr>
          <a:xfrm>
            <a:off x="317162" y="2598397"/>
            <a:ext cx="5438526" cy="369332"/>
          </a:xfrm>
          <a:prstGeom prst="rect">
            <a:avLst/>
          </a:prstGeom>
          <a:noFill/>
        </p:spPr>
        <p:txBody>
          <a:bodyPr wrap="square" rtlCol="0">
            <a:spAutoFit/>
          </a:bodyPr>
          <a:lstStyle/>
          <a:p>
            <a:pPr marL="285750" indent="-285750">
              <a:buFont typeface="Arial" panose="020B0604020202020204" pitchFamily="34" charset="0"/>
              <a:buChar char="•"/>
            </a:pPr>
            <a:r>
              <a:rPr lang="en-US" dirty="0" smtClean="0">
                <a:solidFill>
                  <a:srgbClr val="FFE500"/>
                </a:solidFill>
                <a:latin typeface="Times New Roman" panose="02020603050405020304" pitchFamily="18" charset="0"/>
                <a:cs typeface="Times New Roman" panose="02020603050405020304" pitchFamily="18" charset="0"/>
              </a:rPr>
              <a:t>Long term, complex conspiracy investigations </a:t>
            </a:r>
            <a:endParaRPr lang="en-US" dirty="0">
              <a:solidFill>
                <a:srgbClr val="FFE5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762000" y="5704212"/>
            <a:ext cx="6248400" cy="523220"/>
          </a:xfrm>
          <a:prstGeom prst="rect">
            <a:avLst/>
          </a:prstGeom>
        </p:spPr>
        <p:txBody>
          <a:bodyPr wrap="square">
            <a:spAutoFit/>
          </a:bodyPr>
          <a:lstStyle/>
          <a:p>
            <a:pPr marL="457200" indent="-457200" algn="ctr">
              <a:buFont typeface="Arial" panose="020B0604020202020204" pitchFamily="34" charset="0"/>
              <a:buChar char="•"/>
            </a:pPr>
            <a:r>
              <a:rPr lang="en-US" sz="2800" dirty="0">
                <a:solidFill>
                  <a:srgbClr val="FF0000"/>
                </a:solidFill>
                <a:latin typeface="Times New Roman" panose="02020603050405020304" pitchFamily="18" charset="0"/>
                <a:cs typeface="Times New Roman" panose="02020603050405020304" pitchFamily="18" charset="0"/>
              </a:rPr>
              <a:t>INTELLIGENCE DRIVEN</a:t>
            </a:r>
          </a:p>
        </p:txBody>
      </p:sp>
      <p:sp>
        <p:nvSpPr>
          <p:cNvPr id="14" name="Slide Number Placeholder 13"/>
          <p:cNvSpPr>
            <a:spLocks noGrp="1"/>
          </p:cNvSpPr>
          <p:nvPr>
            <p:ph type="sldNum" sz="quarter" idx="12"/>
          </p:nvPr>
        </p:nvSpPr>
        <p:spPr/>
        <p:txBody>
          <a:bodyPr/>
          <a:lstStyle/>
          <a:p>
            <a:fld id="{E8A8BAB4-986E-4569-8BF4-FC1A0A9BBCBE}" type="slidenum">
              <a:rPr lang="en-US" smtClean="0"/>
              <a:t>4</a:t>
            </a:fld>
            <a:endParaRPr lang="en-US"/>
          </a:p>
        </p:txBody>
      </p:sp>
    </p:spTree>
    <p:extLst>
      <p:ext uri="{BB962C8B-B14F-4D97-AF65-F5344CB8AC3E}">
        <p14:creationId xmlns:p14="http://schemas.microsoft.com/office/powerpoint/2010/main" val="508727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500"/>
                                        <p:tgtEl>
                                          <p:spTgt spid="9"/>
                                        </p:tgtEl>
                                      </p:cBhvr>
                                    </p:animEffect>
                                  </p:childTnLst>
                                </p:cTn>
                              </p:par>
                              <p:par>
                                <p:cTn id="8" presetID="10" presetClass="entr" presetSubtype="0" fill="hold" nodeType="withEffect">
                                  <p:stCondLst>
                                    <p:cond delay="1000"/>
                                  </p:stCondLst>
                                  <p:childTnLst>
                                    <p:set>
                                      <p:cBhvr>
                                        <p:cTn id="9" dur="1" fill="hold">
                                          <p:stCondLst>
                                            <p:cond delay="0"/>
                                          </p:stCondLst>
                                        </p:cTn>
                                        <p:tgtEl>
                                          <p:spTgt spid="3075"/>
                                        </p:tgtEl>
                                        <p:attrNameLst>
                                          <p:attrName>style.visibility</p:attrName>
                                        </p:attrNameLst>
                                      </p:cBhvr>
                                      <p:to>
                                        <p:strVal val="visible"/>
                                      </p:to>
                                    </p:set>
                                    <p:animEffect transition="in" filter="fade">
                                      <p:cBhvr>
                                        <p:cTn id="10" dur="1500"/>
                                        <p:tgtEl>
                                          <p:spTgt spid="3075"/>
                                        </p:tgtEl>
                                      </p:cBhvr>
                                    </p:animEffect>
                                  </p:childTnLst>
                                </p:cTn>
                              </p:par>
                            </p:childTnLst>
                          </p:cTn>
                        </p:par>
                        <p:par>
                          <p:cTn id="11" fill="hold">
                            <p:stCondLst>
                              <p:cond delay="2500"/>
                            </p:stCondLst>
                            <p:childTnLst>
                              <p:par>
                                <p:cTn id="12" presetID="31" presetClass="entr" presetSubtype="0" fill="hold" grpId="0" nodeType="afterEffect">
                                  <p:stCondLst>
                                    <p:cond delay="2000"/>
                                  </p:stCondLst>
                                  <p:childTnLst>
                                    <p:set>
                                      <p:cBhvr>
                                        <p:cTn id="13" dur="1" fill="hold">
                                          <p:stCondLst>
                                            <p:cond delay="0"/>
                                          </p:stCondLst>
                                        </p:cTn>
                                        <p:tgtEl>
                                          <p:spTgt spid="2"/>
                                        </p:tgtEl>
                                        <p:attrNameLst>
                                          <p:attrName>style.visibility</p:attrName>
                                        </p:attrNameLst>
                                      </p:cBhvr>
                                      <p:to>
                                        <p:strVal val="visible"/>
                                      </p:to>
                                    </p:set>
                                    <p:anim calcmode="lin" valueType="num">
                                      <p:cBhvr>
                                        <p:cTn id="14" dur="2000" fill="hold"/>
                                        <p:tgtEl>
                                          <p:spTgt spid="2"/>
                                        </p:tgtEl>
                                        <p:attrNameLst>
                                          <p:attrName>ppt_w</p:attrName>
                                        </p:attrNameLst>
                                      </p:cBhvr>
                                      <p:tavLst>
                                        <p:tav tm="0">
                                          <p:val>
                                            <p:fltVal val="0"/>
                                          </p:val>
                                        </p:tav>
                                        <p:tav tm="100000">
                                          <p:val>
                                            <p:strVal val="#ppt_w"/>
                                          </p:val>
                                        </p:tav>
                                      </p:tavLst>
                                    </p:anim>
                                    <p:anim calcmode="lin" valueType="num">
                                      <p:cBhvr>
                                        <p:cTn id="15" dur="2000" fill="hold"/>
                                        <p:tgtEl>
                                          <p:spTgt spid="2"/>
                                        </p:tgtEl>
                                        <p:attrNameLst>
                                          <p:attrName>ppt_h</p:attrName>
                                        </p:attrNameLst>
                                      </p:cBhvr>
                                      <p:tavLst>
                                        <p:tav tm="0">
                                          <p:val>
                                            <p:fltVal val="0"/>
                                          </p:val>
                                        </p:tav>
                                        <p:tav tm="100000">
                                          <p:val>
                                            <p:strVal val="#ppt_h"/>
                                          </p:val>
                                        </p:tav>
                                      </p:tavLst>
                                    </p:anim>
                                    <p:anim calcmode="lin" valueType="num">
                                      <p:cBhvr>
                                        <p:cTn id="16" dur="2000" fill="hold"/>
                                        <p:tgtEl>
                                          <p:spTgt spid="2"/>
                                        </p:tgtEl>
                                        <p:attrNameLst>
                                          <p:attrName>style.rotation</p:attrName>
                                        </p:attrNameLst>
                                      </p:cBhvr>
                                      <p:tavLst>
                                        <p:tav tm="0">
                                          <p:val>
                                            <p:fltVal val="90"/>
                                          </p:val>
                                        </p:tav>
                                        <p:tav tm="100000">
                                          <p:val>
                                            <p:fltVal val="0"/>
                                          </p:val>
                                        </p:tav>
                                      </p:tavLst>
                                    </p:anim>
                                    <p:animEffect transition="in" filter="fade">
                                      <p:cBhvr>
                                        <p:cTn id="1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63118" y="76200"/>
            <a:ext cx="8229600" cy="1219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rgbClr val="FFFF00"/>
                </a:solidFill>
                <a:latin typeface="Times New Roman" panose="02020603050405020304" pitchFamily="18" charset="0"/>
                <a:cs typeface="Times New Roman" panose="02020603050405020304" pitchFamily="18" charset="0"/>
              </a:rPr>
              <a:t>Gang Division </a:t>
            </a:r>
            <a:r>
              <a:rPr lang="en-US" dirty="0" smtClean="0">
                <a:solidFill>
                  <a:srgbClr val="FFFF00"/>
                </a:solidFill>
                <a:latin typeface="Times New Roman" panose="02020603050405020304" pitchFamily="18" charset="0"/>
                <a:cs typeface="Times New Roman" panose="02020603050405020304" pitchFamily="18" charset="0"/>
              </a:rPr>
              <a:t/>
            </a:r>
            <a:br>
              <a:rPr lang="en-US" dirty="0" smtClean="0">
                <a:solidFill>
                  <a:srgbClr val="FFFF00"/>
                </a:solidFill>
                <a:latin typeface="Times New Roman" panose="02020603050405020304" pitchFamily="18" charset="0"/>
                <a:cs typeface="Times New Roman" panose="02020603050405020304" pitchFamily="18" charset="0"/>
              </a:rPr>
            </a:br>
            <a:r>
              <a:rPr lang="en-US" sz="3000" dirty="0">
                <a:solidFill>
                  <a:srgbClr val="FFFF00"/>
                </a:solidFill>
                <a:latin typeface="Times New Roman" panose="02020603050405020304" pitchFamily="18" charset="0"/>
                <a:cs typeface="Times New Roman" panose="02020603050405020304" pitchFamily="18" charset="0"/>
              </a:rPr>
              <a:t>G</a:t>
            </a:r>
            <a:r>
              <a:rPr lang="en-US" sz="3000" dirty="0" smtClean="0">
                <a:solidFill>
                  <a:srgbClr val="FFFF00"/>
                </a:solidFill>
                <a:latin typeface="Times New Roman" panose="02020603050405020304" pitchFamily="18" charset="0"/>
                <a:cs typeface="Times New Roman" panose="02020603050405020304" pitchFamily="18" charset="0"/>
              </a:rPr>
              <a:t>ang Intelligence Unit</a:t>
            </a:r>
            <a:endParaRPr lang="en-US" sz="2700" dirty="0">
              <a:solidFill>
                <a:srgbClr val="FFFF00"/>
              </a:solidFill>
              <a:latin typeface="Times New Roman" panose="02020603050405020304" pitchFamily="18" charset="0"/>
              <a:cs typeface="Times New Roman" panose="02020603050405020304" pitchFamily="18" charset="0"/>
            </a:endParaRPr>
          </a:p>
        </p:txBody>
      </p:sp>
      <p:grpSp>
        <p:nvGrpSpPr>
          <p:cNvPr id="4" name="Group 3"/>
          <p:cNvGrpSpPr/>
          <p:nvPr/>
        </p:nvGrpSpPr>
        <p:grpSpPr>
          <a:xfrm>
            <a:off x="5918" y="6019800"/>
            <a:ext cx="9144000" cy="838200"/>
            <a:chOff x="0" y="5676900"/>
            <a:chExt cx="9144000" cy="838200"/>
          </a:xfrm>
        </p:grpSpPr>
        <p:sp>
          <p:nvSpPr>
            <p:cNvPr id="5" name="Rectangle 4"/>
            <p:cNvSpPr/>
            <p:nvPr/>
          </p:nvSpPr>
          <p:spPr>
            <a:xfrm>
              <a:off x="0" y="5867400"/>
              <a:ext cx="9144000" cy="457200"/>
            </a:xfrm>
            <a:prstGeom prst="rect">
              <a:avLst/>
            </a:prstGeom>
            <a:solidFill>
              <a:srgbClr val="260CC4"/>
            </a:solidFill>
            <a:ln>
              <a:solidFill>
                <a:srgbClr val="260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0" y="6045201"/>
              <a:ext cx="9144000" cy="121919"/>
            </a:xfrm>
            <a:prstGeom prst="rect">
              <a:avLst/>
            </a:prstGeom>
            <a:solidFill>
              <a:srgbClr val="FFE500"/>
            </a:solidFill>
            <a:ln>
              <a:solidFill>
                <a:srgbClr val="260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latin typeface="Times New Roman" panose="02020603050405020304" pitchFamily="18" charset="0"/>
                <a:cs typeface="Times New Roman" panose="02020603050405020304" pitchFamily="18" charset="0"/>
              </a:endParaRPr>
            </a:p>
          </p:txBody>
        </p:sp>
        <p:pic>
          <p:nvPicPr>
            <p:cNvPr id="7" name="Picture 2" descr="C:\Users\cponder\Desktop\HPD 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5676900"/>
              <a:ext cx="832612" cy="838200"/>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Content Placeholder 5"/>
          <p:cNvSpPr txBox="1">
            <a:spLocks/>
          </p:cNvSpPr>
          <p:nvPr/>
        </p:nvSpPr>
        <p:spPr>
          <a:xfrm>
            <a:off x="175334" y="2590800"/>
            <a:ext cx="8686800" cy="4525963"/>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800" dirty="0" smtClean="0">
                <a:solidFill>
                  <a:srgbClr val="FFE500"/>
                </a:solidFill>
                <a:latin typeface="Times New Roman" panose="02020603050405020304" pitchFamily="18" charset="0"/>
                <a:cs typeface="Times New Roman" panose="02020603050405020304" pitchFamily="18" charset="0"/>
              </a:rPr>
              <a:t>Oversee and monitor all functions of Gang Tracker.</a:t>
            </a:r>
          </a:p>
          <a:p>
            <a:r>
              <a:rPr lang="en-US" sz="1800" dirty="0" smtClean="0">
                <a:solidFill>
                  <a:srgbClr val="FFE500"/>
                </a:solidFill>
                <a:latin typeface="Times New Roman" panose="02020603050405020304" pitchFamily="18" charset="0"/>
                <a:cs typeface="Times New Roman" panose="02020603050405020304" pitchFamily="18" charset="0"/>
              </a:rPr>
              <a:t>Approve or decline all gang cards entered into Gang Tracker by officers as required by state law. </a:t>
            </a:r>
          </a:p>
          <a:p>
            <a:r>
              <a:rPr lang="en-US" sz="1800" dirty="0" smtClean="0">
                <a:solidFill>
                  <a:srgbClr val="FFE500"/>
                </a:solidFill>
                <a:latin typeface="Times New Roman" panose="02020603050405020304" pitchFamily="18" charset="0"/>
                <a:cs typeface="Times New Roman" panose="02020603050405020304" pitchFamily="18" charset="0"/>
              </a:rPr>
              <a:t>Review offense reports that are coded Gang Crime and make the final determination if an offense is a Gang Crime or not.</a:t>
            </a:r>
          </a:p>
          <a:p>
            <a:r>
              <a:rPr lang="en-US" sz="1800" dirty="0" smtClean="0">
                <a:solidFill>
                  <a:srgbClr val="FFE500"/>
                </a:solidFill>
                <a:latin typeface="Times New Roman" panose="02020603050405020304" pitchFamily="18" charset="0"/>
                <a:cs typeface="Times New Roman" panose="02020603050405020304" pitchFamily="18" charset="0"/>
              </a:rPr>
              <a:t>Conduct cadet training at the academy in regards to Gang Tracker.</a:t>
            </a:r>
          </a:p>
          <a:p>
            <a:r>
              <a:rPr lang="en-US" sz="1800" dirty="0" smtClean="0">
                <a:solidFill>
                  <a:srgbClr val="FFE500"/>
                </a:solidFill>
                <a:latin typeface="Times New Roman" panose="02020603050405020304" pitchFamily="18" charset="0"/>
                <a:cs typeface="Times New Roman" panose="02020603050405020304" pitchFamily="18" charset="0"/>
              </a:rPr>
              <a:t>Conduct Divisional Gang Unit training and information sharing classes.</a:t>
            </a:r>
          </a:p>
          <a:p>
            <a:r>
              <a:rPr lang="en-US" sz="1800" dirty="0" smtClean="0">
                <a:solidFill>
                  <a:srgbClr val="FFE500"/>
                </a:solidFill>
                <a:latin typeface="Times New Roman" panose="02020603050405020304" pitchFamily="18" charset="0"/>
                <a:cs typeface="Times New Roman" panose="02020603050405020304" pitchFamily="18" charset="0"/>
              </a:rPr>
              <a:t>Respond to court orders and subpoenas regarding information maintained in the Gang Tracker database.</a:t>
            </a:r>
          </a:p>
          <a:p>
            <a:r>
              <a:rPr lang="en-US" sz="1800" dirty="0" smtClean="0">
                <a:solidFill>
                  <a:srgbClr val="FFE500"/>
                </a:solidFill>
                <a:latin typeface="Times New Roman" panose="02020603050405020304" pitchFamily="18" charset="0"/>
                <a:cs typeface="Times New Roman" panose="02020603050405020304" pitchFamily="18" charset="0"/>
              </a:rPr>
              <a:t>Housed at the TAG which allows full time access to investigators.</a:t>
            </a:r>
            <a:endParaRPr lang="en-US" sz="1800" dirty="0">
              <a:solidFill>
                <a:srgbClr val="FFE50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574624" y="1676400"/>
            <a:ext cx="1711376" cy="584775"/>
          </a:xfrm>
          <a:prstGeom prst="rect">
            <a:avLst/>
          </a:prstGeom>
          <a:noFill/>
        </p:spPr>
        <p:txBody>
          <a:bodyPr wrap="square" rtlCol="0">
            <a:spAutoFit/>
          </a:bodyPr>
          <a:lstStyle/>
          <a:p>
            <a:r>
              <a:rPr lang="en-US" sz="3200" dirty="0" smtClean="0">
                <a:solidFill>
                  <a:srgbClr val="FFE500"/>
                </a:solidFill>
                <a:latin typeface="Times New Roman" panose="02020603050405020304" pitchFamily="18" charset="0"/>
                <a:cs typeface="Times New Roman" panose="02020603050405020304" pitchFamily="18" charset="0"/>
              </a:rPr>
              <a:t>Staffing:</a:t>
            </a:r>
            <a:endParaRPr lang="en-US" sz="3200" dirty="0">
              <a:solidFill>
                <a:srgbClr val="FFE50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2280821" y="1707177"/>
            <a:ext cx="4267200" cy="523220"/>
          </a:xfrm>
          <a:prstGeom prst="rect">
            <a:avLst/>
          </a:prstGeom>
          <a:noFill/>
        </p:spPr>
        <p:txBody>
          <a:bodyPr wrap="square" rtlCol="0">
            <a:spAutoFit/>
          </a:bodyPr>
          <a:lstStyle/>
          <a:p>
            <a:r>
              <a:rPr lang="en-US" sz="2800" dirty="0" smtClean="0">
                <a:solidFill>
                  <a:srgbClr val="FF0000"/>
                </a:solidFill>
                <a:latin typeface="Times New Roman" panose="02020603050405020304" pitchFamily="18" charset="0"/>
                <a:cs typeface="Times New Roman" panose="02020603050405020304" pitchFamily="18" charset="0"/>
              </a:rPr>
              <a:t>1 Sergeant, 2 Officers</a:t>
            </a:r>
            <a:endParaRPr lang="en-US" sz="2800" dirty="0">
              <a:solidFill>
                <a:srgbClr val="FF0000"/>
              </a:solidFill>
              <a:latin typeface="Times New Roman" panose="02020603050405020304" pitchFamily="18" charset="0"/>
              <a:cs typeface="Times New Roman" panose="02020603050405020304" pitchFamily="18"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381000"/>
            <a:ext cx="1863293" cy="2379282"/>
          </a:xfrm>
          <a:prstGeom prst="rect">
            <a:avLst/>
          </a:prstGeom>
          <a:ln w="88900" cap="sq" cmpd="thickThin">
            <a:solidFill>
              <a:srgbClr val="260CC4"/>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
        <p:nvSpPr>
          <p:cNvPr id="2" name="Slide Number Placeholder 1"/>
          <p:cNvSpPr>
            <a:spLocks noGrp="1"/>
          </p:cNvSpPr>
          <p:nvPr>
            <p:ph type="sldNum" sz="quarter" idx="12"/>
          </p:nvPr>
        </p:nvSpPr>
        <p:spPr/>
        <p:txBody>
          <a:bodyPr/>
          <a:lstStyle/>
          <a:p>
            <a:fld id="{E8A8BAB4-986E-4569-8BF4-FC1A0A9BBCBE}" type="slidenum">
              <a:rPr lang="en-US" smtClean="0"/>
              <a:t>5</a:t>
            </a:fld>
            <a:endParaRPr lang="en-US"/>
          </a:p>
        </p:txBody>
      </p:sp>
    </p:spTree>
    <p:extLst>
      <p:ext uri="{BB962C8B-B14F-4D97-AF65-F5344CB8AC3E}">
        <p14:creationId xmlns:p14="http://schemas.microsoft.com/office/powerpoint/2010/main" val="1256961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25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500"/>
                                        <p:tgtEl>
                                          <p:spTgt spid="11"/>
                                        </p:tgtEl>
                                      </p:cBhvr>
                                    </p:animEffect>
                                  </p:childTnLst>
                                </p:cTn>
                              </p:par>
                              <p:par>
                                <p:cTn id="8" presetID="10" presetClass="entr" presetSubtype="0" fill="hold" nodeType="withEffect">
                                  <p:stCondLst>
                                    <p:cond delay="1250"/>
                                  </p:stCondLst>
                                  <p:childTnLst>
                                    <p:set>
                                      <p:cBhvr>
                                        <p:cTn id="9" dur="1" fill="hold">
                                          <p:stCondLst>
                                            <p:cond delay="0"/>
                                          </p:stCondLst>
                                        </p:cTn>
                                        <p:tgtEl>
                                          <p:spTgt spid="2050"/>
                                        </p:tgtEl>
                                        <p:attrNameLst>
                                          <p:attrName>style.visibility</p:attrName>
                                        </p:attrNameLst>
                                      </p:cBhvr>
                                      <p:to>
                                        <p:strVal val="visible"/>
                                      </p:to>
                                    </p:set>
                                    <p:animEffect transition="in" filter="fade">
                                      <p:cBhvr>
                                        <p:cTn id="10" dur="1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63118" y="76200"/>
            <a:ext cx="8229600" cy="1219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rgbClr val="FFFF00"/>
                </a:solidFill>
                <a:latin typeface="Times New Roman" panose="02020603050405020304" pitchFamily="18" charset="0"/>
                <a:cs typeface="Times New Roman" panose="02020603050405020304" pitchFamily="18" charset="0"/>
              </a:rPr>
              <a:t>Gang Division </a:t>
            </a:r>
            <a:r>
              <a:rPr lang="en-US" dirty="0" smtClean="0">
                <a:solidFill>
                  <a:srgbClr val="FFFF00"/>
                </a:solidFill>
                <a:latin typeface="Times New Roman" panose="02020603050405020304" pitchFamily="18" charset="0"/>
                <a:cs typeface="Times New Roman" panose="02020603050405020304" pitchFamily="18" charset="0"/>
              </a:rPr>
              <a:t/>
            </a:r>
            <a:br>
              <a:rPr lang="en-US" dirty="0" smtClean="0">
                <a:solidFill>
                  <a:srgbClr val="FFFF00"/>
                </a:solidFill>
                <a:latin typeface="Times New Roman" panose="02020603050405020304" pitchFamily="18" charset="0"/>
                <a:cs typeface="Times New Roman" panose="02020603050405020304" pitchFamily="18" charset="0"/>
              </a:rPr>
            </a:br>
            <a:r>
              <a:rPr lang="en-US" sz="3000" dirty="0" smtClean="0">
                <a:solidFill>
                  <a:srgbClr val="FFFF00"/>
                </a:solidFill>
                <a:latin typeface="Times New Roman" panose="02020603050405020304" pitchFamily="18" charset="0"/>
                <a:cs typeface="Times New Roman" panose="02020603050405020304" pitchFamily="18" charset="0"/>
              </a:rPr>
              <a:t>Crime Reduction Unit</a:t>
            </a:r>
            <a:endParaRPr lang="en-US" sz="2700" dirty="0">
              <a:solidFill>
                <a:srgbClr val="FFFF00"/>
              </a:solidFill>
              <a:latin typeface="Times New Roman" panose="02020603050405020304" pitchFamily="18" charset="0"/>
              <a:cs typeface="Times New Roman" panose="02020603050405020304" pitchFamily="18" charset="0"/>
            </a:endParaRPr>
          </a:p>
        </p:txBody>
      </p:sp>
      <p:grpSp>
        <p:nvGrpSpPr>
          <p:cNvPr id="5" name="Group 4"/>
          <p:cNvGrpSpPr/>
          <p:nvPr/>
        </p:nvGrpSpPr>
        <p:grpSpPr>
          <a:xfrm>
            <a:off x="5918" y="6019800"/>
            <a:ext cx="9144000" cy="838200"/>
            <a:chOff x="0" y="5676900"/>
            <a:chExt cx="9144000" cy="838200"/>
          </a:xfrm>
        </p:grpSpPr>
        <p:sp>
          <p:nvSpPr>
            <p:cNvPr id="6" name="Rectangle 5"/>
            <p:cNvSpPr/>
            <p:nvPr/>
          </p:nvSpPr>
          <p:spPr>
            <a:xfrm>
              <a:off x="0" y="5867400"/>
              <a:ext cx="9144000" cy="457200"/>
            </a:xfrm>
            <a:prstGeom prst="rect">
              <a:avLst/>
            </a:prstGeom>
            <a:solidFill>
              <a:srgbClr val="260CC4"/>
            </a:solidFill>
            <a:ln>
              <a:solidFill>
                <a:srgbClr val="260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latin typeface="Times New Roman" panose="02020603050405020304" pitchFamily="18" charset="0"/>
                <a:cs typeface="Times New Roman" panose="02020603050405020304" pitchFamily="18" charset="0"/>
              </a:endParaRPr>
            </a:p>
          </p:txBody>
        </p:sp>
        <p:sp>
          <p:nvSpPr>
            <p:cNvPr id="7" name="Rectangle 6"/>
            <p:cNvSpPr/>
            <p:nvPr/>
          </p:nvSpPr>
          <p:spPr>
            <a:xfrm>
              <a:off x="0" y="6045201"/>
              <a:ext cx="9144000" cy="121919"/>
            </a:xfrm>
            <a:prstGeom prst="rect">
              <a:avLst/>
            </a:prstGeom>
            <a:solidFill>
              <a:srgbClr val="FFE500"/>
            </a:solidFill>
            <a:ln>
              <a:solidFill>
                <a:srgbClr val="260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latin typeface="Times New Roman" panose="02020603050405020304" pitchFamily="18" charset="0"/>
                <a:cs typeface="Times New Roman" panose="02020603050405020304" pitchFamily="18" charset="0"/>
              </a:endParaRPr>
            </a:p>
          </p:txBody>
        </p:sp>
        <p:pic>
          <p:nvPicPr>
            <p:cNvPr id="8" name="Picture 2" descr="C:\Users\cponder\Desktop\HPD 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5676900"/>
              <a:ext cx="832612" cy="838200"/>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extBox 8"/>
          <p:cNvSpPr txBox="1"/>
          <p:nvPr/>
        </p:nvSpPr>
        <p:spPr>
          <a:xfrm>
            <a:off x="574624" y="1676400"/>
            <a:ext cx="1711376" cy="584775"/>
          </a:xfrm>
          <a:prstGeom prst="rect">
            <a:avLst/>
          </a:prstGeom>
          <a:noFill/>
        </p:spPr>
        <p:txBody>
          <a:bodyPr wrap="square" rtlCol="0">
            <a:spAutoFit/>
          </a:bodyPr>
          <a:lstStyle/>
          <a:p>
            <a:r>
              <a:rPr lang="en-US" sz="3200" dirty="0" smtClean="0">
                <a:solidFill>
                  <a:srgbClr val="FFE500"/>
                </a:solidFill>
                <a:latin typeface="Times New Roman" panose="02020603050405020304" pitchFamily="18" charset="0"/>
                <a:cs typeface="Times New Roman" panose="02020603050405020304" pitchFamily="18" charset="0"/>
              </a:rPr>
              <a:t>Staffing:</a:t>
            </a:r>
            <a:endParaRPr lang="en-US" sz="3200" dirty="0">
              <a:solidFill>
                <a:srgbClr val="FFE50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2133600" y="1707177"/>
            <a:ext cx="6781800" cy="584775"/>
          </a:xfrm>
          <a:prstGeom prst="rect">
            <a:avLst/>
          </a:prstGeom>
          <a:noFill/>
        </p:spPr>
        <p:txBody>
          <a:bodyPr wrap="square" rtlCol="0">
            <a:spAutoFit/>
          </a:bodyPr>
          <a:lstStyle/>
          <a:p>
            <a:r>
              <a:rPr lang="en-US" sz="3200" dirty="0" smtClean="0">
                <a:solidFill>
                  <a:srgbClr val="FF0000"/>
                </a:solidFill>
                <a:latin typeface="Times New Roman" panose="02020603050405020304" pitchFamily="18" charset="0"/>
                <a:cs typeface="Times New Roman" panose="02020603050405020304" pitchFamily="18" charset="0"/>
              </a:rPr>
              <a:t>1 Lieutenant, 10 Sergeants, 60 Officers</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13" name="Content Placeholder 5"/>
          <p:cNvSpPr>
            <a:spLocks noGrp="1"/>
          </p:cNvSpPr>
          <p:nvPr>
            <p:ph idx="1"/>
          </p:nvPr>
        </p:nvSpPr>
        <p:spPr>
          <a:xfrm>
            <a:off x="249318" y="2823102"/>
            <a:ext cx="4788760" cy="1447800"/>
          </a:xfrm>
        </p:spPr>
        <p:txBody>
          <a:bodyPr>
            <a:normAutofit/>
          </a:bodyPr>
          <a:lstStyle/>
          <a:p>
            <a:r>
              <a:rPr lang="en-US" sz="1800" dirty="0" smtClean="0">
                <a:solidFill>
                  <a:srgbClr val="FFE500"/>
                </a:solidFill>
                <a:latin typeface="Times New Roman" panose="02020603050405020304" pitchFamily="18" charset="0"/>
                <a:cs typeface="Times New Roman" panose="02020603050405020304" pitchFamily="18" charset="0"/>
              </a:rPr>
              <a:t>Mobile proactive uniformed enforcement</a:t>
            </a:r>
          </a:p>
          <a:p>
            <a:r>
              <a:rPr lang="en-US" sz="1800" dirty="0" smtClean="0">
                <a:solidFill>
                  <a:srgbClr val="FFE500"/>
                </a:solidFill>
                <a:latin typeface="Times New Roman" panose="02020603050405020304" pitchFamily="18" charset="0"/>
                <a:cs typeface="Times New Roman" panose="02020603050405020304" pitchFamily="18" charset="0"/>
              </a:rPr>
              <a:t>Utilized in areas experiencing high levels of gang activity and/or violent crime</a:t>
            </a:r>
          </a:p>
          <a:p>
            <a:r>
              <a:rPr lang="en-US" sz="1800" dirty="0" smtClean="0">
                <a:solidFill>
                  <a:srgbClr val="FFE500"/>
                </a:solidFill>
                <a:latin typeface="Times New Roman" panose="02020603050405020304" pitchFamily="18" charset="0"/>
                <a:cs typeface="Times New Roman" panose="02020603050405020304" pitchFamily="18" charset="0"/>
              </a:rPr>
              <a:t>Provide high visibility</a:t>
            </a:r>
          </a:p>
          <a:p>
            <a:endParaRPr lang="en-US" sz="1800" dirty="0" smtClean="0">
              <a:solidFill>
                <a:srgbClr val="FFE500"/>
              </a:solidFill>
              <a:latin typeface="Times New Roman" panose="02020603050405020304" pitchFamily="18" charset="0"/>
              <a:cs typeface="Times New Roman" panose="02020603050405020304" pitchFamily="18" charset="0"/>
            </a:endParaRPr>
          </a:p>
          <a:p>
            <a:endParaRPr lang="en-US" sz="1800" dirty="0">
              <a:solidFill>
                <a:srgbClr val="FFE500"/>
              </a:solidFill>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4500" y="2438399"/>
            <a:ext cx="3009900" cy="1550863"/>
          </a:xfrm>
          <a:prstGeom prst="rect">
            <a:avLst/>
          </a:prstGeom>
          <a:ln w="88900" cap="sq" cmpd="thickThin">
            <a:solidFill>
              <a:srgbClr val="260CC4"/>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
        <p:nvSpPr>
          <p:cNvPr id="14" name="Rectangle 13"/>
          <p:cNvSpPr/>
          <p:nvPr/>
        </p:nvSpPr>
        <p:spPr>
          <a:xfrm>
            <a:off x="238220" y="4074112"/>
            <a:ext cx="8376082" cy="1754326"/>
          </a:xfrm>
          <a:prstGeom prst="rect">
            <a:avLst/>
          </a:prstGeom>
        </p:spPr>
        <p:txBody>
          <a:bodyPr wrap="square">
            <a:spAutoFit/>
          </a:bodyPr>
          <a:lstStyle/>
          <a:p>
            <a:pPr marL="285750" indent="-285750">
              <a:buFont typeface="Arial" panose="020B0604020202020204" pitchFamily="34" charset="0"/>
              <a:buChar char="•"/>
            </a:pPr>
            <a:r>
              <a:rPr lang="en-US" dirty="0">
                <a:solidFill>
                  <a:srgbClr val="FFE500"/>
                </a:solidFill>
                <a:latin typeface="Times New Roman" panose="02020603050405020304" pitchFamily="18" charset="0"/>
                <a:cs typeface="Times New Roman" panose="02020603050405020304" pitchFamily="18" charset="0"/>
              </a:rPr>
              <a:t>Can be moved daily to address spikes in crime or in response to imminent threats of gang or violent activity</a:t>
            </a:r>
          </a:p>
          <a:p>
            <a:pPr marL="285750" indent="-285750">
              <a:buFont typeface="Arial" panose="020B0604020202020204" pitchFamily="34" charset="0"/>
              <a:buChar char="•"/>
            </a:pPr>
            <a:r>
              <a:rPr lang="en-US" dirty="0">
                <a:solidFill>
                  <a:srgbClr val="FFE500"/>
                </a:solidFill>
                <a:latin typeface="Times New Roman" panose="02020603050405020304" pitchFamily="18" charset="0"/>
                <a:cs typeface="Times New Roman" panose="02020603050405020304" pitchFamily="18" charset="0"/>
              </a:rPr>
              <a:t>High volume of citizen and/or gang member contacts and intervention in street level criminal activity</a:t>
            </a:r>
          </a:p>
          <a:p>
            <a:pPr marL="285750" indent="-285750">
              <a:buFont typeface="Arial" panose="020B0604020202020204" pitchFamily="34" charset="0"/>
              <a:buChar char="•"/>
            </a:pPr>
            <a:r>
              <a:rPr lang="en-US" dirty="0">
                <a:solidFill>
                  <a:srgbClr val="FFE500"/>
                </a:solidFill>
                <a:latin typeface="Times New Roman" panose="02020603050405020304" pitchFamily="18" charset="0"/>
                <a:cs typeface="Times New Roman" panose="02020603050405020304" pitchFamily="18" charset="0"/>
              </a:rPr>
              <a:t>Provide assistance to various investigative divisions and agencies in need of uniformed support</a:t>
            </a:r>
          </a:p>
        </p:txBody>
      </p:sp>
      <p:sp>
        <p:nvSpPr>
          <p:cNvPr id="2" name="Slide Number Placeholder 1"/>
          <p:cNvSpPr>
            <a:spLocks noGrp="1"/>
          </p:cNvSpPr>
          <p:nvPr>
            <p:ph type="sldNum" sz="quarter" idx="12"/>
          </p:nvPr>
        </p:nvSpPr>
        <p:spPr/>
        <p:txBody>
          <a:bodyPr/>
          <a:lstStyle/>
          <a:p>
            <a:fld id="{E8A8BAB4-986E-4569-8BF4-FC1A0A9BBCBE}" type="slidenum">
              <a:rPr lang="en-US" smtClean="0"/>
              <a:t>6</a:t>
            </a:fld>
            <a:endParaRPr lang="en-US"/>
          </a:p>
        </p:txBody>
      </p:sp>
    </p:spTree>
    <p:extLst>
      <p:ext uri="{BB962C8B-B14F-4D97-AF65-F5344CB8AC3E}">
        <p14:creationId xmlns:p14="http://schemas.microsoft.com/office/powerpoint/2010/main" val="2478209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25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500"/>
                                        <p:tgtEl>
                                          <p:spTgt spid="11"/>
                                        </p:tgtEl>
                                      </p:cBhvr>
                                    </p:animEffect>
                                  </p:childTnLst>
                                </p:cTn>
                              </p:par>
                              <p:par>
                                <p:cTn id="8" presetID="10" presetClass="entr" presetSubtype="0" fill="hold" nodeType="withEffect">
                                  <p:stCondLst>
                                    <p:cond delay="125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1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63118" y="76200"/>
            <a:ext cx="8229600" cy="1219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smtClean="0">
                <a:solidFill>
                  <a:srgbClr val="FFFF00"/>
                </a:solidFill>
                <a:latin typeface="Times New Roman" panose="02020603050405020304" pitchFamily="18" charset="0"/>
                <a:cs typeface="Times New Roman" panose="02020603050405020304" pitchFamily="18" charset="0"/>
              </a:rPr>
              <a:t>Gang Division </a:t>
            </a:r>
            <a:r>
              <a:rPr lang="en-US" sz="4000" dirty="0" smtClean="0">
                <a:solidFill>
                  <a:srgbClr val="FFFF00"/>
                </a:solidFill>
                <a:latin typeface="Times New Roman" panose="02020603050405020304" pitchFamily="18" charset="0"/>
                <a:cs typeface="Times New Roman" panose="02020603050405020304" pitchFamily="18" charset="0"/>
              </a:rPr>
              <a:t/>
            </a:r>
            <a:br>
              <a:rPr lang="en-US" sz="4000" dirty="0" smtClean="0">
                <a:solidFill>
                  <a:srgbClr val="FFFF00"/>
                </a:solidFill>
                <a:latin typeface="Times New Roman" panose="02020603050405020304" pitchFamily="18" charset="0"/>
                <a:cs typeface="Times New Roman" panose="02020603050405020304" pitchFamily="18" charset="0"/>
              </a:rPr>
            </a:br>
            <a:r>
              <a:rPr lang="en-US" sz="2800" dirty="0" err="1" smtClean="0">
                <a:solidFill>
                  <a:srgbClr val="FFFF00"/>
                </a:solidFill>
                <a:latin typeface="Times New Roman" panose="02020603050405020304" pitchFamily="18" charset="0"/>
                <a:cs typeface="Times New Roman" panose="02020603050405020304" pitchFamily="18" charset="0"/>
              </a:rPr>
              <a:t>G.R.E.A.T</a:t>
            </a:r>
            <a:r>
              <a:rPr lang="en-US" sz="2800" dirty="0" smtClean="0">
                <a:solidFill>
                  <a:srgbClr val="FFFF00"/>
                </a:solidFill>
                <a:latin typeface="Times New Roman" panose="02020603050405020304" pitchFamily="18" charset="0"/>
                <a:cs typeface="Times New Roman" panose="02020603050405020304" pitchFamily="18" charset="0"/>
              </a:rPr>
              <a:t>. Program</a:t>
            </a:r>
            <a:endParaRPr lang="en-US" sz="2400" dirty="0">
              <a:solidFill>
                <a:srgbClr val="FFFF00"/>
              </a:solidFill>
              <a:latin typeface="Times New Roman" panose="02020603050405020304" pitchFamily="18" charset="0"/>
              <a:cs typeface="Times New Roman" panose="02020603050405020304" pitchFamily="18" charset="0"/>
            </a:endParaRPr>
          </a:p>
        </p:txBody>
      </p:sp>
      <p:grpSp>
        <p:nvGrpSpPr>
          <p:cNvPr id="4" name="Group 3"/>
          <p:cNvGrpSpPr/>
          <p:nvPr/>
        </p:nvGrpSpPr>
        <p:grpSpPr>
          <a:xfrm>
            <a:off x="5918" y="6019800"/>
            <a:ext cx="9144000" cy="838200"/>
            <a:chOff x="0" y="5676900"/>
            <a:chExt cx="9144000" cy="838200"/>
          </a:xfrm>
        </p:grpSpPr>
        <p:sp>
          <p:nvSpPr>
            <p:cNvPr id="5" name="Rectangle 4"/>
            <p:cNvSpPr/>
            <p:nvPr/>
          </p:nvSpPr>
          <p:spPr>
            <a:xfrm>
              <a:off x="0" y="5867400"/>
              <a:ext cx="9144000" cy="457200"/>
            </a:xfrm>
            <a:prstGeom prst="rect">
              <a:avLst/>
            </a:prstGeom>
            <a:solidFill>
              <a:srgbClr val="260CC4"/>
            </a:solidFill>
            <a:ln>
              <a:solidFill>
                <a:srgbClr val="260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rgbClr val="FFFF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0" y="6045201"/>
              <a:ext cx="9144000" cy="121919"/>
            </a:xfrm>
            <a:prstGeom prst="rect">
              <a:avLst/>
            </a:prstGeom>
            <a:solidFill>
              <a:srgbClr val="FFE500"/>
            </a:solidFill>
            <a:ln>
              <a:solidFill>
                <a:srgbClr val="260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rgbClr val="FFFF00"/>
                </a:solidFill>
                <a:latin typeface="Times New Roman" panose="02020603050405020304" pitchFamily="18" charset="0"/>
                <a:cs typeface="Times New Roman" panose="02020603050405020304" pitchFamily="18" charset="0"/>
              </a:endParaRPr>
            </a:p>
          </p:txBody>
        </p:sp>
        <p:pic>
          <p:nvPicPr>
            <p:cNvPr id="7" name="Picture 2" descr="C:\Users\cponder\Desktop\HPD 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676900"/>
              <a:ext cx="832612" cy="838200"/>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p:cNvSpPr txBox="1"/>
          <p:nvPr/>
        </p:nvSpPr>
        <p:spPr>
          <a:xfrm>
            <a:off x="574624" y="1447801"/>
            <a:ext cx="1711376" cy="523220"/>
          </a:xfrm>
          <a:prstGeom prst="rect">
            <a:avLst/>
          </a:prstGeom>
          <a:noFill/>
        </p:spPr>
        <p:txBody>
          <a:bodyPr wrap="square" rtlCol="0">
            <a:spAutoFit/>
          </a:bodyPr>
          <a:lstStyle/>
          <a:p>
            <a:r>
              <a:rPr lang="en-US" sz="2800" dirty="0" smtClean="0">
                <a:solidFill>
                  <a:srgbClr val="FFE500"/>
                </a:solidFill>
                <a:latin typeface="Times New Roman" panose="02020603050405020304" pitchFamily="18" charset="0"/>
                <a:cs typeface="Times New Roman" panose="02020603050405020304" pitchFamily="18" charset="0"/>
              </a:rPr>
              <a:t>Staffing:</a:t>
            </a:r>
            <a:endParaRPr lang="en-US" sz="2800" dirty="0">
              <a:solidFill>
                <a:srgbClr val="FFE5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2209800" y="1447800"/>
            <a:ext cx="4648200" cy="523220"/>
          </a:xfrm>
          <a:prstGeom prst="rect">
            <a:avLst/>
          </a:prstGeom>
          <a:noFill/>
        </p:spPr>
        <p:txBody>
          <a:bodyPr wrap="square" rtlCol="0">
            <a:spAutoFit/>
          </a:bodyPr>
          <a:lstStyle/>
          <a:p>
            <a:r>
              <a:rPr lang="en-US" sz="2800" dirty="0" smtClean="0">
                <a:solidFill>
                  <a:srgbClr val="FF0000"/>
                </a:solidFill>
                <a:latin typeface="Times New Roman" panose="02020603050405020304" pitchFamily="18" charset="0"/>
                <a:cs typeface="Times New Roman" panose="02020603050405020304" pitchFamily="18" charset="0"/>
              </a:rPr>
              <a:t>1 Sergeant, 6 Officers</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304800" y="2819400"/>
            <a:ext cx="8534400" cy="1323439"/>
          </a:xfrm>
          <a:prstGeom prst="rect">
            <a:avLst/>
          </a:prstGeom>
        </p:spPr>
        <p:txBody>
          <a:bodyPr wrap="square">
            <a:spAutoFit/>
          </a:bodyPr>
          <a:lstStyle/>
          <a:p>
            <a:r>
              <a:rPr lang="en-US" sz="1600" dirty="0">
                <a:solidFill>
                  <a:srgbClr val="FFFF00"/>
                </a:solidFill>
                <a:latin typeface="Times New Roman" panose="02020603050405020304" pitchFamily="18" charset="0"/>
                <a:cs typeface="Times New Roman" panose="02020603050405020304" pitchFamily="18" charset="0"/>
              </a:rPr>
              <a:t>Gang Resistance Education Awareness Training (</a:t>
            </a:r>
            <a:r>
              <a:rPr lang="en-US" sz="1600" dirty="0" err="1">
                <a:solidFill>
                  <a:srgbClr val="FFFF00"/>
                </a:solidFill>
                <a:latin typeface="Times New Roman" panose="02020603050405020304" pitchFamily="18" charset="0"/>
                <a:cs typeface="Times New Roman" panose="02020603050405020304" pitchFamily="18" charset="0"/>
              </a:rPr>
              <a:t>G.R.E.A.T</a:t>
            </a:r>
            <a:r>
              <a:rPr lang="en-US" sz="1600" dirty="0">
                <a:solidFill>
                  <a:srgbClr val="FFFF00"/>
                </a:solidFill>
                <a:latin typeface="Times New Roman" panose="02020603050405020304" pitchFamily="18" charset="0"/>
                <a:cs typeface="Times New Roman" panose="02020603050405020304" pitchFamily="18" charset="0"/>
              </a:rPr>
              <a:t>.) </a:t>
            </a:r>
            <a:r>
              <a:rPr lang="en-US" sz="1600" dirty="0" err="1">
                <a:solidFill>
                  <a:srgbClr val="FFFF00"/>
                </a:solidFill>
                <a:latin typeface="Times New Roman" panose="02020603050405020304" pitchFamily="18" charset="0"/>
                <a:cs typeface="Times New Roman" panose="02020603050405020304" pitchFamily="18" charset="0"/>
              </a:rPr>
              <a:t>G.R.E.A.T</a:t>
            </a:r>
            <a:r>
              <a:rPr lang="en-US" sz="1600" dirty="0">
                <a:solidFill>
                  <a:srgbClr val="FFFF00"/>
                </a:solidFill>
                <a:latin typeface="Times New Roman" panose="02020603050405020304" pitchFamily="18" charset="0"/>
                <a:cs typeface="Times New Roman" panose="02020603050405020304" pitchFamily="18" charset="0"/>
              </a:rPr>
              <a:t>. is a prevention program for middle </a:t>
            </a:r>
            <a:r>
              <a:rPr lang="en-US" sz="1600" dirty="0" smtClean="0">
                <a:solidFill>
                  <a:srgbClr val="FFFF00"/>
                </a:solidFill>
                <a:latin typeface="Times New Roman" panose="02020603050405020304" pitchFamily="18" charset="0"/>
                <a:cs typeface="Times New Roman" panose="02020603050405020304" pitchFamily="18" charset="0"/>
              </a:rPr>
              <a:t>and elementary school </a:t>
            </a:r>
            <a:r>
              <a:rPr lang="en-US" sz="1600" dirty="0">
                <a:solidFill>
                  <a:srgbClr val="FFFF00"/>
                </a:solidFill>
                <a:latin typeface="Times New Roman" panose="02020603050405020304" pitchFamily="18" charset="0"/>
                <a:cs typeface="Times New Roman" panose="02020603050405020304" pitchFamily="18" charset="0"/>
              </a:rPr>
              <a:t>students implemented by the Houston Police Department. Police officers teach an anti-gang curriculum to students at target </a:t>
            </a:r>
            <a:r>
              <a:rPr lang="en-US" sz="1600" dirty="0" err="1" smtClean="0">
                <a:solidFill>
                  <a:srgbClr val="FFFF00"/>
                </a:solidFill>
                <a:latin typeface="Times New Roman" panose="02020603050405020304" pitchFamily="18" charset="0"/>
                <a:cs typeface="Times New Roman" panose="02020603050405020304" pitchFamily="18" charset="0"/>
              </a:rPr>
              <a:t>HISD</a:t>
            </a:r>
            <a:r>
              <a:rPr lang="en-US" sz="1600" dirty="0" smtClean="0">
                <a:solidFill>
                  <a:srgbClr val="FFFF00"/>
                </a:solidFill>
                <a:latin typeface="Times New Roman" panose="02020603050405020304" pitchFamily="18" charset="0"/>
                <a:cs typeface="Times New Roman" panose="02020603050405020304" pitchFamily="18" charset="0"/>
              </a:rPr>
              <a:t> and </a:t>
            </a:r>
            <a:r>
              <a:rPr lang="en-US" sz="1600" dirty="0" err="1" smtClean="0">
                <a:solidFill>
                  <a:srgbClr val="FFFF00"/>
                </a:solidFill>
                <a:latin typeface="Times New Roman" panose="02020603050405020304" pitchFamily="18" charset="0"/>
                <a:cs typeface="Times New Roman" panose="02020603050405020304" pitchFamily="18" charset="0"/>
              </a:rPr>
              <a:t>Alief</a:t>
            </a:r>
            <a:r>
              <a:rPr lang="en-US" sz="1600" dirty="0" smtClean="0">
                <a:solidFill>
                  <a:srgbClr val="FFFF00"/>
                </a:solidFill>
                <a:latin typeface="Times New Roman" panose="02020603050405020304" pitchFamily="18" charset="0"/>
                <a:cs typeface="Times New Roman" panose="02020603050405020304" pitchFamily="18" charset="0"/>
              </a:rPr>
              <a:t> schools</a:t>
            </a:r>
            <a:r>
              <a:rPr lang="en-US" sz="1600" dirty="0">
                <a:solidFill>
                  <a:srgbClr val="FFFF00"/>
                </a:solidFill>
                <a:latin typeface="Times New Roman" panose="02020603050405020304" pitchFamily="18" charset="0"/>
                <a:cs typeface="Times New Roman" panose="02020603050405020304" pitchFamily="18" charset="0"/>
              </a:rPr>
              <a:t>. The goal of </a:t>
            </a:r>
            <a:r>
              <a:rPr lang="en-US" sz="1600" dirty="0" err="1">
                <a:solidFill>
                  <a:srgbClr val="FFFF00"/>
                </a:solidFill>
                <a:latin typeface="Times New Roman" panose="02020603050405020304" pitchFamily="18" charset="0"/>
                <a:cs typeface="Times New Roman" panose="02020603050405020304" pitchFamily="18" charset="0"/>
              </a:rPr>
              <a:t>G.R.E.A.T</a:t>
            </a:r>
            <a:r>
              <a:rPr lang="en-US" sz="1600" dirty="0">
                <a:solidFill>
                  <a:srgbClr val="FFFF00"/>
                </a:solidFill>
                <a:latin typeface="Times New Roman" panose="02020603050405020304" pitchFamily="18" charset="0"/>
                <a:cs typeface="Times New Roman" panose="02020603050405020304" pitchFamily="18" charset="0"/>
              </a:rPr>
              <a:t>. is to prevent youth crime, violence, and gang involvement while developing a positive relationship among law enforcement, families and young people to create safer communities. </a:t>
            </a:r>
          </a:p>
        </p:txBody>
      </p:sp>
      <p:sp>
        <p:nvSpPr>
          <p:cNvPr id="12" name="TextBox 11"/>
          <p:cNvSpPr txBox="1"/>
          <p:nvPr/>
        </p:nvSpPr>
        <p:spPr>
          <a:xfrm>
            <a:off x="372122" y="2261175"/>
            <a:ext cx="8757082" cy="461665"/>
          </a:xfrm>
          <a:prstGeom prst="rect">
            <a:avLst/>
          </a:prstGeom>
          <a:noFill/>
        </p:spPr>
        <p:txBody>
          <a:bodyPr wrap="square" rtlCol="0">
            <a:spAutoFit/>
          </a:bodyPr>
          <a:lstStyle/>
          <a:p>
            <a:r>
              <a:rPr lang="en-US" sz="2400" b="1" dirty="0" smtClean="0">
                <a:solidFill>
                  <a:srgbClr val="FFE500"/>
                </a:solidFill>
                <a:latin typeface="Times New Roman" panose="02020603050405020304" pitchFamily="18" charset="0"/>
                <a:cs typeface="Times New Roman" panose="02020603050405020304" pitchFamily="18" charset="0"/>
              </a:rPr>
              <a:t>Gang Resistance Education Awareness Training Program</a:t>
            </a:r>
            <a:endParaRPr lang="en-US" b="1" dirty="0" smtClean="0">
              <a:solidFill>
                <a:srgbClr val="FFE500"/>
              </a:solidFill>
              <a:latin typeface="Times New Roman" panose="02020603050405020304" pitchFamily="18" charset="0"/>
              <a:cs typeface="Times New Roman" panose="02020603050405020304" pitchFamily="18" charset="0"/>
            </a:endParaRPr>
          </a:p>
        </p:txBody>
      </p:sp>
      <p:pic>
        <p:nvPicPr>
          <p:cNvPr id="13" name="Picture 2" descr="E:\Gang Division\2-14-17 Presentation\20150811_.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04824" y="4368058"/>
            <a:ext cx="4724400" cy="1598474"/>
          </a:xfrm>
          <a:prstGeom prst="rect">
            <a:avLst/>
          </a:prstGeom>
          <a:ln w="88900" cap="sq" cmpd="thickThin">
            <a:solidFill>
              <a:srgbClr val="260CC4"/>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E8A8BAB4-986E-4569-8BF4-FC1A0A9BBCBE}" type="slidenum">
              <a:rPr lang="en-US" smtClean="0"/>
              <a:t>7</a:t>
            </a:fld>
            <a:endParaRPr lang="en-US"/>
          </a:p>
        </p:txBody>
      </p:sp>
    </p:spTree>
    <p:extLst>
      <p:ext uri="{BB962C8B-B14F-4D97-AF65-F5344CB8AC3E}">
        <p14:creationId xmlns:p14="http://schemas.microsoft.com/office/powerpoint/2010/main" val="2281178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63118" y="76200"/>
            <a:ext cx="8229600" cy="1219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rgbClr val="FFFF00"/>
                </a:solidFill>
                <a:latin typeface="Times New Roman" panose="02020603050405020304" pitchFamily="18" charset="0"/>
                <a:cs typeface="Times New Roman" panose="02020603050405020304" pitchFamily="18" charset="0"/>
              </a:rPr>
              <a:t>Gang Division </a:t>
            </a:r>
            <a:r>
              <a:rPr lang="en-US" dirty="0" smtClean="0">
                <a:solidFill>
                  <a:srgbClr val="FFFF00"/>
                </a:solidFill>
                <a:latin typeface="Times New Roman" panose="02020603050405020304" pitchFamily="18" charset="0"/>
                <a:cs typeface="Times New Roman" panose="02020603050405020304" pitchFamily="18" charset="0"/>
              </a:rPr>
              <a:t/>
            </a:r>
            <a:br>
              <a:rPr lang="en-US" dirty="0" smtClean="0">
                <a:solidFill>
                  <a:srgbClr val="FFFF00"/>
                </a:solidFill>
                <a:latin typeface="Times New Roman" panose="02020603050405020304" pitchFamily="18" charset="0"/>
                <a:cs typeface="Times New Roman" panose="02020603050405020304" pitchFamily="18" charset="0"/>
              </a:rPr>
            </a:br>
            <a:r>
              <a:rPr lang="en-US" sz="3000" dirty="0" smtClean="0">
                <a:solidFill>
                  <a:srgbClr val="FFFF00"/>
                </a:solidFill>
                <a:latin typeface="Times New Roman" panose="02020603050405020304" pitchFamily="18" charset="0"/>
                <a:cs typeface="Times New Roman" panose="02020603050405020304" pitchFamily="18" charset="0"/>
              </a:rPr>
              <a:t>Administrative Unit/Technical Surveillance Unit</a:t>
            </a:r>
            <a:endParaRPr lang="en-US" sz="2700" dirty="0">
              <a:solidFill>
                <a:srgbClr val="FFFF00"/>
              </a:solidFill>
              <a:latin typeface="Times New Roman" panose="02020603050405020304" pitchFamily="18" charset="0"/>
              <a:cs typeface="Times New Roman" panose="02020603050405020304" pitchFamily="18" charset="0"/>
            </a:endParaRPr>
          </a:p>
        </p:txBody>
      </p:sp>
      <p:grpSp>
        <p:nvGrpSpPr>
          <p:cNvPr id="4" name="Group 3"/>
          <p:cNvGrpSpPr/>
          <p:nvPr/>
        </p:nvGrpSpPr>
        <p:grpSpPr>
          <a:xfrm>
            <a:off x="5918" y="6019800"/>
            <a:ext cx="9144000" cy="838200"/>
            <a:chOff x="0" y="5676900"/>
            <a:chExt cx="9144000" cy="838200"/>
          </a:xfrm>
        </p:grpSpPr>
        <p:sp>
          <p:nvSpPr>
            <p:cNvPr id="5" name="Rectangle 4"/>
            <p:cNvSpPr/>
            <p:nvPr/>
          </p:nvSpPr>
          <p:spPr>
            <a:xfrm>
              <a:off x="0" y="5867400"/>
              <a:ext cx="9144000" cy="457200"/>
            </a:xfrm>
            <a:prstGeom prst="rect">
              <a:avLst/>
            </a:prstGeom>
            <a:solidFill>
              <a:srgbClr val="260CC4"/>
            </a:solidFill>
            <a:ln>
              <a:solidFill>
                <a:srgbClr val="260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0" y="6045201"/>
              <a:ext cx="9144000" cy="121919"/>
            </a:xfrm>
            <a:prstGeom prst="rect">
              <a:avLst/>
            </a:prstGeom>
            <a:solidFill>
              <a:srgbClr val="FFE500"/>
            </a:solidFill>
            <a:ln>
              <a:solidFill>
                <a:srgbClr val="260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latin typeface="Times New Roman" panose="02020603050405020304" pitchFamily="18" charset="0"/>
                <a:cs typeface="Times New Roman" panose="02020603050405020304" pitchFamily="18" charset="0"/>
              </a:endParaRPr>
            </a:p>
          </p:txBody>
        </p:sp>
        <p:pic>
          <p:nvPicPr>
            <p:cNvPr id="7" name="Picture 2" descr="C:\Users\cponder\Desktop\HPD 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676900"/>
              <a:ext cx="832612" cy="838200"/>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p:cNvSpPr txBox="1"/>
          <p:nvPr/>
        </p:nvSpPr>
        <p:spPr>
          <a:xfrm>
            <a:off x="574624" y="1447801"/>
            <a:ext cx="1711376" cy="1077218"/>
          </a:xfrm>
          <a:prstGeom prst="rect">
            <a:avLst/>
          </a:prstGeom>
          <a:noFill/>
        </p:spPr>
        <p:txBody>
          <a:bodyPr wrap="square" rtlCol="0">
            <a:spAutoFit/>
          </a:bodyPr>
          <a:lstStyle/>
          <a:p>
            <a:r>
              <a:rPr lang="en-US" sz="3200" dirty="0" smtClean="0">
                <a:solidFill>
                  <a:srgbClr val="FFE500"/>
                </a:solidFill>
                <a:latin typeface="Times New Roman" panose="02020603050405020304" pitchFamily="18" charset="0"/>
                <a:cs typeface="Times New Roman" panose="02020603050405020304" pitchFamily="18" charset="0"/>
              </a:rPr>
              <a:t>Admin Staffing:</a:t>
            </a:r>
            <a:endParaRPr lang="en-US" sz="3200" dirty="0">
              <a:solidFill>
                <a:srgbClr val="FFE5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2209800" y="1968675"/>
            <a:ext cx="6629400" cy="584775"/>
          </a:xfrm>
          <a:prstGeom prst="rect">
            <a:avLst/>
          </a:prstGeom>
          <a:noFill/>
        </p:spPr>
        <p:txBody>
          <a:bodyPr wrap="square" rtlCol="0">
            <a:spAutoFit/>
          </a:bodyPr>
          <a:lstStyle/>
          <a:p>
            <a:r>
              <a:rPr lang="en-US" sz="3200" dirty="0" smtClean="0">
                <a:solidFill>
                  <a:srgbClr val="FF0000"/>
                </a:solidFill>
                <a:latin typeface="Times New Roman" panose="02020603050405020304" pitchFamily="18" charset="0"/>
                <a:cs typeface="Times New Roman" panose="02020603050405020304" pitchFamily="18" charset="0"/>
              </a:rPr>
              <a:t>1 Lieutenant, 1 Sergeant, 2 Officers</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80801" y="2552504"/>
            <a:ext cx="8118094" cy="861774"/>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solidFill>
                  <a:srgbClr val="FFE500"/>
                </a:solidFill>
                <a:latin typeface="Times New Roman" panose="02020603050405020304" pitchFamily="18" charset="0"/>
                <a:cs typeface="Times New Roman" panose="02020603050405020304" pitchFamily="18" charset="0"/>
              </a:rPr>
              <a:t>Handles administrative issues for the division such as attendance, monetary audits, fleet management, staffing levels, budgets, </a:t>
            </a:r>
            <a:r>
              <a:rPr lang="en-US" sz="1600" dirty="0" err="1" smtClean="0">
                <a:solidFill>
                  <a:srgbClr val="FFE500"/>
                </a:solidFill>
                <a:latin typeface="Times New Roman" panose="02020603050405020304" pitchFamily="18" charset="0"/>
                <a:cs typeface="Times New Roman" panose="02020603050405020304" pitchFamily="18" charset="0"/>
              </a:rPr>
              <a:t>etc</a:t>
            </a:r>
            <a:r>
              <a:rPr lang="en-US" sz="1600" dirty="0" smtClean="0">
                <a:solidFill>
                  <a:srgbClr val="FFE500"/>
                </a:solidFill>
                <a:latin typeface="Times New Roman" panose="02020603050405020304" pitchFamily="18" charset="0"/>
                <a:cs typeface="Times New Roman" panose="02020603050405020304" pitchFamily="18" charset="0"/>
              </a:rPr>
              <a:t> </a:t>
            </a:r>
          </a:p>
          <a:p>
            <a:pPr marL="285750" indent="-285750">
              <a:buFont typeface="Arial" panose="020B0604020202020204" pitchFamily="34" charset="0"/>
              <a:buChar char="•"/>
            </a:pPr>
            <a:r>
              <a:rPr lang="en-US" sz="1600" dirty="0" smtClean="0">
                <a:solidFill>
                  <a:srgbClr val="FFE500"/>
                </a:solidFill>
                <a:latin typeface="Times New Roman" panose="02020603050405020304" pitchFamily="18" charset="0"/>
                <a:cs typeface="Times New Roman" panose="02020603050405020304" pitchFamily="18" charset="0"/>
              </a:rPr>
              <a:t>The lieutenant also oversees the tech squad and the </a:t>
            </a:r>
            <a:r>
              <a:rPr lang="en-US" sz="1600" dirty="0" err="1" smtClean="0">
                <a:solidFill>
                  <a:srgbClr val="FFE500"/>
                </a:solidFill>
                <a:latin typeface="Times New Roman" panose="02020603050405020304" pitchFamily="18" charset="0"/>
                <a:cs typeface="Times New Roman" panose="02020603050405020304" pitchFamily="18" charset="0"/>
              </a:rPr>
              <a:t>G.R.E.A.T</a:t>
            </a:r>
            <a:r>
              <a:rPr lang="en-US" sz="1600" dirty="0" smtClean="0">
                <a:solidFill>
                  <a:srgbClr val="FFE500"/>
                </a:solidFill>
                <a:latin typeface="Times New Roman" panose="02020603050405020304" pitchFamily="18" charset="0"/>
                <a:cs typeface="Times New Roman" panose="02020603050405020304" pitchFamily="18" charset="0"/>
              </a:rPr>
              <a:t>. unit.  </a:t>
            </a:r>
            <a:endParaRPr lang="en-US" sz="1600" dirty="0">
              <a:solidFill>
                <a:srgbClr val="FFE500"/>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690374" y="3442501"/>
            <a:ext cx="1711376" cy="1077218"/>
          </a:xfrm>
          <a:prstGeom prst="rect">
            <a:avLst/>
          </a:prstGeom>
          <a:noFill/>
        </p:spPr>
        <p:txBody>
          <a:bodyPr wrap="square" rtlCol="0">
            <a:spAutoFit/>
          </a:bodyPr>
          <a:lstStyle/>
          <a:p>
            <a:r>
              <a:rPr lang="en-US" sz="3200" dirty="0" smtClean="0">
                <a:solidFill>
                  <a:srgbClr val="FFE500"/>
                </a:solidFill>
                <a:latin typeface="Times New Roman" panose="02020603050405020304" pitchFamily="18" charset="0"/>
                <a:cs typeface="Times New Roman" panose="02020603050405020304" pitchFamily="18" charset="0"/>
              </a:rPr>
              <a:t>Tech Staffing:</a:t>
            </a:r>
            <a:endParaRPr lang="en-US" sz="3200" dirty="0">
              <a:solidFill>
                <a:srgbClr val="FFE500"/>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2209800" y="3974950"/>
            <a:ext cx="4648200" cy="584775"/>
          </a:xfrm>
          <a:prstGeom prst="rect">
            <a:avLst/>
          </a:prstGeom>
          <a:noFill/>
        </p:spPr>
        <p:txBody>
          <a:bodyPr wrap="square" rtlCol="0">
            <a:spAutoFit/>
          </a:bodyPr>
          <a:lstStyle/>
          <a:p>
            <a:r>
              <a:rPr lang="en-US" sz="3200" dirty="0" smtClean="0">
                <a:solidFill>
                  <a:srgbClr val="FF0000"/>
                </a:solidFill>
                <a:latin typeface="Times New Roman" panose="02020603050405020304" pitchFamily="18" charset="0"/>
                <a:cs typeface="Times New Roman" panose="02020603050405020304" pitchFamily="18" charset="0"/>
              </a:rPr>
              <a:t>1 Sergeant, 2 Officers</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116171" y="4455440"/>
            <a:ext cx="8534400" cy="1569660"/>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solidFill>
                  <a:srgbClr val="FFE500"/>
                </a:solidFill>
                <a:latin typeface="Times New Roman" panose="02020603050405020304" pitchFamily="18" charset="0"/>
                <a:cs typeface="Times New Roman" panose="02020603050405020304" pitchFamily="18" charset="0"/>
              </a:rPr>
              <a:t>The Technical Surveillance Unit officers are trained and certified as required under Occupational Safety and Health Administration (OSHA) to install covert surveillance devices. They complete annual re-certification training to maintain there OSHA certification. </a:t>
            </a:r>
          </a:p>
          <a:p>
            <a:pPr marL="285750" indent="-285750">
              <a:buFont typeface="Arial" panose="020B0604020202020204" pitchFamily="34" charset="0"/>
              <a:buChar char="•"/>
            </a:pPr>
            <a:endParaRPr lang="en-US" sz="1600" dirty="0">
              <a:solidFill>
                <a:srgbClr val="FFE500"/>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600" dirty="0" smtClean="0">
                <a:solidFill>
                  <a:srgbClr val="FFE500"/>
                </a:solidFill>
                <a:latin typeface="Times New Roman" panose="02020603050405020304" pitchFamily="18" charset="0"/>
                <a:cs typeface="Times New Roman" panose="02020603050405020304" pitchFamily="18" charset="0"/>
              </a:rPr>
              <a:t>The TSU supports the Gang Division, all Divisional Gang Units and all federal and local agencies (FBI, ATF, DEA, HSI and HCSO) assigned to the Texas Anti-Gang Office (TAG). </a:t>
            </a:r>
            <a:endParaRPr lang="en-US" sz="1600" dirty="0">
              <a:solidFill>
                <a:srgbClr val="FFE500"/>
              </a:solidFill>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E8A8BAB4-986E-4569-8BF4-FC1A0A9BBCBE}" type="slidenum">
              <a:rPr lang="en-US" smtClean="0"/>
              <a:t>8</a:t>
            </a:fld>
            <a:endParaRPr lang="en-US"/>
          </a:p>
        </p:txBody>
      </p:sp>
    </p:spTree>
    <p:extLst>
      <p:ext uri="{BB962C8B-B14F-4D97-AF65-F5344CB8AC3E}">
        <p14:creationId xmlns:p14="http://schemas.microsoft.com/office/powerpoint/2010/main" val="418957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1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76200"/>
            <a:ext cx="8229600" cy="1219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rgbClr val="FFFF00"/>
                </a:solidFill>
                <a:latin typeface="Times New Roman" panose="02020603050405020304" pitchFamily="18" charset="0"/>
                <a:cs typeface="Times New Roman" panose="02020603050405020304" pitchFamily="18" charset="0"/>
              </a:rPr>
              <a:t>Gang Division </a:t>
            </a:r>
            <a:r>
              <a:rPr lang="en-US" dirty="0" smtClean="0">
                <a:solidFill>
                  <a:srgbClr val="FFFF00"/>
                </a:solidFill>
                <a:latin typeface="Times New Roman" panose="02020603050405020304" pitchFamily="18" charset="0"/>
                <a:cs typeface="Times New Roman" panose="02020603050405020304" pitchFamily="18" charset="0"/>
              </a:rPr>
              <a:t/>
            </a:r>
            <a:br>
              <a:rPr lang="en-US" dirty="0" smtClean="0">
                <a:solidFill>
                  <a:srgbClr val="FFFF00"/>
                </a:solidFill>
                <a:latin typeface="Times New Roman" panose="02020603050405020304" pitchFamily="18" charset="0"/>
                <a:cs typeface="Times New Roman" panose="02020603050405020304" pitchFamily="18" charset="0"/>
              </a:rPr>
            </a:br>
            <a:r>
              <a:rPr lang="en-US" sz="2700" dirty="0" smtClean="0">
                <a:solidFill>
                  <a:srgbClr val="FFFF00"/>
                </a:solidFill>
                <a:latin typeface="Times New Roman" panose="02020603050405020304" pitchFamily="18" charset="0"/>
                <a:cs typeface="Times New Roman" panose="02020603050405020304" pitchFamily="18" charset="0"/>
              </a:rPr>
              <a:t>State Mandates</a:t>
            </a:r>
            <a:endParaRPr lang="en-US" sz="2700" dirty="0">
              <a:solidFill>
                <a:srgbClr val="FFFF00"/>
              </a:solidFill>
              <a:latin typeface="Times New Roman" panose="02020603050405020304" pitchFamily="18" charset="0"/>
              <a:cs typeface="Times New Roman" panose="02020603050405020304" pitchFamily="18" charset="0"/>
            </a:endParaRPr>
          </a:p>
        </p:txBody>
      </p:sp>
      <p:pic>
        <p:nvPicPr>
          <p:cNvPr id="5" name="Picture 2" descr="C:\Users\cponder\Desktop\HPD 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5850" y="1905000"/>
            <a:ext cx="1892300" cy="1905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grpSp>
        <p:nvGrpSpPr>
          <p:cNvPr id="6" name="Group 5"/>
          <p:cNvGrpSpPr/>
          <p:nvPr/>
        </p:nvGrpSpPr>
        <p:grpSpPr>
          <a:xfrm>
            <a:off x="0" y="6019800"/>
            <a:ext cx="9144000" cy="838200"/>
            <a:chOff x="0" y="5676900"/>
            <a:chExt cx="9144000" cy="838200"/>
          </a:xfrm>
        </p:grpSpPr>
        <p:sp>
          <p:nvSpPr>
            <p:cNvPr id="7" name="Rectangle 6"/>
            <p:cNvSpPr/>
            <p:nvPr/>
          </p:nvSpPr>
          <p:spPr>
            <a:xfrm>
              <a:off x="0" y="5867400"/>
              <a:ext cx="9144000" cy="457200"/>
            </a:xfrm>
            <a:prstGeom prst="rect">
              <a:avLst/>
            </a:prstGeom>
            <a:solidFill>
              <a:srgbClr val="260CC4"/>
            </a:solidFill>
            <a:ln>
              <a:solidFill>
                <a:srgbClr val="260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0" y="6045201"/>
              <a:ext cx="9144000" cy="121919"/>
            </a:xfrm>
            <a:prstGeom prst="rect">
              <a:avLst/>
            </a:prstGeom>
            <a:solidFill>
              <a:srgbClr val="FFE500"/>
            </a:solidFill>
            <a:ln>
              <a:solidFill>
                <a:srgbClr val="260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latin typeface="Times New Roman" panose="02020603050405020304" pitchFamily="18" charset="0"/>
                <a:cs typeface="Times New Roman" panose="02020603050405020304" pitchFamily="18" charset="0"/>
              </a:endParaRPr>
            </a:p>
          </p:txBody>
        </p:sp>
        <p:pic>
          <p:nvPicPr>
            <p:cNvPr id="9" name="Picture 2" descr="C:\Users\cponder\Desktop\HPD 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5676900"/>
              <a:ext cx="832612" cy="838200"/>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Slide Number Placeholder 1"/>
          <p:cNvSpPr>
            <a:spLocks noGrp="1"/>
          </p:cNvSpPr>
          <p:nvPr>
            <p:ph type="sldNum" sz="quarter" idx="12"/>
          </p:nvPr>
        </p:nvSpPr>
        <p:spPr/>
        <p:txBody>
          <a:bodyPr/>
          <a:lstStyle/>
          <a:p>
            <a:fld id="{E8A8BAB4-986E-4569-8BF4-FC1A0A9BBCBE}" type="slidenum">
              <a:rPr lang="en-US" smtClean="0"/>
              <a:t>9</a:t>
            </a:fld>
            <a:endParaRPr lang="en-US"/>
          </a:p>
        </p:txBody>
      </p:sp>
    </p:spTree>
    <p:extLst>
      <p:ext uri="{BB962C8B-B14F-4D97-AF65-F5344CB8AC3E}">
        <p14:creationId xmlns:p14="http://schemas.microsoft.com/office/powerpoint/2010/main" val="411575443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2371</TotalTime>
  <Words>2047</Words>
  <Application>Microsoft Office PowerPoint</Application>
  <PresentationFormat>On-screen Show (4:3)</PresentationFormat>
  <Paragraphs>222</Paragraphs>
  <Slides>27</Slides>
  <Notes>7</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  Gang Division </vt:lpstr>
      <vt:lpstr>Gang Division  Overview and History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Houston Police Department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Gang Division</dc:title>
  <dc:creator>Beauchamp, Eric</dc:creator>
  <cp:lastModifiedBy>Peck, Amy - CNL</cp:lastModifiedBy>
  <cp:revision>77</cp:revision>
  <cp:lastPrinted>2017-02-07T22:11:55Z</cp:lastPrinted>
  <dcterms:created xsi:type="dcterms:W3CDTF">2017-02-06T20:00:10Z</dcterms:created>
  <dcterms:modified xsi:type="dcterms:W3CDTF">2017-02-13T20:30:56Z</dcterms:modified>
</cp:coreProperties>
</file>