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1"/>
  </p:sldMasterIdLst>
  <p:notesMasterIdLst>
    <p:notesMasterId r:id="rId41"/>
  </p:notesMasterIdLst>
  <p:handoutMasterIdLst>
    <p:handoutMasterId r:id="rId42"/>
  </p:handoutMasterIdLst>
  <p:sldIdLst>
    <p:sldId id="256" r:id="rId2"/>
    <p:sldId id="257" r:id="rId3"/>
    <p:sldId id="275" r:id="rId4"/>
    <p:sldId id="262" r:id="rId5"/>
    <p:sldId id="268" r:id="rId6"/>
    <p:sldId id="298" r:id="rId7"/>
    <p:sldId id="264" r:id="rId8"/>
    <p:sldId id="258" r:id="rId9"/>
    <p:sldId id="283" r:id="rId10"/>
    <p:sldId id="299" r:id="rId11"/>
    <p:sldId id="300" r:id="rId12"/>
    <p:sldId id="295" r:id="rId13"/>
    <p:sldId id="276" r:id="rId14"/>
    <p:sldId id="277" r:id="rId15"/>
    <p:sldId id="263" r:id="rId16"/>
    <p:sldId id="297" r:id="rId17"/>
    <p:sldId id="267" r:id="rId18"/>
    <p:sldId id="302" r:id="rId19"/>
    <p:sldId id="280" r:id="rId20"/>
    <p:sldId id="303" r:id="rId21"/>
    <p:sldId id="274" r:id="rId22"/>
    <p:sldId id="292" r:id="rId23"/>
    <p:sldId id="279" r:id="rId24"/>
    <p:sldId id="293" r:id="rId25"/>
    <p:sldId id="294" r:id="rId26"/>
    <p:sldId id="273" r:id="rId27"/>
    <p:sldId id="272" r:id="rId28"/>
    <p:sldId id="285" r:id="rId29"/>
    <p:sldId id="286" r:id="rId30"/>
    <p:sldId id="284" r:id="rId31"/>
    <p:sldId id="287" r:id="rId32"/>
    <p:sldId id="288" r:id="rId33"/>
    <p:sldId id="289" r:id="rId34"/>
    <p:sldId id="291" r:id="rId35"/>
    <p:sldId id="290" r:id="rId36"/>
    <p:sldId id="271" r:id="rId37"/>
    <p:sldId id="282" r:id="rId38"/>
    <p:sldId id="265" r:id="rId39"/>
    <p:sldId id="270"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6370" autoAdjust="0"/>
  </p:normalViewPr>
  <p:slideViewPr>
    <p:cSldViewPr snapToGrid="0">
      <p:cViewPr varScale="1">
        <p:scale>
          <a:sx n="76" d="100"/>
          <a:sy n="76" d="100"/>
        </p:scale>
        <p:origin x="12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Purchased</c:v>
                </c:pt>
              </c:strCache>
            </c:strRef>
          </c:tx>
          <c:spPr>
            <a:solidFill>
              <a:schemeClr val="accent1"/>
            </a:solidFill>
            <a:ln>
              <a:noFill/>
            </a:ln>
            <a:effectLst/>
          </c:spPr>
          <c:invertIfNegative val="0"/>
          <c:cat>
            <c:numRef>
              <c:f>Sheet1!$A$2:$A$26</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Sheet1!$B$2:$B$26</c:f>
              <c:numCache>
                <c:formatCode>General</c:formatCode>
                <c:ptCount val="22"/>
                <c:pt idx="0">
                  <c:v>5</c:v>
                </c:pt>
                <c:pt idx="1">
                  <c:v>11</c:v>
                </c:pt>
                <c:pt idx="2">
                  <c:v>3</c:v>
                </c:pt>
                <c:pt idx="3">
                  <c:v>40</c:v>
                </c:pt>
                <c:pt idx="4">
                  <c:v>11</c:v>
                </c:pt>
                <c:pt idx="5">
                  <c:v>0</c:v>
                </c:pt>
                <c:pt idx="6">
                  <c:v>0</c:v>
                </c:pt>
                <c:pt idx="7">
                  <c:v>1</c:v>
                </c:pt>
                <c:pt idx="8">
                  <c:v>5</c:v>
                </c:pt>
                <c:pt idx="9">
                  <c:v>17</c:v>
                </c:pt>
                <c:pt idx="10">
                  <c:v>0</c:v>
                </c:pt>
                <c:pt idx="11">
                  <c:v>6</c:v>
                </c:pt>
                <c:pt idx="12">
                  <c:v>10</c:v>
                </c:pt>
                <c:pt idx="13">
                  <c:v>10</c:v>
                </c:pt>
                <c:pt idx="14">
                  <c:v>10</c:v>
                </c:pt>
                <c:pt idx="15">
                  <c:v>1</c:v>
                </c:pt>
                <c:pt idx="16">
                  <c:v>6</c:v>
                </c:pt>
                <c:pt idx="17">
                  <c:v>5</c:v>
                </c:pt>
                <c:pt idx="18">
                  <c:v>4</c:v>
                </c:pt>
                <c:pt idx="19">
                  <c:v>13</c:v>
                </c:pt>
                <c:pt idx="20">
                  <c:v>2</c:v>
                </c:pt>
                <c:pt idx="21">
                  <c:v>2</c:v>
                </c:pt>
              </c:numCache>
            </c:numRef>
          </c:val>
          <c:extLst>
            <c:ext xmlns:c16="http://schemas.microsoft.com/office/drawing/2014/chart" uri="{C3380CC4-5D6E-409C-BE32-E72D297353CC}">
              <c16:uniqueId val="{00000000-2076-4C1A-87F7-1F2CF53EED21}"/>
            </c:ext>
          </c:extLst>
        </c:ser>
        <c:dLbls>
          <c:showLegendKey val="0"/>
          <c:showVal val="0"/>
          <c:showCatName val="0"/>
          <c:showSerName val="0"/>
          <c:showPercent val="0"/>
          <c:showBubbleSize val="0"/>
        </c:dLbls>
        <c:gapWidth val="219"/>
        <c:overlap val="-27"/>
        <c:axId val="393932320"/>
        <c:axId val="320520496"/>
      </c:barChart>
      <c:catAx>
        <c:axId val="39393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520496"/>
        <c:crosses val="autoZero"/>
        <c:auto val="1"/>
        <c:lblAlgn val="ctr"/>
        <c:lblOffset val="100"/>
        <c:noMultiLvlLbl val="0"/>
      </c:catAx>
      <c:valAx>
        <c:axId val="320520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932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218122207265205E-2"/>
          <c:y val="0.13435982219721843"/>
          <c:w val="0.95671309314694331"/>
          <c:h val="0.71045388797652587"/>
        </c:manualLayout>
      </c:layout>
      <c:barChart>
        <c:barDir val="col"/>
        <c:grouping val="clustered"/>
        <c:varyColors val="0"/>
        <c:ser>
          <c:idx val="0"/>
          <c:order val="0"/>
          <c:tx>
            <c:strRef>
              <c:f>Sheet1!$B$1</c:f>
              <c:strCache>
                <c:ptCount val="1"/>
                <c:pt idx="0">
                  <c:v>Purchased</c:v>
                </c:pt>
              </c:strCache>
            </c:strRef>
          </c:tx>
          <c:spPr>
            <a:solidFill>
              <a:schemeClr val="accent1"/>
            </a:solidFill>
            <a:ln>
              <a:noFill/>
            </a:ln>
            <a:effectLst/>
          </c:spPr>
          <c:invertIfNegative val="0"/>
          <c:cat>
            <c:numRef>
              <c:f>Sheet1!$A$2:$A$30</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Sheet1!$B$2:$B$30</c:f>
              <c:numCache>
                <c:formatCode>General</c:formatCode>
                <c:ptCount val="22"/>
                <c:pt idx="0">
                  <c:v>3</c:v>
                </c:pt>
                <c:pt idx="1">
                  <c:v>5</c:v>
                </c:pt>
                <c:pt idx="2">
                  <c:v>4</c:v>
                </c:pt>
                <c:pt idx="3">
                  <c:v>5</c:v>
                </c:pt>
                <c:pt idx="4">
                  <c:v>8</c:v>
                </c:pt>
                <c:pt idx="5">
                  <c:v>0</c:v>
                </c:pt>
                <c:pt idx="6">
                  <c:v>0</c:v>
                </c:pt>
                <c:pt idx="7">
                  <c:v>0</c:v>
                </c:pt>
                <c:pt idx="8">
                  <c:v>6</c:v>
                </c:pt>
                <c:pt idx="9">
                  <c:v>8</c:v>
                </c:pt>
                <c:pt idx="10">
                  <c:v>2</c:v>
                </c:pt>
                <c:pt idx="11">
                  <c:v>2</c:v>
                </c:pt>
                <c:pt idx="12">
                  <c:v>0</c:v>
                </c:pt>
                <c:pt idx="13">
                  <c:v>2</c:v>
                </c:pt>
                <c:pt idx="14">
                  <c:v>2</c:v>
                </c:pt>
                <c:pt idx="15">
                  <c:v>2</c:v>
                </c:pt>
                <c:pt idx="16">
                  <c:v>0</c:v>
                </c:pt>
                <c:pt idx="17">
                  <c:v>5</c:v>
                </c:pt>
                <c:pt idx="18">
                  <c:v>4</c:v>
                </c:pt>
                <c:pt idx="19">
                  <c:v>0</c:v>
                </c:pt>
                <c:pt idx="20">
                  <c:v>7</c:v>
                </c:pt>
                <c:pt idx="21">
                  <c:v>3</c:v>
                </c:pt>
              </c:numCache>
            </c:numRef>
          </c:val>
          <c:extLst>
            <c:ext xmlns:c16="http://schemas.microsoft.com/office/drawing/2014/chart" uri="{C3380CC4-5D6E-409C-BE32-E72D297353CC}">
              <c16:uniqueId val="{00000000-6E11-490B-9782-C78BBCF498CC}"/>
            </c:ext>
          </c:extLst>
        </c:ser>
        <c:dLbls>
          <c:showLegendKey val="0"/>
          <c:showVal val="0"/>
          <c:showCatName val="0"/>
          <c:showSerName val="0"/>
          <c:showPercent val="0"/>
          <c:showBubbleSize val="0"/>
        </c:dLbls>
        <c:gapWidth val="219"/>
        <c:overlap val="-27"/>
        <c:axId val="318696016"/>
        <c:axId val="350374768"/>
      </c:barChart>
      <c:catAx>
        <c:axId val="31869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374768"/>
        <c:crosses val="autoZero"/>
        <c:auto val="1"/>
        <c:lblAlgn val="ctr"/>
        <c:lblOffset val="100"/>
        <c:noMultiLvlLbl val="0"/>
      </c:catAx>
      <c:valAx>
        <c:axId val="350374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696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Requested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15</c:v>
                </c:pt>
                <c:pt idx="1">
                  <c:v>FY 16</c:v>
                </c:pt>
                <c:pt idx="2">
                  <c:v>FY 17 </c:v>
                </c:pt>
                <c:pt idx="3">
                  <c:v>Total</c:v>
                </c:pt>
              </c:strCache>
            </c:strRef>
          </c:cat>
          <c:val>
            <c:numRef>
              <c:f>Sheet1!$B$2:$B$5</c:f>
              <c:numCache>
                <c:formatCode>General</c:formatCode>
                <c:ptCount val="4"/>
                <c:pt idx="0">
                  <c:v>18</c:v>
                </c:pt>
                <c:pt idx="1">
                  <c:v>10</c:v>
                </c:pt>
                <c:pt idx="2">
                  <c:v>10</c:v>
                </c:pt>
                <c:pt idx="3">
                  <c:v>41</c:v>
                </c:pt>
              </c:numCache>
            </c:numRef>
          </c:val>
          <c:extLst>
            <c:ext xmlns:c16="http://schemas.microsoft.com/office/drawing/2014/chart" uri="{C3380CC4-5D6E-409C-BE32-E72D297353CC}">
              <c16:uniqueId val="{00000000-DA15-4A6F-9C21-132B33A32D9E}"/>
            </c:ext>
          </c:extLst>
        </c:ser>
        <c:ser>
          <c:idx val="1"/>
          <c:order val="1"/>
          <c:tx>
            <c:strRef>
              <c:f>Sheet1!$C$1</c:f>
              <c:strCache>
                <c:ptCount val="1"/>
                <c:pt idx="0">
                  <c:v>Received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15</c:v>
                </c:pt>
                <c:pt idx="1">
                  <c:v>FY 16</c:v>
                </c:pt>
                <c:pt idx="2">
                  <c:v>FY 17 </c:v>
                </c:pt>
                <c:pt idx="3">
                  <c:v>Total</c:v>
                </c:pt>
              </c:strCache>
            </c:strRef>
          </c:cat>
          <c:val>
            <c:numRef>
              <c:f>Sheet1!$C$2:$C$5</c:f>
              <c:numCache>
                <c:formatCode>General</c:formatCode>
                <c:ptCount val="4"/>
                <c:pt idx="0">
                  <c:v>7</c:v>
                </c:pt>
                <c:pt idx="1">
                  <c:v>6</c:v>
                </c:pt>
                <c:pt idx="2">
                  <c:v>4</c:v>
                </c:pt>
                <c:pt idx="3">
                  <c:v>20</c:v>
                </c:pt>
              </c:numCache>
            </c:numRef>
          </c:val>
          <c:extLst>
            <c:ext xmlns:c16="http://schemas.microsoft.com/office/drawing/2014/chart" uri="{C3380CC4-5D6E-409C-BE32-E72D297353CC}">
              <c16:uniqueId val="{00000001-DA15-4A6F-9C21-132B33A32D9E}"/>
            </c:ext>
          </c:extLst>
        </c:ser>
        <c:dLbls>
          <c:dLblPos val="outEnd"/>
          <c:showLegendKey val="0"/>
          <c:showVal val="1"/>
          <c:showCatName val="0"/>
          <c:showSerName val="0"/>
          <c:showPercent val="0"/>
          <c:showBubbleSize val="0"/>
        </c:dLbls>
        <c:gapWidth val="219"/>
        <c:overlap val="-27"/>
        <c:axId val="527596304"/>
        <c:axId val="362328320"/>
      </c:barChart>
      <c:catAx>
        <c:axId val="52759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328320"/>
        <c:crosses val="autoZero"/>
        <c:auto val="1"/>
        <c:lblAlgn val="ctr"/>
        <c:lblOffset val="100"/>
        <c:noMultiLvlLbl val="0"/>
      </c:catAx>
      <c:valAx>
        <c:axId val="362328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596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Requested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15</c:v>
                </c:pt>
                <c:pt idx="1">
                  <c:v>FY16</c:v>
                </c:pt>
                <c:pt idx="2">
                  <c:v>FY 17</c:v>
                </c:pt>
                <c:pt idx="3">
                  <c:v>Total </c:v>
                </c:pt>
              </c:strCache>
            </c:strRef>
          </c:cat>
          <c:val>
            <c:numRef>
              <c:f>Sheet1!$B$2:$B$5</c:f>
              <c:numCache>
                <c:formatCode>General</c:formatCode>
                <c:ptCount val="4"/>
                <c:pt idx="0">
                  <c:v>11</c:v>
                </c:pt>
                <c:pt idx="1">
                  <c:v>3</c:v>
                </c:pt>
                <c:pt idx="2">
                  <c:v>5</c:v>
                </c:pt>
                <c:pt idx="3">
                  <c:v>19</c:v>
                </c:pt>
              </c:numCache>
            </c:numRef>
          </c:val>
          <c:extLst>
            <c:ext xmlns:c16="http://schemas.microsoft.com/office/drawing/2014/chart" uri="{C3380CC4-5D6E-409C-BE32-E72D297353CC}">
              <c16:uniqueId val="{00000000-8A3D-473C-8733-97E9B1B7BCDC}"/>
            </c:ext>
          </c:extLst>
        </c:ser>
        <c:ser>
          <c:idx val="1"/>
          <c:order val="1"/>
          <c:tx>
            <c:strRef>
              <c:f>Sheet1!$C$1</c:f>
              <c:strCache>
                <c:ptCount val="1"/>
                <c:pt idx="0">
                  <c:v>Received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15</c:v>
                </c:pt>
                <c:pt idx="1">
                  <c:v>FY16</c:v>
                </c:pt>
                <c:pt idx="2">
                  <c:v>FY 17</c:v>
                </c:pt>
                <c:pt idx="3">
                  <c:v>Total </c:v>
                </c:pt>
              </c:strCache>
            </c:strRef>
          </c:cat>
          <c:val>
            <c:numRef>
              <c:f>Sheet1!$C$2:$C$5</c:f>
              <c:numCache>
                <c:formatCode>General</c:formatCode>
                <c:ptCount val="4"/>
                <c:pt idx="0">
                  <c:v>5</c:v>
                </c:pt>
                <c:pt idx="1">
                  <c:v>2</c:v>
                </c:pt>
                <c:pt idx="2">
                  <c:v>3</c:v>
                </c:pt>
                <c:pt idx="3">
                  <c:v>10</c:v>
                </c:pt>
              </c:numCache>
            </c:numRef>
          </c:val>
          <c:extLst>
            <c:ext xmlns:c16="http://schemas.microsoft.com/office/drawing/2014/chart" uri="{C3380CC4-5D6E-409C-BE32-E72D297353CC}">
              <c16:uniqueId val="{00000001-8A3D-473C-8733-97E9B1B7BCDC}"/>
            </c:ext>
          </c:extLst>
        </c:ser>
        <c:dLbls>
          <c:dLblPos val="outEnd"/>
          <c:showLegendKey val="0"/>
          <c:showVal val="1"/>
          <c:showCatName val="0"/>
          <c:showSerName val="0"/>
          <c:showPercent val="0"/>
          <c:showBubbleSize val="0"/>
        </c:dLbls>
        <c:gapWidth val="219"/>
        <c:overlap val="-27"/>
        <c:axId val="275273024"/>
        <c:axId val="51856468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Total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FY 15</c:v>
                      </c:pt>
                      <c:pt idx="1">
                        <c:v>FY16</c:v>
                      </c:pt>
                      <c:pt idx="2">
                        <c:v>FY 17</c:v>
                      </c:pt>
                      <c:pt idx="3">
                        <c:v>Total </c:v>
                      </c:pt>
                    </c:strCache>
                  </c:strRef>
                </c:cat>
                <c:val>
                  <c:numRef>
                    <c:extLst>
                      <c:ext uri="{02D57815-91ED-43cb-92C2-25804820EDAC}">
                        <c15:formulaRef>
                          <c15:sqref>Sheet1!$D$2:$D$5</c15:sqref>
                        </c15:formulaRef>
                      </c:ext>
                    </c:extLst>
                    <c:numCache>
                      <c:formatCode>General</c:formatCode>
                      <c:ptCount val="4"/>
                    </c:numCache>
                  </c:numRef>
                </c:val>
                <c:extLst>
                  <c:ext xmlns:c16="http://schemas.microsoft.com/office/drawing/2014/chart" uri="{C3380CC4-5D6E-409C-BE32-E72D297353CC}">
                    <c16:uniqueId val="{00000003-8A3D-473C-8733-97E9B1B7BCDC}"/>
                  </c:ext>
                </c:extLst>
              </c15:ser>
            </c15:filteredBarSeries>
          </c:ext>
        </c:extLst>
      </c:barChart>
      <c:catAx>
        <c:axId val="2752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564688"/>
        <c:crosses val="autoZero"/>
        <c:auto val="1"/>
        <c:lblAlgn val="ctr"/>
        <c:lblOffset val="100"/>
        <c:noMultiLvlLbl val="0"/>
      </c:catAx>
      <c:valAx>
        <c:axId val="518564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27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Requested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15</c:v>
                </c:pt>
                <c:pt idx="1">
                  <c:v>FY 16</c:v>
                </c:pt>
                <c:pt idx="2">
                  <c:v>FY 17</c:v>
                </c:pt>
                <c:pt idx="3">
                  <c:v>Total </c:v>
                </c:pt>
              </c:strCache>
            </c:strRef>
          </c:cat>
          <c:val>
            <c:numRef>
              <c:f>Sheet1!$B$2:$B$5</c:f>
              <c:numCache>
                <c:formatCode>General</c:formatCode>
                <c:ptCount val="4"/>
                <c:pt idx="0">
                  <c:v>25</c:v>
                </c:pt>
                <c:pt idx="1">
                  <c:v>26</c:v>
                </c:pt>
                <c:pt idx="2">
                  <c:v>24</c:v>
                </c:pt>
                <c:pt idx="3">
                  <c:v>75</c:v>
                </c:pt>
              </c:numCache>
            </c:numRef>
          </c:val>
          <c:extLst>
            <c:ext xmlns:c16="http://schemas.microsoft.com/office/drawing/2014/chart" uri="{C3380CC4-5D6E-409C-BE32-E72D297353CC}">
              <c16:uniqueId val="{00000000-FAE7-4760-891A-3FC2264C1068}"/>
            </c:ext>
          </c:extLst>
        </c:ser>
        <c:ser>
          <c:idx val="1"/>
          <c:order val="1"/>
          <c:tx>
            <c:strRef>
              <c:f>Sheet1!$C$1</c:f>
              <c:strCache>
                <c:ptCount val="1"/>
                <c:pt idx="0">
                  <c:v>Received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 15</c:v>
                </c:pt>
                <c:pt idx="1">
                  <c:v>FY 16</c:v>
                </c:pt>
                <c:pt idx="2">
                  <c:v>FY 17</c:v>
                </c:pt>
                <c:pt idx="3">
                  <c:v>Total </c:v>
                </c:pt>
              </c:strCache>
            </c:strRef>
          </c:cat>
          <c:val>
            <c:numRef>
              <c:f>Sheet1!$C$2:$C$5</c:f>
              <c:numCache>
                <c:formatCode>General</c:formatCode>
                <c:ptCount val="4"/>
                <c:pt idx="0">
                  <c:v>7</c:v>
                </c:pt>
                <c:pt idx="1">
                  <c:v>12</c:v>
                </c:pt>
                <c:pt idx="2">
                  <c:v>17</c:v>
                </c:pt>
                <c:pt idx="3">
                  <c:v>36</c:v>
                </c:pt>
              </c:numCache>
            </c:numRef>
          </c:val>
          <c:extLst>
            <c:ext xmlns:c16="http://schemas.microsoft.com/office/drawing/2014/chart" uri="{C3380CC4-5D6E-409C-BE32-E72D297353CC}">
              <c16:uniqueId val="{00000001-FAE7-4760-891A-3FC2264C1068}"/>
            </c:ext>
          </c:extLst>
        </c:ser>
        <c:dLbls>
          <c:dLblPos val="outEnd"/>
          <c:showLegendKey val="0"/>
          <c:showVal val="1"/>
          <c:showCatName val="0"/>
          <c:showSerName val="0"/>
          <c:showPercent val="0"/>
          <c:showBubbleSize val="0"/>
        </c:dLbls>
        <c:gapWidth val="219"/>
        <c:overlap val="-27"/>
        <c:axId val="445587392"/>
        <c:axId val="518562960"/>
      </c:barChart>
      <c:catAx>
        <c:axId val="4455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562960"/>
        <c:crosses val="autoZero"/>
        <c:auto val="1"/>
        <c:lblAlgn val="ctr"/>
        <c:lblOffset val="100"/>
        <c:noMultiLvlLbl val="0"/>
      </c:catAx>
      <c:valAx>
        <c:axId val="51856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58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Capital,</a:t>
            </a:r>
            <a:r>
              <a:rPr lang="en-US" baseline="0" dirty="0"/>
              <a:t> Operating and  Total Cost Trendlines </a:t>
            </a:r>
          </a:p>
          <a:p>
            <a:pPr>
              <a:defRPr/>
            </a:pPr>
            <a:r>
              <a:rPr lang="en-US" baseline="0" dirty="0"/>
              <a:t>(Single-Axle Dump Truck)</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Capital Cost</c:v>
                </c:pt>
              </c:strCache>
            </c:strRef>
          </c:tx>
          <c:spPr>
            <a:ln w="28575" cap="rnd">
              <a:solidFill>
                <a:schemeClr val="accent1"/>
              </a:solidFill>
              <a:round/>
            </a:ln>
            <a:effectLst/>
          </c:spPr>
          <c:marker>
            <c:symbol val="none"/>
          </c:marker>
          <c:cat>
            <c:strRef>
              <c:f>Sheet1!$A$2:$A$5</c:f>
              <c:strCache>
                <c:ptCount val="3"/>
                <c:pt idx="0">
                  <c:v>1 to 4 </c:v>
                </c:pt>
                <c:pt idx="1">
                  <c:v>5 to 8</c:v>
                </c:pt>
                <c:pt idx="2">
                  <c:v>9 to 12</c:v>
                </c:pt>
              </c:strCache>
            </c:strRef>
          </c:cat>
          <c:val>
            <c:numRef>
              <c:f>Sheet1!$B$2:$B$5</c:f>
              <c:numCache>
                <c:formatCode>General</c:formatCode>
                <c:ptCount val="4"/>
                <c:pt idx="0">
                  <c:v>15</c:v>
                </c:pt>
                <c:pt idx="1">
                  <c:v>5</c:v>
                </c:pt>
                <c:pt idx="2">
                  <c:v>2.5</c:v>
                </c:pt>
              </c:numCache>
            </c:numRef>
          </c:val>
          <c:smooth val="0"/>
          <c:extLst>
            <c:ext xmlns:c16="http://schemas.microsoft.com/office/drawing/2014/chart" uri="{C3380CC4-5D6E-409C-BE32-E72D297353CC}">
              <c16:uniqueId val="{00000000-CFF5-406B-9D1C-9CC7142F6AAE}"/>
            </c:ext>
          </c:extLst>
        </c:ser>
        <c:ser>
          <c:idx val="1"/>
          <c:order val="1"/>
          <c:tx>
            <c:strRef>
              <c:f>Sheet1!$C$1</c:f>
              <c:strCache>
                <c:ptCount val="1"/>
                <c:pt idx="0">
                  <c:v>Operating Costs</c:v>
                </c:pt>
              </c:strCache>
            </c:strRef>
          </c:tx>
          <c:spPr>
            <a:ln w="28575" cap="rnd">
              <a:solidFill>
                <a:schemeClr val="accent2"/>
              </a:solidFill>
              <a:round/>
            </a:ln>
            <a:effectLst/>
          </c:spPr>
          <c:marker>
            <c:symbol val="none"/>
          </c:marker>
          <c:cat>
            <c:strRef>
              <c:f>Sheet1!$A$2:$A$5</c:f>
              <c:strCache>
                <c:ptCount val="3"/>
                <c:pt idx="0">
                  <c:v>1 to 4 </c:v>
                </c:pt>
                <c:pt idx="1">
                  <c:v>5 to 8</c:v>
                </c:pt>
                <c:pt idx="2">
                  <c:v>9 to 12</c:v>
                </c:pt>
              </c:strCache>
            </c:strRef>
          </c:cat>
          <c:val>
            <c:numRef>
              <c:f>Sheet1!$C$2:$C$5</c:f>
              <c:numCache>
                <c:formatCode>General</c:formatCode>
                <c:ptCount val="4"/>
                <c:pt idx="0">
                  <c:v>2.4</c:v>
                </c:pt>
                <c:pt idx="1">
                  <c:v>5</c:v>
                </c:pt>
                <c:pt idx="2">
                  <c:v>10</c:v>
                </c:pt>
              </c:numCache>
            </c:numRef>
          </c:val>
          <c:smooth val="0"/>
          <c:extLst>
            <c:ext xmlns:c16="http://schemas.microsoft.com/office/drawing/2014/chart" uri="{C3380CC4-5D6E-409C-BE32-E72D297353CC}">
              <c16:uniqueId val="{00000001-CFF5-406B-9D1C-9CC7142F6AAE}"/>
            </c:ext>
          </c:extLst>
        </c:ser>
        <c:ser>
          <c:idx val="2"/>
          <c:order val="2"/>
          <c:tx>
            <c:strRef>
              <c:f>Sheet1!$D$1</c:f>
              <c:strCache>
                <c:ptCount val="1"/>
                <c:pt idx="0">
                  <c:v>TCO</c:v>
                </c:pt>
              </c:strCache>
            </c:strRef>
          </c:tx>
          <c:spPr>
            <a:ln w="28575" cap="rnd">
              <a:solidFill>
                <a:schemeClr val="accent3"/>
              </a:solidFill>
              <a:round/>
            </a:ln>
            <a:effectLst/>
          </c:spPr>
          <c:marker>
            <c:symbol val="none"/>
          </c:marker>
          <c:cat>
            <c:strRef>
              <c:f>Sheet1!$A$2:$A$5</c:f>
              <c:strCache>
                <c:ptCount val="3"/>
                <c:pt idx="0">
                  <c:v>1 to 4 </c:v>
                </c:pt>
                <c:pt idx="1">
                  <c:v>5 to 8</c:v>
                </c:pt>
                <c:pt idx="2">
                  <c:v>9 to 12</c:v>
                </c:pt>
              </c:strCache>
            </c:strRef>
          </c:cat>
          <c:val>
            <c:numRef>
              <c:f>Sheet1!$D$2:$D$5</c:f>
              <c:numCache>
                <c:formatCode>General</c:formatCode>
                <c:ptCount val="4"/>
                <c:pt idx="0">
                  <c:v>16</c:v>
                </c:pt>
                <c:pt idx="1">
                  <c:v>10</c:v>
                </c:pt>
                <c:pt idx="2">
                  <c:v>20</c:v>
                </c:pt>
              </c:numCache>
            </c:numRef>
          </c:val>
          <c:smooth val="0"/>
          <c:extLst>
            <c:ext xmlns:c16="http://schemas.microsoft.com/office/drawing/2014/chart" uri="{C3380CC4-5D6E-409C-BE32-E72D297353CC}">
              <c16:uniqueId val="{00000002-CFF5-406B-9D1C-9CC7142F6AAE}"/>
            </c:ext>
          </c:extLst>
        </c:ser>
        <c:dLbls>
          <c:showLegendKey val="0"/>
          <c:showVal val="0"/>
          <c:showCatName val="0"/>
          <c:showSerName val="0"/>
          <c:showPercent val="0"/>
          <c:showBubbleSize val="0"/>
        </c:dLbls>
        <c:smooth val="0"/>
        <c:axId val="214189568"/>
        <c:axId val="319821776"/>
      </c:lineChart>
      <c:catAx>
        <c:axId val="2141895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Replacement</a:t>
                </a:r>
                <a:r>
                  <a:rPr lang="en-US" baseline="0" dirty="0"/>
                  <a:t> Cycle (</a:t>
                </a:r>
                <a:r>
                  <a:rPr lang="en-US" baseline="0" dirty="0" err="1"/>
                  <a:t>Yrs</a:t>
                </a:r>
                <a:r>
                  <a:rPr lang="en-US" baseline="0" dirty="0"/>
                  <a:t>)</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821776"/>
        <c:crosses val="autoZero"/>
        <c:auto val="0"/>
        <c:lblAlgn val="ctr"/>
        <c:lblOffset val="100"/>
        <c:noMultiLvlLbl val="0"/>
      </c:catAx>
      <c:valAx>
        <c:axId val="319821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Costs (000)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89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735A7-6A21-4B43-AFC9-AD20D38331F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B2B8B9B-EB81-4049-960D-5803EDCB1A3B}">
      <dgm:prSet phldrT="[Text]"/>
      <dgm:spPr/>
      <dgm:t>
        <a:bodyPr/>
        <a:lstStyle/>
        <a:p>
          <a:r>
            <a:rPr lang="en-US" dirty="0"/>
            <a:t>Engines</a:t>
          </a:r>
        </a:p>
      </dgm:t>
    </dgm:pt>
    <dgm:pt modelId="{76FCDA7D-9950-4EAA-BEAB-7A8747AF7D69}" type="parTrans" cxnId="{6D96EE50-32AF-4FFD-9C48-8EE145152AD9}">
      <dgm:prSet/>
      <dgm:spPr/>
      <dgm:t>
        <a:bodyPr/>
        <a:lstStyle/>
        <a:p>
          <a:endParaRPr lang="en-US"/>
        </a:p>
      </dgm:t>
    </dgm:pt>
    <dgm:pt modelId="{9FFC6438-BF55-4A51-BEB0-7FF99092005D}" type="sibTrans" cxnId="{6D96EE50-32AF-4FFD-9C48-8EE145152AD9}">
      <dgm:prSet/>
      <dgm:spPr/>
      <dgm:t>
        <a:bodyPr/>
        <a:lstStyle/>
        <a:p>
          <a:endParaRPr lang="en-US"/>
        </a:p>
      </dgm:t>
    </dgm:pt>
    <dgm:pt modelId="{330401BA-00DB-4020-8ACC-B4908C8772A8}">
      <dgm:prSet phldrT="[Text]"/>
      <dgm:spPr/>
      <dgm:t>
        <a:bodyPr/>
        <a:lstStyle/>
        <a:p>
          <a:r>
            <a:rPr lang="en-US" dirty="0"/>
            <a:t>Frontline</a:t>
          </a:r>
        </a:p>
        <a:p>
          <a:r>
            <a:rPr lang="en-US" dirty="0"/>
            <a:t>12 </a:t>
          </a:r>
          <a:r>
            <a:rPr lang="en-US" dirty="0" err="1"/>
            <a:t>yrs</a:t>
          </a:r>
          <a:endParaRPr lang="en-US" dirty="0"/>
        </a:p>
        <a:p>
          <a:r>
            <a:rPr lang="en-US" dirty="0"/>
            <a:t>88 units</a:t>
          </a:r>
        </a:p>
      </dgm:t>
    </dgm:pt>
    <dgm:pt modelId="{18343BEA-7FB1-411F-AF5A-FBBACE6A6FE8}" type="parTrans" cxnId="{D57F4A57-9E32-4E08-82AF-250DFC9AC686}">
      <dgm:prSet/>
      <dgm:spPr/>
      <dgm:t>
        <a:bodyPr/>
        <a:lstStyle/>
        <a:p>
          <a:endParaRPr lang="en-US"/>
        </a:p>
      </dgm:t>
    </dgm:pt>
    <dgm:pt modelId="{72FDD4E8-5D4C-401C-8FB9-0E5D4F0A1687}" type="sibTrans" cxnId="{D57F4A57-9E32-4E08-82AF-250DFC9AC686}">
      <dgm:prSet/>
      <dgm:spPr/>
      <dgm:t>
        <a:bodyPr/>
        <a:lstStyle/>
        <a:p>
          <a:endParaRPr lang="en-US"/>
        </a:p>
      </dgm:t>
    </dgm:pt>
    <dgm:pt modelId="{639A0EF5-05D6-4C9A-9D1F-402D548EEE0B}">
      <dgm:prSet phldrT="[Text]"/>
      <dgm:spPr/>
      <dgm:t>
        <a:bodyPr/>
        <a:lstStyle/>
        <a:p>
          <a:r>
            <a:rPr lang="en-US" dirty="0"/>
            <a:t>Ready Reserve</a:t>
          </a:r>
        </a:p>
        <a:p>
          <a:r>
            <a:rPr lang="en-US" dirty="0"/>
            <a:t>4 – 6 </a:t>
          </a:r>
          <a:r>
            <a:rPr lang="en-US" dirty="0" err="1"/>
            <a:t>yrs</a:t>
          </a:r>
          <a:endParaRPr lang="en-US" dirty="0"/>
        </a:p>
        <a:p>
          <a:r>
            <a:rPr lang="en-US" dirty="0"/>
            <a:t>28 Units</a:t>
          </a:r>
        </a:p>
      </dgm:t>
    </dgm:pt>
    <dgm:pt modelId="{EC6F4DC1-4082-4C75-98CE-9606D8A3673C}" type="parTrans" cxnId="{2BF32DA9-D329-48DF-AEB0-0734AFAC51BD}">
      <dgm:prSet/>
      <dgm:spPr/>
      <dgm:t>
        <a:bodyPr/>
        <a:lstStyle/>
        <a:p>
          <a:endParaRPr lang="en-US"/>
        </a:p>
      </dgm:t>
    </dgm:pt>
    <dgm:pt modelId="{9DB36023-6945-420A-A044-AA2FF7127948}" type="sibTrans" cxnId="{2BF32DA9-D329-48DF-AEB0-0734AFAC51BD}">
      <dgm:prSet/>
      <dgm:spPr/>
      <dgm:t>
        <a:bodyPr/>
        <a:lstStyle/>
        <a:p>
          <a:endParaRPr lang="en-US"/>
        </a:p>
      </dgm:t>
    </dgm:pt>
    <dgm:pt modelId="{AFBEA036-E031-41F7-BC25-D5CA0B258D49}">
      <dgm:prSet phldrT="[Text]"/>
      <dgm:spPr/>
      <dgm:t>
        <a:bodyPr/>
        <a:lstStyle/>
        <a:p>
          <a:r>
            <a:rPr lang="en-US" dirty="0"/>
            <a:t>Aerials</a:t>
          </a:r>
        </a:p>
      </dgm:t>
    </dgm:pt>
    <dgm:pt modelId="{5C1272CB-EC8F-4377-8BAD-6BC438AA2B95}" type="parTrans" cxnId="{D425B784-0F04-4E5D-95EB-B813CF657873}">
      <dgm:prSet/>
      <dgm:spPr/>
      <dgm:t>
        <a:bodyPr/>
        <a:lstStyle/>
        <a:p>
          <a:endParaRPr lang="en-US"/>
        </a:p>
      </dgm:t>
    </dgm:pt>
    <dgm:pt modelId="{E9170CF1-6EEB-4EA2-B42B-3131BD788A4B}" type="sibTrans" cxnId="{D425B784-0F04-4E5D-95EB-B813CF657873}">
      <dgm:prSet/>
      <dgm:spPr/>
      <dgm:t>
        <a:bodyPr/>
        <a:lstStyle/>
        <a:p>
          <a:endParaRPr lang="en-US"/>
        </a:p>
      </dgm:t>
    </dgm:pt>
    <dgm:pt modelId="{13DAFA25-286F-4769-B18F-88A0CC50E49A}">
      <dgm:prSet phldrT="[Text]"/>
      <dgm:spPr/>
      <dgm:t>
        <a:bodyPr/>
        <a:lstStyle/>
        <a:p>
          <a:r>
            <a:rPr lang="en-US" dirty="0"/>
            <a:t>Frontline</a:t>
          </a:r>
        </a:p>
        <a:p>
          <a:r>
            <a:rPr lang="en-US" dirty="0"/>
            <a:t>15 </a:t>
          </a:r>
          <a:r>
            <a:rPr lang="en-US" dirty="0" err="1"/>
            <a:t>yrs</a:t>
          </a:r>
          <a:endParaRPr lang="en-US" dirty="0"/>
        </a:p>
        <a:p>
          <a:r>
            <a:rPr lang="en-US" dirty="0"/>
            <a:t>38 Units</a:t>
          </a:r>
        </a:p>
      </dgm:t>
    </dgm:pt>
    <dgm:pt modelId="{2BBDFA5C-212F-462A-8C82-E27ACEAC105A}" type="parTrans" cxnId="{B8137701-1895-4A88-A8B6-1BE06DAC651A}">
      <dgm:prSet/>
      <dgm:spPr/>
      <dgm:t>
        <a:bodyPr/>
        <a:lstStyle/>
        <a:p>
          <a:endParaRPr lang="en-US"/>
        </a:p>
      </dgm:t>
    </dgm:pt>
    <dgm:pt modelId="{49F50110-7DC4-444A-BA71-45BD0E9529BB}" type="sibTrans" cxnId="{B8137701-1895-4A88-A8B6-1BE06DAC651A}">
      <dgm:prSet/>
      <dgm:spPr/>
      <dgm:t>
        <a:bodyPr/>
        <a:lstStyle/>
        <a:p>
          <a:endParaRPr lang="en-US"/>
        </a:p>
      </dgm:t>
    </dgm:pt>
    <dgm:pt modelId="{50DDA1AD-C63F-4C44-A626-F50CD0B3BA8D}">
      <dgm:prSet phldrT="[Text]"/>
      <dgm:spPr/>
      <dgm:t>
        <a:bodyPr/>
        <a:lstStyle/>
        <a:p>
          <a:r>
            <a:rPr lang="en-US" dirty="0"/>
            <a:t>Ready Reserve</a:t>
          </a:r>
        </a:p>
        <a:p>
          <a:r>
            <a:rPr lang="en-US" dirty="0"/>
            <a:t>5 </a:t>
          </a:r>
          <a:r>
            <a:rPr lang="en-US" dirty="0" err="1"/>
            <a:t>yrs</a:t>
          </a:r>
          <a:endParaRPr lang="en-US" dirty="0"/>
        </a:p>
        <a:p>
          <a:r>
            <a:rPr lang="en-US" dirty="0"/>
            <a:t>10 Units</a:t>
          </a:r>
        </a:p>
      </dgm:t>
    </dgm:pt>
    <dgm:pt modelId="{6620E345-3AEB-42C1-82A6-B67EBBA41A27}" type="parTrans" cxnId="{4DB91BEF-8021-4E59-BC0D-AC308D5FD43C}">
      <dgm:prSet/>
      <dgm:spPr/>
      <dgm:t>
        <a:bodyPr/>
        <a:lstStyle/>
        <a:p>
          <a:endParaRPr lang="en-US"/>
        </a:p>
      </dgm:t>
    </dgm:pt>
    <dgm:pt modelId="{CA844DCE-7129-4F2E-A2CC-4B7238668EB2}" type="sibTrans" cxnId="{4DB91BEF-8021-4E59-BC0D-AC308D5FD43C}">
      <dgm:prSet/>
      <dgm:spPr/>
      <dgm:t>
        <a:bodyPr/>
        <a:lstStyle/>
        <a:p>
          <a:endParaRPr lang="en-US"/>
        </a:p>
      </dgm:t>
    </dgm:pt>
    <dgm:pt modelId="{05EE07E9-EDA6-4E3F-B901-34074A55FAAF}">
      <dgm:prSet phldrT="[Text]"/>
      <dgm:spPr/>
      <dgm:t>
        <a:bodyPr/>
        <a:lstStyle/>
        <a:p>
          <a:r>
            <a:rPr lang="en-US" dirty="0"/>
            <a:t>Ambulances</a:t>
          </a:r>
        </a:p>
      </dgm:t>
    </dgm:pt>
    <dgm:pt modelId="{5734C87D-D709-4EEE-9E1E-B022807CA7ED}" type="parTrans" cxnId="{1776CC41-0914-4AEF-A919-228555FFCF12}">
      <dgm:prSet/>
      <dgm:spPr/>
      <dgm:t>
        <a:bodyPr/>
        <a:lstStyle/>
        <a:p>
          <a:endParaRPr lang="en-US"/>
        </a:p>
      </dgm:t>
    </dgm:pt>
    <dgm:pt modelId="{9D1098A7-A877-4241-82CF-D4CC003C95E3}" type="sibTrans" cxnId="{1776CC41-0914-4AEF-A919-228555FFCF12}">
      <dgm:prSet/>
      <dgm:spPr/>
      <dgm:t>
        <a:bodyPr/>
        <a:lstStyle/>
        <a:p>
          <a:endParaRPr lang="en-US"/>
        </a:p>
      </dgm:t>
    </dgm:pt>
    <dgm:pt modelId="{C37D9027-CB52-4940-A07C-86916FBFC66F}">
      <dgm:prSet phldrT="[Text]"/>
      <dgm:spPr/>
      <dgm:t>
        <a:bodyPr/>
        <a:lstStyle/>
        <a:p>
          <a:r>
            <a:rPr lang="en-US" dirty="0"/>
            <a:t>Frontline</a:t>
          </a:r>
        </a:p>
        <a:p>
          <a:r>
            <a:rPr lang="en-US" dirty="0"/>
            <a:t>8 </a:t>
          </a:r>
          <a:r>
            <a:rPr lang="en-US" dirty="0" err="1"/>
            <a:t>yrs</a:t>
          </a:r>
          <a:r>
            <a:rPr lang="en-US" dirty="0"/>
            <a:t>*</a:t>
          </a:r>
        </a:p>
        <a:p>
          <a:r>
            <a:rPr lang="en-US" dirty="0"/>
            <a:t>105 Units</a:t>
          </a:r>
        </a:p>
      </dgm:t>
    </dgm:pt>
    <dgm:pt modelId="{D22E98CB-24D7-464B-B49A-29C1E32BA4C5}" type="parTrans" cxnId="{DD6730BC-2F67-433E-B3A1-0BBE38AE4411}">
      <dgm:prSet/>
      <dgm:spPr/>
      <dgm:t>
        <a:bodyPr/>
        <a:lstStyle/>
        <a:p>
          <a:endParaRPr lang="en-US"/>
        </a:p>
      </dgm:t>
    </dgm:pt>
    <dgm:pt modelId="{43905323-E54A-41E3-A61D-7262EF3148C0}" type="sibTrans" cxnId="{DD6730BC-2F67-433E-B3A1-0BBE38AE4411}">
      <dgm:prSet/>
      <dgm:spPr/>
      <dgm:t>
        <a:bodyPr/>
        <a:lstStyle/>
        <a:p>
          <a:endParaRPr lang="en-US"/>
        </a:p>
      </dgm:t>
    </dgm:pt>
    <dgm:pt modelId="{2F562D89-121F-45B6-B002-9DE56D1FA151}">
      <dgm:prSet phldrT="[Text]"/>
      <dgm:spPr/>
      <dgm:t>
        <a:bodyPr/>
        <a:lstStyle/>
        <a:p>
          <a:r>
            <a:rPr lang="en-US" dirty="0"/>
            <a:t>Ready Reserve</a:t>
          </a:r>
        </a:p>
        <a:p>
          <a:r>
            <a:rPr lang="en-US" dirty="0"/>
            <a:t>2 </a:t>
          </a:r>
          <a:r>
            <a:rPr lang="en-US" dirty="0" err="1"/>
            <a:t>yrs</a:t>
          </a:r>
          <a:endParaRPr lang="en-US" dirty="0"/>
        </a:p>
        <a:p>
          <a:r>
            <a:rPr lang="en-US" dirty="0"/>
            <a:t>30 Units</a:t>
          </a:r>
        </a:p>
      </dgm:t>
    </dgm:pt>
    <dgm:pt modelId="{9A7A9A26-3BA6-476C-BA01-28BF3A0D91B8}" type="parTrans" cxnId="{0B64D9B0-7304-4086-ABFB-903C6C497609}">
      <dgm:prSet/>
      <dgm:spPr/>
      <dgm:t>
        <a:bodyPr/>
        <a:lstStyle/>
        <a:p>
          <a:endParaRPr lang="en-US"/>
        </a:p>
      </dgm:t>
    </dgm:pt>
    <dgm:pt modelId="{741E8A90-064D-473C-AE58-80A54919212A}" type="sibTrans" cxnId="{0B64D9B0-7304-4086-ABFB-903C6C497609}">
      <dgm:prSet/>
      <dgm:spPr/>
      <dgm:t>
        <a:bodyPr/>
        <a:lstStyle/>
        <a:p>
          <a:endParaRPr lang="en-US"/>
        </a:p>
      </dgm:t>
    </dgm:pt>
    <dgm:pt modelId="{B4C8FA31-7520-4E39-9A13-68281CDF449D}" type="pres">
      <dgm:prSet presAssocID="{C45735A7-6A21-4B43-AFC9-AD20D38331FB}" presName="theList" presStyleCnt="0">
        <dgm:presLayoutVars>
          <dgm:dir/>
          <dgm:animLvl val="lvl"/>
          <dgm:resizeHandles val="exact"/>
        </dgm:presLayoutVars>
      </dgm:prSet>
      <dgm:spPr/>
    </dgm:pt>
    <dgm:pt modelId="{AB371305-46F1-4EBC-88AC-279691063E4D}" type="pres">
      <dgm:prSet presAssocID="{DB2B8B9B-EB81-4049-960D-5803EDCB1A3B}" presName="compNode" presStyleCnt="0"/>
      <dgm:spPr/>
    </dgm:pt>
    <dgm:pt modelId="{A66A7314-29C0-4F0B-865F-1DD8A85E15D7}" type="pres">
      <dgm:prSet presAssocID="{DB2B8B9B-EB81-4049-960D-5803EDCB1A3B}" presName="aNode" presStyleLbl="bgShp" presStyleIdx="0" presStyleCnt="3"/>
      <dgm:spPr/>
    </dgm:pt>
    <dgm:pt modelId="{C1916A51-F198-4C31-B0E6-4A2E979AF0A0}" type="pres">
      <dgm:prSet presAssocID="{DB2B8B9B-EB81-4049-960D-5803EDCB1A3B}" presName="textNode" presStyleLbl="bgShp" presStyleIdx="0" presStyleCnt="3"/>
      <dgm:spPr/>
    </dgm:pt>
    <dgm:pt modelId="{D33C2AC5-D324-4D02-A8B9-F13E5991334E}" type="pres">
      <dgm:prSet presAssocID="{DB2B8B9B-EB81-4049-960D-5803EDCB1A3B}" presName="compChildNode" presStyleCnt="0"/>
      <dgm:spPr/>
    </dgm:pt>
    <dgm:pt modelId="{D312788F-D524-4B8D-892B-0B3E24178ADF}" type="pres">
      <dgm:prSet presAssocID="{DB2B8B9B-EB81-4049-960D-5803EDCB1A3B}" presName="theInnerList" presStyleCnt="0"/>
      <dgm:spPr/>
    </dgm:pt>
    <dgm:pt modelId="{CD842709-8058-413B-8FCC-77144C6255DC}" type="pres">
      <dgm:prSet presAssocID="{330401BA-00DB-4020-8ACC-B4908C8772A8}" presName="childNode" presStyleLbl="node1" presStyleIdx="0" presStyleCnt="6" custScaleY="154439" custLinFactY="-11595" custLinFactNeighborY="-100000">
        <dgm:presLayoutVars>
          <dgm:bulletEnabled val="1"/>
        </dgm:presLayoutVars>
      </dgm:prSet>
      <dgm:spPr/>
    </dgm:pt>
    <dgm:pt modelId="{148FC43E-813C-4859-B0E4-A9B1A7422F9A}" type="pres">
      <dgm:prSet presAssocID="{330401BA-00DB-4020-8ACC-B4908C8772A8}" presName="aSpace2" presStyleCnt="0"/>
      <dgm:spPr/>
    </dgm:pt>
    <dgm:pt modelId="{8B5B68EF-4A8D-4E67-BA6C-5F10713C19CD}" type="pres">
      <dgm:prSet presAssocID="{639A0EF5-05D6-4C9A-9D1F-402D548EEE0B}" presName="childNode" presStyleLbl="node1" presStyleIdx="1" presStyleCnt="6" custScaleY="168001">
        <dgm:presLayoutVars>
          <dgm:bulletEnabled val="1"/>
        </dgm:presLayoutVars>
      </dgm:prSet>
      <dgm:spPr/>
    </dgm:pt>
    <dgm:pt modelId="{B0F4D345-F38A-4568-9B49-EBECC9B138D3}" type="pres">
      <dgm:prSet presAssocID="{DB2B8B9B-EB81-4049-960D-5803EDCB1A3B}" presName="aSpace" presStyleCnt="0"/>
      <dgm:spPr/>
    </dgm:pt>
    <dgm:pt modelId="{0A90A94C-FC94-477D-94FE-46AED2707BC3}" type="pres">
      <dgm:prSet presAssocID="{AFBEA036-E031-41F7-BC25-D5CA0B258D49}" presName="compNode" presStyleCnt="0"/>
      <dgm:spPr/>
    </dgm:pt>
    <dgm:pt modelId="{4D1C7489-5745-4775-AA2D-F37908ADA06E}" type="pres">
      <dgm:prSet presAssocID="{AFBEA036-E031-41F7-BC25-D5CA0B258D49}" presName="aNode" presStyleLbl="bgShp" presStyleIdx="1" presStyleCnt="3"/>
      <dgm:spPr/>
    </dgm:pt>
    <dgm:pt modelId="{B2419C5B-453D-40BB-95BA-B0661D654200}" type="pres">
      <dgm:prSet presAssocID="{AFBEA036-E031-41F7-BC25-D5CA0B258D49}" presName="textNode" presStyleLbl="bgShp" presStyleIdx="1" presStyleCnt="3"/>
      <dgm:spPr/>
    </dgm:pt>
    <dgm:pt modelId="{FE53C538-7AFA-43F1-BB91-74B98B497D68}" type="pres">
      <dgm:prSet presAssocID="{AFBEA036-E031-41F7-BC25-D5CA0B258D49}" presName="compChildNode" presStyleCnt="0"/>
      <dgm:spPr/>
    </dgm:pt>
    <dgm:pt modelId="{78CCF496-B355-4083-BB5D-34211DEF3C46}" type="pres">
      <dgm:prSet presAssocID="{AFBEA036-E031-41F7-BC25-D5CA0B258D49}" presName="theInnerList" presStyleCnt="0"/>
      <dgm:spPr/>
    </dgm:pt>
    <dgm:pt modelId="{D21615BF-4F80-49B6-9CE6-D3ABEA86AB19}" type="pres">
      <dgm:prSet presAssocID="{13DAFA25-286F-4769-B18F-88A0CC50E49A}" presName="childNode" presStyleLbl="node1" presStyleIdx="2" presStyleCnt="6" custLinFactY="-4015" custLinFactNeighborX="-363" custLinFactNeighborY="-100000">
        <dgm:presLayoutVars>
          <dgm:bulletEnabled val="1"/>
        </dgm:presLayoutVars>
      </dgm:prSet>
      <dgm:spPr/>
    </dgm:pt>
    <dgm:pt modelId="{2986C4BD-0E79-4749-BF26-30889684CCF2}" type="pres">
      <dgm:prSet presAssocID="{13DAFA25-286F-4769-B18F-88A0CC50E49A}" presName="aSpace2" presStyleCnt="0"/>
      <dgm:spPr/>
    </dgm:pt>
    <dgm:pt modelId="{4DBD59CE-D15A-4F19-B188-C8DE1ACE089E}" type="pres">
      <dgm:prSet presAssocID="{50DDA1AD-C63F-4C44-A626-F50CD0B3BA8D}" presName="childNode" presStyleLbl="node1" presStyleIdx="3" presStyleCnt="6">
        <dgm:presLayoutVars>
          <dgm:bulletEnabled val="1"/>
        </dgm:presLayoutVars>
      </dgm:prSet>
      <dgm:spPr/>
    </dgm:pt>
    <dgm:pt modelId="{C0AA3AA6-A310-4B54-A160-89536062CAE0}" type="pres">
      <dgm:prSet presAssocID="{AFBEA036-E031-41F7-BC25-D5CA0B258D49}" presName="aSpace" presStyleCnt="0"/>
      <dgm:spPr/>
    </dgm:pt>
    <dgm:pt modelId="{4A24EDDF-1A89-4A77-AE36-5BCD9CF27051}" type="pres">
      <dgm:prSet presAssocID="{05EE07E9-EDA6-4E3F-B901-34074A55FAAF}" presName="compNode" presStyleCnt="0"/>
      <dgm:spPr/>
    </dgm:pt>
    <dgm:pt modelId="{3595DC62-E458-4668-9325-A093715F1DC6}" type="pres">
      <dgm:prSet presAssocID="{05EE07E9-EDA6-4E3F-B901-34074A55FAAF}" presName="aNode" presStyleLbl="bgShp" presStyleIdx="2" presStyleCnt="3"/>
      <dgm:spPr/>
    </dgm:pt>
    <dgm:pt modelId="{E4DB4EB4-BB82-4201-AACC-752E9096393D}" type="pres">
      <dgm:prSet presAssocID="{05EE07E9-EDA6-4E3F-B901-34074A55FAAF}" presName="textNode" presStyleLbl="bgShp" presStyleIdx="2" presStyleCnt="3"/>
      <dgm:spPr/>
    </dgm:pt>
    <dgm:pt modelId="{3E15289F-BADC-4F55-A927-0B549D1BE258}" type="pres">
      <dgm:prSet presAssocID="{05EE07E9-EDA6-4E3F-B901-34074A55FAAF}" presName="compChildNode" presStyleCnt="0"/>
      <dgm:spPr/>
    </dgm:pt>
    <dgm:pt modelId="{ECBC1358-B290-426F-B082-F915AB4A78F4}" type="pres">
      <dgm:prSet presAssocID="{05EE07E9-EDA6-4E3F-B901-34074A55FAAF}" presName="theInnerList" presStyleCnt="0"/>
      <dgm:spPr/>
    </dgm:pt>
    <dgm:pt modelId="{DE7BB734-1D0E-4CC0-9AF6-08462292E104}" type="pres">
      <dgm:prSet presAssocID="{C37D9027-CB52-4940-A07C-86916FBFC66F}" presName="childNode" presStyleLbl="node1" presStyleIdx="4" presStyleCnt="6" custLinFactY="-1860" custLinFactNeighborX="-363" custLinFactNeighborY="-100000">
        <dgm:presLayoutVars>
          <dgm:bulletEnabled val="1"/>
        </dgm:presLayoutVars>
      </dgm:prSet>
      <dgm:spPr/>
    </dgm:pt>
    <dgm:pt modelId="{D7590239-10DF-455B-BF6E-4243C6D7A1C0}" type="pres">
      <dgm:prSet presAssocID="{C37D9027-CB52-4940-A07C-86916FBFC66F}" presName="aSpace2" presStyleCnt="0"/>
      <dgm:spPr/>
    </dgm:pt>
    <dgm:pt modelId="{9CC4EE85-53EE-41FC-B8B9-9FAF33464403}" type="pres">
      <dgm:prSet presAssocID="{2F562D89-121F-45B6-B002-9DE56D1FA151}" presName="childNode" presStyleLbl="node1" presStyleIdx="5" presStyleCnt="6">
        <dgm:presLayoutVars>
          <dgm:bulletEnabled val="1"/>
        </dgm:presLayoutVars>
      </dgm:prSet>
      <dgm:spPr/>
    </dgm:pt>
  </dgm:ptLst>
  <dgm:cxnLst>
    <dgm:cxn modelId="{94404B8C-4302-44FD-87DA-1B785814DA1F}" type="presOf" srcId="{2F562D89-121F-45B6-B002-9DE56D1FA151}" destId="{9CC4EE85-53EE-41FC-B8B9-9FAF33464403}" srcOrd="0" destOrd="0" presId="urn:microsoft.com/office/officeart/2005/8/layout/lProcess2"/>
    <dgm:cxn modelId="{2BF32DA9-D329-48DF-AEB0-0734AFAC51BD}" srcId="{DB2B8B9B-EB81-4049-960D-5803EDCB1A3B}" destId="{639A0EF5-05D6-4C9A-9D1F-402D548EEE0B}" srcOrd="1" destOrd="0" parTransId="{EC6F4DC1-4082-4C75-98CE-9606D8A3673C}" sibTransId="{9DB36023-6945-420A-A044-AA2FF7127948}"/>
    <dgm:cxn modelId="{D3FA1B7E-4A29-47CE-AA16-2DE760578EBF}" type="presOf" srcId="{AFBEA036-E031-41F7-BC25-D5CA0B258D49}" destId="{B2419C5B-453D-40BB-95BA-B0661D654200}" srcOrd="1" destOrd="0" presId="urn:microsoft.com/office/officeart/2005/8/layout/lProcess2"/>
    <dgm:cxn modelId="{8CFDAA4E-61E1-404B-94FC-DE063E0453D1}" type="presOf" srcId="{C45735A7-6A21-4B43-AFC9-AD20D38331FB}" destId="{B4C8FA31-7520-4E39-9A13-68281CDF449D}" srcOrd="0" destOrd="0" presId="urn:microsoft.com/office/officeart/2005/8/layout/lProcess2"/>
    <dgm:cxn modelId="{0B64D9B0-7304-4086-ABFB-903C6C497609}" srcId="{05EE07E9-EDA6-4E3F-B901-34074A55FAAF}" destId="{2F562D89-121F-45B6-B002-9DE56D1FA151}" srcOrd="1" destOrd="0" parTransId="{9A7A9A26-3BA6-476C-BA01-28BF3A0D91B8}" sibTransId="{741E8A90-064D-473C-AE58-80A54919212A}"/>
    <dgm:cxn modelId="{B8137701-1895-4A88-A8B6-1BE06DAC651A}" srcId="{AFBEA036-E031-41F7-BC25-D5CA0B258D49}" destId="{13DAFA25-286F-4769-B18F-88A0CC50E49A}" srcOrd="0" destOrd="0" parTransId="{2BBDFA5C-212F-462A-8C82-E27ACEAC105A}" sibTransId="{49F50110-7DC4-444A-BA71-45BD0E9529BB}"/>
    <dgm:cxn modelId="{9BEB340E-8682-47AB-9972-EB4A22299B24}" type="presOf" srcId="{DB2B8B9B-EB81-4049-960D-5803EDCB1A3B}" destId="{C1916A51-F198-4C31-B0E6-4A2E979AF0A0}" srcOrd="1" destOrd="0" presId="urn:microsoft.com/office/officeart/2005/8/layout/lProcess2"/>
    <dgm:cxn modelId="{1776CC41-0914-4AEF-A919-228555FFCF12}" srcId="{C45735A7-6A21-4B43-AFC9-AD20D38331FB}" destId="{05EE07E9-EDA6-4E3F-B901-34074A55FAAF}" srcOrd="2" destOrd="0" parTransId="{5734C87D-D709-4EEE-9E1E-B022807CA7ED}" sibTransId="{9D1098A7-A877-4241-82CF-D4CC003C95E3}"/>
    <dgm:cxn modelId="{57189E69-6D9E-49A7-BF1A-EF2BD661D5C9}" type="presOf" srcId="{05EE07E9-EDA6-4E3F-B901-34074A55FAAF}" destId="{E4DB4EB4-BB82-4201-AACC-752E9096393D}" srcOrd="1" destOrd="0" presId="urn:microsoft.com/office/officeart/2005/8/layout/lProcess2"/>
    <dgm:cxn modelId="{B3A58572-1307-4638-A6E3-289205E08A89}" type="presOf" srcId="{50DDA1AD-C63F-4C44-A626-F50CD0B3BA8D}" destId="{4DBD59CE-D15A-4F19-B188-C8DE1ACE089E}" srcOrd="0" destOrd="0" presId="urn:microsoft.com/office/officeart/2005/8/layout/lProcess2"/>
    <dgm:cxn modelId="{D57F4A57-9E32-4E08-82AF-250DFC9AC686}" srcId="{DB2B8B9B-EB81-4049-960D-5803EDCB1A3B}" destId="{330401BA-00DB-4020-8ACC-B4908C8772A8}" srcOrd="0" destOrd="0" parTransId="{18343BEA-7FB1-411F-AF5A-FBBACE6A6FE8}" sibTransId="{72FDD4E8-5D4C-401C-8FB9-0E5D4F0A1687}"/>
    <dgm:cxn modelId="{C8B59819-CC80-40A3-9726-7CC160061EAD}" type="presOf" srcId="{330401BA-00DB-4020-8ACC-B4908C8772A8}" destId="{CD842709-8058-413B-8FCC-77144C6255DC}" srcOrd="0" destOrd="0" presId="urn:microsoft.com/office/officeart/2005/8/layout/lProcess2"/>
    <dgm:cxn modelId="{DD91F51C-60AC-47A7-9A5E-E294B30CBFBA}" type="presOf" srcId="{DB2B8B9B-EB81-4049-960D-5803EDCB1A3B}" destId="{A66A7314-29C0-4F0B-865F-1DD8A85E15D7}" srcOrd="0" destOrd="0" presId="urn:microsoft.com/office/officeart/2005/8/layout/lProcess2"/>
    <dgm:cxn modelId="{D425B784-0F04-4E5D-95EB-B813CF657873}" srcId="{C45735A7-6A21-4B43-AFC9-AD20D38331FB}" destId="{AFBEA036-E031-41F7-BC25-D5CA0B258D49}" srcOrd="1" destOrd="0" parTransId="{5C1272CB-EC8F-4377-8BAD-6BC438AA2B95}" sibTransId="{E9170CF1-6EEB-4EA2-B42B-3131BD788A4B}"/>
    <dgm:cxn modelId="{4DB91BEF-8021-4E59-BC0D-AC308D5FD43C}" srcId="{AFBEA036-E031-41F7-BC25-D5CA0B258D49}" destId="{50DDA1AD-C63F-4C44-A626-F50CD0B3BA8D}" srcOrd="1" destOrd="0" parTransId="{6620E345-3AEB-42C1-82A6-B67EBBA41A27}" sibTransId="{CA844DCE-7129-4F2E-A2CC-4B7238668EB2}"/>
    <dgm:cxn modelId="{94413466-45E1-4784-AB85-28429BAE780F}" type="presOf" srcId="{13DAFA25-286F-4769-B18F-88A0CC50E49A}" destId="{D21615BF-4F80-49B6-9CE6-D3ABEA86AB19}" srcOrd="0" destOrd="0" presId="urn:microsoft.com/office/officeart/2005/8/layout/lProcess2"/>
    <dgm:cxn modelId="{DD6730BC-2F67-433E-B3A1-0BBE38AE4411}" srcId="{05EE07E9-EDA6-4E3F-B901-34074A55FAAF}" destId="{C37D9027-CB52-4940-A07C-86916FBFC66F}" srcOrd="0" destOrd="0" parTransId="{D22E98CB-24D7-464B-B49A-29C1E32BA4C5}" sibTransId="{43905323-E54A-41E3-A61D-7262EF3148C0}"/>
    <dgm:cxn modelId="{6D96EE50-32AF-4FFD-9C48-8EE145152AD9}" srcId="{C45735A7-6A21-4B43-AFC9-AD20D38331FB}" destId="{DB2B8B9B-EB81-4049-960D-5803EDCB1A3B}" srcOrd="0" destOrd="0" parTransId="{76FCDA7D-9950-4EAA-BEAB-7A8747AF7D69}" sibTransId="{9FFC6438-BF55-4A51-BEB0-7FF99092005D}"/>
    <dgm:cxn modelId="{519ACB96-F53F-4B61-AB2C-B1D46DAF240E}" type="presOf" srcId="{639A0EF5-05D6-4C9A-9D1F-402D548EEE0B}" destId="{8B5B68EF-4A8D-4E67-BA6C-5F10713C19CD}" srcOrd="0" destOrd="0" presId="urn:microsoft.com/office/officeart/2005/8/layout/lProcess2"/>
    <dgm:cxn modelId="{323041FA-2A4C-4060-9039-52A5F21C0B1E}" type="presOf" srcId="{AFBEA036-E031-41F7-BC25-D5CA0B258D49}" destId="{4D1C7489-5745-4775-AA2D-F37908ADA06E}" srcOrd="0" destOrd="0" presId="urn:microsoft.com/office/officeart/2005/8/layout/lProcess2"/>
    <dgm:cxn modelId="{E0EC109D-5044-489D-92C2-22C2B9129E8B}" type="presOf" srcId="{05EE07E9-EDA6-4E3F-B901-34074A55FAAF}" destId="{3595DC62-E458-4668-9325-A093715F1DC6}" srcOrd="0" destOrd="0" presId="urn:microsoft.com/office/officeart/2005/8/layout/lProcess2"/>
    <dgm:cxn modelId="{76C1DF5C-2496-42D0-88D8-404BF39A9F47}" type="presOf" srcId="{C37D9027-CB52-4940-A07C-86916FBFC66F}" destId="{DE7BB734-1D0E-4CC0-9AF6-08462292E104}" srcOrd="0" destOrd="0" presId="urn:microsoft.com/office/officeart/2005/8/layout/lProcess2"/>
    <dgm:cxn modelId="{CBF2E6C7-2A50-45B5-9373-3478AEF3D9D5}" type="presParOf" srcId="{B4C8FA31-7520-4E39-9A13-68281CDF449D}" destId="{AB371305-46F1-4EBC-88AC-279691063E4D}" srcOrd="0" destOrd="0" presId="urn:microsoft.com/office/officeart/2005/8/layout/lProcess2"/>
    <dgm:cxn modelId="{DB52CC0E-0937-4F74-8B59-35CAD039C386}" type="presParOf" srcId="{AB371305-46F1-4EBC-88AC-279691063E4D}" destId="{A66A7314-29C0-4F0B-865F-1DD8A85E15D7}" srcOrd="0" destOrd="0" presId="urn:microsoft.com/office/officeart/2005/8/layout/lProcess2"/>
    <dgm:cxn modelId="{D834B552-EB61-4F58-8EA0-A9FB2ABE66EF}" type="presParOf" srcId="{AB371305-46F1-4EBC-88AC-279691063E4D}" destId="{C1916A51-F198-4C31-B0E6-4A2E979AF0A0}" srcOrd="1" destOrd="0" presId="urn:microsoft.com/office/officeart/2005/8/layout/lProcess2"/>
    <dgm:cxn modelId="{109FDF0C-5AB5-416D-AC0E-01E1BDDDC182}" type="presParOf" srcId="{AB371305-46F1-4EBC-88AC-279691063E4D}" destId="{D33C2AC5-D324-4D02-A8B9-F13E5991334E}" srcOrd="2" destOrd="0" presId="urn:microsoft.com/office/officeart/2005/8/layout/lProcess2"/>
    <dgm:cxn modelId="{6F6EC513-7110-4E6A-A99B-289D0194A299}" type="presParOf" srcId="{D33C2AC5-D324-4D02-A8B9-F13E5991334E}" destId="{D312788F-D524-4B8D-892B-0B3E24178ADF}" srcOrd="0" destOrd="0" presId="urn:microsoft.com/office/officeart/2005/8/layout/lProcess2"/>
    <dgm:cxn modelId="{3F829D9C-1F71-4B61-B4B9-2CBFCB5B412E}" type="presParOf" srcId="{D312788F-D524-4B8D-892B-0B3E24178ADF}" destId="{CD842709-8058-413B-8FCC-77144C6255DC}" srcOrd="0" destOrd="0" presId="urn:microsoft.com/office/officeart/2005/8/layout/lProcess2"/>
    <dgm:cxn modelId="{F17874A2-5F8A-4353-BB4F-609F8B498765}" type="presParOf" srcId="{D312788F-D524-4B8D-892B-0B3E24178ADF}" destId="{148FC43E-813C-4859-B0E4-A9B1A7422F9A}" srcOrd="1" destOrd="0" presId="urn:microsoft.com/office/officeart/2005/8/layout/lProcess2"/>
    <dgm:cxn modelId="{A88BD4C5-86EB-41A6-AEA7-7AE332448DB2}" type="presParOf" srcId="{D312788F-D524-4B8D-892B-0B3E24178ADF}" destId="{8B5B68EF-4A8D-4E67-BA6C-5F10713C19CD}" srcOrd="2" destOrd="0" presId="urn:microsoft.com/office/officeart/2005/8/layout/lProcess2"/>
    <dgm:cxn modelId="{FEFBE67A-7B1B-416D-816A-79110CBED3B2}" type="presParOf" srcId="{B4C8FA31-7520-4E39-9A13-68281CDF449D}" destId="{B0F4D345-F38A-4568-9B49-EBECC9B138D3}" srcOrd="1" destOrd="0" presId="urn:microsoft.com/office/officeart/2005/8/layout/lProcess2"/>
    <dgm:cxn modelId="{EC40337F-82AC-4A62-A7D8-5553F4F09072}" type="presParOf" srcId="{B4C8FA31-7520-4E39-9A13-68281CDF449D}" destId="{0A90A94C-FC94-477D-94FE-46AED2707BC3}" srcOrd="2" destOrd="0" presId="urn:microsoft.com/office/officeart/2005/8/layout/lProcess2"/>
    <dgm:cxn modelId="{5F8D17E6-6327-4827-8E30-205912B3BFE5}" type="presParOf" srcId="{0A90A94C-FC94-477D-94FE-46AED2707BC3}" destId="{4D1C7489-5745-4775-AA2D-F37908ADA06E}" srcOrd="0" destOrd="0" presId="urn:microsoft.com/office/officeart/2005/8/layout/lProcess2"/>
    <dgm:cxn modelId="{AAAFF1E6-B96C-43C3-9B52-2097BCAD5162}" type="presParOf" srcId="{0A90A94C-FC94-477D-94FE-46AED2707BC3}" destId="{B2419C5B-453D-40BB-95BA-B0661D654200}" srcOrd="1" destOrd="0" presId="urn:microsoft.com/office/officeart/2005/8/layout/lProcess2"/>
    <dgm:cxn modelId="{D7BB8FBF-8864-4FA0-9E05-CEB09E2660A2}" type="presParOf" srcId="{0A90A94C-FC94-477D-94FE-46AED2707BC3}" destId="{FE53C538-7AFA-43F1-BB91-74B98B497D68}" srcOrd="2" destOrd="0" presId="urn:microsoft.com/office/officeart/2005/8/layout/lProcess2"/>
    <dgm:cxn modelId="{1E194426-E810-4365-9E04-7D4821BE4C50}" type="presParOf" srcId="{FE53C538-7AFA-43F1-BB91-74B98B497D68}" destId="{78CCF496-B355-4083-BB5D-34211DEF3C46}" srcOrd="0" destOrd="0" presId="urn:microsoft.com/office/officeart/2005/8/layout/lProcess2"/>
    <dgm:cxn modelId="{383809B1-3B45-4952-B1CE-5C9A0D5D79B4}" type="presParOf" srcId="{78CCF496-B355-4083-BB5D-34211DEF3C46}" destId="{D21615BF-4F80-49B6-9CE6-D3ABEA86AB19}" srcOrd="0" destOrd="0" presId="urn:microsoft.com/office/officeart/2005/8/layout/lProcess2"/>
    <dgm:cxn modelId="{A6AF03AC-EFC9-4853-953A-5136D3261400}" type="presParOf" srcId="{78CCF496-B355-4083-BB5D-34211DEF3C46}" destId="{2986C4BD-0E79-4749-BF26-30889684CCF2}" srcOrd="1" destOrd="0" presId="urn:microsoft.com/office/officeart/2005/8/layout/lProcess2"/>
    <dgm:cxn modelId="{ED7046E1-575C-4BAA-ADFB-05BDFECEE8BB}" type="presParOf" srcId="{78CCF496-B355-4083-BB5D-34211DEF3C46}" destId="{4DBD59CE-D15A-4F19-B188-C8DE1ACE089E}" srcOrd="2" destOrd="0" presId="urn:microsoft.com/office/officeart/2005/8/layout/lProcess2"/>
    <dgm:cxn modelId="{39A9F9EA-1BBD-49F0-BC0A-11AD6096E0C7}" type="presParOf" srcId="{B4C8FA31-7520-4E39-9A13-68281CDF449D}" destId="{C0AA3AA6-A310-4B54-A160-89536062CAE0}" srcOrd="3" destOrd="0" presId="urn:microsoft.com/office/officeart/2005/8/layout/lProcess2"/>
    <dgm:cxn modelId="{748861D6-4112-4827-8A98-FA9586A34235}" type="presParOf" srcId="{B4C8FA31-7520-4E39-9A13-68281CDF449D}" destId="{4A24EDDF-1A89-4A77-AE36-5BCD9CF27051}" srcOrd="4" destOrd="0" presId="urn:microsoft.com/office/officeart/2005/8/layout/lProcess2"/>
    <dgm:cxn modelId="{892C3304-3F43-4086-BA80-8B6EE5102611}" type="presParOf" srcId="{4A24EDDF-1A89-4A77-AE36-5BCD9CF27051}" destId="{3595DC62-E458-4668-9325-A093715F1DC6}" srcOrd="0" destOrd="0" presId="urn:microsoft.com/office/officeart/2005/8/layout/lProcess2"/>
    <dgm:cxn modelId="{E393E63B-C674-4C5E-9BD9-765650F51100}" type="presParOf" srcId="{4A24EDDF-1A89-4A77-AE36-5BCD9CF27051}" destId="{E4DB4EB4-BB82-4201-AACC-752E9096393D}" srcOrd="1" destOrd="0" presId="urn:microsoft.com/office/officeart/2005/8/layout/lProcess2"/>
    <dgm:cxn modelId="{93EE5E43-330C-428A-BB63-E654217AF159}" type="presParOf" srcId="{4A24EDDF-1A89-4A77-AE36-5BCD9CF27051}" destId="{3E15289F-BADC-4F55-A927-0B549D1BE258}" srcOrd="2" destOrd="0" presId="urn:microsoft.com/office/officeart/2005/8/layout/lProcess2"/>
    <dgm:cxn modelId="{553FF148-CA0D-40E8-A0FA-313410BFCEF9}" type="presParOf" srcId="{3E15289F-BADC-4F55-A927-0B549D1BE258}" destId="{ECBC1358-B290-426F-B082-F915AB4A78F4}" srcOrd="0" destOrd="0" presId="urn:microsoft.com/office/officeart/2005/8/layout/lProcess2"/>
    <dgm:cxn modelId="{FAA756BA-1CB8-4FE4-8C6C-FD94CB0E8CD7}" type="presParOf" srcId="{ECBC1358-B290-426F-B082-F915AB4A78F4}" destId="{DE7BB734-1D0E-4CC0-9AF6-08462292E104}" srcOrd="0" destOrd="0" presId="urn:microsoft.com/office/officeart/2005/8/layout/lProcess2"/>
    <dgm:cxn modelId="{A0611164-E085-4F83-9102-B94B9257D32F}" type="presParOf" srcId="{ECBC1358-B290-426F-B082-F915AB4A78F4}" destId="{D7590239-10DF-455B-BF6E-4243C6D7A1C0}" srcOrd="1" destOrd="0" presId="urn:microsoft.com/office/officeart/2005/8/layout/lProcess2"/>
    <dgm:cxn modelId="{07528E95-863A-4514-BE57-284940FFD439}" type="presParOf" srcId="{ECBC1358-B290-426F-B082-F915AB4A78F4}" destId="{9CC4EE85-53EE-41FC-B8B9-9FAF3346440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7314-29C0-4F0B-865F-1DD8A85E15D7}">
      <dsp:nvSpPr>
        <dsp:cNvPr id="0" name=""/>
        <dsp:cNvSpPr/>
      </dsp:nvSpPr>
      <dsp:spPr>
        <a:xfrm>
          <a:off x="1249" y="0"/>
          <a:ext cx="324778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Engines</a:t>
          </a:r>
        </a:p>
      </dsp:txBody>
      <dsp:txXfrm>
        <a:off x="1249" y="0"/>
        <a:ext cx="3247786" cy="1305401"/>
      </dsp:txXfrm>
    </dsp:sp>
    <dsp:sp modelId="{CD842709-8058-413B-8FCC-77144C6255DC}">
      <dsp:nvSpPr>
        <dsp:cNvPr id="0" name=""/>
        <dsp:cNvSpPr/>
      </dsp:nvSpPr>
      <dsp:spPr>
        <a:xfrm>
          <a:off x="326027" y="1080146"/>
          <a:ext cx="2598229" cy="1292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Frontline</a:t>
          </a:r>
        </a:p>
        <a:p>
          <a:pPr marL="0" lvl="0" indent="0" algn="ctr" defTabSz="933450">
            <a:lnSpc>
              <a:spcPct val="90000"/>
            </a:lnSpc>
            <a:spcBef>
              <a:spcPct val="0"/>
            </a:spcBef>
            <a:spcAft>
              <a:spcPct val="35000"/>
            </a:spcAft>
            <a:buNone/>
          </a:pPr>
          <a:r>
            <a:rPr lang="en-US" sz="2100" kern="1200" dirty="0"/>
            <a:t>12 </a:t>
          </a:r>
          <a:r>
            <a:rPr lang="en-US" sz="2100" kern="1200" dirty="0" err="1"/>
            <a:t>yrs</a:t>
          </a:r>
          <a:endParaRPr lang="en-US" sz="2100" kern="1200" dirty="0"/>
        </a:p>
        <a:p>
          <a:pPr marL="0" lvl="0" indent="0" algn="ctr" defTabSz="933450">
            <a:lnSpc>
              <a:spcPct val="90000"/>
            </a:lnSpc>
            <a:spcBef>
              <a:spcPct val="0"/>
            </a:spcBef>
            <a:spcAft>
              <a:spcPct val="35000"/>
            </a:spcAft>
            <a:buNone/>
          </a:pPr>
          <a:r>
            <a:rPr lang="en-US" sz="2100" kern="1200" dirty="0"/>
            <a:t>88 units</a:t>
          </a:r>
        </a:p>
      </dsp:txBody>
      <dsp:txXfrm>
        <a:off x="363883" y="1118002"/>
        <a:ext cx="2522517" cy="1216803"/>
      </dsp:txXfrm>
    </dsp:sp>
    <dsp:sp modelId="{8B5B68EF-4A8D-4E67-BA6C-5F10713C19CD}">
      <dsp:nvSpPr>
        <dsp:cNvPr id="0" name=""/>
        <dsp:cNvSpPr/>
      </dsp:nvSpPr>
      <dsp:spPr>
        <a:xfrm>
          <a:off x="326027" y="2727213"/>
          <a:ext cx="2598229" cy="14060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Ready Reserve</a:t>
          </a:r>
        </a:p>
        <a:p>
          <a:pPr marL="0" lvl="0" indent="0" algn="ctr" defTabSz="933450">
            <a:lnSpc>
              <a:spcPct val="90000"/>
            </a:lnSpc>
            <a:spcBef>
              <a:spcPct val="0"/>
            </a:spcBef>
            <a:spcAft>
              <a:spcPct val="35000"/>
            </a:spcAft>
            <a:buNone/>
          </a:pPr>
          <a:r>
            <a:rPr lang="en-US" sz="2100" kern="1200" dirty="0"/>
            <a:t>4 – 6 </a:t>
          </a:r>
          <a:r>
            <a:rPr lang="en-US" sz="2100" kern="1200" dirty="0" err="1"/>
            <a:t>yrs</a:t>
          </a:r>
          <a:endParaRPr lang="en-US" sz="2100" kern="1200" dirty="0"/>
        </a:p>
        <a:p>
          <a:pPr marL="0" lvl="0" indent="0" algn="ctr" defTabSz="933450">
            <a:lnSpc>
              <a:spcPct val="90000"/>
            </a:lnSpc>
            <a:spcBef>
              <a:spcPct val="0"/>
            </a:spcBef>
            <a:spcAft>
              <a:spcPct val="35000"/>
            </a:spcAft>
            <a:buNone/>
          </a:pPr>
          <a:r>
            <a:rPr lang="en-US" sz="2100" kern="1200" dirty="0"/>
            <a:t>28 Units</a:t>
          </a:r>
        </a:p>
      </dsp:txBody>
      <dsp:txXfrm>
        <a:off x="367208" y="2768394"/>
        <a:ext cx="2515867" cy="1323655"/>
      </dsp:txXfrm>
    </dsp:sp>
    <dsp:sp modelId="{4D1C7489-5745-4775-AA2D-F37908ADA06E}">
      <dsp:nvSpPr>
        <dsp:cNvPr id="0" name=""/>
        <dsp:cNvSpPr/>
      </dsp:nvSpPr>
      <dsp:spPr>
        <a:xfrm>
          <a:off x="3492619" y="0"/>
          <a:ext cx="324778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Aerials</a:t>
          </a:r>
        </a:p>
      </dsp:txBody>
      <dsp:txXfrm>
        <a:off x="3492619" y="0"/>
        <a:ext cx="3247786" cy="1305401"/>
      </dsp:txXfrm>
    </dsp:sp>
    <dsp:sp modelId="{D21615BF-4F80-49B6-9CE6-D3ABEA86AB19}">
      <dsp:nvSpPr>
        <dsp:cNvPr id="0" name=""/>
        <dsp:cNvSpPr/>
      </dsp:nvSpPr>
      <dsp:spPr>
        <a:xfrm>
          <a:off x="3807966" y="1052155"/>
          <a:ext cx="259822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Frontline</a:t>
          </a:r>
        </a:p>
        <a:p>
          <a:pPr marL="0" lvl="0" indent="0" algn="ctr" defTabSz="933450">
            <a:lnSpc>
              <a:spcPct val="90000"/>
            </a:lnSpc>
            <a:spcBef>
              <a:spcPct val="0"/>
            </a:spcBef>
            <a:spcAft>
              <a:spcPct val="35000"/>
            </a:spcAft>
            <a:buNone/>
          </a:pPr>
          <a:r>
            <a:rPr lang="en-US" sz="2100" kern="1200" dirty="0"/>
            <a:t>15 </a:t>
          </a:r>
          <a:r>
            <a:rPr lang="en-US" sz="2100" kern="1200" dirty="0" err="1"/>
            <a:t>yrs</a:t>
          </a:r>
          <a:endParaRPr lang="en-US" sz="2100" kern="1200" dirty="0"/>
        </a:p>
        <a:p>
          <a:pPr marL="0" lvl="0" indent="0" algn="ctr" defTabSz="933450">
            <a:lnSpc>
              <a:spcPct val="90000"/>
            </a:lnSpc>
            <a:spcBef>
              <a:spcPct val="0"/>
            </a:spcBef>
            <a:spcAft>
              <a:spcPct val="35000"/>
            </a:spcAft>
            <a:buNone/>
          </a:pPr>
          <a:r>
            <a:rPr lang="en-US" sz="2100" kern="1200" dirty="0"/>
            <a:t>38 Units</a:t>
          </a:r>
        </a:p>
      </dsp:txBody>
      <dsp:txXfrm>
        <a:off x="3846393" y="1090582"/>
        <a:ext cx="2521375" cy="1235133"/>
      </dsp:txXfrm>
    </dsp:sp>
    <dsp:sp modelId="{4DBD59CE-D15A-4F19-B188-C8DE1ACE089E}">
      <dsp:nvSpPr>
        <dsp:cNvPr id="0" name=""/>
        <dsp:cNvSpPr/>
      </dsp:nvSpPr>
      <dsp:spPr>
        <a:xfrm>
          <a:off x="3817397" y="2820508"/>
          <a:ext cx="259822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Ready Reserve</a:t>
          </a:r>
        </a:p>
        <a:p>
          <a:pPr marL="0" lvl="0" indent="0" algn="ctr" defTabSz="933450">
            <a:lnSpc>
              <a:spcPct val="90000"/>
            </a:lnSpc>
            <a:spcBef>
              <a:spcPct val="0"/>
            </a:spcBef>
            <a:spcAft>
              <a:spcPct val="35000"/>
            </a:spcAft>
            <a:buNone/>
          </a:pPr>
          <a:r>
            <a:rPr lang="en-US" sz="2100" kern="1200" dirty="0"/>
            <a:t>5 </a:t>
          </a:r>
          <a:r>
            <a:rPr lang="en-US" sz="2100" kern="1200" dirty="0" err="1"/>
            <a:t>yrs</a:t>
          </a:r>
          <a:endParaRPr lang="en-US" sz="2100" kern="1200" dirty="0"/>
        </a:p>
        <a:p>
          <a:pPr marL="0" lvl="0" indent="0" algn="ctr" defTabSz="933450">
            <a:lnSpc>
              <a:spcPct val="90000"/>
            </a:lnSpc>
            <a:spcBef>
              <a:spcPct val="0"/>
            </a:spcBef>
            <a:spcAft>
              <a:spcPct val="35000"/>
            </a:spcAft>
            <a:buNone/>
          </a:pPr>
          <a:r>
            <a:rPr lang="en-US" sz="2100" kern="1200" dirty="0"/>
            <a:t>10 Units</a:t>
          </a:r>
        </a:p>
      </dsp:txBody>
      <dsp:txXfrm>
        <a:off x="3855824" y="2858935"/>
        <a:ext cx="2521375" cy="1235133"/>
      </dsp:txXfrm>
    </dsp:sp>
    <dsp:sp modelId="{3595DC62-E458-4668-9325-A093715F1DC6}">
      <dsp:nvSpPr>
        <dsp:cNvPr id="0" name=""/>
        <dsp:cNvSpPr/>
      </dsp:nvSpPr>
      <dsp:spPr>
        <a:xfrm>
          <a:off x="6983989" y="0"/>
          <a:ext cx="3247786"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Ambulances</a:t>
          </a:r>
        </a:p>
      </dsp:txBody>
      <dsp:txXfrm>
        <a:off x="6983989" y="0"/>
        <a:ext cx="3247786" cy="1305401"/>
      </dsp:txXfrm>
    </dsp:sp>
    <dsp:sp modelId="{DE7BB734-1D0E-4CC0-9AF6-08462292E104}">
      <dsp:nvSpPr>
        <dsp:cNvPr id="0" name=""/>
        <dsp:cNvSpPr/>
      </dsp:nvSpPr>
      <dsp:spPr>
        <a:xfrm>
          <a:off x="7299336" y="1080428"/>
          <a:ext cx="259822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Frontline</a:t>
          </a:r>
        </a:p>
        <a:p>
          <a:pPr marL="0" lvl="0" indent="0" algn="ctr" defTabSz="933450">
            <a:lnSpc>
              <a:spcPct val="90000"/>
            </a:lnSpc>
            <a:spcBef>
              <a:spcPct val="0"/>
            </a:spcBef>
            <a:spcAft>
              <a:spcPct val="35000"/>
            </a:spcAft>
            <a:buNone/>
          </a:pPr>
          <a:r>
            <a:rPr lang="en-US" sz="2100" kern="1200" dirty="0"/>
            <a:t>8 </a:t>
          </a:r>
          <a:r>
            <a:rPr lang="en-US" sz="2100" kern="1200" dirty="0" err="1"/>
            <a:t>yrs</a:t>
          </a:r>
          <a:r>
            <a:rPr lang="en-US" sz="2100" kern="1200" dirty="0"/>
            <a:t>*</a:t>
          </a:r>
        </a:p>
        <a:p>
          <a:pPr marL="0" lvl="0" indent="0" algn="ctr" defTabSz="933450">
            <a:lnSpc>
              <a:spcPct val="90000"/>
            </a:lnSpc>
            <a:spcBef>
              <a:spcPct val="0"/>
            </a:spcBef>
            <a:spcAft>
              <a:spcPct val="35000"/>
            </a:spcAft>
            <a:buNone/>
          </a:pPr>
          <a:r>
            <a:rPr lang="en-US" sz="2100" kern="1200" dirty="0"/>
            <a:t>105 Units</a:t>
          </a:r>
        </a:p>
      </dsp:txBody>
      <dsp:txXfrm>
        <a:off x="7337763" y="1118855"/>
        <a:ext cx="2521375" cy="1235133"/>
      </dsp:txXfrm>
    </dsp:sp>
    <dsp:sp modelId="{9CC4EE85-53EE-41FC-B8B9-9FAF33464403}">
      <dsp:nvSpPr>
        <dsp:cNvPr id="0" name=""/>
        <dsp:cNvSpPr/>
      </dsp:nvSpPr>
      <dsp:spPr>
        <a:xfrm>
          <a:off x="7308768" y="2820508"/>
          <a:ext cx="259822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Ready Reserve</a:t>
          </a:r>
        </a:p>
        <a:p>
          <a:pPr marL="0" lvl="0" indent="0" algn="ctr" defTabSz="933450">
            <a:lnSpc>
              <a:spcPct val="90000"/>
            </a:lnSpc>
            <a:spcBef>
              <a:spcPct val="0"/>
            </a:spcBef>
            <a:spcAft>
              <a:spcPct val="35000"/>
            </a:spcAft>
            <a:buNone/>
          </a:pPr>
          <a:r>
            <a:rPr lang="en-US" sz="2100" kern="1200" dirty="0"/>
            <a:t>2 </a:t>
          </a:r>
          <a:r>
            <a:rPr lang="en-US" sz="2100" kern="1200" dirty="0" err="1"/>
            <a:t>yrs</a:t>
          </a:r>
          <a:endParaRPr lang="en-US" sz="2100" kern="1200" dirty="0"/>
        </a:p>
        <a:p>
          <a:pPr marL="0" lvl="0" indent="0" algn="ctr" defTabSz="933450">
            <a:lnSpc>
              <a:spcPct val="90000"/>
            </a:lnSpc>
            <a:spcBef>
              <a:spcPct val="0"/>
            </a:spcBef>
            <a:spcAft>
              <a:spcPct val="35000"/>
            </a:spcAft>
            <a:buNone/>
          </a:pPr>
          <a:r>
            <a:rPr lang="en-US" sz="2100" kern="1200" dirty="0"/>
            <a:t>30 Units</a:t>
          </a:r>
        </a:p>
      </dsp:txBody>
      <dsp:txXfrm>
        <a:off x="7347195" y="2858935"/>
        <a:ext cx="2521375" cy="123513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0.04392</cdr:x>
      <cdr:y>0.69266</cdr:y>
    </cdr:from>
    <cdr:to>
      <cdr:x>0.98674</cdr:x>
      <cdr:y>0.69271</cdr:y>
    </cdr:to>
    <cdr:cxnSp macro="">
      <cdr:nvCxnSpPr>
        <cdr:cNvPr id="3" name="Straight Connector 2"/>
        <cdr:cNvCxnSpPr/>
      </cdr:nvCxnSpPr>
      <cdr:spPr>
        <a:xfrm xmlns:a="http://schemas.openxmlformats.org/drawingml/2006/main" flipV="1">
          <a:off x="449407" y="3014004"/>
          <a:ext cx="9647945" cy="226"/>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0.03977</cdr:x>
      <cdr:y>0.5594</cdr:y>
    </cdr:from>
    <cdr:to>
      <cdr:x>0.9911</cdr:x>
      <cdr:y>0.56196</cdr:y>
    </cdr:to>
    <cdr:cxnSp macro="">
      <cdr:nvCxnSpPr>
        <cdr:cNvPr id="3" name="Straight Connector 2"/>
        <cdr:cNvCxnSpPr/>
      </cdr:nvCxnSpPr>
      <cdr:spPr>
        <a:xfrm xmlns:a="http://schemas.openxmlformats.org/drawingml/2006/main">
          <a:off x="406942" y="2434141"/>
          <a:ext cx="9735015" cy="11151"/>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0.05063</cdr:x>
      <cdr:y>0.68429</cdr:y>
    </cdr:from>
    <cdr:to>
      <cdr:x>0.72317</cdr:x>
      <cdr:y>0.68706</cdr:y>
    </cdr:to>
    <cdr:cxnSp macro="">
      <cdr:nvCxnSpPr>
        <cdr:cNvPr id="3" name="Straight Connector 2"/>
        <cdr:cNvCxnSpPr/>
      </cdr:nvCxnSpPr>
      <cdr:spPr>
        <a:xfrm xmlns:a="http://schemas.openxmlformats.org/drawingml/2006/main">
          <a:off x="518048" y="2977593"/>
          <a:ext cx="6882179" cy="12036"/>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0.05616</cdr:x>
      <cdr:y>0.70274</cdr:y>
    </cdr:from>
    <cdr:to>
      <cdr:x>0.73201</cdr:x>
      <cdr:y>0.70558</cdr:y>
    </cdr:to>
    <cdr:cxnSp macro="">
      <cdr:nvCxnSpPr>
        <cdr:cNvPr id="3" name="Straight Connector 2"/>
        <cdr:cNvCxnSpPr/>
      </cdr:nvCxnSpPr>
      <cdr:spPr>
        <a:xfrm xmlns:a="http://schemas.openxmlformats.org/drawingml/2006/main" flipV="1">
          <a:off x="574675" y="3057874"/>
          <a:ext cx="6915987" cy="12351"/>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0.0515</cdr:x>
      <cdr:y>0.67734</cdr:y>
    </cdr:from>
    <cdr:to>
      <cdr:x>0.73299</cdr:x>
      <cdr:y>0.68369</cdr:y>
    </cdr:to>
    <cdr:cxnSp macro="">
      <cdr:nvCxnSpPr>
        <cdr:cNvPr id="3" name="Straight Connector 2"/>
        <cdr:cNvCxnSpPr/>
      </cdr:nvCxnSpPr>
      <cdr:spPr>
        <a:xfrm xmlns:a="http://schemas.openxmlformats.org/drawingml/2006/main" flipV="1">
          <a:off x="527050" y="2947342"/>
          <a:ext cx="6973661" cy="27633"/>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BA68600-CB03-44E3-8DA4-1730F294F668}" type="datetime4">
              <a:rPr lang="en-US" smtClean="0"/>
              <a:t>October 10, 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972DC3D-77F1-4919-8635-25D257B239FA}" type="slidenum">
              <a:rPr lang="en-US" smtClean="0"/>
              <a:t>‹#›</a:t>
            </a:fld>
            <a:endParaRPr lang="en-US"/>
          </a:p>
        </p:txBody>
      </p:sp>
    </p:spTree>
    <p:extLst>
      <p:ext uri="{BB962C8B-B14F-4D97-AF65-F5344CB8AC3E}">
        <p14:creationId xmlns:p14="http://schemas.microsoft.com/office/powerpoint/2010/main" val="62279245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F50499-9835-45A7-9263-154049D357B5}" type="datetime4">
              <a:rPr lang="en-US" smtClean="0"/>
              <a:t>October 10, 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EA97ED-4BFB-4482-A99C-D3EA5F0C2B4D}" type="slidenum">
              <a:rPr lang="en-US" smtClean="0"/>
              <a:t>‹#›</a:t>
            </a:fld>
            <a:endParaRPr lang="en-US"/>
          </a:p>
        </p:txBody>
      </p:sp>
    </p:spTree>
    <p:extLst>
      <p:ext uri="{BB962C8B-B14F-4D97-AF65-F5344CB8AC3E}">
        <p14:creationId xmlns:p14="http://schemas.microsoft.com/office/powerpoint/2010/main" val="26567553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2</a:t>
            </a:fld>
            <a:endParaRPr lang="en-US"/>
          </a:p>
        </p:txBody>
      </p:sp>
      <p:sp>
        <p:nvSpPr>
          <p:cNvPr id="5" name="Date Placeholder 4"/>
          <p:cNvSpPr>
            <a:spLocks noGrp="1"/>
          </p:cNvSpPr>
          <p:nvPr>
            <p:ph type="dt" idx="11"/>
          </p:nvPr>
        </p:nvSpPr>
        <p:spPr/>
        <p:txBody>
          <a:bodyPr/>
          <a:lstStyle/>
          <a:p>
            <a:fld id="{2C9645A9-C524-4BB8-8ABB-AA14BACC380C}" type="datetime4">
              <a:rPr lang="en-US" smtClean="0"/>
              <a:t>October 10, 2017</a:t>
            </a:fld>
            <a:endParaRPr lang="en-US"/>
          </a:p>
        </p:txBody>
      </p:sp>
    </p:spTree>
    <p:extLst>
      <p:ext uri="{BB962C8B-B14F-4D97-AF65-F5344CB8AC3E}">
        <p14:creationId xmlns:p14="http://schemas.microsoft.com/office/powerpoint/2010/main" val="350615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13</a:t>
            </a:fld>
            <a:endParaRPr lang="en-US"/>
          </a:p>
        </p:txBody>
      </p:sp>
      <p:sp>
        <p:nvSpPr>
          <p:cNvPr id="5" name="Date Placeholder 4"/>
          <p:cNvSpPr>
            <a:spLocks noGrp="1"/>
          </p:cNvSpPr>
          <p:nvPr>
            <p:ph type="dt" idx="11"/>
          </p:nvPr>
        </p:nvSpPr>
        <p:spPr/>
        <p:txBody>
          <a:bodyPr/>
          <a:lstStyle/>
          <a:p>
            <a:fld id="{95F2A529-8AA7-41AF-997E-B738E321E03B}" type="datetime4">
              <a:rPr lang="en-US" smtClean="0"/>
              <a:t>October 10, 2017</a:t>
            </a:fld>
            <a:endParaRPr lang="en-US"/>
          </a:p>
        </p:txBody>
      </p:sp>
    </p:spTree>
    <p:extLst>
      <p:ext uri="{BB962C8B-B14F-4D97-AF65-F5344CB8AC3E}">
        <p14:creationId xmlns:p14="http://schemas.microsoft.com/office/powerpoint/2010/main" val="401879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14</a:t>
            </a:fld>
            <a:endParaRPr lang="en-US"/>
          </a:p>
        </p:txBody>
      </p:sp>
      <p:sp>
        <p:nvSpPr>
          <p:cNvPr id="5" name="Date Placeholder 4"/>
          <p:cNvSpPr>
            <a:spLocks noGrp="1"/>
          </p:cNvSpPr>
          <p:nvPr>
            <p:ph type="dt" idx="11"/>
          </p:nvPr>
        </p:nvSpPr>
        <p:spPr/>
        <p:txBody>
          <a:bodyPr/>
          <a:lstStyle/>
          <a:p>
            <a:fld id="{47327AA0-E5CE-48DB-B070-5EE9E248F472}" type="datetime4">
              <a:rPr lang="en-US" smtClean="0"/>
              <a:t>October 10, 2017</a:t>
            </a:fld>
            <a:endParaRPr lang="en-US"/>
          </a:p>
        </p:txBody>
      </p:sp>
    </p:spTree>
    <p:extLst>
      <p:ext uri="{BB962C8B-B14F-4D97-AF65-F5344CB8AC3E}">
        <p14:creationId xmlns:p14="http://schemas.microsoft.com/office/powerpoint/2010/main" val="370457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sz="1000"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15</a:t>
            </a:fld>
            <a:endParaRPr lang="en-US"/>
          </a:p>
        </p:txBody>
      </p:sp>
      <p:sp>
        <p:nvSpPr>
          <p:cNvPr id="5" name="Date Placeholder 4"/>
          <p:cNvSpPr>
            <a:spLocks noGrp="1"/>
          </p:cNvSpPr>
          <p:nvPr>
            <p:ph type="dt" idx="11"/>
          </p:nvPr>
        </p:nvSpPr>
        <p:spPr/>
        <p:txBody>
          <a:bodyPr/>
          <a:lstStyle/>
          <a:p>
            <a:fld id="{996A2974-47C9-4E15-ADA0-8173158E376A}" type="datetime4">
              <a:rPr lang="en-US" smtClean="0"/>
              <a:t>October 10, 2017</a:t>
            </a:fld>
            <a:endParaRPr lang="en-US"/>
          </a:p>
        </p:txBody>
      </p:sp>
    </p:spTree>
    <p:extLst>
      <p:ext uri="{BB962C8B-B14F-4D97-AF65-F5344CB8AC3E}">
        <p14:creationId xmlns:p14="http://schemas.microsoft.com/office/powerpoint/2010/main" val="284641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16</a:t>
            </a:fld>
            <a:endParaRPr lang="en-US"/>
          </a:p>
        </p:txBody>
      </p:sp>
      <p:sp>
        <p:nvSpPr>
          <p:cNvPr id="5" name="Date Placeholder 4"/>
          <p:cNvSpPr>
            <a:spLocks noGrp="1"/>
          </p:cNvSpPr>
          <p:nvPr>
            <p:ph type="dt" idx="11"/>
          </p:nvPr>
        </p:nvSpPr>
        <p:spPr/>
        <p:txBody>
          <a:bodyPr/>
          <a:lstStyle/>
          <a:p>
            <a:fld id="{0BB1B5D4-50A3-46AF-885E-1DF78B3B7D69}" type="datetime4">
              <a:rPr lang="en-US" smtClean="0"/>
              <a:t>October 10, 2017</a:t>
            </a:fld>
            <a:endParaRPr lang="en-US"/>
          </a:p>
        </p:txBody>
      </p:sp>
    </p:spTree>
    <p:extLst>
      <p:ext uri="{BB962C8B-B14F-4D97-AF65-F5344CB8AC3E}">
        <p14:creationId xmlns:p14="http://schemas.microsoft.com/office/powerpoint/2010/main" val="23427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F7EA97ED-4BFB-4482-A99C-D3EA5F0C2B4D}" type="slidenum">
              <a:rPr lang="en-US" smtClean="0"/>
              <a:t>17</a:t>
            </a:fld>
            <a:endParaRPr lang="en-US"/>
          </a:p>
        </p:txBody>
      </p:sp>
      <p:sp>
        <p:nvSpPr>
          <p:cNvPr id="5" name="Date Placeholder 4"/>
          <p:cNvSpPr>
            <a:spLocks noGrp="1"/>
          </p:cNvSpPr>
          <p:nvPr>
            <p:ph type="dt" idx="11"/>
          </p:nvPr>
        </p:nvSpPr>
        <p:spPr/>
        <p:txBody>
          <a:bodyPr/>
          <a:lstStyle/>
          <a:p>
            <a:fld id="{F740D73A-9063-43BA-A58C-D0841CF465A6}" type="datetime4">
              <a:rPr lang="en-US" smtClean="0"/>
              <a:t>October 10, 2017</a:t>
            </a:fld>
            <a:endParaRPr lang="en-US"/>
          </a:p>
        </p:txBody>
      </p:sp>
    </p:spTree>
    <p:extLst>
      <p:ext uri="{BB962C8B-B14F-4D97-AF65-F5344CB8AC3E}">
        <p14:creationId xmlns:p14="http://schemas.microsoft.com/office/powerpoint/2010/main" val="51034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sz="1000" dirty="0"/>
          </a:p>
          <a:p>
            <a:pPr defTabSz="931774">
              <a:defRPr/>
            </a:pP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18</a:t>
            </a:fld>
            <a:endParaRPr lang="en-US"/>
          </a:p>
        </p:txBody>
      </p:sp>
      <p:sp>
        <p:nvSpPr>
          <p:cNvPr id="5" name="Date Placeholder 4"/>
          <p:cNvSpPr>
            <a:spLocks noGrp="1"/>
          </p:cNvSpPr>
          <p:nvPr>
            <p:ph type="dt" idx="11"/>
          </p:nvPr>
        </p:nvSpPr>
        <p:spPr/>
        <p:txBody>
          <a:bodyPr/>
          <a:lstStyle/>
          <a:p>
            <a:fld id="{B9645B72-BA7B-463A-88AA-ABCFE2567B88}" type="datetime4">
              <a:rPr lang="en-US" smtClean="0"/>
              <a:t>October 10, 2017</a:t>
            </a:fld>
            <a:endParaRPr lang="en-US"/>
          </a:p>
        </p:txBody>
      </p:sp>
    </p:spTree>
    <p:extLst>
      <p:ext uri="{BB962C8B-B14F-4D97-AF65-F5344CB8AC3E}">
        <p14:creationId xmlns:p14="http://schemas.microsoft.com/office/powerpoint/2010/main" val="381575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19</a:t>
            </a:fld>
            <a:endParaRPr lang="en-US"/>
          </a:p>
        </p:txBody>
      </p:sp>
      <p:sp>
        <p:nvSpPr>
          <p:cNvPr id="5" name="Date Placeholder 4"/>
          <p:cNvSpPr>
            <a:spLocks noGrp="1"/>
          </p:cNvSpPr>
          <p:nvPr>
            <p:ph type="dt" idx="11"/>
          </p:nvPr>
        </p:nvSpPr>
        <p:spPr/>
        <p:txBody>
          <a:bodyPr/>
          <a:lstStyle/>
          <a:p>
            <a:fld id="{988E2A65-D7B1-481D-9352-61304EA657D1}" type="datetime4">
              <a:rPr lang="en-US" smtClean="0"/>
              <a:t>October 10, 2017</a:t>
            </a:fld>
            <a:endParaRPr lang="en-US"/>
          </a:p>
        </p:txBody>
      </p:sp>
    </p:spTree>
    <p:extLst>
      <p:ext uri="{BB962C8B-B14F-4D97-AF65-F5344CB8AC3E}">
        <p14:creationId xmlns:p14="http://schemas.microsoft.com/office/powerpoint/2010/main" val="256136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20</a:t>
            </a:fld>
            <a:endParaRPr lang="en-US"/>
          </a:p>
        </p:txBody>
      </p:sp>
      <p:sp>
        <p:nvSpPr>
          <p:cNvPr id="5" name="Date Placeholder 4"/>
          <p:cNvSpPr>
            <a:spLocks noGrp="1"/>
          </p:cNvSpPr>
          <p:nvPr>
            <p:ph type="dt" idx="11"/>
          </p:nvPr>
        </p:nvSpPr>
        <p:spPr/>
        <p:txBody>
          <a:bodyPr/>
          <a:lstStyle/>
          <a:p>
            <a:fld id="{9E0C5BC9-07BE-4520-ABDC-FAD446BCD260}" type="datetime4">
              <a:rPr lang="en-US" smtClean="0"/>
              <a:t>October 10, 2017</a:t>
            </a:fld>
            <a:endParaRPr lang="en-US"/>
          </a:p>
        </p:txBody>
      </p:sp>
    </p:spTree>
    <p:extLst>
      <p:ext uri="{BB962C8B-B14F-4D97-AF65-F5344CB8AC3E}">
        <p14:creationId xmlns:p14="http://schemas.microsoft.com/office/powerpoint/2010/main" val="46978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21</a:t>
            </a:fld>
            <a:endParaRPr lang="en-US"/>
          </a:p>
        </p:txBody>
      </p:sp>
      <p:sp>
        <p:nvSpPr>
          <p:cNvPr id="5" name="Date Placeholder 4"/>
          <p:cNvSpPr>
            <a:spLocks noGrp="1"/>
          </p:cNvSpPr>
          <p:nvPr>
            <p:ph type="dt" idx="11"/>
          </p:nvPr>
        </p:nvSpPr>
        <p:spPr/>
        <p:txBody>
          <a:bodyPr/>
          <a:lstStyle/>
          <a:p>
            <a:fld id="{A418709F-7592-4A71-BD83-47BA6C6E1DD5}" type="datetime4">
              <a:rPr lang="en-US" smtClean="0"/>
              <a:t>October 10, 2017</a:t>
            </a:fld>
            <a:endParaRPr lang="en-US"/>
          </a:p>
        </p:txBody>
      </p:sp>
    </p:spTree>
    <p:extLst>
      <p:ext uri="{BB962C8B-B14F-4D97-AF65-F5344CB8AC3E}">
        <p14:creationId xmlns:p14="http://schemas.microsoft.com/office/powerpoint/2010/main" val="377099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22</a:t>
            </a:fld>
            <a:endParaRPr lang="en-US"/>
          </a:p>
        </p:txBody>
      </p:sp>
      <p:sp>
        <p:nvSpPr>
          <p:cNvPr id="5" name="Date Placeholder 4"/>
          <p:cNvSpPr>
            <a:spLocks noGrp="1"/>
          </p:cNvSpPr>
          <p:nvPr>
            <p:ph type="dt" idx="11"/>
          </p:nvPr>
        </p:nvSpPr>
        <p:spPr/>
        <p:txBody>
          <a:bodyPr/>
          <a:lstStyle/>
          <a:p>
            <a:fld id="{C81E090C-EBF4-4553-8977-9AE262A52F71}" type="datetime4">
              <a:rPr lang="en-US" smtClean="0"/>
              <a:t>October 10, 2017</a:t>
            </a:fld>
            <a:endParaRPr lang="en-US"/>
          </a:p>
        </p:txBody>
      </p:sp>
    </p:spTree>
    <p:extLst>
      <p:ext uri="{BB962C8B-B14F-4D97-AF65-F5344CB8AC3E}">
        <p14:creationId xmlns:p14="http://schemas.microsoft.com/office/powerpoint/2010/main" val="120371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3</a:t>
            </a:fld>
            <a:endParaRPr lang="en-US"/>
          </a:p>
        </p:txBody>
      </p:sp>
      <p:sp>
        <p:nvSpPr>
          <p:cNvPr id="5" name="Date Placeholder 4"/>
          <p:cNvSpPr>
            <a:spLocks noGrp="1"/>
          </p:cNvSpPr>
          <p:nvPr>
            <p:ph type="dt" idx="11"/>
          </p:nvPr>
        </p:nvSpPr>
        <p:spPr/>
        <p:txBody>
          <a:bodyPr/>
          <a:lstStyle/>
          <a:p>
            <a:fld id="{8CBCEA9B-115B-4802-BAC3-B1B4419310DE}" type="datetime4">
              <a:rPr lang="en-US" smtClean="0"/>
              <a:t>October 10, 2017</a:t>
            </a:fld>
            <a:endParaRPr lang="en-US"/>
          </a:p>
        </p:txBody>
      </p:sp>
    </p:spTree>
    <p:extLst>
      <p:ext uri="{BB962C8B-B14F-4D97-AF65-F5344CB8AC3E}">
        <p14:creationId xmlns:p14="http://schemas.microsoft.com/office/powerpoint/2010/main" val="389130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23</a:t>
            </a:fld>
            <a:endParaRPr lang="en-US"/>
          </a:p>
        </p:txBody>
      </p:sp>
      <p:sp>
        <p:nvSpPr>
          <p:cNvPr id="5" name="Date Placeholder 4"/>
          <p:cNvSpPr>
            <a:spLocks noGrp="1"/>
          </p:cNvSpPr>
          <p:nvPr>
            <p:ph type="dt" idx="11"/>
          </p:nvPr>
        </p:nvSpPr>
        <p:spPr/>
        <p:txBody>
          <a:bodyPr/>
          <a:lstStyle/>
          <a:p>
            <a:fld id="{CECC1831-7A3C-472C-B04B-1A8D2F054CCA}" type="datetime4">
              <a:rPr lang="en-US" smtClean="0"/>
              <a:t>October 10, 2017</a:t>
            </a:fld>
            <a:endParaRPr lang="en-US"/>
          </a:p>
        </p:txBody>
      </p:sp>
    </p:spTree>
    <p:extLst>
      <p:ext uri="{BB962C8B-B14F-4D97-AF65-F5344CB8AC3E}">
        <p14:creationId xmlns:p14="http://schemas.microsoft.com/office/powerpoint/2010/main" val="2416740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24</a:t>
            </a:fld>
            <a:endParaRPr lang="en-US"/>
          </a:p>
        </p:txBody>
      </p:sp>
      <p:sp>
        <p:nvSpPr>
          <p:cNvPr id="5" name="Date Placeholder 4"/>
          <p:cNvSpPr>
            <a:spLocks noGrp="1"/>
          </p:cNvSpPr>
          <p:nvPr>
            <p:ph type="dt" idx="11"/>
          </p:nvPr>
        </p:nvSpPr>
        <p:spPr/>
        <p:txBody>
          <a:bodyPr/>
          <a:lstStyle/>
          <a:p>
            <a:fld id="{230A894E-3AA7-44B3-948D-90087D582644}" type="datetime4">
              <a:rPr lang="en-US" smtClean="0"/>
              <a:t>October 10, 2017</a:t>
            </a:fld>
            <a:endParaRPr lang="en-US"/>
          </a:p>
        </p:txBody>
      </p:sp>
    </p:spTree>
    <p:extLst>
      <p:ext uri="{BB962C8B-B14F-4D97-AF65-F5344CB8AC3E}">
        <p14:creationId xmlns:p14="http://schemas.microsoft.com/office/powerpoint/2010/main" val="194116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25</a:t>
            </a:fld>
            <a:endParaRPr lang="en-US"/>
          </a:p>
        </p:txBody>
      </p:sp>
      <p:sp>
        <p:nvSpPr>
          <p:cNvPr id="5" name="Date Placeholder 4"/>
          <p:cNvSpPr>
            <a:spLocks noGrp="1"/>
          </p:cNvSpPr>
          <p:nvPr>
            <p:ph type="dt" idx="11"/>
          </p:nvPr>
        </p:nvSpPr>
        <p:spPr/>
        <p:txBody>
          <a:bodyPr/>
          <a:lstStyle/>
          <a:p>
            <a:fld id="{82808DC6-8F03-42D6-B81B-229D37CDC2AD}" type="datetime4">
              <a:rPr lang="en-US" smtClean="0"/>
              <a:t>October 10, 2017</a:t>
            </a:fld>
            <a:endParaRPr lang="en-US"/>
          </a:p>
        </p:txBody>
      </p:sp>
    </p:spTree>
    <p:extLst>
      <p:ext uri="{BB962C8B-B14F-4D97-AF65-F5344CB8AC3E}">
        <p14:creationId xmlns:p14="http://schemas.microsoft.com/office/powerpoint/2010/main" val="528168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t>The lack of a dedicated equipment replacement  program, combined with the heavy use of this equipment, has created a condition where the current state of the department’s apparatus fleet is critical with vehicles that do not meet current National Fire Protection Association standards and require constant maintenance.  </a:t>
            </a:r>
          </a:p>
          <a:p>
            <a:pPr defTabSz="931774">
              <a:defRPr/>
            </a:pPr>
            <a:endParaRPr lang="en-US" sz="1000" dirty="0"/>
          </a:p>
          <a:p>
            <a:pPr defTabSz="931774">
              <a:defRPr/>
            </a:pPr>
            <a:r>
              <a:rPr lang="en-US" sz="1000" dirty="0"/>
              <a:t>Additionally, On any given day, all department reserve engines are being utilized in front-line service.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37</a:t>
            </a:fld>
            <a:endParaRPr lang="en-US"/>
          </a:p>
        </p:txBody>
      </p:sp>
      <p:sp>
        <p:nvSpPr>
          <p:cNvPr id="5" name="Date Placeholder 4"/>
          <p:cNvSpPr>
            <a:spLocks noGrp="1"/>
          </p:cNvSpPr>
          <p:nvPr>
            <p:ph type="dt" idx="11"/>
          </p:nvPr>
        </p:nvSpPr>
        <p:spPr/>
        <p:txBody>
          <a:bodyPr/>
          <a:lstStyle/>
          <a:p>
            <a:fld id="{7F2D2FBE-D4EB-4EA8-86C5-174844C3EB5E}" type="datetime4">
              <a:rPr lang="en-US" smtClean="0"/>
              <a:t>October 10, 2017</a:t>
            </a:fld>
            <a:endParaRPr lang="en-US"/>
          </a:p>
        </p:txBody>
      </p:sp>
    </p:spTree>
    <p:extLst>
      <p:ext uri="{BB962C8B-B14F-4D97-AF65-F5344CB8AC3E}">
        <p14:creationId xmlns:p14="http://schemas.microsoft.com/office/powerpoint/2010/main" val="3321678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vehicle ages,</a:t>
            </a:r>
            <a:r>
              <a:rPr lang="en-US" baseline="0" dirty="0"/>
              <a:t> its capital cost diminishes as operation costs increases.  The combination of these two costs </a:t>
            </a:r>
            <a:r>
              <a:rPr lang="en-US" baseline="0" dirty="0" err="1"/>
              <a:t>procuses</a:t>
            </a:r>
            <a:r>
              <a:rPr lang="en-US" baseline="0" dirty="0"/>
              <a:t> a U-shaped TCO curve. </a:t>
            </a:r>
            <a:r>
              <a:rPr lang="en-US" baseline="0" dirty="0" err="1"/>
              <a:t>Idealy</a:t>
            </a:r>
            <a:r>
              <a:rPr lang="en-US" baseline="0" dirty="0"/>
              <a:t>, an asset should be replaced at the age (r accumulated miles or hours of use) at which the TCO is at a minimum – that is, at the bottom of the U-shaped curve.  </a:t>
            </a:r>
          </a:p>
          <a:p>
            <a:r>
              <a:rPr lang="en-US" baseline="0" dirty="0"/>
              <a:t>The TCO is different for different types of Vehicles, and </a:t>
            </a:r>
            <a:r>
              <a:rPr lang="en-US" baseline="0" dirty="0" err="1"/>
              <a:t>indivisual</a:t>
            </a:r>
            <a:r>
              <a:rPr lang="en-US" baseline="0" dirty="0"/>
              <a:t> vehicles of a given type.</a:t>
            </a:r>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38</a:t>
            </a:fld>
            <a:endParaRPr lang="en-US"/>
          </a:p>
        </p:txBody>
      </p:sp>
      <p:sp>
        <p:nvSpPr>
          <p:cNvPr id="5" name="Date Placeholder 4"/>
          <p:cNvSpPr>
            <a:spLocks noGrp="1"/>
          </p:cNvSpPr>
          <p:nvPr>
            <p:ph type="dt" idx="11"/>
          </p:nvPr>
        </p:nvSpPr>
        <p:spPr/>
        <p:txBody>
          <a:bodyPr/>
          <a:lstStyle/>
          <a:p>
            <a:fld id="{824B2388-64B3-4EF2-9614-1C1BB48CAA5B}" type="datetime4">
              <a:rPr lang="en-US" smtClean="0"/>
              <a:t>October 10, 2017</a:t>
            </a:fld>
            <a:endParaRPr lang="en-US"/>
          </a:p>
        </p:txBody>
      </p:sp>
    </p:spTree>
    <p:extLst>
      <p:ext uri="{BB962C8B-B14F-4D97-AF65-F5344CB8AC3E}">
        <p14:creationId xmlns:p14="http://schemas.microsoft.com/office/powerpoint/2010/main" val="42757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Fire Apparatus Manufacturer’s Association (FAMA) developed the “Fire Apparatus Duty Cycle White Paper”. The paper is an in-depth analysis of many aspects of apparatus replacement, including the key factors to be considered in a typical apparatus replacement schedule including: </a:t>
            </a:r>
          </a:p>
          <a:p>
            <a:pPr lvl="1"/>
            <a:r>
              <a:rPr lang="en-US" sz="1000" dirty="0"/>
              <a:t>Type of department;</a:t>
            </a:r>
          </a:p>
          <a:p>
            <a:pPr lvl="1"/>
            <a:r>
              <a:rPr lang="en-US" sz="1000" dirty="0"/>
              <a:t>Fire department workload;</a:t>
            </a:r>
          </a:p>
          <a:p>
            <a:pPr lvl="1"/>
            <a:r>
              <a:rPr lang="en-US" sz="1000" dirty="0"/>
              <a:t>Population served;</a:t>
            </a:r>
          </a:p>
          <a:p>
            <a:pPr lvl="1"/>
            <a:r>
              <a:rPr lang="en-US" sz="1000" dirty="0"/>
              <a:t>Demographics served; and,</a:t>
            </a:r>
          </a:p>
          <a:p>
            <a:pPr lvl="1"/>
            <a:r>
              <a:rPr lang="en-US" sz="1000" dirty="0"/>
              <a:t>Topography of region served</a:t>
            </a:r>
          </a:p>
          <a:p>
            <a:pPr marL="465887" lvl="1" defTabSz="931774">
              <a:defRPr/>
            </a:pPr>
            <a:r>
              <a:rPr lang="en-US" sz="1000" dirty="0"/>
              <a:t>From Excellent to Fair to Poor </a:t>
            </a:r>
          </a:p>
          <a:p>
            <a:endParaRPr lang="en-US" sz="1000" dirty="0"/>
          </a:p>
          <a:p>
            <a:r>
              <a:rPr lang="en-US" sz="1000" dirty="0"/>
              <a:t>In the emergency service business, apparatus should routinely be classified as excellent or very good.  The best way to understand this is to draw an analogy to a commercial airliner.  Would the average person be comfortable flying on a jet rated good, or would one really want one rated excellent, or at least very good?  In a business where the ability to pump water to a fire, raise a ladder to </a:t>
            </a:r>
            <a:r>
              <a:rPr lang="en-US" sz="1000" dirty="0" err="1"/>
              <a:t>te</a:t>
            </a:r>
            <a:r>
              <a:rPr lang="en-US" sz="1000" dirty="0"/>
              <a:t> roof or a building or get a critical patient to the hospital depends 100% on the condition of the apparatus, “Good isn’t very much better than “Fair” or “Poor”</a:t>
            </a:r>
          </a:p>
          <a:p>
            <a:r>
              <a:rPr lang="en-US" sz="1000" dirty="0"/>
              <a:t>Some vehicles are in “good” physical condition, or have “good” engines, but are bare bones from the standpoint of user comfort because AC are </a:t>
            </a:r>
            <a:r>
              <a:rPr lang="en-US" sz="1000" dirty="0" err="1"/>
              <a:t>inop</a:t>
            </a:r>
            <a:r>
              <a:rPr lang="en-US" sz="1000" dirty="0"/>
              <a:t>, or air leaks delay travel waiting on pressure to build so breaks will function properly, or the air ride suspension system on the ambulance will work.  Can these units squeak by? Yes.  Are they optimal in terms of safety, reliability, comfort, </a:t>
            </a:r>
            <a:r>
              <a:rPr lang="en-US" sz="1000" dirty="0" err="1"/>
              <a:t>etc</a:t>
            </a:r>
            <a:r>
              <a:rPr lang="en-US" sz="1000" dirty="0"/>
              <a:t>? No.  Numerous apparatus will operate but lack reliable air conditioning.  In the heat of a Houston summer, it is simply not acceptable to not have air conditioning on the apparatus or in an ambulance.</a:t>
            </a:r>
          </a:p>
        </p:txBody>
      </p:sp>
      <p:sp>
        <p:nvSpPr>
          <p:cNvPr id="4" name="Slide Number Placeholder 3"/>
          <p:cNvSpPr>
            <a:spLocks noGrp="1"/>
          </p:cNvSpPr>
          <p:nvPr>
            <p:ph type="sldNum" sz="quarter" idx="10"/>
          </p:nvPr>
        </p:nvSpPr>
        <p:spPr/>
        <p:txBody>
          <a:bodyPr/>
          <a:lstStyle/>
          <a:p>
            <a:fld id="{F7EA97ED-4BFB-4482-A99C-D3EA5F0C2B4D}" type="slidenum">
              <a:rPr lang="en-US" smtClean="0"/>
              <a:t>39</a:t>
            </a:fld>
            <a:endParaRPr lang="en-US"/>
          </a:p>
        </p:txBody>
      </p:sp>
      <p:sp>
        <p:nvSpPr>
          <p:cNvPr id="5" name="Date Placeholder 4"/>
          <p:cNvSpPr>
            <a:spLocks noGrp="1"/>
          </p:cNvSpPr>
          <p:nvPr>
            <p:ph type="dt" idx="11"/>
          </p:nvPr>
        </p:nvSpPr>
        <p:spPr/>
        <p:txBody>
          <a:bodyPr/>
          <a:lstStyle/>
          <a:p>
            <a:fld id="{1E6738DC-89DB-4C89-8490-2FDFA0A70DA1}" type="datetime4">
              <a:rPr lang="en-US" smtClean="0"/>
              <a:t>October 10, 2017</a:t>
            </a:fld>
            <a:endParaRPr lang="en-US"/>
          </a:p>
        </p:txBody>
      </p:sp>
    </p:spTree>
    <p:extLst>
      <p:ext uri="{BB962C8B-B14F-4D97-AF65-F5344CB8AC3E}">
        <p14:creationId xmlns:p14="http://schemas.microsoft.com/office/powerpoint/2010/main" val="165832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4</a:t>
            </a:fld>
            <a:endParaRPr lang="en-US"/>
          </a:p>
        </p:txBody>
      </p:sp>
      <p:sp>
        <p:nvSpPr>
          <p:cNvPr id="5" name="Date Placeholder 4"/>
          <p:cNvSpPr>
            <a:spLocks noGrp="1"/>
          </p:cNvSpPr>
          <p:nvPr>
            <p:ph type="dt" idx="11"/>
          </p:nvPr>
        </p:nvSpPr>
        <p:spPr/>
        <p:txBody>
          <a:bodyPr/>
          <a:lstStyle/>
          <a:p>
            <a:fld id="{CA021904-A4AB-42B3-8608-A0144008E187}" type="datetime4">
              <a:rPr lang="en-US" smtClean="0"/>
              <a:t>October 10, 2017</a:t>
            </a:fld>
            <a:endParaRPr lang="en-US"/>
          </a:p>
        </p:txBody>
      </p:sp>
    </p:spTree>
    <p:extLst>
      <p:ext uri="{BB962C8B-B14F-4D97-AF65-F5344CB8AC3E}">
        <p14:creationId xmlns:p14="http://schemas.microsoft.com/office/powerpoint/2010/main" val="380253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endParaRPr lang="en-US" sz="1000" dirty="0"/>
          </a:p>
        </p:txBody>
      </p:sp>
      <p:sp>
        <p:nvSpPr>
          <p:cNvPr id="4" name="Slide Number Placeholder 3"/>
          <p:cNvSpPr>
            <a:spLocks noGrp="1"/>
          </p:cNvSpPr>
          <p:nvPr>
            <p:ph type="sldNum" sz="quarter" idx="10"/>
          </p:nvPr>
        </p:nvSpPr>
        <p:spPr/>
        <p:txBody>
          <a:bodyPr/>
          <a:lstStyle/>
          <a:p>
            <a:fld id="{F7EA97ED-4BFB-4482-A99C-D3EA5F0C2B4D}" type="slidenum">
              <a:rPr lang="en-US" smtClean="0"/>
              <a:t>5</a:t>
            </a:fld>
            <a:endParaRPr lang="en-US"/>
          </a:p>
        </p:txBody>
      </p:sp>
      <p:sp>
        <p:nvSpPr>
          <p:cNvPr id="5" name="Date Placeholder 4"/>
          <p:cNvSpPr>
            <a:spLocks noGrp="1"/>
          </p:cNvSpPr>
          <p:nvPr>
            <p:ph type="dt" idx="11"/>
          </p:nvPr>
        </p:nvSpPr>
        <p:spPr/>
        <p:txBody>
          <a:bodyPr/>
          <a:lstStyle/>
          <a:p>
            <a:fld id="{370D8A08-D069-44E9-BAA4-6DD1E2A21BA6}" type="datetime4">
              <a:rPr lang="en-US" smtClean="0"/>
              <a:t>October 10, 2017</a:t>
            </a:fld>
            <a:endParaRPr lang="en-US"/>
          </a:p>
        </p:txBody>
      </p:sp>
    </p:spTree>
    <p:extLst>
      <p:ext uri="{BB962C8B-B14F-4D97-AF65-F5344CB8AC3E}">
        <p14:creationId xmlns:p14="http://schemas.microsoft.com/office/powerpoint/2010/main" val="181439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7EA97ED-4BFB-4482-A99C-D3EA5F0C2B4D}" type="slidenum">
              <a:rPr lang="en-US" smtClean="0"/>
              <a:t>7</a:t>
            </a:fld>
            <a:endParaRPr lang="en-US"/>
          </a:p>
        </p:txBody>
      </p:sp>
      <p:sp>
        <p:nvSpPr>
          <p:cNvPr id="5" name="Date Placeholder 4"/>
          <p:cNvSpPr>
            <a:spLocks noGrp="1"/>
          </p:cNvSpPr>
          <p:nvPr>
            <p:ph type="dt" idx="11"/>
          </p:nvPr>
        </p:nvSpPr>
        <p:spPr/>
        <p:txBody>
          <a:bodyPr/>
          <a:lstStyle/>
          <a:p>
            <a:fld id="{31EB92A0-E474-4A84-89B8-38A818F1DE21}" type="datetime4">
              <a:rPr lang="en-US" smtClean="0"/>
              <a:t>October 10, 2017</a:t>
            </a:fld>
            <a:endParaRPr lang="en-US"/>
          </a:p>
        </p:txBody>
      </p:sp>
    </p:spTree>
    <p:extLst>
      <p:ext uri="{BB962C8B-B14F-4D97-AF65-F5344CB8AC3E}">
        <p14:creationId xmlns:p14="http://schemas.microsoft.com/office/powerpoint/2010/main" val="260344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8</a:t>
            </a:fld>
            <a:endParaRPr lang="en-US"/>
          </a:p>
        </p:txBody>
      </p:sp>
      <p:sp>
        <p:nvSpPr>
          <p:cNvPr id="5" name="Date Placeholder 4"/>
          <p:cNvSpPr>
            <a:spLocks noGrp="1"/>
          </p:cNvSpPr>
          <p:nvPr>
            <p:ph type="dt" idx="11"/>
          </p:nvPr>
        </p:nvSpPr>
        <p:spPr/>
        <p:txBody>
          <a:bodyPr/>
          <a:lstStyle/>
          <a:p>
            <a:fld id="{CD0EC004-1949-4CDE-9287-91FA918A63A5}" type="datetime4">
              <a:rPr lang="en-US" smtClean="0"/>
              <a:t>October 10, 2017</a:t>
            </a:fld>
            <a:endParaRPr lang="en-US"/>
          </a:p>
        </p:txBody>
      </p:sp>
    </p:spTree>
    <p:extLst>
      <p:ext uri="{BB962C8B-B14F-4D97-AF65-F5344CB8AC3E}">
        <p14:creationId xmlns:p14="http://schemas.microsoft.com/office/powerpoint/2010/main" val="232862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9</a:t>
            </a:fld>
            <a:endParaRPr lang="en-US"/>
          </a:p>
        </p:txBody>
      </p:sp>
      <p:sp>
        <p:nvSpPr>
          <p:cNvPr id="5" name="Date Placeholder 4"/>
          <p:cNvSpPr>
            <a:spLocks noGrp="1"/>
          </p:cNvSpPr>
          <p:nvPr>
            <p:ph type="dt" idx="11"/>
          </p:nvPr>
        </p:nvSpPr>
        <p:spPr/>
        <p:txBody>
          <a:bodyPr/>
          <a:lstStyle/>
          <a:p>
            <a:fld id="{61B5E403-206C-47FF-B766-B5B3752BFFA0}" type="datetime4">
              <a:rPr lang="en-US" smtClean="0"/>
              <a:t>October 10, 2017</a:t>
            </a:fld>
            <a:endParaRPr lang="en-US"/>
          </a:p>
        </p:txBody>
      </p:sp>
    </p:spTree>
    <p:extLst>
      <p:ext uri="{BB962C8B-B14F-4D97-AF65-F5344CB8AC3E}">
        <p14:creationId xmlns:p14="http://schemas.microsoft.com/office/powerpoint/2010/main" val="393023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10</a:t>
            </a:fld>
            <a:endParaRPr lang="en-US"/>
          </a:p>
        </p:txBody>
      </p:sp>
      <p:sp>
        <p:nvSpPr>
          <p:cNvPr id="5" name="Date Placeholder 4"/>
          <p:cNvSpPr>
            <a:spLocks noGrp="1"/>
          </p:cNvSpPr>
          <p:nvPr>
            <p:ph type="dt" idx="11"/>
          </p:nvPr>
        </p:nvSpPr>
        <p:spPr/>
        <p:txBody>
          <a:bodyPr/>
          <a:lstStyle/>
          <a:p>
            <a:fld id="{98B87CFD-413F-47C1-8DE2-97E0906A085F}" type="datetime4">
              <a:rPr lang="en-US" smtClean="0"/>
              <a:t>October 10, 2017</a:t>
            </a:fld>
            <a:endParaRPr lang="en-US"/>
          </a:p>
        </p:txBody>
      </p:sp>
    </p:spTree>
    <p:extLst>
      <p:ext uri="{BB962C8B-B14F-4D97-AF65-F5344CB8AC3E}">
        <p14:creationId xmlns:p14="http://schemas.microsoft.com/office/powerpoint/2010/main" val="340201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A97ED-4BFB-4482-A99C-D3EA5F0C2B4D}" type="slidenum">
              <a:rPr lang="en-US" smtClean="0"/>
              <a:t>12</a:t>
            </a:fld>
            <a:endParaRPr lang="en-US"/>
          </a:p>
        </p:txBody>
      </p:sp>
      <p:sp>
        <p:nvSpPr>
          <p:cNvPr id="5" name="Date Placeholder 4"/>
          <p:cNvSpPr>
            <a:spLocks noGrp="1"/>
          </p:cNvSpPr>
          <p:nvPr>
            <p:ph type="dt" idx="11"/>
          </p:nvPr>
        </p:nvSpPr>
        <p:spPr/>
        <p:txBody>
          <a:bodyPr/>
          <a:lstStyle/>
          <a:p>
            <a:fld id="{B8BC133F-15F4-4943-8E6E-28358972F269}" type="datetime4">
              <a:rPr lang="en-US" smtClean="0"/>
              <a:t>October 10, 2017</a:t>
            </a:fld>
            <a:endParaRPr lang="en-US"/>
          </a:p>
        </p:txBody>
      </p:sp>
    </p:spTree>
    <p:extLst>
      <p:ext uri="{BB962C8B-B14F-4D97-AF65-F5344CB8AC3E}">
        <p14:creationId xmlns:p14="http://schemas.microsoft.com/office/powerpoint/2010/main" val="428056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E777B3C-BEAE-430A-A9C6-04E606CE7E37}" type="datetime1">
              <a:rPr lang="en-US" smtClean="0"/>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6518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A3931E-4D37-4DB8-82BD-58F4B5A53B22}"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968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0ABD21-89B3-41AB-B841-C7BE7E734A55}"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68525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138A16-A94C-47D5-B5C1-63873D3EEBD9}"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902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6340C1-8E10-4D8D-AF0E-38FB677E0971}"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069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877CA95-45D4-4251-8D56-4A1DEEAFDEB8}" type="datetime1">
              <a:rPr lang="en-US" smtClean="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1761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8B4E41B-7E71-4946-8F21-EF3DA7DBDFBC}" type="datetime1">
              <a:rPr lang="en-US" smtClean="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43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5FAE34-5F6C-4552-8071-7BAE95520A69}"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9519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12CA8-F8D1-4EB4-A8EF-90263CA0BFCF}"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570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42FA73-E993-44CA-A559-83DAE6F27D81}"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250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222BC2-72F4-46E6-90B0-A8653B07BFDF}" type="datetime1">
              <a:rPr lang="en-US" smtClean="0"/>
              <a:t>10/10/2017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8262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E84C46-7726-454E-AF7D-37F3C7E4E394}"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541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414DF-9B1C-4288-8F92-74AC8D00F4F9}" type="datetime1">
              <a:rPr lang="en-US" smtClean="0"/>
              <a:t>10/10/2017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423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2639AF-2E6F-4E6E-968E-A578615DB5B2}" type="datetime1">
              <a:rPr lang="en-US" smtClean="0"/>
              <a:t>10/10/2017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178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5F428-04B5-4003-9DCB-7AECB526E8B6}" type="datetime1">
              <a:rPr lang="en-US" smtClean="0"/>
              <a:t>10/10/2017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5596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01BA06-CD91-4887-89DD-4B30402AC2C1}"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354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B7670A-51E1-44E1-B86A-DF5A8E3ADC44}" type="datetime1">
              <a:rPr lang="en-US" smtClean="0"/>
              <a:t>10/10/2017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202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44898C1-FFBC-4E9F-BA49-B924B81BDE6E}" type="datetime1">
              <a:rPr lang="en-US" smtClean="0"/>
              <a:t>10/10/2017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5095844"/>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28.xml"/><Relationship Id="rId4" Type="http://schemas.openxmlformats.org/officeDocument/2006/relationships/slide" Target="slide31.xml"/><Relationship Id="rId9" Type="http://schemas.openxmlformats.org/officeDocument/2006/relationships/slide" Target="slide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7915" y="2257159"/>
            <a:ext cx="9144000" cy="1641490"/>
          </a:xfrm>
        </p:spPr>
        <p:txBody>
          <a:bodyPr>
            <a:normAutofit/>
          </a:bodyPr>
          <a:lstStyle/>
          <a:p>
            <a:r>
              <a:rPr lang="en-US" sz="6000" dirty="0"/>
              <a:t>Houston Fire Department</a:t>
            </a:r>
          </a:p>
        </p:txBody>
      </p:sp>
      <p:sp>
        <p:nvSpPr>
          <p:cNvPr id="3" name="Subtitle 2"/>
          <p:cNvSpPr>
            <a:spLocks noGrp="1"/>
          </p:cNvSpPr>
          <p:nvPr>
            <p:ph type="subTitle" idx="1"/>
          </p:nvPr>
        </p:nvSpPr>
        <p:spPr/>
        <p:txBody>
          <a:bodyPr/>
          <a:lstStyle/>
          <a:p>
            <a:r>
              <a:rPr lang="en-US" dirty="0"/>
              <a:t>Fleet, Equipment and Training needs</a:t>
            </a:r>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
        <p:nvSpPr>
          <p:cNvPr id="5" name="Date Placeholder 4"/>
          <p:cNvSpPr>
            <a:spLocks noGrp="1"/>
          </p:cNvSpPr>
          <p:nvPr>
            <p:ph type="dt" sz="half" idx="10"/>
          </p:nvPr>
        </p:nvSpPr>
        <p:spPr/>
        <p:txBody>
          <a:bodyPr/>
          <a:lstStyle/>
          <a:p>
            <a:fld id="{2799096C-3D02-4535-AE2B-2FB811223537}" type="datetime4">
              <a:rPr lang="en-US" smtClean="0"/>
              <a:t>October 10, 2017</a:t>
            </a:fld>
            <a:endParaRPr lang="en-US" dirty="0"/>
          </a:p>
        </p:txBody>
      </p:sp>
    </p:spTree>
    <p:extLst>
      <p:ext uri="{BB962C8B-B14F-4D97-AF65-F5344CB8AC3E}">
        <p14:creationId xmlns:p14="http://schemas.microsoft.com/office/powerpoint/2010/main" val="360126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Purchase - Engines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9094464"/>
              </p:ext>
            </p:extLst>
          </p:nvPr>
        </p:nvGraphicFramePr>
        <p:xfrm>
          <a:off x="1120775" y="1825625"/>
          <a:ext cx="10233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28737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Purchase - Aerials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4267934"/>
              </p:ext>
            </p:extLst>
          </p:nvPr>
        </p:nvGraphicFramePr>
        <p:xfrm>
          <a:off x="1120775" y="1825625"/>
          <a:ext cx="1023302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67715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Historical CIP Requests- Engines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45086632"/>
              </p:ext>
            </p:extLst>
          </p:nvPr>
        </p:nvGraphicFramePr>
        <p:xfrm>
          <a:off x="1120775" y="1863725"/>
          <a:ext cx="10233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71623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Historical CIP Requests - Aerials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01002354"/>
              </p:ext>
            </p:extLst>
          </p:nvPr>
        </p:nvGraphicFramePr>
        <p:xfrm>
          <a:off x="1120775" y="1825625"/>
          <a:ext cx="10233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77509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Historical CIP Requests - Ambulances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65639205"/>
              </p:ext>
            </p:extLst>
          </p:nvPr>
        </p:nvGraphicFramePr>
        <p:xfrm>
          <a:off x="1120775" y="1825625"/>
          <a:ext cx="10233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12167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Service Life Progression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5426802"/>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835080" y="6311900"/>
            <a:ext cx="3614900" cy="307777"/>
          </a:xfrm>
          <a:prstGeom prst="rect">
            <a:avLst/>
          </a:prstGeom>
          <a:noFill/>
        </p:spPr>
        <p:txBody>
          <a:bodyPr wrap="none" rtlCol="0">
            <a:spAutoFit/>
          </a:bodyPr>
          <a:lstStyle/>
          <a:p>
            <a:r>
              <a:rPr lang="en-US" sz="1400" dirty="0"/>
              <a:t>*Engine and Transmission Change @ 4yr mark</a:t>
            </a:r>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73492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Replacement Quantity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4652917"/>
              </p:ext>
            </p:extLst>
          </p:nvPr>
        </p:nvGraphicFramePr>
        <p:xfrm>
          <a:off x="1155697" y="2603497"/>
          <a:ext cx="9258303" cy="3046483"/>
        </p:xfrm>
        <a:graphic>
          <a:graphicData uri="http://schemas.openxmlformats.org/drawingml/2006/table">
            <a:tbl>
              <a:tblPr firstRow="1" bandRow="1">
                <a:tableStyleId>{5C22544A-7EE6-4342-B048-85BDC9FD1C3A}</a:tableStyleId>
              </a:tblPr>
              <a:tblGrid>
                <a:gridCol w="3086101">
                  <a:extLst>
                    <a:ext uri="{9D8B030D-6E8A-4147-A177-3AD203B41FA5}">
                      <a16:colId xmlns:a16="http://schemas.microsoft.com/office/drawing/2014/main" val="2126177590"/>
                    </a:ext>
                  </a:extLst>
                </a:gridCol>
                <a:gridCol w="3086101">
                  <a:extLst>
                    <a:ext uri="{9D8B030D-6E8A-4147-A177-3AD203B41FA5}">
                      <a16:colId xmlns:a16="http://schemas.microsoft.com/office/drawing/2014/main" val="1703753412"/>
                    </a:ext>
                  </a:extLst>
                </a:gridCol>
                <a:gridCol w="3086101">
                  <a:extLst>
                    <a:ext uri="{9D8B030D-6E8A-4147-A177-3AD203B41FA5}">
                      <a16:colId xmlns:a16="http://schemas.microsoft.com/office/drawing/2014/main" val="2828149493"/>
                    </a:ext>
                  </a:extLst>
                </a:gridCol>
              </a:tblGrid>
              <a:tr h="681567">
                <a:tc>
                  <a:txBody>
                    <a:bodyPr/>
                    <a:lstStyle/>
                    <a:p>
                      <a:pPr algn="l" fontAlgn="t"/>
                      <a:r>
                        <a:rPr lang="en-US" sz="1800" b="0" i="0" u="none" strike="noStrike" dirty="0">
                          <a:solidFill>
                            <a:schemeClr val="tx1"/>
                          </a:solidFill>
                          <a:effectLst/>
                          <a:latin typeface="Arial" panose="020B0604020202020204" pitchFamily="34" charset="0"/>
                        </a:rPr>
                        <a:t>Vehicle Type</a:t>
                      </a:r>
                    </a:p>
                  </a:txBody>
                  <a:tcPr marL="0" marR="0" marT="0" marB="0"/>
                </a:tc>
                <a:tc>
                  <a:txBody>
                    <a:bodyPr/>
                    <a:lstStyle/>
                    <a:p>
                      <a:pPr algn="ctr" fontAlgn="t"/>
                      <a:r>
                        <a:rPr lang="en-US" sz="1800" b="0" i="0" u="none" strike="noStrike" dirty="0">
                          <a:solidFill>
                            <a:schemeClr val="tx1"/>
                          </a:solidFill>
                          <a:effectLst/>
                          <a:latin typeface="ARIAL" panose="020B0604020202020204" pitchFamily="34" charset="0"/>
                        </a:rPr>
                        <a:t>Annual</a:t>
                      </a:r>
                      <a:r>
                        <a:rPr lang="en-US" sz="1800" b="0" i="0" u="none" strike="noStrike" baseline="0" dirty="0">
                          <a:solidFill>
                            <a:schemeClr val="tx1"/>
                          </a:solidFill>
                          <a:effectLst/>
                          <a:latin typeface="ARIAL" panose="020B0604020202020204" pitchFamily="34" charset="0"/>
                        </a:rPr>
                        <a:t> Quantity</a:t>
                      </a:r>
                      <a:endParaRPr lang="en-US" sz="1800" b="0" i="0" u="none" strike="noStrike" dirty="0">
                        <a:solidFill>
                          <a:schemeClr val="tx1"/>
                        </a:solidFill>
                        <a:effectLst/>
                        <a:latin typeface="ARIAL" panose="020B0604020202020204" pitchFamily="34" charset="0"/>
                      </a:endParaRPr>
                    </a:p>
                  </a:txBody>
                  <a:tcPr marL="0" marR="0" marT="0" marB="0"/>
                </a:tc>
                <a:tc>
                  <a:txBody>
                    <a:bodyPr/>
                    <a:lstStyle/>
                    <a:p>
                      <a:pPr algn="ctr" fontAlgn="t"/>
                      <a:r>
                        <a:rPr lang="en-US" sz="1800" b="0" i="0" u="none" strike="noStrike" dirty="0">
                          <a:solidFill>
                            <a:schemeClr val="tx1"/>
                          </a:solidFill>
                          <a:effectLst/>
                          <a:latin typeface="ARIAL" panose="020B0604020202020204" pitchFamily="34" charset="0"/>
                        </a:rPr>
                        <a:t>Annual</a:t>
                      </a:r>
                      <a:r>
                        <a:rPr lang="en-US" sz="1800" b="0" i="0" u="none" strike="noStrike" baseline="0" dirty="0">
                          <a:solidFill>
                            <a:schemeClr val="tx1"/>
                          </a:solidFill>
                          <a:effectLst/>
                          <a:latin typeface="ARIAL" panose="020B0604020202020204" pitchFamily="34" charset="0"/>
                        </a:rPr>
                        <a:t> Investment</a:t>
                      </a:r>
                      <a:endParaRPr lang="en-US" sz="1800" b="0" i="0" u="none" strike="noStrike" dirty="0">
                        <a:solidFill>
                          <a:schemeClr val="tx1"/>
                        </a:solidFill>
                        <a:effectLst/>
                        <a:latin typeface="ARIAL" panose="020B0604020202020204" pitchFamily="34" charset="0"/>
                      </a:endParaRPr>
                    </a:p>
                  </a:txBody>
                  <a:tcPr marL="0" marR="0" marT="0" marB="0"/>
                </a:tc>
                <a:extLst>
                  <a:ext uri="{0D108BD9-81ED-4DB2-BD59-A6C34878D82A}">
                    <a16:rowId xmlns:a16="http://schemas.microsoft.com/office/drawing/2014/main" val="2330503930"/>
                  </a:ext>
                </a:extLst>
              </a:tr>
              <a:tr h="567745">
                <a:tc>
                  <a:txBody>
                    <a:bodyPr/>
                    <a:lstStyle/>
                    <a:p>
                      <a:pPr algn="l" fontAlgn="t"/>
                      <a:r>
                        <a:rPr lang="en-US" sz="1800" b="0" i="0" u="none" strike="noStrike" dirty="0">
                          <a:solidFill>
                            <a:srgbClr val="000000"/>
                          </a:solidFill>
                          <a:effectLst/>
                          <a:latin typeface="Arial" panose="020B0604020202020204" pitchFamily="34" charset="0"/>
                        </a:rPr>
                        <a:t>Engines                                   </a:t>
                      </a:r>
                      <a:r>
                        <a:rPr lang="en-US" sz="1400" b="0" i="0" u="none" strike="noStrike" dirty="0">
                          <a:solidFill>
                            <a:srgbClr val="000000"/>
                          </a:solidFill>
                          <a:effectLst/>
                          <a:latin typeface="Arial" panose="020B0604020202020204" pitchFamily="34" charset="0"/>
                        </a:rPr>
                        <a:t>(~$516,000)</a:t>
                      </a:r>
                    </a:p>
                  </a:txBody>
                  <a:tcPr marL="0" marR="0" marT="0" marB="0"/>
                </a:tc>
                <a:tc>
                  <a:txBody>
                    <a:bodyPr/>
                    <a:lstStyle/>
                    <a:p>
                      <a:pPr algn="ctr" fontAlgn="t"/>
                      <a:r>
                        <a:rPr lang="en-US" sz="1800" b="0" i="0" u="none" strike="noStrike" dirty="0">
                          <a:solidFill>
                            <a:srgbClr val="000000"/>
                          </a:solidFill>
                          <a:effectLst/>
                          <a:latin typeface="ARIAL" panose="020B0604020202020204" pitchFamily="34" charset="0"/>
                        </a:rPr>
                        <a:t>9</a:t>
                      </a:r>
                    </a:p>
                  </a:txBody>
                  <a:tcPr marL="0" marR="0" marT="0" marB="0"/>
                </a:tc>
                <a:tc>
                  <a:txBody>
                    <a:bodyPr/>
                    <a:lstStyle/>
                    <a:p>
                      <a:pPr algn="ctr" fontAlgn="t"/>
                      <a:r>
                        <a:rPr lang="en-US" sz="1800" b="0" i="0" u="none" strike="noStrike" dirty="0">
                          <a:solidFill>
                            <a:srgbClr val="000000"/>
                          </a:solidFill>
                          <a:effectLst/>
                          <a:latin typeface="ARIAL" panose="020B0604020202020204" pitchFamily="34" charset="0"/>
                        </a:rPr>
                        <a:t>$4,644,000</a:t>
                      </a:r>
                    </a:p>
                  </a:txBody>
                  <a:tcPr marL="0" marR="0" marT="0" marB="0"/>
                </a:tc>
                <a:extLst>
                  <a:ext uri="{0D108BD9-81ED-4DB2-BD59-A6C34878D82A}">
                    <a16:rowId xmlns:a16="http://schemas.microsoft.com/office/drawing/2014/main" val="488903185"/>
                  </a:ext>
                </a:extLst>
              </a:tr>
              <a:tr h="585627">
                <a:tc>
                  <a:txBody>
                    <a:bodyPr/>
                    <a:lstStyle/>
                    <a:p>
                      <a:pPr algn="l" fontAlgn="t"/>
                      <a:r>
                        <a:rPr lang="en-US" sz="1800" b="0" i="0" u="none" strike="noStrike" dirty="0">
                          <a:solidFill>
                            <a:srgbClr val="000000"/>
                          </a:solidFill>
                          <a:effectLst/>
                          <a:latin typeface="Arial" panose="020B0604020202020204" pitchFamily="34" charset="0"/>
                        </a:rPr>
                        <a:t>Ladder/Tower                              </a:t>
                      </a:r>
                      <a:r>
                        <a:rPr lang="en-US" sz="1400" b="0" i="0" u="none" strike="noStrike" dirty="0">
                          <a:solidFill>
                            <a:srgbClr val="000000"/>
                          </a:solidFill>
                          <a:effectLst/>
                          <a:latin typeface="Arial" panose="020B0604020202020204" pitchFamily="34" charset="0"/>
                        </a:rPr>
                        <a:t>(~$883,000)</a:t>
                      </a:r>
                    </a:p>
                  </a:txBody>
                  <a:tcPr marL="0" marR="0" marT="0" marB="0"/>
                </a:tc>
                <a:tc>
                  <a:txBody>
                    <a:bodyPr/>
                    <a:lstStyle/>
                    <a:p>
                      <a:pPr algn="ctr" fontAlgn="t"/>
                      <a:r>
                        <a:rPr lang="en-US" sz="1800" b="0" i="0" u="none" strike="noStrike" dirty="0">
                          <a:solidFill>
                            <a:srgbClr val="000000"/>
                          </a:solidFill>
                          <a:effectLst/>
                          <a:latin typeface="ARIAL" panose="020B0604020202020204" pitchFamily="34" charset="0"/>
                        </a:rPr>
                        <a:t>4</a:t>
                      </a:r>
                    </a:p>
                  </a:txBody>
                  <a:tcPr marL="0" marR="0" marT="0" marB="0"/>
                </a:tc>
                <a:tc>
                  <a:txBody>
                    <a:bodyPr/>
                    <a:lstStyle/>
                    <a:p>
                      <a:pPr algn="ctr" fontAlgn="t"/>
                      <a:r>
                        <a:rPr lang="en-US" sz="1800" b="0" i="0" u="none" strike="noStrike" dirty="0">
                          <a:solidFill>
                            <a:srgbClr val="000000"/>
                          </a:solidFill>
                          <a:effectLst/>
                          <a:latin typeface="ARIAL" panose="020B0604020202020204" pitchFamily="34" charset="0"/>
                        </a:rPr>
                        <a:t>$3,532,000</a:t>
                      </a:r>
                    </a:p>
                  </a:txBody>
                  <a:tcPr marL="0" marR="0" marT="0" marB="0"/>
                </a:tc>
                <a:extLst>
                  <a:ext uri="{0D108BD9-81ED-4DB2-BD59-A6C34878D82A}">
                    <a16:rowId xmlns:a16="http://schemas.microsoft.com/office/drawing/2014/main" val="1059794311"/>
                  </a:ext>
                </a:extLst>
              </a:tr>
              <a:tr h="529977">
                <a:tc>
                  <a:txBody>
                    <a:bodyPr/>
                    <a:lstStyle/>
                    <a:p>
                      <a:pPr algn="l" fontAlgn="t"/>
                      <a:r>
                        <a:rPr lang="en-US" sz="1800" b="0" i="0" u="none" strike="noStrike" dirty="0">
                          <a:solidFill>
                            <a:srgbClr val="000000"/>
                          </a:solidFill>
                          <a:effectLst/>
                          <a:latin typeface="Arial" panose="020B0604020202020204" pitchFamily="34" charset="0"/>
                        </a:rPr>
                        <a:t>Ambulance                                  </a:t>
                      </a:r>
                      <a:r>
                        <a:rPr lang="en-US" sz="1400" b="0" i="0" u="none" strike="noStrike" dirty="0">
                          <a:solidFill>
                            <a:srgbClr val="000000"/>
                          </a:solidFill>
                          <a:effectLst/>
                          <a:latin typeface="Arial" panose="020B0604020202020204" pitchFamily="34" charset="0"/>
                        </a:rPr>
                        <a:t>(~$170,000)</a:t>
                      </a:r>
                    </a:p>
                  </a:txBody>
                  <a:tcPr marL="0" marR="0" marT="0" marB="0"/>
                </a:tc>
                <a:tc>
                  <a:txBody>
                    <a:bodyPr/>
                    <a:lstStyle/>
                    <a:p>
                      <a:pPr algn="ctr" fontAlgn="t"/>
                      <a:r>
                        <a:rPr lang="en-US" sz="1800" b="0" i="0" u="none" strike="noStrike" dirty="0">
                          <a:solidFill>
                            <a:srgbClr val="000000"/>
                          </a:solidFill>
                          <a:effectLst/>
                          <a:latin typeface="ARIAL" panose="020B0604020202020204" pitchFamily="34" charset="0"/>
                        </a:rPr>
                        <a:t>16</a:t>
                      </a:r>
                    </a:p>
                  </a:txBody>
                  <a:tcPr marL="0" marR="0" marT="0" marB="0"/>
                </a:tc>
                <a:tc>
                  <a:txBody>
                    <a:bodyPr/>
                    <a:lstStyle/>
                    <a:p>
                      <a:pPr algn="ctr" fontAlgn="t"/>
                      <a:r>
                        <a:rPr lang="en-US" sz="1800" b="0" i="0" u="none" strike="noStrike" dirty="0">
                          <a:solidFill>
                            <a:srgbClr val="000000"/>
                          </a:solidFill>
                          <a:effectLst/>
                          <a:latin typeface="ARIAL" panose="020B0604020202020204" pitchFamily="34" charset="0"/>
                        </a:rPr>
                        <a:t>$2,720,000</a:t>
                      </a:r>
                    </a:p>
                  </a:txBody>
                  <a:tcPr marL="0" marR="0" marT="0" marB="0"/>
                </a:tc>
                <a:extLst>
                  <a:ext uri="{0D108BD9-81ED-4DB2-BD59-A6C34878D82A}">
                    <a16:rowId xmlns:a16="http://schemas.microsoft.com/office/drawing/2014/main" val="1945950269"/>
                  </a:ext>
                </a:extLst>
              </a:tr>
              <a:tr h="681567">
                <a:tc>
                  <a:txBody>
                    <a:bodyPr/>
                    <a:lstStyle/>
                    <a:p>
                      <a:pPr algn="l" fontAlgn="t"/>
                      <a:endParaRPr lang="en-US" sz="1800" b="0" i="0" u="none" strike="noStrike" dirty="0">
                        <a:solidFill>
                          <a:srgbClr val="000000"/>
                        </a:solidFill>
                        <a:effectLst/>
                        <a:latin typeface="Arial" panose="020B0604020202020204" pitchFamily="34" charset="0"/>
                      </a:endParaRPr>
                    </a:p>
                  </a:txBody>
                  <a:tcPr marL="0" marR="0" marT="0" marB="0"/>
                </a:tc>
                <a:tc>
                  <a:txBody>
                    <a:bodyPr/>
                    <a:lstStyle/>
                    <a:p>
                      <a:pPr algn="ctr" fontAlgn="t"/>
                      <a:endParaRPr lang="en-US" sz="1800" b="0" i="0" u="none" strike="noStrike" dirty="0">
                        <a:solidFill>
                          <a:srgbClr val="000000"/>
                        </a:solidFill>
                        <a:effectLst/>
                        <a:latin typeface="ARIAL" panose="020B0604020202020204" pitchFamily="34" charset="0"/>
                      </a:endParaRPr>
                    </a:p>
                  </a:txBody>
                  <a:tcPr marL="0" marR="0" marT="0" marB="0"/>
                </a:tc>
                <a:tc>
                  <a:txBody>
                    <a:bodyPr/>
                    <a:lstStyle/>
                    <a:p>
                      <a:pPr algn="ctr" fontAlgn="t"/>
                      <a:r>
                        <a:rPr lang="en-US" sz="1800" b="0" i="0" u="none" strike="noStrike" dirty="0">
                          <a:solidFill>
                            <a:srgbClr val="000000"/>
                          </a:solidFill>
                          <a:effectLst/>
                          <a:latin typeface="ARIAL" panose="020B0604020202020204" pitchFamily="34" charset="0"/>
                        </a:rPr>
                        <a:t>$10,896,000</a:t>
                      </a:r>
                    </a:p>
                  </a:txBody>
                  <a:tcPr marL="0" marR="0" marT="0" marB="0"/>
                </a:tc>
                <a:extLst>
                  <a:ext uri="{0D108BD9-81ED-4DB2-BD59-A6C34878D82A}">
                    <a16:rowId xmlns:a16="http://schemas.microsoft.com/office/drawing/2014/main" val="1250497358"/>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720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a:t>
            </a:r>
          </a:p>
        </p:txBody>
      </p:sp>
      <p:sp>
        <p:nvSpPr>
          <p:cNvPr id="3" name="Content Placeholder 2"/>
          <p:cNvSpPr>
            <a:spLocks noGrp="1"/>
          </p:cNvSpPr>
          <p:nvPr>
            <p:ph idx="1"/>
          </p:nvPr>
        </p:nvSpPr>
        <p:spPr/>
        <p:txBody>
          <a:bodyPr>
            <a:normAutofit lnSpcReduction="10000"/>
          </a:bodyPr>
          <a:lstStyle/>
          <a:p>
            <a:r>
              <a:rPr lang="en-US" dirty="0"/>
              <a:t>In order to ensure that a full complement of apparatus is available to support the department’s current deployment plan, we recommend an aggressive apparatus replacement plan that acknowledges the high call volume and heavy demands placed on the apparatus.</a:t>
            </a:r>
          </a:p>
          <a:p>
            <a:r>
              <a:rPr lang="en-US" dirty="0"/>
              <a:t>New Apparatus should be budgeted for and procured on a consistent, ongoing basis.  Replacement of apparatus should not be differed because of the strain that such actions place on the fleet.</a:t>
            </a:r>
          </a:p>
          <a:p>
            <a:r>
              <a:rPr lang="en-US" dirty="0"/>
              <a:t>Apparatus should not be rotated from high-volume to low-volume stations adhere to the replacement schedule outlined </a:t>
            </a:r>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67559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145" y="554182"/>
            <a:ext cx="10566400" cy="5909310"/>
          </a:xfrm>
          <a:prstGeom prst="rect">
            <a:avLst/>
          </a:prstGeom>
        </p:spPr>
        <p:txBody>
          <a:bodyPr wrap="square">
            <a:spAutoFit/>
          </a:bodyPr>
          <a:lstStyle/>
          <a:p>
            <a:pPr algn="ctr"/>
            <a:r>
              <a:rPr lang="en-US" dirty="0"/>
              <a:t>SWIFTWATER RESCUE FACT SHEET</a:t>
            </a:r>
          </a:p>
          <a:p>
            <a:endParaRPr lang="en-US" dirty="0"/>
          </a:p>
          <a:p>
            <a:endParaRPr lang="en-US" dirty="0"/>
          </a:p>
          <a:p>
            <a:r>
              <a:rPr lang="en-US" dirty="0"/>
              <a:t>• An average of 200 Americans drown each year in flash flooding-more than in airline crashes or domestic terrorism. Flash flooding is the top weather-related killer, ahead of earthquakes, tornadoes, and hurricanes.</a:t>
            </a:r>
          </a:p>
          <a:p>
            <a:endParaRPr lang="en-US" dirty="0"/>
          </a:p>
          <a:p>
            <a:r>
              <a:rPr lang="en-US" dirty="0"/>
              <a:t>• The most common causes of drowning in </a:t>
            </a:r>
            <a:r>
              <a:rPr lang="en-US" dirty="0" err="1"/>
              <a:t>swiftwater</a:t>
            </a:r>
            <a:r>
              <a:rPr lang="en-US" dirty="0"/>
              <a:t> are cars crossing flooded roadways and being swept away, and children playing near flooded creeks. Many others are would-be citizen rescuers.</a:t>
            </a:r>
          </a:p>
          <a:p>
            <a:endParaRPr lang="en-US" dirty="0"/>
          </a:p>
          <a:p>
            <a:r>
              <a:rPr lang="en-US" dirty="0"/>
              <a:t>• An average of three professional rescuers drown each year while attempting a </a:t>
            </a:r>
            <a:r>
              <a:rPr lang="en-US" dirty="0" err="1"/>
              <a:t>swiftwater</a:t>
            </a:r>
            <a:r>
              <a:rPr lang="en-US" dirty="0"/>
              <a:t> rescue. Forty-five have died this way since 1983.</a:t>
            </a:r>
          </a:p>
          <a:p>
            <a:endParaRPr lang="en-US" dirty="0"/>
          </a:p>
          <a:p>
            <a:r>
              <a:rPr lang="en-US" dirty="0"/>
              <a:t>• In 1995 three firefighters died attempting </a:t>
            </a:r>
            <a:r>
              <a:rPr lang="en-US" dirty="0" err="1"/>
              <a:t>swiftwater</a:t>
            </a:r>
            <a:r>
              <a:rPr lang="en-US" dirty="0"/>
              <a:t> rescues, compared to fifteen who died during structural fires. There were also at least 8-10 "near misses". Considering the relatively small number of calls, </a:t>
            </a:r>
            <a:r>
              <a:rPr lang="en-US" dirty="0" err="1"/>
              <a:t>swiftwater</a:t>
            </a:r>
            <a:r>
              <a:rPr lang="en-US" dirty="0"/>
              <a:t> rescue is probably the most dangerous thing a firefighter can do.</a:t>
            </a:r>
          </a:p>
          <a:p>
            <a:endParaRPr lang="en-US" dirty="0"/>
          </a:p>
          <a:p>
            <a:r>
              <a:rPr lang="en-US" dirty="0"/>
              <a:t> Most rescuer deaths and near misses are preventable. They are almost always due to lack of knowledge about the special dangers of </a:t>
            </a:r>
            <a:r>
              <a:rPr lang="en-US" dirty="0" err="1"/>
              <a:t>swiftwater</a:t>
            </a:r>
            <a:r>
              <a:rPr lang="en-US" dirty="0"/>
              <a:t>, inappropriate personal protective equipment (i.e. turnouts instead of a PFD), and lack of proper equipment and training.</a:t>
            </a:r>
          </a:p>
          <a:p>
            <a:endParaRPr lang="en-US" dirty="0"/>
          </a:p>
          <a:p>
            <a:r>
              <a:rPr lang="en-US" sz="1050" dirty="0"/>
              <a:t>Ray, Slim. “Lessons Learned on Flood Management” CFS Press, 2002.</a:t>
            </a:r>
          </a:p>
        </p:txBody>
      </p:sp>
      <p:sp>
        <p:nvSpPr>
          <p:cNvPr id="2" name="Slide Number Placeholder 1"/>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16065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Swift Water Response Program</a:t>
            </a:r>
          </a:p>
        </p:txBody>
      </p:sp>
      <p:pic>
        <p:nvPicPr>
          <p:cNvPr id="5" name="Picture 4">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112" y="1423560"/>
            <a:ext cx="6007775" cy="4505831"/>
          </a:xfrm>
          <a:prstGeom prst="rect">
            <a:avLst/>
          </a:prstGeom>
          <a:ln w="28575">
            <a:solidFill>
              <a:schemeClr val="tx1"/>
            </a:solidFill>
          </a:ln>
          <a:effectLst>
            <a:outerShdw blurRad="292100" dist="139700" dir="2700000" algn="tl" rotWithShape="0">
              <a:srgbClr val="333333">
                <a:alpha val="65000"/>
              </a:srgbClr>
            </a:outerShdw>
          </a:effectLst>
        </p:spPr>
      </p:pic>
      <p:pic>
        <p:nvPicPr>
          <p:cNvPr id="7" name="Content Placeholder 6">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8313" y="4543860"/>
            <a:ext cx="3074894" cy="1369420"/>
          </a:xfrm>
          <a:prstGeom prst="rect">
            <a:avLst/>
          </a:prstGeom>
          <a:ln w="28575">
            <a:solidFill>
              <a:schemeClr val="tx1"/>
            </a:solidFill>
          </a:ln>
          <a:effectLst>
            <a:outerShdw blurRad="292100" dist="139700" dir="2700000" algn="tl" rotWithShape="0">
              <a:srgbClr val="333333">
                <a:alpha val="65000"/>
              </a:srgbClr>
            </a:outerShdw>
          </a:effectLst>
        </p:spPr>
      </p:pic>
      <p:pic>
        <p:nvPicPr>
          <p:cNvPr id="9" name="Picture 8">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8905" y="1423560"/>
            <a:ext cx="3074894" cy="1463709"/>
          </a:xfrm>
          <a:prstGeom prst="rect">
            <a:avLst/>
          </a:prstGeom>
          <a:ln w="28575">
            <a:solidFill>
              <a:schemeClr val="tx1"/>
            </a:solid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99389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normAutofit/>
          </a:bodyPr>
          <a:lstStyle/>
          <a:p>
            <a:r>
              <a:rPr lang="en-US" dirty="0"/>
              <a:t>To gain a better understanding of the readiness of the Fire Department fleet and its ability to respond to emergencies with trained and qualified personnel and a robust fleet that meets operational standards.</a:t>
            </a:r>
          </a:p>
          <a:p>
            <a:pPr marL="0" indent="0">
              <a:buNone/>
            </a:pPr>
            <a:endParaRPr lang="en-US" dirty="0"/>
          </a:p>
          <a:p>
            <a:r>
              <a:rPr lang="en-US" dirty="0"/>
              <a:t>To identify necessary improvements and recommended actions  for enhanced operational readiness</a:t>
            </a: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53009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13">
            <a:extLst>
              <a:ext uri="{FF2B5EF4-FFF2-40B4-BE49-F238E27FC236}">
                <a16:creationId xmlns:a16="http://schemas.microsoft.com/office/drawing/2014/main" id="{65C3FD5B-F587-4944-B03C-CEC67E99D2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23203" r="12109"/>
          <a:stretch/>
        </p:blipFill>
        <p:spPr>
          <a:xfrm>
            <a:off x="6587120" y="484632"/>
            <a:ext cx="2725903" cy="3511644"/>
          </a:xfrm>
          <a:prstGeom prst="rect">
            <a:avLst/>
          </a:prstGeom>
        </p:spPr>
      </p:pic>
      <p:pic>
        <p:nvPicPr>
          <p:cNvPr id="7" name="Picture 6"/>
          <p:cNvPicPr>
            <a:picLocks noChangeAspect="1"/>
          </p:cNvPicPr>
          <p:nvPr/>
        </p:nvPicPr>
        <p:blipFill rotWithShape="1">
          <a:blip r:embed="rId4"/>
          <a:srcRect l="18830" r="47402" b="-2"/>
          <a:stretch/>
        </p:blipFill>
        <p:spPr>
          <a:xfrm>
            <a:off x="9465700" y="2661434"/>
            <a:ext cx="2241661" cy="3717575"/>
          </a:xfrm>
          <a:prstGeom prst="rect">
            <a:avLst/>
          </a:prstGeom>
        </p:spPr>
      </p:pic>
      <p:sp>
        <p:nvSpPr>
          <p:cNvPr id="27" name="Rectangle 15">
            <a:extLst>
              <a:ext uri="{FF2B5EF4-FFF2-40B4-BE49-F238E27FC236}">
                <a16:creationId xmlns:a16="http://schemas.microsoft.com/office/drawing/2014/main" id="{B8CBB47A-C2B5-48FE-BC41-C72AF04044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02247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7">
            <a:extLst>
              <a:ext uri="{FF2B5EF4-FFF2-40B4-BE49-F238E27FC236}">
                <a16:creationId xmlns:a16="http://schemas.microsoft.com/office/drawing/2014/main" id="{FF9A9528-35E2-4029-8E16-8B435BB318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79"/>
            <a:ext cx="2726204" cy="22089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srcRect l="5338" r="20906" b="2"/>
          <a:stretch/>
        </p:blipFill>
        <p:spPr>
          <a:xfrm>
            <a:off x="9465700" y="484632"/>
            <a:ext cx="2241661" cy="2022476"/>
          </a:xfrm>
          <a:prstGeom prst="rect">
            <a:avLst/>
          </a:prstGeom>
        </p:spPr>
      </p:pic>
      <p:pic>
        <p:nvPicPr>
          <p:cNvPr id="8" name="Picture 7"/>
          <p:cNvPicPr>
            <a:picLocks noChangeAspect="1"/>
          </p:cNvPicPr>
          <p:nvPr/>
        </p:nvPicPr>
        <p:blipFill rotWithShape="1">
          <a:blip r:embed="rId6"/>
          <a:srcRect r="17874"/>
          <a:stretch/>
        </p:blipFill>
        <p:spPr>
          <a:xfrm>
            <a:off x="6586819" y="4164379"/>
            <a:ext cx="2726204" cy="2208989"/>
          </a:xfrm>
          <a:prstGeom prst="rect">
            <a:avLst/>
          </a:prstGeom>
        </p:spPr>
      </p:pic>
      <p:sp>
        <p:nvSpPr>
          <p:cNvPr id="3" name="Content Placeholder 2"/>
          <p:cNvSpPr>
            <a:spLocks noGrp="1"/>
          </p:cNvSpPr>
          <p:nvPr>
            <p:ph idx="1"/>
          </p:nvPr>
        </p:nvSpPr>
        <p:spPr>
          <a:xfrm>
            <a:off x="172720" y="203200"/>
            <a:ext cx="5679440" cy="6522720"/>
          </a:xfrm>
        </p:spPr>
        <p:txBody>
          <a:bodyPr>
            <a:normAutofit lnSpcReduction="10000"/>
          </a:bodyPr>
          <a:lstStyle/>
          <a:p>
            <a:r>
              <a:rPr lang="en-US" sz="1200" dirty="0"/>
              <a:t>May 25, 2015 – Memorial Day Flood</a:t>
            </a:r>
          </a:p>
          <a:p>
            <a:pPr lvl="1"/>
            <a:r>
              <a:rPr lang="en-US" sz="1200" dirty="0"/>
              <a:t>1242 calls for service in 12 hour period beginning @ 2100hrs with flooding in</a:t>
            </a:r>
          </a:p>
          <a:p>
            <a:pPr lvl="2"/>
            <a:r>
              <a:rPr lang="en-US" sz="1200" dirty="0" err="1"/>
              <a:t>Meyerland</a:t>
            </a:r>
            <a:endParaRPr lang="en-US" sz="1200" dirty="0"/>
          </a:p>
          <a:p>
            <a:pPr lvl="2"/>
            <a:r>
              <a:rPr lang="en-US" sz="1200" dirty="0"/>
              <a:t>Memorial and Dairy Ashford</a:t>
            </a:r>
          </a:p>
          <a:p>
            <a:pPr lvl="2"/>
            <a:r>
              <a:rPr lang="en-US" sz="1200" dirty="0"/>
              <a:t>I-10 and I-45 near North Side</a:t>
            </a:r>
          </a:p>
          <a:p>
            <a:pPr lvl="2"/>
            <a:r>
              <a:rPr lang="en-US" sz="1200" dirty="0"/>
              <a:t>Belfort and Broadway area</a:t>
            </a:r>
          </a:p>
          <a:p>
            <a:pPr lvl="2"/>
            <a:r>
              <a:rPr lang="en-US" sz="1200" dirty="0"/>
              <a:t>Belfort and </a:t>
            </a:r>
            <a:r>
              <a:rPr lang="en-US" sz="1200" dirty="0" err="1"/>
              <a:t>Hillcroft</a:t>
            </a:r>
            <a:r>
              <a:rPr lang="en-US" sz="1200" dirty="0"/>
              <a:t> area</a:t>
            </a:r>
          </a:p>
          <a:p>
            <a:pPr lvl="2"/>
            <a:r>
              <a:rPr lang="en-US" sz="1200" dirty="0"/>
              <a:t>Ley Rd and N Wayside</a:t>
            </a:r>
          </a:p>
          <a:p>
            <a:pPr lvl="2"/>
            <a:r>
              <a:rPr lang="en-US" sz="1200" dirty="0"/>
              <a:t>Downtown</a:t>
            </a:r>
          </a:p>
          <a:p>
            <a:r>
              <a:rPr lang="en-US" sz="1200" dirty="0"/>
              <a:t>Tax Day 2016</a:t>
            </a:r>
          </a:p>
          <a:p>
            <a:pPr lvl="2"/>
            <a:r>
              <a:rPr lang="en-US" sz="1200" dirty="0"/>
              <a:t>Greens Point</a:t>
            </a:r>
          </a:p>
          <a:p>
            <a:pPr lvl="2"/>
            <a:r>
              <a:rPr lang="en-US" sz="1200" dirty="0"/>
              <a:t>Little York and Rosalyn</a:t>
            </a:r>
          </a:p>
          <a:p>
            <a:pPr lvl="2"/>
            <a:r>
              <a:rPr lang="en-US" sz="1200" dirty="0" err="1"/>
              <a:t>Meyerland</a:t>
            </a:r>
            <a:endParaRPr lang="en-US" sz="1200" dirty="0"/>
          </a:p>
          <a:p>
            <a:pPr lvl="2"/>
            <a:r>
              <a:rPr lang="en-US" sz="1200" dirty="0" err="1"/>
              <a:t>Fondren</a:t>
            </a:r>
            <a:r>
              <a:rPr lang="en-US" sz="1200" dirty="0"/>
              <a:t> and W </a:t>
            </a:r>
            <a:r>
              <a:rPr lang="en-US" sz="1200" dirty="0" err="1"/>
              <a:t>Bellfort</a:t>
            </a:r>
            <a:endParaRPr lang="en-US" sz="1200" dirty="0"/>
          </a:p>
          <a:p>
            <a:pPr lvl="2"/>
            <a:r>
              <a:rPr lang="en-US" sz="1200" dirty="0"/>
              <a:t>Westbury Area</a:t>
            </a:r>
          </a:p>
          <a:p>
            <a:pPr lvl="2"/>
            <a:r>
              <a:rPr lang="en-US" sz="1200" dirty="0"/>
              <a:t>I-10 and I-45 near North Side</a:t>
            </a:r>
          </a:p>
          <a:p>
            <a:pPr lvl="2"/>
            <a:r>
              <a:rPr lang="en-US" sz="1200" dirty="0"/>
              <a:t>Kingwood</a:t>
            </a:r>
          </a:p>
          <a:p>
            <a:pPr lvl="2"/>
            <a:r>
              <a:rPr lang="en-US" sz="1200" dirty="0"/>
              <a:t>Addick’s Reservoir</a:t>
            </a:r>
          </a:p>
          <a:p>
            <a:r>
              <a:rPr lang="en-US" sz="1200" dirty="0"/>
              <a:t>Harvey 2017</a:t>
            </a:r>
          </a:p>
          <a:p>
            <a:pPr lvl="2"/>
            <a:r>
              <a:rPr lang="en-US" sz="1200" dirty="0"/>
              <a:t>Kingwood; </a:t>
            </a:r>
          </a:p>
          <a:p>
            <a:pPr lvl="2"/>
            <a:r>
              <a:rPr lang="en-US" sz="1200" dirty="0"/>
              <a:t>Northeast of SH-59 and North of 610</a:t>
            </a:r>
          </a:p>
          <a:p>
            <a:pPr lvl="2"/>
            <a:r>
              <a:rPr lang="en-US" sz="1200" dirty="0"/>
              <a:t>I-10 and I-45 near North Side</a:t>
            </a:r>
          </a:p>
          <a:p>
            <a:pPr lvl="2"/>
            <a:r>
              <a:rPr lang="en-US" sz="1200" dirty="0"/>
              <a:t>Downtown</a:t>
            </a:r>
          </a:p>
          <a:p>
            <a:pPr lvl="2"/>
            <a:r>
              <a:rPr lang="en-US" sz="1200" dirty="0"/>
              <a:t>Allen Parkway</a:t>
            </a:r>
          </a:p>
          <a:p>
            <a:pPr lvl="2"/>
            <a:r>
              <a:rPr lang="en-US" sz="1200" dirty="0" err="1"/>
              <a:t>Meyerland</a:t>
            </a:r>
            <a:endParaRPr lang="en-US" sz="1200" dirty="0"/>
          </a:p>
          <a:p>
            <a:pPr lvl="2"/>
            <a:r>
              <a:rPr lang="en-US" sz="1200" dirty="0"/>
              <a:t>Hobby Airport Area</a:t>
            </a:r>
          </a:p>
          <a:p>
            <a:pPr lvl="2"/>
            <a:r>
              <a:rPr lang="en-US" sz="1200" dirty="0"/>
              <a:t>Southeast – Alameda Mall</a:t>
            </a:r>
          </a:p>
          <a:p>
            <a:pPr lvl="2"/>
            <a:r>
              <a:rPr lang="en-US" sz="1200" dirty="0"/>
              <a:t>Southeast 288 at Macgregor</a:t>
            </a:r>
          </a:p>
          <a:p>
            <a:pPr lvl="2"/>
            <a:endParaRPr lang="en-US" sz="500" dirty="0"/>
          </a:p>
          <a:p>
            <a:pPr lvl="1"/>
            <a:endParaRPr lang="en-US" sz="500" dirty="0"/>
          </a:p>
        </p:txBody>
      </p:sp>
      <p:sp>
        <p:nvSpPr>
          <p:cNvPr id="2" name="Slide Number Placeholder 1"/>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55491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Swift Water Response Profile</a:t>
            </a:r>
          </a:p>
        </p:txBody>
      </p:sp>
      <p:sp>
        <p:nvSpPr>
          <p:cNvPr id="3" name="Text Placeholder 2"/>
          <p:cNvSpPr>
            <a:spLocks noGrp="1"/>
          </p:cNvSpPr>
          <p:nvPr>
            <p:ph type="body" idx="1"/>
          </p:nvPr>
        </p:nvSpPr>
        <p:spPr/>
        <p:txBody>
          <a:bodyPr/>
          <a:lstStyle/>
          <a:p>
            <a:pPr algn="ctr"/>
            <a:r>
              <a:rPr lang="en-US" b="1" dirty="0"/>
              <a:t>Current HFD Assets</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706753454"/>
              </p:ext>
            </p:extLst>
          </p:nvPr>
        </p:nvGraphicFramePr>
        <p:xfrm>
          <a:off x="1120775" y="2505075"/>
          <a:ext cx="5025218" cy="2966720"/>
        </p:xfrm>
        <a:graphic>
          <a:graphicData uri="http://schemas.openxmlformats.org/drawingml/2006/table">
            <a:tbl>
              <a:tblPr firstRow="1" bandRow="1">
                <a:tableStyleId>{5C22544A-7EE6-4342-B048-85BDC9FD1C3A}</a:tableStyleId>
              </a:tblPr>
              <a:tblGrid>
                <a:gridCol w="2512609">
                  <a:extLst>
                    <a:ext uri="{9D8B030D-6E8A-4147-A177-3AD203B41FA5}">
                      <a16:colId xmlns:a16="http://schemas.microsoft.com/office/drawing/2014/main" val="523936896"/>
                    </a:ext>
                  </a:extLst>
                </a:gridCol>
                <a:gridCol w="2512609">
                  <a:extLst>
                    <a:ext uri="{9D8B030D-6E8A-4147-A177-3AD203B41FA5}">
                      <a16:colId xmlns:a16="http://schemas.microsoft.com/office/drawing/2014/main" val="817784915"/>
                    </a:ext>
                  </a:extLst>
                </a:gridCol>
              </a:tblGrid>
              <a:tr h="370840">
                <a:tc>
                  <a:txBody>
                    <a:bodyPr/>
                    <a:lstStyle/>
                    <a:p>
                      <a:r>
                        <a:rPr lang="en-US" dirty="0"/>
                        <a:t>Equipment Type</a:t>
                      </a:r>
                    </a:p>
                  </a:txBody>
                  <a:tcPr marL="112261" marR="112261"/>
                </a:tc>
                <a:tc>
                  <a:txBody>
                    <a:bodyPr/>
                    <a:lstStyle/>
                    <a:p>
                      <a:pPr algn="ctr"/>
                      <a:r>
                        <a:rPr lang="en-US" dirty="0"/>
                        <a:t>Current Inventory</a:t>
                      </a:r>
                    </a:p>
                  </a:txBody>
                  <a:tcPr marL="112261" marR="112261"/>
                </a:tc>
                <a:extLst>
                  <a:ext uri="{0D108BD9-81ED-4DB2-BD59-A6C34878D82A}">
                    <a16:rowId xmlns:a16="http://schemas.microsoft.com/office/drawing/2014/main" val="3420471639"/>
                  </a:ext>
                </a:extLst>
              </a:tr>
              <a:tr h="370840">
                <a:tc>
                  <a:txBody>
                    <a:bodyPr/>
                    <a:lstStyle/>
                    <a:p>
                      <a:r>
                        <a:rPr lang="en-US" dirty="0"/>
                        <a:t>Evacuation</a:t>
                      </a:r>
                      <a:r>
                        <a:rPr lang="en-US" baseline="0" dirty="0"/>
                        <a:t> Boat</a:t>
                      </a:r>
                      <a:endParaRPr lang="en-US" dirty="0"/>
                    </a:p>
                  </a:txBody>
                  <a:tcPr marL="112261" marR="112261"/>
                </a:tc>
                <a:tc>
                  <a:txBody>
                    <a:bodyPr/>
                    <a:lstStyle/>
                    <a:p>
                      <a:pPr algn="ctr"/>
                      <a:r>
                        <a:rPr lang="en-US" dirty="0"/>
                        <a:t>10</a:t>
                      </a:r>
                    </a:p>
                  </a:txBody>
                  <a:tcPr marL="112261" marR="112261"/>
                </a:tc>
                <a:extLst>
                  <a:ext uri="{0D108BD9-81ED-4DB2-BD59-A6C34878D82A}">
                    <a16:rowId xmlns:a16="http://schemas.microsoft.com/office/drawing/2014/main" val="1907095845"/>
                  </a:ext>
                </a:extLst>
              </a:tr>
              <a:tr h="370840">
                <a:tc>
                  <a:txBody>
                    <a:bodyPr/>
                    <a:lstStyle/>
                    <a:p>
                      <a:r>
                        <a:rPr lang="en-US" dirty="0"/>
                        <a:t>Zodiac</a:t>
                      </a:r>
                      <a:r>
                        <a:rPr lang="en-US" baseline="0" dirty="0"/>
                        <a:t> Rescue Boat</a:t>
                      </a:r>
                      <a:endParaRPr lang="en-US" dirty="0"/>
                    </a:p>
                  </a:txBody>
                  <a:tcPr marL="112261" marR="112261"/>
                </a:tc>
                <a:tc>
                  <a:txBody>
                    <a:bodyPr/>
                    <a:lstStyle/>
                    <a:p>
                      <a:pPr algn="ctr"/>
                      <a:r>
                        <a:rPr lang="en-US" dirty="0"/>
                        <a:t>6</a:t>
                      </a:r>
                    </a:p>
                  </a:txBody>
                  <a:tcPr marL="112261" marR="112261"/>
                </a:tc>
                <a:extLst>
                  <a:ext uri="{0D108BD9-81ED-4DB2-BD59-A6C34878D82A}">
                    <a16:rowId xmlns:a16="http://schemas.microsoft.com/office/drawing/2014/main" val="750013476"/>
                  </a:ext>
                </a:extLst>
              </a:tr>
              <a:tr h="370840">
                <a:tc>
                  <a:txBody>
                    <a:bodyPr/>
                    <a:lstStyle/>
                    <a:p>
                      <a:r>
                        <a:rPr lang="en-US" dirty="0"/>
                        <a:t>High Water Vehicle</a:t>
                      </a:r>
                    </a:p>
                  </a:txBody>
                  <a:tcPr marL="112261" marR="112261"/>
                </a:tc>
                <a:tc>
                  <a:txBody>
                    <a:bodyPr/>
                    <a:lstStyle/>
                    <a:p>
                      <a:pPr algn="ctr"/>
                      <a:r>
                        <a:rPr lang="en-US" dirty="0"/>
                        <a:t>1</a:t>
                      </a:r>
                    </a:p>
                  </a:txBody>
                  <a:tcPr marL="112261" marR="112261"/>
                </a:tc>
                <a:extLst>
                  <a:ext uri="{0D108BD9-81ED-4DB2-BD59-A6C34878D82A}">
                    <a16:rowId xmlns:a16="http://schemas.microsoft.com/office/drawing/2014/main" val="3588735338"/>
                  </a:ext>
                </a:extLst>
              </a:tr>
              <a:tr h="370840">
                <a:tc>
                  <a:txBody>
                    <a:bodyPr/>
                    <a:lstStyle/>
                    <a:p>
                      <a:r>
                        <a:rPr lang="en-US" dirty="0"/>
                        <a:t>Waverunner</a:t>
                      </a:r>
                      <a:r>
                        <a:rPr lang="en-US" baseline="0" dirty="0"/>
                        <a:t> Jet Ski</a:t>
                      </a:r>
                      <a:endParaRPr lang="en-US" dirty="0"/>
                    </a:p>
                  </a:txBody>
                  <a:tcPr marL="112261" marR="112261"/>
                </a:tc>
                <a:tc>
                  <a:txBody>
                    <a:bodyPr/>
                    <a:lstStyle/>
                    <a:p>
                      <a:pPr algn="ctr"/>
                      <a:r>
                        <a:rPr lang="en-US" dirty="0"/>
                        <a:t>4</a:t>
                      </a:r>
                    </a:p>
                  </a:txBody>
                  <a:tcPr marL="112261" marR="112261"/>
                </a:tc>
                <a:extLst>
                  <a:ext uri="{0D108BD9-81ED-4DB2-BD59-A6C34878D82A}">
                    <a16:rowId xmlns:a16="http://schemas.microsoft.com/office/drawing/2014/main" val="1233108125"/>
                  </a:ext>
                </a:extLst>
              </a:tr>
              <a:tr h="370840">
                <a:tc>
                  <a:txBody>
                    <a:bodyPr/>
                    <a:lstStyle/>
                    <a:p>
                      <a:r>
                        <a:rPr lang="en-US" dirty="0"/>
                        <a:t>Prime Mover</a:t>
                      </a:r>
                    </a:p>
                  </a:txBody>
                  <a:tcPr marL="112261" marR="112261"/>
                </a:tc>
                <a:tc>
                  <a:txBody>
                    <a:bodyPr/>
                    <a:lstStyle/>
                    <a:p>
                      <a:pPr algn="ctr"/>
                      <a:r>
                        <a:rPr lang="en-US" dirty="0"/>
                        <a:t>4</a:t>
                      </a:r>
                    </a:p>
                  </a:txBody>
                  <a:tcPr marL="112261" marR="112261"/>
                </a:tc>
                <a:extLst>
                  <a:ext uri="{0D108BD9-81ED-4DB2-BD59-A6C34878D82A}">
                    <a16:rowId xmlns:a16="http://schemas.microsoft.com/office/drawing/2014/main" val="2474609538"/>
                  </a:ext>
                </a:extLst>
              </a:tr>
              <a:tr h="370840">
                <a:tc>
                  <a:txBody>
                    <a:bodyPr/>
                    <a:lstStyle/>
                    <a:p>
                      <a:r>
                        <a:rPr lang="en-US" dirty="0"/>
                        <a:t>PFD</a:t>
                      </a:r>
                    </a:p>
                  </a:txBody>
                  <a:tcPr marL="112261" marR="112261"/>
                </a:tc>
                <a:tc>
                  <a:txBody>
                    <a:bodyPr/>
                    <a:lstStyle/>
                    <a:p>
                      <a:pPr algn="ctr"/>
                      <a:r>
                        <a:rPr lang="en-US" dirty="0"/>
                        <a:t>150</a:t>
                      </a:r>
                    </a:p>
                  </a:txBody>
                  <a:tcPr marL="112261" marR="112261"/>
                </a:tc>
                <a:extLst>
                  <a:ext uri="{0D108BD9-81ED-4DB2-BD59-A6C34878D82A}">
                    <a16:rowId xmlns:a16="http://schemas.microsoft.com/office/drawing/2014/main" val="1432427527"/>
                  </a:ext>
                </a:extLst>
              </a:tr>
              <a:tr h="370840">
                <a:tc>
                  <a:txBody>
                    <a:bodyPr/>
                    <a:lstStyle/>
                    <a:p>
                      <a:r>
                        <a:rPr lang="en-US" dirty="0"/>
                        <a:t>PS</a:t>
                      </a:r>
                      <a:r>
                        <a:rPr lang="en-US" baseline="0" dirty="0"/>
                        <a:t> Drone</a:t>
                      </a:r>
                      <a:endParaRPr lang="en-US" dirty="0"/>
                    </a:p>
                  </a:txBody>
                  <a:tcPr marL="112261" marR="112261"/>
                </a:tc>
                <a:tc>
                  <a:txBody>
                    <a:bodyPr/>
                    <a:lstStyle/>
                    <a:p>
                      <a:pPr algn="ctr"/>
                      <a:r>
                        <a:rPr lang="en-US" dirty="0"/>
                        <a:t>1</a:t>
                      </a:r>
                    </a:p>
                  </a:txBody>
                  <a:tcPr marL="112261" marR="112261"/>
                </a:tc>
                <a:extLst>
                  <a:ext uri="{0D108BD9-81ED-4DB2-BD59-A6C34878D82A}">
                    <a16:rowId xmlns:a16="http://schemas.microsoft.com/office/drawing/2014/main" val="594265208"/>
                  </a:ext>
                </a:extLst>
              </a:tr>
            </a:tbl>
          </a:graphicData>
        </a:graphic>
      </p:graphicFrame>
      <p:sp>
        <p:nvSpPr>
          <p:cNvPr id="5" name="Text Placeholder 4"/>
          <p:cNvSpPr>
            <a:spLocks noGrp="1"/>
          </p:cNvSpPr>
          <p:nvPr>
            <p:ph type="body" sz="quarter" idx="3"/>
          </p:nvPr>
        </p:nvSpPr>
        <p:spPr/>
        <p:txBody>
          <a:bodyPr/>
          <a:lstStyle/>
          <a:p>
            <a:pPr algn="ctr"/>
            <a:r>
              <a:rPr lang="en-US" b="1" dirty="0"/>
              <a:t>Current HFD Personnel</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674103338"/>
              </p:ext>
            </p:extLst>
          </p:nvPr>
        </p:nvGraphicFramePr>
        <p:xfrm>
          <a:off x="6319838" y="2505075"/>
          <a:ext cx="5035550" cy="2966720"/>
        </p:xfrm>
        <a:graphic>
          <a:graphicData uri="http://schemas.openxmlformats.org/drawingml/2006/table">
            <a:tbl>
              <a:tblPr firstRow="1" bandRow="1">
                <a:tableStyleId>{5C22544A-7EE6-4342-B048-85BDC9FD1C3A}</a:tableStyleId>
              </a:tblPr>
              <a:tblGrid>
                <a:gridCol w="2961814">
                  <a:extLst>
                    <a:ext uri="{9D8B030D-6E8A-4147-A177-3AD203B41FA5}">
                      <a16:colId xmlns:a16="http://schemas.microsoft.com/office/drawing/2014/main" val="3930390482"/>
                    </a:ext>
                  </a:extLst>
                </a:gridCol>
                <a:gridCol w="2073736">
                  <a:extLst>
                    <a:ext uri="{9D8B030D-6E8A-4147-A177-3AD203B41FA5}">
                      <a16:colId xmlns:a16="http://schemas.microsoft.com/office/drawing/2014/main" val="4068756038"/>
                    </a:ext>
                  </a:extLst>
                </a:gridCol>
              </a:tblGrid>
              <a:tr h="370840">
                <a:tc>
                  <a:txBody>
                    <a:bodyPr/>
                    <a:lstStyle/>
                    <a:p>
                      <a:pPr algn="ctr"/>
                      <a:r>
                        <a:rPr lang="en-US" dirty="0"/>
                        <a:t>Training Type</a:t>
                      </a:r>
                    </a:p>
                  </a:txBody>
                  <a:tcPr/>
                </a:tc>
                <a:tc>
                  <a:txBody>
                    <a:bodyPr/>
                    <a:lstStyle/>
                    <a:p>
                      <a:pPr algn="ctr"/>
                      <a:r>
                        <a:rPr lang="en-US" dirty="0"/>
                        <a:t>Current Trained </a:t>
                      </a:r>
                    </a:p>
                  </a:txBody>
                  <a:tcPr/>
                </a:tc>
                <a:extLst>
                  <a:ext uri="{0D108BD9-81ED-4DB2-BD59-A6C34878D82A}">
                    <a16:rowId xmlns:a16="http://schemas.microsoft.com/office/drawing/2014/main" val="626224485"/>
                  </a:ext>
                </a:extLst>
              </a:tr>
              <a:tr h="370840">
                <a:tc>
                  <a:txBody>
                    <a:bodyPr/>
                    <a:lstStyle/>
                    <a:p>
                      <a:r>
                        <a:rPr lang="en-US" dirty="0">
                          <a:solidFill>
                            <a:srgbClr val="0070C0"/>
                          </a:solidFill>
                        </a:rPr>
                        <a:t>Basic Flood</a:t>
                      </a:r>
                      <a:r>
                        <a:rPr lang="en-US" baseline="0" dirty="0">
                          <a:solidFill>
                            <a:srgbClr val="0070C0"/>
                          </a:solidFill>
                        </a:rPr>
                        <a:t> Water /Evac Boat</a:t>
                      </a:r>
                      <a:endParaRPr lang="en-US" dirty="0">
                        <a:solidFill>
                          <a:srgbClr val="0070C0"/>
                        </a:solidFill>
                      </a:endParaRPr>
                    </a:p>
                  </a:txBody>
                  <a:tcPr/>
                </a:tc>
                <a:tc>
                  <a:txBody>
                    <a:bodyPr/>
                    <a:lstStyle/>
                    <a:p>
                      <a:pPr algn="ctr"/>
                      <a:r>
                        <a:rPr lang="en-US" dirty="0">
                          <a:solidFill>
                            <a:srgbClr val="0070C0"/>
                          </a:solidFill>
                        </a:rPr>
                        <a:t>130</a:t>
                      </a:r>
                    </a:p>
                  </a:txBody>
                  <a:tcPr/>
                </a:tc>
                <a:extLst>
                  <a:ext uri="{0D108BD9-81ED-4DB2-BD59-A6C34878D82A}">
                    <a16:rowId xmlns:a16="http://schemas.microsoft.com/office/drawing/2014/main" val="3208971114"/>
                  </a:ext>
                </a:extLst>
              </a:tr>
              <a:tr h="370840">
                <a:tc>
                  <a:txBody>
                    <a:bodyPr/>
                    <a:lstStyle/>
                    <a:p>
                      <a:endParaRPr lang="en-US" dirty="0">
                        <a:solidFill>
                          <a:srgbClr val="0070C0"/>
                        </a:solidFill>
                      </a:endParaRPr>
                    </a:p>
                  </a:txBody>
                  <a:tcPr/>
                </a:tc>
                <a:tc>
                  <a:txBody>
                    <a:bodyPr/>
                    <a:lstStyle/>
                    <a:p>
                      <a:pPr algn="ctr"/>
                      <a:endParaRPr lang="en-US" dirty="0">
                        <a:solidFill>
                          <a:srgbClr val="0070C0"/>
                        </a:solidFill>
                      </a:endParaRPr>
                    </a:p>
                  </a:txBody>
                  <a:tcPr/>
                </a:tc>
                <a:extLst>
                  <a:ext uri="{0D108BD9-81ED-4DB2-BD59-A6C34878D82A}">
                    <a16:rowId xmlns:a16="http://schemas.microsoft.com/office/drawing/2014/main" val="2555216063"/>
                  </a:ext>
                </a:extLst>
              </a:tr>
              <a:tr h="370840">
                <a:tc>
                  <a:txBody>
                    <a:bodyPr/>
                    <a:lstStyle/>
                    <a:p>
                      <a:r>
                        <a:rPr lang="en-US" dirty="0"/>
                        <a:t>Swift</a:t>
                      </a:r>
                      <a:r>
                        <a:rPr lang="en-US" baseline="0" dirty="0"/>
                        <a:t> Water/ Rescue Boat </a:t>
                      </a:r>
                      <a:endParaRPr lang="en-US" dirty="0"/>
                    </a:p>
                  </a:txBody>
                  <a:tcPr/>
                </a:tc>
                <a:tc>
                  <a:txBody>
                    <a:bodyPr/>
                    <a:lstStyle/>
                    <a:p>
                      <a:pPr algn="ctr"/>
                      <a:r>
                        <a:rPr lang="en-US" dirty="0"/>
                        <a:t>60</a:t>
                      </a:r>
                    </a:p>
                  </a:txBody>
                  <a:tcPr/>
                </a:tc>
                <a:extLst>
                  <a:ext uri="{0D108BD9-81ED-4DB2-BD59-A6C34878D82A}">
                    <a16:rowId xmlns:a16="http://schemas.microsoft.com/office/drawing/2014/main" val="337029607"/>
                  </a:ext>
                </a:extLst>
              </a:tr>
              <a:tr h="370840">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2704356551"/>
                  </a:ext>
                </a:extLst>
              </a:tr>
              <a:tr h="370840">
                <a:tc>
                  <a:txBody>
                    <a:bodyPr/>
                    <a:lstStyle/>
                    <a:p>
                      <a:r>
                        <a:rPr lang="en-US" dirty="0">
                          <a:solidFill>
                            <a:srgbClr val="0070C0"/>
                          </a:solidFill>
                        </a:rPr>
                        <a:t>High Water Vehicle</a:t>
                      </a:r>
                    </a:p>
                  </a:txBody>
                  <a:tcPr/>
                </a:tc>
                <a:tc>
                  <a:txBody>
                    <a:bodyPr/>
                    <a:lstStyle/>
                    <a:p>
                      <a:pPr algn="ctr"/>
                      <a:r>
                        <a:rPr lang="en-US" dirty="0">
                          <a:solidFill>
                            <a:srgbClr val="0070C0"/>
                          </a:solidFill>
                        </a:rPr>
                        <a:t>6</a:t>
                      </a:r>
                    </a:p>
                  </a:txBody>
                  <a:tcPr/>
                </a:tc>
                <a:extLst>
                  <a:ext uri="{0D108BD9-81ED-4DB2-BD59-A6C34878D82A}">
                    <a16:rowId xmlns:a16="http://schemas.microsoft.com/office/drawing/2014/main" val="3873519125"/>
                  </a:ext>
                </a:extLst>
              </a:tr>
              <a:tr h="370840">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627335065"/>
                  </a:ext>
                </a:extLst>
              </a:tr>
              <a:tr h="370840">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2277275232"/>
                  </a:ext>
                </a:extLst>
              </a:tr>
            </a:tbl>
          </a:graphicData>
        </a:graphic>
      </p:graphicFrame>
      <p:sp>
        <p:nvSpPr>
          <p:cNvPr id="6" name="Slide Number Placeholder 5"/>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9296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Swift Water Response Equipment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078484"/>
              </p:ext>
            </p:extLst>
          </p:nvPr>
        </p:nvGraphicFramePr>
        <p:xfrm>
          <a:off x="1120775" y="1825625"/>
          <a:ext cx="10233025" cy="4246880"/>
        </p:xfrm>
        <a:graphic>
          <a:graphicData uri="http://schemas.openxmlformats.org/drawingml/2006/table">
            <a:tbl>
              <a:tblPr firstRow="1" bandRow="1">
                <a:tableStyleId>{5C22544A-7EE6-4342-B048-85BDC9FD1C3A}</a:tableStyleId>
              </a:tblPr>
              <a:tblGrid>
                <a:gridCol w="2046605">
                  <a:extLst>
                    <a:ext uri="{9D8B030D-6E8A-4147-A177-3AD203B41FA5}">
                      <a16:colId xmlns:a16="http://schemas.microsoft.com/office/drawing/2014/main" val="523936896"/>
                    </a:ext>
                  </a:extLst>
                </a:gridCol>
                <a:gridCol w="2046605">
                  <a:extLst>
                    <a:ext uri="{9D8B030D-6E8A-4147-A177-3AD203B41FA5}">
                      <a16:colId xmlns:a16="http://schemas.microsoft.com/office/drawing/2014/main" val="817784915"/>
                    </a:ext>
                  </a:extLst>
                </a:gridCol>
                <a:gridCol w="2046605">
                  <a:extLst>
                    <a:ext uri="{9D8B030D-6E8A-4147-A177-3AD203B41FA5}">
                      <a16:colId xmlns:a16="http://schemas.microsoft.com/office/drawing/2014/main" val="1189911916"/>
                    </a:ext>
                  </a:extLst>
                </a:gridCol>
                <a:gridCol w="2046605">
                  <a:extLst>
                    <a:ext uri="{9D8B030D-6E8A-4147-A177-3AD203B41FA5}">
                      <a16:colId xmlns:a16="http://schemas.microsoft.com/office/drawing/2014/main" val="3843642402"/>
                    </a:ext>
                  </a:extLst>
                </a:gridCol>
                <a:gridCol w="2046605">
                  <a:extLst>
                    <a:ext uri="{9D8B030D-6E8A-4147-A177-3AD203B41FA5}">
                      <a16:colId xmlns:a16="http://schemas.microsoft.com/office/drawing/2014/main" val="1591253483"/>
                    </a:ext>
                  </a:extLst>
                </a:gridCol>
              </a:tblGrid>
              <a:tr h="370840">
                <a:tc>
                  <a:txBody>
                    <a:bodyPr/>
                    <a:lstStyle/>
                    <a:p>
                      <a:r>
                        <a:rPr lang="en-US" dirty="0"/>
                        <a:t>Equipment Type</a:t>
                      </a:r>
                    </a:p>
                  </a:txBody>
                  <a:tcPr/>
                </a:tc>
                <a:tc>
                  <a:txBody>
                    <a:bodyPr/>
                    <a:lstStyle/>
                    <a:p>
                      <a:pPr algn="ctr"/>
                      <a:r>
                        <a:rPr lang="en-US" dirty="0"/>
                        <a:t>Current Inventory</a:t>
                      </a:r>
                    </a:p>
                  </a:txBody>
                  <a:tcPr/>
                </a:tc>
                <a:tc>
                  <a:txBody>
                    <a:bodyPr/>
                    <a:lstStyle/>
                    <a:p>
                      <a:pPr algn="ctr"/>
                      <a:r>
                        <a:rPr lang="en-US" dirty="0"/>
                        <a:t>Requested Inventory</a:t>
                      </a:r>
                    </a:p>
                  </a:txBody>
                  <a:tcPr/>
                </a:tc>
                <a:tc>
                  <a:txBody>
                    <a:bodyPr/>
                    <a:lstStyle/>
                    <a:p>
                      <a:pPr algn="ctr"/>
                      <a:r>
                        <a:rPr lang="en-US" dirty="0"/>
                        <a:t>Delta</a:t>
                      </a:r>
                    </a:p>
                  </a:txBody>
                  <a:tcPr/>
                </a:tc>
                <a:tc>
                  <a:txBody>
                    <a:bodyPr/>
                    <a:lstStyle/>
                    <a:p>
                      <a:pPr algn="ctr"/>
                      <a:r>
                        <a:rPr lang="en-US" dirty="0"/>
                        <a:t>Program</a:t>
                      </a:r>
                      <a:r>
                        <a:rPr lang="en-US" baseline="0" dirty="0"/>
                        <a:t> Improvement Cost</a:t>
                      </a:r>
                      <a:endParaRPr lang="en-US" dirty="0"/>
                    </a:p>
                  </a:txBody>
                  <a:tcPr/>
                </a:tc>
                <a:extLst>
                  <a:ext uri="{0D108BD9-81ED-4DB2-BD59-A6C34878D82A}">
                    <a16:rowId xmlns:a16="http://schemas.microsoft.com/office/drawing/2014/main" val="3420471639"/>
                  </a:ext>
                </a:extLst>
              </a:tr>
              <a:tr h="370840">
                <a:tc>
                  <a:txBody>
                    <a:bodyPr/>
                    <a:lstStyle/>
                    <a:p>
                      <a:r>
                        <a:rPr lang="en-US" dirty="0"/>
                        <a:t>Zodiac</a:t>
                      </a:r>
                      <a:r>
                        <a:rPr lang="en-US" baseline="0" dirty="0"/>
                        <a:t> Rescue Boat</a:t>
                      </a:r>
                      <a:endParaRPr lang="en-US" dirty="0"/>
                    </a:p>
                  </a:txBody>
                  <a:tcPr/>
                </a:tc>
                <a:tc>
                  <a:txBody>
                    <a:bodyPr/>
                    <a:lstStyle/>
                    <a:p>
                      <a:pPr algn="ctr"/>
                      <a:r>
                        <a:rPr lang="en-US" dirty="0"/>
                        <a:t>6</a:t>
                      </a:r>
                    </a:p>
                  </a:txBody>
                  <a:tcPr/>
                </a:tc>
                <a:tc>
                  <a:txBody>
                    <a:bodyPr/>
                    <a:lstStyle/>
                    <a:p>
                      <a:pPr algn="ctr"/>
                      <a:r>
                        <a:rPr lang="en-US" dirty="0"/>
                        <a:t>10</a:t>
                      </a:r>
                    </a:p>
                  </a:txBody>
                  <a:tcPr/>
                </a:tc>
                <a:tc>
                  <a:txBody>
                    <a:bodyPr/>
                    <a:lstStyle/>
                    <a:p>
                      <a:pPr algn="ctr"/>
                      <a:r>
                        <a:rPr lang="en-US" dirty="0"/>
                        <a:t>4</a:t>
                      </a:r>
                    </a:p>
                  </a:txBody>
                  <a:tcPr/>
                </a:tc>
                <a:tc>
                  <a:txBody>
                    <a:bodyPr/>
                    <a:lstStyle/>
                    <a:p>
                      <a:pPr algn="ctr"/>
                      <a:r>
                        <a:rPr lang="en-US" dirty="0"/>
                        <a:t>$104,000</a:t>
                      </a:r>
                    </a:p>
                  </a:txBody>
                  <a:tcPr/>
                </a:tc>
                <a:extLst>
                  <a:ext uri="{0D108BD9-81ED-4DB2-BD59-A6C34878D82A}">
                    <a16:rowId xmlns:a16="http://schemas.microsoft.com/office/drawing/2014/main" val="1907095845"/>
                  </a:ext>
                </a:extLst>
              </a:tr>
              <a:tr h="370840">
                <a:tc>
                  <a:txBody>
                    <a:bodyPr/>
                    <a:lstStyle/>
                    <a:p>
                      <a:r>
                        <a:rPr lang="en-US" dirty="0"/>
                        <a:t>Evacuation Boat</a:t>
                      </a:r>
                    </a:p>
                  </a:txBody>
                  <a:tcPr/>
                </a:tc>
                <a:tc>
                  <a:txBody>
                    <a:bodyPr/>
                    <a:lstStyle/>
                    <a:p>
                      <a:pPr algn="ctr"/>
                      <a:r>
                        <a:rPr lang="en-US" dirty="0"/>
                        <a:t>10</a:t>
                      </a:r>
                    </a:p>
                  </a:txBody>
                  <a:tcPr/>
                </a:tc>
                <a:tc>
                  <a:txBody>
                    <a:bodyPr/>
                    <a:lstStyle/>
                    <a:p>
                      <a:pPr algn="ctr"/>
                      <a:r>
                        <a:rPr lang="en-US" dirty="0"/>
                        <a:t>20</a:t>
                      </a:r>
                    </a:p>
                  </a:txBody>
                  <a:tcPr/>
                </a:tc>
                <a:tc>
                  <a:txBody>
                    <a:bodyPr/>
                    <a:lstStyle/>
                    <a:p>
                      <a:pPr algn="ctr"/>
                      <a:r>
                        <a:rPr lang="en-US" dirty="0"/>
                        <a:t>10</a:t>
                      </a:r>
                    </a:p>
                  </a:txBody>
                  <a:tcPr/>
                </a:tc>
                <a:tc>
                  <a:txBody>
                    <a:bodyPr/>
                    <a:lstStyle/>
                    <a:p>
                      <a:pPr algn="ctr"/>
                      <a:r>
                        <a:rPr lang="en-US" dirty="0"/>
                        <a:t>$213,000</a:t>
                      </a:r>
                    </a:p>
                  </a:txBody>
                  <a:tcPr/>
                </a:tc>
                <a:extLst>
                  <a:ext uri="{0D108BD9-81ED-4DB2-BD59-A6C34878D82A}">
                    <a16:rowId xmlns:a16="http://schemas.microsoft.com/office/drawing/2014/main" val="750013476"/>
                  </a:ext>
                </a:extLst>
              </a:tr>
              <a:tr h="370840">
                <a:tc>
                  <a:txBody>
                    <a:bodyPr/>
                    <a:lstStyle/>
                    <a:p>
                      <a:r>
                        <a:rPr lang="en-US" dirty="0"/>
                        <a:t>High Water Vehicle</a:t>
                      </a:r>
                    </a:p>
                  </a:txBody>
                  <a:tcPr/>
                </a:tc>
                <a:tc>
                  <a:txBody>
                    <a:bodyPr/>
                    <a:lstStyle/>
                    <a:p>
                      <a:pPr algn="ctr"/>
                      <a:r>
                        <a:rPr lang="en-US" dirty="0"/>
                        <a:t>1</a:t>
                      </a:r>
                    </a:p>
                  </a:txBody>
                  <a:tcPr/>
                </a:tc>
                <a:tc>
                  <a:txBody>
                    <a:bodyPr/>
                    <a:lstStyle/>
                    <a:p>
                      <a:pPr algn="ctr"/>
                      <a:r>
                        <a:rPr lang="en-US" dirty="0"/>
                        <a:t>8</a:t>
                      </a:r>
                    </a:p>
                  </a:txBody>
                  <a:tcPr/>
                </a:tc>
                <a:tc>
                  <a:txBody>
                    <a:bodyPr/>
                    <a:lstStyle/>
                    <a:p>
                      <a:pPr algn="ctr"/>
                      <a:r>
                        <a:rPr lang="en-US" dirty="0"/>
                        <a:t>7</a:t>
                      </a:r>
                    </a:p>
                  </a:txBody>
                  <a:tcPr/>
                </a:tc>
                <a:tc>
                  <a:txBody>
                    <a:bodyPr/>
                    <a:lstStyle/>
                    <a:p>
                      <a:pPr algn="ctr"/>
                      <a:r>
                        <a:rPr lang="en-US" dirty="0"/>
                        <a:t>$574,000</a:t>
                      </a:r>
                    </a:p>
                  </a:txBody>
                  <a:tcPr/>
                </a:tc>
                <a:extLst>
                  <a:ext uri="{0D108BD9-81ED-4DB2-BD59-A6C34878D82A}">
                    <a16:rowId xmlns:a16="http://schemas.microsoft.com/office/drawing/2014/main" val="3588735338"/>
                  </a:ext>
                </a:extLst>
              </a:tr>
              <a:tr h="370840">
                <a:tc>
                  <a:txBody>
                    <a:bodyPr/>
                    <a:lstStyle/>
                    <a:p>
                      <a:r>
                        <a:rPr lang="en-US" dirty="0"/>
                        <a:t>Waverunner</a:t>
                      </a:r>
                      <a:r>
                        <a:rPr lang="en-US" baseline="0" dirty="0"/>
                        <a:t> Jet Ski</a:t>
                      </a:r>
                      <a:endParaRPr lang="en-US" dirty="0"/>
                    </a:p>
                  </a:txBody>
                  <a:tcPr/>
                </a:tc>
                <a:tc>
                  <a:txBody>
                    <a:bodyPr/>
                    <a:lstStyle/>
                    <a:p>
                      <a:pPr algn="ctr"/>
                      <a:r>
                        <a:rPr lang="en-US" dirty="0"/>
                        <a:t>4</a:t>
                      </a:r>
                    </a:p>
                  </a:txBody>
                  <a:tcPr/>
                </a:tc>
                <a:tc>
                  <a:txBody>
                    <a:bodyPr/>
                    <a:lstStyle/>
                    <a:p>
                      <a:pPr algn="ctr"/>
                      <a:r>
                        <a:rPr lang="en-US" dirty="0"/>
                        <a:t>8</a:t>
                      </a:r>
                    </a:p>
                  </a:txBody>
                  <a:tcPr/>
                </a:tc>
                <a:tc>
                  <a:txBody>
                    <a:bodyPr/>
                    <a:lstStyle/>
                    <a:p>
                      <a:pPr algn="ctr"/>
                      <a:r>
                        <a:rPr lang="en-US" dirty="0"/>
                        <a:t>4</a:t>
                      </a:r>
                    </a:p>
                  </a:txBody>
                  <a:tcPr/>
                </a:tc>
                <a:tc>
                  <a:txBody>
                    <a:bodyPr/>
                    <a:lstStyle/>
                    <a:p>
                      <a:pPr algn="ctr"/>
                      <a:r>
                        <a:rPr lang="en-US" dirty="0"/>
                        <a:t>$35,800</a:t>
                      </a:r>
                    </a:p>
                  </a:txBody>
                  <a:tcPr/>
                </a:tc>
                <a:extLst>
                  <a:ext uri="{0D108BD9-81ED-4DB2-BD59-A6C34878D82A}">
                    <a16:rowId xmlns:a16="http://schemas.microsoft.com/office/drawing/2014/main" val="1233108125"/>
                  </a:ext>
                </a:extLst>
              </a:tr>
              <a:tr h="370840">
                <a:tc>
                  <a:txBody>
                    <a:bodyPr/>
                    <a:lstStyle/>
                    <a:p>
                      <a:r>
                        <a:rPr lang="en-US" dirty="0"/>
                        <a:t>Prime Mover</a:t>
                      </a:r>
                    </a:p>
                  </a:txBody>
                  <a:tcPr/>
                </a:tc>
                <a:tc>
                  <a:txBody>
                    <a:bodyPr/>
                    <a:lstStyle/>
                    <a:p>
                      <a:pPr algn="ctr"/>
                      <a:r>
                        <a:rPr lang="en-US" dirty="0"/>
                        <a:t>4</a:t>
                      </a:r>
                    </a:p>
                  </a:txBody>
                  <a:tcPr/>
                </a:tc>
                <a:tc>
                  <a:txBody>
                    <a:bodyPr/>
                    <a:lstStyle/>
                    <a:p>
                      <a:pPr algn="ctr"/>
                      <a:r>
                        <a:rPr lang="en-US" dirty="0"/>
                        <a:t>10</a:t>
                      </a:r>
                    </a:p>
                  </a:txBody>
                  <a:tcPr/>
                </a:tc>
                <a:tc>
                  <a:txBody>
                    <a:bodyPr/>
                    <a:lstStyle/>
                    <a:p>
                      <a:pPr algn="ctr"/>
                      <a:r>
                        <a:rPr lang="en-US" dirty="0"/>
                        <a:t>6</a:t>
                      </a:r>
                    </a:p>
                  </a:txBody>
                  <a:tcPr/>
                </a:tc>
                <a:tc>
                  <a:txBody>
                    <a:bodyPr/>
                    <a:lstStyle/>
                    <a:p>
                      <a:pPr algn="ctr"/>
                      <a:r>
                        <a:rPr lang="en-US" dirty="0"/>
                        <a:t>$480,000</a:t>
                      </a:r>
                    </a:p>
                  </a:txBody>
                  <a:tcPr/>
                </a:tc>
                <a:extLst>
                  <a:ext uri="{0D108BD9-81ED-4DB2-BD59-A6C34878D82A}">
                    <a16:rowId xmlns:a16="http://schemas.microsoft.com/office/drawing/2014/main" val="2474609538"/>
                  </a:ext>
                </a:extLst>
              </a:tr>
              <a:tr h="370840">
                <a:tc>
                  <a:txBody>
                    <a:bodyPr/>
                    <a:lstStyle/>
                    <a:p>
                      <a:r>
                        <a:rPr lang="en-US" dirty="0"/>
                        <a:t>PFD</a:t>
                      </a:r>
                    </a:p>
                  </a:txBody>
                  <a:tcPr/>
                </a:tc>
                <a:tc>
                  <a:txBody>
                    <a:bodyPr/>
                    <a:lstStyle/>
                    <a:p>
                      <a:pPr algn="ctr"/>
                      <a:r>
                        <a:rPr lang="en-US" dirty="0"/>
                        <a:t>150</a:t>
                      </a:r>
                    </a:p>
                  </a:txBody>
                  <a:tcPr/>
                </a:tc>
                <a:tc>
                  <a:txBody>
                    <a:bodyPr/>
                    <a:lstStyle/>
                    <a:p>
                      <a:pPr algn="ctr"/>
                      <a:r>
                        <a:rPr lang="en-US" dirty="0"/>
                        <a:t>300</a:t>
                      </a:r>
                    </a:p>
                  </a:txBody>
                  <a:tcPr/>
                </a:tc>
                <a:tc>
                  <a:txBody>
                    <a:bodyPr/>
                    <a:lstStyle/>
                    <a:p>
                      <a:pPr algn="ctr"/>
                      <a:r>
                        <a:rPr lang="en-US" dirty="0"/>
                        <a:t>150</a:t>
                      </a:r>
                    </a:p>
                  </a:txBody>
                  <a:tcPr/>
                </a:tc>
                <a:tc>
                  <a:txBody>
                    <a:bodyPr/>
                    <a:lstStyle/>
                    <a:p>
                      <a:pPr algn="ctr"/>
                      <a:r>
                        <a:rPr lang="en-US" dirty="0"/>
                        <a:t>$5,300</a:t>
                      </a:r>
                    </a:p>
                  </a:txBody>
                  <a:tcPr/>
                </a:tc>
                <a:extLst>
                  <a:ext uri="{0D108BD9-81ED-4DB2-BD59-A6C34878D82A}">
                    <a16:rowId xmlns:a16="http://schemas.microsoft.com/office/drawing/2014/main" val="1432427527"/>
                  </a:ext>
                </a:extLst>
              </a:tr>
              <a:tr h="370840">
                <a:tc>
                  <a:txBody>
                    <a:bodyPr/>
                    <a:lstStyle/>
                    <a:p>
                      <a:r>
                        <a:rPr lang="en-US" dirty="0"/>
                        <a:t>PS</a:t>
                      </a:r>
                      <a:r>
                        <a:rPr lang="en-US" baseline="0" dirty="0"/>
                        <a:t> Drone</a:t>
                      </a:r>
                      <a:endParaRPr lang="en-US"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$30,000</a:t>
                      </a:r>
                    </a:p>
                  </a:txBody>
                  <a:tcPr/>
                </a:tc>
                <a:extLst>
                  <a:ext uri="{0D108BD9-81ED-4DB2-BD59-A6C34878D82A}">
                    <a16:rowId xmlns:a16="http://schemas.microsoft.com/office/drawing/2014/main" val="594265208"/>
                  </a:ext>
                </a:extLst>
              </a:tr>
              <a:tr h="370840">
                <a:tc>
                  <a:txBody>
                    <a:bodyPr/>
                    <a:lstStyle/>
                    <a:p>
                      <a:r>
                        <a:rPr lang="en-US" dirty="0"/>
                        <a:t>Additional Equip</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$292,400</a:t>
                      </a:r>
                    </a:p>
                  </a:txBody>
                  <a:tcPr/>
                </a:tc>
                <a:extLst>
                  <a:ext uri="{0D108BD9-81ED-4DB2-BD59-A6C34878D82A}">
                    <a16:rowId xmlns:a16="http://schemas.microsoft.com/office/drawing/2014/main" val="1872249208"/>
                  </a:ext>
                </a:extLst>
              </a:tr>
              <a:tr h="370840">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b="0" dirty="0">
                          <a:solidFill>
                            <a:srgbClr val="C00000"/>
                          </a:solidFill>
                        </a:rPr>
                        <a:t>Equipment PI Impact:</a:t>
                      </a:r>
                    </a:p>
                  </a:txBody>
                  <a:tcPr/>
                </a:tc>
                <a:tc>
                  <a:txBody>
                    <a:bodyPr/>
                    <a:lstStyle/>
                    <a:p>
                      <a:pPr algn="ctr"/>
                      <a:r>
                        <a:rPr lang="en-US" b="1" dirty="0">
                          <a:solidFill>
                            <a:srgbClr val="C00000"/>
                          </a:solidFill>
                        </a:rPr>
                        <a:t>$1,734,500</a:t>
                      </a:r>
                    </a:p>
                  </a:txBody>
                  <a:tcPr/>
                </a:tc>
                <a:extLst>
                  <a:ext uri="{0D108BD9-81ED-4DB2-BD59-A6C34878D82A}">
                    <a16:rowId xmlns:a16="http://schemas.microsoft.com/office/drawing/2014/main" val="4128422177"/>
                  </a:ext>
                </a:extLst>
              </a:tr>
            </a:tbl>
          </a:graphicData>
        </a:graphic>
      </p:graphicFrame>
      <p:sp>
        <p:nvSpPr>
          <p:cNvPr id="6" name="Action Button: Go Forward or Next 5">
            <a:hlinkClick r:id="rId3" action="ppaction://hlinksldjump" highlightClick="1"/>
          </p:cNvPr>
          <p:cNvSpPr/>
          <p:nvPr/>
        </p:nvSpPr>
        <p:spPr>
          <a:xfrm>
            <a:off x="4852176" y="3217186"/>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rId4" action="ppaction://hlinksldjump" highlightClick="1"/>
          </p:cNvPr>
          <p:cNvSpPr/>
          <p:nvPr/>
        </p:nvSpPr>
        <p:spPr>
          <a:xfrm>
            <a:off x="4852176" y="3604267"/>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Go Forward or Next 7">
            <a:hlinkClick r:id="rId5" action="ppaction://hlinksldjump" highlightClick="1"/>
          </p:cNvPr>
          <p:cNvSpPr/>
          <p:nvPr/>
        </p:nvSpPr>
        <p:spPr>
          <a:xfrm>
            <a:off x="4844677" y="3989679"/>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Go Forward or Next 8">
            <a:hlinkClick r:id="rId6" action="ppaction://hlinksldjump" highlightClick="1"/>
          </p:cNvPr>
          <p:cNvSpPr/>
          <p:nvPr/>
        </p:nvSpPr>
        <p:spPr>
          <a:xfrm>
            <a:off x="4844677" y="4350649"/>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Go Forward or Next 9">
            <a:hlinkClick r:id="rId7" action="ppaction://hlinksldjump" highlightClick="1"/>
          </p:cNvPr>
          <p:cNvSpPr/>
          <p:nvPr/>
        </p:nvSpPr>
        <p:spPr>
          <a:xfrm>
            <a:off x="4844677" y="4733280"/>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Go Forward or Next 10">
            <a:hlinkClick r:id="rId8" action="ppaction://hlinksldjump" highlightClick="1"/>
          </p:cNvPr>
          <p:cNvSpPr/>
          <p:nvPr/>
        </p:nvSpPr>
        <p:spPr>
          <a:xfrm>
            <a:off x="4844677" y="5076778"/>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Go Forward or Next 11">
            <a:hlinkClick r:id="rId9" action="ppaction://hlinksldjump" highlightClick="1"/>
          </p:cNvPr>
          <p:cNvSpPr/>
          <p:nvPr/>
        </p:nvSpPr>
        <p:spPr>
          <a:xfrm>
            <a:off x="4852176" y="2856216"/>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Go Forward or Next 12">
            <a:hlinkClick r:id="rId10" action="ppaction://hlinksldjump" highlightClick="1"/>
          </p:cNvPr>
          <p:cNvSpPr/>
          <p:nvPr/>
        </p:nvSpPr>
        <p:spPr>
          <a:xfrm>
            <a:off x="4844677" y="2487624"/>
            <a:ext cx="312950" cy="113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509285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Swift Water Response Training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7176725"/>
              </p:ext>
            </p:extLst>
          </p:nvPr>
        </p:nvGraphicFramePr>
        <p:xfrm>
          <a:off x="1120775" y="1825625"/>
          <a:ext cx="10233025" cy="2931160"/>
        </p:xfrm>
        <a:graphic>
          <a:graphicData uri="http://schemas.openxmlformats.org/drawingml/2006/table">
            <a:tbl>
              <a:tblPr firstRow="1" bandRow="1">
                <a:tableStyleId>{5C22544A-7EE6-4342-B048-85BDC9FD1C3A}</a:tableStyleId>
              </a:tblPr>
              <a:tblGrid>
                <a:gridCol w="2310794">
                  <a:extLst>
                    <a:ext uri="{9D8B030D-6E8A-4147-A177-3AD203B41FA5}">
                      <a16:colId xmlns:a16="http://schemas.microsoft.com/office/drawing/2014/main" val="523936896"/>
                    </a:ext>
                  </a:extLst>
                </a:gridCol>
                <a:gridCol w="1782416">
                  <a:extLst>
                    <a:ext uri="{9D8B030D-6E8A-4147-A177-3AD203B41FA5}">
                      <a16:colId xmlns:a16="http://schemas.microsoft.com/office/drawing/2014/main" val="817784915"/>
                    </a:ext>
                  </a:extLst>
                </a:gridCol>
                <a:gridCol w="2046605">
                  <a:extLst>
                    <a:ext uri="{9D8B030D-6E8A-4147-A177-3AD203B41FA5}">
                      <a16:colId xmlns:a16="http://schemas.microsoft.com/office/drawing/2014/main" val="1189911916"/>
                    </a:ext>
                  </a:extLst>
                </a:gridCol>
                <a:gridCol w="2046605">
                  <a:extLst>
                    <a:ext uri="{9D8B030D-6E8A-4147-A177-3AD203B41FA5}">
                      <a16:colId xmlns:a16="http://schemas.microsoft.com/office/drawing/2014/main" val="3843642402"/>
                    </a:ext>
                  </a:extLst>
                </a:gridCol>
                <a:gridCol w="2046605">
                  <a:extLst>
                    <a:ext uri="{9D8B030D-6E8A-4147-A177-3AD203B41FA5}">
                      <a16:colId xmlns:a16="http://schemas.microsoft.com/office/drawing/2014/main" val="1591253483"/>
                    </a:ext>
                  </a:extLst>
                </a:gridCol>
              </a:tblGrid>
              <a:tr h="370840">
                <a:tc>
                  <a:txBody>
                    <a:bodyPr/>
                    <a:lstStyle/>
                    <a:p>
                      <a:pPr algn="ctr"/>
                      <a:r>
                        <a:rPr lang="en-US" dirty="0"/>
                        <a:t>Training </a:t>
                      </a:r>
                    </a:p>
                  </a:txBody>
                  <a:tcPr/>
                </a:tc>
                <a:tc>
                  <a:txBody>
                    <a:bodyPr/>
                    <a:lstStyle/>
                    <a:p>
                      <a:pPr algn="ctr"/>
                      <a:r>
                        <a:rPr lang="en-US" dirty="0"/>
                        <a:t>Current</a:t>
                      </a:r>
                      <a:r>
                        <a:rPr lang="en-US" baseline="0" dirty="0"/>
                        <a:t> Trained Personnel</a:t>
                      </a:r>
                      <a:endParaRPr lang="en-US" dirty="0"/>
                    </a:p>
                  </a:txBody>
                  <a:tcPr/>
                </a:tc>
                <a:tc>
                  <a:txBody>
                    <a:bodyPr/>
                    <a:lstStyle/>
                    <a:p>
                      <a:pPr algn="ctr"/>
                      <a:r>
                        <a:rPr lang="en-US" dirty="0"/>
                        <a:t>Requested Trained Personnel</a:t>
                      </a:r>
                    </a:p>
                  </a:txBody>
                  <a:tcPr/>
                </a:tc>
                <a:tc>
                  <a:txBody>
                    <a:bodyPr/>
                    <a:lstStyle/>
                    <a:p>
                      <a:pPr algn="ctr"/>
                      <a:r>
                        <a:rPr lang="en-US" dirty="0"/>
                        <a:t>Delta </a:t>
                      </a:r>
                    </a:p>
                  </a:txBody>
                  <a:tcPr/>
                </a:tc>
                <a:tc>
                  <a:txBody>
                    <a:bodyPr/>
                    <a:lstStyle/>
                    <a:p>
                      <a:pPr algn="ctr"/>
                      <a:r>
                        <a:rPr lang="en-US" dirty="0"/>
                        <a:t>Program Improvement Cost</a:t>
                      </a:r>
                    </a:p>
                  </a:txBody>
                  <a:tcPr/>
                </a:tc>
                <a:extLst>
                  <a:ext uri="{0D108BD9-81ED-4DB2-BD59-A6C34878D82A}">
                    <a16:rowId xmlns:a16="http://schemas.microsoft.com/office/drawing/2014/main" val="3420471639"/>
                  </a:ext>
                </a:extLst>
              </a:tr>
              <a:tr h="370840">
                <a:tc>
                  <a:txBody>
                    <a:bodyPr/>
                    <a:lstStyle/>
                    <a:p>
                      <a:r>
                        <a:rPr lang="en-US" dirty="0">
                          <a:solidFill>
                            <a:srgbClr val="0070C0"/>
                          </a:solidFill>
                        </a:rPr>
                        <a:t>Basic Flood Water &amp; Evacuation Boat </a:t>
                      </a:r>
                    </a:p>
                  </a:txBody>
                  <a:tcPr/>
                </a:tc>
                <a:tc>
                  <a:txBody>
                    <a:bodyPr/>
                    <a:lstStyle/>
                    <a:p>
                      <a:pPr algn="ctr"/>
                      <a:r>
                        <a:rPr lang="en-US" dirty="0">
                          <a:solidFill>
                            <a:srgbClr val="0070C0"/>
                          </a:solidFill>
                        </a:rPr>
                        <a:t>130</a:t>
                      </a:r>
                    </a:p>
                  </a:txBody>
                  <a:tcPr/>
                </a:tc>
                <a:tc>
                  <a:txBody>
                    <a:bodyPr/>
                    <a:lstStyle/>
                    <a:p>
                      <a:pPr algn="ctr"/>
                      <a:r>
                        <a:rPr lang="en-US" dirty="0">
                          <a:solidFill>
                            <a:srgbClr val="0070C0"/>
                          </a:solidFill>
                        </a:rPr>
                        <a:t>360</a:t>
                      </a:r>
                    </a:p>
                  </a:txBody>
                  <a:tcPr/>
                </a:tc>
                <a:tc>
                  <a:txBody>
                    <a:bodyPr/>
                    <a:lstStyle/>
                    <a:p>
                      <a:pPr algn="ctr"/>
                      <a:r>
                        <a:rPr lang="en-US" dirty="0">
                          <a:solidFill>
                            <a:srgbClr val="0070C0"/>
                          </a:solidFill>
                        </a:rPr>
                        <a:t>230</a:t>
                      </a:r>
                    </a:p>
                  </a:txBody>
                  <a:tcPr/>
                </a:tc>
                <a:tc>
                  <a:txBody>
                    <a:bodyPr/>
                    <a:lstStyle/>
                    <a:p>
                      <a:pPr algn="ctr"/>
                      <a:r>
                        <a:rPr lang="en-US" dirty="0">
                          <a:solidFill>
                            <a:srgbClr val="0070C0"/>
                          </a:solidFill>
                        </a:rPr>
                        <a:t>$80,500</a:t>
                      </a:r>
                    </a:p>
                  </a:txBody>
                  <a:tcPr/>
                </a:tc>
                <a:extLst>
                  <a:ext uri="{0D108BD9-81ED-4DB2-BD59-A6C34878D82A}">
                    <a16:rowId xmlns:a16="http://schemas.microsoft.com/office/drawing/2014/main" val="750013476"/>
                  </a:ext>
                </a:extLst>
              </a:tr>
              <a:tr h="370840">
                <a:tc>
                  <a:txBody>
                    <a:bodyPr/>
                    <a:lstStyle/>
                    <a:p>
                      <a:r>
                        <a:rPr lang="en-US" baseline="0" dirty="0">
                          <a:solidFill>
                            <a:schemeClr val="bg1"/>
                          </a:solidFill>
                        </a:rPr>
                        <a:t> Swift Water Ops/Tech Rescue Boat</a:t>
                      </a:r>
                      <a:endParaRPr lang="en-US" dirty="0">
                        <a:solidFill>
                          <a:schemeClr val="bg1"/>
                        </a:solidFill>
                      </a:endParaRPr>
                    </a:p>
                  </a:txBody>
                  <a:tcPr/>
                </a:tc>
                <a:tc>
                  <a:txBody>
                    <a:bodyPr/>
                    <a:lstStyle/>
                    <a:p>
                      <a:pPr algn="ctr"/>
                      <a:r>
                        <a:rPr lang="en-US" dirty="0">
                          <a:solidFill>
                            <a:schemeClr val="bg1"/>
                          </a:solidFill>
                        </a:rPr>
                        <a:t>60</a:t>
                      </a:r>
                    </a:p>
                  </a:txBody>
                  <a:tcPr/>
                </a:tc>
                <a:tc>
                  <a:txBody>
                    <a:bodyPr/>
                    <a:lstStyle/>
                    <a:p>
                      <a:pPr algn="ctr"/>
                      <a:r>
                        <a:rPr lang="en-US" dirty="0">
                          <a:solidFill>
                            <a:schemeClr val="bg1"/>
                          </a:solidFill>
                        </a:rPr>
                        <a:t>120</a:t>
                      </a:r>
                    </a:p>
                  </a:txBody>
                  <a:tcPr/>
                </a:tc>
                <a:tc>
                  <a:txBody>
                    <a:bodyPr/>
                    <a:lstStyle/>
                    <a:p>
                      <a:pPr algn="ctr"/>
                      <a:r>
                        <a:rPr lang="en-US" dirty="0">
                          <a:solidFill>
                            <a:schemeClr val="bg1"/>
                          </a:solidFill>
                        </a:rPr>
                        <a:t>60</a:t>
                      </a:r>
                    </a:p>
                  </a:txBody>
                  <a:tcPr/>
                </a:tc>
                <a:tc>
                  <a:txBody>
                    <a:bodyPr/>
                    <a:lstStyle/>
                    <a:p>
                      <a:pPr algn="ctr"/>
                      <a:r>
                        <a:rPr lang="en-US" dirty="0">
                          <a:solidFill>
                            <a:schemeClr val="bg1"/>
                          </a:solidFill>
                        </a:rPr>
                        <a:t>$240,000</a:t>
                      </a:r>
                    </a:p>
                  </a:txBody>
                  <a:tcPr/>
                </a:tc>
                <a:extLst>
                  <a:ext uri="{0D108BD9-81ED-4DB2-BD59-A6C34878D82A}">
                    <a16:rowId xmlns:a16="http://schemas.microsoft.com/office/drawing/2014/main" val="1233108125"/>
                  </a:ext>
                </a:extLst>
              </a:tr>
              <a:tr h="370840">
                <a:tc>
                  <a:txBody>
                    <a:bodyPr/>
                    <a:lstStyle/>
                    <a:p>
                      <a:r>
                        <a:rPr lang="en-US" dirty="0">
                          <a:solidFill>
                            <a:srgbClr val="0070C0"/>
                          </a:solidFill>
                        </a:rPr>
                        <a:t>High Water Vehicle </a:t>
                      </a:r>
                    </a:p>
                  </a:txBody>
                  <a:tcPr/>
                </a:tc>
                <a:tc>
                  <a:txBody>
                    <a:bodyPr/>
                    <a:lstStyle/>
                    <a:p>
                      <a:pPr algn="ctr"/>
                      <a:r>
                        <a:rPr lang="en-US" dirty="0">
                          <a:solidFill>
                            <a:srgbClr val="0070C0"/>
                          </a:solidFill>
                        </a:rPr>
                        <a:t>6</a:t>
                      </a:r>
                    </a:p>
                  </a:txBody>
                  <a:tcPr/>
                </a:tc>
                <a:tc>
                  <a:txBody>
                    <a:bodyPr/>
                    <a:lstStyle/>
                    <a:p>
                      <a:pPr algn="ctr"/>
                      <a:r>
                        <a:rPr lang="en-US" dirty="0">
                          <a:solidFill>
                            <a:srgbClr val="0070C0"/>
                          </a:solidFill>
                        </a:rPr>
                        <a:t>100</a:t>
                      </a:r>
                    </a:p>
                  </a:txBody>
                  <a:tcPr/>
                </a:tc>
                <a:tc>
                  <a:txBody>
                    <a:bodyPr/>
                    <a:lstStyle/>
                    <a:p>
                      <a:pPr algn="ctr"/>
                      <a:r>
                        <a:rPr lang="en-US" dirty="0">
                          <a:solidFill>
                            <a:srgbClr val="0070C0"/>
                          </a:solidFill>
                        </a:rPr>
                        <a:t>94</a:t>
                      </a:r>
                    </a:p>
                  </a:txBody>
                  <a:tcPr/>
                </a:tc>
                <a:tc>
                  <a:txBody>
                    <a:bodyPr/>
                    <a:lstStyle/>
                    <a:p>
                      <a:pPr algn="ctr"/>
                      <a:r>
                        <a:rPr lang="en-US" dirty="0">
                          <a:solidFill>
                            <a:srgbClr val="0070C0"/>
                          </a:solidFill>
                        </a:rPr>
                        <a:t>$10,000</a:t>
                      </a:r>
                    </a:p>
                  </a:txBody>
                  <a:tcPr/>
                </a:tc>
                <a:extLst>
                  <a:ext uri="{0D108BD9-81ED-4DB2-BD59-A6C34878D82A}">
                    <a16:rowId xmlns:a16="http://schemas.microsoft.com/office/drawing/2014/main" val="2474609538"/>
                  </a:ext>
                </a:extLst>
              </a:tr>
              <a:tr h="370840">
                <a:tc>
                  <a:txBody>
                    <a:bodyPr/>
                    <a:lstStyle/>
                    <a:p>
                      <a:r>
                        <a:rPr lang="en-US" dirty="0">
                          <a:solidFill>
                            <a:srgbClr val="C00000"/>
                          </a:solidFill>
                        </a:rPr>
                        <a:t>Training Program</a:t>
                      </a:r>
                      <a:r>
                        <a:rPr lang="en-US" baseline="0" dirty="0">
                          <a:solidFill>
                            <a:srgbClr val="C00000"/>
                          </a:solidFill>
                        </a:rPr>
                        <a:t> Improvement Impact</a:t>
                      </a:r>
                      <a:endParaRPr lang="en-US" dirty="0">
                        <a:solidFill>
                          <a:srgbClr val="C00000"/>
                        </a:solidFill>
                      </a:endParaRPr>
                    </a:p>
                  </a:txBody>
                  <a:tcPr/>
                </a:tc>
                <a:tc>
                  <a:txBody>
                    <a:bodyPr/>
                    <a:lstStyle/>
                    <a:p>
                      <a:pPr algn="ctr"/>
                      <a:endParaRPr lang="en-US" dirty="0">
                        <a:solidFill>
                          <a:srgbClr val="C00000"/>
                        </a:solidFill>
                      </a:endParaRPr>
                    </a:p>
                  </a:txBody>
                  <a:tcPr/>
                </a:tc>
                <a:tc>
                  <a:txBody>
                    <a:bodyPr/>
                    <a:lstStyle/>
                    <a:p>
                      <a:pPr algn="ctr"/>
                      <a:r>
                        <a:rPr lang="en-US" dirty="0">
                          <a:solidFill>
                            <a:srgbClr val="C00000"/>
                          </a:solidFill>
                        </a:rPr>
                        <a:t>580</a:t>
                      </a:r>
                    </a:p>
                  </a:txBody>
                  <a:tcPr/>
                </a:tc>
                <a:tc>
                  <a:txBody>
                    <a:bodyPr/>
                    <a:lstStyle/>
                    <a:p>
                      <a:pPr algn="ctr"/>
                      <a:r>
                        <a:rPr lang="en-US" dirty="0">
                          <a:solidFill>
                            <a:srgbClr val="C00000"/>
                          </a:solidFill>
                        </a:rPr>
                        <a:t>384</a:t>
                      </a:r>
                    </a:p>
                  </a:txBody>
                  <a:tcPr/>
                </a:tc>
                <a:tc>
                  <a:txBody>
                    <a:bodyPr/>
                    <a:lstStyle/>
                    <a:p>
                      <a:pPr algn="ctr"/>
                      <a:r>
                        <a:rPr lang="en-US" dirty="0">
                          <a:solidFill>
                            <a:srgbClr val="C00000"/>
                          </a:solidFill>
                        </a:rPr>
                        <a:t>$330,500</a:t>
                      </a:r>
                    </a:p>
                  </a:txBody>
                  <a:tcPr/>
                </a:tc>
                <a:extLst>
                  <a:ext uri="{0D108BD9-81ED-4DB2-BD59-A6C34878D82A}">
                    <a16:rowId xmlns:a16="http://schemas.microsoft.com/office/drawing/2014/main" val="1099092105"/>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97215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Swift Water Response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232624"/>
              </p:ext>
            </p:extLst>
          </p:nvPr>
        </p:nvGraphicFramePr>
        <p:xfrm>
          <a:off x="1120775" y="1825625"/>
          <a:ext cx="10233025" cy="1381760"/>
        </p:xfrm>
        <a:graphic>
          <a:graphicData uri="http://schemas.openxmlformats.org/drawingml/2006/table">
            <a:tbl>
              <a:tblPr firstRow="1" bandRow="1">
                <a:tableStyleId>{5C22544A-7EE6-4342-B048-85BDC9FD1C3A}</a:tableStyleId>
              </a:tblPr>
              <a:tblGrid>
                <a:gridCol w="2310794">
                  <a:extLst>
                    <a:ext uri="{9D8B030D-6E8A-4147-A177-3AD203B41FA5}">
                      <a16:colId xmlns:a16="http://schemas.microsoft.com/office/drawing/2014/main" val="523936896"/>
                    </a:ext>
                  </a:extLst>
                </a:gridCol>
                <a:gridCol w="2280862">
                  <a:extLst>
                    <a:ext uri="{9D8B030D-6E8A-4147-A177-3AD203B41FA5}">
                      <a16:colId xmlns:a16="http://schemas.microsoft.com/office/drawing/2014/main" val="817784915"/>
                    </a:ext>
                  </a:extLst>
                </a:gridCol>
                <a:gridCol w="2434976">
                  <a:extLst>
                    <a:ext uri="{9D8B030D-6E8A-4147-A177-3AD203B41FA5}">
                      <a16:colId xmlns:a16="http://schemas.microsoft.com/office/drawing/2014/main" val="1189911916"/>
                    </a:ext>
                  </a:extLst>
                </a:gridCol>
                <a:gridCol w="431514">
                  <a:extLst>
                    <a:ext uri="{9D8B030D-6E8A-4147-A177-3AD203B41FA5}">
                      <a16:colId xmlns:a16="http://schemas.microsoft.com/office/drawing/2014/main" val="3843642402"/>
                    </a:ext>
                  </a:extLst>
                </a:gridCol>
                <a:gridCol w="2774879">
                  <a:extLst>
                    <a:ext uri="{9D8B030D-6E8A-4147-A177-3AD203B41FA5}">
                      <a16:colId xmlns:a16="http://schemas.microsoft.com/office/drawing/2014/main" val="1591253483"/>
                    </a:ext>
                  </a:extLst>
                </a:gridCol>
              </a:tblGrid>
              <a:tr h="370840">
                <a:tc>
                  <a:txBody>
                    <a:bodyPr/>
                    <a:lstStyle/>
                    <a:p>
                      <a:pPr algn="ctr"/>
                      <a:r>
                        <a:rPr lang="en-US" dirty="0"/>
                        <a:t>Equipment</a:t>
                      </a:r>
                      <a:r>
                        <a:rPr lang="en-US" baseline="0" dirty="0"/>
                        <a:t> Program Improvement Impact</a:t>
                      </a:r>
                      <a:endParaRPr lang="en-US" dirty="0"/>
                    </a:p>
                  </a:txBody>
                  <a:tcPr/>
                </a:tc>
                <a:tc>
                  <a:txBody>
                    <a:bodyPr/>
                    <a:lstStyle/>
                    <a:p>
                      <a:pPr algn="ctr"/>
                      <a:r>
                        <a:rPr lang="en-US" baseline="0" dirty="0"/>
                        <a:t>Training Program Improvement Impact</a:t>
                      </a:r>
                      <a:endParaRPr lang="en-US" dirty="0"/>
                    </a:p>
                  </a:txBody>
                  <a:tcPr/>
                </a:tc>
                <a:tc>
                  <a:txBody>
                    <a:bodyPr/>
                    <a:lstStyle/>
                    <a:p>
                      <a:pPr algn="ctr"/>
                      <a:r>
                        <a:rPr lang="en-US" baseline="0" dirty="0"/>
                        <a:t>Total Program Improvement Impact</a:t>
                      </a:r>
                      <a:endParaRPr lang="en-US" dirty="0"/>
                    </a:p>
                  </a:txBody>
                  <a:tcPr/>
                </a:tc>
                <a:tc>
                  <a:txBody>
                    <a:bodyPr/>
                    <a:lstStyle/>
                    <a:p>
                      <a:pPr algn="ctr"/>
                      <a:r>
                        <a:rPr lang="en-US" dirty="0"/>
                        <a:t> </a:t>
                      </a:r>
                    </a:p>
                  </a:txBody>
                  <a:tcPr/>
                </a:tc>
                <a:tc>
                  <a:txBody>
                    <a:bodyPr/>
                    <a:lstStyle/>
                    <a:p>
                      <a:pPr algn="ctr"/>
                      <a:r>
                        <a:rPr lang="en-US" dirty="0"/>
                        <a:t>Annual Proficiency Training Cost </a:t>
                      </a:r>
                    </a:p>
                  </a:txBody>
                  <a:tcPr/>
                </a:tc>
                <a:extLst>
                  <a:ext uri="{0D108BD9-81ED-4DB2-BD59-A6C34878D82A}">
                    <a16:rowId xmlns:a16="http://schemas.microsoft.com/office/drawing/2014/main" val="3420471639"/>
                  </a:ext>
                </a:extLst>
              </a:tr>
              <a:tr h="370840">
                <a:tc>
                  <a:txBody>
                    <a:bodyPr/>
                    <a:lstStyle/>
                    <a:p>
                      <a:pPr algn="ctr"/>
                      <a:r>
                        <a:rPr lang="en-US" dirty="0">
                          <a:solidFill>
                            <a:schemeClr val="bg1"/>
                          </a:solidFill>
                        </a:rPr>
                        <a:t>$1,734,500</a:t>
                      </a:r>
                    </a:p>
                  </a:txBody>
                  <a:tcPr/>
                </a:tc>
                <a:tc>
                  <a:txBody>
                    <a:bodyPr/>
                    <a:lstStyle/>
                    <a:p>
                      <a:pPr algn="ctr"/>
                      <a:r>
                        <a:rPr lang="en-US" dirty="0">
                          <a:solidFill>
                            <a:schemeClr val="bg1"/>
                          </a:solidFill>
                        </a:rPr>
                        <a:t>$330, 500</a:t>
                      </a:r>
                    </a:p>
                  </a:txBody>
                  <a:tcPr/>
                </a:tc>
                <a:tc>
                  <a:txBody>
                    <a:bodyPr/>
                    <a:lstStyle/>
                    <a:p>
                      <a:pPr algn="ctr"/>
                      <a:r>
                        <a:rPr lang="en-US" dirty="0">
                          <a:solidFill>
                            <a:srgbClr val="C00000"/>
                          </a:solidFill>
                        </a:rPr>
                        <a:t>$2,065,000</a:t>
                      </a:r>
                    </a:p>
                  </a:txBody>
                  <a:tcPr/>
                </a:tc>
                <a:tc>
                  <a:txBody>
                    <a:bodyPr/>
                    <a:lstStyle/>
                    <a:p>
                      <a:pPr algn="ctr"/>
                      <a:endParaRPr lang="en-US" dirty="0">
                        <a:solidFill>
                          <a:srgbClr val="0070C0"/>
                        </a:solidFill>
                      </a:endParaRPr>
                    </a:p>
                  </a:txBody>
                  <a:tcPr/>
                </a:tc>
                <a:tc>
                  <a:txBody>
                    <a:bodyPr/>
                    <a:lstStyle/>
                    <a:p>
                      <a:pPr algn="ctr"/>
                      <a:r>
                        <a:rPr lang="en-US" dirty="0">
                          <a:solidFill>
                            <a:schemeClr val="bg1"/>
                          </a:solidFill>
                        </a:rPr>
                        <a:t>$100, 760</a:t>
                      </a:r>
                    </a:p>
                  </a:txBody>
                  <a:tcPr/>
                </a:tc>
                <a:extLst>
                  <a:ext uri="{0D108BD9-81ED-4DB2-BD59-A6C34878D82A}">
                    <a16:rowId xmlns:a16="http://schemas.microsoft.com/office/drawing/2014/main" val="750013476"/>
                  </a:ext>
                </a:extLst>
              </a:tr>
              <a:tr h="370840">
                <a:tc>
                  <a:txBody>
                    <a:bodyPr/>
                    <a:lstStyle/>
                    <a:p>
                      <a:r>
                        <a:rPr lang="en-US" baseline="0" dirty="0">
                          <a:solidFill>
                            <a:schemeClr val="bg1"/>
                          </a:solidFill>
                        </a:rPr>
                        <a:t> </a:t>
                      </a: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extLst>
                  <a:ext uri="{0D108BD9-81ED-4DB2-BD59-A6C34878D82A}">
                    <a16:rowId xmlns:a16="http://schemas.microsoft.com/office/drawing/2014/main" val="1233108125"/>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887993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HWV Locations</a:t>
            </a:r>
          </a:p>
        </p:txBody>
      </p:sp>
      <p:pic>
        <p:nvPicPr>
          <p:cNvPr id="4" name="Content Placeholder 3"/>
          <p:cNvPicPr>
            <a:picLocks noGrp="1" noChangeAspect="1"/>
          </p:cNvPicPr>
          <p:nvPr>
            <p:ph idx="1"/>
          </p:nvPr>
        </p:nvPicPr>
        <p:blipFill>
          <a:blip r:embed="rId3"/>
          <a:stretch>
            <a:fillRect/>
          </a:stretch>
        </p:blipFill>
        <p:spPr>
          <a:xfrm>
            <a:off x="2034283" y="1825624"/>
            <a:ext cx="8106310" cy="4927197"/>
          </a:xfrm>
        </p:spPr>
      </p:pic>
      <p:sp>
        <p:nvSpPr>
          <p:cNvPr id="3" name="Slide Number Placeholder 2"/>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018987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1" y="2759533"/>
            <a:ext cx="10515600" cy="1325563"/>
          </a:xfrm>
        </p:spPr>
        <p:txBody>
          <a:bodyPr/>
          <a:lstStyle/>
          <a:p>
            <a:pPr algn="ctr"/>
            <a:r>
              <a:rPr lang="en-US" dirty="0"/>
              <a:t>Questions?</a:t>
            </a:r>
          </a:p>
        </p:txBody>
      </p:sp>
      <p:sp>
        <p:nvSpPr>
          <p:cNvPr id="2" name="Slide Number Placeholder 1"/>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7607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1397567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9C862-07F2-4C2A-8532-8DB0057AC9F3}"/>
              </a:ext>
            </a:extLst>
          </p:cNvPr>
          <p:cNvSpPr>
            <a:spLocks noGrp="1"/>
          </p:cNvSpPr>
          <p:nvPr>
            <p:ph type="title"/>
          </p:nvPr>
        </p:nvSpPr>
        <p:spPr>
          <a:xfrm>
            <a:off x="838200" y="365125"/>
            <a:ext cx="10515600" cy="1391104"/>
          </a:xfrm>
        </p:spPr>
        <p:txBody>
          <a:bodyPr/>
          <a:lstStyle/>
          <a:p>
            <a:r>
              <a:rPr lang="en-US" b="1" dirty="0">
                <a:latin typeface="+mn-lt"/>
              </a:rPr>
              <a:t>	Zodiac Boats</a:t>
            </a:r>
          </a:p>
        </p:txBody>
      </p:sp>
      <p:sp>
        <p:nvSpPr>
          <p:cNvPr id="3" name="Content Placeholder 2">
            <a:extLst>
              <a:ext uri="{FF2B5EF4-FFF2-40B4-BE49-F238E27FC236}">
                <a16:creationId xmlns:a16="http://schemas.microsoft.com/office/drawing/2014/main" id="{753A4708-ED08-4A8B-80F6-97E7F7F10D62}"/>
              </a:ext>
            </a:extLst>
          </p:cNvPr>
          <p:cNvSpPr>
            <a:spLocks noGrp="1"/>
          </p:cNvSpPr>
          <p:nvPr>
            <p:ph idx="1"/>
          </p:nvPr>
        </p:nvSpPr>
        <p:spPr>
          <a:xfrm>
            <a:off x="838200" y="3218996"/>
            <a:ext cx="10515600" cy="4351338"/>
          </a:xfrm>
        </p:spPr>
        <p:txBody>
          <a:bodyPr/>
          <a:lstStyle/>
          <a:p>
            <a:pPr marL="0" indent="0">
              <a:buNone/>
            </a:pPr>
            <a:r>
              <a:rPr lang="en-US" b="1" dirty="0"/>
              <a:t>Quantity</a:t>
            </a:r>
            <a:r>
              <a:rPr lang="en-US" dirty="0"/>
              <a:t>:	4</a:t>
            </a:r>
          </a:p>
          <a:p>
            <a:pPr marL="0" indent="0">
              <a:buNone/>
            </a:pPr>
            <a:r>
              <a:rPr lang="en-US" b="1" dirty="0"/>
              <a:t>Equipment</a:t>
            </a:r>
            <a:r>
              <a:rPr lang="en-US" dirty="0"/>
              <a:t>:	</a:t>
            </a:r>
            <a:r>
              <a:rPr lang="fr-FR" dirty="0"/>
              <a:t>Zodiac F 420	</a:t>
            </a:r>
          </a:p>
          <a:p>
            <a:pPr marL="0" indent="0">
              <a:buNone/>
            </a:pPr>
            <a:r>
              <a:rPr lang="fr-FR" b="1" dirty="0" err="1"/>
              <a:t>Cost</a:t>
            </a:r>
            <a:r>
              <a:rPr lang="fr-FR" dirty="0"/>
              <a:t>:		$26,000 per unit; $104,000 total</a:t>
            </a:r>
            <a:endParaRPr lang="en-US" dirty="0"/>
          </a:p>
          <a:p>
            <a:pPr marL="0" indent="0">
              <a:buNone/>
            </a:pPr>
            <a:r>
              <a:rPr lang="en-US" b="1" dirty="0"/>
              <a:t>Purpose</a:t>
            </a:r>
            <a:r>
              <a:rPr lang="en-US" dirty="0"/>
              <a:t>:	Search &amp; Rescue</a:t>
            </a:r>
          </a:p>
          <a:p>
            <a:pPr marL="0" indent="0">
              <a:buNone/>
            </a:pPr>
            <a:r>
              <a:rPr lang="en-US" b="1" dirty="0"/>
              <a:t>Details</a:t>
            </a:r>
            <a:r>
              <a:rPr lang="en-US" dirty="0"/>
              <a:t>:	</a:t>
            </a:r>
            <a:r>
              <a:rPr lang="it-IT" dirty="0"/>
              <a:t>40HP Evinrude E40DRGL, fuel cell, trailer </a:t>
            </a:r>
            <a:endParaRPr lang="en-US" dirty="0"/>
          </a:p>
        </p:txBody>
      </p:sp>
      <p:sp>
        <p:nvSpPr>
          <p:cNvPr id="4" name="Slide Number Placeholder 3">
            <a:extLst>
              <a:ext uri="{FF2B5EF4-FFF2-40B4-BE49-F238E27FC236}">
                <a16:creationId xmlns:a16="http://schemas.microsoft.com/office/drawing/2014/main" id="{B5632274-E44B-46E4-87C7-6E301E029710}"/>
              </a:ext>
            </a:extLst>
          </p:cNvPr>
          <p:cNvSpPr>
            <a:spLocks noGrp="1"/>
          </p:cNvSpPr>
          <p:nvPr>
            <p:ph type="sldNum" sz="quarter" idx="12"/>
          </p:nvPr>
        </p:nvSpPr>
        <p:spPr/>
        <p:txBody>
          <a:bodyPr/>
          <a:lstStyle/>
          <a:p>
            <a:fld id="{BE9C3A66-1681-46BE-AE7B-324DF1847235}" type="slidenum">
              <a:rPr lang="en-US" smtClean="0"/>
              <a:t>28</a:t>
            </a:fld>
            <a:endParaRPr lang="en-US"/>
          </a:p>
        </p:txBody>
      </p:sp>
      <p:pic>
        <p:nvPicPr>
          <p:cNvPr id="6" name="Picture 5">
            <a:extLst>
              <a:ext uri="{FF2B5EF4-FFF2-40B4-BE49-F238E27FC236}">
                <a16:creationId xmlns:a16="http://schemas.microsoft.com/office/drawing/2014/main" id="{2E515FB5-3A98-4E6E-98EF-23DD1758A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21" y="876072"/>
            <a:ext cx="3657599" cy="2743200"/>
          </a:xfrm>
          <a:prstGeom prst="rect">
            <a:avLst/>
          </a:prstGeom>
          <a:ln w="28575">
            <a:solidFill>
              <a:schemeClr val="tx1"/>
            </a:solidFill>
          </a:ln>
          <a:effectLst>
            <a:outerShdw blurRad="292100" dist="139700" dir="2700000" algn="tl" rotWithShape="0">
              <a:srgbClr val="333333">
                <a:alpha val="65000"/>
              </a:srgbClr>
            </a:outerShdw>
          </a:effectLst>
        </p:spPr>
      </p:pic>
      <p:sp>
        <p:nvSpPr>
          <p:cNvPr id="5" name="Action Button: Return 4">
            <a:hlinkClick r:id="" action="ppaction://hlinkshowjump?jump=lastslideviewed" highlightClick="1"/>
          </p:cNvPr>
          <p:cNvSpPr/>
          <p:nvPr/>
        </p:nvSpPr>
        <p:spPr>
          <a:xfrm>
            <a:off x="123289" y="6356350"/>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810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B7C0-40CB-435F-AB2F-C89946866738}"/>
              </a:ext>
            </a:extLst>
          </p:cNvPr>
          <p:cNvSpPr>
            <a:spLocks noGrp="1"/>
          </p:cNvSpPr>
          <p:nvPr>
            <p:ph type="title"/>
          </p:nvPr>
        </p:nvSpPr>
        <p:spPr>
          <a:xfrm>
            <a:off x="838200" y="132897"/>
            <a:ext cx="10515600" cy="1325563"/>
          </a:xfrm>
        </p:spPr>
        <p:txBody>
          <a:bodyPr/>
          <a:lstStyle/>
          <a:p>
            <a:pPr algn="ctr"/>
            <a:r>
              <a:rPr lang="en-US" b="1" dirty="0" err="1">
                <a:latin typeface="+mn-lt"/>
              </a:rPr>
              <a:t>Evav</a:t>
            </a:r>
            <a:r>
              <a:rPr lang="en-US" b="1" dirty="0">
                <a:latin typeface="+mn-lt"/>
              </a:rPr>
              <a:t> Boats w/Trailer</a:t>
            </a:r>
          </a:p>
        </p:txBody>
      </p:sp>
      <p:sp>
        <p:nvSpPr>
          <p:cNvPr id="3" name="Content Placeholder 2">
            <a:extLst>
              <a:ext uri="{FF2B5EF4-FFF2-40B4-BE49-F238E27FC236}">
                <a16:creationId xmlns:a16="http://schemas.microsoft.com/office/drawing/2014/main" id="{71E96D28-2A46-430E-8F75-FBD417B438C5}"/>
              </a:ext>
            </a:extLst>
          </p:cNvPr>
          <p:cNvSpPr>
            <a:spLocks noGrp="1"/>
          </p:cNvSpPr>
          <p:nvPr>
            <p:ph idx="1"/>
          </p:nvPr>
        </p:nvSpPr>
        <p:spPr>
          <a:xfrm>
            <a:off x="838200" y="3872139"/>
            <a:ext cx="10515600" cy="4351338"/>
          </a:xfrm>
        </p:spPr>
        <p:txBody>
          <a:bodyPr/>
          <a:lstStyle/>
          <a:p>
            <a:pPr marL="0" indent="0">
              <a:buNone/>
            </a:pPr>
            <a:r>
              <a:rPr lang="en-US" b="1" dirty="0"/>
              <a:t>Quantity</a:t>
            </a:r>
            <a:r>
              <a:rPr lang="en-US" dirty="0"/>
              <a:t>:	10</a:t>
            </a:r>
          </a:p>
          <a:p>
            <a:pPr marL="0" indent="0">
              <a:buNone/>
            </a:pPr>
            <a:r>
              <a:rPr lang="en-US" b="1" dirty="0"/>
              <a:t>Equipment</a:t>
            </a:r>
            <a:r>
              <a:rPr lang="en-US" dirty="0"/>
              <a:t>:	</a:t>
            </a:r>
            <a:r>
              <a:rPr lang="fr-FR" dirty="0"/>
              <a:t>1673-X2™ GEN2, 40hp </a:t>
            </a:r>
            <a:r>
              <a:rPr lang="fr-FR" dirty="0" err="1"/>
              <a:t>Evinrude</a:t>
            </a:r>
            <a:r>
              <a:rPr lang="fr-FR" dirty="0"/>
              <a:t>, </a:t>
            </a:r>
            <a:r>
              <a:rPr lang="fr-FR" dirty="0" err="1"/>
              <a:t>TwinTransport</a:t>
            </a:r>
            <a:r>
              <a:rPr lang="fr-FR" dirty="0"/>
              <a:t> </a:t>
            </a:r>
          </a:p>
          <a:p>
            <a:pPr marL="0" indent="0">
              <a:buNone/>
            </a:pPr>
            <a:r>
              <a:rPr lang="fr-FR" b="1" dirty="0" err="1"/>
              <a:t>Cost</a:t>
            </a:r>
            <a:r>
              <a:rPr lang="fr-FR" dirty="0"/>
              <a:t>:		$21,300 per unit; $213,000 total</a:t>
            </a:r>
            <a:endParaRPr lang="en-US" dirty="0"/>
          </a:p>
          <a:p>
            <a:pPr marL="0" indent="0">
              <a:buNone/>
            </a:pPr>
            <a:r>
              <a:rPr lang="en-US" b="1" dirty="0"/>
              <a:t>Purpose</a:t>
            </a:r>
            <a:r>
              <a:rPr lang="en-US" dirty="0"/>
              <a:t>:	Search &amp; Rescue</a:t>
            </a:r>
          </a:p>
          <a:p>
            <a:pPr marL="0" indent="0">
              <a:buNone/>
            </a:pPr>
            <a:r>
              <a:rPr lang="en-US" b="1" dirty="0"/>
              <a:t>Details</a:t>
            </a:r>
            <a:r>
              <a:rPr lang="en-US" dirty="0"/>
              <a:t>:	</a:t>
            </a:r>
            <a:r>
              <a:rPr lang="it-IT" dirty="0"/>
              <a:t>10 Boats w/motors, 5 Trailers  </a:t>
            </a:r>
            <a:endParaRPr lang="en-US" dirty="0"/>
          </a:p>
          <a:p>
            <a:endParaRPr lang="en-US" dirty="0"/>
          </a:p>
        </p:txBody>
      </p:sp>
      <p:sp>
        <p:nvSpPr>
          <p:cNvPr id="4" name="Slide Number Placeholder 3">
            <a:extLst>
              <a:ext uri="{FF2B5EF4-FFF2-40B4-BE49-F238E27FC236}">
                <a16:creationId xmlns:a16="http://schemas.microsoft.com/office/drawing/2014/main" id="{43CB623F-5381-4FB1-82DF-6FF961C77A3F}"/>
              </a:ext>
            </a:extLst>
          </p:cNvPr>
          <p:cNvSpPr>
            <a:spLocks noGrp="1"/>
          </p:cNvSpPr>
          <p:nvPr>
            <p:ph type="sldNum" sz="quarter" idx="12"/>
          </p:nvPr>
        </p:nvSpPr>
        <p:spPr/>
        <p:txBody>
          <a:bodyPr/>
          <a:lstStyle/>
          <a:p>
            <a:fld id="{BE9C3A66-1681-46BE-AE7B-324DF1847235}" type="slidenum">
              <a:rPr lang="en-US" smtClean="0"/>
              <a:t>29</a:t>
            </a:fld>
            <a:endParaRPr lang="en-US"/>
          </a:p>
        </p:txBody>
      </p:sp>
      <p:pic>
        <p:nvPicPr>
          <p:cNvPr id="6" name="Picture 5">
            <a:extLst>
              <a:ext uri="{FF2B5EF4-FFF2-40B4-BE49-F238E27FC236}">
                <a16:creationId xmlns:a16="http://schemas.microsoft.com/office/drawing/2014/main" id="{4D4A0196-3FCA-415D-820F-425B6CE1F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8946" y="1458460"/>
            <a:ext cx="6965718" cy="2743200"/>
          </a:xfrm>
          <a:prstGeom prst="rect">
            <a:avLst/>
          </a:prstGeom>
          <a:ln w="28575">
            <a:solidFill>
              <a:schemeClr val="tx1"/>
            </a:solidFill>
          </a:ln>
          <a:effectLst>
            <a:outerShdw blurRad="292100" dist="139700" dir="2700000" algn="tl" rotWithShape="0">
              <a:srgbClr val="333333">
                <a:alpha val="65000"/>
              </a:srgbClr>
            </a:outerShdw>
          </a:effectLst>
        </p:spPr>
      </p:pic>
      <p:sp>
        <p:nvSpPr>
          <p:cNvPr id="7" name="Action Button: Return 6">
            <a:hlinkClick r:id="" action="ppaction://hlinkshowjump?jump=lastslideviewed" highlightClick="1"/>
          </p:cNvPr>
          <p:cNvSpPr/>
          <p:nvPr/>
        </p:nvSpPr>
        <p:spPr>
          <a:xfrm>
            <a:off x="314217" y="5968701"/>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2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Fleet</a:t>
            </a:r>
          </a:p>
        </p:txBody>
      </p:sp>
      <p:pic>
        <p:nvPicPr>
          <p:cNvPr id="5" name="Content Placeholder 4"/>
          <p:cNvPicPr>
            <a:picLocks noGrp="1" noChangeAspect="1"/>
          </p:cNvPicPr>
          <p:nvPr>
            <p:ph idx="1"/>
          </p:nvPr>
        </p:nvPicPr>
        <p:blipFill>
          <a:blip r:embed="rId3"/>
          <a:stretch>
            <a:fillRect/>
          </a:stretch>
        </p:blipFill>
        <p:spPr>
          <a:xfrm>
            <a:off x="1651410" y="4746661"/>
            <a:ext cx="4258958" cy="1959120"/>
          </a:xfrm>
        </p:spPr>
      </p:pic>
      <p:pic>
        <p:nvPicPr>
          <p:cNvPr id="6" name="Picture 5"/>
          <p:cNvPicPr>
            <a:picLocks noChangeAspect="1"/>
          </p:cNvPicPr>
          <p:nvPr/>
        </p:nvPicPr>
        <p:blipFill>
          <a:blip r:embed="rId4"/>
          <a:stretch>
            <a:fillRect/>
          </a:stretch>
        </p:blipFill>
        <p:spPr>
          <a:xfrm>
            <a:off x="6716538" y="4496130"/>
            <a:ext cx="3367088" cy="2209651"/>
          </a:xfrm>
          <a:prstGeom prst="rect">
            <a:avLst/>
          </a:prstGeom>
        </p:spPr>
      </p:pic>
      <p:pic>
        <p:nvPicPr>
          <p:cNvPr id="7" name="Picture 6"/>
          <p:cNvPicPr>
            <a:picLocks noChangeAspect="1"/>
          </p:cNvPicPr>
          <p:nvPr/>
        </p:nvPicPr>
        <p:blipFill>
          <a:blip r:embed="rId5"/>
          <a:stretch>
            <a:fillRect/>
          </a:stretch>
        </p:blipFill>
        <p:spPr>
          <a:xfrm>
            <a:off x="6828682" y="1238841"/>
            <a:ext cx="4337803" cy="3253352"/>
          </a:xfrm>
          <a:prstGeom prst="rect">
            <a:avLst/>
          </a:prstGeom>
        </p:spPr>
      </p:pic>
      <p:pic>
        <p:nvPicPr>
          <p:cNvPr id="8" name="Picture 7"/>
          <p:cNvPicPr>
            <a:picLocks noChangeAspect="1"/>
          </p:cNvPicPr>
          <p:nvPr/>
        </p:nvPicPr>
        <p:blipFill>
          <a:blip r:embed="rId6"/>
          <a:stretch>
            <a:fillRect/>
          </a:stretch>
        </p:blipFill>
        <p:spPr>
          <a:xfrm>
            <a:off x="952933" y="1314703"/>
            <a:ext cx="5648872" cy="3177490"/>
          </a:xfrm>
          <a:prstGeom prst="rect">
            <a:avLst/>
          </a:prstGeom>
        </p:spPr>
      </p:pic>
      <p:sp>
        <p:nvSpPr>
          <p:cNvPr id="3" name="Slide Number Placeholder 2"/>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62164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5A61-F7A6-48BC-A03F-AD8BA7B97A31}"/>
              </a:ext>
            </a:extLst>
          </p:cNvPr>
          <p:cNvSpPr>
            <a:spLocks noGrp="1"/>
          </p:cNvSpPr>
          <p:nvPr>
            <p:ph type="title"/>
          </p:nvPr>
        </p:nvSpPr>
        <p:spPr/>
        <p:txBody>
          <a:bodyPr/>
          <a:lstStyle/>
          <a:p>
            <a:pPr algn="ctr"/>
            <a:r>
              <a:rPr lang="en-US" b="1" dirty="0">
                <a:latin typeface="+mn-lt"/>
              </a:rPr>
              <a:t>Highwater Vehicles</a:t>
            </a:r>
          </a:p>
        </p:txBody>
      </p:sp>
      <p:sp>
        <p:nvSpPr>
          <p:cNvPr id="3" name="Content Placeholder 2">
            <a:extLst>
              <a:ext uri="{FF2B5EF4-FFF2-40B4-BE49-F238E27FC236}">
                <a16:creationId xmlns:a16="http://schemas.microsoft.com/office/drawing/2014/main" id="{947F2F75-3ED5-456B-B243-45E7EA399BF5}"/>
              </a:ext>
            </a:extLst>
          </p:cNvPr>
          <p:cNvSpPr>
            <a:spLocks noGrp="1"/>
          </p:cNvSpPr>
          <p:nvPr>
            <p:ph idx="1"/>
          </p:nvPr>
        </p:nvSpPr>
        <p:spPr>
          <a:xfrm>
            <a:off x="838200" y="1451429"/>
            <a:ext cx="10515600" cy="4572000"/>
          </a:xfrm>
        </p:spPr>
        <p:txBody>
          <a:bodyPr>
            <a:normAutofit fontScale="92500" lnSpcReduction="10000"/>
          </a:bodyPr>
          <a:lstStyle/>
          <a:p>
            <a:pPr marL="0" indent="0" algn="ctr">
              <a:buNone/>
            </a:pPr>
            <a:r>
              <a:rPr lang="en-US" dirty="0"/>
              <a:t> </a:t>
            </a:r>
          </a:p>
          <a:p>
            <a:pPr marL="0" indent="0">
              <a:buNone/>
            </a:pPr>
            <a:r>
              <a:rPr lang="en-US" b="1" dirty="0"/>
              <a:t>Quantity</a:t>
            </a:r>
            <a:r>
              <a:rPr lang="en-US" dirty="0"/>
              <a:t>:	7</a:t>
            </a:r>
          </a:p>
          <a:p>
            <a:pPr marL="0" indent="0">
              <a:buNone/>
            </a:pPr>
            <a:r>
              <a:rPr lang="en-US" b="1" dirty="0"/>
              <a:t>Equipment</a:t>
            </a:r>
            <a:r>
              <a:rPr lang="en-US" dirty="0"/>
              <a:t>:	</a:t>
            </a:r>
            <a:r>
              <a:rPr lang="fr-FR" dirty="0"/>
              <a:t>HWV-M923 A2 5 Ton 6X6	</a:t>
            </a:r>
          </a:p>
          <a:p>
            <a:pPr marL="0" indent="0">
              <a:buNone/>
            </a:pPr>
            <a:r>
              <a:rPr lang="fr-FR" b="1" dirty="0" err="1"/>
              <a:t>Cost</a:t>
            </a:r>
            <a:r>
              <a:rPr lang="fr-FR" dirty="0"/>
              <a:t>:		$82,000 per unit; $574,000 total</a:t>
            </a:r>
          </a:p>
          <a:p>
            <a:pPr marL="0" indent="0">
              <a:buNone/>
            </a:pPr>
            <a:r>
              <a:rPr lang="en-US" b="1" dirty="0"/>
              <a:t>Specs</a:t>
            </a:r>
            <a:r>
              <a:rPr lang="en-US" dirty="0"/>
              <a:t>:		Available through Fleet</a:t>
            </a:r>
          </a:p>
          <a:p>
            <a:pPr marL="0" indent="0">
              <a:buNone/>
            </a:pPr>
            <a:r>
              <a:rPr lang="en-US" b="1" dirty="0"/>
              <a:t>Purpose</a:t>
            </a:r>
            <a:r>
              <a:rPr lang="en-US" dirty="0"/>
              <a:t>:	Highwater Rescue / Member Mobility</a:t>
            </a:r>
          </a:p>
          <a:p>
            <a:pPr marL="0" indent="0">
              <a:buNone/>
            </a:pPr>
            <a:r>
              <a:rPr lang="en-US" b="1" dirty="0"/>
              <a:t>Details</a:t>
            </a:r>
            <a:r>
              <a:rPr lang="en-US" dirty="0"/>
              <a:t>:	1 Unit per quadrant, plus 4 additional </a:t>
            </a:r>
          </a:p>
          <a:p>
            <a:pPr marL="0" indent="0">
              <a:buNone/>
            </a:pPr>
            <a:r>
              <a:rPr lang="en-US" dirty="0"/>
              <a:t>		Proposed Stations: 5*,21,25,29,41,58,73,102 </a:t>
            </a:r>
          </a:p>
          <a:p>
            <a:pPr marL="0" indent="0">
              <a:buNone/>
            </a:pPr>
            <a:endParaRPr lang="en-US" dirty="0"/>
          </a:p>
          <a:p>
            <a:pPr marL="0" indent="0">
              <a:buNone/>
            </a:pPr>
            <a:r>
              <a:rPr lang="en-US" dirty="0"/>
              <a:t>*Station 5 HWV already in service/purchase by Council Member Stardig </a:t>
            </a:r>
          </a:p>
        </p:txBody>
      </p:sp>
      <p:pic>
        <p:nvPicPr>
          <p:cNvPr id="6" name="Picture 5">
            <a:extLst>
              <a:ext uri="{FF2B5EF4-FFF2-40B4-BE49-F238E27FC236}">
                <a16:creationId xmlns:a16="http://schemas.microsoft.com/office/drawing/2014/main" id="{8FDBF7FB-CF9B-4FA4-8AF2-4AD1D9DDD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343" y="1985396"/>
            <a:ext cx="3251200" cy="1828800"/>
          </a:xfrm>
          <a:prstGeom prst="rect">
            <a:avLst/>
          </a:prstGeom>
          <a:ln w="28575">
            <a:solidFill>
              <a:schemeClr val="tx1"/>
            </a:solid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C3FD2E91-248A-4192-B345-E8DF4EAA61EC}"/>
              </a:ext>
            </a:extLst>
          </p:cNvPr>
          <p:cNvSpPr>
            <a:spLocks noGrp="1"/>
          </p:cNvSpPr>
          <p:nvPr>
            <p:ph type="sldNum" sz="quarter" idx="12"/>
          </p:nvPr>
        </p:nvSpPr>
        <p:spPr/>
        <p:txBody>
          <a:bodyPr/>
          <a:lstStyle/>
          <a:p>
            <a:fld id="{BE9C3A66-1681-46BE-AE7B-324DF1847235}" type="slidenum">
              <a:rPr lang="en-US" smtClean="0"/>
              <a:t>30</a:t>
            </a:fld>
            <a:endParaRPr lang="en-US"/>
          </a:p>
        </p:txBody>
      </p:sp>
      <p:sp>
        <p:nvSpPr>
          <p:cNvPr id="8" name="Action Button: Return 7">
            <a:hlinkClick r:id="" action="ppaction://hlinkshowjump?jump=lastslideviewed" highlightClick="1"/>
          </p:cNvPr>
          <p:cNvSpPr/>
          <p:nvPr/>
        </p:nvSpPr>
        <p:spPr>
          <a:xfrm>
            <a:off x="314217" y="5635780"/>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04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BC6B-FCAB-469A-8322-18411D6EB79F}"/>
              </a:ext>
            </a:extLst>
          </p:cNvPr>
          <p:cNvSpPr>
            <a:spLocks noGrp="1"/>
          </p:cNvSpPr>
          <p:nvPr>
            <p:ph type="title"/>
          </p:nvPr>
        </p:nvSpPr>
        <p:spPr/>
        <p:txBody>
          <a:bodyPr/>
          <a:lstStyle/>
          <a:p>
            <a:pPr algn="ctr"/>
            <a:r>
              <a:rPr lang="en-US" b="1" dirty="0" err="1">
                <a:latin typeface="+mn-lt"/>
              </a:rPr>
              <a:t>Waverunners</a:t>
            </a:r>
            <a:endParaRPr lang="en-US" b="1" dirty="0">
              <a:latin typeface="+mn-lt"/>
            </a:endParaRPr>
          </a:p>
        </p:txBody>
      </p:sp>
      <p:sp>
        <p:nvSpPr>
          <p:cNvPr id="3" name="Content Placeholder 2">
            <a:extLst>
              <a:ext uri="{FF2B5EF4-FFF2-40B4-BE49-F238E27FC236}">
                <a16:creationId xmlns:a16="http://schemas.microsoft.com/office/drawing/2014/main" id="{631B4E14-8539-4AD7-8A4A-8487E01080AA}"/>
              </a:ext>
            </a:extLst>
          </p:cNvPr>
          <p:cNvSpPr>
            <a:spLocks noGrp="1"/>
          </p:cNvSpPr>
          <p:nvPr>
            <p:ph idx="1"/>
          </p:nvPr>
        </p:nvSpPr>
        <p:spPr>
          <a:xfrm>
            <a:off x="838200" y="4194629"/>
            <a:ext cx="10515600" cy="1982334"/>
          </a:xfrm>
        </p:spPr>
        <p:txBody>
          <a:bodyPr>
            <a:normAutofit lnSpcReduction="10000"/>
          </a:bodyPr>
          <a:lstStyle/>
          <a:p>
            <a:pPr marL="0" indent="0">
              <a:buNone/>
            </a:pPr>
            <a:r>
              <a:rPr lang="en-US" b="1" dirty="0"/>
              <a:t>Quantity</a:t>
            </a:r>
            <a:r>
              <a:rPr lang="en-US" dirty="0"/>
              <a:t>:	4 </a:t>
            </a:r>
            <a:r>
              <a:rPr lang="en-US" dirty="0" err="1"/>
              <a:t>Waverunners</a:t>
            </a:r>
            <a:r>
              <a:rPr lang="en-US" dirty="0"/>
              <a:t>, 2 Double Trailers</a:t>
            </a:r>
          </a:p>
          <a:p>
            <a:pPr marL="0" indent="0">
              <a:buNone/>
            </a:pPr>
            <a:r>
              <a:rPr lang="en-US" b="1" dirty="0"/>
              <a:t>Equipment</a:t>
            </a:r>
            <a:r>
              <a:rPr lang="en-US" dirty="0"/>
              <a:t>:	</a:t>
            </a:r>
            <a:r>
              <a:rPr lang="fr-FR" dirty="0"/>
              <a:t>Yamaha EX Sport</a:t>
            </a:r>
          </a:p>
          <a:p>
            <a:pPr marL="0" indent="0">
              <a:buNone/>
            </a:pPr>
            <a:r>
              <a:rPr lang="fr-FR" b="1" dirty="0" err="1"/>
              <a:t>Cost</a:t>
            </a:r>
            <a:r>
              <a:rPr lang="fr-FR" dirty="0"/>
              <a:t>:		$7,700 per unit; $2,500 per trailer; $35,800 total</a:t>
            </a:r>
            <a:endParaRPr lang="en-US" dirty="0"/>
          </a:p>
          <a:p>
            <a:pPr marL="0" indent="0">
              <a:buNone/>
            </a:pPr>
            <a:r>
              <a:rPr lang="en-US" b="1" dirty="0"/>
              <a:t>Purpose</a:t>
            </a:r>
            <a:r>
              <a:rPr lang="en-US" dirty="0"/>
              <a:t>:	Search &amp; Rescue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7F3C9DB-76E4-48D7-A3FF-204561E0E876}"/>
              </a:ext>
            </a:extLst>
          </p:cNvPr>
          <p:cNvSpPr>
            <a:spLocks noGrp="1"/>
          </p:cNvSpPr>
          <p:nvPr>
            <p:ph type="sldNum" sz="quarter" idx="12"/>
          </p:nvPr>
        </p:nvSpPr>
        <p:spPr/>
        <p:txBody>
          <a:bodyPr/>
          <a:lstStyle/>
          <a:p>
            <a:fld id="{BE9C3A66-1681-46BE-AE7B-324DF1847235}" type="slidenum">
              <a:rPr lang="en-US" smtClean="0"/>
              <a:t>31</a:t>
            </a:fld>
            <a:endParaRPr lang="en-US"/>
          </a:p>
        </p:txBody>
      </p:sp>
      <p:pic>
        <p:nvPicPr>
          <p:cNvPr id="6" name="Picture 5">
            <a:extLst>
              <a:ext uri="{FF2B5EF4-FFF2-40B4-BE49-F238E27FC236}">
                <a16:creationId xmlns:a16="http://schemas.microsoft.com/office/drawing/2014/main" id="{EE3B0443-C077-4C0C-9549-800C2B621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900" y="1569584"/>
            <a:ext cx="5715000" cy="2238375"/>
          </a:xfrm>
          <a:prstGeom prst="rect">
            <a:avLst/>
          </a:prstGeom>
        </p:spPr>
      </p:pic>
      <p:sp>
        <p:nvSpPr>
          <p:cNvPr id="7" name="Action Button: Return 6">
            <a:hlinkClick r:id="" action="ppaction://hlinkshowjump?jump=lastslideviewed" highlightClick="1"/>
          </p:cNvPr>
          <p:cNvSpPr/>
          <p:nvPr/>
        </p:nvSpPr>
        <p:spPr>
          <a:xfrm>
            <a:off x="314217" y="5789314"/>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26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AF3FD-4A9B-4A78-B79B-989CE545CF82}"/>
              </a:ext>
            </a:extLst>
          </p:cNvPr>
          <p:cNvSpPr>
            <a:spLocks noGrp="1"/>
          </p:cNvSpPr>
          <p:nvPr>
            <p:ph type="title"/>
          </p:nvPr>
        </p:nvSpPr>
        <p:spPr>
          <a:xfrm>
            <a:off x="-1982724" y="789439"/>
            <a:ext cx="10515600" cy="1325563"/>
          </a:xfrm>
        </p:spPr>
        <p:txBody>
          <a:bodyPr/>
          <a:lstStyle/>
          <a:p>
            <a:pPr algn="ctr"/>
            <a:r>
              <a:rPr lang="en-US" b="1" dirty="0">
                <a:latin typeface="+mn-lt"/>
              </a:rPr>
              <a:t>Prime Movers</a:t>
            </a:r>
          </a:p>
        </p:txBody>
      </p:sp>
      <p:sp>
        <p:nvSpPr>
          <p:cNvPr id="3" name="Content Placeholder 2">
            <a:extLst>
              <a:ext uri="{FF2B5EF4-FFF2-40B4-BE49-F238E27FC236}">
                <a16:creationId xmlns:a16="http://schemas.microsoft.com/office/drawing/2014/main" id="{ED27A0EC-EAFE-4567-876B-F4348C9F624C}"/>
              </a:ext>
            </a:extLst>
          </p:cNvPr>
          <p:cNvSpPr>
            <a:spLocks noGrp="1"/>
          </p:cNvSpPr>
          <p:nvPr>
            <p:ph idx="1"/>
          </p:nvPr>
        </p:nvSpPr>
        <p:spPr>
          <a:xfrm>
            <a:off x="838200" y="3820431"/>
            <a:ext cx="10976429" cy="3037569"/>
          </a:xfrm>
        </p:spPr>
        <p:txBody>
          <a:bodyPr/>
          <a:lstStyle/>
          <a:p>
            <a:pPr marL="0" indent="0">
              <a:buNone/>
            </a:pPr>
            <a:r>
              <a:rPr lang="en-US" b="1" dirty="0"/>
              <a:t>Quantity</a:t>
            </a:r>
            <a:r>
              <a:rPr lang="en-US" dirty="0"/>
              <a:t>:	6</a:t>
            </a:r>
          </a:p>
          <a:p>
            <a:pPr marL="0" indent="0">
              <a:buNone/>
            </a:pPr>
            <a:r>
              <a:rPr lang="en-US" b="1" dirty="0"/>
              <a:t>Equipment</a:t>
            </a:r>
            <a:r>
              <a:rPr lang="en-US" dirty="0"/>
              <a:t>:	</a:t>
            </a:r>
            <a:r>
              <a:rPr lang="fr-FR" dirty="0"/>
              <a:t>Ford F-250 4x4 w/Camper Shell, Slide-out, &amp; Winch</a:t>
            </a:r>
          </a:p>
          <a:p>
            <a:pPr marL="0" indent="0">
              <a:buNone/>
            </a:pPr>
            <a:r>
              <a:rPr lang="fr-FR" b="1" dirty="0" err="1"/>
              <a:t>Cost</a:t>
            </a:r>
            <a:r>
              <a:rPr lang="fr-FR" dirty="0"/>
              <a:t>:		$80,000 per unit; $480,000 total</a:t>
            </a:r>
            <a:endParaRPr lang="en-US" dirty="0"/>
          </a:p>
          <a:p>
            <a:pPr marL="0" indent="0">
              <a:buNone/>
            </a:pPr>
            <a:r>
              <a:rPr lang="en-US" b="1" dirty="0"/>
              <a:t>Purpose</a:t>
            </a:r>
            <a:r>
              <a:rPr lang="en-US" dirty="0"/>
              <a:t>:	Deploy Zodiac and Evac Boats</a:t>
            </a:r>
          </a:p>
          <a:p>
            <a:pPr marL="0" indent="0">
              <a:buNone/>
            </a:pPr>
            <a:r>
              <a:rPr lang="en-US" b="1" dirty="0"/>
              <a:t>Details</a:t>
            </a:r>
            <a:r>
              <a:rPr lang="en-US" dirty="0"/>
              <a:t>:	</a:t>
            </a:r>
            <a:r>
              <a:rPr lang="it-IT" dirty="0"/>
              <a:t>3 units for Zodiacs, 4 units for Evac, 3 units for existing units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F44CAC5-C1FD-4F7D-8532-0FBC1774AE37}"/>
              </a:ext>
            </a:extLst>
          </p:cNvPr>
          <p:cNvSpPr>
            <a:spLocks noGrp="1"/>
          </p:cNvSpPr>
          <p:nvPr>
            <p:ph type="sldNum" sz="quarter" idx="12"/>
          </p:nvPr>
        </p:nvSpPr>
        <p:spPr/>
        <p:txBody>
          <a:bodyPr/>
          <a:lstStyle/>
          <a:p>
            <a:fld id="{BE9C3A66-1681-46BE-AE7B-324DF1847235}" type="slidenum">
              <a:rPr lang="en-US" smtClean="0"/>
              <a:t>32</a:t>
            </a:fld>
            <a:endParaRPr lang="en-US"/>
          </a:p>
        </p:txBody>
      </p:sp>
      <p:pic>
        <p:nvPicPr>
          <p:cNvPr id="6" name="Picture 5">
            <a:extLst>
              <a:ext uri="{FF2B5EF4-FFF2-40B4-BE49-F238E27FC236}">
                <a16:creationId xmlns:a16="http://schemas.microsoft.com/office/drawing/2014/main" id="{6CB30395-368A-4994-AD31-AB715C50A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09574"/>
            <a:ext cx="4873752" cy="3657600"/>
          </a:xfrm>
          <a:prstGeom prst="rect">
            <a:avLst/>
          </a:prstGeom>
        </p:spPr>
      </p:pic>
      <p:sp>
        <p:nvSpPr>
          <p:cNvPr id="7" name="Action Button: Return 6">
            <a:hlinkClick r:id="" action="ppaction://hlinkshowjump?jump=lastslideviewed" highlightClick="1"/>
          </p:cNvPr>
          <p:cNvSpPr/>
          <p:nvPr/>
        </p:nvSpPr>
        <p:spPr>
          <a:xfrm>
            <a:off x="314217" y="5968701"/>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07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3176-88F7-4CF7-851C-583C22A4DDF8}"/>
              </a:ext>
            </a:extLst>
          </p:cNvPr>
          <p:cNvSpPr>
            <a:spLocks noGrp="1"/>
          </p:cNvSpPr>
          <p:nvPr>
            <p:ph type="title"/>
          </p:nvPr>
        </p:nvSpPr>
        <p:spPr>
          <a:xfrm>
            <a:off x="838200" y="140267"/>
            <a:ext cx="10515600" cy="1325563"/>
          </a:xfrm>
        </p:spPr>
        <p:txBody>
          <a:bodyPr/>
          <a:lstStyle/>
          <a:p>
            <a:pPr algn="ctr"/>
            <a:r>
              <a:rPr lang="en-US" b="1" dirty="0">
                <a:latin typeface="+mn-lt"/>
              </a:rPr>
              <a:t>Personal Floatation Devices</a:t>
            </a:r>
          </a:p>
        </p:txBody>
      </p:sp>
      <p:sp>
        <p:nvSpPr>
          <p:cNvPr id="3" name="Content Placeholder 2">
            <a:extLst>
              <a:ext uri="{FF2B5EF4-FFF2-40B4-BE49-F238E27FC236}">
                <a16:creationId xmlns:a16="http://schemas.microsoft.com/office/drawing/2014/main" id="{6B4CD478-1236-4038-8123-F5D2DA54D60E}"/>
              </a:ext>
            </a:extLst>
          </p:cNvPr>
          <p:cNvSpPr>
            <a:spLocks noGrp="1"/>
          </p:cNvSpPr>
          <p:nvPr>
            <p:ph idx="1"/>
          </p:nvPr>
        </p:nvSpPr>
        <p:spPr>
          <a:xfrm>
            <a:off x="838200" y="1989478"/>
            <a:ext cx="10515600" cy="4351338"/>
          </a:xfrm>
        </p:spPr>
        <p:txBody>
          <a:bodyPr/>
          <a:lstStyle/>
          <a:p>
            <a:pPr marL="0" indent="0">
              <a:buNone/>
            </a:pPr>
            <a:r>
              <a:rPr lang="en-US" b="1" u="sng" dirty="0"/>
              <a:t>Rescuer Personal Floatation Device (Type 5)</a:t>
            </a:r>
          </a:p>
          <a:p>
            <a:pPr marL="0" indent="0">
              <a:buNone/>
            </a:pPr>
            <a:r>
              <a:rPr lang="en-US" b="1" dirty="0"/>
              <a:t>Units:</a:t>
            </a:r>
            <a:r>
              <a:rPr lang="en-US" dirty="0"/>
              <a:t> 50</a:t>
            </a:r>
          </a:p>
          <a:p>
            <a:pPr marL="0" indent="0">
              <a:buNone/>
            </a:pPr>
            <a:endParaRPr lang="en-US" dirty="0"/>
          </a:p>
          <a:p>
            <a:pPr marL="0" indent="0">
              <a:buNone/>
            </a:pPr>
            <a:r>
              <a:rPr lang="en-US" b="1" u="sng" dirty="0"/>
              <a:t>Victim Personal Floatation Device (Type 2)</a:t>
            </a:r>
          </a:p>
          <a:p>
            <a:pPr marL="0" indent="0">
              <a:buNone/>
            </a:pPr>
            <a:r>
              <a:rPr lang="en-US" b="1" dirty="0"/>
              <a:t>Units: </a:t>
            </a:r>
            <a:r>
              <a:rPr lang="en-US" dirty="0"/>
              <a:t>100		</a:t>
            </a:r>
          </a:p>
          <a:p>
            <a:pPr marL="0" indent="0">
              <a:buNone/>
            </a:pPr>
            <a:endParaRPr lang="en-US" b="1" dirty="0"/>
          </a:p>
          <a:p>
            <a:pPr marL="0" indent="0">
              <a:buNone/>
            </a:pPr>
            <a:r>
              <a:rPr lang="en-US" b="1" dirty="0"/>
              <a:t>Total: </a:t>
            </a:r>
            <a:r>
              <a:rPr lang="en-US" dirty="0"/>
              <a:t>$5,300</a:t>
            </a:r>
          </a:p>
        </p:txBody>
      </p:sp>
      <p:sp>
        <p:nvSpPr>
          <p:cNvPr id="4" name="Slide Number Placeholder 3">
            <a:extLst>
              <a:ext uri="{FF2B5EF4-FFF2-40B4-BE49-F238E27FC236}">
                <a16:creationId xmlns:a16="http://schemas.microsoft.com/office/drawing/2014/main" id="{E39F7D30-9092-40D6-9F49-74205DE02172}"/>
              </a:ext>
            </a:extLst>
          </p:cNvPr>
          <p:cNvSpPr>
            <a:spLocks noGrp="1"/>
          </p:cNvSpPr>
          <p:nvPr>
            <p:ph type="sldNum" sz="quarter" idx="12"/>
          </p:nvPr>
        </p:nvSpPr>
        <p:spPr/>
        <p:txBody>
          <a:bodyPr/>
          <a:lstStyle/>
          <a:p>
            <a:fld id="{BE9C3A66-1681-46BE-AE7B-324DF1847235}" type="slidenum">
              <a:rPr lang="en-US" smtClean="0"/>
              <a:t>33</a:t>
            </a:fld>
            <a:endParaRPr lang="en-US"/>
          </a:p>
        </p:txBody>
      </p:sp>
      <p:pic>
        <p:nvPicPr>
          <p:cNvPr id="8" name="Picture 7">
            <a:extLst>
              <a:ext uri="{FF2B5EF4-FFF2-40B4-BE49-F238E27FC236}">
                <a16:creationId xmlns:a16="http://schemas.microsoft.com/office/drawing/2014/main" id="{99D1371A-A665-475C-93DA-9D032BF62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298" y="4194628"/>
            <a:ext cx="1165902" cy="18288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3F4DD2D-F543-4CEC-8959-551B764D3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394" y="1646238"/>
            <a:ext cx="1485709" cy="1828800"/>
          </a:xfrm>
          <a:prstGeom prst="rect">
            <a:avLst/>
          </a:prstGeom>
          <a:ln>
            <a:noFill/>
          </a:ln>
          <a:effectLst>
            <a:outerShdw blurRad="292100" dist="139700" dir="2700000" algn="tl" rotWithShape="0">
              <a:srgbClr val="333333">
                <a:alpha val="65000"/>
              </a:srgbClr>
            </a:outerShdw>
          </a:effectLst>
        </p:spPr>
      </p:pic>
      <p:sp>
        <p:nvSpPr>
          <p:cNvPr id="7" name="Action Button: Return 6">
            <a:hlinkClick r:id="" action="ppaction://hlinkshowjump?jump=lastslideviewed" highlightClick="1"/>
          </p:cNvPr>
          <p:cNvSpPr/>
          <p:nvPr/>
        </p:nvSpPr>
        <p:spPr>
          <a:xfrm>
            <a:off x="314217" y="5635779"/>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24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B0BD-919A-4B8B-9F21-00E8F0C71BFB}"/>
              </a:ext>
            </a:extLst>
          </p:cNvPr>
          <p:cNvSpPr>
            <a:spLocks noGrp="1"/>
          </p:cNvSpPr>
          <p:nvPr>
            <p:ph type="title"/>
          </p:nvPr>
        </p:nvSpPr>
        <p:spPr/>
        <p:txBody>
          <a:bodyPr/>
          <a:lstStyle/>
          <a:p>
            <a:pPr algn="ctr"/>
            <a:r>
              <a:rPr lang="en-US" b="1" dirty="0">
                <a:latin typeface="+mn-lt"/>
              </a:rPr>
              <a:t>Public Safety Drone</a:t>
            </a:r>
          </a:p>
        </p:txBody>
      </p:sp>
      <p:sp>
        <p:nvSpPr>
          <p:cNvPr id="3" name="Content Placeholder 2">
            <a:extLst>
              <a:ext uri="{FF2B5EF4-FFF2-40B4-BE49-F238E27FC236}">
                <a16:creationId xmlns:a16="http://schemas.microsoft.com/office/drawing/2014/main" id="{AD2B3236-0E13-4472-AE43-6CCA6C4D9F01}"/>
              </a:ext>
            </a:extLst>
          </p:cNvPr>
          <p:cNvSpPr>
            <a:spLocks noGrp="1"/>
          </p:cNvSpPr>
          <p:nvPr>
            <p:ph idx="1"/>
          </p:nvPr>
        </p:nvSpPr>
        <p:spPr>
          <a:xfrm>
            <a:off x="838200" y="2506662"/>
            <a:ext cx="10515600" cy="4351338"/>
          </a:xfrm>
        </p:spPr>
        <p:txBody>
          <a:bodyPr/>
          <a:lstStyle/>
          <a:p>
            <a:pPr marL="0" indent="0">
              <a:buNone/>
            </a:pPr>
            <a:r>
              <a:rPr lang="en-US" b="1" dirty="0"/>
              <a:t>Quantity</a:t>
            </a:r>
            <a:r>
              <a:rPr lang="en-US" dirty="0"/>
              <a:t>:	1</a:t>
            </a:r>
          </a:p>
          <a:p>
            <a:pPr marL="0" indent="0">
              <a:buNone/>
            </a:pPr>
            <a:r>
              <a:rPr lang="en-US" b="1" dirty="0"/>
              <a:t>Equipment</a:t>
            </a:r>
            <a:r>
              <a:rPr lang="en-US" dirty="0"/>
              <a:t>:	</a:t>
            </a:r>
            <a:r>
              <a:rPr lang="fr-FR" dirty="0"/>
              <a:t>DJI Matrice 210	</a:t>
            </a:r>
          </a:p>
          <a:p>
            <a:pPr marL="0" indent="0">
              <a:buNone/>
            </a:pPr>
            <a:r>
              <a:rPr lang="fr-FR" b="1" dirty="0" err="1"/>
              <a:t>Cost</a:t>
            </a:r>
            <a:r>
              <a:rPr lang="fr-FR" dirty="0"/>
              <a:t>:		$30,000 per unit</a:t>
            </a:r>
            <a:endParaRPr lang="en-US" dirty="0"/>
          </a:p>
          <a:p>
            <a:pPr marL="0" indent="0">
              <a:buNone/>
            </a:pPr>
            <a:r>
              <a:rPr lang="en-US" b="1" dirty="0"/>
              <a:t>Purpose</a:t>
            </a:r>
            <a:r>
              <a:rPr lang="en-US" dirty="0"/>
              <a:t>:	Situational Awareness, Firefighter Safety, Search &amp; Rescue</a:t>
            </a:r>
          </a:p>
          <a:p>
            <a:pPr marL="0" indent="0">
              <a:buNone/>
            </a:pPr>
            <a:r>
              <a:rPr lang="en-US" b="1" dirty="0"/>
              <a:t>Details</a:t>
            </a:r>
            <a:r>
              <a:rPr lang="en-US" dirty="0"/>
              <a:t>:	Industrial Level UAS with Optical Zoom, Thermal, IR, &amp; </a:t>
            </a:r>
          </a:p>
          <a:p>
            <a:pPr marL="0" indent="0">
              <a:buNone/>
            </a:pPr>
            <a:r>
              <a:rPr lang="en-US" dirty="0"/>
              <a:t>		Limited protection from the elements</a:t>
            </a:r>
          </a:p>
          <a:p>
            <a:endParaRPr lang="en-US" dirty="0"/>
          </a:p>
        </p:txBody>
      </p:sp>
      <p:sp>
        <p:nvSpPr>
          <p:cNvPr id="4" name="Slide Number Placeholder 3">
            <a:extLst>
              <a:ext uri="{FF2B5EF4-FFF2-40B4-BE49-F238E27FC236}">
                <a16:creationId xmlns:a16="http://schemas.microsoft.com/office/drawing/2014/main" id="{D98ED674-8476-42BE-B925-A6740E2CE106}"/>
              </a:ext>
            </a:extLst>
          </p:cNvPr>
          <p:cNvSpPr>
            <a:spLocks noGrp="1"/>
          </p:cNvSpPr>
          <p:nvPr>
            <p:ph type="sldNum" sz="quarter" idx="12"/>
          </p:nvPr>
        </p:nvSpPr>
        <p:spPr/>
        <p:txBody>
          <a:bodyPr/>
          <a:lstStyle/>
          <a:p>
            <a:fld id="{BE9C3A66-1681-46BE-AE7B-324DF1847235}" type="slidenum">
              <a:rPr lang="en-US" smtClean="0"/>
              <a:t>34</a:t>
            </a:fld>
            <a:endParaRPr lang="en-US"/>
          </a:p>
        </p:txBody>
      </p:sp>
      <p:pic>
        <p:nvPicPr>
          <p:cNvPr id="9" name="Picture 8">
            <a:extLst>
              <a:ext uri="{FF2B5EF4-FFF2-40B4-BE49-F238E27FC236}">
                <a16:creationId xmlns:a16="http://schemas.microsoft.com/office/drawing/2014/main" id="{C9DFEB6D-9AF4-4007-99E2-EFE680526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514" y="1282019"/>
            <a:ext cx="4876800" cy="2743200"/>
          </a:xfrm>
          <a:prstGeom prst="rect">
            <a:avLst/>
          </a:prstGeom>
          <a:ln>
            <a:noFill/>
          </a:ln>
          <a:effectLst>
            <a:outerShdw blurRad="292100" dist="139700" dir="2700000" algn="tl" rotWithShape="0">
              <a:srgbClr val="333333">
                <a:alpha val="65000"/>
              </a:srgbClr>
            </a:outerShdw>
          </a:effectLst>
        </p:spPr>
      </p:pic>
      <p:sp>
        <p:nvSpPr>
          <p:cNvPr id="6" name="Action Button: Return 5">
            <a:hlinkClick r:id="" action="ppaction://hlinkshowjump?jump=lastslideviewed" highlightClick="1"/>
          </p:cNvPr>
          <p:cNvSpPr/>
          <p:nvPr/>
        </p:nvSpPr>
        <p:spPr>
          <a:xfrm>
            <a:off x="314217" y="5968701"/>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7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6494-B5DA-4251-8D8A-8F8B821ED81F}"/>
              </a:ext>
            </a:extLst>
          </p:cNvPr>
          <p:cNvSpPr>
            <a:spLocks noGrp="1"/>
          </p:cNvSpPr>
          <p:nvPr>
            <p:ph type="title"/>
          </p:nvPr>
        </p:nvSpPr>
        <p:spPr/>
        <p:txBody>
          <a:bodyPr/>
          <a:lstStyle/>
          <a:p>
            <a:pPr algn="ctr"/>
            <a:r>
              <a:rPr lang="en-US" b="1" dirty="0">
                <a:latin typeface="+mn-lt"/>
              </a:rPr>
              <a:t>Additional Equipment</a:t>
            </a:r>
          </a:p>
        </p:txBody>
      </p:sp>
      <p:sp>
        <p:nvSpPr>
          <p:cNvPr id="3" name="Content Placeholder 2">
            <a:extLst>
              <a:ext uri="{FF2B5EF4-FFF2-40B4-BE49-F238E27FC236}">
                <a16:creationId xmlns:a16="http://schemas.microsoft.com/office/drawing/2014/main" id="{D3D4D578-A6C7-4F53-B383-6FC618D4092A}"/>
              </a:ext>
            </a:extLst>
          </p:cNvPr>
          <p:cNvSpPr>
            <a:spLocks noGrp="1"/>
          </p:cNvSpPr>
          <p:nvPr>
            <p:ph idx="1"/>
          </p:nvPr>
        </p:nvSpPr>
        <p:spPr/>
        <p:txBody>
          <a:bodyPr/>
          <a:lstStyle/>
          <a:p>
            <a:pPr marL="0" indent="0">
              <a:buNone/>
            </a:pPr>
            <a:r>
              <a:rPr lang="en-US" b="1" u="sng" dirty="0"/>
              <a:t>Survival Package for Strike Team </a:t>
            </a:r>
          </a:p>
          <a:p>
            <a:pPr marL="0" indent="0">
              <a:buNone/>
            </a:pPr>
            <a:r>
              <a:rPr lang="en-US" dirty="0"/>
              <a:t>- </a:t>
            </a:r>
            <a:r>
              <a:rPr lang="en-US" dirty="0" err="1"/>
              <a:t>Drysuit</a:t>
            </a:r>
            <a:r>
              <a:rPr lang="en-US" dirty="0"/>
              <a:t>, boots, helmet, knife, whistle, PFD, throw rope, radio 	 		harness, eye protection, gloves</a:t>
            </a:r>
            <a:endParaRPr lang="en-US" b="1" u="sng" dirty="0"/>
          </a:p>
          <a:p>
            <a:pPr marL="0" indent="0">
              <a:buNone/>
            </a:pPr>
            <a:r>
              <a:rPr lang="en-US" b="1" dirty="0"/>
              <a:t>Units:</a:t>
            </a:r>
            <a:r>
              <a:rPr lang="en-US" dirty="0"/>
              <a:t> 80	</a:t>
            </a:r>
            <a:r>
              <a:rPr lang="en-US" b="1" dirty="0"/>
              <a:t>Price/Unit: </a:t>
            </a:r>
            <a:r>
              <a:rPr lang="en-US" dirty="0"/>
              <a:t>$2,150		</a:t>
            </a:r>
            <a:r>
              <a:rPr lang="en-US" b="1" dirty="0"/>
              <a:t>Total: </a:t>
            </a:r>
            <a:r>
              <a:rPr lang="en-US" dirty="0"/>
              <a:t>$172,000</a:t>
            </a:r>
          </a:p>
          <a:p>
            <a:pPr marL="0" indent="0">
              <a:buNone/>
            </a:pPr>
            <a:r>
              <a:rPr lang="en-US" dirty="0"/>
              <a:t>	</a:t>
            </a:r>
          </a:p>
          <a:p>
            <a:pPr marL="0" indent="0">
              <a:buNone/>
            </a:pPr>
            <a:r>
              <a:rPr lang="en-US" b="1" u="sng" dirty="0"/>
              <a:t>Replace Damaged Equipment</a:t>
            </a:r>
          </a:p>
          <a:p>
            <a:pPr>
              <a:buFontTx/>
              <a:buChar char="-"/>
            </a:pPr>
            <a:r>
              <a:rPr lang="en-US" dirty="0" err="1"/>
              <a:t>Drysuit</a:t>
            </a:r>
            <a:r>
              <a:rPr lang="en-US" dirty="0"/>
              <a:t>, boots, helmet, etc.</a:t>
            </a:r>
          </a:p>
          <a:p>
            <a:pPr marL="0" indent="0">
              <a:buNone/>
            </a:pPr>
            <a:r>
              <a:rPr lang="en-US" dirty="0"/>
              <a:t>						</a:t>
            </a:r>
            <a:r>
              <a:rPr lang="en-US" b="1" dirty="0"/>
              <a:t>Total: </a:t>
            </a:r>
            <a:r>
              <a:rPr lang="en-US" dirty="0"/>
              <a:t>$120,400</a:t>
            </a:r>
          </a:p>
          <a:p>
            <a:pPr marL="0" indent="0">
              <a:buNone/>
            </a:pPr>
            <a:endParaRPr lang="en-US" dirty="0"/>
          </a:p>
        </p:txBody>
      </p:sp>
      <p:sp>
        <p:nvSpPr>
          <p:cNvPr id="4" name="Slide Number Placeholder 3">
            <a:extLst>
              <a:ext uri="{FF2B5EF4-FFF2-40B4-BE49-F238E27FC236}">
                <a16:creationId xmlns:a16="http://schemas.microsoft.com/office/drawing/2014/main" id="{7A6D60A9-EC01-4BBF-BE3A-7E1705F2FDE5}"/>
              </a:ext>
            </a:extLst>
          </p:cNvPr>
          <p:cNvSpPr>
            <a:spLocks noGrp="1"/>
          </p:cNvSpPr>
          <p:nvPr>
            <p:ph type="sldNum" sz="quarter" idx="12"/>
          </p:nvPr>
        </p:nvSpPr>
        <p:spPr/>
        <p:txBody>
          <a:bodyPr/>
          <a:lstStyle/>
          <a:p>
            <a:fld id="{BE9C3A66-1681-46BE-AE7B-324DF1847235}" type="slidenum">
              <a:rPr lang="en-US" smtClean="0"/>
              <a:t>35</a:t>
            </a:fld>
            <a:endParaRPr lang="en-US"/>
          </a:p>
        </p:txBody>
      </p:sp>
      <p:sp>
        <p:nvSpPr>
          <p:cNvPr id="5" name="Action Button: Return 4">
            <a:hlinkClick r:id="" action="ppaction://hlinkshowjump?jump=lastslideviewed" highlightClick="1"/>
          </p:cNvPr>
          <p:cNvSpPr/>
          <p:nvPr/>
        </p:nvSpPr>
        <p:spPr>
          <a:xfrm>
            <a:off x="314217" y="5789314"/>
            <a:ext cx="523983" cy="38764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376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Population &amp; Demographics </a:t>
            </a:r>
            <a:br>
              <a:rPr lang="en-US" dirty="0"/>
            </a:br>
            <a:r>
              <a:rPr lang="en-US" dirty="0"/>
              <a:t>(2010 U.S. Census)</a:t>
            </a:r>
          </a:p>
        </p:txBody>
      </p:sp>
      <p:sp>
        <p:nvSpPr>
          <p:cNvPr id="3" name="Content Placeholder 2"/>
          <p:cNvSpPr>
            <a:spLocks noGrp="1"/>
          </p:cNvSpPr>
          <p:nvPr>
            <p:ph idx="1"/>
          </p:nvPr>
        </p:nvSpPr>
        <p:spPr/>
        <p:txBody>
          <a:bodyPr/>
          <a:lstStyle/>
          <a:p>
            <a:r>
              <a:rPr lang="en-US" dirty="0"/>
              <a:t>4</a:t>
            </a:r>
            <a:r>
              <a:rPr lang="en-US" baseline="30000" dirty="0"/>
              <a:t>th</a:t>
            </a:r>
            <a:r>
              <a:rPr lang="en-US" dirty="0"/>
              <a:t> most populous city in U.S. with 2.1 million within 644 </a:t>
            </a:r>
            <a:r>
              <a:rPr lang="en-US" dirty="0" err="1"/>
              <a:t>sq</a:t>
            </a:r>
            <a:r>
              <a:rPr lang="en-US" dirty="0"/>
              <a:t> miles.</a:t>
            </a:r>
          </a:p>
          <a:p>
            <a:pPr lvl="1"/>
            <a:endParaRPr lang="en-US" dirty="0"/>
          </a:p>
          <a:p>
            <a:pPr lvl="1"/>
            <a:r>
              <a:rPr lang="en-US" dirty="0"/>
              <a:t>8.1% age 5 or younger</a:t>
            </a:r>
          </a:p>
          <a:p>
            <a:pPr lvl="1"/>
            <a:endParaRPr lang="en-US" dirty="0"/>
          </a:p>
          <a:p>
            <a:pPr lvl="1"/>
            <a:r>
              <a:rPr lang="en-US" dirty="0"/>
              <a:t>9.0% age 65 or older</a:t>
            </a:r>
          </a:p>
          <a:p>
            <a:pPr lvl="1"/>
            <a:endParaRPr lang="en-US" dirty="0"/>
          </a:p>
          <a:p>
            <a:pPr lvl="1"/>
            <a:r>
              <a:rPr lang="en-US" dirty="0"/>
              <a:t>22.5% of the population lives at or below the poverty level</a:t>
            </a:r>
          </a:p>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720446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Fleet Composition – Frontline All</a:t>
            </a:r>
          </a:p>
        </p:txBody>
      </p:sp>
      <p:graphicFrame>
        <p:nvGraphicFramePr>
          <p:cNvPr id="5" name="Content Placeholder 4"/>
          <p:cNvGraphicFramePr>
            <a:graphicFrameLocks noGrp="1"/>
          </p:cNvGraphicFramePr>
          <p:nvPr>
            <p:ph idx="1"/>
            <p:extLst/>
          </p:nvPr>
        </p:nvGraphicFramePr>
        <p:xfrm>
          <a:off x="1080655" y="1403930"/>
          <a:ext cx="8986983" cy="5320405"/>
        </p:xfrm>
        <a:graphic>
          <a:graphicData uri="http://schemas.openxmlformats.org/drawingml/2006/table">
            <a:tbl>
              <a:tblPr firstRow="1" bandRow="1">
                <a:tableStyleId>{5C22544A-7EE6-4342-B048-85BDC9FD1C3A}</a:tableStyleId>
              </a:tblPr>
              <a:tblGrid>
                <a:gridCol w="1502446">
                  <a:extLst>
                    <a:ext uri="{9D8B030D-6E8A-4147-A177-3AD203B41FA5}">
                      <a16:colId xmlns:a16="http://schemas.microsoft.com/office/drawing/2014/main" val="2260164667"/>
                    </a:ext>
                  </a:extLst>
                </a:gridCol>
                <a:gridCol w="1496907">
                  <a:extLst>
                    <a:ext uri="{9D8B030D-6E8A-4147-A177-3AD203B41FA5}">
                      <a16:colId xmlns:a16="http://schemas.microsoft.com/office/drawing/2014/main" val="2613030425"/>
                    </a:ext>
                  </a:extLst>
                </a:gridCol>
                <a:gridCol w="1496907">
                  <a:extLst>
                    <a:ext uri="{9D8B030D-6E8A-4147-A177-3AD203B41FA5}">
                      <a16:colId xmlns:a16="http://schemas.microsoft.com/office/drawing/2014/main" val="2902665013"/>
                    </a:ext>
                  </a:extLst>
                </a:gridCol>
                <a:gridCol w="1530642">
                  <a:extLst>
                    <a:ext uri="{9D8B030D-6E8A-4147-A177-3AD203B41FA5}">
                      <a16:colId xmlns:a16="http://schemas.microsoft.com/office/drawing/2014/main" val="3201301173"/>
                    </a:ext>
                  </a:extLst>
                </a:gridCol>
                <a:gridCol w="1515439">
                  <a:extLst>
                    <a:ext uri="{9D8B030D-6E8A-4147-A177-3AD203B41FA5}">
                      <a16:colId xmlns:a16="http://schemas.microsoft.com/office/drawing/2014/main" val="1048112081"/>
                    </a:ext>
                  </a:extLst>
                </a:gridCol>
                <a:gridCol w="1444642">
                  <a:extLst>
                    <a:ext uri="{9D8B030D-6E8A-4147-A177-3AD203B41FA5}">
                      <a16:colId xmlns:a16="http://schemas.microsoft.com/office/drawing/2014/main" val="493662375"/>
                    </a:ext>
                  </a:extLst>
                </a:gridCol>
              </a:tblGrid>
              <a:tr h="997525">
                <a:tc>
                  <a:txBody>
                    <a:bodyPr/>
                    <a:lstStyle/>
                    <a:p>
                      <a:pPr algn="ctr"/>
                      <a:r>
                        <a:rPr lang="en-US" dirty="0"/>
                        <a:t>Vehicle Type</a:t>
                      </a:r>
                    </a:p>
                  </a:txBody>
                  <a:tcPr/>
                </a:tc>
                <a:tc>
                  <a:txBody>
                    <a:bodyPr/>
                    <a:lstStyle/>
                    <a:p>
                      <a:pPr algn="ctr"/>
                      <a:r>
                        <a:rPr lang="en-US" dirty="0"/>
                        <a:t>Vehicle Count</a:t>
                      </a:r>
                    </a:p>
                  </a:txBody>
                  <a:tcPr/>
                </a:tc>
                <a:tc>
                  <a:txBody>
                    <a:bodyPr/>
                    <a:lstStyle/>
                    <a:p>
                      <a:pPr algn="ctr"/>
                      <a:r>
                        <a:rPr lang="en-US" dirty="0"/>
                        <a:t>Avg.</a:t>
                      </a:r>
                      <a:r>
                        <a:rPr lang="en-US" baseline="0" dirty="0"/>
                        <a:t> Age</a:t>
                      </a:r>
                      <a:endParaRPr lang="en-US" dirty="0"/>
                    </a:p>
                  </a:txBody>
                  <a:tcPr/>
                </a:tc>
                <a:tc>
                  <a:txBody>
                    <a:bodyPr/>
                    <a:lstStyle/>
                    <a:p>
                      <a:pPr algn="ctr"/>
                      <a:r>
                        <a:rPr lang="en-US" dirty="0"/>
                        <a:t>Recommend</a:t>
                      </a:r>
                      <a:r>
                        <a:rPr lang="en-US" baseline="0" dirty="0"/>
                        <a:t> Replacement Age</a:t>
                      </a:r>
                      <a:endParaRPr lang="en-US" dirty="0"/>
                    </a:p>
                  </a:txBody>
                  <a:tcPr/>
                </a:tc>
                <a:tc>
                  <a:txBody>
                    <a:bodyPr/>
                    <a:lstStyle/>
                    <a:p>
                      <a:pPr algn="ctr"/>
                      <a:r>
                        <a:rPr lang="en-US" dirty="0"/>
                        <a:t>%</a:t>
                      </a:r>
                      <a:r>
                        <a:rPr lang="en-US" baseline="0" dirty="0"/>
                        <a:t> over Replacement Age</a:t>
                      </a:r>
                      <a:endParaRPr lang="en-US" dirty="0"/>
                    </a:p>
                  </a:txBody>
                  <a:tcPr/>
                </a:tc>
                <a:tc>
                  <a:txBody>
                    <a:bodyPr/>
                    <a:lstStyle/>
                    <a:p>
                      <a:pPr algn="ctr"/>
                      <a:r>
                        <a:rPr lang="en-US" dirty="0"/>
                        <a:t>Min Staffing</a:t>
                      </a:r>
                    </a:p>
                  </a:txBody>
                  <a:tcPr/>
                </a:tc>
                <a:extLst>
                  <a:ext uri="{0D108BD9-81ED-4DB2-BD59-A6C34878D82A}">
                    <a16:rowId xmlns:a16="http://schemas.microsoft.com/office/drawing/2014/main" val="2851647743"/>
                  </a:ext>
                </a:extLst>
              </a:tr>
              <a:tr h="368065">
                <a:tc>
                  <a:txBody>
                    <a:bodyPr/>
                    <a:lstStyle/>
                    <a:p>
                      <a:r>
                        <a:rPr lang="en-US" dirty="0"/>
                        <a:t>Engines</a:t>
                      </a:r>
                    </a:p>
                  </a:txBody>
                  <a:tcPr/>
                </a:tc>
                <a:tc>
                  <a:txBody>
                    <a:bodyPr/>
                    <a:lstStyle/>
                    <a:p>
                      <a:pPr algn="ctr"/>
                      <a:r>
                        <a:rPr lang="en-US" dirty="0"/>
                        <a:t>88</a:t>
                      </a:r>
                    </a:p>
                  </a:txBody>
                  <a:tcPr/>
                </a:tc>
                <a:tc>
                  <a:txBody>
                    <a:bodyPr/>
                    <a:lstStyle/>
                    <a:p>
                      <a:pPr algn="ctr"/>
                      <a:endParaRPr lang="en-US" dirty="0"/>
                    </a:p>
                  </a:txBody>
                  <a:tcPr/>
                </a:tc>
                <a:tc>
                  <a:txBody>
                    <a:bodyPr/>
                    <a:lstStyle/>
                    <a:p>
                      <a:pPr algn="ctr"/>
                      <a:r>
                        <a:rPr lang="en-US" dirty="0"/>
                        <a:t>12 </a:t>
                      </a:r>
                      <a:r>
                        <a:rPr lang="en-US" dirty="0" err="1"/>
                        <a:t>yrs</a:t>
                      </a:r>
                      <a:endParaRPr lang="en-US" dirty="0"/>
                    </a:p>
                  </a:txBody>
                  <a:tcPr/>
                </a:tc>
                <a:tc>
                  <a:txBody>
                    <a:bodyPr/>
                    <a:lstStyle/>
                    <a:p>
                      <a:pPr algn="ctr"/>
                      <a:r>
                        <a:rPr lang="en-US" dirty="0"/>
                        <a:t>27%</a:t>
                      </a:r>
                    </a:p>
                  </a:txBody>
                  <a:tcPr/>
                </a:tc>
                <a:tc>
                  <a:txBody>
                    <a:bodyPr/>
                    <a:lstStyle/>
                    <a:p>
                      <a:pPr algn="ctr"/>
                      <a:r>
                        <a:rPr lang="en-US" dirty="0"/>
                        <a:t>352</a:t>
                      </a:r>
                    </a:p>
                  </a:txBody>
                  <a:tcPr/>
                </a:tc>
                <a:extLst>
                  <a:ext uri="{0D108BD9-81ED-4DB2-BD59-A6C34878D82A}">
                    <a16:rowId xmlns:a16="http://schemas.microsoft.com/office/drawing/2014/main" val="3446001185"/>
                  </a:ext>
                </a:extLst>
              </a:tr>
              <a:tr h="368065">
                <a:tc>
                  <a:txBody>
                    <a:bodyPr/>
                    <a:lstStyle/>
                    <a:p>
                      <a:r>
                        <a:rPr lang="en-US" dirty="0"/>
                        <a:t>Aerials</a:t>
                      </a:r>
                    </a:p>
                  </a:txBody>
                  <a:tcPr/>
                </a:tc>
                <a:tc>
                  <a:txBody>
                    <a:bodyPr/>
                    <a:lstStyle/>
                    <a:p>
                      <a:pPr algn="ctr"/>
                      <a:r>
                        <a:rPr lang="en-US" dirty="0"/>
                        <a:t>38</a:t>
                      </a:r>
                    </a:p>
                  </a:txBody>
                  <a:tcPr/>
                </a:tc>
                <a:tc>
                  <a:txBody>
                    <a:bodyPr/>
                    <a:lstStyle/>
                    <a:p>
                      <a:pPr algn="ctr"/>
                      <a:endParaRPr lang="en-US" dirty="0"/>
                    </a:p>
                  </a:txBody>
                  <a:tcPr/>
                </a:tc>
                <a:tc>
                  <a:txBody>
                    <a:bodyPr/>
                    <a:lstStyle/>
                    <a:p>
                      <a:pPr algn="ctr"/>
                      <a:r>
                        <a:rPr lang="en-US" dirty="0"/>
                        <a:t>15</a:t>
                      </a:r>
                      <a:r>
                        <a:rPr lang="en-US" baseline="0" dirty="0"/>
                        <a:t> </a:t>
                      </a:r>
                      <a:r>
                        <a:rPr lang="en-US" baseline="0" dirty="0" err="1"/>
                        <a:t>yrs</a:t>
                      </a:r>
                      <a:endParaRPr lang="en-US" dirty="0"/>
                    </a:p>
                  </a:txBody>
                  <a:tcPr/>
                </a:tc>
                <a:tc>
                  <a:txBody>
                    <a:bodyPr/>
                    <a:lstStyle/>
                    <a:p>
                      <a:pPr algn="ctr"/>
                      <a:r>
                        <a:rPr lang="en-US" dirty="0"/>
                        <a:t>8%</a:t>
                      </a:r>
                    </a:p>
                  </a:txBody>
                  <a:tcPr/>
                </a:tc>
                <a:tc>
                  <a:txBody>
                    <a:bodyPr/>
                    <a:lstStyle/>
                    <a:p>
                      <a:pPr algn="ctr"/>
                      <a:r>
                        <a:rPr lang="en-US" dirty="0"/>
                        <a:t>152</a:t>
                      </a:r>
                    </a:p>
                  </a:txBody>
                  <a:tcPr/>
                </a:tc>
                <a:extLst>
                  <a:ext uri="{0D108BD9-81ED-4DB2-BD59-A6C34878D82A}">
                    <a16:rowId xmlns:a16="http://schemas.microsoft.com/office/drawing/2014/main" val="3340671436"/>
                  </a:ext>
                </a:extLst>
              </a:tr>
              <a:tr h="642230">
                <a:tc>
                  <a:txBody>
                    <a:bodyPr/>
                    <a:lstStyle/>
                    <a:p>
                      <a:r>
                        <a:rPr lang="en-US" dirty="0"/>
                        <a:t>Ambulances</a:t>
                      </a:r>
                    </a:p>
                  </a:txBody>
                  <a:tcPr/>
                </a:tc>
                <a:tc>
                  <a:txBody>
                    <a:bodyPr/>
                    <a:lstStyle/>
                    <a:p>
                      <a:pPr algn="ctr"/>
                      <a:r>
                        <a:rPr lang="en-US" dirty="0"/>
                        <a:t>92</a:t>
                      </a:r>
                    </a:p>
                  </a:txBody>
                  <a:tcPr/>
                </a:tc>
                <a:tc>
                  <a:txBody>
                    <a:bodyPr/>
                    <a:lstStyle/>
                    <a:p>
                      <a:pPr algn="ctr"/>
                      <a:endParaRPr lang="en-US" dirty="0"/>
                    </a:p>
                  </a:txBody>
                  <a:tcPr/>
                </a:tc>
                <a:tc>
                  <a:txBody>
                    <a:bodyPr/>
                    <a:lstStyle/>
                    <a:p>
                      <a:pPr algn="ctr"/>
                      <a:r>
                        <a:rPr lang="en-US" dirty="0"/>
                        <a:t>8 </a:t>
                      </a:r>
                      <a:r>
                        <a:rPr lang="en-US" dirty="0" err="1"/>
                        <a:t>yrs</a:t>
                      </a:r>
                      <a:r>
                        <a:rPr lang="en-US" dirty="0"/>
                        <a:t> </a:t>
                      </a:r>
                    </a:p>
                    <a:p>
                      <a:pPr algn="ctr"/>
                      <a:r>
                        <a:rPr lang="en-US" dirty="0"/>
                        <a:t>(4yr</a:t>
                      </a:r>
                      <a:r>
                        <a:rPr lang="en-US" baseline="0" dirty="0"/>
                        <a:t> E&amp;T)</a:t>
                      </a:r>
                      <a:endParaRPr lang="en-US" dirty="0"/>
                    </a:p>
                  </a:txBody>
                  <a:tcPr/>
                </a:tc>
                <a:tc>
                  <a:txBody>
                    <a:bodyPr/>
                    <a:lstStyle/>
                    <a:p>
                      <a:pPr algn="ctr"/>
                      <a:r>
                        <a:rPr lang="en-US" dirty="0"/>
                        <a:t>48%</a:t>
                      </a:r>
                    </a:p>
                  </a:txBody>
                  <a:tcPr/>
                </a:tc>
                <a:tc>
                  <a:txBody>
                    <a:bodyPr/>
                    <a:lstStyle/>
                    <a:p>
                      <a:pPr algn="ctr"/>
                      <a:r>
                        <a:rPr lang="en-US" dirty="0"/>
                        <a:t>184</a:t>
                      </a:r>
                    </a:p>
                  </a:txBody>
                  <a:tcPr/>
                </a:tc>
                <a:extLst>
                  <a:ext uri="{0D108BD9-81ED-4DB2-BD59-A6C34878D82A}">
                    <a16:rowId xmlns:a16="http://schemas.microsoft.com/office/drawing/2014/main" val="3564530701"/>
                  </a:ext>
                </a:extLst>
              </a:tr>
              <a:tr h="368065">
                <a:tc>
                  <a:txBody>
                    <a:bodyPr/>
                    <a:lstStyle/>
                    <a:p>
                      <a:r>
                        <a:rPr lang="en-US" dirty="0"/>
                        <a:t>Rescue Truck</a:t>
                      </a:r>
                    </a:p>
                  </a:txBody>
                  <a:tcPr/>
                </a:tc>
                <a:tc>
                  <a:txBody>
                    <a:bodyPr/>
                    <a:lstStyle/>
                    <a:p>
                      <a:pPr algn="ctr"/>
                      <a:r>
                        <a:rPr lang="en-US" dirty="0"/>
                        <a:t>3</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13</a:t>
                      </a:r>
                    </a:p>
                  </a:txBody>
                  <a:tcPr/>
                </a:tc>
                <a:extLst>
                  <a:ext uri="{0D108BD9-81ED-4DB2-BD59-A6C34878D82A}">
                    <a16:rowId xmlns:a16="http://schemas.microsoft.com/office/drawing/2014/main" val="1453947360"/>
                  </a:ext>
                </a:extLst>
              </a:tr>
              <a:tr h="368065">
                <a:tc>
                  <a:txBody>
                    <a:bodyPr/>
                    <a:lstStyle/>
                    <a:p>
                      <a:r>
                        <a:rPr lang="en-US" dirty="0" err="1"/>
                        <a:t>HazMat</a:t>
                      </a:r>
                      <a:endParaRPr lang="en-US" dirty="0"/>
                    </a:p>
                  </a:txBody>
                  <a:tcPr/>
                </a:tc>
                <a:tc>
                  <a:txBody>
                    <a:bodyPr/>
                    <a:lstStyle/>
                    <a:p>
                      <a:pPr algn="ctr"/>
                      <a:r>
                        <a:rPr lang="en-US" dirty="0"/>
                        <a:t>3</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10</a:t>
                      </a:r>
                    </a:p>
                  </a:txBody>
                  <a:tcPr/>
                </a:tc>
                <a:extLst>
                  <a:ext uri="{0D108BD9-81ED-4DB2-BD59-A6C34878D82A}">
                    <a16:rowId xmlns:a16="http://schemas.microsoft.com/office/drawing/2014/main" val="797234264"/>
                  </a:ext>
                </a:extLst>
              </a:tr>
              <a:tr h="368065">
                <a:tc>
                  <a:txBody>
                    <a:bodyPr/>
                    <a:lstStyle/>
                    <a:p>
                      <a:r>
                        <a:rPr lang="en-US" dirty="0"/>
                        <a:t>SC/DC</a:t>
                      </a:r>
                    </a:p>
                  </a:txBody>
                  <a:tcPr/>
                </a:tc>
                <a:tc>
                  <a:txBody>
                    <a:bodyPr/>
                    <a:lstStyle/>
                    <a:p>
                      <a:pPr algn="ctr"/>
                      <a:r>
                        <a:rPr lang="en-US" dirty="0"/>
                        <a:t>23</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44</a:t>
                      </a:r>
                    </a:p>
                  </a:txBody>
                  <a:tcPr/>
                </a:tc>
                <a:extLst>
                  <a:ext uri="{0D108BD9-81ED-4DB2-BD59-A6C34878D82A}">
                    <a16:rowId xmlns:a16="http://schemas.microsoft.com/office/drawing/2014/main" val="3816846066"/>
                  </a:ext>
                </a:extLst>
              </a:tr>
              <a:tr h="368065">
                <a:tc>
                  <a:txBody>
                    <a:bodyPr/>
                    <a:lstStyle/>
                    <a:p>
                      <a:r>
                        <a:rPr lang="en-US" dirty="0"/>
                        <a:t>HWV</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0</a:t>
                      </a:r>
                    </a:p>
                  </a:txBody>
                  <a:tcPr/>
                </a:tc>
                <a:extLst>
                  <a:ext uri="{0D108BD9-81ED-4DB2-BD59-A6C34878D82A}">
                    <a16:rowId xmlns:a16="http://schemas.microsoft.com/office/drawing/2014/main" val="2439444913"/>
                  </a:ext>
                </a:extLst>
              </a:tr>
              <a:tr h="368065">
                <a:tc>
                  <a:txBody>
                    <a:bodyPr/>
                    <a:lstStyle/>
                    <a:p>
                      <a:r>
                        <a:rPr lang="en-US" dirty="0"/>
                        <a:t>Rescue Boat</a:t>
                      </a:r>
                    </a:p>
                  </a:txBody>
                  <a:tcPr/>
                </a:tc>
                <a:tc>
                  <a:txBody>
                    <a:bodyPr/>
                    <a:lstStyle/>
                    <a:p>
                      <a:pPr algn="ctr"/>
                      <a:r>
                        <a:rPr lang="en-US" dirty="0"/>
                        <a:t>6</a:t>
                      </a:r>
                    </a:p>
                  </a:txBody>
                  <a:tcPr/>
                </a:tc>
                <a:tc>
                  <a:txBody>
                    <a:bodyPr/>
                    <a:lstStyle/>
                    <a:p>
                      <a:pPr algn="ctr"/>
                      <a:r>
                        <a:rPr lang="en-US" dirty="0"/>
                        <a:t>&gt;10</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0</a:t>
                      </a:r>
                    </a:p>
                  </a:txBody>
                  <a:tcPr/>
                </a:tc>
                <a:extLst>
                  <a:ext uri="{0D108BD9-81ED-4DB2-BD59-A6C34878D82A}">
                    <a16:rowId xmlns:a16="http://schemas.microsoft.com/office/drawing/2014/main" val="568638549"/>
                  </a:ext>
                </a:extLst>
              </a:tr>
              <a:tr h="368065">
                <a:tc>
                  <a:txBody>
                    <a:bodyPr/>
                    <a:lstStyle/>
                    <a:p>
                      <a:r>
                        <a:rPr lang="en-US" dirty="0"/>
                        <a:t>Evac Boat</a:t>
                      </a:r>
                    </a:p>
                  </a:txBody>
                  <a:tcPr/>
                </a:tc>
                <a:tc>
                  <a:txBody>
                    <a:bodyPr/>
                    <a:lstStyle/>
                    <a:p>
                      <a:pPr algn="ctr"/>
                      <a:r>
                        <a:rPr lang="en-US" dirty="0"/>
                        <a:t>10</a:t>
                      </a:r>
                    </a:p>
                  </a:txBody>
                  <a:tcPr/>
                </a:tc>
                <a:tc>
                  <a:txBody>
                    <a:bodyPr/>
                    <a:lstStyle/>
                    <a:p>
                      <a:pPr algn="ctr"/>
                      <a:r>
                        <a:rPr lang="en-US" dirty="0"/>
                        <a:t>&gt;20</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0</a:t>
                      </a:r>
                    </a:p>
                  </a:txBody>
                  <a:tcPr/>
                </a:tc>
                <a:extLst>
                  <a:ext uri="{0D108BD9-81ED-4DB2-BD59-A6C34878D82A}">
                    <a16:rowId xmlns:a16="http://schemas.microsoft.com/office/drawing/2014/main" val="2984995659"/>
                  </a:ext>
                </a:extLst>
              </a:tr>
              <a:tr h="368065">
                <a:tc>
                  <a:txBody>
                    <a:bodyPr/>
                    <a:lstStyle/>
                    <a:p>
                      <a:r>
                        <a:rPr lang="en-US" dirty="0"/>
                        <a:t>ARFF</a:t>
                      </a:r>
                    </a:p>
                  </a:txBody>
                  <a:tcPr/>
                </a:tc>
                <a:tc>
                  <a:txBody>
                    <a:bodyPr/>
                    <a:lstStyle/>
                    <a:p>
                      <a:pPr algn="ctr"/>
                      <a:r>
                        <a:rPr lang="en-US" dirty="0"/>
                        <a:t>26</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34</a:t>
                      </a:r>
                    </a:p>
                  </a:txBody>
                  <a:tcPr/>
                </a:tc>
                <a:extLst>
                  <a:ext uri="{0D108BD9-81ED-4DB2-BD59-A6C34878D82A}">
                    <a16:rowId xmlns:a16="http://schemas.microsoft.com/office/drawing/2014/main" val="2578540917"/>
                  </a:ext>
                </a:extLst>
              </a:tr>
              <a:tr h="368065">
                <a:tc>
                  <a:txBody>
                    <a:bodyPr/>
                    <a:lstStyle/>
                    <a:p>
                      <a:r>
                        <a:rPr lang="en-US" dirty="0"/>
                        <a:t>Other</a:t>
                      </a:r>
                    </a:p>
                  </a:txBody>
                  <a:tcPr/>
                </a:tc>
                <a:tc>
                  <a:txBody>
                    <a:bodyPr/>
                    <a:lstStyle/>
                    <a:p>
                      <a:pPr algn="ctr"/>
                      <a:r>
                        <a:rPr lang="en-US" dirty="0"/>
                        <a:t>29</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40</a:t>
                      </a:r>
                    </a:p>
                  </a:txBody>
                  <a:tcPr/>
                </a:tc>
                <a:extLst>
                  <a:ext uri="{0D108BD9-81ED-4DB2-BD59-A6C34878D82A}">
                    <a16:rowId xmlns:a16="http://schemas.microsoft.com/office/drawing/2014/main" val="2501262230"/>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4107292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Total Cost of Ownership Curve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3230007"/>
              </p:ext>
            </p:extLst>
          </p:nvPr>
        </p:nvGraphicFramePr>
        <p:xfrm>
          <a:off x="1120775" y="1825625"/>
          <a:ext cx="1023302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4098248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01278" y="544235"/>
            <a:ext cx="10552522" cy="860360"/>
          </a:xfrm>
        </p:spPr>
        <p:txBody>
          <a:bodyPr>
            <a:normAutofit fontScale="90000"/>
          </a:bodyPr>
          <a:lstStyle/>
          <a:p>
            <a:r>
              <a:rPr lang="en-US" sz="3600" dirty="0"/>
              <a:t>FAMA Apparatus/Vehicle Replacement Consideration:</a:t>
            </a:r>
            <a:br>
              <a:rPr lang="en-US" dirty="0"/>
            </a:br>
            <a:endParaRPr lang="en-US" dirty="0"/>
          </a:p>
        </p:txBody>
      </p:sp>
      <p:sp>
        <p:nvSpPr>
          <p:cNvPr id="3" name="Content Placeholder 2"/>
          <p:cNvSpPr>
            <a:spLocks noGrp="1"/>
          </p:cNvSpPr>
          <p:nvPr>
            <p:ph idx="1"/>
          </p:nvPr>
        </p:nvSpPr>
        <p:spPr>
          <a:xfrm>
            <a:off x="1054012" y="1137467"/>
            <a:ext cx="10233800" cy="5583843"/>
          </a:xfrm>
        </p:spPr>
        <p:txBody>
          <a:bodyPr>
            <a:normAutofit fontScale="40000" lnSpcReduction="20000"/>
          </a:bodyPr>
          <a:lstStyle/>
          <a:p>
            <a:pPr marL="0" indent="0">
              <a:buNone/>
            </a:pPr>
            <a:r>
              <a:rPr lang="en-US" b="1" dirty="0"/>
              <a:t>Excellent Condition (E)</a:t>
            </a:r>
          </a:p>
          <a:p>
            <a:r>
              <a:rPr lang="en-US" dirty="0"/>
              <a:t>Less than five years old</a:t>
            </a:r>
          </a:p>
          <a:p>
            <a:r>
              <a:rPr lang="en-US" dirty="0"/>
              <a:t>Fewer than 800 engine hours</a:t>
            </a:r>
          </a:p>
          <a:p>
            <a:r>
              <a:rPr lang="en-US" dirty="0"/>
              <a:t>No know mechanical defects</a:t>
            </a:r>
          </a:p>
          <a:p>
            <a:r>
              <a:rPr lang="en-US" dirty="0"/>
              <a:t>Very short downtime and very few operating expenses</a:t>
            </a:r>
          </a:p>
          <a:p>
            <a:r>
              <a:rPr lang="en-US" dirty="0"/>
              <a:t>Excellent parts availability</a:t>
            </a:r>
          </a:p>
          <a:p>
            <a:r>
              <a:rPr lang="en-US" dirty="0"/>
              <a:t>Very good resale value</a:t>
            </a:r>
          </a:p>
          <a:p>
            <a:r>
              <a:rPr lang="en-US" dirty="0"/>
              <a:t>Meets all present NFPA 1901 and 1911 edition safety standards</a:t>
            </a:r>
          </a:p>
          <a:p>
            <a:pPr marL="0" indent="0">
              <a:buNone/>
            </a:pPr>
            <a:r>
              <a:rPr lang="en-US" b="1" dirty="0"/>
              <a:t>Very Good Condition (VG)</a:t>
            </a:r>
          </a:p>
          <a:p>
            <a:r>
              <a:rPr lang="en-US" dirty="0"/>
              <a:t>More than five but less than ten years old</a:t>
            </a:r>
          </a:p>
          <a:p>
            <a:r>
              <a:rPr lang="en-US" dirty="0"/>
              <a:t>More than 800 but fewer than 1600 engine hours</a:t>
            </a:r>
          </a:p>
          <a:p>
            <a:r>
              <a:rPr lang="en-US" dirty="0"/>
              <a:t>No known mechanical or suspension defects present</a:t>
            </a:r>
          </a:p>
          <a:p>
            <a:r>
              <a:rPr lang="en-US" dirty="0"/>
              <a:t> Low downtime and above average operating costs</a:t>
            </a:r>
          </a:p>
          <a:p>
            <a:r>
              <a:rPr lang="en-US" dirty="0"/>
              <a:t>Good parts availability</a:t>
            </a:r>
          </a:p>
          <a:p>
            <a:r>
              <a:rPr lang="en-US" dirty="0"/>
              <a:t> Good resale value</a:t>
            </a:r>
          </a:p>
          <a:p>
            <a:r>
              <a:rPr lang="en-US" dirty="0"/>
              <a:t>Meets NFPA 1901 and 1911 safety standards</a:t>
            </a:r>
          </a:p>
          <a:p>
            <a:pPr marL="0" indent="0">
              <a:buNone/>
            </a:pPr>
            <a:r>
              <a:rPr lang="en-US" b="1" dirty="0"/>
              <a:t>Good Condition (G)</a:t>
            </a:r>
          </a:p>
          <a:p>
            <a:r>
              <a:rPr lang="en-US" dirty="0"/>
              <a:t>More than ten but less than 15 years old</a:t>
            </a:r>
          </a:p>
          <a:p>
            <a:r>
              <a:rPr lang="en-US" dirty="0"/>
              <a:t>Some rust or damage to the body or cab</a:t>
            </a:r>
          </a:p>
          <a:p>
            <a:r>
              <a:rPr lang="en-US" dirty="0"/>
              <a:t>More than 1,600 but less than 2,400 engine hours</a:t>
            </a:r>
          </a:p>
          <a:p>
            <a:r>
              <a:rPr lang="en-US" dirty="0"/>
              <a:t>Some existing mechanical or suspension repairs necessary</a:t>
            </a:r>
          </a:p>
          <a:p>
            <a:r>
              <a:rPr lang="en-US" dirty="0"/>
              <a:t>Downtime and operational costs are beginning to increase</a:t>
            </a:r>
          </a:p>
        </p:txBody>
      </p:sp>
      <p:sp>
        <p:nvSpPr>
          <p:cNvPr id="4" name="Slide Number Placeholder 3"/>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418266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Fire Apparatus Consensus Standards </a:t>
            </a:r>
          </a:p>
        </p:txBody>
      </p:sp>
      <p:sp>
        <p:nvSpPr>
          <p:cNvPr id="3" name="Content Placeholder 2"/>
          <p:cNvSpPr>
            <a:spLocks noGrp="1"/>
          </p:cNvSpPr>
          <p:nvPr>
            <p:ph idx="1"/>
          </p:nvPr>
        </p:nvSpPr>
        <p:spPr>
          <a:xfrm>
            <a:off x="751114" y="1825625"/>
            <a:ext cx="10602686" cy="4782004"/>
          </a:xfrm>
        </p:spPr>
        <p:txBody>
          <a:bodyPr>
            <a:normAutofit/>
          </a:bodyPr>
          <a:lstStyle/>
          <a:p>
            <a:r>
              <a:rPr lang="en-US" dirty="0"/>
              <a:t>National Fire Protection Association (NFPA) 1901</a:t>
            </a:r>
          </a:p>
          <a:p>
            <a:pPr lvl="1"/>
            <a:r>
              <a:rPr lang="en-US" dirty="0"/>
              <a:t>Standard for Automotive Apparatus</a:t>
            </a:r>
          </a:p>
          <a:p>
            <a:r>
              <a:rPr lang="en-US" dirty="0"/>
              <a:t>NFPA 1911</a:t>
            </a:r>
          </a:p>
          <a:p>
            <a:pPr lvl="1"/>
            <a:r>
              <a:rPr lang="en-US" dirty="0"/>
              <a:t>Standard for the Inspection, Maintenance, Testing, and Retirement of in-service Emergency Vehicles</a:t>
            </a:r>
          </a:p>
          <a:p>
            <a:r>
              <a:rPr lang="en-US" dirty="0"/>
              <a:t>NFPA 1914</a:t>
            </a:r>
          </a:p>
          <a:p>
            <a:pPr lvl="1"/>
            <a:r>
              <a:rPr lang="en-US" dirty="0"/>
              <a:t>Standard for Testing Fire Department Aerial Devices</a:t>
            </a:r>
          </a:p>
          <a:p>
            <a:r>
              <a:rPr lang="en-US" dirty="0"/>
              <a:t>NFPA1917</a:t>
            </a:r>
          </a:p>
          <a:p>
            <a:pPr lvl="1"/>
            <a:r>
              <a:rPr lang="en-US" dirty="0"/>
              <a:t>Standard for Automotive Ambulances</a:t>
            </a:r>
          </a:p>
          <a:p>
            <a:r>
              <a:rPr lang="en-US" dirty="0"/>
              <a:t>Fire Apparatus Manufacturers Association (FAMA) </a:t>
            </a:r>
          </a:p>
          <a:p>
            <a:pPr lvl="1"/>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78513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NFPA 1911;  Appendix D</a:t>
            </a:r>
          </a:p>
        </p:txBody>
      </p:sp>
      <p:sp>
        <p:nvSpPr>
          <p:cNvPr id="3" name="Content Placeholder 2"/>
          <p:cNvSpPr>
            <a:spLocks noGrp="1"/>
          </p:cNvSpPr>
          <p:nvPr>
            <p:ph idx="1"/>
          </p:nvPr>
        </p:nvSpPr>
        <p:spPr/>
        <p:txBody>
          <a:bodyPr>
            <a:normAutofit/>
          </a:bodyPr>
          <a:lstStyle/>
          <a:p>
            <a:pPr marL="0" indent="0">
              <a:buNone/>
            </a:pPr>
            <a:r>
              <a:rPr lang="en-US" dirty="0"/>
              <a:t>…a fire apparatus is an emergency vehicle that must be relied on to transport fire fighters safely to and from an incident and to operate reliably and properly to support the mission of the fire department. </a:t>
            </a:r>
          </a:p>
          <a:p>
            <a:pPr marL="0" indent="0">
              <a:buNone/>
            </a:pPr>
            <a:r>
              <a:rPr lang="en-US" dirty="0"/>
              <a:t>A piece of fire apparatus that breaks down at any time during an emergency operation not only compromises the success of the operation but might jeopardize the safety of the fire fighters relying on that apparatus to support their role in the operation. </a:t>
            </a:r>
          </a:p>
          <a:p>
            <a:pPr marL="0" indent="0">
              <a:buNone/>
            </a:pPr>
            <a:r>
              <a:rPr lang="en-US" dirty="0"/>
              <a:t>An old, worn out, or poorly maintained fire apparatus has no role in providing emergency services to a community.</a:t>
            </a:r>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19735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37246" y="534192"/>
            <a:ext cx="3833046" cy="2146506"/>
          </a:xfrm>
          <a:prstGeom prst="rect">
            <a:avLst/>
          </a:prstGeom>
        </p:spPr>
      </p:pic>
      <p:pic>
        <p:nvPicPr>
          <p:cNvPr id="4" name="Content Placeholder 3"/>
          <p:cNvPicPr>
            <a:picLocks noGrp="1" noChangeAspect="1"/>
          </p:cNvPicPr>
          <p:nvPr>
            <p:ph idx="4294967295"/>
          </p:nvPr>
        </p:nvPicPr>
        <p:blipFill>
          <a:blip r:embed="rId3"/>
          <a:stretch>
            <a:fillRect/>
          </a:stretch>
        </p:blipFill>
        <p:spPr>
          <a:xfrm>
            <a:off x="275075" y="314037"/>
            <a:ext cx="4326196" cy="2422670"/>
          </a:xfrm>
        </p:spPr>
      </p:pic>
      <p:pic>
        <p:nvPicPr>
          <p:cNvPr id="7" name="Picture 6"/>
          <p:cNvPicPr>
            <a:picLocks noChangeAspect="1"/>
          </p:cNvPicPr>
          <p:nvPr/>
        </p:nvPicPr>
        <p:blipFill>
          <a:blip r:embed="rId4"/>
          <a:stretch>
            <a:fillRect/>
          </a:stretch>
        </p:blipFill>
        <p:spPr>
          <a:xfrm>
            <a:off x="275075" y="3912684"/>
            <a:ext cx="4002639" cy="2241478"/>
          </a:xfrm>
          <a:prstGeom prst="rect">
            <a:avLst/>
          </a:prstGeom>
        </p:spPr>
      </p:pic>
      <p:pic>
        <p:nvPicPr>
          <p:cNvPr id="9" name="Picture 8"/>
          <p:cNvPicPr>
            <a:picLocks noChangeAspect="1"/>
          </p:cNvPicPr>
          <p:nvPr/>
        </p:nvPicPr>
        <p:blipFill>
          <a:blip r:embed="rId5"/>
          <a:stretch>
            <a:fillRect/>
          </a:stretch>
        </p:blipFill>
        <p:spPr>
          <a:xfrm>
            <a:off x="7014201" y="3819483"/>
            <a:ext cx="4256091" cy="2161824"/>
          </a:xfrm>
          <a:prstGeom prst="rect">
            <a:avLst/>
          </a:prstGeom>
        </p:spPr>
      </p:pic>
      <p:pic>
        <p:nvPicPr>
          <p:cNvPr id="8" name="Picture 7"/>
          <p:cNvPicPr>
            <a:picLocks noChangeAspect="1"/>
          </p:cNvPicPr>
          <p:nvPr/>
        </p:nvPicPr>
        <p:blipFill>
          <a:blip r:embed="rId6"/>
          <a:stretch>
            <a:fillRect/>
          </a:stretch>
        </p:blipFill>
        <p:spPr>
          <a:xfrm>
            <a:off x="3488910" y="2097881"/>
            <a:ext cx="4451058" cy="2492592"/>
          </a:xfrm>
          <a:prstGeom prst="rect">
            <a:avLst/>
          </a:prstGeom>
        </p:spPr>
      </p:pic>
      <p:sp>
        <p:nvSpPr>
          <p:cNvPr id="2" name="Slide Number Placeholder 1"/>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70232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HFD Response Activity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7460711"/>
              </p:ext>
            </p:extLst>
          </p:nvPr>
        </p:nvGraphicFramePr>
        <p:xfrm>
          <a:off x="1120775" y="1825622"/>
          <a:ext cx="10233025" cy="2733189"/>
        </p:xfrm>
        <a:graphic>
          <a:graphicData uri="http://schemas.openxmlformats.org/drawingml/2006/table">
            <a:tbl>
              <a:tblPr firstRow="1" bandRow="1">
                <a:tableStyleId>{5C22544A-7EE6-4342-B048-85BDC9FD1C3A}</a:tableStyleId>
              </a:tblPr>
              <a:tblGrid>
                <a:gridCol w="2046605">
                  <a:extLst>
                    <a:ext uri="{9D8B030D-6E8A-4147-A177-3AD203B41FA5}">
                      <a16:colId xmlns:a16="http://schemas.microsoft.com/office/drawing/2014/main" val="2724394913"/>
                    </a:ext>
                  </a:extLst>
                </a:gridCol>
                <a:gridCol w="2046605">
                  <a:extLst>
                    <a:ext uri="{9D8B030D-6E8A-4147-A177-3AD203B41FA5}">
                      <a16:colId xmlns:a16="http://schemas.microsoft.com/office/drawing/2014/main" val="1242749809"/>
                    </a:ext>
                  </a:extLst>
                </a:gridCol>
                <a:gridCol w="2046605">
                  <a:extLst>
                    <a:ext uri="{9D8B030D-6E8A-4147-A177-3AD203B41FA5}">
                      <a16:colId xmlns:a16="http://schemas.microsoft.com/office/drawing/2014/main" val="457506521"/>
                    </a:ext>
                  </a:extLst>
                </a:gridCol>
                <a:gridCol w="2046605">
                  <a:extLst>
                    <a:ext uri="{9D8B030D-6E8A-4147-A177-3AD203B41FA5}">
                      <a16:colId xmlns:a16="http://schemas.microsoft.com/office/drawing/2014/main" val="1599183573"/>
                    </a:ext>
                  </a:extLst>
                </a:gridCol>
                <a:gridCol w="2046605">
                  <a:extLst>
                    <a:ext uri="{9D8B030D-6E8A-4147-A177-3AD203B41FA5}">
                      <a16:colId xmlns:a16="http://schemas.microsoft.com/office/drawing/2014/main" val="3339391704"/>
                    </a:ext>
                  </a:extLst>
                </a:gridCol>
              </a:tblGrid>
              <a:tr h="807777">
                <a:tc>
                  <a:txBody>
                    <a:bodyPr/>
                    <a:lstStyle/>
                    <a:p>
                      <a:pPr algn="ctr"/>
                      <a:r>
                        <a:rPr lang="en-US" dirty="0"/>
                        <a:t>Date Range</a:t>
                      </a:r>
                    </a:p>
                  </a:txBody>
                  <a:tcPr/>
                </a:tc>
                <a:tc>
                  <a:txBody>
                    <a:bodyPr/>
                    <a:lstStyle/>
                    <a:p>
                      <a:pPr algn="ctr"/>
                      <a:r>
                        <a:rPr lang="en-US" dirty="0"/>
                        <a:t>Fire</a:t>
                      </a:r>
                      <a:r>
                        <a:rPr lang="en-US" baseline="0" dirty="0"/>
                        <a:t> Related Incidents</a:t>
                      </a:r>
                      <a:endParaRPr lang="en-US" dirty="0"/>
                    </a:p>
                  </a:txBody>
                  <a:tcPr/>
                </a:tc>
                <a:tc>
                  <a:txBody>
                    <a:bodyPr/>
                    <a:lstStyle/>
                    <a:p>
                      <a:pPr algn="ctr"/>
                      <a:r>
                        <a:rPr lang="en-US" dirty="0"/>
                        <a:t>EMS Related</a:t>
                      </a:r>
                      <a:r>
                        <a:rPr lang="en-US" baseline="0" dirty="0"/>
                        <a:t> Incidents</a:t>
                      </a:r>
                      <a:endParaRPr lang="en-US" dirty="0"/>
                    </a:p>
                  </a:txBody>
                  <a:tcPr/>
                </a:tc>
                <a:tc>
                  <a:txBody>
                    <a:bodyPr/>
                    <a:lstStyle/>
                    <a:p>
                      <a:pPr algn="ctr"/>
                      <a:r>
                        <a:rPr lang="en-US" dirty="0"/>
                        <a:t>Total Count</a:t>
                      </a:r>
                    </a:p>
                  </a:txBody>
                  <a:tcPr/>
                </a:tc>
                <a:tc>
                  <a:txBody>
                    <a:bodyPr/>
                    <a:lstStyle/>
                    <a:p>
                      <a:pPr algn="ctr"/>
                      <a:r>
                        <a:rPr lang="en-US" dirty="0"/>
                        <a:t>% Year over Year Increase</a:t>
                      </a:r>
                    </a:p>
                  </a:txBody>
                  <a:tcPr/>
                </a:tc>
                <a:extLst>
                  <a:ext uri="{0D108BD9-81ED-4DB2-BD59-A6C34878D82A}">
                    <a16:rowId xmlns:a16="http://schemas.microsoft.com/office/drawing/2014/main" val="2338827920"/>
                  </a:ext>
                </a:extLst>
              </a:tr>
              <a:tr h="531832">
                <a:tc>
                  <a:txBody>
                    <a:bodyPr/>
                    <a:lstStyle/>
                    <a:p>
                      <a:r>
                        <a:rPr lang="en-US" dirty="0"/>
                        <a:t>Jan</a:t>
                      </a:r>
                      <a:r>
                        <a:rPr lang="en-US" baseline="0" dirty="0"/>
                        <a:t> 1 – Dec 31, 2016</a:t>
                      </a:r>
                      <a:endParaRPr lang="en-US" dirty="0"/>
                    </a:p>
                  </a:txBody>
                  <a:tcPr/>
                </a:tc>
                <a:tc>
                  <a:txBody>
                    <a:bodyPr/>
                    <a:lstStyle/>
                    <a:p>
                      <a:pPr algn="ctr"/>
                      <a:r>
                        <a:rPr lang="en-US" dirty="0"/>
                        <a:t>42,109</a:t>
                      </a:r>
                    </a:p>
                  </a:txBody>
                  <a:tcPr/>
                </a:tc>
                <a:tc>
                  <a:txBody>
                    <a:bodyPr/>
                    <a:lstStyle/>
                    <a:p>
                      <a:pPr algn="ctr"/>
                      <a:r>
                        <a:rPr lang="en-US" dirty="0"/>
                        <a:t>293,858</a:t>
                      </a:r>
                    </a:p>
                  </a:txBody>
                  <a:tcPr/>
                </a:tc>
                <a:tc>
                  <a:txBody>
                    <a:bodyPr/>
                    <a:lstStyle/>
                    <a:p>
                      <a:pPr algn="ctr"/>
                      <a:r>
                        <a:rPr lang="en-US" dirty="0"/>
                        <a:t>335,967</a:t>
                      </a:r>
                    </a:p>
                  </a:txBody>
                  <a:tcPr/>
                </a:tc>
                <a:tc>
                  <a:txBody>
                    <a:bodyPr/>
                    <a:lstStyle/>
                    <a:p>
                      <a:pPr algn="ctr"/>
                      <a:r>
                        <a:rPr lang="en-US" dirty="0"/>
                        <a:t>~.90%</a:t>
                      </a:r>
                    </a:p>
                  </a:txBody>
                  <a:tcPr/>
                </a:tc>
                <a:extLst>
                  <a:ext uri="{0D108BD9-81ED-4DB2-BD59-A6C34878D82A}">
                    <a16:rowId xmlns:a16="http://schemas.microsoft.com/office/drawing/2014/main" val="1809362049"/>
                  </a:ext>
                </a:extLst>
              </a:tr>
              <a:tr h="457584">
                <a:tc>
                  <a:txBody>
                    <a:bodyPr/>
                    <a:lstStyle/>
                    <a:p>
                      <a:r>
                        <a:rPr lang="en-US" dirty="0"/>
                        <a:t>Jan 1 – Dec 31, 2015</a:t>
                      </a:r>
                    </a:p>
                  </a:txBody>
                  <a:tcPr/>
                </a:tc>
                <a:tc>
                  <a:txBody>
                    <a:bodyPr/>
                    <a:lstStyle/>
                    <a:p>
                      <a:pPr algn="ctr"/>
                      <a:r>
                        <a:rPr lang="en-US" dirty="0"/>
                        <a:t>43,056</a:t>
                      </a:r>
                    </a:p>
                  </a:txBody>
                  <a:tcPr/>
                </a:tc>
                <a:tc>
                  <a:txBody>
                    <a:bodyPr/>
                    <a:lstStyle/>
                    <a:p>
                      <a:pPr algn="ctr"/>
                      <a:r>
                        <a:rPr lang="en-US" dirty="0"/>
                        <a:t>289,907</a:t>
                      </a:r>
                    </a:p>
                  </a:txBody>
                  <a:tcPr/>
                </a:tc>
                <a:tc>
                  <a:txBody>
                    <a:bodyPr/>
                    <a:lstStyle/>
                    <a:p>
                      <a:pPr algn="ctr"/>
                      <a:r>
                        <a:rPr lang="en-US" dirty="0"/>
                        <a:t>332,963</a:t>
                      </a:r>
                    </a:p>
                  </a:txBody>
                  <a:tcPr/>
                </a:tc>
                <a:tc>
                  <a:txBody>
                    <a:bodyPr/>
                    <a:lstStyle/>
                    <a:p>
                      <a:pPr algn="ctr"/>
                      <a:r>
                        <a:rPr lang="en-US" dirty="0"/>
                        <a:t>~4.5%</a:t>
                      </a:r>
                    </a:p>
                  </a:txBody>
                  <a:tcPr/>
                </a:tc>
                <a:extLst>
                  <a:ext uri="{0D108BD9-81ED-4DB2-BD59-A6C34878D82A}">
                    <a16:rowId xmlns:a16="http://schemas.microsoft.com/office/drawing/2014/main" val="565361011"/>
                  </a:ext>
                </a:extLst>
              </a:tr>
              <a:tr h="467998">
                <a:tc>
                  <a:txBody>
                    <a:bodyPr/>
                    <a:lstStyle/>
                    <a:p>
                      <a:r>
                        <a:rPr lang="en-US" dirty="0"/>
                        <a:t>Jan 1 – Dec 31, 2014</a:t>
                      </a:r>
                    </a:p>
                  </a:txBody>
                  <a:tcPr/>
                </a:tc>
                <a:tc>
                  <a:txBody>
                    <a:bodyPr/>
                    <a:lstStyle/>
                    <a:p>
                      <a:pPr algn="ctr"/>
                      <a:r>
                        <a:rPr lang="en-US" dirty="0"/>
                        <a:t>41,747</a:t>
                      </a:r>
                    </a:p>
                  </a:txBody>
                  <a:tcPr/>
                </a:tc>
                <a:tc>
                  <a:txBody>
                    <a:bodyPr/>
                    <a:lstStyle/>
                    <a:p>
                      <a:pPr algn="ctr"/>
                      <a:r>
                        <a:rPr lang="en-US" dirty="0"/>
                        <a:t>276,880</a:t>
                      </a:r>
                    </a:p>
                  </a:txBody>
                  <a:tcPr/>
                </a:tc>
                <a:tc>
                  <a:txBody>
                    <a:bodyPr/>
                    <a:lstStyle/>
                    <a:p>
                      <a:pPr algn="ctr"/>
                      <a:r>
                        <a:rPr lang="en-US" dirty="0"/>
                        <a:t>318,627</a:t>
                      </a:r>
                    </a:p>
                  </a:txBody>
                  <a:tcPr/>
                </a:tc>
                <a:tc>
                  <a:txBody>
                    <a:bodyPr/>
                    <a:lstStyle/>
                    <a:p>
                      <a:pPr algn="ctr"/>
                      <a:r>
                        <a:rPr lang="en-US" dirty="0"/>
                        <a:t>~6.5%</a:t>
                      </a:r>
                    </a:p>
                  </a:txBody>
                  <a:tcPr/>
                </a:tc>
                <a:extLst>
                  <a:ext uri="{0D108BD9-81ED-4DB2-BD59-A6C34878D82A}">
                    <a16:rowId xmlns:a16="http://schemas.microsoft.com/office/drawing/2014/main" val="268534594"/>
                  </a:ext>
                </a:extLst>
              </a:tr>
              <a:tr h="467998">
                <a:tc>
                  <a:txBody>
                    <a:bodyPr/>
                    <a:lstStyle/>
                    <a:p>
                      <a:r>
                        <a:rPr lang="en-US" dirty="0"/>
                        <a:t>Jan 1 – Dec 31, 2013</a:t>
                      </a:r>
                    </a:p>
                  </a:txBody>
                  <a:tcPr/>
                </a:tc>
                <a:tc>
                  <a:txBody>
                    <a:bodyPr/>
                    <a:lstStyle/>
                    <a:p>
                      <a:pPr algn="ctr"/>
                      <a:r>
                        <a:rPr lang="en-US" dirty="0"/>
                        <a:t>42,064</a:t>
                      </a:r>
                    </a:p>
                  </a:txBody>
                  <a:tcPr/>
                </a:tc>
                <a:tc>
                  <a:txBody>
                    <a:bodyPr/>
                    <a:lstStyle/>
                    <a:p>
                      <a:pPr algn="ctr"/>
                      <a:r>
                        <a:rPr lang="en-US" dirty="0"/>
                        <a:t>257,107</a:t>
                      </a:r>
                    </a:p>
                  </a:txBody>
                  <a:tcPr/>
                </a:tc>
                <a:tc>
                  <a:txBody>
                    <a:bodyPr/>
                    <a:lstStyle/>
                    <a:p>
                      <a:pPr algn="ctr"/>
                      <a:r>
                        <a:rPr lang="en-US" dirty="0"/>
                        <a:t>299,171</a:t>
                      </a:r>
                    </a:p>
                  </a:txBody>
                  <a:tcPr/>
                </a:tc>
                <a:tc>
                  <a:txBody>
                    <a:bodyPr/>
                    <a:lstStyle/>
                    <a:p>
                      <a:pPr algn="ctr"/>
                      <a:endParaRPr lang="en-US" dirty="0"/>
                    </a:p>
                  </a:txBody>
                  <a:tcPr/>
                </a:tc>
                <a:extLst>
                  <a:ext uri="{0D108BD9-81ED-4DB2-BD59-A6C34878D82A}">
                    <a16:rowId xmlns:a16="http://schemas.microsoft.com/office/drawing/2014/main" val="2333189597"/>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34606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Fleet Composition - Frontline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1666416"/>
              </p:ext>
            </p:extLst>
          </p:nvPr>
        </p:nvGraphicFramePr>
        <p:xfrm>
          <a:off x="973079" y="1538400"/>
          <a:ext cx="8986983" cy="2375885"/>
        </p:xfrm>
        <a:graphic>
          <a:graphicData uri="http://schemas.openxmlformats.org/drawingml/2006/table">
            <a:tbl>
              <a:tblPr firstRow="1" bandRow="1">
                <a:tableStyleId>{5C22544A-7EE6-4342-B048-85BDC9FD1C3A}</a:tableStyleId>
              </a:tblPr>
              <a:tblGrid>
                <a:gridCol w="1502446">
                  <a:extLst>
                    <a:ext uri="{9D8B030D-6E8A-4147-A177-3AD203B41FA5}">
                      <a16:colId xmlns:a16="http://schemas.microsoft.com/office/drawing/2014/main" val="2260164667"/>
                    </a:ext>
                  </a:extLst>
                </a:gridCol>
                <a:gridCol w="1496907">
                  <a:extLst>
                    <a:ext uri="{9D8B030D-6E8A-4147-A177-3AD203B41FA5}">
                      <a16:colId xmlns:a16="http://schemas.microsoft.com/office/drawing/2014/main" val="2613030425"/>
                    </a:ext>
                  </a:extLst>
                </a:gridCol>
                <a:gridCol w="1496907">
                  <a:extLst>
                    <a:ext uri="{9D8B030D-6E8A-4147-A177-3AD203B41FA5}">
                      <a16:colId xmlns:a16="http://schemas.microsoft.com/office/drawing/2014/main" val="2902665013"/>
                    </a:ext>
                  </a:extLst>
                </a:gridCol>
                <a:gridCol w="1530642">
                  <a:extLst>
                    <a:ext uri="{9D8B030D-6E8A-4147-A177-3AD203B41FA5}">
                      <a16:colId xmlns:a16="http://schemas.microsoft.com/office/drawing/2014/main" val="3201301173"/>
                    </a:ext>
                  </a:extLst>
                </a:gridCol>
                <a:gridCol w="1515439">
                  <a:extLst>
                    <a:ext uri="{9D8B030D-6E8A-4147-A177-3AD203B41FA5}">
                      <a16:colId xmlns:a16="http://schemas.microsoft.com/office/drawing/2014/main" val="1048112081"/>
                    </a:ext>
                  </a:extLst>
                </a:gridCol>
                <a:gridCol w="1444642">
                  <a:extLst>
                    <a:ext uri="{9D8B030D-6E8A-4147-A177-3AD203B41FA5}">
                      <a16:colId xmlns:a16="http://schemas.microsoft.com/office/drawing/2014/main" val="493662375"/>
                    </a:ext>
                  </a:extLst>
                </a:gridCol>
              </a:tblGrid>
              <a:tr h="997525">
                <a:tc>
                  <a:txBody>
                    <a:bodyPr/>
                    <a:lstStyle/>
                    <a:p>
                      <a:pPr algn="ctr"/>
                      <a:r>
                        <a:rPr lang="en-US" dirty="0"/>
                        <a:t>Vehicle Type</a:t>
                      </a:r>
                    </a:p>
                  </a:txBody>
                  <a:tcPr/>
                </a:tc>
                <a:tc>
                  <a:txBody>
                    <a:bodyPr/>
                    <a:lstStyle/>
                    <a:p>
                      <a:pPr algn="ctr"/>
                      <a:r>
                        <a:rPr lang="en-US" dirty="0"/>
                        <a:t>Vehicle Count</a:t>
                      </a:r>
                    </a:p>
                  </a:txBody>
                  <a:tcPr/>
                </a:tc>
                <a:tc>
                  <a:txBody>
                    <a:bodyPr/>
                    <a:lstStyle/>
                    <a:p>
                      <a:pPr algn="ctr"/>
                      <a:r>
                        <a:rPr lang="en-US" dirty="0"/>
                        <a:t>Avg.</a:t>
                      </a:r>
                      <a:r>
                        <a:rPr lang="en-US" baseline="0" dirty="0"/>
                        <a:t> Age</a:t>
                      </a:r>
                      <a:endParaRPr lang="en-US" dirty="0"/>
                    </a:p>
                  </a:txBody>
                  <a:tcPr/>
                </a:tc>
                <a:tc>
                  <a:txBody>
                    <a:bodyPr/>
                    <a:lstStyle/>
                    <a:p>
                      <a:pPr algn="ctr"/>
                      <a:r>
                        <a:rPr lang="en-US" dirty="0"/>
                        <a:t>Recommend</a:t>
                      </a:r>
                      <a:r>
                        <a:rPr lang="en-US" baseline="0" dirty="0"/>
                        <a:t> Replacement Age</a:t>
                      </a:r>
                      <a:endParaRPr lang="en-US" dirty="0"/>
                    </a:p>
                  </a:txBody>
                  <a:tcPr/>
                </a:tc>
                <a:tc>
                  <a:txBody>
                    <a:bodyPr/>
                    <a:lstStyle/>
                    <a:p>
                      <a:pPr algn="ctr"/>
                      <a:r>
                        <a:rPr lang="en-US" dirty="0"/>
                        <a:t>%</a:t>
                      </a:r>
                      <a:r>
                        <a:rPr lang="en-US" baseline="0" dirty="0"/>
                        <a:t>  at or over Replacement Age</a:t>
                      </a:r>
                      <a:endParaRPr lang="en-US" dirty="0"/>
                    </a:p>
                  </a:txBody>
                  <a:tcPr/>
                </a:tc>
                <a:tc>
                  <a:txBody>
                    <a:bodyPr/>
                    <a:lstStyle/>
                    <a:p>
                      <a:pPr algn="ctr"/>
                      <a:r>
                        <a:rPr lang="en-US" dirty="0"/>
                        <a:t>Min Staffing</a:t>
                      </a:r>
                    </a:p>
                  </a:txBody>
                  <a:tcPr/>
                </a:tc>
                <a:extLst>
                  <a:ext uri="{0D108BD9-81ED-4DB2-BD59-A6C34878D82A}">
                    <a16:rowId xmlns:a16="http://schemas.microsoft.com/office/drawing/2014/main" val="2851647743"/>
                  </a:ext>
                </a:extLst>
              </a:tr>
              <a:tr h="368065">
                <a:tc>
                  <a:txBody>
                    <a:bodyPr/>
                    <a:lstStyle/>
                    <a:p>
                      <a:r>
                        <a:rPr lang="en-US" dirty="0"/>
                        <a:t>Engines</a:t>
                      </a:r>
                    </a:p>
                  </a:txBody>
                  <a:tcPr/>
                </a:tc>
                <a:tc>
                  <a:txBody>
                    <a:bodyPr/>
                    <a:lstStyle/>
                    <a:p>
                      <a:pPr algn="ctr"/>
                      <a:r>
                        <a:rPr lang="en-US" dirty="0"/>
                        <a:t>88</a:t>
                      </a:r>
                    </a:p>
                  </a:txBody>
                  <a:tcPr/>
                </a:tc>
                <a:tc>
                  <a:txBody>
                    <a:bodyPr/>
                    <a:lstStyle/>
                    <a:p>
                      <a:pPr algn="ctr"/>
                      <a:r>
                        <a:rPr lang="en-US" dirty="0"/>
                        <a:t>9</a:t>
                      </a:r>
                    </a:p>
                  </a:txBody>
                  <a:tcPr/>
                </a:tc>
                <a:tc>
                  <a:txBody>
                    <a:bodyPr/>
                    <a:lstStyle/>
                    <a:p>
                      <a:pPr algn="ctr"/>
                      <a:r>
                        <a:rPr lang="en-US" dirty="0"/>
                        <a:t>12 </a:t>
                      </a:r>
                      <a:r>
                        <a:rPr lang="en-US" dirty="0" err="1"/>
                        <a:t>yrs</a:t>
                      </a:r>
                      <a:endParaRPr lang="en-US" dirty="0"/>
                    </a:p>
                  </a:txBody>
                  <a:tcPr/>
                </a:tc>
                <a:tc>
                  <a:txBody>
                    <a:bodyPr/>
                    <a:lstStyle/>
                    <a:p>
                      <a:pPr algn="ctr"/>
                      <a:r>
                        <a:rPr lang="en-US" dirty="0"/>
                        <a:t>26%</a:t>
                      </a:r>
                    </a:p>
                  </a:txBody>
                  <a:tcPr/>
                </a:tc>
                <a:tc>
                  <a:txBody>
                    <a:bodyPr/>
                    <a:lstStyle/>
                    <a:p>
                      <a:pPr algn="ctr"/>
                      <a:r>
                        <a:rPr lang="en-US" dirty="0"/>
                        <a:t>352</a:t>
                      </a:r>
                    </a:p>
                  </a:txBody>
                  <a:tcPr/>
                </a:tc>
                <a:extLst>
                  <a:ext uri="{0D108BD9-81ED-4DB2-BD59-A6C34878D82A}">
                    <a16:rowId xmlns:a16="http://schemas.microsoft.com/office/drawing/2014/main" val="3446001185"/>
                  </a:ext>
                </a:extLst>
              </a:tr>
              <a:tr h="368065">
                <a:tc>
                  <a:txBody>
                    <a:bodyPr/>
                    <a:lstStyle/>
                    <a:p>
                      <a:r>
                        <a:rPr lang="en-US" dirty="0"/>
                        <a:t>Aerials</a:t>
                      </a:r>
                    </a:p>
                  </a:txBody>
                  <a:tcPr/>
                </a:tc>
                <a:tc>
                  <a:txBody>
                    <a:bodyPr/>
                    <a:lstStyle/>
                    <a:p>
                      <a:pPr algn="ctr"/>
                      <a:r>
                        <a:rPr lang="en-US" dirty="0"/>
                        <a:t>38</a:t>
                      </a:r>
                    </a:p>
                  </a:txBody>
                  <a:tcPr/>
                </a:tc>
                <a:tc>
                  <a:txBody>
                    <a:bodyPr/>
                    <a:lstStyle/>
                    <a:p>
                      <a:pPr algn="ctr"/>
                      <a:r>
                        <a:rPr lang="en-US" dirty="0"/>
                        <a:t>9</a:t>
                      </a:r>
                    </a:p>
                  </a:txBody>
                  <a:tcPr/>
                </a:tc>
                <a:tc>
                  <a:txBody>
                    <a:bodyPr/>
                    <a:lstStyle/>
                    <a:p>
                      <a:pPr algn="ctr"/>
                      <a:r>
                        <a:rPr lang="en-US" dirty="0"/>
                        <a:t>15</a:t>
                      </a:r>
                      <a:r>
                        <a:rPr lang="en-US" baseline="0" dirty="0"/>
                        <a:t> </a:t>
                      </a:r>
                      <a:r>
                        <a:rPr lang="en-US" baseline="0" dirty="0" err="1"/>
                        <a:t>yrs</a:t>
                      </a:r>
                      <a:r>
                        <a:rPr lang="en-US" baseline="0" dirty="0"/>
                        <a:t>*</a:t>
                      </a:r>
                      <a:endParaRPr lang="en-US" dirty="0"/>
                    </a:p>
                  </a:txBody>
                  <a:tcPr/>
                </a:tc>
                <a:tc>
                  <a:txBody>
                    <a:bodyPr/>
                    <a:lstStyle/>
                    <a:p>
                      <a:pPr algn="ctr"/>
                      <a:r>
                        <a:rPr lang="en-US" dirty="0"/>
                        <a:t>8%</a:t>
                      </a:r>
                    </a:p>
                  </a:txBody>
                  <a:tcPr/>
                </a:tc>
                <a:tc>
                  <a:txBody>
                    <a:bodyPr/>
                    <a:lstStyle/>
                    <a:p>
                      <a:pPr algn="ctr"/>
                      <a:r>
                        <a:rPr lang="en-US" dirty="0"/>
                        <a:t>152</a:t>
                      </a:r>
                    </a:p>
                  </a:txBody>
                  <a:tcPr/>
                </a:tc>
                <a:extLst>
                  <a:ext uri="{0D108BD9-81ED-4DB2-BD59-A6C34878D82A}">
                    <a16:rowId xmlns:a16="http://schemas.microsoft.com/office/drawing/2014/main" val="3340671436"/>
                  </a:ext>
                </a:extLst>
              </a:tr>
              <a:tr h="642230">
                <a:tc>
                  <a:txBody>
                    <a:bodyPr/>
                    <a:lstStyle/>
                    <a:p>
                      <a:r>
                        <a:rPr lang="en-US" dirty="0"/>
                        <a:t>Ambulances</a:t>
                      </a:r>
                    </a:p>
                  </a:txBody>
                  <a:tcPr/>
                </a:tc>
                <a:tc>
                  <a:txBody>
                    <a:bodyPr/>
                    <a:lstStyle/>
                    <a:p>
                      <a:pPr algn="ctr"/>
                      <a:r>
                        <a:rPr lang="en-US" dirty="0"/>
                        <a:t>92</a:t>
                      </a:r>
                    </a:p>
                  </a:txBody>
                  <a:tcPr/>
                </a:tc>
                <a:tc>
                  <a:txBody>
                    <a:bodyPr/>
                    <a:lstStyle/>
                    <a:p>
                      <a:pPr algn="ctr"/>
                      <a:r>
                        <a:rPr lang="en-US" dirty="0"/>
                        <a:t>6</a:t>
                      </a:r>
                    </a:p>
                  </a:txBody>
                  <a:tcPr/>
                </a:tc>
                <a:tc>
                  <a:txBody>
                    <a:bodyPr/>
                    <a:lstStyle/>
                    <a:p>
                      <a:pPr algn="ctr"/>
                      <a:r>
                        <a:rPr lang="en-US" dirty="0"/>
                        <a:t>8 </a:t>
                      </a:r>
                      <a:r>
                        <a:rPr lang="en-US" dirty="0" err="1"/>
                        <a:t>yrs</a:t>
                      </a:r>
                      <a:r>
                        <a:rPr lang="en-US" dirty="0"/>
                        <a:t> **</a:t>
                      </a:r>
                    </a:p>
                  </a:txBody>
                  <a:tcPr/>
                </a:tc>
                <a:tc>
                  <a:txBody>
                    <a:bodyPr/>
                    <a:lstStyle/>
                    <a:p>
                      <a:pPr algn="ctr"/>
                      <a:r>
                        <a:rPr lang="en-US" dirty="0"/>
                        <a:t>48%</a:t>
                      </a:r>
                    </a:p>
                  </a:txBody>
                  <a:tcPr/>
                </a:tc>
                <a:tc>
                  <a:txBody>
                    <a:bodyPr/>
                    <a:lstStyle/>
                    <a:p>
                      <a:pPr algn="ctr"/>
                      <a:r>
                        <a:rPr lang="en-US" dirty="0"/>
                        <a:t>184</a:t>
                      </a:r>
                    </a:p>
                  </a:txBody>
                  <a:tcPr/>
                </a:tc>
                <a:extLst>
                  <a:ext uri="{0D108BD9-81ED-4DB2-BD59-A6C34878D82A}">
                    <a16:rowId xmlns:a16="http://schemas.microsoft.com/office/drawing/2014/main" val="3564530701"/>
                  </a:ext>
                </a:extLst>
              </a:tr>
            </a:tbl>
          </a:graphicData>
        </a:graphic>
      </p:graphicFrame>
      <p:sp>
        <p:nvSpPr>
          <p:cNvPr id="3" name="TextBox 2"/>
          <p:cNvSpPr txBox="1"/>
          <p:nvPr/>
        </p:nvSpPr>
        <p:spPr>
          <a:xfrm>
            <a:off x="5989103" y="3914285"/>
            <a:ext cx="4075155" cy="430887"/>
          </a:xfrm>
          <a:prstGeom prst="rect">
            <a:avLst/>
          </a:prstGeom>
          <a:noFill/>
        </p:spPr>
        <p:txBody>
          <a:bodyPr wrap="none" rtlCol="0">
            <a:spAutoFit/>
          </a:bodyPr>
          <a:lstStyle/>
          <a:p>
            <a:r>
              <a:rPr lang="en-US" sz="1100" dirty="0"/>
              <a:t>*    37% within 2yrs of Replacement Age</a:t>
            </a:r>
          </a:p>
          <a:p>
            <a:r>
              <a:rPr lang="en-US" sz="1100" dirty="0"/>
              <a:t>** One Ambulance Engine &amp; Transmission Replacement @ 4 years</a:t>
            </a:r>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8031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Fleet Composition - Reserve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2504900"/>
              </p:ext>
            </p:extLst>
          </p:nvPr>
        </p:nvGraphicFramePr>
        <p:xfrm>
          <a:off x="973079" y="1538400"/>
          <a:ext cx="8986983" cy="2375885"/>
        </p:xfrm>
        <a:graphic>
          <a:graphicData uri="http://schemas.openxmlformats.org/drawingml/2006/table">
            <a:tbl>
              <a:tblPr firstRow="1" bandRow="1">
                <a:tableStyleId>{5C22544A-7EE6-4342-B048-85BDC9FD1C3A}</a:tableStyleId>
              </a:tblPr>
              <a:tblGrid>
                <a:gridCol w="1502446">
                  <a:extLst>
                    <a:ext uri="{9D8B030D-6E8A-4147-A177-3AD203B41FA5}">
                      <a16:colId xmlns:a16="http://schemas.microsoft.com/office/drawing/2014/main" val="2260164667"/>
                    </a:ext>
                  </a:extLst>
                </a:gridCol>
                <a:gridCol w="1496907">
                  <a:extLst>
                    <a:ext uri="{9D8B030D-6E8A-4147-A177-3AD203B41FA5}">
                      <a16:colId xmlns:a16="http://schemas.microsoft.com/office/drawing/2014/main" val="2613030425"/>
                    </a:ext>
                  </a:extLst>
                </a:gridCol>
                <a:gridCol w="1496907">
                  <a:extLst>
                    <a:ext uri="{9D8B030D-6E8A-4147-A177-3AD203B41FA5}">
                      <a16:colId xmlns:a16="http://schemas.microsoft.com/office/drawing/2014/main" val="2902665013"/>
                    </a:ext>
                  </a:extLst>
                </a:gridCol>
                <a:gridCol w="1530642">
                  <a:extLst>
                    <a:ext uri="{9D8B030D-6E8A-4147-A177-3AD203B41FA5}">
                      <a16:colId xmlns:a16="http://schemas.microsoft.com/office/drawing/2014/main" val="3201301173"/>
                    </a:ext>
                  </a:extLst>
                </a:gridCol>
                <a:gridCol w="1515439">
                  <a:extLst>
                    <a:ext uri="{9D8B030D-6E8A-4147-A177-3AD203B41FA5}">
                      <a16:colId xmlns:a16="http://schemas.microsoft.com/office/drawing/2014/main" val="1048112081"/>
                    </a:ext>
                  </a:extLst>
                </a:gridCol>
                <a:gridCol w="1444642">
                  <a:extLst>
                    <a:ext uri="{9D8B030D-6E8A-4147-A177-3AD203B41FA5}">
                      <a16:colId xmlns:a16="http://schemas.microsoft.com/office/drawing/2014/main" val="493662375"/>
                    </a:ext>
                  </a:extLst>
                </a:gridCol>
              </a:tblGrid>
              <a:tr h="997525">
                <a:tc>
                  <a:txBody>
                    <a:bodyPr/>
                    <a:lstStyle/>
                    <a:p>
                      <a:pPr algn="ctr"/>
                      <a:r>
                        <a:rPr lang="en-US" dirty="0"/>
                        <a:t>Vehicle Type</a:t>
                      </a:r>
                    </a:p>
                  </a:txBody>
                  <a:tcPr/>
                </a:tc>
                <a:tc>
                  <a:txBody>
                    <a:bodyPr/>
                    <a:lstStyle/>
                    <a:p>
                      <a:pPr algn="ctr"/>
                      <a:r>
                        <a:rPr lang="en-US" dirty="0"/>
                        <a:t>Vehicle Count</a:t>
                      </a:r>
                    </a:p>
                  </a:txBody>
                  <a:tcPr/>
                </a:tc>
                <a:tc>
                  <a:txBody>
                    <a:bodyPr/>
                    <a:lstStyle/>
                    <a:p>
                      <a:pPr algn="ctr"/>
                      <a:r>
                        <a:rPr lang="en-US" dirty="0"/>
                        <a:t>Avg.</a:t>
                      </a:r>
                      <a:r>
                        <a:rPr lang="en-US" baseline="0" dirty="0"/>
                        <a:t> Age</a:t>
                      </a:r>
                      <a:endParaRPr lang="en-US" dirty="0"/>
                    </a:p>
                  </a:txBody>
                  <a:tcPr/>
                </a:tc>
                <a:tc>
                  <a:txBody>
                    <a:bodyPr/>
                    <a:lstStyle/>
                    <a:p>
                      <a:pPr algn="ctr"/>
                      <a:r>
                        <a:rPr lang="en-US" dirty="0"/>
                        <a:t>Recommend</a:t>
                      </a:r>
                      <a:r>
                        <a:rPr lang="en-US" baseline="0" dirty="0"/>
                        <a:t> Replacement Age</a:t>
                      </a:r>
                      <a:endParaRPr lang="en-US" dirty="0"/>
                    </a:p>
                  </a:txBody>
                  <a:tcPr/>
                </a:tc>
                <a:tc>
                  <a:txBody>
                    <a:bodyPr/>
                    <a:lstStyle/>
                    <a:p>
                      <a:pPr algn="ctr"/>
                      <a:r>
                        <a:rPr lang="en-US" dirty="0"/>
                        <a:t>%</a:t>
                      </a:r>
                      <a:r>
                        <a:rPr lang="en-US" baseline="0" dirty="0"/>
                        <a:t> at or over Replacement Age</a:t>
                      </a:r>
                      <a:endParaRPr lang="en-US" dirty="0"/>
                    </a:p>
                  </a:txBody>
                  <a:tcPr/>
                </a:tc>
                <a:tc>
                  <a:txBody>
                    <a:bodyPr/>
                    <a:lstStyle/>
                    <a:p>
                      <a:pPr algn="ctr"/>
                      <a:r>
                        <a:rPr lang="en-US" dirty="0"/>
                        <a:t>%</a:t>
                      </a:r>
                      <a:r>
                        <a:rPr lang="en-US" baseline="0" dirty="0"/>
                        <a:t> Availability</a:t>
                      </a:r>
                      <a:endParaRPr lang="en-US" dirty="0"/>
                    </a:p>
                  </a:txBody>
                  <a:tcPr/>
                </a:tc>
                <a:extLst>
                  <a:ext uri="{0D108BD9-81ED-4DB2-BD59-A6C34878D82A}">
                    <a16:rowId xmlns:a16="http://schemas.microsoft.com/office/drawing/2014/main" val="2851647743"/>
                  </a:ext>
                </a:extLst>
              </a:tr>
              <a:tr h="368065">
                <a:tc>
                  <a:txBody>
                    <a:bodyPr/>
                    <a:lstStyle/>
                    <a:p>
                      <a:r>
                        <a:rPr lang="en-US" dirty="0"/>
                        <a:t>Engines</a:t>
                      </a:r>
                    </a:p>
                  </a:txBody>
                  <a:tcPr/>
                </a:tc>
                <a:tc>
                  <a:txBody>
                    <a:bodyPr/>
                    <a:lstStyle/>
                    <a:p>
                      <a:pPr algn="ctr"/>
                      <a:r>
                        <a:rPr lang="en-US" dirty="0"/>
                        <a:t>24</a:t>
                      </a:r>
                    </a:p>
                  </a:txBody>
                  <a:tcPr/>
                </a:tc>
                <a:tc>
                  <a:txBody>
                    <a:bodyPr/>
                    <a:lstStyle/>
                    <a:p>
                      <a:pPr algn="ctr"/>
                      <a:r>
                        <a:rPr lang="en-US" dirty="0"/>
                        <a:t>17</a:t>
                      </a:r>
                    </a:p>
                  </a:txBody>
                  <a:tcPr/>
                </a:tc>
                <a:tc>
                  <a:txBody>
                    <a:bodyPr/>
                    <a:lstStyle/>
                    <a:p>
                      <a:pPr algn="ctr"/>
                      <a:r>
                        <a:rPr lang="en-US" dirty="0"/>
                        <a:t>18 </a:t>
                      </a:r>
                      <a:r>
                        <a:rPr lang="en-US" dirty="0" err="1"/>
                        <a:t>yrs</a:t>
                      </a:r>
                      <a:endParaRPr lang="en-US" dirty="0"/>
                    </a:p>
                  </a:txBody>
                  <a:tcPr/>
                </a:tc>
                <a:tc>
                  <a:txBody>
                    <a:bodyPr/>
                    <a:lstStyle/>
                    <a:p>
                      <a:pPr algn="ctr"/>
                      <a:r>
                        <a:rPr lang="en-US" dirty="0"/>
                        <a:t>100%</a:t>
                      </a:r>
                    </a:p>
                  </a:txBody>
                  <a:tcPr/>
                </a:tc>
                <a:tc>
                  <a:txBody>
                    <a:bodyPr/>
                    <a:lstStyle/>
                    <a:p>
                      <a:pPr algn="ctr"/>
                      <a:r>
                        <a:rPr lang="en-US" dirty="0"/>
                        <a:t>~15%</a:t>
                      </a:r>
                    </a:p>
                  </a:txBody>
                  <a:tcPr/>
                </a:tc>
                <a:extLst>
                  <a:ext uri="{0D108BD9-81ED-4DB2-BD59-A6C34878D82A}">
                    <a16:rowId xmlns:a16="http://schemas.microsoft.com/office/drawing/2014/main" val="3446001185"/>
                  </a:ext>
                </a:extLst>
              </a:tr>
              <a:tr h="368065">
                <a:tc>
                  <a:txBody>
                    <a:bodyPr/>
                    <a:lstStyle/>
                    <a:p>
                      <a:r>
                        <a:rPr lang="en-US" dirty="0"/>
                        <a:t>Aerials</a:t>
                      </a:r>
                    </a:p>
                  </a:txBody>
                  <a:tcPr/>
                </a:tc>
                <a:tc>
                  <a:txBody>
                    <a:bodyPr/>
                    <a:lstStyle/>
                    <a:p>
                      <a:pPr algn="ctr"/>
                      <a:r>
                        <a:rPr lang="en-US" dirty="0"/>
                        <a:t>17</a:t>
                      </a:r>
                    </a:p>
                  </a:txBody>
                  <a:tcPr/>
                </a:tc>
                <a:tc>
                  <a:txBody>
                    <a:bodyPr/>
                    <a:lstStyle/>
                    <a:p>
                      <a:pPr algn="ctr"/>
                      <a:r>
                        <a:rPr lang="en-US" dirty="0"/>
                        <a:t>19</a:t>
                      </a:r>
                    </a:p>
                  </a:txBody>
                  <a:tcPr/>
                </a:tc>
                <a:tc>
                  <a:txBody>
                    <a:bodyPr/>
                    <a:lstStyle/>
                    <a:p>
                      <a:pPr algn="ctr"/>
                      <a:r>
                        <a:rPr lang="en-US" baseline="0" dirty="0"/>
                        <a:t>20 </a:t>
                      </a:r>
                      <a:r>
                        <a:rPr lang="en-US" baseline="0" dirty="0" err="1"/>
                        <a:t>yrs</a:t>
                      </a:r>
                      <a:endParaRPr lang="en-US" dirty="0"/>
                    </a:p>
                  </a:txBody>
                  <a:tcPr/>
                </a:tc>
                <a:tc>
                  <a:txBody>
                    <a:bodyPr/>
                    <a:lstStyle/>
                    <a:p>
                      <a:pPr algn="ctr"/>
                      <a:r>
                        <a:rPr lang="en-US" dirty="0"/>
                        <a:t>100%</a:t>
                      </a:r>
                    </a:p>
                  </a:txBody>
                  <a:tcPr/>
                </a:tc>
                <a:tc>
                  <a:txBody>
                    <a:bodyPr/>
                    <a:lstStyle/>
                    <a:p>
                      <a:pPr algn="ctr"/>
                      <a:r>
                        <a:rPr lang="en-US" dirty="0"/>
                        <a:t>~20%</a:t>
                      </a:r>
                    </a:p>
                  </a:txBody>
                  <a:tcPr/>
                </a:tc>
                <a:extLst>
                  <a:ext uri="{0D108BD9-81ED-4DB2-BD59-A6C34878D82A}">
                    <a16:rowId xmlns:a16="http://schemas.microsoft.com/office/drawing/2014/main" val="3340671436"/>
                  </a:ext>
                </a:extLst>
              </a:tr>
              <a:tr h="642230">
                <a:tc>
                  <a:txBody>
                    <a:bodyPr/>
                    <a:lstStyle/>
                    <a:p>
                      <a:r>
                        <a:rPr lang="en-US" dirty="0"/>
                        <a:t>Ambulances</a:t>
                      </a:r>
                    </a:p>
                  </a:txBody>
                  <a:tcPr/>
                </a:tc>
                <a:tc>
                  <a:txBody>
                    <a:bodyPr/>
                    <a:lstStyle/>
                    <a:p>
                      <a:pPr algn="ctr"/>
                      <a:r>
                        <a:rPr lang="en-US" dirty="0"/>
                        <a:t>27</a:t>
                      </a:r>
                    </a:p>
                  </a:txBody>
                  <a:tcPr/>
                </a:tc>
                <a:tc>
                  <a:txBody>
                    <a:bodyPr/>
                    <a:lstStyle/>
                    <a:p>
                      <a:pPr algn="ctr"/>
                      <a:r>
                        <a:rPr lang="en-US" dirty="0"/>
                        <a:t>11</a:t>
                      </a:r>
                    </a:p>
                  </a:txBody>
                  <a:tcPr/>
                </a:tc>
                <a:tc>
                  <a:txBody>
                    <a:bodyPr/>
                    <a:lstStyle/>
                    <a:p>
                      <a:pPr algn="ctr"/>
                      <a:r>
                        <a:rPr lang="en-US" dirty="0"/>
                        <a:t>10</a:t>
                      </a:r>
                      <a:r>
                        <a:rPr lang="en-US" baseline="0" dirty="0"/>
                        <a:t> </a:t>
                      </a:r>
                      <a:r>
                        <a:rPr lang="en-US" dirty="0" err="1"/>
                        <a:t>yrs</a:t>
                      </a:r>
                      <a:r>
                        <a:rPr lang="en-US" dirty="0"/>
                        <a:t> </a:t>
                      </a:r>
                    </a:p>
                  </a:txBody>
                  <a:tcPr/>
                </a:tc>
                <a:tc>
                  <a:txBody>
                    <a:bodyPr/>
                    <a:lstStyle/>
                    <a:p>
                      <a:pPr algn="ctr"/>
                      <a:r>
                        <a:rPr lang="en-US" dirty="0"/>
                        <a:t>100%</a:t>
                      </a:r>
                    </a:p>
                  </a:txBody>
                  <a:tcPr/>
                </a:tc>
                <a:tc>
                  <a:txBody>
                    <a:bodyPr/>
                    <a:lstStyle/>
                    <a:p>
                      <a:pPr algn="ctr"/>
                      <a:r>
                        <a:rPr lang="en-US" dirty="0"/>
                        <a:t>~70%</a:t>
                      </a:r>
                    </a:p>
                  </a:txBody>
                  <a:tcPr/>
                </a:tc>
                <a:extLst>
                  <a:ext uri="{0D108BD9-81ED-4DB2-BD59-A6C34878D82A}">
                    <a16:rowId xmlns:a16="http://schemas.microsoft.com/office/drawing/2014/main" val="3564530701"/>
                  </a:ext>
                </a:extLst>
              </a:tr>
            </a:tbl>
          </a:graphicData>
        </a:graphic>
      </p:graphicFrame>
      <p:sp>
        <p:nvSpPr>
          <p:cNvPr id="3" name="Slide Number Placeholder 2"/>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81995261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2208</TotalTime>
  <Words>2070</Words>
  <Application>Microsoft Office PowerPoint</Application>
  <PresentationFormat>Widescreen</PresentationFormat>
  <Paragraphs>563</Paragraphs>
  <Slides>39</Slides>
  <Notes>25</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vt:lpstr>
      <vt:lpstr>Calibri</vt:lpstr>
      <vt:lpstr>Corbel</vt:lpstr>
      <vt:lpstr>Times New Roman</vt:lpstr>
      <vt:lpstr>Depth</vt:lpstr>
      <vt:lpstr>Houston Fire Department</vt:lpstr>
      <vt:lpstr>Purpose</vt:lpstr>
      <vt:lpstr>Fleet</vt:lpstr>
      <vt:lpstr>Fire Apparatus Consensus Standards </vt:lpstr>
      <vt:lpstr>NFPA 1911;  Appendix D</vt:lpstr>
      <vt:lpstr>PowerPoint Presentation</vt:lpstr>
      <vt:lpstr>HFD Response Activity</vt:lpstr>
      <vt:lpstr>Fleet Composition - Frontline</vt:lpstr>
      <vt:lpstr>Fleet Composition - Reserve</vt:lpstr>
      <vt:lpstr>Historical Purchase - Engines</vt:lpstr>
      <vt:lpstr>Historical Purchase - Aerials</vt:lpstr>
      <vt:lpstr>Historical CIP Requests- Engines</vt:lpstr>
      <vt:lpstr>Historical CIP Requests - Aerials</vt:lpstr>
      <vt:lpstr>Historical CIP Requests - Ambulances</vt:lpstr>
      <vt:lpstr>Recommended Service Life Progression</vt:lpstr>
      <vt:lpstr>Recommended Replacement Quantity</vt:lpstr>
      <vt:lpstr>Recommendation</vt:lpstr>
      <vt:lpstr>PowerPoint Presentation</vt:lpstr>
      <vt:lpstr>Swift Water Response Program</vt:lpstr>
      <vt:lpstr>PowerPoint Presentation</vt:lpstr>
      <vt:lpstr>Swift Water Response Profile</vt:lpstr>
      <vt:lpstr>Swift Water Response Equipment</vt:lpstr>
      <vt:lpstr>Swift Water Response Training</vt:lpstr>
      <vt:lpstr>Swift Water Response Program</vt:lpstr>
      <vt:lpstr>Proposed HWV Locations</vt:lpstr>
      <vt:lpstr>Questions?</vt:lpstr>
      <vt:lpstr>PowerPoint Presentation</vt:lpstr>
      <vt:lpstr> Zodiac Boats</vt:lpstr>
      <vt:lpstr>Evav Boats w/Trailer</vt:lpstr>
      <vt:lpstr>Highwater Vehicles</vt:lpstr>
      <vt:lpstr>Waverunners</vt:lpstr>
      <vt:lpstr>Prime Movers</vt:lpstr>
      <vt:lpstr>Personal Floatation Devices</vt:lpstr>
      <vt:lpstr>Public Safety Drone</vt:lpstr>
      <vt:lpstr>Additional Equipment</vt:lpstr>
      <vt:lpstr>Population &amp; Demographics  (2010 U.S. Census)</vt:lpstr>
      <vt:lpstr>Fleet Composition – Frontline All</vt:lpstr>
      <vt:lpstr>Example Total Cost of Ownership Curve</vt:lpstr>
      <vt:lpstr>FAMA Apparatus/Vehicle Replacement Consideration: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Houston Fire Department</dc:title>
  <dc:creator>Pena, Samuel - HFD</dc:creator>
  <cp:lastModifiedBy>Estrada, Denise - HFD</cp:lastModifiedBy>
  <cp:revision>137</cp:revision>
  <cp:lastPrinted>2017-10-10T13:13:03Z</cp:lastPrinted>
  <dcterms:created xsi:type="dcterms:W3CDTF">2017-10-07T21:56:01Z</dcterms:created>
  <dcterms:modified xsi:type="dcterms:W3CDTF">2017-10-10T13:17:16Z</dcterms:modified>
</cp:coreProperties>
</file>