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8"/>
  </p:notesMasterIdLst>
  <p:sldIdLst>
    <p:sldId id="256" r:id="rId2"/>
    <p:sldId id="259" r:id="rId3"/>
    <p:sldId id="257" r:id="rId4"/>
    <p:sldId id="262" r:id="rId5"/>
    <p:sldId id="263" r:id="rId6"/>
    <p:sldId id="274" r:id="rId7"/>
    <p:sldId id="273" r:id="rId8"/>
    <p:sldId id="267" r:id="rId9"/>
    <p:sldId id="271" r:id="rId10"/>
    <p:sldId id="266" r:id="rId11"/>
    <p:sldId id="272" r:id="rId12"/>
    <p:sldId id="264" r:id="rId13"/>
    <p:sldId id="269" r:id="rId14"/>
    <p:sldId id="265" r:id="rId15"/>
    <p:sldId id="270" r:id="rId16"/>
    <p:sldId id="27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3586" autoAdjust="0"/>
  </p:normalViewPr>
  <p:slideViewPr>
    <p:cSldViewPr snapToGrid="0">
      <p:cViewPr varScale="1">
        <p:scale>
          <a:sx n="109" d="100"/>
          <a:sy n="109" d="100"/>
        </p:scale>
        <p:origin x="672"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3AA56-6F6F-4FAD-9694-8F7E189FA972}" type="datetimeFigureOut">
              <a:rPr lang="en-US" smtClean="0"/>
              <a:t>6/14/2023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1F8D1B-0306-4F2A-9CE0-A7A7C49EA30B}" type="slidenum">
              <a:rPr lang="en-US" smtClean="0"/>
              <a:t>‹#›</a:t>
            </a:fld>
            <a:endParaRPr lang="en-US" dirty="0"/>
          </a:p>
        </p:txBody>
      </p:sp>
    </p:spTree>
    <p:extLst>
      <p:ext uri="{BB962C8B-B14F-4D97-AF65-F5344CB8AC3E}">
        <p14:creationId xmlns:p14="http://schemas.microsoft.com/office/powerpoint/2010/main" val="59568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oberlo.com/statistics/why-do-people-use-social-medi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rainn.org/articles/online-dating-and-dating-app-safety-tip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ainn.org/articles/online-dating-and-dating-app-safety-tip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ainn.org/articles/online-dating-and-dating-app-safety-tip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F8D1B-0306-4F2A-9CE0-A7A7C49EA30B}" type="slidenum">
              <a:rPr lang="en-US" smtClean="0"/>
              <a:t>1</a:t>
            </a:fld>
            <a:endParaRPr lang="en-US" dirty="0"/>
          </a:p>
        </p:txBody>
      </p:sp>
    </p:spTree>
    <p:extLst>
      <p:ext uri="{BB962C8B-B14F-4D97-AF65-F5344CB8AC3E}">
        <p14:creationId xmlns:p14="http://schemas.microsoft.com/office/powerpoint/2010/main" val="1188156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Believing Campaign - EVAWI – End Violence Against Women International </a:t>
            </a:r>
          </a:p>
        </p:txBody>
      </p:sp>
      <p:sp>
        <p:nvSpPr>
          <p:cNvPr id="4" name="Slide Number Placeholder 3"/>
          <p:cNvSpPr>
            <a:spLocks noGrp="1"/>
          </p:cNvSpPr>
          <p:nvPr>
            <p:ph type="sldNum" sz="quarter" idx="10"/>
          </p:nvPr>
        </p:nvSpPr>
        <p:spPr/>
        <p:txBody>
          <a:bodyPr/>
          <a:lstStyle/>
          <a:p>
            <a:fld id="{3A1F8D1B-0306-4F2A-9CE0-A7A7C49EA30B}" type="slidenum">
              <a:rPr lang="en-US" smtClean="0"/>
              <a:t>12</a:t>
            </a:fld>
            <a:endParaRPr lang="en-US" dirty="0"/>
          </a:p>
        </p:txBody>
      </p:sp>
    </p:spTree>
    <p:extLst>
      <p:ext uri="{BB962C8B-B14F-4D97-AF65-F5344CB8AC3E}">
        <p14:creationId xmlns:p14="http://schemas.microsoft.com/office/powerpoint/2010/main" val="2378655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Collaboration with Project Beloved</a:t>
            </a:r>
          </a:p>
        </p:txBody>
      </p:sp>
      <p:sp>
        <p:nvSpPr>
          <p:cNvPr id="4" name="Slide Number Placeholder 3"/>
          <p:cNvSpPr>
            <a:spLocks noGrp="1"/>
          </p:cNvSpPr>
          <p:nvPr>
            <p:ph type="sldNum" sz="quarter" idx="10"/>
          </p:nvPr>
        </p:nvSpPr>
        <p:spPr/>
        <p:txBody>
          <a:bodyPr/>
          <a:lstStyle/>
          <a:p>
            <a:fld id="{3A1F8D1B-0306-4F2A-9CE0-A7A7C49EA30B}" type="slidenum">
              <a:rPr lang="en-US" smtClean="0"/>
              <a:t>13</a:t>
            </a:fld>
            <a:endParaRPr lang="en-US" dirty="0"/>
          </a:p>
        </p:txBody>
      </p:sp>
    </p:spTree>
    <p:extLst>
      <p:ext uri="{BB962C8B-B14F-4D97-AF65-F5344CB8AC3E}">
        <p14:creationId xmlns:p14="http://schemas.microsoft.com/office/powerpoint/2010/main" val="240658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F8D1B-0306-4F2A-9CE0-A7A7C49EA30B}" type="slidenum">
              <a:rPr lang="en-US" smtClean="0"/>
              <a:t>14</a:t>
            </a:fld>
            <a:endParaRPr lang="en-US" dirty="0"/>
          </a:p>
        </p:txBody>
      </p:sp>
    </p:spTree>
    <p:extLst>
      <p:ext uri="{BB962C8B-B14F-4D97-AF65-F5344CB8AC3E}">
        <p14:creationId xmlns:p14="http://schemas.microsoft.com/office/powerpoint/2010/main" val="213928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F8D1B-0306-4F2A-9CE0-A7A7C49EA30B}" type="slidenum">
              <a:rPr lang="en-US" smtClean="0"/>
              <a:t>15</a:t>
            </a:fld>
            <a:endParaRPr lang="en-US" dirty="0"/>
          </a:p>
        </p:txBody>
      </p:sp>
    </p:spTree>
    <p:extLst>
      <p:ext uri="{BB962C8B-B14F-4D97-AF65-F5344CB8AC3E}">
        <p14:creationId xmlns:p14="http://schemas.microsoft.com/office/powerpoint/2010/main" val="2816767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F8D1B-0306-4F2A-9CE0-A7A7C49EA30B}" type="slidenum">
              <a:rPr lang="en-US" smtClean="0"/>
              <a:t>16</a:t>
            </a:fld>
            <a:endParaRPr lang="en-US" dirty="0"/>
          </a:p>
        </p:txBody>
      </p:sp>
    </p:spTree>
    <p:extLst>
      <p:ext uri="{BB962C8B-B14F-4D97-AF65-F5344CB8AC3E}">
        <p14:creationId xmlns:p14="http://schemas.microsoft.com/office/powerpoint/2010/main" val="2334016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Why Do People Use Social Media? [Apr 2023 Update] | Oberlo</a:t>
            </a:r>
            <a:endParaRPr lang="en-US" dirty="0"/>
          </a:p>
          <a:p>
            <a:endParaRPr lang="en-US" dirty="0"/>
          </a:p>
          <a:p>
            <a:r>
              <a:rPr lang="en-US" dirty="0"/>
              <a:t>22% of usage = Making new contact</a:t>
            </a:r>
          </a:p>
        </p:txBody>
      </p:sp>
      <p:sp>
        <p:nvSpPr>
          <p:cNvPr id="4" name="Slide Number Placeholder 3"/>
          <p:cNvSpPr>
            <a:spLocks noGrp="1"/>
          </p:cNvSpPr>
          <p:nvPr>
            <p:ph type="sldNum" sz="quarter" idx="10"/>
          </p:nvPr>
        </p:nvSpPr>
        <p:spPr/>
        <p:txBody>
          <a:bodyPr/>
          <a:lstStyle/>
          <a:p>
            <a:fld id="{3A1F8D1B-0306-4F2A-9CE0-A7A7C49EA30B}" type="slidenum">
              <a:rPr lang="en-US" smtClean="0"/>
              <a:t>2</a:t>
            </a:fld>
            <a:endParaRPr lang="en-US" dirty="0"/>
          </a:p>
        </p:txBody>
      </p:sp>
    </p:spTree>
    <p:extLst>
      <p:ext uri="{BB962C8B-B14F-4D97-AF65-F5344CB8AC3E}">
        <p14:creationId xmlns:p14="http://schemas.microsoft.com/office/powerpoint/2010/main" val="771460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F8D1B-0306-4F2A-9CE0-A7A7C49EA30B}" type="slidenum">
              <a:rPr lang="en-US" smtClean="0"/>
              <a:t>3</a:t>
            </a:fld>
            <a:endParaRPr lang="en-US" dirty="0"/>
          </a:p>
        </p:txBody>
      </p:sp>
    </p:spTree>
    <p:extLst>
      <p:ext uri="{BB962C8B-B14F-4D97-AF65-F5344CB8AC3E}">
        <p14:creationId xmlns:p14="http://schemas.microsoft.com/office/powerpoint/2010/main" val="401763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Mocospace, Omegle, Whisper, and MeetMe are more public.</a:t>
            </a:r>
          </a:p>
          <a:p>
            <a:endParaRPr lang="en-US" dirty="0"/>
          </a:p>
        </p:txBody>
      </p:sp>
      <p:sp>
        <p:nvSpPr>
          <p:cNvPr id="4" name="Slide Number Placeholder 3"/>
          <p:cNvSpPr>
            <a:spLocks noGrp="1"/>
          </p:cNvSpPr>
          <p:nvPr>
            <p:ph type="sldNum" sz="quarter" idx="10"/>
          </p:nvPr>
        </p:nvSpPr>
        <p:spPr/>
        <p:txBody>
          <a:bodyPr/>
          <a:lstStyle/>
          <a:p>
            <a:fld id="{3A1F8D1B-0306-4F2A-9CE0-A7A7C49EA30B}" type="slidenum">
              <a:rPr lang="en-US" smtClean="0"/>
              <a:t>4</a:t>
            </a:fld>
            <a:endParaRPr lang="en-US" dirty="0"/>
          </a:p>
        </p:txBody>
      </p:sp>
    </p:spTree>
    <p:extLst>
      <p:ext uri="{BB962C8B-B14F-4D97-AF65-F5344CB8AC3E}">
        <p14:creationId xmlns:p14="http://schemas.microsoft.com/office/powerpoint/2010/main" val="27054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Online Dating and Dating App Safety Tips | RAINN</a:t>
            </a:r>
            <a:endParaRPr lang="en-US" dirty="0"/>
          </a:p>
          <a:p>
            <a:endParaRPr lang="en-US" dirty="0"/>
          </a:p>
          <a:p>
            <a:r>
              <a:rPr lang="en-US" dirty="0"/>
              <a:t>Rape Abuse Incest National Network</a:t>
            </a:r>
          </a:p>
        </p:txBody>
      </p:sp>
      <p:sp>
        <p:nvSpPr>
          <p:cNvPr id="4" name="Slide Number Placeholder 3"/>
          <p:cNvSpPr>
            <a:spLocks noGrp="1"/>
          </p:cNvSpPr>
          <p:nvPr>
            <p:ph type="sldNum" sz="quarter" idx="10"/>
          </p:nvPr>
        </p:nvSpPr>
        <p:spPr/>
        <p:txBody>
          <a:bodyPr/>
          <a:lstStyle/>
          <a:p>
            <a:fld id="{3A1F8D1B-0306-4F2A-9CE0-A7A7C49EA30B}" type="slidenum">
              <a:rPr lang="en-US" smtClean="0"/>
              <a:t>5</a:t>
            </a:fld>
            <a:endParaRPr lang="en-US" dirty="0"/>
          </a:p>
        </p:txBody>
      </p:sp>
    </p:spTree>
    <p:extLst>
      <p:ext uri="{BB962C8B-B14F-4D97-AF65-F5344CB8AC3E}">
        <p14:creationId xmlns:p14="http://schemas.microsoft.com/office/powerpoint/2010/main" val="77103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Online Dating and Dating App Safety Tips | RAINN</a:t>
            </a:r>
            <a:endParaRPr lang="en-US" dirty="0"/>
          </a:p>
          <a:p>
            <a:endParaRPr lang="en-US" dirty="0"/>
          </a:p>
          <a:p>
            <a:r>
              <a:rPr lang="en-US" dirty="0"/>
              <a:t>Rape Abuse Incest National Network</a:t>
            </a:r>
          </a:p>
        </p:txBody>
      </p:sp>
      <p:sp>
        <p:nvSpPr>
          <p:cNvPr id="4" name="Slide Number Placeholder 3"/>
          <p:cNvSpPr>
            <a:spLocks noGrp="1"/>
          </p:cNvSpPr>
          <p:nvPr>
            <p:ph type="sldNum" sz="quarter" idx="10"/>
          </p:nvPr>
        </p:nvSpPr>
        <p:spPr/>
        <p:txBody>
          <a:bodyPr/>
          <a:lstStyle/>
          <a:p>
            <a:fld id="{3A1F8D1B-0306-4F2A-9CE0-A7A7C49EA30B}" type="slidenum">
              <a:rPr lang="en-US" smtClean="0"/>
              <a:t>6</a:t>
            </a:fld>
            <a:endParaRPr lang="en-US" dirty="0"/>
          </a:p>
        </p:txBody>
      </p:sp>
    </p:spTree>
    <p:extLst>
      <p:ext uri="{BB962C8B-B14F-4D97-AF65-F5344CB8AC3E}">
        <p14:creationId xmlns:p14="http://schemas.microsoft.com/office/powerpoint/2010/main" val="351540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a:t>
            </a:r>
            <a:r>
              <a:rPr lang="en-US" dirty="0">
                <a:hlinkClick r:id="rId3"/>
              </a:rPr>
              <a:t>Online Dating and Dating App Safety Tips | RAINN</a:t>
            </a:r>
            <a:endParaRPr lang="en-US" dirty="0"/>
          </a:p>
          <a:p>
            <a:endParaRPr lang="en-US" dirty="0"/>
          </a:p>
          <a:p>
            <a:r>
              <a:rPr lang="en-US" dirty="0"/>
              <a:t>Rape Abuse Incest National Network</a:t>
            </a:r>
          </a:p>
          <a:p>
            <a:endParaRPr lang="en-US" dirty="0"/>
          </a:p>
        </p:txBody>
      </p:sp>
      <p:sp>
        <p:nvSpPr>
          <p:cNvPr id="4" name="Slide Number Placeholder 3"/>
          <p:cNvSpPr>
            <a:spLocks noGrp="1"/>
          </p:cNvSpPr>
          <p:nvPr>
            <p:ph type="sldNum" sz="quarter" idx="10"/>
          </p:nvPr>
        </p:nvSpPr>
        <p:spPr/>
        <p:txBody>
          <a:bodyPr/>
          <a:lstStyle/>
          <a:p>
            <a:fld id="{3A1F8D1B-0306-4F2A-9CE0-A7A7C49EA30B}" type="slidenum">
              <a:rPr lang="en-US" smtClean="0"/>
              <a:t>7</a:t>
            </a:fld>
            <a:endParaRPr lang="en-US" dirty="0"/>
          </a:p>
        </p:txBody>
      </p:sp>
    </p:spTree>
    <p:extLst>
      <p:ext uri="{BB962C8B-B14F-4D97-AF65-F5344CB8AC3E}">
        <p14:creationId xmlns:p14="http://schemas.microsoft.com/office/powerpoint/2010/main" val="84521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F8D1B-0306-4F2A-9CE0-A7A7C49EA30B}" type="slidenum">
              <a:rPr lang="en-US" smtClean="0"/>
              <a:t>10</a:t>
            </a:fld>
            <a:endParaRPr lang="en-US" dirty="0"/>
          </a:p>
        </p:txBody>
      </p:sp>
    </p:spTree>
    <p:extLst>
      <p:ext uri="{BB962C8B-B14F-4D97-AF65-F5344CB8AC3E}">
        <p14:creationId xmlns:p14="http://schemas.microsoft.com/office/powerpoint/2010/main" val="2899531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1F8D1B-0306-4F2A-9CE0-A7A7C49EA30B}" type="slidenum">
              <a:rPr lang="en-US" smtClean="0"/>
              <a:t>11</a:t>
            </a:fld>
            <a:endParaRPr lang="en-US" dirty="0"/>
          </a:p>
        </p:txBody>
      </p:sp>
    </p:spTree>
    <p:extLst>
      <p:ext uri="{BB962C8B-B14F-4D97-AF65-F5344CB8AC3E}">
        <p14:creationId xmlns:p14="http://schemas.microsoft.com/office/powerpoint/2010/main" val="3035157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22C8A9D-A473-4A96-988B-EC175FCD8384}" type="datetime1">
              <a:rPr lang="en-US" smtClean="0"/>
              <a:t>6/14/2023</a:t>
            </a:fld>
            <a:endParaRPr lang="en-US" dirty="0"/>
          </a:p>
        </p:txBody>
      </p:sp>
      <p:sp>
        <p:nvSpPr>
          <p:cNvPr id="8" name="Footer Placeholder 7"/>
          <p:cNvSpPr>
            <a:spLocks noGrp="1"/>
          </p:cNvSpPr>
          <p:nvPr>
            <p:ph type="ftr" sz="quarter" idx="11"/>
          </p:nvPr>
        </p:nvSpPr>
        <p:spPr/>
        <p:txBody>
          <a:bodyPr/>
          <a:lstStyle/>
          <a:p>
            <a:r>
              <a:rPr lang="en-US"/>
              <a:t>Slide 1</a:t>
            </a:r>
            <a:endParaRPr lang="en-US" dirty="0"/>
          </a:p>
        </p:txBody>
      </p:sp>
      <p:sp>
        <p:nvSpPr>
          <p:cNvPr id="9" name="Slide Number Placeholder 8"/>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25528697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6CCD7-97F0-4C48-9D4F-C0BF1283D48C}"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a:t>Slide 1</a:t>
            </a:r>
            <a:endParaRPr lang="en-US" dirty="0"/>
          </a:p>
        </p:txBody>
      </p:sp>
      <p:sp>
        <p:nvSpPr>
          <p:cNvPr id="6" name="Slide Number Placeholder 5"/>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2099145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659DF2-5FAF-4A23-9B84-48F11EF6FBBF}" type="datetime1">
              <a:rPr lang="en-US" smtClean="0"/>
              <a:t>6/14/2023</a:t>
            </a:fld>
            <a:endParaRPr lang="en-US" dirty="0"/>
          </a:p>
        </p:txBody>
      </p:sp>
      <p:sp>
        <p:nvSpPr>
          <p:cNvPr id="5" name="Footer Placeholder 4"/>
          <p:cNvSpPr>
            <a:spLocks noGrp="1"/>
          </p:cNvSpPr>
          <p:nvPr>
            <p:ph type="ftr" sz="quarter" idx="11"/>
          </p:nvPr>
        </p:nvSpPr>
        <p:spPr/>
        <p:txBody>
          <a:bodyPr/>
          <a:lstStyle/>
          <a:p>
            <a:r>
              <a:rPr lang="en-US"/>
              <a:t>Slide 1</a:t>
            </a:r>
            <a:endParaRPr lang="en-US" dirty="0"/>
          </a:p>
        </p:txBody>
      </p:sp>
      <p:sp>
        <p:nvSpPr>
          <p:cNvPr id="6" name="Slide Number Placeholder 5"/>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302826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15032F-675F-4A6D-A796-207637B1D339}" type="datetime1">
              <a:rPr lang="en-US" smtClean="0"/>
              <a:t>6/14/2023</a:t>
            </a:fld>
            <a:endParaRPr lang="en-US" dirty="0"/>
          </a:p>
        </p:txBody>
      </p:sp>
      <p:sp>
        <p:nvSpPr>
          <p:cNvPr id="8" name="Footer Placeholder 7"/>
          <p:cNvSpPr>
            <a:spLocks noGrp="1"/>
          </p:cNvSpPr>
          <p:nvPr>
            <p:ph type="ftr" sz="quarter" idx="11"/>
          </p:nvPr>
        </p:nvSpPr>
        <p:spPr/>
        <p:txBody>
          <a:bodyPr/>
          <a:lstStyle/>
          <a:p>
            <a:r>
              <a:rPr lang="en-US"/>
              <a:t>Slide 1</a:t>
            </a:r>
            <a:endParaRPr lang="en-US" dirty="0"/>
          </a:p>
        </p:txBody>
      </p:sp>
      <p:sp>
        <p:nvSpPr>
          <p:cNvPr id="9" name="Slide Number Placeholder 8"/>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133866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8C1C44-FBCF-4187-82EC-52B5B2AED2CD}" type="datetime1">
              <a:rPr lang="en-US" smtClean="0"/>
              <a:t>6/14/2023</a:t>
            </a:fld>
            <a:endParaRPr lang="en-US" dirty="0"/>
          </a:p>
        </p:txBody>
      </p:sp>
      <p:sp>
        <p:nvSpPr>
          <p:cNvPr id="8" name="Footer Placeholder 7"/>
          <p:cNvSpPr>
            <a:spLocks noGrp="1"/>
          </p:cNvSpPr>
          <p:nvPr>
            <p:ph type="ftr" sz="quarter" idx="11"/>
          </p:nvPr>
        </p:nvSpPr>
        <p:spPr/>
        <p:txBody>
          <a:bodyPr/>
          <a:lstStyle/>
          <a:p>
            <a:r>
              <a:rPr lang="en-US"/>
              <a:t>Slide 1</a:t>
            </a:r>
            <a:endParaRPr lang="en-US" dirty="0"/>
          </a:p>
        </p:txBody>
      </p:sp>
      <p:sp>
        <p:nvSpPr>
          <p:cNvPr id="9" name="Slide Number Placeholder 8"/>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140517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6F1E76CA-9D95-422B-B3C8-AB90DE2E181C}" type="datetime1">
              <a:rPr lang="en-US" smtClean="0"/>
              <a:t>6/14/2023</a:t>
            </a:fld>
            <a:endParaRPr lang="en-US" dirty="0"/>
          </a:p>
        </p:txBody>
      </p:sp>
      <p:sp>
        <p:nvSpPr>
          <p:cNvPr id="8" name="Footer Placeholder 7"/>
          <p:cNvSpPr>
            <a:spLocks noGrp="1"/>
          </p:cNvSpPr>
          <p:nvPr>
            <p:ph type="ftr" sz="quarter" idx="11"/>
          </p:nvPr>
        </p:nvSpPr>
        <p:spPr/>
        <p:txBody>
          <a:bodyPr/>
          <a:lstStyle/>
          <a:p>
            <a:r>
              <a:rPr lang="en-US"/>
              <a:t>Slide 1</a:t>
            </a:r>
            <a:endParaRPr lang="en-US" dirty="0"/>
          </a:p>
        </p:txBody>
      </p:sp>
      <p:sp>
        <p:nvSpPr>
          <p:cNvPr id="9" name="Slide Number Placeholder 8"/>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34452816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E1A937A-3AA5-4DA6-8823-6837A9064FD5}" type="datetime1">
              <a:rPr lang="en-US" smtClean="0"/>
              <a:t>6/14/2023</a:t>
            </a:fld>
            <a:endParaRPr lang="en-US" dirty="0"/>
          </a:p>
        </p:txBody>
      </p:sp>
      <p:sp>
        <p:nvSpPr>
          <p:cNvPr id="9" name="Footer Placeholder 8"/>
          <p:cNvSpPr>
            <a:spLocks noGrp="1"/>
          </p:cNvSpPr>
          <p:nvPr>
            <p:ph type="ftr" sz="quarter" idx="11"/>
          </p:nvPr>
        </p:nvSpPr>
        <p:spPr/>
        <p:txBody>
          <a:bodyPr/>
          <a:lstStyle/>
          <a:p>
            <a:r>
              <a:rPr lang="en-US"/>
              <a:t>Slide 1</a:t>
            </a:r>
            <a:endParaRPr lang="en-US" dirty="0"/>
          </a:p>
        </p:txBody>
      </p:sp>
      <p:sp>
        <p:nvSpPr>
          <p:cNvPr id="10" name="Slide Number Placeholder 9"/>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166145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A059E919-15F5-4126-B4A6-3E919A194416}" type="datetime1">
              <a:rPr lang="en-US" smtClean="0"/>
              <a:t>6/14/2023</a:t>
            </a:fld>
            <a:endParaRPr lang="en-US" dirty="0"/>
          </a:p>
        </p:txBody>
      </p:sp>
      <p:sp>
        <p:nvSpPr>
          <p:cNvPr id="8" name="Footer Placeholder 7"/>
          <p:cNvSpPr>
            <a:spLocks noGrp="1"/>
          </p:cNvSpPr>
          <p:nvPr>
            <p:ph type="ftr" sz="quarter" idx="11"/>
          </p:nvPr>
        </p:nvSpPr>
        <p:spPr/>
        <p:txBody>
          <a:bodyPr/>
          <a:lstStyle/>
          <a:p>
            <a:r>
              <a:rPr lang="en-US"/>
              <a:t>Slide 1</a:t>
            </a:r>
            <a:endParaRPr lang="en-US" dirty="0"/>
          </a:p>
        </p:txBody>
      </p:sp>
      <p:sp>
        <p:nvSpPr>
          <p:cNvPr id="9" name="Slide Number Placeholder 8"/>
          <p:cNvSpPr>
            <a:spLocks noGrp="1"/>
          </p:cNvSpPr>
          <p:nvPr>
            <p:ph type="sldNum" sz="quarter" idx="12"/>
          </p:nvPr>
        </p:nvSpPr>
        <p:spPr/>
        <p:txBody>
          <a:bodyPr/>
          <a:lstStyle/>
          <a:p>
            <a:fld id="{123E6EBB-DA2B-43AD-A8CD-60181CCAC807}"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6250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17CC06-7AD4-4B6D-869E-377B501E3D31}" type="datetime1">
              <a:rPr lang="en-US" smtClean="0"/>
              <a:t>6/14/2023</a:t>
            </a:fld>
            <a:endParaRPr lang="en-US" dirty="0"/>
          </a:p>
        </p:txBody>
      </p:sp>
      <p:sp>
        <p:nvSpPr>
          <p:cNvPr id="4" name="Footer Placeholder 3"/>
          <p:cNvSpPr>
            <a:spLocks noGrp="1"/>
          </p:cNvSpPr>
          <p:nvPr>
            <p:ph type="ftr" sz="quarter" idx="11"/>
          </p:nvPr>
        </p:nvSpPr>
        <p:spPr/>
        <p:txBody>
          <a:bodyPr/>
          <a:lstStyle/>
          <a:p>
            <a:r>
              <a:rPr lang="en-US"/>
              <a:t>Slide 1</a:t>
            </a:r>
            <a:endParaRPr lang="en-US" dirty="0"/>
          </a:p>
        </p:txBody>
      </p:sp>
      <p:sp>
        <p:nvSpPr>
          <p:cNvPr id="5" name="Slide Number Placeholder 4"/>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366574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A405AE-1AB9-401C-BA2F-D372590BA3AF}" type="datetime1">
              <a:rPr lang="en-US" smtClean="0"/>
              <a:t>6/14/2023</a:t>
            </a:fld>
            <a:endParaRPr lang="en-US" dirty="0"/>
          </a:p>
        </p:txBody>
      </p:sp>
      <p:sp>
        <p:nvSpPr>
          <p:cNvPr id="3" name="Footer Placeholder 2"/>
          <p:cNvSpPr>
            <a:spLocks noGrp="1"/>
          </p:cNvSpPr>
          <p:nvPr>
            <p:ph type="ftr" sz="quarter" idx="11"/>
          </p:nvPr>
        </p:nvSpPr>
        <p:spPr/>
        <p:txBody>
          <a:bodyPr/>
          <a:lstStyle/>
          <a:p>
            <a:r>
              <a:rPr lang="en-US"/>
              <a:t>Slide 1</a:t>
            </a:r>
            <a:endParaRPr lang="en-US" dirty="0"/>
          </a:p>
        </p:txBody>
      </p:sp>
      <p:sp>
        <p:nvSpPr>
          <p:cNvPr id="4" name="Slide Number Placeholder 3"/>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1029441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D316044-B056-4E2E-B68C-31771C0AF443}" type="datetime1">
              <a:rPr lang="en-US" smtClean="0"/>
              <a:t>6/14/2023</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Slide 1</a:t>
            </a:r>
            <a:endParaRPr lang="en-US" dirty="0"/>
          </a:p>
        </p:txBody>
      </p:sp>
      <p:sp>
        <p:nvSpPr>
          <p:cNvPr id="11" name="Slide Number Placeholder 10"/>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414313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027B535-B978-41F9-BD3B-B96D39A4BCAC}" type="datetime1">
              <a:rPr lang="en-US" smtClean="0"/>
              <a:t>6/14/2023</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Slide 1</a:t>
            </a:r>
            <a:endParaRPr lang="en-US" dirty="0"/>
          </a:p>
        </p:txBody>
      </p:sp>
      <p:sp>
        <p:nvSpPr>
          <p:cNvPr id="10" name="Slide Number Placeholder 9"/>
          <p:cNvSpPr>
            <a:spLocks noGrp="1"/>
          </p:cNvSpPr>
          <p:nvPr>
            <p:ph type="sldNum" sz="quarter" idx="12"/>
          </p:nvPr>
        </p:nvSpPr>
        <p:spPr/>
        <p:txBody>
          <a:bodyPr/>
          <a:lstStyle/>
          <a:p>
            <a:fld id="{123E6EBB-DA2B-43AD-A8CD-60181CCAC807}" type="slidenum">
              <a:rPr lang="en-US" smtClean="0"/>
              <a:t>‹#›</a:t>
            </a:fld>
            <a:endParaRPr lang="en-US" dirty="0"/>
          </a:p>
        </p:txBody>
      </p:sp>
    </p:spTree>
    <p:extLst>
      <p:ext uri="{BB962C8B-B14F-4D97-AF65-F5344CB8AC3E}">
        <p14:creationId xmlns:p14="http://schemas.microsoft.com/office/powerpoint/2010/main" val="853404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26B06EA-FB2C-4F05-8833-52BE6A3834EB}" type="datetime1">
              <a:rPr lang="en-US" smtClean="0"/>
              <a:t>6/14/2023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r>
              <a:rPr lang="en-US"/>
              <a:t>Slide 1</a:t>
            </a:r>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123E6EBB-DA2B-43AD-A8CD-60181CCAC807}" type="slidenum">
              <a:rPr lang="en-US" smtClean="0"/>
              <a:t>‹#›</a:t>
            </a:fld>
            <a:endParaRPr lang="en-US" dirty="0"/>
          </a:p>
        </p:txBody>
      </p:sp>
    </p:spTree>
    <p:extLst>
      <p:ext uri="{BB962C8B-B14F-4D97-AF65-F5344CB8AC3E}">
        <p14:creationId xmlns:p14="http://schemas.microsoft.com/office/powerpoint/2010/main" val="151910333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facebook.com/Houstonpolice/videos/being-vigilant-on-the-internet-is-pivotal-in-the-push-to-end-child-abusedetectiv/916722606246642/" TargetMode="External"/><Relationship Id="rId3" Type="http://schemas.openxmlformats.org/officeDocument/2006/relationships/hyperlink" Target="https://www.facebook.com/Houstonpolice" TargetMode="Externa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instagram.com/houstonpolice/" TargetMode="External"/><Relationship Id="rId5" Type="http://schemas.openxmlformats.org/officeDocument/2006/relationships/hyperlink" Target="https://www.youtube.com/houstonpolicedept" TargetMode="External"/><Relationship Id="rId4" Type="http://schemas.openxmlformats.org/officeDocument/2006/relationships/hyperlink" Target="https://twitter.com/houstonpolic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Houstonpoli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instagram.com/houstonpolice/" TargetMode="External"/><Relationship Id="rId5" Type="http://schemas.openxmlformats.org/officeDocument/2006/relationships/hyperlink" Target="https://www.youtube.com/houstonpolicedept" TargetMode="External"/><Relationship Id="rId4" Type="http://schemas.openxmlformats.org/officeDocument/2006/relationships/hyperlink" Target="https://twitter.com/houstonpolic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witter.com/houstonpolice" TargetMode="External"/><Relationship Id="rId7" Type="http://schemas.openxmlformats.org/officeDocument/2006/relationships/hyperlink" Target="https://www.youtube.com/shorts/0bP4xAzVjrY" TargetMode="External"/><Relationship Id="rId2" Type="http://schemas.openxmlformats.org/officeDocument/2006/relationships/hyperlink" Target="https://www.facebook.com/Houstonpolic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instagram.com/houstonpolice/" TargetMode="External"/><Relationship Id="rId4" Type="http://schemas.openxmlformats.org/officeDocument/2006/relationships/hyperlink" Target="https://www.youtube.com/houstonpolicedep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1" y="313151"/>
            <a:ext cx="10980920" cy="2782746"/>
          </a:xfrm>
        </p:spPr>
        <p:txBody>
          <a:bodyPr>
            <a:normAutofit/>
          </a:bodyPr>
          <a:lstStyle/>
          <a:p>
            <a:r>
              <a:rPr lang="en-US" sz="5400" dirty="0"/>
              <a:t>Digital social life</a:t>
            </a:r>
            <a:br>
              <a:rPr lang="en-US" sz="5400" dirty="0"/>
            </a:br>
            <a:r>
              <a:rPr lang="en-US" sz="5400" dirty="0"/>
              <a:t>safety tips</a:t>
            </a:r>
            <a:endParaRPr lang="en-US" sz="3200" dirty="0"/>
          </a:p>
        </p:txBody>
      </p:sp>
      <p:sp>
        <p:nvSpPr>
          <p:cNvPr id="3" name="Subtitle 2"/>
          <p:cNvSpPr>
            <a:spLocks noGrp="1"/>
          </p:cNvSpPr>
          <p:nvPr>
            <p:ph type="subTitle" idx="1"/>
          </p:nvPr>
        </p:nvSpPr>
        <p:spPr>
          <a:xfrm>
            <a:off x="976046" y="3996647"/>
            <a:ext cx="6421348" cy="1595791"/>
          </a:xfrm>
        </p:spPr>
        <p:txBody>
          <a:bodyPr>
            <a:normAutofit fontScale="92500" lnSpcReduction="20000"/>
          </a:bodyPr>
          <a:lstStyle/>
          <a:p>
            <a:endParaRPr lang="en-US" dirty="0"/>
          </a:p>
          <a:p>
            <a:r>
              <a:rPr lang="en-US" sz="4000" dirty="0">
                <a:solidFill>
                  <a:schemeClr val="bg1"/>
                </a:solidFill>
              </a:rPr>
              <a:t>Special Victims Division</a:t>
            </a:r>
          </a:p>
          <a:p>
            <a:r>
              <a:rPr lang="en-US" sz="4000" dirty="0">
                <a:solidFill>
                  <a:schemeClr val="bg1"/>
                </a:solidFill>
              </a:rPr>
              <a:t>Commander Le Conn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1616" y="3784280"/>
            <a:ext cx="2476500" cy="2482691"/>
          </a:xfrm>
          <a:prstGeom prst="rect">
            <a:avLst/>
          </a:prstGeom>
        </p:spPr>
      </p:pic>
      <p:sp>
        <p:nvSpPr>
          <p:cNvPr id="7" name="Slide Number Placeholder 6">
            <a:extLst>
              <a:ext uri="{FF2B5EF4-FFF2-40B4-BE49-F238E27FC236}">
                <a16:creationId xmlns:a16="http://schemas.microsoft.com/office/drawing/2014/main" id="{D0F9DCF4-80DD-B2A4-106B-07C36127E56B}"/>
              </a:ext>
            </a:extLst>
          </p:cNvPr>
          <p:cNvSpPr>
            <a:spLocks noGrp="1"/>
          </p:cNvSpPr>
          <p:nvPr>
            <p:ph type="sldNum" sz="quarter" idx="12"/>
          </p:nvPr>
        </p:nvSpPr>
        <p:spPr/>
        <p:txBody>
          <a:bodyPr/>
          <a:lstStyle/>
          <a:p>
            <a:fld id="{123E6EBB-DA2B-43AD-A8CD-60181CCAC807}" type="slidenum">
              <a:rPr lang="en-US" smtClean="0"/>
              <a:t>1</a:t>
            </a:fld>
            <a:endParaRPr lang="en-US" dirty="0"/>
          </a:p>
        </p:txBody>
      </p:sp>
    </p:spTree>
    <p:extLst>
      <p:ext uri="{BB962C8B-B14F-4D97-AF65-F5344CB8AC3E}">
        <p14:creationId xmlns:p14="http://schemas.microsoft.com/office/powerpoint/2010/main" val="1222926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50706" y="332509"/>
            <a:ext cx="9832368" cy="1820903"/>
          </a:xfrm>
        </p:spPr>
        <p:txBody>
          <a:bodyPr>
            <a:normAutofit/>
          </a:bodyPr>
          <a:lstStyle/>
          <a:p>
            <a:r>
              <a:rPr lang="en-US" sz="4000" dirty="0"/>
              <a:t>Child abuse prevention campaign</a:t>
            </a:r>
          </a:p>
        </p:txBody>
      </p:sp>
      <p:sp>
        <p:nvSpPr>
          <p:cNvPr id="6" name="Content Placeholder 5"/>
          <p:cNvSpPr>
            <a:spLocks noGrp="1"/>
          </p:cNvSpPr>
          <p:nvPr>
            <p:ph idx="1"/>
          </p:nvPr>
        </p:nvSpPr>
        <p:spPr>
          <a:xfrm>
            <a:off x="1150706" y="2291137"/>
            <a:ext cx="9832368" cy="4099389"/>
          </a:xfrm>
        </p:spPr>
        <p:txBody>
          <a:bodyPr>
            <a:noAutofit/>
          </a:bodyPr>
          <a:lstStyle/>
          <a:p>
            <a:r>
              <a:rPr lang="en-US" sz="2400" b="1" dirty="0"/>
              <a:t>Child Abuse Prevention Month – April</a:t>
            </a:r>
          </a:p>
          <a:p>
            <a:r>
              <a:rPr lang="en-US" sz="2400" b="1" dirty="0"/>
              <a:t>Campaign ran on HPD social media (Facebook, Instagram, Twitter, and YouTube)</a:t>
            </a:r>
          </a:p>
          <a:p>
            <a:r>
              <a:rPr lang="en-US" sz="2400" b="1" dirty="0"/>
              <a:t>Series of videos</a:t>
            </a:r>
          </a:p>
          <a:p>
            <a:pPr lvl="1"/>
            <a:r>
              <a:rPr lang="en-US" sz="2400" dirty="0"/>
              <a:t>Signs of child sex abuse</a:t>
            </a:r>
          </a:p>
          <a:p>
            <a:pPr lvl="1"/>
            <a:r>
              <a:rPr lang="en-US" sz="2400" dirty="0"/>
              <a:t>Reporting child abuse</a:t>
            </a:r>
          </a:p>
          <a:p>
            <a:pPr lvl="1"/>
            <a:r>
              <a:rPr lang="en-US" sz="2400" dirty="0"/>
              <a:t>What to expect from an investigation</a:t>
            </a:r>
          </a:p>
          <a:p>
            <a:pPr lvl="1"/>
            <a:r>
              <a:rPr lang="en-US" sz="2400" dirty="0">
                <a:highlight>
                  <a:srgbClr val="FFFF00"/>
                </a:highlight>
              </a:rPr>
              <a:t>Internet Safety</a:t>
            </a:r>
          </a:p>
          <a:p>
            <a:pPr lvl="1"/>
            <a:r>
              <a:rPr lang="en-US" sz="2400" dirty="0"/>
              <a:t>Children’s Assessment Center Services</a:t>
            </a:r>
          </a:p>
          <a:p>
            <a:pPr marL="228600" lvl="1" indent="0">
              <a:buNone/>
            </a:pPr>
            <a:endParaRPr lang="en-US" sz="2400" dirty="0"/>
          </a:p>
          <a:p>
            <a:pPr marL="228600" lvl="1" indent="0">
              <a:buNone/>
            </a:pPr>
            <a:endParaRPr lang="en-US" sz="2400" dirty="0"/>
          </a:p>
        </p:txBody>
      </p:sp>
      <p:sp>
        <p:nvSpPr>
          <p:cNvPr id="4" name="Slide Number Placeholder 3">
            <a:extLst>
              <a:ext uri="{FF2B5EF4-FFF2-40B4-BE49-F238E27FC236}">
                <a16:creationId xmlns:a16="http://schemas.microsoft.com/office/drawing/2014/main" id="{5E27366C-07E3-ACAB-D4EB-82394B637998}"/>
              </a:ext>
            </a:extLst>
          </p:cNvPr>
          <p:cNvSpPr>
            <a:spLocks noGrp="1"/>
          </p:cNvSpPr>
          <p:nvPr>
            <p:ph type="sldNum" sz="quarter" idx="12"/>
          </p:nvPr>
        </p:nvSpPr>
        <p:spPr/>
        <p:txBody>
          <a:bodyPr/>
          <a:lstStyle/>
          <a:p>
            <a:fld id="{123E6EBB-DA2B-43AD-A8CD-60181CCAC807}" type="slidenum">
              <a:rPr lang="en-US" smtClean="0"/>
              <a:t>10</a:t>
            </a:fld>
            <a:endParaRPr lang="en-US" dirty="0"/>
          </a:p>
        </p:txBody>
      </p:sp>
    </p:spTree>
    <p:extLst>
      <p:ext uri="{BB962C8B-B14F-4D97-AF65-F5344CB8AC3E}">
        <p14:creationId xmlns:p14="http://schemas.microsoft.com/office/powerpoint/2010/main" val="2242237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736080" y="940777"/>
            <a:ext cx="4797453" cy="1019908"/>
          </a:xfrm>
        </p:spPr>
        <p:txBody>
          <a:bodyPr vert="horz" wrap="square" lIns="182880" tIns="182880" rIns="182880" bIns="182880" rtlCol="0" anchor="ctr">
            <a:normAutofit/>
          </a:bodyPr>
          <a:lstStyle/>
          <a:p>
            <a:pPr lvl="1" algn="ctr" rtl="0">
              <a:lnSpc>
                <a:spcPct val="90000"/>
              </a:lnSpc>
              <a:spcBef>
                <a:spcPct val="0"/>
              </a:spcBef>
            </a:pPr>
            <a:r>
              <a:rPr lang="en-US" sz="2600" kern="1200" cap="all" spc="200" dirty="0">
                <a:solidFill>
                  <a:srgbClr val="262626"/>
                </a:solidFill>
                <a:latin typeface="+mj-lt"/>
                <a:ea typeface="+mj-ea"/>
                <a:cs typeface="+mj-cs"/>
              </a:rPr>
              <a:t>Internet Safety Video</a:t>
            </a:r>
          </a:p>
        </p:txBody>
      </p:sp>
      <p:sp>
        <p:nvSpPr>
          <p:cNvPr id="10" name="Rectangle 9">
            <a:extLst>
              <a:ext uri="{FF2B5EF4-FFF2-40B4-BE49-F238E27FC236}">
                <a16:creationId xmlns:a16="http://schemas.microsoft.com/office/drawing/2014/main" id="{0033E82B-6FB2-4161-A161-ED30DBDE9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599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10DA84C5-9659-F882-72EA-BD808FCDE10D}"/>
              </a:ext>
            </a:extLst>
          </p:cNvPr>
          <p:cNvSpPr>
            <a:spLocks noGrp="1"/>
          </p:cNvSpPr>
          <p:nvPr>
            <p:ph type="sldNum" sz="quarter" idx="12"/>
          </p:nvPr>
        </p:nvSpPr>
        <p:spPr/>
        <p:txBody>
          <a:bodyPr/>
          <a:lstStyle/>
          <a:p>
            <a:fld id="{123E6EBB-DA2B-43AD-A8CD-60181CCAC807}" type="slidenum">
              <a:rPr lang="en-US" smtClean="0"/>
              <a:t>11</a:t>
            </a:fld>
            <a:endParaRPr lang="en-US" dirty="0"/>
          </a:p>
        </p:txBody>
      </p:sp>
      <p:sp>
        <p:nvSpPr>
          <p:cNvPr id="8" name="TextBox 7">
            <a:extLst>
              <a:ext uri="{FF2B5EF4-FFF2-40B4-BE49-F238E27FC236}">
                <a16:creationId xmlns:a16="http://schemas.microsoft.com/office/drawing/2014/main" id="{0BA8DED6-62BF-D8EE-5C3A-01956FEEDC1D}"/>
              </a:ext>
            </a:extLst>
          </p:cNvPr>
          <p:cNvSpPr txBox="1"/>
          <p:nvPr/>
        </p:nvSpPr>
        <p:spPr>
          <a:xfrm>
            <a:off x="6736081" y="2910254"/>
            <a:ext cx="4797452" cy="2800767"/>
          </a:xfrm>
          <a:prstGeom prst="rect">
            <a:avLst/>
          </a:prstGeom>
          <a:noFill/>
        </p:spPr>
        <p:txBody>
          <a:bodyPr wrap="square">
            <a:spAutoFit/>
          </a:bodyPr>
          <a:lstStyle/>
          <a:p>
            <a:r>
              <a:rPr lang="en-US" sz="1600" b="1" dirty="0">
                <a:solidFill>
                  <a:schemeClr val="bg1"/>
                </a:solidFill>
              </a:rPr>
              <a:t>Facebook: </a:t>
            </a:r>
          </a:p>
          <a:p>
            <a:pPr lvl="1"/>
            <a:r>
              <a:rPr lang="en-US" sz="1600" dirty="0">
                <a:solidFill>
                  <a:schemeClr val="bg1"/>
                </a:solidFill>
                <a:hlinkClick r:id="rId3">
                  <a:extLst>
                    <a:ext uri="{A12FA001-AC4F-418D-AE19-62706E023703}">
                      <ahyp:hlinkClr xmlns:ahyp="http://schemas.microsoft.com/office/drawing/2018/hyperlinkcolor" val="tx"/>
                    </a:ext>
                  </a:extLst>
                </a:hlinkClick>
              </a:rPr>
              <a:t>https://www.facebook.com/Houstonpolice</a:t>
            </a:r>
            <a:endParaRPr lang="en-US" sz="1600" dirty="0">
              <a:solidFill>
                <a:schemeClr val="bg1"/>
              </a:solidFill>
            </a:endParaRPr>
          </a:p>
          <a:p>
            <a:endParaRPr lang="en-US" sz="1600" b="1" dirty="0">
              <a:solidFill>
                <a:schemeClr val="bg1"/>
              </a:solidFill>
            </a:endParaRPr>
          </a:p>
          <a:p>
            <a:r>
              <a:rPr lang="en-US" sz="1600" b="1" dirty="0" err="1">
                <a:solidFill>
                  <a:schemeClr val="bg1"/>
                </a:solidFill>
              </a:rPr>
              <a:t>Twitter@houstonpolice</a:t>
            </a:r>
            <a:endParaRPr lang="en-US" sz="1600" b="1" dirty="0">
              <a:solidFill>
                <a:schemeClr val="bg1"/>
              </a:solidFill>
            </a:endParaRPr>
          </a:p>
          <a:p>
            <a:pPr lvl="1"/>
            <a:r>
              <a:rPr lang="en-US" sz="1600" dirty="0">
                <a:solidFill>
                  <a:schemeClr val="bg1"/>
                </a:solidFill>
                <a:hlinkClick r:id="rId4">
                  <a:extLst>
                    <a:ext uri="{A12FA001-AC4F-418D-AE19-62706E023703}">
                      <ahyp:hlinkClr xmlns:ahyp="http://schemas.microsoft.com/office/drawing/2018/hyperlinkcolor" val="tx"/>
                    </a:ext>
                  </a:extLst>
                </a:hlinkClick>
              </a:rPr>
              <a:t>https://twitter.com/houstonpolice</a:t>
            </a:r>
            <a:endParaRPr lang="en-US" sz="1600" dirty="0">
              <a:solidFill>
                <a:schemeClr val="bg1"/>
              </a:solidFill>
            </a:endParaRPr>
          </a:p>
          <a:p>
            <a:endParaRPr lang="en-US" sz="1600" b="1" dirty="0">
              <a:solidFill>
                <a:schemeClr val="bg1"/>
              </a:solidFill>
            </a:endParaRPr>
          </a:p>
          <a:p>
            <a:r>
              <a:rPr lang="en-US" sz="1600" b="1" dirty="0">
                <a:solidFill>
                  <a:schemeClr val="bg1"/>
                </a:solidFill>
              </a:rPr>
              <a:t>YouTube: </a:t>
            </a:r>
          </a:p>
          <a:p>
            <a:pPr lvl="1"/>
            <a:r>
              <a:rPr lang="en-US" sz="1600" dirty="0">
                <a:solidFill>
                  <a:schemeClr val="bg1"/>
                </a:solidFill>
                <a:hlinkClick r:id="rId5">
                  <a:extLst>
                    <a:ext uri="{A12FA001-AC4F-418D-AE19-62706E023703}">
                      <ahyp:hlinkClr xmlns:ahyp="http://schemas.microsoft.com/office/drawing/2018/hyperlinkcolor" val="tx"/>
                    </a:ext>
                  </a:extLst>
                </a:hlinkClick>
              </a:rPr>
              <a:t>https://www.youtube.com/houstonpolicedept</a:t>
            </a:r>
            <a:endParaRPr lang="en-US" sz="1600" dirty="0">
              <a:solidFill>
                <a:schemeClr val="bg1"/>
              </a:solidFill>
            </a:endParaRPr>
          </a:p>
          <a:p>
            <a:endParaRPr lang="en-US" sz="1600" dirty="0">
              <a:solidFill>
                <a:schemeClr val="bg1"/>
              </a:solidFill>
            </a:endParaRPr>
          </a:p>
          <a:p>
            <a:r>
              <a:rPr lang="en-US" sz="1600" b="1" dirty="0" err="1">
                <a:solidFill>
                  <a:schemeClr val="bg1"/>
                </a:solidFill>
              </a:rPr>
              <a:t>Instagram@houstonpolice</a:t>
            </a:r>
            <a:endParaRPr lang="en-US" sz="1600" b="1" dirty="0">
              <a:solidFill>
                <a:schemeClr val="bg1"/>
              </a:solidFill>
            </a:endParaRPr>
          </a:p>
          <a:p>
            <a:pPr lvl="1"/>
            <a:r>
              <a:rPr lang="en-US" sz="1600" dirty="0">
                <a:solidFill>
                  <a:schemeClr val="bg1"/>
                </a:solidFill>
                <a:hlinkClick r:id="rId6">
                  <a:extLst>
                    <a:ext uri="{A12FA001-AC4F-418D-AE19-62706E023703}">
                      <ahyp:hlinkClr xmlns:ahyp="http://schemas.microsoft.com/office/drawing/2018/hyperlinkcolor" val="tx"/>
                    </a:ext>
                  </a:extLst>
                </a:hlinkClick>
              </a:rPr>
              <a:t>https://instagram.com/houstonpolice/</a:t>
            </a:r>
            <a:endParaRPr lang="en-US" dirty="0"/>
          </a:p>
        </p:txBody>
      </p:sp>
      <p:pic>
        <p:nvPicPr>
          <p:cNvPr id="7" name="Picture 6">
            <a:extLst>
              <a:ext uri="{FF2B5EF4-FFF2-40B4-BE49-F238E27FC236}">
                <a16:creationId xmlns:a16="http://schemas.microsoft.com/office/drawing/2014/main" id="{CDF56BDF-518B-C2D5-34F7-F7EC34424D58}"/>
              </a:ext>
            </a:extLst>
          </p:cNvPr>
          <p:cNvPicPr>
            <a:picLocks noChangeAspect="1"/>
          </p:cNvPicPr>
          <p:nvPr/>
        </p:nvPicPr>
        <p:blipFill>
          <a:blip r:embed="rId7"/>
          <a:stretch>
            <a:fillRect/>
          </a:stretch>
        </p:blipFill>
        <p:spPr>
          <a:xfrm>
            <a:off x="1449976" y="365760"/>
            <a:ext cx="2979519" cy="4529247"/>
          </a:xfrm>
          <a:prstGeom prst="rect">
            <a:avLst/>
          </a:prstGeom>
        </p:spPr>
      </p:pic>
      <p:sp>
        <p:nvSpPr>
          <p:cNvPr id="9" name="TextBox 8">
            <a:extLst>
              <a:ext uri="{FF2B5EF4-FFF2-40B4-BE49-F238E27FC236}">
                <a16:creationId xmlns:a16="http://schemas.microsoft.com/office/drawing/2014/main" id="{4DCE6DE1-58C0-295F-A6C5-7587E96902CE}"/>
              </a:ext>
            </a:extLst>
          </p:cNvPr>
          <p:cNvSpPr txBox="1"/>
          <p:nvPr/>
        </p:nvSpPr>
        <p:spPr>
          <a:xfrm>
            <a:off x="605642" y="5260769"/>
            <a:ext cx="4690753" cy="1231470"/>
          </a:xfrm>
          <a:prstGeom prst="rect">
            <a:avLst/>
          </a:prstGeom>
          <a:noFill/>
        </p:spPr>
        <p:txBody>
          <a:bodyPr wrap="square" rtlCol="0">
            <a:spAutoFit/>
          </a:bodyPr>
          <a:lstStyle/>
          <a:p>
            <a:r>
              <a:rPr lang="en-US" dirty="0">
                <a:hlinkClick r:id="rId8">
                  <a:extLst>
                    <a:ext uri="{A12FA001-AC4F-418D-AE19-62706E023703}">
                      <ahyp:hlinkClr xmlns:ahyp="http://schemas.microsoft.com/office/drawing/2018/hyperlinkcolor" val="tx"/>
                    </a:ext>
                  </a:extLst>
                </a:hlinkClick>
              </a:rPr>
              <a:t>https://www.facebook.com/Houstonpolice/videos/being-vigilant-on-the-internet-is-pivotal-in-the-push-to-end-child-abusedetectiv/916722606246642/</a:t>
            </a:r>
            <a:endParaRPr lang="en-US" dirty="0"/>
          </a:p>
        </p:txBody>
      </p:sp>
    </p:spTree>
    <p:extLst>
      <p:ext uri="{BB962C8B-B14F-4D97-AF65-F5344CB8AC3E}">
        <p14:creationId xmlns:p14="http://schemas.microsoft.com/office/powerpoint/2010/main" val="283637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027416" y="526474"/>
            <a:ext cx="10099496" cy="1274618"/>
          </a:xfrm>
        </p:spPr>
        <p:txBody>
          <a:bodyPr>
            <a:normAutofit/>
          </a:bodyPr>
          <a:lstStyle/>
          <a:p>
            <a:r>
              <a:rPr lang="en-US" sz="4000" dirty="0"/>
              <a:t>Start by believing</a:t>
            </a:r>
          </a:p>
        </p:txBody>
      </p:sp>
      <p:sp>
        <p:nvSpPr>
          <p:cNvPr id="6" name="Content Placeholder 5"/>
          <p:cNvSpPr>
            <a:spLocks noGrp="1"/>
          </p:cNvSpPr>
          <p:nvPr>
            <p:ph idx="1"/>
          </p:nvPr>
        </p:nvSpPr>
        <p:spPr>
          <a:xfrm>
            <a:off x="1027416" y="2175164"/>
            <a:ext cx="10099496" cy="4253345"/>
          </a:xfrm>
        </p:spPr>
        <p:txBody>
          <a:bodyPr>
            <a:normAutofit lnSpcReduction="10000"/>
          </a:bodyPr>
          <a:lstStyle/>
          <a:p>
            <a:r>
              <a:rPr lang="en-US" sz="2800" dirty="0"/>
              <a:t>Victims often feel shame, guilt, confusion, loneliness</a:t>
            </a:r>
          </a:p>
          <a:p>
            <a:r>
              <a:rPr lang="en-US" sz="2800" dirty="0"/>
              <a:t>It’s not the victim’s fault</a:t>
            </a:r>
          </a:p>
          <a:p>
            <a:r>
              <a:rPr lang="en-US" sz="2800" dirty="0"/>
              <a:t>The victim could do everything right, but can still fall victim</a:t>
            </a:r>
          </a:p>
          <a:p>
            <a:r>
              <a:rPr lang="en-US" sz="2800" dirty="0"/>
              <a:t>Even if the victim does everything wrong from a safety standpoint, it does not mean that it was ok for the offender to sexually assault them or that the victim is somehow to blame.  The sexual assault is caused by the wrong actions of the offender.</a:t>
            </a:r>
          </a:p>
          <a:p>
            <a:r>
              <a:rPr lang="en-US" sz="2800" dirty="0"/>
              <a:t>SVD is committed to holding offenders accountable for their actions. </a:t>
            </a:r>
          </a:p>
          <a:p>
            <a:endParaRPr lang="en-US" sz="2800" dirty="0"/>
          </a:p>
        </p:txBody>
      </p:sp>
      <p:sp>
        <p:nvSpPr>
          <p:cNvPr id="4" name="Slide Number Placeholder 3">
            <a:extLst>
              <a:ext uri="{FF2B5EF4-FFF2-40B4-BE49-F238E27FC236}">
                <a16:creationId xmlns:a16="http://schemas.microsoft.com/office/drawing/2014/main" id="{2EF5296C-0C4E-4724-1914-BB0763030A5D}"/>
              </a:ext>
            </a:extLst>
          </p:cNvPr>
          <p:cNvSpPr>
            <a:spLocks noGrp="1"/>
          </p:cNvSpPr>
          <p:nvPr>
            <p:ph type="sldNum" sz="quarter" idx="12"/>
          </p:nvPr>
        </p:nvSpPr>
        <p:spPr/>
        <p:txBody>
          <a:bodyPr/>
          <a:lstStyle/>
          <a:p>
            <a:fld id="{123E6EBB-DA2B-43AD-A8CD-60181CCAC807}" type="slidenum">
              <a:rPr lang="en-US" smtClean="0"/>
              <a:t>12</a:t>
            </a:fld>
            <a:endParaRPr lang="en-US" dirty="0"/>
          </a:p>
        </p:txBody>
      </p:sp>
    </p:spTree>
    <p:extLst>
      <p:ext uri="{BB962C8B-B14F-4D97-AF65-F5344CB8AC3E}">
        <p14:creationId xmlns:p14="http://schemas.microsoft.com/office/powerpoint/2010/main" val="2585050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Soft interview room</a:t>
            </a:r>
          </a:p>
        </p:txBody>
      </p:sp>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29519" y="3113070"/>
            <a:ext cx="4962418" cy="3552005"/>
          </a:xfr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6742" y="2369170"/>
            <a:ext cx="2835667" cy="3816849"/>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94" y="2369170"/>
            <a:ext cx="3128016" cy="3456277"/>
          </a:xfrm>
          <a:prstGeom prst="rect">
            <a:avLst/>
          </a:prstGeom>
        </p:spPr>
      </p:pic>
      <p:sp>
        <p:nvSpPr>
          <p:cNvPr id="8" name="Slide Number Placeholder 7">
            <a:extLst>
              <a:ext uri="{FF2B5EF4-FFF2-40B4-BE49-F238E27FC236}">
                <a16:creationId xmlns:a16="http://schemas.microsoft.com/office/drawing/2014/main" id="{81D2DD63-513B-1237-4AB1-50B894339FA2}"/>
              </a:ext>
            </a:extLst>
          </p:cNvPr>
          <p:cNvSpPr>
            <a:spLocks noGrp="1"/>
          </p:cNvSpPr>
          <p:nvPr>
            <p:ph type="sldNum" sz="quarter" idx="12"/>
          </p:nvPr>
        </p:nvSpPr>
        <p:spPr/>
        <p:txBody>
          <a:bodyPr/>
          <a:lstStyle/>
          <a:p>
            <a:fld id="{123E6EBB-DA2B-43AD-A8CD-60181CCAC807}" type="slidenum">
              <a:rPr lang="en-US" smtClean="0"/>
              <a:t>13</a:t>
            </a:fld>
            <a:endParaRPr lang="en-US" dirty="0"/>
          </a:p>
        </p:txBody>
      </p:sp>
    </p:spTree>
    <p:extLst>
      <p:ext uri="{BB962C8B-B14F-4D97-AF65-F5344CB8AC3E}">
        <p14:creationId xmlns:p14="http://schemas.microsoft.com/office/powerpoint/2010/main" val="3442368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150707" y="964692"/>
            <a:ext cx="9996754" cy="1188720"/>
          </a:xfrm>
        </p:spPr>
        <p:txBody>
          <a:bodyPr>
            <a:noAutofit/>
          </a:bodyPr>
          <a:lstStyle/>
          <a:p>
            <a:r>
              <a:rPr lang="en-US" sz="3600" dirty="0"/>
              <a:t>Victim Services division</a:t>
            </a:r>
          </a:p>
        </p:txBody>
      </p:sp>
      <p:sp>
        <p:nvSpPr>
          <p:cNvPr id="6" name="Content Placeholder 5"/>
          <p:cNvSpPr>
            <a:spLocks noGrp="1"/>
          </p:cNvSpPr>
          <p:nvPr>
            <p:ph idx="1"/>
          </p:nvPr>
        </p:nvSpPr>
        <p:spPr>
          <a:xfrm>
            <a:off x="1150707" y="2638044"/>
            <a:ext cx="9996754" cy="4029884"/>
          </a:xfrm>
        </p:spPr>
        <p:txBody>
          <a:bodyPr>
            <a:normAutofit/>
          </a:bodyPr>
          <a:lstStyle/>
          <a:p>
            <a:r>
              <a:rPr lang="en-US" sz="2800" dirty="0"/>
              <a:t>Main number 713-308-0080</a:t>
            </a:r>
          </a:p>
          <a:p>
            <a:r>
              <a:rPr lang="en-US" sz="2800" dirty="0"/>
              <a:t>Blue card</a:t>
            </a:r>
          </a:p>
          <a:p>
            <a:pPr lvl="1"/>
            <a:r>
              <a:rPr lang="en-US" sz="2800" dirty="0"/>
              <a:t>Rights of Crime Victims</a:t>
            </a:r>
          </a:p>
          <a:p>
            <a:pPr lvl="1"/>
            <a:r>
              <a:rPr lang="en-US" sz="2800" dirty="0"/>
              <a:t>Crime Victims’ Compensation</a:t>
            </a:r>
          </a:p>
          <a:p>
            <a:pPr lvl="1"/>
            <a:r>
              <a:rPr lang="en-US" sz="2800" dirty="0"/>
              <a:t>U Visa Information</a:t>
            </a:r>
          </a:p>
          <a:p>
            <a:pPr lvl="1"/>
            <a:r>
              <a:rPr lang="en-US" sz="2800" dirty="0"/>
              <a:t>Guidance for sexually assaulted victims</a:t>
            </a:r>
          </a:p>
          <a:p>
            <a:endParaRPr lang="en-US" dirty="0"/>
          </a:p>
        </p:txBody>
      </p:sp>
      <p:sp>
        <p:nvSpPr>
          <p:cNvPr id="4" name="Slide Number Placeholder 3">
            <a:extLst>
              <a:ext uri="{FF2B5EF4-FFF2-40B4-BE49-F238E27FC236}">
                <a16:creationId xmlns:a16="http://schemas.microsoft.com/office/drawing/2014/main" id="{5E0834C8-BC04-492B-6C9A-810B2C7DF92A}"/>
              </a:ext>
            </a:extLst>
          </p:cNvPr>
          <p:cNvSpPr>
            <a:spLocks noGrp="1"/>
          </p:cNvSpPr>
          <p:nvPr>
            <p:ph type="sldNum" sz="quarter" idx="12"/>
          </p:nvPr>
        </p:nvSpPr>
        <p:spPr/>
        <p:txBody>
          <a:bodyPr/>
          <a:lstStyle/>
          <a:p>
            <a:fld id="{123E6EBB-DA2B-43AD-A8CD-60181CCAC807}" type="slidenum">
              <a:rPr lang="en-US" smtClean="0"/>
              <a:t>14</a:t>
            </a:fld>
            <a:endParaRPr lang="en-US" dirty="0"/>
          </a:p>
        </p:txBody>
      </p:sp>
    </p:spTree>
    <p:extLst>
      <p:ext uri="{BB962C8B-B14F-4D97-AF65-F5344CB8AC3E}">
        <p14:creationId xmlns:p14="http://schemas.microsoft.com/office/powerpoint/2010/main" val="3159186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50027" y="273132"/>
            <a:ext cx="10652166" cy="1021278"/>
          </a:xfrm>
        </p:spPr>
        <p:txBody>
          <a:bodyPr>
            <a:noAutofit/>
          </a:bodyPr>
          <a:lstStyle/>
          <a:p>
            <a:r>
              <a:rPr lang="en-US" sz="5400" dirty="0"/>
              <a:t>Please share safety videos</a:t>
            </a:r>
          </a:p>
        </p:txBody>
      </p:sp>
      <p:sp>
        <p:nvSpPr>
          <p:cNvPr id="16" name="Content Placeholder 15">
            <a:extLst>
              <a:ext uri="{FF2B5EF4-FFF2-40B4-BE49-F238E27FC236}">
                <a16:creationId xmlns:a16="http://schemas.microsoft.com/office/drawing/2014/main" id="{3D209B21-BC76-695E-D0F2-439B3EF3D0FD}"/>
              </a:ext>
            </a:extLst>
          </p:cNvPr>
          <p:cNvSpPr>
            <a:spLocks noGrp="1"/>
          </p:cNvSpPr>
          <p:nvPr>
            <p:ph idx="1"/>
          </p:nvPr>
        </p:nvSpPr>
        <p:spPr>
          <a:xfrm>
            <a:off x="1389413" y="1686296"/>
            <a:ext cx="9735269" cy="4531624"/>
          </a:xfrm>
        </p:spPr>
        <p:txBody>
          <a:bodyPr>
            <a:normAutofit fontScale="92500" lnSpcReduction="10000"/>
          </a:bodyPr>
          <a:lstStyle/>
          <a:p>
            <a:r>
              <a:rPr lang="en-US" sz="3600" dirty="0"/>
              <a:t>Facebook: </a:t>
            </a:r>
          </a:p>
          <a:p>
            <a:pPr lvl="1"/>
            <a:r>
              <a:rPr lang="en-US" sz="3400" dirty="0">
                <a:hlinkClick r:id="rId3"/>
              </a:rPr>
              <a:t>https://www.facebook.com/Houstonpolice</a:t>
            </a:r>
            <a:endParaRPr lang="en-US" sz="3400" dirty="0"/>
          </a:p>
          <a:p>
            <a:r>
              <a:rPr lang="en-US" sz="3600" dirty="0" err="1"/>
              <a:t>Twitter@houstonpolice</a:t>
            </a:r>
            <a:endParaRPr lang="en-US" sz="3600" dirty="0"/>
          </a:p>
          <a:p>
            <a:pPr lvl="1"/>
            <a:r>
              <a:rPr lang="en-US" sz="3400" dirty="0">
                <a:hlinkClick r:id="rId4"/>
              </a:rPr>
              <a:t>https://twitter.com/houstonpolice</a:t>
            </a:r>
            <a:endParaRPr lang="en-US" sz="3400" dirty="0"/>
          </a:p>
          <a:p>
            <a:r>
              <a:rPr lang="en-US" sz="3600" dirty="0"/>
              <a:t>YouTube: </a:t>
            </a:r>
          </a:p>
          <a:p>
            <a:pPr lvl="1"/>
            <a:r>
              <a:rPr lang="en-US" sz="3400" dirty="0">
                <a:hlinkClick r:id="rId5"/>
              </a:rPr>
              <a:t>https://www.youtube.com/houstonpolicedept</a:t>
            </a:r>
            <a:endParaRPr lang="en-US" sz="3400" dirty="0"/>
          </a:p>
          <a:p>
            <a:r>
              <a:rPr lang="en-US" sz="3600" dirty="0" err="1"/>
              <a:t>Instagram@houstonpolice</a:t>
            </a:r>
            <a:endParaRPr lang="en-US" sz="3600" dirty="0"/>
          </a:p>
          <a:p>
            <a:pPr lvl="1"/>
            <a:r>
              <a:rPr lang="en-US" sz="3400" dirty="0">
                <a:hlinkClick r:id="rId6"/>
              </a:rPr>
              <a:t>https://instagram.com/houstonpolice/</a:t>
            </a:r>
            <a:endParaRPr lang="en-US" sz="3400" dirty="0"/>
          </a:p>
          <a:p>
            <a:endParaRPr lang="en-US" dirty="0"/>
          </a:p>
        </p:txBody>
      </p:sp>
      <p:sp>
        <p:nvSpPr>
          <p:cNvPr id="4" name="Slide Number Placeholder 3">
            <a:extLst>
              <a:ext uri="{FF2B5EF4-FFF2-40B4-BE49-F238E27FC236}">
                <a16:creationId xmlns:a16="http://schemas.microsoft.com/office/drawing/2014/main" id="{E2948863-F679-7ED0-B30D-49C6D8933DA1}"/>
              </a:ext>
            </a:extLst>
          </p:cNvPr>
          <p:cNvSpPr>
            <a:spLocks noGrp="1"/>
          </p:cNvSpPr>
          <p:nvPr>
            <p:ph type="sldNum" sz="quarter" idx="12"/>
          </p:nvPr>
        </p:nvSpPr>
        <p:spPr/>
        <p:txBody>
          <a:bodyPr/>
          <a:lstStyle/>
          <a:p>
            <a:fld id="{123E6EBB-DA2B-43AD-A8CD-60181CCAC807}" type="slidenum">
              <a:rPr lang="en-US" smtClean="0"/>
              <a:t>15</a:t>
            </a:fld>
            <a:endParaRPr lang="en-US" dirty="0"/>
          </a:p>
        </p:txBody>
      </p:sp>
    </p:spTree>
    <p:extLst>
      <p:ext uri="{BB962C8B-B14F-4D97-AF65-F5344CB8AC3E}">
        <p14:creationId xmlns:p14="http://schemas.microsoft.com/office/powerpoint/2010/main" val="181020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2231136" y="2424701"/>
            <a:ext cx="7729728" cy="2024010"/>
          </a:xfrm>
        </p:spPr>
        <p:txBody>
          <a:bodyPr>
            <a:normAutofit/>
          </a:bodyPr>
          <a:lstStyle/>
          <a:p>
            <a:r>
              <a:rPr lang="en-US" sz="8000" dirty="0"/>
              <a:t>Questions?</a:t>
            </a:r>
          </a:p>
        </p:txBody>
      </p:sp>
      <p:sp>
        <p:nvSpPr>
          <p:cNvPr id="4" name="Slide Number Placeholder 3">
            <a:extLst>
              <a:ext uri="{FF2B5EF4-FFF2-40B4-BE49-F238E27FC236}">
                <a16:creationId xmlns:a16="http://schemas.microsoft.com/office/drawing/2014/main" id="{E2948863-F679-7ED0-B30D-49C6D8933DA1}"/>
              </a:ext>
            </a:extLst>
          </p:cNvPr>
          <p:cNvSpPr>
            <a:spLocks noGrp="1"/>
          </p:cNvSpPr>
          <p:nvPr>
            <p:ph type="sldNum" sz="quarter" idx="12"/>
          </p:nvPr>
        </p:nvSpPr>
        <p:spPr/>
        <p:txBody>
          <a:bodyPr/>
          <a:lstStyle/>
          <a:p>
            <a:fld id="{123E6EBB-DA2B-43AD-A8CD-60181CCAC807}" type="slidenum">
              <a:rPr lang="en-US" smtClean="0"/>
              <a:t>16</a:t>
            </a:fld>
            <a:endParaRPr lang="en-US" dirty="0"/>
          </a:p>
        </p:txBody>
      </p:sp>
    </p:spTree>
    <p:extLst>
      <p:ext uri="{BB962C8B-B14F-4D97-AF65-F5344CB8AC3E}">
        <p14:creationId xmlns:p14="http://schemas.microsoft.com/office/powerpoint/2010/main" val="1518333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5" y="304800"/>
            <a:ext cx="7854973" cy="900545"/>
          </a:xfrm>
        </p:spPr>
        <p:txBody>
          <a:bodyPr>
            <a:normAutofit fontScale="90000"/>
          </a:bodyPr>
          <a:lstStyle/>
          <a:p>
            <a:r>
              <a:rPr lang="en-US" sz="4400" dirty="0"/>
              <a:t>Social media usage</a:t>
            </a:r>
          </a:p>
        </p:txBody>
      </p:sp>
      <p:pic>
        <p:nvPicPr>
          <p:cNvPr id="4" name="Picture 3">
            <a:extLst>
              <a:ext uri="{FF2B5EF4-FFF2-40B4-BE49-F238E27FC236}">
                <a16:creationId xmlns:a16="http://schemas.microsoft.com/office/drawing/2014/main" id="{1E799601-5C61-F2C4-12FE-B58CB1E0DEDB}"/>
              </a:ext>
            </a:extLst>
          </p:cNvPr>
          <p:cNvPicPr>
            <a:picLocks noChangeAspect="1"/>
          </p:cNvPicPr>
          <p:nvPr/>
        </p:nvPicPr>
        <p:blipFill>
          <a:blip r:embed="rId3"/>
          <a:stretch>
            <a:fillRect/>
          </a:stretch>
        </p:blipFill>
        <p:spPr>
          <a:xfrm>
            <a:off x="1454727" y="1524000"/>
            <a:ext cx="9282546" cy="4516582"/>
          </a:xfrm>
          <a:prstGeom prst="rect">
            <a:avLst/>
          </a:prstGeom>
        </p:spPr>
      </p:pic>
      <p:sp>
        <p:nvSpPr>
          <p:cNvPr id="9" name="TextBox 8">
            <a:extLst>
              <a:ext uri="{FF2B5EF4-FFF2-40B4-BE49-F238E27FC236}">
                <a16:creationId xmlns:a16="http://schemas.microsoft.com/office/drawing/2014/main" id="{D5A07DE0-D8E9-5685-FE55-FD5C3580FD47}"/>
              </a:ext>
            </a:extLst>
          </p:cNvPr>
          <p:cNvSpPr txBox="1"/>
          <p:nvPr/>
        </p:nvSpPr>
        <p:spPr>
          <a:xfrm>
            <a:off x="3574473" y="4973783"/>
            <a:ext cx="4405745" cy="360218"/>
          </a:xfrm>
          <a:prstGeom prst="rect">
            <a:avLst/>
          </a:prstGeom>
          <a:noFill/>
          <a:ln w="38100">
            <a:solidFill>
              <a:srgbClr val="FF0000"/>
            </a:solidFill>
          </a:ln>
        </p:spPr>
        <p:txBody>
          <a:bodyPr wrap="square" rtlCol="0">
            <a:spAutoFit/>
          </a:bodyPr>
          <a:lstStyle/>
          <a:p>
            <a:endParaRPr lang="en-US" dirty="0"/>
          </a:p>
        </p:txBody>
      </p:sp>
      <p:sp>
        <p:nvSpPr>
          <p:cNvPr id="6" name="Slide Number Placeholder 5">
            <a:extLst>
              <a:ext uri="{FF2B5EF4-FFF2-40B4-BE49-F238E27FC236}">
                <a16:creationId xmlns:a16="http://schemas.microsoft.com/office/drawing/2014/main" id="{6A8AF1BF-3E56-63F5-307E-8B6FA500ECDD}"/>
              </a:ext>
            </a:extLst>
          </p:cNvPr>
          <p:cNvSpPr>
            <a:spLocks noGrp="1"/>
          </p:cNvSpPr>
          <p:nvPr>
            <p:ph type="sldNum" sz="quarter" idx="12"/>
          </p:nvPr>
        </p:nvSpPr>
        <p:spPr/>
        <p:txBody>
          <a:bodyPr/>
          <a:lstStyle/>
          <a:p>
            <a:fld id="{123E6EBB-DA2B-43AD-A8CD-60181CCAC807}" type="slidenum">
              <a:rPr lang="en-US" smtClean="0"/>
              <a:t>2</a:t>
            </a:fld>
            <a:endParaRPr lang="en-US" dirty="0"/>
          </a:p>
        </p:txBody>
      </p:sp>
    </p:spTree>
    <p:extLst>
      <p:ext uri="{BB962C8B-B14F-4D97-AF65-F5344CB8AC3E}">
        <p14:creationId xmlns:p14="http://schemas.microsoft.com/office/powerpoint/2010/main" val="27083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356189" y="964692"/>
            <a:ext cx="9524144" cy="1188720"/>
          </a:xfrm>
        </p:spPr>
        <p:txBody>
          <a:bodyPr>
            <a:normAutofit fontScale="90000"/>
          </a:bodyPr>
          <a:lstStyle/>
          <a:p>
            <a:r>
              <a:rPr lang="en-US" sz="4000" dirty="0"/>
              <a:t>Investigations with </a:t>
            </a:r>
            <a:br>
              <a:rPr lang="en-US" sz="4000" dirty="0"/>
            </a:br>
            <a:r>
              <a:rPr lang="en-US" sz="4000" dirty="0"/>
              <a:t>social media nexus</a:t>
            </a:r>
          </a:p>
        </p:txBody>
      </p:sp>
      <p:sp>
        <p:nvSpPr>
          <p:cNvPr id="3" name="Content Placeholder 2">
            <a:extLst>
              <a:ext uri="{FF2B5EF4-FFF2-40B4-BE49-F238E27FC236}">
                <a16:creationId xmlns:a16="http://schemas.microsoft.com/office/drawing/2014/main" id="{A138E071-05CA-3E6C-909B-2B37D5088A8F}"/>
              </a:ext>
            </a:extLst>
          </p:cNvPr>
          <p:cNvSpPr>
            <a:spLocks noGrp="1"/>
          </p:cNvSpPr>
          <p:nvPr>
            <p:ph sz="half" idx="1"/>
          </p:nvPr>
        </p:nvSpPr>
        <p:spPr/>
        <p:txBody>
          <a:bodyPr/>
          <a:lstStyle/>
          <a:p>
            <a:r>
              <a:rPr lang="en-US" sz="2800" dirty="0"/>
              <a:t>Types of Crimes</a:t>
            </a:r>
          </a:p>
          <a:p>
            <a:pPr lvl="1"/>
            <a:r>
              <a:rPr lang="en-US" sz="2800" dirty="0"/>
              <a:t>Fraud</a:t>
            </a:r>
          </a:p>
          <a:p>
            <a:pPr lvl="1"/>
            <a:r>
              <a:rPr lang="en-US" sz="2800" dirty="0"/>
              <a:t>Robbery</a:t>
            </a:r>
          </a:p>
          <a:p>
            <a:pPr lvl="1"/>
            <a:r>
              <a:rPr lang="en-US" sz="2800" dirty="0"/>
              <a:t>Theft</a:t>
            </a:r>
          </a:p>
          <a:p>
            <a:pPr lvl="1"/>
            <a:r>
              <a:rPr lang="en-US" sz="2800" dirty="0"/>
              <a:t>Sexual Assault</a:t>
            </a:r>
          </a:p>
          <a:p>
            <a:pPr lvl="1"/>
            <a:endParaRPr lang="en-US" dirty="0"/>
          </a:p>
        </p:txBody>
      </p:sp>
      <p:sp>
        <p:nvSpPr>
          <p:cNvPr id="5" name="Content Placeholder 4">
            <a:extLst>
              <a:ext uri="{FF2B5EF4-FFF2-40B4-BE49-F238E27FC236}">
                <a16:creationId xmlns:a16="http://schemas.microsoft.com/office/drawing/2014/main" id="{254DEB3A-1840-F103-0000-D8E16F36B0C0}"/>
              </a:ext>
            </a:extLst>
          </p:cNvPr>
          <p:cNvSpPr>
            <a:spLocks noGrp="1"/>
          </p:cNvSpPr>
          <p:nvPr>
            <p:ph sz="half" idx="2"/>
          </p:nvPr>
        </p:nvSpPr>
        <p:spPr/>
        <p:txBody>
          <a:bodyPr/>
          <a:lstStyle/>
          <a:p>
            <a:r>
              <a:rPr lang="en-US" sz="2800" dirty="0"/>
              <a:t>Stranger cases with social media nexus</a:t>
            </a:r>
          </a:p>
          <a:p>
            <a:pPr lvl="1"/>
            <a:r>
              <a:rPr lang="en-US" sz="2600" dirty="0"/>
              <a:t>2022 = 16%</a:t>
            </a:r>
          </a:p>
          <a:p>
            <a:pPr lvl="1"/>
            <a:r>
              <a:rPr lang="en-US" sz="2600" dirty="0"/>
              <a:t>2023 = 23%</a:t>
            </a:r>
          </a:p>
          <a:p>
            <a:endParaRPr lang="en-US" dirty="0"/>
          </a:p>
        </p:txBody>
      </p:sp>
      <p:sp>
        <p:nvSpPr>
          <p:cNvPr id="6" name="Slide Number Placeholder 5">
            <a:extLst>
              <a:ext uri="{FF2B5EF4-FFF2-40B4-BE49-F238E27FC236}">
                <a16:creationId xmlns:a16="http://schemas.microsoft.com/office/drawing/2014/main" id="{61997A5E-19C0-DED1-42A3-0846435FD920}"/>
              </a:ext>
            </a:extLst>
          </p:cNvPr>
          <p:cNvSpPr>
            <a:spLocks noGrp="1"/>
          </p:cNvSpPr>
          <p:nvPr>
            <p:ph type="sldNum" sz="quarter" idx="12"/>
          </p:nvPr>
        </p:nvSpPr>
        <p:spPr/>
        <p:txBody>
          <a:bodyPr/>
          <a:lstStyle/>
          <a:p>
            <a:fld id="{123E6EBB-DA2B-43AD-A8CD-60181CCAC807}" type="slidenum">
              <a:rPr lang="en-US" smtClean="0"/>
              <a:t>3</a:t>
            </a:fld>
            <a:endParaRPr lang="en-US" dirty="0"/>
          </a:p>
        </p:txBody>
      </p:sp>
    </p:spTree>
    <p:extLst>
      <p:ext uri="{BB962C8B-B14F-4D97-AF65-F5344CB8AC3E}">
        <p14:creationId xmlns:p14="http://schemas.microsoft.com/office/powerpoint/2010/main" val="183438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 calcmode="lin" valueType="num">
                                      <p:cBhvr additive="base">
                                        <p:cTn id="41"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txEl>
                                              <p:pRg st="1" end="1"/>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 calcmode="lin" valueType="num">
                                      <p:cBhvr additive="base">
                                        <p:cTn id="4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B80CE2C-4A14-FAF1-9102-DE0F52316F67}"/>
              </a:ext>
            </a:extLst>
          </p:cNvPr>
          <p:cNvSpPr>
            <a:spLocks noGrp="1"/>
          </p:cNvSpPr>
          <p:nvPr>
            <p:ph type="body" idx="1"/>
          </p:nvPr>
        </p:nvSpPr>
        <p:spPr>
          <a:xfrm>
            <a:off x="1583436" y="1759528"/>
            <a:ext cx="4270248" cy="704088"/>
          </a:xfrm>
        </p:spPr>
        <p:txBody>
          <a:bodyPr>
            <a:normAutofit/>
          </a:bodyPr>
          <a:lstStyle/>
          <a:p>
            <a:pPr algn="l"/>
            <a:r>
              <a:rPr lang="en-US" sz="3600" dirty="0">
                <a:solidFill>
                  <a:srgbClr val="0070C0"/>
                </a:solidFill>
              </a:rPr>
              <a:t>Adults</a:t>
            </a:r>
          </a:p>
        </p:txBody>
      </p:sp>
      <p:sp>
        <p:nvSpPr>
          <p:cNvPr id="6" name="Content Placeholder 5"/>
          <p:cNvSpPr>
            <a:spLocks noGrp="1"/>
          </p:cNvSpPr>
          <p:nvPr>
            <p:ph sz="half" idx="2"/>
          </p:nvPr>
        </p:nvSpPr>
        <p:spPr>
          <a:xfrm>
            <a:off x="2231136" y="2632364"/>
            <a:ext cx="3622548" cy="4087091"/>
          </a:xfrm>
        </p:spPr>
        <p:txBody>
          <a:bodyPr>
            <a:noAutofit/>
          </a:bodyPr>
          <a:lstStyle/>
          <a:p>
            <a:r>
              <a:rPr lang="en-US" sz="2400" b="1" dirty="0"/>
              <a:t>Bumble</a:t>
            </a:r>
          </a:p>
          <a:p>
            <a:r>
              <a:rPr lang="en-US" sz="2400" b="1" dirty="0"/>
              <a:t>Grinder</a:t>
            </a:r>
          </a:p>
          <a:p>
            <a:r>
              <a:rPr lang="en-US" sz="2400" b="1" dirty="0"/>
              <a:t>Facebook</a:t>
            </a:r>
          </a:p>
          <a:p>
            <a:r>
              <a:rPr lang="en-US" sz="2400" b="1" dirty="0"/>
              <a:t>Instagram</a:t>
            </a:r>
          </a:p>
          <a:p>
            <a:r>
              <a:rPr lang="en-US" sz="2400" b="1" dirty="0"/>
              <a:t>Jacked</a:t>
            </a:r>
          </a:p>
          <a:p>
            <a:r>
              <a:rPr lang="en-US" sz="2400" b="1" dirty="0"/>
              <a:t>Snapchat</a:t>
            </a:r>
          </a:p>
          <a:p>
            <a:r>
              <a:rPr lang="en-US" sz="2400" b="1" dirty="0"/>
              <a:t>Telegram</a:t>
            </a:r>
          </a:p>
          <a:p>
            <a:r>
              <a:rPr lang="en-US" sz="2400" b="1" dirty="0"/>
              <a:t>Tinder</a:t>
            </a:r>
            <a:endParaRPr lang="en-US" sz="2400" dirty="0"/>
          </a:p>
        </p:txBody>
      </p:sp>
      <p:sp>
        <p:nvSpPr>
          <p:cNvPr id="2" name="Content Placeholder 1">
            <a:extLst>
              <a:ext uri="{FF2B5EF4-FFF2-40B4-BE49-F238E27FC236}">
                <a16:creationId xmlns:a16="http://schemas.microsoft.com/office/drawing/2014/main" id="{FC23F727-9DC2-86BE-4173-23F9AD72CD7D}"/>
              </a:ext>
            </a:extLst>
          </p:cNvPr>
          <p:cNvSpPr>
            <a:spLocks noGrp="1"/>
          </p:cNvSpPr>
          <p:nvPr>
            <p:ph sz="quarter" idx="4"/>
          </p:nvPr>
        </p:nvSpPr>
        <p:spPr>
          <a:xfrm>
            <a:off x="7135090" y="2632364"/>
            <a:ext cx="3456709" cy="3865418"/>
          </a:xfrm>
        </p:spPr>
        <p:txBody>
          <a:bodyPr>
            <a:normAutofit lnSpcReduction="10000"/>
          </a:bodyPr>
          <a:lstStyle/>
          <a:p>
            <a:r>
              <a:rPr lang="en-US" sz="2400" b="1" dirty="0"/>
              <a:t>Grinder</a:t>
            </a:r>
          </a:p>
          <a:p>
            <a:r>
              <a:rPr lang="en-US" sz="2400" b="1" dirty="0"/>
              <a:t>Instagram</a:t>
            </a:r>
          </a:p>
          <a:p>
            <a:r>
              <a:rPr lang="en-US" sz="2400" b="1" dirty="0"/>
              <a:t>KIK</a:t>
            </a:r>
          </a:p>
          <a:p>
            <a:r>
              <a:rPr lang="en-US" sz="2400" b="1" dirty="0"/>
              <a:t>MeetMe</a:t>
            </a:r>
          </a:p>
          <a:p>
            <a:r>
              <a:rPr lang="en-US" sz="2400" b="1" dirty="0"/>
              <a:t>Mocospace </a:t>
            </a:r>
          </a:p>
          <a:p>
            <a:r>
              <a:rPr lang="en-US" sz="2400" b="1" dirty="0"/>
              <a:t>Omegle </a:t>
            </a:r>
          </a:p>
          <a:p>
            <a:r>
              <a:rPr lang="en-US" sz="2400" b="1" dirty="0"/>
              <a:t>Snapchat</a:t>
            </a:r>
          </a:p>
          <a:p>
            <a:r>
              <a:rPr lang="en-US" sz="2400" b="1" dirty="0"/>
              <a:t>Whisper </a:t>
            </a:r>
          </a:p>
          <a:p>
            <a:endParaRPr lang="en-US" dirty="0"/>
          </a:p>
        </p:txBody>
      </p:sp>
      <p:sp>
        <p:nvSpPr>
          <p:cNvPr id="4" name="Text Placeholder 3">
            <a:extLst>
              <a:ext uri="{FF2B5EF4-FFF2-40B4-BE49-F238E27FC236}">
                <a16:creationId xmlns:a16="http://schemas.microsoft.com/office/drawing/2014/main" id="{3993419C-9B5E-92BD-F27B-60F2410D2E8A}"/>
              </a:ext>
            </a:extLst>
          </p:cNvPr>
          <p:cNvSpPr>
            <a:spLocks noGrp="1"/>
          </p:cNvSpPr>
          <p:nvPr>
            <p:ph type="body" sz="quarter" idx="13"/>
          </p:nvPr>
        </p:nvSpPr>
        <p:spPr>
          <a:xfrm>
            <a:off x="6321552" y="1759529"/>
            <a:ext cx="4270248" cy="704088"/>
          </a:xfrm>
        </p:spPr>
        <p:txBody>
          <a:bodyPr>
            <a:normAutofit/>
          </a:bodyPr>
          <a:lstStyle/>
          <a:p>
            <a:r>
              <a:rPr lang="en-US" sz="3600" dirty="0">
                <a:solidFill>
                  <a:srgbClr val="0070C0"/>
                </a:solidFill>
              </a:rPr>
              <a:t>TEENS</a:t>
            </a:r>
          </a:p>
        </p:txBody>
      </p:sp>
      <p:sp>
        <p:nvSpPr>
          <p:cNvPr id="5" name="Title 4"/>
          <p:cNvSpPr>
            <a:spLocks noGrp="1"/>
          </p:cNvSpPr>
          <p:nvPr>
            <p:ph type="title"/>
          </p:nvPr>
        </p:nvSpPr>
        <p:spPr>
          <a:xfrm>
            <a:off x="2231136" y="360218"/>
            <a:ext cx="7729728" cy="1080655"/>
          </a:xfrm>
        </p:spPr>
        <p:txBody>
          <a:bodyPr>
            <a:noAutofit/>
          </a:bodyPr>
          <a:lstStyle/>
          <a:p>
            <a:r>
              <a:rPr lang="en-US" sz="3600" dirty="0"/>
              <a:t>Social media apps</a:t>
            </a:r>
          </a:p>
        </p:txBody>
      </p:sp>
      <p:sp>
        <p:nvSpPr>
          <p:cNvPr id="9" name="Slide Number Placeholder 8">
            <a:extLst>
              <a:ext uri="{FF2B5EF4-FFF2-40B4-BE49-F238E27FC236}">
                <a16:creationId xmlns:a16="http://schemas.microsoft.com/office/drawing/2014/main" id="{FD741DF4-D1FA-2999-E9A0-136858CADD89}"/>
              </a:ext>
            </a:extLst>
          </p:cNvPr>
          <p:cNvSpPr>
            <a:spLocks noGrp="1"/>
          </p:cNvSpPr>
          <p:nvPr>
            <p:ph type="sldNum" sz="quarter" idx="12"/>
          </p:nvPr>
        </p:nvSpPr>
        <p:spPr/>
        <p:txBody>
          <a:bodyPr/>
          <a:lstStyle/>
          <a:p>
            <a:fld id="{123E6EBB-DA2B-43AD-A8CD-60181CCAC807}" type="slidenum">
              <a:rPr lang="en-US" smtClean="0"/>
              <a:t>4</a:t>
            </a:fld>
            <a:endParaRPr lang="en-US" dirty="0"/>
          </a:p>
        </p:txBody>
      </p:sp>
    </p:spTree>
    <p:extLst>
      <p:ext uri="{BB962C8B-B14F-4D97-AF65-F5344CB8AC3E}">
        <p14:creationId xmlns:p14="http://schemas.microsoft.com/office/powerpoint/2010/main" val="3768869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55497" y="360218"/>
            <a:ext cx="10202238" cy="1793194"/>
          </a:xfrm>
        </p:spPr>
        <p:txBody>
          <a:bodyPr>
            <a:noAutofit/>
          </a:bodyPr>
          <a:lstStyle/>
          <a:p>
            <a:r>
              <a:rPr lang="en-US" sz="4000" dirty="0"/>
              <a:t>Safety tips</a:t>
            </a:r>
            <a:br>
              <a:rPr lang="en-US" sz="4000" dirty="0"/>
            </a:br>
            <a:r>
              <a:rPr lang="en-US" sz="4000" dirty="0"/>
              <a:t>meeting online</a:t>
            </a:r>
          </a:p>
        </p:txBody>
      </p:sp>
      <p:sp>
        <p:nvSpPr>
          <p:cNvPr id="6" name="Content Placeholder 5"/>
          <p:cNvSpPr>
            <a:spLocks noGrp="1"/>
          </p:cNvSpPr>
          <p:nvPr>
            <p:ph idx="1"/>
          </p:nvPr>
        </p:nvSpPr>
        <p:spPr>
          <a:xfrm>
            <a:off x="955498" y="2701636"/>
            <a:ext cx="10202238" cy="3997114"/>
          </a:xfrm>
        </p:spPr>
        <p:txBody>
          <a:bodyPr>
            <a:normAutofit/>
          </a:bodyPr>
          <a:lstStyle/>
          <a:p>
            <a:r>
              <a:rPr lang="en-US" sz="2600" b="1" dirty="0"/>
              <a:t>Cross check other social media accounts to confirm identity</a:t>
            </a:r>
          </a:p>
          <a:p>
            <a:r>
              <a:rPr lang="en-US" sz="2600" b="1" dirty="0"/>
              <a:t>Block and report suspicious users</a:t>
            </a:r>
          </a:p>
          <a:p>
            <a:r>
              <a:rPr lang="en-US" sz="2600" b="1" dirty="0"/>
              <a:t>Check the person’s criminal history (use legitimate companies)</a:t>
            </a:r>
          </a:p>
          <a:p>
            <a:r>
              <a:rPr lang="en-US" sz="2600" b="1" dirty="0"/>
              <a:t>Do not respond to requests for financial help</a:t>
            </a:r>
          </a:p>
          <a:p>
            <a:r>
              <a:rPr lang="en-US" sz="2600" b="1" dirty="0"/>
              <a:t>Chat online at your comfort level</a:t>
            </a:r>
          </a:p>
          <a:p>
            <a:r>
              <a:rPr lang="en-US" sz="2600" b="1" dirty="0"/>
              <a:t>Video chat before meeting in person</a:t>
            </a:r>
          </a:p>
          <a:p>
            <a:pPr marL="0" indent="0">
              <a:buNone/>
            </a:pPr>
            <a:endParaRPr lang="en-US" sz="2600" b="1" dirty="0"/>
          </a:p>
          <a:p>
            <a:endParaRPr lang="en-US" sz="2600" b="1" dirty="0"/>
          </a:p>
          <a:p>
            <a:endParaRPr lang="en-US" sz="2600" b="1" dirty="0"/>
          </a:p>
          <a:p>
            <a:endParaRPr lang="en-US" sz="2600" dirty="0"/>
          </a:p>
          <a:p>
            <a:pPr lvl="1" algn="just"/>
            <a:endParaRPr lang="en-US" dirty="0"/>
          </a:p>
        </p:txBody>
      </p:sp>
      <p:sp>
        <p:nvSpPr>
          <p:cNvPr id="4" name="Slide Number Placeholder 3">
            <a:extLst>
              <a:ext uri="{FF2B5EF4-FFF2-40B4-BE49-F238E27FC236}">
                <a16:creationId xmlns:a16="http://schemas.microsoft.com/office/drawing/2014/main" id="{44BC0C56-76BB-403C-2E40-B13C2E47BD4D}"/>
              </a:ext>
            </a:extLst>
          </p:cNvPr>
          <p:cNvSpPr>
            <a:spLocks noGrp="1"/>
          </p:cNvSpPr>
          <p:nvPr>
            <p:ph type="sldNum" sz="quarter" idx="12"/>
          </p:nvPr>
        </p:nvSpPr>
        <p:spPr/>
        <p:txBody>
          <a:bodyPr/>
          <a:lstStyle/>
          <a:p>
            <a:fld id="{123E6EBB-DA2B-43AD-A8CD-60181CCAC807}" type="slidenum">
              <a:rPr lang="en-US" smtClean="0"/>
              <a:t>5</a:t>
            </a:fld>
            <a:endParaRPr lang="en-US" dirty="0"/>
          </a:p>
        </p:txBody>
      </p:sp>
    </p:spTree>
    <p:extLst>
      <p:ext uri="{BB962C8B-B14F-4D97-AF65-F5344CB8AC3E}">
        <p14:creationId xmlns:p14="http://schemas.microsoft.com/office/powerpoint/2010/main" val="296182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55497" y="360218"/>
            <a:ext cx="10202238" cy="1793194"/>
          </a:xfrm>
        </p:spPr>
        <p:txBody>
          <a:bodyPr>
            <a:noAutofit/>
          </a:bodyPr>
          <a:lstStyle/>
          <a:p>
            <a:r>
              <a:rPr lang="en-US" sz="4000" dirty="0"/>
              <a:t>Safety tips</a:t>
            </a:r>
            <a:br>
              <a:rPr lang="en-US" sz="4000" dirty="0"/>
            </a:br>
            <a:r>
              <a:rPr lang="en-US" sz="4000" dirty="0"/>
              <a:t>meeting online</a:t>
            </a:r>
          </a:p>
        </p:txBody>
      </p:sp>
      <p:sp>
        <p:nvSpPr>
          <p:cNvPr id="6" name="Content Placeholder 5"/>
          <p:cNvSpPr>
            <a:spLocks noGrp="1"/>
          </p:cNvSpPr>
          <p:nvPr>
            <p:ph idx="1"/>
          </p:nvPr>
        </p:nvSpPr>
        <p:spPr>
          <a:xfrm>
            <a:off x="955498" y="2493818"/>
            <a:ext cx="10202238" cy="4251366"/>
          </a:xfrm>
        </p:spPr>
        <p:txBody>
          <a:bodyPr>
            <a:normAutofit fontScale="62500" lnSpcReduction="20000"/>
          </a:bodyPr>
          <a:lstStyle/>
          <a:p>
            <a:pPr marL="0" indent="0">
              <a:buNone/>
            </a:pPr>
            <a:endParaRPr lang="en-US" sz="3000" b="1" dirty="0"/>
          </a:p>
          <a:p>
            <a:r>
              <a:rPr lang="en-US" sz="4200" b="1" dirty="0"/>
              <a:t>Wait to share personal information</a:t>
            </a:r>
          </a:p>
          <a:p>
            <a:pPr lvl="1"/>
            <a:r>
              <a:rPr lang="en-US" sz="4200" b="1" dirty="0"/>
              <a:t>Date of birth</a:t>
            </a:r>
          </a:p>
          <a:p>
            <a:pPr lvl="1"/>
            <a:r>
              <a:rPr lang="en-US" sz="4200" b="1" dirty="0"/>
              <a:t>Social Security Number</a:t>
            </a:r>
          </a:p>
          <a:p>
            <a:pPr lvl="1"/>
            <a:r>
              <a:rPr lang="en-US" sz="4200" b="1" dirty="0"/>
              <a:t>Driver’s License Number</a:t>
            </a:r>
          </a:p>
          <a:p>
            <a:pPr lvl="1"/>
            <a:r>
              <a:rPr lang="en-US" sz="4200" b="1" dirty="0"/>
              <a:t>Address</a:t>
            </a:r>
          </a:p>
          <a:p>
            <a:pPr lvl="1"/>
            <a:r>
              <a:rPr lang="en-US" sz="4200" b="1" dirty="0"/>
              <a:t>Phone number</a:t>
            </a:r>
          </a:p>
          <a:p>
            <a:pPr lvl="1"/>
            <a:r>
              <a:rPr lang="en-US" sz="4200" b="1" dirty="0"/>
              <a:t>Financial information</a:t>
            </a:r>
          </a:p>
          <a:p>
            <a:pPr marL="228600" lvl="1" indent="0">
              <a:buNone/>
            </a:pPr>
            <a:endParaRPr lang="en-US" sz="2400" b="1" dirty="0"/>
          </a:p>
          <a:p>
            <a:pPr marL="0" indent="0">
              <a:buNone/>
            </a:pPr>
            <a:r>
              <a:rPr lang="en-US" sz="2600" b="1" dirty="0"/>
              <a:t>	</a:t>
            </a:r>
          </a:p>
          <a:p>
            <a:endParaRPr lang="en-US" sz="2600" b="1" dirty="0"/>
          </a:p>
          <a:p>
            <a:endParaRPr lang="en-US" sz="2600" b="1" dirty="0"/>
          </a:p>
          <a:p>
            <a:endParaRPr lang="en-US" sz="2600" dirty="0"/>
          </a:p>
          <a:p>
            <a:pPr lvl="1" algn="just"/>
            <a:endParaRPr lang="en-US" dirty="0"/>
          </a:p>
        </p:txBody>
      </p:sp>
      <p:sp>
        <p:nvSpPr>
          <p:cNvPr id="4" name="Slide Number Placeholder 3">
            <a:extLst>
              <a:ext uri="{FF2B5EF4-FFF2-40B4-BE49-F238E27FC236}">
                <a16:creationId xmlns:a16="http://schemas.microsoft.com/office/drawing/2014/main" id="{44BC0C56-76BB-403C-2E40-B13C2E47BD4D}"/>
              </a:ext>
            </a:extLst>
          </p:cNvPr>
          <p:cNvSpPr>
            <a:spLocks noGrp="1"/>
          </p:cNvSpPr>
          <p:nvPr>
            <p:ph type="sldNum" sz="quarter" idx="12"/>
          </p:nvPr>
        </p:nvSpPr>
        <p:spPr/>
        <p:txBody>
          <a:bodyPr/>
          <a:lstStyle/>
          <a:p>
            <a:fld id="{123E6EBB-DA2B-43AD-A8CD-60181CCAC807}" type="slidenum">
              <a:rPr lang="en-US" smtClean="0"/>
              <a:t>6</a:t>
            </a:fld>
            <a:endParaRPr lang="en-US" dirty="0"/>
          </a:p>
        </p:txBody>
      </p:sp>
    </p:spTree>
    <p:extLst>
      <p:ext uri="{BB962C8B-B14F-4D97-AF65-F5344CB8AC3E}">
        <p14:creationId xmlns:p14="http://schemas.microsoft.com/office/powerpoint/2010/main" val="257879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anim calcmode="lin" valueType="num">
                                      <p:cBhvr>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anim calcmode="lin" valueType="num">
                                      <p:cBhvr>
                                        <p:cTn id="2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0"/>
                                        <p:tgtEl>
                                          <p:spTgt spid="6">
                                            <p:txEl>
                                              <p:pRg st="6" end="6"/>
                                            </p:txEl>
                                          </p:spTgt>
                                        </p:tgtEl>
                                      </p:cBhvr>
                                    </p:animEffect>
                                    <p:anim calcmode="lin" valueType="num">
                                      <p:cBhvr>
                                        <p:cTn id="3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1000"/>
                                        <p:tgtEl>
                                          <p:spTgt spid="6">
                                            <p:txEl>
                                              <p:pRg st="7" end="7"/>
                                            </p:txEl>
                                          </p:spTgt>
                                        </p:tgtEl>
                                      </p:cBhvr>
                                    </p:animEffect>
                                    <p:anim calcmode="lin" valueType="num">
                                      <p:cBhvr>
                                        <p:cTn id="3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xEl>
                                              <p:pRg st="9" end="9"/>
                                            </p:txEl>
                                          </p:spTgt>
                                        </p:tgtEl>
                                        <p:attrNameLst>
                                          <p:attrName>style.visibility</p:attrName>
                                        </p:attrNameLst>
                                      </p:cBhvr>
                                      <p:to>
                                        <p:strVal val="visible"/>
                                      </p:to>
                                    </p:set>
                                    <p:animEffect transition="in" filter="fade">
                                      <p:cBhvr>
                                        <p:cTn id="44" dur="1000"/>
                                        <p:tgtEl>
                                          <p:spTgt spid="6">
                                            <p:txEl>
                                              <p:pRg st="9" end="9"/>
                                            </p:txEl>
                                          </p:spTgt>
                                        </p:tgtEl>
                                      </p:cBhvr>
                                    </p:animEffect>
                                    <p:anim calcmode="lin" valueType="num">
                                      <p:cBhvr>
                                        <p:cTn id="45"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55497" y="429491"/>
            <a:ext cx="10446794" cy="1723921"/>
          </a:xfrm>
        </p:spPr>
        <p:txBody>
          <a:bodyPr>
            <a:noAutofit/>
          </a:bodyPr>
          <a:lstStyle/>
          <a:p>
            <a:r>
              <a:rPr lang="en-US" sz="4000" dirty="0"/>
              <a:t>Safety tips </a:t>
            </a:r>
            <a:br>
              <a:rPr lang="en-US" sz="4000" dirty="0"/>
            </a:br>
            <a:r>
              <a:rPr lang="en-US" sz="4000" dirty="0"/>
              <a:t>meeting in person</a:t>
            </a:r>
          </a:p>
        </p:txBody>
      </p:sp>
      <p:sp>
        <p:nvSpPr>
          <p:cNvPr id="6" name="Content Placeholder 5"/>
          <p:cNvSpPr>
            <a:spLocks noGrp="1"/>
          </p:cNvSpPr>
          <p:nvPr>
            <p:ph idx="1"/>
          </p:nvPr>
        </p:nvSpPr>
        <p:spPr>
          <a:xfrm>
            <a:off x="955497" y="2414427"/>
            <a:ext cx="10563567" cy="4284323"/>
          </a:xfrm>
        </p:spPr>
        <p:txBody>
          <a:bodyPr>
            <a:normAutofit fontScale="92500" lnSpcReduction="10000"/>
          </a:bodyPr>
          <a:lstStyle/>
          <a:p>
            <a:r>
              <a:rPr lang="en-US" sz="2600" b="1" dirty="0"/>
              <a:t>Set boundaries prior to meeting</a:t>
            </a:r>
          </a:p>
          <a:p>
            <a:r>
              <a:rPr lang="en-US" sz="2600" b="1" dirty="0"/>
              <a:t>Meet in a public place during daytime hours</a:t>
            </a:r>
          </a:p>
          <a:p>
            <a:r>
              <a:rPr lang="en-US" sz="2600" b="1" dirty="0"/>
              <a:t>Share your location with friends and family members</a:t>
            </a:r>
          </a:p>
          <a:p>
            <a:r>
              <a:rPr lang="en-US" sz="2600" b="1" dirty="0"/>
              <a:t>Watch your alcohol consumption (if drinking)</a:t>
            </a:r>
          </a:p>
          <a:p>
            <a:r>
              <a:rPr lang="en-US" sz="2600" b="1" dirty="0"/>
              <a:t>Walk away or ask for help when you feel uncomfortable or unsafe</a:t>
            </a:r>
          </a:p>
          <a:p>
            <a:r>
              <a:rPr lang="en-US" sz="2600" b="1" dirty="0"/>
              <a:t>Have a good exit strategy</a:t>
            </a:r>
          </a:p>
          <a:p>
            <a:r>
              <a:rPr lang="en-US" sz="2600" b="1" dirty="0"/>
              <a:t>Plan your own transportation</a:t>
            </a:r>
          </a:p>
          <a:p>
            <a:r>
              <a:rPr lang="en-US" sz="2600" b="1" dirty="0"/>
              <a:t>Trust your instincts</a:t>
            </a:r>
          </a:p>
          <a:p>
            <a:r>
              <a:rPr lang="en-US" sz="2600" b="1" dirty="0"/>
              <a:t>You have the right to say no</a:t>
            </a:r>
          </a:p>
          <a:p>
            <a:endParaRPr lang="en-US" sz="2600" b="1" dirty="0"/>
          </a:p>
          <a:p>
            <a:endParaRPr lang="en-US" sz="2600" dirty="0"/>
          </a:p>
          <a:p>
            <a:pPr lvl="1" algn="just"/>
            <a:endParaRPr lang="en-US" dirty="0"/>
          </a:p>
        </p:txBody>
      </p:sp>
      <p:sp>
        <p:nvSpPr>
          <p:cNvPr id="4" name="Slide Number Placeholder 3">
            <a:extLst>
              <a:ext uri="{FF2B5EF4-FFF2-40B4-BE49-F238E27FC236}">
                <a16:creationId xmlns:a16="http://schemas.microsoft.com/office/drawing/2014/main" id="{8B9D86FA-542A-6E24-3113-2AB39BFA6C42}"/>
              </a:ext>
            </a:extLst>
          </p:cNvPr>
          <p:cNvSpPr>
            <a:spLocks noGrp="1"/>
          </p:cNvSpPr>
          <p:nvPr>
            <p:ph type="sldNum" sz="quarter" idx="12"/>
          </p:nvPr>
        </p:nvSpPr>
        <p:spPr/>
        <p:txBody>
          <a:bodyPr/>
          <a:lstStyle/>
          <a:p>
            <a:fld id="{123E6EBB-DA2B-43AD-A8CD-60181CCAC807}" type="slidenum">
              <a:rPr lang="en-US" smtClean="0"/>
              <a:t>7</a:t>
            </a:fld>
            <a:endParaRPr lang="en-US" dirty="0"/>
          </a:p>
        </p:txBody>
      </p:sp>
    </p:spTree>
    <p:extLst>
      <p:ext uri="{BB962C8B-B14F-4D97-AF65-F5344CB8AC3E}">
        <p14:creationId xmlns:p14="http://schemas.microsoft.com/office/powerpoint/2010/main" val="39579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1000"/>
                                        <p:tgtEl>
                                          <p:spTgt spid="6">
                                            <p:txEl>
                                              <p:pRg st="6" end="6"/>
                                            </p:txEl>
                                          </p:spTgt>
                                        </p:tgtEl>
                                      </p:cBhvr>
                                    </p:animEffect>
                                    <p:anim calcmode="lin" valueType="num">
                                      <p:cBhvr>
                                        <p:cTn id="50"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7" end="7"/>
                                            </p:txEl>
                                          </p:spTgt>
                                        </p:tgtEl>
                                        <p:attrNameLst>
                                          <p:attrName>style.visibility</p:attrName>
                                        </p:attrNameLst>
                                      </p:cBhvr>
                                      <p:to>
                                        <p:strVal val="visible"/>
                                      </p:to>
                                    </p:set>
                                    <p:animEffect transition="in" filter="fade">
                                      <p:cBhvr>
                                        <p:cTn id="56" dur="1000"/>
                                        <p:tgtEl>
                                          <p:spTgt spid="6">
                                            <p:txEl>
                                              <p:pRg st="7" end="7"/>
                                            </p:txEl>
                                          </p:spTgt>
                                        </p:tgtEl>
                                      </p:cBhvr>
                                    </p:animEffect>
                                    <p:anim calcmode="lin" valueType="num">
                                      <p:cBhvr>
                                        <p:cTn id="57"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8" end="8"/>
                                            </p:txEl>
                                          </p:spTgt>
                                        </p:tgtEl>
                                        <p:attrNameLst>
                                          <p:attrName>style.visibility</p:attrName>
                                        </p:attrNameLst>
                                      </p:cBhvr>
                                      <p:to>
                                        <p:strVal val="visible"/>
                                      </p:to>
                                    </p:set>
                                    <p:animEffect transition="in" filter="fade">
                                      <p:cBhvr>
                                        <p:cTn id="63" dur="1000"/>
                                        <p:tgtEl>
                                          <p:spTgt spid="6">
                                            <p:txEl>
                                              <p:pRg st="8" end="8"/>
                                            </p:txEl>
                                          </p:spTgt>
                                        </p:tgtEl>
                                      </p:cBhvr>
                                    </p:animEffect>
                                    <p:anim calcmode="lin" valueType="num">
                                      <p:cBhvr>
                                        <p:cTn id="6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96593" y="429492"/>
            <a:ext cx="10089223" cy="1579418"/>
          </a:xfrm>
        </p:spPr>
        <p:txBody>
          <a:bodyPr>
            <a:noAutofit/>
          </a:bodyPr>
          <a:lstStyle/>
          <a:p>
            <a:r>
              <a:rPr lang="en-US" sz="4000" dirty="0"/>
              <a:t>Sexual Assault Awareness campaign</a:t>
            </a:r>
          </a:p>
        </p:txBody>
      </p:sp>
      <p:sp>
        <p:nvSpPr>
          <p:cNvPr id="6" name="Content Placeholder 5"/>
          <p:cNvSpPr>
            <a:spLocks noGrp="1"/>
          </p:cNvSpPr>
          <p:nvPr>
            <p:ph idx="1"/>
          </p:nvPr>
        </p:nvSpPr>
        <p:spPr>
          <a:xfrm>
            <a:off x="996593" y="2379786"/>
            <a:ext cx="10344342" cy="4267200"/>
          </a:xfrm>
        </p:spPr>
        <p:txBody>
          <a:bodyPr>
            <a:normAutofit lnSpcReduction="10000"/>
          </a:bodyPr>
          <a:lstStyle/>
          <a:p>
            <a:r>
              <a:rPr lang="en-US" sz="2400" b="1" dirty="0"/>
              <a:t>Sexual Assault Awareness Month – April</a:t>
            </a:r>
          </a:p>
          <a:p>
            <a:r>
              <a:rPr lang="en-US" sz="2400" b="1" dirty="0"/>
              <a:t>Campaign ran on HPD social media platforms ((Facebook, Instagram, Twitter, and YouTube)</a:t>
            </a:r>
          </a:p>
          <a:p>
            <a:r>
              <a:rPr lang="en-US" sz="2400" b="1" dirty="0"/>
              <a:t>Series of videos</a:t>
            </a:r>
          </a:p>
          <a:p>
            <a:pPr lvl="1"/>
            <a:r>
              <a:rPr lang="en-US" sz="2200" dirty="0"/>
              <a:t>Forensic Exam</a:t>
            </a:r>
          </a:p>
          <a:p>
            <a:pPr lvl="1"/>
            <a:r>
              <a:rPr lang="en-US" sz="2200" dirty="0"/>
              <a:t>Personal Safety related to Sexual Assault</a:t>
            </a:r>
          </a:p>
          <a:p>
            <a:pPr lvl="1"/>
            <a:r>
              <a:rPr lang="en-US" sz="2200" dirty="0">
                <a:highlight>
                  <a:srgbClr val="FFFF00"/>
                </a:highlight>
              </a:rPr>
              <a:t>Online Dating Safety Tips </a:t>
            </a:r>
          </a:p>
          <a:p>
            <a:pPr lvl="1"/>
            <a:r>
              <a:rPr lang="en-US" sz="2200" dirty="0"/>
              <a:t>Rideshare Safety Tips</a:t>
            </a:r>
          </a:p>
          <a:p>
            <a:pPr lvl="1"/>
            <a:r>
              <a:rPr lang="en-US" sz="2200" dirty="0"/>
              <a:t>Sexual Assault Investigator’s perspective</a:t>
            </a:r>
          </a:p>
          <a:p>
            <a:pPr lvl="1"/>
            <a:r>
              <a:rPr lang="en-US" sz="2200" dirty="0"/>
              <a:t>Victims Services</a:t>
            </a:r>
          </a:p>
          <a:p>
            <a:pPr lvl="1"/>
            <a:endParaRPr lang="en-US" sz="2200" b="1" dirty="0"/>
          </a:p>
          <a:p>
            <a:endParaRPr lang="en-US" dirty="0"/>
          </a:p>
        </p:txBody>
      </p:sp>
      <p:sp>
        <p:nvSpPr>
          <p:cNvPr id="4" name="Slide Number Placeholder 3">
            <a:extLst>
              <a:ext uri="{FF2B5EF4-FFF2-40B4-BE49-F238E27FC236}">
                <a16:creationId xmlns:a16="http://schemas.microsoft.com/office/drawing/2014/main" id="{6AE8073E-3187-9460-2700-8AEF588D14E2}"/>
              </a:ext>
            </a:extLst>
          </p:cNvPr>
          <p:cNvSpPr>
            <a:spLocks noGrp="1"/>
          </p:cNvSpPr>
          <p:nvPr>
            <p:ph type="sldNum" sz="quarter" idx="12"/>
          </p:nvPr>
        </p:nvSpPr>
        <p:spPr/>
        <p:txBody>
          <a:bodyPr/>
          <a:lstStyle/>
          <a:p>
            <a:fld id="{123E6EBB-DA2B-43AD-A8CD-60181CCAC807}" type="slidenum">
              <a:rPr lang="en-US" smtClean="0"/>
              <a:t>8</a:t>
            </a:fld>
            <a:endParaRPr lang="en-US" dirty="0"/>
          </a:p>
        </p:txBody>
      </p:sp>
    </p:spTree>
    <p:extLst>
      <p:ext uri="{BB962C8B-B14F-4D97-AF65-F5344CB8AC3E}">
        <p14:creationId xmlns:p14="http://schemas.microsoft.com/office/powerpoint/2010/main" val="2152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804672" y="835269"/>
            <a:ext cx="3044950" cy="1521069"/>
          </a:xfrm>
          <a:prstGeom prst="roundRect">
            <a:avLst>
              <a:gd name="adj" fmla="val 14141"/>
            </a:avLst>
          </a:prstGeom>
        </p:spPr>
        <p:txBody>
          <a:bodyPr vert="horz" lIns="274320" tIns="182880" rIns="274320" bIns="182880" rtlCol="0" anchor="ctr" anchorCtr="1">
            <a:normAutofit/>
          </a:bodyPr>
          <a:lstStyle/>
          <a:p>
            <a:pPr lvl="1" algn="ctr" rtl="0">
              <a:lnSpc>
                <a:spcPct val="90000"/>
              </a:lnSpc>
              <a:spcBef>
                <a:spcPct val="0"/>
              </a:spcBef>
            </a:pPr>
            <a:r>
              <a:rPr lang="en-US" sz="2200" kern="1200" cap="all" spc="200" dirty="0">
                <a:solidFill>
                  <a:srgbClr val="262626"/>
                </a:solidFill>
                <a:latin typeface="+mj-lt"/>
                <a:ea typeface="+mj-ea"/>
                <a:cs typeface="+mj-cs"/>
              </a:rPr>
              <a:t>Online Dating Safety Tips Video</a:t>
            </a:r>
          </a:p>
        </p:txBody>
      </p:sp>
      <p:sp>
        <p:nvSpPr>
          <p:cNvPr id="6" name="Slide Number Placeholder 5">
            <a:extLst>
              <a:ext uri="{FF2B5EF4-FFF2-40B4-BE49-F238E27FC236}">
                <a16:creationId xmlns:a16="http://schemas.microsoft.com/office/drawing/2014/main" id="{9D987DFE-2948-469C-B88F-C9B210E0D03A}"/>
              </a:ext>
            </a:extLst>
          </p:cNvPr>
          <p:cNvSpPr>
            <a:spLocks noGrp="1"/>
          </p:cNvSpPr>
          <p:nvPr>
            <p:ph type="sldNum" sz="quarter" idx="12"/>
          </p:nvPr>
        </p:nvSpPr>
        <p:spPr/>
        <p:txBody>
          <a:bodyPr/>
          <a:lstStyle/>
          <a:p>
            <a:fld id="{123E6EBB-DA2B-43AD-A8CD-60181CCAC807}" type="slidenum">
              <a:rPr lang="en-US" smtClean="0"/>
              <a:t>9</a:t>
            </a:fld>
            <a:endParaRPr lang="en-US" dirty="0"/>
          </a:p>
        </p:txBody>
      </p:sp>
      <p:sp>
        <p:nvSpPr>
          <p:cNvPr id="8" name="TextBox 7">
            <a:extLst>
              <a:ext uri="{FF2B5EF4-FFF2-40B4-BE49-F238E27FC236}">
                <a16:creationId xmlns:a16="http://schemas.microsoft.com/office/drawing/2014/main" id="{D6C79185-BB57-4F48-E0C3-264D442940DD}"/>
              </a:ext>
            </a:extLst>
          </p:cNvPr>
          <p:cNvSpPr txBox="1"/>
          <p:nvPr/>
        </p:nvSpPr>
        <p:spPr>
          <a:xfrm>
            <a:off x="219808" y="3429000"/>
            <a:ext cx="4434489" cy="2800767"/>
          </a:xfrm>
          <a:prstGeom prst="rect">
            <a:avLst/>
          </a:prstGeom>
          <a:noFill/>
        </p:spPr>
        <p:txBody>
          <a:bodyPr wrap="square">
            <a:spAutoFit/>
          </a:bodyPr>
          <a:lstStyle/>
          <a:p>
            <a:r>
              <a:rPr lang="en-US" sz="1600" b="1" dirty="0">
                <a:solidFill>
                  <a:schemeClr val="bg1"/>
                </a:solidFill>
              </a:rPr>
              <a:t>Facebook: </a:t>
            </a:r>
          </a:p>
          <a:p>
            <a:pPr lvl="1"/>
            <a:r>
              <a:rPr lang="en-US" sz="1600" dirty="0">
                <a:solidFill>
                  <a:schemeClr val="bg1"/>
                </a:solidFill>
                <a:hlinkClick r:id="rId2">
                  <a:extLst>
                    <a:ext uri="{A12FA001-AC4F-418D-AE19-62706E023703}">
                      <ahyp:hlinkClr xmlns:ahyp="http://schemas.microsoft.com/office/drawing/2018/hyperlinkcolor" val="tx"/>
                    </a:ext>
                  </a:extLst>
                </a:hlinkClick>
              </a:rPr>
              <a:t>https://www.facebook.com/Houstonpolice</a:t>
            </a:r>
            <a:endParaRPr lang="en-US" sz="1600" dirty="0">
              <a:solidFill>
                <a:schemeClr val="bg1"/>
              </a:solidFill>
            </a:endParaRPr>
          </a:p>
          <a:p>
            <a:endParaRPr lang="en-US" sz="1600" b="1" dirty="0">
              <a:solidFill>
                <a:schemeClr val="bg1"/>
              </a:solidFill>
            </a:endParaRPr>
          </a:p>
          <a:p>
            <a:r>
              <a:rPr lang="en-US" sz="1600" b="1" dirty="0" err="1">
                <a:solidFill>
                  <a:schemeClr val="bg1"/>
                </a:solidFill>
              </a:rPr>
              <a:t>Twitter@houstonpolice</a:t>
            </a:r>
            <a:endParaRPr lang="en-US" sz="1600" b="1" dirty="0">
              <a:solidFill>
                <a:schemeClr val="bg1"/>
              </a:solidFill>
            </a:endParaRPr>
          </a:p>
          <a:p>
            <a:pPr lvl="1"/>
            <a:r>
              <a:rPr lang="en-US" sz="1600" dirty="0">
                <a:solidFill>
                  <a:schemeClr val="bg1"/>
                </a:solidFill>
                <a:hlinkClick r:id="rId3">
                  <a:extLst>
                    <a:ext uri="{A12FA001-AC4F-418D-AE19-62706E023703}">
                      <ahyp:hlinkClr xmlns:ahyp="http://schemas.microsoft.com/office/drawing/2018/hyperlinkcolor" val="tx"/>
                    </a:ext>
                  </a:extLst>
                </a:hlinkClick>
              </a:rPr>
              <a:t>https://twitter.com/houstonpolice</a:t>
            </a:r>
            <a:endParaRPr lang="en-US" sz="1600" dirty="0">
              <a:solidFill>
                <a:schemeClr val="bg1"/>
              </a:solidFill>
            </a:endParaRPr>
          </a:p>
          <a:p>
            <a:endParaRPr lang="en-US" sz="1600" b="1" dirty="0">
              <a:solidFill>
                <a:schemeClr val="bg1"/>
              </a:solidFill>
            </a:endParaRPr>
          </a:p>
          <a:p>
            <a:r>
              <a:rPr lang="en-US" sz="1600" b="1" dirty="0">
                <a:solidFill>
                  <a:schemeClr val="bg1"/>
                </a:solidFill>
              </a:rPr>
              <a:t>YouTube: </a:t>
            </a:r>
          </a:p>
          <a:p>
            <a:pPr lvl="1"/>
            <a:r>
              <a:rPr lang="en-US" sz="1600" dirty="0">
                <a:solidFill>
                  <a:schemeClr val="bg1"/>
                </a:solidFill>
                <a:hlinkClick r:id="rId4">
                  <a:extLst>
                    <a:ext uri="{A12FA001-AC4F-418D-AE19-62706E023703}">
                      <ahyp:hlinkClr xmlns:ahyp="http://schemas.microsoft.com/office/drawing/2018/hyperlinkcolor" val="tx"/>
                    </a:ext>
                  </a:extLst>
                </a:hlinkClick>
              </a:rPr>
              <a:t>https://www.youtube.com/houstonpolicedept</a:t>
            </a:r>
            <a:endParaRPr lang="en-US" sz="1600" dirty="0">
              <a:solidFill>
                <a:schemeClr val="bg1"/>
              </a:solidFill>
            </a:endParaRPr>
          </a:p>
          <a:p>
            <a:endParaRPr lang="en-US" sz="1600" dirty="0">
              <a:solidFill>
                <a:schemeClr val="bg1"/>
              </a:solidFill>
            </a:endParaRPr>
          </a:p>
          <a:p>
            <a:r>
              <a:rPr lang="en-US" sz="1600" b="1" dirty="0" err="1">
                <a:solidFill>
                  <a:schemeClr val="bg1"/>
                </a:solidFill>
              </a:rPr>
              <a:t>Instagram@houstonpolice</a:t>
            </a:r>
            <a:endParaRPr lang="en-US" sz="1600" b="1" dirty="0">
              <a:solidFill>
                <a:schemeClr val="bg1"/>
              </a:solidFill>
            </a:endParaRPr>
          </a:p>
          <a:p>
            <a:pPr lvl="1"/>
            <a:r>
              <a:rPr lang="en-US" sz="1600" dirty="0">
                <a:solidFill>
                  <a:schemeClr val="bg1"/>
                </a:solidFill>
                <a:hlinkClick r:id="rId5">
                  <a:extLst>
                    <a:ext uri="{A12FA001-AC4F-418D-AE19-62706E023703}">
                      <ahyp:hlinkClr xmlns:ahyp="http://schemas.microsoft.com/office/drawing/2018/hyperlinkcolor" val="tx"/>
                    </a:ext>
                  </a:extLst>
                </a:hlinkClick>
              </a:rPr>
              <a:t>https://instagram.com/houstonpolice/</a:t>
            </a:r>
            <a:endParaRPr lang="en-US" sz="1600" dirty="0">
              <a:solidFill>
                <a:schemeClr val="bg1"/>
              </a:solidFill>
            </a:endParaRPr>
          </a:p>
        </p:txBody>
      </p:sp>
      <p:pic>
        <p:nvPicPr>
          <p:cNvPr id="7" name="Content Placeholder 6">
            <a:extLst>
              <a:ext uri="{FF2B5EF4-FFF2-40B4-BE49-F238E27FC236}">
                <a16:creationId xmlns:a16="http://schemas.microsoft.com/office/drawing/2014/main" id="{9DFC8E6C-9C4F-6534-4A08-6BA639837EEE}"/>
              </a:ext>
            </a:extLst>
          </p:cNvPr>
          <p:cNvPicPr>
            <a:picLocks noGrp="1" noChangeAspect="1"/>
          </p:cNvPicPr>
          <p:nvPr>
            <p:ph idx="1"/>
          </p:nvPr>
        </p:nvPicPr>
        <p:blipFill>
          <a:blip r:embed="rId6"/>
          <a:stretch>
            <a:fillRect/>
          </a:stretch>
        </p:blipFill>
        <p:spPr>
          <a:xfrm>
            <a:off x="7289074" y="486889"/>
            <a:ext cx="2847703" cy="4536374"/>
          </a:xfrm>
          <a:prstGeom prst="rect">
            <a:avLst/>
          </a:prstGeom>
        </p:spPr>
      </p:pic>
      <p:sp>
        <p:nvSpPr>
          <p:cNvPr id="10" name="TextBox 9">
            <a:extLst>
              <a:ext uri="{FF2B5EF4-FFF2-40B4-BE49-F238E27FC236}">
                <a16:creationId xmlns:a16="http://schemas.microsoft.com/office/drawing/2014/main" id="{3DEEC7DE-0580-F5E3-2EA4-89485CD06470}"/>
              </a:ext>
            </a:extLst>
          </p:cNvPr>
          <p:cNvSpPr txBox="1"/>
          <p:nvPr/>
        </p:nvSpPr>
        <p:spPr>
          <a:xfrm>
            <a:off x="6472051" y="5488791"/>
            <a:ext cx="4904510" cy="369332"/>
          </a:xfrm>
          <a:prstGeom prst="rect">
            <a:avLst/>
          </a:prstGeom>
          <a:noFill/>
        </p:spPr>
        <p:txBody>
          <a:bodyPr wrap="square">
            <a:spAutoFit/>
          </a:bodyPr>
          <a:lstStyle/>
          <a:p>
            <a:pPr marL="0" marR="0">
              <a:spcBef>
                <a:spcPts val="0"/>
              </a:spcBef>
              <a:spcAft>
                <a:spcPts val="0"/>
              </a:spcAft>
            </a:pPr>
            <a:r>
              <a:rPr lang="en-US" sz="1800" u="sng" dirty="0">
                <a:effectLst/>
                <a:latin typeface="Calibri" panose="020F050202020403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https://www.youtube.com/shorts/0bP4xAzVjrY</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71372605"/>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c753ca-2ec6-4981-81e7-5c7597f9e7d8}" enabled="0" method="" siteId="{64c753ca-2ec6-4981-81e7-5c7597f9e7d8}" removed="1"/>
</clbl:labelList>
</file>

<file path=docProps/app.xml><?xml version="1.0" encoding="utf-8"?>
<Properties xmlns="http://schemas.openxmlformats.org/officeDocument/2006/extended-properties" xmlns:vt="http://schemas.openxmlformats.org/officeDocument/2006/docPropsVTypes">
  <Template>Parcel</Template>
  <TotalTime>17076</TotalTime>
  <Words>721</Words>
  <Application>Microsoft Office PowerPoint</Application>
  <PresentationFormat>Widescreen</PresentationFormat>
  <Paragraphs>181</Paragraphs>
  <Slides>16</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 MT</vt:lpstr>
      <vt:lpstr>Parcel</vt:lpstr>
      <vt:lpstr>Digital social life safety tips</vt:lpstr>
      <vt:lpstr>Social media usage</vt:lpstr>
      <vt:lpstr>Investigations with  social media nexus</vt:lpstr>
      <vt:lpstr>Social media apps</vt:lpstr>
      <vt:lpstr>Safety tips meeting online</vt:lpstr>
      <vt:lpstr>Safety tips meeting online</vt:lpstr>
      <vt:lpstr>Safety tips  meeting in person</vt:lpstr>
      <vt:lpstr>Sexual Assault Awareness campaign</vt:lpstr>
      <vt:lpstr>Online Dating Safety Tips Video</vt:lpstr>
      <vt:lpstr>Child abuse prevention campaign</vt:lpstr>
      <vt:lpstr>Internet Safety Video</vt:lpstr>
      <vt:lpstr>Start by believing</vt:lpstr>
      <vt:lpstr>Soft interview room</vt:lpstr>
      <vt:lpstr>Victim Services division</vt:lpstr>
      <vt:lpstr>Please share safety videos</vt:lpstr>
      <vt:lpstr>Questions?</vt:lpstr>
    </vt:vector>
  </TitlesOfParts>
  <Company>Houston Police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 stat presentation February 8, 2022</dc:title>
  <dc:creator>Conn, Hong-Le</dc:creator>
  <cp:lastModifiedBy>Ramirez-Menera, Yucari - CNL</cp:lastModifiedBy>
  <cp:revision>53</cp:revision>
  <dcterms:created xsi:type="dcterms:W3CDTF">2022-02-01T21:44:08Z</dcterms:created>
  <dcterms:modified xsi:type="dcterms:W3CDTF">2023-06-14T18:51:54Z</dcterms:modified>
</cp:coreProperties>
</file>