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4"/>
  </p:sldMasterIdLst>
  <p:notesMasterIdLst>
    <p:notesMasterId r:id="rId20"/>
  </p:notesMasterIdLst>
  <p:handoutMasterIdLst>
    <p:handoutMasterId r:id="rId21"/>
  </p:handoutMasterIdLst>
  <p:sldIdLst>
    <p:sldId id="670" r:id="rId5"/>
    <p:sldId id="2147469233" r:id="rId6"/>
    <p:sldId id="2147469212" r:id="rId7"/>
    <p:sldId id="2147469235" r:id="rId8"/>
    <p:sldId id="2147469215" r:id="rId9"/>
    <p:sldId id="2147469213" r:id="rId10"/>
    <p:sldId id="2147469214" r:id="rId11"/>
    <p:sldId id="2147469230" r:id="rId12"/>
    <p:sldId id="2147469224" r:id="rId13"/>
    <p:sldId id="2147469226" r:id="rId14"/>
    <p:sldId id="2147469227" r:id="rId15"/>
    <p:sldId id="2147469229" r:id="rId16"/>
    <p:sldId id="2147469232" r:id="rId17"/>
    <p:sldId id="2147469223" r:id="rId18"/>
    <p:sldId id="214746923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FF"/>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7B17F-C9B9-4F65-A7BB-0AF5B09FCCB3}" v="40" dt="2024-09-06T22:46:55.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3792" autoAdjust="0"/>
  </p:normalViewPr>
  <p:slideViewPr>
    <p:cSldViewPr snapToGrid="0" showGuides="1">
      <p:cViewPr varScale="1">
        <p:scale>
          <a:sx n="62" d="100"/>
          <a:sy n="62" d="100"/>
        </p:scale>
        <p:origin x="488"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35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pdwinad.hpd\departmentfs\Offices\BudgetFinance\BUDGET_APPS\FISCAL\Projections%20and%20Monthly%20Reports\FY24\Executive%20Presentation\Budget%20Intro\Population%20and%20Staffing_FY24_v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hpdwinad.hpd\departmentfs\Offices\BudgetFinance\BUDGET_APPS\FISCAL\Projections%20and%20Monthly%20Reports\FY24\Executive%20Presentation\Budget%20Intro\Population%20and%20Staffing_FY24_v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39534637192991"/>
          <c:y val="2.7934013992597498E-2"/>
          <c:w val="0.88028295267944479"/>
          <c:h val="0.67973488241164881"/>
        </c:manualLayout>
      </c:layout>
      <c:lineChart>
        <c:grouping val="standard"/>
        <c:varyColors val="0"/>
        <c:ser>
          <c:idx val="0"/>
          <c:order val="0"/>
          <c:tx>
            <c:strRef>
              <c:f>Staffing!$D$5</c:f>
              <c:strCache>
                <c:ptCount val="1"/>
                <c:pt idx="0">
                  <c:v>Classified Staffing</c:v>
                </c:pt>
              </c:strCache>
            </c:strRef>
          </c:tx>
          <c:marker>
            <c:symbol val="none"/>
          </c:marker>
          <c:cat>
            <c:strRef>
              <c:f>Staffing!$C$16:$C$42</c:f>
              <c:strCache>
                <c:ptCount val="27"/>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pt idx="21">
                  <c:v>FY2019</c:v>
                </c:pt>
                <c:pt idx="22">
                  <c:v>FY2020</c:v>
                </c:pt>
                <c:pt idx="23">
                  <c:v>FY2021</c:v>
                </c:pt>
                <c:pt idx="24">
                  <c:v>FY2022</c:v>
                </c:pt>
                <c:pt idx="25">
                  <c:v>FY2023</c:v>
                </c:pt>
                <c:pt idx="26">
                  <c:v>FY2024 (JUN)</c:v>
                </c:pt>
              </c:strCache>
            </c:strRef>
          </c:cat>
          <c:val>
            <c:numRef>
              <c:f>Staffing!$D$16:$D$42</c:f>
              <c:numCache>
                <c:formatCode>_(* #,##0_);_(* \(#,##0\);_(* "-"??_);_(@_)</c:formatCode>
                <c:ptCount val="27"/>
                <c:pt idx="0">
                  <c:v>5470</c:v>
                </c:pt>
                <c:pt idx="1">
                  <c:v>5364</c:v>
                </c:pt>
                <c:pt idx="2">
                  <c:v>5414</c:v>
                </c:pt>
                <c:pt idx="3">
                  <c:v>5341</c:v>
                </c:pt>
                <c:pt idx="4">
                  <c:v>5292</c:v>
                </c:pt>
                <c:pt idx="5">
                  <c:v>5303</c:v>
                </c:pt>
                <c:pt idx="6">
                  <c:v>4967</c:v>
                </c:pt>
                <c:pt idx="7">
                  <c:v>4745</c:v>
                </c:pt>
                <c:pt idx="8">
                  <c:v>4751</c:v>
                </c:pt>
                <c:pt idx="9">
                  <c:v>4855</c:v>
                </c:pt>
                <c:pt idx="10">
                  <c:v>5080</c:v>
                </c:pt>
                <c:pt idx="11">
                  <c:v>5357</c:v>
                </c:pt>
                <c:pt idx="12">
                  <c:v>5400</c:v>
                </c:pt>
                <c:pt idx="13">
                  <c:v>5291</c:v>
                </c:pt>
                <c:pt idx="14">
                  <c:v>5308</c:v>
                </c:pt>
                <c:pt idx="15">
                  <c:v>5330</c:v>
                </c:pt>
                <c:pt idx="16">
                  <c:v>5301</c:v>
                </c:pt>
                <c:pt idx="17">
                  <c:v>5200</c:v>
                </c:pt>
                <c:pt idx="18">
                  <c:v>5207</c:v>
                </c:pt>
                <c:pt idx="19">
                  <c:v>5112</c:v>
                </c:pt>
                <c:pt idx="20">
                  <c:v>5152</c:v>
                </c:pt>
                <c:pt idx="21">
                  <c:v>5232</c:v>
                </c:pt>
                <c:pt idx="22">
                  <c:v>5282</c:v>
                </c:pt>
                <c:pt idx="23">
                  <c:v>5185</c:v>
                </c:pt>
                <c:pt idx="24">
                  <c:v>5122</c:v>
                </c:pt>
                <c:pt idx="25">
                  <c:v>5101</c:v>
                </c:pt>
                <c:pt idx="26">
                  <c:v>5211</c:v>
                </c:pt>
              </c:numCache>
            </c:numRef>
          </c:val>
          <c:smooth val="0"/>
          <c:extLst>
            <c:ext xmlns:c16="http://schemas.microsoft.com/office/drawing/2014/chart" uri="{C3380CC4-5D6E-409C-BE32-E72D297353CC}">
              <c16:uniqueId val="{00000000-66DF-4DDD-A0B9-0C055C6E40F3}"/>
            </c:ext>
          </c:extLst>
        </c:ser>
        <c:ser>
          <c:idx val="1"/>
          <c:order val="1"/>
          <c:tx>
            <c:strRef>
              <c:f>Staffing!$E$5</c:f>
              <c:strCache>
                <c:ptCount val="1"/>
                <c:pt idx="0">
                  <c:v>Civilian Staffing</c:v>
                </c:pt>
              </c:strCache>
            </c:strRef>
          </c:tx>
          <c:marker>
            <c:symbol val="none"/>
          </c:marker>
          <c:cat>
            <c:strRef>
              <c:f>Staffing!$C$16:$C$42</c:f>
              <c:strCache>
                <c:ptCount val="27"/>
                <c:pt idx="0">
                  <c:v>FY1998</c:v>
                </c:pt>
                <c:pt idx="1">
                  <c:v>FY1999</c:v>
                </c:pt>
                <c:pt idx="2">
                  <c:v>FY2000</c:v>
                </c:pt>
                <c:pt idx="3">
                  <c:v>FY2001</c:v>
                </c:pt>
                <c:pt idx="4">
                  <c:v>FY2002</c:v>
                </c:pt>
                <c:pt idx="5">
                  <c:v>FY2003</c:v>
                </c:pt>
                <c:pt idx="6">
                  <c:v>FY2004</c:v>
                </c:pt>
                <c:pt idx="7">
                  <c:v>FY2005</c:v>
                </c:pt>
                <c:pt idx="8">
                  <c:v>FY2006</c:v>
                </c:pt>
                <c:pt idx="9">
                  <c:v>FY2007</c:v>
                </c:pt>
                <c:pt idx="10">
                  <c:v>FY2008</c:v>
                </c:pt>
                <c:pt idx="11">
                  <c:v>FY2009</c:v>
                </c:pt>
                <c:pt idx="12">
                  <c:v>FY2010</c:v>
                </c:pt>
                <c:pt idx="13">
                  <c:v>FY2011</c:v>
                </c:pt>
                <c:pt idx="14">
                  <c:v>FY2012</c:v>
                </c:pt>
                <c:pt idx="15">
                  <c:v>FY2013</c:v>
                </c:pt>
                <c:pt idx="16">
                  <c:v>FY2014</c:v>
                </c:pt>
                <c:pt idx="17">
                  <c:v>FY2015</c:v>
                </c:pt>
                <c:pt idx="18">
                  <c:v>FY2016</c:v>
                </c:pt>
                <c:pt idx="19">
                  <c:v>FY2017</c:v>
                </c:pt>
                <c:pt idx="20">
                  <c:v>FY2018</c:v>
                </c:pt>
                <c:pt idx="21">
                  <c:v>FY2019</c:v>
                </c:pt>
                <c:pt idx="22">
                  <c:v>FY2020</c:v>
                </c:pt>
                <c:pt idx="23">
                  <c:v>FY2021</c:v>
                </c:pt>
                <c:pt idx="24">
                  <c:v>FY2022</c:v>
                </c:pt>
                <c:pt idx="25">
                  <c:v>FY2023</c:v>
                </c:pt>
                <c:pt idx="26">
                  <c:v>FY2024 (JUN)</c:v>
                </c:pt>
              </c:strCache>
            </c:strRef>
          </c:cat>
          <c:val>
            <c:numRef>
              <c:f>Staffing!$E$16:$E$42</c:f>
              <c:numCache>
                <c:formatCode>_(* #,##0_);_(* \(#,##0\);_(* "-"??_);_(@_)</c:formatCode>
                <c:ptCount val="27"/>
                <c:pt idx="0">
                  <c:v>1901</c:v>
                </c:pt>
                <c:pt idx="1">
                  <c:v>1984</c:v>
                </c:pt>
                <c:pt idx="2">
                  <c:v>1948</c:v>
                </c:pt>
                <c:pt idx="3">
                  <c:v>1692</c:v>
                </c:pt>
                <c:pt idx="4">
                  <c:v>1752</c:v>
                </c:pt>
                <c:pt idx="5">
                  <c:v>1659</c:v>
                </c:pt>
                <c:pt idx="6">
                  <c:v>1212</c:v>
                </c:pt>
                <c:pt idx="7">
                  <c:v>1265</c:v>
                </c:pt>
                <c:pt idx="8">
                  <c:v>1424</c:v>
                </c:pt>
                <c:pt idx="9">
                  <c:v>1452</c:v>
                </c:pt>
                <c:pt idx="10">
                  <c:v>1850</c:v>
                </c:pt>
                <c:pt idx="11">
                  <c:v>1771</c:v>
                </c:pt>
                <c:pt idx="12">
                  <c:v>1611</c:v>
                </c:pt>
                <c:pt idx="13">
                  <c:v>1319</c:v>
                </c:pt>
                <c:pt idx="14">
                  <c:v>1187</c:v>
                </c:pt>
                <c:pt idx="15">
                  <c:v>1241</c:v>
                </c:pt>
                <c:pt idx="16">
                  <c:v>1275</c:v>
                </c:pt>
                <c:pt idx="17">
                  <c:v>1191</c:v>
                </c:pt>
                <c:pt idx="18">
                  <c:v>1157</c:v>
                </c:pt>
                <c:pt idx="19">
                  <c:v>1146</c:v>
                </c:pt>
                <c:pt idx="20">
                  <c:v>1060</c:v>
                </c:pt>
                <c:pt idx="21">
                  <c:v>915</c:v>
                </c:pt>
                <c:pt idx="22">
                  <c:v>887</c:v>
                </c:pt>
                <c:pt idx="23">
                  <c:v>904</c:v>
                </c:pt>
                <c:pt idx="24">
                  <c:v>860</c:v>
                </c:pt>
                <c:pt idx="25">
                  <c:v>859</c:v>
                </c:pt>
                <c:pt idx="26">
                  <c:v>880</c:v>
                </c:pt>
              </c:numCache>
            </c:numRef>
          </c:val>
          <c:smooth val="0"/>
          <c:extLst>
            <c:ext xmlns:c16="http://schemas.microsoft.com/office/drawing/2014/chart" uri="{C3380CC4-5D6E-409C-BE32-E72D297353CC}">
              <c16:uniqueId val="{00000001-66DF-4DDD-A0B9-0C055C6E40F3}"/>
            </c:ext>
          </c:extLst>
        </c:ser>
        <c:dLbls>
          <c:showLegendKey val="0"/>
          <c:showVal val="0"/>
          <c:showCatName val="0"/>
          <c:showSerName val="0"/>
          <c:showPercent val="0"/>
          <c:showBubbleSize val="0"/>
        </c:dLbls>
        <c:smooth val="0"/>
        <c:axId val="243701248"/>
        <c:axId val="243702784"/>
      </c:lineChart>
      <c:catAx>
        <c:axId val="243701248"/>
        <c:scaling>
          <c:orientation val="minMax"/>
        </c:scaling>
        <c:delete val="0"/>
        <c:axPos val="b"/>
        <c:numFmt formatCode="General" sourceLinked="0"/>
        <c:majorTickMark val="out"/>
        <c:minorTickMark val="none"/>
        <c:tickLblPos val="nextTo"/>
        <c:spPr>
          <a:ln w="22225">
            <a:solidFill>
              <a:schemeClr val="tx1"/>
            </a:solidFill>
          </a:ln>
        </c:spPr>
        <c:crossAx val="243702784"/>
        <c:crosses val="autoZero"/>
        <c:auto val="1"/>
        <c:lblAlgn val="ctr"/>
        <c:lblOffset val="100"/>
        <c:noMultiLvlLbl val="0"/>
      </c:catAx>
      <c:valAx>
        <c:axId val="243702784"/>
        <c:scaling>
          <c:orientation val="minMax"/>
        </c:scaling>
        <c:delete val="0"/>
        <c:axPos val="l"/>
        <c:majorGridlines/>
        <c:title>
          <c:tx>
            <c:rich>
              <a:bodyPr/>
              <a:lstStyle/>
              <a:p>
                <a:pPr>
                  <a:defRPr sz="1600"/>
                </a:pPr>
                <a:r>
                  <a:rPr lang="en-US" sz="1600"/>
                  <a:t>HPD</a:t>
                </a:r>
                <a:r>
                  <a:rPr lang="en-US" sz="1600" baseline="0"/>
                  <a:t> Staffing</a:t>
                </a:r>
                <a:endParaRPr lang="en-US" sz="1600"/>
              </a:p>
            </c:rich>
          </c:tx>
          <c:layout>
            <c:manualLayout>
              <c:xMode val="edge"/>
              <c:yMode val="edge"/>
              <c:x val="1.5778545227160615E-2"/>
              <c:y val="0.23104185416514239"/>
            </c:manualLayout>
          </c:layout>
          <c:overlay val="0"/>
        </c:title>
        <c:numFmt formatCode="_(* #,##0_);_(* \(#,##0\);_(* &quot;-&quot;??_);_(@_)" sourceLinked="1"/>
        <c:majorTickMark val="out"/>
        <c:minorTickMark val="none"/>
        <c:tickLblPos val="nextTo"/>
        <c:spPr>
          <a:ln w="22225">
            <a:solidFill>
              <a:schemeClr val="tx1"/>
            </a:solidFill>
          </a:ln>
        </c:spPr>
        <c:crossAx val="243701248"/>
        <c:crosses val="autoZero"/>
        <c:crossBetween val="between"/>
      </c:valAx>
      <c:dTable>
        <c:showHorzBorder val="1"/>
        <c:showVertBorder val="1"/>
        <c:showOutline val="1"/>
        <c:showKeys val="1"/>
        <c:txPr>
          <a:bodyPr/>
          <a:lstStyle/>
          <a:p>
            <a:pPr rtl="0">
              <a:defRPr sz="900" baseline="0"/>
            </a:pPr>
            <a:endParaRPr lang="en-US"/>
          </a:p>
        </c:txPr>
      </c:dTable>
    </c:plotArea>
    <c:plotVisOnly val="1"/>
    <c:dispBlanksAs val="gap"/>
    <c:showDLblsOverMax val="0"/>
  </c:chart>
  <c:spPr>
    <a:ln w="15875">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7778653629311"/>
          <c:y val="5.3215175581510066E-2"/>
          <c:w val="0.86468147021349284"/>
          <c:h val="0.78616413053374024"/>
        </c:manualLayout>
      </c:layout>
      <c:lineChart>
        <c:grouping val="standard"/>
        <c:varyColors val="0"/>
        <c:ser>
          <c:idx val="0"/>
          <c:order val="0"/>
          <c:tx>
            <c:strRef>
              <c:f>Population!$C$5</c:f>
              <c:strCache>
                <c:ptCount val="1"/>
                <c:pt idx="0">
                  <c:v>Population</c:v>
                </c:pt>
              </c:strCache>
            </c:strRef>
          </c:tx>
          <c:spPr>
            <a:ln w="28575" cap="rnd">
              <a:solidFill>
                <a:schemeClr val="accent1"/>
              </a:solidFill>
              <a:round/>
            </a:ln>
            <a:effectLst/>
          </c:spPr>
          <c:marker>
            <c:symbol val="none"/>
          </c:marker>
          <c:cat>
            <c:strRef>
              <c:f>Population!$B$6:$B$22</c:f>
              <c:strCache>
                <c:ptCount val="17"/>
                <c:pt idx="0">
                  <c:v>1998</c:v>
                </c:pt>
                <c:pt idx="1">
                  <c:v>2000</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 (JUN)</c:v>
                </c:pt>
              </c:strCache>
            </c:strRef>
          </c:cat>
          <c:val>
            <c:numRef>
              <c:f>Population!$C$6:$C$22</c:f>
              <c:numCache>
                <c:formatCode>_(* #,##0_);_(* \(#,##0\);_(* "-"??_);_(@_)</c:formatCode>
                <c:ptCount val="17"/>
                <c:pt idx="0">
                  <c:v>1829000</c:v>
                </c:pt>
                <c:pt idx="1">
                  <c:v>1953630</c:v>
                </c:pt>
                <c:pt idx="2">
                  <c:v>2100263</c:v>
                </c:pt>
                <c:pt idx="3">
                  <c:v>2123298</c:v>
                </c:pt>
                <c:pt idx="4">
                  <c:v>2158700</c:v>
                </c:pt>
                <c:pt idx="5">
                  <c:v>2196367</c:v>
                </c:pt>
                <c:pt idx="6">
                  <c:v>2238653</c:v>
                </c:pt>
                <c:pt idx="7">
                  <c:v>2283616</c:v>
                </c:pt>
                <c:pt idx="8">
                  <c:v>2306360</c:v>
                </c:pt>
                <c:pt idx="9">
                  <c:v>2313079</c:v>
                </c:pt>
                <c:pt idx="10">
                  <c:v>2314478</c:v>
                </c:pt>
                <c:pt idx="11">
                  <c:v>2315720</c:v>
                </c:pt>
                <c:pt idx="12">
                  <c:v>2316120</c:v>
                </c:pt>
                <c:pt idx="13">
                  <c:v>2304580</c:v>
                </c:pt>
                <c:pt idx="14">
                  <c:v>2310000</c:v>
                </c:pt>
                <c:pt idx="15">
                  <c:v>2366119</c:v>
                </c:pt>
                <c:pt idx="16">
                  <c:v>2391231</c:v>
                </c:pt>
              </c:numCache>
            </c:numRef>
          </c:val>
          <c:smooth val="0"/>
          <c:extLst>
            <c:ext xmlns:c16="http://schemas.microsoft.com/office/drawing/2014/chart" uri="{C3380CC4-5D6E-409C-BE32-E72D297353CC}">
              <c16:uniqueId val="{00000000-EFE6-4BD0-826E-58FBCAE932E5}"/>
            </c:ext>
          </c:extLst>
        </c:ser>
        <c:dLbls>
          <c:showLegendKey val="0"/>
          <c:showVal val="0"/>
          <c:showCatName val="0"/>
          <c:showSerName val="0"/>
          <c:showPercent val="0"/>
          <c:showBubbleSize val="0"/>
        </c:dLbls>
        <c:smooth val="0"/>
        <c:axId val="586745312"/>
        <c:axId val="586744328"/>
      </c:lineChart>
      <c:catAx>
        <c:axId val="58674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86744328"/>
        <c:crosses val="autoZero"/>
        <c:auto val="1"/>
        <c:lblAlgn val="ctr"/>
        <c:lblOffset val="100"/>
        <c:noMultiLvlLbl val="0"/>
      </c:catAx>
      <c:valAx>
        <c:axId val="586744328"/>
        <c:scaling>
          <c:orientation val="minMax"/>
          <c:min val="17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solidFill>
                    <a:latin typeface="+mn-lt"/>
                    <a:ea typeface="+mn-ea"/>
                    <a:cs typeface="+mn-cs"/>
                  </a:defRPr>
                </a:pPr>
                <a:r>
                  <a:rPr lang="en-US" sz="1400" b="1"/>
                  <a:t>Houston Population</a:t>
                </a:r>
              </a:p>
            </c:rich>
          </c:tx>
          <c:layout>
            <c:manualLayout>
              <c:xMode val="edge"/>
              <c:yMode val="edge"/>
              <c:x val="2.2814660974045668E-2"/>
              <c:y val="0.1730129350588205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86745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dk1"/>
                </a:solidFill>
                <a:latin typeface="+mn-lt"/>
                <a:ea typeface="+mn-ea"/>
                <a:cs typeface="+mn-cs"/>
              </a:defRPr>
            </a:pPr>
            <a:endParaRPr lang="en-US"/>
          </a:p>
        </c:txPr>
      </c:dTable>
      <c:spPr>
        <a:noFill/>
        <a:ln>
          <a:noFill/>
        </a:ln>
        <a:effectLst/>
      </c:spPr>
    </c:plotArea>
    <c:plotVisOnly val="1"/>
    <c:dispBlanksAs val="gap"/>
    <c:showDLblsOverMax val="0"/>
  </c:chart>
  <c:spPr>
    <a:solidFill>
      <a:schemeClr val="lt1"/>
    </a:solidFill>
    <a:ln w="15875"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2B263-6157-4F8F-9C0D-4C9509A97F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EA84FB-520A-4AE2-B979-15F9F489CC0E}">
      <dgm:prSet/>
      <dgm:spPr/>
      <dgm:t>
        <a:bodyPr/>
        <a:lstStyle/>
        <a:p>
          <a:r>
            <a:rPr lang="en-US" dirty="0">
              <a:latin typeface="Times New Roman" panose="02020603050405020304" pitchFamily="18" charset="0"/>
              <a:cs typeface="Times New Roman" panose="02020603050405020304" pitchFamily="18" charset="0"/>
            </a:rPr>
            <a:t>Current Staffing </a:t>
          </a:r>
          <a:r>
            <a:rPr lang="en-US" dirty="0"/>
            <a:t>:</a:t>
          </a:r>
        </a:p>
      </dgm:t>
    </dgm:pt>
    <dgm:pt modelId="{0B8F5FEA-350F-45BB-8661-F0B4847251A0}" type="parTrans" cxnId="{B1430F1A-0CE8-41B3-9FDE-D55025C04AF3}">
      <dgm:prSet/>
      <dgm:spPr/>
      <dgm:t>
        <a:bodyPr/>
        <a:lstStyle/>
        <a:p>
          <a:endParaRPr lang="en-US"/>
        </a:p>
      </dgm:t>
    </dgm:pt>
    <dgm:pt modelId="{09DD5B35-5602-432F-9492-42510896F38E}" type="sibTrans" cxnId="{B1430F1A-0CE8-41B3-9FDE-D55025C04AF3}">
      <dgm:prSet/>
      <dgm:spPr/>
      <dgm:t>
        <a:bodyPr/>
        <a:lstStyle/>
        <a:p>
          <a:endParaRPr lang="en-US"/>
        </a:p>
      </dgm:t>
    </dgm:pt>
    <dgm:pt modelId="{5A749B3E-B006-4B8A-B999-401FD208EECC}">
      <dgm:prSet custT="1"/>
      <dgm:spPr/>
      <dgm:t>
        <a:bodyPr/>
        <a:lstStyle/>
        <a:p>
          <a:r>
            <a:rPr lang="en-US" sz="2400" dirty="0">
              <a:latin typeface="Times New Roman" panose="02020603050405020304" pitchFamily="18" charset="0"/>
              <a:cs typeface="Times New Roman" panose="02020603050405020304" pitchFamily="18" charset="0"/>
            </a:rPr>
            <a:t>Classified Officers: 	  5,211                    </a:t>
          </a:r>
          <a:r>
            <a:rPr lang="en-US" sz="1400" dirty="0">
              <a:latin typeface="Times New Roman" panose="02020603050405020304" pitchFamily="18" charset="0"/>
              <a:cs typeface="Times New Roman" panose="02020603050405020304" pitchFamily="18" charset="0"/>
            </a:rPr>
            <a:t>(vs. 5,470 in 1998)</a:t>
          </a:r>
        </a:p>
      </dgm:t>
    </dgm:pt>
    <dgm:pt modelId="{B9CB5762-D6BF-4E2C-B71D-18FDE6BDD3D2}" type="parTrans" cxnId="{1E9241CD-B515-4BA4-81D7-37B8EB857F1F}">
      <dgm:prSet/>
      <dgm:spPr/>
      <dgm:t>
        <a:bodyPr/>
        <a:lstStyle/>
        <a:p>
          <a:endParaRPr lang="en-US"/>
        </a:p>
      </dgm:t>
    </dgm:pt>
    <dgm:pt modelId="{2896F284-4B2E-4B48-B30D-CA0E56415EEF}" type="sibTrans" cxnId="{1E9241CD-B515-4BA4-81D7-37B8EB857F1F}">
      <dgm:prSet/>
      <dgm:spPr/>
      <dgm:t>
        <a:bodyPr/>
        <a:lstStyle/>
        <a:p>
          <a:endParaRPr lang="en-US"/>
        </a:p>
      </dgm:t>
    </dgm:pt>
    <dgm:pt modelId="{C0479E03-4A98-4386-8FC7-C8DC64C2E047}">
      <dgm:prSet custT="1"/>
      <dgm:spPr/>
      <dgm:t>
        <a:bodyPr/>
        <a:lstStyle/>
        <a:p>
          <a:r>
            <a:rPr lang="en-US" sz="2400" dirty="0">
              <a:latin typeface="Times New Roman" panose="02020603050405020304" pitchFamily="18" charset="0"/>
              <a:cs typeface="Times New Roman" panose="02020603050405020304" pitchFamily="18" charset="0"/>
            </a:rPr>
            <a:t>Civilian Workforce:            880                          </a:t>
          </a:r>
          <a:r>
            <a:rPr lang="en-US" sz="1400" dirty="0">
              <a:latin typeface="Times New Roman" panose="02020603050405020304" pitchFamily="18" charset="0"/>
              <a:cs typeface="Times New Roman" panose="02020603050405020304" pitchFamily="18" charset="0"/>
            </a:rPr>
            <a:t>(vs. 1,738 in 2009)</a:t>
          </a:r>
        </a:p>
      </dgm:t>
    </dgm:pt>
    <dgm:pt modelId="{E15E115E-E304-485D-80E4-4D53F0C89489}" type="parTrans" cxnId="{D85F431E-B1FF-4826-8516-7AD002E3620D}">
      <dgm:prSet/>
      <dgm:spPr/>
      <dgm:t>
        <a:bodyPr/>
        <a:lstStyle/>
        <a:p>
          <a:endParaRPr lang="en-US"/>
        </a:p>
      </dgm:t>
    </dgm:pt>
    <dgm:pt modelId="{21BEF156-4619-458E-846B-2ABE07AC69D0}" type="sibTrans" cxnId="{D85F431E-B1FF-4826-8516-7AD002E3620D}">
      <dgm:prSet/>
      <dgm:spPr/>
      <dgm:t>
        <a:bodyPr/>
        <a:lstStyle/>
        <a:p>
          <a:endParaRPr lang="en-US"/>
        </a:p>
      </dgm:t>
    </dgm:pt>
    <dgm:pt modelId="{5A402020-C13C-4ACE-BD52-7A48D52FA20D}">
      <dgm:prSet/>
      <dgm:spPr/>
      <dgm:t>
        <a:bodyPr/>
        <a:lstStyle/>
        <a:p>
          <a:r>
            <a:rPr lang="en-US" dirty="0">
              <a:latin typeface="Times New Roman" panose="02020603050405020304" pitchFamily="18" charset="0"/>
              <a:cs typeface="Times New Roman" panose="02020603050405020304" pitchFamily="18" charset="0"/>
            </a:rPr>
            <a:t>Projected Classified Officers</a:t>
          </a:r>
        </a:p>
        <a:p>
          <a:r>
            <a:rPr lang="en-US" dirty="0">
              <a:latin typeface="Times New Roman" panose="02020603050405020304" pitchFamily="18" charset="0"/>
              <a:cs typeface="Times New Roman" panose="02020603050405020304" pitchFamily="18" charset="0"/>
            </a:rPr>
            <a:t> (5 cadet classes)</a:t>
          </a:r>
        </a:p>
      </dgm:t>
    </dgm:pt>
    <dgm:pt modelId="{613EBED4-C495-41AC-95BA-F0EFF511ADC7}" type="parTrans" cxnId="{380042E8-E69A-4F91-86D1-55C27726125F}">
      <dgm:prSet/>
      <dgm:spPr/>
      <dgm:t>
        <a:bodyPr/>
        <a:lstStyle/>
        <a:p>
          <a:endParaRPr lang="en-US"/>
        </a:p>
      </dgm:t>
    </dgm:pt>
    <dgm:pt modelId="{78942CBE-EFE1-4997-9D4D-D97ED885D004}" type="sibTrans" cxnId="{380042E8-E69A-4F91-86D1-55C27726125F}">
      <dgm:prSet/>
      <dgm:spPr/>
      <dgm:t>
        <a:bodyPr/>
        <a:lstStyle/>
        <a:p>
          <a:endParaRPr lang="en-US"/>
        </a:p>
      </dgm:t>
    </dgm:pt>
    <dgm:pt modelId="{2B297E04-5264-4C83-91F2-30740B7341DD}">
      <dgm:prSet custT="1"/>
      <dgm:spPr/>
      <dgm:t>
        <a:bodyPr/>
        <a:lstStyle/>
        <a:p>
          <a:r>
            <a:rPr lang="en-US" sz="2400" dirty="0">
              <a:latin typeface="Times New Roman" panose="02020603050405020304" pitchFamily="18" charset="0"/>
              <a:cs typeface="Times New Roman" panose="02020603050405020304" pitchFamily="18" charset="0"/>
            </a:rPr>
            <a:t>FY2024		   5,204</a:t>
          </a:r>
        </a:p>
      </dgm:t>
    </dgm:pt>
    <dgm:pt modelId="{91FE71A2-A554-4F27-A861-458F6D9E51E0}" type="parTrans" cxnId="{1B2F90BA-8D95-440E-B916-669800582EA6}">
      <dgm:prSet/>
      <dgm:spPr/>
      <dgm:t>
        <a:bodyPr/>
        <a:lstStyle/>
        <a:p>
          <a:endParaRPr lang="en-US"/>
        </a:p>
      </dgm:t>
    </dgm:pt>
    <dgm:pt modelId="{0A75DB7B-C503-4AA0-9AD9-90E7D3762F77}" type="sibTrans" cxnId="{1B2F90BA-8D95-440E-B916-669800582EA6}">
      <dgm:prSet/>
      <dgm:spPr/>
      <dgm:t>
        <a:bodyPr/>
        <a:lstStyle/>
        <a:p>
          <a:endParaRPr lang="en-US"/>
        </a:p>
      </dgm:t>
    </dgm:pt>
    <dgm:pt modelId="{773661C8-2886-4EFB-8B1A-259B1949F739}">
      <dgm:prSet custT="1"/>
      <dgm:spPr/>
      <dgm:t>
        <a:bodyPr/>
        <a:lstStyle/>
        <a:p>
          <a:r>
            <a:rPr lang="en-US" sz="2400" dirty="0">
              <a:latin typeface="Times New Roman" panose="02020603050405020304" pitchFamily="18" charset="0"/>
              <a:cs typeface="Times New Roman" panose="02020603050405020304" pitchFamily="18" charset="0"/>
            </a:rPr>
            <a:t>FY2028		   5,641</a:t>
          </a:r>
        </a:p>
      </dgm:t>
    </dgm:pt>
    <dgm:pt modelId="{9DB0970B-1135-47C8-A990-CE1CA81BB101}" type="parTrans" cxnId="{17EC1B5B-8B5A-42C3-A7C4-AF7BC7DCF151}">
      <dgm:prSet/>
      <dgm:spPr/>
      <dgm:t>
        <a:bodyPr/>
        <a:lstStyle/>
        <a:p>
          <a:endParaRPr lang="en-US"/>
        </a:p>
      </dgm:t>
    </dgm:pt>
    <dgm:pt modelId="{F360B60F-9394-418A-9554-C91B1B9F24F5}" type="sibTrans" cxnId="{17EC1B5B-8B5A-42C3-A7C4-AF7BC7DCF151}">
      <dgm:prSet/>
      <dgm:spPr/>
      <dgm:t>
        <a:bodyPr/>
        <a:lstStyle/>
        <a:p>
          <a:endParaRPr lang="en-US"/>
        </a:p>
      </dgm:t>
    </dgm:pt>
    <dgm:pt modelId="{A737B49A-A638-4C63-8E36-E65FBBA8607D}">
      <dgm:prSet custT="1"/>
      <dgm:spPr/>
      <dgm:t>
        <a:bodyPr/>
        <a:lstStyle/>
        <a:p>
          <a:endParaRPr lang="en-US" sz="1400" dirty="0">
            <a:latin typeface="Times New Roman" panose="02020603050405020304" pitchFamily="18" charset="0"/>
            <a:cs typeface="Times New Roman" panose="02020603050405020304" pitchFamily="18" charset="0"/>
          </a:endParaRPr>
        </a:p>
      </dgm:t>
    </dgm:pt>
    <dgm:pt modelId="{8855E344-F80F-48DA-AB74-2D1BB6117C93}" type="parTrans" cxnId="{436278C5-5802-4020-A566-B1F508296EDF}">
      <dgm:prSet/>
      <dgm:spPr/>
      <dgm:t>
        <a:bodyPr/>
        <a:lstStyle/>
        <a:p>
          <a:endParaRPr lang="en-US"/>
        </a:p>
      </dgm:t>
    </dgm:pt>
    <dgm:pt modelId="{F7B2C32D-2CA5-4854-A7B0-D96CE704FFF9}" type="sibTrans" cxnId="{436278C5-5802-4020-A566-B1F508296EDF}">
      <dgm:prSet/>
      <dgm:spPr/>
      <dgm:t>
        <a:bodyPr/>
        <a:lstStyle/>
        <a:p>
          <a:endParaRPr lang="en-US"/>
        </a:p>
      </dgm:t>
    </dgm:pt>
    <dgm:pt modelId="{D2B5ED21-E17D-4A37-A98D-EDA30131D64E}">
      <dgm:prSet custT="1"/>
      <dgm:spPr/>
      <dgm:t>
        <a:bodyPr/>
        <a:lstStyle/>
        <a:p>
          <a:r>
            <a:rPr lang="en-US" sz="2400" dirty="0">
              <a:latin typeface="Times New Roman" panose="02020603050405020304" pitchFamily="18" charset="0"/>
              <a:cs typeface="Times New Roman" panose="02020603050405020304" pitchFamily="18" charset="0"/>
            </a:rPr>
            <a:t>FY2025		   5,386 </a:t>
          </a:r>
        </a:p>
      </dgm:t>
    </dgm:pt>
    <dgm:pt modelId="{90A242CE-2728-47D8-ADE4-D9D931A5FBB4}" type="parTrans" cxnId="{7E36F6A0-CF9B-4F9A-A582-A1F722B1C77B}">
      <dgm:prSet/>
      <dgm:spPr/>
    </dgm:pt>
    <dgm:pt modelId="{9BC9CA2E-C420-4A10-ACDA-5F9A2861ABCC}" type="sibTrans" cxnId="{7E36F6A0-CF9B-4F9A-A582-A1F722B1C77B}">
      <dgm:prSet/>
      <dgm:spPr/>
    </dgm:pt>
    <dgm:pt modelId="{05A1F895-8706-4A16-9072-0432DE853A3E}">
      <dgm:prSet custT="1"/>
      <dgm:spPr/>
      <dgm:t>
        <a:bodyPr/>
        <a:lstStyle/>
        <a:p>
          <a:pPr>
            <a:buFontTx/>
            <a:buNone/>
          </a:pPr>
          <a:r>
            <a:rPr lang="en-US" sz="1800" dirty="0">
              <a:latin typeface="Times New Roman" panose="02020603050405020304" pitchFamily="18" charset="0"/>
              <a:cs typeface="Times New Roman" panose="02020603050405020304" pitchFamily="18" charset="0"/>
            </a:rPr>
            <a:t>    *  Ideal Staffing: 6,500 to 7,000 </a:t>
          </a:r>
        </a:p>
      </dgm:t>
    </dgm:pt>
    <dgm:pt modelId="{E359A96A-27B5-48CB-A077-5FA08943CED4}" type="parTrans" cxnId="{1F20D502-5631-46E8-97F9-DAEB5E67A362}">
      <dgm:prSet/>
      <dgm:spPr/>
    </dgm:pt>
    <dgm:pt modelId="{DD135F3B-18EF-4173-B07D-6AF7A5D47B2A}" type="sibTrans" cxnId="{1F20D502-5631-46E8-97F9-DAEB5E67A362}">
      <dgm:prSet/>
      <dgm:spPr/>
    </dgm:pt>
    <dgm:pt modelId="{BD6B0691-57D8-4396-8873-B3DB4B1872A7}" type="pres">
      <dgm:prSet presAssocID="{EFC2B263-6157-4F8F-9C0D-4C9509A97FEA}" presName="Name0" presStyleCnt="0">
        <dgm:presLayoutVars>
          <dgm:dir/>
          <dgm:animLvl val="lvl"/>
          <dgm:resizeHandles val="exact"/>
        </dgm:presLayoutVars>
      </dgm:prSet>
      <dgm:spPr/>
    </dgm:pt>
    <dgm:pt modelId="{ABEA6FB5-A412-4C7E-98CD-BE2534BD1CA7}" type="pres">
      <dgm:prSet presAssocID="{FAEA84FB-520A-4AE2-B979-15F9F489CC0E}" presName="linNode" presStyleCnt="0"/>
      <dgm:spPr/>
    </dgm:pt>
    <dgm:pt modelId="{C70A0371-77BE-4566-8A23-6D0CABBD0C40}" type="pres">
      <dgm:prSet presAssocID="{FAEA84FB-520A-4AE2-B979-15F9F489CC0E}" presName="parentText" presStyleLbl="node1" presStyleIdx="0" presStyleCnt="2">
        <dgm:presLayoutVars>
          <dgm:chMax val="1"/>
          <dgm:bulletEnabled val="1"/>
        </dgm:presLayoutVars>
      </dgm:prSet>
      <dgm:spPr/>
    </dgm:pt>
    <dgm:pt modelId="{990EF9B1-01E3-45FE-B6FE-C227F7DFF101}" type="pres">
      <dgm:prSet presAssocID="{FAEA84FB-520A-4AE2-B979-15F9F489CC0E}" presName="descendantText" presStyleLbl="alignAccFollowNode1" presStyleIdx="0" presStyleCnt="2">
        <dgm:presLayoutVars>
          <dgm:bulletEnabled val="1"/>
        </dgm:presLayoutVars>
      </dgm:prSet>
      <dgm:spPr/>
    </dgm:pt>
    <dgm:pt modelId="{80F42629-63AD-4B14-9DC1-442B606782CC}" type="pres">
      <dgm:prSet presAssocID="{09DD5B35-5602-432F-9492-42510896F38E}" presName="sp" presStyleCnt="0"/>
      <dgm:spPr/>
    </dgm:pt>
    <dgm:pt modelId="{4C2294B2-0314-497C-9F99-510AC5895C92}" type="pres">
      <dgm:prSet presAssocID="{5A402020-C13C-4ACE-BD52-7A48D52FA20D}" presName="linNode" presStyleCnt="0"/>
      <dgm:spPr/>
    </dgm:pt>
    <dgm:pt modelId="{E7187CF1-212D-44AE-A9B2-B00509F6D71D}" type="pres">
      <dgm:prSet presAssocID="{5A402020-C13C-4ACE-BD52-7A48D52FA20D}" presName="parentText" presStyleLbl="node1" presStyleIdx="1" presStyleCnt="2">
        <dgm:presLayoutVars>
          <dgm:chMax val="1"/>
          <dgm:bulletEnabled val="1"/>
        </dgm:presLayoutVars>
      </dgm:prSet>
      <dgm:spPr/>
    </dgm:pt>
    <dgm:pt modelId="{00553263-00A4-40EB-846E-CBBD68D1B10F}" type="pres">
      <dgm:prSet presAssocID="{5A402020-C13C-4ACE-BD52-7A48D52FA20D}" presName="descendantText" presStyleLbl="alignAccFollowNode1" presStyleIdx="1" presStyleCnt="2" custScaleY="107490" custLinFactNeighborX="-361" custLinFactNeighborY="5491">
        <dgm:presLayoutVars>
          <dgm:bulletEnabled val="1"/>
        </dgm:presLayoutVars>
      </dgm:prSet>
      <dgm:spPr/>
    </dgm:pt>
  </dgm:ptLst>
  <dgm:cxnLst>
    <dgm:cxn modelId="{1F20D502-5631-46E8-97F9-DAEB5E67A362}" srcId="{5A402020-C13C-4ACE-BD52-7A48D52FA20D}" destId="{05A1F895-8706-4A16-9072-0432DE853A3E}" srcOrd="3" destOrd="0" parTransId="{E359A96A-27B5-48CB-A077-5FA08943CED4}" sibTransId="{DD135F3B-18EF-4173-B07D-6AF7A5D47B2A}"/>
    <dgm:cxn modelId="{32A8E10B-EE6D-4798-80E4-70B16ED40BE9}" type="presOf" srcId="{FAEA84FB-520A-4AE2-B979-15F9F489CC0E}" destId="{C70A0371-77BE-4566-8A23-6D0CABBD0C40}" srcOrd="0" destOrd="0" presId="urn:microsoft.com/office/officeart/2005/8/layout/vList5"/>
    <dgm:cxn modelId="{C36D6312-39E6-40B8-B6E5-129D681C4422}" type="presOf" srcId="{5A749B3E-B006-4B8A-B999-401FD208EECC}" destId="{990EF9B1-01E3-45FE-B6FE-C227F7DFF101}" srcOrd="0" destOrd="0" presId="urn:microsoft.com/office/officeart/2005/8/layout/vList5"/>
    <dgm:cxn modelId="{B1430F1A-0CE8-41B3-9FDE-D55025C04AF3}" srcId="{EFC2B263-6157-4F8F-9C0D-4C9509A97FEA}" destId="{FAEA84FB-520A-4AE2-B979-15F9F489CC0E}" srcOrd="0" destOrd="0" parTransId="{0B8F5FEA-350F-45BB-8661-F0B4847251A0}" sibTransId="{09DD5B35-5602-432F-9492-42510896F38E}"/>
    <dgm:cxn modelId="{D85F431E-B1FF-4826-8516-7AD002E3620D}" srcId="{FAEA84FB-520A-4AE2-B979-15F9F489CC0E}" destId="{C0479E03-4A98-4386-8FC7-C8DC64C2E047}" srcOrd="2" destOrd="0" parTransId="{E15E115E-E304-485D-80E4-4D53F0C89489}" sibTransId="{21BEF156-4619-458E-846B-2ABE07AC69D0}"/>
    <dgm:cxn modelId="{17EC1B5B-8B5A-42C3-A7C4-AF7BC7DCF151}" srcId="{5A402020-C13C-4ACE-BD52-7A48D52FA20D}" destId="{773661C8-2886-4EFB-8B1A-259B1949F739}" srcOrd="2" destOrd="0" parTransId="{9DB0970B-1135-47C8-A990-CE1CA81BB101}" sibTransId="{F360B60F-9394-418A-9554-C91B1B9F24F5}"/>
    <dgm:cxn modelId="{D0033053-055D-4FC8-A4B5-15F07CA9E185}" type="presOf" srcId="{5A402020-C13C-4ACE-BD52-7A48D52FA20D}" destId="{E7187CF1-212D-44AE-A9B2-B00509F6D71D}" srcOrd="0" destOrd="0" presId="urn:microsoft.com/office/officeart/2005/8/layout/vList5"/>
    <dgm:cxn modelId="{B5DD5C83-E435-4604-B161-E89D218C9082}" type="presOf" srcId="{05A1F895-8706-4A16-9072-0432DE853A3E}" destId="{00553263-00A4-40EB-846E-CBBD68D1B10F}" srcOrd="0" destOrd="3" presId="urn:microsoft.com/office/officeart/2005/8/layout/vList5"/>
    <dgm:cxn modelId="{3FA9D891-7822-42D7-BFA0-FF8C67106EA5}" type="presOf" srcId="{773661C8-2886-4EFB-8B1A-259B1949F739}" destId="{00553263-00A4-40EB-846E-CBBD68D1B10F}" srcOrd="0" destOrd="2" presId="urn:microsoft.com/office/officeart/2005/8/layout/vList5"/>
    <dgm:cxn modelId="{19F538A0-A847-424D-866D-A96542E395FC}" type="presOf" srcId="{2B297E04-5264-4C83-91F2-30740B7341DD}" destId="{00553263-00A4-40EB-846E-CBBD68D1B10F}" srcOrd="0" destOrd="0" presId="urn:microsoft.com/office/officeart/2005/8/layout/vList5"/>
    <dgm:cxn modelId="{7E36F6A0-CF9B-4F9A-A582-A1F722B1C77B}" srcId="{5A402020-C13C-4ACE-BD52-7A48D52FA20D}" destId="{D2B5ED21-E17D-4A37-A98D-EDA30131D64E}" srcOrd="1" destOrd="0" parTransId="{90A242CE-2728-47D8-ADE4-D9D931A5FBB4}" sibTransId="{9BC9CA2E-C420-4A10-ACDA-5F9A2861ABCC}"/>
    <dgm:cxn modelId="{40C212A5-B11F-4C85-A7C1-308287D4C3DC}" type="presOf" srcId="{C0479E03-4A98-4386-8FC7-C8DC64C2E047}" destId="{990EF9B1-01E3-45FE-B6FE-C227F7DFF101}" srcOrd="0" destOrd="2" presId="urn:microsoft.com/office/officeart/2005/8/layout/vList5"/>
    <dgm:cxn modelId="{EEB75FB3-7253-4F43-8796-72DF25DA8904}" type="presOf" srcId="{EFC2B263-6157-4F8F-9C0D-4C9509A97FEA}" destId="{BD6B0691-57D8-4396-8873-B3DB4B1872A7}" srcOrd="0" destOrd="0" presId="urn:microsoft.com/office/officeart/2005/8/layout/vList5"/>
    <dgm:cxn modelId="{D4974ABA-ECD6-48AA-A61E-1CE1CC1B6304}" type="presOf" srcId="{A737B49A-A638-4C63-8E36-E65FBBA8607D}" destId="{990EF9B1-01E3-45FE-B6FE-C227F7DFF101}" srcOrd="0" destOrd="1" presId="urn:microsoft.com/office/officeart/2005/8/layout/vList5"/>
    <dgm:cxn modelId="{1B2F90BA-8D95-440E-B916-669800582EA6}" srcId="{5A402020-C13C-4ACE-BD52-7A48D52FA20D}" destId="{2B297E04-5264-4C83-91F2-30740B7341DD}" srcOrd="0" destOrd="0" parTransId="{91FE71A2-A554-4F27-A861-458F6D9E51E0}" sibTransId="{0A75DB7B-C503-4AA0-9AD9-90E7D3762F77}"/>
    <dgm:cxn modelId="{436278C5-5802-4020-A566-B1F508296EDF}" srcId="{FAEA84FB-520A-4AE2-B979-15F9F489CC0E}" destId="{A737B49A-A638-4C63-8E36-E65FBBA8607D}" srcOrd="1" destOrd="0" parTransId="{8855E344-F80F-48DA-AB74-2D1BB6117C93}" sibTransId="{F7B2C32D-2CA5-4854-A7B0-D96CE704FFF9}"/>
    <dgm:cxn modelId="{1E9241CD-B515-4BA4-81D7-37B8EB857F1F}" srcId="{FAEA84FB-520A-4AE2-B979-15F9F489CC0E}" destId="{5A749B3E-B006-4B8A-B999-401FD208EECC}" srcOrd="0" destOrd="0" parTransId="{B9CB5762-D6BF-4E2C-B71D-18FDE6BDD3D2}" sibTransId="{2896F284-4B2E-4B48-B30D-CA0E56415EEF}"/>
    <dgm:cxn modelId="{380042E8-E69A-4F91-86D1-55C27726125F}" srcId="{EFC2B263-6157-4F8F-9C0D-4C9509A97FEA}" destId="{5A402020-C13C-4ACE-BD52-7A48D52FA20D}" srcOrd="1" destOrd="0" parTransId="{613EBED4-C495-41AC-95BA-F0EFF511ADC7}" sibTransId="{78942CBE-EFE1-4997-9D4D-D97ED885D004}"/>
    <dgm:cxn modelId="{6243E8FD-3BC6-4E83-B38E-DF8F834282AC}" type="presOf" srcId="{D2B5ED21-E17D-4A37-A98D-EDA30131D64E}" destId="{00553263-00A4-40EB-846E-CBBD68D1B10F}" srcOrd="0" destOrd="1" presId="urn:microsoft.com/office/officeart/2005/8/layout/vList5"/>
    <dgm:cxn modelId="{EC46E7C3-B1A7-449A-AFBA-BE3B236EF452}" type="presParOf" srcId="{BD6B0691-57D8-4396-8873-B3DB4B1872A7}" destId="{ABEA6FB5-A412-4C7E-98CD-BE2534BD1CA7}" srcOrd="0" destOrd="0" presId="urn:microsoft.com/office/officeart/2005/8/layout/vList5"/>
    <dgm:cxn modelId="{28534C8D-1C54-4282-917A-1412CB8F4EB5}" type="presParOf" srcId="{ABEA6FB5-A412-4C7E-98CD-BE2534BD1CA7}" destId="{C70A0371-77BE-4566-8A23-6D0CABBD0C40}" srcOrd="0" destOrd="0" presId="urn:microsoft.com/office/officeart/2005/8/layout/vList5"/>
    <dgm:cxn modelId="{F32DCB18-DA42-4469-B396-21E1FA8E0548}" type="presParOf" srcId="{ABEA6FB5-A412-4C7E-98CD-BE2534BD1CA7}" destId="{990EF9B1-01E3-45FE-B6FE-C227F7DFF101}" srcOrd="1" destOrd="0" presId="urn:microsoft.com/office/officeart/2005/8/layout/vList5"/>
    <dgm:cxn modelId="{A6C89BB9-03DE-46CA-BA01-902F4F1CC0F5}" type="presParOf" srcId="{BD6B0691-57D8-4396-8873-B3DB4B1872A7}" destId="{80F42629-63AD-4B14-9DC1-442B606782CC}" srcOrd="1" destOrd="0" presId="urn:microsoft.com/office/officeart/2005/8/layout/vList5"/>
    <dgm:cxn modelId="{DFE76D4D-7096-4252-8D50-CC8D74287F1E}" type="presParOf" srcId="{BD6B0691-57D8-4396-8873-B3DB4B1872A7}" destId="{4C2294B2-0314-497C-9F99-510AC5895C92}" srcOrd="2" destOrd="0" presId="urn:microsoft.com/office/officeart/2005/8/layout/vList5"/>
    <dgm:cxn modelId="{E710B1BE-C548-45D6-8B3F-F232E418169C}" type="presParOf" srcId="{4C2294B2-0314-497C-9F99-510AC5895C92}" destId="{E7187CF1-212D-44AE-A9B2-B00509F6D71D}" srcOrd="0" destOrd="0" presId="urn:microsoft.com/office/officeart/2005/8/layout/vList5"/>
    <dgm:cxn modelId="{18612E51-9D72-4581-A091-562389D85A7F}" type="presParOf" srcId="{4C2294B2-0314-497C-9F99-510AC5895C92}" destId="{00553263-00A4-40EB-846E-CBBD68D1B10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B0966-A07C-4246-9D48-FCC44D286B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95B462-BEF3-4082-A1DE-8186BA0AEBA4}">
      <dgm:prSet/>
      <dgm:spPr>
        <a:solidFill>
          <a:srgbClr val="002060"/>
        </a:solidFill>
      </dgm:spPr>
      <dgm:t>
        <a:bodyPr/>
        <a:lstStyle/>
        <a:p>
          <a:r>
            <a:rPr lang="en-US" b="0" dirty="0">
              <a:latin typeface="Times New Roman" panose="02020603050405020304" pitchFamily="18" charset="0"/>
              <a:cs typeface="Times New Roman" panose="02020603050405020304" pitchFamily="18" charset="0"/>
            </a:rPr>
            <a:t>The HPD workforce has been steadily declining over the past 25 years, with a noticeable decrease in both classified officers and civilian staff. Despite a projected increase in classified officers by the end of FY2028, the department will still fall short of the ideal number of officers.</a:t>
          </a:r>
        </a:p>
      </dgm:t>
    </dgm:pt>
    <dgm:pt modelId="{0BCF0E86-B54E-44FF-BB08-B5704415B75E}" type="parTrans" cxnId="{FBF33904-75C6-4362-9E7C-6BB578CE60F2}">
      <dgm:prSet/>
      <dgm:spPr/>
      <dgm:t>
        <a:bodyPr/>
        <a:lstStyle/>
        <a:p>
          <a:endParaRPr lang="en-US"/>
        </a:p>
      </dgm:t>
    </dgm:pt>
    <dgm:pt modelId="{B4310071-F19F-4F83-8215-7846AAACA457}" type="sibTrans" cxnId="{FBF33904-75C6-4362-9E7C-6BB578CE60F2}">
      <dgm:prSet/>
      <dgm:spPr/>
      <dgm:t>
        <a:bodyPr/>
        <a:lstStyle/>
        <a:p>
          <a:endParaRPr lang="en-US"/>
        </a:p>
      </dgm:t>
    </dgm:pt>
    <dgm:pt modelId="{DC43F46C-7D4C-4C69-A09A-3EAAD49BAEAF}" type="pres">
      <dgm:prSet presAssocID="{311B0966-A07C-4246-9D48-FCC44D286B5C}" presName="linear" presStyleCnt="0">
        <dgm:presLayoutVars>
          <dgm:animLvl val="lvl"/>
          <dgm:resizeHandles val="exact"/>
        </dgm:presLayoutVars>
      </dgm:prSet>
      <dgm:spPr/>
    </dgm:pt>
    <dgm:pt modelId="{2E70A534-1D8D-445E-815D-1E0BF08848B2}" type="pres">
      <dgm:prSet presAssocID="{9995B462-BEF3-4082-A1DE-8186BA0AEBA4}" presName="parentText" presStyleLbl="node1" presStyleIdx="0" presStyleCnt="1" custLinFactNeighborX="2346" custLinFactNeighborY="-8389">
        <dgm:presLayoutVars>
          <dgm:chMax val="0"/>
          <dgm:bulletEnabled val="1"/>
        </dgm:presLayoutVars>
      </dgm:prSet>
      <dgm:spPr/>
    </dgm:pt>
  </dgm:ptLst>
  <dgm:cxnLst>
    <dgm:cxn modelId="{FBF33904-75C6-4362-9E7C-6BB578CE60F2}" srcId="{311B0966-A07C-4246-9D48-FCC44D286B5C}" destId="{9995B462-BEF3-4082-A1DE-8186BA0AEBA4}" srcOrd="0" destOrd="0" parTransId="{0BCF0E86-B54E-44FF-BB08-B5704415B75E}" sibTransId="{B4310071-F19F-4F83-8215-7846AAACA457}"/>
    <dgm:cxn modelId="{92B60A13-D12E-4FA3-840D-265B5651A817}" type="presOf" srcId="{9995B462-BEF3-4082-A1DE-8186BA0AEBA4}" destId="{2E70A534-1D8D-445E-815D-1E0BF08848B2}" srcOrd="0" destOrd="0" presId="urn:microsoft.com/office/officeart/2005/8/layout/vList2"/>
    <dgm:cxn modelId="{69B08932-1BF3-4FB2-AD39-401306238DF1}" type="presOf" srcId="{311B0966-A07C-4246-9D48-FCC44D286B5C}" destId="{DC43F46C-7D4C-4C69-A09A-3EAAD49BAEAF}" srcOrd="0" destOrd="0" presId="urn:microsoft.com/office/officeart/2005/8/layout/vList2"/>
    <dgm:cxn modelId="{D9DD6900-2745-468B-8C83-245859328179}" type="presParOf" srcId="{DC43F46C-7D4C-4C69-A09A-3EAAD49BAEAF}" destId="{2E70A534-1D8D-445E-815D-1E0BF08848B2}" srcOrd="0" destOrd="0" presId="urn:microsoft.com/office/officeart/2005/8/layout/vList2"/>
  </dgm:cxnLst>
  <dgm:bg>
    <a:solidFill>
      <a:srgbClr val="00206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CBF4C-D976-40D5-9B3D-78BCB09290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3172FB1-A0E8-4ADD-B221-9718AE885BBC}">
      <dgm:prSet custT="1"/>
      <dgm:spPr>
        <a:solidFill>
          <a:schemeClr val="accent3">
            <a:lumMod val="20000"/>
            <a:lumOff val="80000"/>
          </a:schemeClr>
        </a:solidFill>
      </dgm:spPr>
      <dgm:t>
        <a:bodyPr/>
        <a:lstStyle/>
        <a:p>
          <a:r>
            <a:rPr lang="en-US" sz="2400" dirty="0">
              <a:solidFill>
                <a:schemeClr val="tx1"/>
              </a:solidFill>
              <a:latin typeface="Times New Roman" panose="02020603050405020304" pitchFamily="18" charset="0"/>
              <a:cs typeface="Times New Roman" panose="02020603050405020304" pitchFamily="18" charset="0"/>
            </a:rPr>
            <a:t>Adding a 6</a:t>
          </a:r>
          <a:r>
            <a:rPr lang="en-US" sz="2400" baseline="30000" dirty="0">
              <a:solidFill>
                <a:schemeClr val="tx1"/>
              </a:solidFill>
              <a:latin typeface="Times New Roman" panose="02020603050405020304" pitchFamily="18" charset="0"/>
              <a:cs typeface="Times New Roman" panose="02020603050405020304" pitchFamily="18" charset="0"/>
            </a:rPr>
            <a:t>th</a:t>
          </a:r>
          <a:r>
            <a:rPr lang="en-US" sz="2400" dirty="0">
              <a:solidFill>
                <a:schemeClr val="tx1"/>
              </a:solidFill>
              <a:latin typeface="Times New Roman" panose="02020603050405020304" pitchFamily="18" charset="0"/>
              <a:cs typeface="Times New Roman" panose="02020603050405020304" pitchFamily="18" charset="0"/>
            </a:rPr>
            <a:t> cadet class for only FY2025 yields a projected staffing count of 5,641 by FY2028</a:t>
          </a:r>
        </a:p>
      </dgm:t>
    </dgm:pt>
    <dgm:pt modelId="{96D256CB-EF53-425F-A5C5-092B40BC795A}" type="parTrans" cxnId="{B0228D94-9E5D-4E3A-8CDF-B2563E31FBCA}">
      <dgm:prSet/>
      <dgm:spPr/>
      <dgm:t>
        <a:bodyPr/>
        <a:lstStyle/>
        <a:p>
          <a:endParaRPr lang="en-US"/>
        </a:p>
      </dgm:t>
    </dgm:pt>
    <dgm:pt modelId="{1C29F669-0237-4732-A85E-973B02D13021}" type="sibTrans" cxnId="{B0228D94-9E5D-4E3A-8CDF-B2563E31FBCA}">
      <dgm:prSet/>
      <dgm:spPr/>
      <dgm:t>
        <a:bodyPr/>
        <a:lstStyle/>
        <a:p>
          <a:endParaRPr lang="en-US"/>
        </a:p>
      </dgm:t>
    </dgm:pt>
    <dgm:pt modelId="{23AE98B1-49BB-437A-8072-2F1E6BEF8D70}">
      <dgm:prSet custT="1"/>
      <dgm:spPr>
        <a:solidFill>
          <a:schemeClr val="accent3">
            <a:lumMod val="20000"/>
            <a:lumOff val="80000"/>
          </a:schemeClr>
        </a:solidFill>
      </dgm:spPr>
      <dgm:t>
        <a:bodyPr/>
        <a:lstStyle/>
        <a:p>
          <a:r>
            <a:rPr lang="en-US" sz="2400" dirty="0">
              <a:solidFill>
                <a:schemeClr val="tx1"/>
              </a:solidFill>
              <a:latin typeface="Times New Roman" panose="02020603050405020304" pitchFamily="18" charset="0"/>
              <a:cs typeface="Times New Roman" panose="02020603050405020304" pitchFamily="18" charset="0"/>
            </a:rPr>
            <a:t>Adding a 6</a:t>
          </a:r>
          <a:r>
            <a:rPr lang="en-US" sz="2400" baseline="30000" dirty="0">
              <a:solidFill>
                <a:schemeClr val="tx1"/>
              </a:solidFill>
              <a:latin typeface="Times New Roman" panose="02020603050405020304" pitchFamily="18" charset="0"/>
              <a:cs typeface="Times New Roman" panose="02020603050405020304" pitchFamily="18" charset="0"/>
            </a:rPr>
            <a:t>th</a:t>
          </a:r>
          <a:r>
            <a:rPr lang="en-US" sz="2400" dirty="0">
              <a:solidFill>
                <a:schemeClr val="tx1"/>
              </a:solidFill>
              <a:latin typeface="Times New Roman" panose="02020603050405020304" pitchFamily="18" charset="0"/>
              <a:cs typeface="Times New Roman" panose="02020603050405020304" pitchFamily="18" charset="0"/>
            </a:rPr>
            <a:t> cadet class annually beginning FY2025 yields a projected staffing count of 5,836 by FY2028</a:t>
          </a:r>
        </a:p>
      </dgm:t>
    </dgm:pt>
    <dgm:pt modelId="{0E83BEDC-A428-4B52-9E9A-032C86AF0F64}" type="parTrans" cxnId="{DD873138-25F6-4EA5-A2DD-D44E0988A5FD}">
      <dgm:prSet/>
      <dgm:spPr/>
      <dgm:t>
        <a:bodyPr/>
        <a:lstStyle/>
        <a:p>
          <a:endParaRPr lang="en-US"/>
        </a:p>
      </dgm:t>
    </dgm:pt>
    <dgm:pt modelId="{8A56CE51-EF85-48AF-9A84-A6FA8D65DBEB}" type="sibTrans" cxnId="{DD873138-25F6-4EA5-A2DD-D44E0988A5FD}">
      <dgm:prSet/>
      <dgm:spPr/>
      <dgm:t>
        <a:bodyPr/>
        <a:lstStyle/>
        <a:p>
          <a:endParaRPr lang="en-US"/>
        </a:p>
      </dgm:t>
    </dgm:pt>
    <dgm:pt modelId="{25C867F9-F97D-4A1F-8CB9-8FFEF2CAC6FA}">
      <dgm:prSet custT="1"/>
      <dgm:spPr>
        <a:solidFill>
          <a:schemeClr val="accent3">
            <a:lumMod val="20000"/>
            <a:lumOff val="80000"/>
          </a:schemeClr>
        </a:solidFill>
      </dgm:spPr>
      <dgm:t>
        <a:bodyPr/>
        <a:lstStyle/>
        <a:p>
          <a:endParaRPr lang="en-US" sz="2400" dirty="0">
            <a:solidFill>
              <a:schemeClr val="tx1"/>
            </a:solidFill>
            <a:latin typeface="Times New Roman" panose="02020603050405020304" pitchFamily="18" charset="0"/>
            <a:cs typeface="Times New Roman" panose="02020603050405020304" pitchFamily="18" charset="0"/>
          </a:endParaRPr>
        </a:p>
      </dgm:t>
    </dgm:pt>
    <dgm:pt modelId="{7553F9E2-6447-4E99-96F0-4897375A5202}" type="parTrans" cxnId="{BA6569FA-997B-4965-89D1-02C11902F913}">
      <dgm:prSet/>
      <dgm:spPr/>
      <dgm:t>
        <a:bodyPr/>
        <a:lstStyle/>
        <a:p>
          <a:endParaRPr lang="en-US"/>
        </a:p>
      </dgm:t>
    </dgm:pt>
    <dgm:pt modelId="{C3944C46-0430-4D59-8AB1-B3F970A322B4}" type="sibTrans" cxnId="{BA6569FA-997B-4965-89D1-02C11902F913}">
      <dgm:prSet/>
      <dgm:spPr/>
      <dgm:t>
        <a:bodyPr/>
        <a:lstStyle/>
        <a:p>
          <a:endParaRPr lang="en-US"/>
        </a:p>
      </dgm:t>
    </dgm:pt>
    <dgm:pt modelId="{7A9191A2-A7E9-4A21-A0BF-A1AFAF1D16BC}">
      <dgm:prSet custT="1"/>
      <dgm:spPr>
        <a:solidFill>
          <a:schemeClr val="accent3">
            <a:lumMod val="20000"/>
            <a:lumOff val="80000"/>
          </a:schemeClr>
        </a:solidFill>
      </dgm:spPr>
      <dgm:t>
        <a:bodyPr/>
        <a:lstStyle/>
        <a:p>
          <a:endParaRPr lang="en-US" sz="2000" dirty="0">
            <a:solidFill>
              <a:schemeClr val="tx1"/>
            </a:solidFill>
            <a:latin typeface="Times New Roman" panose="02020603050405020304" pitchFamily="18" charset="0"/>
            <a:cs typeface="Times New Roman" panose="02020603050405020304" pitchFamily="18" charset="0"/>
          </a:endParaRPr>
        </a:p>
      </dgm:t>
    </dgm:pt>
    <dgm:pt modelId="{36EE6410-73BB-4CDB-95DD-62DC181A783C}" type="sibTrans" cxnId="{245DBFF1-429E-4CC0-A800-806E3AFCFBDF}">
      <dgm:prSet/>
      <dgm:spPr/>
      <dgm:t>
        <a:bodyPr/>
        <a:lstStyle/>
        <a:p>
          <a:endParaRPr lang="en-US"/>
        </a:p>
      </dgm:t>
    </dgm:pt>
    <dgm:pt modelId="{C5A7E8BA-E362-46F7-9545-3C33EBA2FF25}" type="parTrans" cxnId="{245DBFF1-429E-4CC0-A800-806E3AFCFBDF}">
      <dgm:prSet/>
      <dgm:spPr/>
      <dgm:t>
        <a:bodyPr/>
        <a:lstStyle/>
        <a:p>
          <a:endParaRPr lang="en-US"/>
        </a:p>
      </dgm:t>
    </dgm:pt>
    <dgm:pt modelId="{304C5EDE-EF63-4B6A-B935-27E4A9DEB61E}" type="pres">
      <dgm:prSet presAssocID="{EDECBF4C-D976-40D5-9B3D-78BCB0929070}" presName="diagram" presStyleCnt="0">
        <dgm:presLayoutVars>
          <dgm:dir/>
          <dgm:resizeHandles val="exact"/>
        </dgm:presLayoutVars>
      </dgm:prSet>
      <dgm:spPr/>
    </dgm:pt>
    <dgm:pt modelId="{341663AC-6B90-45DE-9D16-46FCFA39CCA4}" type="pres">
      <dgm:prSet presAssocID="{7A9191A2-A7E9-4A21-A0BF-A1AFAF1D16BC}" presName="node" presStyleLbl="node1" presStyleIdx="0" presStyleCnt="1" custScaleX="172128">
        <dgm:presLayoutVars>
          <dgm:bulletEnabled val="1"/>
        </dgm:presLayoutVars>
      </dgm:prSet>
      <dgm:spPr/>
    </dgm:pt>
  </dgm:ptLst>
  <dgm:cxnLst>
    <dgm:cxn modelId="{DD873138-25F6-4EA5-A2DD-D44E0988A5FD}" srcId="{7A9191A2-A7E9-4A21-A0BF-A1AFAF1D16BC}" destId="{23AE98B1-49BB-437A-8072-2F1E6BEF8D70}" srcOrd="2" destOrd="0" parTransId="{0E83BEDC-A428-4B52-9E9A-032C86AF0F64}" sibTransId="{8A56CE51-EF85-48AF-9A84-A6FA8D65DBEB}"/>
    <dgm:cxn modelId="{A9F2E942-30C8-4294-9916-580E40BD1DC5}" type="presOf" srcId="{C3172FB1-A0E8-4ADD-B221-9718AE885BBC}" destId="{341663AC-6B90-45DE-9D16-46FCFA39CCA4}" srcOrd="0" destOrd="1" presId="urn:microsoft.com/office/officeart/2005/8/layout/default"/>
    <dgm:cxn modelId="{E64E7E86-BD53-4167-8037-3AAE3A9EBDFC}" type="presOf" srcId="{25C867F9-F97D-4A1F-8CB9-8FFEF2CAC6FA}" destId="{341663AC-6B90-45DE-9D16-46FCFA39CCA4}" srcOrd="0" destOrd="2" presId="urn:microsoft.com/office/officeart/2005/8/layout/default"/>
    <dgm:cxn modelId="{B0228D94-9E5D-4E3A-8CDF-B2563E31FBCA}" srcId="{7A9191A2-A7E9-4A21-A0BF-A1AFAF1D16BC}" destId="{C3172FB1-A0E8-4ADD-B221-9718AE885BBC}" srcOrd="0" destOrd="0" parTransId="{96D256CB-EF53-425F-A5C5-092B40BC795A}" sibTransId="{1C29F669-0237-4732-A85E-973B02D13021}"/>
    <dgm:cxn modelId="{0E1AA69B-51CB-45E6-87CA-E1C34EAD7DDA}" type="presOf" srcId="{7A9191A2-A7E9-4A21-A0BF-A1AFAF1D16BC}" destId="{341663AC-6B90-45DE-9D16-46FCFA39CCA4}" srcOrd="0" destOrd="0" presId="urn:microsoft.com/office/officeart/2005/8/layout/default"/>
    <dgm:cxn modelId="{8FBE71BD-73B0-4318-88BE-78961E8D5BD0}" type="presOf" srcId="{EDECBF4C-D976-40D5-9B3D-78BCB0929070}" destId="{304C5EDE-EF63-4B6A-B935-27E4A9DEB61E}" srcOrd="0" destOrd="0" presId="urn:microsoft.com/office/officeart/2005/8/layout/default"/>
    <dgm:cxn modelId="{092CE2C0-E261-419B-97D4-34584F119E0C}" type="presOf" srcId="{23AE98B1-49BB-437A-8072-2F1E6BEF8D70}" destId="{341663AC-6B90-45DE-9D16-46FCFA39CCA4}" srcOrd="0" destOrd="3" presId="urn:microsoft.com/office/officeart/2005/8/layout/default"/>
    <dgm:cxn modelId="{245DBFF1-429E-4CC0-A800-806E3AFCFBDF}" srcId="{EDECBF4C-D976-40D5-9B3D-78BCB0929070}" destId="{7A9191A2-A7E9-4A21-A0BF-A1AFAF1D16BC}" srcOrd="0" destOrd="0" parTransId="{C5A7E8BA-E362-46F7-9545-3C33EBA2FF25}" sibTransId="{36EE6410-73BB-4CDB-95DD-62DC181A783C}"/>
    <dgm:cxn modelId="{BA6569FA-997B-4965-89D1-02C11902F913}" srcId="{7A9191A2-A7E9-4A21-A0BF-A1AFAF1D16BC}" destId="{25C867F9-F97D-4A1F-8CB9-8FFEF2CAC6FA}" srcOrd="1" destOrd="0" parTransId="{7553F9E2-6447-4E99-96F0-4897375A5202}" sibTransId="{C3944C46-0430-4D59-8AB1-B3F970A322B4}"/>
    <dgm:cxn modelId="{66C8AA7D-FB8E-46C9-A39A-9B68B1D08391}" type="presParOf" srcId="{304C5EDE-EF63-4B6A-B935-27E4A9DEB61E}" destId="{341663AC-6B90-45DE-9D16-46FCFA39CCA4}"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C93D85-8422-4F2E-840A-8ED2E1BE52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B72A44-4691-4EAE-A013-8D7E8EB75267}">
      <dgm:prSet custT="1"/>
      <dgm:spPr/>
      <dgm:t>
        <a:bodyPr/>
        <a:lstStyle/>
        <a:p>
          <a:r>
            <a:rPr lang="en-US" sz="1600" dirty="0">
              <a:latin typeface="Times New Roman" panose="02020603050405020304" pitchFamily="18" charset="0"/>
              <a:cs typeface="Times New Roman" panose="02020603050405020304" pitchFamily="18" charset="0"/>
            </a:rPr>
            <a:t>The Administration has approved a 6</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Cadet Class for FY25 and has set aside $2.7M for HPD in the General Government Fund</a:t>
          </a:r>
          <a:r>
            <a:rPr lang="en-US" sz="1600" dirty="0"/>
            <a:t>.</a:t>
          </a:r>
        </a:p>
      </dgm:t>
    </dgm:pt>
    <dgm:pt modelId="{D2F3BED4-1B85-4BE2-A890-5057D59304ED}" type="parTrans" cxnId="{50C7DC80-97CD-4387-A770-1DACBD97F2E3}">
      <dgm:prSet/>
      <dgm:spPr/>
      <dgm:t>
        <a:bodyPr/>
        <a:lstStyle/>
        <a:p>
          <a:endParaRPr lang="en-US"/>
        </a:p>
      </dgm:t>
    </dgm:pt>
    <dgm:pt modelId="{B8B42C7A-5027-4CA0-9B2E-9EF94E1F6343}" type="sibTrans" cxnId="{50C7DC80-97CD-4387-A770-1DACBD97F2E3}">
      <dgm:prSet/>
      <dgm:spPr/>
      <dgm:t>
        <a:bodyPr/>
        <a:lstStyle/>
        <a:p>
          <a:endParaRPr lang="en-US"/>
        </a:p>
      </dgm:t>
    </dgm:pt>
    <dgm:pt modelId="{81EC091F-C128-4B91-9350-B18D5F8C302A}" type="pres">
      <dgm:prSet presAssocID="{5BC93D85-8422-4F2E-840A-8ED2E1BE5294}" presName="linear" presStyleCnt="0">
        <dgm:presLayoutVars>
          <dgm:animLvl val="lvl"/>
          <dgm:resizeHandles val="exact"/>
        </dgm:presLayoutVars>
      </dgm:prSet>
      <dgm:spPr/>
    </dgm:pt>
    <dgm:pt modelId="{F5CD6911-BFDC-4C74-A878-B3CF6E59014F}" type="pres">
      <dgm:prSet presAssocID="{A8B72A44-4691-4EAE-A013-8D7E8EB75267}" presName="parentText" presStyleLbl="node1" presStyleIdx="0" presStyleCnt="1" custLinFactNeighborX="4041" custLinFactNeighborY="204">
        <dgm:presLayoutVars>
          <dgm:chMax val="0"/>
          <dgm:bulletEnabled val="1"/>
        </dgm:presLayoutVars>
      </dgm:prSet>
      <dgm:spPr/>
    </dgm:pt>
  </dgm:ptLst>
  <dgm:cxnLst>
    <dgm:cxn modelId="{5C0F0461-BE3F-4198-8522-A9F8C3936B0C}" type="presOf" srcId="{A8B72A44-4691-4EAE-A013-8D7E8EB75267}" destId="{F5CD6911-BFDC-4C74-A878-B3CF6E59014F}" srcOrd="0" destOrd="0" presId="urn:microsoft.com/office/officeart/2005/8/layout/vList2"/>
    <dgm:cxn modelId="{C08A004E-ED9A-49FC-906B-93079197A979}" type="presOf" srcId="{5BC93D85-8422-4F2E-840A-8ED2E1BE5294}" destId="{81EC091F-C128-4B91-9350-B18D5F8C302A}" srcOrd="0" destOrd="0" presId="urn:microsoft.com/office/officeart/2005/8/layout/vList2"/>
    <dgm:cxn modelId="{50C7DC80-97CD-4387-A770-1DACBD97F2E3}" srcId="{5BC93D85-8422-4F2E-840A-8ED2E1BE5294}" destId="{A8B72A44-4691-4EAE-A013-8D7E8EB75267}" srcOrd="0" destOrd="0" parTransId="{D2F3BED4-1B85-4BE2-A890-5057D59304ED}" sibTransId="{B8B42C7A-5027-4CA0-9B2E-9EF94E1F6343}"/>
    <dgm:cxn modelId="{ECB3FC45-BE7B-44E1-B32A-F7E38B5818C0}" type="presParOf" srcId="{81EC091F-C128-4B91-9350-B18D5F8C302A}" destId="{F5CD6911-BFDC-4C74-A878-B3CF6E59014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8248AA-98B4-4FF3-BB0D-3D47D63768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12743A-09B6-457F-B034-34F73CC0DED7}">
      <dgm:prSet custT="1"/>
      <dgm:spPr/>
      <dgm:t>
        <a:bodyPr/>
        <a:lstStyle/>
        <a:p>
          <a:r>
            <a:rPr lang="en-US" sz="2400" dirty="0">
              <a:latin typeface="Times New Roman" panose="02020603050405020304" pitchFamily="18" charset="0"/>
              <a:cs typeface="Times New Roman" panose="02020603050405020304" pitchFamily="18" charset="0"/>
            </a:rPr>
            <a:t>Background Unit - Recruiting</a:t>
          </a:r>
        </a:p>
      </dgm:t>
    </dgm:pt>
    <dgm:pt modelId="{E34CA689-38E0-4752-B1D6-80C01BE84496}" type="parTrans" cxnId="{5249FFE7-6F6D-475A-9B8A-C79768828B41}">
      <dgm:prSet/>
      <dgm:spPr/>
      <dgm:t>
        <a:bodyPr/>
        <a:lstStyle/>
        <a:p>
          <a:endParaRPr lang="en-US" sz="2000"/>
        </a:p>
      </dgm:t>
    </dgm:pt>
    <dgm:pt modelId="{977DF854-F00A-453C-BDA5-FF5B551FFAE9}" type="sibTrans" cxnId="{5249FFE7-6F6D-475A-9B8A-C79768828B41}">
      <dgm:prSet/>
      <dgm:spPr/>
      <dgm:t>
        <a:bodyPr/>
        <a:lstStyle/>
        <a:p>
          <a:endParaRPr lang="en-US" sz="2000"/>
        </a:p>
      </dgm:t>
    </dgm:pt>
    <dgm:pt modelId="{26234A20-0BF0-4F42-AAE6-0D6DAA5DC866}">
      <dgm:prSet custT="1"/>
      <dgm:spPr/>
      <dgm:t>
        <a:bodyPr/>
        <a:lstStyle/>
        <a:p>
          <a:r>
            <a:rPr lang="en-US" sz="3600" dirty="0">
              <a:latin typeface="Times New Roman" panose="02020603050405020304" pitchFamily="18" charset="0"/>
              <a:cs typeface="Times New Roman" panose="02020603050405020304" pitchFamily="18" charset="0"/>
            </a:rPr>
            <a:t>$232K</a:t>
          </a:r>
        </a:p>
      </dgm:t>
    </dgm:pt>
    <dgm:pt modelId="{726BA55B-13D2-4D33-AF92-A325DBBD88A4}" type="parTrans" cxnId="{ADF7BAAE-A066-49A5-AF2A-7BE4A997AE2C}">
      <dgm:prSet/>
      <dgm:spPr/>
      <dgm:t>
        <a:bodyPr/>
        <a:lstStyle/>
        <a:p>
          <a:endParaRPr lang="en-US" sz="2000"/>
        </a:p>
      </dgm:t>
    </dgm:pt>
    <dgm:pt modelId="{14F839FF-A375-4470-A4EC-440C0B4788AA}" type="sibTrans" cxnId="{ADF7BAAE-A066-49A5-AF2A-7BE4A997AE2C}">
      <dgm:prSet/>
      <dgm:spPr/>
      <dgm:t>
        <a:bodyPr/>
        <a:lstStyle/>
        <a:p>
          <a:endParaRPr lang="en-US" sz="2000"/>
        </a:p>
      </dgm:t>
    </dgm:pt>
    <dgm:pt modelId="{6F0906DF-028B-49ED-B914-A0D93025B14A}">
      <dgm:prSet custT="1"/>
      <dgm:spPr/>
      <dgm:t>
        <a:bodyPr/>
        <a:lstStyle/>
        <a:p>
          <a:r>
            <a:rPr lang="en-US" sz="2400" dirty="0">
              <a:latin typeface="Times New Roman" panose="02020603050405020304" pitchFamily="18" charset="0"/>
              <a:cs typeface="Times New Roman" panose="02020603050405020304" pitchFamily="18" charset="0"/>
            </a:rPr>
            <a:t>Psychological Services</a:t>
          </a:r>
        </a:p>
        <a:p>
          <a:r>
            <a:rPr lang="en-US" sz="2400" dirty="0">
              <a:latin typeface="Times New Roman" panose="02020603050405020304" pitchFamily="18" charset="0"/>
              <a:cs typeface="Times New Roman" panose="02020603050405020304" pitchFamily="18" charset="0"/>
            </a:rPr>
            <a:t>(additional staffing)</a:t>
          </a:r>
        </a:p>
      </dgm:t>
    </dgm:pt>
    <dgm:pt modelId="{168057C1-C448-4196-B157-B11FFC736DE6}" type="parTrans" cxnId="{89523B43-E069-4A4F-900F-C65B23A8CA2B}">
      <dgm:prSet/>
      <dgm:spPr/>
      <dgm:t>
        <a:bodyPr/>
        <a:lstStyle/>
        <a:p>
          <a:endParaRPr lang="en-US" sz="2000"/>
        </a:p>
      </dgm:t>
    </dgm:pt>
    <dgm:pt modelId="{DAF719B5-E605-4902-8C8B-CEC331F43881}" type="sibTrans" cxnId="{89523B43-E069-4A4F-900F-C65B23A8CA2B}">
      <dgm:prSet/>
      <dgm:spPr/>
      <dgm:t>
        <a:bodyPr/>
        <a:lstStyle/>
        <a:p>
          <a:endParaRPr lang="en-US" sz="2000"/>
        </a:p>
      </dgm:t>
    </dgm:pt>
    <dgm:pt modelId="{F5C59A3E-1DC8-4D37-94A0-73ED04FE1C2C}">
      <dgm:prSet custT="1"/>
      <dgm:spPr/>
      <dgm:t>
        <a:bodyPr/>
        <a:lstStyle/>
        <a:p>
          <a:r>
            <a:rPr lang="en-US" sz="3600" dirty="0">
              <a:latin typeface="Times New Roman" panose="02020603050405020304" pitchFamily="18" charset="0"/>
              <a:cs typeface="Times New Roman" panose="02020603050405020304" pitchFamily="18" charset="0"/>
            </a:rPr>
            <a:t>$160K</a:t>
          </a:r>
        </a:p>
      </dgm:t>
    </dgm:pt>
    <dgm:pt modelId="{A572A437-4D83-449A-849D-86C6D3BC5107}" type="parTrans" cxnId="{B29A1BCD-27F4-4E02-8A1C-D7683D6D746D}">
      <dgm:prSet/>
      <dgm:spPr/>
      <dgm:t>
        <a:bodyPr/>
        <a:lstStyle/>
        <a:p>
          <a:endParaRPr lang="en-US" sz="2000"/>
        </a:p>
      </dgm:t>
    </dgm:pt>
    <dgm:pt modelId="{CAD94C88-9674-43D4-AE89-8A856235F7F5}" type="sibTrans" cxnId="{B29A1BCD-27F4-4E02-8A1C-D7683D6D746D}">
      <dgm:prSet/>
      <dgm:spPr/>
      <dgm:t>
        <a:bodyPr/>
        <a:lstStyle/>
        <a:p>
          <a:endParaRPr lang="en-US" sz="2000"/>
        </a:p>
      </dgm:t>
    </dgm:pt>
    <dgm:pt modelId="{DF2E0EE8-6861-4102-BCD7-9B09DC2B90FA}">
      <dgm:prSet custT="1"/>
      <dgm:spPr/>
      <dgm:t>
        <a:bodyPr/>
        <a:lstStyle/>
        <a:p>
          <a:r>
            <a:rPr lang="en-US" sz="2400" dirty="0">
              <a:latin typeface="Times New Roman" panose="02020603050405020304" pitchFamily="18" charset="0"/>
              <a:cs typeface="Times New Roman" panose="02020603050405020304" pitchFamily="18" charset="0"/>
            </a:rPr>
            <a:t>Academy Overtime</a:t>
          </a:r>
        </a:p>
      </dgm:t>
    </dgm:pt>
    <dgm:pt modelId="{6A871727-4206-448F-97E1-5406E9587264}" type="parTrans" cxnId="{208BDF43-B649-4C2A-A5CC-268DB772CC28}">
      <dgm:prSet/>
      <dgm:spPr/>
      <dgm:t>
        <a:bodyPr/>
        <a:lstStyle/>
        <a:p>
          <a:endParaRPr lang="en-US" sz="2000"/>
        </a:p>
      </dgm:t>
    </dgm:pt>
    <dgm:pt modelId="{A493BDAA-3AD8-4E7E-ACF2-962F139F47CD}" type="sibTrans" cxnId="{208BDF43-B649-4C2A-A5CC-268DB772CC28}">
      <dgm:prSet/>
      <dgm:spPr/>
      <dgm:t>
        <a:bodyPr/>
        <a:lstStyle/>
        <a:p>
          <a:endParaRPr lang="en-US" sz="2000"/>
        </a:p>
      </dgm:t>
    </dgm:pt>
    <dgm:pt modelId="{F9B7B964-96FD-49B3-A85F-938A79DC73BF}">
      <dgm:prSet custT="1"/>
      <dgm:spPr/>
      <dgm:t>
        <a:bodyPr/>
        <a:lstStyle/>
        <a:p>
          <a:r>
            <a:rPr lang="en-US" sz="3600" dirty="0">
              <a:latin typeface="Times New Roman" panose="02020603050405020304" pitchFamily="18" charset="0"/>
              <a:cs typeface="Times New Roman" panose="02020603050405020304" pitchFamily="18" charset="0"/>
            </a:rPr>
            <a:t>$339K</a:t>
          </a:r>
        </a:p>
      </dgm:t>
    </dgm:pt>
    <dgm:pt modelId="{DD76B9A2-E1BA-4BFA-B944-32B1DA95302B}" type="parTrans" cxnId="{7C3783BF-E406-45B6-862D-E7FBC545B0E6}">
      <dgm:prSet/>
      <dgm:spPr/>
      <dgm:t>
        <a:bodyPr/>
        <a:lstStyle/>
        <a:p>
          <a:endParaRPr lang="en-US" sz="2000"/>
        </a:p>
      </dgm:t>
    </dgm:pt>
    <dgm:pt modelId="{D9DEDD38-410B-4CAF-9CD0-087D8F8EF33D}" type="sibTrans" cxnId="{7C3783BF-E406-45B6-862D-E7FBC545B0E6}">
      <dgm:prSet/>
      <dgm:spPr/>
      <dgm:t>
        <a:bodyPr/>
        <a:lstStyle/>
        <a:p>
          <a:endParaRPr lang="en-US" sz="2000"/>
        </a:p>
      </dgm:t>
    </dgm:pt>
    <dgm:pt modelId="{C7D2A39E-75E6-49C1-8182-D04563B2B4BA}">
      <dgm:prSet custT="1"/>
      <dgm:spPr/>
      <dgm:t>
        <a:bodyPr/>
        <a:lstStyle/>
        <a:p>
          <a:r>
            <a:rPr lang="en-US" sz="2400" b="1" dirty="0">
              <a:latin typeface="Times New Roman" panose="02020603050405020304" pitchFamily="18" charset="0"/>
              <a:cs typeface="Times New Roman" panose="02020603050405020304" pitchFamily="18" charset="0"/>
            </a:rPr>
            <a:t>TOTAL</a:t>
          </a:r>
        </a:p>
      </dgm:t>
    </dgm:pt>
    <dgm:pt modelId="{C9B8C852-DE48-4CA8-BC35-8DAB44DCC1ED}" type="parTrans" cxnId="{AEF4BE37-DE99-4BD4-BFB5-BBC409494C7F}">
      <dgm:prSet/>
      <dgm:spPr/>
      <dgm:t>
        <a:bodyPr/>
        <a:lstStyle/>
        <a:p>
          <a:endParaRPr lang="en-US" sz="2000"/>
        </a:p>
      </dgm:t>
    </dgm:pt>
    <dgm:pt modelId="{8F318DF8-BB67-4996-8B53-10A48F4F95AC}" type="sibTrans" cxnId="{AEF4BE37-DE99-4BD4-BFB5-BBC409494C7F}">
      <dgm:prSet/>
      <dgm:spPr/>
      <dgm:t>
        <a:bodyPr/>
        <a:lstStyle/>
        <a:p>
          <a:endParaRPr lang="en-US" sz="2000"/>
        </a:p>
      </dgm:t>
    </dgm:pt>
    <dgm:pt modelId="{6CCF0B4C-53BA-4363-8457-22E2487818D3}">
      <dgm:prSet custT="1"/>
      <dgm:spPr/>
      <dgm:t>
        <a:bodyPr/>
        <a:lstStyle/>
        <a:p>
          <a:r>
            <a:rPr lang="en-US" sz="3600" b="1" dirty="0">
              <a:latin typeface="Times New Roman" panose="02020603050405020304" pitchFamily="18" charset="0"/>
              <a:cs typeface="Times New Roman" panose="02020603050405020304" pitchFamily="18" charset="0"/>
            </a:rPr>
            <a:t>$731K</a:t>
          </a:r>
        </a:p>
      </dgm:t>
    </dgm:pt>
    <dgm:pt modelId="{2586DA3C-D457-4704-9457-D616D06DFBC5}" type="parTrans" cxnId="{14192E46-BE1B-45FD-BDCA-C9E69D47BCF1}">
      <dgm:prSet/>
      <dgm:spPr/>
      <dgm:t>
        <a:bodyPr/>
        <a:lstStyle/>
        <a:p>
          <a:endParaRPr lang="en-US" sz="2000"/>
        </a:p>
      </dgm:t>
    </dgm:pt>
    <dgm:pt modelId="{00B0C88F-46F6-4144-A833-DC4D08458026}" type="sibTrans" cxnId="{14192E46-BE1B-45FD-BDCA-C9E69D47BCF1}">
      <dgm:prSet/>
      <dgm:spPr/>
      <dgm:t>
        <a:bodyPr/>
        <a:lstStyle/>
        <a:p>
          <a:endParaRPr lang="en-US" sz="2000"/>
        </a:p>
      </dgm:t>
    </dgm:pt>
    <dgm:pt modelId="{9FAC62D1-3751-48FF-9E34-887E62BC99EB}" type="pres">
      <dgm:prSet presAssocID="{238248AA-98B4-4FF3-BB0D-3D47D6376884}" presName="Name0" presStyleCnt="0">
        <dgm:presLayoutVars>
          <dgm:dir/>
          <dgm:animLvl val="lvl"/>
          <dgm:resizeHandles val="exact"/>
        </dgm:presLayoutVars>
      </dgm:prSet>
      <dgm:spPr/>
    </dgm:pt>
    <dgm:pt modelId="{EACB295B-1073-4902-BB13-4671A672B05F}" type="pres">
      <dgm:prSet presAssocID="{5B12743A-09B6-457F-B034-34F73CC0DED7}" presName="linNode" presStyleCnt="0"/>
      <dgm:spPr/>
    </dgm:pt>
    <dgm:pt modelId="{3AFE8B23-D421-42BB-935F-C2131B2A3D08}" type="pres">
      <dgm:prSet presAssocID="{5B12743A-09B6-457F-B034-34F73CC0DED7}" presName="parentText" presStyleLbl="node1" presStyleIdx="0" presStyleCnt="4" custScaleX="162830">
        <dgm:presLayoutVars>
          <dgm:chMax val="1"/>
          <dgm:bulletEnabled val="1"/>
        </dgm:presLayoutVars>
      </dgm:prSet>
      <dgm:spPr/>
    </dgm:pt>
    <dgm:pt modelId="{1BE0CBEB-7A42-44EA-B6EE-5F5880A90124}" type="pres">
      <dgm:prSet presAssocID="{5B12743A-09B6-457F-B034-34F73CC0DED7}" presName="descendantText" presStyleLbl="alignAccFollowNode1" presStyleIdx="0" presStyleCnt="4">
        <dgm:presLayoutVars>
          <dgm:bulletEnabled val="1"/>
        </dgm:presLayoutVars>
      </dgm:prSet>
      <dgm:spPr/>
    </dgm:pt>
    <dgm:pt modelId="{EEE2AC92-B710-4705-B2E9-F8347816C358}" type="pres">
      <dgm:prSet presAssocID="{977DF854-F00A-453C-BDA5-FF5B551FFAE9}" presName="sp" presStyleCnt="0"/>
      <dgm:spPr/>
    </dgm:pt>
    <dgm:pt modelId="{F1BC285A-39F2-4876-AB3C-320E98E23053}" type="pres">
      <dgm:prSet presAssocID="{6F0906DF-028B-49ED-B914-A0D93025B14A}" presName="linNode" presStyleCnt="0"/>
      <dgm:spPr/>
    </dgm:pt>
    <dgm:pt modelId="{85B6AB41-F1BD-4EFE-9B55-30551787089A}" type="pres">
      <dgm:prSet presAssocID="{6F0906DF-028B-49ED-B914-A0D93025B14A}" presName="parentText" presStyleLbl="node1" presStyleIdx="1" presStyleCnt="4" custScaleX="162327">
        <dgm:presLayoutVars>
          <dgm:chMax val="1"/>
          <dgm:bulletEnabled val="1"/>
        </dgm:presLayoutVars>
      </dgm:prSet>
      <dgm:spPr/>
    </dgm:pt>
    <dgm:pt modelId="{2318226B-59B0-4517-BF49-DB70561E1412}" type="pres">
      <dgm:prSet presAssocID="{6F0906DF-028B-49ED-B914-A0D93025B14A}" presName="descendantText" presStyleLbl="alignAccFollowNode1" presStyleIdx="1" presStyleCnt="4">
        <dgm:presLayoutVars>
          <dgm:bulletEnabled val="1"/>
        </dgm:presLayoutVars>
      </dgm:prSet>
      <dgm:spPr/>
    </dgm:pt>
    <dgm:pt modelId="{017338C1-4FAD-4CB1-8220-077CBBF8262B}" type="pres">
      <dgm:prSet presAssocID="{DAF719B5-E605-4902-8C8B-CEC331F43881}" presName="sp" presStyleCnt="0"/>
      <dgm:spPr/>
    </dgm:pt>
    <dgm:pt modelId="{55BFCD6B-D43C-47C8-9BEF-199AFA168D76}" type="pres">
      <dgm:prSet presAssocID="{DF2E0EE8-6861-4102-BCD7-9B09DC2B90FA}" presName="linNode" presStyleCnt="0"/>
      <dgm:spPr/>
    </dgm:pt>
    <dgm:pt modelId="{1C28BD87-F848-4DDB-BB35-4DB27CF856D6}" type="pres">
      <dgm:prSet presAssocID="{DF2E0EE8-6861-4102-BCD7-9B09DC2B90FA}" presName="parentText" presStyleLbl="node1" presStyleIdx="2" presStyleCnt="4" custScaleX="162327">
        <dgm:presLayoutVars>
          <dgm:chMax val="1"/>
          <dgm:bulletEnabled val="1"/>
        </dgm:presLayoutVars>
      </dgm:prSet>
      <dgm:spPr/>
    </dgm:pt>
    <dgm:pt modelId="{39FFDB9A-AE67-4D0E-9A2B-0F72FE151AC9}" type="pres">
      <dgm:prSet presAssocID="{DF2E0EE8-6861-4102-BCD7-9B09DC2B90FA}" presName="descendantText" presStyleLbl="alignAccFollowNode1" presStyleIdx="2" presStyleCnt="4">
        <dgm:presLayoutVars>
          <dgm:bulletEnabled val="1"/>
        </dgm:presLayoutVars>
      </dgm:prSet>
      <dgm:spPr/>
    </dgm:pt>
    <dgm:pt modelId="{7821AD9C-CBA1-4264-BFFD-AABBF0E8D188}" type="pres">
      <dgm:prSet presAssocID="{A493BDAA-3AD8-4E7E-ACF2-962F139F47CD}" presName="sp" presStyleCnt="0"/>
      <dgm:spPr/>
    </dgm:pt>
    <dgm:pt modelId="{F4A0E112-A33E-4366-9FCB-5DB51FC6B566}" type="pres">
      <dgm:prSet presAssocID="{C7D2A39E-75E6-49C1-8182-D04563B2B4BA}" presName="linNode" presStyleCnt="0"/>
      <dgm:spPr/>
    </dgm:pt>
    <dgm:pt modelId="{7FE2FB4E-351B-4FC9-81CE-D54B49FDAA8A}" type="pres">
      <dgm:prSet presAssocID="{C7D2A39E-75E6-49C1-8182-D04563B2B4BA}" presName="parentText" presStyleLbl="node1" presStyleIdx="3" presStyleCnt="4" custScaleX="163647">
        <dgm:presLayoutVars>
          <dgm:chMax val="1"/>
          <dgm:bulletEnabled val="1"/>
        </dgm:presLayoutVars>
      </dgm:prSet>
      <dgm:spPr/>
    </dgm:pt>
    <dgm:pt modelId="{ED655C2D-4E68-4619-8633-4656DB8AD86E}" type="pres">
      <dgm:prSet presAssocID="{C7D2A39E-75E6-49C1-8182-D04563B2B4BA}" presName="descendantText" presStyleLbl="alignAccFollowNode1" presStyleIdx="3" presStyleCnt="4">
        <dgm:presLayoutVars>
          <dgm:bulletEnabled val="1"/>
        </dgm:presLayoutVars>
      </dgm:prSet>
      <dgm:spPr/>
    </dgm:pt>
  </dgm:ptLst>
  <dgm:cxnLst>
    <dgm:cxn modelId="{3558F107-2C40-4C08-98B4-E4D111C44FDC}" type="presOf" srcId="{6F0906DF-028B-49ED-B914-A0D93025B14A}" destId="{85B6AB41-F1BD-4EFE-9B55-30551787089A}" srcOrd="0" destOrd="0" presId="urn:microsoft.com/office/officeart/2005/8/layout/vList5"/>
    <dgm:cxn modelId="{7AAD0F16-63AF-4E57-B497-853DF677F253}" type="presOf" srcId="{C7D2A39E-75E6-49C1-8182-D04563B2B4BA}" destId="{7FE2FB4E-351B-4FC9-81CE-D54B49FDAA8A}" srcOrd="0" destOrd="0" presId="urn:microsoft.com/office/officeart/2005/8/layout/vList5"/>
    <dgm:cxn modelId="{AEF4BE37-DE99-4BD4-BFB5-BBC409494C7F}" srcId="{238248AA-98B4-4FF3-BB0D-3D47D6376884}" destId="{C7D2A39E-75E6-49C1-8182-D04563B2B4BA}" srcOrd="3" destOrd="0" parTransId="{C9B8C852-DE48-4CA8-BC35-8DAB44DCC1ED}" sibTransId="{8F318DF8-BB67-4996-8B53-10A48F4F95AC}"/>
    <dgm:cxn modelId="{37C1975C-4DCC-4F1C-A129-4CFE76AB00C4}" type="presOf" srcId="{F9B7B964-96FD-49B3-A85F-938A79DC73BF}" destId="{39FFDB9A-AE67-4D0E-9A2B-0F72FE151AC9}" srcOrd="0" destOrd="0" presId="urn:microsoft.com/office/officeart/2005/8/layout/vList5"/>
    <dgm:cxn modelId="{4FCA1A42-F1D8-46AF-8F04-74CC72DAB3C4}" type="presOf" srcId="{6CCF0B4C-53BA-4363-8457-22E2487818D3}" destId="{ED655C2D-4E68-4619-8633-4656DB8AD86E}" srcOrd="0" destOrd="0" presId="urn:microsoft.com/office/officeart/2005/8/layout/vList5"/>
    <dgm:cxn modelId="{89523B43-E069-4A4F-900F-C65B23A8CA2B}" srcId="{238248AA-98B4-4FF3-BB0D-3D47D6376884}" destId="{6F0906DF-028B-49ED-B914-A0D93025B14A}" srcOrd="1" destOrd="0" parTransId="{168057C1-C448-4196-B157-B11FFC736DE6}" sibTransId="{DAF719B5-E605-4902-8C8B-CEC331F43881}"/>
    <dgm:cxn modelId="{208BDF43-B649-4C2A-A5CC-268DB772CC28}" srcId="{238248AA-98B4-4FF3-BB0D-3D47D6376884}" destId="{DF2E0EE8-6861-4102-BCD7-9B09DC2B90FA}" srcOrd="2" destOrd="0" parTransId="{6A871727-4206-448F-97E1-5406E9587264}" sibTransId="{A493BDAA-3AD8-4E7E-ACF2-962F139F47CD}"/>
    <dgm:cxn modelId="{14192E46-BE1B-45FD-BDCA-C9E69D47BCF1}" srcId="{C7D2A39E-75E6-49C1-8182-D04563B2B4BA}" destId="{6CCF0B4C-53BA-4363-8457-22E2487818D3}" srcOrd="0" destOrd="0" parTransId="{2586DA3C-D457-4704-9457-D616D06DFBC5}" sibTransId="{00B0C88F-46F6-4144-A833-DC4D08458026}"/>
    <dgm:cxn modelId="{13D7D349-9E63-494F-B6FC-A028EE9C3489}" type="presOf" srcId="{F5C59A3E-1DC8-4D37-94A0-73ED04FE1C2C}" destId="{2318226B-59B0-4517-BF49-DB70561E1412}" srcOrd="0" destOrd="0" presId="urn:microsoft.com/office/officeart/2005/8/layout/vList5"/>
    <dgm:cxn modelId="{177CC292-B901-43A1-A494-A8C59AC5F09B}" type="presOf" srcId="{DF2E0EE8-6861-4102-BCD7-9B09DC2B90FA}" destId="{1C28BD87-F848-4DDB-BB35-4DB27CF856D6}" srcOrd="0" destOrd="0" presId="urn:microsoft.com/office/officeart/2005/8/layout/vList5"/>
    <dgm:cxn modelId="{90BA02AB-C544-46A7-84D0-673C89712536}" type="presOf" srcId="{238248AA-98B4-4FF3-BB0D-3D47D6376884}" destId="{9FAC62D1-3751-48FF-9E34-887E62BC99EB}" srcOrd="0" destOrd="0" presId="urn:microsoft.com/office/officeart/2005/8/layout/vList5"/>
    <dgm:cxn modelId="{ADF7BAAE-A066-49A5-AF2A-7BE4A997AE2C}" srcId="{5B12743A-09B6-457F-B034-34F73CC0DED7}" destId="{26234A20-0BF0-4F42-AAE6-0D6DAA5DC866}" srcOrd="0" destOrd="0" parTransId="{726BA55B-13D2-4D33-AF92-A325DBBD88A4}" sibTransId="{14F839FF-A375-4470-A4EC-440C0B4788AA}"/>
    <dgm:cxn modelId="{7C3783BF-E406-45B6-862D-E7FBC545B0E6}" srcId="{DF2E0EE8-6861-4102-BCD7-9B09DC2B90FA}" destId="{F9B7B964-96FD-49B3-A85F-938A79DC73BF}" srcOrd="0" destOrd="0" parTransId="{DD76B9A2-E1BA-4BFA-B944-32B1DA95302B}" sibTransId="{D9DEDD38-410B-4CAF-9CD0-087D8F8EF33D}"/>
    <dgm:cxn modelId="{B29A1BCD-27F4-4E02-8A1C-D7683D6D746D}" srcId="{6F0906DF-028B-49ED-B914-A0D93025B14A}" destId="{F5C59A3E-1DC8-4D37-94A0-73ED04FE1C2C}" srcOrd="0" destOrd="0" parTransId="{A572A437-4D83-449A-849D-86C6D3BC5107}" sibTransId="{CAD94C88-9674-43D4-AE89-8A856235F7F5}"/>
    <dgm:cxn modelId="{6971D1D4-9537-40A3-96DF-07D6B92BA07D}" type="presOf" srcId="{26234A20-0BF0-4F42-AAE6-0D6DAA5DC866}" destId="{1BE0CBEB-7A42-44EA-B6EE-5F5880A90124}" srcOrd="0" destOrd="0" presId="urn:microsoft.com/office/officeart/2005/8/layout/vList5"/>
    <dgm:cxn modelId="{544FEFD4-5D9C-40EA-8F64-D94D36306C7B}" type="presOf" srcId="{5B12743A-09B6-457F-B034-34F73CC0DED7}" destId="{3AFE8B23-D421-42BB-935F-C2131B2A3D08}" srcOrd="0" destOrd="0" presId="urn:microsoft.com/office/officeart/2005/8/layout/vList5"/>
    <dgm:cxn modelId="{5249FFE7-6F6D-475A-9B8A-C79768828B41}" srcId="{238248AA-98B4-4FF3-BB0D-3D47D6376884}" destId="{5B12743A-09B6-457F-B034-34F73CC0DED7}" srcOrd="0" destOrd="0" parTransId="{E34CA689-38E0-4752-B1D6-80C01BE84496}" sibTransId="{977DF854-F00A-453C-BDA5-FF5B551FFAE9}"/>
    <dgm:cxn modelId="{DE6E9A18-B3F6-47AA-88BC-E3C64028BC9F}" type="presParOf" srcId="{9FAC62D1-3751-48FF-9E34-887E62BC99EB}" destId="{EACB295B-1073-4902-BB13-4671A672B05F}" srcOrd="0" destOrd="0" presId="urn:microsoft.com/office/officeart/2005/8/layout/vList5"/>
    <dgm:cxn modelId="{4B124476-114F-4351-B324-911E0D089521}" type="presParOf" srcId="{EACB295B-1073-4902-BB13-4671A672B05F}" destId="{3AFE8B23-D421-42BB-935F-C2131B2A3D08}" srcOrd="0" destOrd="0" presId="urn:microsoft.com/office/officeart/2005/8/layout/vList5"/>
    <dgm:cxn modelId="{8BA144FA-14B1-4D85-9FDA-20D1D270CF75}" type="presParOf" srcId="{EACB295B-1073-4902-BB13-4671A672B05F}" destId="{1BE0CBEB-7A42-44EA-B6EE-5F5880A90124}" srcOrd="1" destOrd="0" presId="urn:microsoft.com/office/officeart/2005/8/layout/vList5"/>
    <dgm:cxn modelId="{A8725F69-E7C6-41AB-9B2B-8F78C16398FF}" type="presParOf" srcId="{9FAC62D1-3751-48FF-9E34-887E62BC99EB}" destId="{EEE2AC92-B710-4705-B2E9-F8347816C358}" srcOrd="1" destOrd="0" presId="urn:microsoft.com/office/officeart/2005/8/layout/vList5"/>
    <dgm:cxn modelId="{746ED3F6-FF18-4C47-8BF0-25E713497DEA}" type="presParOf" srcId="{9FAC62D1-3751-48FF-9E34-887E62BC99EB}" destId="{F1BC285A-39F2-4876-AB3C-320E98E23053}" srcOrd="2" destOrd="0" presId="urn:microsoft.com/office/officeart/2005/8/layout/vList5"/>
    <dgm:cxn modelId="{FCF2A45E-5015-4B5A-9B92-EB4242962D5C}" type="presParOf" srcId="{F1BC285A-39F2-4876-AB3C-320E98E23053}" destId="{85B6AB41-F1BD-4EFE-9B55-30551787089A}" srcOrd="0" destOrd="0" presId="urn:microsoft.com/office/officeart/2005/8/layout/vList5"/>
    <dgm:cxn modelId="{590D111D-C37D-4CC4-996B-51F18C557513}" type="presParOf" srcId="{F1BC285A-39F2-4876-AB3C-320E98E23053}" destId="{2318226B-59B0-4517-BF49-DB70561E1412}" srcOrd="1" destOrd="0" presId="urn:microsoft.com/office/officeart/2005/8/layout/vList5"/>
    <dgm:cxn modelId="{120D0F21-CE45-4FA9-8E48-E746592741AD}" type="presParOf" srcId="{9FAC62D1-3751-48FF-9E34-887E62BC99EB}" destId="{017338C1-4FAD-4CB1-8220-077CBBF8262B}" srcOrd="3" destOrd="0" presId="urn:microsoft.com/office/officeart/2005/8/layout/vList5"/>
    <dgm:cxn modelId="{C86E8C95-E435-480B-ABEA-DB6F08012F7E}" type="presParOf" srcId="{9FAC62D1-3751-48FF-9E34-887E62BC99EB}" destId="{55BFCD6B-D43C-47C8-9BEF-199AFA168D76}" srcOrd="4" destOrd="0" presId="urn:microsoft.com/office/officeart/2005/8/layout/vList5"/>
    <dgm:cxn modelId="{58DB7DF1-0CA1-4BFA-9EB7-BFD851C57769}" type="presParOf" srcId="{55BFCD6B-D43C-47C8-9BEF-199AFA168D76}" destId="{1C28BD87-F848-4DDB-BB35-4DB27CF856D6}" srcOrd="0" destOrd="0" presId="urn:microsoft.com/office/officeart/2005/8/layout/vList5"/>
    <dgm:cxn modelId="{5884FA98-09EB-4ED9-BDE3-A2C1AB501D8E}" type="presParOf" srcId="{55BFCD6B-D43C-47C8-9BEF-199AFA168D76}" destId="{39FFDB9A-AE67-4D0E-9A2B-0F72FE151AC9}" srcOrd="1" destOrd="0" presId="urn:microsoft.com/office/officeart/2005/8/layout/vList5"/>
    <dgm:cxn modelId="{8C6FA54E-73A4-4F3A-97FD-D58C8398400D}" type="presParOf" srcId="{9FAC62D1-3751-48FF-9E34-887E62BC99EB}" destId="{7821AD9C-CBA1-4264-BFFD-AABBF0E8D188}" srcOrd="5" destOrd="0" presId="urn:microsoft.com/office/officeart/2005/8/layout/vList5"/>
    <dgm:cxn modelId="{B4F739DD-4AA9-404B-B60F-96E9E6C46C54}" type="presParOf" srcId="{9FAC62D1-3751-48FF-9E34-887E62BC99EB}" destId="{F4A0E112-A33E-4366-9FCB-5DB51FC6B566}" srcOrd="6" destOrd="0" presId="urn:microsoft.com/office/officeart/2005/8/layout/vList5"/>
    <dgm:cxn modelId="{9EC36E07-ACA6-436C-8814-058AAC51E7B7}" type="presParOf" srcId="{F4A0E112-A33E-4366-9FCB-5DB51FC6B566}" destId="{7FE2FB4E-351B-4FC9-81CE-D54B49FDAA8A}" srcOrd="0" destOrd="0" presId="urn:microsoft.com/office/officeart/2005/8/layout/vList5"/>
    <dgm:cxn modelId="{A150F2D8-9D99-4C73-9FD6-C3A2ACD1790C}" type="presParOf" srcId="{F4A0E112-A33E-4366-9FCB-5DB51FC6B566}" destId="{ED655C2D-4E68-4619-8633-4656DB8AD86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2ED04F-B65E-4F10-A7F1-E35A65C005D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1A5F9CA-C3B4-4C71-8A63-C5070C1A8056}">
      <dgm:prSet/>
      <dgm:spPr>
        <a:solidFill>
          <a:schemeClr val="accent1"/>
        </a:solidFill>
      </dgm:spPr>
      <dgm:t>
        <a:bodyPr/>
        <a:lstStyle/>
        <a:p>
          <a:pPr algn="ctr"/>
          <a:r>
            <a:rPr lang="en-US" b="1" u="sng" dirty="0">
              <a:latin typeface="Times New Roman" panose="02020603050405020304" pitchFamily="18" charset="0"/>
              <a:cs typeface="Times New Roman" panose="02020603050405020304" pitchFamily="18" charset="0"/>
            </a:rPr>
            <a:t>$42k Base Salary</a:t>
          </a:r>
        </a:p>
      </dgm:t>
    </dgm:pt>
    <dgm:pt modelId="{75FBA5CC-4A31-4BB3-8356-F28DFAED8162}" type="parTrans" cxnId="{F7102E74-4653-43F1-AB57-EBE42609B419}">
      <dgm:prSet/>
      <dgm:spPr/>
      <dgm:t>
        <a:bodyPr/>
        <a:lstStyle/>
        <a:p>
          <a:endParaRPr lang="en-US"/>
        </a:p>
      </dgm:t>
    </dgm:pt>
    <dgm:pt modelId="{B41B90A9-CD50-4B78-9211-06D95697B661}" type="sibTrans" cxnId="{F7102E74-4653-43F1-AB57-EBE42609B419}">
      <dgm:prSet/>
      <dgm:spPr/>
      <dgm:t>
        <a:bodyPr/>
        <a:lstStyle/>
        <a:p>
          <a:endParaRPr lang="en-US"/>
        </a:p>
      </dgm:t>
    </dgm:pt>
    <dgm:pt modelId="{009FA7A8-CCB1-410C-A48D-22783C777185}">
      <dgm:prSet/>
      <dgm:spPr/>
      <dgm:t>
        <a:bodyPr/>
        <a:lstStyle/>
        <a:p>
          <a:r>
            <a:rPr lang="en-US" dirty="0">
              <a:latin typeface="Times New Roman" panose="02020603050405020304" pitchFamily="18" charset="0"/>
              <a:cs typeface="Times New Roman" panose="02020603050405020304" pitchFamily="18" charset="0"/>
            </a:rPr>
            <a:t>Base Salary		$3.2M</a:t>
          </a:r>
        </a:p>
      </dgm:t>
    </dgm:pt>
    <dgm:pt modelId="{C5CBA472-7590-45E0-9B2B-1885D68877A3}" type="parTrans" cxnId="{7779739F-693C-4A0C-B43F-BEFDFEE06C95}">
      <dgm:prSet/>
      <dgm:spPr/>
      <dgm:t>
        <a:bodyPr/>
        <a:lstStyle/>
        <a:p>
          <a:endParaRPr lang="en-US"/>
        </a:p>
      </dgm:t>
    </dgm:pt>
    <dgm:pt modelId="{02464608-236F-4DB9-93BC-C227DFD0921D}" type="sibTrans" cxnId="{7779739F-693C-4A0C-B43F-BEFDFEE06C95}">
      <dgm:prSet/>
      <dgm:spPr/>
      <dgm:t>
        <a:bodyPr/>
        <a:lstStyle/>
        <a:p>
          <a:endParaRPr lang="en-US"/>
        </a:p>
      </dgm:t>
    </dgm:pt>
    <dgm:pt modelId="{FED6A4A6-35A0-445A-A110-ADFDF0E88D59}">
      <dgm:prSet/>
      <dgm:spPr/>
      <dgm:t>
        <a:bodyPr/>
        <a:lstStyle/>
        <a:p>
          <a:r>
            <a:rPr lang="en-US" dirty="0">
              <a:latin typeface="Times New Roman" panose="02020603050405020304" pitchFamily="18" charset="0"/>
              <a:cs typeface="Times New Roman" panose="02020603050405020304" pitchFamily="18" charset="0"/>
            </a:rPr>
            <a:t>Other Compensation	$269K</a:t>
          </a:r>
        </a:p>
      </dgm:t>
    </dgm:pt>
    <dgm:pt modelId="{ABECE747-C60E-47E6-B964-DD426D01AFAD}" type="parTrans" cxnId="{1C6562B9-227D-4535-910E-D05D44B7A026}">
      <dgm:prSet/>
      <dgm:spPr/>
      <dgm:t>
        <a:bodyPr/>
        <a:lstStyle/>
        <a:p>
          <a:endParaRPr lang="en-US"/>
        </a:p>
      </dgm:t>
    </dgm:pt>
    <dgm:pt modelId="{D5FB18C2-21B6-467D-A421-62EA642085F7}" type="sibTrans" cxnId="{1C6562B9-227D-4535-910E-D05D44B7A026}">
      <dgm:prSet/>
      <dgm:spPr/>
      <dgm:t>
        <a:bodyPr/>
        <a:lstStyle/>
        <a:p>
          <a:endParaRPr lang="en-US"/>
        </a:p>
      </dgm:t>
    </dgm:pt>
    <dgm:pt modelId="{6C67295C-D00A-4FF3-B9E5-9ADD3A9E90E3}">
      <dgm:prSet/>
      <dgm:spPr>
        <a:solidFill>
          <a:schemeClr val="accent1"/>
        </a:solidFill>
      </dgm:spPr>
      <dgm:t>
        <a:bodyPr/>
        <a:lstStyle/>
        <a:p>
          <a:pPr algn="ctr"/>
          <a:r>
            <a:rPr lang="en-US" b="1" dirty="0">
              <a:latin typeface="Times New Roman" panose="02020603050405020304" pitchFamily="18" charset="0"/>
              <a:cs typeface="Times New Roman" panose="02020603050405020304" pitchFamily="18" charset="0"/>
            </a:rPr>
            <a:t>Subtotal Cost	$4.2M</a:t>
          </a:r>
        </a:p>
      </dgm:t>
    </dgm:pt>
    <dgm:pt modelId="{9AFCBB0B-A457-47DD-961E-38F77F2BFD47}" type="parTrans" cxnId="{3C7D7D52-11A4-435A-BCE4-3CD5C84C6CCA}">
      <dgm:prSet/>
      <dgm:spPr/>
      <dgm:t>
        <a:bodyPr/>
        <a:lstStyle/>
        <a:p>
          <a:endParaRPr lang="en-US"/>
        </a:p>
      </dgm:t>
    </dgm:pt>
    <dgm:pt modelId="{B75BADCF-1F02-490B-ADC1-A4D2D694061E}" type="sibTrans" cxnId="{3C7D7D52-11A4-435A-BCE4-3CD5C84C6CCA}">
      <dgm:prSet/>
      <dgm:spPr/>
      <dgm:t>
        <a:bodyPr/>
        <a:lstStyle/>
        <a:p>
          <a:endParaRPr lang="en-US"/>
        </a:p>
      </dgm:t>
    </dgm:pt>
    <dgm:pt modelId="{5F86696B-2744-4919-8EFC-C829FDC692E7}">
      <dgm:prSet/>
      <dgm:spPr/>
      <dgm:t>
        <a:bodyPr/>
        <a:lstStyle/>
        <a:p>
          <a:r>
            <a:rPr lang="en-US" dirty="0">
              <a:latin typeface="Times New Roman" panose="02020603050405020304" pitchFamily="18" charset="0"/>
              <a:cs typeface="Times New Roman" panose="02020603050405020304" pitchFamily="18" charset="0"/>
            </a:rPr>
            <a:t>Benefits		$1.5M</a:t>
          </a:r>
        </a:p>
      </dgm:t>
    </dgm:pt>
    <dgm:pt modelId="{DB918F81-3845-4010-941A-67890263F97F}" type="parTrans" cxnId="{A950F705-316C-4A56-B7B5-DEDE06668F18}">
      <dgm:prSet/>
      <dgm:spPr/>
      <dgm:t>
        <a:bodyPr/>
        <a:lstStyle/>
        <a:p>
          <a:endParaRPr lang="en-US"/>
        </a:p>
      </dgm:t>
    </dgm:pt>
    <dgm:pt modelId="{D6F676B5-C461-49BD-945D-03C1AB4575BF}" type="sibTrans" cxnId="{A950F705-316C-4A56-B7B5-DEDE06668F18}">
      <dgm:prSet/>
      <dgm:spPr/>
      <dgm:t>
        <a:bodyPr/>
        <a:lstStyle/>
        <a:p>
          <a:endParaRPr lang="en-US"/>
        </a:p>
      </dgm:t>
    </dgm:pt>
    <dgm:pt modelId="{E882789F-93B6-417A-B9F6-685B21AA6513}">
      <dgm:prSet/>
      <dgm:spPr/>
      <dgm:t>
        <a:bodyPr/>
        <a:lstStyle/>
        <a:p>
          <a:r>
            <a:rPr lang="en-US" dirty="0">
              <a:latin typeface="Times New Roman" panose="02020603050405020304" pitchFamily="18" charset="0"/>
              <a:cs typeface="Times New Roman" panose="02020603050405020304" pitchFamily="18" charset="0"/>
            </a:rPr>
            <a:t>ShotSpotter Savings	($700K)</a:t>
          </a:r>
        </a:p>
      </dgm:t>
    </dgm:pt>
    <dgm:pt modelId="{AFDE4CE4-8595-4591-8FC5-C24141A0290E}" type="parTrans" cxnId="{5385B6D4-7F9C-4190-AEA4-35E1CF8C7E67}">
      <dgm:prSet/>
      <dgm:spPr/>
      <dgm:t>
        <a:bodyPr/>
        <a:lstStyle/>
        <a:p>
          <a:endParaRPr lang="en-US"/>
        </a:p>
      </dgm:t>
    </dgm:pt>
    <dgm:pt modelId="{2CCBD1F3-8756-42D3-A849-A3A9EF170261}" type="sibTrans" cxnId="{5385B6D4-7F9C-4190-AEA4-35E1CF8C7E67}">
      <dgm:prSet/>
      <dgm:spPr/>
      <dgm:t>
        <a:bodyPr/>
        <a:lstStyle/>
        <a:p>
          <a:endParaRPr lang="en-US"/>
        </a:p>
      </dgm:t>
    </dgm:pt>
    <dgm:pt modelId="{8FA6B33E-5546-4A45-B75F-0354140DF00B}" type="pres">
      <dgm:prSet presAssocID="{CB2ED04F-B65E-4F10-A7F1-E35A65C005D4}" presName="linear" presStyleCnt="0">
        <dgm:presLayoutVars>
          <dgm:animLvl val="lvl"/>
          <dgm:resizeHandles val="exact"/>
        </dgm:presLayoutVars>
      </dgm:prSet>
      <dgm:spPr/>
    </dgm:pt>
    <dgm:pt modelId="{3EA7B3B2-AB25-4EA8-881E-727E89865C49}" type="pres">
      <dgm:prSet presAssocID="{31A5F9CA-C3B4-4C71-8A63-C5070C1A8056}" presName="parentText" presStyleLbl="node1" presStyleIdx="0" presStyleCnt="2" custLinFactNeighborY="-2935">
        <dgm:presLayoutVars>
          <dgm:chMax val="0"/>
          <dgm:bulletEnabled val="1"/>
        </dgm:presLayoutVars>
      </dgm:prSet>
      <dgm:spPr/>
    </dgm:pt>
    <dgm:pt modelId="{21DBAAEB-A53E-4855-AA08-1D68D6420D03}" type="pres">
      <dgm:prSet presAssocID="{31A5F9CA-C3B4-4C71-8A63-C5070C1A8056}" presName="childText" presStyleLbl="revTx" presStyleIdx="0" presStyleCnt="1">
        <dgm:presLayoutVars>
          <dgm:bulletEnabled val="1"/>
        </dgm:presLayoutVars>
      </dgm:prSet>
      <dgm:spPr/>
    </dgm:pt>
    <dgm:pt modelId="{198923FE-D786-4028-A86E-EA751798D22C}" type="pres">
      <dgm:prSet presAssocID="{6C67295C-D00A-4FF3-B9E5-9ADD3A9E90E3}" presName="parentText" presStyleLbl="node1" presStyleIdx="1" presStyleCnt="2">
        <dgm:presLayoutVars>
          <dgm:chMax val="0"/>
          <dgm:bulletEnabled val="1"/>
        </dgm:presLayoutVars>
      </dgm:prSet>
      <dgm:spPr/>
    </dgm:pt>
  </dgm:ptLst>
  <dgm:cxnLst>
    <dgm:cxn modelId="{A950F705-316C-4A56-B7B5-DEDE06668F18}" srcId="{31A5F9CA-C3B4-4C71-8A63-C5070C1A8056}" destId="{5F86696B-2744-4919-8EFC-C829FDC692E7}" srcOrd="1" destOrd="0" parTransId="{DB918F81-3845-4010-941A-67890263F97F}" sibTransId="{D6F676B5-C461-49BD-945D-03C1AB4575BF}"/>
    <dgm:cxn modelId="{EBFF1313-4F61-4049-816A-E115C379DD37}" type="presOf" srcId="{5F86696B-2744-4919-8EFC-C829FDC692E7}" destId="{21DBAAEB-A53E-4855-AA08-1D68D6420D03}" srcOrd="0" destOrd="1" presId="urn:microsoft.com/office/officeart/2005/8/layout/vList2"/>
    <dgm:cxn modelId="{0DE0B749-3789-4BE3-BF43-5AFE7119F0B2}" type="presOf" srcId="{E882789F-93B6-417A-B9F6-685B21AA6513}" destId="{21DBAAEB-A53E-4855-AA08-1D68D6420D03}" srcOrd="0" destOrd="3" presId="urn:microsoft.com/office/officeart/2005/8/layout/vList2"/>
    <dgm:cxn modelId="{3C7D7D52-11A4-435A-BCE4-3CD5C84C6CCA}" srcId="{CB2ED04F-B65E-4F10-A7F1-E35A65C005D4}" destId="{6C67295C-D00A-4FF3-B9E5-9ADD3A9E90E3}" srcOrd="1" destOrd="0" parTransId="{9AFCBB0B-A457-47DD-961E-38F77F2BFD47}" sibTransId="{B75BADCF-1F02-490B-ADC1-A4D2D694061E}"/>
    <dgm:cxn modelId="{F7102E74-4653-43F1-AB57-EBE42609B419}" srcId="{CB2ED04F-B65E-4F10-A7F1-E35A65C005D4}" destId="{31A5F9CA-C3B4-4C71-8A63-C5070C1A8056}" srcOrd="0" destOrd="0" parTransId="{75FBA5CC-4A31-4BB3-8356-F28DFAED8162}" sibTransId="{B41B90A9-CD50-4B78-9211-06D95697B661}"/>
    <dgm:cxn modelId="{144FC18D-7747-44B4-A1AB-700287B766A8}" type="presOf" srcId="{6C67295C-D00A-4FF3-B9E5-9ADD3A9E90E3}" destId="{198923FE-D786-4028-A86E-EA751798D22C}" srcOrd="0" destOrd="0" presId="urn:microsoft.com/office/officeart/2005/8/layout/vList2"/>
    <dgm:cxn modelId="{7779739F-693C-4A0C-B43F-BEFDFEE06C95}" srcId="{31A5F9CA-C3B4-4C71-8A63-C5070C1A8056}" destId="{009FA7A8-CCB1-410C-A48D-22783C777185}" srcOrd="0" destOrd="0" parTransId="{C5CBA472-7590-45E0-9B2B-1885D68877A3}" sibTransId="{02464608-236F-4DB9-93BC-C227DFD0921D}"/>
    <dgm:cxn modelId="{1C6562B9-227D-4535-910E-D05D44B7A026}" srcId="{31A5F9CA-C3B4-4C71-8A63-C5070C1A8056}" destId="{FED6A4A6-35A0-445A-A110-ADFDF0E88D59}" srcOrd="2" destOrd="0" parTransId="{ABECE747-C60E-47E6-B964-DD426D01AFAD}" sibTransId="{D5FB18C2-21B6-467D-A421-62EA642085F7}"/>
    <dgm:cxn modelId="{C7068FC7-060B-437B-BB9F-E188BC5E5D1A}" type="presOf" srcId="{009FA7A8-CCB1-410C-A48D-22783C777185}" destId="{21DBAAEB-A53E-4855-AA08-1D68D6420D03}" srcOrd="0" destOrd="0" presId="urn:microsoft.com/office/officeart/2005/8/layout/vList2"/>
    <dgm:cxn modelId="{5385B6D4-7F9C-4190-AEA4-35E1CF8C7E67}" srcId="{31A5F9CA-C3B4-4C71-8A63-C5070C1A8056}" destId="{E882789F-93B6-417A-B9F6-685B21AA6513}" srcOrd="3" destOrd="0" parTransId="{AFDE4CE4-8595-4591-8FC5-C24141A0290E}" sibTransId="{2CCBD1F3-8756-42D3-A849-A3A9EF170261}"/>
    <dgm:cxn modelId="{1DEA02DE-A5AB-420D-8702-75B50C810D9A}" type="presOf" srcId="{31A5F9CA-C3B4-4C71-8A63-C5070C1A8056}" destId="{3EA7B3B2-AB25-4EA8-881E-727E89865C49}" srcOrd="0" destOrd="0" presId="urn:microsoft.com/office/officeart/2005/8/layout/vList2"/>
    <dgm:cxn modelId="{BF6BC8E4-8FB3-4869-BF60-2D1125B287B7}" type="presOf" srcId="{FED6A4A6-35A0-445A-A110-ADFDF0E88D59}" destId="{21DBAAEB-A53E-4855-AA08-1D68D6420D03}" srcOrd="0" destOrd="2" presId="urn:microsoft.com/office/officeart/2005/8/layout/vList2"/>
    <dgm:cxn modelId="{A8A68EF5-437B-476C-857F-5F02C0600170}" type="presOf" srcId="{CB2ED04F-B65E-4F10-A7F1-E35A65C005D4}" destId="{8FA6B33E-5546-4A45-B75F-0354140DF00B}" srcOrd="0" destOrd="0" presId="urn:microsoft.com/office/officeart/2005/8/layout/vList2"/>
    <dgm:cxn modelId="{62C653DF-3264-4D2B-A322-F286A6720E9E}" type="presParOf" srcId="{8FA6B33E-5546-4A45-B75F-0354140DF00B}" destId="{3EA7B3B2-AB25-4EA8-881E-727E89865C49}" srcOrd="0" destOrd="0" presId="urn:microsoft.com/office/officeart/2005/8/layout/vList2"/>
    <dgm:cxn modelId="{6B9D1829-69D5-4B52-8FF5-9866EABD8759}" type="presParOf" srcId="{8FA6B33E-5546-4A45-B75F-0354140DF00B}" destId="{21DBAAEB-A53E-4855-AA08-1D68D6420D03}" srcOrd="1" destOrd="0" presId="urn:microsoft.com/office/officeart/2005/8/layout/vList2"/>
    <dgm:cxn modelId="{6373AD82-22CA-43B1-90B3-B110B2134416}" type="presParOf" srcId="{8FA6B33E-5546-4A45-B75F-0354140DF00B}" destId="{198923FE-D786-4028-A86E-EA751798D22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DF46FF-F158-4F58-84D5-982F293E4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823E7F-66E9-45AE-8A3E-F3F01DFC10CE}">
      <dgm:prSet custT="1"/>
      <dgm:spPr>
        <a:solidFill>
          <a:schemeClr val="accent1">
            <a:lumMod val="75000"/>
          </a:schemeClr>
        </a:solidFill>
      </dgm:spPr>
      <dgm:t>
        <a:bodyPr/>
        <a:lstStyle/>
        <a:p>
          <a:pPr algn="ctr"/>
          <a:r>
            <a:rPr lang="en-US" sz="3200" b="1" u="sng" dirty="0">
              <a:latin typeface="Times New Roman" panose="02020603050405020304" pitchFamily="18" charset="0"/>
              <a:cs typeface="Times New Roman" panose="02020603050405020304" pitchFamily="18" charset="0"/>
            </a:rPr>
            <a:t>$52k Proposed Base Salary</a:t>
          </a:r>
        </a:p>
      </dgm:t>
    </dgm:pt>
    <dgm:pt modelId="{C11CF85A-412A-4701-93AD-54B2479AB28B}" type="parTrans" cxnId="{B03A91CB-C164-4382-85E0-7CDCD17E1E50}">
      <dgm:prSet/>
      <dgm:spPr/>
      <dgm:t>
        <a:bodyPr/>
        <a:lstStyle/>
        <a:p>
          <a:endParaRPr lang="en-US"/>
        </a:p>
      </dgm:t>
    </dgm:pt>
    <dgm:pt modelId="{21B40A85-6C4A-4422-8907-988012CBE299}" type="sibTrans" cxnId="{B03A91CB-C164-4382-85E0-7CDCD17E1E50}">
      <dgm:prSet/>
      <dgm:spPr/>
      <dgm:t>
        <a:bodyPr/>
        <a:lstStyle/>
        <a:p>
          <a:endParaRPr lang="en-US"/>
        </a:p>
      </dgm:t>
    </dgm:pt>
    <dgm:pt modelId="{C33782C6-BD06-44FE-A8E9-FFF41074E61E}">
      <dgm:prSet custT="1"/>
      <dgm:spPr/>
      <dgm:t>
        <a:bodyPr/>
        <a:lstStyle/>
        <a:p>
          <a:r>
            <a:rPr lang="en-US" sz="2800" dirty="0">
              <a:latin typeface="Times New Roman" panose="02020603050405020304" pitchFamily="18" charset="0"/>
              <a:cs typeface="Times New Roman" panose="02020603050405020304" pitchFamily="18" charset="0"/>
            </a:rPr>
            <a:t>Base Salary		$3.9M</a:t>
          </a:r>
        </a:p>
      </dgm:t>
    </dgm:pt>
    <dgm:pt modelId="{55D4D16C-4A19-444E-BD13-38A3BF359D26}" type="parTrans" cxnId="{285B2C07-7697-42FA-B3E0-1841838D22D3}">
      <dgm:prSet/>
      <dgm:spPr/>
      <dgm:t>
        <a:bodyPr/>
        <a:lstStyle/>
        <a:p>
          <a:endParaRPr lang="en-US"/>
        </a:p>
      </dgm:t>
    </dgm:pt>
    <dgm:pt modelId="{9AE19E65-49E3-4F8D-8817-27BB172D50F3}" type="sibTrans" cxnId="{285B2C07-7697-42FA-B3E0-1841838D22D3}">
      <dgm:prSet/>
      <dgm:spPr/>
      <dgm:t>
        <a:bodyPr/>
        <a:lstStyle/>
        <a:p>
          <a:endParaRPr lang="en-US"/>
        </a:p>
      </dgm:t>
    </dgm:pt>
    <dgm:pt modelId="{47827902-A113-429F-980A-56653C57BABA}">
      <dgm:prSet custT="1"/>
      <dgm:spPr/>
      <dgm:t>
        <a:bodyPr/>
        <a:lstStyle/>
        <a:p>
          <a:r>
            <a:rPr lang="en-US" sz="2800" dirty="0">
              <a:latin typeface="Times New Roman" panose="02020603050405020304" pitchFamily="18" charset="0"/>
              <a:cs typeface="Times New Roman" panose="02020603050405020304" pitchFamily="18" charset="0"/>
            </a:rPr>
            <a:t>Other Compensation	$269K</a:t>
          </a:r>
        </a:p>
      </dgm:t>
    </dgm:pt>
    <dgm:pt modelId="{2BB952CC-F13A-416D-9402-4D087D6D8C27}" type="parTrans" cxnId="{B5D762F2-5630-41FC-83F9-06F52A26F164}">
      <dgm:prSet/>
      <dgm:spPr/>
      <dgm:t>
        <a:bodyPr/>
        <a:lstStyle/>
        <a:p>
          <a:endParaRPr lang="en-US"/>
        </a:p>
      </dgm:t>
    </dgm:pt>
    <dgm:pt modelId="{C3900E6C-9412-483C-9BA5-27218B4FD1B5}" type="sibTrans" cxnId="{B5D762F2-5630-41FC-83F9-06F52A26F164}">
      <dgm:prSet/>
      <dgm:spPr/>
      <dgm:t>
        <a:bodyPr/>
        <a:lstStyle/>
        <a:p>
          <a:endParaRPr lang="en-US"/>
        </a:p>
      </dgm:t>
    </dgm:pt>
    <dgm:pt modelId="{1D0D7ABC-A51D-40BC-9C66-6DA980AC808D}">
      <dgm:prSet custT="1"/>
      <dgm:spPr>
        <a:solidFill>
          <a:schemeClr val="accent1">
            <a:lumMod val="75000"/>
          </a:schemeClr>
        </a:solidFill>
      </dgm:spPr>
      <dgm:t>
        <a:bodyPr/>
        <a:lstStyle/>
        <a:p>
          <a:pPr algn="ctr"/>
          <a:r>
            <a:rPr lang="en-US" sz="3500" b="1" dirty="0">
              <a:latin typeface="Times New Roman" panose="02020603050405020304" pitchFamily="18" charset="0"/>
              <a:cs typeface="Times New Roman" panose="02020603050405020304" pitchFamily="18" charset="0"/>
            </a:rPr>
            <a:t>Subtotal Cost	$5.9M</a:t>
          </a:r>
        </a:p>
      </dgm:t>
    </dgm:pt>
    <dgm:pt modelId="{CDD6568A-8613-4C46-A900-34A077B8921F}" type="parTrans" cxnId="{A813FB03-35E1-44D5-B2C3-616DFBB7DFEB}">
      <dgm:prSet/>
      <dgm:spPr/>
      <dgm:t>
        <a:bodyPr/>
        <a:lstStyle/>
        <a:p>
          <a:endParaRPr lang="en-US"/>
        </a:p>
      </dgm:t>
    </dgm:pt>
    <dgm:pt modelId="{49F032F0-E733-4D4D-B2B0-C4CC0FAE26B3}" type="sibTrans" cxnId="{A813FB03-35E1-44D5-B2C3-616DFBB7DFEB}">
      <dgm:prSet/>
      <dgm:spPr/>
      <dgm:t>
        <a:bodyPr/>
        <a:lstStyle/>
        <a:p>
          <a:endParaRPr lang="en-US"/>
        </a:p>
      </dgm:t>
    </dgm:pt>
    <dgm:pt modelId="{40639E1F-A02E-41BE-9397-FEE943931902}">
      <dgm:prSet custT="1"/>
      <dgm:spPr/>
      <dgm:t>
        <a:bodyPr/>
        <a:lstStyle/>
        <a:p>
          <a:r>
            <a:rPr lang="en-US" sz="2800" dirty="0">
              <a:latin typeface="Times New Roman" panose="02020603050405020304" pitchFamily="18" charset="0"/>
              <a:cs typeface="Times New Roman" panose="02020603050405020304" pitchFamily="18" charset="0"/>
            </a:rPr>
            <a:t>Benefits		$2.1M</a:t>
          </a:r>
        </a:p>
      </dgm:t>
    </dgm:pt>
    <dgm:pt modelId="{1926600C-D028-47BF-A32F-B418107D6FB1}" type="parTrans" cxnId="{FF66F079-A66E-452C-84F4-79516E8B1692}">
      <dgm:prSet/>
      <dgm:spPr/>
      <dgm:t>
        <a:bodyPr/>
        <a:lstStyle/>
        <a:p>
          <a:endParaRPr lang="en-US"/>
        </a:p>
      </dgm:t>
    </dgm:pt>
    <dgm:pt modelId="{5A8267B9-793D-4F12-B43E-542A474C4AF5}" type="sibTrans" cxnId="{FF66F079-A66E-452C-84F4-79516E8B1692}">
      <dgm:prSet/>
      <dgm:spPr/>
      <dgm:t>
        <a:bodyPr/>
        <a:lstStyle/>
        <a:p>
          <a:endParaRPr lang="en-US"/>
        </a:p>
      </dgm:t>
    </dgm:pt>
    <dgm:pt modelId="{406EC699-8CC1-48A6-9179-04DE304CEE7B}">
      <dgm:prSet custT="1"/>
      <dgm:spPr/>
      <dgm:t>
        <a:bodyPr/>
        <a:lstStyle/>
        <a:p>
          <a:r>
            <a:rPr lang="en-US" sz="2800" dirty="0">
              <a:latin typeface="Times New Roman" panose="02020603050405020304" pitchFamily="18" charset="0"/>
              <a:cs typeface="Times New Roman" panose="02020603050405020304" pitchFamily="18" charset="0"/>
            </a:rPr>
            <a:t>$5K Incentive		$375K</a:t>
          </a:r>
        </a:p>
      </dgm:t>
    </dgm:pt>
    <dgm:pt modelId="{C160778E-EC64-4C55-BB54-928F6A2A1E8C}" type="parTrans" cxnId="{A8068EBC-0FE8-427C-88C8-7C5AB5A656D2}">
      <dgm:prSet/>
      <dgm:spPr/>
      <dgm:t>
        <a:bodyPr/>
        <a:lstStyle/>
        <a:p>
          <a:endParaRPr lang="en-US"/>
        </a:p>
      </dgm:t>
    </dgm:pt>
    <dgm:pt modelId="{563018AD-314D-4C81-8627-7AB41F1F70C2}" type="sibTrans" cxnId="{A8068EBC-0FE8-427C-88C8-7C5AB5A656D2}">
      <dgm:prSet/>
      <dgm:spPr/>
      <dgm:t>
        <a:bodyPr/>
        <a:lstStyle/>
        <a:p>
          <a:endParaRPr lang="en-US"/>
        </a:p>
      </dgm:t>
    </dgm:pt>
    <dgm:pt modelId="{C2A8D10F-BC67-49EF-BC58-B3A392138C9D}">
      <dgm:prSet custT="1"/>
      <dgm:spPr/>
      <dgm:t>
        <a:bodyPr/>
        <a:lstStyle/>
        <a:p>
          <a:r>
            <a:rPr lang="en-US" sz="2800" dirty="0">
              <a:latin typeface="Times New Roman" panose="02020603050405020304" pitchFamily="18" charset="0"/>
              <a:cs typeface="Times New Roman" panose="02020603050405020304" pitchFamily="18" charset="0"/>
            </a:rPr>
            <a:t>ShotSpotter		($700K)</a:t>
          </a:r>
        </a:p>
      </dgm:t>
    </dgm:pt>
    <dgm:pt modelId="{2946D8D4-CCC0-435D-B707-6D37FD94C4CA}" type="parTrans" cxnId="{642C9BE3-FC3B-4802-8A7C-5DE5C1BEC561}">
      <dgm:prSet/>
      <dgm:spPr/>
      <dgm:t>
        <a:bodyPr/>
        <a:lstStyle/>
        <a:p>
          <a:endParaRPr lang="en-US"/>
        </a:p>
      </dgm:t>
    </dgm:pt>
    <dgm:pt modelId="{7A93ACC9-20A3-42DA-9375-08316CCF1692}" type="sibTrans" cxnId="{642C9BE3-FC3B-4802-8A7C-5DE5C1BEC561}">
      <dgm:prSet/>
      <dgm:spPr/>
      <dgm:t>
        <a:bodyPr/>
        <a:lstStyle/>
        <a:p>
          <a:endParaRPr lang="en-US"/>
        </a:p>
      </dgm:t>
    </dgm:pt>
    <dgm:pt modelId="{52C55827-0D3C-40B8-9B5B-8F2107ADA853}" type="pres">
      <dgm:prSet presAssocID="{9FDF46FF-F158-4F58-84D5-982F293E46DC}" presName="linear" presStyleCnt="0">
        <dgm:presLayoutVars>
          <dgm:animLvl val="lvl"/>
          <dgm:resizeHandles val="exact"/>
        </dgm:presLayoutVars>
      </dgm:prSet>
      <dgm:spPr/>
    </dgm:pt>
    <dgm:pt modelId="{AD81A4D2-5174-4DD8-BE4A-90DB5C2B91C9}" type="pres">
      <dgm:prSet presAssocID="{E3823E7F-66E9-45AE-8A3E-F3F01DFC10CE}" presName="parentText" presStyleLbl="node1" presStyleIdx="0" presStyleCnt="2" custLinFactNeighborX="0" custLinFactNeighborY="-10613">
        <dgm:presLayoutVars>
          <dgm:chMax val="0"/>
          <dgm:bulletEnabled val="1"/>
        </dgm:presLayoutVars>
      </dgm:prSet>
      <dgm:spPr/>
    </dgm:pt>
    <dgm:pt modelId="{FF020BEE-DF3B-45B3-B4C1-03B4B701A7EE}" type="pres">
      <dgm:prSet presAssocID="{E3823E7F-66E9-45AE-8A3E-F3F01DFC10CE}" presName="childText" presStyleLbl="revTx" presStyleIdx="0" presStyleCnt="1">
        <dgm:presLayoutVars>
          <dgm:bulletEnabled val="1"/>
        </dgm:presLayoutVars>
      </dgm:prSet>
      <dgm:spPr/>
    </dgm:pt>
    <dgm:pt modelId="{E323104D-3EFF-4CAB-AEB9-5A2CAA8BFBD3}" type="pres">
      <dgm:prSet presAssocID="{1D0D7ABC-A51D-40BC-9C66-6DA980AC808D}" presName="parentText" presStyleLbl="node1" presStyleIdx="1" presStyleCnt="2">
        <dgm:presLayoutVars>
          <dgm:chMax val="0"/>
          <dgm:bulletEnabled val="1"/>
        </dgm:presLayoutVars>
      </dgm:prSet>
      <dgm:spPr/>
    </dgm:pt>
  </dgm:ptLst>
  <dgm:cxnLst>
    <dgm:cxn modelId="{A813FB03-35E1-44D5-B2C3-616DFBB7DFEB}" srcId="{9FDF46FF-F158-4F58-84D5-982F293E46DC}" destId="{1D0D7ABC-A51D-40BC-9C66-6DA980AC808D}" srcOrd="1" destOrd="0" parTransId="{CDD6568A-8613-4C46-A900-34A077B8921F}" sibTransId="{49F032F0-E733-4D4D-B2B0-C4CC0FAE26B3}"/>
    <dgm:cxn modelId="{285B2C07-7697-42FA-B3E0-1841838D22D3}" srcId="{E3823E7F-66E9-45AE-8A3E-F3F01DFC10CE}" destId="{C33782C6-BD06-44FE-A8E9-FFF41074E61E}" srcOrd="0" destOrd="0" parTransId="{55D4D16C-4A19-444E-BD13-38A3BF359D26}" sibTransId="{9AE19E65-49E3-4F8D-8817-27BB172D50F3}"/>
    <dgm:cxn modelId="{81C8BF12-887D-4E75-B1BA-9816CE11A08D}" type="presOf" srcId="{C33782C6-BD06-44FE-A8E9-FFF41074E61E}" destId="{FF020BEE-DF3B-45B3-B4C1-03B4B701A7EE}" srcOrd="0" destOrd="0" presId="urn:microsoft.com/office/officeart/2005/8/layout/vList2"/>
    <dgm:cxn modelId="{0C324025-C0FC-49DD-BD5E-ADC412548325}" type="presOf" srcId="{C2A8D10F-BC67-49EF-BC58-B3A392138C9D}" destId="{FF020BEE-DF3B-45B3-B4C1-03B4B701A7EE}" srcOrd="0" destOrd="4" presId="urn:microsoft.com/office/officeart/2005/8/layout/vList2"/>
    <dgm:cxn modelId="{A5847D45-2551-4108-91BB-BD6F48C2D4BC}" type="presOf" srcId="{47827902-A113-429F-980A-56653C57BABA}" destId="{FF020BEE-DF3B-45B3-B4C1-03B4B701A7EE}" srcOrd="0" destOrd="2" presId="urn:microsoft.com/office/officeart/2005/8/layout/vList2"/>
    <dgm:cxn modelId="{C16D4B73-A5BF-4A2D-B0D3-B7835DB67272}" type="presOf" srcId="{9FDF46FF-F158-4F58-84D5-982F293E46DC}" destId="{52C55827-0D3C-40B8-9B5B-8F2107ADA853}" srcOrd="0" destOrd="0" presId="urn:microsoft.com/office/officeart/2005/8/layout/vList2"/>
    <dgm:cxn modelId="{FF66F079-A66E-452C-84F4-79516E8B1692}" srcId="{E3823E7F-66E9-45AE-8A3E-F3F01DFC10CE}" destId="{40639E1F-A02E-41BE-9397-FEE943931902}" srcOrd="1" destOrd="0" parTransId="{1926600C-D028-47BF-A32F-B418107D6FB1}" sibTransId="{5A8267B9-793D-4F12-B43E-542A474C4AF5}"/>
    <dgm:cxn modelId="{7A23C680-F5E4-4CE0-93D3-99BDCA7B7154}" type="presOf" srcId="{406EC699-8CC1-48A6-9179-04DE304CEE7B}" destId="{FF020BEE-DF3B-45B3-B4C1-03B4B701A7EE}" srcOrd="0" destOrd="3" presId="urn:microsoft.com/office/officeart/2005/8/layout/vList2"/>
    <dgm:cxn modelId="{C72BEF89-71E8-49AE-B662-9111BF66F90D}" type="presOf" srcId="{1D0D7ABC-A51D-40BC-9C66-6DA980AC808D}" destId="{E323104D-3EFF-4CAB-AEB9-5A2CAA8BFBD3}" srcOrd="0" destOrd="0" presId="urn:microsoft.com/office/officeart/2005/8/layout/vList2"/>
    <dgm:cxn modelId="{F0B7E98C-8BA0-46DF-96F1-8E462310361A}" type="presOf" srcId="{E3823E7F-66E9-45AE-8A3E-F3F01DFC10CE}" destId="{AD81A4D2-5174-4DD8-BE4A-90DB5C2B91C9}" srcOrd="0" destOrd="0" presId="urn:microsoft.com/office/officeart/2005/8/layout/vList2"/>
    <dgm:cxn modelId="{A8068EBC-0FE8-427C-88C8-7C5AB5A656D2}" srcId="{E3823E7F-66E9-45AE-8A3E-F3F01DFC10CE}" destId="{406EC699-8CC1-48A6-9179-04DE304CEE7B}" srcOrd="3" destOrd="0" parTransId="{C160778E-EC64-4C55-BB54-928F6A2A1E8C}" sibTransId="{563018AD-314D-4C81-8627-7AB41F1F70C2}"/>
    <dgm:cxn modelId="{B03A91CB-C164-4382-85E0-7CDCD17E1E50}" srcId="{9FDF46FF-F158-4F58-84D5-982F293E46DC}" destId="{E3823E7F-66E9-45AE-8A3E-F3F01DFC10CE}" srcOrd="0" destOrd="0" parTransId="{C11CF85A-412A-4701-93AD-54B2479AB28B}" sibTransId="{21B40A85-6C4A-4422-8907-988012CBE299}"/>
    <dgm:cxn modelId="{642C9BE3-FC3B-4802-8A7C-5DE5C1BEC561}" srcId="{E3823E7F-66E9-45AE-8A3E-F3F01DFC10CE}" destId="{C2A8D10F-BC67-49EF-BC58-B3A392138C9D}" srcOrd="4" destOrd="0" parTransId="{2946D8D4-CCC0-435D-B707-6D37FD94C4CA}" sibTransId="{7A93ACC9-20A3-42DA-9375-08316CCF1692}"/>
    <dgm:cxn modelId="{B5D762F2-5630-41FC-83F9-06F52A26F164}" srcId="{E3823E7F-66E9-45AE-8A3E-F3F01DFC10CE}" destId="{47827902-A113-429F-980A-56653C57BABA}" srcOrd="2" destOrd="0" parTransId="{2BB952CC-F13A-416D-9402-4D087D6D8C27}" sibTransId="{C3900E6C-9412-483C-9BA5-27218B4FD1B5}"/>
    <dgm:cxn modelId="{D879EFF8-B3C5-4E41-89D6-A2374FC58D1A}" type="presOf" srcId="{40639E1F-A02E-41BE-9397-FEE943931902}" destId="{FF020BEE-DF3B-45B3-B4C1-03B4B701A7EE}" srcOrd="0" destOrd="1" presId="urn:microsoft.com/office/officeart/2005/8/layout/vList2"/>
    <dgm:cxn modelId="{C5AC6ED9-3F6A-49DE-BBE6-81DDBA540CBE}" type="presParOf" srcId="{52C55827-0D3C-40B8-9B5B-8F2107ADA853}" destId="{AD81A4D2-5174-4DD8-BE4A-90DB5C2B91C9}" srcOrd="0" destOrd="0" presId="urn:microsoft.com/office/officeart/2005/8/layout/vList2"/>
    <dgm:cxn modelId="{79D83659-DE56-4B75-B290-E117421D43F5}" type="presParOf" srcId="{52C55827-0D3C-40B8-9B5B-8F2107ADA853}" destId="{FF020BEE-DF3B-45B3-B4C1-03B4B701A7EE}" srcOrd="1" destOrd="0" presId="urn:microsoft.com/office/officeart/2005/8/layout/vList2"/>
    <dgm:cxn modelId="{07287C10-422A-4CBA-8843-C0455D73BE5D}" type="presParOf" srcId="{52C55827-0D3C-40B8-9B5B-8F2107ADA853}" destId="{E323104D-3EFF-4CAB-AEB9-5A2CAA8BFBD3}" srcOrd="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EF9B1-01E3-45FE-B6FE-C227F7DFF101}">
      <dsp:nvSpPr>
        <dsp:cNvPr id="0" name=""/>
        <dsp:cNvSpPr/>
      </dsp:nvSpPr>
      <dsp:spPr>
        <a:xfrm rot="5400000">
          <a:off x="4956044" y="-1756500"/>
          <a:ext cx="1477291" cy="5359708"/>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Classified Officers: 	  5,211                    </a:t>
          </a:r>
          <a:r>
            <a:rPr lang="en-US" sz="1400" kern="1200" dirty="0">
              <a:latin typeface="Times New Roman" panose="02020603050405020304" pitchFamily="18" charset="0"/>
              <a:cs typeface="Times New Roman" panose="02020603050405020304" pitchFamily="18" charset="0"/>
            </a:rPr>
            <a:t>(vs. 5,470 in 1998)</a:t>
          </a:r>
        </a:p>
        <a:p>
          <a:pPr marL="114300" lvl="1" indent="-114300" algn="l" defTabSz="622300">
            <a:lnSpc>
              <a:spcPct val="90000"/>
            </a:lnSpc>
            <a:spcBef>
              <a:spcPct val="0"/>
            </a:spcBef>
            <a:spcAft>
              <a:spcPct val="15000"/>
            </a:spcAft>
            <a:buChar char="•"/>
          </a:pPr>
          <a:endParaRPr lang="en-US" sz="1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Civilian Workforce:            880                          </a:t>
          </a:r>
          <a:r>
            <a:rPr lang="en-US" sz="1400" kern="1200" dirty="0">
              <a:latin typeface="Times New Roman" panose="02020603050405020304" pitchFamily="18" charset="0"/>
              <a:cs typeface="Times New Roman" panose="02020603050405020304" pitchFamily="18" charset="0"/>
            </a:rPr>
            <a:t>(vs. 1,738 in 2009)</a:t>
          </a:r>
        </a:p>
      </dsp:txBody>
      <dsp:txXfrm rot="-5400000">
        <a:off x="3014836" y="256823"/>
        <a:ext cx="5287593" cy="1333061"/>
      </dsp:txXfrm>
    </dsp:sp>
    <dsp:sp modelId="{C70A0371-77BE-4566-8A23-6D0CABBD0C40}">
      <dsp:nvSpPr>
        <dsp:cNvPr id="0" name=""/>
        <dsp:cNvSpPr/>
      </dsp:nvSpPr>
      <dsp:spPr>
        <a:xfrm>
          <a:off x="0" y="46"/>
          <a:ext cx="3014835" cy="184661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Current Staffing </a:t>
          </a:r>
          <a:r>
            <a:rPr lang="en-US" sz="2700" kern="1200" dirty="0"/>
            <a:t>:</a:t>
          </a:r>
        </a:p>
      </dsp:txBody>
      <dsp:txXfrm>
        <a:off x="90144" y="90190"/>
        <a:ext cx="2834547" cy="1666326"/>
      </dsp:txXfrm>
    </dsp:sp>
    <dsp:sp modelId="{00553263-00A4-40EB-846E-CBBD68D1B10F}">
      <dsp:nvSpPr>
        <dsp:cNvPr id="0" name=""/>
        <dsp:cNvSpPr/>
      </dsp:nvSpPr>
      <dsp:spPr>
        <a:xfrm rot="5400000">
          <a:off x="4889836" y="263562"/>
          <a:ext cx="1587940" cy="5359708"/>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FY2024		   5,204</a:t>
          </a: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FY2025		   5,386 </a:t>
          </a: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FY2028		   5,641</a:t>
          </a:r>
        </a:p>
        <a:p>
          <a:pPr marL="171450" lvl="1" indent="-171450" algn="l" defTabSz="800100">
            <a:lnSpc>
              <a:spcPct val="90000"/>
            </a:lnSpc>
            <a:spcBef>
              <a:spcPct val="0"/>
            </a:spcBef>
            <a:spcAft>
              <a:spcPct val="15000"/>
            </a:spcAft>
            <a:buFontTx/>
            <a:buNone/>
          </a:pPr>
          <a:r>
            <a:rPr lang="en-US" sz="1800" kern="1200" dirty="0">
              <a:latin typeface="Times New Roman" panose="02020603050405020304" pitchFamily="18" charset="0"/>
              <a:cs typeface="Times New Roman" panose="02020603050405020304" pitchFamily="18" charset="0"/>
            </a:rPr>
            <a:t>    *  Ideal Staffing: 6,500 to 7,000 </a:t>
          </a:r>
        </a:p>
      </dsp:txBody>
      <dsp:txXfrm rot="-5400000">
        <a:off x="3003953" y="2226963"/>
        <a:ext cx="5282191" cy="1432906"/>
      </dsp:txXfrm>
    </dsp:sp>
    <dsp:sp modelId="{E7187CF1-212D-44AE-A9B2-B00509F6D71D}">
      <dsp:nvSpPr>
        <dsp:cNvPr id="0" name=""/>
        <dsp:cNvSpPr/>
      </dsp:nvSpPr>
      <dsp:spPr>
        <a:xfrm>
          <a:off x="0" y="1938991"/>
          <a:ext cx="3014835" cy="184661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Projected Classified Officers</a:t>
          </a:r>
        </a:p>
        <a:p>
          <a:pPr marL="0" lvl="0" indent="0" algn="ctr"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 (5 cadet classes)</a:t>
          </a:r>
        </a:p>
      </dsp:txBody>
      <dsp:txXfrm>
        <a:off x="90144" y="2029135"/>
        <a:ext cx="2834547" cy="166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0A534-1D8D-445E-815D-1E0BF08848B2}">
      <dsp:nvSpPr>
        <dsp:cNvPr id="0" name=""/>
        <dsp:cNvSpPr/>
      </dsp:nvSpPr>
      <dsp:spPr>
        <a:xfrm>
          <a:off x="0" y="0"/>
          <a:ext cx="11203441" cy="1000350"/>
        </a:xfrm>
        <a:prstGeom prst="roundRect">
          <a:avLst/>
        </a:prstGeom>
        <a:solidFill>
          <a:srgbClr val="00206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latin typeface="Times New Roman" panose="02020603050405020304" pitchFamily="18" charset="0"/>
              <a:cs typeface="Times New Roman" panose="02020603050405020304" pitchFamily="18" charset="0"/>
            </a:rPr>
            <a:t>The HPD workforce has been steadily declining over the past 25 years, with a noticeable decrease in both classified officers and civilian staff. Despite a projected increase in classified officers by the end of FY2028, the department will still fall short of the ideal number of officers.</a:t>
          </a:r>
        </a:p>
      </dsp:txBody>
      <dsp:txXfrm>
        <a:off x="48833" y="48833"/>
        <a:ext cx="11105775" cy="902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663AC-6B90-45DE-9D16-46FCFA39CCA4}">
      <dsp:nvSpPr>
        <dsp:cNvPr id="0" name=""/>
        <dsp:cNvSpPr/>
      </dsp:nvSpPr>
      <dsp:spPr>
        <a:xfrm>
          <a:off x="1731322" y="661"/>
          <a:ext cx="7677866" cy="2676333"/>
        </a:xfrm>
        <a:prstGeom prst="rect">
          <a:avLst/>
        </a:prstGeom>
        <a:solidFill>
          <a:schemeClr val="accent3">
            <a:lumMod val="20000"/>
            <a:lumOff val="8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solidFill>
                <a:schemeClr val="tx1"/>
              </a:solidFill>
              <a:latin typeface="Times New Roman" panose="02020603050405020304" pitchFamily="18" charset="0"/>
              <a:cs typeface="Times New Roman" panose="02020603050405020304" pitchFamily="18" charset="0"/>
            </a:rPr>
            <a:t>Adding a 6</a:t>
          </a:r>
          <a:r>
            <a:rPr lang="en-US" sz="2400" kern="1200" baseline="30000" dirty="0">
              <a:solidFill>
                <a:schemeClr val="tx1"/>
              </a:solidFill>
              <a:latin typeface="Times New Roman" panose="02020603050405020304" pitchFamily="18" charset="0"/>
              <a:cs typeface="Times New Roman" panose="02020603050405020304" pitchFamily="18" charset="0"/>
            </a:rPr>
            <a:t>th</a:t>
          </a:r>
          <a:r>
            <a:rPr lang="en-US" sz="2400" kern="1200" dirty="0">
              <a:solidFill>
                <a:schemeClr val="tx1"/>
              </a:solidFill>
              <a:latin typeface="Times New Roman" panose="02020603050405020304" pitchFamily="18" charset="0"/>
              <a:cs typeface="Times New Roman" panose="02020603050405020304" pitchFamily="18" charset="0"/>
            </a:rPr>
            <a:t> cadet class for only FY2025 yields a projected staffing count of 5,641 by FY2028</a:t>
          </a:r>
        </a:p>
        <a:p>
          <a:pPr marL="228600" lvl="1" indent="-228600" algn="l" defTabSz="1066800">
            <a:lnSpc>
              <a:spcPct val="90000"/>
            </a:lnSpc>
            <a:spcBef>
              <a:spcPct val="0"/>
            </a:spcBef>
            <a:spcAft>
              <a:spcPct val="15000"/>
            </a:spcAft>
            <a:buChar char="•"/>
          </a:pPr>
          <a:endParaRPr lang="en-US" sz="24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solidFill>
                <a:schemeClr val="tx1"/>
              </a:solidFill>
              <a:latin typeface="Times New Roman" panose="02020603050405020304" pitchFamily="18" charset="0"/>
              <a:cs typeface="Times New Roman" panose="02020603050405020304" pitchFamily="18" charset="0"/>
            </a:rPr>
            <a:t>Adding a 6</a:t>
          </a:r>
          <a:r>
            <a:rPr lang="en-US" sz="2400" kern="1200" baseline="30000" dirty="0">
              <a:solidFill>
                <a:schemeClr val="tx1"/>
              </a:solidFill>
              <a:latin typeface="Times New Roman" panose="02020603050405020304" pitchFamily="18" charset="0"/>
              <a:cs typeface="Times New Roman" panose="02020603050405020304" pitchFamily="18" charset="0"/>
            </a:rPr>
            <a:t>th</a:t>
          </a:r>
          <a:r>
            <a:rPr lang="en-US" sz="2400" kern="1200" dirty="0">
              <a:solidFill>
                <a:schemeClr val="tx1"/>
              </a:solidFill>
              <a:latin typeface="Times New Roman" panose="02020603050405020304" pitchFamily="18" charset="0"/>
              <a:cs typeface="Times New Roman" panose="02020603050405020304" pitchFamily="18" charset="0"/>
            </a:rPr>
            <a:t> cadet class annually beginning FY2025 yields a projected staffing count of 5,836 by FY2028</a:t>
          </a:r>
        </a:p>
      </dsp:txBody>
      <dsp:txXfrm>
        <a:off x="1731322" y="661"/>
        <a:ext cx="7677866" cy="2676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D6911-BFDC-4C74-A878-B3CF6E59014F}">
      <dsp:nvSpPr>
        <dsp:cNvPr id="0" name=""/>
        <dsp:cNvSpPr/>
      </dsp:nvSpPr>
      <dsp:spPr>
        <a:xfrm>
          <a:off x="0" y="9058"/>
          <a:ext cx="10958917" cy="655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The Administration has approved a 6</a:t>
          </a:r>
          <a:r>
            <a:rPr lang="en-US" sz="1600" kern="1200" baseline="30000" dirty="0">
              <a:latin typeface="Times New Roman" panose="02020603050405020304" pitchFamily="18" charset="0"/>
              <a:cs typeface="Times New Roman" panose="02020603050405020304" pitchFamily="18" charset="0"/>
            </a:rPr>
            <a:t>th</a:t>
          </a:r>
          <a:r>
            <a:rPr lang="en-US" sz="1600" kern="1200" dirty="0">
              <a:latin typeface="Times New Roman" panose="02020603050405020304" pitchFamily="18" charset="0"/>
              <a:cs typeface="Times New Roman" panose="02020603050405020304" pitchFamily="18" charset="0"/>
            </a:rPr>
            <a:t> Cadet Class for FY25 and has set aside $2.7M for HPD in the General Government Fund</a:t>
          </a:r>
          <a:r>
            <a:rPr lang="en-US" sz="1600" kern="1200" dirty="0"/>
            <a:t>.</a:t>
          </a:r>
        </a:p>
      </dsp:txBody>
      <dsp:txXfrm>
        <a:off x="31984" y="41042"/>
        <a:ext cx="10894949" cy="591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0CBEB-7A42-44EA-B6EE-5F5880A90124}">
      <dsp:nvSpPr>
        <dsp:cNvPr id="0" name=""/>
        <dsp:cNvSpPr/>
      </dsp:nvSpPr>
      <dsp:spPr>
        <a:xfrm rot="5400000">
          <a:off x="8032298" y="-2539426"/>
          <a:ext cx="657908" cy="5904659"/>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latin typeface="Times New Roman" panose="02020603050405020304" pitchFamily="18" charset="0"/>
              <a:cs typeface="Times New Roman" panose="02020603050405020304" pitchFamily="18" charset="0"/>
            </a:rPr>
            <a:t>$232K</a:t>
          </a:r>
        </a:p>
      </dsp:txBody>
      <dsp:txXfrm rot="-5400000">
        <a:off x="5408923" y="116065"/>
        <a:ext cx="5872543" cy="593676"/>
      </dsp:txXfrm>
    </dsp:sp>
    <dsp:sp modelId="{3AFE8B23-D421-42BB-935F-C2131B2A3D08}">
      <dsp:nvSpPr>
        <dsp:cNvPr id="0" name=""/>
        <dsp:cNvSpPr/>
      </dsp:nvSpPr>
      <dsp:spPr>
        <a:xfrm>
          <a:off x="734" y="1709"/>
          <a:ext cx="5408188" cy="82238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Background Unit - Recruiting</a:t>
          </a:r>
        </a:p>
      </dsp:txBody>
      <dsp:txXfrm>
        <a:off x="40880" y="41855"/>
        <a:ext cx="5327896" cy="742093"/>
      </dsp:txXfrm>
    </dsp:sp>
    <dsp:sp modelId="{2318226B-59B0-4517-BF49-DB70561E1412}">
      <dsp:nvSpPr>
        <dsp:cNvPr id="0" name=""/>
        <dsp:cNvSpPr/>
      </dsp:nvSpPr>
      <dsp:spPr>
        <a:xfrm rot="5400000">
          <a:off x="8025584" y="-1679457"/>
          <a:ext cx="657908" cy="5911730"/>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latin typeface="Times New Roman" panose="02020603050405020304" pitchFamily="18" charset="0"/>
              <a:cs typeface="Times New Roman" panose="02020603050405020304" pitchFamily="18" charset="0"/>
            </a:rPr>
            <a:t>$160K</a:t>
          </a:r>
        </a:p>
      </dsp:txBody>
      <dsp:txXfrm rot="-5400000">
        <a:off x="5398673" y="979570"/>
        <a:ext cx="5879614" cy="593676"/>
      </dsp:txXfrm>
    </dsp:sp>
    <dsp:sp modelId="{85B6AB41-F1BD-4EFE-9B55-30551787089A}">
      <dsp:nvSpPr>
        <dsp:cNvPr id="0" name=""/>
        <dsp:cNvSpPr/>
      </dsp:nvSpPr>
      <dsp:spPr>
        <a:xfrm>
          <a:off x="734" y="865214"/>
          <a:ext cx="5397938" cy="82238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Psychological Services</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(additional staffing)</a:t>
          </a:r>
        </a:p>
      </dsp:txBody>
      <dsp:txXfrm>
        <a:off x="40880" y="905360"/>
        <a:ext cx="5317646" cy="742093"/>
      </dsp:txXfrm>
    </dsp:sp>
    <dsp:sp modelId="{39FFDB9A-AE67-4D0E-9A2B-0F72FE151AC9}">
      <dsp:nvSpPr>
        <dsp:cNvPr id="0" name=""/>
        <dsp:cNvSpPr/>
      </dsp:nvSpPr>
      <dsp:spPr>
        <a:xfrm rot="5400000">
          <a:off x="8025584" y="-815952"/>
          <a:ext cx="657908" cy="5911730"/>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latin typeface="Times New Roman" panose="02020603050405020304" pitchFamily="18" charset="0"/>
              <a:cs typeface="Times New Roman" panose="02020603050405020304" pitchFamily="18" charset="0"/>
            </a:rPr>
            <a:t>$339K</a:t>
          </a:r>
        </a:p>
      </dsp:txBody>
      <dsp:txXfrm rot="-5400000">
        <a:off x="5398673" y="1843075"/>
        <a:ext cx="5879614" cy="593676"/>
      </dsp:txXfrm>
    </dsp:sp>
    <dsp:sp modelId="{1C28BD87-F848-4DDB-BB35-4DB27CF856D6}">
      <dsp:nvSpPr>
        <dsp:cNvPr id="0" name=""/>
        <dsp:cNvSpPr/>
      </dsp:nvSpPr>
      <dsp:spPr>
        <a:xfrm>
          <a:off x="734" y="1728719"/>
          <a:ext cx="5397938" cy="82238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Academy Overtime</a:t>
          </a:r>
        </a:p>
      </dsp:txBody>
      <dsp:txXfrm>
        <a:off x="40880" y="1768865"/>
        <a:ext cx="5317646" cy="742093"/>
      </dsp:txXfrm>
    </dsp:sp>
    <dsp:sp modelId="{ED655C2D-4E68-4619-8633-4656DB8AD86E}">
      <dsp:nvSpPr>
        <dsp:cNvPr id="0" name=""/>
        <dsp:cNvSpPr/>
      </dsp:nvSpPr>
      <dsp:spPr>
        <a:xfrm rot="5400000">
          <a:off x="8039343" y="58159"/>
          <a:ext cx="657908" cy="5890516"/>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a:latin typeface="Times New Roman" panose="02020603050405020304" pitchFamily="18" charset="0"/>
              <a:cs typeface="Times New Roman" panose="02020603050405020304" pitchFamily="18" charset="0"/>
            </a:rPr>
            <a:t>$731K</a:t>
          </a:r>
        </a:p>
      </dsp:txBody>
      <dsp:txXfrm rot="-5400000">
        <a:off x="5423039" y="2706579"/>
        <a:ext cx="5858400" cy="593676"/>
      </dsp:txXfrm>
    </dsp:sp>
    <dsp:sp modelId="{7FE2FB4E-351B-4FC9-81CE-D54B49FDAA8A}">
      <dsp:nvSpPr>
        <dsp:cNvPr id="0" name=""/>
        <dsp:cNvSpPr/>
      </dsp:nvSpPr>
      <dsp:spPr>
        <a:xfrm>
          <a:off x="734" y="2592224"/>
          <a:ext cx="5422304" cy="82238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TOTAL</a:t>
          </a:r>
        </a:p>
      </dsp:txBody>
      <dsp:txXfrm>
        <a:off x="40880" y="2632370"/>
        <a:ext cx="5342012" cy="742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7B3B2-AB25-4EA8-881E-727E89865C49}">
      <dsp:nvSpPr>
        <dsp:cNvPr id="0" name=""/>
        <dsp:cNvSpPr/>
      </dsp:nvSpPr>
      <dsp:spPr>
        <a:xfrm>
          <a:off x="0" y="37924"/>
          <a:ext cx="5391539" cy="842400"/>
        </a:xfrm>
        <a:prstGeom prst="roundRect">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u="sng" kern="1200" dirty="0">
              <a:latin typeface="Times New Roman" panose="02020603050405020304" pitchFamily="18" charset="0"/>
              <a:cs typeface="Times New Roman" panose="02020603050405020304" pitchFamily="18" charset="0"/>
            </a:rPr>
            <a:t>$42k Base Salary</a:t>
          </a:r>
        </a:p>
      </dsp:txBody>
      <dsp:txXfrm>
        <a:off x="41123" y="79047"/>
        <a:ext cx="5309293" cy="760154"/>
      </dsp:txXfrm>
    </dsp:sp>
    <dsp:sp modelId="{21DBAAEB-A53E-4855-AA08-1D68D6420D03}">
      <dsp:nvSpPr>
        <dsp:cNvPr id="0" name=""/>
        <dsp:cNvSpPr/>
      </dsp:nvSpPr>
      <dsp:spPr>
        <a:xfrm>
          <a:off x="0" y="933909"/>
          <a:ext cx="5391539"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8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Base Salary		$3.2M</a:t>
          </a: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Benefits		$1.5M</a:t>
          </a: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Other Compensation	$269K</a:t>
          </a: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ShotSpotter Savings	($700K)</a:t>
          </a:r>
        </a:p>
      </dsp:txBody>
      <dsp:txXfrm>
        <a:off x="0" y="933909"/>
        <a:ext cx="5391539" cy="1825740"/>
      </dsp:txXfrm>
    </dsp:sp>
    <dsp:sp modelId="{198923FE-D786-4028-A86E-EA751798D22C}">
      <dsp:nvSpPr>
        <dsp:cNvPr id="0" name=""/>
        <dsp:cNvSpPr/>
      </dsp:nvSpPr>
      <dsp:spPr>
        <a:xfrm>
          <a:off x="0" y="2759650"/>
          <a:ext cx="5391539" cy="842400"/>
        </a:xfrm>
        <a:prstGeom prst="roundRect">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Subtotal Cost	$4.2M</a:t>
          </a:r>
        </a:p>
      </dsp:txBody>
      <dsp:txXfrm>
        <a:off x="41123" y="2800773"/>
        <a:ext cx="5309293" cy="760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1A4D2-5174-4DD8-BE4A-90DB5C2B91C9}">
      <dsp:nvSpPr>
        <dsp:cNvPr id="0" name=""/>
        <dsp:cNvSpPr/>
      </dsp:nvSpPr>
      <dsp:spPr>
        <a:xfrm>
          <a:off x="0" y="0"/>
          <a:ext cx="5317475" cy="782606"/>
        </a:xfrm>
        <a:prstGeom prst="roundRect">
          <a:avLst/>
        </a:prstGeom>
        <a:solidFill>
          <a:schemeClr val="accent1">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dirty="0">
              <a:latin typeface="Times New Roman" panose="02020603050405020304" pitchFamily="18" charset="0"/>
              <a:cs typeface="Times New Roman" panose="02020603050405020304" pitchFamily="18" charset="0"/>
            </a:rPr>
            <a:t>$52k Proposed Base Salary</a:t>
          </a:r>
        </a:p>
      </dsp:txBody>
      <dsp:txXfrm>
        <a:off x="38204" y="38204"/>
        <a:ext cx="5241067" cy="706198"/>
      </dsp:txXfrm>
    </dsp:sp>
    <dsp:sp modelId="{FF020BEE-DF3B-45B3-B4C1-03B4B701A7EE}">
      <dsp:nvSpPr>
        <dsp:cNvPr id="0" name=""/>
        <dsp:cNvSpPr/>
      </dsp:nvSpPr>
      <dsp:spPr>
        <a:xfrm>
          <a:off x="0" y="784675"/>
          <a:ext cx="5317475" cy="2210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Base Salary		$3.9M</a:t>
          </a: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Benefits		$2.1M</a:t>
          </a: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Other Compensation	$269K</a:t>
          </a: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$5K Incentive		$375K</a:t>
          </a: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cs typeface="Times New Roman" panose="02020603050405020304" pitchFamily="18" charset="0"/>
            </a:rPr>
            <a:t>ShotSpotter		($700K)</a:t>
          </a:r>
        </a:p>
      </dsp:txBody>
      <dsp:txXfrm>
        <a:off x="0" y="784675"/>
        <a:ext cx="5317475" cy="2210353"/>
      </dsp:txXfrm>
    </dsp:sp>
    <dsp:sp modelId="{E323104D-3EFF-4CAB-AEB9-5A2CAA8BFBD3}">
      <dsp:nvSpPr>
        <dsp:cNvPr id="0" name=""/>
        <dsp:cNvSpPr/>
      </dsp:nvSpPr>
      <dsp:spPr>
        <a:xfrm>
          <a:off x="0" y="2995029"/>
          <a:ext cx="5317475" cy="782606"/>
        </a:xfrm>
        <a:prstGeom prst="roundRect">
          <a:avLst/>
        </a:prstGeom>
        <a:solidFill>
          <a:schemeClr val="accent1">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latin typeface="Times New Roman" panose="02020603050405020304" pitchFamily="18" charset="0"/>
              <a:cs typeface="Times New Roman" panose="02020603050405020304" pitchFamily="18" charset="0"/>
            </a:rPr>
            <a:t>Subtotal Cost	$5.9M</a:t>
          </a:r>
        </a:p>
      </dsp:txBody>
      <dsp:txXfrm>
        <a:off x="38204" y="3033233"/>
        <a:ext cx="5241067" cy="7061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0.37021</cdr:x>
      <cdr:y>0.15228</cdr:y>
    </cdr:from>
    <cdr:to>
      <cdr:x>1</cdr:x>
      <cdr:y>0.28348</cdr:y>
    </cdr:to>
    <cdr:sp macro="" textlink="">
      <cdr:nvSpPr>
        <cdr:cNvPr id="4" name="TextBox 3"/>
        <cdr:cNvSpPr txBox="1"/>
      </cdr:nvSpPr>
      <cdr:spPr>
        <a:xfrm xmlns:a="http://schemas.openxmlformats.org/drawingml/2006/main">
          <a:off x="4047986" y="397765"/>
          <a:ext cx="6886313" cy="3427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0" dirty="0">
              <a:solidFill>
                <a:srgbClr val="0000FF"/>
              </a:solidFill>
              <a:latin typeface="Times New Roman" panose="02020603050405020304" pitchFamily="18" charset="0"/>
              <a:cs typeface="Times New Roman" panose="02020603050405020304" pitchFamily="18" charset="0"/>
            </a:rPr>
            <a:t>27 Year Decline of HPD Classified Officers: (259 or -5%)</a:t>
          </a:r>
        </a:p>
      </cdr:txBody>
    </cdr:sp>
  </cdr:relSizeAnchor>
  <cdr:relSizeAnchor xmlns:cdr="http://schemas.openxmlformats.org/drawingml/2006/chartDrawing">
    <cdr:from>
      <cdr:x>0.35889</cdr:x>
      <cdr:y>0.6368</cdr:y>
    </cdr:from>
    <cdr:to>
      <cdr:x>0.87283</cdr:x>
      <cdr:y>0.75402</cdr:y>
    </cdr:to>
    <cdr:sp macro="" textlink="">
      <cdr:nvSpPr>
        <cdr:cNvPr id="5" name="TextBox 4"/>
        <cdr:cNvSpPr txBox="1"/>
      </cdr:nvSpPr>
      <cdr:spPr>
        <a:xfrm xmlns:a="http://schemas.openxmlformats.org/drawingml/2006/main">
          <a:off x="4045749" y="1766767"/>
          <a:ext cx="5793563" cy="325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0" dirty="0">
              <a:solidFill>
                <a:srgbClr val="C00000"/>
              </a:solidFill>
              <a:latin typeface="Times New Roman" panose="02020603050405020304" pitchFamily="18" charset="0"/>
              <a:cs typeface="Times New Roman" panose="02020603050405020304" pitchFamily="18" charset="0"/>
            </a:rPr>
            <a:t>27 Year Decline of HPD Civilians: (1,021 or -54%)</a:t>
          </a:r>
        </a:p>
      </cdr:txBody>
    </cdr:sp>
  </cdr:relSizeAnchor>
</c:userShapes>
</file>

<file path=ppt/drawings/drawing2.xml><?xml version="1.0" encoding="utf-8"?>
<c:userShapes xmlns:c="http://schemas.openxmlformats.org/drawingml/2006/chart">
  <cdr:relSizeAnchor xmlns:cdr="http://schemas.openxmlformats.org/drawingml/2006/chartDrawing">
    <cdr:from>
      <cdr:x>0.09936</cdr:x>
      <cdr:y>0.06733</cdr:y>
    </cdr:from>
    <cdr:to>
      <cdr:x>0.58358</cdr:x>
      <cdr:y>0.24865</cdr:y>
    </cdr:to>
    <cdr:sp macro="" textlink="">
      <cdr:nvSpPr>
        <cdr:cNvPr id="2" name="TextBox 1"/>
        <cdr:cNvSpPr txBox="1"/>
      </cdr:nvSpPr>
      <cdr:spPr>
        <a:xfrm xmlns:a="http://schemas.openxmlformats.org/drawingml/2006/main">
          <a:off x="1086414" y="166406"/>
          <a:ext cx="5294606" cy="44814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dirty="0">
              <a:solidFill>
                <a:srgbClr val="00B050"/>
              </a:solidFill>
              <a:latin typeface="Times New Roman" panose="02020603050405020304" pitchFamily="18" charset="0"/>
              <a:cs typeface="Times New Roman" panose="02020603050405020304" pitchFamily="18" charset="0"/>
            </a:rPr>
            <a:t>27 Year Houston Population Increase: 562K (+31%)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B97C6B7-F63D-48F8-8C65-A57506B0F13B}" type="datetimeFigureOut">
              <a:rPr lang="en-US" smtClean="0"/>
              <a:t>9/9/2024</a:t>
            </a:fld>
            <a:endParaRPr lang="en-US"/>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24AB78DD-9481-4863-BCCC-946573546DA1}" type="slidenum">
              <a:rPr lang="en-US" smtClean="0"/>
              <a:t>‹#›</a:t>
            </a:fld>
            <a:endParaRPr lang="en-US"/>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AC09A0FA-2191-4F92-A1E4-6EB4598AC4EC}" type="datetimeFigureOut">
              <a:rPr lang="en-US" smtClean="0"/>
              <a:t>9/9/2024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979559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a:t>
            </a:fld>
            <a:endParaRPr lang="zh-CN" altLang="en-US"/>
          </a:p>
        </p:txBody>
      </p:sp>
    </p:spTree>
    <p:extLst>
      <p:ext uri="{BB962C8B-B14F-4D97-AF65-F5344CB8AC3E}">
        <p14:creationId xmlns:p14="http://schemas.microsoft.com/office/powerpoint/2010/main" val="267247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a:t>
            </a:fld>
            <a:endParaRPr lang="zh-CN" altLang="en-US"/>
          </a:p>
        </p:txBody>
      </p:sp>
    </p:spTree>
    <p:extLst>
      <p:ext uri="{BB962C8B-B14F-4D97-AF65-F5344CB8AC3E}">
        <p14:creationId xmlns:p14="http://schemas.microsoft.com/office/powerpoint/2010/main" val="56773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Comment</a:t>
            </a:r>
            <a:r>
              <a:rPr lang="en-US" sz="1200" b="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biggest lever we have for growing the department is thru retention.</a:t>
            </a:r>
          </a:p>
          <a:p>
            <a:pPr marL="0" marR="0">
              <a:spcBef>
                <a:spcPts val="0"/>
              </a:spcBef>
              <a:spcAft>
                <a:spcPts val="0"/>
              </a:spcAft>
            </a:pPr>
            <a:endParaRPr lang="en-US" sz="1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$52k Cost Breakdown</a:t>
            </a:r>
          </a:p>
          <a:p>
            <a:pPr marL="0" marR="0">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Base Salary</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Cadets 			$1,969,956</a:t>
            </a:r>
          </a:p>
          <a:p>
            <a:pPr marL="0" marR="0">
              <a:spcBef>
                <a:spcPts val="0"/>
              </a:spcBef>
              <a:spcAft>
                <a:spcPts val="0"/>
              </a:spcAft>
            </a:pPr>
            <a:r>
              <a:rPr lang="en-US" sz="1200" b="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Probationary Officers 		$1,937,837</a:t>
            </a:r>
          </a:p>
          <a:p>
            <a:pPr marL="0" marR="0">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$3,907,793</a:t>
            </a:r>
          </a:p>
          <a:p>
            <a:pPr marL="0" marR="0">
              <a:spcBef>
                <a:spcPts val="0"/>
              </a:spcBef>
              <a:spcAft>
                <a:spcPts val="0"/>
              </a:spcAft>
            </a:pP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Benefits</a:t>
            </a:r>
          </a:p>
          <a:p>
            <a:pPr marL="0" marR="0">
              <a:spcBef>
                <a:spcPts val="0"/>
              </a:spcBef>
              <a:spcAft>
                <a:spcPts val="0"/>
              </a:spcAft>
            </a:pPr>
            <a:r>
              <a:rPr lang="en-US" sz="1200" b="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Cadets</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FICA		$179,389</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Health Ins		$356,108</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Workers Comp	$22,158</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Long-Term Disability	$6,120</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Unemployment Ins	$2,625</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$566,400</a:t>
            </a:r>
          </a:p>
          <a:p>
            <a:pPr marL="0" marR="0">
              <a:spcBef>
                <a:spcPts val="0"/>
              </a:spcBef>
              <a:spcAft>
                <a:spcPts val="0"/>
              </a:spcAft>
            </a:pP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Probationary Officer</a:t>
            </a: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Pension		$707,830</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FICA		$32,004</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Health Ins		$427,329</a:t>
            </a:r>
          </a:p>
          <a:p>
            <a:pPr marL="0" marR="0">
              <a:spcBef>
                <a:spcPts val="0"/>
              </a:spcBef>
              <a:spcAft>
                <a:spcPts val="0"/>
              </a:spcAft>
            </a:pP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$1,167,163</a:t>
            </a:r>
            <a:r>
              <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Other Compensation Detail</a:t>
            </a:r>
          </a:p>
          <a:p>
            <a:pPr marL="0" marR="0">
              <a:spcBef>
                <a:spcPts val="0"/>
              </a:spcBef>
              <a:spcAft>
                <a:spcPts val="0"/>
              </a:spcAft>
            </a:pPr>
            <a:r>
              <a:rPr lang="en-US" sz="12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Cadets</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Incentive ($5k Bonus)	$375,000</a:t>
            </a:r>
          </a:p>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Probationary Officers</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Third Party Disability	$26,250</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Equipment Allowance	$87,450</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TCOLE		$61,158</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Education Incentive	$76,479</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Bilingual Pay		$17,967</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$269,304</a:t>
            </a:r>
          </a:p>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Ancillary Costs Detail</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Staff Overtime			$133,929</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Outside Training		$2,700</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Uniforms, Vest,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Misc</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Supplies		$332,958</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BWC &amp; Taser			$127,500</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Field Training Officer Salary		$146,250</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Field Training Officer Overtime	$66,455</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APX Next Radios		$556,319</a:t>
            </a:r>
          </a:p>
          <a:p>
            <a:pPr marL="0" marR="0">
              <a:spcBef>
                <a:spcPts val="0"/>
              </a:spcBef>
              <a:spcAft>
                <a:spcPts val="0"/>
              </a:spcAft>
            </a:pPr>
            <a:r>
              <a:rPr lang="en-US" sz="12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Cell Phone Service		$18,000</a:t>
            </a:r>
          </a:p>
          <a:p>
            <a:pPr marL="0" marR="0">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$1,384,111</a:t>
            </a:r>
          </a:p>
          <a:p>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90648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Note: if HPD was to revert back to 5 cadet classes annually starting FY2026, the ending headcount is projected to be </a:t>
            </a:r>
            <a:r>
              <a:rPr lang="en-US" b="1" dirty="0">
                <a:solidFill>
                  <a:schemeClr val="tx1"/>
                </a:solidFill>
                <a:latin typeface="Times New Roman" panose="02020603050405020304" pitchFamily="18" charset="0"/>
                <a:cs typeface="Times New Roman" panose="02020603050405020304" pitchFamily="18" charset="0"/>
              </a:rPr>
              <a:t>5,641 by the end of FY28.</a:t>
            </a:r>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29563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Note: if HPD was to conduct 6 cadet classes annually starting FY2026, the ending headcount is projected to be </a:t>
            </a:r>
            <a:r>
              <a:rPr lang="en-US" b="1" dirty="0">
                <a:solidFill>
                  <a:schemeClr val="tx1"/>
                </a:solidFill>
                <a:latin typeface="Times New Roman" panose="02020603050405020304" pitchFamily="18" charset="0"/>
                <a:cs typeface="Times New Roman" panose="02020603050405020304" pitchFamily="18" charset="0"/>
              </a:rPr>
              <a:t>5,836 by the end of FY28.</a:t>
            </a:r>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311805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a:t>
            </a:fld>
            <a:endParaRPr lang="zh-CN" altLang="en-US"/>
          </a:p>
        </p:txBody>
      </p:sp>
    </p:spTree>
    <p:extLst>
      <p:ext uri="{BB962C8B-B14F-4D97-AF65-F5344CB8AC3E}">
        <p14:creationId xmlns:p14="http://schemas.microsoft.com/office/powerpoint/2010/main" val="167395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427793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8035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Optically, each line going across represents a population change of 50,000 compared to an officer change of 50.</a:t>
            </a:r>
          </a:p>
          <a:p>
            <a:pPr marL="0" marR="0" algn="just">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Although the population of Houston has significantly increased over the past 25 years, HPD’s workforce has seen a steady decline.  Staffing constraints have reduced our classified staffing level to 5,166 compared to highest peak of 5,470 in 1998. Our Civilian workforce, who are also critical strategic partners, has also declined to 870 compared to 1,738 in 2009. </a:t>
            </a:r>
          </a:p>
          <a:p>
            <a:pPr marL="0" marR="0" algn="just">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projected beginning classified headcount for FY2025 is estimated to be 5,204, with plans for five cadet classes annually from FY2025 to FY2027 included in the budget. Considering regular attrition rates, it is expected that HPD will have 5,321 classified officers by the end of FY2025. Moving forward, assuming an average attrition rate of 240 per year from FY2025 to FY2027 and the full enrollment of HPD cadet classes, the anticipated classified headcount is projected to reach 5,591 by the conclusion of FY2027. </a:t>
            </a:r>
          </a:p>
          <a:p>
            <a:pPr marL="0" marR="0" algn="just">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9953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defTabSz="914258">
              <a:defRPr/>
            </a:pPr>
            <a:r>
              <a:rPr lang="en-US" sz="1200" b="1" spc="-5"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Note: </a:t>
            </a:r>
            <a:r>
              <a:rPr 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HPD has not returned to its headcount of 5,470 Classified Personnel (1998) despite the increase in the City’s population. The department forecasted annual attrition rate is 240. </a:t>
            </a:r>
          </a:p>
          <a:p>
            <a:endParaRPr lang="en-US" sz="1200" dirty="0">
              <a:solidFill>
                <a:schemeClr val="tx1"/>
              </a:solidFill>
              <a:latin typeface="Times New Roman" panose="02020603050405020304" pitchFamily="18" charset="0"/>
              <a:cs typeface="Times New Roman" panose="02020603050405020304" pitchFamily="18" charset="0"/>
            </a:endParaRPr>
          </a:p>
          <a:p>
            <a:pPr defTabSz="913762">
              <a:defRPr/>
            </a:pPr>
            <a:r>
              <a:rPr lang="en-US" sz="1200" dirty="0">
                <a:solidFill>
                  <a:schemeClr val="tx1"/>
                </a:solidFill>
                <a:latin typeface="Times New Roman" panose="02020603050405020304" pitchFamily="18" charset="0"/>
                <a:cs typeface="Times New Roman" panose="02020603050405020304" pitchFamily="18" charset="0"/>
              </a:rPr>
              <a:t>This slide displays the annual classified attrition since FY09 when compared to the number of graduating cadets for each year. </a:t>
            </a:r>
          </a:p>
          <a:p>
            <a:pPr defTabSz="913762">
              <a:defRPr/>
            </a:pPr>
            <a:endParaRPr lang="en-US" sz="1200" dirty="0">
              <a:solidFill>
                <a:schemeClr val="tx1"/>
              </a:solidFill>
              <a:latin typeface="Times New Roman" panose="02020603050405020304" pitchFamily="18" charset="0"/>
              <a:cs typeface="Times New Roman" panose="02020603050405020304" pitchFamily="18" charset="0"/>
            </a:endParaRPr>
          </a:p>
          <a:p>
            <a:pPr defTabSz="913762">
              <a:defRPr/>
            </a:pPr>
            <a:r>
              <a:rPr lang="en-US" sz="1200" dirty="0">
                <a:solidFill>
                  <a:schemeClr val="tx1"/>
                </a:solidFill>
                <a:latin typeface="Times New Roman" panose="02020603050405020304" pitchFamily="18" charset="0"/>
                <a:cs typeface="Times New Roman" panose="02020603050405020304" pitchFamily="18" charset="0"/>
              </a:rPr>
              <a:t>As you can see, HPD is slowly netting positive the last couple of years, FY23 – 66 and YTD FY24 - 29 after facing a huge net decrease in FY21 – (97) and FY22 – (104).  </a:t>
            </a:r>
          </a:p>
          <a:p>
            <a:pPr defTabSz="913762">
              <a:defRPr/>
            </a:pPr>
            <a:endParaRPr lang="en-US" sz="1200" b="1" dirty="0">
              <a:solidFill>
                <a:schemeClr val="tx1"/>
              </a:solidFill>
              <a:latin typeface="Times New Roman" panose="02020603050405020304" pitchFamily="18" charset="0"/>
              <a:cs typeface="Times New Roman" panose="02020603050405020304" pitchFamily="18" charset="0"/>
            </a:endParaRPr>
          </a:p>
          <a:p>
            <a:r>
              <a:rPr lang="en-US" sz="1200" b="1" dirty="0">
                <a:solidFill>
                  <a:schemeClr val="tx1"/>
                </a:solidFill>
                <a:latin typeface="Times New Roman" panose="02020603050405020304" pitchFamily="18" charset="0"/>
                <a:cs typeface="Times New Roman" panose="02020603050405020304" pitchFamily="18" charset="0"/>
              </a:rPr>
              <a:t>Fiscal	Graduating</a:t>
            </a:r>
          </a:p>
          <a:p>
            <a:r>
              <a:rPr lang="en-US" sz="1200" b="1" dirty="0">
                <a:solidFill>
                  <a:schemeClr val="tx1"/>
                </a:solidFill>
                <a:latin typeface="Times New Roman" panose="02020603050405020304" pitchFamily="18" charset="0"/>
                <a:cs typeface="Times New Roman" panose="02020603050405020304" pitchFamily="18" charset="0"/>
              </a:rPr>
              <a:t>Years	Cadets	Attrition	Delta</a:t>
            </a:r>
          </a:p>
          <a:p>
            <a:r>
              <a:rPr lang="en-US" sz="1200" dirty="0">
                <a:solidFill>
                  <a:schemeClr val="tx1"/>
                </a:solidFill>
                <a:latin typeface="Times New Roman" panose="02020603050405020304" pitchFamily="18" charset="0"/>
                <a:cs typeface="Times New Roman" panose="02020603050405020304" pitchFamily="18" charset="0"/>
              </a:rPr>
              <a:t>FY09 	349 	166 	183 </a:t>
            </a:r>
          </a:p>
          <a:p>
            <a:r>
              <a:rPr lang="en-US" sz="1200" dirty="0">
                <a:solidFill>
                  <a:schemeClr val="tx1"/>
                </a:solidFill>
                <a:latin typeface="Times New Roman" panose="02020603050405020304" pitchFamily="18" charset="0"/>
                <a:cs typeface="Times New Roman" panose="02020603050405020304" pitchFamily="18" charset="0"/>
              </a:rPr>
              <a:t>FY10 	288 	172 	116 </a:t>
            </a:r>
          </a:p>
          <a:p>
            <a:r>
              <a:rPr lang="en-US" sz="1200" dirty="0">
                <a:solidFill>
                  <a:schemeClr val="tx1"/>
                </a:solidFill>
                <a:latin typeface="Times New Roman" panose="02020603050405020304" pitchFamily="18" charset="0"/>
                <a:cs typeface="Times New Roman" panose="02020603050405020304" pitchFamily="18" charset="0"/>
              </a:rPr>
              <a:t>FY11 	134 	184 	(50)</a:t>
            </a:r>
          </a:p>
          <a:p>
            <a:r>
              <a:rPr lang="en-US" sz="1200" dirty="0">
                <a:solidFill>
                  <a:schemeClr val="tx1"/>
                </a:solidFill>
                <a:latin typeface="Times New Roman" panose="02020603050405020304" pitchFamily="18" charset="0"/>
                <a:cs typeface="Times New Roman" panose="02020603050405020304" pitchFamily="18" charset="0"/>
              </a:rPr>
              <a:t>FY12 	205 	188 	17 </a:t>
            </a:r>
          </a:p>
          <a:p>
            <a:r>
              <a:rPr lang="en-US" sz="1200" dirty="0">
                <a:solidFill>
                  <a:schemeClr val="tx1"/>
                </a:solidFill>
                <a:latin typeface="Times New Roman" panose="02020603050405020304" pitchFamily="18" charset="0"/>
                <a:cs typeface="Times New Roman" panose="02020603050405020304" pitchFamily="18" charset="0"/>
              </a:rPr>
              <a:t>FY13 	209 	187 	22 </a:t>
            </a:r>
          </a:p>
          <a:p>
            <a:r>
              <a:rPr lang="en-US" sz="1200" dirty="0">
                <a:solidFill>
                  <a:schemeClr val="tx1"/>
                </a:solidFill>
                <a:latin typeface="Times New Roman" panose="02020603050405020304" pitchFamily="18" charset="0"/>
                <a:cs typeface="Times New Roman" panose="02020603050405020304" pitchFamily="18" charset="0"/>
              </a:rPr>
              <a:t>FY14 	197 	226 	(29)</a:t>
            </a:r>
          </a:p>
          <a:p>
            <a:r>
              <a:rPr lang="en-US" sz="1200" dirty="0">
                <a:solidFill>
                  <a:schemeClr val="tx1"/>
                </a:solidFill>
                <a:latin typeface="Times New Roman" panose="02020603050405020304" pitchFamily="18" charset="0"/>
                <a:cs typeface="Times New Roman" panose="02020603050405020304" pitchFamily="18" charset="0"/>
              </a:rPr>
              <a:t>FY15 	151 	252 	(101)</a:t>
            </a:r>
          </a:p>
          <a:p>
            <a:r>
              <a:rPr lang="en-US" sz="1200" dirty="0">
                <a:solidFill>
                  <a:schemeClr val="tx1"/>
                </a:solidFill>
                <a:latin typeface="Times New Roman" panose="02020603050405020304" pitchFamily="18" charset="0"/>
                <a:cs typeface="Times New Roman" panose="02020603050405020304" pitchFamily="18" charset="0"/>
              </a:rPr>
              <a:t>FY16 	259 	252 	7 </a:t>
            </a:r>
          </a:p>
          <a:p>
            <a:r>
              <a:rPr lang="en-US" sz="1200" dirty="0">
                <a:solidFill>
                  <a:schemeClr val="tx1"/>
                </a:solidFill>
                <a:latin typeface="Times New Roman" panose="02020603050405020304" pitchFamily="18" charset="0"/>
                <a:cs typeface="Times New Roman" panose="02020603050405020304" pitchFamily="18" charset="0"/>
              </a:rPr>
              <a:t>FY17 	333 	428 	(95)</a:t>
            </a:r>
          </a:p>
          <a:p>
            <a:r>
              <a:rPr lang="en-US" sz="1200" dirty="0">
                <a:solidFill>
                  <a:schemeClr val="tx1"/>
                </a:solidFill>
                <a:latin typeface="Times New Roman" panose="02020603050405020304" pitchFamily="18" charset="0"/>
                <a:cs typeface="Times New Roman" panose="02020603050405020304" pitchFamily="18" charset="0"/>
              </a:rPr>
              <a:t>FY18	289 	249 	40 </a:t>
            </a:r>
          </a:p>
          <a:p>
            <a:r>
              <a:rPr lang="en-US" sz="1200" dirty="0">
                <a:solidFill>
                  <a:schemeClr val="tx1"/>
                </a:solidFill>
                <a:latin typeface="Times New Roman" panose="02020603050405020304" pitchFamily="18" charset="0"/>
                <a:cs typeface="Times New Roman" panose="02020603050405020304" pitchFamily="18" charset="0"/>
              </a:rPr>
              <a:t>FY19	302 	222 	80 </a:t>
            </a:r>
          </a:p>
          <a:p>
            <a:r>
              <a:rPr lang="en-US" sz="1200" dirty="0">
                <a:solidFill>
                  <a:schemeClr val="tx1"/>
                </a:solidFill>
                <a:latin typeface="Times New Roman" panose="02020603050405020304" pitchFamily="18" charset="0"/>
                <a:cs typeface="Times New Roman" panose="02020603050405020304" pitchFamily="18" charset="0"/>
              </a:rPr>
              <a:t>FY20	304 	254 	50 </a:t>
            </a:r>
          </a:p>
          <a:p>
            <a:r>
              <a:rPr lang="en-US" sz="1200" dirty="0">
                <a:solidFill>
                  <a:schemeClr val="tx1"/>
                </a:solidFill>
                <a:latin typeface="Times New Roman" panose="02020603050405020304" pitchFamily="18" charset="0"/>
                <a:cs typeface="Times New Roman" panose="02020603050405020304" pitchFamily="18" charset="0"/>
              </a:rPr>
              <a:t>FY21	212 	309 	(97)</a:t>
            </a:r>
          </a:p>
          <a:p>
            <a:r>
              <a:rPr lang="en-US" sz="1200" dirty="0">
                <a:solidFill>
                  <a:schemeClr val="tx1"/>
                </a:solidFill>
                <a:latin typeface="Times New Roman" panose="02020603050405020304" pitchFamily="18" charset="0"/>
                <a:cs typeface="Times New Roman" panose="02020603050405020304" pitchFamily="18" charset="0"/>
              </a:rPr>
              <a:t>FY22	282 	386 	(104)</a:t>
            </a:r>
          </a:p>
          <a:p>
            <a:r>
              <a:rPr lang="en-US" sz="1200" dirty="0">
                <a:solidFill>
                  <a:schemeClr val="tx1"/>
                </a:solidFill>
                <a:latin typeface="Times New Roman" panose="02020603050405020304" pitchFamily="18" charset="0"/>
                <a:cs typeface="Times New Roman" panose="02020603050405020304" pitchFamily="18" charset="0"/>
              </a:rPr>
              <a:t>FY23	286 	220 	66 </a:t>
            </a:r>
          </a:p>
          <a:p>
            <a:r>
              <a:rPr lang="en-US" sz="1200" dirty="0">
                <a:solidFill>
                  <a:schemeClr val="tx1"/>
                </a:solidFill>
                <a:latin typeface="Times New Roman" panose="02020603050405020304" pitchFamily="18" charset="0"/>
                <a:cs typeface="Times New Roman" panose="02020603050405020304" pitchFamily="18" charset="0"/>
              </a:rPr>
              <a:t>FY24 - JUN	333 	269 	64 </a:t>
            </a:r>
          </a:p>
          <a:p>
            <a:pPr defTabSz="950614">
              <a:defRPr/>
            </a:pPr>
            <a:endParaRPr lang="en-US" sz="1200" dirty="0">
              <a:solidFill>
                <a:schemeClr val="tx1"/>
              </a:solidFill>
              <a:latin typeface="Times New Roman" panose="02020603050405020304" pitchFamily="18" charset="0"/>
              <a:cs typeface="Times New Roman" panose="02020603050405020304" pitchFamily="18" charset="0"/>
            </a:endParaRPr>
          </a:p>
          <a:p>
            <a:pPr defTabSz="950614">
              <a:defRPr/>
            </a:pPr>
            <a:endParaRPr lang="en-US" sz="1200" dirty="0">
              <a:solidFill>
                <a:schemeClr val="tx1"/>
              </a:solidFill>
              <a:latin typeface="Times New Roman" panose="02020603050405020304" pitchFamily="18" charset="0"/>
              <a:cs typeface="Times New Roman" panose="02020603050405020304" pitchFamily="18" charset="0"/>
            </a:endParaRPr>
          </a:p>
          <a:p>
            <a:pPr defTabSz="950614">
              <a:defRPr/>
            </a:pPr>
            <a:r>
              <a:rPr lang="en-US" sz="1200" dirty="0">
                <a:solidFill>
                  <a:schemeClr val="tx1"/>
                </a:solidFill>
                <a:latin typeface="Times New Roman" panose="02020603050405020304" pitchFamily="18" charset="0"/>
                <a:cs typeface="Times New Roman" panose="02020603050405020304" pitchFamily="18" charset="0"/>
              </a:rPr>
              <a:t>Classified Headcount includes EACs(3), and ACs(9)</a:t>
            </a:r>
          </a:p>
          <a:p>
            <a:pPr defTabSz="950614">
              <a:defRPr/>
            </a:pPr>
            <a:r>
              <a:rPr lang="en-US" sz="1200" dirty="0">
                <a:solidFill>
                  <a:schemeClr val="tx1"/>
                </a:solidFill>
                <a:latin typeface="Times New Roman" panose="02020603050405020304" pitchFamily="18" charset="0"/>
                <a:cs typeface="Times New Roman" panose="02020603050405020304" pitchFamily="18" charset="0"/>
              </a:rPr>
              <a:t>COP is considered a Civilian</a:t>
            </a:r>
          </a:p>
          <a:p>
            <a:pPr defTabSz="950614">
              <a:defRPr/>
            </a:pPr>
            <a:endParaRPr lang="en-US" sz="1200" dirty="0">
              <a:solidFill>
                <a:schemeClr val="tx1"/>
              </a:solidFill>
              <a:latin typeface="Times New Roman" panose="02020603050405020304" pitchFamily="18" charset="0"/>
              <a:cs typeface="Times New Roman" panose="02020603050405020304" pitchFamily="18" charset="0"/>
            </a:endParaRPr>
          </a:p>
          <a:p>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0180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defTabSz="914258">
              <a:defRPr/>
            </a:pPr>
            <a:r>
              <a:rPr lang="en-US" sz="1200" b="1" spc="-5"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Note: </a:t>
            </a:r>
            <a:r>
              <a:rPr 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HPD has not returned to its headcount of 5,470 Classified Personnel (1998) despite the increase in the City’s population. The department forecasted annual attrition rate is 240. </a:t>
            </a:r>
          </a:p>
          <a:p>
            <a:r>
              <a:rPr lang="en-US" sz="1200" dirty="0">
                <a:solidFill>
                  <a:schemeClr val="tx1"/>
                </a:solidFill>
                <a:latin typeface="Times New Roman" panose="02020603050405020304" pitchFamily="18" charset="0"/>
                <a:cs typeface="Times New Roman" panose="02020603050405020304" pitchFamily="18" charset="0"/>
              </a:rPr>
              <a:t>The provided data highlights the significant staffing challenges faced by the Houston Police Department (HPD) despite a growing population in the city. Here is a summary and analysis based on the provided information:</a:t>
            </a:r>
          </a:p>
          <a:p>
            <a:endParaRPr lang="en-US" sz="1200" dirty="0">
              <a:solidFill>
                <a:schemeClr val="tx1"/>
              </a:solidFill>
              <a:latin typeface="Times New Roman" panose="02020603050405020304" pitchFamily="18" charset="0"/>
              <a:cs typeface="Times New Roman" panose="02020603050405020304" pitchFamily="18" charset="0"/>
            </a:endParaRPr>
          </a:p>
          <a:p>
            <a:pPr>
              <a:buFont typeface="+mj-lt"/>
              <a:buAutoNum type="arabicPeriod"/>
            </a:pPr>
            <a:r>
              <a:rPr lang="en-US" sz="1200" b="1" dirty="0">
                <a:solidFill>
                  <a:schemeClr val="tx1"/>
                </a:solidFill>
                <a:latin typeface="Times New Roman" panose="02020603050405020304" pitchFamily="18" charset="0"/>
                <a:cs typeface="Times New Roman" panose="02020603050405020304" pitchFamily="18" charset="0"/>
              </a:rPr>
              <a:t>Current Staffing Levels (as of March 31, 2024):</a:t>
            </a:r>
            <a:endParaRPr lang="en-US" sz="1200" dirty="0">
              <a:solidFill>
                <a:schemeClr val="tx1"/>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Classified Officers:</a:t>
            </a:r>
            <a:r>
              <a:rPr lang="en-US" sz="1200" dirty="0">
                <a:solidFill>
                  <a:schemeClr val="tx1"/>
                </a:solidFill>
                <a:latin typeface="Times New Roman" panose="02020603050405020304" pitchFamily="18" charset="0"/>
                <a:cs typeface="Times New Roman" panose="02020603050405020304" pitchFamily="18" charset="0"/>
              </a:rPr>
              <a:t> 5,166 (compared to a peak of 5,470 in 1998)</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Civilian Workforce:</a:t>
            </a:r>
            <a:r>
              <a:rPr lang="en-US" sz="1200" dirty="0">
                <a:solidFill>
                  <a:schemeClr val="tx1"/>
                </a:solidFill>
                <a:latin typeface="Times New Roman" panose="02020603050405020304" pitchFamily="18" charset="0"/>
                <a:cs typeface="Times New Roman" panose="02020603050405020304" pitchFamily="18" charset="0"/>
              </a:rPr>
              <a:t> 870 (compared to 1,738 in 2009)</a:t>
            </a:r>
          </a:p>
          <a:p>
            <a:pPr marL="742950" lvl="1" indent="-285750">
              <a:buFont typeface="+mj-lt"/>
              <a:buAutoNum type="arabicPeriod"/>
            </a:pPr>
            <a:endParaRPr lang="en-US" sz="1200" dirty="0">
              <a:solidFill>
                <a:schemeClr val="tx1"/>
              </a:solidFill>
              <a:latin typeface="Times New Roman" panose="02020603050405020304" pitchFamily="18" charset="0"/>
              <a:cs typeface="Times New Roman" panose="02020603050405020304" pitchFamily="18" charset="0"/>
            </a:endParaRPr>
          </a:p>
          <a:p>
            <a:pPr>
              <a:buFont typeface="+mj-lt"/>
              <a:buAutoNum type="arabicPeriod"/>
            </a:pPr>
            <a:r>
              <a:rPr lang="en-US" sz="1200" b="1" dirty="0">
                <a:solidFill>
                  <a:schemeClr val="tx1"/>
                </a:solidFill>
                <a:latin typeface="Times New Roman" panose="02020603050405020304" pitchFamily="18" charset="0"/>
                <a:cs typeface="Times New Roman" panose="02020603050405020304" pitchFamily="18" charset="0"/>
              </a:rPr>
              <a:t>Projected Classified Officer Headcount:</a:t>
            </a:r>
            <a:endParaRPr lang="en-US" sz="1200" dirty="0">
              <a:solidFill>
                <a:schemeClr val="tx1"/>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Beginning of FY2025:</a:t>
            </a:r>
            <a:r>
              <a:rPr lang="en-US" sz="1200" dirty="0">
                <a:solidFill>
                  <a:schemeClr val="tx1"/>
                </a:solidFill>
                <a:latin typeface="Times New Roman" panose="02020603050405020304" pitchFamily="18" charset="0"/>
                <a:cs typeface="Times New Roman" panose="02020603050405020304" pitchFamily="18" charset="0"/>
              </a:rPr>
              <a:t> 5,211</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End of FY2025:</a:t>
            </a:r>
            <a:r>
              <a:rPr lang="en-US" sz="1200" dirty="0">
                <a:solidFill>
                  <a:schemeClr val="tx1"/>
                </a:solidFill>
                <a:latin typeface="Times New Roman" panose="02020603050405020304" pitchFamily="18" charset="0"/>
                <a:cs typeface="Times New Roman" panose="02020603050405020304" pitchFamily="18" charset="0"/>
              </a:rPr>
              <a:t> 5,386 (considering regular attrition rates and planned cadet classes)</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End of FY2028:</a:t>
            </a:r>
            <a:r>
              <a:rPr lang="en-US" sz="1200" dirty="0">
                <a:solidFill>
                  <a:schemeClr val="tx1"/>
                </a:solidFill>
                <a:latin typeface="Times New Roman" panose="02020603050405020304" pitchFamily="18" charset="0"/>
                <a:cs typeface="Times New Roman" panose="02020603050405020304" pitchFamily="18" charset="0"/>
              </a:rPr>
              <a:t> 5,641 (assuming full enrollment of planned cadet classes and an average attrition rate of 240 officers per year)</a:t>
            </a:r>
          </a:p>
          <a:p>
            <a:pPr marL="742950" lvl="1" indent="-285750">
              <a:buFont typeface="+mj-lt"/>
              <a:buAutoNum type="arabicPeriod"/>
            </a:pPr>
            <a:endParaRPr lang="en-US" sz="1200" dirty="0">
              <a:solidFill>
                <a:schemeClr val="tx1"/>
              </a:solidFill>
              <a:latin typeface="Times New Roman" panose="02020603050405020304" pitchFamily="18" charset="0"/>
              <a:cs typeface="Times New Roman" panose="02020603050405020304" pitchFamily="18" charset="0"/>
            </a:endParaRPr>
          </a:p>
          <a:p>
            <a:pPr>
              <a:buFont typeface="+mj-lt"/>
              <a:buAutoNum type="arabicPeriod"/>
            </a:pPr>
            <a:r>
              <a:rPr lang="en-US" sz="1200" b="1" dirty="0">
                <a:solidFill>
                  <a:schemeClr val="tx1"/>
                </a:solidFill>
                <a:latin typeface="Times New Roman" panose="02020603050405020304" pitchFamily="18" charset="0"/>
                <a:cs typeface="Times New Roman" panose="02020603050405020304" pitchFamily="18" charset="0"/>
              </a:rPr>
              <a:t>Ideal Staffing Levels:</a:t>
            </a:r>
            <a:endParaRPr lang="en-US" sz="1200" dirty="0">
              <a:solidFill>
                <a:schemeClr val="tx1"/>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Classified Officers:</a:t>
            </a:r>
            <a:r>
              <a:rPr lang="en-US" sz="1200" dirty="0">
                <a:solidFill>
                  <a:schemeClr val="tx1"/>
                </a:solidFill>
                <a:latin typeface="Times New Roman" panose="02020603050405020304" pitchFamily="18" charset="0"/>
                <a:cs typeface="Times New Roman" panose="02020603050405020304" pitchFamily="18" charset="0"/>
              </a:rPr>
              <a:t> Between 6,500 and 7,000</a:t>
            </a:r>
          </a:p>
          <a:p>
            <a:pPr marL="742950" lvl="1" indent="-285750">
              <a:buFont typeface="+mj-lt"/>
              <a:buAutoNum type="arabicPeriod"/>
            </a:pPr>
            <a:endParaRPr lang="en-US" sz="1200" dirty="0">
              <a:solidFill>
                <a:schemeClr val="tx1"/>
              </a:solidFill>
              <a:latin typeface="Times New Roman" panose="02020603050405020304" pitchFamily="18" charset="0"/>
              <a:cs typeface="Times New Roman" panose="02020603050405020304" pitchFamily="18" charset="0"/>
            </a:endParaRPr>
          </a:p>
          <a:p>
            <a:r>
              <a:rPr lang="en-US" sz="1200" b="1" dirty="0">
                <a:solidFill>
                  <a:schemeClr val="tx1"/>
                </a:solidFill>
                <a:latin typeface="Times New Roman" panose="02020603050405020304" pitchFamily="18" charset="0"/>
                <a:cs typeface="Times New Roman" panose="02020603050405020304" pitchFamily="18" charset="0"/>
              </a:rPr>
              <a:t>4. Analysis and Projections</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Current Trends:</a:t>
            </a:r>
            <a:endParaRPr lang="en-US" sz="1200" dirty="0">
              <a:solidFill>
                <a:schemeClr val="tx1"/>
              </a:solidFill>
              <a:latin typeface="Times New Roman" panose="02020603050405020304" pitchFamily="18" charset="0"/>
              <a:cs typeface="Times New Roman" panose="02020603050405020304" pitchFamily="18" charset="0"/>
            </a:endParaRP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The HPD workforce has been declining over the past 25 years, with a noticeable decrease in both classified officers and civilian staff.</a:t>
            </a: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Despite a projected increase in classified officers by the end of FY2028, the department will still fall short of the ideal number of officers.</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Cadet Classes and Attrition:</a:t>
            </a:r>
            <a:endParaRPr lang="en-US" sz="1200" dirty="0">
              <a:solidFill>
                <a:schemeClr val="tx1"/>
              </a:solidFill>
              <a:latin typeface="Times New Roman" panose="02020603050405020304" pitchFamily="18" charset="0"/>
              <a:cs typeface="Times New Roman" panose="02020603050405020304" pitchFamily="18" charset="0"/>
            </a:endParaRP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The budget includes plans for five cadet classes annually from FY2025 to FY2028.  FY25 has 6 cadet classes.</a:t>
            </a: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Regular attrition is expected to be around 240 officers per year.</a:t>
            </a: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With these factors, the projected increase to 5,641 officers by FY2028 still leaves a significant gap to reach the ideal range of 6,500 to 7,000 officers.</a:t>
            </a:r>
          </a:p>
          <a:p>
            <a:endParaRPr lang="en-US" sz="1200" b="1" dirty="0">
              <a:solidFill>
                <a:schemeClr val="tx1"/>
              </a:solidFill>
              <a:latin typeface="Times New Roman" panose="02020603050405020304" pitchFamily="18" charset="0"/>
              <a:cs typeface="Times New Roman" panose="02020603050405020304" pitchFamily="18" charset="0"/>
            </a:endParaRPr>
          </a:p>
          <a:p>
            <a:r>
              <a:rPr lang="en-US" sz="1200" b="1" dirty="0">
                <a:solidFill>
                  <a:schemeClr val="tx1"/>
                </a:solidFill>
                <a:latin typeface="Times New Roman" panose="02020603050405020304" pitchFamily="18" charset="0"/>
                <a:cs typeface="Times New Roman" panose="02020603050405020304" pitchFamily="18" charset="0"/>
              </a:rPr>
              <a:t>5. Recommendations</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Additional Cadet Classes:</a:t>
            </a:r>
            <a:endParaRPr lang="en-US" sz="1200" dirty="0">
              <a:solidFill>
                <a:schemeClr val="tx1"/>
              </a:solidFill>
              <a:latin typeface="Times New Roman" panose="02020603050405020304" pitchFamily="18" charset="0"/>
              <a:cs typeface="Times New Roman" panose="02020603050405020304" pitchFamily="18" charset="0"/>
            </a:endParaRP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Introducing an additional 6th cadet class of 75 officers annually could significantly contribute to closing the gap between the projected and ideal number of officers.</a:t>
            </a: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Calculating the impact of this additional class over the planned period can provide a clearer picture of progress toward the staffing goals.</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Retention and Recruitment Strategies:</a:t>
            </a:r>
            <a:endParaRPr lang="en-US" sz="1200" dirty="0">
              <a:solidFill>
                <a:schemeClr val="tx1"/>
              </a:solidFill>
              <a:latin typeface="Times New Roman" panose="02020603050405020304" pitchFamily="18" charset="0"/>
              <a:cs typeface="Times New Roman" panose="02020603050405020304" pitchFamily="18" charset="0"/>
            </a:endParaRP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Implementing measures to reduce attrition rates could help maintain a higher number of officers.</a:t>
            </a: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Enhancing recruitment efforts and offering competitive benefits might attract more candidates to the cadet classes.</a:t>
            </a:r>
          </a:p>
          <a:p>
            <a:pPr marL="628650" lvl="1" indent="-171450">
              <a:buFont typeface="Arial" panose="020B0604020202020204"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Civilians Workforce Reassessment:</a:t>
            </a:r>
            <a:endParaRPr lang="en-US" sz="1200" dirty="0">
              <a:solidFill>
                <a:schemeClr val="tx1"/>
              </a:solidFill>
              <a:latin typeface="Times New Roman" panose="02020603050405020304" pitchFamily="18" charset="0"/>
              <a:cs typeface="Times New Roman" panose="02020603050405020304" pitchFamily="18" charset="0"/>
            </a:endParaRP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Evaluating the roles and contributions of the civilian workforce might identify critical areas needing support to improve overall efficiency and effectiveness.</a:t>
            </a:r>
          </a:p>
          <a:p>
            <a:pPr marL="1200150" lvl="2" indent="-285750">
              <a:buFont typeface="+mj-lt"/>
              <a:buAutoNum type="arabicPeriod"/>
            </a:pPr>
            <a:r>
              <a:rPr lang="en-US" sz="1200" dirty="0">
                <a:solidFill>
                  <a:schemeClr val="tx1"/>
                </a:solidFill>
                <a:latin typeface="Times New Roman" panose="02020603050405020304" pitchFamily="18" charset="0"/>
                <a:cs typeface="Times New Roman" panose="02020603050405020304" pitchFamily="18" charset="0"/>
              </a:rPr>
              <a:t>Restoring or increasing the civilian workforce to previous levels might alleviate some pressures on classified officers, allowing them to focus more on policing duties.</a:t>
            </a:r>
          </a:p>
          <a:p>
            <a:endParaRPr lang="en-US" sz="1200" b="1" dirty="0">
              <a:solidFill>
                <a:schemeClr val="tx1"/>
              </a:solidFill>
              <a:latin typeface="Times New Roman" panose="02020603050405020304" pitchFamily="18" charset="0"/>
              <a:cs typeface="Times New Roman" panose="02020603050405020304" pitchFamily="18" charset="0"/>
            </a:endParaRPr>
          </a:p>
          <a:p>
            <a:r>
              <a:rPr lang="en-US" sz="1200" b="1" dirty="0">
                <a:solidFill>
                  <a:schemeClr val="tx1"/>
                </a:solidFill>
                <a:latin typeface="Times New Roman" panose="02020603050405020304" pitchFamily="18" charset="0"/>
                <a:cs typeface="Times New Roman" panose="02020603050405020304" pitchFamily="18" charset="0"/>
              </a:rPr>
              <a:t>6. Conclusion</a:t>
            </a:r>
          </a:p>
          <a:p>
            <a:r>
              <a:rPr lang="en-US" sz="1200" dirty="0">
                <a:solidFill>
                  <a:schemeClr val="tx1"/>
                </a:solidFill>
                <a:latin typeface="Times New Roman" panose="02020603050405020304" pitchFamily="18" charset="0"/>
                <a:cs typeface="Times New Roman" panose="02020603050405020304" pitchFamily="18" charset="0"/>
              </a:rPr>
              <a:t>To address the staffing challenges and better meet the growing demands of the Houston population, HPD should consider the following actions:</a:t>
            </a:r>
          </a:p>
          <a:p>
            <a:pPr marL="171450" indent="-171450">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Adding a 6th cadet class of 75 officers annually.</a:t>
            </a:r>
          </a:p>
          <a:p>
            <a:pPr marL="171450" indent="-171450">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Implementing strategies to reduce officer attrition and enhance recruitment.</a:t>
            </a:r>
          </a:p>
          <a:p>
            <a:pPr marL="0" indent="0">
              <a:buFont typeface="Arial" panose="020B0604020202020204" pitchFamily="34" charset="0"/>
              <a:buNone/>
            </a:pPr>
            <a:endParaRPr lang="en-US" sz="1200" dirty="0">
              <a:solidFill>
                <a:schemeClr val="tx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7431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The HPD workforce has been declining over the past 25 years, with a noticeable decrease in both classified officers and civilian staff.</a:t>
            </a:r>
          </a:p>
          <a:p>
            <a:pPr marL="742950" lvl="1" indent="-285750">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Adding a 6</a:t>
            </a:r>
            <a:r>
              <a:rPr lang="en-US" sz="1200" baseline="30000" dirty="0">
                <a:solidFill>
                  <a:schemeClr val="tx1"/>
                </a:solidFill>
                <a:latin typeface="Times New Roman" panose="02020603050405020304" pitchFamily="18" charset="0"/>
                <a:cs typeface="Times New Roman" panose="02020603050405020304" pitchFamily="18" charset="0"/>
              </a:rPr>
              <a:t>th</a:t>
            </a:r>
            <a:r>
              <a:rPr lang="en-US" sz="1200" dirty="0">
                <a:solidFill>
                  <a:schemeClr val="tx1"/>
                </a:solidFill>
                <a:latin typeface="Times New Roman" panose="02020603050405020304" pitchFamily="18" charset="0"/>
                <a:cs typeface="Times New Roman" panose="02020603050405020304" pitchFamily="18" charset="0"/>
              </a:rPr>
              <a:t> cadet class for only FY2025 yields a projected staffing count of 5,641 by FY2028</a:t>
            </a:r>
          </a:p>
          <a:p>
            <a:pPr marL="742950" lvl="1" indent="-285750">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Adding a 6</a:t>
            </a:r>
            <a:r>
              <a:rPr lang="en-US" sz="1200" baseline="30000" dirty="0">
                <a:solidFill>
                  <a:schemeClr val="tx1"/>
                </a:solidFill>
                <a:latin typeface="Times New Roman" panose="02020603050405020304" pitchFamily="18" charset="0"/>
                <a:cs typeface="Times New Roman" panose="02020603050405020304" pitchFamily="18" charset="0"/>
              </a:rPr>
              <a:t>th</a:t>
            </a:r>
            <a:r>
              <a:rPr lang="en-US" sz="1200" dirty="0">
                <a:solidFill>
                  <a:schemeClr val="tx1"/>
                </a:solidFill>
                <a:latin typeface="Times New Roman" panose="02020603050405020304" pitchFamily="18" charset="0"/>
                <a:cs typeface="Times New Roman" panose="02020603050405020304" pitchFamily="18" charset="0"/>
              </a:rPr>
              <a:t> cadet class annually beginning FY2025 yields a projected staffing count of 5,836 by FY2028</a:t>
            </a:r>
          </a:p>
          <a:p>
            <a:pPr marL="742950" lvl="1" indent="-285750">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Despite a projected increase in classified officers by the end of FY2028, the department will still fall short of the ideal number of officers.</a:t>
            </a:r>
          </a:p>
          <a:p>
            <a:pPr>
              <a:buFont typeface="Arial" panose="020B0604020202020204" pitchFamily="34" charset="0"/>
              <a:buNone/>
            </a:pPr>
            <a:endParaRPr lang="en-US" sz="1200" b="1" dirty="0">
              <a:solidFill>
                <a:schemeClr val="tx1"/>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p>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3435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Note: </a:t>
            </a: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FY25 funding needed = $4.3M</a:t>
            </a:r>
          </a:p>
          <a:p>
            <a:pPr marL="171450" lvl="0" indent="-171450">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Projected incremental cost for FY25 of $2.71M for Cadets (net of ShotSpotter savings)</a:t>
            </a:r>
          </a:p>
          <a:p>
            <a:pPr marL="171450" lvl="0" indent="-171450">
              <a:buFont typeface="Arial" panose="020B0604020202020204" pitchFamily="34" charset="0"/>
              <a:buChar char="•"/>
            </a:pPr>
            <a:r>
              <a:rPr lang="en-US" sz="1200" b="0" dirty="0">
                <a:solidFill>
                  <a:schemeClr val="tx1"/>
                </a:solidFill>
                <a:latin typeface="Times New Roman" panose="02020603050405020304" pitchFamily="18" charset="0"/>
                <a:cs typeface="Times New Roman" panose="02020603050405020304" pitchFamily="18" charset="0"/>
              </a:rPr>
              <a:t>Projected incremental cost for FY25 of $1.55M for Probationary Police Officers</a:t>
            </a:r>
          </a:p>
          <a:p>
            <a:endParaRPr lang="en-US" altLang="zh-CN"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t>8</a:t>
            </a:fld>
            <a:endParaRPr lang="zh-CN" altLang="en-US"/>
          </a:p>
        </p:txBody>
      </p:sp>
    </p:spTree>
    <p:extLst>
      <p:ext uri="{BB962C8B-B14F-4D97-AF65-F5344CB8AC3E}">
        <p14:creationId xmlns:p14="http://schemas.microsoft.com/office/powerpoint/2010/main" val="123676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Other annual costs not included.</a:t>
            </a:r>
          </a:p>
        </p:txBody>
      </p:sp>
      <p:sp>
        <p:nvSpPr>
          <p:cNvPr id="4" name="灯片编号占位符 3"/>
          <p:cNvSpPr>
            <a:spLocks noGrp="1"/>
          </p:cNvSpPr>
          <p:nvPr>
            <p:ph type="sldNum" sz="quarter" idx="10"/>
          </p:nvPr>
        </p:nvSpPr>
        <p:spPr/>
        <p:txBody>
          <a:bodyPr/>
          <a:lstStyle/>
          <a:p>
            <a:fld id="{4A4E2E4E-2FFD-4B0E-BE9C-FA7BDC09154E}" type="slidenum">
              <a:rPr lang="zh-CN" altLang="en-US" smtClean="0"/>
              <a:t>9</a:t>
            </a:fld>
            <a:endParaRPr lang="zh-CN" altLang="en-US"/>
          </a:p>
        </p:txBody>
      </p:sp>
    </p:spTree>
    <p:extLst>
      <p:ext uri="{BB962C8B-B14F-4D97-AF65-F5344CB8AC3E}">
        <p14:creationId xmlns:p14="http://schemas.microsoft.com/office/powerpoint/2010/main" val="185763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New Slide_2">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7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Picture Placeholder 23">
            <a:extLst>
              <a:ext uri="{FF2B5EF4-FFF2-40B4-BE49-F238E27FC236}">
                <a16:creationId xmlns:a16="http://schemas.microsoft.com/office/drawing/2014/main" id="{3B9690E8-0AA0-453A-A2BA-3C4A02401F33}"/>
              </a:ext>
            </a:extLst>
          </p:cNvPr>
          <p:cNvSpPr>
            <a:spLocks noGrp="1"/>
          </p:cNvSpPr>
          <p:nvPr>
            <p:ph type="pic" sz="quarter" idx="13"/>
          </p:nvPr>
        </p:nvSpPr>
        <p:spPr>
          <a:xfrm>
            <a:off x="588612" y="2800318"/>
            <a:ext cx="2560320" cy="1764792"/>
          </a:xfrm>
        </p:spPr>
        <p:txBody>
          <a:bodyPr/>
          <a:lstStyle>
            <a:lvl1pPr marL="0" indent="0">
              <a:buNone/>
              <a:defRPr/>
            </a:lvl1pPr>
          </a:lstStyle>
          <a:p>
            <a:r>
              <a:rPr lang="en-US"/>
              <a:t>Click icon to add picture</a:t>
            </a:r>
          </a:p>
        </p:txBody>
      </p:sp>
      <p:sp>
        <p:nvSpPr>
          <p:cNvPr id="11" name="Text Placeholder 28">
            <a:extLst>
              <a:ext uri="{FF2B5EF4-FFF2-40B4-BE49-F238E27FC236}">
                <a16:creationId xmlns:a16="http://schemas.microsoft.com/office/drawing/2014/main" id="{97CAE430-B148-4FE1-B142-E196CFFEBAB1}"/>
              </a:ext>
            </a:extLst>
          </p:cNvPr>
          <p:cNvSpPr>
            <a:spLocks noGrp="1"/>
          </p:cNvSpPr>
          <p:nvPr>
            <p:ph type="body" sz="quarter" idx="17" hasCustomPrompt="1"/>
          </p:nvPr>
        </p:nvSpPr>
        <p:spPr>
          <a:xfrm>
            <a:off x="588612"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2" name="Text Placeholder 28">
            <a:extLst>
              <a:ext uri="{FF2B5EF4-FFF2-40B4-BE49-F238E27FC236}">
                <a16:creationId xmlns:a16="http://schemas.microsoft.com/office/drawing/2014/main" id="{F34D7C92-7171-4768-A26F-CE08A04FAAA2}"/>
              </a:ext>
            </a:extLst>
          </p:cNvPr>
          <p:cNvSpPr>
            <a:spLocks noGrp="1"/>
          </p:cNvSpPr>
          <p:nvPr>
            <p:ph type="body" sz="quarter" idx="18" hasCustomPrompt="1"/>
          </p:nvPr>
        </p:nvSpPr>
        <p:spPr>
          <a:xfrm>
            <a:off x="588612"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3" name="Picture Placeholder 23">
            <a:extLst>
              <a:ext uri="{FF2B5EF4-FFF2-40B4-BE49-F238E27FC236}">
                <a16:creationId xmlns:a16="http://schemas.microsoft.com/office/drawing/2014/main" id="{91EBE236-D9BF-46C4-8CE2-60F7CD40E76D}"/>
              </a:ext>
            </a:extLst>
          </p:cNvPr>
          <p:cNvSpPr>
            <a:spLocks noGrp="1"/>
          </p:cNvSpPr>
          <p:nvPr>
            <p:ph type="pic" sz="quarter" idx="14"/>
          </p:nvPr>
        </p:nvSpPr>
        <p:spPr>
          <a:xfrm>
            <a:off x="3413623" y="2800318"/>
            <a:ext cx="2560320" cy="1764792"/>
          </a:xfrm>
        </p:spPr>
        <p:txBody>
          <a:bodyPr/>
          <a:lstStyle>
            <a:lvl1pPr marL="0" indent="0">
              <a:buNone/>
              <a:defRPr/>
            </a:lvl1pPr>
          </a:lstStyle>
          <a:p>
            <a:r>
              <a:rPr lang="en-US"/>
              <a:t>Click icon to add picture</a:t>
            </a:r>
          </a:p>
        </p:txBody>
      </p:sp>
      <p:sp>
        <p:nvSpPr>
          <p:cNvPr id="14" name="Text Placeholder 28">
            <a:extLst>
              <a:ext uri="{FF2B5EF4-FFF2-40B4-BE49-F238E27FC236}">
                <a16:creationId xmlns:a16="http://schemas.microsoft.com/office/drawing/2014/main" id="{3755B2FB-A969-40D9-919A-8DBCA8B76552}"/>
              </a:ext>
            </a:extLst>
          </p:cNvPr>
          <p:cNvSpPr>
            <a:spLocks noGrp="1"/>
          </p:cNvSpPr>
          <p:nvPr>
            <p:ph type="body" sz="quarter" idx="19" hasCustomPrompt="1"/>
          </p:nvPr>
        </p:nvSpPr>
        <p:spPr>
          <a:xfrm>
            <a:off x="3413623"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C047E0AE-451F-4E70-A217-3D51A5FCA8D0}"/>
              </a:ext>
            </a:extLst>
          </p:cNvPr>
          <p:cNvSpPr>
            <a:spLocks noGrp="1"/>
          </p:cNvSpPr>
          <p:nvPr>
            <p:ph type="body" sz="quarter" idx="20" hasCustomPrompt="1"/>
          </p:nvPr>
        </p:nvSpPr>
        <p:spPr>
          <a:xfrm>
            <a:off x="3413623"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6" name="Picture Placeholder 23">
            <a:extLst>
              <a:ext uri="{FF2B5EF4-FFF2-40B4-BE49-F238E27FC236}">
                <a16:creationId xmlns:a16="http://schemas.microsoft.com/office/drawing/2014/main" id="{92DC936D-218B-4AB2-A141-83C839EE378E}"/>
              </a:ext>
            </a:extLst>
          </p:cNvPr>
          <p:cNvSpPr>
            <a:spLocks noGrp="1"/>
          </p:cNvSpPr>
          <p:nvPr>
            <p:ph type="pic" sz="quarter" idx="15"/>
          </p:nvPr>
        </p:nvSpPr>
        <p:spPr>
          <a:xfrm>
            <a:off x="6224179" y="2800318"/>
            <a:ext cx="2560320" cy="1764792"/>
          </a:xfrm>
        </p:spPr>
        <p:txBody>
          <a:bodyPr/>
          <a:lstStyle>
            <a:lvl1pPr marL="0" indent="0">
              <a:buNone/>
              <a:defRPr/>
            </a:lvl1pPr>
          </a:lstStyle>
          <a:p>
            <a:r>
              <a:rPr lang="en-US"/>
              <a:t>Click icon to add picture</a:t>
            </a:r>
          </a:p>
        </p:txBody>
      </p:sp>
      <p:sp>
        <p:nvSpPr>
          <p:cNvPr id="17" name="Text Placeholder 28">
            <a:extLst>
              <a:ext uri="{FF2B5EF4-FFF2-40B4-BE49-F238E27FC236}">
                <a16:creationId xmlns:a16="http://schemas.microsoft.com/office/drawing/2014/main" id="{5085FD65-394A-47FA-BF7A-013D84C8706A}"/>
              </a:ext>
            </a:extLst>
          </p:cNvPr>
          <p:cNvSpPr>
            <a:spLocks noGrp="1"/>
          </p:cNvSpPr>
          <p:nvPr>
            <p:ph type="body" sz="quarter" idx="21" hasCustomPrompt="1"/>
          </p:nvPr>
        </p:nvSpPr>
        <p:spPr>
          <a:xfrm>
            <a:off x="6224179"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8" name="Text Placeholder 28">
            <a:extLst>
              <a:ext uri="{FF2B5EF4-FFF2-40B4-BE49-F238E27FC236}">
                <a16:creationId xmlns:a16="http://schemas.microsoft.com/office/drawing/2014/main" id="{23417874-DD14-461C-B278-0DE8032D272B}"/>
              </a:ext>
            </a:extLst>
          </p:cNvPr>
          <p:cNvSpPr>
            <a:spLocks noGrp="1"/>
          </p:cNvSpPr>
          <p:nvPr>
            <p:ph type="body" sz="quarter" idx="22" hasCustomPrompt="1"/>
          </p:nvPr>
        </p:nvSpPr>
        <p:spPr>
          <a:xfrm>
            <a:off x="6224179"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9" name="Picture Placeholder 23">
            <a:extLst>
              <a:ext uri="{FF2B5EF4-FFF2-40B4-BE49-F238E27FC236}">
                <a16:creationId xmlns:a16="http://schemas.microsoft.com/office/drawing/2014/main" id="{A8685BFC-DF7F-4414-8D3E-652C9EF13554}"/>
              </a:ext>
            </a:extLst>
          </p:cNvPr>
          <p:cNvSpPr>
            <a:spLocks noGrp="1"/>
          </p:cNvSpPr>
          <p:nvPr>
            <p:ph type="pic" sz="quarter" idx="16"/>
          </p:nvPr>
        </p:nvSpPr>
        <p:spPr>
          <a:xfrm>
            <a:off x="9028350" y="2801105"/>
            <a:ext cx="2560320" cy="1764792"/>
          </a:xfrm>
        </p:spPr>
        <p:txBody>
          <a:bodyPr/>
          <a:lstStyle>
            <a:lvl1pPr marL="0" indent="0">
              <a:buNone/>
              <a:defRPr/>
            </a:lvl1pPr>
          </a:lstStyle>
          <a:p>
            <a:r>
              <a:rPr lang="en-US"/>
              <a:t>Click icon to add picture</a:t>
            </a:r>
          </a:p>
        </p:txBody>
      </p:sp>
      <p:sp>
        <p:nvSpPr>
          <p:cNvPr id="20" name="Text Placeholder 28">
            <a:extLst>
              <a:ext uri="{FF2B5EF4-FFF2-40B4-BE49-F238E27FC236}">
                <a16:creationId xmlns:a16="http://schemas.microsoft.com/office/drawing/2014/main" id="{801A82CD-E0FD-4C28-B287-439356FAE8D1}"/>
              </a:ext>
            </a:extLst>
          </p:cNvPr>
          <p:cNvSpPr>
            <a:spLocks noGrp="1"/>
          </p:cNvSpPr>
          <p:nvPr>
            <p:ph type="body" sz="quarter" idx="23" hasCustomPrompt="1"/>
          </p:nvPr>
        </p:nvSpPr>
        <p:spPr>
          <a:xfrm>
            <a:off x="9028350"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C1ACEAC1-C62C-4024-9525-268AB724274D}"/>
              </a:ext>
            </a:extLst>
          </p:cNvPr>
          <p:cNvSpPr>
            <a:spLocks noGrp="1"/>
          </p:cNvSpPr>
          <p:nvPr>
            <p:ph type="body" sz="quarter" idx="24" hasCustomPrompt="1"/>
          </p:nvPr>
        </p:nvSpPr>
        <p:spPr>
          <a:xfrm>
            <a:off x="9028350"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val="13275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 id="2147483786" r:id="rId18"/>
  </p:sldLayoutIdLst>
  <p:hf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1.png"/><Relationship Id="rId2" Type="http://schemas.microsoft.com/office/2007/relationships/media" Target="../media/media1.mp4"/><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10.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Colors" Target="../diagrams/colors7.xml"/><Relationship Id="rId3" Type="http://schemas.openxmlformats.org/officeDocument/2006/relationships/notesSlide" Target="../notesSlides/notesSlide12.xml"/><Relationship Id="rId7" Type="http://schemas.openxmlformats.org/officeDocument/2006/relationships/diagramColors" Target="../diagrams/colors6.xml"/><Relationship Id="rId12" Type="http://schemas.openxmlformats.org/officeDocument/2006/relationships/diagramQuickStyle" Target="../diagrams/quickStyle7.xm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diagramQuickStyle" Target="../diagrams/quickStyle6.xml"/><Relationship Id="rId11" Type="http://schemas.openxmlformats.org/officeDocument/2006/relationships/diagramLayout" Target="../diagrams/layout7.xml"/><Relationship Id="rId5" Type="http://schemas.openxmlformats.org/officeDocument/2006/relationships/diagramLayout" Target="../diagrams/layout6.xml"/><Relationship Id="rId10" Type="http://schemas.openxmlformats.org/officeDocument/2006/relationships/diagramData" Target="../diagrams/data7.xml"/><Relationship Id="rId4" Type="http://schemas.openxmlformats.org/officeDocument/2006/relationships/diagramData" Target="../diagrams/data6.xml"/><Relationship Id="rId9" Type="http://schemas.openxmlformats.org/officeDocument/2006/relationships/image" Target="../media/image1.png"/><Relationship Id="rId14" Type="http://schemas.microsoft.com/office/2007/relationships/diagramDrawing" Target="../diagrams/drawin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9.xml"/><Relationship Id="rId7" Type="http://schemas.openxmlformats.org/officeDocument/2006/relationships/diagramColors" Target="../diagrams/colors5.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919C-B95E-545D-88A2-96F00CB6C7E0}"/>
              </a:ext>
            </a:extLst>
          </p:cNvPr>
          <p:cNvSpPr>
            <a:spLocks noGrp="1"/>
          </p:cNvSpPr>
          <p:nvPr>
            <p:ph type="title"/>
          </p:nvPr>
        </p:nvSpPr>
        <p:spPr>
          <a:xfrm>
            <a:off x="509482" y="725179"/>
            <a:ext cx="11363430" cy="2881906"/>
          </a:xfrm>
        </p:spPr>
        <p:txBody>
          <a:bodyPr>
            <a:normAutofit/>
          </a:bodyPr>
          <a:lstStyle/>
          <a:p>
            <a:pPr algn="ctr"/>
            <a:r>
              <a:rPr lang="en-US" sz="4400" dirty="0">
                <a:solidFill>
                  <a:schemeClr val="tx1">
                    <a:lumMod val="65000"/>
                    <a:lumOff val="35000"/>
                  </a:schemeClr>
                </a:solidFill>
                <a:latin typeface="Times New Roman" panose="02020603050405020304" pitchFamily="18" charset="0"/>
                <a:cs typeface="Times New Roman" panose="02020603050405020304" pitchFamily="18" charset="0"/>
              </a:rPr>
              <a:t>Houston police department</a:t>
            </a:r>
            <a:br>
              <a:rPr lang="en-US" sz="4400" dirty="0">
                <a:solidFill>
                  <a:schemeClr val="tx1">
                    <a:lumMod val="65000"/>
                    <a:lumOff val="35000"/>
                  </a:schemeClr>
                </a:solidFill>
                <a:latin typeface="Times New Roman" panose="02020603050405020304" pitchFamily="18" charset="0"/>
                <a:cs typeface="Times New Roman" panose="02020603050405020304" pitchFamily="18" charset="0"/>
              </a:rPr>
            </a:br>
            <a:br>
              <a:rPr lang="en-US" sz="44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PUBLIC SAFETY COMMITTEE</a:t>
            </a:r>
            <a:b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fy25 Budget amendmentS</a:t>
            </a:r>
            <a:b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6th CADET CLASS</a:t>
            </a:r>
            <a:b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sz="27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DCF7B11-E0D0-56C4-3D0C-2AB78CB8EA41}"/>
              </a:ext>
            </a:extLst>
          </p:cNvPr>
          <p:cNvSpPr>
            <a:spLocks noGrp="1"/>
          </p:cNvSpPr>
          <p:nvPr>
            <p:ph type="body" idx="1"/>
          </p:nvPr>
        </p:nvSpPr>
        <p:spPr>
          <a:xfrm>
            <a:off x="622710" y="5259894"/>
            <a:ext cx="10946579" cy="889233"/>
          </a:xfrm>
        </p:spPr>
        <p:txBody>
          <a:bodyPr>
            <a:noAutofit/>
          </a:bodyPr>
          <a:lstStyle/>
          <a:p>
            <a:r>
              <a:rPr lang="en-US" dirty="0">
                <a:solidFill>
                  <a:schemeClr val="bg1"/>
                </a:solidFill>
                <a:latin typeface="Times New Roman" panose="02020603050405020304" pitchFamily="18" charset="0"/>
                <a:cs typeface="Times New Roman" panose="02020603050405020304" pitchFamily="18" charset="0"/>
              </a:rPr>
              <a:t>J. Noe Diaz, Chief of Police</a:t>
            </a:r>
          </a:p>
          <a:p>
            <a:r>
              <a:rPr lang="en-US" dirty="0">
                <a:solidFill>
                  <a:schemeClr val="bg1"/>
                </a:solidFill>
                <a:latin typeface="Times New Roman" panose="02020603050405020304" pitchFamily="18" charset="0"/>
                <a:cs typeface="Times New Roman" panose="02020603050405020304" pitchFamily="18" charset="0"/>
              </a:rPr>
              <a:t>Patricia </a:t>
            </a:r>
            <a:r>
              <a:rPr lang="en-US" dirty="0" err="1">
                <a:solidFill>
                  <a:schemeClr val="bg1"/>
                </a:solidFill>
                <a:latin typeface="Times New Roman" panose="02020603050405020304" pitchFamily="18" charset="0"/>
                <a:cs typeface="Times New Roman" panose="02020603050405020304" pitchFamily="18" charset="0"/>
              </a:rPr>
              <a:t>cantu</a:t>
            </a:r>
            <a:r>
              <a:rPr lang="en-US" dirty="0">
                <a:solidFill>
                  <a:schemeClr val="bg1"/>
                </a:solidFill>
                <a:latin typeface="Times New Roman" panose="02020603050405020304" pitchFamily="18" charset="0"/>
                <a:cs typeface="Times New Roman" panose="02020603050405020304" pitchFamily="18" charset="0"/>
              </a:rPr>
              <a:t>, assistant chief</a:t>
            </a:r>
          </a:p>
          <a:p>
            <a:r>
              <a:rPr lang="en-US" dirty="0">
                <a:solidFill>
                  <a:schemeClr val="bg1"/>
                </a:solidFill>
                <a:latin typeface="Times New Roman" panose="02020603050405020304" pitchFamily="18" charset="0"/>
                <a:cs typeface="Times New Roman" panose="02020603050405020304" pitchFamily="18" charset="0"/>
              </a:rPr>
              <a:t>Rhonda Smith, CFO &amp; Deputy Director									</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Picture 5" descr="A logo of a police department&#10;&#10;Description automatically generated">
            <a:extLst>
              <a:ext uri="{FF2B5EF4-FFF2-40B4-BE49-F238E27FC236}">
                <a16:creationId xmlns:a16="http://schemas.microsoft.com/office/drawing/2014/main" id="{3E9BAB8B-46F8-277D-8BE7-74450880E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930" y="3590779"/>
            <a:ext cx="1288535" cy="1288535"/>
          </a:xfrm>
          <a:prstGeom prst="rect">
            <a:avLst/>
          </a:prstGeom>
        </p:spPr>
      </p:pic>
    </p:spTree>
    <p:extLst>
      <p:ext uri="{BB962C8B-B14F-4D97-AF65-F5344CB8AC3E}">
        <p14:creationId xmlns:p14="http://schemas.microsoft.com/office/powerpoint/2010/main" val="269326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PA-直接连接符 84">
            <a:extLst>
              <a:ext uri="{FF2B5EF4-FFF2-40B4-BE49-F238E27FC236}">
                <a16:creationId xmlns:a16="http://schemas.microsoft.com/office/drawing/2014/main" id="{84554728-CB5F-5CF4-BD11-256A77E4BB9B}"/>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Video 5" title="Question mark speech bubbles">
            <a:hlinkClick r:id="" action="ppaction://media"/>
            <a:extLst>
              <a:ext uri="{FF2B5EF4-FFF2-40B4-BE49-F238E27FC236}">
                <a16:creationId xmlns:a16="http://schemas.microsoft.com/office/drawing/2014/main" id="{476217CC-BA67-E96A-A0C8-B2DE31FC0B15}"/>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541721" y="1236840"/>
            <a:ext cx="8683256" cy="4884332"/>
          </a:xfrm>
          <a:prstGeom prst="rect">
            <a:avLst/>
          </a:prstGeom>
        </p:spPr>
      </p:pic>
      <p:sp>
        <p:nvSpPr>
          <p:cNvPr id="6" name="Slide Number Placeholder 3">
            <a:extLst>
              <a:ext uri="{FF2B5EF4-FFF2-40B4-BE49-F238E27FC236}">
                <a16:creationId xmlns:a16="http://schemas.microsoft.com/office/drawing/2014/main" id="{862FA88C-AC7C-4424-DE57-5FF5728EFDD7}"/>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10</a:t>
            </a:fld>
            <a:endParaRPr lang="en-US" dirty="0"/>
          </a:p>
        </p:txBody>
      </p:sp>
      <p:pic>
        <p:nvPicPr>
          <p:cNvPr id="7" name="Picture 6" descr="A logo of a police department&#10;&#10;Description automatically generated">
            <a:extLst>
              <a:ext uri="{FF2B5EF4-FFF2-40B4-BE49-F238E27FC236}">
                <a16:creationId xmlns:a16="http://schemas.microsoft.com/office/drawing/2014/main" id="{218FAF0B-8850-5AA0-36F6-61CD1CDFB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2" name="Title 1">
            <a:extLst>
              <a:ext uri="{FF2B5EF4-FFF2-40B4-BE49-F238E27FC236}">
                <a16:creationId xmlns:a16="http://schemas.microsoft.com/office/drawing/2014/main" id="{E8CE8EFB-43A2-62D6-AE7A-25C495E07938}"/>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6658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mute="1">
                <p:cTn id="12" repeatCount="indefinite"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PA-直接连接符 84">
            <a:extLst>
              <a:ext uri="{FF2B5EF4-FFF2-40B4-BE49-F238E27FC236}">
                <a16:creationId xmlns:a16="http://schemas.microsoft.com/office/drawing/2014/main" id="{84554728-CB5F-5CF4-BD11-256A77E4BB9B}"/>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PA-文本框 48">
            <a:extLst>
              <a:ext uri="{FF2B5EF4-FFF2-40B4-BE49-F238E27FC236}">
                <a16:creationId xmlns:a16="http://schemas.microsoft.com/office/drawing/2014/main" id="{2283CADF-8BB0-66C4-4A01-10D009833C74}"/>
              </a:ext>
            </a:extLst>
          </p:cNvPr>
          <p:cNvSpPr txBox="1">
            <a:spLocks noChangeArrowheads="1"/>
          </p:cNvSpPr>
          <p:nvPr>
            <p:custDataLst>
              <p:tags r:id="rId2"/>
            </p:custDataLst>
          </p:nvPr>
        </p:nvSpPr>
        <p:spPr bwMode="auto">
          <a:xfrm>
            <a:off x="4415743" y="3169227"/>
            <a:ext cx="3360513"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defRPr/>
            </a:pPr>
            <a:r>
              <a:rPr lang="en-US" altLang="zh-CN" sz="4800" b="1" dirty="0">
                <a:solidFill>
                  <a:schemeClr val="tx1">
                    <a:lumMod val="85000"/>
                    <a:lumOff val="15000"/>
                  </a:schemeClr>
                </a:solidFill>
                <a:latin typeface="Times New Roman" panose="02020603050405020304" pitchFamily="18" charset="0"/>
                <a:ea typeface="+mn-ea"/>
                <a:cs typeface="Times New Roman" panose="02020603050405020304" pitchFamily="18" charset="0"/>
                <a:sym typeface="+mn-lt"/>
              </a:rPr>
              <a:t>APPENDIX</a:t>
            </a:r>
            <a:endParaRPr lang="zh-CN" altLang="en-US" sz="4800" b="1" dirty="0">
              <a:solidFill>
                <a:schemeClr val="tx1">
                  <a:lumMod val="85000"/>
                  <a:lumOff val="15000"/>
                </a:schemeClr>
              </a:solidFill>
              <a:latin typeface="Times New Roman" panose="02020603050405020304" pitchFamily="18" charset="0"/>
              <a:ea typeface="+mn-ea"/>
              <a:cs typeface="Times New Roman" panose="02020603050405020304" pitchFamily="18" charset="0"/>
              <a:sym typeface="+mn-lt"/>
            </a:endParaRPr>
          </a:p>
        </p:txBody>
      </p:sp>
      <p:sp>
        <p:nvSpPr>
          <p:cNvPr id="6" name="Slide Number Placeholder 3">
            <a:extLst>
              <a:ext uri="{FF2B5EF4-FFF2-40B4-BE49-F238E27FC236}">
                <a16:creationId xmlns:a16="http://schemas.microsoft.com/office/drawing/2014/main" id="{58A6D691-3C4D-2116-E613-E23C264ABA87}"/>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11</a:t>
            </a:fld>
            <a:endParaRPr lang="en-US" dirty="0"/>
          </a:p>
        </p:txBody>
      </p:sp>
      <p:pic>
        <p:nvPicPr>
          <p:cNvPr id="7" name="Picture 6" descr="A logo of a police department&#10;&#10;Description automatically generated">
            <a:extLst>
              <a:ext uri="{FF2B5EF4-FFF2-40B4-BE49-F238E27FC236}">
                <a16:creationId xmlns:a16="http://schemas.microsoft.com/office/drawing/2014/main" id="{93C8D426-F7D9-8258-8726-793D729E4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Tree>
    <p:extLst>
      <p:ext uri="{BB962C8B-B14F-4D97-AF65-F5344CB8AC3E}">
        <p14:creationId xmlns:p14="http://schemas.microsoft.com/office/powerpoint/2010/main" val="115380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85B4A4D-4426-72AA-F747-5037DC6E943E}"/>
              </a:ext>
            </a:extLst>
          </p:cNvPr>
          <p:cNvGraphicFramePr/>
          <p:nvPr>
            <p:extLst>
              <p:ext uri="{D42A27DB-BD31-4B8C-83A1-F6EECF244321}">
                <p14:modId xmlns:p14="http://schemas.microsoft.com/office/powerpoint/2010/main" val="2124663736"/>
              </p:ext>
            </p:extLst>
          </p:nvPr>
        </p:nvGraphicFramePr>
        <p:xfrm>
          <a:off x="494824" y="1755050"/>
          <a:ext cx="5391540" cy="3693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FF1BB36B-69D2-2CD9-B7D3-45129F7BFF4E}"/>
              </a:ext>
            </a:extLst>
          </p:cNvPr>
          <p:cNvSpPr txBox="1"/>
          <p:nvPr/>
        </p:nvSpPr>
        <p:spPr>
          <a:xfrm>
            <a:off x="715972" y="5351561"/>
            <a:ext cx="5169520" cy="538609"/>
          </a:xfrm>
          <a:prstGeom prst="rect">
            <a:avLst/>
          </a:prstGeom>
          <a:noFill/>
        </p:spPr>
        <p:txBody>
          <a:bodyPr wrap="square">
            <a:spAutoFit/>
          </a:bodyPr>
          <a:lstStyle/>
          <a:p>
            <a:pPr lvl="0"/>
            <a:r>
              <a:rPr lang="en-US" sz="2800" dirty="0">
                <a:latin typeface="Times New Roman" panose="02020603050405020304" pitchFamily="18" charset="0"/>
                <a:cs typeface="Times New Roman" panose="02020603050405020304" pitchFamily="18" charset="0"/>
              </a:rPr>
              <a:t>Ancillary Costs				$1.4M</a:t>
            </a:r>
          </a:p>
        </p:txBody>
      </p:sp>
      <p:sp>
        <p:nvSpPr>
          <p:cNvPr id="10" name="TextBox 9">
            <a:extLst>
              <a:ext uri="{FF2B5EF4-FFF2-40B4-BE49-F238E27FC236}">
                <a16:creationId xmlns:a16="http://schemas.microsoft.com/office/drawing/2014/main" id="{D0175D25-E660-7EF9-DAFC-A8077062F9B0}"/>
              </a:ext>
            </a:extLst>
          </p:cNvPr>
          <p:cNvSpPr txBox="1"/>
          <p:nvPr/>
        </p:nvSpPr>
        <p:spPr>
          <a:xfrm>
            <a:off x="2616682" y="1237134"/>
            <a:ext cx="6094268" cy="341632"/>
          </a:xfrm>
          <a:prstGeom prst="rect">
            <a:avLst/>
          </a:prstGeom>
          <a:noFill/>
        </p:spPr>
        <p:txBody>
          <a:bodyPr wrap="square">
            <a:spAutoFit/>
          </a:body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j-ea"/>
                <a:cs typeface="Times New Roman" panose="02020603050405020304" pitchFamily="18" charset="0"/>
              </a:rPr>
              <a:t>1 Additional Class of 75 Cadets/Probationary Police Officers</a:t>
            </a:r>
          </a:p>
        </p:txBody>
      </p:sp>
      <p:cxnSp>
        <p:nvCxnSpPr>
          <p:cNvPr id="11" name="PA-直接连接符 84">
            <a:extLst>
              <a:ext uri="{FF2B5EF4-FFF2-40B4-BE49-F238E27FC236}">
                <a16:creationId xmlns:a16="http://schemas.microsoft.com/office/drawing/2014/main" id="{D4AB7042-D14B-36D3-34A6-7B12AE2AEF98}"/>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D334F3B8-5AAF-122D-5944-ACEFA20314E3}"/>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12</a:t>
            </a:fld>
            <a:endParaRPr lang="en-US" dirty="0"/>
          </a:p>
        </p:txBody>
      </p:sp>
      <p:pic>
        <p:nvPicPr>
          <p:cNvPr id="14" name="Picture 13" descr="A logo of a police department&#10;&#10;Description automatically generated">
            <a:extLst>
              <a:ext uri="{FF2B5EF4-FFF2-40B4-BE49-F238E27FC236}">
                <a16:creationId xmlns:a16="http://schemas.microsoft.com/office/drawing/2014/main" id="{0515E4AC-F140-E5D5-C191-FC59296D1C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2" name="Title 1">
            <a:extLst>
              <a:ext uri="{FF2B5EF4-FFF2-40B4-BE49-F238E27FC236}">
                <a16:creationId xmlns:a16="http://schemas.microsoft.com/office/drawing/2014/main" id="{0CBA4D3D-B710-257A-AB0C-70890B1FEA00}"/>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Total Estimated Cost (Annually)</a:t>
            </a:r>
          </a:p>
        </p:txBody>
      </p:sp>
      <p:graphicFrame>
        <p:nvGraphicFramePr>
          <p:cNvPr id="4" name="Diagram 3">
            <a:extLst>
              <a:ext uri="{FF2B5EF4-FFF2-40B4-BE49-F238E27FC236}">
                <a16:creationId xmlns:a16="http://schemas.microsoft.com/office/drawing/2014/main" id="{40883932-6CF3-C18E-8DB3-F083F02BFEDD}"/>
              </a:ext>
            </a:extLst>
          </p:cNvPr>
          <p:cNvGraphicFramePr/>
          <p:nvPr>
            <p:extLst>
              <p:ext uri="{D42A27DB-BD31-4B8C-83A1-F6EECF244321}">
                <p14:modId xmlns:p14="http://schemas.microsoft.com/office/powerpoint/2010/main" val="3824631771"/>
              </p:ext>
            </p:extLst>
          </p:nvPr>
        </p:nvGraphicFramePr>
        <p:xfrm>
          <a:off x="6158552" y="1755050"/>
          <a:ext cx="5317476" cy="37797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TextBox 4">
            <a:extLst>
              <a:ext uri="{FF2B5EF4-FFF2-40B4-BE49-F238E27FC236}">
                <a16:creationId xmlns:a16="http://schemas.microsoft.com/office/drawing/2014/main" id="{7044DFE7-73E4-3EF5-D962-7E1232A527B8}"/>
              </a:ext>
            </a:extLst>
          </p:cNvPr>
          <p:cNvSpPr txBox="1"/>
          <p:nvPr/>
        </p:nvSpPr>
        <p:spPr>
          <a:xfrm>
            <a:off x="6306508" y="5534755"/>
            <a:ext cx="5169520" cy="538609"/>
          </a:xfrm>
          <a:prstGeom prst="rect">
            <a:avLst/>
          </a:prstGeom>
          <a:noFill/>
        </p:spPr>
        <p:txBody>
          <a:bodyPr wrap="square">
            <a:spAutoFit/>
          </a:bodyPr>
          <a:lstStyle/>
          <a:p>
            <a:pPr lvl="0"/>
            <a:r>
              <a:rPr lang="en-US" sz="2900" dirty="0">
                <a:latin typeface="Times New Roman" panose="02020603050405020304" pitchFamily="18" charset="0"/>
                <a:cs typeface="Times New Roman" panose="02020603050405020304" pitchFamily="18" charset="0"/>
              </a:rPr>
              <a:t>Ancillary Costs			 $1.4M</a:t>
            </a:r>
          </a:p>
        </p:txBody>
      </p:sp>
    </p:spTree>
    <p:extLst>
      <p:ext uri="{BB962C8B-B14F-4D97-AF65-F5344CB8AC3E}">
        <p14:creationId xmlns:p14="http://schemas.microsoft.com/office/powerpoint/2010/main" val="402115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PA-直接连接符 84">
            <a:extLst>
              <a:ext uri="{FF2B5EF4-FFF2-40B4-BE49-F238E27FC236}">
                <a16:creationId xmlns:a16="http://schemas.microsoft.com/office/drawing/2014/main" id="{E0AA47E0-216D-DC1B-C5C3-1FD834E3984F}"/>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C7EB0344-8D76-FF72-FC8E-90A002063969}"/>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13</a:t>
            </a:fld>
            <a:endParaRPr lang="en-US" dirty="0"/>
          </a:p>
        </p:txBody>
      </p:sp>
      <p:pic>
        <p:nvPicPr>
          <p:cNvPr id="8" name="Picture 7" descr="A logo of a police department&#10;&#10;Description automatically generated">
            <a:extLst>
              <a:ext uri="{FF2B5EF4-FFF2-40B4-BE49-F238E27FC236}">
                <a16:creationId xmlns:a16="http://schemas.microsoft.com/office/drawing/2014/main" id="{E96DC7D2-EF05-D69D-A981-B355E6FB3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6" name="Title 1">
            <a:extLst>
              <a:ext uri="{FF2B5EF4-FFF2-40B4-BE49-F238E27FC236}">
                <a16:creationId xmlns:a16="http://schemas.microsoft.com/office/drawing/2014/main" id="{F47F236D-BDE9-B733-F412-1A5E882932A0}"/>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Future Hiring Plans (6 Cadet Classes Only in FY25)</a:t>
            </a:r>
          </a:p>
        </p:txBody>
      </p:sp>
      <p:graphicFrame>
        <p:nvGraphicFramePr>
          <p:cNvPr id="2" name="Table 1">
            <a:extLst>
              <a:ext uri="{FF2B5EF4-FFF2-40B4-BE49-F238E27FC236}">
                <a16:creationId xmlns:a16="http://schemas.microsoft.com/office/drawing/2014/main" id="{CB228D27-2E1F-72F9-DE72-C8BD87E8C63A}"/>
              </a:ext>
            </a:extLst>
          </p:cNvPr>
          <p:cNvGraphicFramePr>
            <a:graphicFrameLocks noGrp="1"/>
          </p:cNvGraphicFramePr>
          <p:nvPr>
            <p:extLst>
              <p:ext uri="{D42A27DB-BD31-4B8C-83A1-F6EECF244321}">
                <p14:modId xmlns:p14="http://schemas.microsoft.com/office/powerpoint/2010/main" val="1423197035"/>
              </p:ext>
            </p:extLst>
          </p:nvPr>
        </p:nvGraphicFramePr>
        <p:xfrm>
          <a:off x="902492" y="1051973"/>
          <a:ext cx="9798627" cy="5939330"/>
        </p:xfrm>
        <a:graphic>
          <a:graphicData uri="http://schemas.openxmlformats.org/drawingml/2006/table">
            <a:tbl>
              <a:tblPr/>
              <a:tblGrid>
                <a:gridCol w="3634215">
                  <a:extLst>
                    <a:ext uri="{9D8B030D-6E8A-4147-A177-3AD203B41FA5}">
                      <a16:colId xmlns:a16="http://schemas.microsoft.com/office/drawing/2014/main" val="3638751136"/>
                    </a:ext>
                  </a:extLst>
                </a:gridCol>
                <a:gridCol w="1027402">
                  <a:extLst>
                    <a:ext uri="{9D8B030D-6E8A-4147-A177-3AD203B41FA5}">
                      <a16:colId xmlns:a16="http://schemas.microsoft.com/office/drawing/2014/main" val="2493477379"/>
                    </a:ext>
                  </a:extLst>
                </a:gridCol>
                <a:gridCol w="1027402">
                  <a:extLst>
                    <a:ext uri="{9D8B030D-6E8A-4147-A177-3AD203B41FA5}">
                      <a16:colId xmlns:a16="http://schemas.microsoft.com/office/drawing/2014/main" val="52359412"/>
                    </a:ext>
                  </a:extLst>
                </a:gridCol>
                <a:gridCol w="1027402">
                  <a:extLst>
                    <a:ext uri="{9D8B030D-6E8A-4147-A177-3AD203B41FA5}">
                      <a16:colId xmlns:a16="http://schemas.microsoft.com/office/drawing/2014/main" val="2469314244"/>
                    </a:ext>
                  </a:extLst>
                </a:gridCol>
                <a:gridCol w="1027402">
                  <a:extLst>
                    <a:ext uri="{9D8B030D-6E8A-4147-A177-3AD203B41FA5}">
                      <a16:colId xmlns:a16="http://schemas.microsoft.com/office/drawing/2014/main" val="3761741222"/>
                    </a:ext>
                  </a:extLst>
                </a:gridCol>
                <a:gridCol w="1027402">
                  <a:extLst>
                    <a:ext uri="{9D8B030D-6E8A-4147-A177-3AD203B41FA5}">
                      <a16:colId xmlns:a16="http://schemas.microsoft.com/office/drawing/2014/main" val="3420998047"/>
                    </a:ext>
                  </a:extLst>
                </a:gridCol>
                <a:gridCol w="1027402">
                  <a:extLst>
                    <a:ext uri="{9D8B030D-6E8A-4147-A177-3AD203B41FA5}">
                      <a16:colId xmlns:a16="http://schemas.microsoft.com/office/drawing/2014/main" val="2292938316"/>
                    </a:ext>
                  </a:extLst>
                </a:gridCol>
              </a:tblGrid>
              <a:tr h="344873">
                <a:tc gridSpan="7">
                  <a:txBody>
                    <a:bodyPr/>
                    <a:lstStyle/>
                    <a:p>
                      <a:pPr algn="ctr" fontAlgn="b"/>
                      <a:r>
                        <a:rPr lang="en-US" sz="1600" b="1" i="0" u="none" strike="noStrike" dirty="0">
                          <a:solidFill>
                            <a:srgbClr val="FFFFFF"/>
                          </a:solidFill>
                          <a:effectLst/>
                          <a:latin typeface="Times New Roman" panose="02020603050405020304" pitchFamily="18" charset="0"/>
                        </a:rPr>
                        <a:t>Houston Police Department</a:t>
                      </a:r>
                    </a:p>
                  </a:txBody>
                  <a:tcPr marL="6594" marR="6594" marT="65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3242579"/>
                  </a:ext>
                </a:extLst>
              </a:tr>
              <a:tr h="240866">
                <a:tc gridSpan="7">
                  <a:txBody>
                    <a:bodyPr/>
                    <a:lstStyle/>
                    <a:p>
                      <a:pPr algn="ctr" fontAlgn="b"/>
                      <a:r>
                        <a:rPr lang="en-US" sz="1600" b="1" i="0" u="none" strike="noStrike">
                          <a:solidFill>
                            <a:srgbClr val="FFFFFF"/>
                          </a:solidFill>
                          <a:effectLst/>
                          <a:latin typeface="Times New Roman" panose="02020603050405020304" pitchFamily="18" charset="0"/>
                        </a:rPr>
                        <a:t>Current and Future Hiring Plans</a:t>
                      </a:r>
                    </a:p>
                  </a:txBody>
                  <a:tcPr marL="6594" marR="6594" marT="65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8841880"/>
                  </a:ext>
                </a:extLst>
              </a:tr>
              <a:tr h="240866">
                <a:tc gridSpan="7">
                  <a:txBody>
                    <a:bodyPr/>
                    <a:lstStyle/>
                    <a:p>
                      <a:pPr algn="ctr" fontAlgn="b"/>
                      <a:r>
                        <a:rPr lang="en-US" sz="1600" b="1" i="0" u="none" strike="noStrike">
                          <a:solidFill>
                            <a:srgbClr val="FFFFFF"/>
                          </a:solidFill>
                          <a:effectLst/>
                          <a:latin typeface="Times New Roman" panose="02020603050405020304" pitchFamily="18" charset="0"/>
                        </a:rPr>
                        <a:t>5-Year Outlook - 6 Planned Cadet Classes Beginning FY25</a:t>
                      </a:r>
                    </a:p>
                  </a:txBody>
                  <a:tcPr marL="6594" marR="6594" marT="65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2403284"/>
                  </a:ext>
                </a:extLst>
              </a:tr>
              <a:tr h="240866">
                <a:tc gridSpan="7">
                  <a:txBody>
                    <a:bodyPr/>
                    <a:lstStyle/>
                    <a:p>
                      <a:pPr algn="ctr" fontAlgn="b"/>
                      <a:r>
                        <a:rPr lang="en-US" sz="1600" b="1" i="0" u="none" strike="noStrike" dirty="0">
                          <a:solidFill>
                            <a:srgbClr val="FFFFFF"/>
                          </a:solidFill>
                          <a:effectLst/>
                          <a:latin typeface="Times New Roman" panose="02020603050405020304" pitchFamily="18" charset="0"/>
                        </a:rPr>
                        <a:t>April 24, 2024</a:t>
                      </a:r>
                    </a:p>
                  </a:txBody>
                  <a:tcPr marL="6594" marR="6594" marT="65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2040027"/>
                  </a:ext>
                </a:extLst>
              </a:tr>
              <a:tr h="240866">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158654"/>
                  </a:ext>
                </a:extLst>
              </a:tr>
              <a:tr h="475389">
                <a:tc>
                  <a:txBody>
                    <a:bodyPr/>
                    <a:lstStyle/>
                    <a:p>
                      <a:pPr algn="l" fontAlgn="b"/>
                      <a:r>
                        <a:rPr lang="en-US" sz="1600" b="0" i="0" u="none" strike="noStrike">
                          <a:solidFill>
                            <a:srgbClr val="FFFFFF"/>
                          </a:solidFill>
                          <a:effectLst/>
                          <a:latin typeface="Times New Roman" panose="02020603050405020304" pitchFamily="18" charset="0"/>
                        </a:rPr>
                        <a:t> </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FY24 Forecast</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FY25 Proposed</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FY26</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FY27 </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FY28</a:t>
                      </a:r>
                    </a:p>
                  </a:txBody>
                  <a:tcPr marL="6594" marR="6594"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5-Year Total</a:t>
                      </a:r>
                    </a:p>
                  </a:txBody>
                  <a:tcPr marL="6594" marR="6594" marT="659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6260139"/>
                  </a:ext>
                </a:extLst>
              </a:tr>
              <a:tr h="240866">
                <a:tc>
                  <a:txBody>
                    <a:bodyPr/>
                    <a:lstStyle/>
                    <a:p>
                      <a:pPr algn="l" fontAlgn="b"/>
                      <a:r>
                        <a:rPr lang="en-US" sz="1600" b="0" i="0" u="none" strike="noStrike">
                          <a:solidFill>
                            <a:srgbClr val="000000"/>
                          </a:solidFill>
                          <a:effectLst/>
                          <a:latin typeface="Times New Roman" panose="02020603050405020304" pitchFamily="18" charset="0"/>
                        </a:rPr>
                        <a:t>Classes Planned to start in FY</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26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263991"/>
                  </a:ext>
                </a:extLst>
              </a:tr>
              <a:tr h="240866">
                <a:tc>
                  <a:txBody>
                    <a:bodyPr/>
                    <a:lstStyle/>
                    <a:p>
                      <a:pPr algn="l" fontAlgn="b"/>
                      <a:r>
                        <a:rPr lang="en-US" sz="1600" b="0" i="0" u="none" strike="noStrike">
                          <a:solidFill>
                            <a:srgbClr val="000000"/>
                          </a:solidFill>
                          <a:effectLst/>
                          <a:latin typeface="Times New Roman" panose="02020603050405020304" pitchFamily="18" charset="0"/>
                        </a:rPr>
                        <a:t>Starting Cadets per Fiscal Year</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354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1,719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202608"/>
                  </a:ext>
                </a:extLst>
              </a:tr>
              <a:tr h="240866">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402119"/>
                  </a:ext>
                </a:extLst>
              </a:tr>
              <a:tr h="240866">
                <a:tc>
                  <a:txBody>
                    <a:bodyPr/>
                    <a:lstStyle/>
                    <a:p>
                      <a:pPr algn="l" fontAlgn="b"/>
                      <a:r>
                        <a:rPr lang="en-US" sz="1600" b="0" i="0" u="none" strike="noStrike">
                          <a:solidFill>
                            <a:srgbClr val="000000"/>
                          </a:solidFill>
                          <a:effectLst/>
                          <a:latin typeface="Times New Roman" panose="02020603050405020304" pitchFamily="18" charset="0"/>
                        </a:rPr>
                        <a:t>Classes Planned to Graduate in FY</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27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354829"/>
                  </a:ext>
                </a:extLst>
              </a:tr>
              <a:tr h="453159">
                <a:tc>
                  <a:txBody>
                    <a:bodyPr/>
                    <a:lstStyle/>
                    <a:p>
                      <a:pPr algn="l" fontAlgn="b"/>
                      <a:r>
                        <a:rPr lang="en-US" sz="1600" b="0" i="0" u="none" strike="noStrike">
                          <a:solidFill>
                            <a:srgbClr val="000000"/>
                          </a:solidFill>
                          <a:effectLst/>
                          <a:latin typeface="Times New Roman" panose="02020603050405020304" pitchFamily="18" charset="0"/>
                        </a:rPr>
                        <a:t>Cadets projected to graduate per Fiscal Year</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332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422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1,729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705480"/>
                  </a:ext>
                </a:extLst>
              </a:tr>
              <a:tr h="240866">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933216"/>
                  </a:ext>
                </a:extLst>
              </a:tr>
              <a:tr h="240866">
                <a:tc>
                  <a:txBody>
                    <a:bodyPr/>
                    <a:lstStyle/>
                    <a:p>
                      <a:pPr algn="l" fontAlgn="b"/>
                      <a:r>
                        <a:rPr lang="en-US" sz="1600" b="0" i="0" u="none" strike="noStrike">
                          <a:solidFill>
                            <a:srgbClr val="000000"/>
                          </a:solidFill>
                          <a:effectLst/>
                          <a:latin typeface="Times New Roman" panose="02020603050405020304" pitchFamily="18" charset="0"/>
                        </a:rPr>
                        <a:t>Starting Classified Headcount</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5,147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5,204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5,386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5,471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5,556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155626"/>
                  </a:ext>
                </a:extLst>
              </a:tr>
              <a:tr h="475389">
                <a:tc>
                  <a:txBody>
                    <a:bodyPr/>
                    <a:lstStyle/>
                    <a:p>
                      <a:pPr algn="l" fontAlgn="b"/>
                      <a:r>
                        <a:rPr lang="en-US" sz="1600" b="0" i="0" u="none" strike="noStrike">
                          <a:solidFill>
                            <a:srgbClr val="000000"/>
                          </a:solidFill>
                          <a:effectLst/>
                          <a:latin typeface="Times New Roman" panose="02020603050405020304" pitchFamily="18" charset="0"/>
                        </a:rPr>
                        <a:t>Plus:  Cadets projected to graduate per Fiscal Year</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332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422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325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1,729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479230"/>
                  </a:ext>
                </a:extLst>
              </a:tr>
              <a:tr h="240866">
                <a:tc>
                  <a:txBody>
                    <a:bodyPr/>
                    <a:lstStyle/>
                    <a:p>
                      <a:pPr algn="l" fontAlgn="b"/>
                      <a:r>
                        <a:rPr lang="en-US" sz="1600" b="0" i="0" u="none" strike="noStrike">
                          <a:solidFill>
                            <a:srgbClr val="000000"/>
                          </a:solidFill>
                          <a:effectLst/>
                          <a:latin typeface="Times New Roman" panose="02020603050405020304" pitchFamily="18" charset="0"/>
                        </a:rPr>
                        <a:t>Less:  Projected Attrition</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(275)</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(240)</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(240)</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(240)</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(240)</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(1,235)</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984407"/>
                  </a:ext>
                </a:extLst>
              </a:tr>
              <a:tr h="240866">
                <a:tc>
                  <a:txBody>
                    <a:bodyPr/>
                    <a:lstStyle/>
                    <a:p>
                      <a:pPr algn="l" fontAlgn="b"/>
                      <a:r>
                        <a:rPr lang="en-US" sz="1600" b="1" i="0" u="none" strike="noStrike">
                          <a:solidFill>
                            <a:srgbClr val="000000"/>
                          </a:solidFill>
                          <a:effectLst/>
                          <a:latin typeface="Times New Roman" panose="02020603050405020304" pitchFamily="18" charset="0"/>
                        </a:rPr>
                        <a:t>Projected Ending Classified Headcount</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5,204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5,386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5,471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5,556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dirty="0">
                          <a:solidFill>
                            <a:srgbClr val="000000"/>
                          </a:solidFill>
                          <a:effectLst/>
                          <a:latin typeface="Times New Roman" panose="02020603050405020304" pitchFamily="18" charset="0"/>
                        </a:rPr>
                        <a:t>       5,641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Times New Roman" panose="02020603050405020304" pitchFamily="18" charset="0"/>
                        </a:rPr>
                        <a:t>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15402"/>
                  </a:ext>
                </a:extLst>
              </a:tr>
              <a:tr h="240866">
                <a:tc>
                  <a:txBody>
                    <a:bodyPr/>
                    <a:lstStyle/>
                    <a:p>
                      <a:pPr algn="l" fontAlgn="b"/>
                      <a:r>
                        <a:rPr lang="en-US" sz="1600" b="0" i="1" u="none" strike="noStrike">
                          <a:solidFill>
                            <a:srgbClr val="000000"/>
                          </a:solidFill>
                          <a:effectLst/>
                          <a:latin typeface="Times New Roman" panose="02020603050405020304" pitchFamily="18" charset="0"/>
                        </a:rPr>
                        <a:t>Year to Year Headcount Growth</a:t>
                      </a:r>
                    </a:p>
                  </a:txBody>
                  <a:tcPr marL="6594" marR="6594" marT="65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57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182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85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85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85 </a:t>
                      </a:r>
                    </a:p>
                  </a:txBody>
                  <a:tcPr marL="6594" marR="6594" marT="65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a:solidFill>
                            <a:srgbClr val="000000"/>
                          </a:solidFill>
                          <a:effectLst/>
                          <a:latin typeface="Times New Roman" panose="02020603050405020304" pitchFamily="18" charset="0"/>
                        </a:rPr>
                        <a:t>         494 </a:t>
                      </a:r>
                    </a:p>
                  </a:txBody>
                  <a:tcPr marL="6594" marR="6594" marT="65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707325"/>
                  </a:ext>
                </a:extLst>
              </a:tr>
              <a:tr h="621966">
                <a:tc gridSpan="7">
                  <a:txBody>
                    <a:bodyPr/>
                    <a:lstStyle/>
                    <a:p>
                      <a:pPr algn="l" fontAlgn="b"/>
                      <a:endParaRPr lang="en-US" sz="1400" b="0" i="1" u="none" strike="noStrike" dirty="0">
                        <a:solidFill>
                          <a:srgbClr val="000000"/>
                        </a:solidFill>
                        <a:effectLst/>
                        <a:latin typeface="Times New Roman" panose="02020603050405020304" pitchFamily="18" charset="0"/>
                      </a:endParaRPr>
                    </a:p>
                    <a:p>
                      <a:pPr algn="l" fontAlgn="b"/>
                      <a:r>
                        <a:rPr lang="en-US" sz="1400" b="0" i="1" u="none" strike="noStrike" dirty="0">
                          <a:solidFill>
                            <a:srgbClr val="000000"/>
                          </a:solidFill>
                          <a:effectLst/>
                          <a:latin typeface="Times New Roman" panose="02020603050405020304" pitchFamily="18" charset="0"/>
                        </a:rPr>
                        <a:t>Note: assumes that the cadet class starting in December every fiscal year begins at the beginning of the month. Otherwise, HPD may graduate only 5 classes every year.</a:t>
                      </a:r>
                    </a:p>
                  </a:txBody>
                  <a:tcPr marL="6594" marR="6594" marT="659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1815861"/>
                  </a:ext>
                </a:extLst>
              </a:tr>
              <a:tr h="240866">
                <a:tc>
                  <a:txBody>
                    <a:bodyPr/>
                    <a:lstStyle/>
                    <a:p>
                      <a:pPr algn="l" fontAlgn="b"/>
                      <a:endParaRPr lang="en-US" sz="1600" b="0" i="1" u="none" strike="noStrike" dirty="0">
                        <a:solidFill>
                          <a:srgbClr val="000000"/>
                        </a:solidFill>
                        <a:effectLst/>
                        <a:latin typeface="Times New Roman" panose="02020603050405020304" pitchFamily="18" charset="0"/>
                      </a:endParaRPr>
                    </a:p>
                  </a:txBody>
                  <a:tcPr marL="6594" marR="6594" marT="6594"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594" marR="6594" marT="6594" marB="0" anchor="b">
                    <a:lnL>
                      <a:noFill/>
                    </a:lnL>
                    <a:lnR>
                      <a:noFill/>
                    </a:lnR>
                    <a:lnT>
                      <a:noFill/>
                    </a:lnT>
                    <a:lnB>
                      <a:noFill/>
                    </a:lnB>
                    <a:solidFill>
                      <a:srgbClr val="FFFFFF"/>
                    </a:solidFill>
                  </a:tcPr>
                </a:tc>
                <a:tc>
                  <a:txBody>
                    <a:bodyPr/>
                    <a:lstStyle/>
                    <a:p>
                      <a:pPr algn="l" fontAlgn="b"/>
                      <a:r>
                        <a:rPr lang="en-US" sz="1600" b="0" i="0" u="none" strike="noStrike" dirty="0">
                          <a:solidFill>
                            <a:srgbClr val="000000"/>
                          </a:solidFill>
                          <a:effectLst/>
                          <a:latin typeface="Times New Roman" panose="02020603050405020304" pitchFamily="18" charset="0"/>
                        </a:rPr>
                        <a:t> </a:t>
                      </a:r>
                    </a:p>
                  </a:txBody>
                  <a:tcPr marL="6594" marR="6594" marT="6594" marB="0" anchor="b">
                    <a:lnL>
                      <a:noFill/>
                    </a:lnL>
                    <a:lnR>
                      <a:noFill/>
                    </a:lnR>
                    <a:lnT>
                      <a:noFill/>
                    </a:lnT>
                    <a:lnB>
                      <a:noFill/>
                    </a:lnB>
                    <a:solidFill>
                      <a:srgbClr val="FFFFFF"/>
                    </a:solidFill>
                  </a:tcPr>
                </a:tc>
                <a:extLst>
                  <a:ext uri="{0D108BD9-81ED-4DB2-BD59-A6C34878D82A}">
                    <a16:rowId xmlns:a16="http://schemas.microsoft.com/office/drawing/2014/main" val="2523223137"/>
                  </a:ext>
                </a:extLst>
              </a:tr>
            </a:tbl>
          </a:graphicData>
        </a:graphic>
      </p:graphicFrame>
    </p:spTree>
    <p:extLst>
      <p:ext uri="{BB962C8B-B14F-4D97-AF65-F5344CB8AC3E}">
        <p14:creationId xmlns:p14="http://schemas.microsoft.com/office/powerpoint/2010/main" val="237286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A-直接连接符 84">
            <a:extLst>
              <a:ext uri="{FF2B5EF4-FFF2-40B4-BE49-F238E27FC236}">
                <a16:creationId xmlns:a16="http://schemas.microsoft.com/office/drawing/2014/main" id="{6DBF7A37-B14F-3921-7FC1-D8E1F6FB3567}"/>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logo of a police department&#10;&#10;Description automatically generated">
            <a:extLst>
              <a:ext uri="{FF2B5EF4-FFF2-40B4-BE49-F238E27FC236}">
                <a16:creationId xmlns:a16="http://schemas.microsoft.com/office/drawing/2014/main" id="{2C78C336-E461-FD63-2DC9-19F739705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7" name="Slide Number Placeholder 3">
            <a:extLst>
              <a:ext uri="{FF2B5EF4-FFF2-40B4-BE49-F238E27FC236}">
                <a16:creationId xmlns:a16="http://schemas.microsoft.com/office/drawing/2014/main" id="{318B5579-63E6-F5BC-2995-29533A9909F4}"/>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14</a:t>
            </a:fld>
            <a:endParaRPr lang="en-US" dirty="0"/>
          </a:p>
        </p:txBody>
      </p:sp>
      <p:sp>
        <p:nvSpPr>
          <p:cNvPr id="2" name="Title 1">
            <a:extLst>
              <a:ext uri="{FF2B5EF4-FFF2-40B4-BE49-F238E27FC236}">
                <a16:creationId xmlns:a16="http://schemas.microsoft.com/office/drawing/2014/main" id="{754DF509-1ADD-87A3-DCA4-90E496EA8AA2}"/>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Future Hiring Plans (6 Cadet Classes Annually Beginning FY25)</a:t>
            </a:r>
          </a:p>
        </p:txBody>
      </p:sp>
      <p:graphicFrame>
        <p:nvGraphicFramePr>
          <p:cNvPr id="3" name="Table 2">
            <a:extLst>
              <a:ext uri="{FF2B5EF4-FFF2-40B4-BE49-F238E27FC236}">
                <a16:creationId xmlns:a16="http://schemas.microsoft.com/office/drawing/2014/main" id="{0AD7FE6A-2CB1-21BC-E2F7-CE2CE8CC7E31}"/>
              </a:ext>
            </a:extLst>
          </p:cNvPr>
          <p:cNvGraphicFramePr>
            <a:graphicFrameLocks noGrp="1"/>
          </p:cNvGraphicFramePr>
          <p:nvPr>
            <p:extLst>
              <p:ext uri="{D42A27DB-BD31-4B8C-83A1-F6EECF244321}">
                <p14:modId xmlns:p14="http://schemas.microsoft.com/office/powerpoint/2010/main" val="3682898468"/>
              </p:ext>
            </p:extLst>
          </p:nvPr>
        </p:nvGraphicFramePr>
        <p:xfrm>
          <a:off x="685801" y="1051973"/>
          <a:ext cx="10120744" cy="5644458"/>
        </p:xfrm>
        <a:graphic>
          <a:graphicData uri="http://schemas.openxmlformats.org/drawingml/2006/table">
            <a:tbl>
              <a:tblPr/>
              <a:tblGrid>
                <a:gridCol w="3788212">
                  <a:extLst>
                    <a:ext uri="{9D8B030D-6E8A-4147-A177-3AD203B41FA5}">
                      <a16:colId xmlns:a16="http://schemas.microsoft.com/office/drawing/2014/main" val="3372695459"/>
                    </a:ext>
                  </a:extLst>
                </a:gridCol>
                <a:gridCol w="1055422">
                  <a:extLst>
                    <a:ext uri="{9D8B030D-6E8A-4147-A177-3AD203B41FA5}">
                      <a16:colId xmlns:a16="http://schemas.microsoft.com/office/drawing/2014/main" val="1258999798"/>
                    </a:ext>
                  </a:extLst>
                </a:gridCol>
                <a:gridCol w="1055422">
                  <a:extLst>
                    <a:ext uri="{9D8B030D-6E8A-4147-A177-3AD203B41FA5}">
                      <a16:colId xmlns:a16="http://schemas.microsoft.com/office/drawing/2014/main" val="3007500461"/>
                    </a:ext>
                  </a:extLst>
                </a:gridCol>
                <a:gridCol w="1055422">
                  <a:extLst>
                    <a:ext uri="{9D8B030D-6E8A-4147-A177-3AD203B41FA5}">
                      <a16:colId xmlns:a16="http://schemas.microsoft.com/office/drawing/2014/main" val="3606382388"/>
                    </a:ext>
                  </a:extLst>
                </a:gridCol>
                <a:gridCol w="1055422">
                  <a:extLst>
                    <a:ext uri="{9D8B030D-6E8A-4147-A177-3AD203B41FA5}">
                      <a16:colId xmlns:a16="http://schemas.microsoft.com/office/drawing/2014/main" val="2120161966"/>
                    </a:ext>
                  </a:extLst>
                </a:gridCol>
                <a:gridCol w="1055422">
                  <a:extLst>
                    <a:ext uri="{9D8B030D-6E8A-4147-A177-3AD203B41FA5}">
                      <a16:colId xmlns:a16="http://schemas.microsoft.com/office/drawing/2014/main" val="2169463524"/>
                    </a:ext>
                  </a:extLst>
                </a:gridCol>
                <a:gridCol w="1055422">
                  <a:extLst>
                    <a:ext uri="{9D8B030D-6E8A-4147-A177-3AD203B41FA5}">
                      <a16:colId xmlns:a16="http://schemas.microsoft.com/office/drawing/2014/main" val="895690301"/>
                    </a:ext>
                  </a:extLst>
                </a:gridCol>
              </a:tblGrid>
              <a:tr h="332698">
                <a:tc gridSpan="7">
                  <a:txBody>
                    <a:bodyPr/>
                    <a:lstStyle/>
                    <a:p>
                      <a:pPr algn="ctr" fontAlgn="b"/>
                      <a:r>
                        <a:rPr lang="en-US" sz="1600" b="1" i="0" u="none" strike="noStrike" dirty="0">
                          <a:solidFill>
                            <a:srgbClr val="FFFFFF"/>
                          </a:solidFill>
                          <a:effectLst/>
                          <a:latin typeface="Times New Roman" panose="02020603050405020304" pitchFamily="18" charset="0"/>
                        </a:rPr>
                        <a:t>Houston Police Department</a:t>
                      </a:r>
                    </a:p>
                  </a:txBody>
                  <a:tcPr marL="6654" marR="6654" marT="66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4338799"/>
                  </a:ext>
                </a:extLst>
              </a:tr>
              <a:tr h="254416">
                <a:tc gridSpan="7">
                  <a:txBody>
                    <a:bodyPr/>
                    <a:lstStyle/>
                    <a:p>
                      <a:pPr algn="ctr" fontAlgn="b"/>
                      <a:r>
                        <a:rPr lang="en-US" sz="1600" b="1" i="0" u="none" strike="noStrike" dirty="0">
                          <a:solidFill>
                            <a:srgbClr val="FFFFFF"/>
                          </a:solidFill>
                          <a:effectLst/>
                          <a:latin typeface="Times New Roman" panose="02020603050405020304" pitchFamily="18" charset="0"/>
                        </a:rPr>
                        <a:t>Current and Future Hiring Plans</a:t>
                      </a:r>
                    </a:p>
                  </a:txBody>
                  <a:tcPr marL="6654" marR="6654" marT="66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92380"/>
                  </a:ext>
                </a:extLst>
              </a:tr>
              <a:tr h="254416">
                <a:tc gridSpan="7">
                  <a:txBody>
                    <a:bodyPr/>
                    <a:lstStyle/>
                    <a:p>
                      <a:pPr algn="ctr" fontAlgn="b"/>
                      <a:r>
                        <a:rPr lang="en-US" sz="1600" b="1" i="0" u="none" strike="noStrike">
                          <a:solidFill>
                            <a:srgbClr val="FFFFFF"/>
                          </a:solidFill>
                          <a:effectLst/>
                          <a:latin typeface="Times New Roman" panose="02020603050405020304" pitchFamily="18" charset="0"/>
                        </a:rPr>
                        <a:t>5-Year Outlook - 6 Planned Cadet Classes Beginning FY25</a:t>
                      </a:r>
                    </a:p>
                  </a:txBody>
                  <a:tcPr marL="6654" marR="6654" marT="66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9219662"/>
                  </a:ext>
                </a:extLst>
              </a:tr>
              <a:tr h="264202">
                <a:tc gridSpan="7">
                  <a:txBody>
                    <a:bodyPr/>
                    <a:lstStyle/>
                    <a:p>
                      <a:pPr algn="ctr" fontAlgn="b"/>
                      <a:r>
                        <a:rPr lang="en-US" sz="1600" b="1" i="0" u="none" strike="noStrike">
                          <a:solidFill>
                            <a:srgbClr val="FFFFFF"/>
                          </a:solidFill>
                          <a:effectLst/>
                          <a:latin typeface="Times New Roman" panose="02020603050405020304" pitchFamily="18" charset="0"/>
                        </a:rPr>
                        <a:t>April 24, 2024</a:t>
                      </a:r>
                    </a:p>
                  </a:txBody>
                  <a:tcPr marL="6654" marR="6654" marT="66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7936920"/>
                  </a:ext>
                </a:extLst>
              </a:tr>
              <a:tr h="244631">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Times New Roman" panose="02020603050405020304" pitchFamily="18" charset="0"/>
                        </a:rPr>
                        <a:t> </a:t>
                      </a:r>
                    </a:p>
                  </a:txBody>
                  <a:tcPr marL="6654" marR="6654" marT="665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204732"/>
                  </a:ext>
                </a:extLst>
              </a:tr>
              <a:tr h="508832">
                <a:tc>
                  <a:txBody>
                    <a:bodyPr/>
                    <a:lstStyle/>
                    <a:p>
                      <a:pPr algn="l" fontAlgn="b"/>
                      <a:r>
                        <a:rPr lang="en-US" sz="1600" b="0" i="0" u="none" strike="noStrike">
                          <a:solidFill>
                            <a:srgbClr val="FFFFFF"/>
                          </a:solidFill>
                          <a:effectLst/>
                          <a:latin typeface="Times New Roman" panose="02020603050405020304" pitchFamily="18" charset="0"/>
                        </a:rPr>
                        <a:t> </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FY24 Forecast</a:t>
                      </a:r>
                    </a:p>
                  </a:txBody>
                  <a:tcPr marL="6654" marR="6654" marT="6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FY25 Proposed</a:t>
                      </a:r>
                    </a:p>
                  </a:txBody>
                  <a:tcPr marL="6654" marR="6654" marT="6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FY26</a:t>
                      </a:r>
                    </a:p>
                  </a:txBody>
                  <a:tcPr marL="6654" marR="6654" marT="6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FY27 </a:t>
                      </a:r>
                    </a:p>
                  </a:txBody>
                  <a:tcPr marL="6654" marR="6654" marT="6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FY28</a:t>
                      </a:r>
                    </a:p>
                  </a:txBody>
                  <a:tcPr marL="6654" marR="6654" marT="6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1" i="0" u="none" strike="noStrike">
                          <a:solidFill>
                            <a:srgbClr val="FFFFFF"/>
                          </a:solidFill>
                          <a:effectLst/>
                          <a:latin typeface="Times New Roman" panose="02020603050405020304" pitchFamily="18" charset="0"/>
                        </a:rPr>
                        <a:t>5-Year Total</a:t>
                      </a:r>
                    </a:p>
                  </a:txBody>
                  <a:tcPr marL="6654" marR="6654" marT="665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4840930"/>
                  </a:ext>
                </a:extLst>
              </a:tr>
              <a:tr h="254416">
                <a:tc>
                  <a:txBody>
                    <a:bodyPr/>
                    <a:lstStyle/>
                    <a:p>
                      <a:pPr algn="l" fontAlgn="b"/>
                      <a:r>
                        <a:rPr lang="en-US" sz="1600" b="0" i="0" u="none" strike="noStrike">
                          <a:solidFill>
                            <a:srgbClr val="000000"/>
                          </a:solidFill>
                          <a:effectLst/>
                          <a:latin typeface="Times New Roman" panose="02020603050405020304" pitchFamily="18" charset="0"/>
                        </a:rPr>
                        <a:t>Classes Planned to start in FY</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29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308663"/>
                  </a:ext>
                </a:extLst>
              </a:tr>
              <a:tr h="254416">
                <a:tc>
                  <a:txBody>
                    <a:bodyPr/>
                    <a:lstStyle/>
                    <a:p>
                      <a:pPr algn="l" fontAlgn="b"/>
                      <a:r>
                        <a:rPr lang="en-US" sz="1600" b="0" i="0" u="none" strike="noStrike">
                          <a:solidFill>
                            <a:srgbClr val="000000"/>
                          </a:solidFill>
                          <a:effectLst/>
                          <a:latin typeface="Times New Roman" panose="02020603050405020304" pitchFamily="18" charset="0"/>
                        </a:rPr>
                        <a:t>Starting Cadets per Fiscal Year</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354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1,914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86021"/>
                  </a:ext>
                </a:extLst>
              </a:tr>
              <a:tr h="244631">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582041"/>
                  </a:ext>
                </a:extLst>
              </a:tr>
              <a:tr h="254416">
                <a:tc>
                  <a:txBody>
                    <a:bodyPr/>
                    <a:lstStyle/>
                    <a:p>
                      <a:pPr algn="l" fontAlgn="b"/>
                      <a:r>
                        <a:rPr lang="en-US" sz="1600" b="0" i="0" u="none" strike="noStrike">
                          <a:solidFill>
                            <a:srgbClr val="000000"/>
                          </a:solidFill>
                          <a:effectLst/>
                          <a:latin typeface="Times New Roman" panose="02020603050405020304" pitchFamily="18" charset="0"/>
                        </a:rPr>
                        <a:t>Classes Planned to Graduate in FY</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30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025787"/>
                  </a:ext>
                </a:extLst>
              </a:tr>
              <a:tr h="254416">
                <a:tc>
                  <a:txBody>
                    <a:bodyPr/>
                    <a:lstStyle/>
                    <a:p>
                      <a:pPr algn="l" fontAlgn="b"/>
                      <a:r>
                        <a:rPr lang="en-US" sz="1600" b="0" i="0" u="none" strike="noStrike">
                          <a:solidFill>
                            <a:srgbClr val="000000"/>
                          </a:solidFill>
                          <a:effectLst/>
                          <a:latin typeface="Times New Roman" panose="02020603050405020304" pitchFamily="18" charset="0"/>
                        </a:rPr>
                        <a:t>Cadets projected to graduate per Fiscal Year</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332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422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1,924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50750"/>
                  </a:ext>
                </a:extLst>
              </a:tr>
              <a:tr h="244631">
                <a:tc>
                  <a:txBody>
                    <a:bodyPr/>
                    <a:lstStyle/>
                    <a:p>
                      <a:pPr algn="l" fontAlgn="b"/>
                      <a:r>
                        <a:rPr lang="en-US" sz="1600" b="0" i="0" u="none" strike="noStrike">
                          <a:solidFill>
                            <a:srgbClr val="000000"/>
                          </a:solidFill>
                          <a:effectLst/>
                          <a:latin typeface="Times New Roman" panose="02020603050405020304" pitchFamily="18" charset="0"/>
                        </a:rPr>
                        <a:t> </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619152"/>
                  </a:ext>
                </a:extLst>
              </a:tr>
              <a:tr h="254416">
                <a:tc>
                  <a:txBody>
                    <a:bodyPr/>
                    <a:lstStyle/>
                    <a:p>
                      <a:pPr algn="l" fontAlgn="b"/>
                      <a:r>
                        <a:rPr lang="en-US" sz="1600" b="0" i="0" u="none" strike="noStrike">
                          <a:solidFill>
                            <a:srgbClr val="000000"/>
                          </a:solidFill>
                          <a:effectLst/>
                          <a:latin typeface="Times New Roman" panose="02020603050405020304" pitchFamily="18" charset="0"/>
                        </a:rPr>
                        <a:t>Starting Classified Headcount</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5,147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5,204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5,386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5,536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5,686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123170"/>
                  </a:ext>
                </a:extLst>
              </a:tr>
              <a:tr h="479476">
                <a:tc>
                  <a:txBody>
                    <a:bodyPr/>
                    <a:lstStyle/>
                    <a:p>
                      <a:pPr algn="l" fontAlgn="b"/>
                      <a:r>
                        <a:rPr lang="en-US" sz="1600" b="0" i="0" u="none" strike="noStrike" dirty="0">
                          <a:solidFill>
                            <a:srgbClr val="000000"/>
                          </a:solidFill>
                          <a:effectLst/>
                          <a:latin typeface="Times New Roman" panose="02020603050405020304" pitchFamily="18" charset="0"/>
                        </a:rPr>
                        <a:t>Plus:  Cadets projected to graduate per Fiscal Year</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332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Times New Roman" panose="02020603050405020304" pitchFamily="18" charset="0"/>
                        </a:rPr>
                        <a:t>          422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390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1,924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370841"/>
                  </a:ext>
                </a:extLst>
              </a:tr>
              <a:tr h="254416">
                <a:tc>
                  <a:txBody>
                    <a:bodyPr/>
                    <a:lstStyle/>
                    <a:p>
                      <a:pPr algn="l" fontAlgn="b"/>
                      <a:r>
                        <a:rPr lang="en-US" sz="1600" b="0" i="0" u="none" strike="noStrike">
                          <a:solidFill>
                            <a:srgbClr val="000000"/>
                          </a:solidFill>
                          <a:effectLst/>
                          <a:latin typeface="Times New Roman" panose="02020603050405020304" pitchFamily="18" charset="0"/>
                        </a:rPr>
                        <a:t>Less:  Projected Attrition</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(275)</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(240)</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(240)</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(240)</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(240)</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panose="02020603050405020304" pitchFamily="18" charset="0"/>
                        </a:rPr>
                        <a:t>     (1,235)</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667978"/>
                  </a:ext>
                </a:extLst>
              </a:tr>
              <a:tr h="254416">
                <a:tc>
                  <a:txBody>
                    <a:bodyPr/>
                    <a:lstStyle/>
                    <a:p>
                      <a:pPr algn="l" fontAlgn="b"/>
                      <a:r>
                        <a:rPr lang="en-US" sz="1600" b="1" i="0" u="none" strike="noStrike">
                          <a:solidFill>
                            <a:srgbClr val="000000"/>
                          </a:solidFill>
                          <a:effectLst/>
                          <a:latin typeface="Times New Roman" panose="02020603050405020304" pitchFamily="18" charset="0"/>
                        </a:rPr>
                        <a:t>Projected Ending Classified Headcount</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5,204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5,386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dirty="0">
                          <a:solidFill>
                            <a:srgbClr val="000000"/>
                          </a:solidFill>
                          <a:effectLst/>
                          <a:latin typeface="Times New Roman" panose="02020603050405020304" pitchFamily="18" charset="0"/>
                        </a:rPr>
                        <a:t>       5,536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5,686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1" i="0" u="none" strike="noStrike">
                          <a:solidFill>
                            <a:srgbClr val="000000"/>
                          </a:solidFill>
                          <a:effectLst/>
                          <a:latin typeface="Times New Roman" panose="02020603050405020304" pitchFamily="18" charset="0"/>
                        </a:rPr>
                        <a:t>       5,836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Times New Roman" panose="02020603050405020304" pitchFamily="18" charset="0"/>
                        </a:rPr>
                        <a:t>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343379"/>
                  </a:ext>
                </a:extLst>
              </a:tr>
              <a:tr h="254416">
                <a:tc>
                  <a:txBody>
                    <a:bodyPr/>
                    <a:lstStyle/>
                    <a:p>
                      <a:pPr algn="l" fontAlgn="b"/>
                      <a:r>
                        <a:rPr lang="en-US" sz="1600" b="0" i="1" u="none" strike="noStrike">
                          <a:solidFill>
                            <a:srgbClr val="000000"/>
                          </a:solidFill>
                          <a:effectLst/>
                          <a:latin typeface="Times New Roman" panose="02020603050405020304" pitchFamily="18" charset="0"/>
                        </a:rPr>
                        <a:t>Year to Year Headcount Growth</a:t>
                      </a:r>
                    </a:p>
                  </a:txBody>
                  <a:tcPr marL="6654" marR="6654" marT="665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57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182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a:solidFill>
                            <a:srgbClr val="000000"/>
                          </a:solidFill>
                          <a:effectLst/>
                          <a:latin typeface="Times New Roman" panose="02020603050405020304" pitchFamily="18" charset="0"/>
                        </a:rPr>
                        <a:t>         150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a:solidFill>
                            <a:srgbClr val="000000"/>
                          </a:solidFill>
                          <a:effectLst/>
                          <a:latin typeface="Times New Roman" panose="02020603050405020304" pitchFamily="18" charset="0"/>
                        </a:rPr>
                        <a:t>         150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a:solidFill>
                            <a:srgbClr val="000000"/>
                          </a:solidFill>
                          <a:effectLst/>
                          <a:latin typeface="Times New Roman" panose="02020603050405020304" pitchFamily="18" charset="0"/>
                        </a:rPr>
                        <a:t>         150 </a:t>
                      </a:r>
                    </a:p>
                  </a:txBody>
                  <a:tcPr marL="6654" marR="6654" marT="6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a:solidFill>
                            <a:srgbClr val="000000"/>
                          </a:solidFill>
                          <a:effectLst/>
                          <a:latin typeface="Times New Roman" panose="02020603050405020304" pitchFamily="18" charset="0"/>
                        </a:rPr>
                        <a:t>         689 </a:t>
                      </a:r>
                    </a:p>
                  </a:txBody>
                  <a:tcPr marL="6654" marR="6654" marT="665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030394"/>
                  </a:ext>
                </a:extLst>
              </a:tr>
              <a:tr h="254416">
                <a:tc gridSpan="7">
                  <a:txBody>
                    <a:bodyPr/>
                    <a:lstStyle/>
                    <a:p>
                      <a:pPr algn="l" fontAlgn="b"/>
                      <a:r>
                        <a:rPr lang="en-US" sz="1600" b="0" i="1" u="none" strike="noStrike" dirty="0">
                          <a:solidFill>
                            <a:srgbClr val="000000"/>
                          </a:solidFill>
                          <a:effectLst/>
                          <a:latin typeface="Times New Roman" panose="02020603050405020304" pitchFamily="18" charset="0"/>
                        </a:rPr>
                        <a:t>Note: assumes that the cadet class starting in December every fiscal year begins at the beginning of the month. Otherwise, HPD may graduate only 5 classes every year.</a:t>
                      </a:r>
                    </a:p>
                  </a:txBody>
                  <a:tcPr marL="6654" marR="6654" marT="665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6426658"/>
                  </a:ext>
                </a:extLst>
              </a:tr>
              <a:tr h="254416">
                <a:tc>
                  <a:txBody>
                    <a:bodyPr/>
                    <a:lstStyle/>
                    <a:p>
                      <a:pPr algn="l" fontAlgn="b"/>
                      <a:endParaRPr lang="en-US" sz="1600" b="0" i="1" u="none" strike="noStrike" dirty="0">
                        <a:solidFill>
                          <a:srgbClr val="000000"/>
                        </a:solidFill>
                        <a:effectLst/>
                        <a:latin typeface="Times New Roman" panose="02020603050405020304" pitchFamily="18" charset="0"/>
                      </a:endParaRPr>
                    </a:p>
                  </a:txBody>
                  <a:tcPr marL="6654" marR="6654" marT="6654"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6654" marR="6654" marT="6654"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6654" marR="6654" marT="6654"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6654" marR="6654" marT="6654"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6654" marR="6654" marT="6654"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6654" marR="6654" marT="6654"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6654" marR="6654" marT="6654" marB="0" anchor="b">
                    <a:lnL>
                      <a:noFill/>
                    </a:lnL>
                    <a:lnR>
                      <a:noFill/>
                    </a:lnR>
                    <a:lnT>
                      <a:noFill/>
                    </a:lnT>
                    <a:lnB>
                      <a:noFill/>
                    </a:lnB>
                    <a:solidFill>
                      <a:srgbClr val="FFFFFF"/>
                    </a:solidFill>
                  </a:tcPr>
                </a:tc>
                <a:extLst>
                  <a:ext uri="{0D108BD9-81ED-4DB2-BD59-A6C34878D82A}">
                    <a16:rowId xmlns:a16="http://schemas.microsoft.com/office/drawing/2014/main" val="2986830521"/>
                  </a:ext>
                </a:extLst>
              </a:tr>
            </a:tbl>
          </a:graphicData>
        </a:graphic>
      </p:graphicFrame>
    </p:spTree>
    <p:extLst>
      <p:ext uri="{BB962C8B-B14F-4D97-AF65-F5344CB8AC3E}">
        <p14:creationId xmlns:p14="http://schemas.microsoft.com/office/powerpoint/2010/main" val="190744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PA-直接连接符 84">
            <a:extLst>
              <a:ext uri="{FF2B5EF4-FFF2-40B4-BE49-F238E27FC236}">
                <a16:creationId xmlns:a16="http://schemas.microsoft.com/office/drawing/2014/main" id="{84554728-CB5F-5CF4-BD11-256A77E4BB9B}"/>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58A6D691-3C4D-2116-E613-E23C264ABA87}"/>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15</a:t>
            </a:fld>
            <a:endParaRPr lang="en-US" dirty="0"/>
          </a:p>
        </p:txBody>
      </p:sp>
      <p:pic>
        <p:nvPicPr>
          <p:cNvPr id="7" name="Picture 6" descr="A logo of a police department&#10;&#10;Description automatically generated">
            <a:extLst>
              <a:ext uri="{FF2B5EF4-FFF2-40B4-BE49-F238E27FC236}">
                <a16:creationId xmlns:a16="http://schemas.microsoft.com/office/drawing/2014/main" id="{93C8D426-F7D9-8258-8726-793D729E4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8" name="Title 1">
            <a:extLst>
              <a:ext uri="{FF2B5EF4-FFF2-40B4-BE49-F238E27FC236}">
                <a16:creationId xmlns:a16="http://schemas.microsoft.com/office/drawing/2014/main" id="{2CE853B1-A1A0-ED16-611F-B537E2EA446C}"/>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HPD Purpose and Mission</a:t>
            </a:r>
          </a:p>
        </p:txBody>
      </p:sp>
      <p:pic>
        <p:nvPicPr>
          <p:cNvPr id="4" name="Picture 3">
            <a:extLst>
              <a:ext uri="{FF2B5EF4-FFF2-40B4-BE49-F238E27FC236}">
                <a16:creationId xmlns:a16="http://schemas.microsoft.com/office/drawing/2014/main" id="{CCB2C768-3D2C-C441-82A9-BABDB42C34F7}"/>
              </a:ext>
            </a:extLst>
          </p:cNvPr>
          <p:cNvPicPr>
            <a:picLocks noChangeAspect="1"/>
          </p:cNvPicPr>
          <p:nvPr/>
        </p:nvPicPr>
        <p:blipFill>
          <a:blip r:embed="rId5"/>
          <a:stretch>
            <a:fillRect/>
          </a:stretch>
        </p:blipFill>
        <p:spPr>
          <a:xfrm>
            <a:off x="1975862" y="1241591"/>
            <a:ext cx="8240275" cy="5182323"/>
          </a:xfrm>
          <a:prstGeom prst="rect">
            <a:avLst/>
          </a:prstGeom>
        </p:spPr>
      </p:pic>
    </p:spTree>
    <p:extLst>
      <p:ext uri="{BB962C8B-B14F-4D97-AF65-F5344CB8AC3E}">
        <p14:creationId xmlns:p14="http://schemas.microsoft.com/office/powerpoint/2010/main" val="47652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0BD30-5CBF-A96C-A07D-FF1ED6A17E4C}"/>
              </a:ext>
            </a:extLst>
          </p:cNvPr>
          <p:cNvSpPr txBox="1"/>
          <p:nvPr/>
        </p:nvSpPr>
        <p:spPr>
          <a:xfrm>
            <a:off x="409138" y="2424600"/>
            <a:ext cx="10997035" cy="1446550"/>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6</a:t>
            </a:r>
            <a:r>
              <a:rPr lang="en-US" sz="3600" b="1" baseline="30000" dirty="0">
                <a:solidFill>
                  <a:schemeClr val="bg1"/>
                </a:solidFill>
                <a:latin typeface="Times New Roman" panose="02020603050405020304" pitchFamily="18" charset="0"/>
                <a:cs typeface="Times New Roman" panose="02020603050405020304" pitchFamily="18" charset="0"/>
              </a:rPr>
              <a:t>th</a:t>
            </a:r>
            <a:r>
              <a:rPr lang="en-US" sz="3600" b="1" dirty="0">
                <a:solidFill>
                  <a:schemeClr val="bg1"/>
                </a:solidFill>
                <a:latin typeface="Times New Roman" panose="02020603050405020304" pitchFamily="18" charset="0"/>
                <a:cs typeface="Times New Roman" panose="02020603050405020304" pitchFamily="18" charset="0"/>
              </a:rPr>
              <a:t> CADET CLASS</a:t>
            </a:r>
          </a:p>
          <a:p>
            <a:pPr algn="ctr"/>
            <a:endParaRPr lang="en-US" sz="3600" b="1" dirty="0">
              <a:solidFill>
                <a:schemeClr val="bg1"/>
              </a:solidFill>
              <a:latin typeface="Times New Roman" panose="02020603050405020304" pitchFamily="18" charset="0"/>
              <a:cs typeface="Times New Roman" panose="02020603050405020304" pitchFamily="18" charset="0"/>
            </a:endParaRPr>
          </a:p>
          <a:p>
            <a:r>
              <a:rPr lang="en-US" sz="1600" b="1" dirty="0">
                <a:solidFill>
                  <a:schemeClr val="bg1"/>
                </a:solidFill>
                <a:latin typeface="Times New Roman" panose="02020603050405020304" pitchFamily="18" charset="0"/>
                <a:cs typeface="Times New Roman" panose="02020603050405020304" pitchFamily="18" charset="0"/>
              </a:rPr>
              <a:t>The Administration has approved a 6</a:t>
            </a:r>
            <a:r>
              <a:rPr lang="en-US" sz="1600" b="1" baseline="30000" dirty="0">
                <a:solidFill>
                  <a:schemeClr val="bg1"/>
                </a:solidFill>
                <a:latin typeface="Times New Roman" panose="02020603050405020304" pitchFamily="18" charset="0"/>
                <a:cs typeface="Times New Roman" panose="02020603050405020304" pitchFamily="18" charset="0"/>
              </a:rPr>
              <a:t>th</a:t>
            </a:r>
            <a:r>
              <a:rPr lang="en-US" sz="1600" b="1" dirty="0">
                <a:solidFill>
                  <a:schemeClr val="bg1"/>
                </a:solidFill>
                <a:latin typeface="Times New Roman" panose="02020603050405020304" pitchFamily="18" charset="0"/>
                <a:cs typeface="Times New Roman" panose="02020603050405020304" pitchFamily="18" charset="0"/>
              </a:rPr>
              <a:t> HPD Cadet class in FY25 and has provided $2.7M in the General Government Fund</a:t>
            </a:r>
          </a:p>
        </p:txBody>
      </p:sp>
      <p:sp>
        <p:nvSpPr>
          <p:cNvPr id="5" name="Slide Number Placeholder 1">
            <a:extLst>
              <a:ext uri="{FF2B5EF4-FFF2-40B4-BE49-F238E27FC236}">
                <a16:creationId xmlns:a16="http://schemas.microsoft.com/office/drawing/2014/main" id="{FF4C1FD8-6C36-DAA2-A076-91E0AE6F4B5A}"/>
              </a:ext>
            </a:extLst>
          </p:cNvPr>
          <p:cNvSpPr txBox="1">
            <a:spLocks/>
          </p:cNvSpPr>
          <p:nvPr/>
        </p:nvSpPr>
        <p:spPr>
          <a:xfrm>
            <a:off x="9476348" y="6483228"/>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B79FFD5-3E0E-4339-9F28-D99878C47131}" type="slidenum">
              <a:rPr lang="en-US" sz="900" smtClean="0">
                <a:solidFill>
                  <a:schemeClr val="bg1"/>
                </a:solidFill>
              </a:rPr>
              <a:pPr algn="r"/>
              <a:t>2</a:t>
            </a:fld>
            <a:endParaRPr lang="en-US" sz="900" dirty="0">
              <a:solidFill>
                <a:schemeClr val="bg1"/>
              </a:solidFill>
            </a:endParaRPr>
          </a:p>
        </p:txBody>
      </p:sp>
      <p:sp>
        <p:nvSpPr>
          <p:cNvPr id="6" name="Title 1">
            <a:extLst>
              <a:ext uri="{FF2B5EF4-FFF2-40B4-BE49-F238E27FC236}">
                <a16:creationId xmlns:a16="http://schemas.microsoft.com/office/drawing/2014/main" id="{86A90CBB-0F8E-7280-8758-37CFB2A7BD0C}"/>
              </a:ext>
            </a:extLst>
          </p:cNvPr>
          <p:cNvSpPr txBox="1">
            <a:spLocks/>
          </p:cNvSpPr>
          <p:nvPr/>
        </p:nvSpPr>
        <p:spPr>
          <a:xfrm>
            <a:off x="488935" y="685805"/>
            <a:ext cx="4603570" cy="63815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500" b="1" dirty="0">
                <a:solidFill>
                  <a:schemeClr val="bg1"/>
                </a:solidFill>
                <a:latin typeface="Times New Roman" panose="02020603050405020304" pitchFamily="18" charset="0"/>
                <a:cs typeface="Times New Roman" panose="02020603050405020304" pitchFamily="18" charset="0"/>
              </a:rPr>
              <a:t>Budget Amendment</a:t>
            </a:r>
          </a:p>
        </p:txBody>
      </p:sp>
      <p:cxnSp>
        <p:nvCxnSpPr>
          <p:cNvPr id="8" name="PA-直接连接符 84">
            <a:extLst>
              <a:ext uri="{FF2B5EF4-FFF2-40B4-BE49-F238E27FC236}">
                <a16:creationId xmlns:a16="http://schemas.microsoft.com/office/drawing/2014/main" id="{55F1A997-77CD-F60F-E6A6-833CB246E440}"/>
              </a:ext>
            </a:extLst>
          </p:cNvPr>
          <p:cNvCxnSpPr>
            <a:cxnSpLocks/>
          </p:cNvCxnSpPr>
          <p:nvPr>
            <p:custDataLst>
              <p:tags r:id="rId1"/>
            </p:custDataLst>
          </p:nvPr>
        </p:nvCxnSpPr>
        <p:spPr>
          <a:xfrm>
            <a:off x="488935" y="1340142"/>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logo of a police department&#10;&#10;Description automatically generated">
            <a:extLst>
              <a:ext uri="{FF2B5EF4-FFF2-40B4-BE49-F238E27FC236}">
                <a16:creationId xmlns:a16="http://schemas.microsoft.com/office/drawing/2014/main" id="{324A0287-6210-714E-029D-ACA81CBC8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Tree>
    <p:extLst>
      <p:ext uri="{BB962C8B-B14F-4D97-AF65-F5344CB8AC3E}">
        <p14:creationId xmlns:p14="http://schemas.microsoft.com/office/powerpoint/2010/main" val="395747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A-直接连接符 84">
            <a:extLst>
              <a:ext uri="{FF2B5EF4-FFF2-40B4-BE49-F238E27FC236}">
                <a16:creationId xmlns:a16="http://schemas.microsoft.com/office/drawing/2014/main" id="{9D60EEDD-B20C-AB1C-54BA-8961FCA6EDA2}"/>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39F20D29-9F7B-BD57-BD4A-C21E1B5E9208}"/>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3</a:t>
            </a:fld>
            <a:endParaRPr lang="en-US" dirty="0"/>
          </a:p>
        </p:txBody>
      </p:sp>
      <p:pic>
        <p:nvPicPr>
          <p:cNvPr id="8" name="Picture 7" descr="A logo of a police department&#10;&#10;Description automatically generated">
            <a:extLst>
              <a:ext uri="{FF2B5EF4-FFF2-40B4-BE49-F238E27FC236}">
                <a16:creationId xmlns:a16="http://schemas.microsoft.com/office/drawing/2014/main" id="{5376D4F5-593E-E843-C19F-6FEC4A57E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13" name="TextBox 12">
            <a:extLst>
              <a:ext uri="{FF2B5EF4-FFF2-40B4-BE49-F238E27FC236}">
                <a16:creationId xmlns:a16="http://schemas.microsoft.com/office/drawing/2014/main" id="{A17158FE-43F5-88C4-92AC-A72048E62BCA}"/>
              </a:ext>
            </a:extLst>
          </p:cNvPr>
          <p:cNvSpPr txBox="1"/>
          <p:nvPr/>
        </p:nvSpPr>
        <p:spPr>
          <a:xfrm>
            <a:off x="494824" y="581126"/>
            <a:ext cx="688030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HPD Cadet Classes (2023 to Present</a:t>
            </a:r>
            <a:r>
              <a:rPr lang="en-US" b="1" dirty="0">
                <a:latin typeface="Times New Roman" panose="02020603050405020304" pitchFamily="18" charset="0"/>
                <a:cs typeface="Times New Roman" panose="02020603050405020304" pitchFamily="18" charset="0"/>
              </a:rPr>
              <a:t>)</a:t>
            </a:r>
          </a:p>
        </p:txBody>
      </p:sp>
      <p:graphicFrame>
        <p:nvGraphicFramePr>
          <p:cNvPr id="15" name="Table 14">
            <a:extLst>
              <a:ext uri="{FF2B5EF4-FFF2-40B4-BE49-F238E27FC236}">
                <a16:creationId xmlns:a16="http://schemas.microsoft.com/office/drawing/2014/main" id="{AE88DB4F-FF6D-A544-414A-F94D24EC2CDE}"/>
              </a:ext>
            </a:extLst>
          </p:cNvPr>
          <p:cNvGraphicFramePr>
            <a:graphicFrameLocks noGrp="1"/>
          </p:cNvGraphicFramePr>
          <p:nvPr>
            <p:extLst>
              <p:ext uri="{D42A27DB-BD31-4B8C-83A1-F6EECF244321}">
                <p14:modId xmlns:p14="http://schemas.microsoft.com/office/powerpoint/2010/main" val="2321396740"/>
              </p:ext>
            </p:extLst>
          </p:nvPr>
        </p:nvGraphicFramePr>
        <p:xfrm>
          <a:off x="814039" y="1210305"/>
          <a:ext cx="9887080" cy="5298082"/>
        </p:xfrm>
        <a:graphic>
          <a:graphicData uri="http://schemas.openxmlformats.org/drawingml/2006/table">
            <a:tbl>
              <a:tblPr/>
              <a:tblGrid>
                <a:gridCol w="1367665">
                  <a:extLst>
                    <a:ext uri="{9D8B030D-6E8A-4147-A177-3AD203B41FA5}">
                      <a16:colId xmlns:a16="http://schemas.microsoft.com/office/drawing/2014/main" val="851861648"/>
                    </a:ext>
                  </a:extLst>
                </a:gridCol>
                <a:gridCol w="1367665">
                  <a:extLst>
                    <a:ext uri="{9D8B030D-6E8A-4147-A177-3AD203B41FA5}">
                      <a16:colId xmlns:a16="http://schemas.microsoft.com/office/drawing/2014/main" val="1799564615"/>
                    </a:ext>
                  </a:extLst>
                </a:gridCol>
                <a:gridCol w="1709581">
                  <a:extLst>
                    <a:ext uri="{9D8B030D-6E8A-4147-A177-3AD203B41FA5}">
                      <a16:colId xmlns:a16="http://schemas.microsoft.com/office/drawing/2014/main" val="944585682"/>
                    </a:ext>
                  </a:extLst>
                </a:gridCol>
                <a:gridCol w="1538624">
                  <a:extLst>
                    <a:ext uri="{9D8B030D-6E8A-4147-A177-3AD203B41FA5}">
                      <a16:colId xmlns:a16="http://schemas.microsoft.com/office/drawing/2014/main" val="2402414687"/>
                    </a:ext>
                  </a:extLst>
                </a:gridCol>
                <a:gridCol w="1994512">
                  <a:extLst>
                    <a:ext uri="{9D8B030D-6E8A-4147-A177-3AD203B41FA5}">
                      <a16:colId xmlns:a16="http://schemas.microsoft.com/office/drawing/2014/main" val="1077271020"/>
                    </a:ext>
                  </a:extLst>
                </a:gridCol>
                <a:gridCol w="1909033">
                  <a:extLst>
                    <a:ext uri="{9D8B030D-6E8A-4147-A177-3AD203B41FA5}">
                      <a16:colId xmlns:a16="http://schemas.microsoft.com/office/drawing/2014/main" val="928256823"/>
                    </a:ext>
                  </a:extLst>
                </a:gridCol>
              </a:tblGrid>
              <a:tr h="599920">
                <a:tc>
                  <a:txBody>
                    <a:bodyPr/>
                    <a:lstStyle/>
                    <a:p>
                      <a:pPr algn="ctr" fontAlgn="b"/>
                      <a:r>
                        <a:rPr lang="en-US" sz="1800" b="1" i="0" u="none" strike="noStrike" dirty="0">
                          <a:solidFill>
                            <a:srgbClr val="000000"/>
                          </a:solidFill>
                          <a:effectLst/>
                          <a:latin typeface="Times New Roman" panose="02020603050405020304" pitchFamily="18" charset="0"/>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rPr>
                        <a:t>Class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rPr>
                        <a:t>Start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rPr>
                        <a:t>Beginning#  Cadets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rPr>
                        <a:t>Cadet Graduates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rPr>
                        <a:t>Grad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26554895"/>
                  </a:ext>
                </a:extLst>
              </a:tr>
              <a:tr h="293578">
                <a:tc>
                  <a:txBody>
                    <a:bodyPr/>
                    <a:lstStyle/>
                    <a:p>
                      <a:pPr algn="ctr" fontAlgn="b"/>
                      <a:r>
                        <a:rPr lang="en-US" sz="2000" b="0" i="0" u="none" strike="noStrike" dirty="0">
                          <a:solidFill>
                            <a:srgbClr val="000000"/>
                          </a:solidFill>
                          <a:effectLst/>
                          <a:latin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6/21/2022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1/5/2023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1278919"/>
                  </a:ext>
                </a:extLst>
              </a:tr>
              <a:tr h="293578">
                <a:tc>
                  <a:txBody>
                    <a:bodyPr/>
                    <a:lstStyle/>
                    <a:p>
                      <a:pPr algn="ctr" fontAlgn="b"/>
                      <a:r>
                        <a:rPr lang="en-US" sz="2000" b="0" i="0" u="none" strike="noStrike">
                          <a:solidFill>
                            <a:srgbClr val="000000"/>
                          </a:solidFill>
                          <a:effectLst/>
                          <a:latin typeface="Times New Roman" panose="02020603050405020304"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9/6/2022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3/30/2023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5021283"/>
                  </a:ext>
                </a:extLst>
              </a:tr>
              <a:tr h="293578">
                <a:tc>
                  <a:txBody>
                    <a:bodyPr/>
                    <a:lstStyle/>
                    <a:p>
                      <a:pPr algn="ctr" fontAlgn="b"/>
                      <a:r>
                        <a:rPr lang="en-US" sz="2000" b="0" i="0" u="none" strike="noStrike">
                          <a:solidFill>
                            <a:srgbClr val="000000"/>
                          </a:solidFill>
                          <a:effectLst/>
                          <a:latin typeface="Times New Roman" panose="02020603050405020304"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11/14/2022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6/8/2023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7102541"/>
                  </a:ext>
                </a:extLst>
              </a:tr>
              <a:tr h="293578">
                <a:tc>
                  <a:txBody>
                    <a:bodyPr/>
                    <a:lstStyle/>
                    <a:p>
                      <a:pPr algn="ctr" fontAlgn="b"/>
                      <a:r>
                        <a:rPr lang="en-US" sz="2000" b="0" i="0" u="none" strike="noStrike">
                          <a:solidFill>
                            <a:srgbClr val="000000"/>
                          </a:solidFill>
                          <a:effectLst/>
                          <a:latin typeface="Times New Roman" panose="02020603050405020304" pitchFamily="18"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1/23/2023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8/10/2023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2099447"/>
                  </a:ext>
                </a:extLst>
              </a:tr>
              <a:tr h="293578">
                <a:tc>
                  <a:txBody>
                    <a:bodyPr/>
                    <a:lstStyle/>
                    <a:p>
                      <a:pPr algn="ctr" fontAlgn="b"/>
                      <a:r>
                        <a:rPr lang="en-US" sz="2000" b="0" i="0" u="none" strike="noStrike">
                          <a:solidFill>
                            <a:srgbClr val="000000"/>
                          </a:solidFill>
                          <a:effectLst/>
                          <a:latin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4/10/2023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10/31/2023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6063172"/>
                  </a:ext>
                </a:extLst>
              </a:tr>
              <a:tr h="293578">
                <a:tc>
                  <a:txBody>
                    <a:bodyPr/>
                    <a:lstStyle/>
                    <a:p>
                      <a:pPr algn="ctr" fontAlgn="b"/>
                      <a:r>
                        <a:rPr lang="en-US" sz="2000" b="0" i="0" u="none" strike="noStrike">
                          <a:solidFill>
                            <a:srgbClr val="000000"/>
                          </a:solidFill>
                          <a:effectLst/>
                          <a:latin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6/26/2023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1/18/2024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5957438"/>
                  </a:ext>
                </a:extLst>
              </a:tr>
              <a:tr h="293578">
                <a:tc>
                  <a:txBody>
                    <a:bodyPr/>
                    <a:lstStyle/>
                    <a:p>
                      <a:pPr algn="ctr" fontAlgn="b"/>
                      <a:r>
                        <a:rPr lang="en-US" sz="2000" b="0" i="0" u="none" strike="noStrike">
                          <a:solidFill>
                            <a:srgbClr val="000000"/>
                          </a:solidFill>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9/5/2023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3/28/2024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603698"/>
                  </a:ext>
                </a:extLst>
              </a:tr>
              <a:tr h="293578">
                <a:tc>
                  <a:txBody>
                    <a:bodyPr/>
                    <a:lstStyle/>
                    <a:p>
                      <a:pPr algn="ctr" fontAlgn="b"/>
                      <a:r>
                        <a:rPr lang="en-US" sz="2000" b="0" i="0" u="none" strike="noStrike">
                          <a:solidFill>
                            <a:srgbClr val="000000"/>
                          </a:solidFill>
                          <a:effectLst/>
                          <a:latin typeface="Times New Roman" panose="02020603050405020304" pitchFamily="18"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11/13/2023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6/6/2024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009845"/>
                  </a:ext>
                </a:extLst>
              </a:tr>
              <a:tr h="427878">
                <a:tc>
                  <a:txBody>
                    <a:bodyPr/>
                    <a:lstStyle/>
                    <a:p>
                      <a:pPr algn="ctr" fontAlgn="b"/>
                      <a:r>
                        <a:rPr lang="en-US" sz="2000" b="0" i="0" u="none" strike="noStrike">
                          <a:solidFill>
                            <a:srgbClr val="000000"/>
                          </a:solidFill>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1/29/2024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8/15/24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74521"/>
                  </a:ext>
                </a:extLst>
              </a:tr>
              <a:tr h="587155">
                <a:tc>
                  <a:txBody>
                    <a:bodyPr/>
                    <a:lstStyle/>
                    <a:p>
                      <a:pPr algn="ctr" fontAlgn="b"/>
                      <a:r>
                        <a:rPr lang="en-US" sz="2000" b="0" i="0" u="none" strike="noStrike">
                          <a:solidFill>
                            <a:srgbClr val="000000"/>
                          </a:solidFill>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4/15/2024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currently 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future date 11/7/24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6205623"/>
                  </a:ext>
                </a:extLst>
              </a:tr>
              <a:tr h="599920">
                <a:tc>
                  <a:txBody>
                    <a:bodyPr/>
                    <a:lstStyle/>
                    <a:p>
                      <a:pPr algn="ctr" fontAlgn="b"/>
                      <a:r>
                        <a:rPr lang="en-US" sz="2000" b="0" i="0" u="none" strike="noStrike">
                          <a:solidFill>
                            <a:srgbClr val="000000"/>
                          </a:solidFill>
                          <a:effectLst/>
                          <a:latin typeface="Times New Roman" panose="02020603050405020304"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6/24/2024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a:solidFill>
                            <a:srgbClr val="000000"/>
                          </a:solidFill>
                          <a:effectLst/>
                          <a:latin typeface="Times New Roman" panose="02020603050405020304" pitchFamily="18"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000" b="0" i="0" u="none" strike="noStrike" dirty="0">
                          <a:solidFill>
                            <a:srgbClr val="000000"/>
                          </a:solidFill>
                          <a:effectLst/>
                          <a:latin typeface="Times New Roman" panose="02020603050405020304" pitchFamily="18" charset="0"/>
                        </a:rPr>
                        <a:t>future date 1/16/25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9967348"/>
                  </a:ext>
                </a:extLst>
              </a:tr>
              <a:tr h="612684">
                <a:tc>
                  <a:txBody>
                    <a:bodyPr/>
                    <a:lstStyle/>
                    <a:p>
                      <a:pPr algn="ctr" fontAlgn="ctr"/>
                      <a:r>
                        <a:rPr lang="en-US" sz="2000" b="0" i="0" u="none" strike="noStrike" dirty="0">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anose="02020603050405020304" pitchFamily="18"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anose="02020603050405020304" pitchFamily="18" charset="0"/>
                        </a:rPr>
                        <a:t>8/19/2024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anose="02020603050405020304" pitchFamily="18"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panose="02020603050405020304" pitchFamily="18"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future date 3/13/25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3796605"/>
                  </a:ext>
                </a:extLst>
              </a:tr>
            </a:tbl>
          </a:graphicData>
        </a:graphic>
      </p:graphicFrame>
      <p:sp>
        <p:nvSpPr>
          <p:cNvPr id="2" name="TextBox 1">
            <a:extLst>
              <a:ext uri="{FF2B5EF4-FFF2-40B4-BE49-F238E27FC236}">
                <a16:creationId xmlns:a16="http://schemas.microsoft.com/office/drawing/2014/main" id="{C1DF6563-929D-DA7B-2371-588990066E51}"/>
              </a:ext>
            </a:extLst>
          </p:cNvPr>
          <p:cNvSpPr txBox="1"/>
          <p:nvPr/>
        </p:nvSpPr>
        <p:spPr>
          <a:xfrm>
            <a:off x="1159955" y="6300803"/>
            <a:ext cx="661851"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*6</a:t>
            </a:r>
            <a:r>
              <a:rPr lang="en-US" sz="1000" baseline="30000" dirty="0">
                <a:latin typeface="Times New Roman" panose="02020603050405020304" pitchFamily="18" charset="0"/>
                <a:cs typeface="Times New Roman" panose="02020603050405020304" pitchFamily="18" charset="0"/>
              </a:rPr>
              <a:t>th</a:t>
            </a:r>
            <a:r>
              <a:rPr lang="en-US" sz="1000" dirty="0">
                <a:latin typeface="Times New Roman" panose="02020603050405020304" pitchFamily="18" charset="0"/>
                <a:cs typeface="Times New Roman" panose="02020603050405020304" pitchFamily="18" charset="0"/>
              </a:rPr>
              <a:t> class</a:t>
            </a:r>
          </a:p>
        </p:txBody>
      </p:sp>
    </p:spTree>
    <p:extLst>
      <p:ext uri="{BB962C8B-B14F-4D97-AF65-F5344CB8AC3E}">
        <p14:creationId xmlns:p14="http://schemas.microsoft.com/office/powerpoint/2010/main" val="47656876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A-直接连接符 84">
            <a:extLst>
              <a:ext uri="{FF2B5EF4-FFF2-40B4-BE49-F238E27FC236}">
                <a16:creationId xmlns:a16="http://schemas.microsoft.com/office/drawing/2014/main" id="{9D60EEDD-B20C-AB1C-54BA-8961FCA6EDA2}"/>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39F20D29-9F7B-BD57-BD4A-C21E1B5E9208}"/>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4</a:t>
            </a:fld>
            <a:endParaRPr lang="en-US" dirty="0"/>
          </a:p>
        </p:txBody>
      </p:sp>
      <p:sp>
        <p:nvSpPr>
          <p:cNvPr id="2" name="Title 1">
            <a:extLst>
              <a:ext uri="{FF2B5EF4-FFF2-40B4-BE49-F238E27FC236}">
                <a16:creationId xmlns:a16="http://schemas.microsoft.com/office/drawing/2014/main" id="{1103BB39-5613-C432-6738-4B7AFE4C3580}"/>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Historical Perspective</a:t>
            </a:r>
          </a:p>
        </p:txBody>
      </p:sp>
      <p:graphicFrame>
        <p:nvGraphicFramePr>
          <p:cNvPr id="5" name="Chart 4">
            <a:extLst>
              <a:ext uri="{FF2B5EF4-FFF2-40B4-BE49-F238E27FC236}">
                <a16:creationId xmlns:a16="http://schemas.microsoft.com/office/drawing/2014/main" id="{78603886-AE1F-195A-CA91-9F59D337503B}"/>
              </a:ext>
            </a:extLst>
          </p:cNvPr>
          <p:cNvGraphicFramePr>
            <a:graphicFrameLocks/>
          </p:cNvGraphicFramePr>
          <p:nvPr/>
        </p:nvGraphicFramePr>
        <p:xfrm>
          <a:off x="546501" y="3720991"/>
          <a:ext cx="10934299" cy="2612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7D26AFBF-E4B6-D107-7633-8DE086C5D8EB}"/>
              </a:ext>
            </a:extLst>
          </p:cNvPr>
          <p:cNvGraphicFramePr>
            <a:graphicFrameLocks/>
          </p:cNvGraphicFramePr>
          <p:nvPr/>
        </p:nvGraphicFramePr>
        <p:xfrm>
          <a:off x="546501" y="1241544"/>
          <a:ext cx="10934299" cy="2471564"/>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descr="A logo of a police department&#10;&#10;Description automatically generated">
            <a:extLst>
              <a:ext uri="{FF2B5EF4-FFF2-40B4-BE49-F238E27FC236}">
                <a16:creationId xmlns:a16="http://schemas.microsoft.com/office/drawing/2014/main" id="{5376D4F5-593E-E843-C19F-6FEC4A57EA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Tree>
    <p:extLst>
      <p:ext uri="{BB962C8B-B14F-4D97-AF65-F5344CB8AC3E}">
        <p14:creationId xmlns:p14="http://schemas.microsoft.com/office/powerpoint/2010/main" val="20477118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770817" y="5415755"/>
            <a:ext cx="3840479" cy="2796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200" dirty="0">
              <a:solidFill>
                <a:srgbClr val="C00000"/>
              </a:solidFill>
            </a:endParaRPr>
          </a:p>
        </p:txBody>
      </p:sp>
      <p:sp>
        <p:nvSpPr>
          <p:cNvPr id="16" name="Title 1"/>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Graduating Cadets vs. Attrition</a:t>
            </a:r>
          </a:p>
        </p:txBody>
      </p:sp>
      <p:cxnSp>
        <p:nvCxnSpPr>
          <p:cNvPr id="4" name="PA-直接连接符 84">
            <a:extLst>
              <a:ext uri="{FF2B5EF4-FFF2-40B4-BE49-F238E27FC236}">
                <a16:creationId xmlns:a16="http://schemas.microsoft.com/office/drawing/2014/main" id="{C937DE2B-EE62-311F-5C83-8EF27F13E3BB}"/>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CC4AB4-5ACA-0DDC-A950-C422B6A76A5D}"/>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5</a:t>
            </a:fld>
            <a:endParaRPr lang="en-US" dirty="0"/>
          </a:p>
        </p:txBody>
      </p:sp>
      <p:pic>
        <p:nvPicPr>
          <p:cNvPr id="7" name="Picture 6" descr="A logo of a police department&#10;&#10;Description automatically generated">
            <a:extLst>
              <a:ext uri="{FF2B5EF4-FFF2-40B4-BE49-F238E27FC236}">
                <a16:creationId xmlns:a16="http://schemas.microsoft.com/office/drawing/2014/main" id="{92CEF4B8-A5A2-494D-4D0B-953139631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3465" y="68961"/>
            <a:ext cx="1288535" cy="1288535"/>
          </a:xfrm>
          <a:prstGeom prst="rect">
            <a:avLst/>
          </a:prstGeom>
        </p:spPr>
      </p:pic>
      <p:pic>
        <p:nvPicPr>
          <p:cNvPr id="2" name="Picture 1">
            <a:extLst>
              <a:ext uri="{FF2B5EF4-FFF2-40B4-BE49-F238E27FC236}">
                <a16:creationId xmlns:a16="http://schemas.microsoft.com/office/drawing/2014/main" id="{97880DB4-F908-6B38-1EFE-5AB49FF63520}"/>
              </a:ext>
            </a:extLst>
          </p:cNvPr>
          <p:cNvPicPr>
            <a:picLocks noChangeAspect="1"/>
          </p:cNvPicPr>
          <p:nvPr/>
        </p:nvPicPr>
        <p:blipFill>
          <a:blip r:embed="rId5"/>
          <a:stretch>
            <a:fillRect/>
          </a:stretch>
        </p:blipFill>
        <p:spPr>
          <a:xfrm>
            <a:off x="1018904" y="1162590"/>
            <a:ext cx="9611612" cy="5422266"/>
          </a:xfrm>
          <a:prstGeom prst="rect">
            <a:avLst/>
          </a:prstGeom>
        </p:spPr>
      </p:pic>
    </p:spTree>
    <p:extLst>
      <p:ext uri="{BB962C8B-B14F-4D97-AF65-F5344CB8AC3E}">
        <p14:creationId xmlns:p14="http://schemas.microsoft.com/office/powerpoint/2010/main" val="111859188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20925" y="101175"/>
            <a:ext cx="10836639" cy="10273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endParaRPr lang="en-US" sz="35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AE64B538-E26A-42E0-A7AA-0D4158C39C11}"/>
              </a:ext>
            </a:extLst>
          </p:cNvPr>
          <p:cNvGraphicFramePr/>
          <p:nvPr>
            <p:extLst>
              <p:ext uri="{D42A27DB-BD31-4B8C-83A1-F6EECF244321}">
                <p14:modId xmlns:p14="http://schemas.microsoft.com/office/powerpoint/2010/main" val="127847390"/>
              </p:ext>
            </p:extLst>
          </p:nvPr>
        </p:nvGraphicFramePr>
        <p:xfrm>
          <a:off x="1351972" y="1540342"/>
          <a:ext cx="8374544" cy="378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PA-直接连接符 84">
            <a:extLst>
              <a:ext uri="{FF2B5EF4-FFF2-40B4-BE49-F238E27FC236}">
                <a16:creationId xmlns:a16="http://schemas.microsoft.com/office/drawing/2014/main" id="{3ECAFE22-04DD-F6AC-E6F1-7710DED09BD1}"/>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BCDB8E3B-3088-5CF4-5057-821B7B9F249C}"/>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6</a:t>
            </a:fld>
            <a:endParaRPr lang="en-US" dirty="0"/>
          </a:p>
        </p:txBody>
      </p:sp>
      <p:pic>
        <p:nvPicPr>
          <p:cNvPr id="8" name="Picture 7" descr="A logo of a police department&#10;&#10;Description automatically generated">
            <a:extLst>
              <a:ext uri="{FF2B5EF4-FFF2-40B4-BE49-F238E27FC236}">
                <a16:creationId xmlns:a16="http://schemas.microsoft.com/office/drawing/2014/main" id="{722B2B60-97A7-66DD-936B-B63F80166A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4" name="Title 1">
            <a:extLst>
              <a:ext uri="{FF2B5EF4-FFF2-40B4-BE49-F238E27FC236}">
                <a16:creationId xmlns:a16="http://schemas.microsoft.com/office/drawing/2014/main" id="{6C17DB03-614E-004F-DD34-0E03BD27E4B8}"/>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Summary of Staffing Levels</a:t>
            </a:r>
          </a:p>
        </p:txBody>
      </p:sp>
    </p:spTree>
    <p:extLst>
      <p:ext uri="{BB962C8B-B14F-4D97-AF65-F5344CB8AC3E}">
        <p14:creationId xmlns:p14="http://schemas.microsoft.com/office/powerpoint/2010/main" val="193080307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20925" y="101175"/>
            <a:ext cx="10836639" cy="10273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endParaRPr lang="en-US" sz="35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FD9F4D77-14A5-F10E-2AAB-A03AF55C81DE}"/>
              </a:ext>
            </a:extLst>
          </p:cNvPr>
          <p:cNvGraphicFramePr/>
          <p:nvPr>
            <p:extLst>
              <p:ext uri="{D42A27DB-BD31-4B8C-83A1-F6EECF244321}">
                <p14:modId xmlns:p14="http://schemas.microsoft.com/office/powerpoint/2010/main" val="2563148607"/>
              </p:ext>
            </p:extLst>
          </p:nvPr>
        </p:nvGraphicFramePr>
        <p:xfrm>
          <a:off x="494824" y="1527668"/>
          <a:ext cx="11203442" cy="1027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5AB3B092-3EE4-38F1-F1E7-6C864B2DE76C}"/>
              </a:ext>
            </a:extLst>
          </p:cNvPr>
          <p:cNvGraphicFramePr/>
          <p:nvPr>
            <p:extLst>
              <p:ext uri="{D42A27DB-BD31-4B8C-83A1-F6EECF244321}">
                <p14:modId xmlns:p14="http://schemas.microsoft.com/office/powerpoint/2010/main" val="4290502763"/>
              </p:ext>
            </p:extLst>
          </p:nvPr>
        </p:nvGraphicFramePr>
        <p:xfrm>
          <a:off x="494824" y="2661399"/>
          <a:ext cx="11140511" cy="26776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7" name="PA-直接连接符 84">
            <a:extLst>
              <a:ext uri="{FF2B5EF4-FFF2-40B4-BE49-F238E27FC236}">
                <a16:creationId xmlns:a16="http://schemas.microsoft.com/office/drawing/2014/main" id="{D4E6A6FC-9D12-CBB2-77DA-EFB9C33C4C61}"/>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9B6EEF66-9F5B-A493-562A-28426C62B0C8}"/>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7</a:t>
            </a:fld>
            <a:endParaRPr lang="en-US" dirty="0"/>
          </a:p>
        </p:txBody>
      </p:sp>
      <p:pic>
        <p:nvPicPr>
          <p:cNvPr id="12" name="Picture 11" descr="A logo of a police department&#10;&#10;Description automatically generated">
            <a:extLst>
              <a:ext uri="{FF2B5EF4-FFF2-40B4-BE49-F238E27FC236}">
                <a16:creationId xmlns:a16="http://schemas.microsoft.com/office/drawing/2014/main" id="{223E7FAA-18CE-EC89-9746-A6E8696D5E4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5" name="Title 1">
            <a:extLst>
              <a:ext uri="{FF2B5EF4-FFF2-40B4-BE49-F238E27FC236}">
                <a16:creationId xmlns:a16="http://schemas.microsoft.com/office/drawing/2014/main" id="{D9261B56-7705-835A-76D6-7F7A322E14ED}"/>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Summary of Budget Amendment</a:t>
            </a:r>
          </a:p>
        </p:txBody>
      </p:sp>
    </p:spTree>
    <p:extLst>
      <p:ext uri="{BB962C8B-B14F-4D97-AF65-F5344CB8AC3E}">
        <p14:creationId xmlns:p14="http://schemas.microsoft.com/office/powerpoint/2010/main" val="405653803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PA-直接连接符 84">
            <a:extLst>
              <a:ext uri="{FF2B5EF4-FFF2-40B4-BE49-F238E27FC236}">
                <a16:creationId xmlns:a16="http://schemas.microsoft.com/office/drawing/2014/main" id="{84554728-CB5F-5CF4-BD11-256A77E4BB9B}"/>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id="{128825B9-B071-6B28-6680-C2D96D3A8304}"/>
              </a:ext>
            </a:extLst>
          </p:cNvPr>
          <p:cNvGraphicFramePr/>
          <p:nvPr>
            <p:extLst>
              <p:ext uri="{D42A27DB-BD31-4B8C-83A1-F6EECF244321}">
                <p14:modId xmlns:p14="http://schemas.microsoft.com/office/powerpoint/2010/main" val="1369595219"/>
              </p:ext>
            </p:extLst>
          </p:nvPr>
        </p:nvGraphicFramePr>
        <p:xfrm>
          <a:off x="581190" y="6067937"/>
          <a:ext cx="10958917" cy="670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3">
            <a:extLst>
              <a:ext uri="{FF2B5EF4-FFF2-40B4-BE49-F238E27FC236}">
                <a16:creationId xmlns:a16="http://schemas.microsoft.com/office/drawing/2014/main" id="{B75D739C-E6D4-A81B-3620-41BDA7F90112}"/>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8</a:t>
            </a:fld>
            <a:endParaRPr lang="en-US" dirty="0"/>
          </a:p>
        </p:txBody>
      </p:sp>
      <p:pic>
        <p:nvPicPr>
          <p:cNvPr id="11" name="Picture 10" descr="A logo of a police department&#10;&#10;Description automatically generated">
            <a:extLst>
              <a:ext uri="{FF2B5EF4-FFF2-40B4-BE49-F238E27FC236}">
                <a16:creationId xmlns:a16="http://schemas.microsoft.com/office/drawing/2014/main" id="{6CB659F7-C6CB-8F49-7DA5-68BB5BF7F8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2" name="Title 1">
            <a:extLst>
              <a:ext uri="{FF2B5EF4-FFF2-40B4-BE49-F238E27FC236}">
                <a16:creationId xmlns:a16="http://schemas.microsoft.com/office/drawing/2014/main" id="{FE5E4623-76F8-132E-29B6-B348F344978C}"/>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Total Estimated Cost (FY25 Cost of Cadets)</a:t>
            </a:r>
          </a:p>
        </p:txBody>
      </p:sp>
      <p:graphicFrame>
        <p:nvGraphicFramePr>
          <p:cNvPr id="6" name="Table 5">
            <a:extLst>
              <a:ext uri="{FF2B5EF4-FFF2-40B4-BE49-F238E27FC236}">
                <a16:creationId xmlns:a16="http://schemas.microsoft.com/office/drawing/2014/main" id="{DC654ED8-DEBB-A941-9AD7-DFBD69C93561}"/>
              </a:ext>
            </a:extLst>
          </p:cNvPr>
          <p:cNvGraphicFramePr>
            <a:graphicFrameLocks noGrp="1"/>
          </p:cNvGraphicFramePr>
          <p:nvPr>
            <p:extLst>
              <p:ext uri="{D42A27DB-BD31-4B8C-83A1-F6EECF244321}">
                <p14:modId xmlns:p14="http://schemas.microsoft.com/office/powerpoint/2010/main" val="3746547848"/>
              </p:ext>
            </p:extLst>
          </p:nvPr>
        </p:nvGraphicFramePr>
        <p:xfrm>
          <a:off x="1756595" y="1223640"/>
          <a:ext cx="7431579" cy="4497449"/>
        </p:xfrm>
        <a:graphic>
          <a:graphicData uri="http://schemas.openxmlformats.org/drawingml/2006/table">
            <a:tbl>
              <a:tblPr/>
              <a:tblGrid>
                <a:gridCol w="1545562">
                  <a:extLst>
                    <a:ext uri="{9D8B030D-6E8A-4147-A177-3AD203B41FA5}">
                      <a16:colId xmlns:a16="http://schemas.microsoft.com/office/drawing/2014/main" val="192576716"/>
                    </a:ext>
                  </a:extLst>
                </a:gridCol>
                <a:gridCol w="2125148">
                  <a:extLst>
                    <a:ext uri="{9D8B030D-6E8A-4147-A177-3AD203B41FA5}">
                      <a16:colId xmlns:a16="http://schemas.microsoft.com/office/drawing/2014/main" val="3253880381"/>
                    </a:ext>
                  </a:extLst>
                </a:gridCol>
                <a:gridCol w="1410327">
                  <a:extLst>
                    <a:ext uri="{9D8B030D-6E8A-4147-A177-3AD203B41FA5}">
                      <a16:colId xmlns:a16="http://schemas.microsoft.com/office/drawing/2014/main" val="1476840452"/>
                    </a:ext>
                  </a:extLst>
                </a:gridCol>
                <a:gridCol w="2350542">
                  <a:extLst>
                    <a:ext uri="{9D8B030D-6E8A-4147-A177-3AD203B41FA5}">
                      <a16:colId xmlns:a16="http://schemas.microsoft.com/office/drawing/2014/main" val="3260244465"/>
                    </a:ext>
                  </a:extLst>
                </a:gridCol>
              </a:tblGrid>
              <a:tr h="627019">
                <a:tc gridSpan="3">
                  <a:txBody>
                    <a:bodyPr/>
                    <a:lstStyle/>
                    <a:p>
                      <a:pPr algn="ctr" fontAlgn="ctr"/>
                      <a:r>
                        <a:rPr lang="en-US" sz="2000" b="1" i="0" u="none" strike="noStrike" dirty="0">
                          <a:solidFill>
                            <a:srgbClr val="FFFFFF"/>
                          </a:solidFill>
                          <a:effectLst/>
                          <a:latin typeface="Times New Roman" panose="02020603050405020304" pitchFamily="18" charset="0"/>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hMerge="1">
                  <a:txBody>
                    <a:bodyPr/>
                    <a:lstStyle/>
                    <a:p>
                      <a:endParaRPr lang="en-US"/>
                    </a:p>
                  </a:txBody>
                  <a:tcPr/>
                </a:tc>
                <a:tc hMerge="1">
                  <a:txBody>
                    <a:bodyPr/>
                    <a:lstStyle/>
                    <a:p>
                      <a:endParaRPr lang="en-US"/>
                    </a:p>
                  </a:txBody>
                  <a:tcPr/>
                </a:tc>
                <a:tc>
                  <a:txBody>
                    <a:bodyPr/>
                    <a:lstStyle/>
                    <a:p>
                      <a:pPr algn="ctr" fontAlgn="ctr"/>
                      <a:r>
                        <a:rPr lang="en-US" sz="2000" b="1" i="0" u="none" strike="noStrike">
                          <a:solidFill>
                            <a:srgbClr val="FFFFFF"/>
                          </a:solidFill>
                          <a:effectLst/>
                          <a:latin typeface="Times New Roman" panose="02020603050405020304" pitchFamily="18" charset="0"/>
                        </a:rPr>
                        <a:t>Estimated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2521468434"/>
                  </a:ext>
                </a:extLst>
              </a:tr>
              <a:tr h="432048">
                <a:tc gridSpan="3">
                  <a:txBody>
                    <a:bodyPr/>
                    <a:lstStyle/>
                    <a:p>
                      <a:pPr algn="l" fontAlgn="ctr"/>
                      <a:r>
                        <a:rPr lang="en-US" sz="2400" b="0" i="0" u="none" strike="noStrike" dirty="0">
                          <a:solidFill>
                            <a:srgbClr val="000000"/>
                          </a:solidFill>
                          <a:effectLst/>
                          <a:latin typeface="Times New Roman" panose="02020603050405020304" pitchFamily="18" charset="0"/>
                        </a:rPr>
                        <a:t>FY25 Total for 6 cadet classes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effectLst/>
                          <a:latin typeface="Times New Roman" panose="02020603050405020304" pitchFamily="18" charset="0"/>
                        </a:rPr>
                        <a:t> $    8,778,081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1944193502"/>
                  </a:ext>
                </a:extLst>
              </a:tr>
              <a:tr h="396044">
                <a:tc>
                  <a:txBody>
                    <a:bodyPr/>
                    <a:lstStyle/>
                    <a:p>
                      <a:pPr algn="l" fontAlgn="b"/>
                      <a:r>
                        <a:rPr lang="en-US" sz="2400" b="0" i="0" u="none" strike="noStrike">
                          <a:solidFill>
                            <a:srgbClr val="000000"/>
                          </a:solidFill>
                          <a:effectLst/>
                          <a:latin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r>
                        <a:rPr lang="en-US" sz="2400" b="0" i="0" u="none" strike="noStrike" dirty="0">
                          <a:solidFill>
                            <a:srgbClr val="000000"/>
                          </a:solidFill>
                          <a:effectLst/>
                          <a:latin typeface="Times New Roman" panose="02020603050405020304" pitchFamily="18"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000000"/>
                          </a:solidFill>
                          <a:effectLst/>
                          <a:latin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extLst>
                  <a:ext uri="{0D108BD9-81ED-4DB2-BD59-A6C34878D82A}">
                    <a16:rowId xmlns:a16="http://schemas.microsoft.com/office/drawing/2014/main" val="1144536018"/>
                  </a:ext>
                </a:extLst>
              </a:tr>
              <a:tr h="432048">
                <a:tc gridSpan="3">
                  <a:txBody>
                    <a:bodyPr/>
                    <a:lstStyle/>
                    <a:p>
                      <a:pPr algn="l" fontAlgn="b"/>
                      <a:r>
                        <a:rPr lang="en-US" sz="2400" b="0" i="0" u="none" strike="noStrike" dirty="0">
                          <a:solidFill>
                            <a:srgbClr val="000000"/>
                          </a:solidFill>
                          <a:effectLst/>
                          <a:latin typeface="Times New Roman" panose="02020603050405020304" pitchFamily="18" charset="0"/>
                        </a:rPr>
                        <a:t>FY25 Proposed 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effectLst/>
                          <a:latin typeface="Times New Roman" panose="02020603050405020304" pitchFamily="18" charset="0"/>
                        </a:rPr>
                        <a:t> $    6,028,483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008320141"/>
                  </a:ext>
                </a:extLst>
              </a:tr>
              <a:tr h="432048">
                <a:tc gridSpan="3">
                  <a:txBody>
                    <a:bodyPr/>
                    <a:lstStyle/>
                    <a:p>
                      <a:pPr algn="l" fontAlgn="b"/>
                      <a:r>
                        <a:rPr lang="en-US" sz="2400" b="0" i="0" u="none" strike="noStrike" dirty="0">
                          <a:solidFill>
                            <a:srgbClr val="000000"/>
                          </a:solidFill>
                          <a:effectLst/>
                          <a:latin typeface="Times New Roman" panose="02020603050405020304" pitchFamily="18" charset="0"/>
                        </a:rPr>
                        <a:t>FY25 add 6th cadet class -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effectLst/>
                          <a:latin typeface="Times New Roman" panose="02020603050405020304" pitchFamily="18" charset="0"/>
                        </a:rPr>
                        <a:t> $    2,749,598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682898187"/>
                  </a:ext>
                </a:extLst>
              </a:tr>
              <a:tr h="432048">
                <a:tc gridSpan="3">
                  <a:txBody>
                    <a:bodyPr/>
                    <a:lstStyle/>
                    <a:p>
                      <a:pPr algn="l" fontAlgn="b"/>
                      <a:r>
                        <a:rPr lang="en-US" sz="2400" b="0" i="0" u="none" strike="noStrike" dirty="0">
                          <a:solidFill>
                            <a:srgbClr val="000000"/>
                          </a:solidFill>
                          <a:effectLst/>
                          <a:latin typeface="Times New Roman" panose="02020603050405020304" pitchFamily="18" charset="0"/>
                        </a:rPr>
                        <a:t>Benefits (24%)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dirty="0">
                          <a:solidFill>
                            <a:srgbClr val="000000"/>
                          </a:solidFill>
                          <a:effectLst/>
                          <a:latin typeface="Times New Roman" panose="02020603050405020304" pitchFamily="18" charset="0"/>
                        </a:rPr>
                        <a:t> $       659,904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2436863107"/>
                  </a:ext>
                </a:extLst>
              </a:tr>
              <a:tr h="432048">
                <a:tc>
                  <a:txBody>
                    <a:bodyPr/>
                    <a:lstStyle/>
                    <a:p>
                      <a:pPr algn="l" fontAlgn="b"/>
                      <a:r>
                        <a:rPr lang="en-US" sz="2400" b="0" i="0" u="none" strike="noStrike">
                          <a:solidFill>
                            <a:srgbClr val="000000"/>
                          </a:solidFill>
                          <a:effectLst/>
                          <a:latin typeface="Times New Roman" panose="02020603050405020304" pitchFamily="18" charset="0"/>
                        </a:rPr>
                        <a:t>Total</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24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r>
                        <a:rPr lang="en-US" sz="2400" b="0" i="0" u="none" strike="noStrike">
                          <a:solidFill>
                            <a:srgbClr val="000000"/>
                          </a:solidFill>
                          <a:effectLst/>
                          <a:latin typeface="Times New Roman" panose="02020603050405020304" pitchFamily="18"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dirty="0">
                          <a:solidFill>
                            <a:srgbClr val="000000"/>
                          </a:solidFill>
                          <a:effectLst/>
                          <a:latin typeface="Times New Roman" panose="02020603050405020304" pitchFamily="18" charset="0"/>
                        </a:rPr>
                        <a:t> $    3,409,502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E6F5"/>
                    </a:solidFill>
                  </a:tcPr>
                </a:tc>
                <a:extLst>
                  <a:ext uri="{0D108BD9-81ED-4DB2-BD59-A6C34878D82A}">
                    <a16:rowId xmlns:a16="http://schemas.microsoft.com/office/drawing/2014/main" val="3615513482"/>
                  </a:ext>
                </a:extLst>
              </a:tr>
              <a:tr h="432048">
                <a:tc gridSpan="2">
                  <a:txBody>
                    <a:bodyPr/>
                    <a:lstStyle/>
                    <a:p>
                      <a:pPr algn="l" fontAlgn="b"/>
                      <a:r>
                        <a:rPr lang="en-US" sz="2400" b="0" i="0" u="none" strike="noStrike">
                          <a:solidFill>
                            <a:srgbClr val="000000"/>
                          </a:solidFill>
                          <a:effectLst/>
                          <a:latin typeface="Times New Roman" panose="02020603050405020304" pitchFamily="18" charset="0"/>
                        </a:rPr>
                        <a:t>Reduce Shotspotter savings</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2400" b="0" i="0" u="none" strike="noStrike">
                          <a:solidFill>
                            <a:srgbClr val="000000"/>
                          </a:solidFill>
                          <a:effectLst/>
                          <a:latin typeface="Times New Roman" panose="02020603050405020304" pitchFamily="18"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Times New Roman" panose="02020603050405020304" pitchFamily="18" charset="0"/>
                        </a:rPr>
                        <a:t> $      (700,000)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668406491"/>
                  </a:ext>
                </a:extLst>
              </a:tr>
              <a:tr h="450050">
                <a:tc gridSpan="2">
                  <a:txBody>
                    <a:bodyPr/>
                    <a:lstStyle/>
                    <a:p>
                      <a:pPr algn="l" fontAlgn="b"/>
                      <a:r>
                        <a:rPr lang="en-US" sz="2400" b="1" i="0" u="none" strike="noStrike">
                          <a:solidFill>
                            <a:srgbClr val="000000"/>
                          </a:solidFill>
                          <a:effectLst/>
                          <a:latin typeface="Times New Roman" panose="02020603050405020304" pitchFamily="18" charset="0"/>
                        </a:rPr>
                        <a:t>Total FY25 Additional Cost</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2400" b="1" i="0" u="none" strike="noStrike">
                          <a:solidFill>
                            <a:srgbClr val="000000"/>
                          </a:solidFill>
                          <a:effectLst/>
                          <a:latin typeface="Times New Roman" panose="02020603050405020304" pitchFamily="18"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Times New Roman" panose="02020603050405020304" pitchFamily="18" charset="0"/>
                        </a:rPr>
                        <a:t> $    2,709,502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924845942"/>
                  </a:ext>
                </a:extLst>
              </a:tr>
              <a:tr h="432048">
                <a:tc gridSpan="3">
                  <a:txBody>
                    <a:bodyPr/>
                    <a:lstStyle/>
                    <a:p>
                      <a:pPr algn="l" fontAlgn="b"/>
                      <a:r>
                        <a:rPr lang="en-US" sz="2400" b="0" i="0" u="none" strike="noStrike" dirty="0">
                          <a:solidFill>
                            <a:srgbClr val="000000"/>
                          </a:solidFill>
                          <a:effectLst/>
                          <a:latin typeface="Times New Roman" panose="02020603050405020304" pitchFamily="18" charset="0"/>
                        </a:rPr>
                        <a:t>Anticipated Additional PPO Costs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dirty="0">
                          <a:solidFill>
                            <a:srgbClr val="000000"/>
                          </a:solidFill>
                          <a:effectLst/>
                          <a:latin typeface="Times New Roman" panose="02020603050405020304" pitchFamily="18" charset="0"/>
                        </a:rPr>
                        <a:t> $    1,554,088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1653703"/>
                  </a:ext>
                </a:extLst>
              </a:tr>
            </a:tbl>
          </a:graphicData>
        </a:graphic>
      </p:graphicFrame>
    </p:spTree>
    <p:extLst>
      <p:ext uri="{BB962C8B-B14F-4D97-AF65-F5344CB8AC3E}">
        <p14:creationId xmlns:p14="http://schemas.microsoft.com/office/powerpoint/2010/main" val="167762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PA-直接连接符 84">
            <a:extLst>
              <a:ext uri="{FF2B5EF4-FFF2-40B4-BE49-F238E27FC236}">
                <a16:creationId xmlns:a16="http://schemas.microsoft.com/office/drawing/2014/main" id="{84554728-CB5F-5CF4-BD11-256A77E4BB9B}"/>
              </a:ext>
            </a:extLst>
          </p:cNvPr>
          <p:cNvCxnSpPr>
            <a:cxnSpLocks/>
          </p:cNvCxnSpPr>
          <p:nvPr>
            <p:custDataLst>
              <p:tags r:id="rId1"/>
            </p:custDataLst>
          </p:nvPr>
        </p:nvCxnSpPr>
        <p:spPr>
          <a:xfrm>
            <a:off x="494824" y="1080381"/>
            <a:ext cx="10850563"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84BEFC92-23F2-657F-9AE7-71478348C144}"/>
              </a:ext>
            </a:extLst>
          </p:cNvPr>
          <p:cNvGraphicFramePr/>
          <p:nvPr>
            <p:extLst>
              <p:ext uri="{D42A27DB-BD31-4B8C-83A1-F6EECF244321}">
                <p14:modId xmlns:p14="http://schemas.microsoft.com/office/powerpoint/2010/main" val="2403856918"/>
              </p:ext>
            </p:extLst>
          </p:nvPr>
        </p:nvGraphicFramePr>
        <p:xfrm>
          <a:off x="494824" y="1725984"/>
          <a:ext cx="11314317" cy="341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a:extLst>
              <a:ext uri="{FF2B5EF4-FFF2-40B4-BE49-F238E27FC236}">
                <a16:creationId xmlns:a16="http://schemas.microsoft.com/office/drawing/2014/main" id="{A4F121B5-A116-9BAE-F387-7273D22CD7B3}"/>
              </a:ext>
            </a:extLst>
          </p:cNvPr>
          <p:cNvSpPr txBox="1">
            <a:spLocks/>
          </p:cNvSpPr>
          <p:nvPr/>
        </p:nvSpPr>
        <p:spPr>
          <a:xfrm>
            <a:off x="10558300" y="6423914"/>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pPr/>
              <a:t>9</a:t>
            </a:fld>
            <a:endParaRPr lang="en-US" dirty="0"/>
          </a:p>
        </p:txBody>
      </p:sp>
      <p:pic>
        <p:nvPicPr>
          <p:cNvPr id="7" name="Picture 6" descr="A logo of a police department&#10;&#10;Description automatically generated">
            <a:extLst>
              <a:ext uri="{FF2B5EF4-FFF2-40B4-BE49-F238E27FC236}">
                <a16:creationId xmlns:a16="http://schemas.microsoft.com/office/drawing/2014/main" id="{6BCFBB95-55CC-97E7-0309-8990DBDA0D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1119" y="119415"/>
            <a:ext cx="1288535" cy="1288535"/>
          </a:xfrm>
          <a:prstGeom prst="rect">
            <a:avLst/>
          </a:prstGeom>
        </p:spPr>
      </p:pic>
      <p:sp>
        <p:nvSpPr>
          <p:cNvPr id="2" name="Title 1">
            <a:extLst>
              <a:ext uri="{FF2B5EF4-FFF2-40B4-BE49-F238E27FC236}">
                <a16:creationId xmlns:a16="http://schemas.microsoft.com/office/drawing/2014/main" id="{DA34EAAE-9E4A-0449-AAC7-343937022FE9}"/>
              </a:ext>
            </a:extLst>
          </p:cNvPr>
          <p:cNvSpPr txBox="1">
            <a:spLocks/>
          </p:cNvSpPr>
          <p:nvPr/>
        </p:nvSpPr>
        <p:spPr>
          <a:xfrm>
            <a:off x="386470" y="538293"/>
            <a:ext cx="10171830" cy="51368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ct val="50000"/>
              </a:spcBef>
            </a:pPr>
            <a:r>
              <a:rPr lang="en-US" sz="2400" b="1" dirty="0">
                <a:latin typeface="Times New Roman" panose="02020603050405020304" pitchFamily="18" charset="0"/>
                <a:cs typeface="Times New Roman" panose="02020603050405020304" pitchFamily="18" charset="0"/>
              </a:rPr>
              <a:t>Other Annual Costs</a:t>
            </a:r>
          </a:p>
        </p:txBody>
      </p:sp>
    </p:spTree>
    <p:extLst>
      <p:ext uri="{BB962C8B-B14F-4D97-AF65-F5344CB8AC3E}">
        <p14:creationId xmlns:p14="http://schemas.microsoft.com/office/powerpoint/2010/main" val="1055507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Dividend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design" id="{9B7A93B0-7E75-4B33-9362-9C4D614AECA1}" vid="{3CF9A9D3-49E8-47CC-B06C-73362BD111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5AB925AF-1C2C-47DC-A961-4D6FA1612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EB89B-922A-4F66-97DB-EDD8F270360B}">
  <ds:schemaRefs>
    <ds:schemaRef ds:uri="http://schemas.microsoft.com/sharepoint/v3/contenttype/forms"/>
  </ds:schemaRefs>
</ds:datastoreItem>
</file>

<file path=customXml/itemProps3.xml><?xml version="1.0" encoding="utf-8"?>
<ds:datastoreItem xmlns:ds="http://schemas.openxmlformats.org/officeDocument/2006/customXml" ds:itemID="{88D7F1A9-0188-45A8-AAB7-D8B3257A9F5E}">
  <ds:schemaRefs>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schemas.microsoft.com/sharepoint/v3"/>
    <ds:schemaRef ds:uri="230e9df3-be65-4c73-a93b-d1236ebd677e"/>
    <ds:schemaRef ds:uri="http://purl.org/dc/elements/1.1/"/>
    <ds:schemaRef ds:uri="http://www.w3.org/XML/1998/namespace"/>
    <ds:schemaRef ds:uri="http://schemas.microsoft.com/office/2006/documentManagement/types"/>
    <ds:schemaRef ds:uri="16c05727-aa75-4e4a-9b5f-8a80a1165891"/>
    <ds:schemaRef ds:uri="71af3243-3dd4-4a8d-8c0d-dd76da1f02a5"/>
    <ds:schemaRef ds:uri="http://purl.org/dc/dcmitype/"/>
  </ds:schemaRefs>
</ds:datastoreItem>
</file>

<file path=docMetadata/LabelInfo.xml><?xml version="1.0" encoding="utf-8"?>
<clbl:labelList xmlns:clbl="http://schemas.microsoft.com/office/2020/mipLabelMetadata">
  <clbl:label id="{64c753ca-2ec6-4981-81e7-5c7597f9e7d8}" enabled="0" method="" siteId="{64c753ca-2ec6-4981-81e7-5c7597f9e7d8}" removed="1"/>
</clbl:labelList>
</file>

<file path=docProps/app.xml><?xml version="1.0" encoding="utf-8"?>
<Properties xmlns="http://schemas.openxmlformats.org/officeDocument/2006/extended-properties" xmlns:vt="http://schemas.openxmlformats.org/officeDocument/2006/docPropsVTypes">
  <Template>{BD2C5D7F-CAD8-47A1-85B2-F909B56A9446}tf45205285_win32</Template>
  <TotalTime>3721</TotalTime>
  <Words>2489</Words>
  <Application>Microsoft Office PowerPoint</Application>
  <PresentationFormat>Widescreen</PresentationFormat>
  <Paragraphs>531</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Times New Roman</vt:lpstr>
      <vt:lpstr>Wingdings 2</vt:lpstr>
      <vt:lpstr>DividendVTI</vt:lpstr>
      <vt:lpstr>Houston police department  PUBLIC SAFETY COMMITTEE fy25 Budget amendmentS 6th CADET 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Houston Police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Petranech, Jaree</dc:creator>
  <cp:lastModifiedBy>Roman, Alan - CNL</cp:lastModifiedBy>
  <cp:revision>122</cp:revision>
  <cp:lastPrinted>2024-02-08T14:56:34Z</cp:lastPrinted>
  <dcterms:created xsi:type="dcterms:W3CDTF">2024-02-06T14:18:36Z</dcterms:created>
  <dcterms:modified xsi:type="dcterms:W3CDTF">2024-09-10T01:58:32Z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