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28" r:id="rId1"/>
    <p:sldMasterId id="2147484840" r:id="rId2"/>
  </p:sldMasterIdLst>
  <p:notesMasterIdLst>
    <p:notesMasterId r:id="rId18"/>
  </p:notesMasterIdLst>
  <p:handoutMasterIdLst>
    <p:handoutMasterId r:id="rId19"/>
  </p:handoutMasterIdLst>
  <p:sldIdLst>
    <p:sldId id="342" r:id="rId3"/>
    <p:sldId id="363" r:id="rId4"/>
    <p:sldId id="349" r:id="rId5"/>
    <p:sldId id="364" r:id="rId6"/>
    <p:sldId id="367" r:id="rId7"/>
    <p:sldId id="369" r:id="rId8"/>
    <p:sldId id="368" r:id="rId9"/>
    <p:sldId id="365" r:id="rId10"/>
    <p:sldId id="366" r:id="rId11"/>
    <p:sldId id="347" r:id="rId12"/>
    <p:sldId id="345" r:id="rId13"/>
    <p:sldId id="354" r:id="rId14"/>
    <p:sldId id="356" r:id="rId15"/>
    <p:sldId id="353" r:id="rId16"/>
    <p:sldId id="325" r:id="rId17"/>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3B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37" autoAdjust="0"/>
  </p:normalViewPr>
  <p:slideViewPr>
    <p:cSldViewPr>
      <p:cViewPr>
        <p:scale>
          <a:sx n="130" d="100"/>
          <a:sy n="130" d="100"/>
        </p:scale>
        <p:origin x="-2994" y="-696"/>
      </p:cViewPr>
      <p:guideLst>
        <p:guide orient="horz" pos="2160"/>
        <p:guide pos="2880"/>
      </p:guideLst>
    </p:cSldViewPr>
  </p:slideViewPr>
  <p:outlineViewPr>
    <p:cViewPr>
      <p:scale>
        <a:sx n="33" d="100"/>
        <a:sy n="33" d="100"/>
      </p:scale>
      <p:origin x="0" y="43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42603" cy="465615"/>
          </a:xfrm>
          <a:prstGeom prst="rect">
            <a:avLst/>
          </a:prstGeom>
        </p:spPr>
        <p:txBody>
          <a:bodyPr vert="horz" lIns="93271" tIns="46637" rIns="93271" bIns="46637" rtlCol="0"/>
          <a:lstStyle>
            <a:lvl1pPr algn="l">
              <a:defRPr sz="1200"/>
            </a:lvl1pPr>
          </a:lstStyle>
          <a:p>
            <a:pPr>
              <a:defRPr/>
            </a:pPr>
            <a:endParaRPr lang="en-US" dirty="0"/>
          </a:p>
        </p:txBody>
      </p:sp>
      <p:sp>
        <p:nvSpPr>
          <p:cNvPr id="3" name="Date Placeholder 2"/>
          <p:cNvSpPr>
            <a:spLocks noGrp="1"/>
          </p:cNvSpPr>
          <p:nvPr>
            <p:ph type="dt" sz="quarter" idx="1"/>
          </p:nvPr>
        </p:nvSpPr>
        <p:spPr>
          <a:xfrm>
            <a:off x="3975736" y="5"/>
            <a:ext cx="3042603" cy="465615"/>
          </a:xfrm>
          <a:prstGeom prst="rect">
            <a:avLst/>
          </a:prstGeom>
        </p:spPr>
        <p:txBody>
          <a:bodyPr vert="horz" lIns="93271" tIns="46637" rIns="93271" bIns="46637" rtlCol="0"/>
          <a:lstStyle>
            <a:lvl1pPr algn="r">
              <a:defRPr sz="1200"/>
            </a:lvl1pPr>
          </a:lstStyle>
          <a:p>
            <a:pPr>
              <a:defRPr/>
            </a:pPr>
            <a:fld id="{238D85D1-2690-49F4-9AD2-F061E2EAD25D}" type="datetimeFigureOut">
              <a:rPr lang="en-US"/>
              <a:pPr>
                <a:defRPr/>
              </a:pPr>
              <a:t>6/16/2016</a:t>
            </a:fld>
            <a:endParaRPr lang="en-US" dirty="0"/>
          </a:p>
        </p:txBody>
      </p:sp>
      <p:sp>
        <p:nvSpPr>
          <p:cNvPr id="4" name="Footer Placeholder 3"/>
          <p:cNvSpPr>
            <a:spLocks noGrp="1"/>
          </p:cNvSpPr>
          <p:nvPr>
            <p:ph type="ftr" sz="quarter" idx="2"/>
          </p:nvPr>
        </p:nvSpPr>
        <p:spPr>
          <a:xfrm>
            <a:off x="4" y="8838727"/>
            <a:ext cx="3042603" cy="465615"/>
          </a:xfrm>
          <a:prstGeom prst="rect">
            <a:avLst/>
          </a:prstGeom>
        </p:spPr>
        <p:txBody>
          <a:bodyPr vert="horz" lIns="93271" tIns="46637" rIns="93271" bIns="46637"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5736" y="8838727"/>
            <a:ext cx="3042603" cy="465615"/>
          </a:xfrm>
          <a:prstGeom prst="rect">
            <a:avLst/>
          </a:prstGeom>
        </p:spPr>
        <p:txBody>
          <a:bodyPr vert="horz" lIns="93271" tIns="46637" rIns="93271" bIns="46637" rtlCol="0" anchor="b"/>
          <a:lstStyle>
            <a:lvl1pPr algn="r">
              <a:defRPr sz="1200"/>
            </a:lvl1pPr>
          </a:lstStyle>
          <a:p>
            <a:pPr>
              <a:defRPr/>
            </a:pPr>
            <a:fld id="{04924682-1269-42BC-A295-CA3555ADA9D2}" type="slidenum">
              <a:rPr lang="en-US"/>
              <a:pPr>
                <a:defRPr/>
              </a:pPr>
              <a:t>‹#›</a:t>
            </a:fld>
            <a:endParaRPr lang="en-US" dirty="0"/>
          </a:p>
        </p:txBody>
      </p:sp>
    </p:spTree>
    <p:extLst>
      <p:ext uri="{BB962C8B-B14F-4D97-AF65-F5344CB8AC3E}">
        <p14:creationId xmlns:p14="http://schemas.microsoft.com/office/powerpoint/2010/main" val="107238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42603" cy="465615"/>
          </a:xfrm>
          <a:prstGeom prst="rect">
            <a:avLst/>
          </a:prstGeom>
        </p:spPr>
        <p:txBody>
          <a:bodyPr vert="horz" lIns="93271" tIns="46637" rIns="93271" bIns="46637" rtlCol="0"/>
          <a:lstStyle>
            <a:lvl1pPr algn="l">
              <a:defRPr sz="1200"/>
            </a:lvl1pPr>
          </a:lstStyle>
          <a:p>
            <a:pPr>
              <a:defRPr/>
            </a:pPr>
            <a:endParaRPr lang="en-US" dirty="0"/>
          </a:p>
        </p:txBody>
      </p:sp>
      <p:sp>
        <p:nvSpPr>
          <p:cNvPr id="3" name="Date Placeholder 2"/>
          <p:cNvSpPr>
            <a:spLocks noGrp="1"/>
          </p:cNvSpPr>
          <p:nvPr>
            <p:ph type="dt" idx="1"/>
          </p:nvPr>
        </p:nvSpPr>
        <p:spPr>
          <a:xfrm>
            <a:off x="3975736" y="5"/>
            <a:ext cx="3042603" cy="465615"/>
          </a:xfrm>
          <a:prstGeom prst="rect">
            <a:avLst/>
          </a:prstGeom>
        </p:spPr>
        <p:txBody>
          <a:bodyPr vert="horz" lIns="93271" tIns="46637" rIns="93271" bIns="46637" rtlCol="0"/>
          <a:lstStyle>
            <a:lvl1pPr algn="r">
              <a:defRPr sz="1200"/>
            </a:lvl1pPr>
          </a:lstStyle>
          <a:p>
            <a:pPr>
              <a:defRPr/>
            </a:pPr>
            <a:fld id="{262D6B37-4E5D-4D43-86D1-D0FBFCF0D503}" type="datetimeFigureOut">
              <a:rPr lang="en-US"/>
              <a:pPr>
                <a:defRPr/>
              </a:pPr>
              <a:t>6/16/2016</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1" tIns="46637" rIns="93271" bIns="46637" rtlCol="0" anchor="ctr"/>
          <a:lstStyle/>
          <a:p>
            <a:pPr lvl="0"/>
            <a:endParaRPr lang="en-US" noProof="0" dirty="0"/>
          </a:p>
        </p:txBody>
      </p:sp>
      <p:sp>
        <p:nvSpPr>
          <p:cNvPr id="5" name="Notes Placeholder 4"/>
          <p:cNvSpPr>
            <a:spLocks noGrp="1"/>
          </p:cNvSpPr>
          <p:nvPr>
            <p:ph type="body" sz="quarter" idx="3"/>
          </p:nvPr>
        </p:nvSpPr>
        <p:spPr>
          <a:xfrm>
            <a:off x="702633" y="4420954"/>
            <a:ext cx="5614668" cy="4187349"/>
          </a:xfrm>
          <a:prstGeom prst="rect">
            <a:avLst/>
          </a:prstGeom>
        </p:spPr>
        <p:txBody>
          <a:bodyPr vert="horz" lIns="93271" tIns="46637" rIns="93271" bIns="4663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38727"/>
            <a:ext cx="3042603" cy="465615"/>
          </a:xfrm>
          <a:prstGeom prst="rect">
            <a:avLst/>
          </a:prstGeom>
        </p:spPr>
        <p:txBody>
          <a:bodyPr vert="horz" lIns="93271" tIns="46637" rIns="93271" bIns="46637"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5736" y="8838727"/>
            <a:ext cx="3042603" cy="465615"/>
          </a:xfrm>
          <a:prstGeom prst="rect">
            <a:avLst/>
          </a:prstGeom>
        </p:spPr>
        <p:txBody>
          <a:bodyPr vert="horz" lIns="93271" tIns="46637" rIns="93271" bIns="46637" rtlCol="0" anchor="b"/>
          <a:lstStyle>
            <a:lvl1pPr algn="r">
              <a:defRPr sz="1200"/>
            </a:lvl1pPr>
          </a:lstStyle>
          <a:p>
            <a:pPr>
              <a:defRPr/>
            </a:pPr>
            <a:fld id="{2FA00F1E-FFA9-43D5-829F-D13CCB4FD570}" type="slidenum">
              <a:rPr lang="en-US"/>
              <a:pPr>
                <a:defRPr/>
              </a:pPr>
              <a:t>‹#›</a:t>
            </a:fld>
            <a:endParaRPr lang="en-US" dirty="0"/>
          </a:p>
        </p:txBody>
      </p:sp>
    </p:spTree>
    <p:extLst>
      <p:ext uri="{BB962C8B-B14F-4D97-AF65-F5344CB8AC3E}">
        <p14:creationId xmlns:p14="http://schemas.microsoft.com/office/powerpoint/2010/main" val="261718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3706" indent="-286040">
              <a:defRPr sz="1200">
                <a:solidFill>
                  <a:schemeClr val="tx1"/>
                </a:solidFill>
                <a:latin typeface="Calibri" pitchFamily="34" charset="0"/>
              </a:defRPr>
            </a:lvl2pPr>
            <a:lvl3pPr marL="1144162" indent="-228832">
              <a:defRPr sz="1200">
                <a:solidFill>
                  <a:schemeClr val="tx1"/>
                </a:solidFill>
                <a:latin typeface="Calibri" pitchFamily="34" charset="0"/>
              </a:defRPr>
            </a:lvl3pPr>
            <a:lvl4pPr marL="1601827" indent="-228832">
              <a:defRPr sz="1200">
                <a:solidFill>
                  <a:schemeClr val="tx1"/>
                </a:solidFill>
                <a:latin typeface="Calibri" pitchFamily="34" charset="0"/>
              </a:defRPr>
            </a:lvl4pPr>
            <a:lvl5pPr marL="2059492" indent="-228832">
              <a:defRPr sz="1200">
                <a:solidFill>
                  <a:schemeClr val="tx1"/>
                </a:solidFill>
                <a:latin typeface="Calibri" pitchFamily="34" charset="0"/>
              </a:defRPr>
            </a:lvl5pPr>
            <a:lvl6pPr marL="2517158" indent="-228832" eaLnBrk="0" fontAlgn="base" hangingPunct="0">
              <a:spcBef>
                <a:spcPct val="30000"/>
              </a:spcBef>
              <a:spcAft>
                <a:spcPct val="0"/>
              </a:spcAft>
              <a:defRPr sz="1200">
                <a:solidFill>
                  <a:schemeClr val="tx1"/>
                </a:solidFill>
                <a:latin typeface="Calibri" pitchFamily="34" charset="0"/>
              </a:defRPr>
            </a:lvl6pPr>
            <a:lvl7pPr marL="2974823" indent="-228832" eaLnBrk="0" fontAlgn="base" hangingPunct="0">
              <a:spcBef>
                <a:spcPct val="30000"/>
              </a:spcBef>
              <a:spcAft>
                <a:spcPct val="0"/>
              </a:spcAft>
              <a:defRPr sz="1200">
                <a:solidFill>
                  <a:schemeClr val="tx1"/>
                </a:solidFill>
                <a:latin typeface="Calibri" pitchFamily="34" charset="0"/>
              </a:defRPr>
            </a:lvl7pPr>
            <a:lvl8pPr marL="3432488" indent="-228832" eaLnBrk="0" fontAlgn="base" hangingPunct="0">
              <a:spcBef>
                <a:spcPct val="30000"/>
              </a:spcBef>
              <a:spcAft>
                <a:spcPct val="0"/>
              </a:spcAft>
              <a:defRPr sz="1200">
                <a:solidFill>
                  <a:schemeClr val="tx1"/>
                </a:solidFill>
                <a:latin typeface="Calibri" pitchFamily="34" charset="0"/>
              </a:defRPr>
            </a:lvl8pPr>
            <a:lvl9pPr marL="3890153" indent="-228832" eaLnBrk="0" fontAlgn="base" hangingPunct="0">
              <a:spcBef>
                <a:spcPct val="30000"/>
              </a:spcBef>
              <a:spcAft>
                <a:spcPct val="0"/>
              </a:spcAft>
              <a:defRPr sz="1200">
                <a:solidFill>
                  <a:schemeClr val="tx1"/>
                </a:solidFill>
                <a:latin typeface="Calibri" pitchFamily="34" charset="0"/>
              </a:defRPr>
            </a:lvl9pPr>
          </a:lstStyle>
          <a:p>
            <a:fld id="{444C79C3-B4BF-4519-8D48-D41085CF906B}" type="slidenum">
              <a:rPr lang="en-US" altLang="en-US" smtClean="0">
                <a:latin typeface="Arial" charset="0"/>
              </a:rPr>
              <a:pPr/>
              <a:t>1</a:t>
            </a:fld>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A00F1E-FFA9-43D5-829F-D13CCB4FD570}" type="slidenum">
              <a:rPr lang="en-US" smtClean="0"/>
              <a:pPr>
                <a:defRPr/>
              </a:pPr>
              <a:t>3</a:t>
            </a:fld>
            <a:endParaRPr lang="en-US" dirty="0"/>
          </a:p>
        </p:txBody>
      </p:sp>
    </p:spTree>
    <p:extLst>
      <p:ext uri="{BB962C8B-B14F-4D97-AF65-F5344CB8AC3E}">
        <p14:creationId xmlns:p14="http://schemas.microsoft.com/office/powerpoint/2010/main" val="329556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A00F1E-FFA9-43D5-829F-D13CCB4FD570}" type="slidenum">
              <a:rPr lang="en-US" smtClean="0"/>
              <a:pPr>
                <a:defRPr/>
              </a:pPr>
              <a:t>11</a:t>
            </a:fld>
            <a:endParaRPr lang="en-US" dirty="0"/>
          </a:p>
        </p:txBody>
      </p:sp>
    </p:spTree>
    <p:extLst>
      <p:ext uri="{BB962C8B-B14F-4D97-AF65-F5344CB8AC3E}">
        <p14:creationId xmlns:p14="http://schemas.microsoft.com/office/powerpoint/2010/main" val="89181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A00F1E-FFA9-43D5-829F-D13CCB4FD570}" type="slidenum">
              <a:rPr lang="en-US" smtClean="0"/>
              <a:pPr>
                <a:defRPr/>
              </a:pPr>
              <a:t>14</a:t>
            </a:fld>
            <a:endParaRPr lang="en-US" dirty="0"/>
          </a:p>
        </p:txBody>
      </p:sp>
    </p:spTree>
    <p:extLst>
      <p:ext uri="{BB962C8B-B14F-4D97-AF65-F5344CB8AC3E}">
        <p14:creationId xmlns:p14="http://schemas.microsoft.com/office/powerpoint/2010/main" val="194257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r>
              <a:rPr lang="en-US" dirty="0" smtClean="0"/>
              <a:t>Working Draft Only - Not Final</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671F800E-03B3-4321-9B80-43AAE3176388}" type="slidenum">
              <a:rPr lang="en-US" smtClean="0"/>
              <a:pPr>
                <a:defRPr/>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pPr>
              <a:defRPr/>
            </a:pPr>
            <a:fld id="{33D648A6-FB19-491B-B416-886ED40A91C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pPr>
              <a:defRPr/>
            </a:pPr>
            <a:fld id="{428B3270-28C3-4313-8741-D273BD1A12FC}" type="slidenum">
              <a:rPr lang="en-US" smtClean="0"/>
              <a:pPr>
                <a:defRPr/>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5" name="Footer Placeholder 4"/>
          <p:cNvSpPr>
            <a:spLocks noGrp="1"/>
          </p:cNvSpPr>
          <p:nvPr>
            <p:ph type="ftr" sz="quarter" idx="11"/>
          </p:nvPr>
        </p:nvSpPr>
        <p:spPr/>
        <p:txBody>
          <a:bodyPr/>
          <a:lstStyle/>
          <a:p>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317661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5" name="Footer Placeholder 4"/>
          <p:cNvSpPr>
            <a:spLocks noGrp="1"/>
          </p:cNvSpPr>
          <p:nvPr>
            <p:ph type="ftr" sz="quarter" idx="11"/>
          </p:nvPr>
        </p:nvSpPr>
        <p:spPr/>
        <p:txBody>
          <a:bodyPr/>
          <a:lstStyle/>
          <a:p>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361728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5" name="Footer Placeholder 4"/>
          <p:cNvSpPr>
            <a:spLocks noGrp="1"/>
          </p:cNvSpPr>
          <p:nvPr>
            <p:ph type="ftr" sz="quarter" idx="11"/>
          </p:nvPr>
        </p:nvSpPr>
        <p:spPr/>
        <p:txBody>
          <a:bodyPr/>
          <a:lstStyle/>
          <a:p>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2568385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6" name="Footer Placeholder 5"/>
          <p:cNvSpPr>
            <a:spLocks noGrp="1"/>
          </p:cNvSpPr>
          <p:nvPr>
            <p:ph type="ftr" sz="quarter" idx="11"/>
          </p:nvPr>
        </p:nvSpPr>
        <p:spPr/>
        <p:txBody>
          <a:bodyPr/>
          <a:lstStyle/>
          <a:p>
            <a:r>
              <a:rPr lang="en-US" dirty="0" smtClean="0"/>
              <a:t>Working Draft Only - Not Final</a:t>
            </a:r>
            <a:endParaRPr lang="en-US" dirty="0"/>
          </a:p>
        </p:txBody>
      </p:sp>
      <p:sp>
        <p:nvSpPr>
          <p:cNvPr id="7" name="Slide Number Placeholder 6"/>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98037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8" name="Footer Placeholder 7"/>
          <p:cNvSpPr>
            <a:spLocks noGrp="1"/>
          </p:cNvSpPr>
          <p:nvPr>
            <p:ph type="ftr" sz="quarter" idx="11"/>
          </p:nvPr>
        </p:nvSpPr>
        <p:spPr/>
        <p:txBody>
          <a:bodyPr/>
          <a:lstStyle/>
          <a:p>
            <a:r>
              <a:rPr lang="en-US" dirty="0" smtClean="0"/>
              <a:t>Working Draft Only - Not Final</a:t>
            </a:r>
            <a:endParaRPr lang="en-US" dirty="0"/>
          </a:p>
        </p:txBody>
      </p:sp>
      <p:sp>
        <p:nvSpPr>
          <p:cNvPr id="9" name="Slide Number Placeholder 8"/>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146085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4" name="Footer Placeholder 3"/>
          <p:cNvSpPr>
            <a:spLocks noGrp="1"/>
          </p:cNvSpPr>
          <p:nvPr>
            <p:ph type="ftr" sz="quarter" idx="11"/>
          </p:nvPr>
        </p:nvSpPr>
        <p:spPr/>
        <p:txBody>
          <a:bodyPr/>
          <a:lstStyle/>
          <a:p>
            <a:r>
              <a:rPr lang="en-US" dirty="0" smtClean="0"/>
              <a:t>Working Draft Only - Not Final</a:t>
            </a:r>
            <a:endParaRPr lang="en-US" dirty="0"/>
          </a:p>
        </p:txBody>
      </p:sp>
      <p:sp>
        <p:nvSpPr>
          <p:cNvPr id="5" name="Slide Number Placeholder 4"/>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1938508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3" name="Footer Placeholder 2"/>
          <p:cNvSpPr>
            <a:spLocks noGrp="1"/>
          </p:cNvSpPr>
          <p:nvPr>
            <p:ph type="ftr" sz="quarter" idx="11"/>
          </p:nvPr>
        </p:nvSpPr>
        <p:spPr/>
        <p:txBody>
          <a:bodyPr/>
          <a:lstStyle/>
          <a:p>
            <a:r>
              <a:rPr lang="en-US" dirty="0" smtClean="0"/>
              <a:t>Working Draft Only - Not Final</a:t>
            </a:r>
            <a:endParaRPr lang="en-US" dirty="0"/>
          </a:p>
        </p:txBody>
      </p:sp>
      <p:sp>
        <p:nvSpPr>
          <p:cNvPr id="4" name="Slide Number Placeholder 3"/>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152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6" name="Footer Placeholder 5"/>
          <p:cNvSpPr>
            <a:spLocks noGrp="1"/>
          </p:cNvSpPr>
          <p:nvPr>
            <p:ph type="ftr" sz="quarter" idx="11"/>
          </p:nvPr>
        </p:nvSpPr>
        <p:spPr/>
        <p:txBody>
          <a:bodyPr/>
          <a:lstStyle/>
          <a:p>
            <a:r>
              <a:rPr lang="en-US" dirty="0" smtClean="0"/>
              <a:t>Working Draft Only - Not Final</a:t>
            </a:r>
            <a:endParaRPr lang="en-US" dirty="0"/>
          </a:p>
        </p:txBody>
      </p:sp>
      <p:sp>
        <p:nvSpPr>
          <p:cNvPr id="7" name="Slide Number Placeholder 6"/>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74457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p>
            <a:pPr>
              <a:defRPr/>
            </a:pPr>
            <a:fld id="{2FF0330D-7CD1-4E16-B7F7-EB0F9E78B378}" type="slidenum">
              <a:rPr lang="en-US" smtClean="0"/>
              <a:pPr>
                <a:defRPr/>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8"/>
          <p:cNvSpPr>
            <a:spLocks noGrp="1"/>
          </p:cNvSpPr>
          <p:nvPr>
            <p:ph type="dt" sz="half" idx="10"/>
          </p:nvPr>
        </p:nvSpPr>
        <p:spPr>
          <a:xfrm>
            <a:off x="7620000" y="6356350"/>
            <a:ext cx="1066800" cy="365760"/>
          </a:xfrm>
        </p:spPr>
        <p:txBody>
          <a:bodyPr/>
          <a:lstStyle/>
          <a:p>
            <a:r>
              <a:rPr lang="en-US" dirty="0" smtClean="0">
                <a:latin typeface="+mn-lt"/>
              </a:rPr>
              <a:t>3 May 2016</a:t>
            </a:r>
            <a:endParaRPr lang="en-US" dirty="0">
              <a:latin typeface="+mn-lt"/>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6" name="Footer Placeholder 5"/>
          <p:cNvSpPr>
            <a:spLocks noGrp="1"/>
          </p:cNvSpPr>
          <p:nvPr>
            <p:ph type="ftr" sz="quarter" idx="11"/>
          </p:nvPr>
        </p:nvSpPr>
        <p:spPr/>
        <p:txBody>
          <a:bodyPr/>
          <a:lstStyle/>
          <a:p>
            <a:r>
              <a:rPr lang="en-US" dirty="0" smtClean="0"/>
              <a:t>Working Draft Only - Not Final</a:t>
            </a:r>
            <a:endParaRPr lang="en-US" dirty="0"/>
          </a:p>
        </p:txBody>
      </p:sp>
      <p:sp>
        <p:nvSpPr>
          <p:cNvPr id="7" name="Slide Number Placeholder 6"/>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236825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5" name="Footer Placeholder 4"/>
          <p:cNvSpPr>
            <a:spLocks noGrp="1"/>
          </p:cNvSpPr>
          <p:nvPr>
            <p:ph type="ftr" sz="quarter" idx="11"/>
          </p:nvPr>
        </p:nvSpPr>
        <p:spPr/>
        <p:txBody>
          <a:bodyPr/>
          <a:lstStyle/>
          <a:p>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242650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D66B-451D-4BE8-B720-8A35B6F2234E}" type="datetimeFigureOut">
              <a:rPr lang="en-US" smtClean="0"/>
              <a:t>6/16/2016</a:t>
            </a:fld>
            <a:endParaRPr lang="en-US" dirty="0"/>
          </a:p>
        </p:txBody>
      </p:sp>
      <p:sp>
        <p:nvSpPr>
          <p:cNvPr id="5" name="Footer Placeholder 4"/>
          <p:cNvSpPr>
            <a:spLocks noGrp="1"/>
          </p:cNvSpPr>
          <p:nvPr>
            <p:ph type="ftr" sz="quarter" idx="11"/>
          </p:nvPr>
        </p:nvSpPr>
        <p:spPr/>
        <p:txBody>
          <a:bodyPr/>
          <a:lstStyle/>
          <a:p>
            <a:r>
              <a:rPr lang="en-US" dirty="0" smtClean="0"/>
              <a:t>Working Draft Only - Not Final</a:t>
            </a:r>
            <a:endParaRPr lang="en-US" dirty="0"/>
          </a:p>
        </p:txBody>
      </p:sp>
      <p:sp>
        <p:nvSpPr>
          <p:cNvPr id="6" name="Slide Number Placeholder 5"/>
          <p:cNvSpPr>
            <a:spLocks noGrp="1"/>
          </p:cNvSpPr>
          <p:nvPr>
            <p:ph type="sldNum" sz="quarter" idx="12"/>
          </p:nvPr>
        </p:nvSpPr>
        <p:spPr/>
        <p:txBody>
          <a:bodyPr/>
          <a:lstStyle/>
          <a:p>
            <a:fld id="{9A604FB1-111D-4DC4-A9AB-FDFDFF7FDE17}" type="slidenum">
              <a:rPr lang="en-US" smtClean="0"/>
              <a:t>‹#›</a:t>
            </a:fld>
            <a:endParaRPr lang="en-US" dirty="0"/>
          </a:p>
        </p:txBody>
      </p:sp>
    </p:spTree>
    <p:extLst>
      <p:ext uri="{BB962C8B-B14F-4D97-AF65-F5344CB8AC3E}">
        <p14:creationId xmlns:p14="http://schemas.microsoft.com/office/powerpoint/2010/main" val="46711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dirty="0"/>
          </a:p>
        </p:txBody>
      </p:sp>
      <p:sp>
        <p:nvSpPr>
          <p:cNvPr id="5" name="Footer Placeholder 4"/>
          <p:cNvSpPr>
            <a:spLocks noGrp="1"/>
          </p:cNvSpPr>
          <p:nvPr>
            <p:ph type="ftr" sz="quarter" idx="11"/>
          </p:nvPr>
        </p:nvSpPr>
        <p:spPr>
          <a:xfrm>
            <a:off x="2898648" y="6355080"/>
            <a:ext cx="3474720" cy="365760"/>
          </a:xfrm>
        </p:spPr>
        <p:txBody>
          <a:bodyPr/>
          <a:lstStyle/>
          <a:p>
            <a:pPr>
              <a:defRPr/>
            </a:pPr>
            <a:r>
              <a:rPr lang="en-US" dirty="0" smtClean="0"/>
              <a:t>Working Draft Only - Not Final</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A58F6E2-9B5F-4221-A981-E18C865D0A54}" type="slidenum">
              <a:rPr lang="en-US" smtClean="0"/>
              <a:pPr>
                <a:defRPr/>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Working Draft Only - Not Final</a:t>
            </a:r>
            <a:endParaRPr lang="en-US" dirty="0"/>
          </a:p>
        </p:txBody>
      </p:sp>
      <p:sp>
        <p:nvSpPr>
          <p:cNvPr id="7" name="Slide Number Placeholder 6"/>
          <p:cNvSpPr>
            <a:spLocks noGrp="1"/>
          </p:cNvSpPr>
          <p:nvPr>
            <p:ph type="sldNum" sz="quarter" idx="12"/>
          </p:nvPr>
        </p:nvSpPr>
        <p:spPr/>
        <p:txBody>
          <a:bodyPr/>
          <a:lstStyle/>
          <a:p>
            <a:pPr>
              <a:defRPr/>
            </a:pPr>
            <a:fld id="{26EBEA0D-1869-4FC8-9900-D10E529336D2}" type="slidenum">
              <a:rPr lang="en-US" smtClean="0"/>
              <a:pPr>
                <a:defRPr/>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smtClean="0"/>
              <a:t>Working Draft Only - Not Final</a:t>
            </a:r>
            <a:endParaRPr lang="en-US" dirty="0"/>
          </a:p>
        </p:txBody>
      </p:sp>
      <p:sp>
        <p:nvSpPr>
          <p:cNvPr id="9" name="Slide Number Placeholder 8"/>
          <p:cNvSpPr>
            <a:spLocks noGrp="1"/>
          </p:cNvSpPr>
          <p:nvPr>
            <p:ph type="sldNum" sz="quarter" idx="12"/>
          </p:nvPr>
        </p:nvSpPr>
        <p:spPr/>
        <p:txBody>
          <a:bodyPr/>
          <a:lstStyle/>
          <a:p>
            <a:pPr>
              <a:defRPr/>
            </a:pPr>
            <a:fld id="{1B48E8EC-40F6-4228-AE21-EDC82A3F3FE8}" type="slidenum">
              <a:rPr lang="en-US" smtClean="0"/>
              <a:pPr>
                <a:defRPr/>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Working Draft Only - Not Final</a:t>
            </a:r>
            <a:endParaRPr lang="en-US" dirty="0"/>
          </a:p>
        </p:txBody>
      </p:sp>
      <p:sp>
        <p:nvSpPr>
          <p:cNvPr id="5" name="Slide Number Placeholder 4"/>
          <p:cNvSpPr>
            <a:spLocks noGrp="1"/>
          </p:cNvSpPr>
          <p:nvPr>
            <p:ph type="sldNum" sz="quarter" idx="12"/>
          </p:nvPr>
        </p:nvSpPr>
        <p:spPr/>
        <p:txBody>
          <a:bodyPr/>
          <a:lstStyle/>
          <a:p>
            <a:pPr>
              <a:defRPr/>
            </a:pPr>
            <a:fld id="{EF9F957E-8F3F-4559-AC78-9ECCEC1D7366}" type="slidenum">
              <a:rPr lang="en-US" smtClean="0"/>
              <a:pPr>
                <a:defRPr/>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Working Draft Only - Not Final</a:t>
            </a:r>
            <a:endParaRPr lang="en-US" dirty="0"/>
          </a:p>
        </p:txBody>
      </p:sp>
      <p:sp>
        <p:nvSpPr>
          <p:cNvPr id="4" name="Slide Number Placeholder 3"/>
          <p:cNvSpPr>
            <a:spLocks noGrp="1"/>
          </p:cNvSpPr>
          <p:nvPr>
            <p:ph type="sldNum" sz="quarter" idx="12"/>
          </p:nvPr>
        </p:nvSpPr>
        <p:spPr/>
        <p:txBody>
          <a:bodyPr/>
          <a:lstStyle/>
          <a:p>
            <a:pPr>
              <a:defRPr/>
            </a:pPr>
            <a:fld id="{E33FD929-106F-4A28-816B-D6680A6A8C66}" type="slidenum">
              <a:rPr lang="en-US" smtClean="0"/>
              <a:pPr>
                <a:defRPr/>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Working Draft Only - Not Final</a:t>
            </a:r>
            <a:endParaRPr lang="en-US" dirty="0"/>
          </a:p>
        </p:txBody>
      </p:sp>
      <p:sp>
        <p:nvSpPr>
          <p:cNvPr id="7" name="Slide Number Placeholder 6"/>
          <p:cNvSpPr>
            <a:spLocks noGrp="1"/>
          </p:cNvSpPr>
          <p:nvPr>
            <p:ph type="sldNum" sz="quarter" idx="12"/>
          </p:nvPr>
        </p:nvSpPr>
        <p:spPr/>
        <p:txBody>
          <a:bodyPr/>
          <a:lstStyle/>
          <a:p>
            <a:pPr>
              <a:defRPr/>
            </a:pPr>
            <a:fld id="{D414F9D3-13D3-4698-961C-7DF29946F09A}" type="slidenum">
              <a:rPr lang="en-US" smtClean="0"/>
              <a:pPr>
                <a:defRPr/>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Working Draft Only - Not Final</a:t>
            </a:r>
            <a:endParaRPr lang="en-US" dirty="0"/>
          </a:p>
        </p:txBody>
      </p:sp>
      <p:sp>
        <p:nvSpPr>
          <p:cNvPr id="7" name="Slide Number Placeholder 6"/>
          <p:cNvSpPr>
            <a:spLocks noGrp="1"/>
          </p:cNvSpPr>
          <p:nvPr>
            <p:ph type="sldNum" sz="quarter" idx="12"/>
          </p:nvPr>
        </p:nvSpPr>
        <p:spPr/>
        <p:txBody>
          <a:bodyPr/>
          <a:lstStyle/>
          <a:p>
            <a:pPr>
              <a:defRPr/>
            </a:pPr>
            <a:fld id="{8629775B-DB4C-44A2-B848-66196B9909A2}" type="slidenum">
              <a:rPr lang="en-US" smtClean="0"/>
              <a:pPr>
                <a:defRPr/>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r>
              <a:rPr lang="en-US" dirty="0" smtClean="0"/>
              <a:t>Working Draft Only - Not Final</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91DA9851-B9C3-4D93-B78D-166203A57C74}" type="slidenum">
              <a:rPr lang="en-US" smtClean="0"/>
              <a:pPr>
                <a:defRPr/>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iming>
    <p:tnLst>
      <p:par>
        <p:cTn id="1" dur="indefinite" restart="never" nodeType="tmRoot"/>
      </p:par>
    </p:tnLst>
  </p:timing>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9D66B-451D-4BE8-B720-8A35B6F2234E}" type="datetimeFigureOut">
              <a:rPr lang="en-US" smtClean="0"/>
              <a:t>6/16/2016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Working Draft Only - Not Final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04FB1-111D-4DC4-A9AB-FDFDFF7FDE17}" type="slidenum">
              <a:rPr lang="en-US" smtClean="0"/>
              <a:t>‹#›</a:t>
            </a:fld>
            <a:endParaRPr lang="en-US" dirty="0"/>
          </a:p>
        </p:txBody>
      </p:sp>
    </p:spTree>
    <p:extLst>
      <p:ext uri="{BB962C8B-B14F-4D97-AF65-F5344CB8AC3E}">
        <p14:creationId xmlns:p14="http://schemas.microsoft.com/office/powerpoint/2010/main" val="255688214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2.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www.google.com/url?sa=i&amp;rct=j&amp;q=&amp;esrc=s&amp;source=images&amp;cd=&amp;cad=rja&amp;uact=8&amp;ved=0ahUKEwj73aPxyqjNAhVKR1IKHcfhAt4QjRwIBw&amp;url=http://minimurals.org/artist/wiley/&amp;psig=AFQjCNGM_5eiIVrToXh8_Qo9J_gCxe-jVA&amp;ust=1466030372318537"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descr="http://www.houstontx.gov/solidwaste/images/SWMD_LOGO.gif"/>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473" y="5334000"/>
            <a:ext cx="1010454" cy="10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113438" y="6344454"/>
            <a:ext cx="1546524" cy="246221"/>
          </a:xfrm>
          <a:prstGeom prst="rect">
            <a:avLst/>
          </a:prstGeom>
          <a:noFill/>
        </p:spPr>
        <p:txBody>
          <a:bodyPr wrap="square" rtlCol="0" anchor="b">
            <a:spAutoFit/>
          </a:bodyPr>
          <a:lstStyle/>
          <a:p>
            <a:pPr algn="ctr"/>
            <a:r>
              <a:rPr lang="en-US" sz="1000" dirty="0" smtClean="0">
                <a:latin typeface="+mn-lt"/>
              </a:rPr>
              <a:t>Harry J. Hayes, Director</a:t>
            </a:r>
            <a:endParaRPr lang="en-US" sz="1000" dirty="0">
              <a:latin typeface="+mn-lt"/>
            </a:endParaRPr>
          </a:p>
        </p:txBody>
      </p:sp>
      <p:sp>
        <p:nvSpPr>
          <p:cNvPr id="3" name="TextBox 2"/>
          <p:cNvSpPr txBox="1"/>
          <p:nvPr/>
        </p:nvSpPr>
        <p:spPr>
          <a:xfrm>
            <a:off x="304800" y="3733800"/>
            <a:ext cx="7839005" cy="1169551"/>
          </a:xfrm>
          <a:prstGeom prst="rect">
            <a:avLst/>
          </a:prstGeom>
          <a:noFill/>
        </p:spPr>
        <p:txBody>
          <a:bodyPr wrap="none" rtlCol="0">
            <a:spAutoFit/>
          </a:bodyPr>
          <a:lstStyle/>
          <a:p>
            <a:r>
              <a:rPr lang="en-US" sz="2000" dirty="0">
                <a:solidFill>
                  <a:schemeClr val="bg1"/>
                </a:solidFill>
              </a:rPr>
              <a:t>Solid Waste Management </a:t>
            </a:r>
            <a:r>
              <a:rPr lang="en-US" sz="2000" dirty="0" smtClean="0">
                <a:solidFill>
                  <a:schemeClr val="bg1"/>
                </a:solidFill>
              </a:rPr>
              <a:t>Department</a:t>
            </a:r>
          </a:p>
          <a:p>
            <a:r>
              <a:rPr lang="en-US" sz="5000" dirty="0">
                <a:solidFill>
                  <a:schemeClr val="bg1"/>
                </a:solidFill>
                <a:latin typeface="Arial Black" panose="020B0A04020102020204" pitchFamily="34" charset="0"/>
              </a:rPr>
              <a:t>ZIKA</a:t>
            </a:r>
            <a:r>
              <a:rPr lang="en-US" sz="5000" b="1" dirty="0">
                <a:solidFill>
                  <a:schemeClr val="bg1"/>
                </a:solidFill>
              </a:rPr>
              <a:t> </a:t>
            </a:r>
            <a:r>
              <a:rPr lang="en-US" sz="5000" dirty="0">
                <a:solidFill>
                  <a:schemeClr val="bg1"/>
                </a:solidFill>
              </a:rPr>
              <a:t>Abatement Program</a:t>
            </a:r>
          </a:p>
        </p:txBody>
      </p:sp>
      <p:sp>
        <p:nvSpPr>
          <p:cNvPr id="4" name="TextBox 3"/>
          <p:cNvSpPr txBox="1"/>
          <p:nvPr/>
        </p:nvSpPr>
        <p:spPr>
          <a:xfrm>
            <a:off x="381000" y="5867400"/>
            <a:ext cx="5322996" cy="646331"/>
          </a:xfrm>
          <a:prstGeom prst="rect">
            <a:avLst/>
          </a:prstGeom>
          <a:noFill/>
        </p:spPr>
        <p:txBody>
          <a:bodyPr wrap="none" rtlCol="0">
            <a:spAutoFit/>
          </a:bodyPr>
          <a:lstStyle/>
          <a:p>
            <a:r>
              <a:rPr lang="en-US" dirty="0">
                <a:solidFill>
                  <a:schemeClr val="bg1"/>
                </a:solidFill>
              </a:rPr>
              <a:t>Regulatory and Neighborhood Affairs </a:t>
            </a:r>
            <a:r>
              <a:rPr lang="en-US" dirty="0" smtClean="0">
                <a:solidFill>
                  <a:schemeClr val="bg1"/>
                </a:solidFill>
              </a:rPr>
              <a:t>Presentation</a:t>
            </a:r>
          </a:p>
          <a:p>
            <a:r>
              <a:rPr lang="en-US" dirty="0" smtClean="0">
                <a:solidFill>
                  <a:schemeClr val="bg1"/>
                </a:solidFill>
              </a:rPr>
              <a:t>June 16, 2016</a:t>
            </a:r>
            <a:endParaRPr lang="en-US" dirty="0">
              <a:solidFill>
                <a:schemeClr val="bg1"/>
              </a:solidFill>
            </a:endParaRPr>
          </a:p>
        </p:txBody>
      </p:sp>
      <p:sp>
        <p:nvSpPr>
          <p:cNvPr id="11" name="TextBox 10"/>
          <p:cNvSpPr txBox="1"/>
          <p:nvPr/>
        </p:nvSpPr>
        <p:spPr>
          <a:xfrm>
            <a:off x="6858000" y="2182978"/>
            <a:ext cx="2057400" cy="307777"/>
          </a:xfrm>
          <a:prstGeom prst="rect">
            <a:avLst/>
          </a:prstGeom>
          <a:noFill/>
        </p:spPr>
        <p:txBody>
          <a:bodyPr wrap="square" rtlCol="0" anchor="b">
            <a:spAutoFit/>
          </a:bodyPr>
          <a:lstStyle/>
          <a:p>
            <a:pPr algn="ctr"/>
            <a:r>
              <a:rPr lang="en-US" sz="1400" dirty="0" smtClean="0">
                <a:latin typeface="+mn-lt"/>
              </a:rPr>
              <a:t>Mayor Sylvester Turner</a:t>
            </a:r>
            <a:endParaRPr lang="en-US" sz="1400" dirty="0">
              <a:latin typeface="+mn-lt"/>
            </a:endParaRPr>
          </a:p>
        </p:txBody>
      </p:sp>
      <p:pic>
        <p:nvPicPr>
          <p:cNvPr id="12" name="Picture 2" descr="http://minimurals.org/wp-content/uploads/2015/06/city-of-houston-logo-3.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7797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153710\Desktop\WIP\Zika Presentations\zika web bann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69541"/>
            <a:ext cx="4293926" cy="11512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312540"/>
            <a:ext cx="4305370" cy="2421259"/>
          </a:xfrm>
          <a:prstGeom prst="rect">
            <a:avLst/>
          </a:prstGeom>
        </p:spPr>
      </p:pic>
    </p:spTree>
    <p:extLst>
      <p:ext uri="{BB962C8B-B14F-4D97-AF65-F5344CB8AC3E}">
        <p14:creationId xmlns:p14="http://schemas.microsoft.com/office/powerpoint/2010/main" val="2182660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32221"/>
            <a:ext cx="9144000" cy="5257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0" y="228600"/>
            <a:ext cx="9144000" cy="914400"/>
          </a:xfrm>
        </p:spPr>
        <p:txBody>
          <a:bodyPr>
            <a:normAutofit/>
          </a:bodyPr>
          <a:lstStyle/>
          <a:p>
            <a:pPr algn="ctr">
              <a:defRPr/>
            </a:pPr>
            <a:r>
              <a:rPr lang="en-US" b="1" dirty="0">
                <a:latin typeface="Arial Black" panose="020B0A04020102020204" pitchFamily="34" charset="0"/>
                <a:cs typeface="Arial" panose="020B0604020202020204" pitchFamily="34" charset="0"/>
              </a:rPr>
              <a:t>ZIKA</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Abatement Efforts</a:t>
            </a:r>
            <a:endParaRPr lang="en-US" dirty="0">
              <a:latin typeface="Arial" panose="020B0604020202020204" pitchFamily="34" charset="0"/>
              <a:cs typeface="Arial" panose="020B0604020202020204" pitchFamily="34" charset="0"/>
            </a:endParaRPr>
          </a:p>
        </p:txBody>
      </p:sp>
      <p:sp>
        <p:nvSpPr>
          <p:cNvPr id="15363" name="Content Placeholder 2"/>
          <p:cNvSpPr>
            <a:spLocks noGrp="1"/>
          </p:cNvSpPr>
          <p:nvPr>
            <p:ph sz="quarter" idx="1"/>
          </p:nvPr>
        </p:nvSpPr>
        <p:spPr>
          <a:xfrm>
            <a:off x="1447800" y="5562600"/>
            <a:ext cx="6248400" cy="685800"/>
          </a:xfrm>
        </p:spPr>
        <p:txBody>
          <a:bodyPr>
            <a:normAutofit/>
          </a:bodyPr>
          <a:lstStyle/>
          <a:p>
            <a:pPr marL="274320" lvl="1" indent="0">
              <a:buNone/>
              <a:defRPr/>
            </a:pPr>
            <a:r>
              <a:rPr lang="en-US" altLang="en-US" sz="1800" b="1" dirty="0" smtClean="0"/>
              <a:t>Over 3,000 tons of illegally dumped materials and debris  has been collected </a:t>
            </a:r>
          </a:p>
          <a:p>
            <a:pPr marL="594360" lvl="2" indent="0">
              <a:buNone/>
              <a:defRPr/>
            </a:pPr>
            <a:endParaRPr lang="en-US" altLang="en-US" sz="1500" dirty="0" smtClean="0">
              <a:solidFill>
                <a:schemeClr val="tx2"/>
              </a:solidFill>
            </a:endParaRPr>
          </a:p>
          <a:p>
            <a:pPr lvl="2">
              <a:defRPr/>
            </a:pPr>
            <a:endParaRPr lang="en-US" altLang="en-US" sz="1500" dirty="0" smtClean="0">
              <a:solidFill>
                <a:schemeClr val="tx2"/>
              </a:solidFill>
            </a:endParaRPr>
          </a:p>
          <a:p>
            <a:pPr lvl="2">
              <a:defRPr/>
            </a:pPr>
            <a:endParaRPr lang="en-US" altLang="en-US" sz="1500" dirty="0" smtClean="0">
              <a:solidFill>
                <a:schemeClr val="tx2"/>
              </a:solidFill>
            </a:endParaRPr>
          </a:p>
          <a:p>
            <a:pPr marL="82550" indent="0">
              <a:buFont typeface="Wingdings 2" pitchFamily="18" charset="2"/>
              <a:buNone/>
              <a:defRPr/>
            </a:pPr>
            <a:endParaRPr lang="en-US" altLang="en-US" dirty="0" smtClean="0">
              <a:solidFill>
                <a:srgbClr val="FF0000"/>
              </a:solidFill>
            </a:endParaRPr>
          </a:p>
          <a:p>
            <a:pPr marL="82550" indent="0">
              <a:buFont typeface="Wingdings 2" pitchFamily="18" charset="2"/>
              <a:buNone/>
              <a:defRPr/>
            </a:pPr>
            <a:endParaRPr lang="en-US" altLang="en-US" dirty="0" smtClean="0"/>
          </a:p>
        </p:txBody>
      </p:sp>
      <p:sp>
        <p:nvSpPr>
          <p:cNvPr id="20" name="Content Placeholder 2"/>
          <p:cNvSpPr>
            <a:spLocks noGrp="1"/>
          </p:cNvSpPr>
          <p:nvPr>
            <p:ph sz="quarter" idx="1"/>
          </p:nvPr>
        </p:nvSpPr>
        <p:spPr>
          <a:xfrm>
            <a:off x="990600" y="1219200"/>
            <a:ext cx="6900861" cy="685800"/>
          </a:xfrm>
        </p:spPr>
        <p:txBody>
          <a:bodyPr>
            <a:normAutofit/>
          </a:bodyPr>
          <a:lstStyle/>
          <a:p>
            <a:pPr marL="274320" lvl="1" indent="0" algn="ctr">
              <a:buNone/>
              <a:defRPr/>
            </a:pPr>
            <a:r>
              <a:rPr lang="en-US" altLang="en-US" sz="1800" dirty="0" smtClean="0"/>
              <a:t>Total tons illegally dumped debris collected in Zika abatement efforts February 2016 – June 2016</a:t>
            </a:r>
          </a:p>
          <a:p>
            <a:pPr marL="594360" lvl="2" indent="0" algn="ctr">
              <a:buNone/>
              <a:defRPr/>
            </a:pPr>
            <a:endParaRPr lang="en-US" altLang="en-US" sz="1500" dirty="0" smtClean="0">
              <a:solidFill>
                <a:schemeClr val="tx2"/>
              </a:solidFill>
            </a:endParaRPr>
          </a:p>
          <a:p>
            <a:pPr lvl="2" algn="ctr">
              <a:defRPr/>
            </a:pPr>
            <a:endParaRPr lang="en-US" altLang="en-US" sz="1500" dirty="0" smtClean="0">
              <a:solidFill>
                <a:schemeClr val="tx2"/>
              </a:solidFill>
            </a:endParaRPr>
          </a:p>
          <a:p>
            <a:pPr lvl="2" algn="ctr">
              <a:defRPr/>
            </a:pPr>
            <a:endParaRPr lang="en-US" altLang="en-US" sz="1500" dirty="0" smtClean="0">
              <a:solidFill>
                <a:schemeClr val="tx2"/>
              </a:solidFill>
            </a:endParaRPr>
          </a:p>
          <a:p>
            <a:pPr marL="82550" indent="0" algn="ctr">
              <a:buFont typeface="Wingdings 2" pitchFamily="18" charset="2"/>
              <a:buNone/>
              <a:defRPr/>
            </a:pPr>
            <a:endParaRPr lang="en-US" altLang="en-US" dirty="0" smtClean="0">
              <a:solidFill>
                <a:srgbClr val="FF0000"/>
              </a:solidFill>
            </a:endParaRPr>
          </a:p>
          <a:p>
            <a:pPr marL="82550" indent="0" algn="ctr">
              <a:buFont typeface="Wingdings 2" pitchFamily="18" charset="2"/>
              <a:buNone/>
              <a:defRPr/>
            </a:pPr>
            <a:endParaRPr lang="en-US" altLang="en-US" dirty="0" smtClean="0"/>
          </a:p>
        </p:txBody>
      </p:sp>
      <p:pic>
        <p:nvPicPr>
          <p:cNvPr id="15" name="Picture 2" descr="http://www.houstontx.gov/solidwaste/images/SWMD_LOGO.gi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22" name="TextBox 21"/>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036" y="6407288"/>
            <a:ext cx="374512" cy="374512"/>
          </a:xfrm>
          <a:prstGeom prst="rect">
            <a:avLst/>
          </a:prstGeom>
        </p:spPr>
      </p:pic>
      <p:sp>
        <p:nvSpPr>
          <p:cNvPr id="25" name="TextBox 24"/>
          <p:cNvSpPr txBox="1"/>
          <p:nvPr/>
        </p:nvSpPr>
        <p:spPr>
          <a:xfrm>
            <a:off x="1301036"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16"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pic>
        <p:nvPicPr>
          <p:cNvPr id="17"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057400"/>
            <a:ext cx="63627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10</a:t>
            </a:fld>
            <a:endParaRPr lang="en-US" dirty="0">
              <a:latin typeface="+mn-lt"/>
            </a:endParaRPr>
          </a:p>
        </p:txBody>
      </p:sp>
    </p:spTree>
    <p:extLst>
      <p:ext uri="{BB962C8B-B14F-4D97-AF65-F5344CB8AC3E}">
        <p14:creationId xmlns:p14="http://schemas.microsoft.com/office/powerpoint/2010/main" val="197767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32221"/>
            <a:ext cx="9144000" cy="5257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0" y="228600"/>
            <a:ext cx="9144000" cy="914400"/>
          </a:xfrm>
        </p:spPr>
        <p:txBody>
          <a:bodyPr>
            <a:normAutofit/>
          </a:bodyPr>
          <a:lstStyle/>
          <a:p>
            <a:pPr algn="ctr">
              <a:defRPr/>
            </a:pPr>
            <a:r>
              <a:rPr lang="en-US" b="1" dirty="0">
                <a:latin typeface="Arial Black" panose="020B0A04020102020204" pitchFamily="34" charset="0"/>
                <a:cs typeface="Arial" panose="020B0604020202020204" pitchFamily="34" charset="0"/>
              </a:rPr>
              <a:t>ZIKA</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Abatement Efforts</a:t>
            </a:r>
            <a:endParaRPr lang="en-US" dirty="0">
              <a:latin typeface="Arial" panose="020B0604020202020204" pitchFamily="34" charset="0"/>
              <a:cs typeface="Arial" panose="020B0604020202020204" pitchFamily="34" charset="0"/>
            </a:endParaRPr>
          </a:p>
        </p:txBody>
      </p:sp>
      <p:sp>
        <p:nvSpPr>
          <p:cNvPr id="15363" name="Content Placeholder 2"/>
          <p:cNvSpPr>
            <a:spLocks noGrp="1"/>
          </p:cNvSpPr>
          <p:nvPr>
            <p:ph sz="quarter" idx="1"/>
          </p:nvPr>
        </p:nvSpPr>
        <p:spPr>
          <a:xfrm>
            <a:off x="1" y="5562600"/>
            <a:ext cx="9143999" cy="381000"/>
          </a:xfrm>
        </p:spPr>
        <p:txBody>
          <a:bodyPr>
            <a:normAutofit/>
          </a:bodyPr>
          <a:lstStyle/>
          <a:p>
            <a:pPr marL="274320" lvl="1" indent="0" algn="ctr">
              <a:buNone/>
              <a:defRPr/>
            </a:pPr>
            <a:r>
              <a:rPr lang="en-US" altLang="en-US" sz="1800" b="1" dirty="0" smtClean="0"/>
              <a:t>Over 19,000 illegally dumped  tires have been collected </a:t>
            </a:r>
            <a:endParaRPr lang="en-US" altLang="en-US" sz="1500" dirty="0" smtClean="0"/>
          </a:p>
          <a:p>
            <a:pPr lvl="2">
              <a:defRPr/>
            </a:pPr>
            <a:endParaRPr lang="en-US" altLang="en-US" sz="1500" dirty="0" smtClean="0">
              <a:solidFill>
                <a:schemeClr val="tx2"/>
              </a:solidFill>
            </a:endParaRPr>
          </a:p>
          <a:p>
            <a:pPr lvl="2">
              <a:defRPr/>
            </a:pPr>
            <a:endParaRPr lang="en-US" altLang="en-US" sz="1500" dirty="0" smtClean="0">
              <a:solidFill>
                <a:schemeClr val="tx2"/>
              </a:solidFill>
            </a:endParaRPr>
          </a:p>
          <a:p>
            <a:pPr marL="82550" indent="0">
              <a:buFont typeface="Wingdings 2" pitchFamily="18" charset="2"/>
              <a:buNone/>
              <a:defRPr/>
            </a:pPr>
            <a:endParaRPr lang="en-US" altLang="en-US" dirty="0" smtClean="0">
              <a:solidFill>
                <a:srgbClr val="FF0000"/>
              </a:solidFill>
            </a:endParaRPr>
          </a:p>
          <a:p>
            <a:pPr marL="82550" indent="0">
              <a:buFont typeface="Wingdings 2" pitchFamily="18" charset="2"/>
              <a:buNone/>
              <a:defRPr/>
            </a:pPr>
            <a:endParaRPr lang="en-US" altLang="en-US" dirty="0" smtClean="0"/>
          </a:p>
        </p:txBody>
      </p:sp>
      <p:sp>
        <p:nvSpPr>
          <p:cNvPr id="20" name="Content Placeholder 2"/>
          <p:cNvSpPr>
            <a:spLocks noGrp="1"/>
          </p:cNvSpPr>
          <p:nvPr>
            <p:ph sz="quarter" idx="1"/>
          </p:nvPr>
        </p:nvSpPr>
        <p:spPr>
          <a:xfrm>
            <a:off x="0" y="1219200"/>
            <a:ext cx="9144000" cy="685800"/>
          </a:xfrm>
        </p:spPr>
        <p:txBody>
          <a:bodyPr>
            <a:normAutofit lnSpcReduction="10000"/>
          </a:bodyPr>
          <a:lstStyle/>
          <a:p>
            <a:pPr marL="274320" lvl="1" indent="0" algn="ctr">
              <a:buNone/>
              <a:defRPr/>
            </a:pPr>
            <a:r>
              <a:rPr lang="en-US" altLang="en-US" sz="1800" dirty="0" smtClean="0">
                <a:solidFill>
                  <a:schemeClr val="tx2"/>
                </a:solidFill>
              </a:rPr>
              <a:t>Total illegally dumped tires collected in Zika abatement efforts</a:t>
            </a:r>
          </a:p>
          <a:p>
            <a:pPr marL="594360" lvl="2" indent="0" algn="ctr">
              <a:buNone/>
              <a:defRPr/>
            </a:pPr>
            <a:r>
              <a:rPr lang="en-US" altLang="en-US" sz="1800" dirty="0" smtClean="0">
                <a:solidFill>
                  <a:schemeClr val="tx2"/>
                </a:solidFill>
              </a:rPr>
              <a:t>February 2016 – June 2016</a:t>
            </a:r>
          </a:p>
          <a:p>
            <a:pPr marL="594360" lvl="2" indent="0" algn="ctr">
              <a:buNone/>
              <a:defRPr/>
            </a:pPr>
            <a:endParaRPr lang="en-US" altLang="en-US" sz="1500" dirty="0" smtClean="0">
              <a:solidFill>
                <a:schemeClr val="tx2"/>
              </a:solidFill>
            </a:endParaRPr>
          </a:p>
          <a:p>
            <a:pPr lvl="2" algn="ctr">
              <a:defRPr/>
            </a:pPr>
            <a:endParaRPr lang="en-US" altLang="en-US" sz="1500" dirty="0" smtClean="0">
              <a:solidFill>
                <a:schemeClr val="tx2"/>
              </a:solidFill>
            </a:endParaRPr>
          </a:p>
          <a:p>
            <a:pPr lvl="2" algn="ctr">
              <a:defRPr/>
            </a:pPr>
            <a:endParaRPr lang="en-US" altLang="en-US" sz="1500" dirty="0" smtClean="0">
              <a:solidFill>
                <a:schemeClr val="tx2"/>
              </a:solidFill>
            </a:endParaRPr>
          </a:p>
          <a:p>
            <a:pPr marL="82550" indent="0" algn="ctr">
              <a:buFont typeface="Wingdings 2" pitchFamily="18" charset="2"/>
              <a:buNone/>
              <a:defRPr/>
            </a:pPr>
            <a:endParaRPr lang="en-US" altLang="en-US" dirty="0" smtClean="0">
              <a:solidFill>
                <a:srgbClr val="FF0000"/>
              </a:solidFill>
            </a:endParaRPr>
          </a:p>
          <a:p>
            <a:pPr marL="82550" indent="0" algn="ctr">
              <a:buFont typeface="Wingdings 2" pitchFamily="18" charset="2"/>
              <a:buNone/>
              <a:defRPr/>
            </a:pPr>
            <a:endParaRPr lang="en-US" altLang="en-US" dirty="0" smtClean="0"/>
          </a:p>
        </p:txBody>
      </p:sp>
      <p:pic>
        <p:nvPicPr>
          <p:cNvPr id="15"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22" name="TextBox 21"/>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7"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23" name="TextBox 22"/>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26"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50" y="2057400"/>
            <a:ext cx="63627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11</a:t>
            </a:fld>
            <a:endParaRPr lang="en-US" dirty="0">
              <a:latin typeface="+mn-lt"/>
            </a:endParaRPr>
          </a:p>
        </p:txBody>
      </p:sp>
    </p:spTree>
    <p:extLst>
      <p:ext uri="{BB962C8B-B14F-4D97-AF65-F5344CB8AC3E}">
        <p14:creationId xmlns:p14="http://schemas.microsoft.com/office/powerpoint/2010/main" val="2383612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32221"/>
            <a:ext cx="9144000" cy="5257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3" name="Title 1"/>
          <p:cNvSpPr>
            <a:spLocks noGrp="1"/>
          </p:cNvSpPr>
          <p:nvPr>
            <p:ph type="title"/>
          </p:nvPr>
        </p:nvSpPr>
        <p:spPr/>
        <p:txBody>
          <a:bodyPr>
            <a:normAutofit/>
          </a:bodyPr>
          <a:lstStyle/>
          <a:p>
            <a:pPr algn="ctr">
              <a:defRPr/>
            </a:pPr>
            <a:r>
              <a:rPr lang="en-US" sz="2900" b="1" dirty="0">
                <a:latin typeface="Arial Black" panose="020B0A04020102020204" pitchFamily="34" charset="0"/>
                <a:cs typeface="Arial" panose="020B0604020202020204" pitchFamily="34" charset="0"/>
              </a:rPr>
              <a:t>ZIKA</a:t>
            </a:r>
            <a:r>
              <a:rPr lang="en-US" sz="2900" b="1"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Abatement – Scrap Tire Program</a:t>
            </a:r>
            <a:endParaRPr lang="en-US" sz="2900" dirty="0">
              <a:latin typeface="Arial" panose="020B0604020202020204" pitchFamily="34" charset="0"/>
              <a:cs typeface="Arial" panose="020B0604020202020204" pitchFamily="34" charset="0"/>
            </a:endParaRPr>
          </a:p>
        </p:txBody>
      </p:sp>
      <p:sp>
        <p:nvSpPr>
          <p:cNvPr id="20" name="Content Placeholder 2"/>
          <p:cNvSpPr>
            <a:spLocks noGrp="1"/>
          </p:cNvSpPr>
          <p:nvPr>
            <p:ph sz="quarter" idx="1"/>
          </p:nvPr>
        </p:nvSpPr>
        <p:spPr>
          <a:xfrm>
            <a:off x="457200" y="1219199"/>
            <a:ext cx="3810000" cy="5113021"/>
          </a:xfrm>
        </p:spPr>
        <p:txBody>
          <a:bodyPr>
            <a:normAutofit/>
          </a:bodyPr>
          <a:lstStyle/>
          <a:p>
            <a:pPr marL="0" indent="0">
              <a:buNone/>
            </a:pPr>
            <a:r>
              <a:rPr lang="en-US" sz="1500" b="1" dirty="0" smtClean="0">
                <a:solidFill>
                  <a:schemeClr val="tx2"/>
                </a:solidFill>
              </a:rPr>
              <a:t>OVERVIEW OF SCRAP TIRE PROGRAM</a:t>
            </a:r>
            <a:br>
              <a:rPr lang="en-US" sz="1500" b="1" dirty="0" smtClean="0">
                <a:solidFill>
                  <a:schemeClr val="tx2"/>
                </a:solidFill>
              </a:rPr>
            </a:br>
            <a:endParaRPr lang="en-US" sz="1500" dirty="0">
              <a:solidFill>
                <a:schemeClr val="tx2"/>
              </a:solidFill>
            </a:endParaRPr>
          </a:p>
          <a:p>
            <a:r>
              <a:rPr lang="en-US" sz="1400" b="1" dirty="0">
                <a:solidFill>
                  <a:schemeClr val="tx2"/>
                </a:solidFill>
              </a:rPr>
              <a:t>To combat the illegal dumping of scrap tires within the City of Houston, the Scrap Tire Ordinance was passed unanimously by City Council on October 21, 2015</a:t>
            </a:r>
          </a:p>
          <a:p>
            <a:pPr marL="0" indent="0">
              <a:buNone/>
            </a:pPr>
            <a:endParaRPr lang="en-US" sz="1500" dirty="0" smtClean="0">
              <a:solidFill>
                <a:schemeClr val="tx2"/>
              </a:solidFill>
            </a:endParaRPr>
          </a:p>
          <a:p>
            <a:r>
              <a:rPr lang="en-US" sz="1500" dirty="0" smtClean="0">
                <a:solidFill>
                  <a:schemeClr val="tx2"/>
                </a:solidFill>
              </a:rPr>
              <a:t>Many </a:t>
            </a:r>
            <a:r>
              <a:rPr lang="en-US" sz="1500" dirty="0">
                <a:solidFill>
                  <a:schemeClr val="tx2"/>
                </a:solidFill>
              </a:rPr>
              <a:t>more scrap tires produced than there are effective end </a:t>
            </a:r>
            <a:r>
              <a:rPr lang="en-US" sz="1500" dirty="0" smtClean="0">
                <a:solidFill>
                  <a:schemeClr val="tx2"/>
                </a:solidFill>
              </a:rPr>
              <a:t>markets</a:t>
            </a:r>
          </a:p>
          <a:p>
            <a:endParaRPr lang="en-US" sz="1500" dirty="0">
              <a:solidFill>
                <a:schemeClr val="tx2"/>
              </a:solidFill>
            </a:endParaRPr>
          </a:p>
          <a:p>
            <a:r>
              <a:rPr lang="en-US" sz="1500" dirty="0" smtClean="0">
                <a:solidFill>
                  <a:schemeClr val="tx2"/>
                </a:solidFill>
              </a:rPr>
              <a:t>It </a:t>
            </a:r>
            <a:r>
              <a:rPr lang="en-US" sz="1500" dirty="0">
                <a:solidFill>
                  <a:schemeClr val="tx2"/>
                </a:solidFill>
              </a:rPr>
              <a:t>costs the City of Houston, Solid Waste Management Department approximately $1 million annually to collect and dispose of illegally dumped debris including </a:t>
            </a:r>
            <a:r>
              <a:rPr lang="en-US" sz="1500" dirty="0" smtClean="0">
                <a:solidFill>
                  <a:schemeClr val="tx2"/>
                </a:solidFill>
              </a:rPr>
              <a:t>tires</a:t>
            </a:r>
            <a:endParaRPr lang="en-US" sz="1500" dirty="0">
              <a:solidFill>
                <a:schemeClr val="tx2"/>
              </a:solidFill>
            </a:endParaRPr>
          </a:p>
          <a:p>
            <a:endParaRPr lang="en-US" sz="1500" dirty="0" smtClean="0">
              <a:solidFill>
                <a:schemeClr val="tx2"/>
              </a:solidFill>
            </a:endParaRPr>
          </a:p>
          <a:p>
            <a:r>
              <a:rPr lang="en-US" sz="1500" dirty="0" smtClean="0">
                <a:solidFill>
                  <a:schemeClr val="tx2"/>
                </a:solidFill>
              </a:rPr>
              <a:t>Scrap Tire makes an ideal breeding ground for mosquitoes</a:t>
            </a:r>
          </a:p>
          <a:p>
            <a:endParaRPr lang="en-US" sz="1500" dirty="0">
              <a:solidFill>
                <a:schemeClr val="tx2"/>
              </a:solidFill>
            </a:endParaRPr>
          </a:p>
          <a:p>
            <a:endParaRPr lang="en-US" sz="1500" dirty="0" smtClean="0">
              <a:solidFill>
                <a:schemeClr val="tx2"/>
              </a:solidFill>
            </a:endParaRPr>
          </a:p>
          <a:p>
            <a:endParaRPr lang="en-US" sz="1500" dirty="0"/>
          </a:p>
          <a:p>
            <a:pPr marL="594360" lvl="2" indent="0" algn="ctr">
              <a:buNone/>
              <a:defRPr/>
            </a:pPr>
            <a:endParaRPr lang="en-US" altLang="en-US" sz="1500" dirty="0" smtClean="0">
              <a:solidFill>
                <a:schemeClr val="tx2"/>
              </a:solidFill>
            </a:endParaRPr>
          </a:p>
          <a:p>
            <a:pPr lvl="2" algn="ctr">
              <a:defRPr/>
            </a:pPr>
            <a:endParaRPr lang="en-US" altLang="en-US" sz="1500" dirty="0" smtClean="0">
              <a:solidFill>
                <a:schemeClr val="tx2"/>
              </a:solidFill>
            </a:endParaRPr>
          </a:p>
          <a:p>
            <a:pPr lvl="2" algn="ctr">
              <a:defRPr/>
            </a:pPr>
            <a:endParaRPr lang="en-US" altLang="en-US" sz="1500" dirty="0" smtClean="0">
              <a:solidFill>
                <a:schemeClr val="tx2"/>
              </a:solidFill>
            </a:endParaRPr>
          </a:p>
          <a:p>
            <a:pPr marL="82550" indent="0" algn="ctr">
              <a:buFont typeface="Wingdings 2" pitchFamily="18" charset="2"/>
              <a:buNone/>
              <a:defRPr/>
            </a:pPr>
            <a:endParaRPr lang="en-US" altLang="en-US" sz="1500" dirty="0"/>
          </a:p>
          <a:p>
            <a:pPr marL="82550" indent="0" algn="ctr">
              <a:buFont typeface="Wingdings 2" pitchFamily="18" charset="2"/>
              <a:buNone/>
              <a:defRPr/>
            </a:pPr>
            <a:endParaRPr lang="en-US" altLang="en-US" sz="1500" dirty="0" smtClean="0"/>
          </a:p>
        </p:txBody>
      </p:sp>
      <p:pic>
        <p:nvPicPr>
          <p:cNvPr id="24" name="Picture 2" descr="http://www.houstontx.gov/solidwaste/images/SWMD_LOGO.gi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26" name="TextBox 25"/>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036" y="6407288"/>
            <a:ext cx="374512" cy="374512"/>
          </a:xfrm>
          <a:prstGeom prst="rect">
            <a:avLst/>
          </a:prstGeom>
        </p:spPr>
      </p:pic>
      <p:sp>
        <p:nvSpPr>
          <p:cNvPr id="29" name="TextBox 28"/>
          <p:cNvSpPr txBox="1"/>
          <p:nvPr/>
        </p:nvSpPr>
        <p:spPr>
          <a:xfrm>
            <a:off x="1301036"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18"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pic>
        <p:nvPicPr>
          <p:cNvPr id="16"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12</a:t>
            </a:fld>
            <a:endParaRPr lang="en-US" dirty="0">
              <a:latin typeface="+mn-l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1295400"/>
            <a:ext cx="4518151" cy="4419600"/>
          </a:xfrm>
          <a:prstGeom prst="rect">
            <a:avLst/>
          </a:prstGeom>
        </p:spPr>
      </p:pic>
    </p:spTree>
    <p:extLst>
      <p:ext uri="{BB962C8B-B14F-4D97-AF65-F5344CB8AC3E}">
        <p14:creationId xmlns:p14="http://schemas.microsoft.com/office/powerpoint/2010/main" val="140527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32221"/>
            <a:ext cx="9144000" cy="5257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3" name="Title 1"/>
          <p:cNvSpPr>
            <a:spLocks noGrp="1"/>
          </p:cNvSpPr>
          <p:nvPr>
            <p:ph type="title"/>
          </p:nvPr>
        </p:nvSpPr>
        <p:spPr/>
        <p:txBody>
          <a:bodyPr>
            <a:normAutofit/>
          </a:bodyPr>
          <a:lstStyle/>
          <a:p>
            <a:pPr algn="ctr">
              <a:defRPr/>
            </a:pPr>
            <a:r>
              <a:rPr lang="en-US" sz="2900" b="1" dirty="0">
                <a:latin typeface="Arial Black" panose="020B0A04020102020204" pitchFamily="34" charset="0"/>
                <a:cs typeface="Arial" panose="020B0604020202020204" pitchFamily="34" charset="0"/>
              </a:rPr>
              <a:t>ZIKA</a:t>
            </a:r>
            <a:r>
              <a:rPr lang="en-US" sz="2900" b="1"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Abatement – Scrap Tire Program</a:t>
            </a:r>
            <a:endParaRPr lang="en-US" sz="2900" dirty="0">
              <a:latin typeface="Arial" panose="020B0604020202020204" pitchFamily="34" charset="0"/>
              <a:cs typeface="Arial" panose="020B0604020202020204" pitchFamily="34" charset="0"/>
            </a:endParaRPr>
          </a:p>
        </p:txBody>
      </p:sp>
      <p:sp>
        <p:nvSpPr>
          <p:cNvPr id="20" name="Content Placeholder 2"/>
          <p:cNvSpPr>
            <a:spLocks noGrp="1"/>
          </p:cNvSpPr>
          <p:nvPr>
            <p:ph sz="quarter" idx="1"/>
          </p:nvPr>
        </p:nvSpPr>
        <p:spPr>
          <a:xfrm>
            <a:off x="457200" y="1219200"/>
            <a:ext cx="7978798" cy="1447800"/>
          </a:xfrm>
        </p:spPr>
        <p:txBody>
          <a:bodyPr>
            <a:normAutofit/>
          </a:bodyPr>
          <a:lstStyle/>
          <a:p>
            <a:pPr marL="0" indent="0">
              <a:buNone/>
            </a:pPr>
            <a:r>
              <a:rPr lang="en-US" sz="1800" b="1" dirty="0" smtClean="0">
                <a:solidFill>
                  <a:schemeClr val="tx2"/>
                </a:solidFill>
              </a:rPr>
              <a:t>OVERVIEW OF SCRAP TIRE PROGRAM</a:t>
            </a:r>
          </a:p>
          <a:p>
            <a:r>
              <a:rPr lang="en-US" sz="1600" dirty="0" smtClean="0">
                <a:solidFill>
                  <a:schemeClr val="tx2"/>
                </a:solidFill>
              </a:rPr>
              <a:t>Over 2,000 business have been registered as either a Scrap Tire Generator or Transporter within the City limits</a:t>
            </a:r>
          </a:p>
          <a:p>
            <a:r>
              <a:rPr lang="en-US" altLang="en-US" sz="1600" dirty="0" smtClean="0">
                <a:solidFill>
                  <a:schemeClr val="tx2"/>
                </a:solidFill>
              </a:rPr>
              <a:t>Illegal Scrap Tires businesses and illegal dumping are closely related</a:t>
            </a:r>
          </a:p>
          <a:p>
            <a:pPr marL="82550" indent="0" algn="ctr">
              <a:buFont typeface="Wingdings 2" pitchFamily="18" charset="2"/>
              <a:buNone/>
              <a:defRPr/>
            </a:pPr>
            <a:endParaRPr lang="en-US" altLang="en-US" dirty="0"/>
          </a:p>
          <a:p>
            <a:pPr marL="82550" indent="0" algn="ctr">
              <a:buFont typeface="Wingdings 2" pitchFamily="18" charset="2"/>
              <a:buNone/>
              <a:defRPr/>
            </a:pPr>
            <a:endParaRPr lang="en-US" altLang="en-US" dirty="0" smtClean="0"/>
          </a:p>
        </p:txBody>
      </p:sp>
      <p:pic>
        <p:nvPicPr>
          <p:cNvPr id="24" name="Picture 2" descr="http://www.houstontx.gov/solidwaste/images/SWMD_LOGO.gi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26" name="TextBox 25"/>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7" name="Picture 2"/>
          <p:cNvPicPr>
            <a:picLocks noGrp="1" noChangeAspect="1" noChangeArrowheads="1"/>
          </p:cNvPicPr>
          <p:nvPr>
            <p:ph sz="half" idx="2"/>
          </p:nvPr>
        </p:nvPicPr>
        <p:blipFill>
          <a:blip r:embed="rId3" cstate="print"/>
          <a:srcRect/>
          <a:stretch>
            <a:fillRect/>
          </a:stretch>
        </p:blipFill>
        <p:spPr>
          <a:xfrm>
            <a:off x="380999" y="2865120"/>
            <a:ext cx="4018783" cy="3154680"/>
          </a:xfrm>
          <a:noFill/>
        </p:spPr>
      </p:pic>
      <p:sp>
        <p:nvSpPr>
          <p:cNvPr id="14"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pic>
        <p:nvPicPr>
          <p:cNvPr id="15"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888" y="6407288"/>
            <a:ext cx="374512" cy="374512"/>
          </a:xfrm>
          <a:prstGeom prst="rect">
            <a:avLst/>
          </a:prstGeom>
        </p:spPr>
      </p:pic>
      <p:sp>
        <p:nvSpPr>
          <p:cNvPr id="18" name="TextBox 17"/>
          <p:cNvSpPr txBox="1"/>
          <p:nvPr/>
        </p:nvSpPr>
        <p:spPr>
          <a:xfrm>
            <a:off x="1301036"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0312" y="2788920"/>
            <a:ext cx="4098888" cy="31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13</a:t>
            </a:fld>
            <a:endParaRPr lang="en-US" dirty="0">
              <a:latin typeface="+mn-lt"/>
            </a:endParaRPr>
          </a:p>
        </p:txBody>
      </p:sp>
    </p:spTree>
    <p:extLst>
      <p:ext uri="{BB962C8B-B14F-4D97-AF65-F5344CB8AC3E}">
        <p14:creationId xmlns:p14="http://schemas.microsoft.com/office/powerpoint/2010/main" val="462677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6EBEA0D-1869-4FC8-9900-D10E529336D2}" type="slidenum">
              <a:rPr lang="en-US" smtClean="0"/>
              <a:pPr>
                <a:defRPr/>
              </a:pPr>
              <a:t>14</a:t>
            </a:fld>
            <a:endParaRPr lang="en-US" dirty="0"/>
          </a:p>
        </p:txBody>
      </p:sp>
      <p:sp>
        <p:nvSpPr>
          <p:cNvPr id="6" name="Rectangle 5"/>
          <p:cNvSpPr/>
          <p:nvPr/>
        </p:nvSpPr>
        <p:spPr>
          <a:xfrm>
            <a:off x="0" y="6332221"/>
            <a:ext cx="9144000" cy="5257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28600"/>
            <a:ext cx="8229600" cy="914400"/>
          </a:xfrm>
        </p:spPr>
        <p:txBody>
          <a:bodyPr>
            <a:normAutofit/>
          </a:bodyPr>
          <a:lstStyle/>
          <a:p>
            <a:pPr algn="ctr">
              <a:defRPr/>
            </a:pPr>
            <a:r>
              <a:rPr lang="en-US" sz="2800" b="1" dirty="0">
                <a:latin typeface="Arial Black" panose="020B0A04020102020204" pitchFamily="34" charset="0"/>
                <a:cs typeface="Arial" panose="020B0604020202020204" pitchFamily="34" charset="0"/>
              </a:rPr>
              <a:t>ZIKA</a:t>
            </a:r>
            <a:r>
              <a:rPr lang="en-US" sz="2800" b="1"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Abatement Efforts</a:t>
            </a:r>
            <a:endParaRPr lang="en-US" sz="3100" dirty="0">
              <a:latin typeface="Arial" panose="020B0604020202020204" pitchFamily="34" charset="0"/>
              <a:cs typeface="Arial" panose="020B0604020202020204" pitchFamily="34" charset="0"/>
            </a:endParaRPr>
          </a:p>
        </p:txBody>
      </p:sp>
      <p:sp>
        <p:nvSpPr>
          <p:cNvPr id="9" name="Content Placeholder 2"/>
          <p:cNvSpPr>
            <a:spLocks noGrp="1"/>
          </p:cNvSpPr>
          <p:nvPr>
            <p:ph sz="quarter" idx="1"/>
          </p:nvPr>
        </p:nvSpPr>
        <p:spPr>
          <a:xfrm>
            <a:off x="457200" y="1219200"/>
            <a:ext cx="4876800" cy="5105400"/>
          </a:xfrm>
        </p:spPr>
        <p:txBody>
          <a:bodyPr>
            <a:normAutofit/>
          </a:bodyPr>
          <a:lstStyle/>
          <a:p>
            <a:pPr marL="0" indent="0">
              <a:buNone/>
            </a:pPr>
            <a:r>
              <a:rPr lang="en-US" sz="1600" b="1" dirty="0" smtClean="0">
                <a:solidFill>
                  <a:schemeClr val="tx2"/>
                </a:solidFill>
              </a:rPr>
              <a:t>RESOURCES REQUIRED</a:t>
            </a:r>
            <a:endParaRPr lang="en-US" sz="1600" b="1" dirty="0">
              <a:solidFill>
                <a:schemeClr val="tx2"/>
              </a:solidFill>
            </a:endParaRPr>
          </a:p>
          <a:p>
            <a:pPr marL="0" indent="0">
              <a:buNone/>
            </a:pPr>
            <a:endParaRPr lang="en-US" sz="1400" dirty="0" smtClean="0">
              <a:solidFill>
                <a:schemeClr val="tx2"/>
              </a:solidFill>
            </a:endParaRPr>
          </a:p>
          <a:p>
            <a:r>
              <a:rPr lang="en-US" sz="1600" dirty="0">
                <a:solidFill>
                  <a:schemeClr val="tx2"/>
                </a:solidFill>
              </a:rPr>
              <a:t>J</a:t>
            </a:r>
            <a:r>
              <a:rPr lang="en-US" sz="1600" dirty="0" smtClean="0">
                <a:solidFill>
                  <a:schemeClr val="tx2"/>
                </a:solidFill>
              </a:rPr>
              <a:t>une 9, 2016, Mayor Sylvester Turner and members of the State Legislature launched </a:t>
            </a:r>
            <a:r>
              <a:rPr lang="en-US" sz="1600" dirty="0">
                <a:solidFill>
                  <a:schemeClr val="tx2"/>
                </a:solidFill>
              </a:rPr>
              <a:t>aggressive push for state funds to fight the ZIKA </a:t>
            </a:r>
            <a:r>
              <a:rPr lang="en-US" sz="1600" dirty="0" smtClean="0">
                <a:solidFill>
                  <a:schemeClr val="tx2"/>
                </a:solidFill>
              </a:rPr>
              <a:t>virus</a:t>
            </a:r>
          </a:p>
          <a:p>
            <a:endParaRPr lang="en-US" sz="1600" dirty="0" smtClean="0">
              <a:solidFill>
                <a:schemeClr val="tx2"/>
              </a:solidFill>
            </a:endParaRPr>
          </a:p>
          <a:p>
            <a:r>
              <a:rPr lang="en-US" sz="1600" dirty="0">
                <a:solidFill>
                  <a:schemeClr val="tx2"/>
                </a:solidFill>
              </a:rPr>
              <a:t>Mayor Turner is requesting assistance from the Texas Commission on Environmental Quality’s Solid Waste Disposal Fees Account, which currently has a balance of $130 million. Under changes made by the legislature in 2007, the fund may be used for an immediate response to or remediation of an emergency that involves solid waste</a:t>
            </a:r>
            <a:r>
              <a:rPr lang="en-US" sz="1600" dirty="0" smtClean="0">
                <a:solidFill>
                  <a:schemeClr val="tx2"/>
                </a:solidFill>
              </a:rPr>
              <a:t>.</a:t>
            </a:r>
          </a:p>
          <a:p>
            <a:endParaRPr lang="en-US" sz="1600" dirty="0">
              <a:solidFill>
                <a:schemeClr val="tx2"/>
              </a:solidFill>
            </a:endParaRPr>
          </a:p>
          <a:p>
            <a:r>
              <a:rPr lang="en-US" sz="1600" dirty="0" smtClean="0">
                <a:solidFill>
                  <a:schemeClr val="tx2"/>
                </a:solidFill>
              </a:rPr>
              <a:t>Since </a:t>
            </a:r>
            <a:r>
              <a:rPr lang="en-US" sz="1600" dirty="0">
                <a:solidFill>
                  <a:schemeClr val="tx2"/>
                </a:solidFill>
              </a:rPr>
              <a:t>February, the City of Houston has tackled the problem head-on by removing tons of debris and thousands of tires. </a:t>
            </a:r>
            <a:endParaRPr lang="en-US" altLang="en-US" sz="1600" dirty="0">
              <a:solidFill>
                <a:schemeClr val="tx2"/>
              </a:solidFill>
            </a:endParaRPr>
          </a:p>
        </p:txBody>
      </p:sp>
      <p:pic>
        <p:nvPicPr>
          <p:cNvPr id="12"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4" name="TextBox 13"/>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371600"/>
            <a:ext cx="3488036" cy="196160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429711"/>
            <a:ext cx="2031313" cy="135372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1" y="3429000"/>
            <a:ext cx="1354436" cy="1354436"/>
          </a:xfrm>
          <a:prstGeom prst="rect">
            <a:avLst/>
          </a:prstGeom>
        </p:spPr>
      </p:pic>
      <p:sp>
        <p:nvSpPr>
          <p:cNvPr id="21" name="TextBox 20"/>
          <p:cNvSpPr txBox="1"/>
          <p:nvPr/>
        </p:nvSpPr>
        <p:spPr>
          <a:xfrm>
            <a:off x="6115547" y="4859179"/>
            <a:ext cx="1885453" cy="246221"/>
          </a:xfrm>
          <a:prstGeom prst="rect">
            <a:avLst/>
          </a:prstGeom>
          <a:noFill/>
        </p:spPr>
        <p:txBody>
          <a:bodyPr wrap="none" rtlCol="0">
            <a:spAutoFit/>
          </a:bodyPr>
          <a:lstStyle/>
          <a:p>
            <a:r>
              <a:rPr lang="en-US" sz="1000" dirty="0" smtClean="0">
                <a:latin typeface="Gill Sans MT" panose="020B0502020104020203" pitchFamily="34" charset="0"/>
              </a:rPr>
              <a:t>Press Conference – June 9, 2016</a:t>
            </a:r>
            <a:endParaRPr lang="en-US" sz="1000" dirty="0">
              <a:latin typeface="Gill Sans MT" panose="020B0502020104020203" pitchFamily="34" charset="0"/>
            </a:endParaRPr>
          </a:p>
        </p:txBody>
      </p:sp>
      <p:sp>
        <p:nvSpPr>
          <p:cNvPr id="22"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pic>
        <p:nvPicPr>
          <p:cNvPr id="23" name="Picture 2" descr="http://minimurals.org/wp-content/uploads/2015/06/city-of-houston-logo-3.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888" y="6407288"/>
            <a:ext cx="374512" cy="374512"/>
          </a:xfrm>
          <a:prstGeom prst="rect">
            <a:avLst/>
          </a:prstGeom>
        </p:spPr>
      </p:pic>
      <p:sp>
        <p:nvSpPr>
          <p:cNvPr id="27" name="TextBox 26"/>
          <p:cNvSpPr txBox="1"/>
          <p:nvPr/>
        </p:nvSpPr>
        <p:spPr>
          <a:xfrm>
            <a:off x="1301036"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28" name="Slide Number Placeholder 2"/>
          <p:cNvSpPr txBox="1">
            <a:spLocks/>
          </p:cNvSpPr>
          <p:nvPr/>
        </p:nvSpPr>
        <p:spPr>
          <a:xfrm>
            <a:off x="612648" y="6477000"/>
            <a:ext cx="1981200" cy="365760"/>
          </a:xfrm>
          <a:prstGeom prst="rect">
            <a:avLst/>
          </a:prstGeom>
        </p:spPr>
        <p:txBody>
          <a:bodyPr vert="horz">
            <a:normAutofit/>
          </a:bodyPr>
          <a:lstStyle>
            <a:defPPr>
              <a:defRPr lang="en-US"/>
            </a:defPPr>
            <a:lvl1pPr algn="l" rtl="0" eaLnBrk="1" fontAlgn="base" latinLnBrk="0" hangingPunct="1">
              <a:spcBef>
                <a:spcPct val="0"/>
              </a:spcBef>
              <a:spcAft>
                <a:spcPct val="0"/>
              </a:spcAft>
              <a:defRPr kumimoji="0" sz="14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C5F671F-620A-4C50-A4B8-E74ED5AFECA6}" type="slidenum">
              <a:rPr lang="en-US" smtClean="0">
                <a:latin typeface="+mn-lt"/>
              </a:rPr>
              <a:pPr>
                <a:defRPr/>
              </a:pPr>
              <a:t>14</a:t>
            </a:fld>
            <a:endParaRPr lang="en-US" dirty="0">
              <a:latin typeface="+mn-lt"/>
            </a:endParaRPr>
          </a:p>
        </p:txBody>
      </p:sp>
    </p:spTree>
    <p:extLst>
      <p:ext uri="{BB962C8B-B14F-4D97-AF65-F5344CB8AC3E}">
        <p14:creationId xmlns:p14="http://schemas.microsoft.com/office/powerpoint/2010/main" val="363069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332221"/>
            <a:ext cx="9144000" cy="5257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0" y="211138"/>
            <a:ext cx="9144000" cy="914400"/>
          </a:xfrm>
        </p:spPr>
        <p:txBody>
          <a:bodyPr>
            <a:normAutofit/>
          </a:bodyPr>
          <a:lstStyle/>
          <a:p>
            <a:pPr algn="ctr">
              <a:defRPr/>
            </a:pPr>
            <a:r>
              <a:rPr lang="en-US" dirty="0" smtClean="0">
                <a:latin typeface="Arial Black" panose="020B0A04020102020204" pitchFamily="34" charset="0"/>
                <a:cs typeface="Arial" panose="020B0604020202020204" pitchFamily="34" charset="0"/>
              </a:rPr>
              <a:t>Questions?</a:t>
            </a:r>
            <a:endParaRPr lang="en-US" dirty="0">
              <a:latin typeface="Arial Black" panose="020B0A04020102020204" pitchFamily="34" charset="0"/>
              <a:cs typeface="Arial" panose="020B0604020202020204" pitchFamily="34" charset="0"/>
            </a:endParaRPr>
          </a:p>
        </p:txBody>
      </p:sp>
      <p:pic>
        <p:nvPicPr>
          <p:cNvPr id="11" name="Picture 2" descr="http://www.houstontx.gov/solidwaste/images/SWMD_LOGO.gi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8" name="TextBox 17"/>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sp>
        <p:nvSpPr>
          <p:cNvPr id="14"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pic>
        <p:nvPicPr>
          <p:cNvPr id="15" name="Picture 2" descr="http://minimurals.org/wp-content/uploads/2015/06/city-of-houston-logo-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888" y="6407288"/>
            <a:ext cx="374512" cy="374512"/>
          </a:xfrm>
          <a:prstGeom prst="rect">
            <a:avLst/>
          </a:prstGeom>
        </p:spPr>
      </p:pic>
      <p:sp>
        <p:nvSpPr>
          <p:cNvPr id="19" name="TextBox 18"/>
          <p:cNvSpPr txBox="1"/>
          <p:nvPr/>
        </p:nvSpPr>
        <p:spPr>
          <a:xfrm>
            <a:off x="1301036"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23"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15</a:t>
            </a:fld>
            <a:endParaRPr lang="en-US" dirty="0">
              <a:latin typeface="+mn-lt"/>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1371600"/>
            <a:ext cx="7362825" cy="452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69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2221"/>
            <a:ext cx="9144000" cy="5257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0" y="228600"/>
            <a:ext cx="9144000" cy="914400"/>
          </a:xfrm>
        </p:spPr>
        <p:txBody>
          <a:bodyPr>
            <a:normAutofit/>
          </a:bodyPr>
          <a:lstStyle/>
          <a:p>
            <a:pPr algn="ctr">
              <a:defRPr/>
            </a:pPr>
            <a:r>
              <a:rPr lang="en-US" dirty="0" smtClean="0">
                <a:latin typeface="Arial" panose="020B0604020202020204" pitchFamily="34" charset="0"/>
                <a:cs typeface="Arial" panose="020B0604020202020204" pitchFamily="34" charset="0"/>
              </a:rPr>
              <a:t>Presentation Overview</a:t>
            </a:r>
            <a:endParaRPr lang="en-US" dirty="0">
              <a:latin typeface="Arial" panose="020B0604020202020204" pitchFamily="34" charset="0"/>
              <a:cs typeface="Arial" panose="020B0604020202020204" pitchFamily="34" charset="0"/>
            </a:endParaRPr>
          </a:p>
        </p:txBody>
      </p:sp>
      <p:sp>
        <p:nvSpPr>
          <p:cNvPr id="22" name="Content Placeholder 1"/>
          <p:cNvSpPr>
            <a:spLocks noGrp="1"/>
          </p:cNvSpPr>
          <p:nvPr>
            <p:ph sz="quarter" idx="1"/>
          </p:nvPr>
        </p:nvSpPr>
        <p:spPr/>
        <p:txBody>
          <a:bodyPr>
            <a:normAutofit/>
          </a:bodyPr>
          <a:lstStyle/>
          <a:p>
            <a:endParaRPr lang="en-US" sz="4000" dirty="0" smtClean="0"/>
          </a:p>
          <a:p>
            <a:pPr marL="514350" indent="-514350">
              <a:buFont typeface="+mj-lt"/>
              <a:buAutoNum type="arabicPeriod"/>
            </a:pPr>
            <a:r>
              <a:rPr lang="en-US" sz="2400" dirty="0" smtClean="0">
                <a:solidFill>
                  <a:schemeClr val="tx2"/>
                </a:solidFill>
              </a:rPr>
              <a:t>What has happened?</a:t>
            </a:r>
          </a:p>
          <a:p>
            <a:pPr marL="514350" indent="-514350">
              <a:buFont typeface="+mj-lt"/>
              <a:buAutoNum type="arabicPeriod"/>
            </a:pPr>
            <a:r>
              <a:rPr lang="en-US" sz="2400" dirty="0" smtClean="0">
                <a:solidFill>
                  <a:schemeClr val="tx2"/>
                </a:solidFill>
              </a:rPr>
              <a:t>What are we doing?</a:t>
            </a:r>
          </a:p>
          <a:p>
            <a:pPr marL="514350" indent="-514350">
              <a:buFont typeface="+mj-lt"/>
              <a:buAutoNum type="arabicPeriod"/>
            </a:pPr>
            <a:r>
              <a:rPr lang="en-US" sz="2400" dirty="0" smtClean="0">
                <a:solidFill>
                  <a:schemeClr val="tx2"/>
                </a:solidFill>
              </a:rPr>
              <a:t>Why are we doing it?</a:t>
            </a:r>
          </a:p>
          <a:p>
            <a:pPr marL="514350" indent="-514350">
              <a:buFont typeface="+mj-lt"/>
              <a:buAutoNum type="arabicPeriod"/>
            </a:pPr>
            <a:r>
              <a:rPr lang="en-US" sz="2400" dirty="0" smtClean="0">
                <a:solidFill>
                  <a:schemeClr val="tx2"/>
                </a:solidFill>
              </a:rPr>
              <a:t>Benefits of our work.</a:t>
            </a:r>
          </a:p>
          <a:p>
            <a:endParaRPr lang="en-US" sz="3500" dirty="0" smtClean="0">
              <a:solidFill>
                <a:schemeClr val="tx2"/>
              </a:solidFill>
            </a:endParaRPr>
          </a:p>
          <a:p>
            <a:endParaRPr lang="en-US" sz="3500" dirty="0" smtClean="0">
              <a:solidFill>
                <a:schemeClr val="tx2"/>
              </a:solidFill>
            </a:endParaRPr>
          </a:p>
        </p:txBody>
      </p:sp>
      <p:pic>
        <p:nvPicPr>
          <p:cNvPr id="17" name="Picture 2" descr="http://www.houstontx.gov/solidwaste/images/SWMD_LOGO.gi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9" name="TextBox 18"/>
          <p:cNvSpPr txBox="1"/>
          <p:nvPr/>
        </p:nvSpPr>
        <p:spPr>
          <a:xfrm>
            <a:off x="7772196"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4" name="Picture 2" descr="http://minimurals.org/wp-content/uploads/2015/06/city-of-houston-logo-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bwMode="auto">
          <a:xfrm>
            <a:off x="5015718" y="2065337"/>
            <a:ext cx="32749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2</a:t>
            </a:fld>
            <a:endParaRPr lang="en-US" dirty="0">
              <a:latin typeface="+mn-lt"/>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20" name="TextBox 19"/>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23"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Tree>
    <p:extLst>
      <p:ext uri="{BB962C8B-B14F-4D97-AF65-F5344CB8AC3E}">
        <p14:creationId xmlns:p14="http://schemas.microsoft.com/office/powerpoint/2010/main" val="1335069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2221"/>
            <a:ext cx="9144000" cy="5257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0" y="228600"/>
            <a:ext cx="9144000" cy="914400"/>
          </a:xfrm>
        </p:spPr>
        <p:txBody>
          <a:bodyPr>
            <a:normAutofit/>
          </a:bodyPr>
          <a:lstStyle/>
          <a:p>
            <a:pPr algn="ctr">
              <a:defRPr/>
            </a:pPr>
            <a:r>
              <a:rPr lang="en-US" dirty="0" smtClean="0">
                <a:latin typeface="Arial" panose="020B0604020202020204" pitchFamily="34" charset="0"/>
                <a:cs typeface="Arial" panose="020B0604020202020204" pitchFamily="34" charset="0"/>
              </a:rPr>
              <a:t>What has happened?</a:t>
            </a:r>
            <a:endParaRPr lang="en-US" dirty="0">
              <a:latin typeface="Arial" panose="020B0604020202020204" pitchFamily="34" charset="0"/>
              <a:cs typeface="Arial" panose="020B0604020202020204" pitchFamily="34" charset="0"/>
            </a:endParaRPr>
          </a:p>
        </p:txBody>
      </p:sp>
      <p:sp>
        <p:nvSpPr>
          <p:cNvPr id="22" name="Content Placeholder 1"/>
          <p:cNvSpPr>
            <a:spLocks noGrp="1"/>
          </p:cNvSpPr>
          <p:nvPr>
            <p:ph sz="quarter" idx="1"/>
          </p:nvPr>
        </p:nvSpPr>
        <p:spPr/>
        <p:txBody>
          <a:bodyPr>
            <a:normAutofit/>
          </a:bodyPr>
          <a:lstStyle/>
          <a:p>
            <a:endParaRPr lang="en-US" sz="2000" dirty="0" smtClean="0"/>
          </a:p>
          <a:p>
            <a:r>
              <a:rPr lang="en-US" sz="1800" dirty="0" smtClean="0">
                <a:solidFill>
                  <a:schemeClr val="tx2"/>
                </a:solidFill>
              </a:rPr>
              <a:t>February 1, 2016:   The </a:t>
            </a:r>
            <a:r>
              <a:rPr lang="en-US" sz="1800" dirty="0">
                <a:solidFill>
                  <a:schemeClr val="tx2"/>
                </a:solidFill>
              </a:rPr>
              <a:t>World Health Organization declared the Zika virus and its suspected link to birth defects an international public health </a:t>
            </a:r>
            <a:r>
              <a:rPr lang="en-US" sz="1800" dirty="0" smtClean="0">
                <a:solidFill>
                  <a:schemeClr val="tx2"/>
                </a:solidFill>
              </a:rPr>
              <a:t>emergency.</a:t>
            </a:r>
            <a:br>
              <a:rPr lang="en-US" sz="1800" dirty="0" smtClean="0">
                <a:solidFill>
                  <a:schemeClr val="tx2"/>
                </a:solidFill>
              </a:rPr>
            </a:br>
            <a:endParaRPr lang="en-US" sz="1800" dirty="0" smtClean="0">
              <a:solidFill>
                <a:schemeClr val="tx2"/>
              </a:solidFill>
            </a:endParaRPr>
          </a:p>
          <a:p>
            <a:r>
              <a:rPr lang="en-US" sz="1800" dirty="0">
                <a:solidFill>
                  <a:schemeClr val="tx2"/>
                </a:solidFill>
              </a:rPr>
              <a:t>Data from Brazil, the epicenter of an epidemic that has hit more than three dozen countries and territories in the Americas, show that about 39 percent of 2,212 investigated cases of microcephaly are already confirmed for the rare congenital condition.</a:t>
            </a:r>
            <a:endParaRPr lang="en-US" sz="1800" dirty="0" smtClean="0">
              <a:solidFill>
                <a:schemeClr val="tx2"/>
              </a:solidFill>
            </a:endParaRPr>
          </a:p>
          <a:p>
            <a:endParaRPr lang="en-US" sz="3500" dirty="0" smtClean="0">
              <a:solidFill>
                <a:schemeClr val="tx2"/>
              </a:solidFill>
            </a:endParaRPr>
          </a:p>
        </p:txBody>
      </p:sp>
      <p:pic>
        <p:nvPicPr>
          <p:cNvPr id="17"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9" name="TextBox 18"/>
          <p:cNvSpPr txBox="1"/>
          <p:nvPr/>
        </p:nvSpPr>
        <p:spPr>
          <a:xfrm>
            <a:off x="7772196"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4"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bwMode="auto">
          <a:xfrm>
            <a:off x="4721225" y="1676400"/>
            <a:ext cx="4041775" cy="239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95914" y="4114799"/>
            <a:ext cx="2757486" cy="246221"/>
          </a:xfrm>
          <a:prstGeom prst="rect">
            <a:avLst/>
          </a:prstGeom>
          <a:noFill/>
        </p:spPr>
        <p:txBody>
          <a:bodyPr wrap="none" rtlCol="0">
            <a:spAutoFit/>
          </a:bodyPr>
          <a:lstStyle/>
          <a:p>
            <a:r>
              <a:rPr lang="en-US" sz="1000" b="1" i="1" dirty="0" smtClean="0">
                <a:solidFill>
                  <a:schemeClr val="tx2"/>
                </a:solidFill>
              </a:rPr>
              <a:t>Dr. Margaret Chan, Director-General, WHO</a:t>
            </a:r>
            <a:endParaRPr lang="en-US" sz="1000" b="1" i="1" dirty="0">
              <a:solidFill>
                <a:schemeClr val="tx2"/>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23" name="TextBox 22"/>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24"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21"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3</a:t>
            </a:fld>
            <a:endParaRPr lang="en-US" dirty="0">
              <a:latin typeface="+mn-lt"/>
            </a:endParaRPr>
          </a:p>
        </p:txBody>
      </p:sp>
      <p:sp>
        <p:nvSpPr>
          <p:cNvPr id="26" name="TextBox 25"/>
          <p:cNvSpPr txBox="1"/>
          <p:nvPr/>
        </p:nvSpPr>
        <p:spPr>
          <a:xfrm>
            <a:off x="838200" y="5925979"/>
            <a:ext cx="2303836" cy="246221"/>
          </a:xfrm>
          <a:prstGeom prst="rect">
            <a:avLst/>
          </a:prstGeom>
          <a:noFill/>
        </p:spPr>
        <p:txBody>
          <a:bodyPr wrap="none" rtlCol="0">
            <a:spAutoFit/>
          </a:bodyPr>
          <a:lstStyle/>
          <a:p>
            <a:r>
              <a:rPr lang="en-US" sz="1000" b="1" i="1" dirty="0" smtClean="0">
                <a:solidFill>
                  <a:schemeClr val="tx2"/>
                </a:solidFill>
              </a:rPr>
              <a:t>Source: World Health Organization</a:t>
            </a:r>
            <a:endParaRPr lang="en-US" sz="1000" b="1" i="1" dirty="0">
              <a:solidFill>
                <a:schemeClr val="tx2"/>
              </a:solidFill>
            </a:endParaRPr>
          </a:p>
        </p:txBody>
      </p:sp>
    </p:spTree>
    <p:extLst>
      <p:ext uri="{BB962C8B-B14F-4D97-AF65-F5344CB8AC3E}">
        <p14:creationId xmlns:p14="http://schemas.microsoft.com/office/powerpoint/2010/main" val="168580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332221"/>
            <a:ext cx="9144000" cy="5257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5" name="Content Placeholder 4"/>
          <p:cNvSpPr>
            <a:spLocks noGrp="1"/>
          </p:cNvSpPr>
          <p:nvPr>
            <p:ph sz="quarter" idx="2"/>
          </p:nvPr>
        </p:nvSpPr>
        <p:spPr/>
        <p:txBody>
          <a:bodyPr>
            <a:normAutofit/>
          </a:bodyPr>
          <a:lstStyle/>
          <a:p>
            <a:r>
              <a:rPr lang="en-US" sz="1600" dirty="0" smtClean="0">
                <a:solidFill>
                  <a:schemeClr val="tx2"/>
                </a:solidFill>
              </a:rPr>
              <a:t>Mosquito Bites</a:t>
            </a:r>
          </a:p>
          <a:p>
            <a:r>
              <a:rPr lang="en-US" sz="1600" dirty="0" smtClean="0">
                <a:solidFill>
                  <a:schemeClr val="tx2"/>
                </a:solidFill>
              </a:rPr>
              <a:t>Mother to Child (Pregnancy)</a:t>
            </a:r>
          </a:p>
          <a:p>
            <a:pPr lvl="1"/>
            <a:r>
              <a:rPr lang="en-US" sz="1600" dirty="0" smtClean="0"/>
              <a:t>Microcephaly</a:t>
            </a:r>
          </a:p>
          <a:p>
            <a:pPr lvl="1"/>
            <a:r>
              <a:rPr lang="en-US" sz="1600" dirty="0" smtClean="0"/>
              <a:t>Severe Brain Defects</a:t>
            </a:r>
          </a:p>
          <a:p>
            <a:r>
              <a:rPr lang="en-US" sz="1600" dirty="0" smtClean="0">
                <a:solidFill>
                  <a:schemeClr val="tx2"/>
                </a:solidFill>
              </a:rPr>
              <a:t>Sexual Contact</a:t>
            </a:r>
          </a:p>
          <a:p>
            <a:r>
              <a:rPr lang="en-US" sz="1600" dirty="0" smtClean="0">
                <a:solidFill>
                  <a:schemeClr val="tx2"/>
                </a:solidFill>
              </a:rPr>
              <a:t>Blood Transfusion</a:t>
            </a:r>
            <a:endParaRPr lang="en-US" sz="1600" dirty="0">
              <a:solidFill>
                <a:schemeClr val="tx2"/>
              </a:solidFill>
            </a:endParaRPr>
          </a:p>
          <a:p>
            <a:r>
              <a:rPr lang="en-US" sz="1600" dirty="0" err="1" smtClean="0">
                <a:solidFill>
                  <a:schemeClr val="tx2"/>
                </a:solidFill>
              </a:rPr>
              <a:t>Guillain-Barré</a:t>
            </a:r>
            <a:r>
              <a:rPr lang="en-US" sz="1600" dirty="0" smtClean="0">
                <a:solidFill>
                  <a:schemeClr val="tx2"/>
                </a:solidFill>
              </a:rPr>
              <a:t> Syndrome (GBS)</a:t>
            </a:r>
          </a:p>
          <a:p>
            <a:pPr lvl="1"/>
            <a:r>
              <a:rPr lang="en-US" sz="1600" dirty="0"/>
              <a:t>GBS symptoms include weakness of the arms and legs that is usually the same on both sides of the body</a:t>
            </a:r>
            <a:r>
              <a:rPr lang="en-US" sz="1600" dirty="0" smtClean="0"/>
              <a:t>.</a:t>
            </a:r>
          </a:p>
          <a:p>
            <a:r>
              <a:rPr lang="en-US" sz="1600" dirty="0">
                <a:solidFill>
                  <a:schemeClr val="tx2"/>
                </a:solidFill>
              </a:rPr>
              <a:t>"The economic cost of </a:t>
            </a:r>
            <a:r>
              <a:rPr lang="en-US" sz="1600" dirty="0" err="1">
                <a:solidFill>
                  <a:schemeClr val="tx2"/>
                </a:solidFill>
              </a:rPr>
              <a:t>Zika</a:t>
            </a:r>
            <a:r>
              <a:rPr lang="en-US" sz="1600" dirty="0">
                <a:solidFill>
                  <a:schemeClr val="tx2"/>
                </a:solidFill>
              </a:rPr>
              <a:t> could be very high," said Dr. Peter </a:t>
            </a:r>
            <a:r>
              <a:rPr lang="en-US" sz="1600" dirty="0" err="1">
                <a:solidFill>
                  <a:schemeClr val="tx2"/>
                </a:solidFill>
              </a:rPr>
              <a:t>Hotez</a:t>
            </a:r>
            <a:r>
              <a:rPr lang="en-US" sz="1600" dirty="0">
                <a:solidFill>
                  <a:schemeClr val="tx2"/>
                </a:solidFill>
              </a:rPr>
              <a:t>, microbiologist at Texas Children's Hospital and dean of the National School of Tropical Medicine at Baylor College of Medicine</a:t>
            </a:r>
            <a:r>
              <a:rPr lang="en-US" sz="1600" dirty="0" smtClean="0">
                <a:solidFill>
                  <a:schemeClr val="tx2"/>
                </a:solidFill>
              </a:rPr>
              <a:t>. CDC </a:t>
            </a:r>
            <a:endParaRPr lang="en-US" sz="1600" dirty="0" smtClean="0">
              <a:solidFill>
                <a:schemeClr val="tx2"/>
              </a:solidFill>
            </a:endParaRPr>
          </a:p>
          <a:p>
            <a:pPr lvl="1"/>
            <a:r>
              <a:rPr lang="en-US" sz="1600" dirty="0" smtClean="0"/>
              <a:t>CDC estimates lifetime medical cost between $1 million and $10 million.</a:t>
            </a:r>
            <a:endParaRPr lang="en-US" sz="1600"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19200"/>
            <a:ext cx="1470632"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0" y="228600"/>
            <a:ext cx="9144000"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spcAft>
                <a:spcPts val="0"/>
              </a:spcAft>
              <a:defRPr/>
            </a:pPr>
            <a:r>
              <a:rPr lang="en-US" dirty="0" smtClean="0">
                <a:latin typeface="Arial Black" panose="020B0A04020102020204" pitchFamily="34" charset="0"/>
                <a:cs typeface="Arial" panose="020B0604020202020204" pitchFamily="34" charset="0"/>
              </a:rPr>
              <a:t>ZIKA</a:t>
            </a:r>
            <a:r>
              <a:rPr lang="en-US" dirty="0">
                <a:latin typeface="Arial" panose="020B0604020202020204" pitchFamily="34" charset="0"/>
                <a:cs typeface="Arial" panose="020B0604020202020204" pitchFamily="34" charset="0"/>
              </a:rPr>
              <a:t> Transmission </a:t>
            </a:r>
            <a:r>
              <a:rPr lang="en-US" dirty="0" smtClean="0">
                <a:latin typeface="Arial" panose="020B0604020202020204" pitchFamily="34" charset="0"/>
                <a:cs typeface="Arial" panose="020B0604020202020204" pitchFamily="34" charset="0"/>
              </a:rPr>
              <a:t>&amp; Birth </a:t>
            </a:r>
            <a:r>
              <a:rPr lang="en-US" dirty="0">
                <a:latin typeface="Arial" panose="020B0604020202020204" pitchFamily="34" charset="0"/>
                <a:cs typeface="Arial" panose="020B0604020202020204" pitchFamily="34" charset="0"/>
              </a:rPr>
              <a:t>Defects</a:t>
            </a:r>
          </a:p>
        </p:txBody>
      </p:sp>
      <p:pic>
        <p:nvPicPr>
          <p:cNvPr id="9"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1" name="TextBox 10"/>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2"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14" name="TextBox 13"/>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15"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18"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4</a:t>
            </a:fld>
            <a:endParaRPr lang="en-US" dirty="0">
              <a:latin typeface="+mn-lt"/>
            </a:endParaRPr>
          </a:p>
        </p:txBody>
      </p:sp>
    </p:spTree>
    <p:extLst>
      <p:ext uri="{BB962C8B-B14F-4D97-AF65-F5344CB8AC3E}">
        <p14:creationId xmlns:p14="http://schemas.microsoft.com/office/powerpoint/2010/main" val="232732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332221"/>
            <a:ext cx="9144000" cy="5257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Content Placeholder 1"/>
          <p:cNvSpPr>
            <a:spLocks noGrp="1"/>
          </p:cNvSpPr>
          <p:nvPr>
            <p:ph sz="quarter" idx="2"/>
          </p:nvPr>
        </p:nvSpPr>
        <p:spPr>
          <a:xfrm>
            <a:off x="4949952" y="1211579"/>
            <a:ext cx="4041648" cy="5036821"/>
          </a:xfrm>
        </p:spPr>
        <p:txBody>
          <a:bodyPr>
            <a:normAutofit fontScale="92500" lnSpcReduction="20000"/>
          </a:bodyPr>
          <a:lstStyle/>
          <a:p>
            <a:r>
              <a:rPr lang="en-US" sz="1800" dirty="0" smtClean="0">
                <a:solidFill>
                  <a:schemeClr val="tx2"/>
                </a:solidFill>
              </a:rPr>
              <a:t>Discovered in sub-Saharan Africa in 1947</a:t>
            </a:r>
            <a:br>
              <a:rPr lang="en-US" sz="1800" dirty="0" smtClean="0">
                <a:solidFill>
                  <a:schemeClr val="tx2"/>
                </a:solidFill>
              </a:rPr>
            </a:br>
            <a:endParaRPr lang="en-US" sz="1800" dirty="0" smtClean="0">
              <a:solidFill>
                <a:schemeClr val="tx2"/>
              </a:solidFill>
            </a:endParaRPr>
          </a:p>
          <a:p>
            <a:r>
              <a:rPr lang="en-US" sz="1800" dirty="0" smtClean="0">
                <a:solidFill>
                  <a:schemeClr val="tx2"/>
                </a:solidFill>
              </a:rPr>
              <a:t>Spread across the Southern Hemisphere over the ensuing 65 plus years</a:t>
            </a:r>
            <a:br>
              <a:rPr lang="en-US" sz="1800" dirty="0" smtClean="0">
                <a:solidFill>
                  <a:schemeClr val="tx2"/>
                </a:solidFill>
              </a:rPr>
            </a:br>
            <a:endParaRPr lang="en-US" sz="1800" dirty="0" smtClean="0">
              <a:solidFill>
                <a:schemeClr val="tx2"/>
              </a:solidFill>
            </a:endParaRPr>
          </a:p>
          <a:p>
            <a:r>
              <a:rPr lang="en-US" sz="1800" dirty="0" smtClean="0">
                <a:solidFill>
                  <a:schemeClr val="tx2"/>
                </a:solidFill>
              </a:rPr>
              <a:t>Migrated from South America to North America (trade and travel</a:t>
            </a:r>
            <a:r>
              <a:rPr lang="en-US" sz="1800" dirty="0" smtClean="0">
                <a:solidFill>
                  <a:schemeClr val="tx2"/>
                </a:solidFill>
              </a:rPr>
              <a:t>)</a:t>
            </a:r>
            <a:br>
              <a:rPr lang="en-US" sz="1800" dirty="0" smtClean="0">
                <a:solidFill>
                  <a:schemeClr val="tx2"/>
                </a:solidFill>
              </a:rPr>
            </a:br>
            <a:endParaRPr lang="en-US" sz="1800" dirty="0" smtClean="0">
              <a:solidFill>
                <a:schemeClr val="tx2"/>
              </a:solidFill>
            </a:endParaRPr>
          </a:p>
          <a:p>
            <a:r>
              <a:rPr lang="en-US" sz="1800" dirty="0">
                <a:solidFill>
                  <a:schemeClr val="tx2"/>
                </a:solidFill>
              </a:rPr>
              <a:t>Zika virus is primarily transmitted by the </a:t>
            </a:r>
            <a:r>
              <a:rPr lang="en-US" sz="1800" i="1" dirty="0">
                <a:solidFill>
                  <a:schemeClr val="tx2"/>
                </a:solidFill>
              </a:rPr>
              <a:t>Aedes</a:t>
            </a:r>
            <a:r>
              <a:rPr lang="en-US" sz="1800" dirty="0">
                <a:solidFill>
                  <a:schemeClr val="tx2"/>
                </a:solidFill>
              </a:rPr>
              <a:t> species of mosquito which is also responsible for the spread of dengue, Chikungunya and yellow fever viruses. </a:t>
            </a:r>
            <a:r>
              <a:rPr lang="en-US" sz="1800" dirty="0" smtClean="0">
                <a:solidFill>
                  <a:schemeClr val="tx2"/>
                </a:solidFill>
              </a:rPr>
              <a:t/>
            </a:r>
            <a:br>
              <a:rPr lang="en-US" sz="1800" dirty="0" smtClean="0">
                <a:solidFill>
                  <a:schemeClr val="tx2"/>
                </a:solidFill>
              </a:rPr>
            </a:br>
            <a:endParaRPr lang="en-US" sz="1800" dirty="0">
              <a:solidFill>
                <a:schemeClr val="tx2"/>
              </a:solidFill>
            </a:endParaRPr>
          </a:p>
          <a:p>
            <a:r>
              <a:rPr lang="en-US" sz="1800" dirty="0">
                <a:solidFill>
                  <a:schemeClr val="tx2"/>
                </a:solidFill>
              </a:rPr>
              <a:t>In most areas, the primary vector of these viruses is </a:t>
            </a:r>
            <a:r>
              <a:rPr lang="en-US" sz="1800" i="1" dirty="0">
                <a:solidFill>
                  <a:schemeClr val="tx2"/>
                </a:solidFill>
              </a:rPr>
              <a:t>Aedes aegypti</a:t>
            </a:r>
            <a:r>
              <a:rPr lang="en-US" sz="1800" dirty="0">
                <a:solidFill>
                  <a:schemeClr val="tx2"/>
                </a:solidFill>
              </a:rPr>
              <a:t>, with </a:t>
            </a:r>
            <a:r>
              <a:rPr lang="en-US" sz="1800" i="1" dirty="0">
                <a:solidFill>
                  <a:schemeClr val="tx2"/>
                </a:solidFill>
              </a:rPr>
              <a:t>Aedes albopictus </a:t>
            </a:r>
            <a:r>
              <a:rPr lang="en-US" sz="1800" dirty="0">
                <a:solidFill>
                  <a:schemeClr val="tx2"/>
                </a:solidFill>
              </a:rPr>
              <a:t>a proven or potential vector in some settings. </a:t>
            </a:r>
            <a:r>
              <a:rPr lang="en-US" sz="1800" dirty="0" smtClean="0">
                <a:solidFill>
                  <a:schemeClr val="tx2"/>
                </a:solidFill>
              </a:rPr>
              <a:t/>
            </a:r>
            <a:br>
              <a:rPr lang="en-US" sz="1800" dirty="0" smtClean="0">
                <a:solidFill>
                  <a:schemeClr val="tx2"/>
                </a:solidFill>
              </a:rPr>
            </a:br>
            <a:endParaRPr lang="en-US" sz="1800" dirty="0" smtClean="0">
              <a:solidFill>
                <a:schemeClr val="tx2"/>
              </a:solidFill>
            </a:endParaRPr>
          </a:p>
          <a:p>
            <a:r>
              <a:rPr lang="en-US" sz="1800" dirty="0" smtClean="0">
                <a:solidFill>
                  <a:schemeClr val="tx2"/>
                </a:solidFill>
              </a:rPr>
              <a:t>Well-implemented vector control against </a:t>
            </a:r>
            <a:r>
              <a:rPr lang="en-US" sz="1800" dirty="0" err="1" smtClean="0">
                <a:solidFill>
                  <a:schemeClr val="tx2"/>
                </a:solidFill>
              </a:rPr>
              <a:t>Aedes</a:t>
            </a:r>
            <a:r>
              <a:rPr lang="en-US" sz="1800" dirty="0" smtClean="0">
                <a:solidFill>
                  <a:schemeClr val="tx2"/>
                </a:solidFill>
              </a:rPr>
              <a:t> using existing tools effectively reduces the transmission of viruses spread by these vectors.</a:t>
            </a:r>
            <a:endParaRPr lang="en-US" sz="1800" dirty="0">
              <a:solidFill>
                <a:schemeClr val="tx2"/>
              </a:solidFill>
            </a:endParaRPr>
          </a:p>
        </p:txBody>
      </p:sp>
      <p:sp>
        <p:nvSpPr>
          <p:cNvPr id="14" name="Title 1"/>
          <p:cNvSpPr>
            <a:spLocks noGrp="1"/>
          </p:cNvSpPr>
          <p:nvPr>
            <p:ph type="title"/>
          </p:nvPr>
        </p:nvSpPr>
        <p:spPr>
          <a:xfrm>
            <a:off x="0" y="228600"/>
            <a:ext cx="9144000" cy="914400"/>
          </a:xfrm>
        </p:spPr>
        <p:txBody>
          <a:bodyPr>
            <a:normAutofit/>
          </a:bodyPr>
          <a:lstStyle/>
          <a:p>
            <a:pPr algn="ctr">
              <a:defRPr/>
            </a:pPr>
            <a:r>
              <a:rPr lang="en-US" dirty="0" smtClean="0">
                <a:latin typeface="Arial Black" panose="020B0A04020102020204" pitchFamily="34" charset="0"/>
                <a:cs typeface="Arial" panose="020B0604020202020204" pitchFamily="34" charset="0"/>
              </a:rPr>
              <a:t>ZIKA</a:t>
            </a:r>
            <a:r>
              <a:rPr lang="en-US" dirty="0" smtClean="0">
                <a:latin typeface="Arial" panose="020B0604020202020204" pitchFamily="34" charset="0"/>
                <a:cs typeface="Arial" panose="020B0604020202020204" pitchFamily="34" charset="0"/>
              </a:rPr>
              <a:t> History</a:t>
            </a:r>
            <a:endParaRPr lang="en-US" dirty="0">
              <a:latin typeface="Arial" panose="020B0604020202020204" pitchFamily="34" charset="0"/>
              <a:cs typeface="Arial" panose="020B0604020202020204" pitchFamily="34" charset="0"/>
            </a:endParaRPr>
          </a:p>
        </p:txBody>
      </p:sp>
      <p:pic>
        <p:nvPicPr>
          <p:cNvPr id="15" name="Picture 2" descr="http://www.houstontx.gov/solidwaste/images/SWMD_LOGO.gi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22" name="TextBox 21"/>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23" name="Picture 2" descr="http://minimurals.org/wp-content/uploads/2015/06/city-of-houston-logo-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352157" y="1905000"/>
            <a:ext cx="4550309" cy="2727314"/>
          </a:xfr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30" name="TextBox 29"/>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31"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16"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5</a:t>
            </a:fld>
            <a:endParaRPr lang="en-US" dirty="0">
              <a:latin typeface="+mn-lt"/>
            </a:endParaRPr>
          </a:p>
        </p:txBody>
      </p:sp>
    </p:spTree>
    <p:extLst>
      <p:ext uri="{BB962C8B-B14F-4D97-AF65-F5344CB8AC3E}">
        <p14:creationId xmlns:p14="http://schemas.microsoft.com/office/powerpoint/2010/main" val="242944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32221"/>
            <a:ext cx="9144000" cy="5257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6117608" y="2057400"/>
            <a:ext cx="270635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2"/>
          </p:nvPr>
        </p:nvSpPr>
        <p:spPr>
          <a:xfrm>
            <a:off x="377952" y="1482189"/>
            <a:ext cx="4041648" cy="1032411"/>
          </a:xfrm>
        </p:spPr>
        <p:txBody>
          <a:bodyPr/>
          <a:lstStyle/>
          <a:p>
            <a:r>
              <a:rPr lang="en-US" sz="1600" dirty="0" smtClean="0">
                <a:solidFill>
                  <a:schemeClr val="tx2"/>
                </a:solidFill>
              </a:rPr>
              <a:t>Effects could worsen due to Brazil hosting 2016 Summer Olympics</a:t>
            </a:r>
            <a:endParaRPr lang="en-US" sz="1600" dirty="0">
              <a:solidFill>
                <a:schemeClr val="tx2"/>
              </a:solidFill>
            </a:endParaRPr>
          </a:p>
          <a:p>
            <a:endParaRPr lang="en-US" dirty="0"/>
          </a:p>
        </p:txBody>
      </p:sp>
      <p:sp>
        <p:nvSpPr>
          <p:cNvPr id="10" name="Title 1"/>
          <p:cNvSpPr>
            <a:spLocks noGrp="1"/>
          </p:cNvSpPr>
          <p:nvPr>
            <p:ph type="title"/>
          </p:nvPr>
        </p:nvSpPr>
        <p:spPr>
          <a:xfrm>
            <a:off x="0" y="228600"/>
            <a:ext cx="9144000" cy="914400"/>
          </a:xfrm>
        </p:spPr>
        <p:txBody>
          <a:bodyPr>
            <a:normAutofit/>
          </a:bodyPr>
          <a:lstStyle/>
          <a:p>
            <a:pPr algn="ctr">
              <a:defRPr/>
            </a:pPr>
            <a:r>
              <a:rPr lang="en-US" dirty="0" smtClean="0">
                <a:latin typeface="Arial" panose="020B0604020202020204" pitchFamily="34" charset="0"/>
                <a:cs typeface="Arial" panose="020B0604020202020204" pitchFamily="34" charset="0"/>
              </a:rPr>
              <a:t>South to North America Spread</a:t>
            </a:r>
            <a:endParaRPr lang="en-US" dirty="0">
              <a:latin typeface="Arial" panose="020B0604020202020204" pitchFamily="34" charset="0"/>
              <a:cs typeface="Arial" panose="020B0604020202020204" pitchFamily="34" charset="0"/>
            </a:endParaRPr>
          </a:p>
        </p:txBody>
      </p:sp>
      <p:pic>
        <p:nvPicPr>
          <p:cNvPr id="11"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3" name="TextBox 12"/>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4"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16" name="TextBox 15"/>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17"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20"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6</a:t>
            </a:fld>
            <a:endParaRPr lang="en-US" dirty="0">
              <a:latin typeface="+mn-lt"/>
            </a:endParaRPr>
          </a:p>
        </p:txBody>
      </p:sp>
      <p:pic>
        <p:nvPicPr>
          <p:cNvPr id="1027" name="Picture 3" descr="C:\Users\e153710\Desktop\WIP\Zika Presentations\zikatrans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2" y="2830709"/>
            <a:ext cx="5410198" cy="303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24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32221"/>
            <a:ext cx="9144000" cy="5257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6148"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1338499"/>
            <a:ext cx="6858000" cy="414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47800" y="5562600"/>
            <a:ext cx="6248400" cy="523220"/>
          </a:xfrm>
          <a:prstGeom prst="rect">
            <a:avLst/>
          </a:prstGeom>
          <a:noFill/>
        </p:spPr>
        <p:txBody>
          <a:bodyPr wrap="square" rtlCol="0">
            <a:spAutoFit/>
          </a:bodyPr>
          <a:lstStyle/>
          <a:p>
            <a:r>
              <a:rPr lang="en-US" sz="1400" i="1" dirty="0">
                <a:solidFill>
                  <a:schemeClr val="tx2"/>
                </a:solidFill>
              </a:rPr>
              <a:t>The states at greatest risk are those along the Gulf Coast - Texas, Louisiana, Mississippi, Alabama and Florida (dark red</a:t>
            </a:r>
            <a:r>
              <a:rPr lang="en-US" sz="1400" i="1" dirty="0" smtClean="0">
                <a:solidFill>
                  <a:schemeClr val="tx2"/>
                </a:solidFill>
              </a:rPr>
              <a:t>). </a:t>
            </a:r>
            <a:r>
              <a:rPr lang="en-US" sz="1200" i="1" dirty="0" smtClean="0">
                <a:solidFill>
                  <a:schemeClr val="tx2"/>
                </a:solidFill>
              </a:rPr>
              <a:t>– US Centers for Disease Control</a:t>
            </a:r>
            <a:endParaRPr lang="en-US" sz="1200" i="1" dirty="0">
              <a:solidFill>
                <a:schemeClr val="tx2"/>
              </a:solidFill>
            </a:endParaRPr>
          </a:p>
        </p:txBody>
      </p:sp>
      <p:sp>
        <p:nvSpPr>
          <p:cNvPr id="9" name="Title 1"/>
          <p:cNvSpPr>
            <a:spLocks noGrp="1"/>
          </p:cNvSpPr>
          <p:nvPr>
            <p:ph type="title"/>
          </p:nvPr>
        </p:nvSpPr>
        <p:spPr>
          <a:xfrm>
            <a:off x="0" y="228600"/>
            <a:ext cx="9144000" cy="914400"/>
          </a:xfrm>
        </p:spPr>
        <p:txBody>
          <a:bodyPr>
            <a:normAutofit/>
          </a:bodyPr>
          <a:lstStyle/>
          <a:p>
            <a:pPr algn="ctr">
              <a:defRPr/>
            </a:pPr>
            <a:r>
              <a:rPr lang="en-US" dirty="0" smtClean="0">
                <a:latin typeface="Arial" panose="020B0604020202020204" pitchFamily="34" charset="0"/>
                <a:cs typeface="Arial" panose="020B0604020202020204" pitchFamily="34" charset="0"/>
              </a:rPr>
              <a:t>U.S</a:t>
            </a:r>
            <a:r>
              <a:rPr lang="en-US" dirty="0">
                <a:latin typeface="Arial" panose="020B0604020202020204" pitchFamily="34" charset="0"/>
                <a:cs typeface="Arial" panose="020B0604020202020204" pitchFamily="34" charset="0"/>
              </a:rPr>
              <a:t>. Outbreak Risk</a:t>
            </a:r>
          </a:p>
        </p:txBody>
      </p:sp>
      <p:pic>
        <p:nvPicPr>
          <p:cNvPr id="10"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2" name="TextBox 11"/>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4"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37" name="TextBox 36"/>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38"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15"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7</a:t>
            </a:fld>
            <a:endParaRPr lang="en-US" dirty="0">
              <a:latin typeface="+mn-lt"/>
            </a:endParaRPr>
          </a:p>
        </p:txBody>
      </p:sp>
    </p:spTree>
    <p:extLst>
      <p:ext uri="{BB962C8B-B14F-4D97-AF65-F5344CB8AC3E}">
        <p14:creationId xmlns:p14="http://schemas.microsoft.com/office/powerpoint/2010/main" val="327792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332221"/>
            <a:ext cx="9144000" cy="5257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 name="Content Placeholder 3"/>
          <p:cNvSpPr>
            <a:spLocks noGrp="1"/>
          </p:cNvSpPr>
          <p:nvPr>
            <p:ph sz="quarter" idx="1"/>
          </p:nvPr>
        </p:nvSpPr>
        <p:spPr/>
        <p:txBody>
          <a:bodyPr>
            <a:normAutofit fontScale="92500" lnSpcReduction="10000"/>
          </a:bodyPr>
          <a:lstStyle/>
          <a:p>
            <a:r>
              <a:rPr lang="en-US" sz="2000" dirty="0" smtClean="0">
                <a:solidFill>
                  <a:schemeClr val="tx2"/>
                </a:solidFill>
              </a:rPr>
              <a:t>Beginning February 2016, Mayor Turner directed various city agencies, including the  solid waste department,  to create  business plans to aggressively abate potential breeding grounds for Zika carrying mosquitos. </a:t>
            </a:r>
          </a:p>
          <a:p>
            <a:pPr lvl="1"/>
            <a:r>
              <a:rPr lang="en-US" sz="1700" dirty="0" smtClean="0"/>
              <a:t>SWMD - Abatement</a:t>
            </a:r>
          </a:p>
          <a:p>
            <a:pPr lvl="1"/>
            <a:r>
              <a:rPr lang="en-US" sz="1700" dirty="0" smtClean="0"/>
              <a:t>HHS – Education and monitoring</a:t>
            </a:r>
          </a:p>
          <a:p>
            <a:pPr lvl="1"/>
            <a:r>
              <a:rPr lang="en-US" sz="1700" dirty="0" smtClean="0"/>
              <a:t>DON - Enforcement</a:t>
            </a:r>
          </a:p>
          <a:p>
            <a:pPr lvl="1"/>
            <a:r>
              <a:rPr lang="en-US" sz="1700" dirty="0" smtClean="0"/>
              <a:t>PWE – Ditch &amp; Drainage Maintenance</a:t>
            </a:r>
          </a:p>
          <a:p>
            <a:pPr lvl="1"/>
            <a:r>
              <a:rPr lang="en-US" sz="1700" dirty="0" smtClean="0"/>
              <a:t>Medical Services – Lead Incident Command &amp; Medical Preparations</a:t>
            </a:r>
          </a:p>
          <a:p>
            <a:r>
              <a:rPr lang="en-US" sz="2000" dirty="0" smtClean="0">
                <a:solidFill>
                  <a:schemeClr val="tx2"/>
                </a:solidFill>
              </a:rPr>
              <a:t>The efforts of SWMD and other agencies help to combat the mosquito which transmits the West Nile virus</a:t>
            </a:r>
            <a:r>
              <a:rPr lang="en-US" sz="2000" dirty="0" smtClean="0">
                <a:solidFill>
                  <a:schemeClr val="tx2"/>
                </a:solidFill>
              </a:rPr>
              <a:t>.</a:t>
            </a:r>
            <a:endParaRPr lang="en-US" dirty="0">
              <a:solidFill>
                <a:schemeClr val="tx2"/>
              </a:solidFill>
            </a:endParaRPr>
          </a:p>
        </p:txBody>
      </p:sp>
      <p:pic>
        <p:nvPicPr>
          <p:cNvPr id="4098"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873850" y="3505200"/>
            <a:ext cx="2590800" cy="172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228600"/>
            <a:ext cx="9144000"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spcAft>
                <a:spcPts val="0"/>
              </a:spcAft>
              <a:defRPr/>
            </a:pPr>
            <a:r>
              <a:rPr lang="en-US" dirty="0" smtClean="0">
                <a:latin typeface="Arial" panose="020B0604020202020204" pitchFamily="34" charset="0"/>
                <a:cs typeface="Arial" panose="020B0604020202020204" pitchFamily="34" charset="0"/>
              </a:rPr>
              <a:t>What are we Doing?</a:t>
            </a:r>
            <a:endParaRPr lang="en-US" dirty="0">
              <a:latin typeface="Arial" panose="020B0604020202020204" pitchFamily="34" charset="0"/>
              <a:cs typeface="Arial" panose="020B0604020202020204" pitchFamily="34" charset="0"/>
            </a:endParaRPr>
          </a:p>
        </p:txBody>
      </p:sp>
      <p:pic>
        <p:nvPicPr>
          <p:cNvPr id="8" name="Picture 2" descr="http://www.houstontx.gov/solidwaste/images/SWMD_LOGO.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0" name="TextBox 9"/>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1" name="Picture 2" descr="http://minimurals.org/wp-content/uploads/2015/06/city-of-houston-log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14" name="TextBox 13"/>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15"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18"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8</a:t>
            </a:fld>
            <a:endParaRPr lang="en-US" dirty="0">
              <a:latin typeface="+mn-lt"/>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1524000"/>
            <a:ext cx="2245361" cy="168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88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332221"/>
            <a:ext cx="9144000" cy="5257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5125" name="Picture 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04800" y="1295400"/>
            <a:ext cx="3200400" cy="21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304800" y="3581399"/>
            <a:ext cx="3200400" cy="18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81399" y="1145232"/>
            <a:ext cx="5105399"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latin typeface="+mn-lt"/>
                <a:cs typeface="+mn-cs"/>
              </a:rPr>
              <a:t>Use 311 Data to identify repetitive </a:t>
            </a:r>
            <a:r>
              <a:rPr lang="en-US" sz="1600" dirty="0" smtClean="0">
                <a:solidFill>
                  <a:schemeClr val="tx2"/>
                </a:solidFill>
                <a:latin typeface="+mn-lt"/>
                <a:cs typeface="+mn-cs"/>
              </a:rPr>
              <a:t>dumpsites</a:t>
            </a:r>
            <a:endParaRPr lang="en-US" sz="1600" dirty="0">
              <a:solidFill>
                <a:schemeClr val="tx2"/>
              </a:solidFill>
              <a:latin typeface="+mn-lt"/>
              <a:cs typeface="+mn-cs"/>
            </a:endParaRPr>
          </a:p>
          <a:p>
            <a:pPr marL="285750" indent="-285750">
              <a:buFont typeface="Arial" panose="020B0604020202020204" pitchFamily="34" charset="0"/>
              <a:buChar char="•"/>
            </a:pPr>
            <a:endParaRPr lang="en-US" sz="1600" dirty="0">
              <a:solidFill>
                <a:schemeClr val="tx2"/>
              </a:solidFill>
              <a:latin typeface="+mn-lt"/>
              <a:cs typeface="+mn-cs"/>
            </a:endParaRPr>
          </a:p>
          <a:p>
            <a:pPr marL="285750" indent="-285750">
              <a:buFont typeface="Arial" panose="020B0604020202020204" pitchFamily="34" charset="0"/>
              <a:buChar char="•"/>
            </a:pPr>
            <a:r>
              <a:rPr lang="en-US" sz="1600" dirty="0">
                <a:solidFill>
                  <a:schemeClr val="tx2"/>
                </a:solidFill>
                <a:latin typeface="+mn-lt"/>
                <a:cs typeface="+mn-cs"/>
              </a:rPr>
              <a:t>Work with Council members and community associations to target </a:t>
            </a:r>
            <a:r>
              <a:rPr lang="en-US" sz="1600" dirty="0" smtClean="0">
                <a:solidFill>
                  <a:schemeClr val="tx2"/>
                </a:solidFill>
                <a:latin typeface="+mn-lt"/>
                <a:cs typeface="+mn-cs"/>
              </a:rPr>
              <a:t>dumpsites</a:t>
            </a:r>
          </a:p>
          <a:p>
            <a:pPr marL="285750" indent="-285750">
              <a:buFont typeface="Arial" panose="020B0604020202020204" pitchFamily="34" charset="0"/>
              <a:buChar char="•"/>
            </a:pPr>
            <a:endParaRPr lang="en-US" sz="1600" dirty="0">
              <a:solidFill>
                <a:schemeClr val="tx2"/>
              </a:solidFill>
              <a:latin typeface="+mn-lt"/>
              <a:cs typeface="+mn-cs"/>
            </a:endParaRPr>
          </a:p>
          <a:p>
            <a:pPr marL="285750" indent="-285750">
              <a:buFont typeface="Arial" panose="020B0604020202020204" pitchFamily="34" charset="0"/>
              <a:buChar char="•"/>
            </a:pPr>
            <a:r>
              <a:rPr lang="en-US" sz="1600" dirty="0">
                <a:solidFill>
                  <a:schemeClr val="tx2"/>
                </a:solidFill>
                <a:latin typeface="+mn-lt"/>
                <a:cs typeface="+mn-cs"/>
              </a:rPr>
              <a:t>Place repetitive sites on hit list of law enforcement </a:t>
            </a:r>
            <a:r>
              <a:rPr lang="en-US" sz="1600" dirty="0" smtClean="0">
                <a:solidFill>
                  <a:schemeClr val="tx2"/>
                </a:solidFill>
                <a:latin typeface="+mn-lt"/>
                <a:cs typeface="+mn-cs"/>
              </a:rPr>
              <a:t>monitoring</a:t>
            </a:r>
          </a:p>
          <a:p>
            <a:pPr marL="285750" indent="-285750">
              <a:buFont typeface="Arial" panose="020B0604020202020204" pitchFamily="34" charset="0"/>
              <a:buChar char="•"/>
            </a:pPr>
            <a:endParaRPr lang="en-US" sz="1600" dirty="0">
              <a:solidFill>
                <a:schemeClr val="tx2"/>
              </a:solidFill>
              <a:latin typeface="+mn-lt"/>
              <a:cs typeface="+mn-cs"/>
            </a:endParaRPr>
          </a:p>
          <a:p>
            <a:pPr marL="285750" indent="-285750">
              <a:buFont typeface="Arial" panose="020B0604020202020204" pitchFamily="34" charset="0"/>
              <a:buChar char="•"/>
            </a:pPr>
            <a:r>
              <a:rPr lang="en-US" sz="1600" dirty="0">
                <a:solidFill>
                  <a:schemeClr val="tx2"/>
                </a:solidFill>
                <a:latin typeface="+mn-lt"/>
                <a:cs typeface="+mn-cs"/>
              </a:rPr>
              <a:t>Implementation of Used/Scrap tire management program with Zero Tolerance </a:t>
            </a:r>
            <a:r>
              <a:rPr lang="en-US" sz="1600" dirty="0" smtClean="0">
                <a:solidFill>
                  <a:schemeClr val="tx2"/>
                </a:solidFill>
                <a:latin typeface="+mn-lt"/>
                <a:cs typeface="+mn-cs"/>
              </a:rPr>
              <a:t>standard</a:t>
            </a:r>
          </a:p>
          <a:p>
            <a:pPr marL="285750" indent="-285750">
              <a:buFont typeface="Arial" panose="020B0604020202020204" pitchFamily="34" charset="0"/>
              <a:buChar char="•"/>
            </a:pPr>
            <a:endParaRPr lang="en-US" sz="1600" dirty="0">
              <a:solidFill>
                <a:schemeClr val="tx2"/>
              </a:solidFill>
              <a:latin typeface="+mn-lt"/>
              <a:cs typeface="+mn-cs"/>
            </a:endParaRPr>
          </a:p>
          <a:p>
            <a:pPr marL="285750" indent="-285750">
              <a:buFont typeface="Arial" panose="020B0604020202020204" pitchFamily="34" charset="0"/>
              <a:buChar char="•"/>
            </a:pPr>
            <a:r>
              <a:rPr lang="en-US" sz="1600" dirty="0">
                <a:solidFill>
                  <a:schemeClr val="tx2"/>
                </a:solidFill>
                <a:latin typeface="+mn-lt"/>
                <a:cs typeface="+mn-cs"/>
              </a:rPr>
              <a:t>HHS, DON, PWE have also increased public education and enforcement efforts to leverage the city’s </a:t>
            </a:r>
            <a:r>
              <a:rPr lang="en-US" sz="1600" dirty="0" smtClean="0">
                <a:solidFill>
                  <a:schemeClr val="tx2"/>
                </a:solidFill>
                <a:latin typeface="+mn-lt"/>
                <a:cs typeface="+mn-cs"/>
              </a:rPr>
              <a:t>preparations</a:t>
            </a:r>
          </a:p>
          <a:p>
            <a:pPr marL="285750" indent="-285750">
              <a:buFont typeface="Arial" panose="020B0604020202020204" pitchFamily="34" charset="0"/>
              <a:buChar char="•"/>
            </a:pPr>
            <a:endParaRPr lang="en-US" sz="1600" dirty="0">
              <a:solidFill>
                <a:schemeClr val="tx2"/>
              </a:solidFill>
              <a:latin typeface="+mn-lt"/>
              <a:cs typeface="+mn-cs"/>
            </a:endParaRPr>
          </a:p>
          <a:p>
            <a:pPr marL="285750" indent="-285750">
              <a:buFont typeface="Arial" panose="020B0604020202020204" pitchFamily="34" charset="0"/>
              <a:buChar char="•"/>
            </a:pPr>
            <a:r>
              <a:rPr lang="en-US" sz="1600" dirty="0">
                <a:solidFill>
                  <a:schemeClr val="tx2"/>
                </a:solidFill>
                <a:latin typeface="+mn-lt"/>
                <a:cs typeface="+mn-cs"/>
              </a:rPr>
              <a:t>Retrain Inspectors on the use of the 311 </a:t>
            </a:r>
            <a:r>
              <a:rPr lang="en-US" sz="1600" dirty="0" smtClean="0">
                <a:solidFill>
                  <a:schemeClr val="tx2"/>
                </a:solidFill>
                <a:latin typeface="+mn-lt"/>
                <a:cs typeface="+mn-cs"/>
              </a:rPr>
              <a:t>App</a:t>
            </a:r>
          </a:p>
          <a:p>
            <a:pPr marL="285750" indent="-285750">
              <a:buFont typeface="Arial" panose="020B0604020202020204" pitchFamily="34" charset="0"/>
              <a:buChar char="•"/>
            </a:pPr>
            <a:endParaRPr lang="en-US" sz="1600" dirty="0">
              <a:solidFill>
                <a:schemeClr val="tx2"/>
              </a:solidFill>
              <a:latin typeface="+mn-lt"/>
              <a:cs typeface="+mn-cs"/>
            </a:endParaRPr>
          </a:p>
          <a:p>
            <a:pPr marL="285750" indent="-285750">
              <a:buFont typeface="Arial" panose="020B0604020202020204" pitchFamily="34" charset="0"/>
              <a:buChar char="•"/>
            </a:pPr>
            <a:r>
              <a:rPr lang="en-US" sz="1600" dirty="0">
                <a:solidFill>
                  <a:schemeClr val="tx2"/>
                </a:solidFill>
                <a:latin typeface="+mn-lt"/>
                <a:cs typeface="+mn-cs"/>
              </a:rPr>
              <a:t>Created new illegal dumping report to 311 App to generate Service Requests (SRs) for Zika Abatement</a:t>
            </a:r>
          </a:p>
          <a:p>
            <a:pPr marL="285750" indent="-285750">
              <a:buFont typeface="Arial" panose="020B0604020202020204" pitchFamily="34" charset="0"/>
              <a:buChar char="•"/>
            </a:pPr>
            <a:endParaRPr lang="en-US" sz="1600" dirty="0">
              <a:solidFill>
                <a:schemeClr val="tx2"/>
              </a:solidFill>
              <a:latin typeface="+mn-lt"/>
              <a:cs typeface="+mn-cs"/>
            </a:endParaRPr>
          </a:p>
        </p:txBody>
      </p:sp>
      <p:sp>
        <p:nvSpPr>
          <p:cNvPr id="9" name="Title 1"/>
          <p:cNvSpPr txBox="1">
            <a:spLocks/>
          </p:cNvSpPr>
          <p:nvPr/>
        </p:nvSpPr>
        <p:spPr>
          <a:xfrm>
            <a:off x="0" y="228600"/>
            <a:ext cx="9144000"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spcAft>
                <a:spcPts val="0"/>
              </a:spcAft>
              <a:defRPr/>
            </a:pPr>
            <a:r>
              <a:rPr lang="en-US" dirty="0" smtClean="0">
                <a:latin typeface="Arial" panose="020B0604020202020204" pitchFamily="34" charset="0"/>
                <a:cs typeface="Arial" panose="020B0604020202020204" pitchFamily="34" charset="0"/>
              </a:rPr>
              <a:t>What Are </a:t>
            </a:r>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e Doing?</a:t>
            </a:r>
            <a:endParaRPr lang="en-US" dirty="0">
              <a:latin typeface="Arial" panose="020B0604020202020204" pitchFamily="34" charset="0"/>
              <a:cs typeface="Arial" panose="020B0604020202020204" pitchFamily="34" charset="0"/>
            </a:endParaRPr>
          </a:p>
        </p:txBody>
      </p:sp>
      <p:pic>
        <p:nvPicPr>
          <p:cNvPr id="12" name="Picture 2" descr="http://www.houstontx.gov/solidwaste/images/SWMD_LOGO.gif"/>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2" y="15240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03247" y="914400"/>
            <a:ext cx="1249060" cy="230832"/>
          </a:xfrm>
          <a:prstGeom prst="rect">
            <a:avLst/>
          </a:prstGeom>
          <a:noFill/>
        </p:spPr>
        <p:txBody>
          <a:bodyPr wrap="none" rtlCol="0">
            <a:spAutoFit/>
          </a:bodyPr>
          <a:lstStyle/>
          <a:p>
            <a:pPr algn="ctr"/>
            <a:r>
              <a:rPr lang="en-US" sz="900" dirty="0" smtClean="0">
                <a:latin typeface="+mn-lt"/>
              </a:rPr>
              <a:t>Harry Hayes, Director</a:t>
            </a:r>
            <a:endParaRPr lang="en-US" sz="900" dirty="0">
              <a:latin typeface="+mn-lt"/>
            </a:endParaRPr>
          </a:p>
        </p:txBody>
      </p:sp>
      <p:sp>
        <p:nvSpPr>
          <p:cNvPr id="14" name="TextBox 13"/>
          <p:cNvSpPr txBox="1"/>
          <p:nvPr/>
        </p:nvSpPr>
        <p:spPr>
          <a:xfrm>
            <a:off x="7772195" y="914400"/>
            <a:ext cx="1327608" cy="230832"/>
          </a:xfrm>
          <a:prstGeom prst="rect">
            <a:avLst/>
          </a:prstGeom>
          <a:noFill/>
        </p:spPr>
        <p:txBody>
          <a:bodyPr wrap="none" rtlCol="0">
            <a:spAutoFit/>
          </a:bodyPr>
          <a:lstStyle/>
          <a:p>
            <a:pPr algn="ctr"/>
            <a:r>
              <a:rPr lang="en-US" sz="900" dirty="0" smtClean="0">
                <a:latin typeface="+mn-lt"/>
              </a:rPr>
              <a:t>Sylvester Turner, Mayor</a:t>
            </a:r>
            <a:endParaRPr lang="en-US" sz="900" dirty="0">
              <a:latin typeface="+mn-lt"/>
            </a:endParaRPr>
          </a:p>
        </p:txBody>
      </p:sp>
      <p:pic>
        <p:nvPicPr>
          <p:cNvPr id="15" name="Picture 2" descr="http://minimurals.org/wp-content/uploads/2015/06/city-of-houston-logo-3.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15240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6407288"/>
            <a:ext cx="374512" cy="374512"/>
          </a:xfrm>
          <a:prstGeom prst="rect">
            <a:avLst/>
          </a:prstGeom>
        </p:spPr>
      </p:pic>
      <p:sp>
        <p:nvSpPr>
          <p:cNvPr id="17" name="TextBox 16"/>
          <p:cNvSpPr txBox="1"/>
          <p:nvPr/>
        </p:nvSpPr>
        <p:spPr>
          <a:xfrm>
            <a:off x="1295400" y="6479128"/>
            <a:ext cx="1518364" cy="230832"/>
          </a:xfrm>
          <a:prstGeom prst="rect">
            <a:avLst/>
          </a:prstGeom>
          <a:noFill/>
        </p:spPr>
        <p:txBody>
          <a:bodyPr wrap="none" rtlCol="0">
            <a:spAutoFit/>
          </a:bodyPr>
          <a:lstStyle/>
          <a:p>
            <a:r>
              <a:rPr lang="en-US" sz="900" b="1" dirty="0"/>
              <a:t>ZIKA </a:t>
            </a:r>
            <a:r>
              <a:rPr lang="en-US" sz="900" dirty="0"/>
              <a:t>Abatement </a:t>
            </a:r>
            <a:r>
              <a:rPr lang="en-US" sz="900" dirty="0" smtClean="0"/>
              <a:t>Program</a:t>
            </a:r>
            <a:endParaRPr lang="en-US" sz="900" dirty="0"/>
          </a:p>
        </p:txBody>
      </p:sp>
      <p:sp>
        <p:nvSpPr>
          <p:cNvPr id="18" name="Date Placeholder 8"/>
          <p:cNvSpPr>
            <a:spLocks noGrp="1"/>
          </p:cNvSpPr>
          <p:nvPr>
            <p:ph type="dt" sz="half" idx="10"/>
          </p:nvPr>
        </p:nvSpPr>
        <p:spPr>
          <a:xfrm>
            <a:off x="7239000" y="6356350"/>
            <a:ext cx="1447800" cy="365760"/>
          </a:xfrm>
        </p:spPr>
        <p:txBody>
          <a:bodyPr/>
          <a:lstStyle/>
          <a:p>
            <a:pPr algn="r"/>
            <a:r>
              <a:rPr lang="en-US" dirty="0" smtClean="0">
                <a:latin typeface="+mn-lt"/>
              </a:rPr>
              <a:t>June </a:t>
            </a:r>
            <a:r>
              <a:rPr lang="en-US" dirty="0" smtClean="0"/>
              <a:t>16, </a:t>
            </a:r>
            <a:r>
              <a:rPr lang="en-US" dirty="0" smtClean="0">
                <a:latin typeface="+mn-lt"/>
              </a:rPr>
              <a:t>2016</a:t>
            </a:r>
            <a:endParaRPr lang="en-US" dirty="0">
              <a:latin typeface="+mn-lt"/>
            </a:endParaRPr>
          </a:p>
        </p:txBody>
      </p:sp>
      <p:sp>
        <p:nvSpPr>
          <p:cNvPr id="21" name="Slide Number Placeholder 2"/>
          <p:cNvSpPr>
            <a:spLocks noGrp="1"/>
          </p:cNvSpPr>
          <p:nvPr>
            <p:ph type="sldNum" sz="quarter" idx="12"/>
          </p:nvPr>
        </p:nvSpPr>
        <p:spPr>
          <a:xfrm>
            <a:off x="612648" y="6477000"/>
            <a:ext cx="1981200" cy="365760"/>
          </a:xfrm>
        </p:spPr>
        <p:txBody>
          <a:bodyPr>
            <a:normAutofit/>
          </a:bodyPr>
          <a:lstStyle/>
          <a:p>
            <a:pPr>
              <a:defRPr/>
            </a:pPr>
            <a:fld id="{0C5F671F-620A-4C50-A4B8-E74ED5AFECA6}" type="slidenum">
              <a:rPr lang="en-US" smtClean="0">
                <a:latin typeface="+mn-lt"/>
              </a:rPr>
              <a:pPr>
                <a:defRPr/>
              </a:pPr>
              <a:t>9</a:t>
            </a:fld>
            <a:endParaRPr lang="en-US" dirty="0">
              <a:latin typeface="+mn-lt"/>
            </a:endParaRPr>
          </a:p>
        </p:txBody>
      </p:sp>
    </p:spTree>
    <p:extLst>
      <p:ext uri="{BB962C8B-B14F-4D97-AF65-F5344CB8AC3E}">
        <p14:creationId xmlns:p14="http://schemas.microsoft.com/office/powerpoint/2010/main" val="189888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35520</TotalTime>
  <Words>868</Words>
  <Application>Microsoft Office PowerPoint</Application>
  <PresentationFormat>On-screen Show (4:3)</PresentationFormat>
  <Paragraphs>184</Paragraphs>
  <Slides>15</Slides>
  <Notes>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Origin</vt:lpstr>
      <vt:lpstr>Custom Design</vt:lpstr>
      <vt:lpstr>PowerPoint Presentation</vt:lpstr>
      <vt:lpstr>Presentation Overview</vt:lpstr>
      <vt:lpstr>What has happened?</vt:lpstr>
      <vt:lpstr>PowerPoint Presentation</vt:lpstr>
      <vt:lpstr>ZIKA History</vt:lpstr>
      <vt:lpstr>South to North America Spread</vt:lpstr>
      <vt:lpstr>U.S. Outbreak Risk</vt:lpstr>
      <vt:lpstr>PowerPoint Presentation</vt:lpstr>
      <vt:lpstr>PowerPoint Presentation</vt:lpstr>
      <vt:lpstr>ZIKA Abatement Efforts</vt:lpstr>
      <vt:lpstr>ZIKA Abatement Efforts</vt:lpstr>
      <vt:lpstr>ZIKA Abatement – Scrap Tire Program</vt:lpstr>
      <vt:lpstr>ZIKA Abatement – Scrap Tire Program</vt:lpstr>
      <vt:lpstr>ZIKA Abatement Efforts</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 W. Ayres</dc:creator>
  <cp:lastModifiedBy>Fernandez, Abelardo - SWD</cp:lastModifiedBy>
  <cp:revision>649</cp:revision>
  <cp:lastPrinted>2016-06-16T14:29:46Z</cp:lastPrinted>
  <dcterms:created xsi:type="dcterms:W3CDTF">2011-02-28T23:46:13Z</dcterms:created>
  <dcterms:modified xsi:type="dcterms:W3CDTF">2016-06-16T14:30:15Z</dcterms:modified>
</cp:coreProperties>
</file>