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58" r:id="rId5"/>
    <p:sldId id="260" r:id="rId6"/>
    <p:sldId id="262" r:id="rId7"/>
    <p:sldId id="261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3576" autoAdjust="0"/>
  </p:normalViewPr>
  <p:slideViewPr>
    <p:cSldViewPr snapToGrid="0">
      <p:cViewPr varScale="1">
        <p:scale>
          <a:sx n="105" d="100"/>
          <a:sy n="105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25017-BD7B-4C82-A2B0-BCEE8069462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C8113-AAF8-4604-863A-BAF723C3F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40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06AE7-5897-4180-8E1F-4B6EBCAE609A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HPD db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659B-8832-474D-8A00-8D3A57F8A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66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3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for September 2019</a:t>
            </a:r>
          </a:p>
          <a:p>
            <a:endParaRPr lang="en-US" dirty="0"/>
          </a:p>
          <a:p>
            <a:r>
              <a:rPr lang="en-US" dirty="0"/>
              <a:t>10 Murder</a:t>
            </a:r>
            <a:r>
              <a:rPr lang="en-US" baseline="0" dirty="0"/>
              <a:t> incidents for 2019……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1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0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HPD db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A0659B-8832-474D-8A00-8D3A57F8A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9CD5-8AC1-439D-A6C4-FF7433A61D8B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B56C-7259-486D-8F25-E6A32F904AFB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3D7C-B427-41D3-ACCA-B4CDE3EE9E8A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7432-31EA-420F-874B-CF7CEA5DCD8D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81B1-0395-4FBB-8384-4205C1F248F0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238D-AE9A-4C34-9070-862D0582798A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5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F0C4-A685-4418-88A2-8AD612A2CE26}" type="datetime1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7D2E-4223-4376-8AB2-9E7599BEF624}" type="datetime1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6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6B1A-2E0A-49AC-943B-015E242C035A}" type="datetime1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796C-6084-4EE0-85B8-B77F7C42FCCB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A44B-3809-4B22-B37B-F3AB8ABCA10B}" type="datetime1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C564-7158-4D81-AEA7-BEE40FCF3016}" type="datetime1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7DA0-A635-40DA-8FEA-B2605CEAE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1767" y="2488758"/>
            <a:ext cx="7108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doni MT" panose="02070603080606020203" pitchFamily="18" charset="0"/>
              </a:rPr>
              <a:t>Cmdr. Matthew May</a:t>
            </a:r>
          </a:p>
          <a:p>
            <a:pPr algn="ctr"/>
            <a:endParaRPr lang="en-US" sz="3200" dirty="0">
              <a:latin typeface="Bodoni MT" panose="02070603080606020203" pitchFamily="18" charset="0"/>
            </a:endParaRPr>
          </a:p>
          <a:p>
            <a:pPr algn="ctr"/>
            <a:r>
              <a:rPr lang="en-US" sz="3200" dirty="0">
                <a:latin typeface="Bodoni MT" panose="02070603080606020203" pitchFamily="18" charset="0"/>
              </a:rPr>
              <a:t>Sgt. Lozano / SPO. R. Buitron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"/>
            <a:ext cx="142875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412" y="7824"/>
            <a:ext cx="1426588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658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5864225" y="6197600"/>
            <a:ext cx="41783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305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Non-Violent Crime Map 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539" y="2321589"/>
            <a:ext cx="204511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TMV Incidents  </a:t>
            </a:r>
          </a:p>
          <a:p>
            <a:endParaRPr lang="en-US" sz="1200" b="1" dirty="0"/>
          </a:p>
          <a:p>
            <a:r>
              <a:rPr lang="en-US" sz="1200" b="1" dirty="0"/>
              <a:t>BMV Incidents </a:t>
            </a:r>
          </a:p>
          <a:p>
            <a:endParaRPr lang="en-US" sz="1200" dirty="0"/>
          </a:p>
        </p:txBody>
      </p:sp>
      <p:sp>
        <p:nvSpPr>
          <p:cNvPr id="11" name="Isosceles Triangle 10"/>
          <p:cNvSpPr/>
          <p:nvPr/>
        </p:nvSpPr>
        <p:spPr>
          <a:xfrm>
            <a:off x="1765189" y="2418735"/>
            <a:ext cx="308224" cy="21631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18669" y="2778810"/>
            <a:ext cx="201263" cy="215681"/>
          </a:xfrm>
          <a:prstGeom prst="rect">
            <a:avLst/>
          </a:prstGeom>
          <a:solidFill>
            <a:srgbClr val="CA66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88" y="873237"/>
            <a:ext cx="6858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9821" y="5297580"/>
            <a:ext cx="6973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Year to Date Stats: Part 1 Three Year Trend </a:t>
            </a:r>
          </a:p>
          <a:p>
            <a:pPr algn="ctr"/>
            <a:r>
              <a:rPr lang="en-US" sz="1400" dirty="0"/>
              <a:t>September recorded 467 incidents an increase of 2 incidents from previous month or 0.43%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1865451"/>
            <a:ext cx="6217920" cy="3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47691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Part 1 Crime Year to Date</a:t>
            </a:r>
          </a:p>
          <a:p>
            <a:pPr algn="ctr"/>
            <a:r>
              <a:rPr lang="en-US" sz="1400" dirty="0"/>
              <a:t>January 1 to September 30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38" y="1862621"/>
            <a:ext cx="5056524" cy="28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6590" y="5420119"/>
            <a:ext cx="3497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Part 1 Crime Monthly Change</a:t>
            </a:r>
          </a:p>
          <a:p>
            <a:pPr algn="ctr"/>
            <a:r>
              <a:rPr lang="en-US" sz="1400" dirty="0"/>
              <a:t>* Current Month Comparison to 6</a:t>
            </a:r>
            <a:r>
              <a:rPr lang="en-US" sz="1400" baseline="30000" dirty="0"/>
              <a:t>th</a:t>
            </a:r>
            <a:r>
              <a:rPr lang="en-US" sz="1400" dirty="0"/>
              <a:t>.  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9011" y="1962553"/>
            <a:ext cx="455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Crime with an Increase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16468"/>
              </p:ext>
            </p:extLst>
          </p:nvPr>
        </p:nvGraphicFramePr>
        <p:xfrm>
          <a:off x="2980957" y="2331885"/>
          <a:ext cx="6228443" cy="2898324"/>
        </p:xfrm>
        <a:graphic>
          <a:graphicData uri="http://schemas.openxmlformats.org/drawingml/2006/table">
            <a:tbl>
              <a:tblPr/>
              <a:tblGrid>
                <a:gridCol w="1940238">
                  <a:extLst>
                    <a:ext uri="{9D8B030D-6E8A-4147-A177-3AD203B41FA5}">
                      <a16:colId xmlns:a16="http://schemas.microsoft.com/office/drawing/2014/main" val="648966189"/>
                    </a:ext>
                  </a:extLst>
                </a:gridCol>
                <a:gridCol w="309313">
                  <a:extLst>
                    <a:ext uri="{9D8B030D-6E8A-4147-A177-3AD203B41FA5}">
                      <a16:colId xmlns:a16="http://schemas.microsoft.com/office/drawing/2014/main" val="2554472148"/>
                    </a:ext>
                  </a:extLst>
                </a:gridCol>
                <a:gridCol w="309313">
                  <a:extLst>
                    <a:ext uri="{9D8B030D-6E8A-4147-A177-3AD203B41FA5}">
                      <a16:colId xmlns:a16="http://schemas.microsoft.com/office/drawing/2014/main" val="2821549288"/>
                    </a:ext>
                  </a:extLst>
                </a:gridCol>
                <a:gridCol w="731104">
                  <a:extLst>
                    <a:ext uri="{9D8B030D-6E8A-4147-A177-3AD203B41FA5}">
                      <a16:colId xmlns:a16="http://schemas.microsoft.com/office/drawing/2014/main" val="1222898363"/>
                    </a:ext>
                  </a:extLst>
                </a:gridCol>
                <a:gridCol w="309313">
                  <a:extLst>
                    <a:ext uri="{9D8B030D-6E8A-4147-A177-3AD203B41FA5}">
                      <a16:colId xmlns:a16="http://schemas.microsoft.com/office/drawing/2014/main" val="3009286694"/>
                    </a:ext>
                  </a:extLst>
                </a:gridCol>
                <a:gridCol w="323373">
                  <a:extLst>
                    <a:ext uri="{9D8B030D-6E8A-4147-A177-3AD203B41FA5}">
                      <a16:colId xmlns:a16="http://schemas.microsoft.com/office/drawing/2014/main" val="514270949"/>
                    </a:ext>
                  </a:extLst>
                </a:gridCol>
                <a:gridCol w="731104">
                  <a:extLst>
                    <a:ext uri="{9D8B030D-6E8A-4147-A177-3AD203B41FA5}">
                      <a16:colId xmlns:a16="http://schemas.microsoft.com/office/drawing/2014/main" val="3670098941"/>
                    </a:ext>
                  </a:extLst>
                </a:gridCol>
                <a:gridCol w="407731">
                  <a:extLst>
                    <a:ext uri="{9D8B030D-6E8A-4147-A177-3AD203B41FA5}">
                      <a16:colId xmlns:a16="http://schemas.microsoft.com/office/drawing/2014/main" val="1074080520"/>
                    </a:ext>
                  </a:extLst>
                </a:gridCol>
                <a:gridCol w="435850">
                  <a:extLst>
                    <a:ext uri="{9D8B030D-6E8A-4147-A177-3AD203B41FA5}">
                      <a16:colId xmlns:a16="http://schemas.microsoft.com/office/drawing/2014/main" val="3957824843"/>
                    </a:ext>
                  </a:extLst>
                </a:gridCol>
                <a:gridCol w="731104">
                  <a:extLst>
                    <a:ext uri="{9D8B030D-6E8A-4147-A177-3AD203B41FA5}">
                      <a16:colId xmlns:a16="http://schemas.microsoft.com/office/drawing/2014/main" val="2113230289"/>
                    </a:ext>
                  </a:extLst>
                </a:gridCol>
              </a:tblGrid>
              <a:tr h="222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Offense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Change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01580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056303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 (RAPE)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00257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88663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Aggravated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739229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Violent Crime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7257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Habitation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81913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Building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779983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Burglary Motor Vehicle (BMV)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45684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Theft (Except BMV and Auto)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33757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Theft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-55.60%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85215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Violent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017413"/>
                  </a:ext>
                </a:extLst>
              </a:tr>
              <a:tr h="222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Part-1 Crime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553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40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5864225" y="6197600"/>
            <a:ext cx="41783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041850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	98 Violent Crime were recorded with 38 incidents involving a Firearm. Two Murder incidents and Six Sexual Assaults were recorded all FV related. A total of 38 incidents involving a Firearm. The Premise Apartment Complex recorded the highest incidents for Violent Crime.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399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Violent Crime Details: Sept. 1 - 30, 2019 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07096" y="4965021"/>
            <a:ext cx="2397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Violent Crime by Weapon Type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1830" y="6059100"/>
            <a:ext cx="2610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Violent Crime by Premise Type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94439"/>
              </p:ext>
            </p:extLst>
          </p:nvPr>
        </p:nvGraphicFramePr>
        <p:xfrm>
          <a:off x="887579" y="2846507"/>
          <a:ext cx="4838700" cy="310896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411704584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46401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58328384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907896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7975314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31688952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59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 Complex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3997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 or Night Club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42618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Church/Synagogue/Temple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34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Parking Lot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608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Department or Discount 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25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Highway/Road/Street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3594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Grocery Store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7080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 or Motel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3831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Illicit Massage Parlor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7075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Lake/Pond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975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68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Pawn, Resale Shop, or Fle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55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77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9597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Station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78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55846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702705"/>
              </p:ext>
            </p:extLst>
          </p:nvPr>
        </p:nvGraphicFramePr>
        <p:xfrm>
          <a:off x="6695901" y="3620188"/>
          <a:ext cx="4419600" cy="1280160"/>
        </p:xfrm>
        <a:graphic>
          <a:graphicData uri="http://schemas.openxmlformats.org/drawingml/2006/table">
            <a:tbl>
              <a:tblPr/>
              <a:tblGrid>
                <a:gridCol w="1333500">
                  <a:extLst>
                    <a:ext uri="{9D8B030D-6E8A-4147-A177-3AD203B41FA5}">
                      <a16:colId xmlns:a16="http://schemas.microsoft.com/office/drawing/2014/main" val="37207503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13024963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8706248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571822114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397049829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79377372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 Assault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Murder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Sexual Assault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Robbery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38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0213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Knife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385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Weapon/Means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8033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Strong 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03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46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14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8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658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5864225" y="6197600"/>
            <a:ext cx="41783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305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Crime Map 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458" y="2408903"/>
            <a:ext cx="17796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Violent Crime </a:t>
            </a:r>
          </a:p>
          <a:p>
            <a:endParaRPr lang="en-US" sz="1200" dirty="0"/>
          </a:p>
          <a:p>
            <a:r>
              <a:rPr lang="en-US" sz="1200" dirty="0"/>
              <a:t>Non-Violent Crime </a:t>
            </a:r>
          </a:p>
        </p:txBody>
      </p:sp>
      <p:sp>
        <p:nvSpPr>
          <p:cNvPr id="9" name="Oval 8"/>
          <p:cNvSpPr/>
          <p:nvPr/>
        </p:nvSpPr>
        <p:spPr>
          <a:xfrm>
            <a:off x="1765189" y="2506718"/>
            <a:ext cx="191430" cy="1971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65189" y="2780722"/>
            <a:ext cx="191430" cy="19715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48003"/>
            <a:ext cx="6858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0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3626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Violent Crime Details: Sept. 1 – 30, 2019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" y="2022460"/>
            <a:ext cx="11948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Robbery </a:t>
            </a:r>
          </a:p>
          <a:p>
            <a:r>
              <a:rPr lang="en-US" sz="1400" dirty="0"/>
              <a:t>	September recorded 32 Robberies with 13 involving a Firearm. Apartment Complex recorded the most incidents. </a:t>
            </a:r>
          </a:p>
        </p:txBody>
      </p:sp>
      <p:sp>
        <p:nvSpPr>
          <p:cNvPr id="18" name="Control 4"/>
          <p:cNvSpPr>
            <a:spLocks noChangeArrowheads="1" noChangeShapeType="1"/>
          </p:cNvSpPr>
          <p:nvPr/>
        </p:nvSpPr>
        <p:spPr bwMode="auto">
          <a:xfrm>
            <a:off x="1351170" y="6201631"/>
            <a:ext cx="3683000" cy="16843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41301" y="5634372"/>
            <a:ext cx="1309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Robbery Incidents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95386"/>
              </p:ext>
            </p:extLst>
          </p:nvPr>
        </p:nvGraphicFramePr>
        <p:xfrm>
          <a:off x="4944397" y="2855681"/>
          <a:ext cx="2303203" cy="2732015"/>
        </p:xfrm>
        <a:graphic>
          <a:graphicData uri="http://schemas.openxmlformats.org/drawingml/2006/table">
            <a:tbl>
              <a:tblPr/>
              <a:tblGrid>
                <a:gridCol w="1842562">
                  <a:extLst>
                    <a:ext uri="{9D8B030D-6E8A-4147-A177-3AD203B41FA5}">
                      <a16:colId xmlns:a16="http://schemas.microsoft.com/office/drawing/2014/main" val="1175146387"/>
                    </a:ext>
                  </a:extLst>
                </a:gridCol>
                <a:gridCol w="460641">
                  <a:extLst>
                    <a:ext uri="{9D8B030D-6E8A-4147-A177-3AD203B41FA5}">
                      <a16:colId xmlns:a16="http://schemas.microsoft.com/office/drawing/2014/main" val="980606610"/>
                    </a:ext>
                  </a:extLst>
                </a:gridCol>
              </a:tblGrid>
              <a:tr h="210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Premsie Type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803067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50856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 or Night Club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23995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102347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Depart/Discount Store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6246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Highway/Road/Street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3725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Grocery Store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049322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Hotel/Motel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71851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Illicit Massage Parlor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17423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Pawn/Resale Shop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53076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477411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Station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55989"/>
                  </a:ext>
                </a:extLst>
              </a:tr>
              <a:tr h="2101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64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6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78658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5864225" y="6197600"/>
            <a:ext cx="41783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3053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Violent Crime Map 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8539" y="2321589"/>
            <a:ext cx="238215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/>
              <a:t>Robbery Incidents: </a:t>
            </a:r>
          </a:p>
          <a:p>
            <a:r>
              <a:rPr lang="en-US" sz="1200" dirty="0"/>
              <a:t>18 incidents recorded with 9 incidents involving a Firearm </a:t>
            </a:r>
          </a:p>
          <a:p>
            <a:endParaRPr lang="en-US" sz="1200" dirty="0"/>
          </a:p>
          <a:p>
            <a:r>
              <a:rPr lang="en-US" sz="1200" dirty="0"/>
              <a:t>Robbery w/Firearm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Robbery 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Other Incidents w/Firearm </a:t>
            </a:r>
          </a:p>
          <a:p>
            <a:endParaRPr lang="en-US" sz="1200" dirty="0"/>
          </a:p>
        </p:txBody>
      </p:sp>
      <p:sp>
        <p:nvSpPr>
          <p:cNvPr id="7" name="5-Point Star 6"/>
          <p:cNvSpPr/>
          <p:nvPr/>
        </p:nvSpPr>
        <p:spPr>
          <a:xfrm>
            <a:off x="1987064" y="3043203"/>
            <a:ext cx="332509" cy="2992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10801" y="3124255"/>
            <a:ext cx="87285" cy="1246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983219" y="3571606"/>
            <a:ext cx="332509" cy="29925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10801" y="4205021"/>
            <a:ext cx="87285" cy="1246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88" y="886595"/>
            <a:ext cx="68580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7099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odoni MT" panose="02070603080606020203" pitchFamily="18" charset="0"/>
              </a:rPr>
              <a:t>Clear Lake Division </a:t>
            </a:r>
            <a:br>
              <a:rPr lang="en-US" sz="4800" dirty="0">
                <a:latin typeface="Bodoni MT" panose="02070603080606020203" pitchFamily="18" charset="0"/>
              </a:rPr>
            </a:br>
            <a:r>
              <a:rPr lang="en-US" sz="4800" dirty="0">
                <a:latin typeface="Bodoni MT" panose="02070603080606020203" pitchFamily="18" charset="0"/>
              </a:rPr>
              <a:t>Crime Stats</a:t>
            </a:r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57663" y="9113838"/>
            <a:ext cx="5816600" cy="24288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39" y="1628807"/>
            <a:ext cx="4022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Part 1 Non-Violent Crime Details: Sept. 1 – 30, 2019 </a:t>
            </a:r>
          </a:p>
        </p:txBody>
      </p:sp>
      <p:sp>
        <p:nvSpPr>
          <p:cNvPr id="12" name="Control 2"/>
          <p:cNvSpPr>
            <a:spLocks noChangeArrowheads="1" noChangeShapeType="1"/>
          </p:cNvSpPr>
          <p:nvPr/>
        </p:nvSpPr>
        <p:spPr bwMode="auto">
          <a:xfrm>
            <a:off x="2073413" y="7605015"/>
            <a:ext cx="1577975" cy="23812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rol 3"/>
          <p:cNvSpPr>
            <a:spLocks noChangeArrowheads="1" noChangeShapeType="1"/>
          </p:cNvSpPr>
          <p:nvPr/>
        </p:nvSpPr>
        <p:spPr bwMode="auto">
          <a:xfrm>
            <a:off x="13679351" y="8032750"/>
            <a:ext cx="1993900" cy="1125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rol 4"/>
          <p:cNvSpPr>
            <a:spLocks noChangeArrowheads="1" noChangeShapeType="1"/>
          </p:cNvSpPr>
          <p:nvPr/>
        </p:nvSpPr>
        <p:spPr bwMode="auto">
          <a:xfrm>
            <a:off x="1351170" y="6201631"/>
            <a:ext cx="3683000" cy="16843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2"/>
          <p:cNvSpPr>
            <a:spLocks noChangeArrowheads="1" noChangeShapeType="1"/>
          </p:cNvSpPr>
          <p:nvPr/>
        </p:nvSpPr>
        <p:spPr bwMode="auto">
          <a:xfrm>
            <a:off x="8688414" y="8424952"/>
            <a:ext cx="3973512" cy="21939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539" y="2033623"/>
            <a:ext cx="116070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Burglary of Motor Vehicle (BMV) and Theft from vehicle (TMV), 121 incidents recorded with the majority of the incident recorded in Apartment Complexes and  Strip Center Parking lots. </a:t>
            </a:r>
          </a:p>
          <a:p>
            <a:r>
              <a:rPr lang="en-US" sz="1400" dirty="0"/>
              <a:t>	</a:t>
            </a:r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4260851" y="6812445"/>
            <a:ext cx="3162300" cy="16843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Control 4"/>
          <p:cNvSpPr>
            <a:spLocks noChangeArrowheads="1" noChangeShapeType="1"/>
          </p:cNvSpPr>
          <p:nvPr/>
        </p:nvSpPr>
        <p:spPr bwMode="auto">
          <a:xfrm>
            <a:off x="1170295" y="11293951"/>
            <a:ext cx="6223000" cy="365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83971"/>
              </p:ext>
            </p:extLst>
          </p:nvPr>
        </p:nvGraphicFramePr>
        <p:xfrm>
          <a:off x="4987987" y="2630405"/>
          <a:ext cx="2108200" cy="36576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137213029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34857670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Premise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922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689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462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 or Night Club Parking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650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Church/Synagogue/Temple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96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Daycare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5552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Depart/Discount Store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71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Grocery Store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17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628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912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Hotel/Motel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523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Mall Parking Lot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6411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 and Recreation, Zoo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37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 Driveway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654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Restaurant Parking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4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Road/Street/Sidewalk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6285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 Station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695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Sporting Goods/Gun Shop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0855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Strip Business Center Parking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17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Theaters Parking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39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34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742</Words>
  <Application>Microsoft Office PowerPoint</Application>
  <PresentationFormat>Widescreen</PresentationFormat>
  <Paragraphs>407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Bodoni MT</vt:lpstr>
      <vt:lpstr>Calibri</vt:lpstr>
      <vt:lpstr>Calibri Light</vt:lpstr>
      <vt:lpstr>Office Theme</vt:lpstr>
      <vt:lpstr>Clear Lake Division  Crime Stats</vt:lpstr>
      <vt:lpstr>Clear Lake Division  Crime Stats</vt:lpstr>
      <vt:lpstr>Clear Lake Division  Crime Stats</vt:lpstr>
      <vt:lpstr>Clear Lake Division  Crime Stats</vt:lpstr>
      <vt:lpstr>Clear Lake Division  Crime Stats</vt:lpstr>
      <vt:lpstr>Clear Lake Division </vt:lpstr>
      <vt:lpstr>Clear Lake Division  Crime Stats</vt:lpstr>
      <vt:lpstr>Clear Lake Division </vt:lpstr>
      <vt:lpstr>Clear Lake Division  Crime Stats</vt:lpstr>
      <vt:lpstr>Clear Lake Division </vt:lpstr>
    </vt:vector>
  </TitlesOfParts>
  <Company>Houston Police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 Lake Division  Crime Stats</dc:title>
  <dc:creator>Perez, Raul</dc:creator>
  <cp:lastModifiedBy>Matt May</cp:lastModifiedBy>
  <cp:revision>130</cp:revision>
  <dcterms:created xsi:type="dcterms:W3CDTF">2019-07-08T19:04:07Z</dcterms:created>
  <dcterms:modified xsi:type="dcterms:W3CDTF">2019-10-07T20:37:42Z</dcterms:modified>
</cp:coreProperties>
</file>