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72" r:id="rId2"/>
    <p:sldId id="293" r:id="rId3"/>
    <p:sldId id="294" r:id="rId4"/>
    <p:sldId id="295" r:id="rId5"/>
    <p:sldId id="287" r:id="rId6"/>
    <p:sldId id="291" r:id="rId7"/>
    <p:sldId id="2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10/4/2019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688D5A"/>
            </a:gs>
            <a:gs pos="0">
              <a:schemeClr val="accent1">
                <a:lumMod val="3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Sylvan Rodriguez Park </a:t>
            </a:r>
            <a:br>
              <a:rPr lang="en-US" dirty="0"/>
            </a:br>
            <a:r>
              <a:rPr lang="en-US" dirty="0"/>
              <a:t>Habitat Restoration Project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59536" y="3251727"/>
            <a:ext cx="10472928" cy="1752600"/>
          </a:xfrm>
        </p:spPr>
        <p:txBody>
          <a:bodyPr/>
          <a:lstStyle/>
          <a:p>
            <a:r>
              <a:rPr lang="en-US" dirty="0"/>
              <a:t>Kelli Ondracek, Natural Resources Manager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6E81B6-EAB0-4CDE-B6C2-EEA040829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41" y="5241703"/>
            <a:ext cx="1501645" cy="8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Historic vs. Current Conditions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47088"/>
            <a:ext cx="4744278" cy="4389120"/>
          </a:xfrm>
        </p:spPr>
        <p:txBody>
          <a:bodyPr/>
          <a:lstStyle/>
          <a:p>
            <a:pPr marL="393192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E5C3B0C-487A-4376-92D6-50A99D916F69}"/>
              </a:ext>
            </a:extLst>
          </p:cNvPr>
          <p:cNvSpPr txBox="1">
            <a:spLocks/>
          </p:cNvSpPr>
          <p:nvPr/>
        </p:nvSpPr>
        <p:spPr>
          <a:xfrm>
            <a:off x="7365431" y="1883663"/>
            <a:ext cx="4744278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866B0B-7E69-46AF-8D51-D5C1D0084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378" y="5849480"/>
            <a:ext cx="1501645" cy="846607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ED07861-41DD-4AC5-B5CC-10C5BDCEA6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3" y="2081684"/>
            <a:ext cx="5400110" cy="4172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9B1D2-8718-4756-B5F5-C9B2269B9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46" y="2045908"/>
            <a:ext cx="5662895" cy="36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Restoration Phases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47088"/>
            <a:ext cx="4744278" cy="4389120"/>
          </a:xfrm>
        </p:spPr>
        <p:txBody>
          <a:bodyPr/>
          <a:lstStyle/>
          <a:p>
            <a:pPr marL="393192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E5C3B0C-487A-4376-92D6-50A99D916F69}"/>
              </a:ext>
            </a:extLst>
          </p:cNvPr>
          <p:cNvSpPr txBox="1">
            <a:spLocks/>
          </p:cNvSpPr>
          <p:nvPr/>
        </p:nvSpPr>
        <p:spPr>
          <a:xfrm>
            <a:off x="7283953" y="1906561"/>
            <a:ext cx="4744278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866B0B-7E69-46AF-8D51-D5C1D0084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378" y="5849480"/>
            <a:ext cx="1501645" cy="84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69DBF1-8493-4A79-A78F-3B9D73170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64" y="1847088"/>
            <a:ext cx="7239903" cy="46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F7A61-A868-476B-8A0C-5CD743275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" y="2107094"/>
            <a:ext cx="4956313" cy="3717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0BE95C-02BC-4D29-9600-3DEEACDA3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7" y="2107093"/>
            <a:ext cx="4956313" cy="3717235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CC1621C6-4B81-4D7C-8DC3-18B37FC2C5D9}"/>
              </a:ext>
            </a:extLst>
          </p:cNvPr>
          <p:cNvSpPr txBox="1">
            <a:spLocks/>
          </p:cNvSpPr>
          <p:nvPr/>
        </p:nvSpPr>
        <p:spPr>
          <a:xfrm>
            <a:off x="675860" y="96409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Restoration Process</a:t>
            </a:r>
          </a:p>
        </p:txBody>
      </p:sp>
    </p:spTree>
    <p:extLst>
      <p:ext uri="{BB962C8B-B14F-4D97-AF65-F5344CB8AC3E}">
        <p14:creationId xmlns:p14="http://schemas.microsoft.com/office/powerpoint/2010/main" val="3482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2179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Restoration Process – Native Species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71208"/>
            <a:ext cx="4744278" cy="4389120"/>
          </a:xfrm>
        </p:spPr>
        <p:txBody>
          <a:bodyPr>
            <a:normAutofit lnSpcReduction="10000"/>
          </a:bodyPr>
          <a:lstStyle/>
          <a:p>
            <a:pPr marL="393192" lvl="1" indent="0">
              <a:buNone/>
            </a:pPr>
            <a:endParaRPr lang="en-US" dirty="0"/>
          </a:p>
          <a:p>
            <a:r>
              <a:rPr lang="en-US" dirty="0"/>
              <a:t>Current Methods:</a:t>
            </a:r>
          </a:p>
          <a:p>
            <a:pPr lvl="1"/>
            <a:r>
              <a:rPr lang="en-US" dirty="0"/>
              <a:t>Native Plant Propagation Program (10,000 gallon pots per year)</a:t>
            </a:r>
          </a:p>
          <a:p>
            <a:pPr lvl="1"/>
            <a:r>
              <a:rPr lang="en-US" dirty="0"/>
              <a:t>Locally Collected Seed</a:t>
            </a:r>
          </a:p>
          <a:p>
            <a:pPr lvl="1"/>
            <a:r>
              <a:rPr lang="en-US" dirty="0"/>
              <a:t>Local Seed Suppliers</a:t>
            </a:r>
          </a:p>
          <a:p>
            <a:pPr lvl="1"/>
            <a:r>
              <a:rPr lang="en-US" dirty="0"/>
              <a:t>Soil amendments</a:t>
            </a:r>
          </a:p>
          <a:p>
            <a:pPr lvl="1"/>
            <a:r>
              <a:rPr lang="en-US" dirty="0"/>
              <a:t>Partnerships</a:t>
            </a:r>
          </a:p>
          <a:p>
            <a:pPr lvl="1"/>
            <a:r>
              <a:rPr lang="en-US" dirty="0"/>
              <a:t>Remnant Prairie Rescues</a:t>
            </a:r>
          </a:p>
          <a:p>
            <a:pPr lvl="1"/>
            <a:r>
              <a:rPr lang="en-US" dirty="0"/>
              <a:t>Community Planting Events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2A8376-9A6F-4EC0-AC32-84E398AB6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377" y="5812904"/>
            <a:ext cx="1501645" cy="846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9C4276-C6B1-44B7-BB5A-603A558D8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18" y="1857130"/>
            <a:ext cx="5274365" cy="39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4B6221-FCCC-40B8-AE85-F851653C80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06" y="2690191"/>
            <a:ext cx="5292426" cy="396932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0CF3C6F-0ADC-48CD-ADD8-C97CA1C29FF4}"/>
              </a:ext>
            </a:extLst>
          </p:cNvPr>
          <p:cNvSpPr txBox="1">
            <a:spLocks/>
          </p:cNvSpPr>
          <p:nvPr/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Additional Project Components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A5B8C43-E7DB-498E-A408-BA6E4EE6456D}"/>
              </a:ext>
            </a:extLst>
          </p:cNvPr>
          <p:cNvSpPr txBox="1">
            <a:spLocks/>
          </p:cNvSpPr>
          <p:nvPr/>
        </p:nvSpPr>
        <p:spPr>
          <a:xfrm>
            <a:off x="463826" y="1764792"/>
            <a:ext cx="10972800" cy="43891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Boardwalk Construction</a:t>
            </a:r>
          </a:p>
          <a:p>
            <a:endParaRPr lang="en-US" dirty="0"/>
          </a:p>
          <a:p>
            <a:r>
              <a:rPr lang="en-US" dirty="0"/>
              <a:t>Interpretive Signage</a:t>
            </a:r>
          </a:p>
          <a:p>
            <a:endParaRPr lang="en-US" dirty="0"/>
          </a:p>
          <a:p>
            <a:r>
              <a:rPr lang="en-US" dirty="0"/>
              <a:t>Monitoring:</a:t>
            </a:r>
          </a:p>
          <a:p>
            <a:pPr lvl="1"/>
            <a:r>
              <a:rPr lang="en-US" dirty="0"/>
              <a:t>Vegetation Surveys</a:t>
            </a:r>
          </a:p>
          <a:p>
            <a:pPr lvl="1"/>
            <a:r>
              <a:rPr lang="en-US" dirty="0"/>
              <a:t>Bird transects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A2AC01-18DB-4A09-A9E9-2796BE116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91" y="1765704"/>
            <a:ext cx="3170180" cy="3170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FAE5F7-6DB1-46A6-A56B-452B4E1D0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377" y="5812904"/>
            <a:ext cx="1501645" cy="8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F44C-A0AE-4E5E-BBA8-6C399944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28" y="5439893"/>
            <a:ext cx="110744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Kelli.Ondracek@houstontx.gov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73BFFA-E94E-4875-A35B-72E9F7B34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452" y="5839115"/>
            <a:ext cx="1501645" cy="846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EF97F-4939-4841-95F5-6B35CEEB59DD}"/>
              </a:ext>
            </a:extLst>
          </p:cNvPr>
          <p:cNvSpPr txBox="1"/>
          <p:nvPr/>
        </p:nvSpPr>
        <p:spPr>
          <a:xfrm>
            <a:off x="1161372" y="884800"/>
            <a:ext cx="10098156" cy="455509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455F51"/>
                </a:solidFill>
                <a:latin typeface="Century Gothic" panose="020B0502020202020204"/>
                <a:ea typeface="+mj-ea"/>
                <a:cs typeface="+mj-cs"/>
              </a:rPr>
              <a:t>Planting Events:</a:t>
            </a:r>
          </a:p>
          <a:p>
            <a:r>
              <a:rPr lang="en-US" sz="4000" dirty="0">
                <a:solidFill>
                  <a:srgbClr val="455F51"/>
                </a:solidFill>
                <a:latin typeface="Century Gothic" panose="020B0502020202020204"/>
                <a:ea typeface="+mj-ea"/>
                <a:cs typeface="+mj-cs"/>
              </a:rPr>
              <a:t>Saturday, November 16- 9am to 12pm</a:t>
            </a:r>
          </a:p>
          <a:p>
            <a:r>
              <a:rPr lang="en-US" sz="4000" dirty="0">
                <a:solidFill>
                  <a:srgbClr val="455F51"/>
                </a:solidFill>
                <a:latin typeface="Century Gothic" panose="020B0502020202020204"/>
                <a:ea typeface="+mj-ea"/>
                <a:cs typeface="+mj-cs"/>
              </a:rPr>
              <a:t>Friday, December 6- 9am to 12pm</a:t>
            </a:r>
          </a:p>
          <a:p>
            <a:endParaRPr lang="en-US" sz="4000" dirty="0">
              <a:solidFill>
                <a:srgbClr val="455F51"/>
              </a:solidFill>
              <a:latin typeface="Century Gothic" panose="020B0502020202020204"/>
              <a:ea typeface="+mj-ea"/>
              <a:cs typeface="+mj-cs"/>
            </a:endParaRPr>
          </a:p>
          <a:p>
            <a:r>
              <a:rPr lang="en-US" sz="4000" dirty="0">
                <a:solidFill>
                  <a:srgbClr val="455F51"/>
                </a:solidFill>
                <a:latin typeface="Century Gothic" panose="020B0502020202020204"/>
                <a:ea typeface="+mj-ea"/>
                <a:cs typeface="+mj-cs"/>
              </a:rPr>
              <a:t>Monthly Workdays TBD</a:t>
            </a:r>
          </a:p>
          <a:p>
            <a:endParaRPr lang="en-US" sz="4000" dirty="0">
              <a:solidFill>
                <a:srgbClr val="455F51"/>
              </a:solidFill>
              <a:latin typeface="Century Gothic" panose="020B0502020202020204"/>
              <a:ea typeface="+mj-ea"/>
              <a:cs typeface="+mj-cs"/>
            </a:endParaRPr>
          </a:p>
          <a:p>
            <a:r>
              <a:rPr lang="en-US" sz="4000" dirty="0">
                <a:solidFill>
                  <a:srgbClr val="455F51"/>
                </a:solidFill>
                <a:latin typeface="Century Gothic" panose="020B0502020202020204"/>
                <a:ea typeface="+mj-ea"/>
                <a:cs typeface="+mj-cs"/>
              </a:rPr>
              <a:t>RSVP: naturalresources@houstontx.gov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534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100</Words>
  <Application>Microsoft Office PowerPoint</Application>
  <PresentationFormat>Widescreen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Palatino Linotype</vt:lpstr>
      <vt:lpstr>Wingdings 2</vt:lpstr>
      <vt:lpstr>Presentation on brainstorming</vt:lpstr>
      <vt:lpstr>Sylvan Rodriguez Park  Habitat Restoration Project</vt:lpstr>
      <vt:lpstr>Historic vs. Current Conditions</vt:lpstr>
      <vt:lpstr>Restoration Phases</vt:lpstr>
      <vt:lpstr>PowerPoint Presentation</vt:lpstr>
      <vt:lpstr>Restoration Process – Native Species</vt:lpstr>
      <vt:lpstr>PowerPoint Presentation</vt:lpstr>
      <vt:lpstr>Kelli.Ondracek@houstontx.gov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Houston Parks Riparian Restoration Plan</dc:title>
  <dc:creator>Ondracek, Kelli - PRD</dc:creator>
  <cp:lastModifiedBy>Ondracek, Kelli - PRD</cp:lastModifiedBy>
  <cp:revision>58</cp:revision>
  <dcterms:created xsi:type="dcterms:W3CDTF">2019-02-26T20:30:28Z</dcterms:created>
  <dcterms:modified xsi:type="dcterms:W3CDTF">2019-10-04T20:36:54Z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