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539" r:id="rId5"/>
    <p:sldId id="543" r:id="rId6"/>
    <p:sldId id="552" r:id="rId7"/>
    <p:sldId id="553" r:id="rId8"/>
    <p:sldId id="554" r:id="rId9"/>
    <p:sldId id="550" r:id="rId10"/>
    <p:sldId id="551" r:id="rId11"/>
    <p:sldId id="555" r:id="rId12"/>
  </p:sldIdLst>
  <p:sldSz cx="9144000" cy="5143500" type="screen16x9"/>
  <p:notesSz cx="7099300" cy="10234613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ED2E1E-6F90-45CA-B708-DA13DBD001AB}">
          <p14:sldIdLst>
            <p14:sldId id="539"/>
            <p14:sldId id="543"/>
            <p14:sldId id="552"/>
            <p14:sldId id="553"/>
            <p14:sldId id="554"/>
            <p14:sldId id="550"/>
            <p14:sldId id="551"/>
            <p14:sldId id="55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077">
          <p15:clr>
            <a:srgbClr val="A4A3A4"/>
          </p15:clr>
        </p15:guide>
        <p15:guide id="2" orient="horz" pos="2176">
          <p15:clr>
            <a:srgbClr val="A4A3A4"/>
          </p15:clr>
        </p15:guide>
        <p15:guide id="3" pos="1901">
          <p15:clr>
            <a:srgbClr val="A4A3A4"/>
          </p15:clr>
        </p15:guide>
        <p15:guide id="4" pos="3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E6E6E6"/>
    <a:srgbClr val="925700"/>
    <a:srgbClr val="CC7A00"/>
    <a:srgbClr val="14385C"/>
    <a:srgbClr val="899BAD"/>
    <a:srgbClr val="042A45"/>
    <a:srgbClr val="042A43"/>
    <a:srgbClr val="D27D00"/>
    <a:srgbClr val="256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7" autoAdjust="0"/>
    <p:restoredTop sz="96516" autoAdjust="0"/>
  </p:normalViewPr>
  <p:slideViewPr>
    <p:cSldViewPr snapToGrid="0" showGuides="1">
      <p:cViewPr>
        <p:scale>
          <a:sx n="154" d="100"/>
          <a:sy n="154" d="100"/>
        </p:scale>
        <p:origin x="-78" y="-72"/>
      </p:cViewPr>
      <p:guideLst>
        <p:guide orient="horz" pos="1077"/>
        <p:guide orient="horz" pos="2176"/>
        <p:guide pos="1901"/>
        <p:guide pos="3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540" y="-108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3077008" cy="511907"/>
          </a:xfrm>
          <a:prstGeom prst="rect">
            <a:avLst/>
          </a:prstGeom>
        </p:spPr>
        <p:txBody>
          <a:bodyPr vert="horz" lIns="97178" tIns="48588" rIns="97178" bIns="4858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693" y="5"/>
            <a:ext cx="3077008" cy="511907"/>
          </a:xfrm>
          <a:prstGeom prst="rect">
            <a:avLst/>
          </a:prstGeom>
        </p:spPr>
        <p:txBody>
          <a:bodyPr vert="horz" lIns="97178" tIns="48588" rIns="97178" bIns="48588" rtlCol="0"/>
          <a:lstStyle>
            <a:lvl1pPr algn="r">
              <a:defRPr sz="1300"/>
            </a:lvl1pPr>
          </a:lstStyle>
          <a:p>
            <a:r>
              <a:rPr lang="en-US"/>
              <a:t>1/13/2015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9720951"/>
            <a:ext cx="3077008" cy="511907"/>
          </a:xfrm>
          <a:prstGeom prst="rect">
            <a:avLst/>
          </a:prstGeom>
        </p:spPr>
        <p:txBody>
          <a:bodyPr vert="horz" lIns="97178" tIns="48588" rIns="97178" bIns="48588" rtlCol="0" anchor="b"/>
          <a:lstStyle>
            <a:lvl1pPr algn="l">
              <a:defRPr sz="1300"/>
            </a:lvl1pPr>
          </a:lstStyle>
          <a:p>
            <a:r>
              <a:rPr lang="en-US"/>
              <a:t>Transportation Planning and Decelopment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693" y="9720951"/>
            <a:ext cx="3077008" cy="511907"/>
          </a:xfrm>
          <a:prstGeom prst="rect">
            <a:avLst/>
          </a:prstGeom>
        </p:spPr>
        <p:txBody>
          <a:bodyPr vert="horz" lIns="97178" tIns="48588" rIns="97178" bIns="48588" rtlCol="0" anchor="b"/>
          <a:lstStyle>
            <a:lvl1pPr algn="r">
              <a:defRPr sz="1300"/>
            </a:lvl1pPr>
          </a:lstStyle>
          <a:p>
            <a:fld id="{B9B2EB33-711F-41CA-8F73-C56B715F8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56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1"/>
          </a:xfrm>
          <a:prstGeom prst="rect">
            <a:avLst/>
          </a:prstGeom>
        </p:spPr>
        <p:txBody>
          <a:bodyPr vert="horz" lIns="99024" tIns="49514" rIns="99024" bIns="4951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9" y="2"/>
            <a:ext cx="3076363" cy="511731"/>
          </a:xfrm>
          <a:prstGeom prst="rect">
            <a:avLst/>
          </a:prstGeom>
        </p:spPr>
        <p:txBody>
          <a:bodyPr vert="horz" lIns="99024" tIns="49514" rIns="99024" bIns="49514" rtlCol="0"/>
          <a:lstStyle>
            <a:lvl1pPr algn="r">
              <a:defRPr sz="1300"/>
            </a:lvl1pPr>
          </a:lstStyle>
          <a:p>
            <a:r>
              <a:rPr lang="en-US" dirty="0"/>
              <a:t>1/13/2015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8" y="765175"/>
            <a:ext cx="6829425" cy="384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4" tIns="49514" rIns="99024" bIns="495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2" y="4861452"/>
            <a:ext cx="5679440" cy="4605576"/>
          </a:xfrm>
          <a:prstGeom prst="rect">
            <a:avLst/>
          </a:prstGeom>
        </p:spPr>
        <p:txBody>
          <a:bodyPr vert="horz" lIns="99024" tIns="49514" rIns="99024" bIns="495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24" tIns="49514" rIns="99024" bIns="49514" rtlCol="0" anchor="b"/>
          <a:lstStyle>
            <a:lvl1pPr algn="l">
              <a:defRPr sz="1300"/>
            </a:lvl1pPr>
          </a:lstStyle>
          <a:p>
            <a:r>
              <a:rPr lang="en-US" dirty="0"/>
              <a:t>Transportation Planning and </a:t>
            </a:r>
            <a:r>
              <a:rPr lang="en-US" dirty="0" err="1"/>
              <a:t>Decelopment</a:t>
            </a:r>
            <a:r>
              <a:rPr lang="en-US" dirty="0"/>
              <a:t>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9" y="9721107"/>
            <a:ext cx="3076363" cy="511731"/>
          </a:xfrm>
          <a:prstGeom prst="rect">
            <a:avLst/>
          </a:prstGeom>
        </p:spPr>
        <p:txBody>
          <a:bodyPr vert="horz" lIns="99024" tIns="49514" rIns="99024" bIns="49514" rtlCol="0" anchor="b"/>
          <a:lstStyle>
            <a:lvl1pPr algn="r">
              <a:defRPr sz="1300"/>
            </a:lvl1pPr>
          </a:lstStyle>
          <a:p>
            <a:fld id="{09541898-D043-4569-A9A6-59B778BE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1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10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252410" y="2847954"/>
            <a:ext cx="4114800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252410" y="3955235"/>
            <a:ext cx="4114800" cy="433125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303"/>
            <a:ext cx="9144000" cy="64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988" cy="69981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28600" y="3933804"/>
            <a:ext cx="4191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6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509590" y="2795091"/>
            <a:ext cx="4114800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509590" y="3902372"/>
            <a:ext cx="4114800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303"/>
            <a:ext cx="9144000" cy="64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988" cy="69981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85780" y="3880941"/>
            <a:ext cx="4191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1" y="4933950"/>
            <a:ext cx="211057" cy="14063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9679"/>
            <a:ext cx="9144000" cy="423821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3682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4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 bwMode="gray">
          <a:xfrm>
            <a:off x="247816" y="32720"/>
            <a:ext cx="835342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333375" y="800100"/>
            <a:ext cx="8477250" cy="3886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760" y="4794270"/>
            <a:ext cx="496892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Transportation Planning and Development Overview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</p:sldLayoutIdLst>
  <p:hf sldNum="0"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0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tif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0" t="493" r="3059" b="329"/>
          <a:stretch/>
        </p:blipFill>
        <p:spPr>
          <a:xfrm>
            <a:off x="5683250" y="1080604"/>
            <a:ext cx="3196167" cy="3190874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Txdot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Houston district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04826" y="3877320"/>
            <a:ext cx="4114800" cy="592931"/>
          </a:xfrm>
        </p:spPr>
        <p:txBody>
          <a:bodyPr/>
          <a:lstStyle/>
          <a:p>
            <a:r>
              <a:rPr lang="en-US" dirty="0"/>
              <a:t>MONTGOMERY AREA OFFICE</a:t>
            </a:r>
          </a:p>
          <a:p>
            <a:endParaRPr lang="en-US" dirty="0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" b="14177"/>
          <a:stretch/>
        </p:blipFill>
        <p:spPr bwMode="auto">
          <a:xfrm>
            <a:off x="2859538" y="1080604"/>
            <a:ext cx="464063" cy="1072423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" t="7542" r="-903" b="7413"/>
          <a:stretch/>
        </p:blipFill>
        <p:spPr bwMode="auto">
          <a:xfrm>
            <a:off x="484699" y="1080604"/>
            <a:ext cx="834134" cy="105921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248135" y="5211009"/>
            <a:ext cx="4817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Suggested uses: Presentations on policy issues.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" t="18461" r="594" b="5879"/>
          <a:stretch/>
        </p:blipFill>
        <p:spPr>
          <a:xfrm>
            <a:off x="4741786" y="1080603"/>
            <a:ext cx="931823" cy="10724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t="1" r="11805" b="1511"/>
          <a:stretch/>
        </p:blipFill>
        <p:spPr>
          <a:xfrm>
            <a:off x="3332776" y="1080603"/>
            <a:ext cx="1408121" cy="1072423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/>
          <a:stretch/>
        </p:blipFill>
        <p:spPr>
          <a:xfrm>
            <a:off x="1319680" y="1080604"/>
            <a:ext cx="1526691" cy="1073524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28305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AD0E93-7D83-4E04-BF0A-7775F9DBF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939" y="517805"/>
            <a:ext cx="4536729" cy="4239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8" y="0"/>
            <a:ext cx="9070041" cy="400110"/>
          </a:xfrm>
        </p:spPr>
        <p:txBody>
          <a:bodyPr/>
          <a:lstStyle/>
          <a:p>
            <a:r>
              <a:rPr lang="en-US" dirty="0" smtClean="0"/>
              <a:t>SL 494 – Project Overview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273" y="579003"/>
            <a:ext cx="23987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Widen </a:t>
            </a:r>
            <a:r>
              <a:rPr lang="en-US" sz="1600" dirty="0" smtClean="0"/>
              <a:t>and reconstruct Roadway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Upgrade Intersection at Kingwood Dr.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Improve </a:t>
            </a:r>
            <a:r>
              <a:rPr lang="en-US" sz="1600" dirty="0" smtClean="0">
                <a:solidFill>
                  <a:prstClr val="black"/>
                </a:solidFill>
              </a:rPr>
              <a:t>Drainage and add sidewalks 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Project </a:t>
            </a:r>
            <a:r>
              <a:rPr lang="en-US" sz="1600" dirty="0" smtClean="0">
                <a:solidFill>
                  <a:prstClr val="black"/>
                </a:solidFill>
              </a:rPr>
              <a:t>began July 2019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Estimated Completion Date:  </a:t>
            </a:r>
          </a:p>
          <a:p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3rd </a:t>
            </a:r>
            <a:r>
              <a:rPr lang="en-US" sz="1600" dirty="0">
                <a:solidFill>
                  <a:prstClr val="black"/>
                </a:solidFill>
              </a:rPr>
              <a:t>Quarter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647537" y="716646"/>
            <a:ext cx="1392766" cy="381000"/>
          </a:xfrm>
          <a:prstGeom prst="wedgeRoundRectCallout">
            <a:avLst>
              <a:gd name="adj1" fmla="val 74947"/>
              <a:gd name="adj2" fmla="val 97870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Project Begin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919319" y="4247415"/>
            <a:ext cx="1392766" cy="381000"/>
          </a:xfrm>
          <a:prstGeom prst="wedgeRoundRectCallout">
            <a:avLst>
              <a:gd name="adj1" fmla="val -72895"/>
              <a:gd name="adj2" fmla="val -15852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Project End</a:t>
            </a:r>
          </a:p>
        </p:txBody>
      </p:sp>
    </p:spTree>
    <p:extLst>
      <p:ext uri="{BB962C8B-B14F-4D97-AF65-F5344CB8AC3E}">
        <p14:creationId xmlns:p14="http://schemas.microsoft.com/office/powerpoint/2010/main" val="295367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D07D83-AB6F-46D6-BD8C-F7C5D2C2D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 494 – Construction Phasing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C2348D-4E9B-4271-9046-66BF60089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24" y="833888"/>
            <a:ext cx="6100387" cy="24113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2E64DEC-D9E7-4A20-AEB0-07DFAB23D27D}"/>
              </a:ext>
            </a:extLst>
          </p:cNvPr>
          <p:cNvSpPr/>
          <p:nvPr/>
        </p:nvSpPr>
        <p:spPr>
          <a:xfrm>
            <a:off x="126521" y="958942"/>
            <a:ext cx="28078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1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Temporary Pavement Widening east side of SL 494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Temporary Pavement Overlay of Kingwood Intersection</a:t>
            </a:r>
          </a:p>
        </p:txBody>
      </p:sp>
    </p:spTree>
    <p:extLst>
      <p:ext uri="{BB962C8B-B14F-4D97-AF65-F5344CB8AC3E}">
        <p14:creationId xmlns:p14="http://schemas.microsoft.com/office/powerpoint/2010/main" val="373048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FEE1A-937E-49D2-ADAE-F172705E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 494 – Construction Phasing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7393B2-4268-4270-902F-34F8D7566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210" y="883312"/>
            <a:ext cx="6331789" cy="23451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7E44E7-B05D-4CD5-ACEE-C6FAF95BE972}"/>
              </a:ext>
            </a:extLst>
          </p:cNvPr>
          <p:cNvSpPr/>
          <p:nvPr/>
        </p:nvSpPr>
        <p:spPr>
          <a:xfrm>
            <a:off x="77638" y="693531"/>
            <a:ext cx="290710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traffic utilizing existing pavement and Phase 1 temporary pavement widening.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Regrade west ditch and install proposed storm sewer trunk line.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embankment, lime subgrade, stabilized base, bond breaker, and concrete pavement.</a:t>
            </a:r>
          </a:p>
        </p:txBody>
      </p:sp>
    </p:spTree>
    <p:extLst>
      <p:ext uri="{BB962C8B-B14F-4D97-AF65-F5344CB8AC3E}">
        <p14:creationId xmlns:p14="http://schemas.microsoft.com/office/powerpoint/2010/main" val="162578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456BA3-F500-4EA1-B9C6-E06F49DE5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 494 – Construction Phasing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A23CD3-23BA-41A8-A3D9-A87482694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994" y="1104181"/>
            <a:ext cx="6403006" cy="20751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4DE880-12FA-4957-9678-9CB3D4C3CD81}"/>
              </a:ext>
            </a:extLst>
          </p:cNvPr>
          <p:cNvSpPr/>
          <p:nvPr/>
        </p:nvSpPr>
        <p:spPr>
          <a:xfrm>
            <a:off x="0" y="448091"/>
            <a:ext cx="28064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3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traffic to Phase 2 new pavement.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Regrade west ditch and install proposed storm sewer trunk line.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embankment, lime subgrade, stabilized base, bond breaker, and concrete pavement.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Move traffic to final location</a:t>
            </a:r>
          </a:p>
        </p:txBody>
      </p:sp>
    </p:spTree>
    <p:extLst>
      <p:ext uri="{BB962C8B-B14F-4D97-AF65-F5344CB8AC3E}">
        <p14:creationId xmlns:p14="http://schemas.microsoft.com/office/powerpoint/2010/main" val="365744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8" y="0"/>
            <a:ext cx="9070041" cy="400110"/>
          </a:xfrm>
        </p:spPr>
        <p:txBody>
          <a:bodyPr/>
          <a:lstStyle/>
          <a:p>
            <a:r>
              <a:rPr lang="en-US" dirty="0" smtClean="0"/>
              <a:t>SL </a:t>
            </a:r>
            <a:r>
              <a:rPr lang="en-US" dirty="0"/>
              <a:t>494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398" y="1532592"/>
            <a:ext cx="23987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Widen Roadway starting at </a:t>
            </a:r>
            <a:r>
              <a:rPr lang="en-US" dirty="0" err="1" smtClean="0"/>
              <a:t>Northpark</a:t>
            </a:r>
            <a:r>
              <a:rPr lang="en-US" dirty="0" smtClean="0"/>
              <a:t> Plaza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Improve Drainage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A8930B-608D-48FC-AC50-2F9856207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32" y="965170"/>
            <a:ext cx="6266463" cy="27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95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8" y="0"/>
            <a:ext cx="9070041" cy="400110"/>
          </a:xfrm>
        </p:spPr>
        <p:txBody>
          <a:bodyPr/>
          <a:lstStyle/>
          <a:p>
            <a:r>
              <a:rPr lang="en-US" dirty="0" smtClean="0"/>
              <a:t>SL </a:t>
            </a:r>
            <a:r>
              <a:rPr lang="en-US" dirty="0"/>
              <a:t>494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090" y="1604438"/>
            <a:ext cx="2398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Widen Roadway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Improve Drainage </a:t>
            </a:r>
          </a:p>
          <a:p>
            <a:r>
              <a:rPr lang="en-US" dirty="0">
                <a:solidFill>
                  <a:prstClr val="black"/>
                </a:solidFill>
              </a:rPr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Replace Driveways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Add Center Median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0587BE-F6E7-4DB0-A1D8-CABA5FF04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36" y="822959"/>
            <a:ext cx="6384098" cy="30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3D5A9-A1AE-4448-9923-03BB1912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 494 – Contact Information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BA4DA21-956B-40C7-A003-4B9BF02B8D30}"/>
              </a:ext>
            </a:extLst>
          </p:cNvPr>
          <p:cNvSpPr/>
          <p:nvPr/>
        </p:nvSpPr>
        <p:spPr>
          <a:xfrm>
            <a:off x="43132" y="1069384"/>
            <a:ext cx="3464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Adam C.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Galland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TxDOT Montgomery Area Office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901 North FM 3083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Conroe, Tx. 77303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(936)-538-3300</a:t>
            </a:r>
          </a:p>
        </p:txBody>
      </p:sp>
      <p:pic>
        <p:nvPicPr>
          <p:cNvPr id="4" name="Picture 3" descr="C:\Users\PGANT\Desktop\EXHIBITS\Exhibit Clips\TxDOT LOGO standard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84" y="2717555"/>
            <a:ext cx="249562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9640" y="1351437"/>
            <a:ext cx="38614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irby  Cell: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928-254-0019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Consultant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 Bednarsky Cell: 713-412-3941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TxDOT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34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heme/theme1.xml><?xml version="1.0" encoding="utf-8"?>
<a:theme xmlns:a="http://schemas.openxmlformats.org/drawingml/2006/main" name="1-13-15 presentation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F93500C5B1114EBC003D08174B5C03" ma:contentTypeVersion="8" ma:contentTypeDescription="Create a new document." ma:contentTypeScope="" ma:versionID="d227fde616d33d74b603ab1743c43f7e">
  <xsd:schema xmlns:xsd="http://www.w3.org/2001/XMLSchema" xmlns:xs="http://www.w3.org/2001/XMLSchema" xmlns:p="http://schemas.microsoft.com/office/2006/metadata/properties" xmlns:ns3="1dd07d8f-6939-48c3-94a6-366437224a38" targetNamespace="http://schemas.microsoft.com/office/2006/metadata/properties" ma:root="true" ma:fieldsID="0be0bdbdf31763d636772d6d5c6c7080" ns3:_="">
    <xsd:import namespace="1dd07d8f-6939-48c3-94a6-366437224a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07d8f-6939-48c3-94a6-366437224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E27969-FC85-4100-9DD8-48C42E3E613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dd07d8f-6939-48c3-94a6-366437224a3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4365AB8-0F76-4C5A-B8E9-086E005E52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ACF69-1CAD-47E8-A4CC-9A969B285D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d07d8f-6939-48c3-94a6-366437224a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1-13-15 presentation</Template>
  <TotalTime>8083</TotalTime>
  <Words>214</Words>
  <Application>Microsoft Office PowerPoint</Application>
  <PresentationFormat>On-screen Show (16:9)</PresentationFormat>
  <Paragraphs>60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1-13-15 presentation</vt:lpstr>
      <vt:lpstr>think-cell Slide</vt:lpstr>
      <vt:lpstr>Txdot – Houston district</vt:lpstr>
      <vt:lpstr>SL 494 – Project Overview</vt:lpstr>
      <vt:lpstr>SL 494 – Construction Phasing</vt:lpstr>
      <vt:lpstr>SL 494 – Construction Phasing</vt:lpstr>
      <vt:lpstr>SL 494 – Construction Phasing</vt:lpstr>
      <vt:lpstr>SL 494</vt:lpstr>
      <vt:lpstr>SL 494</vt:lpstr>
      <vt:lpstr>SL 494 – Contact Information</vt:lpstr>
    </vt:vector>
  </TitlesOfParts>
  <Company>TxDOT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Txdot transportation planning and development overview</dc:title>
  <dc:creator>TxDOT</dc:creator>
  <cp:lastModifiedBy>Adam Galland</cp:lastModifiedBy>
  <cp:revision>509</cp:revision>
  <cp:lastPrinted>2017-01-27T22:44:36Z</cp:lastPrinted>
  <dcterms:created xsi:type="dcterms:W3CDTF">2015-01-13T16:39:11Z</dcterms:created>
  <dcterms:modified xsi:type="dcterms:W3CDTF">2019-10-15T14:14:47Z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0x010100B6F93500C5B1114EBC003D08174B5C03</vt:lpwstr>
  </property>
</Properties>
</file>