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9" r:id="rId2"/>
    <p:sldId id="256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83" r:id="rId13"/>
    <p:sldId id="285" r:id="rId14"/>
    <p:sldId id="280" r:id="rId15"/>
    <p:sldId id="279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2671183-B170-4BF7-BCD3-A698D0634306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A2870B-F4C9-49B8-A3C3-AF0E2CB0F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15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6132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02C57-224F-46A9-9683-BCAB9AD93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CDE2F9-F077-4823-BAE1-F203F52ED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53C9B-3348-4EDE-95FE-14B82EE74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5985-EEA3-404D-A520-F49F0F7155CD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FED29-E3D1-4261-A734-CF7495A73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21097-BA55-4D37-A0DD-B1BBEC7C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1D8E-C334-41DD-AF60-DBBDA06A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9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EAC76-F933-4336-B08D-D6E7B033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36BE0D-E487-4E06-9C93-CA7560FC4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630B9-DDBE-4FBB-98FC-B3007C4C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5985-EEA3-404D-A520-F49F0F7155CD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3EA0A-70EC-4087-B32D-788CF6CF3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DD4D6-7B0F-4291-BB9A-056240A5D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1D8E-C334-41DD-AF60-DBBDA06A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9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6A61B4-1EB0-4B26-97C4-34C5A04CA9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39367-ACC1-493F-8A7A-26DDE32EE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0700A-9220-4F64-B27C-5050E78B3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5985-EEA3-404D-A520-F49F0F7155CD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0D369-ADA2-421A-875D-A3FA9C997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0A952-FEA8-4AE1-A90C-0E3788242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1D8E-C334-41DD-AF60-DBBDA06A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16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925688" y="0"/>
            <a:ext cx="11266311" cy="6858000"/>
          </a:xfrm>
        </p:spPr>
        <p:txBody>
          <a:bodyPr>
            <a:normAutofit/>
          </a:bodyPr>
          <a:lstStyle>
            <a:lvl1pPr marL="0" indent="0">
              <a:buNone/>
              <a:defRPr sz="1600" i="1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Add image here</a:t>
            </a:r>
            <a:endParaRPr lang="th-T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3C940-5122-3946-A755-58495C2BD57C}"/>
              </a:ext>
            </a:extLst>
          </p:cNvPr>
          <p:cNvSpPr/>
          <p:nvPr userDrawn="1"/>
        </p:nvSpPr>
        <p:spPr>
          <a:xfrm>
            <a:off x="925688" y="2514600"/>
            <a:ext cx="11266311" cy="41148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1623" y="2833759"/>
            <a:ext cx="5818535" cy="1635540"/>
          </a:xfrm>
        </p:spPr>
        <p:txBody>
          <a:bodyPr anchor="t">
            <a:normAutofit/>
          </a:bodyPr>
          <a:lstStyle>
            <a:lvl1pPr algn="l">
              <a:defRPr sz="5400" b="0" i="0" spc="0" baseline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81623" y="4707836"/>
            <a:ext cx="5818535" cy="4903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481623" y="5775738"/>
            <a:ext cx="4743515" cy="330994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Author</a:t>
            </a:r>
            <a:endParaRPr lang="th-TH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6481623" y="6106733"/>
            <a:ext cx="4743515" cy="265353"/>
          </a:xfrm>
        </p:spPr>
        <p:txBody>
          <a:bodyPr>
            <a:normAutofit/>
          </a:bodyPr>
          <a:lstStyle>
            <a:lvl1pPr marL="0" indent="0">
              <a:buNone/>
              <a:defRPr sz="12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DD MM YY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9513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B7FCB-E33D-4AAD-A2CE-F6A34429C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73EC4-FB07-4B34-BFD0-D525E8289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45F24-1067-429A-B6D1-5C517FCB3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5985-EEA3-404D-A520-F49F0F7155CD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069AC-DA48-45DB-9CCB-58AD92549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F4C8E-B601-44AC-828A-EA1BC56B4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1D8E-C334-41DD-AF60-DBBDA06A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33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87B3D-CF03-4F8E-A0ED-F803697D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65169-EA1D-483B-B867-391459AB0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18A2F-B4FD-4EFC-AF3E-9B7372CBF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5985-EEA3-404D-A520-F49F0F7155CD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8BFE6-4D1F-43D5-9C4D-40DC37E26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A592B-5A52-455E-9D5E-2C6800F40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1D8E-C334-41DD-AF60-DBBDA06A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9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0BCBB-E9D4-4BCE-A227-B2C81166B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60FD3-0572-4716-BB8A-B68A879E0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F994A-5A7E-4BF8-8005-970CA97D3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E6F8D-0774-4EAF-AB1F-BA1F5904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5985-EEA3-404D-A520-F49F0F7155CD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46987-20B6-48FD-9F49-5E8CA3D58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E9B40-EB4C-498D-9865-6B8FB7FC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1D8E-C334-41DD-AF60-DBBDA06A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88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1E1DB-4E75-4B59-90D9-713499927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811CD-C639-447A-BECC-73A961C7E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1AE14-53A5-44BD-B914-57930AAC9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F3BFB3-B174-45E3-9CD2-65C04BCF6B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5286A5-436D-4408-BC93-83645A873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33DDC4-26D0-4112-B69F-5B43B37B8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5985-EEA3-404D-A520-F49F0F7155CD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27AF3B-FB31-4F8E-A562-570E16D94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9920E0-F314-429E-90A6-5D532B053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1D8E-C334-41DD-AF60-DBBDA06A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12E2C-46F7-49D6-B93B-650856B8B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AC3B18-C6F1-4C79-8765-6F9B1AAF3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5985-EEA3-404D-A520-F49F0F7155CD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BB23AF-61CE-423F-B7FA-2312F1727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23A89-6CEA-47B8-B4CB-A5024E8D9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1D8E-C334-41DD-AF60-DBBDA06A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6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49F0D9-122C-4FA4-9C17-C477A85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5985-EEA3-404D-A520-F49F0F7155CD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37AECC-25BB-4D22-9CB0-6726C46BA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C2124-EAC4-406D-8342-563D97AB7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1D8E-C334-41DD-AF60-DBBDA06A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08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F4F64-97AF-4F59-878B-4D976D494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B2A45-59AB-42F4-AA91-875926D56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11C529-8731-4C35-A50E-EC56C8B35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206BB-68B5-4F74-81D0-946407A6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5985-EEA3-404D-A520-F49F0F7155CD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D469D-BF7B-4A9C-81A4-82A331E41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352E9-2C14-4999-B125-A296ECB7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1D8E-C334-41DD-AF60-DBBDA06A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04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39F5E-9B54-46A5-B5D4-27C087186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CE7C0A-4249-4F6B-8E59-E0DF7D13D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96A66-9E5B-4F60-9C78-5844D1D7A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103EA-7CEC-47BF-B695-447F7E8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5985-EEA3-404D-A520-F49F0F7155CD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FB785-3E73-4271-9D1F-6D4C4BF1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AF444-09D1-4DE1-BDA6-2154F1049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1D8E-C334-41DD-AF60-DBBDA06A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7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E3264-D7A7-44EE-85BE-9EDF2C10E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8F104-98AA-4499-8175-0214B8652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12492-50CE-4062-AE7E-16A5528C4B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A5985-EEA3-404D-A520-F49F0F7155CD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98357-710A-4508-8A49-19F62E233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56F4F-2310-471D-B1F4-AF9997F08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91D8E-C334-41DD-AF60-DBBDA06A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700896E-606D-1F48-92C5-B1B8D415B1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9" b="9419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125A21-19E5-CF4E-8988-DE82D6EEF8DA}"/>
              </a:ext>
            </a:extLst>
          </p:cNvPr>
          <p:cNvSpPr/>
          <p:nvPr/>
        </p:nvSpPr>
        <p:spPr>
          <a:xfrm>
            <a:off x="925688" y="2971800"/>
            <a:ext cx="11266311" cy="3577182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  <a:highlight>
                <a:srgbClr val="C0C0C0"/>
              </a:highligh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481623" y="3060848"/>
            <a:ext cx="5818536" cy="1635540"/>
          </a:xfrm>
        </p:spPr>
        <p:txBody>
          <a:bodyPr>
            <a:normAutofit fontScale="90000"/>
          </a:bodyPr>
          <a:lstStyle/>
          <a:p>
            <a:r>
              <a:rPr lang="en-GB" dirty="0"/>
              <a:t>KINGWOOD TOWNHALL</a:t>
            </a:r>
            <a:br>
              <a:rPr lang="en-GB" dirty="0"/>
            </a:br>
            <a:r>
              <a:rPr lang="en-GB" sz="3100" dirty="0">
                <a:latin typeface="Montserrat Light" pitchFamily="2" charset="77"/>
              </a:rPr>
              <a:t>RECOVERY &amp; FLOOD MITIGATION STRATEGIES</a:t>
            </a:r>
            <a:endParaRPr lang="th-TH" sz="3100" dirty="0">
              <a:latin typeface="Montserrat Light" pitchFamily="2" charset="77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481623" y="5459176"/>
            <a:ext cx="4743515" cy="33099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Stephen C Costello, PE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481623" y="5750229"/>
            <a:ext cx="4743515" cy="265353"/>
          </a:xfrm>
        </p:spPr>
        <p:txBody>
          <a:bodyPr/>
          <a:lstStyle/>
          <a:p>
            <a:r>
              <a:rPr lang="en-GB" dirty="0"/>
              <a:t>2019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98315" y="5284399"/>
            <a:ext cx="1391769" cy="1075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accent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7713F1-C883-3D48-954C-1283EB5344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t="26098" r="27210" b="26152"/>
          <a:stretch/>
        </p:blipFill>
        <p:spPr>
          <a:xfrm>
            <a:off x="10005647" y="120850"/>
            <a:ext cx="1919748" cy="18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9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FCCBA38F-3057-4857-B3B0-F8D5DD86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50" y="1515768"/>
            <a:ext cx="5192505" cy="4982707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D0A970BB-FB42-4C6A-AA98-702EFF673EE6}"/>
              </a:ext>
            </a:extLst>
          </p:cNvPr>
          <p:cNvSpPr/>
          <p:nvPr/>
        </p:nvSpPr>
        <p:spPr>
          <a:xfrm>
            <a:off x="1543050" y="3400859"/>
            <a:ext cx="27336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D56B8B-D5F9-4430-A78F-D39E7AD7B0F2}"/>
              </a:ext>
            </a:extLst>
          </p:cNvPr>
          <p:cNvSpPr/>
          <p:nvPr/>
        </p:nvSpPr>
        <p:spPr>
          <a:xfrm>
            <a:off x="1190625" y="3368332"/>
            <a:ext cx="1676399" cy="303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747F848-63E1-45C6-920E-ED369C51BB0D}"/>
              </a:ext>
            </a:extLst>
          </p:cNvPr>
          <p:cNvSpPr/>
          <p:nvPr/>
        </p:nvSpPr>
        <p:spPr>
          <a:xfrm>
            <a:off x="1543050" y="2452320"/>
            <a:ext cx="24479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1D1893-8CC8-4E14-A7FB-73F954C9FE26}"/>
              </a:ext>
            </a:extLst>
          </p:cNvPr>
          <p:cNvSpPr/>
          <p:nvPr/>
        </p:nvSpPr>
        <p:spPr>
          <a:xfrm>
            <a:off x="1190625" y="2419793"/>
            <a:ext cx="1676399" cy="303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0A6AFEA-A692-4E68-BCD5-AB66775C6934}"/>
              </a:ext>
            </a:extLst>
          </p:cNvPr>
          <p:cNvSpPr/>
          <p:nvPr/>
        </p:nvSpPr>
        <p:spPr>
          <a:xfrm>
            <a:off x="1557550" y="1597207"/>
            <a:ext cx="31192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4130C0-D65E-43E5-97AA-1770B1F166B4}"/>
              </a:ext>
            </a:extLst>
          </p:cNvPr>
          <p:cNvSpPr/>
          <p:nvPr/>
        </p:nvSpPr>
        <p:spPr>
          <a:xfrm>
            <a:off x="1190626" y="1515768"/>
            <a:ext cx="1676400" cy="303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8">
            <a:extLst>
              <a:ext uri="{FF2B5EF4-FFF2-40B4-BE49-F238E27FC236}">
                <a16:creationId xmlns:a16="http://schemas.microsoft.com/office/drawing/2014/main" id="{553C3EB6-81C6-443C-9E9C-649A7B347FE5}"/>
              </a:ext>
            </a:extLst>
          </p:cNvPr>
          <p:cNvSpPr txBox="1">
            <a:spLocks/>
          </p:cNvSpPr>
          <p:nvPr/>
        </p:nvSpPr>
        <p:spPr>
          <a:xfrm>
            <a:off x="624418" y="664465"/>
            <a:ext cx="10943167" cy="639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spc="0" baseline="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00B050"/>
                </a:solidFill>
                <a:latin typeface="Montserrat Light" pitchFamily="2" charset="77"/>
              </a:rPr>
              <a:t>FUTURE SEDIMENT CAPTURE – HB 1824</a:t>
            </a:r>
            <a:endParaRPr lang="th-TH" b="0" dirty="0">
              <a:solidFill>
                <a:srgbClr val="00B050"/>
              </a:solidFill>
              <a:latin typeface="Montserrat Light" pitchFamily="2" charset="77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898ECD9-81E2-4967-BD19-126419BC064B}"/>
              </a:ext>
            </a:extLst>
          </p:cNvPr>
          <p:cNvSpPr txBox="1">
            <a:spLocks/>
          </p:cNvSpPr>
          <p:nvPr/>
        </p:nvSpPr>
        <p:spPr>
          <a:xfrm>
            <a:off x="624418" y="452438"/>
            <a:ext cx="10943167" cy="306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 Light"/>
                <a:ea typeface="+mn-ea"/>
                <a:cs typeface="Cordia New"/>
              </a:rPr>
              <a:t>KINGWOOD TOWNHALL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109857-D6B8-41C0-A665-4CCC9FF0BE3E}"/>
              </a:ext>
            </a:extLst>
          </p:cNvPr>
          <p:cNvSpPr/>
          <p:nvPr/>
        </p:nvSpPr>
        <p:spPr>
          <a:xfrm>
            <a:off x="5168154" y="1303742"/>
            <a:ext cx="1855692" cy="107577"/>
          </a:xfrm>
          <a:prstGeom prst="rect">
            <a:avLst/>
          </a:prstGeom>
          <a:solidFill>
            <a:srgbClr val="549E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B1C24B-AB3F-4BB5-A881-46CBAECA147B}"/>
              </a:ext>
            </a:extLst>
          </p:cNvPr>
          <p:cNvSpPr txBox="1"/>
          <p:nvPr/>
        </p:nvSpPr>
        <p:spPr>
          <a:xfrm>
            <a:off x="1614486" y="1477668"/>
            <a:ext cx="115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Montserrat Light"/>
              </a:rPr>
              <a:t>West Fork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069145-D987-44C5-91EF-7B28450EFD28}"/>
              </a:ext>
            </a:extLst>
          </p:cNvPr>
          <p:cNvSpPr txBox="1"/>
          <p:nvPr/>
        </p:nvSpPr>
        <p:spPr>
          <a:xfrm>
            <a:off x="728662" y="2392068"/>
            <a:ext cx="2038350" cy="379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Montserrat Light"/>
              </a:rPr>
              <a:t>Spring Creek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1609EE-BF77-42C1-B3C9-ACBF82ED8104}"/>
              </a:ext>
            </a:extLst>
          </p:cNvPr>
          <p:cNvSpPr txBox="1"/>
          <p:nvPr/>
        </p:nvSpPr>
        <p:spPr>
          <a:xfrm>
            <a:off x="728662" y="3344568"/>
            <a:ext cx="2038350" cy="379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Montserrat Light"/>
              </a:rPr>
              <a:t>Cypress Creek</a:t>
            </a:r>
          </a:p>
        </p:txBody>
      </p:sp>
    </p:spTree>
    <p:extLst>
      <p:ext uri="{BB962C8B-B14F-4D97-AF65-F5344CB8AC3E}">
        <p14:creationId xmlns:p14="http://schemas.microsoft.com/office/powerpoint/2010/main" val="1648146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8">
            <a:extLst>
              <a:ext uri="{FF2B5EF4-FFF2-40B4-BE49-F238E27FC236}">
                <a16:creationId xmlns:a16="http://schemas.microsoft.com/office/drawing/2014/main" id="{553C3EB6-81C6-443C-9E9C-649A7B347FE5}"/>
              </a:ext>
            </a:extLst>
          </p:cNvPr>
          <p:cNvSpPr txBox="1">
            <a:spLocks/>
          </p:cNvSpPr>
          <p:nvPr/>
        </p:nvSpPr>
        <p:spPr>
          <a:xfrm>
            <a:off x="624418" y="664465"/>
            <a:ext cx="10943167" cy="639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spc="0" baseline="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00B050"/>
                </a:solidFill>
                <a:latin typeface="Montserrat Light" pitchFamily="2" charset="77"/>
              </a:rPr>
              <a:t>HMGP - SAN JACINTO WATERSHED ASSESSMENT</a:t>
            </a:r>
            <a:endParaRPr lang="th-TH" b="0" dirty="0">
              <a:solidFill>
                <a:srgbClr val="00B050"/>
              </a:solidFill>
              <a:latin typeface="Montserrat Light" pitchFamily="2" charset="77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898ECD9-81E2-4967-BD19-126419BC064B}"/>
              </a:ext>
            </a:extLst>
          </p:cNvPr>
          <p:cNvSpPr txBox="1">
            <a:spLocks/>
          </p:cNvSpPr>
          <p:nvPr/>
        </p:nvSpPr>
        <p:spPr>
          <a:xfrm>
            <a:off x="624418" y="452438"/>
            <a:ext cx="10943167" cy="306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 Light"/>
                <a:ea typeface="+mn-ea"/>
                <a:cs typeface="Cordia New"/>
              </a:rPr>
              <a:t>KINGWOOD TOWNHALL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109857-D6B8-41C0-A665-4CCC9FF0BE3E}"/>
              </a:ext>
            </a:extLst>
          </p:cNvPr>
          <p:cNvSpPr/>
          <p:nvPr/>
        </p:nvSpPr>
        <p:spPr>
          <a:xfrm>
            <a:off x="5168154" y="1303742"/>
            <a:ext cx="1855692" cy="107577"/>
          </a:xfrm>
          <a:prstGeom prst="rect">
            <a:avLst/>
          </a:prstGeom>
          <a:solidFill>
            <a:srgbClr val="549E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EEC5BC7-1E11-4666-92A2-13C3B0EC3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49" y="1622863"/>
            <a:ext cx="7085302" cy="499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84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8">
            <a:extLst>
              <a:ext uri="{FF2B5EF4-FFF2-40B4-BE49-F238E27FC236}">
                <a16:creationId xmlns:a16="http://schemas.microsoft.com/office/drawing/2014/main" id="{553C3EB6-81C6-443C-9E9C-649A7B347FE5}"/>
              </a:ext>
            </a:extLst>
          </p:cNvPr>
          <p:cNvSpPr txBox="1">
            <a:spLocks/>
          </p:cNvSpPr>
          <p:nvPr/>
        </p:nvSpPr>
        <p:spPr>
          <a:xfrm>
            <a:off x="624418" y="664465"/>
            <a:ext cx="10943167" cy="639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spc="0" baseline="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00B050"/>
                </a:solidFill>
                <a:latin typeface="Montserrat Light" pitchFamily="2" charset="77"/>
              </a:rPr>
              <a:t>HMGP - LAKE HOUSTON DAM</a:t>
            </a:r>
            <a:endParaRPr lang="th-TH" b="0" dirty="0">
              <a:solidFill>
                <a:srgbClr val="00B050"/>
              </a:solidFill>
              <a:latin typeface="Montserrat Light" pitchFamily="2" charset="77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898ECD9-81E2-4967-BD19-126419BC064B}"/>
              </a:ext>
            </a:extLst>
          </p:cNvPr>
          <p:cNvSpPr txBox="1">
            <a:spLocks/>
          </p:cNvSpPr>
          <p:nvPr/>
        </p:nvSpPr>
        <p:spPr>
          <a:xfrm>
            <a:off x="624418" y="452438"/>
            <a:ext cx="10943167" cy="306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 Light"/>
                <a:ea typeface="+mn-ea"/>
                <a:cs typeface="Cordia New"/>
              </a:rPr>
              <a:t>KINGWOOD TOWNHALL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109857-D6B8-41C0-A665-4CCC9FF0BE3E}"/>
              </a:ext>
            </a:extLst>
          </p:cNvPr>
          <p:cNvSpPr/>
          <p:nvPr/>
        </p:nvSpPr>
        <p:spPr>
          <a:xfrm>
            <a:off x="5168154" y="1303742"/>
            <a:ext cx="1855692" cy="107577"/>
          </a:xfrm>
          <a:prstGeom prst="rect">
            <a:avLst/>
          </a:prstGeom>
          <a:solidFill>
            <a:srgbClr val="549E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E1BDB3-7C00-424A-AC29-C0D4F3326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265" y="1630689"/>
            <a:ext cx="8195470" cy="492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85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8">
            <a:extLst>
              <a:ext uri="{FF2B5EF4-FFF2-40B4-BE49-F238E27FC236}">
                <a16:creationId xmlns:a16="http://schemas.microsoft.com/office/drawing/2014/main" id="{553C3EB6-81C6-443C-9E9C-649A7B347FE5}"/>
              </a:ext>
            </a:extLst>
          </p:cNvPr>
          <p:cNvSpPr txBox="1">
            <a:spLocks/>
          </p:cNvSpPr>
          <p:nvPr/>
        </p:nvSpPr>
        <p:spPr>
          <a:xfrm>
            <a:off x="624418" y="664465"/>
            <a:ext cx="10943167" cy="639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spc="0" baseline="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00B050"/>
                </a:solidFill>
                <a:latin typeface="Montserrat Light" pitchFamily="2" charset="77"/>
              </a:rPr>
              <a:t>HMGP - LAKE HOUSTON DAM</a:t>
            </a:r>
            <a:endParaRPr lang="th-TH" b="0" dirty="0">
              <a:solidFill>
                <a:srgbClr val="00B050"/>
              </a:solidFill>
              <a:latin typeface="Montserrat Light" pitchFamily="2" charset="77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898ECD9-81E2-4967-BD19-126419BC064B}"/>
              </a:ext>
            </a:extLst>
          </p:cNvPr>
          <p:cNvSpPr txBox="1">
            <a:spLocks/>
          </p:cNvSpPr>
          <p:nvPr/>
        </p:nvSpPr>
        <p:spPr>
          <a:xfrm>
            <a:off x="624418" y="452438"/>
            <a:ext cx="10943167" cy="306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 Light"/>
                <a:ea typeface="+mn-ea"/>
                <a:cs typeface="Cordia New"/>
              </a:rPr>
              <a:t>KINGWOOD TOWNHALL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109857-D6B8-41C0-A665-4CCC9FF0BE3E}"/>
              </a:ext>
            </a:extLst>
          </p:cNvPr>
          <p:cNvSpPr/>
          <p:nvPr/>
        </p:nvSpPr>
        <p:spPr>
          <a:xfrm>
            <a:off x="5168154" y="1303742"/>
            <a:ext cx="1855692" cy="107577"/>
          </a:xfrm>
          <a:prstGeom prst="rect">
            <a:avLst/>
          </a:prstGeom>
          <a:solidFill>
            <a:srgbClr val="549E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pic>
        <p:nvPicPr>
          <p:cNvPr id="4" name="Picture 3" descr="A picture containing tree, building&#10;&#10;Description automatically generated">
            <a:extLst>
              <a:ext uri="{FF2B5EF4-FFF2-40B4-BE49-F238E27FC236}">
                <a16:creationId xmlns:a16="http://schemas.microsoft.com/office/drawing/2014/main" id="{22BF0AE3-A067-4441-BF0C-B6584F169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48" y="1655852"/>
            <a:ext cx="5774275" cy="487557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1C1C12A-632C-4659-97C0-4FAE048A6121}"/>
              </a:ext>
            </a:extLst>
          </p:cNvPr>
          <p:cNvSpPr/>
          <p:nvPr/>
        </p:nvSpPr>
        <p:spPr>
          <a:xfrm>
            <a:off x="6712847" y="1966840"/>
            <a:ext cx="687959" cy="70584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19C5DC8-2137-4A4F-ADE0-37CAA08F8FF9}"/>
              </a:ext>
            </a:extLst>
          </p:cNvPr>
          <p:cNvSpPr/>
          <p:nvPr/>
        </p:nvSpPr>
        <p:spPr>
          <a:xfrm rot="10800000">
            <a:off x="7056827" y="2111346"/>
            <a:ext cx="40835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5B6F5C-08F3-4B63-854D-51FE0DF844A9}"/>
              </a:ext>
            </a:extLst>
          </p:cNvPr>
          <p:cNvSpPr/>
          <p:nvPr/>
        </p:nvSpPr>
        <p:spPr>
          <a:xfrm rot="10800000">
            <a:off x="8677085" y="2029905"/>
            <a:ext cx="2762756" cy="303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8F3E37-D6A2-4B04-8922-09A2D070F0BA}"/>
              </a:ext>
            </a:extLst>
          </p:cNvPr>
          <p:cNvSpPr txBox="1"/>
          <p:nvPr/>
        </p:nvSpPr>
        <p:spPr>
          <a:xfrm>
            <a:off x="8805890" y="1991807"/>
            <a:ext cx="253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Montserrat Light"/>
              </a:rPr>
              <a:t>Alternate Location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D37525B-353B-495A-BBAF-074D42A072BB}"/>
              </a:ext>
            </a:extLst>
          </p:cNvPr>
          <p:cNvSpPr/>
          <p:nvPr/>
        </p:nvSpPr>
        <p:spPr>
          <a:xfrm>
            <a:off x="5421885" y="2543602"/>
            <a:ext cx="687959" cy="70584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191CC94-E9C9-48DA-8E06-B8FFC129EE8E}"/>
              </a:ext>
            </a:extLst>
          </p:cNvPr>
          <p:cNvSpPr/>
          <p:nvPr/>
        </p:nvSpPr>
        <p:spPr>
          <a:xfrm>
            <a:off x="1881051" y="2715518"/>
            <a:ext cx="382704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755AA0-007C-4927-99D5-3D74BA8AC279}"/>
              </a:ext>
            </a:extLst>
          </p:cNvPr>
          <p:cNvSpPr/>
          <p:nvPr/>
        </p:nvSpPr>
        <p:spPr>
          <a:xfrm>
            <a:off x="1494826" y="2634079"/>
            <a:ext cx="2182748" cy="3312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729D44-FF2C-4345-9EA5-C8183A0C8557}"/>
              </a:ext>
            </a:extLst>
          </p:cNvPr>
          <p:cNvSpPr txBox="1"/>
          <p:nvPr/>
        </p:nvSpPr>
        <p:spPr>
          <a:xfrm>
            <a:off x="1677706" y="2595979"/>
            <a:ext cx="1899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Montserrat Light"/>
              </a:rPr>
              <a:t>Grant Location</a:t>
            </a:r>
          </a:p>
        </p:txBody>
      </p:sp>
    </p:spTree>
    <p:extLst>
      <p:ext uri="{BB962C8B-B14F-4D97-AF65-F5344CB8AC3E}">
        <p14:creationId xmlns:p14="http://schemas.microsoft.com/office/powerpoint/2010/main" val="3029655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8">
            <a:extLst>
              <a:ext uri="{FF2B5EF4-FFF2-40B4-BE49-F238E27FC236}">
                <a16:creationId xmlns:a16="http://schemas.microsoft.com/office/drawing/2014/main" id="{553C3EB6-81C6-443C-9E9C-649A7B347FE5}"/>
              </a:ext>
            </a:extLst>
          </p:cNvPr>
          <p:cNvSpPr txBox="1">
            <a:spLocks/>
          </p:cNvSpPr>
          <p:nvPr/>
        </p:nvSpPr>
        <p:spPr>
          <a:xfrm>
            <a:off x="624418" y="664465"/>
            <a:ext cx="10943167" cy="639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spc="0" baseline="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00B050"/>
                </a:solidFill>
                <a:latin typeface="Montserrat Light" pitchFamily="2" charset="77"/>
              </a:rPr>
              <a:t>KINGWOOD DITCHES – MAINTENANCE ROLES</a:t>
            </a:r>
            <a:endParaRPr lang="th-TH" b="0" dirty="0">
              <a:solidFill>
                <a:srgbClr val="00B050"/>
              </a:solidFill>
              <a:latin typeface="Montserrat Light" pitchFamily="2" charset="77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898ECD9-81E2-4967-BD19-126419BC064B}"/>
              </a:ext>
            </a:extLst>
          </p:cNvPr>
          <p:cNvSpPr txBox="1">
            <a:spLocks/>
          </p:cNvSpPr>
          <p:nvPr/>
        </p:nvSpPr>
        <p:spPr>
          <a:xfrm>
            <a:off x="624418" y="452438"/>
            <a:ext cx="10943167" cy="306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 Light"/>
                <a:ea typeface="+mn-ea"/>
                <a:cs typeface="Cordia New"/>
              </a:rPr>
              <a:t>KINGWOOD TOWNHALL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109857-D6B8-41C0-A665-4CCC9FF0BE3E}"/>
              </a:ext>
            </a:extLst>
          </p:cNvPr>
          <p:cNvSpPr/>
          <p:nvPr/>
        </p:nvSpPr>
        <p:spPr>
          <a:xfrm>
            <a:off x="5168154" y="1303742"/>
            <a:ext cx="1855692" cy="107577"/>
          </a:xfrm>
          <a:prstGeom prst="rect">
            <a:avLst/>
          </a:prstGeom>
          <a:solidFill>
            <a:srgbClr val="549E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7953F158-9B0C-4790-99A6-E079D9917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19" y="1626421"/>
            <a:ext cx="7984361" cy="51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27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8">
            <a:extLst>
              <a:ext uri="{FF2B5EF4-FFF2-40B4-BE49-F238E27FC236}">
                <a16:creationId xmlns:a16="http://schemas.microsoft.com/office/drawing/2014/main" id="{553C3EB6-81C6-443C-9E9C-649A7B347FE5}"/>
              </a:ext>
            </a:extLst>
          </p:cNvPr>
          <p:cNvSpPr txBox="1">
            <a:spLocks/>
          </p:cNvSpPr>
          <p:nvPr/>
        </p:nvSpPr>
        <p:spPr>
          <a:xfrm>
            <a:off x="624418" y="664465"/>
            <a:ext cx="10943167" cy="639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spc="0" baseline="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00B050"/>
                </a:solidFill>
                <a:latin typeface="Montserrat Light" pitchFamily="2" charset="77"/>
              </a:rPr>
              <a:t>KINGWOOD DITCHES – HCFCD F-14 STUDY</a:t>
            </a:r>
            <a:endParaRPr lang="th-TH" b="0" dirty="0">
              <a:solidFill>
                <a:srgbClr val="00B050"/>
              </a:solidFill>
              <a:latin typeface="Montserrat Light" pitchFamily="2" charset="77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898ECD9-81E2-4967-BD19-126419BC064B}"/>
              </a:ext>
            </a:extLst>
          </p:cNvPr>
          <p:cNvSpPr txBox="1">
            <a:spLocks/>
          </p:cNvSpPr>
          <p:nvPr/>
        </p:nvSpPr>
        <p:spPr>
          <a:xfrm>
            <a:off x="624418" y="452438"/>
            <a:ext cx="10943167" cy="306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 Light"/>
                <a:ea typeface="+mn-ea"/>
                <a:cs typeface="Cordia New"/>
              </a:rPr>
              <a:t>KINGWOOD TOWNHALL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109857-D6B8-41C0-A665-4CCC9FF0BE3E}"/>
              </a:ext>
            </a:extLst>
          </p:cNvPr>
          <p:cNvSpPr/>
          <p:nvPr/>
        </p:nvSpPr>
        <p:spPr>
          <a:xfrm>
            <a:off x="5168154" y="1303742"/>
            <a:ext cx="1855692" cy="107577"/>
          </a:xfrm>
          <a:prstGeom prst="rect">
            <a:avLst/>
          </a:prstGeom>
          <a:solidFill>
            <a:srgbClr val="549E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BAAC1A3-8778-486E-9E04-39372E460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7" y="1515769"/>
            <a:ext cx="6678785" cy="49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61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8">
            <a:extLst>
              <a:ext uri="{FF2B5EF4-FFF2-40B4-BE49-F238E27FC236}">
                <a16:creationId xmlns:a16="http://schemas.microsoft.com/office/drawing/2014/main" id="{553C3EB6-81C6-443C-9E9C-649A7B347FE5}"/>
              </a:ext>
            </a:extLst>
          </p:cNvPr>
          <p:cNvSpPr txBox="1">
            <a:spLocks/>
          </p:cNvSpPr>
          <p:nvPr/>
        </p:nvSpPr>
        <p:spPr>
          <a:xfrm>
            <a:off x="624418" y="664465"/>
            <a:ext cx="10943167" cy="639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spc="0" baseline="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00B050"/>
                </a:solidFill>
                <a:latin typeface="Montserrat Light" pitchFamily="2" charset="77"/>
              </a:rPr>
              <a:t>CORPS DREDGING PLAN OVERVIEW</a:t>
            </a:r>
            <a:endParaRPr lang="th-TH" b="0" dirty="0">
              <a:solidFill>
                <a:srgbClr val="00B050"/>
              </a:solidFill>
              <a:latin typeface="Montserrat Light" pitchFamily="2" charset="77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898ECD9-81E2-4967-BD19-126419BC064B}"/>
              </a:ext>
            </a:extLst>
          </p:cNvPr>
          <p:cNvSpPr txBox="1">
            <a:spLocks/>
          </p:cNvSpPr>
          <p:nvPr/>
        </p:nvSpPr>
        <p:spPr>
          <a:xfrm>
            <a:off x="624418" y="452438"/>
            <a:ext cx="10943167" cy="306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 Light"/>
                <a:ea typeface="+mn-ea"/>
                <a:cs typeface="Cordia New"/>
              </a:rPr>
              <a:t>KINGWOOD TOWNHALL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109857-D6B8-41C0-A665-4CCC9FF0BE3E}"/>
              </a:ext>
            </a:extLst>
          </p:cNvPr>
          <p:cNvSpPr/>
          <p:nvPr/>
        </p:nvSpPr>
        <p:spPr>
          <a:xfrm>
            <a:off x="5168154" y="1303742"/>
            <a:ext cx="1855692" cy="107577"/>
          </a:xfrm>
          <a:prstGeom prst="rect">
            <a:avLst/>
          </a:prstGeom>
          <a:solidFill>
            <a:srgbClr val="549E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pic>
        <p:nvPicPr>
          <p:cNvPr id="26" name="Picture 25" descr="A close up of a map&#10;&#10;Description automatically generated">
            <a:extLst>
              <a:ext uri="{FF2B5EF4-FFF2-40B4-BE49-F238E27FC236}">
                <a16:creationId xmlns:a16="http://schemas.microsoft.com/office/drawing/2014/main" id="{BB07D301-C5CC-49B9-A8A1-0CBF00261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68" y="1541107"/>
            <a:ext cx="7514264" cy="498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93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8">
            <a:extLst>
              <a:ext uri="{FF2B5EF4-FFF2-40B4-BE49-F238E27FC236}">
                <a16:creationId xmlns:a16="http://schemas.microsoft.com/office/drawing/2014/main" id="{553C3EB6-81C6-443C-9E9C-649A7B347FE5}"/>
              </a:ext>
            </a:extLst>
          </p:cNvPr>
          <p:cNvSpPr txBox="1">
            <a:spLocks/>
          </p:cNvSpPr>
          <p:nvPr/>
        </p:nvSpPr>
        <p:spPr>
          <a:xfrm>
            <a:off x="624418" y="664465"/>
            <a:ext cx="10943167" cy="639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spc="0" baseline="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00B050"/>
                </a:solidFill>
                <a:latin typeface="Montserrat Light" pitchFamily="2" charset="77"/>
              </a:rPr>
              <a:t>CORPS DREDGING PLAN OVERVIEW</a:t>
            </a:r>
            <a:endParaRPr lang="th-TH" b="0" dirty="0">
              <a:solidFill>
                <a:srgbClr val="00B050"/>
              </a:solidFill>
              <a:latin typeface="Montserrat Light" pitchFamily="2" charset="77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898ECD9-81E2-4967-BD19-126419BC064B}"/>
              </a:ext>
            </a:extLst>
          </p:cNvPr>
          <p:cNvSpPr txBox="1">
            <a:spLocks/>
          </p:cNvSpPr>
          <p:nvPr/>
        </p:nvSpPr>
        <p:spPr>
          <a:xfrm>
            <a:off x="624418" y="452438"/>
            <a:ext cx="10943167" cy="306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 Light"/>
                <a:ea typeface="+mn-ea"/>
                <a:cs typeface="Cordia New"/>
              </a:rPr>
              <a:t>KINGWOOD TOWNHALL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109857-D6B8-41C0-A665-4CCC9FF0BE3E}"/>
              </a:ext>
            </a:extLst>
          </p:cNvPr>
          <p:cNvSpPr/>
          <p:nvPr/>
        </p:nvSpPr>
        <p:spPr>
          <a:xfrm>
            <a:off x="5168154" y="1303742"/>
            <a:ext cx="1855692" cy="107577"/>
          </a:xfrm>
          <a:prstGeom prst="rect">
            <a:avLst/>
          </a:prstGeom>
          <a:solidFill>
            <a:srgbClr val="549E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24FCB66-DA8E-47C9-AACF-335867E9C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13" y="1586410"/>
            <a:ext cx="7566574" cy="47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49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8">
            <a:extLst>
              <a:ext uri="{FF2B5EF4-FFF2-40B4-BE49-F238E27FC236}">
                <a16:creationId xmlns:a16="http://schemas.microsoft.com/office/drawing/2014/main" id="{553C3EB6-81C6-443C-9E9C-649A7B347FE5}"/>
              </a:ext>
            </a:extLst>
          </p:cNvPr>
          <p:cNvSpPr txBox="1">
            <a:spLocks/>
          </p:cNvSpPr>
          <p:nvPr/>
        </p:nvSpPr>
        <p:spPr>
          <a:xfrm>
            <a:off x="624418" y="664465"/>
            <a:ext cx="10943167" cy="639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spc="0" baseline="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00B050"/>
                </a:solidFill>
                <a:latin typeface="Montserrat Light" pitchFamily="2" charset="77"/>
              </a:rPr>
              <a:t>CORPS DREDGING PLAN EXTENSION</a:t>
            </a:r>
            <a:endParaRPr lang="th-TH" b="0" dirty="0">
              <a:solidFill>
                <a:srgbClr val="00B050"/>
              </a:solidFill>
              <a:latin typeface="Montserrat Light" pitchFamily="2" charset="77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898ECD9-81E2-4967-BD19-126419BC064B}"/>
              </a:ext>
            </a:extLst>
          </p:cNvPr>
          <p:cNvSpPr txBox="1">
            <a:spLocks/>
          </p:cNvSpPr>
          <p:nvPr/>
        </p:nvSpPr>
        <p:spPr>
          <a:xfrm>
            <a:off x="624418" y="452438"/>
            <a:ext cx="10943167" cy="306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 Light"/>
                <a:ea typeface="+mn-ea"/>
                <a:cs typeface="Cordia New"/>
              </a:rPr>
              <a:t>KINGWOOD TOWNHALL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109857-D6B8-41C0-A665-4CCC9FF0BE3E}"/>
              </a:ext>
            </a:extLst>
          </p:cNvPr>
          <p:cNvSpPr/>
          <p:nvPr/>
        </p:nvSpPr>
        <p:spPr>
          <a:xfrm>
            <a:off x="5168154" y="1303742"/>
            <a:ext cx="1855692" cy="107577"/>
          </a:xfrm>
          <a:prstGeom prst="rect">
            <a:avLst/>
          </a:prstGeom>
          <a:solidFill>
            <a:srgbClr val="549E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233863A-2452-482A-9385-86A093662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0551" y="212218"/>
            <a:ext cx="4250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70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8">
            <a:extLst>
              <a:ext uri="{FF2B5EF4-FFF2-40B4-BE49-F238E27FC236}">
                <a16:creationId xmlns:a16="http://schemas.microsoft.com/office/drawing/2014/main" id="{553C3EB6-81C6-443C-9E9C-649A7B347FE5}"/>
              </a:ext>
            </a:extLst>
          </p:cNvPr>
          <p:cNvSpPr txBox="1">
            <a:spLocks/>
          </p:cNvSpPr>
          <p:nvPr/>
        </p:nvSpPr>
        <p:spPr>
          <a:xfrm>
            <a:off x="624418" y="664465"/>
            <a:ext cx="10943167" cy="639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spc="0" baseline="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00B050"/>
                </a:solidFill>
                <a:latin typeface="Montserrat Light" pitchFamily="2" charset="77"/>
              </a:rPr>
              <a:t>CORPS DREDGING PLAN EXTENSION</a:t>
            </a:r>
            <a:endParaRPr lang="th-TH" b="0" dirty="0">
              <a:solidFill>
                <a:srgbClr val="00B050"/>
              </a:solidFill>
              <a:latin typeface="Montserrat Light" pitchFamily="2" charset="77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898ECD9-81E2-4967-BD19-126419BC064B}"/>
              </a:ext>
            </a:extLst>
          </p:cNvPr>
          <p:cNvSpPr txBox="1">
            <a:spLocks/>
          </p:cNvSpPr>
          <p:nvPr/>
        </p:nvSpPr>
        <p:spPr>
          <a:xfrm>
            <a:off x="624418" y="452438"/>
            <a:ext cx="10943167" cy="306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 Light"/>
                <a:ea typeface="+mn-ea"/>
                <a:cs typeface="Cordia New"/>
              </a:rPr>
              <a:t>KINGWOOD TOWNHALL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109857-D6B8-41C0-A665-4CCC9FF0BE3E}"/>
              </a:ext>
            </a:extLst>
          </p:cNvPr>
          <p:cNvSpPr/>
          <p:nvPr/>
        </p:nvSpPr>
        <p:spPr>
          <a:xfrm>
            <a:off x="5168154" y="1303742"/>
            <a:ext cx="1855692" cy="107577"/>
          </a:xfrm>
          <a:prstGeom prst="rect">
            <a:avLst/>
          </a:prstGeom>
          <a:solidFill>
            <a:srgbClr val="549E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D5AC75FE-E8B4-4933-810E-5B53D3560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767" y="473823"/>
            <a:ext cx="4677766" cy="676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64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4DA56482-6FD8-45AB-B65D-624CEA0B7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520" y="1512627"/>
            <a:ext cx="6768958" cy="4680907"/>
          </a:xfrm>
          <a:prstGeom prst="rect">
            <a:avLst/>
          </a:prstGeom>
        </p:spPr>
      </p:pic>
      <p:sp>
        <p:nvSpPr>
          <p:cNvPr id="21" name="Title 8">
            <a:extLst>
              <a:ext uri="{FF2B5EF4-FFF2-40B4-BE49-F238E27FC236}">
                <a16:creationId xmlns:a16="http://schemas.microsoft.com/office/drawing/2014/main" id="{553C3EB6-81C6-443C-9E9C-649A7B347FE5}"/>
              </a:ext>
            </a:extLst>
          </p:cNvPr>
          <p:cNvSpPr txBox="1">
            <a:spLocks/>
          </p:cNvSpPr>
          <p:nvPr/>
        </p:nvSpPr>
        <p:spPr>
          <a:xfrm>
            <a:off x="624418" y="664465"/>
            <a:ext cx="10943167" cy="639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spc="0" baseline="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00B050"/>
                </a:solidFill>
                <a:latin typeface="Montserrat Light" pitchFamily="2" charset="77"/>
              </a:rPr>
              <a:t>CITY’S ADDITIONAL DREDGING REQUEST</a:t>
            </a:r>
            <a:endParaRPr lang="th-TH" b="0" dirty="0">
              <a:solidFill>
                <a:srgbClr val="00B050"/>
              </a:solidFill>
              <a:latin typeface="Montserrat Light" pitchFamily="2" charset="77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898ECD9-81E2-4967-BD19-126419BC064B}"/>
              </a:ext>
            </a:extLst>
          </p:cNvPr>
          <p:cNvSpPr txBox="1">
            <a:spLocks/>
          </p:cNvSpPr>
          <p:nvPr/>
        </p:nvSpPr>
        <p:spPr>
          <a:xfrm>
            <a:off x="624418" y="452438"/>
            <a:ext cx="10943167" cy="306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 Light"/>
                <a:ea typeface="+mn-ea"/>
                <a:cs typeface="Cordia New"/>
              </a:rPr>
              <a:t>KINGWOOD TOWNHALL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109857-D6B8-41C0-A665-4CCC9FF0BE3E}"/>
              </a:ext>
            </a:extLst>
          </p:cNvPr>
          <p:cNvSpPr/>
          <p:nvPr/>
        </p:nvSpPr>
        <p:spPr>
          <a:xfrm>
            <a:off x="5168154" y="1303742"/>
            <a:ext cx="1855692" cy="107577"/>
          </a:xfrm>
          <a:prstGeom prst="rect">
            <a:avLst/>
          </a:prstGeom>
          <a:solidFill>
            <a:srgbClr val="549E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3329217-FBEF-499F-BC0C-5767A351FD68}"/>
              </a:ext>
            </a:extLst>
          </p:cNvPr>
          <p:cNvSpPr/>
          <p:nvPr/>
        </p:nvSpPr>
        <p:spPr>
          <a:xfrm>
            <a:off x="624418" y="2692582"/>
            <a:ext cx="31192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D35E14-2982-4A2A-A4FC-FF7EBC0F2DE7}"/>
              </a:ext>
            </a:extLst>
          </p:cNvPr>
          <p:cNvSpPr/>
          <p:nvPr/>
        </p:nvSpPr>
        <p:spPr>
          <a:xfrm>
            <a:off x="257494" y="2611143"/>
            <a:ext cx="1676400" cy="303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2079C1-B5F7-4E8D-BCBD-6146A8111346}"/>
              </a:ext>
            </a:extLst>
          </p:cNvPr>
          <p:cNvSpPr txBox="1"/>
          <p:nvPr/>
        </p:nvSpPr>
        <p:spPr>
          <a:xfrm>
            <a:off x="681354" y="2573043"/>
            <a:ext cx="115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Montserrat Light"/>
              </a:rPr>
              <a:t>Limits</a:t>
            </a:r>
          </a:p>
        </p:txBody>
      </p:sp>
    </p:spTree>
    <p:extLst>
      <p:ext uri="{BB962C8B-B14F-4D97-AF65-F5344CB8AC3E}">
        <p14:creationId xmlns:p14="http://schemas.microsoft.com/office/powerpoint/2010/main" val="345779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8">
            <a:extLst>
              <a:ext uri="{FF2B5EF4-FFF2-40B4-BE49-F238E27FC236}">
                <a16:creationId xmlns:a16="http://schemas.microsoft.com/office/drawing/2014/main" id="{553C3EB6-81C6-443C-9E9C-649A7B347FE5}"/>
              </a:ext>
            </a:extLst>
          </p:cNvPr>
          <p:cNvSpPr txBox="1">
            <a:spLocks/>
          </p:cNvSpPr>
          <p:nvPr/>
        </p:nvSpPr>
        <p:spPr>
          <a:xfrm>
            <a:off x="624418" y="664465"/>
            <a:ext cx="10943167" cy="639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spc="0" baseline="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00B050"/>
                </a:solidFill>
                <a:latin typeface="Montserrat Light" pitchFamily="2" charset="77"/>
              </a:rPr>
              <a:t>FUTURE DISPOSAL SITE</a:t>
            </a:r>
            <a:endParaRPr lang="th-TH" b="0" dirty="0">
              <a:solidFill>
                <a:srgbClr val="00B050"/>
              </a:solidFill>
              <a:latin typeface="Montserrat Light" pitchFamily="2" charset="77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898ECD9-81E2-4967-BD19-126419BC064B}"/>
              </a:ext>
            </a:extLst>
          </p:cNvPr>
          <p:cNvSpPr txBox="1">
            <a:spLocks/>
          </p:cNvSpPr>
          <p:nvPr/>
        </p:nvSpPr>
        <p:spPr>
          <a:xfrm>
            <a:off x="624418" y="452438"/>
            <a:ext cx="10943167" cy="306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 Light"/>
                <a:ea typeface="+mn-ea"/>
                <a:cs typeface="Cordia New"/>
              </a:rPr>
              <a:t>KINGWOOD TOWNHALL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109857-D6B8-41C0-A665-4CCC9FF0BE3E}"/>
              </a:ext>
            </a:extLst>
          </p:cNvPr>
          <p:cNvSpPr/>
          <p:nvPr/>
        </p:nvSpPr>
        <p:spPr>
          <a:xfrm>
            <a:off x="5168154" y="1303742"/>
            <a:ext cx="1855692" cy="107577"/>
          </a:xfrm>
          <a:prstGeom prst="rect">
            <a:avLst/>
          </a:prstGeom>
          <a:solidFill>
            <a:srgbClr val="549E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F015AB4-4706-4091-A0FF-6C580620A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594" y="1607667"/>
            <a:ext cx="6266812" cy="501560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3DD342C-2642-443A-8223-F0D1248372E1}"/>
              </a:ext>
            </a:extLst>
          </p:cNvPr>
          <p:cNvSpPr/>
          <p:nvPr/>
        </p:nvSpPr>
        <p:spPr>
          <a:xfrm rot="10800000">
            <a:off x="7953375" y="2597332"/>
            <a:ext cx="33147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FBD95A-DAA7-4FDD-86CF-21AAF59CFE4C}"/>
              </a:ext>
            </a:extLst>
          </p:cNvPr>
          <p:cNvSpPr/>
          <p:nvPr/>
        </p:nvSpPr>
        <p:spPr>
          <a:xfrm rot="10800000">
            <a:off x="9324975" y="2515892"/>
            <a:ext cx="2242610" cy="303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203F0-5C2A-4D1F-807D-C7830E0F5C06}"/>
              </a:ext>
            </a:extLst>
          </p:cNvPr>
          <p:cNvSpPr txBox="1"/>
          <p:nvPr/>
        </p:nvSpPr>
        <p:spPr>
          <a:xfrm>
            <a:off x="9410700" y="2477793"/>
            <a:ext cx="2056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Montserrat Light"/>
              </a:rPr>
              <a:t>Additional Dredging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00D2B8D-443B-442E-B247-3A25AFC92D53}"/>
              </a:ext>
            </a:extLst>
          </p:cNvPr>
          <p:cNvSpPr/>
          <p:nvPr/>
        </p:nvSpPr>
        <p:spPr>
          <a:xfrm rot="10800000">
            <a:off x="5972175" y="3385889"/>
            <a:ext cx="52959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14AA7-23B2-44F8-97A4-92F0DA829FFC}"/>
              </a:ext>
            </a:extLst>
          </p:cNvPr>
          <p:cNvSpPr/>
          <p:nvPr/>
        </p:nvSpPr>
        <p:spPr>
          <a:xfrm rot="10800000">
            <a:off x="9324975" y="3304449"/>
            <a:ext cx="2242610" cy="303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E95C0E-D340-403B-8AA6-33F9D760F720}"/>
              </a:ext>
            </a:extLst>
          </p:cNvPr>
          <p:cNvSpPr txBox="1"/>
          <p:nvPr/>
        </p:nvSpPr>
        <p:spPr>
          <a:xfrm>
            <a:off x="9410700" y="3266350"/>
            <a:ext cx="2056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Montserrat Light"/>
              </a:rPr>
              <a:t>Pipeline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78350C1-8F8C-4645-A5DF-ABDEF411BB10}"/>
              </a:ext>
            </a:extLst>
          </p:cNvPr>
          <p:cNvSpPr/>
          <p:nvPr/>
        </p:nvSpPr>
        <p:spPr>
          <a:xfrm>
            <a:off x="923925" y="4025167"/>
            <a:ext cx="33147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B4E5F9-475D-43B6-AFA7-5F1FFC544171}"/>
              </a:ext>
            </a:extLst>
          </p:cNvPr>
          <p:cNvSpPr/>
          <p:nvPr/>
        </p:nvSpPr>
        <p:spPr>
          <a:xfrm rot="10800000">
            <a:off x="381000" y="3943727"/>
            <a:ext cx="2242610" cy="303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08DB6D-9B2B-4173-A0B0-46F8015BB23D}"/>
              </a:ext>
            </a:extLst>
          </p:cNvPr>
          <p:cNvSpPr txBox="1"/>
          <p:nvPr/>
        </p:nvSpPr>
        <p:spPr>
          <a:xfrm>
            <a:off x="466725" y="3905628"/>
            <a:ext cx="2056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Montserrat Light"/>
              </a:rPr>
              <a:t>Disposal Site</a:t>
            </a:r>
          </a:p>
        </p:txBody>
      </p:sp>
    </p:spTree>
    <p:extLst>
      <p:ext uri="{BB962C8B-B14F-4D97-AF65-F5344CB8AC3E}">
        <p14:creationId xmlns:p14="http://schemas.microsoft.com/office/powerpoint/2010/main" val="2521732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8">
            <a:extLst>
              <a:ext uri="{FF2B5EF4-FFF2-40B4-BE49-F238E27FC236}">
                <a16:creationId xmlns:a16="http://schemas.microsoft.com/office/drawing/2014/main" id="{553C3EB6-81C6-443C-9E9C-649A7B347FE5}"/>
              </a:ext>
            </a:extLst>
          </p:cNvPr>
          <p:cNvSpPr txBox="1">
            <a:spLocks/>
          </p:cNvSpPr>
          <p:nvPr/>
        </p:nvSpPr>
        <p:spPr>
          <a:xfrm>
            <a:off x="624418" y="664465"/>
            <a:ext cx="10943167" cy="639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spc="0" baseline="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00B050"/>
                </a:solidFill>
                <a:latin typeface="Montserrat Light" pitchFamily="2" charset="77"/>
              </a:rPr>
              <a:t>PERMITTED DISPOSAL SITE</a:t>
            </a:r>
            <a:endParaRPr lang="th-TH" b="0" dirty="0">
              <a:solidFill>
                <a:srgbClr val="00B050"/>
              </a:solidFill>
              <a:latin typeface="Montserrat Light" pitchFamily="2" charset="77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898ECD9-81E2-4967-BD19-126419BC064B}"/>
              </a:ext>
            </a:extLst>
          </p:cNvPr>
          <p:cNvSpPr txBox="1">
            <a:spLocks/>
          </p:cNvSpPr>
          <p:nvPr/>
        </p:nvSpPr>
        <p:spPr>
          <a:xfrm>
            <a:off x="624418" y="452438"/>
            <a:ext cx="10943167" cy="306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 Light"/>
                <a:ea typeface="+mn-ea"/>
                <a:cs typeface="Cordia New"/>
              </a:rPr>
              <a:t>KINGWOOD TOWNHALL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109857-D6B8-41C0-A665-4CCC9FF0BE3E}"/>
              </a:ext>
            </a:extLst>
          </p:cNvPr>
          <p:cNvSpPr/>
          <p:nvPr/>
        </p:nvSpPr>
        <p:spPr>
          <a:xfrm>
            <a:off x="5168154" y="1303742"/>
            <a:ext cx="1855692" cy="107577"/>
          </a:xfrm>
          <a:prstGeom prst="rect">
            <a:avLst/>
          </a:prstGeom>
          <a:solidFill>
            <a:srgbClr val="549E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DEFD179-196A-484D-80D1-59406AB92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22" y="1515769"/>
            <a:ext cx="4485356" cy="52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84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7A3C3DE-4D74-4655-A5DD-72FFBBC1D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47" y="1515769"/>
            <a:ext cx="5192506" cy="4963118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CDBE372C-CA54-495A-98E1-56E003F73A6A}"/>
              </a:ext>
            </a:extLst>
          </p:cNvPr>
          <p:cNvSpPr/>
          <p:nvPr/>
        </p:nvSpPr>
        <p:spPr>
          <a:xfrm>
            <a:off x="4483926" y="2464628"/>
            <a:ext cx="964372" cy="964372"/>
          </a:xfrm>
          <a:prstGeom prst="flowChartConnector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8">
            <a:extLst>
              <a:ext uri="{FF2B5EF4-FFF2-40B4-BE49-F238E27FC236}">
                <a16:creationId xmlns:a16="http://schemas.microsoft.com/office/drawing/2014/main" id="{553C3EB6-81C6-443C-9E9C-649A7B347FE5}"/>
              </a:ext>
            </a:extLst>
          </p:cNvPr>
          <p:cNvSpPr txBox="1">
            <a:spLocks/>
          </p:cNvSpPr>
          <p:nvPr/>
        </p:nvSpPr>
        <p:spPr>
          <a:xfrm>
            <a:off x="624418" y="664465"/>
            <a:ext cx="10943167" cy="639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spc="0" baseline="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00B050"/>
                </a:solidFill>
                <a:latin typeface="Montserrat Light" pitchFamily="2" charset="77"/>
              </a:rPr>
              <a:t>FUTURE DREDGING MAINTENANCE – SB 500</a:t>
            </a:r>
            <a:endParaRPr lang="th-TH" b="0" dirty="0">
              <a:solidFill>
                <a:srgbClr val="00B050"/>
              </a:solidFill>
              <a:latin typeface="Montserrat Light" pitchFamily="2" charset="77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898ECD9-81E2-4967-BD19-126419BC064B}"/>
              </a:ext>
            </a:extLst>
          </p:cNvPr>
          <p:cNvSpPr txBox="1">
            <a:spLocks/>
          </p:cNvSpPr>
          <p:nvPr/>
        </p:nvSpPr>
        <p:spPr>
          <a:xfrm>
            <a:off x="624418" y="452438"/>
            <a:ext cx="10943167" cy="306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 Light"/>
                <a:ea typeface="+mn-ea"/>
                <a:cs typeface="Cordia New"/>
              </a:rPr>
              <a:t>KINGWOOD TOWNHALL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109857-D6B8-41C0-A665-4CCC9FF0BE3E}"/>
              </a:ext>
            </a:extLst>
          </p:cNvPr>
          <p:cNvSpPr/>
          <p:nvPr/>
        </p:nvSpPr>
        <p:spPr>
          <a:xfrm>
            <a:off x="5168154" y="1303742"/>
            <a:ext cx="1855692" cy="107577"/>
          </a:xfrm>
          <a:prstGeom prst="rect">
            <a:avLst/>
          </a:prstGeom>
          <a:solidFill>
            <a:srgbClr val="549E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Montserrat Light"/>
              <a:ea typeface="+mn-ea"/>
              <a:cs typeface="Cordia New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A9BADD4-A4B6-427A-BFA3-E076B85159BB}"/>
              </a:ext>
            </a:extLst>
          </p:cNvPr>
          <p:cNvSpPr/>
          <p:nvPr/>
        </p:nvSpPr>
        <p:spPr>
          <a:xfrm>
            <a:off x="990599" y="2740207"/>
            <a:ext cx="39528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146D7A-4D0B-4636-BBDF-F801FB5AD72F}"/>
              </a:ext>
            </a:extLst>
          </p:cNvPr>
          <p:cNvSpPr/>
          <p:nvPr/>
        </p:nvSpPr>
        <p:spPr>
          <a:xfrm rot="10800000">
            <a:off x="400050" y="2658767"/>
            <a:ext cx="2242610" cy="303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4009FF-9E8C-4848-B5FC-41098CE58333}"/>
              </a:ext>
            </a:extLst>
          </p:cNvPr>
          <p:cNvSpPr txBox="1"/>
          <p:nvPr/>
        </p:nvSpPr>
        <p:spPr>
          <a:xfrm>
            <a:off x="485775" y="2620668"/>
            <a:ext cx="2056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Montserrat Light"/>
              </a:rPr>
              <a:t>Permitted Site</a:t>
            </a:r>
          </a:p>
        </p:txBody>
      </p:sp>
    </p:spTree>
    <p:extLst>
      <p:ext uri="{BB962C8B-B14F-4D97-AF65-F5344CB8AC3E}">
        <p14:creationId xmlns:p14="http://schemas.microsoft.com/office/powerpoint/2010/main" val="2455659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120</Words>
  <Application>Microsoft Office PowerPoint</Application>
  <PresentationFormat>Widescreen</PresentationFormat>
  <Paragraphs>42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Montserrat Light</vt:lpstr>
      <vt:lpstr>Montserrat Medium</vt:lpstr>
      <vt:lpstr>Office Theme</vt:lpstr>
      <vt:lpstr>KINGWOOD TOWNHALL RECOVERY &amp; FLOOD MITIGATION STRATEGIES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 Harvey 2-YEAR REPORT AND UPDATE</dc:title>
  <dc:creator>Slattery, Ryan - MYR</dc:creator>
  <cp:lastModifiedBy>Slattery, Ryan - MYR</cp:lastModifiedBy>
  <cp:revision>18</cp:revision>
  <cp:lastPrinted>2019-10-16T14:17:15Z</cp:lastPrinted>
  <dcterms:created xsi:type="dcterms:W3CDTF">2019-10-14T15:03:10Z</dcterms:created>
  <dcterms:modified xsi:type="dcterms:W3CDTF">2019-10-16T14:40:15Z</dcterms:modified>
</cp:coreProperties>
</file>