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60994-D8E8-46B3-A531-F939997BBBE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F78C-2D95-42FE-B34A-72FD2A18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051708-59C8-4CF3-8388-794D0042EBF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5AD981-6F86-40D4-9596-107FE58F23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tx.gov/3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311@houstontx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Traffic Signals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5486400"/>
            <a:ext cx="73914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Johana E. Clark P.E., PTOE</a:t>
            </a:r>
          </a:p>
          <a:p>
            <a:pPr algn="r"/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Traffic Operations Division</a:t>
            </a:r>
          </a:p>
          <a:p>
            <a:pPr algn="r"/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Public Works &amp; Engineering Department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65" y="4402932"/>
            <a:ext cx="876300" cy="9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5" y="4419600"/>
            <a:ext cx="1134035" cy="8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2425" y="762000"/>
            <a:ext cx="46482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latin typeface="Century Gothic" panose="020B0502020202020204" pitchFamily="34" charset="0"/>
              </a:rPr>
              <a:t>Traffic Service Requests</a:t>
            </a:r>
            <a:endParaRPr lang="en-US" sz="3000" b="1" u="sng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667000" cy="473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1828800"/>
            <a:ext cx="5791200" cy="4267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Houston Service Helpline: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Phone Line 311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Website</a:t>
            </a:r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: </a:t>
            </a: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  <a:hlinkClick r:id="rId3"/>
              </a:rPr>
              <a:t>www.houstontx.gov/311</a:t>
            </a: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Email: </a:t>
            </a:r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  <a:hlinkClick r:id="rId4" tooltip="Attachments have 2MB size limit"/>
              </a:rPr>
              <a:t>311@houstontx.gov</a:t>
            </a:r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endParaRPr lang="en-US" sz="2500" b="1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311 Smartphone App</a:t>
            </a:r>
            <a:endParaRPr lang="en-US" sz="25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2133600"/>
            <a:ext cx="19050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2200" y="3810000"/>
            <a:ext cx="22860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3508757"/>
            <a:ext cx="19050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123826.HOUTX\AppData\Local\Microsoft\Windows\Temporary Internet Files\Content.IE5\N4UMM8YI\question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1095375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Agenda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044" y="1524000"/>
            <a:ext cx="8554156" cy="487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entury Gothic" panose="020B0502020202020204" pitchFamily="34" charset="0"/>
              </a:rPr>
              <a:t>Kingwood Signal System Overview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entury Gothic" panose="020B0502020202020204" pitchFamily="34" charset="0"/>
              </a:rPr>
              <a:t>Updates:</a:t>
            </a:r>
          </a:p>
          <a:p>
            <a:pPr marL="685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 smtClean="0">
                <a:latin typeface="Century Gothic" panose="020B0502020202020204" pitchFamily="34" charset="0"/>
              </a:rPr>
              <a:t>Kingwood @ Royal Forest: Signal Removal Study Update</a:t>
            </a:r>
          </a:p>
          <a:p>
            <a:pPr marL="685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 smtClean="0">
                <a:latin typeface="Century Gothic" panose="020B0502020202020204" pitchFamily="34" charset="0"/>
              </a:rPr>
              <a:t>New Traffic Signal at Northpark and Hidden Pines/Woodridge</a:t>
            </a:r>
          </a:p>
          <a:p>
            <a:pPr marL="685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 smtClean="0">
                <a:latin typeface="Century Gothic" panose="020B0502020202020204" pitchFamily="34" charset="0"/>
              </a:rPr>
              <a:t>Upgrades at West Lake Houston and Kings Crossing</a:t>
            </a:r>
          </a:p>
          <a:p>
            <a:pPr marL="685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Century Gothic" panose="020B0502020202020204" pitchFamily="34" charset="0"/>
              </a:rPr>
              <a:t>Upgrades at West Lake Houston and </a:t>
            </a:r>
            <a:r>
              <a:rPr lang="en-US" sz="1800" b="1" dirty="0" smtClean="0">
                <a:latin typeface="Century Gothic" panose="020B0502020202020204" pitchFamily="34" charset="0"/>
              </a:rPr>
              <a:t>Northpark</a:t>
            </a:r>
          </a:p>
          <a:p>
            <a:pPr marL="685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 smtClean="0">
                <a:latin typeface="Century Gothic" panose="020B0502020202020204" pitchFamily="34" charset="0"/>
              </a:rPr>
              <a:t>New Traffic Signal at Kingwood and Kings Crossing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entury Gothic" panose="020B0502020202020204" pitchFamily="34" charset="0"/>
              </a:rPr>
              <a:t>PWE Traffic Operations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entury Gothic" panose="020B0502020202020204" pitchFamily="34" charset="0"/>
              </a:rPr>
              <a:t>Malfunctions, Comments Reporting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entury Gothic" panose="020B0502020202020204" pitchFamily="34" charset="0"/>
              </a:rPr>
              <a:t>Comments/Questions</a:t>
            </a:r>
            <a:endParaRPr lang="en-US" sz="22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Line Callout 2 3"/>
          <p:cNvSpPr/>
          <p:nvPr/>
        </p:nvSpPr>
        <p:spPr>
          <a:xfrm>
            <a:off x="4191000" y="1832008"/>
            <a:ext cx="3429000" cy="304800"/>
          </a:xfrm>
          <a:prstGeom prst="borderCallout2">
            <a:avLst>
              <a:gd name="adj1" fmla="val 50329"/>
              <a:gd name="adj2" fmla="val -1035"/>
              <a:gd name="adj3" fmla="val 50329"/>
              <a:gd name="adj4" fmla="val -11895"/>
              <a:gd name="adj5" fmla="val 197763"/>
              <a:gd name="adj6" fmla="val -28983"/>
            </a:avLst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Century Gothic" panose="020B0502020202020204" pitchFamily="34" charset="0"/>
              </a:rPr>
              <a:t>Northpark: &gt;37,000 </a:t>
            </a:r>
            <a:r>
              <a:rPr lang="en-US" b="1" i="1" dirty="0" err="1" smtClean="0">
                <a:latin typeface="Century Gothic" panose="020B0502020202020204" pitchFamily="34" charset="0"/>
              </a:rPr>
              <a:t>veh</a:t>
            </a:r>
            <a:r>
              <a:rPr lang="en-US" b="1" i="1" dirty="0" smtClean="0">
                <a:latin typeface="Century Gothic" panose="020B0502020202020204" pitchFamily="34" charset="0"/>
              </a:rPr>
              <a:t>/day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4419600" y="3512418"/>
            <a:ext cx="3454668" cy="304800"/>
          </a:xfrm>
          <a:prstGeom prst="borderCallout2">
            <a:avLst>
              <a:gd name="adj1" fmla="val 47171"/>
              <a:gd name="adj2" fmla="val -1089"/>
              <a:gd name="adj3" fmla="val 47171"/>
              <a:gd name="adj4" fmla="val -11095"/>
              <a:gd name="adj5" fmla="val 216710"/>
              <a:gd name="adj6" fmla="val -30801"/>
            </a:avLst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Century Gothic" panose="020B0502020202020204" pitchFamily="34" charset="0"/>
              </a:rPr>
              <a:t>Kingwood: &gt;41,000 </a:t>
            </a:r>
            <a:r>
              <a:rPr lang="en-US" b="1" i="1" dirty="0" err="1" smtClean="0">
                <a:latin typeface="Century Gothic" panose="020B0502020202020204" pitchFamily="34" charset="0"/>
              </a:rPr>
              <a:t>veh</a:t>
            </a:r>
            <a:r>
              <a:rPr lang="en-US" b="1" i="1" dirty="0" smtClean="0">
                <a:latin typeface="Century Gothic" panose="020B0502020202020204" pitchFamily="34" charset="0"/>
              </a:rPr>
              <a:t>/day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7201"/>
              </p:ext>
            </p:extLst>
          </p:nvPr>
        </p:nvGraphicFramePr>
        <p:xfrm>
          <a:off x="4419600" y="5334000"/>
          <a:ext cx="4202430" cy="12954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{18603FDC-E32A-4AB5-989C-0864C3EAD2B8}</a:tableStyleId>
              </a:tblPr>
              <a:tblGrid>
                <a:gridCol w="1619540"/>
                <a:gridCol w="2582890"/>
              </a:tblGrid>
              <a:tr h="2590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entury Gothic" panose="020B0502020202020204" pitchFamily="34" charset="0"/>
                        </a:rPr>
                        <a:t>Number of Lanes vs. Daily Traffic Volumes</a:t>
                      </a:r>
                      <a:endParaRPr lang="en-US" sz="12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entury Gothic" panose="020B0502020202020204" pitchFamily="34" charset="0"/>
                        </a:rPr>
                        <a:t>Number of Lanes</a:t>
                      </a:r>
                      <a:endParaRPr lang="en-US" sz="12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effectLst/>
                          <a:latin typeface="Century Gothic" panose="020B0502020202020204" pitchFamily="34" charset="0"/>
                        </a:rPr>
                        <a:t>Roadway Daily Capacity</a:t>
                      </a:r>
                      <a:endParaRPr lang="en-US" sz="12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effectLst/>
                          <a:latin typeface="Century Gothic" panose="020B0502020202020204" pitchFamily="34" charset="0"/>
                        </a:rPr>
                        <a:t>2 (w/left turn</a:t>
                      </a:r>
                      <a:r>
                        <a:rPr lang="en-US" sz="1200" b="0" i="1" baseline="0" dirty="0" smtClean="0">
                          <a:effectLst/>
                          <a:latin typeface="Century Gothic" panose="020B0502020202020204" pitchFamily="34" charset="0"/>
                        </a:rPr>
                        <a:t> lanes)</a:t>
                      </a:r>
                      <a:endParaRPr lang="en-US" sz="1200" b="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entury Gothic" panose="020B0502020202020204" pitchFamily="34" charset="0"/>
                        </a:rPr>
                        <a:t>14-16,000 vehicles</a:t>
                      </a:r>
                      <a:r>
                        <a:rPr lang="en-US" sz="1200" i="1" baseline="0" dirty="0" smtClean="0">
                          <a:effectLst/>
                          <a:latin typeface="Century Gothic" panose="020B0502020202020204" pitchFamily="34" charset="0"/>
                        </a:rPr>
                        <a:t> per day</a:t>
                      </a:r>
                      <a:endParaRPr lang="en-US" sz="12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effectLst/>
                          <a:latin typeface="Century Gothic" panose="020B0502020202020204" pitchFamily="34" charset="0"/>
                        </a:rPr>
                        <a:t>4 (w/left turn</a:t>
                      </a:r>
                      <a:r>
                        <a:rPr lang="en-US" sz="1200" b="0" i="1" baseline="0" dirty="0" smtClean="0">
                          <a:effectLst/>
                          <a:latin typeface="Century Gothic" panose="020B0502020202020204" pitchFamily="34" charset="0"/>
                        </a:rPr>
                        <a:t> lanes)</a:t>
                      </a:r>
                      <a:endParaRPr lang="en-US" sz="1200" b="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entury Gothic" panose="020B0502020202020204" pitchFamily="34" charset="0"/>
                        </a:rPr>
                        <a:t>30-33,000 vehicles</a:t>
                      </a:r>
                      <a:r>
                        <a:rPr lang="en-US" sz="1200" i="1" baseline="0" dirty="0" smtClean="0">
                          <a:effectLst/>
                          <a:latin typeface="Century Gothic" panose="020B0502020202020204" pitchFamily="34" charset="0"/>
                        </a:rPr>
                        <a:t> per day</a:t>
                      </a:r>
                      <a:endParaRPr lang="en-US" sz="12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sng" dirty="0" smtClean="0">
                          <a:effectLst/>
                          <a:latin typeface="Century Gothic" panose="020B0502020202020204" pitchFamily="34" charset="0"/>
                        </a:rPr>
                        <a:t>6 (w/left turn</a:t>
                      </a:r>
                      <a:r>
                        <a:rPr lang="en-US" sz="1200" b="1" i="1" u="sng" baseline="0" dirty="0" smtClean="0">
                          <a:effectLst/>
                          <a:latin typeface="Century Gothic" panose="020B0502020202020204" pitchFamily="34" charset="0"/>
                        </a:rPr>
                        <a:t> lanes)</a:t>
                      </a:r>
                      <a:endParaRPr lang="en-US" sz="1200" b="1" i="1" u="sng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sng" dirty="0" smtClean="0">
                          <a:effectLst/>
                          <a:latin typeface="Century Gothic" panose="020B0502020202020204" pitchFamily="34" charset="0"/>
                        </a:rPr>
                        <a:t>40-44,000 vehicles per day</a:t>
                      </a:r>
                      <a:endParaRPr lang="en-US" sz="1200" b="1" i="1" u="sng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45352" y="3924300"/>
            <a:ext cx="609600" cy="585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2072785" y="3404101"/>
            <a:ext cx="2362200" cy="520199"/>
          </a:xfrm>
          <a:prstGeom prst="borderCallout2">
            <a:avLst>
              <a:gd name="adj1" fmla="val 47252"/>
              <a:gd name="adj2" fmla="val -2407"/>
              <a:gd name="adj3" fmla="val 47252"/>
              <a:gd name="adj4" fmla="val -11235"/>
              <a:gd name="adj5" fmla="val 109209"/>
              <a:gd name="adj6" fmla="val -25879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Signal Removal Study: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Kingwood @ Royal Forest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767" y="6278035"/>
            <a:ext cx="88392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Signal Proximity Issue. One-Stage Analysis: visibility, volumes, geometrics. </a:t>
            </a:r>
          </a:p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Major impact Loop 494 RR Crossing. </a:t>
            </a:r>
            <a:r>
              <a:rPr lang="en-US" sz="17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Conclusion: </a:t>
            </a:r>
            <a:r>
              <a:rPr lang="en-US" sz="1700" b="1" u="sng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signal removal </a:t>
            </a:r>
            <a:r>
              <a:rPr lang="en-US" sz="17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deferred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511367" y="2200331"/>
            <a:ext cx="609600" cy="585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2 3"/>
          <p:cNvSpPr/>
          <p:nvPr/>
        </p:nvSpPr>
        <p:spPr>
          <a:xfrm>
            <a:off x="5638800" y="1680132"/>
            <a:ext cx="2362200" cy="520199"/>
          </a:xfrm>
          <a:prstGeom prst="borderCallout2">
            <a:avLst>
              <a:gd name="adj1" fmla="val 47252"/>
              <a:gd name="adj2" fmla="val -2407"/>
              <a:gd name="adj3" fmla="val 47252"/>
              <a:gd name="adj4" fmla="val -11235"/>
              <a:gd name="adj5" fmla="val 109209"/>
              <a:gd name="adj6" fmla="val -25879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New Signal: Northpark @ 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Hidden Pines/Woodridge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767" y="6278035"/>
            <a:ext cx="88392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Activated February 2015. Timing Adjustments: Split NB/SB. Extended Signal Cycles.</a:t>
            </a:r>
            <a:endParaRPr lang="en-US" sz="17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172200" y="4510256"/>
            <a:ext cx="609600" cy="585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7063899" y="3977457"/>
            <a:ext cx="1867068" cy="658143"/>
          </a:xfrm>
          <a:prstGeom prst="borderCallout2">
            <a:avLst>
              <a:gd name="adj1" fmla="val 47252"/>
              <a:gd name="adj2" fmla="val -2407"/>
              <a:gd name="adj3" fmla="val 47252"/>
              <a:gd name="adj4" fmla="val -11235"/>
              <a:gd name="adj5" fmla="val 85908"/>
              <a:gd name="adj6" fmla="val -21047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Signal Upgrade: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W. Lake Houston @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Kings Crossing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20738988">
            <a:off x="6283981" y="3872669"/>
            <a:ext cx="542074" cy="288865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Commercial</a:t>
            </a:r>
            <a:endParaRPr lang="en-US" sz="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767" y="6278035"/>
            <a:ext cx="88392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Large commercial development Kingwood @ W. Lake Houston. </a:t>
            </a:r>
          </a:p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Traffic signal upgrade at W. Lake Houston @ Kings Crossing. Design Approved. </a:t>
            </a:r>
            <a:endParaRPr lang="en-US" sz="17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340122" y="3930383"/>
            <a:ext cx="609600" cy="585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7391399" y="2895600"/>
            <a:ext cx="1539567" cy="914400"/>
          </a:xfrm>
          <a:prstGeom prst="borderCallout2">
            <a:avLst>
              <a:gd name="adj1" fmla="val 47252"/>
              <a:gd name="adj2" fmla="val -2407"/>
              <a:gd name="adj3" fmla="val 47252"/>
              <a:gd name="adj4" fmla="val -11235"/>
              <a:gd name="adj5" fmla="val 114760"/>
              <a:gd name="adj6" fmla="val -38087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New Signal Coming Up: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Kingwood @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Kings Crossing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6530622" y="4122200"/>
            <a:ext cx="228600" cy="20232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767" y="6278035"/>
            <a:ext cx="88392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Large commercial development Kingwood @ W. Lake Houston. </a:t>
            </a:r>
          </a:p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New traffic signal Kingwood @ Kings Crossing. Designed Approved. </a:t>
            </a:r>
            <a:endParaRPr lang="en-US" sz="17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Kingwood Signal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E123826.HOUTX\AppData\Local\Microsoft\Windows\Temporary Internet Files\Content.IE5\5VO25CCY\Simple-Compass-Ros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04632" cy="6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23826.HOUTX\AppData\Local\Microsoft\Windows\Temporary Internet Files\Content.IE5\2DNISBEC\traffic-light-dan-gerhar-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9" y="2401869"/>
            <a:ext cx="15567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714999" y="2322691"/>
            <a:ext cx="491067" cy="4205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6558562" y="1637964"/>
            <a:ext cx="1699613" cy="914400"/>
          </a:xfrm>
          <a:prstGeom prst="borderCallout2">
            <a:avLst>
              <a:gd name="adj1" fmla="val 47252"/>
              <a:gd name="adj2" fmla="val -2407"/>
              <a:gd name="adj3" fmla="val 47252"/>
              <a:gd name="adj4" fmla="val -11235"/>
              <a:gd name="adj5" fmla="val 77456"/>
              <a:gd name="adj6" fmla="val -2460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Intersection Upgrades: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Northpark @</a:t>
            </a:r>
          </a:p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W. Lake Houston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767" y="6278035"/>
            <a:ext cx="88392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Traffic signal upgrades. Addition of SB and EB right turn lanes. Design Stage. </a:t>
            </a:r>
            <a:endParaRPr lang="en-US" sz="17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096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anose="020B0502020202020204" pitchFamily="34" charset="0"/>
              </a:rPr>
              <a:t>PWE Traffic Operations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044" y="1524000"/>
            <a:ext cx="8554156" cy="487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latin typeface="Century Gothic" panose="020B0502020202020204" pitchFamily="34" charset="0"/>
              </a:rPr>
              <a:t>Traffic Signal Performance Improvement Program (</a:t>
            </a:r>
            <a:r>
              <a:rPr lang="en-US" sz="2500" b="1" dirty="0" err="1" smtClean="0">
                <a:latin typeface="Century Gothic" panose="020B0502020202020204" pitchFamily="34" charset="0"/>
              </a:rPr>
              <a:t>TSPIP</a:t>
            </a:r>
            <a:r>
              <a:rPr lang="en-US" sz="2500" b="1" dirty="0" smtClean="0">
                <a:latin typeface="Century Gothic" panose="020B0502020202020204" pitchFamily="34" charset="0"/>
              </a:rPr>
              <a:t>) FY15-16: Kingwood Timing Optimization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latin typeface="Century Gothic" panose="020B0502020202020204" pitchFamily="34" charset="0"/>
              </a:rPr>
              <a:t>Preventive Signal Maintenance per </a:t>
            </a:r>
            <a:r>
              <a:rPr lang="en-US" sz="2500" b="1" dirty="0" err="1" smtClean="0">
                <a:latin typeface="Century Gothic" panose="020B0502020202020204" pitchFamily="34" charset="0"/>
              </a:rPr>
              <a:t>FHWA</a:t>
            </a:r>
            <a:r>
              <a:rPr lang="en-US" sz="2500" b="1" dirty="0" smtClean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latin typeface="Century Gothic" panose="020B0502020202020204" pitchFamily="34" charset="0"/>
              </a:rPr>
              <a:t>Signal Maintenance Average Response Time: 1.9hr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latin typeface="Century Gothic" panose="020B0502020202020204" pitchFamily="34" charset="0"/>
              </a:rPr>
              <a:t>2,489 signalized intersections in Houston</a:t>
            </a:r>
          </a:p>
          <a:p>
            <a:pPr marL="688975" indent="-2936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b="1" dirty="0" err="1" smtClean="0">
                <a:latin typeface="Century Gothic" panose="020B0502020202020204" pitchFamily="34" charset="0"/>
              </a:rPr>
              <a:t>COH</a:t>
            </a:r>
            <a:r>
              <a:rPr lang="en-US" sz="2500" b="1" dirty="0" smtClean="0">
                <a:latin typeface="Century Gothic" panose="020B0502020202020204" pitchFamily="34" charset="0"/>
              </a:rPr>
              <a:t> average 6 flashing signals/day = 0.24%</a:t>
            </a:r>
          </a:p>
          <a:p>
            <a:pPr marL="688975" indent="-2936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Century Gothic" panose="020B0502020202020204" pitchFamily="34" charset="0"/>
              </a:rPr>
              <a:t>99.75 % signals operational daily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" b="1" dirty="0" smtClean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latin typeface="Century Gothic" panose="020B0502020202020204" pitchFamily="34" charset="0"/>
              </a:rPr>
              <a:t>Technology Upgrades: GPS, Power Supply, Comm.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1999"/>
            <a:ext cx="64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78667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2671</TotalTime>
  <Words>368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Kingwood</vt:lpstr>
      <vt:lpstr>Agenda</vt:lpstr>
      <vt:lpstr>Kingwood Signal System</vt:lpstr>
      <vt:lpstr>Kingwood Signal System</vt:lpstr>
      <vt:lpstr>Kingwood Signal System</vt:lpstr>
      <vt:lpstr>Kingwood Signal System</vt:lpstr>
      <vt:lpstr>Kingwood Signal System</vt:lpstr>
      <vt:lpstr>Kingwood Signal 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Kingwood</dc:title>
  <dc:creator>Clark, Johana - PWE</dc:creator>
  <cp:lastModifiedBy>User</cp:lastModifiedBy>
  <cp:revision>29</cp:revision>
  <dcterms:created xsi:type="dcterms:W3CDTF">2016-10-04T20:18:04Z</dcterms:created>
  <dcterms:modified xsi:type="dcterms:W3CDTF">2016-10-12T12:30:40Z</dcterms:modified>
</cp:coreProperties>
</file>