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70" r:id="rId2"/>
    <p:sldId id="501" r:id="rId3"/>
    <p:sldId id="504" r:id="rId4"/>
    <p:sldId id="508" r:id="rId5"/>
    <p:sldId id="503" r:id="rId6"/>
    <p:sldId id="494" r:id="rId7"/>
    <p:sldId id="495" r:id="rId8"/>
    <p:sldId id="505" r:id="rId9"/>
    <p:sldId id="507" r:id="rId10"/>
    <p:sldId id="472" r:id="rId11"/>
  </p:sldIdLst>
  <p:sldSz cx="16256000" cy="9144000"/>
  <p:notesSz cx="7023100" cy="9309100"/>
  <p:defaultTextStyle>
    <a:lvl1pPr algn="ctr" defTabSz="825500">
      <a:defRPr sz="3200">
        <a:latin typeface="+mn-lt"/>
        <a:ea typeface="+mn-ea"/>
        <a:cs typeface="+mn-cs"/>
        <a:sym typeface="Helvetica Light"/>
      </a:defRPr>
    </a:lvl1pPr>
    <a:lvl2pPr indent="228600" algn="ctr" defTabSz="825500">
      <a:defRPr sz="3200">
        <a:latin typeface="+mn-lt"/>
        <a:ea typeface="+mn-ea"/>
        <a:cs typeface="+mn-cs"/>
        <a:sym typeface="Helvetica Light"/>
      </a:defRPr>
    </a:lvl2pPr>
    <a:lvl3pPr indent="457200" algn="ctr" defTabSz="825500">
      <a:defRPr sz="3200">
        <a:latin typeface="+mn-lt"/>
        <a:ea typeface="+mn-ea"/>
        <a:cs typeface="+mn-cs"/>
        <a:sym typeface="Helvetica Light"/>
      </a:defRPr>
    </a:lvl3pPr>
    <a:lvl4pPr indent="685800" algn="ctr" defTabSz="825500">
      <a:defRPr sz="3200">
        <a:latin typeface="+mn-lt"/>
        <a:ea typeface="+mn-ea"/>
        <a:cs typeface="+mn-cs"/>
        <a:sym typeface="Helvetica Light"/>
      </a:defRPr>
    </a:lvl4pPr>
    <a:lvl5pPr indent="914400" algn="ctr" defTabSz="825500">
      <a:defRPr sz="3200">
        <a:latin typeface="+mn-lt"/>
        <a:ea typeface="+mn-ea"/>
        <a:cs typeface="+mn-cs"/>
        <a:sym typeface="Helvetica Light"/>
      </a:defRPr>
    </a:lvl5pPr>
    <a:lvl6pPr indent="1143000" algn="ctr" defTabSz="825500">
      <a:defRPr sz="3200">
        <a:latin typeface="+mn-lt"/>
        <a:ea typeface="+mn-ea"/>
        <a:cs typeface="+mn-cs"/>
        <a:sym typeface="Helvetica Light"/>
      </a:defRPr>
    </a:lvl6pPr>
    <a:lvl7pPr indent="1371600" algn="ctr" defTabSz="825500">
      <a:defRPr sz="3200">
        <a:latin typeface="+mn-lt"/>
        <a:ea typeface="+mn-ea"/>
        <a:cs typeface="+mn-cs"/>
        <a:sym typeface="Helvetica Light"/>
      </a:defRPr>
    </a:lvl7pPr>
    <a:lvl8pPr indent="1600200" algn="ctr" defTabSz="825500">
      <a:defRPr sz="3200">
        <a:latin typeface="+mn-lt"/>
        <a:ea typeface="+mn-ea"/>
        <a:cs typeface="+mn-cs"/>
        <a:sym typeface="Helvetica Light"/>
      </a:defRPr>
    </a:lvl8pPr>
    <a:lvl9pPr indent="1828800" algn="ctr" defTabSz="825500">
      <a:defRPr sz="32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33"/>
    <a:srgbClr val="63666A"/>
    <a:srgbClr val="BDB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78" autoAdjust="0"/>
    <p:restoredTop sz="92623" autoAdjust="0"/>
  </p:normalViewPr>
  <p:slideViewPr>
    <p:cSldViewPr snapToGrid="0">
      <p:cViewPr varScale="1">
        <p:scale>
          <a:sx n="25" d="100"/>
          <a:sy n="25" d="100"/>
        </p:scale>
        <p:origin x="-605" y="-77"/>
      </p:cViewPr>
      <p:guideLst>
        <p:guide orient="horz" pos="2880"/>
        <p:guide pos="512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35C95-4AFD-40A3-B421-1C299B07B599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7DFA7-403E-4EEE-A974-330705D14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92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  <a:prstGeom prst="rect">
            <a:avLst/>
          </a:prstGeom>
        </p:spPr>
        <p:txBody>
          <a:bodyPr lIns="93299" tIns="46650" rIns="93299" bIns="46650"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36414" y="4421823"/>
            <a:ext cx="5150273" cy="4189095"/>
          </a:xfrm>
          <a:prstGeom prst="rect">
            <a:avLst/>
          </a:prstGeom>
        </p:spPr>
        <p:txBody>
          <a:bodyPr lIns="93299" tIns="46650" rIns="93299" bIns="46650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03429985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663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3" name="Shape 2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2000" b="1">
                <a:solidFill>
                  <a:srgbClr val="A81D33"/>
                </a:solidFill>
                <a:latin typeface="Effra"/>
                <a:ea typeface="Effra"/>
                <a:cs typeface="Effra"/>
                <a:sym typeface="Effra"/>
              </a:defRPr>
            </a:pPr>
            <a:endParaRPr/>
          </a:p>
          <a:p>
            <a:pPr marL="228600" indent="-228600">
              <a:lnSpc>
                <a:spcPct val="100000"/>
              </a:lnSpc>
              <a:buSzPct val="100000"/>
              <a:buChar char="•"/>
              <a:defRPr sz="2000">
                <a:latin typeface="Effra"/>
                <a:ea typeface="Effra"/>
                <a:cs typeface="Effra"/>
                <a:sym typeface="Effra"/>
              </a:defRPr>
            </a:pPr>
            <a:r>
              <a:t>Inside GRB</a:t>
            </a:r>
          </a:p>
          <a:p>
            <a:pPr marL="228600" indent="-228600">
              <a:lnSpc>
                <a:spcPct val="100000"/>
              </a:lnSpc>
              <a:buSzPct val="100000"/>
              <a:buChar char="•"/>
              <a:defRPr sz="2000">
                <a:latin typeface="Effra"/>
                <a:ea typeface="Effra"/>
                <a:cs typeface="Effra"/>
                <a:sym typeface="Effra"/>
              </a:defRPr>
            </a:pPr>
            <a:r>
              <a:rPr u="sng"/>
              <a:t>NFL Experience</a:t>
            </a:r>
            <a:r>
              <a:t>—NFL ticketed event</a:t>
            </a:r>
          </a:p>
          <a:p>
            <a:pPr marL="685800" lvl="2" indent="-228600">
              <a:lnSpc>
                <a:spcPct val="100000"/>
              </a:lnSpc>
              <a:buSzPct val="100000"/>
              <a:buChar char="•"/>
              <a:defRPr sz="2000">
                <a:latin typeface="Effra"/>
                <a:ea typeface="Effra"/>
                <a:cs typeface="Effra"/>
                <a:sym typeface="Effra"/>
              </a:defRPr>
            </a:pPr>
            <a:r>
              <a:t> Interactive games/activities</a:t>
            </a:r>
          </a:p>
          <a:p>
            <a:pPr marL="228600" indent="-228600">
              <a:lnSpc>
                <a:spcPct val="100000"/>
              </a:lnSpc>
              <a:buSzPct val="100000"/>
              <a:buChar char="•"/>
              <a:defRPr sz="2000" u="sng">
                <a:latin typeface="Effra"/>
                <a:ea typeface="Effra"/>
                <a:cs typeface="Effra"/>
                <a:sym typeface="Effra"/>
              </a:defRPr>
            </a:pPr>
            <a:r>
              <a:t>NFL Media Center</a:t>
            </a:r>
          </a:p>
          <a:p>
            <a:pPr marL="685800" lvl="2" indent="-228600">
              <a:lnSpc>
                <a:spcPct val="100000"/>
              </a:lnSpc>
              <a:buSzPct val="100000"/>
              <a:buChar char="•"/>
              <a:defRPr sz="2000">
                <a:latin typeface="Effra"/>
                <a:ea typeface="Effra"/>
                <a:cs typeface="Effra"/>
                <a:sym typeface="Effra"/>
              </a:defRPr>
            </a:pPr>
            <a:r>
              <a:t>5,000 credentialed media from around the globe</a:t>
            </a:r>
          </a:p>
          <a:p>
            <a:pPr marL="685800" lvl="2" indent="-228600">
              <a:lnSpc>
                <a:spcPct val="100000"/>
              </a:lnSpc>
              <a:buSzPct val="100000"/>
              <a:buChar char="•"/>
              <a:defRPr sz="2000">
                <a:latin typeface="Effra"/>
                <a:ea typeface="Effra"/>
                <a:cs typeface="Effra"/>
                <a:sym typeface="Effra"/>
              </a:defRPr>
            </a:pPr>
            <a:r>
              <a:t>Radio Row</a:t>
            </a:r>
          </a:p>
          <a:p>
            <a:pPr marL="228600" indent="-228600">
              <a:lnSpc>
                <a:spcPct val="100000"/>
              </a:lnSpc>
              <a:buSzPct val="100000"/>
              <a:buChar char="•"/>
              <a:defRPr sz="2000">
                <a:latin typeface="Effra"/>
                <a:ea typeface="Effra"/>
                <a:cs typeface="Effra"/>
                <a:sym typeface="Effra"/>
              </a:defRPr>
            </a:pPr>
            <a:r>
              <a:t>Social Media Command Center</a:t>
            </a:r>
          </a:p>
          <a:p>
            <a:pPr>
              <a:lnSpc>
                <a:spcPct val="100000"/>
              </a:lnSpc>
              <a:defRPr sz="2000" b="1">
                <a:solidFill>
                  <a:srgbClr val="A81D33"/>
                </a:solidFill>
                <a:latin typeface="Effra"/>
                <a:ea typeface="Effra"/>
                <a:cs typeface="Effra"/>
                <a:sym typeface="Effra"/>
              </a:defRPr>
            </a:pPr>
            <a:r>
              <a:t>Transition: “Just Outside the G-R-B will be the signature event for the Host Committee (SB LIVE)</a:t>
            </a:r>
          </a:p>
        </p:txBody>
      </p:sp>
    </p:spTree>
    <p:extLst>
      <p:ext uri="{BB962C8B-B14F-4D97-AF65-F5344CB8AC3E}">
        <p14:creationId xmlns:p14="http://schemas.microsoft.com/office/powerpoint/2010/main" val="3703727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6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4013" y="674688"/>
            <a:ext cx="5983287" cy="3367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4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7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57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FBDBE-F20B-E946-971D-202F1BE13F2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71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33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923A5-3862-4726-93B4-69759F88F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049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85333" y="3022600"/>
            <a:ext cx="13885335" cy="3098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400"/>
              <a:t>Title Text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923A5-3862-4726-93B4-69759F88FB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400"/>
              <a:t>Title 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923A5-3862-4726-93B4-69759F88FB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4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126066" y="2159000"/>
            <a:ext cx="6671735" cy="6138334"/>
          </a:xfrm>
          <a:prstGeom prst="rect">
            <a:avLst/>
          </a:prstGeom>
        </p:spPr>
        <p:txBody>
          <a:bodyPr/>
          <a:lstStyle>
            <a:lvl1pPr marL="372533" indent="-372533">
              <a:spcBef>
                <a:spcPts val="4500"/>
              </a:spcBef>
              <a:defRPr sz="3000"/>
            </a:lvl1pPr>
            <a:lvl2pPr marL="931333" indent="-372533">
              <a:spcBef>
                <a:spcPts val="4500"/>
              </a:spcBef>
              <a:defRPr sz="3000"/>
            </a:lvl2pPr>
            <a:lvl3pPr marL="1490133" indent="-372533">
              <a:spcBef>
                <a:spcPts val="4500"/>
              </a:spcBef>
              <a:defRPr sz="3000"/>
            </a:lvl3pPr>
            <a:lvl4pPr marL="2048933" indent="-372533">
              <a:spcBef>
                <a:spcPts val="4500"/>
              </a:spcBef>
              <a:defRPr sz="3000"/>
            </a:lvl4pPr>
            <a:lvl5pPr marL="2607733" indent="-372533">
              <a:spcBef>
                <a:spcPts val="4500"/>
              </a:spcBef>
              <a:defRPr sz="3000"/>
            </a:lvl5pPr>
          </a:lstStyle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3000"/>
              <a:t>Body Level Two</a:t>
            </a:r>
          </a:p>
          <a:p>
            <a:pPr lvl="2">
              <a:defRPr sz="1800"/>
            </a:pPr>
            <a:r>
              <a:rPr sz="3000"/>
              <a:t>Body Level Three</a:t>
            </a:r>
          </a:p>
          <a:p>
            <a:pPr lvl="3">
              <a:defRPr sz="1800"/>
            </a:pPr>
            <a:r>
              <a:rPr sz="3000"/>
              <a:t>Body Level Four</a:t>
            </a:r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923A5-3862-4726-93B4-69759F88FB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126066" y="2366681"/>
            <a:ext cx="14003869" cy="558351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400" dirty="0"/>
              <a:t>Body Level One</a:t>
            </a:r>
          </a:p>
          <a:p>
            <a:pPr lvl="1">
              <a:defRPr sz="1800"/>
            </a:pPr>
            <a:r>
              <a:rPr sz="3400" dirty="0"/>
              <a:t>Body Level Two</a:t>
            </a:r>
          </a:p>
          <a:p>
            <a:pPr lvl="2">
              <a:defRPr sz="1800"/>
            </a:pPr>
            <a:r>
              <a:rPr sz="3400" dirty="0"/>
              <a:t>Body Level Three</a:t>
            </a:r>
          </a:p>
          <a:p>
            <a:pPr lvl="3">
              <a:defRPr sz="1800"/>
            </a:pPr>
            <a:r>
              <a:rPr sz="3400" dirty="0"/>
              <a:t>Body Level Four</a:t>
            </a:r>
          </a:p>
          <a:p>
            <a:pPr lvl="4">
              <a:defRPr sz="1800"/>
            </a:pPr>
            <a:r>
              <a:rPr sz="3400" dirty="0"/>
              <a:t>Body Level Five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923A5-3862-4726-93B4-69759F88FBF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923A5-3862-4726-93B4-69759F88FBF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lid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 algn="l">
              <a:defRPr b="1">
                <a:solidFill>
                  <a:srgbClr val="AF161E"/>
                </a:solidFill>
              </a:defRPr>
            </a:lvl1pPr>
          </a:lstStyle>
          <a:p>
            <a:r>
              <a:rPr lang="en-US" dirty="0"/>
              <a:t>FULL SLIDE OF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890188"/>
            <a:ext cx="14630400" cy="5791873"/>
          </a:xfrm>
        </p:spPr>
        <p:txBody>
          <a:bodyPr/>
          <a:lstStyle>
            <a:lvl1pPr>
              <a:defRPr sz="4267"/>
            </a:lvl1pPr>
            <a:lvl2pPr>
              <a:defRPr sz="3200"/>
            </a:lvl2pPr>
            <a:lvl3pPr>
              <a:defRPr sz="2844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684" y="8658666"/>
            <a:ext cx="3793067" cy="486833"/>
          </a:xfrm>
          <a:prstGeom prst="rect">
            <a:avLst/>
          </a:prstGeom>
        </p:spPr>
        <p:txBody>
          <a:bodyPr/>
          <a:lstStyle>
            <a:lvl1pPr>
              <a:defRPr sz="1777">
                <a:solidFill>
                  <a:srgbClr val="BFBFBF"/>
                </a:solidFill>
                <a:latin typeface="Effra"/>
                <a:cs typeface="Effra"/>
              </a:defRPr>
            </a:lvl1pPr>
          </a:lstStyle>
          <a:p>
            <a:fld id="{4E5A85A4-217A-2F44-AF92-5F60F98CA9D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2137415" y="4773560"/>
            <a:ext cx="5425968" cy="5542625"/>
            <a:chOff x="6827295" y="2685126"/>
            <a:chExt cx="3052107" cy="3117727"/>
          </a:xfrm>
        </p:grpSpPr>
        <p:sp>
          <p:nvSpPr>
            <p:cNvPr id="14" name="Oval 13"/>
            <p:cNvSpPr/>
            <p:nvPr userDrawn="1"/>
          </p:nvSpPr>
          <p:spPr>
            <a:xfrm rot="19153411">
              <a:off x="6827295" y="3925995"/>
              <a:ext cx="3052107" cy="1648133"/>
            </a:xfrm>
            <a:custGeom>
              <a:avLst/>
              <a:gdLst>
                <a:gd name="connsiteX0" fmla="*/ 0 w 5280958"/>
                <a:gd name="connsiteY0" fmla="*/ 1186469 h 2372937"/>
                <a:gd name="connsiteX1" fmla="*/ 2640479 w 5280958"/>
                <a:gd name="connsiteY1" fmla="*/ 0 h 2372937"/>
                <a:gd name="connsiteX2" fmla="*/ 5280958 w 5280958"/>
                <a:gd name="connsiteY2" fmla="*/ 1186469 h 2372937"/>
                <a:gd name="connsiteX3" fmla="*/ 2640479 w 5280958"/>
                <a:gd name="connsiteY3" fmla="*/ 2372938 h 2372937"/>
                <a:gd name="connsiteX4" fmla="*/ 0 w 5280958"/>
                <a:gd name="connsiteY4" fmla="*/ 1186469 h 2372937"/>
                <a:gd name="connsiteX0" fmla="*/ 0 w 3977263"/>
                <a:gd name="connsiteY0" fmla="*/ 752942 h 2396601"/>
                <a:gd name="connsiteX1" fmla="*/ 1336784 w 3977263"/>
                <a:gd name="connsiteY1" fmla="*/ 17339 h 2396601"/>
                <a:gd name="connsiteX2" fmla="*/ 3977263 w 3977263"/>
                <a:gd name="connsiteY2" fmla="*/ 1203808 h 2396601"/>
                <a:gd name="connsiteX3" fmla="*/ 1336784 w 3977263"/>
                <a:gd name="connsiteY3" fmla="*/ 2390277 h 2396601"/>
                <a:gd name="connsiteX4" fmla="*/ 0 w 3977263"/>
                <a:gd name="connsiteY4" fmla="*/ 752942 h 2396601"/>
                <a:gd name="connsiteX0" fmla="*/ 0 w 3977263"/>
                <a:gd name="connsiteY0" fmla="*/ 752942 h 2396601"/>
                <a:gd name="connsiteX1" fmla="*/ 1336784 w 3977263"/>
                <a:gd name="connsiteY1" fmla="*/ 17339 h 2396601"/>
                <a:gd name="connsiteX2" fmla="*/ 3977263 w 3977263"/>
                <a:gd name="connsiteY2" fmla="*/ 1203808 h 2396601"/>
                <a:gd name="connsiteX3" fmla="*/ 1336784 w 3977263"/>
                <a:gd name="connsiteY3" fmla="*/ 2390277 h 2396601"/>
                <a:gd name="connsiteX4" fmla="*/ 0 w 3977263"/>
                <a:gd name="connsiteY4" fmla="*/ 752942 h 2396601"/>
                <a:gd name="connsiteX0" fmla="*/ 0 w 3636122"/>
                <a:gd name="connsiteY0" fmla="*/ 401554 h 2616703"/>
                <a:gd name="connsiteX1" fmla="*/ 995643 w 3636122"/>
                <a:gd name="connsiteY1" fmla="*/ 218640 h 2616703"/>
                <a:gd name="connsiteX2" fmla="*/ 3636122 w 3636122"/>
                <a:gd name="connsiteY2" fmla="*/ 1405109 h 2616703"/>
                <a:gd name="connsiteX3" fmla="*/ 995643 w 3636122"/>
                <a:gd name="connsiteY3" fmla="*/ 2591578 h 2616703"/>
                <a:gd name="connsiteX4" fmla="*/ 0 w 3636122"/>
                <a:gd name="connsiteY4" fmla="*/ 401554 h 2616703"/>
                <a:gd name="connsiteX0" fmla="*/ 0 w 3636122"/>
                <a:gd name="connsiteY0" fmla="*/ 234185 h 2449334"/>
                <a:gd name="connsiteX1" fmla="*/ 995643 w 3636122"/>
                <a:gd name="connsiteY1" fmla="*/ 51271 h 2449334"/>
                <a:gd name="connsiteX2" fmla="*/ 3636122 w 3636122"/>
                <a:gd name="connsiteY2" fmla="*/ 1237740 h 2449334"/>
                <a:gd name="connsiteX3" fmla="*/ 995643 w 3636122"/>
                <a:gd name="connsiteY3" fmla="*/ 2424209 h 2449334"/>
                <a:gd name="connsiteX4" fmla="*/ 0 w 3636122"/>
                <a:gd name="connsiteY4" fmla="*/ 234185 h 2449334"/>
                <a:gd name="connsiteX0" fmla="*/ 0 w 3636122"/>
                <a:gd name="connsiteY0" fmla="*/ 138953 h 2354102"/>
                <a:gd name="connsiteX1" fmla="*/ 1913637 w 3636122"/>
                <a:gd name="connsiteY1" fmla="*/ 70244 h 2354102"/>
                <a:gd name="connsiteX2" fmla="*/ 3636122 w 3636122"/>
                <a:gd name="connsiteY2" fmla="*/ 1142508 h 2354102"/>
                <a:gd name="connsiteX3" fmla="*/ 995643 w 3636122"/>
                <a:gd name="connsiteY3" fmla="*/ 2328977 h 2354102"/>
                <a:gd name="connsiteX4" fmla="*/ 0 w 3636122"/>
                <a:gd name="connsiteY4" fmla="*/ 138953 h 2354102"/>
                <a:gd name="connsiteX0" fmla="*/ 0 w 3068985"/>
                <a:gd name="connsiteY0" fmla="*/ 90754 h 2282699"/>
                <a:gd name="connsiteX1" fmla="*/ 1913637 w 3068985"/>
                <a:gd name="connsiteY1" fmla="*/ 22045 h 2282699"/>
                <a:gd name="connsiteX2" fmla="*/ 3068985 w 3068985"/>
                <a:gd name="connsiteY2" fmla="*/ 435793 h 2282699"/>
                <a:gd name="connsiteX3" fmla="*/ 995643 w 3068985"/>
                <a:gd name="connsiteY3" fmla="*/ 2280778 h 2282699"/>
                <a:gd name="connsiteX4" fmla="*/ 0 w 3068985"/>
                <a:gd name="connsiteY4" fmla="*/ 90754 h 2282699"/>
                <a:gd name="connsiteX0" fmla="*/ 0 w 2948391"/>
                <a:gd name="connsiteY0" fmla="*/ 176993 h 2367555"/>
                <a:gd name="connsiteX1" fmla="*/ 1913637 w 2948391"/>
                <a:gd name="connsiteY1" fmla="*/ 108284 h 2367555"/>
                <a:gd name="connsiteX2" fmla="*/ 2948391 w 2948391"/>
                <a:gd name="connsiteY2" fmla="*/ 367210 h 2367555"/>
                <a:gd name="connsiteX3" fmla="*/ 995643 w 2948391"/>
                <a:gd name="connsiteY3" fmla="*/ 2367017 h 2367555"/>
                <a:gd name="connsiteX4" fmla="*/ 0 w 2948391"/>
                <a:gd name="connsiteY4" fmla="*/ 176993 h 2367555"/>
                <a:gd name="connsiteX0" fmla="*/ 0 w 2948391"/>
                <a:gd name="connsiteY0" fmla="*/ 79772 h 2270334"/>
                <a:gd name="connsiteX1" fmla="*/ 1913637 w 2948391"/>
                <a:gd name="connsiteY1" fmla="*/ 11063 h 2270334"/>
                <a:gd name="connsiteX2" fmla="*/ 2948391 w 2948391"/>
                <a:gd name="connsiteY2" fmla="*/ 269989 h 2270334"/>
                <a:gd name="connsiteX3" fmla="*/ 995643 w 2948391"/>
                <a:gd name="connsiteY3" fmla="*/ 2269796 h 2270334"/>
                <a:gd name="connsiteX4" fmla="*/ 0 w 2948391"/>
                <a:gd name="connsiteY4" fmla="*/ 79772 h 2270334"/>
                <a:gd name="connsiteX0" fmla="*/ 0 w 2948391"/>
                <a:gd name="connsiteY0" fmla="*/ 79772 h 2270298"/>
                <a:gd name="connsiteX1" fmla="*/ 1913637 w 2948391"/>
                <a:gd name="connsiteY1" fmla="*/ 11063 h 2270298"/>
                <a:gd name="connsiteX2" fmla="*/ 2948391 w 2948391"/>
                <a:gd name="connsiteY2" fmla="*/ 269989 h 2270298"/>
                <a:gd name="connsiteX3" fmla="*/ 995643 w 2948391"/>
                <a:gd name="connsiteY3" fmla="*/ 2269796 h 2270298"/>
                <a:gd name="connsiteX4" fmla="*/ 0 w 2948391"/>
                <a:gd name="connsiteY4" fmla="*/ 79772 h 2270298"/>
                <a:gd name="connsiteX0" fmla="*/ 0 w 2948391"/>
                <a:gd name="connsiteY0" fmla="*/ 79772 h 1099045"/>
                <a:gd name="connsiteX1" fmla="*/ 1913637 w 2948391"/>
                <a:gd name="connsiteY1" fmla="*/ 11063 h 1099045"/>
                <a:gd name="connsiteX2" fmla="*/ 2948391 w 2948391"/>
                <a:gd name="connsiteY2" fmla="*/ 269989 h 1099045"/>
                <a:gd name="connsiteX3" fmla="*/ 1854834 w 2948391"/>
                <a:gd name="connsiteY3" fmla="*/ 1096797 h 1099045"/>
                <a:gd name="connsiteX4" fmla="*/ 0 w 2948391"/>
                <a:gd name="connsiteY4" fmla="*/ 79772 h 1099045"/>
                <a:gd name="connsiteX0" fmla="*/ 0 w 2948391"/>
                <a:gd name="connsiteY0" fmla="*/ 79772 h 1577461"/>
                <a:gd name="connsiteX1" fmla="*/ 1913637 w 2948391"/>
                <a:gd name="connsiteY1" fmla="*/ 11063 h 1577461"/>
                <a:gd name="connsiteX2" fmla="*/ 2948391 w 2948391"/>
                <a:gd name="connsiteY2" fmla="*/ 269989 h 1577461"/>
                <a:gd name="connsiteX3" fmla="*/ 1762971 w 2948391"/>
                <a:gd name="connsiteY3" fmla="*/ 1576530 h 1577461"/>
                <a:gd name="connsiteX4" fmla="*/ 0 w 2948391"/>
                <a:gd name="connsiteY4" fmla="*/ 79772 h 1577461"/>
                <a:gd name="connsiteX0" fmla="*/ 0 w 2948391"/>
                <a:gd name="connsiteY0" fmla="*/ 79772 h 1576530"/>
                <a:gd name="connsiteX1" fmla="*/ 1913637 w 2948391"/>
                <a:gd name="connsiteY1" fmla="*/ 11063 h 1576530"/>
                <a:gd name="connsiteX2" fmla="*/ 2948391 w 2948391"/>
                <a:gd name="connsiteY2" fmla="*/ 269989 h 1576530"/>
                <a:gd name="connsiteX3" fmla="*/ 1762971 w 2948391"/>
                <a:gd name="connsiteY3" fmla="*/ 1576530 h 1576530"/>
                <a:gd name="connsiteX4" fmla="*/ 0 w 2948391"/>
                <a:gd name="connsiteY4" fmla="*/ 79772 h 1576530"/>
                <a:gd name="connsiteX0" fmla="*/ 0 w 2948391"/>
                <a:gd name="connsiteY0" fmla="*/ 79772 h 1584824"/>
                <a:gd name="connsiteX1" fmla="*/ 1913637 w 2948391"/>
                <a:gd name="connsiteY1" fmla="*/ 11063 h 1584824"/>
                <a:gd name="connsiteX2" fmla="*/ 2948391 w 2948391"/>
                <a:gd name="connsiteY2" fmla="*/ 269989 h 1584824"/>
                <a:gd name="connsiteX3" fmla="*/ 1772588 w 2948391"/>
                <a:gd name="connsiteY3" fmla="*/ 1584824 h 1584824"/>
                <a:gd name="connsiteX4" fmla="*/ 0 w 2948391"/>
                <a:gd name="connsiteY4" fmla="*/ 79772 h 1584824"/>
                <a:gd name="connsiteX0" fmla="*/ 0 w 2948391"/>
                <a:gd name="connsiteY0" fmla="*/ 79772 h 1584824"/>
                <a:gd name="connsiteX1" fmla="*/ 1913637 w 2948391"/>
                <a:gd name="connsiteY1" fmla="*/ 11063 h 1584824"/>
                <a:gd name="connsiteX2" fmla="*/ 2948391 w 2948391"/>
                <a:gd name="connsiteY2" fmla="*/ 269989 h 1584824"/>
                <a:gd name="connsiteX3" fmla="*/ 1772588 w 2948391"/>
                <a:gd name="connsiteY3" fmla="*/ 1584824 h 1584824"/>
                <a:gd name="connsiteX4" fmla="*/ 0 w 2948391"/>
                <a:gd name="connsiteY4" fmla="*/ 79772 h 1584824"/>
                <a:gd name="connsiteX0" fmla="*/ 0 w 3052107"/>
                <a:gd name="connsiteY0" fmla="*/ 30863 h 1629559"/>
                <a:gd name="connsiteX1" fmla="*/ 2017353 w 3052107"/>
                <a:gd name="connsiteY1" fmla="*/ 55798 h 1629559"/>
                <a:gd name="connsiteX2" fmla="*/ 3052107 w 3052107"/>
                <a:gd name="connsiteY2" fmla="*/ 314724 h 1629559"/>
                <a:gd name="connsiteX3" fmla="*/ 1876304 w 3052107"/>
                <a:gd name="connsiteY3" fmla="*/ 1629559 h 1629559"/>
                <a:gd name="connsiteX4" fmla="*/ 0 w 3052107"/>
                <a:gd name="connsiteY4" fmla="*/ 30863 h 1629559"/>
                <a:gd name="connsiteX0" fmla="*/ 0 w 3052107"/>
                <a:gd name="connsiteY0" fmla="*/ 30863 h 1648133"/>
                <a:gd name="connsiteX1" fmla="*/ 2017353 w 3052107"/>
                <a:gd name="connsiteY1" fmla="*/ 55798 h 1648133"/>
                <a:gd name="connsiteX2" fmla="*/ 3052107 w 3052107"/>
                <a:gd name="connsiteY2" fmla="*/ 314724 h 1648133"/>
                <a:gd name="connsiteX3" fmla="*/ 1868670 w 3052107"/>
                <a:gd name="connsiteY3" fmla="*/ 1648133 h 1648133"/>
                <a:gd name="connsiteX4" fmla="*/ 0 w 3052107"/>
                <a:gd name="connsiteY4" fmla="*/ 30863 h 164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2107" h="1648133">
                  <a:moveTo>
                    <a:pt x="0" y="30863"/>
                  </a:moveTo>
                  <a:cubicBezTo>
                    <a:pt x="435139" y="-28918"/>
                    <a:pt x="1508669" y="8488"/>
                    <a:pt x="2017353" y="55798"/>
                  </a:cubicBezTo>
                  <a:cubicBezTo>
                    <a:pt x="2526037" y="103108"/>
                    <a:pt x="2592696" y="211771"/>
                    <a:pt x="3052107" y="314724"/>
                  </a:cubicBezTo>
                  <a:cubicBezTo>
                    <a:pt x="2580719" y="868328"/>
                    <a:pt x="2262631" y="1223159"/>
                    <a:pt x="1868670" y="1648133"/>
                  </a:cubicBezTo>
                  <a:cubicBezTo>
                    <a:pt x="1515812" y="1358569"/>
                    <a:pt x="554171" y="554308"/>
                    <a:pt x="0" y="30863"/>
                  </a:cubicBezTo>
                  <a:close/>
                </a:path>
              </a:pathLst>
            </a:custGeom>
            <a:solidFill>
              <a:srgbClr val="9A002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pic>
          <p:nvPicPr>
            <p:cNvPr id="15" name="Picture 14" descr="grey_curve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16"/>
            <a:stretch/>
          </p:blipFill>
          <p:spPr>
            <a:xfrm rot="18322105">
              <a:off x="6331213" y="3640204"/>
              <a:ext cx="3117727" cy="1207572"/>
            </a:xfrm>
            <a:prstGeom prst="rect">
              <a:avLst/>
            </a:prstGeom>
          </p:spPr>
        </p:pic>
      </p:grpSp>
      <p:pic>
        <p:nvPicPr>
          <p:cNvPr id="16" name="pasted-image.pdf"/>
          <p:cNvPicPr/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3988585" y="7450668"/>
            <a:ext cx="1843339" cy="1449553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6806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126066" y="634999"/>
            <a:ext cx="14003869" cy="1524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7400" dirty="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126066" y="2159000"/>
            <a:ext cx="14003869" cy="61383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400" dirty="0"/>
              <a:t>Body Level One</a:t>
            </a:r>
          </a:p>
          <a:p>
            <a:pPr lvl="1">
              <a:defRPr sz="1800"/>
            </a:pPr>
            <a:r>
              <a:rPr sz="3400" dirty="0"/>
              <a:t>Body Level Two</a:t>
            </a:r>
          </a:p>
          <a:p>
            <a:pPr lvl="2">
              <a:defRPr sz="1800"/>
            </a:pPr>
            <a:r>
              <a:rPr sz="3400" dirty="0"/>
              <a:t>Body Level Three</a:t>
            </a:r>
          </a:p>
          <a:p>
            <a:pPr lvl="3">
              <a:defRPr sz="1800"/>
            </a:pPr>
            <a:r>
              <a:rPr sz="3400" dirty="0"/>
              <a:t>Body Level Four</a:t>
            </a:r>
          </a:p>
          <a:p>
            <a:pPr lvl="4">
              <a:defRPr sz="1800"/>
            </a:pPr>
            <a:r>
              <a:rPr sz="3400" dirty="0"/>
              <a:t>Body Level Five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80800" y="8475663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923A5-3862-4726-93B4-69759F88FBF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1" r:id="rId2"/>
    <p:sldLayoutId id="2147483653" r:id="rId3"/>
    <p:sldLayoutId id="2147483655" r:id="rId4"/>
    <p:sldLayoutId id="2147483656" r:id="rId5"/>
    <p:sldLayoutId id="2147483657" r:id="rId6"/>
    <p:sldLayoutId id="2147483659" r:id="rId7"/>
    <p:sldLayoutId id="2147483660" r:id="rId8"/>
    <p:sldLayoutId id="2147483663" r:id="rId9"/>
  </p:sldLayoutIdLst>
  <p:transition spd="med"/>
  <p:hf hdr="0" ftr="0" dt="0"/>
  <p:txStyles>
    <p:titleStyle>
      <a:lvl1pPr algn="ctr" defTabSz="825500">
        <a:defRPr sz="7400">
          <a:latin typeface="Calibri" panose="020F0502020204030204" pitchFamily="34" charset="0"/>
          <a:ea typeface="+mn-ea"/>
          <a:cs typeface="+mn-cs"/>
          <a:sym typeface="Helvetica Light"/>
        </a:defRPr>
      </a:lvl1pPr>
      <a:lvl2pPr indent="228600" algn="ctr" defTabSz="825500">
        <a:defRPr sz="7400"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7400"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7400"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7400"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7400"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7400"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7400"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7400">
          <a:latin typeface="+mn-lt"/>
          <a:ea typeface="+mn-ea"/>
          <a:cs typeface="+mn-cs"/>
          <a:sym typeface="Helvetica Light"/>
        </a:defRPr>
      </a:lvl9pPr>
    </p:titleStyle>
    <p:bodyStyle>
      <a:lvl1pPr marL="415192" indent="-415192" defTabSz="825500">
        <a:spcBef>
          <a:spcPts val="5900"/>
        </a:spcBef>
        <a:buSzPct val="75000"/>
        <a:buChar char="•"/>
        <a:defRPr sz="3400">
          <a:latin typeface="Calibri" panose="020F0502020204030204" pitchFamily="34" charset="0"/>
          <a:ea typeface="+mn-ea"/>
          <a:cs typeface="+mn-cs"/>
          <a:sym typeface="Helvetica Light"/>
        </a:defRPr>
      </a:lvl1pPr>
      <a:lvl2pPr marL="1050192" indent="-415192" defTabSz="825500">
        <a:spcBef>
          <a:spcPts val="5900"/>
        </a:spcBef>
        <a:buSzPct val="75000"/>
        <a:buChar char="•"/>
        <a:defRPr sz="3400">
          <a:latin typeface="Calibri" panose="020F0502020204030204" pitchFamily="34" charset="0"/>
          <a:ea typeface="+mn-ea"/>
          <a:cs typeface="+mn-cs"/>
          <a:sym typeface="Helvetica Light"/>
        </a:defRPr>
      </a:lvl2pPr>
      <a:lvl3pPr marL="1685192" indent="-415192" defTabSz="825500">
        <a:spcBef>
          <a:spcPts val="5900"/>
        </a:spcBef>
        <a:buSzPct val="75000"/>
        <a:buChar char="•"/>
        <a:defRPr sz="3400">
          <a:latin typeface="Calibri" panose="020F0502020204030204" pitchFamily="34" charset="0"/>
          <a:ea typeface="+mn-ea"/>
          <a:cs typeface="+mn-cs"/>
          <a:sym typeface="Helvetica Light"/>
        </a:defRPr>
      </a:lvl3pPr>
      <a:lvl4pPr marL="2320192" indent="-415192" defTabSz="825500">
        <a:spcBef>
          <a:spcPts val="5900"/>
        </a:spcBef>
        <a:buSzPct val="75000"/>
        <a:buChar char="•"/>
        <a:defRPr sz="3400">
          <a:latin typeface="Calibri" panose="020F0502020204030204" pitchFamily="34" charset="0"/>
          <a:ea typeface="+mn-ea"/>
          <a:cs typeface="+mn-cs"/>
          <a:sym typeface="Helvetica Light"/>
        </a:defRPr>
      </a:lvl4pPr>
      <a:lvl5pPr marL="2955192" indent="-415192" defTabSz="825500">
        <a:spcBef>
          <a:spcPts val="5900"/>
        </a:spcBef>
        <a:buSzPct val="75000"/>
        <a:buChar char="•"/>
        <a:defRPr sz="3400">
          <a:latin typeface="Calibri" panose="020F0502020204030204" pitchFamily="34" charset="0"/>
          <a:ea typeface="+mn-ea"/>
          <a:cs typeface="+mn-cs"/>
          <a:sym typeface="Helvetica Light"/>
        </a:defRPr>
      </a:lvl5pPr>
      <a:lvl6pPr marL="3590192" indent="-415192" defTabSz="825500">
        <a:spcBef>
          <a:spcPts val="5900"/>
        </a:spcBef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6pPr>
      <a:lvl7pPr marL="4225192" indent="-415192" defTabSz="825500">
        <a:spcBef>
          <a:spcPts val="5900"/>
        </a:spcBef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7pPr>
      <a:lvl8pPr marL="4860192" indent="-415192" defTabSz="825500">
        <a:spcBef>
          <a:spcPts val="5900"/>
        </a:spcBef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8pPr>
      <a:lvl9pPr marL="5495192" indent="-415192" defTabSz="825500">
        <a:spcBef>
          <a:spcPts val="5900"/>
        </a:spcBef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9pPr>
    </p:bodyStyle>
    <p:otherStyle>
      <a:lvl1pPr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7075861" cy="10411162"/>
          </a:xfrm>
          <a:prstGeom prst="rect">
            <a:avLst/>
          </a:prstGeom>
          <a:ln w="3175">
            <a:miter lim="400000"/>
          </a:ln>
        </p:spPr>
      </p:pic>
      <p:pic>
        <p:nvPicPr>
          <p:cNvPr id="14" name="pasted-image.pdf"/>
          <p:cNvPicPr/>
          <p:nvPr/>
        </p:nvPicPr>
        <p:blipFill rotWithShape="1">
          <a:blip r:embed="rId4">
            <a:extLst/>
          </a:blip>
          <a:srcRect t="21067" b="26667"/>
          <a:stretch/>
        </p:blipFill>
        <p:spPr>
          <a:xfrm>
            <a:off x="5476492" y="1181963"/>
            <a:ext cx="6122876" cy="3644486"/>
          </a:xfrm>
          <a:prstGeom prst="rect">
            <a:avLst/>
          </a:prstGeom>
          <a:ln w="3175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2171700" y="5608302"/>
            <a:ext cx="12344401" cy="2407495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000" dirty="0">
                <a:solidFill>
                  <a:schemeClr val="bg1"/>
                </a:solidFill>
                <a:latin typeface="Effra"/>
              </a:rPr>
              <a:t>Kingwood Community Center</a:t>
            </a: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Effra"/>
              <a:sym typeface="Helvetica Light"/>
            </a:endParaRP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bg1"/>
                </a:solidFill>
                <a:latin typeface="Effra"/>
              </a:rPr>
              <a:t>October 11, 2016</a:t>
            </a:r>
            <a:endParaRPr kumimoji="0" lang="en-US" sz="3600" b="0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Effra"/>
              <a:sym typeface="Helvetica Light"/>
            </a:endParaRP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000" baseline="0" dirty="0">
              <a:solidFill>
                <a:schemeClr val="bg1"/>
              </a:solidFill>
              <a:latin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453151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620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14" name="pasted-image.pdf"/>
          <p:cNvPicPr/>
          <p:nvPr/>
        </p:nvPicPr>
        <p:blipFill rotWithShape="1">
          <a:blip r:embed="rId4">
            <a:extLst/>
          </a:blip>
          <a:srcRect t="21067" b="26667"/>
          <a:stretch/>
        </p:blipFill>
        <p:spPr>
          <a:xfrm>
            <a:off x="4387081" y="498982"/>
            <a:ext cx="7093719" cy="4537277"/>
          </a:xfrm>
          <a:prstGeom prst="rect">
            <a:avLst/>
          </a:prstGeom>
          <a:ln w="3175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3307407" y="5756585"/>
            <a:ext cx="9097702" cy="991723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ffra" panose="020B0603020203020204" pitchFamily="34" charset="0"/>
                <a:sym typeface="Helvetica Light"/>
              </a:rPr>
              <a:t>Thank You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480800" y="8475663"/>
            <a:ext cx="3657600" cy="485775"/>
          </a:xfrm>
        </p:spPr>
        <p:txBody>
          <a:bodyPr/>
          <a:lstStyle/>
          <a:p>
            <a:fld id="{74C923A5-3862-4726-93B4-69759F88FBFA}" type="slidenum">
              <a:rPr lang="en-US" sz="1400" b="1" smtClean="0"/>
              <a:t>10</a:t>
            </a:fld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746625" y="8184607"/>
            <a:ext cx="6610350" cy="560836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Effra" panose="020B0603020203020204" pitchFamily="34" charset="0"/>
              </a:rPr>
              <a:t>HOUSUPERBOWL.COM</a:t>
            </a:r>
          </a:p>
        </p:txBody>
      </p:sp>
    </p:spTree>
    <p:extLst>
      <p:ext uri="{BB962C8B-B14F-4D97-AF65-F5344CB8AC3E}">
        <p14:creationId xmlns:p14="http://schemas.microsoft.com/office/powerpoint/2010/main" val="10566981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16256000" cy="10411162"/>
          </a:xfrm>
          <a:prstGeom prst="rect">
            <a:avLst/>
          </a:prstGeom>
          <a:ln w="3175">
            <a:miter lim="400000"/>
          </a:ln>
        </p:spPr>
      </p:pic>
      <p:pic>
        <p:nvPicPr>
          <p:cNvPr id="4059" name="Picture 40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85" y="1887050"/>
            <a:ext cx="14684031" cy="56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21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36"/>
          <p:cNvSpPr/>
          <p:nvPr/>
        </p:nvSpPr>
        <p:spPr>
          <a:xfrm>
            <a:off x="10468361" y="1336925"/>
            <a:ext cx="5076439" cy="5300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3866" tIns="33866" rIns="33866" bIns="33866" anchor="ctr">
            <a:spAutoFit/>
          </a:bodyPr>
          <a:lstStyle>
            <a:lvl1pPr algn="l">
              <a:spcBef>
                <a:spcPts val="700"/>
              </a:spcBef>
              <a:defRPr sz="2900">
                <a:solidFill>
                  <a:srgbClr val="53585F"/>
                </a:solidFill>
                <a:latin typeface="Effra"/>
                <a:ea typeface="Effra"/>
                <a:cs typeface="Effra"/>
                <a:sym typeface="Effra"/>
              </a:defRPr>
            </a:lvl1pPr>
          </a:lstStyle>
          <a:p>
            <a:pPr marL="0" marR="0" lvl="3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Effra" panose="020B080302020302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4953"/>
            <a:ext cx="16255999" cy="1033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656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6767" y="-2783820"/>
            <a:ext cx="17075861" cy="13194983"/>
          </a:xfrm>
          <a:prstGeom prst="rect">
            <a:avLst/>
          </a:prstGeom>
          <a:ln w="3175">
            <a:miter lim="400000"/>
          </a:ln>
        </p:spPr>
      </p:pic>
      <p:pic>
        <p:nvPicPr>
          <p:cNvPr id="25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-13516"/>
            <a:ext cx="16256001" cy="9171032"/>
          </a:xfrm>
          <a:prstGeom prst="rect">
            <a:avLst/>
          </a:prstGeom>
          <a:ln w="3175">
            <a:miter lim="400000"/>
          </a:ln>
        </p:spPr>
      </p:pic>
      <p:pic>
        <p:nvPicPr>
          <p:cNvPr id="259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81452" y="1810506"/>
            <a:ext cx="1308101" cy="1104901"/>
          </a:xfrm>
          <a:prstGeom prst="rect">
            <a:avLst/>
          </a:prstGeom>
          <a:ln w="3175">
            <a:miter lim="400000"/>
          </a:ln>
        </p:spPr>
      </p:pic>
      <p:pic>
        <p:nvPicPr>
          <p:cNvPr id="260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15858" y="1810506"/>
            <a:ext cx="1295401" cy="1104901"/>
          </a:xfrm>
          <a:prstGeom prst="rect">
            <a:avLst/>
          </a:prstGeom>
          <a:ln w="3175">
            <a:miter lim="400000"/>
          </a:ln>
        </p:spPr>
      </p:pic>
      <p:pic>
        <p:nvPicPr>
          <p:cNvPr id="261" name="SB LIVE View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345098" y="-73826"/>
            <a:ext cx="17512606" cy="9171032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792677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7997" y="11575"/>
            <a:ext cx="7817006" cy="10069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Houston LIVE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85237" y="8657167"/>
            <a:ext cx="3793067" cy="486833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A85A4-217A-2F44-AF92-5F60F98CA9D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3787" y="1213048"/>
            <a:ext cx="9119391" cy="62157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943" y="1213049"/>
            <a:ext cx="6968108" cy="750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44181" algn="l" defTabSz="914377">
              <a:tabLst>
                <a:tab pos="299713" algn="l"/>
              </a:tabLst>
            </a:pPr>
            <a:r>
              <a:rPr lang="en-US" sz="2000" u="sng" spc="-5" dirty="0">
                <a:solidFill>
                  <a:srgbClr val="585858"/>
                </a:solidFill>
                <a:latin typeface="Effra" panose="020B0803020203020204" pitchFamily="34" charset="0"/>
                <a:cs typeface="Arial"/>
              </a:rPr>
              <a:t>Messaging</a:t>
            </a:r>
          </a:p>
          <a:p>
            <a:pPr marL="355600" marR="544181" indent="-342900" algn="l" defTabSz="914377">
              <a:buFont typeface="Arial" panose="020B0604020202020204" pitchFamily="34" charset="0"/>
              <a:buChar char="•"/>
              <a:tabLst>
                <a:tab pos="299713" algn="l"/>
              </a:tabLst>
            </a:pPr>
            <a:r>
              <a:rPr lang="en-US" sz="2000" spc="-5" dirty="0">
                <a:solidFill>
                  <a:srgbClr val="585858"/>
                </a:solidFill>
                <a:latin typeface="Effra" panose="020B0803020203020204" pitchFamily="34" charset="0"/>
                <a:cs typeface="Arial"/>
              </a:rPr>
              <a:t>Houston LIVE will tell the </a:t>
            </a:r>
            <a:r>
              <a:rPr lang="en-US" sz="2000" dirty="0">
                <a:solidFill>
                  <a:srgbClr val="585858"/>
                </a:solidFill>
                <a:latin typeface="Effra" panose="020B0803020203020204" pitchFamily="34" charset="0"/>
                <a:cs typeface="Arial"/>
              </a:rPr>
              <a:t>story </a:t>
            </a:r>
            <a:r>
              <a:rPr lang="en-US" sz="2000" spc="-5" dirty="0">
                <a:solidFill>
                  <a:srgbClr val="585858"/>
                </a:solidFill>
                <a:latin typeface="Effra" panose="020B0803020203020204" pitchFamily="34" charset="0"/>
                <a:cs typeface="Arial"/>
              </a:rPr>
              <a:t>of Houston as a Diverse, Dynamic and Dimensional City of The Future (multi-cultural, casually cosmopolitan, entrepreneurial/can-do attitude, start-ups to global HQs, undersea oil to outer space technology)</a:t>
            </a:r>
          </a:p>
          <a:p>
            <a:pPr marL="12700" marR="544181" algn="l" defTabSz="914377">
              <a:tabLst>
                <a:tab pos="299713" algn="l"/>
              </a:tabLst>
            </a:pPr>
            <a:endParaRPr lang="en-US" sz="2000" spc="-5" dirty="0">
              <a:solidFill>
                <a:srgbClr val="585858"/>
              </a:solidFill>
              <a:latin typeface="Effra" panose="020B0803020203020204" pitchFamily="34" charset="0"/>
              <a:cs typeface="Arial"/>
            </a:endParaRPr>
          </a:p>
          <a:p>
            <a:pPr marL="299078" marR="544181" indent="-286378" algn="l" defTabSz="914377">
              <a:buFontTx/>
              <a:buChar char="•"/>
              <a:tabLst>
                <a:tab pos="299713" algn="l"/>
              </a:tabLst>
            </a:pPr>
            <a:r>
              <a:rPr lang="en-US" sz="2000" spc="-5" dirty="0">
                <a:solidFill>
                  <a:srgbClr val="585858"/>
                </a:solidFill>
                <a:latin typeface="Effra" panose="020B0803020203020204" pitchFamily="34" charset="0"/>
                <a:cs typeface="Arial"/>
              </a:rPr>
              <a:t>Houston is the Energy Capital of the World (high tech industry, economic growth, global leader, history of preeminence and future leader in oil/gas/new energy solutions)</a:t>
            </a:r>
          </a:p>
          <a:p>
            <a:pPr marL="299078" marR="544181" indent="-286378" algn="l" defTabSz="914377">
              <a:buFontTx/>
              <a:buChar char="•"/>
              <a:tabLst>
                <a:tab pos="299713" algn="l"/>
              </a:tabLst>
            </a:pPr>
            <a:endParaRPr lang="en-US" sz="2000" spc="-5" dirty="0">
              <a:solidFill>
                <a:srgbClr val="585858"/>
              </a:solidFill>
              <a:latin typeface="Effra" panose="020B0803020203020204" pitchFamily="34" charset="0"/>
              <a:cs typeface="Arial"/>
            </a:endParaRPr>
          </a:p>
          <a:p>
            <a:pPr marL="299078" marR="544181" indent="-286378" algn="l" defTabSz="914377">
              <a:buFontTx/>
              <a:buChar char="•"/>
              <a:tabLst>
                <a:tab pos="299713" algn="l"/>
              </a:tabLst>
            </a:pPr>
            <a:r>
              <a:rPr lang="en-US" sz="2000" spc="-5" dirty="0">
                <a:solidFill>
                  <a:srgbClr val="585858"/>
                </a:solidFill>
                <a:latin typeface="Effra" panose="020B0803020203020204" pitchFamily="34" charset="0"/>
                <a:cs typeface="Arial"/>
              </a:rPr>
              <a:t>Houston is the Cultural and Culinary Capital of the South (dining destination, diverse cuisine, premiere vacation spot, vibrant arts community, a welcoming “world city” with a rich and diverse cultural mix)</a:t>
            </a:r>
          </a:p>
          <a:p>
            <a:pPr marL="299078" marR="544181" indent="-286378" algn="l" defTabSz="914377">
              <a:buFontTx/>
              <a:buChar char="•"/>
              <a:tabLst>
                <a:tab pos="299713" algn="l"/>
              </a:tabLst>
            </a:pPr>
            <a:endParaRPr lang="en-US" sz="2000" spc="-5" dirty="0">
              <a:solidFill>
                <a:srgbClr val="585858"/>
              </a:solidFill>
              <a:latin typeface="Effra" panose="020B0803020203020204" pitchFamily="34" charset="0"/>
              <a:cs typeface="Arial"/>
            </a:endParaRPr>
          </a:p>
          <a:p>
            <a:pPr marL="299078" marR="544181" indent="-286378" algn="l" defTabSz="914377">
              <a:buFontTx/>
              <a:buChar char="•"/>
              <a:tabLst>
                <a:tab pos="299713" algn="l"/>
              </a:tabLst>
            </a:pPr>
            <a:r>
              <a:rPr lang="en-US" sz="2000" spc="-5" dirty="0">
                <a:solidFill>
                  <a:srgbClr val="585858"/>
                </a:solidFill>
                <a:latin typeface="Effra" panose="020B0803020203020204" pitchFamily="34" charset="0"/>
                <a:cs typeface="Arial"/>
              </a:rPr>
              <a:t> Houston is an Awakening Giant for Research and Innovation (Medical and bioscience research, centers of excellence like TMC3, talented workforce, top universities, multiple industries)</a:t>
            </a:r>
          </a:p>
          <a:p>
            <a:pPr marL="12700" marR="755632" algn="l" defTabSz="914377">
              <a:tabLst>
                <a:tab pos="299713" algn="l"/>
              </a:tabLst>
            </a:pPr>
            <a:endParaRPr lang="en-US" sz="1800" dirty="0">
              <a:latin typeface="Effra" panose="020B0803020203020204" pitchFamily="34" charset="0"/>
              <a:cs typeface="Times New Roman"/>
            </a:endParaRPr>
          </a:p>
          <a:p>
            <a:pPr marL="12700" marR="755632" lvl="2" indent="0" algn="l" defTabSz="914377">
              <a:tabLst>
                <a:tab pos="299713" algn="l"/>
              </a:tabLst>
            </a:pPr>
            <a:endParaRPr lang="en-US" sz="2000" dirty="0">
              <a:latin typeface="Effra" panose="020B0803020203020204" pitchFamily="34" charset="0"/>
              <a:cs typeface="Arial"/>
            </a:endParaRPr>
          </a:p>
          <a:p>
            <a:pPr marL="12700" marR="755632" lvl="2" indent="0" algn="l" defTabSz="914377">
              <a:tabLst>
                <a:tab pos="299713" algn="l"/>
              </a:tabLst>
            </a:pPr>
            <a:endParaRPr lang="en-US" sz="2000" dirty="0">
              <a:latin typeface="Effra" panose="020B08030202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14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177" y="1"/>
            <a:ext cx="16380177" cy="9144000"/>
          </a:xfrm>
          <a:prstGeom prst="rect">
            <a:avLst/>
          </a:prstGeom>
          <a:ln w="3175">
            <a:miter lim="400000"/>
          </a:ln>
        </p:spPr>
      </p:pic>
      <p:sp>
        <p:nvSpPr>
          <p:cNvPr id="41" name="Shape 41"/>
          <p:cNvSpPr/>
          <p:nvPr/>
        </p:nvSpPr>
        <p:spPr>
          <a:xfrm>
            <a:off x="249282" y="4131125"/>
            <a:ext cx="16294098" cy="6839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33866" tIns="33866" rIns="33866" bIns="33866" anchor="ctr">
            <a:spAutoFit/>
          </a:bodyPr>
          <a:lstStyle>
            <a:lvl1pPr algn="l">
              <a:defRPr sz="6400">
                <a:solidFill>
                  <a:srgbClr val="FFFFFF"/>
                </a:solidFill>
                <a:latin typeface="Effra"/>
                <a:ea typeface="Effra"/>
                <a:cs typeface="Effra"/>
                <a:sym typeface="Effra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ffra"/>
              <a:ea typeface="Effra"/>
              <a:cs typeface="Effra"/>
              <a:sym typeface="Effra"/>
            </a:endParaRPr>
          </a:p>
        </p:txBody>
      </p:sp>
      <p:sp>
        <p:nvSpPr>
          <p:cNvPr id="42" name="Shape 42"/>
          <p:cNvSpPr/>
          <p:nvPr/>
        </p:nvSpPr>
        <p:spPr>
          <a:xfrm>
            <a:off x="1324892" y="4300403"/>
            <a:ext cx="16279077" cy="3453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33866" tIns="33866" rIns="33866" bIns="33866" anchor="ctr">
            <a:spAutoFit/>
          </a:bodyPr>
          <a:lstStyle>
            <a:lvl1pPr>
              <a:defRPr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563" y="1"/>
            <a:ext cx="11818570" cy="9144000"/>
          </a:xfrm>
          <a:prstGeom prst="rect">
            <a:avLst/>
          </a:prstGeom>
        </p:spPr>
      </p:pic>
      <p:pic>
        <p:nvPicPr>
          <p:cNvPr id="40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063112" y="7168805"/>
            <a:ext cx="1819428" cy="1430758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500901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17" y="150559"/>
            <a:ext cx="15935093" cy="89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640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86236" y="0"/>
            <a:ext cx="148900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8" y="53224"/>
            <a:ext cx="8663494" cy="5279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8" y="5486400"/>
            <a:ext cx="4576630" cy="3497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415" y="5486400"/>
            <a:ext cx="5492293" cy="3497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8750772" y="338554"/>
            <a:ext cx="7680308" cy="263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5500" b="1" dirty="0">
                <a:solidFill>
                  <a:srgbClr val="AF161E"/>
                </a:solidFill>
                <a:latin typeface="Effra Heavy" panose="020B0803020203020204" pitchFamily="34" charset="0"/>
              </a:rPr>
              <a:t>Volunteer Recruitment </a:t>
            </a:r>
          </a:p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5500" b="1" dirty="0">
                <a:solidFill>
                  <a:srgbClr val="AF161E"/>
                </a:solidFill>
                <a:latin typeface="Effra Heavy" panose="020B0803020203020204" pitchFamily="34" charset="0"/>
              </a:rPr>
              <a:t>Center at </a:t>
            </a:r>
          </a:p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5500" b="1" dirty="0">
                <a:solidFill>
                  <a:srgbClr val="AF161E"/>
                </a:solidFill>
                <a:latin typeface="Effra Heavy" panose="020B0803020203020204" pitchFamily="34" charset="0"/>
              </a:rPr>
              <a:t>Green Street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7215" y="3727048"/>
            <a:ext cx="5838785" cy="5416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Slide Number Placeholder 1"/>
          <p:cNvSpPr txBox="1">
            <a:spLocks/>
          </p:cNvSpPr>
          <p:nvPr/>
        </p:nvSpPr>
        <p:spPr>
          <a:xfrm>
            <a:off x="249282" y="8753455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255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32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32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32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32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3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fld id="{74C923A5-3862-4726-93B4-69759F88FBFA}" type="slidenum">
              <a:rPr lang="en-US" sz="16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/>
              </a:rPr>
              <a:pPr algn="l"/>
              <a:t>8</a:t>
            </a:fld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3425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" descr="SB51_PPTCOVER_V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47711" y="2"/>
            <a:ext cx="1650371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2193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33866" tIns="33866" rIns="33866" bIns="33866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33866" tIns="33866" rIns="33866" bIns="33866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33866" tIns="33866" rIns="33866" bIns="33866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33866" tIns="33866" rIns="33866" bIns="33866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44664</TotalTime>
  <Words>209</Words>
  <Application>Microsoft Office PowerPoint</Application>
  <PresentationFormat>Custom</PresentationFormat>
  <Paragraphs>32</Paragraphs>
  <Slides>10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White</vt:lpstr>
      <vt:lpstr>PowerPoint Presentation</vt:lpstr>
      <vt:lpstr>PowerPoint Presentation</vt:lpstr>
      <vt:lpstr>PowerPoint Presentation</vt:lpstr>
      <vt:lpstr>PowerPoint Presentation</vt:lpstr>
      <vt:lpstr>Houston LIVE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Gagnon</dc:creator>
  <cp:lastModifiedBy>User</cp:lastModifiedBy>
  <cp:revision>621</cp:revision>
  <cp:lastPrinted>2016-08-11T17:46:02Z</cp:lastPrinted>
  <dcterms:created xsi:type="dcterms:W3CDTF">2015-05-29T15:51:37Z</dcterms:created>
  <dcterms:modified xsi:type="dcterms:W3CDTF">2016-10-12T12:31:07Z</dcterms:modified>
</cp:coreProperties>
</file>