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300" r:id="rId2"/>
    <p:sldId id="268" r:id="rId3"/>
    <p:sldId id="283" r:id="rId4"/>
    <p:sldId id="315" r:id="rId5"/>
    <p:sldId id="287" r:id="rId6"/>
    <p:sldId id="305" r:id="rId7"/>
    <p:sldId id="29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8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F0027-B555-4C43-8619-8756817A4F4C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2570F-6370-4009-8631-473107A2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56EF0A-0F87-416A-B323-881BDE252C72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9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critical need is to stop the surge at the coast – this protects the entire Bay area</a:t>
            </a:r>
          </a:p>
          <a:p>
            <a:r>
              <a:rPr lang="en-US" dirty="0" smtClean="0"/>
              <a:t>1. Protects from catastrophic overflows and </a:t>
            </a:r>
          </a:p>
          <a:p>
            <a:r>
              <a:rPr lang="en-US" dirty="0" smtClean="0"/>
              <a:t>2. Doesn’t allow the ocean surge into the Bay which in turn prevents massive internal surges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56EF0A-0F87-416A-B323-881BDE252C72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0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galv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.org/docs/damage_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.doc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2570F-6370-4009-8631-473107A232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5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http://emilyjonathan.blogspot.com/2010_06_01_archive.html</a:t>
            </a:r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56EF0A-0F87-416A-B323-881BDE252C72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2570F-6370-4009-8631-473107A232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8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8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9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27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5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4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0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9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B15E3-9F2F-4C70-AF63-F458848B6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5001-3215-43CB-BF84-33EC0D82C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5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2E85D1-C45D-4ECE-8826-980F45492AF9}" type="datetimeFigureOut">
              <a:rPr lang="en-US" smtClean="0"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10/12/2016</a:t>
            </a:fld>
            <a:endParaRPr lang="en-US" dirty="0">
              <a:solidFill>
                <a:srgbClr val="DBF5F9">
                  <a:shade val="9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E12DE5-3451-4A7F-B069-5ABD93D1B069}" type="slidenum">
              <a:rPr lang="en-US" smtClean="0">
                <a:solidFill>
                  <a:srgbClr val="DBF5F9">
                    <a:shade val="9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40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7931" y="5314384"/>
            <a:ext cx="2168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Hurricane Ike Sprawls over Gulf of Mexico, </a:t>
            </a:r>
          </a:p>
          <a:p>
            <a:pPr algn="r"/>
            <a:r>
              <a:rPr lang="en-US" sz="1600" dirty="0" smtClean="0"/>
              <a:t>September 12, 2008 (NOAA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55" y="2077622"/>
            <a:ext cx="6138220" cy="46036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615636" y="389298"/>
            <a:ext cx="10873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</a:rPr>
              <a:t>Council Member Dave Martin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</a:rPr>
              <a:t>Town </a:t>
            </a:r>
            <a:r>
              <a:rPr lang="en-US" sz="3200" b="1" dirty="0">
                <a:solidFill>
                  <a:prstClr val="black"/>
                </a:solidFill>
              </a:rPr>
              <a:t>Hall Meeting, October 13, 2016</a:t>
            </a:r>
            <a:endParaRPr lang="en-US" sz="3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331" y="1448574"/>
            <a:ext cx="10583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Storm Surge Protection for Houston/Galveston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417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Users\coffmanc\AppData\Local\Microsoft\Windows\Temporary Internet Files\Content.Outlook\6BJO1VZ6\GalvestonAerialMap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1" y="1"/>
            <a:ext cx="9144000" cy="6859589"/>
          </a:xfrm>
        </p:spPr>
      </p:pic>
      <p:sp>
        <p:nvSpPr>
          <p:cNvPr id="5" name="TextBox 4"/>
          <p:cNvSpPr txBox="1"/>
          <p:nvPr/>
        </p:nvSpPr>
        <p:spPr>
          <a:xfrm>
            <a:off x="6860514" y="5687675"/>
            <a:ext cx="388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Arial" charset="0"/>
                <a:cs typeface="Arial" charset="0"/>
              </a:rPr>
              <a:t>Coastal Spine</a:t>
            </a:r>
          </a:p>
        </p:txBody>
      </p:sp>
      <p:sp>
        <p:nvSpPr>
          <p:cNvPr id="38915" name="TextBox 5"/>
          <p:cNvSpPr txBox="1">
            <a:spLocks noChangeArrowheads="1"/>
          </p:cNvSpPr>
          <p:nvPr/>
        </p:nvSpPr>
        <p:spPr bwMode="auto">
          <a:xfrm rot="-1938113">
            <a:off x="4816475" y="4811714"/>
            <a:ext cx="236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Galveston Island</a:t>
            </a:r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 rot="-1556849">
            <a:off x="7110413" y="3033714"/>
            <a:ext cx="2209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Bolivar Peninsula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0800000" flipV="1">
            <a:off x="6019800" y="4495800"/>
            <a:ext cx="1219200" cy="8382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124700" y="4229100"/>
            <a:ext cx="304800" cy="76200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9" name="TextBox 13"/>
          <p:cNvSpPr txBox="1">
            <a:spLocks noChangeArrowheads="1"/>
          </p:cNvSpPr>
          <p:nvPr/>
        </p:nvSpPr>
        <p:spPr bwMode="auto">
          <a:xfrm>
            <a:off x="7315200" y="4114801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US" sz="9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US" sz="9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Bolivar Roads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5791200"/>
            <a:ext cx="2057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white"/>
                </a:solidFill>
                <a:latin typeface="Arial" charset="0"/>
                <a:cs typeface="Arial" charset="0"/>
              </a:rPr>
              <a:t>Intracoastal Waterway 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0800000" flipV="1">
            <a:off x="4419600" y="5334000"/>
            <a:ext cx="1600200" cy="106680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8001000" y="2438400"/>
            <a:ext cx="2667000" cy="114300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7315200" y="3581400"/>
            <a:ext cx="685800" cy="45720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43400" y="6324600"/>
            <a:ext cx="1676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white"/>
                </a:solidFill>
                <a:latin typeface="Arial" charset="0"/>
                <a:cs typeface="Arial" charset="0"/>
              </a:rPr>
              <a:t>•</a:t>
            </a:r>
            <a:r>
              <a:rPr lang="en-US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US" sz="1050" dirty="0">
                <a:solidFill>
                  <a:prstClr val="white"/>
                </a:solidFill>
                <a:latin typeface="Arial" charset="0"/>
                <a:cs typeface="Arial" charset="0"/>
              </a:rPr>
              <a:t>San Luis Pass</a:t>
            </a:r>
          </a:p>
        </p:txBody>
      </p:sp>
      <p:cxnSp>
        <p:nvCxnSpPr>
          <p:cNvPr id="30" name="Straight Connector 29"/>
          <p:cNvCxnSpPr>
            <a:endCxn id="28" idx="1"/>
          </p:cNvCxnSpPr>
          <p:nvPr/>
        </p:nvCxnSpPr>
        <p:spPr>
          <a:xfrm rot="5400000">
            <a:off x="4327525" y="6416675"/>
            <a:ext cx="107950" cy="76200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3886200" y="6553200"/>
            <a:ext cx="381000" cy="30480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74585" y="4876800"/>
            <a:ext cx="17526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white"/>
                </a:solidFill>
                <a:latin typeface="Arial" charset="0"/>
                <a:cs typeface="Arial" charset="0"/>
              </a:rPr>
              <a:t>Existing Seawall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639300" y="2552700"/>
            <a:ext cx="3810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86200" y="6248400"/>
            <a:ext cx="381000" cy="22860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906000" y="2743201"/>
            <a:ext cx="1066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white"/>
                </a:solidFill>
                <a:latin typeface="Arial" charset="0"/>
                <a:cs typeface="Arial" charset="0"/>
              </a:rPr>
              <a:t>High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white"/>
                </a:solidFill>
                <a:latin typeface="Arial" charset="0"/>
                <a:cs typeface="Arial" charset="0"/>
              </a:rPr>
              <a:t>   Island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10200" y="2286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Houston Ship Channel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79379"/>
            <a:ext cx="3886200" cy="1631216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The overall strategy is to keep the ocean surge out of Galveston Bay by </a:t>
            </a: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using  a coastal barrier (the Ike Dike)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ight Brace 1"/>
          <p:cNvSpPr/>
          <p:nvPr/>
        </p:nvSpPr>
        <p:spPr>
          <a:xfrm rot="3152216">
            <a:off x="7659308" y="2456723"/>
            <a:ext cx="1119223" cy="5499912"/>
          </a:xfrm>
          <a:prstGeom prst="rightBrace">
            <a:avLst>
              <a:gd name="adj1" fmla="val 16044"/>
              <a:gd name="adj2" fmla="val 49330"/>
            </a:avLst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8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Damages to Galveston Bay that Hurricane Ike inflicted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Coastal habitat loss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Debris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Oyster reef destruction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Intense coastal changes/damages through erosion, re-deposition of sediments, saltwater intrusion caused by increased water levels, waves, and currents.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cap="small" dirty="0" smtClean="0">
                <a:solidFill>
                  <a:schemeClr val="accent2"/>
                </a:solidFill>
              </a:rPr>
              <a:t>Ike Surge Damages to the Environment</a:t>
            </a:r>
            <a:endParaRPr lang="en-US" sz="4000" b="1" cap="sm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37" y="160421"/>
            <a:ext cx="10587116" cy="6548328"/>
          </a:xfrm>
          <a:prstGeom prst="rect">
            <a:avLst/>
          </a:prstGeom>
          <a:ln w="57150" cmpd="sng">
            <a:noFill/>
          </a:ln>
        </p:spPr>
      </p:pic>
      <p:sp>
        <p:nvSpPr>
          <p:cNvPr id="4" name="Freeform 3"/>
          <p:cNvSpPr/>
          <p:nvPr/>
        </p:nvSpPr>
        <p:spPr>
          <a:xfrm>
            <a:off x="930442" y="3713747"/>
            <a:ext cx="858253" cy="681790"/>
          </a:xfrm>
          <a:custGeom>
            <a:avLst/>
            <a:gdLst>
              <a:gd name="connsiteX0" fmla="*/ 0 w 858253"/>
              <a:gd name="connsiteY0" fmla="*/ 681790 h 681790"/>
              <a:gd name="connsiteX1" fmla="*/ 16042 w 858253"/>
              <a:gd name="connsiteY1" fmla="*/ 641685 h 681790"/>
              <a:gd name="connsiteX2" fmla="*/ 32084 w 858253"/>
              <a:gd name="connsiteY2" fmla="*/ 625642 h 681790"/>
              <a:gd name="connsiteX3" fmla="*/ 48126 w 858253"/>
              <a:gd name="connsiteY3" fmla="*/ 601579 h 681790"/>
              <a:gd name="connsiteX4" fmla="*/ 88232 w 858253"/>
              <a:gd name="connsiteY4" fmla="*/ 569495 h 681790"/>
              <a:gd name="connsiteX5" fmla="*/ 128337 w 858253"/>
              <a:gd name="connsiteY5" fmla="*/ 529390 h 681790"/>
              <a:gd name="connsiteX6" fmla="*/ 152400 w 858253"/>
              <a:gd name="connsiteY6" fmla="*/ 505327 h 681790"/>
              <a:gd name="connsiteX7" fmla="*/ 184484 w 858253"/>
              <a:gd name="connsiteY7" fmla="*/ 465221 h 681790"/>
              <a:gd name="connsiteX8" fmla="*/ 208547 w 858253"/>
              <a:gd name="connsiteY8" fmla="*/ 449179 h 681790"/>
              <a:gd name="connsiteX9" fmla="*/ 224590 w 858253"/>
              <a:gd name="connsiteY9" fmla="*/ 433137 h 681790"/>
              <a:gd name="connsiteX10" fmla="*/ 248653 w 858253"/>
              <a:gd name="connsiteY10" fmla="*/ 417095 h 681790"/>
              <a:gd name="connsiteX11" fmla="*/ 296779 w 858253"/>
              <a:gd name="connsiteY11" fmla="*/ 368969 h 681790"/>
              <a:gd name="connsiteX12" fmla="*/ 320842 w 858253"/>
              <a:gd name="connsiteY12" fmla="*/ 352927 h 681790"/>
              <a:gd name="connsiteX13" fmla="*/ 385011 w 858253"/>
              <a:gd name="connsiteY13" fmla="*/ 296779 h 681790"/>
              <a:gd name="connsiteX14" fmla="*/ 433137 w 858253"/>
              <a:gd name="connsiteY14" fmla="*/ 280737 h 681790"/>
              <a:gd name="connsiteX15" fmla="*/ 553453 w 858253"/>
              <a:gd name="connsiteY15" fmla="*/ 264695 h 681790"/>
              <a:gd name="connsiteX16" fmla="*/ 577516 w 858253"/>
              <a:gd name="connsiteY16" fmla="*/ 256674 h 681790"/>
              <a:gd name="connsiteX17" fmla="*/ 617621 w 858253"/>
              <a:gd name="connsiteY17" fmla="*/ 208548 h 681790"/>
              <a:gd name="connsiteX18" fmla="*/ 641684 w 858253"/>
              <a:gd name="connsiteY18" fmla="*/ 192506 h 681790"/>
              <a:gd name="connsiteX19" fmla="*/ 649705 w 858253"/>
              <a:gd name="connsiteY19" fmla="*/ 168442 h 681790"/>
              <a:gd name="connsiteX20" fmla="*/ 721895 w 858253"/>
              <a:gd name="connsiteY20" fmla="*/ 128337 h 681790"/>
              <a:gd name="connsiteX21" fmla="*/ 753979 w 858253"/>
              <a:gd name="connsiteY21" fmla="*/ 112295 h 681790"/>
              <a:gd name="connsiteX22" fmla="*/ 802105 w 858253"/>
              <a:gd name="connsiteY22" fmla="*/ 80211 h 681790"/>
              <a:gd name="connsiteX23" fmla="*/ 834190 w 858253"/>
              <a:gd name="connsiteY23" fmla="*/ 40106 h 681790"/>
              <a:gd name="connsiteX24" fmla="*/ 858253 w 858253"/>
              <a:gd name="connsiteY24" fmla="*/ 0 h 68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58253" h="681790">
                <a:moveTo>
                  <a:pt x="0" y="681790"/>
                </a:moveTo>
                <a:cubicBezTo>
                  <a:pt x="5347" y="668422"/>
                  <a:pt x="8899" y="654186"/>
                  <a:pt x="16042" y="641685"/>
                </a:cubicBezTo>
                <a:cubicBezTo>
                  <a:pt x="19794" y="635119"/>
                  <a:pt x="27360" y="631547"/>
                  <a:pt x="32084" y="625642"/>
                </a:cubicBezTo>
                <a:cubicBezTo>
                  <a:pt x="38106" y="618114"/>
                  <a:pt x="42104" y="609107"/>
                  <a:pt x="48126" y="601579"/>
                </a:cubicBezTo>
                <a:cubicBezTo>
                  <a:pt x="61187" y="585253"/>
                  <a:pt x="70367" y="581405"/>
                  <a:pt x="88232" y="569495"/>
                </a:cubicBezTo>
                <a:cubicBezTo>
                  <a:pt x="117642" y="525379"/>
                  <a:pt x="88232" y="562811"/>
                  <a:pt x="128337" y="529390"/>
                </a:cubicBezTo>
                <a:cubicBezTo>
                  <a:pt x="137051" y="522128"/>
                  <a:pt x="145138" y="514041"/>
                  <a:pt x="152400" y="505327"/>
                </a:cubicBezTo>
                <a:cubicBezTo>
                  <a:pt x="173243" y="480315"/>
                  <a:pt x="161150" y="483889"/>
                  <a:pt x="184484" y="465221"/>
                </a:cubicBezTo>
                <a:cubicBezTo>
                  <a:pt x="192012" y="459199"/>
                  <a:pt x="201019" y="455201"/>
                  <a:pt x="208547" y="449179"/>
                </a:cubicBezTo>
                <a:cubicBezTo>
                  <a:pt x="214452" y="444455"/>
                  <a:pt x="218685" y="437861"/>
                  <a:pt x="224590" y="433137"/>
                </a:cubicBezTo>
                <a:cubicBezTo>
                  <a:pt x="232118" y="427115"/>
                  <a:pt x="241448" y="423499"/>
                  <a:pt x="248653" y="417095"/>
                </a:cubicBezTo>
                <a:cubicBezTo>
                  <a:pt x="265609" y="402023"/>
                  <a:pt x="277902" y="381553"/>
                  <a:pt x="296779" y="368969"/>
                </a:cubicBezTo>
                <a:cubicBezTo>
                  <a:pt x="304800" y="363622"/>
                  <a:pt x="313587" y="359275"/>
                  <a:pt x="320842" y="352927"/>
                </a:cubicBezTo>
                <a:cubicBezTo>
                  <a:pt x="341112" y="335190"/>
                  <a:pt x="358806" y="308426"/>
                  <a:pt x="385011" y="296779"/>
                </a:cubicBezTo>
                <a:cubicBezTo>
                  <a:pt x="400463" y="289911"/>
                  <a:pt x="417095" y="286084"/>
                  <a:pt x="433137" y="280737"/>
                </a:cubicBezTo>
                <a:cubicBezTo>
                  <a:pt x="487743" y="262535"/>
                  <a:pt x="448774" y="273418"/>
                  <a:pt x="553453" y="264695"/>
                </a:cubicBezTo>
                <a:cubicBezTo>
                  <a:pt x="561474" y="262021"/>
                  <a:pt x="570481" y="261364"/>
                  <a:pt x="577516" y="256674"/>
                </a:cubicBezTo>
                <a:cubicBezTo>
                  <a:pt x="616937" y="230393"/>
                  <a:pt x="588028" y="238141"/>
                  <a:pt x="617621" y="208548"/>
                </a:cubicBezTo>
                <a:cubicBezTo>
                  <a:pt x="624438" y="201731"/>
                  <a:pt x="633663" y="197853"/>
                  <a:pt x="641684" y="192506"/>
                </a:cubicBezTo>
                <a:cubicBezTo>
                  <a:pt x="644358" y="184485"/>
                  <a:pt x="645015" y="175477"/>
                  <a:pt x="649705" y="168442"/>
                </a:cubicBezTo>
                <a:cubicBezTo>
                  <a:pt x="674298" y="131552"/>
                  <a:pt x="680043" y="149263"/>
                  <a:pt x="721895" y="128337"/>
                </a:cubicBezTo>
                <a:cubicBezTo>
                  <a:pt x="732590" y="122990"/>
                  <a:pt x="743726" y="118447"/>
                  <a:pt x="753979" y="112295"/>
                </a:cubicBezTo>
                <a:cubicBezTo>
                  <a:pt x="770512" y="102375"/>
                  <a:pt x="802105" y="80211"/>
                  <a:pt x="802105" y="80211"/>
                </a:cubicBezTo>
                <a:cubicBezTo>
                  <a:pt x="851487" y="6138"/>
                  <a:pt x="788466" y="97260"/>
                  <a:pt x="834190" y="40106"/>
                </a:cubicBezTo>
                <a:cubicBezTo>
                  <a:pt x="847094" y="23976"/>
                  <a:pt x="849923" y="16659"/>
                  <a:pt x="858253" y="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03158" y="5285874"/>
            <a:ext cx="3360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Approximate extent of dead vegetation as a result of Ike surge inundation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804737" y="2069431"/>
            <a:ext cx="7964905" cy="1451811"/>
          </a:xfrm>
          <a:custGeom>
            <a:avLst/>
            <a:gdLst>
              <a:gd name="connsiteX0" fmla="*/ 40105 w 7964905"/>
              <a:gd name="connsiteY0" fmla="*/ 810127 h 1451811"/>
              <a:gd name="connsiteX1" fmla="*/ 32084 w 7964905"/>
              <a:gd name="connsiteY1" fmla="*/ 770022 h 1451811"/>
              <a:gd name="connsiteX2" fmla="*/ 16042 w 7964905"/>
              <a:gd name="connsiteY2" fmla="*/ 721895 h 1451811"/>
              <a:gd name="connsiteX3" fmla="*/ 0 w 7964905"/>
              <a:gd name="connsiteY3" fmla="*/ 657727 h 1451811"/>
              <a:gd name="connsiteX4" fmla="*/ 32084 w 7964905"/>
              <a:gd name="connsiteY4" fmla="*/ 545432 h 1451811"/>
              <a:gd name="connsiteX5" fmla="*/ 104274 w 7964905"/>
              <a:gd name="connsiteY5" fmla="*/ 521369 h 1451811"/>
              <a:gd name="connsiteX6" fmla="*/ 128337 w 7964905"/>
              <a:gd name="connsiteY6" fmla="*/ 513348 h 1451811"/>
              <a:gd name="connsiteX7" fmla="*/ 312821 w 7964905"/>
              <a:gd name="connsiteY7" fmla="*/ 521369 h 1451811"/>
              <a:gd name="connsiteX8" fmla="*/ 336884 w 7964905"/>
              <a:gd name="connsiteY8" fmla="*/ 529390 h 1451811"/>
              <a:gd name="connsiteX9" fmla="*/ 376989 w 7964905"/>
              <a:gd name="connsiteY9" fmla="*/ 569495 h 1451811"/>
              <a:gd name="connsiteX10" fmla="*/ 401052 w 7964905"/>
              <a:gd name="connsiteY10" fmla="*/ 617622 h 1451811"/>
              <a:gd name="connsiteX11" fmla="*/ 409074 w 7964905"/>
              <a:gd name="connsiteY11" fmla="*/ 641685 h 1451811"/>
              <a:gd name="connsiteX12" fmla="*/ 433137 w 7964905"/>
              <a:gd name="connsiteY12" fmla="*/ 657727 h 1451811"/>
              <a:gd name="connsiteX13" fmla="*/ 449179 w 7964905"/>
              <a:gd name="connsiteY13" fmla="*/ 826169 h 1451811"/>
              <a:gd name="connsiteX14" fmla="*/ 481263 w 7964905"/>
              <a:gd name="connsiteY14" fmla="*/ 906379 h 1451811"/>
              <a:gd name="connsiteX15" fmla="*/ 577516 w 7964905"/>
              <a:gd name="connsiteY15" fmla="*/ 898358 h 1451811"/>
              <a:gd name="connsiteX16" fmla="*/ 601579 w 7964905"/>
              <a:gd name="connsiteY16" fmla="*/ 882316 h 1451811"/>
              <a:gd name="connsiteX17" fmla="*/ 633663 w 7964905"/>
              <a:gd name="connsiteY17" fmla="*/ 874295 h 1451811"/>
              <a:gd name="connsiteX18" fmla="*/ 681789 w 7964905"/>
              <a:gd name="connsiteY18" fmla="*/ 858253 h 1451811"/>
              <a:gd name="connsiteX19" fmla="*/ 705852 w 7964905"/>
              <a:gd name="connsiteY19" fmla="*/ 850232 h 1451811"/>
              <a:gd name="connsiteX20" fmla="*/ 737937 w 7964905"/>
              <a:gd name="connsiteY20" fmla="*/ 842211 h 1451811"/>
              <a:gd name="connsiteX21" fmla="*/ 842210 w 7964905"/>
              <a:gd name="connsiteY21" fmla="*/ 834190 h 1451811"/>
              <a:gd name="connsiteX22" fmla="*/ 890337 w 7964905"/>
              <a:gd name="connsiteY22" fmla="*/ 826169 h 1451811"/>
              <a:gd name="connsiteX23" fmla="*/ 914400 w 7964905"/>
              <a:gd name="connsiteY23" fmla="*/ 818148 h 1451811"/>
              <a:gd name="connsiteX24" fmla="*/ 922421 w 7964905"/>
              <a:gd name="connsiteY24" fmla="*/ 794085 h 1451811"/>
              <a:gd name="connsiteX25" fmla="*/ 930442 w 7964905"/>
              <a:gd name="connsiteY25" fmla="*/ 705853 h 1451811"/>
              <a:gd name="connsiteX26" fmla="*/ 978568 w 7964905"/>
              <a:gd name="connsiteY26" fmla="*/ 673769 h 1451811"/>
              <a:gd name="connsiteX27" fmla="*/ 1074821 w 7964905"/>
              <a:gd name="connsiteY27" fmla="*/ 641685 h 1451811"/>
              <a:gd name="connsiteX28" fmla="*/ 1098884 w 7964905"/>
              <a:gd name="connsiteY28" fmla="*/ 633664 h 1451811"/>
              <a:gd name="connsiteX29" fmla="*/ 1155031 w 7964905"/>
              <a:gd name="connsiteY29" fmla="*/ 609600 h 1451811"/>
              <a:gd name="connsiteX30" fmla="*/ 1179095 w 7964905"/>
              <a:gd name="connsiteY30" fmla="*/ 601579 h 1451811"/>
              <a:gd name="connsiteX31" fmla="*/ 1219200 w 7964905"/>
              <a:gd name="connsiteY31" fmla="*/ 593558 h 1451811"/>
              <a:gd name="connsiteX32" fmla="*/ 1267326 w 7964905"/>
              <a:gd name="connsiteY32" fmla="*/ 577516 h 1451811"/>
              <a:gd name="connsiteX33" fmla="*/ 1291389 w 7964905"/>
              <a:gd name="connsiteY33" fmla="*/ 569495 h 1451811"/>
              <a:gd name="connsiteX34" fmla="*/ 1307431 w 7964905"/>
              <a:gd name="connsiteY34" fmla="*/ 521369 h 1451811"/>
              <a:gd name="connsiteX35" fmla="*/ 1323474 w 7964905"/>
              <a:gd name="connsiteY35" fmla="*/ 465222 h 1451811"/>
              <a:gd name="connsiteX36" fmla="*/ 1363579 w 7964905"/>
              <a:gd name="connsiteY36" fmla="*/ 441158 h 1451811"/>
              <a:gd name="connsiteX37" fmla="*/ 1620252 w 7964905"/>
              <a:gd name="connsiteY37" fmla="*/ 433137 h 1451811"/>
              <a:gd name="connsiteX38" fmla="*/ 1628274 w 7964905"/>
              <a:gd name="connsiteY38" fmla="*/ 409074 h 1451811"/>
              <a:gd name="connsiteX39" fmla="*/ 1588168 w 7964905"/>
              <a:gd name="connsiteY39" fmla="*/ 352927 h 1451811"/>
              <a:gd name="connsiteX40" fmla="*/ 1564105 w 7964905"/>
              <a:gd name="connsiteY40" fmla="*/ 336885 h 1451811"/>
              <a:gd name="connsiteX41" fmla="*/ 1540042 w 7964905"/>
              <a:gd name="connsiteY41" fmla="*/ 328864 h 1451811"/>
              <a:gd name="connsiteX42" fmla="*/ 1491916 w 7964905"/>
              <a:gd name="connsiteY42" fmla="*/ 304800 h 1451811"/>
              <a:gd name="connsiteX43" fmla="*/ 1483895 w 7964905"/>
              <a:gd name="connsiteY43" fmla="*/ 280737 h 1451811"/>
              <a:gd name="connsiteX44" fmla="*/ 1499937 w 7964905"/>
              <a:gd name="connsiteY44" fmla="*/ 184485 h 1451811"/>
              <a:gd name="connsiteX45" fmla="*/ 1515979 w 7964905"/>
              <a:gd name="connsiteY45" fmla="*/ 152400 h 1451811"/>
              <a:gd name="connsiteX46" fmla="*/ 1564105 w 7964905"/>
              <a:gd name="connsiteY46" fmla="*/ 120316 h 1451811"/>
              <a:gd name="connsiteX47" fmla="*/ 1668379 w 7964905"/>
              <a:gd name="connsiteY47" fmla="*/ 112295 h 1451811"/>
              <a:gd name="connsiteX48" fmla="*/ 1852863 w 7964905"/>
              <a:gd name="connsiteY48" fmla="*/ 120316 h 1451811"/>
              <a:gd name="connsiteX49" fmla="*/ 2005263 w 7964905"/>
              <a:gd name="connsiteY49" fmla="*/ 128337 h 1451811"/>
              <a:gd name="connsiteX50" fmla="*/ 2013284 w 7964905"/>
              <a:gd name="connsiteY50" fmla="*/ 152400 h 1451811"/>
              <a:gd name="connsiteX51" fmla="*/ 2117558 w 7964905"/>
              <a:gd name="connsiteY51" fmla="*/ 144379 h 1451811"/>
              <a:gd name="connsiteX52" fmla="*/ 2149642 w 7964905"/>
              <a:gd name="connsiteY52" fmla="*/ 104274 h 1451811"/>
              <a:gd name="connsiteX53" fmla="*/ 2165684 w 7964905"/>
              <a:gd name="connsiteY53" fmla="*/ 72190 h 1451811"/>
              <a:gd name="connsiteX54" fmla="*/ 2173705 w 7964905"/>
              <a:gd name="connsiteY54" fmla="*/ 8022 h 1451811"/>
              <a:gd name="connsiteX55" fmla="*/ 2197768 w 7964905"/>
              <a:gd name="connsiteY55" fmla="*/ 0 h 1451811"/>
              <a:gd name="connsiteX56" fmla="*/ 2614863 w 7964905"/>
              <a:gd name="connsiteY56" fmla="*/ 8022 h 1451811"/>
              <a:gd name="connsiteX57" fmla="*/ 2646947 w 7964905"/>
              <a:gd name="connsiteY57" fmla="*/ 16043 h 1451811"/>
              <a:gd name="connsiteX58" fmla="*/ 2671010 w 7964905"/>
              <a:gd name="connsiteY58" fmla="*/ 24064 h 1451811"/>
              <a:gd name="connsiteX59" fmla="*/ 2951747 w 7964905"/>
              <a:gd name="connsiteY59" fmla="*/ 16043 h 1451811"/>
              <a:gd name="connsiteX60" fmla="*/ 3056021 w 7964905"/>
              <a:gd name="connsiteY60" fmla="*/ 0 h 1451811"/>
              <a:gd name="connsiteX61" fmla="*/ 3136231 w 7964905"/>
              <a:gd name="connsiteY61" fmla="*/ 8022 h 1451811"/>
              <a:gd name="connsiteX62" fmla="*/ 3152274 w 7964905"/>
              <a:gd name="connsiteY62" fmla="*/ 56148 h 1451811"/>
              <a:gd name="connsiteX63" fmla="*/ 3160295 w 7964905"/>
              <a:gd name="connsiteY63" fmla="*/ 80211 h 1451811"/>
              <a:gd name="connsiteX64" fmla="*/ 3208421 w 7964905"/>
              <a:gd name="connsiteY64" fmla="*/ 104274 h 1451811"/>
              <a:gd name="connsiteX65" fmla="*/ 3232484 w 7964905"/>
              <a:gd name="connsiteY65" fmla="*/ 112295 h 1451811"/>
              <a:gd name="connsiteX66" fmla="*/ 3304674 w 7964905"/>
              <a:gd name="connsiteY66" fmla="*/ 176464 h 1451811"/>
              <a:gd name="connsiteX67" fmla="*/ 3328737 w 7964905"/>
              <a:gd name="connsiteY67" fmla="*/ 184485 h 1451811"/>
              <a:gd name="connsiteX68" fmla="*/ 3352800 w 7964905"/>
              <a:gd name="connsiteY68" fmla="*/ 200527 h 1451811"/>
              <a:gd name="connsiteX69" fmla="*/ 3400926 w 7964905"/>
              <a:gd name="connsiteY69" fmla="*/ 216569 h 1451811"/>
              <a:gd name="connsiteX70" fmla="*/ 3424989 w 7964905"/>
              <a:gd name="connsiteY70" fmla="*/ 224590 h 1451811"/>
              <a:gd name="connsiteX71" fmla="*/ 3473116 w 7964905"/>
              <a:gd name="connsiteY71" fmla="*/ 248653 h 1451811"/>
              <a:gd name="connsiteX72" fmla="*/ 3537284 w 7964905"/>
              <a:gd name="connsiteY72" fmla="*/ 272716 h 1451811"/>
              <a:gd name="connsiteX73" fmla="*/ 3641558 w 7964905"/>
              <a:gd name="connsiteY73" fmla="*/ 296779 h 1451811"/>
              <a:gd name="connsiteX74" fmla="*/ 3729789 w 7964905"/>
              <a:gd name="connsiteY74" fmla="*/ 304800 h 1451811"/>
              <a:gd name="connsiteX75" fmla="*/ 3753852 w 7964905"/>
              <a:gd name="connsiteY75" fmla="*/ 312822 h 1451811"/>
              <a:gd name="connsiteX76" fmla="*/ 3801979 w 7964905"/>
              <a:gd name="connsiteY76" fmla="*/ 376990 h 1451811"/>
              <a:gd name="connsiteX77" fmla="*/ 3818021 w 7964905"/>
              <a:gd name="connsiteY77" fmla="*/ 401053 h 1451811"/>
              <a:gd name="connsiteX78" fmla="*/ 3842084 w 7964905"/>
              <a:gd name="connsiteY78" fmla="*/ 409074 h 1451811"/>
              <a:gd name="connsiteX79" fmla="*/ 3850105 w 7964905"/>
              <a:gd name="connsiteY79" fmla="*/ 433137 h 1451811"/>
              <a:gd name="connsiteX80" fmla="*/ 3882189 w 7964905"/>
              <a:gd name="connsiteY80" fmla="*/ 473243 h 1451811"/>
              <a:gd name="connsiteX81" fmla="*/ 3930316 w 7964905"/>
              <a:gd name="connsiteY81" fmla="*/ 505327 h 1451811"/>
              <a:gd name="connsiteX82" fmla="*/ 3970421 w 7964905"/>
              <a:gd name="connsiteY82" fmla="*/ 537411 h 1451811"/>
              <a:gd name="connsiteX83" fmla="*/ 3994484 w 7964905"/>
              <a:gd name="connsiteY83" fmla="*/ 561474 h 1451811"/>
              <a:gd name="connsiteX84" fmla="*/ 4042610 w 7964905"/>
              <a:gd name="connsiteY84" fmla="*/ 585537 h 1451811"/>
              <a:gd name="connsiteX85" fmla="*/ 4106779 w 7964905"/>
              <a:gd name="connsiteY85" fmla="*/ 609600 h 1451811"/>
              <a:gd name="connsiteX86" fmla="*/ 4203031 w 7964905"/>
              <a:gd name="connsiteY86" fmla="*/ 633664 h 1451811"/>
              <a:gd name="connsiteX87" fmla="*/ 4235116 w 7964905"/>
              <a:gd name="connsiteY87" fmla="*/ 649706 h 1451811"/>
              <a:gd name="connsiteX88" fmla="*/ 4283242 w 7964905"/>
              <a:gd name="connsiteY88" fmla="*/ 665748 h 1451811"/>
              <a:gd name="connsiteX89" fmla="*/ 4331368 w 7964905"/>
              <a:gd name="connsiteY89" fmla="*/ 681790 h 1451811"/>
              <a:gd name="connsiteX90" fmla="*/ 4379495 w 7964905"/>
              <a:gd name="connsiteY90" fmla="*/ 697832 h 1451811"/>
              <a:gd name="connsiteX91" fmla="*/ 4724400 w 7964905"/>
              <a:gd name="connsiteY91" fmla="*/ 705853 h 1451811"/>
              <a:gd name="connsiteX92" fmla="*/ 4876800 w 7964905"/>
              <a:gd name="connsiteY92" fmla="*/ 697832 h 1451811"/>
              <a:gd name="connsiteX93" fmla="*/ 4916905 w 7964905"/>
              <a:gd name="connsiteY93" fmla="*/ 665748 h 1451811"/>
              <a:gd name="connsiteX94" fmla="*/ 4957010 w 7964905"/>
              <a:gd name="connsiteY94" fmla="*/ 657727 h 1451811"/>
              <a:gd name="connsiteX95" fmla="*/ 5013158 w 7964905"/>
              <a:gd name="connsiteY95" fmla="*/ 649706 h 1451811"/>
              <a:gd name="connsiteX96" fmla="*/ 5045242 w 7964905"/>
              <a:gd name="connsiteY96" fmla="*/ 641685 h 1451811"/>
              <a:gd name="connsiteX97" fmla="*/ 5093368 w 7964905"/>
              <a:gd name="connsiteY97" fmla="*/ 633664 h 1451811"/>
              <a:gd name="connsiteX98" fmla="*/ 5141495 w 7964905"/>
              <a:gd name="connsiteY98" fmla="*/ 617622 h 1451811"/>
              <a:gd name="connsiteX99" fmla="*/ 5165558 w 7964905"/>
              <a:gd name="connsiteY99" fmla="*/ 601579 h 1451811"/>
              <a:gd name="connsiteX100" fmla="*/ 5237747 w 7964905"/>
              <a:gd name="connsiteY100" fmla="*/ 577516 h 1451811"/>
              <a:gd name="connsiteX101" fmla="*/ 5261810 w 7964905"/>
              <a:gd name="connsiteY101" fmla="*/ 561474 h 1451811"/>
              <a:gd name="connsiteX102" fmla="*/ 5342021 w 7964905"/>
              <a:gd name="connsiteY102" fmla="*/ 537411 h 1451811"/>
              <a:gd name="connsiteX103" fmla="*/ 5390147 w 7964905"/>
              <a:gd name="connsiteY103" fmla="*/ 521369 h 1451811"/>
              <a:gd name="connsiteX104" fmla="*/ 5542547 w 7964905"/>
              <a:gd name="connsiteY104" fmla="*/ 505327 h 1451811"/>
              <a:gd name="connsiteX105" fmla="*/ 5590674 w 7964905"/>
              <a:gd name="connsiteY105" fmla="*/ 497306 h 1451811"/>
              <a:gd name="connsiteX106" fmla="*/ 5662863 w 7964905"/>
              <a:gd name="connsiteY106" fmla="*/ 489285 h 1451811"/>
              <a:gd name="connsiteX107" fmla="*/ 5815263 w 7964905"/>
              <a:gd name="connsiteY107" fmla="*/ 497306 h 1451811"/>
              <a:gd name="connsiteX108" fmla="*/ 5863389 w 7964905"/>
              <a:gd name="connsiteY108" fmla="*/ 513348 h 1451811"/>
              <a:gd name="connsiteX109" fmla="*/ 5911516 w 7964905"/>
              <a:gd name="connsiteY109" fmla="*/ 521369 h 1451811"/>
              <a:gd name="connsiteX110" fmla="*/ 5991726 w 7964905"/>
              <a:gd name="connsiteY110" fmla="*/ 537411 h 1451811"/>
              <a:gd name="connsiteX111" fmla="*/ 6015789 w 7964905"/>
              <a:gd name="connsiteY111" fmla="*/ 545432 h 1451811"/>
              <a:gd name="connsiteX112" fmla="*/ 6055895 w 7964905"/>
              <a:gd name="connsiteY112" fmla="*/ 577516 h 1451811"/>
              <a:gd name="connsiteX113" fmla="*/ 6079958 w 7964905"/>
              <a:gd name="connsiteY113" fmla="*/ 593558 h 1451811"/>
              <a:gd name="connsiteX114" fmla="*/ 6104021 w 7964905"/>
              <a:gd name="connsiteY114" fmla="*/ 641685 h 1451811"/>
              <a:gd name="connsiteX115" fmla="*/ 6128084 w 7964905"/>
              <a:gd name="connsiteY115" fmla="*/ 649706 h 1451811"/>
              <a:gd name="connsiteX116" fmla="*/ 6152147 w 7964905"/>
              <a:gd name="connsiteY116" fmla="*/ 665748 h 1451811"/>
              <a:gd name="connsiteX117" fmla="*/ 6184231 w 7964905"/>
              <a:gd name="connsiteY117" fmla="*/ 681790 h 1451811"/>
              <a:gd name="connsiteX118" fmla="*/ 6232358 w 7964905"/>
              <a:gd name="connsiteY118" fmla="*/ 713874 h 1451811"/>
              <a:gd name="connsiteX119" fmla="*/ 6256421 w 7964905"/>
              <a:gd name="connsiteY119" fmla="*/ 729916 h 1451811"/>
              <a:gd name="connsiteX120" fmla="*/ 6328610 w 7964905"/>
              <a:gd name="connsiteY120" fmla="*/ 778043 h 1451811"/>
              <a:gd name="connsiteX121" fmla="*/ 6352674 w 7964905"/>
              <a:gd name="connsiteY121" fmla="*/ 786064 h 1451811"/>
              <a:gd name="connsiteX122" fmla="*/ 6400800 w 7964905"/>
              <a:gd name="connsiteY122" fmla="*/ 810127 h 1451811"/>
              <a:gd name="connsiteX123" fmla="*/ 6424863 w 7964905"/>
              <a:gd name="connsiteY123" fmla="*/ 826169 h 1451811"/>
              <a:gd name="connsiteX124" fmla="*/ 6456947 w 7964905"/>
              <a:gd name="connsiteY124" fmla="*/ 842211 h 1451811"/>
              <a:gd name="connsiteX125" fmla="*/ 6472989 w 7964905"/>
              <a:gd name="connsiteY125" fmla="*/ 866274 h 1451811"/>
              <a:gd name="connsiteX126" fmla="*/ 6489031 w 7964905"/>
              <a:gd name="connsiteY126" fmla="*/ 970548 h 1451811"/>
              <a:gd name="connsiteX127" fmla="*/ 6497052 w 7964905"/>
              <a:gd name="connsiteY127" fmla="*/ 1002632 h 1451811"/>
              <a:gd name="connsiteX128" fmla="*/ 6505074 w 7964905"/>
              <a:gd name="connsiteY128" fmla="*/ 1058779 h 1451811"/>
              <a:gd name="connsiteX129" fmla="*/ 6513095 w 7964905"/>
              <a:gd name="connsiteY129" fmla="*/ 1251285 h 1451811"/>
              <a:gd name="connsiteX130" fmla="*/ 6537158 w 7964905"/>
              <a:gd name="connsiteY130" fmla="*/ 1299411 h 1451811"/>
              <a:gd name="connsiteX131" fmla="*/ 6649452 w 7964905"/>
              <a:gd name="connsiteY131" fmla="*/ 1331495 h 1451811"/>
              <a:gd name="connsiteX132" fmla="*/ 6681537 w 7964905"/>
              <a:gd name="connsiteY132" fmla="*/ 1339516 h 1451811"/>
              <a:gd name="connsiteX133" fmla="*/ 6729663 w 7964905"/>
              <a:gd name="connsiteY133" fmla="*/ 1355558 h 1451811"/>
              <a:gd name="connsiteX134" fmla="*/ 6858000 w 7964905"/>
              <a:gd name="connsiteY134" fmla="*/ 1347537 h 1451811"/>
              <a:gd name="connsiteX135" fmla="*/ 6874042 w 7964905"/>
              <a:gd name="connsiteY135" fmla="*/ 1323474 h 1451811"/>
              <a:gd name="connsiteX136" fmla="*/ 6882063 w 7964905"/>
              <a:gd name="connsiteY136" fmla="*/ 1299411 h 1451811"/>
              <a:gd name="connsiteX137" fmla="*/ 6890084 w 7964905"/>
              <a:gd name="connsiteY137" fmla="*/ 1251285 h 1451811"/>
              <a:gd name="connsiteX138" fmla="*/ 6914147 w 7964905"/>
              <a:gd name="connsiteY138" fmla="*/ 1243264 h 1451811"/>
              <a:gd name="connsiteX139" fmla="*/ 7106652 w 7964905"/>
              <a:gd name="connsiteY139" fmla="*/ 1251285 h 1451811"/>
              <a:gd name="connsiteX140" fmla="*/ 7146758 w 7964905"/>
              <a:gd name="connsiteY140" fmla="*/ 1259306 h 1451811"/>
              <a:gd name="connsiteX141" fmla="*/ 7170821 w 7964905"/>
              <a:gd name="connsiteY141" fmla="*/ 1275348 h 1451811"/>
              <a:gd name="connsiteX142" fmla="*/ 7194884 w 7964905"/>
              <a:gd name="connsiteY142" fmla="*/ 1283369 h 1451811"/>
              <a:gd name="connsiteX143" fmla="*/ 7218947 w 7964905"/>
              <a:gd name="connsiteY143" fmla="*/ 1331495 h 1451811"/>
              <a:gd name="connsiteX144" fmla="*/ 7234989 w 7964905"/>
              <a:gd name="connsiteY144" fmla="*/ 1379622 h 1451811"/>
              <a:gd name="connsiteX145" fmla="*/ 7243010 w 7964905"/>
              <a:gd name="connsiteY145" fmla="*/ 1411706 h 1451811"/>
              <a:gd name="connsiteX146" fmla="*/ 7315200 w 7964905"/>
              <a:gd name="connsiteY146" fmla="*/ 1443790 h 1451811"/>
              <a:gd name="connsiteX147" fmla="*/ 7339263 w 7964905"/>
              <a:gd name="connsiteY147" fmla="*/ 1451811 h 1451811"/>
              <a:gd name="connsiteX148" fmla="*/ 7547810 w 7964905"/>
              <a:gd name="connsiteY148" fmla="*/ 1443790 h 1451811"/>
              <a:gd name="connsiteX149" fmla="*/ 7620000 w 7964905"/>
              <a:gd name="connsiteY149" fmla="*/ 1419727 h 1451811"/>
              <a:gd name="connsiteX150" fmla="*/ 7668126 w 7964905"/>
              <a:gd name="connsiteY150" fmla="*/ 1403685 h 1451811"/>
              <a:gd name="connsiteX151" fmla="*/ 7692189 w 7964905"/>
              <a:gd name="connsiteY151" fmla="*/ 1395664 h 1451811"/>
              <a:gd name="connsiteX152" fmla="*/ 7764379 w 7964905"/>
              <a:gd name="connsiteY152" fmla="*/ 1379622 h 1451811"/>
              <a:gd name="connsiteX153" fmla="*/ 7796463 w 7964905"/>
              <a:gd name="connsiteY153" fmla="*/ 1371600 h 1451811"/>
              <a:gd name="connsiteX154" fmla="*/ 7892716 w 7964905"/>
              <a:gd name="connsiteY154" fmla="*/ 1355558 h 1451811"/>
              <a:gd name="connsiteX155" fmla="*/ 7924800 w 7964905"/>
              <a:gd name="connsiteY155" fmla="*/ 1347537 h 1451811"/>
              <a:gd name="connsiteX156" fmla="*/ 7964905 w 7964905"/>
              <a:gd name="connsiteY156" fmla="*/ 1339516 h 145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7964905" h="1451811">
                <a:moveTo>
                  <a:pt x="40105" y="810127"/>
                </a:moveTo>
                <a:cubicBezTo>
                  <a:pt x="37431" y="796759"/>
                  <a:pt x="35671" y="783175"/>
                  <a:pt x="32084" y="770022"/>
                </a:cubicBezTo>
                <a:cubicBezTo>
                  <a:pt x="27635" y="753708"/>
                  <a:pt x="19358" y="738477"/>
                  <a:pt x="16042" y="721895"/>
                </a:cubicBezTo>
                <a:cubicBezTo>
                  <a:pt x="6363" y="673499"/>
                  <a:pt x="12332" y="694723"/>
                  <a:pt x="0" y="657727"/>
                </a:cubicBezTo>
                <a:cubicBezTo>
                  <a:pt x="4069" y="612970"/>
                  <a:pt x="-10949" y="569339"/>
                  <a:pt x="32084" y="545432"/>
                </a:cubicBezTo>
                <a:cubicBezTo>
                  <a:pt x="32088" y="545430"/>
                  <a:pt x="92241" y="525380"/>
                  <a:pt x="104274" y="521369"/>
                </a:cubicBezTo>
                <a:lnTo>
                  <a:pt x="128337" y="513348"/>
                </a:lnTo>
                <a:cubicBezTo>
                  <a:pt x="189832" y="516022"/>
                  <a:pt x="251450" y="516648"/>
                  <a:pt x="312821" y="521369"/>
                </a:cubicBezTo>
                <a:cubicBezTo>
                  <a:pt x="321251" y="522017"/>
                  <a:pt x="330282" y="524108"/>
                  <a:pt x="336884" y="529390"/>
                </a:cubicBezTo>
                <a:cubicBezTo>
                  <a:pt x="470567" y="636337"/>
                  <a:pt x="232611" y="473243"/>
                  <a:pt x="376989" y="569495"/>
                </a:cubicBezTo>
                <a:cubicBezTo>
                  <a:pt x="397147" y="629970"/>
                  <a:pt x="369957" y="555433"/>
                  <a:pt x="401052" y="617622"/>
                </a:cubicBezTo>
                <a:cubicBezTo>
                  <a:pt x="404833" y="625184"/>
                  <a:pt x="403792" y="635083"/>
                  <a:pt x="409074" y="641685"/>
                </a:cubicBezTo>
                <a:cubicBezTo>
                  <a:pt x="415096" y="649213"/>
                  <a:pt x="425116" y="652380"/>
                  <a:pt x="433137" y="657727"/>
                </a:cubicBezTo>
                <a:cubicBezTo>
                  <a:pt x="457039" y="729432"/>
                  <a:pt x="437050" y="662432"/>
                  <a:pt x="449179" y="826169"/>
                </a:cubicBezTo>
                <a:cubicBezTo>
                  <a:pt x="455073" y="905741"/>
                  <a:pt x="435300" y="891058"/>
                  <a:pt x="481263" y="906379"/>
                </a:cubicBezTo>
                <a:cubicBezTo>
                  <a:pt x="513347" y="903705"/>
                  <a:pt x="545946" y="904672"/>
                  <a:pt x="577516" y="898358"/>
                </a:cubicBezTo>
                <a:cubicBezTo>
                  <a:pt x="586969" y="896467"/>
                  <a:pt x="592718" y="886113"/>
                  <a:pt x="601579" y="882316"/>
                </a:cubicBezTo>
                <a:cubicBezTo>
                  <a:pt x="611711" y="877974"/>
                  <a:pt x="623104" y="877463"/>
                  <a:pt x="633663" y="874295"/>
                </a:cubicBezTo>
                <a:cubicBezTo>
                  <a:pt x="649860" y="869436"/>
                  <a:pt x="665747" y="863600"/>
                  <a:pt x="681789" y="858253"/>
                </a:cubicBezTo>
                <a:cubicBezTo>
                  <a:pt x="689810" y="855579"/>
                  <a:pt x="697650" y="852283"/>
                  <a:pt x="705852" y="850232"/>
                </a:cubicBezTo>
                <a:cubicBezTo>
                  <a:pt x="716547" y="847558"/>
                  <a:pt x="726988" y="843499"/>
                  <a:pt x="737937" y="842211"/>
                </a:cubicBezTo>
                <a:cubicBezTo>
                  <a:pt x="772559" y="838138"/>
                  <a:pt x="807452" y="836864"/>
                  <a:pt x="842210" y="834190"/>
                </a:cubicBezTo>
                <a:cubicBezTo>
                  <a:pt x="858252" y="831516"/>
                  <a:pt x="874461" y="829697"/>
                  <a:pt x="890337" y="826169"/>
                </a:cubicBezTo>
                <a:cubicBezTo>
                  <a:pt x="898591" y="824335"/>
                  <a:pt x="908421" y="824127"/>
                  <a:pt x="914400" y="818148"/>
                </a:cubicBezTo>
                <a:cubicBezTo>
                  <a:pt x="920379" y="812169"/>
                  <a:pt x="919747" y="802106"/>
                  <a:pt x="922421" y="794085"/>
                </a:cubicBezTo>
                <a:cubicBezTo>
                  <a:pt x="925095" y="764674"/>
                  <a:pt x="917953" y="732614"/>
                  <a:pt x="930442" y="705853"/>
                </a:cubicBezTo>
                <a:cubicBezTo>
                  <a:pt x="938595" y="688382"/>
                  <a:pt x="960277" y="679866"/>
                  <a:pt x="978568" y="673769"/>
                </a:cubicBezTo>
                <a:lnTo>
                  <a:pt x="1074821" y="641685"/>
                </a:lnTo>
                <a:cubicBezTo>
                  <a:pt x="1082842" y="639011"/>
                  <a:pt x="1091849" y="638354"/>
                  <a:pt x="1098884" y="633664"/>
                </a:cubicBezTo>
                <a:cubicBezTo>
                  <a:pt x="1135515" y="609243"/>
                  <a:pt x="1109712" y="622549"/>
                  <a:pt x="1155031" y="609600"/>
                </a:cubicBezTo>
                <a:cubicBezTo>
                  <a:pt x="1163161" y="607277"/>
                  <a:pt x="1170892" y="603630"/>
                  <a:pt x="1179095" y="601579"/>
                </a:cubicBezTo>
                <a:cubicBezTo>
                  <a:pt x="1192321" y="598273"/>
                  <a:pt x="1206047" y="597145"/>
                  <a:pt x="1219200" y="593558"/>
                </a:cubicBezTo>
                <a:cubicBezTo>
                  <a:pt x="1235514" y="589109"/>
                  <a:pt x="1251284" y="582863"/>
                  <a:pt x="1267326" y="577516"/>
                </a:cubicBezTo>
                <a:lnTo>
                  <a:pt x="1291389" y="569495"/>
                </a:lnTo>
                <a:cubicBezTo>
                  <a:pt x="1296736" y="553453"/>
                  <a:pt x="1303330" y="537774"/>
                  <a:pt x="1307431" y="521369"/>
                </a:cubicBezTo>
                <a:cubicBezTo>
                  <a:pt x="1308931" y="515370"/>
                  <a:pt x="1318540" y="473445"/>
                  <a:pt x="1323474" y="465222"/>
                </a:cubicBezTo>
                <a:cubicBezTo>
                  <a:pt x="1331580" y="451712"/>
                  <a:pt x="1347898" y="442054"/>
                  <a:pt x="1363579" y="441158"/>
                </a:cubicBezTo>
                <a:cubicBezTo>
                  <a:pt x="1449039" y="436275"/>
                  <a:pt x="1534694" y="435811"/>
                  <a:pt x="1620252" y="433137"/>
                </a:cubicBezTo>
                <a:cubicBezTo>
                  <a:pt x="1622926" y="425116"/>
                  <a:pt x="1628274" y="417529"/>
                  <a:pt x="1628274" y="409074"/>
                </a:cubicBezTo>
                <a:cubicBezTo>
                  <a:pt x="1628274" y="373272"/>
                  <a:pt x="1615411" y="372386"/>
                  <a:pt x="1588168" y="352927"/>
                </a:cubicBezTo>
                <a:cubicBezTo>
                  <a:pt x="1580324" y="347324"/>
                  <a:pt x="1572727" y="341196"/>
                  <a:pt x="1564105" y="336885"/>
                </a:cubicBezTo>
                <a:cubicBezTo>
                  <a:pt x="1556543" y="333104"/>
                  <a:pt x="1547604" y="332645"/>
                  <a:pt x="1540042" y="328864"/>
                </a:cubicBezTo>
                <a:cubicBezTo>
                  <a:pt x="1477838" y="297762"/>
                  <a:pt x="1552406" y="324966"/>
                  <a:pt x="1491916" y="304800"/>
                </a:cubicBezTo>
                <a:cubicBezTo>
                  <a:pt x="1489242" y="296779"/>
                  <a:pt x="1483895" y="289192"/>
                  <a:pt x="1483895" y="280737"/>
                </a:cubicBezTo>
                <a:cubicBezTo>
                  <a:pt x="1483895" y="250966"/>
                  <a:pt x="1487387" y="213769"/>
                  <a:pt x="1499937" y="184485"/>
                </a:cubicBezTo>
                <a:cubicBezTo>
                  <a:pt x="1504647" y="173494"/>
                  <a:pt x="1507524" y="160855"/>
                  <a:pt x="1515979" y="152400"/>
                </a:cubicBezTo>
                <a:cubicBezTo>
                  <a:pt x="1529612" y="138767"/>
                  <a:pt x="1544882" y="121795"/>
                  <a:pt x="1564105" y="120316"/>
                </a:cubicBezTo>
                <a:lnTo>
                  <a:pt x="1668379" y="112295"/>
                </a:lnTo>
                <a:lnTo>
                  <a:pt x="1852863" y="120316"/>
                </a:lnTo>
                <a:cubicBezTo>
                  <a:pt x="1903676" y="122736"/>
                  <a:pt x="1955381" y="118361"/>
                  <a:pt x="2005263" y="128337"/>
                </a:cubicBezTo>
                <a:cubicBezTo>
                  <a:pt x="2013554" y="129995"/>
                  <a:pt x="2010610" y="144379"/>
                  <a:pt x="2013284" y="152400"/>
                </a:cubicBezTo>
                <a:cubicBezTo>
                  <a:pt x="2048042" y="149726"/>
                  <a:pt x="2083294" y="150803"/>
                  <a:pt x="2117558" y="144379"/>
                </a:cubicBezTo>
                <a:cubicBezTo>
                  <a:pt x="2145633" y="139115"/>
                  <a:pt x="2141224" y="123916"/>
                  <a:pt x="2149642" y="104274"/>
                </a:cubicBezTo>
                <a:cubicBezTo>
                  <a:pt x="2154352" y="93284"/>
                  <a:pt x="2160337" y="82885"/>
                  <a:pt x="2165684" y="72190"/>
                </a:cubicBezTo>
                <a:cubicBezTo>
                  <a:pt x="2168358" y="50801"/>
                  <a:pt x="2164950" y="27720"/>
                  <a:pt x="2173705" y="8022"/>
                </a:cubicBezTo>
                <a:cubicBezTo>
                  <a:pt x="2177139" y="296"/>
                  <a:pt x="2189313" y="0"/>
                  <a:pt x="2197768" y="0"/>
                </a:cubicBezTo>
                <a:cubicBezTo>
                  <a:pt x="2336825" y="0"/>
                  <a:pt x="2475831" y="5348"/>
                  <a:pt x="2614863" y="8022"/>
                </a:cubicBezTo>
                <a:cubicBezTo>
                  <a:pt x="2625558" y="10696"/>
                  <a:pt x="2636347" y="13015"/>
                  <a:pt x="2646947" y="16043"/>
                </a:cubicBezTo>
                <a:cubicBezTo>
                  <a:pt x="2655077" y="18366"/>
                  <a:pt x="2662555" y="24064"/>
                  <a:pt x="2671010" y="24064"/>
                </a:cubicBezTo>
                <a:cubicBezTo>
                  <a:pt x="2764627" y="24064"/>
                  <a:pt x="2858168" y="18717"/>
                  <a:pt x="2951747" y="16043"/>
                </a:cubicBezTo>
                <a:cubicBezTo>
                  <a:pt x="2982274" y="9938"/>
                  <a:pt x="3026890" y="0"/>
                  <a:pt x="3056021" y="0"/>
                </a:cubicBezTo>
                <a:cubicBezTo>
                  <a:pt x="3082891" y="0"/>
                  <a:pt x="3109494" y="5348"/>
                  <a:pt x="3136231" y="8022"/>
                </a:cubicBezTo>
                <a:lnTo>
                  <a:pt x="3152274" y="56148"/>
                </a:lnTo>
                <a:cubicBezTo>
                  <a:pt x="3154948" y="64169"/>
                  <a:pt x="3152274" y="77537"/>
                  <a:pt x="3160295" y="80211"/>
                </a:cubicBezTo>
                <a:cubicBezTo>
                  <a:pt x="3220778" y="100372"/>
                  <a:pt x="3146225" y="73176"/>
                  <a:pt x="3208421" y="104274"/>
                </a:cubicBezTo>
                <a:cubicBezTo>
                  <a:pt x="3215983" y="108055"/>
                  <a:pt x="3224463" y="109621"/>
                  <a:pt x="3232484" y="112295"/>
                </a:cubicBezTo>
                <a:cubicBezTo>
                  <a:pt x="3253747" y="133559"/>
                  <a:pt x="3276044" y="162149"/>
                  <a:pt x="3304674" y="176464"/>
                </a:cubicBezTo>
                <a:cubicBezTo>
                  <a:pt x="3312236" y="180245"/>
                  <a:pt x="3321175" y="180704"/>
                  <a:pt x="3328737" y="184485"/>
                </a:cubicBezTo>
                <a:cubicBezTo>
                  <a:pt x="3337359" y="188796"/>
                  <a:pt x="3343991" y="196612"/>
                  <a:pt x="3352800" y="200527"/>
                </a:cubicBezTo>
                <a:cubicBezTo>
                  <a:pt x="3368252" y="207395"/>
                  <a:pt x="3384884" y="211222"/>
                  <a:pt x="3400926" y="216569"/>
                </a:cubicBezTo>
                <a:cubicBezTo>
                  <a:pt x="3408947" y="219243"/>
                  <a:pt x="3417954" y="219900"/>
                  <a:pt x="3424989" y="224590"/>
                </a:cubicBezTo>
                <a:cubicBezTo>
                  <a:pt x="3456087" y="245322"/>
                  <a:pt x="3439907" y="237584"/>
                  <a:pt x="3473116" y="248653"/>
                </a:cubicBezTo>
                <a:cubicBezTo>
                  <a:pt x="3510996" y="273906"/>
                  <a:pt x="3484228" y="260472"/>
                  <a:pt x="3537284" y="272716"/>
                </a:cubicBezTo>
                <a:cubicBezTo>
                  <a:pt x="3557972" y="277490"/>
                  <a:pt x="3614897" y="293446"/>
                  <a:pt x="3641558" y="296779"/>
                </a:cubicBezTo>
                <a:cubicBezTo>
                  <a:pt x="3670862" y="300442"/>
                  <a:pt x="3700379" y="302126"/>
                  <a:pt x="3729789" y="304800"/>
                </a:cubicBezTo>
                <a:cubicBezTo>
                  <a:pt x="3737810" y="307474"/>
                  <a:pt x="3746602" y="308472"/>
                  <a:pt x="3753852" y="312822"/>
                </a:cubicBezTo>
                <a:cubicBezTo>
                  <a:pt x="3770341" y="322716"/>
                  <a:pt x="3799320" y="373002"/>
                  <a:pt x="3801979" y="376990"/>
                </a:cubicBezTo>
                <a:cubicBezTo>
                  <a:pt x="3807326" y="385011"/>
                  <a:pt x="3808876" y="398005"/>
                  <a:pt x="3818021" y="401053"/>
                </a:cubicBezTo>
                <a:lnTo>
                  <a:pt x="3842084" y="409074"/>
                </a:lnTo>
                <a:cubicBezTo>
                  <a:pt x="3844758" y="417095"/>
                  <a:pt x="3846324" y="425575"/>
                  <a:pt x="3850105" y="433137"/>
                </a:cubicBezTo>
                <a:cubicBezTo>
                  <a:pt x="3856418" y="445763"/>
                  <a:pt x="3870254" y="464291"/>
                  <a:pt x="3882189" y="473243"/>
                </a:cubicBezTo>
                <a:cubicBezTo>
                  <a:pt x="3897613" y="484811"/>
                  <a:pt x="3930316" y="505327"/>
                  <a:pt x="3930316" y="505327"/>
                </a:cubicBezTo>
                <a:cubicBezTo>
                  <a:pt x="3966193" y="559143"/>
                  <a:pt x="3923929" y="506417"/>
                  <a:pt x="3970421" y="537411"/>
                </a:cubicBezTo>
                <a:cubicBezTo>
                  <a:pt x="3979859" y="543703"/>
                  <a:pt x="3985770" y="554212"/>
                  <a:pt x="3994484" y="561474"/>
                </a:cubicBezTo>
                <a:cubicBezTo>
                  <a:pt x="4028963" y="590207"/>
                  <a:pt x="4006436" y="567450"/>
                  <a:pt x="4042610" y="585537"/>
                </a:cubicBezTo>
                <a:cubicBezTo>
                  <a:pt x="4097687" y="613075"/>
                  <a:pt x="4029405" y="594125"/>
                  <a:pt x="4106779" y="609600"/>
                </a:cubicBezTo>
                <a:cubicBezTo>
                  <a:pt x="4219134" y="654545"/>
                  <a:pt x="4060811" y="594877"/>
                  <a:pt x="4203031" y="633664"/>
                </a:cubicBezTo>
                <a:cubicBezTo>
                  <a:pt x="4214567" y="636810"/>
                  <a:pt x="4224014" y="645265"/>
                  <a:pt x="4235116" y="649706"/>
                </a:cubicBezTo>
                <a:cubicBezTo>
                  <a:pt x="4250816" y="655986"/>
                  <a:pt x="4267200" y="660401"/>
                  <a:pt x="4283242" y="665748"/>
                </a:cubicBezTo>
                <a:lnTo>
                  <a:pt x="4331368" y="681790"/>
                </a:lnTo>
                <a:cubicBezTo>
                  <a:pt x="4331370" y="681791"/>
                  <a:pt x="4379494" y="697832"/>
                  <a:pt x="4379495" y="697832"/>
                </a:cubicBezTo>
                <a:lnTo>
                  <a:pt x="4724400" y="705853"/>
                </a:lnTo>
                <a:cubicBezTo>
                  <a:pt x="4775200" y="703179"/>
                  <a:pt x="4826139" y="702438"/>
                  <a:pt x="4876800" y="697832"/>
                </a:cubicBezTo>
                <a:cubicBezTo>
                  <a:pt x="4928392" y="693142"/>
                  <a:pt x="4875212" y="689572"/>
                  <a:pt x="4916905" y="665748"/>
                </a:cubicBezTo>
                <a:cubicBezTo>
                  <a:pt x="4928742" y="658984"/>
                  <a:pt x="4943562" y="659968"/>
                  <a:pt x="4957010" y="657727"/>
                </a:cubicBezTo>
                <a:cubicBezTo>
                  <a:pt x="4975659" y="654619"/>
                  <a:pt x="4994557" y="653088"/>
                  <a:pt x="5013158" y="649706"/>
                </a:cubicBezTo>
                <a:cubicBezTo>
                  <a:pt x="5024004" y="647734"/>
                  <a:pt x="5034432" y="643847"/>
                  <a:pt x="5045242" y="641685"/>
                </a:cubicBezTo>
                <a:cubicBezTo>
                  <a:pt x="5061189" y="638496"/>
                  <a:pt x="5077590" y="637608"/>
                  <a:pt x="5093368" y="633664"/>
                </a:cubicBezTo>
                <a:cubicBezTo>
                  <a:pt x="5109773" y="629563"/>
                  <a:pt x="5141495" y="617622"/>
                  <a:pt x="5141495" y="617622"/>
                </a:cubicBezTo>
                <a:cubicBezTo>
                  <a:pt x="5149516" y="612274"/>
                  <a:pt x="5156936" y="605890"/>
                  <a:pt x="5165558" y="601579"/>
                </a:cubicBezTo>
                <a:cubicBezTo>
                  <a:pt x="5195760" y="586477"/>
                  <a:pt x="5207113" y="585174"/>
                  <a:pt x="5237747" y="577516"/>
                </a:cubicBezTo>
                <a:cubicBezTo>
                  <a:pt x="5245768" y="572169"/>
                  <a:pt x="5253001" y="565389"/>
                  <a:pt x="5261810" y="561474"/>
                </a:cubicBezTo>
                <a:cubicBezTo>
                  <a:pt x="5301076" y="544023"/>
                  <a:pt x="5306126" y="548179"/>
                  <a:pt x="5342021" y="537411"/>
                </a:cubicBezTo>
                <a:cubicBezTo>
                  <a:pt x="5358218" y="532552"/>
                  <a:pt x="5373407" y="523760"/>
                  <a:pt x="5390147" y="521369"/>
                </a:cubicBezTo>
                <a:cubicBezTo>
                  <a:pt x="5537306" y="500347"/>
                  <a:pt x="5326745" y="529305"/>
                  <a:pt x="5542547" y="505327"/>
                </a:cubicBezTo>
                <a:cubicBezTo>
                  <a:pt x="5558711" y="503531"/>
                  <a:pt x="5574553" y="499455"/>
                  <a:pt x="5590674" y="497306"/>
                </a:cubicBezTo>
                <a:cubicBezTo>
                  <a:pt x="5614673" y="494106"/>
                  <a:pt x="5638800" y="491959"/>
                  <a:pt x="5662863" y="489285"/>
                </a:cubicBezTo>
                <a:cubicBezTo>
                  <a:pt x="5713663" y="491959"/>
                  <a:pt x="5764755" y="491245"/>
                  <a:pt x="5815263" y="497306"/>
                </a:cubicBezTo>
                <a:cubicBezTo>
                  <a:pt x="5832052" y="499321"/>
                  <a:pt x="5846709" y="510568"/>
                  <a:pt x="5863389" y="513348"/>
                </a:cubicBezTo>
                <a:cubicBezTo>
                  <a:pt x="5879431" y="516022"/>
                  <a:pt x="5895531" y="518372"/>
                  <a:pt x="5911516" y="521369"/>
                </a:cubicBezTo>
                <a:cubicBezTo>
                  <a:pt x="5938315" y="526394"/>
                  <a:pt x="5965859" y="528789"/>
                  <a:pt x="5991726" y="537411"/>
                </a:cubicBezTo>
                <a:cubicBezTo>
                  <a:pt x="5999747" y="540085"/>
                  <a:pt x="6008227" y="541651"/>
                  <a:pt x="6015789" y="545432"/>
                </a:cubicBezTo>
                <a:cubicBezTo>
                  <a:pt x="6048703" y="561889"/>
                  <a:pt x="6031028" y="557623"/>
                  <a:pt x="6055895" y="577516"/>
                </a:cubicBezTo>
                <a:cubicBezTo>
                  <a:pt x="6063423" y="583538"/>
                  <a:pt x="6071937" y="588211"/>
                  <a:pt x="6079958" y="593558"/>
                </a:cubicBezTo>
                <a:cubicBezTo>
                  <a:pt x="6085242" y="609410"/>
                  <a:pt x="6089885" y="630376"/>
                  <a:pt x="6104021" y="641685"/>
                </a:cubicBezTo>
                <a:cubicBezTo>
                  <a:pt x="6110623" y="646967"/>
                  <a:pt x="6120522" y="645925"/>
                  <a:pt x="6128084" y="649706"/>
                </a:cubicBezTo>
                <a:cubicBezTo>
                  <a:pt x="6136706" y="654017"/>
                  <a:pt x="6143777" y="660965"/>
                  <a:pt x="6152147" y="665748"/>
                </a:cubicBezTo>
                <a:cubicBezTo>
                  <a:pt x="6162529" y="671680"/>
                  <a:pt x="6173978" y="675638"/>
                  <a:pt x="6184231" y="681790"/>
                </a:cubicBezTo>
                <a:cubicBezTo>
                  <a:pt x="6200764" y="691710"/>
                  <a:pt x="6216316" y="703179"/>
                  <a:pt x="6232358" y="713874"/>
                </a:cubicBezTo>
                <a:cubicBezTo>
                  <a:pt x="6240379" y="719221"/>
                  <a:pt x="6248709" y="724132"/>
                  <a:pt x="6256421" y="729916"/>
                </a:cubicBezTo>
                <a:cubicBezTo>
                  <a:pt x="6283286" y="750065"/>
                  <a:pt x="6297673" y="762574"/>
                  <a:pt x="6328610" y="778043"/>
                </a:cubicBezTo>
                <a:cubicBezTo>
                  <a:pt x="6336173" y="781824"/>
                  <a:pt x="6344653" y="783390"/>
                  <a:pt x="6352674" y="786064"/>
                </a:cubicBezTo>
                <a:cubicBezTo>
                  <a:pt x="6421635" y="832038"/>
                  <a:pt x="6334383" y="776919"/>
                  <a:pt x="6400800" y="810127"/>
                </a:cubicBezTo>
                <a:cubicBezTo>
                  <a:pt x="6409422" y="814438"/>
                  <a:pt x="6416493" y="821386"/>
                  <a:pt x="6424863" y="826169"/>
                </a:cubicBezTo>
                <a:cubicBezTo>
                  <a:pt x="6435245" y="832101"/>
                  <a:pt x="6446252" y="836864"/>
                  <a:pt x="6456947" y="842211"/>
                </a:cubicBezTo>
                <a:cubicBezTo>
                  <a:pt x="6462294" y="850232"/>
                  <a:pt x="6468678" y="857652"/>
                  <a:pt x="6472989" y="866274"/>
                </a:cubicBezTo>
                <a:cubicBezTo>
                  <a:pt x="6487877" y="896049"/>
                  <a:pt x="6485350" y="944784"/>
                  <a:pt x="6489031" y="970548"/>
                </a:cubicBezTo>
                <a:cubicBezTo>
                  <a:pt x="6490590" y="981461"/>
                  <a:pt x="6495080" y="991786"/>
                  <a:pt x="6497052" y="1002632"/>
                </a:cubicBezTo>
                <a:cubicBezTo>
                  <a:pt x="6500434" y="1021233"/>
                  <a:pt x="6502400" y="1040063"/>
                  <a:pt x="6505074" y="1058779"/>
                </a:cubicBezTo>
                <a:cubicBezTo>
                  <a:pt x="6507748" y="1122948"/>
                  <a:pt x="6508351" y="1187236"/>
                  <a:pt x="6513095" y="1251285"/>
                </a:cubicBezTo>
                <a:cubicBezTo>
                  <a:pt x="6513901" y="1262169"/>
                  <a:pt x="6528128" y="1293767"/>
                  <a:pt x="6537158" y="1299411"/>
                </a:cubicBezTo>
                <a:cubicBezTo>
                  <a:pt x="6552501" y="1309000"/>
                  <a:pt x="6638895" y="1328856"/>
                  <a:pt x="6649452" y="1331495"/>
                </a:cubicBezTo>
                <a:cubicBezTo>
                  <a:pt x="6660147" y="1334169"/>
                  <a:pt x="6671079" y="1336030"/>
                  <a:pt x="6681537" y="1339516"/>
                </a:cubicBezTo>
                <a:lnTo>
                  <a:pt x="6729663" y="1355558"/>
                </a:lnTo>
                <a:cubicBezTo>
                  <a:pt x="6772442" y="1352884"/>
                  <a:pt x="6816158" y="1356835"/>
                  <a:pt x="6858000" y="1347537"/>
                </a:cubicBezTo>
                <a:cubicBezTo>
                  <a:pt x="6867410" y="1345446"/>
                  <a:pt x="6869731" y="1332096"/>
                  <a:pt x="6874042" y="1323474"/>
                </a:cubicBezTo>
                <a:cubicBezTo>
                  <a:pt x="6877823" y="1315912"/>
                  <a:pt x="6880229" y="1307665"/>
                  <a:pt x="6882063" y="1299411"/>
                </a:cubicBezTo>
                <a:cubicBezTo>
                  <a:pt x="6885591" y="1283535"/>
                  <a:pt x="6882015" y="1265405"/>
                  <a:pt x="6890084" y="1251285"/>
                </a:cubicBezTo>
                <a:cubicBezTo>
                  <a:pt x="6894279" y="1243944"/>
                  <a:pt x="6906126" y="1245938"/>
                  <a:pt x="6914147" y="1243264"/>
                </a:cubicBezTo>
                <a:cubicBezTo>
                  <a:pt x="6978315" y="1245938"/>
                  <a:pt x="7042580" y="1246866"/>
                  <a:pt x="7106652" y="1251285"/>
                </a:cubicBezTo>
                <a:cubicBezTo>
                  <a:pt x="7120253" y="1252223"/>
                  <a:pt x="7133993" y="1254519"/>
                  <a:pt x="7146758" y="1259306"/>
                </a:cubicBezTo>
                <a:cubicBezTo>
                  <a:pt x="7155784" y="1262691"/>
                  <a:pt x="7162199" y="1271037"/>
                  <a:pt x="7170821" y="1275348"/>
                </a:cubicBezTo>
                <a:cubicBezTo>
                  <a:pt x="7178383" y="1279129"/>
                  <a:pt x="7186863" y="1280695"/>
                  <a:pt x="7194884" y="1283369"/>
                </a:cubicBezTo>
                <a:cubicBezTo>
                  <a:pt x="7224138" y="1371131"/>
                  <a:pt x="7177481" y="1238196"/>
                  <a:pt x="7218947" y="1331495"/>
                </a:cubicBezTo>
                <a:cubicBezTo>
                  <a:pt x="7225815" y="1346948"/>
                  <a:pt x="7230888" y="1363217"/>
                  <a:pt x="7234989" y="1379622"/>
                </a:cubicBezTo>
                <a:cubicBezTo>
                  <a:pt x="7237663" y="1390317"/>
                  <a:pt x="7236895" y="1402534"/>
                  <a:pt x="7243010" y="1411706"/>
                </a:cubicBezTo>
                <a:cubicBezTo>
                  <a:pt x="7253905" y="1428048"/>
                  <a:pt x="7305707" y="1440626"/>
                  <a:pt x="7315200" y="1443790"/>
                </a:cubicBezTo>
                <a:lnTo>
                  <a:pt x="7339263" y="1451811"/>
                </a:lnTo>
                <a:cubicBezTo>
                  <a:pt x="7408779" y="1449137"/>
                  <a:pt x="7478547" y="1450283"/>
                  <a:pt x="7547810" y="1443790"/>
                </a:cubicBezTo>
                <a:cubicBezTo>
                  <a:pt x="7547812" y="1443790"/>
                  <a:pt x="7607967" y="1423738"/>
                  <a:pt x="7620000" y="1419727"/>
                </a:cubicBezTo>
                <a:lnTo>
                  <a:pt x="7668126" y="1403685"/>
                </a:lnTo>
                <a:cubicBezTo>
                  <a:pt x="7676147" y="1401011"/>
                  <a:pt x="7683987" y="1397715"/>
                  <a:pt x="7692189" y="1395664"/>
                </a:cubicBezTo>
                <a:cubicBezTo>
                  <a:pt x="7770483" y="1376091"/>
                  <a:pt x="7672675" y="1400002"/>
                  <a:pt x="7764379" y="1379622"/>
                </a:cubicBezTo>
                <a:cubicBezTo>
                  <a:pt x="7775140" y="1377230"/>
                  <a:pt x="7785617" y="1373572"/>
                  <a:pt x="7796463" y="1371600"/>
                </a:cubicBezTo>
                <a:cubicBezTo>
                  <a:pt x="7888558" y="1354854"/>
                  <a:pt x="7817881" y="1372188"/>
                  <a:pt x="7892716" y="1355558"/>
                </a:cubicBezTo>
                <a:cubicBezTo>
                  <a:pt x="7903477" y="1353167"/>
                  <a:pt x="7914039" y="1349928"/>
                  <a:pt x="7924800" y="1347537"/>
                </a:cubicBezTo>
                <a:cubicBezTo>
                  <a:pt x="7938108" y="1344580"/>
                  <a:pt x="7964905" y="1339516"/>
                  <a:pt x="7964905" y="1339516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199" y="1954275"/>
            <a:ext cx="11030339" cy="4351338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The debris that Ike washed into Galveston Bay has been scattered across the Bay or left along the shoreline.</a:t>
            </a:r>
          </a:p>
          <a:p>
            <a:pPr marL="4572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Much of the debris from the Bolivar ended up in large debris piles 20 miles away in Chambers County. </a:t>
            </a:r>
            <a:endParaRPr lang="en-US" sz="2400" dirty="0"/>
          </a:p>
          <a:p>
            <a:pPr marL="4572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By </a:t>
            </a:r>
            <a:r>
              <a:rPr lang="en-US" sz="2400" dirty="0"/>
              <a:t>2009, </a:t>
            </a:r>
            <a:r>
              <a:rPr lang="en-US" sz="2400" b="1" dirty="0"/>
              <a:t>23,442 cubic yards </a:t>
            </a:r>
            <a:r>
              <a:rPr lang="en-US" sz="2400" dirty="0"/>
              <a:t>of debris </a:t>
            </a:r>
            <a:r>
              <a:rPr lang="en-US" sz="2400" dirty="0" smtClean="0"/>
              <a:t>removed </a:t>
            </a:r>
            <a:r>
              <a:rPr lang="en-US" sz="2400" dirty="0"/>
              <a:t>from Galveston Bay, Trinity Bay, and East Galveston Bay</a:t>
            </a:r>
            <a:r>
              <a:rPr lang="en-US" sz="2400" dirty="0" smtClean="0"/>
              <a:t>.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13300" y="286603"/>
            <a:ext cx="10164769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cap="small" dirty="0" smtClean="0">
                <a:solidFill>
                  <a:schemeClr val="accent2"/>
                </a:solidFill>
              </a:rPr>
              <a:t>Ike Surge Damages to the Environment - </a:t>
            </a:r>
            <a:r>
              <a:rPr lang="en-US" sz="32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Debris </a:t>
            </a:r>
            <a:endParaRPr lang="en-US" sz="3200" b="1" cap="smal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524000" y="79379"/>
            <a:ext cx="3886200" cy="1631216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The overall strategy is to keep the ocean surge out of Galveston Bay by </a:t>
            </a: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using  a coastal barrier (the Ike Dike)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88" y="794966"/>
            <a:ext cx="10008635" cy="60434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98490" y="-655791"/>
            <a:ext cx="9185059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cap="small" dirty="0" smtClean="0">
                <a:solidFill>
                  <a:schemeClr val="accent2"/>
                </a:solidFill>
              </a:rPr>
              <a:t>Ike Surge Damages to the Environment - </a:t>
            </a:r>
            <a:r>
              <a:rPr lang="en-US" sz="32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Debris </a:t>
            </a:r>
            <a:endParaRPr lang="en-US" sz="3200" b="1" cap="smal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4919" y="1797640"/>
            <a:ext cx="11167196" cy="458450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Oyster reefs were covered by large amounts of debris and sediment that hurricane Ike brought into the bay</a:t>
            </a:r>
          </a:p>
          <a:p>
            <a:pPr marL="457200" lvl="1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60</a:t>
            </a:r>
            <a:r>
              <a:rPr lang="en-US" sz="2400" dirty="0" smtClean="0"/>
              <a:t> </a:t>
            </a:r>
            <a:r>
              <a:rPr lang="en-US" sz="2400" b="1" dirty="0" smtClean="0"/>
              <a:t>percent</a:t>
            </a:r>
            <a:r>
              <a:rPr lang="en-US" sz="2400" dirty="0" smtClean="0"/>
              <a:t> of reefs in Galveston Bay and </a:t>
            </a:r>
            <a:r>
              <a:rPr lang="en-US" sz="2400" b="1" dirty="0" smtClean="0"/>
              <a:t>80 percent </a:t>
            </a:r>
            <a:r>
              <a:rPr lang="en-US" sz="2400" dirty="0" smtClean="0"/>
              <a:t>of reefs in east </a:t>
            </a:r>
            <a:r>
              <a:rPr lang="en-US" sz="2400" dirty="0"/>
              <a:t>b</a:t>
            </a:r>
            <a:r>
              <a:rPr lang="en-US" sz="2400" dirty="0" smtClean="0"/>
              <a:t>ay were ruined by sediment deposition over reefs. </a:t>
            </a:r>
          </a:p>
          <a:p>
            <a:pPr marL="457200" lvl="2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Some reefs in eastern Galveston Bay were buried by over </a:t>
            </a:r>
            <a:r>
              <a:rPr lang="en-US" sz="2400" b="1" dirty="0" smtClean="0"/>
              <a:t>31</a:t>
            </a:r>
            <a:r>
              <a:rPr lang="en-US" sz="2400" dirty="0" smtClean="0"/>
              <a:t> </a:t>
            </a:r>
            <a:r>
              <a:rPr lang="en-US" sz="2400" b="1" dirty="0" smtClean="0"/>
              <a:t>cm</a:t>
            </a:r>
            <a:r>
              <a:rPr lang="en-US" sz="2400" dirty="0" smtClean="0"/>
              <a:t> of sediments.</a:t>
            </a:r>
          </a:p>
          <a:p>
            <a:pPr marL="457200" lvl="2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Galveston Bay lost more than </a:t>
            </a:r>
            <a:r>
              <a:rPr lang="en-US" sz="2400" b="1" dirty="0" smtClean="0"/>
              <a:t>6,000</a:t>
            </a:r>
            <a:r>
              <a:rPr lang="en-US" sz="2400" dirty="0" smtClean="0"/>
              <a:t> </a:t>
            </a:r>
            <a:r>
              <a:rPr lang="en-US" sz="2400" b="1" dirty="0" smtClean="0"/>
              <a:t>acres</a:t>
            </a:r>
            <a:r>
              <a:rPr lang="en-US" sz="2400" dirty="0" smtClean="0"/>
              <a:t> of oyster habitat as a direct result of Ike.</a:t>
            </a:r>
          </a:p>
          <a:p>
            <a:pPr marL="457200" lvl="2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The approximate cost to return the oyster reefs to pre-hurricane status </a:t>
            </a:r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b="1" dirty="0" smtClean="0"/>
              <a:t>$300 million</a:t>
            </a:r>
            <a:r>
              <a:rPr lang="en-US" sz="2400" dirty="0" smtClean="0"/>
              <a:t>.</a:t>
            </a:r>
          </a:p>
          <a:p>
            <a:pPr marL="457200" lvl="2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It will take </a:t>
            </a:r>
            <a:r>
              <a:rPr lang="en-US" sz="2400" b="1" dirty="0" smtClean="0"/>
              <a:t>20 to 25 years </a:t>
            </a:r>
            <a:r>
              <a:rPr lang="en-US" sz="2400" dirty="0" smtClean="0"/>
              <a:t>to recover.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3300" y="286603"/>
            <a:ext cx="10164769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cap="small" dirty="0" smtClean="0">
                <a:solidFill>
                  <a:schemeClr val="accent2"/>
                </a:solidFill>
              </a:rPr>
              <a:t>Ike Surge Damages to the Environment - </a:t>
            </a:r>
          </a:p>
          <a:p>
            <a:pPr algn="r"/>
            <a:r>
              <a:rPr lang="en-US" sz="32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Oyster Reefs Destruction</a:t>
            </a:r>
            <a:endParaRPr lang="en-US" sz="3200" b="1" cap="smal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44" y="2033637"/>
            <a:ext cx="10515600" cy="3038347"/>
          </a:xfrm>
        </p:spPr>
        <p:txBody>
          <a:bodyPr>
            <a:normAutofit/>
          </a:bodyPr>
          <a:lstStyle/>
          <a:p>
            <a:pPr marL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/>
              <a:t>A paradigm shift in design!</a:t>
            </a:r>
          </a:p>
          <a:p>
            <a:pPr marL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/>
              <a:t>Why not use environmental considerations as design input – upfront – instead of solely using surge suppression factors and then looking at environmental impacts after-the-fact?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0624" y="23940"/>
            <a:ext cx="10565990" cy="1634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cap="small" dirty="0" smtClean="0">
                <a:solidFill>
                  <a:schemeClr val="accent2"/>
                </a:solidFill>
              </a:rPr>
              <a:t>Environmental Considerations </a:t>
            </a:r>
            <a:r>
              <a:rPr lang="en-US" sz="4000" b="1" cap="small" dirty="0">
                <a:solidFill>
                  <a:schemeClr val="accent2"/>
                </a:solidFill>
              </a:rPr>
              <a:t>N</a:t>
            </a:r>
            <a:r>
              <a:rPr lang="en-US" sz="4000" b="1" cap="small" dirty="0" smtClean="0">
                <a:solidFill>
                  <a:schemeClr val="accent2"/>
                </a:solidFill>
              </a:rPr>
              <a:t>eeded </a:t>
            </a:r>
          </a:p>
        </p:txBody>
      </p:sp>
      <p:pic>
        <p:nvPicPr>
          <p:cNvPr id="1026" name="Picture 2" descr="BAHEP_40thAnniversary_Logo_for em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921" y="4486401"/>
            <a:ext cx="18288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79807" y="5060887"/>
            <a:ext cx="7360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information, please contact Dan Seal, Bay Area Houston Economic Partnership, (832) 536-3255,  www.bayareahouston.com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453</Words>
  <Application>Microsoft Office PowerPoint</Application>
  <PresentationFormat>Custom</PresentationFormat>
  <Paragraphs>54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Considerations of  the Coastal Spine/Ike Dike</dc:title>
  <dc:creator>William Merrell</dc:creator>
  <cp:lastModifiedBy>Dan Seal</cp:lastModifiedBy>
  <cp:revision>90</cp:revision>
  <dcterms:created xsi:type="dcterms:W3CDTF">2016-07-08T18:53:52Z</dcterms:created>
  <dcterms:modified xsi:type="dcterms:W3CDTF">2016-10-12T22:52:16Z</dcterms:modified>
</cp:coreProperties>
</file>