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6" r:id="rId2"/>
    <p:sldId id="257" r:id="rId3"/>
    <p:sldId id="268" r:id="rId4"/>
    <p:sldId id="269" r:id="rId5"/>
    <p:sldId id="273" r:id="rId6"/>
    <p:sldId id="275" r:id="rId7"/>
    <p:sldId id="270" r:id="rId8"/>
    <p:sldId id="274" r:id="rId9"/>
    <p:sldId id="276" r:id="rId10"/>
    <p:sldId id="271" r:id="rId11"/>
    <p:sldId id="272" r:id="rId12"/>
    <p:sldId id="264" r:id="rId13"/>
    <p:sldId id="267" r:id="rId14"/>
    <p:sldId id="266"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66"/>
    <a:srgbClr val="51ED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725" autoAdjust="0"/>
  </p:normalViewPr>
  <p:slideViewPr>
    <p:cSldViewPr>
      <p:cViewPr>
        <p:scale>
          <a:sx n="100" d="100"/>
          <a:sy n="100" d="100"/>
        </p:scale>
        <p:origin x="-950" y="16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E60994-D8E8-46B3-A531-F939997BBBED}" type="datetimeFigureOut">
              <a:rPr lang="en-US" smtClean="0"/>
              <a:t>10/11/2016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D70F78C-2D95-42FE-B34A-72FD2A186591}" type="slidenum">
              <a:rPr lang="en-US" smtClean="0"/>
              <a:t>‹#›</a:t>
            </a:fld>
            <a:endParaRPr lang="en-US"/>
          </a:p>
        </p:txBody>
      </p:sp>
    </p:spTree>
    <p:extLst>
      <p:ext uri="{BB962C8B-B14F-4D97-AF65-F5344CB8AC3E}">
        <p14:creationId xmlns:p14="http://schemas.microsoft.com/office/powerpoint/2010/main" val="1047302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70F78C-2D95-42FE-B34A-72FD2A186591}" type="slidenum">
              <a:rPr lang="en-US" smtClean="0"/>
              <a:t>2</a:t>
            </a:fld>
            <a:endParaRPr lang="en-US"/>
          </a:p>
        </p:txBody>
      </p:sp>
    </p:spTree>
    <p:extLst>
      <p:ext uri="{BB962C8B-B14F-4D97-AF65-F5344CB8AC3E}">
        <p14:creationId xmlns:p14="http://schemas.microsoft.com/office/powerpoint/2010/main" val="8280088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Severe congestion on I-45 due to </a:t>
            </a:r>
            <a:r>
              <a:rPr lang="en-US" dirty="0" err="1" smtClean="0"/>
              <a:t>TXDOT’s</a:t>
            </a:r>
            <a:r>
              <a:rPr lang="en-US" dirty="0" smtClean="0"/>
              <a:t> construction project (</a:t>
            </a:r>
            <a:r>
              <a:rPr lang="en-US" dirty="0" err="1" smtClean="0"/>
              <a:t>TXDOT</a:t>
            </a:r>
            <a:r>
              <a:rPr lang="en-US" dirty="0" smtClean="0"/>
              <a:t> website shows to be completed June 2017, not confirmed). Signals on SH-3 mainly have been adjusted and frequently monitored</a:t>
            </a:r>
            <a:r>
              <a:rPr lang="en-US" baseline="0" dirty="0" smtClean="0"/>
              <a:t> due to traffic detouring through this route.</a:t>
            </a:r>
            <a:endParaRPr lang="en-US" dirty="0"/>
          </a:p>
        </p:txBody>
      </p:sp>
      <p:sp>
        <p:nvSpPr>
          <p:cNvPr id="4" name="Slide Number Placeholder 3"/>
          <p:cNvSpPr>
            <a:spLocks noGrp="1"/>
          </p:cNvSpPr>
          <p:nvPr>
            <p:ph type="sldNum" sz="quarter" idx="10"/>
          </p:nvPr>
        </p:nvSpPr>
        <p:spPr/>
        <p:txBody>
          <a:bodyPr/>
          <a:lstStyle/>
          <a:p>
            <a:fld id="{ED70F78C-2D95-42FE-B34A-72FD2A186591}" type="slidenum">
              <a:rPr lang="en-US" smtClean="0"/>
              <a:t>11</a:t>
            </a:fld>
            <a:endParaRPr lang="en-US"/>
          </a:p>
        </p:txBody>
      </p:sp>
    </p:spTree>
    <p:extLst>
      <p:ext uri="{BB962C8B-B14F-4D97-AF65-F5344CB8AC3E}">
        <p14:creationId xmlns:p14="http://schemas.microsoft.com/office/powerpoint/2010/main" val="18490958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r>
              <a:rPr lang="en-US" baseline="0" dirty="0" smtClean="0"/>
              <a:t> general overview of efforts by TOD: (1) </a:t>
            </a:r>
            <a:r>
              <a:rPr lang="en-US" baseline="0" dirty="0" err="1" smtClean="0"/>
              <a:t>TSPIP</a:t>
            </a:r>
            <a:r>
              <a:rPr lang="en-US" baseline="0" dirty="0" smtClean="0"/>
              <a:t> program includes Clear Lake this year for timing optimization, (2) two preventive maintenances are completed per year as </a:t>
            </a:r>
            <a:r>
              <a:rPr lang="en-US" baseline="0" dirty="0" err="1" smtClean="0"/>
              <a:t>FHWA</a:t>
            </a:r>
            <a:r>
              <a:rPr lang="en-US" baseline="0" dirty="0" smtClean="0"/>
              <a:t> recommends, (3) average maintenance response time of 1.9 hours, (4) 99.75% signals daily operational based on an average of 6 flashing signals a day, out of the 2,489 total, and (5) the City continues upgrading signalized intersections with state-of-the-art technology.</a:t>
            </a:r>
          </a:p>
        </p:txBody>
      </p:sp>
      <p:sp>
        <p:nvSpPr>
          <p:cNvPr id="4" name="Slide Number Placeholder 3"/>
          <p:cNvSpPr>
            <a:spLocks noGrp="1"/>
          </p:cNvSpPr>
          <p:nvPr>
            <p:ph type="sldNum" sz="quarter" idx="10"/>
          </p:nvPr>
        </p:nvSpPr>
        <p:spPr/>
        <p:txBody>
          <a:bodyPr/>
          <a:lstStyle/>
          <a:p>
            <a:fld id="{ED70F78C-2D95-42FE-B34A-72FD2A186591}" type="slidenum">
              <a:rPr lang="en-US" smtClean="0"/>
              <a:t>12</a:t>
            </a:fld>
            <a:endParaRPr lang="en-US"/>
          </a:p>
        </p:txBody>
      </p:sp>
    </p:spTree>
    <p:extLst>
      <p:ext uri="{BB962C8B-B14F-4D97-AF65-F5344CB8AC3E}">
        <p14:creationId xmlns:p14="http://schemas.microsoft.com/office/powerpoint/2010/main" val="2225793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Information on</a:t>
            </a:r>
            <a:r>
              <a:rPr lang="en-US" baseline="0" dirty="0" smtClean="0"/>
              <a:t> means available to report any traffic related concerns/comments/complaints.</a:t>
            </a:r>
            <a:endParaRPr lang="en-US" dirty="0"/>
          </a:p>
        </p:txBody>
      </p:sp>
      <p:sp>
        <p:nvSpPr>
          <p:cNvPr id="4" name="Slide Number Placeholder 3"/>
          <p:cNvSpPr>
            <a:spLocks noGrp="1"/>
          </p:cNvSpPr>
          <p:nvPr>
            <p:ph type="sldNum" sz="quarter" idx="10"/>
          </p:nvPr>
        </p:nvSpPr>
        <p:spPr/>
        <p:txBody>
          <a:bodyPr/>
          <a:lstStyle/>
          <a:p>
            <a:fld id="{ED70F78C-2D95-42FE-B34A-72FD2A186591}" type="slidenum">
              <a:rPr lang="en-US" smtClean="0"/>
              <a:t>13</a:t>
            </a:fld>
            <a:endParaRPr lang="en-US"/>
          </a:p>
        </p:txBody>
      </p:sp>
    </p:spTree>
    <p:extLst>
      <p:ext uri="{BB962C8B-B14F-4D97-AF65-F5344CB8AC3E}">
        <p14:creationId xmlns:p14="http://schemas.microsoft.com/office/powerpoint/2010/main" val="12834012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Overall illustration</a:t>
            </a:r>
            <a:r>
              <a:rPr lang="en-US" baseline="0" dirty="0" smtClean="0"/>
              <a:t> of Clear Lake’s traffic signal system showing traffic volumes for major arterials in the area: Bay Area, Clear Lake City and SH-3 (Galveston Road)</a:t>
            </a:r>
            <a:endParaRPr lang="en-US" dirty="0"/>
          </a:p>
        </p:txBody>
      </p:sp>
      <p:sp>
        <p:nvSpPr>
          <p:cNvPr id="4" name="Slide Number Placeholder 3"/>
          <p:cNvSpPr>
            <a:spLocks noGrp="1"/>
          </p:cNvSpPr>
          <p:nvPr>
            <p:ph type="sldNum" sz="quarter" idx="10"/>
          </p:nvPr>
        </p:nvSpPr>
        <p:spPr/>
        <p:txBody>
          <a:bodyPr/>
          <a:lstStyle/>
          <a:p>
            <a:fld id="{ED70F78C-2D95-42FE-B34A-72FD2A186591}" type="slidenum">
              <a:rPr lang="en-US" smtClean="0"/>
              <a:t>3</a:t>
            </a:fld>
            <a:endParaRPr lang="en-US"/>
          </a:p>
        </p:txBody>
      </p:sp>
    </p:spTree>
    <p:extLst>
      <p:ext uri="{BB962C8B-B14F-4D97-AF65-F5344CB8AC3E}">
        <p14:creationId xmlns:p14="http://schemas.microsoft.com/office/powerpoint/2010/main" val="36744416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Signalized intersection at Clear Lake @ Space Center was completed</a:t>
            </a:r>
            <a:r>
              <a:rPr lang="en-US" baseline="0" dirty="0" smtClean="0"/>
              <a:t> reconstructed this last Spring now including upgraded signal infrastructure such as power supply, signal heads, accessible pedestrian signals, etc.</a:t>
            </a:r>
            <a:endParaRPr lang="en-US" dirty="0"/>
          </a:p>
        </p:txBody>
      </p:sp>
      <p:sp>
        <p:nvSpPr>
          <p:cNvPr id="4" name="Slide Number Placeholder 3"/>
          <p:cNvSpPr>
            <a:spLocks noGrp="1"/>
          </p:cNvSpPr>
          <p:nvPr>
            <p:ph type="sldNum" sz="quarter" idx="10"/>
          </p:nvPr>
        </p:nvSpPr>
        <p:spPr/>
        <p:txBody>
          <a:bodyPr/>
          <a:lstStyle/>
          <a:p>
            <a:fld id="{ED70F78C-2D95-42FE-B34A-72FD2A186591}" type="slidenum">
              <a:rPr lang="en-US" smtClean="0"/>
              <a:t>4</a:t>
            </a:fld>
            <a:endParaRPr lang="en-US"/>
          </a:p>
        </p:txBody>
      </p:sp>
    </p:spTree>
    <p:extLst>
      <p:ext uri="{BB962C8B-B14F-4D97-AF65-F5344CB8AC3E}">
        <p14:creationId xmlns:p14="http://schemas.microsoft.com/office/powerpoint/2010/main" val="10171368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 traffic signal was installed in February at Clear Lake City @ El Dorado</a:t>
            </a:r>
            <a:r>
              <a:rPr lang="en-US" baseline="0" dirty="0" smtClean="0"/>
              <a:t> including upgraded signal infrastructure such as power supply, signal heads, accessible pedestrian signals, etc.</a:t>
            </a:r>
            <a:endParaRPr lang="en-US" dirty="0"/>
          </a:p>
        </p:txBody>
      </p:sp>
      <p:sp>
        <p:nvSpPr>
          <p:cNvPr id="4" name="Slide Number Placeholder 3"/>
          <p:cNvSpPr>
            <a:spLocks noGrp="1"/>
          </p:cNvSpPr>
          <p:nvPr>
            <p:ph type="sldNum" sz="quarter" idx="10"/>
          </p:nvPr>
        </p:nvSpPr>
        <p:spPr/>
        <p:txBody>
          <a:bodyPr/>
          <a:lstStyle/>
          <a:p>
            <a:fld id="{ED70F78C-2D95-42FE-B34A-72FD2A186591}" type="slidenum">
              <a:rPr lang="en-US" smtClean="0"/>
              <a:t>5</a:t>
            </a:fld>
            <a:endParaRPr lang="en-US"/>
          </a:p>
        </p:txBody>
      </p:sp>
    </p:spTree>
    <p:extLst>
      <p:ext uri="{BB962C8B-B14F-4D97-AF65-F5344CB8AC3E}">
        <p14:creationId xmlns:p14="http://schemas.microsoft.com/office/powerpoint/2010/main" val="35946117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Comments received from the public regarding concerns</a:t>
            </a:r>
            <a:r>
              <a:rPr lang="en-US" baseline="0" dirty="0" smtClean="0"/>
              <a:t> about drivers’ disobedience at the Pedestrian Hybrid Beacon at Bay Area and Moonrock. Additional overhead “Pedestrian Crossing” and “Stop Here on Red” signs installed. Advance warning signs already in place.</a:t>
            </a:r>
            <a:endParaRPr lang="en-US" dirty="0"/>
          </a:p>
        </p:txBody>
      </p:sp>
      <p:sp>
        <p:nvSpPr>
          <p:cNvPr id="4" name="Slide Number Placeholder 3"/>
          <p:cNvSpPr>
            <a:spLocks noGrp="1"/>
          </p:cNvSpPr>
          <p:nvPr>
            <p:ph type="sldNum" sz="quarter" idx="10"/>
          </p:nvPr>
        </p:nvSpPr>
        <p:spPr/>
        <p:txBody>
          <a:bodyPr/>
          <a:lstStyle/>
          <a:p>
            <a:fld id="{ED70F78C-2D95-42FE-B34A-72FD2A186591}" type="slidenum">
              <a:rPr lang="en-US" smtClean="0"/>
              <a:t>6</a:t>
            </a:fld>
            <a:endParaRPr lang="en-US"/>
          </a:p>
        </p:txBody>
      </p:sp>
    </p:spTree>
    <p:extLst>
      <p:ext uri="{BB962C8B-B14F-4D97-AF65-F5344CB8AC3E}">
        <p14:creationId xmlns:p14="http://schemas.microsoft.com/office/powerpoint/2010/main" val="36701823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Comments received from the public regarding concerns</a:t>
            </a:r>
            <a:r>
              <a:rPr lang="en-US" baseline="0" dirty="0" smtClean="0"/>
              <a:t> about drivers’ disobedience at the Pedestrian Hybrid Beacon at Bay Area and Moonrock. Additional overhead “Pedestrian Crossing” and “Stop Here on Red” signs installed. Advance warning signs already in place.</a:t>
            </a:r>
            <a:endParaRPr lang="en-US" dirty="0"/>
          </a:p>
        </p:txBody>
      </p:sp>
      <p:sp>
        <p:nvSpPr>
          <p:cNvPr id="4" name="Slide Number Placeholder 3"/>
          <p:cNvSpPr>
            <a:spLocks noGrp="1"/>
          </p:cNvSpPr>
          <p:nvPr>
            <p:ph type="sldNum" sz="quarter" idx="10"/>
          </p:nvPr>
        </p:nvSpPr>
        <p:spPr/>
        <p:txBody>
          <a:bodyPr/>
          <a:lstStyle/>
          <a:p>
            <a:fld id="{ED70F78C-2D95-42FE-B34A-72FD2A186591}" type="slidenum">
              <a:rPr lang="en-US" smtClean="0"/>
              <a:t>7</a:t>
            </a:fld>
            <a:endParaRPr lang="en-US"/>
          </a:p>
        </p:txBody>
      </p:sp>
    </p:spTree>
    <p:extLst>
      <p:ext uri="{BB962C8B-B14F-4D97-AF65-F5344CB8AC3E}">
        <p14:creationId xmlns:p14="http://schemas.microsoft.com/office/powerpoint/2010/main" val="36701823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Issues reported by the community regarding U-turn maneuvers and unclear lane designation at Gemini and Space Center were evaluated and modifications prepared and completed: (a) modifying median nose to limit U-turns which were originally impacting traffic all the way to Bay Area,</a:t>
            </a:r>
            <a:r>
              <a:rPr lang="en-US" baseline="0" dirty="0" smtClean="0"/>
              <a:t> and (b) installing pavement markings on Gemini for clear lane assignment: single RT, LT and hatched area.</a:t>
            </a:r>
            <a:endParaRPr lang="en-US" dirty="0"/>
          </a:p>
        </p:txBody>
      </p:sp>
      <p:sp>
        <p:nvSpPr>
          <p:cNvPr id="4" name="Slide Number Placeholder 3"/>
          <p:cNvSpPr>
            <a:spLocks noGrp="1"/>
          </p:cNvSpPr>
          <p:nvPr>
            <p:ph type="sldNum" sz="quarter" idx="10"/>
          </p:nvPr>
        </p:nvSpPr>
        <p:spPr/>
        <p:txBody>
          <a:bodyPr/>
          <a:lstStyle/>
          <a:p>
            <a:fld id="{ED70F78C-2D95-42FE-B34A-72FD2A186591}" type="slidenum">
              <a:rPr lang="en-US" smtClean="0"/>
              <a:t>8</a:t>
            </a:fld>
            <a:endParaRPr lang="en-US"/>
          </a:p>
        </p:txBody>
      </p:sp>
    </p:spTree>
    <p:extLst>
      <p:ext uri="{BB962C8B-B14F-4D97-AF65-F5344CB8AC3E}">
        <p14:creationId xmlns:p14="http://schemas.microsoft.com/office/powerpoint/2010/main" val="35007550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Issues reported by the community regarding U-turn maneuvers and unclear lane designation at Gemini and Space Center were evaluated and modifications prepared and completed: (a) modifying median nose to limit U-turns which were originally impacting traffic all the way to Bay Area,</a:t>
            </a:r>
            <a:r>
              <a:rPr lang="en-US" baseline="0" dirty="0" smtClean="0"/>
              <a:t> and (b) installing pavement markings on Gemini for clear lane assignment: single RT, LT and hatched area.</a:t>
            </a:r>
            <a:endParaRPr lang="en-US" dirty="0"/>
          </a:p>
        </p:txBody>
      </p:sp>
      <p:sp>
        <p:nvSpPr>
          <p:cNvPr id="4" name="Slide Number Placeholder 3"/>
          <p:cNvSpPr>
            <a:spLocks noGrp="1"/>
          </p:cNvSpPr>
          <p:nvPr>
            <p:ph type="sldNum" sz="quarter" idx="10"/>
          </p:nvPr>
        </p:nvSpPr>
        <p:spPr/>
        <p:txBody>
          <a:bodyPr/>
          <a:lstStyle/>
          <a:p>
            <a:fld id="{ED70F78C-2D95-42FE-B34A-72FD2A186591}" type="slidenum">
              <a:rPr lang="en-US" smtClean="0"/>
              <a:t>9</a:t>
            </a:fld>
            <a:endParaRPr lang="en-US"/>
          </a:p>
        </p:txBody>
      </p:sp>
    </p:spTree>
    <p:extLst>
      <p:ext uri="{BB962C8B-B14F-4D97-AF65-F5344CB8AC3E}">
        <p14:creationId xmlns:p14="http://schemas.microsoft.com/office/powerpoint/2010/main" val="35007550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Concerns</a:t>
            </a:r>
            <a:r>
              <a:rPr lang="en-US" baseline="0" dirty="0" smtClean="0"/>
              <a:t> were expressed by the community regarding vehicles not properly yielding right-of-way to pedestrians when crossing Bay Area lanes while the permissive left turn portion (flashing yellow arrow) was active. Timing was adjusted to allow only protected left turn mode when pedestrians are present (when </a:t>
            </a:r>
            <a:r>
              <a:rPr lang="en-US" baseline="0" dirty="0" err="1" smtClean="0"/>
              <a:t>peds</a:t>
            </a:r>
            <a:r>
              <a:rPr lang="en-US" baseline="0" dirty="0" smtClean="0"/>
              <a:t> press push button). This was implemented during school hours and midday due to heavy lunch time pedestrian demand at El Camino Real</a:t>
            </a:r>
            <a:endParaRPr lang="en-US" dirty="0"/>
          </a:p>
        </p:txBody>
      </p:sp>
      <p:sp>
        <p:nvSpPr>
          <p:cNvPr id="4" name="Slide Number Placeholder 3"/>
          <p:cNvSpPr>
            <a:spLocks noGrp="1"/>
          </p:cNvSpPr>
          <p:nvPr>
            <p:ph type="sldNum" sz="quarter" idx="10"/>
          </p:nvPr>
        </p:nvSpPr>
        <p:spPr/>
        <p:txBody>
          <a:bodyPr/>
          <a:lstStyle/>
          <a:p>
            <a:fld id="{ED70F78C-2D95-42FE-B34A-72FD2A186591}" type="slidenum">
              <a:rPr lang="en-US" smtClean="0"/>
              <a:t>10</a:t>
            </a:fld>
            <a:endParaRPr lang="en-US"/>
          </a:p>
        </p:txBody>
      </p:sp>
    </p:spTree>
    <p:extLst>
      <p:ext uri="{BB962C8B-B14F-4D97-AF65-F5344CB8AC3E}">
        <p14:creationId xmlns:p14="http://schemas.microsoft.com/office/powerpoint/2010/main" val="20769633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C5051708-59C8-4CF3-8388-794D0042EBFD}" type="datetimeFigureOut">
              <a:rPr lang="en-US" smtClean="0"/>
              <a:t>10/11/2016</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3E5AD981-6F86-40D4-9596-107FE58F23F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5051708-59C8-4CF3-8388-794D0042EBFD}" type="datetimeFigureOut">
              <a:rPr lang="en-US" smtClean="0"/>
              <a:t>10/11/2016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5AD981-6F86-40D4-9596-107FE58F23F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5051708-59C8-4CF3-8388-794D0042EBFD}" type="datetimeFigureOut">
              <a:rPr lang="en-US" smtClean="0"/>
              <a:t>10/11/2016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5AD981-6F86-40D4-9596-107FE58F23F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5051708-59C8-4CF3-8388-794D0042EBFD}" type="datetimeFigureOut">
              <a:rPr lang="en-US" smtClean="0"/>
              <a:t>10/11/2016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5AD981-6F86-40D4-9596-107FE58F23F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5051708-59C8-4CF3-8388-794D0042EBFD}" type="datetimeFigureOut">
              <a:rPr lang="en-US" smtClean="0"/>
              <a:t>10/11/2016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5AD981-6F86-40D4-9596-107FE58F23F2}"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5051708-59C8-4CF3-8388-794D0042EBFD}" type="datetimeFigureOut">
              <a:rPr lang="en-US" smtClean="0"/>
              <a:t>10/11/2016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5AD981-6F86-40D4-9596-107FE58F23F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C5051708-59C8-4CF3-8388-794D0042EBFD}" type="datetimeFigureOut">
              <a:rPr lang="en-US" smtClean="0"/>
              <a:t>10/11/2016</a:t>
            </a:fld>
            <a:endParaRPr lang="en-US"/>
          </a:p>
        </p:txBody>
      </p:sp>
      <p:sp>
        <p:nvSpPr>
          <p:cNvPr id="27" name="Slide Number Placeholder 26"/>
          <p:cNvSpPr>
            <a:spLocks noGrp="1"/>
          </p:cNvSpPr>
          <p:nvPr>
            <p:ph type="sldNum" sz="quarter" idx="11"/>
          </p:nvPr>
        </p:nvSpPr>
        <p:spPr/>
        <p:txBody>
          <a:bodyPr rtlCol="0"/>
          <a:lstStyle/>
          <a:p>
            <a:fld id="{3E5AD981-6F86-40D4-9596-107FE58F23F2}" type="slidenum">
              <a:rPr lang="en-US" smtClean="0"/>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C5051708-59C8-4CF3-8388-794D0042EBFD}" type="datetimeFigureOut">
              <a:rPr lang="en-US" smtClean="0"/>
              <a:t>10/11/2016</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3E5AD981-6F86-40D4-9596-107FE58F23F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051708-59C8-4CF3-8388-794D0042EBFD}" type="datetimeFigureOut">
              <a:rPr lang="en-US" smtClean="0"/>
              <a:t>10/11/2016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E5AD981-6F86-40D4-9596-107FE58F23F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5051708-59C8-4CF3-8388-794D0042EBFD}" type="datetimeFigureOut">
              <a:rPr lang="en-US" smtClean="0"/>
              <a:t>10/11/2016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5AD981-6F86-40D4-9596-107FE58F23F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5051708-59C8-4CF3-8388-794D0042EBFD}" type="datetimeFigureOut">
              <a:rPr lang="en-US" smtClean="0"/>
              <a:t>10/11/2016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5AD981-6F86-40D4-9596-107FE58F23F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C5051708-59C8-4CF3-8388-794D0042EBFD}" type="datetimeFigureOut">
              <a:rPr lang="en-US" smtClean="0"/>
              <a:t>10/11/2016</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3E5AD981-6F86-40D4-9596-107FE58F23F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hyperlink" Target="mailto:311@houstontx.gov" TargetMode="External"/><Relationship Id="rId4" Type="http://schemas.openxmlformats.org/officeDocument/2006/relationships/hyperlink" Target="http://www.houstontx.gov/311"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7" Type="http://schemas.microsoft.com/office/2007/relationships/hdphoto" Target="../media/hdphoto1.wdp"/><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9.png"/><Relationship Id="rId7" Type="http://schemas.openxmlformats.org/officeDocument/2006/relationships/image" Target="../media/image11.gi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09800"/>
            <a:ext cx="8458200" cy="1470025"/>
          </a:xfrm>
        </p:spPr>
        <p:txBody>
          <a:bodyPr/>
          <a:lstStyle/>
          <a:p>
            <a:r>
              <a:rPr lang="en-US" b="1" dirty="0" smtClean="0">
                <a:latin typeface="Century Gothic" panose="020B0502020202020204" pitchFamily="34" charset="0"/>
              </a:rPr>
              <a:t>Clear Lake</a:t>
            </a:r>
            <a:endParaRPr lang="en-US" b="1" dirty="0">
              <a:latin typeface="Century Gothic" panose="020B0502020202020204" pitchFamily="34" charset="0"/>
            </a:endParaRPr>
          </a:p>
        </p:txBody>
      </p:sp>
      <p:sp>
        <p:nvSpPr>
          <p:cNvPr id="3" name="Subtitle 2"/>
          <p:cNvSpPr>
            <a:spLocks noGrp="1"/>
          </p:cNvSpPr>
          <p:nvPr>
            <p:ph type="subTitle" idx="1"/>
          </p:nvPr>
        </p:nvSpPr>
        <p:spPr/>
        <p:txBody>
          <a:bodyPr>
            <a:normAutofit/>
          </a:bodyPr>
          <a:lstStyle/>
          <a:p>
            <a:r>
              <a:rPr lang="en-US" sz="3200" b="1" dirty="0" smtClean="0">
                <a:latin typeface="Century Gothic" panose="020B0502020202020204" pitchFamily="34" charset="0"/>
              </a:rPr>
              <a:t>Traffic Signals </a:t>
            </a:r>
            <a:endParaRPr lang="en-US" sz="3200" b="1" dirty="0">
              <a:latin typeface="Century Gothic" panose="020B0502020202020204" pitchFamily="34" charset="0"/>
            </a:endParaRPr>
          </a:p>
        </p:txBody>
      </p:sp>
      <p:sp>
        <p:nvSpPr>
          <p:cNvPr id="6" name="Subtitle 2"/>
          <p:cNvSpPr txBox="1">
            <a:spLocks/>
          </p:cNvSpPr>
          <p:nvPr/>
        </p:nvSpPr>
        <p:spPr>
          <a:xfrm>
            <a:off x="1447800" y="5486400"/>
            <a:ext cx="7391400" cy="1143000"/>
          </a:xfrm>
          <a:prstGeom prst="rect">
            <a:avLst/>
          </a:prstGeom>
        </p:spPr>
        <p:txBody>
          <a:bodyPr vert="horz">
            <a:noAutofit/>
          </a:bodyPr>
          <a:lstStyle>
            <a:lvl1pPr marL="64008" indent="0" algn="l" rtl="0" eaLnBrk="1" latinLnBrk="0" hangingPunct="1">
              <a:spcBef>
                <a:spcPts val="300"/>
              </a:spcBef>
              <a:buClr>
                <a:schemeClr val="accent3"/>
              </a:buClr>
              <a:buFont typeface="Georgia"/>
              <a:buNone/>
              <a:defRPr kumimoji="0" sz="2400" kern="1200">
                <a:solidFill>
                  <a:schemeClr val="tx2"/>
                </a:solidFill>
                <a:latin typeface="+mn-lt"/>
                <a:ea typeface="+mn-ea"/>
                <a:cs typeface="+mn-cs"/>
              </a:defRPr>
            </a:lvl1pPr>
            <a:lvl2pPr marL="457200" indent="0" algn="ctr" rtl="0" eaLnBrk="1" latinLnBrk="0" hangingPunct="1">
              <a:spcBef>
                <a:spcPts val="300"/>
              </a:spcBef>
              <a:buClr>
                <a:schemeClr val="accent2"/>
              </a:buClr>
              <a:buFont typeface="Georgia"/>
              <a:buNone/>
              <a:defRPr kumimoji="0" sz="2600" kern="1200">
                <a:solidFill>
                  <a:schemeClr val="accent2"/>
                </a:solidFill>
                <a:latin typeface="+mn-lt"/>
                <a:ea typeface="+mn-ea"/>
                <a:cs typeface="+mn-cs"/>
              </a:defRPr>
            </a:lvl2pPr>
            <a:lvl3pPr marL="914400" indent="0" algn="ctr" rtl="0" eaLnBrk="1" latinLnBrk="0" hangingPunct="1">
              <a:spcBef>
                <a:spcPts val="300"/>
              </a:spcBef>
              <a:buClr>
                <a:schemeClr val="accent1"/>
              </a:buClr>
              <a:buFont typeface="Wingdings 2"/>
              <a:buNone/>
              <a:defRPr kumimoji="0" sz="2400" kern="1200">
                <a:solidFill>
                  <a:schemeClr val="accent1"/>
                </a:solidFill>
                <a:latin typeface="+mn-lt"/>
                <a:ea typeface="+mn-ea"/>
                <a:cs typeface="+mn-cs"/>
              </a:defRPr>
            </a:lvl3pPr>
            <a:lvl4pPr marL="1371600" indent="0" algn="ctr" rtl="0" eaLnBrk="1" latinLnBrk="0" hangingPunct="1">
              <a:spcBef>
                <a:spcPts val="300"/>
              </a:spcBef>
              <a:buClr>
                <a:schemeClr val="accent1"/>
              </a:buClr>
              <a:buFont typeface="Wingdings 2"/>
              <a:buNone/>
              <a:defRPr kumimoji="0" sz="2200" kern="1200">
                <a:solidFill>
                  <a:schemeClr val="accent1"/>
                </a:solidFill>
                <a:latin typeface="+mn-lt"/>
                <a:ea typeface="+mn-ea"/>
                <a:cs typeface="+mn-cs"/>
              </a:defRPr>
            </a:lvl4pPr>
            <a:lvl5pPr marL="1828800" indent="0" algn="ctr" rtl="0" eaLnBrk="1" latinLnBrk="0" hangingPunct="1">
              <a:spcBef>
                <a:spcPts val="300"/>
              </a:spcBef>
              <a:buClr>
                <a:schemeClr val="accent3"/>
              </a:buClr>
              <a:buFont typeface="Georgia"/>
              <a:buNone/>
              <a:defRPr kumimoji="0" sz="2000" kern="1200">
                <a:solidFill>
                  <a:schemeClr val="accent3"/>
                </a:solidFill>
                <a:latin typeface="+mn-lt"/>
                <a:ea typeface="+mn-ea"/>
                <a:cs typeface="+mn-cs"/>
              </a:defRPr>
            </a:lvl5pPr>
            <a:lvl6pPr marL="2286000" indent="0" algn="ctr" rtl="0" eaLnBrk="1" latinLnBrk="0" hangingPunct="1">
              <a:spcBef>
                <a:spcPts val="300"/>
              </a:spcBef>
              <a:buClr>
                <a:schemeClr val="accent3"/>
              </a:buClr>
              <a:buFont typeface="Georgia"/>
              <a:buNone/>
              <a:defRPr kumimoji="0" sz="1800" kern="1200">
                <a:solidFill>
                  <a:schemeClr val="accent3"/>
                </a:solidFill>
                <a:latin typeface="+mn-lt"/>
                <a:ea typeface="+mn-ea"/>
                <a:cs typeface="+mn-cs"/>
              </a:defRPr>
            </a:lvl6pPr>
            <a:lvl7pPr marL="2743200" indent="0" algn="ctr" rtl="0" eaLnBrk="1" latinLnBrk="0" hangingPunct="1">
              <a:spcBef>
                <a:spcPts val="300"/>
              </a:spcBef>
              <a:buClr>
                <a:schemeClr val="accent3"/>
              </a:buClr>
              <a:buFont typeface="Georgia"/>
              <a:buNone/>
              <a:defRPr kumimoji="0" sz="1600" kern="1200">
                <a:solidFill>
                  <a:schemeClr val="accent3"/>
                </a:solidFill>
                <a:latin typeface="+mn-lt"/>
                <a:ea typeface="+mn-ea"/>
                <a:cs typeface="+mn-cs"/>
              </a:defRPr>
            </a:lvl7pPr>
            <a:lvl8pPr marL="3200400" indent="0" algn="ctr" rtl="0" eaLnBrk="1" latinLnBrk="0" hangingPunct="1">
              <a:spcBef>
                <a:spcPts val="300"/>
              </a:spcBef>
              <a:buClr>
                <a:schemeClr val="accent3"/>
              </a:buClr>
              <a:buFont typeface="Georgia"/>
              <a:buNone/>
              <a:defRPr kumimoji="0" sz="1500" kern="1200">
                <a:solidFill>
                  <a:schemeClr val="accent3"/>
                </a:solidFill>
                <a:latin typeface="+mn-lt"/>
                <a:ea typeface="+mn-ea"/>
                <a:cs typeface="+mn-cs"/>
              </a:defRPr>
            </a:lvl8pPr>
            <a:lvl9pPr marL="3657600" indent="0" algn="ctr" rtl="0" eaLnBrk="1" latinLnBrk="0" hangingPunct="1">
              <a:spcBef>
                <a:spcPts val="300"/>
              </a:spcBef>
              <a:buClr>
                <a:schemeClr val="accent3"/>
              </a:buClr>
              <a:buFont typeface="Georgia"/>
              <a:buNone/>
              <a:defRPr kumimoji="0" sz="1400" kern="1200" baseline="0">
                <a:solidFill>
                  <a:schemeClr val="accent3"/>
                </a:solidFill>
                <a:latin typeface="+mn-lt"/>
                <a:ea typeface="+mn-ea"/>
                <a:cs typeface="+mn-cs"/>
              </a:defRPr>
            </a:lvl9pPr>
          </a:lstStyle>
          <a:p>
            <a:pPr algn="r"/>
            <a:endParaRPr lang="en-US" sz="1800" b="1" i="1" dirty="0" smtClean="0">
              <a:solidFill>
                <a:schemeClr val="accent2">
                  <a:lumMod val="75000"/>
                </a:schemeClr>
              </a:solidFill>
              <a:latin typeface="Century Gothic" panose="020B0502020202020204" pitchFamily="34" charset="0"/>
            </a:endParaRPr>
          </a:p>
          <a:p>
            <a:pPr algn="r"/>
            <a:r>
              <a:rPr lang="en-US" sz="1800" b="1" i="1" dirty="0" smtClean="0">
                <a:solidFill>
                  <a:schemeClr val="accent2">
                    <a:lumMod val="75000"/>
                  </a:schemeClr>
                </a:solidFill>
                <a:latin typeface="Century Gothic" panose="020B0502020202020204" pitchFamily="34" charset="0"/>
              </a:rPr>
              <a:t>Traffic Operations Division</a:t>
            </a:r>
          </a:p>
          <a:p>
            <a:pPr algn="r"/>
            <a:r>
              <a:rPr lang="en-US" sz="1800" b="1" i="1" dirty="0" smtClean="0">
                <a:solidFill>
                  <a:schemeClr val="accent2">
                    <a:lumMod val="75000"/>
                  </a:schemeClr>
                </a:solidFill>
                <a:latin typeface="Century Gothic" panose="020B0502020202020204" pitchFamily="34" charset="0"/>
              </a:rPr>
              <a:t>Public Works &amp; Engineering Department</a:t>
            </a:r>
            <a:endParaRPr lang="en-US" sz="1800" b="1" i="1" dirty="0">
              <a:solidFill>
                <a:schemeClr val="accent2">
                  <a:lumMod val="75000"/>
                </a:schemeClr>
              </a:solidFill>
              <a:latin typeface="Century Gothic" panose="020B0502020202020204" pitchFamily="34" charset="0"/>
            </a:endParaRPr>
          </a:p>
        </p:txBody>
      </p:sp>
      <p:pic>
        <p:nvPicPr>
          <p:cNvPr id="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8865" y="4402932"/>
            <a:ext cx="876300" cy="9085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05165" y="4419600"/>
            <a:ext cx="1134035" cy="863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04950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997" y="1295400"/>
            <a:ext cx="7037878" cy="4814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 name="Title 1"/>
          <p:cNvSpPr>
            <a:spLocks noGrp="1"/>
          </p:cNvSpPr>
          <p:nvPr>
            <p:ph type="title"/>
          </p:nvPr>
        </p:nvSpPr>
        <p:spPr>
          <a:xfrm>
            <a:off x="152400" y="497680"/>
            <a:ext cx="8229600" cy="609600"/>
          </a:xfrm>
        </p:spPr>
        <p:txBody>
          <a:bodyPr>
            <a:normAutofit fontScale="90000"/>
          </a:bodyPr>
          <a:lstStyle/>
          <a:p>
            <a:r>
              <a:rPr lang="en-US" b="1" dirty="0" smtClean="0">
                <a:latin typeface="Century Gothic" panose="020B0502020202020204" pitchFamily="34" charset="0"/>
              </a:rPr>
              <a:t>Clear Lake Signal System</a:t>
            </a:r>
            <a:endParaRPr lang="en-US" b="1" dirty="0">
              <a:latin typeface="Century Gothic" panose="020B0502020202020204" pitchFamily="34" charset="0"/>
            </a:endParaRPr>
          </a:p>
        </p:txBody>
      </p:sp>
      <p:pic>
        <p:nvPicPr>
          <p:cNvPr id="1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29500" y="564355"/>
            <a:ext cx="647700" cy="6715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77200" y="576262"/>
            <a:ext cx="838200" cy="638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Line Callout 2 15"/>
          <p:cNvSpPr/>
          <p:nvPr/>
        </p:nvSpPr>
        <p:spPr>
          <a:xfrm>
            <a:off x="1295400" y="2549335"/>
            <a:ext cx="3100936" cy="762000"/>
          </a:xfrm>
          <a:prstGeom prst="borderCallout2">
            <a:avLst>
              <a:gd name="adj1" fmla="val 49464"/>
              <a:gd name="adj2" fmla="val 100299"/>
              <a:gd name="adj3" fmla="val 49464"/>
              <a:gd name="adj4" fmla="val 108117"/>
              <a:gd name="adj5" fmla="val 120681"/>
              <a:gd name="adj6" fmla="val 149504"/>
            </a:avLst>
          </a:prstGeom>
          <a:ln w="19050">
            <a:headEnd type="none" w="med" len="med"/>
            <a:tailEnd type="triangle" w="med" len="med"/>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smtClean="0">
                <a:latin typeface="Century Gothic" panose="020B0502020202020204" pitchFamily="34" charset="0"/>
              </a:rPr>
              <a:t>Signal </a:t>
            </a:r>
            <a:r>
              <a:rPr lang="en-US" sz="1400" b="1" dirty="0">
                <a:latin typeface="Century Gothic" panose="020B0502020202020204" pitchFamily="34" charset="0"/>
              </a:rPr>
              <a:t>O</a:t>
            </a:r>
            <a:r>
              <a:rPr lang="en-US" sz="1400" b="1" dirty="0" smtClean="0">
                <a:latin typeface="Century Gothic" panose="020B0502020202020204" pitchFamily="34" charset="0"/>
              </a:rPr>
              <a:t>peration Improvements: </a:t>
            </a:r>
          </a:p>
          <a:p>
            <a:pPr algn="ctr"/>
            <a:r>
              <a:rPr lang="en-US" sz="1400" b="1" dirty="0" smtClean="0">
                <a:latin typeface="Century Gothic" panose="020B0502020202020204" pitchFamily="34" charset="0"/>
              </a:rPr>
              <a:t>Bay Area @ Space Center </a:t>
            </a:r>
          </a:p>
          <a:p>
            <a:pPr algn="ctr"/>
            <a:r>
              <a:rPr lang="en-US" sz="1400" b="1" dirty="0" smtClean="0">
                <a:latin typeface="Century Gothic" panose="020B0502020202020204" pitchFamily="34" charset="0"/>
              </a:rPr>
              <a:t>Bay Area @ El Camino Real</a:t>
            </a:r>
            <a:endParaRPr lang="en-US" sz="1400" b="1" dirty="0">
              <a:latin typeface="Century Gothic" panose="020B0502020202020204" pitchFamily="34" charset="0"/>
            </a:endParaRPr>
          </a:p>
        </p:txBody>
      </p:sp>
      <p:sp>
        <p:nvSpPr>
          <p:cNvPr id="17" name="Title 1"/>
          <p:cNvSpPr txBox="1">
            <a:spLocks/>
          </p:cNvSpPr>
          <p:nvPr/>
        </p:nvSpPr>
        <p:spPr>
          <a:xfrm>
            <a:off x="91767" y="6278035"/>
            <a:ext cx="8839200" cy="419100"/>
          </a:xfrm>
          <a:prstGeom prst="rect">
            <a:avLst/>
          </a:prstGeom>
        </p:spPr>
        <p:txBody>
          <a:bodyPr vert="horz" anchor="ctr">
            <a:no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algn="ctr"/>
            <a:r>
              <a:rPr lang="en-US" sz="1700" b="1" dirty="0" smtClean="0">
                <a:solidFill>
                  <a:schemeClr val="accent2">
                    <a:lumMod val="75000"/>
                  </a:schemeClr>
                </a:solidFill>
                <a:latin typeface="Century Gothic" panose="020B0502020202020204" pitchFamily="34" charset="0"/>
              </a:rPr>
              <a:t>Pedestrian crossing concerns addressed: protected only left turn signal </a:t>
            </a:r>
          </a:p>
          <a:p>
            <a:pPr algn="ctr"/>
            <a:r>
              <a:rPr lang="en-US" sz="1700" b="1" dirty="0" smtClean="0">
                <a:solidFill>
                  <a:schemeClr val="accent2">
                    <a:lumMod val="75000"/>
                  </a:schemeClr>
                </a:solidFill>
                <a:latin typeface="Century Gothic" panose="020B0502020202020204" pitchFamily="34" charset="0"/>
              </a:rPr>
              <a:t>when pedestrians present (school hours, midday).</a:t>
            </a:r>
            <a:endParaRPr lang="en-US" sz="1700" b="1" dirty="0">
              <a:solidFill>
                <a:schemeClr val="accent2">
                  <a:lumMod val="75000"/>
                </a:schemeClr>
              </a:solidFill>
              <a:latin typeface="Century Gothic" panose="020B0502020202020204" pitchFamily="34" charset="0"/>
            </a:endParaRPr>
          </a:p>
        </p:txBody>
      </p:sp>
      <p:sp>
        <p:nvSpPr>
          <p:cNvPr id="9" name="Oval 8"/>
          <p:cNvSpPr/>
          <p:nvPr/>
        </p:nvSpPr>
        <p:spPr>
          <a:xfrm>
            <a:off x="5105400" y="5067300"/>
            <a:ext cx="381000" cy="38773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6019800" y="3311335"/>
            <a:ext cx="381000" cy="38773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Arrow Connector 3"/>
          <p:cNvCxnSpPr/>
          <p:nvPr/>
        </p:nvCxnSpPr>
        <p:spPr>
          <a:xfrm>
            <a:off x="4648200" y="2930335"/>
            <a:ext cx="609600" cy="2098865"/>
          </a:xfrm>
          <a:prstGeom prst="straightConnector1">
            <a:avLst/>
          </a:prstGeom>
          <a:ln w="19050">
            <a:solidFill>
              <a:schemeClr val="accent2">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73642" y="1219200"/>
            <a:ext cx="1457325" cy="1381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18529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997" y="1295400"/>
            <a:ext cx="7037878" cy="4814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 name="Title 1"/>
          <p:cNvSpPr>
            <a:spLocks noGrp="1"/>
          </p:cNvSpPr>
          <p:nvPr>
            <p:ph type="title"/>
          </p:nvPr>
        </p:nvSpPr>
        <p:spPr>
          <a:xfrm>
            <a:off x="152400" y="497680"/>
            <a:ext cx="8229600" cy="609600"/>
          </a:xfrm>
        </p:spPr>
        <p:txBody>
          <a:bodyPr>
            <a:normAutofit fontScale="90000"/>
          </a:bodyPr>
          <a:lstStyle/>
          <a:p>
            <a:r>
              <a:rPr lang="en-US" b="1" dirty="0" smtClean="0">
                <a:latin typeface="Century Gothic" panose="020B0502020202020204" pitchFamily="34" charset="0"/>
              </a:rPr>
              <a:t>Clear Lake Signal System</a:t>
            </a:r>
            <a:endParaRPr lang="en-US" b="1" dirty="0">
              <a:latin typeface="Century Gothic" panose="020B0502020202020204" pitchFamily="34" charset="0"/>
            </a:endParaRPr>
          </a:p>
        </p:txBody>
      </p:sp>
      <p:pic>
        <p:nvPicPr>
          <p:cNvPr id="1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29500" y="564355"/>
            <a:ext cx="647700" cy="6715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77200" y="576262"/>
            <a:ext cx="838200" cy="638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Line Callout 2 15"/>
          <p:cNvSpPr/>
          <p:nvPr/>
        </p:nvSpPr>
        <p:spPr>
          <a:xfrm>
            <a:off x="2362200" y="2950314"/>
            <a:ext cx="2474667" cy="430701"/>
          </a:xfrm>
          <a:prstGeom prst="borderCallout2">
            <a:avLst>
              <a:gd name="adj1" fmla="val 47253"/>
              <a:gd name="adj2" fmla="val 225"/>
              <a:gd name="adj3" fmla="val 49464"/>
              <a:gd name="adj4" fmla="val -10817"/>
              <a:gd name="adj5" fmla="val 272861"/>
              <a:gd name="adj6" fmla="val -38572"/>
            </a:avLst>
          </a:prstGeom>
          <a:ln w="19050">
            <a:headEnd type="none" w="med" len="med"/>
            <a:tailEnd type="triangle" w="med" len="med"/>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err="1" smtClean="0">
                <a:latin typeface="Century Gothic" panose="020B0502020202020204" pitchFamily="34" charset="0"/>
              </a:rPr>
              <a:t>TXDOT</a:t>
            </a:r>
            <a:r>
              <a:rPr lang="en-US" sz="1400" b="1" dirty="0" smtClean="0">
                <a:latin typeface="Century Gothic" panose="020B0502020202020204" pitchFamily="34" charset="0"/>
              </a:rPr>
              <a:t> Construction I-45 S.</a:t>
            </a:r>
            <a:endParaRPr lang="en-US" sz="1400" b="1" dirty="0">
              <a:latin typeface="Century Gothic" panose="020B0502020202020204" pitchFamily="34" charset="0"/>
            </a:endParaRPr>
          </a:p>
        </p:txBody>
      </p:sp>
      <p:sp>
        <p:nvSpPr>
          <p:cNvPr id="17" name="Title 1"/>
          <p:cNvSpPr txBox="1">
            <a:spLocks/>
          </p:cNvSpPr>
          <p:nvPr/>
        </p:nvSpPr>
        <p:spPr>
          <a:xfrm>
            <a:off x="91767" y="6278035"/>
            <a:ext cx="8839200" cy="419100"/>
          </a:xfrm>
          <a:prstGeom prst="rect">
            <a:avLst/>
          </a:prstGeom>
        </p:spPr>
        <p:txBody>
          <a:bodyPr vert="horz" anchor="ctr">
            <a:no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algn="ctr"/>
            <a:r>
              <a:rPr lang="en-US" sz="1700" b="1" dirty="0" smtClean="0">
                <a:solidFill>
                  <a:schemeClr val="accent2">
                    <a:lumMod val="75000"/>
                  </a:schemeClr>
                </a:solidFill>
                <a:latin typeface="Century Gothic" panose="020B0502020202020204" pitchFamily="34" charset="0"/>
              </a:rPr>
              <a:t>Increased SH-3 traffic demand. Traffic signals monitored and adjusted.</a:t>
            </a:r>
            <a:endParaRPr lang="en-US" sz="1700" b="1" dirty="0">
              <a:solidFill>
                <a:schemeClr val="accent2">
                  <a:lumMod val="75000"/>
                </a:schemeClr>
              </a:solidFill>
              <a:latin typeface="Century Gothic" panose="020B0502020202020204" pitchFamily="34" charset="0"/>
            </a:endParaRPr>
          </a:p>
        </p:txBody>
      </p:sp>
      <p:sp>
        <p:nvSpPr>
          <p:cNvPr id="5" name="Rounded Rectangle 4"/>
          <p:cNvSpPr/>
          <p:nvPr/>
        </p:nvSpPr>
        <p:spPr>
          <a:xfrm rot="3046631">
            <a:off x="28002" y="4665586"/>
            <a:ext cx="3545989" cy="222869"/>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84413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52400" y="609600"/>
            <a:ext cx="8229600" cy="1066800"/>
          </a:xfrm>
          <a:prstGeom prst="rect">
            <a:avLst/>
          </a:prstGeom>
        </p:spPr>
        <p:txBody>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US" b="1" dirty="0" smtClean="0">
                <a:latin typeface="Century Gothic" panose="020B0502020202020204" pitchFamily="34" charset="0"/>
              </a:rPr>
              <a:t>PWE Traffic Operations</a:t>
            </a:r>
            <a:endParaRPr lang="en-US" b="1" dirty="0">
              <a:latin typeface="Century Gothic" panose="020B0502020202020204" pitchFamily="34" charset="0"/>
            </a:endParaRPr>
          </a:p>
        </p:txBody>
      </p:sp>
      <p:sp>
        <p:nvSpPr>
          <p:cNvPr id="3" name="Title 1"/>
          <p:cNvSpPr txBox="1">
            <a:spLocks/>
          </p:cNvSpPr>
          <p:nvPr/>
        </p:nvSpPr>
        <p:spPr>
          <a:xfrm>
            <a:off x="285044" y="1524000"/>
            <a:ext cx="8630356" cy="4876800"/>
          </a:xfrm>
          <a:prstGeom prst="rect">
            <a:avLst/>
          </a:prstGeom>
        </p:spPr>
        <p:txBody>
          <a:bodyPr/>
          <a:lstStyle>
            <a:lvl1pPr algn="l" rtl="0" eaLnBrk="1" latinLnBrk="0" hangingPunct="1">
              <a:spcBef>
                <a:spcPct val="0"/>
              </a:spcBef>
              <a:buNone/>
              <a:defRPr kumimoji="0" sz="4000" kern="1200">
                <a:solidFill>
                  <a:schemeClr val="tx2"/>
                </a:solidFill>
                <a:latin typeface="+mj-lt"/>
                <a:ea typeface="+mj-ea"/>
                <a:cs typeface="+mj-cs"/>
              </a:defRPr>
            </a:lvl1pPr>
          </a:lstStyle>
          <a:p>
            <a:pPr marL="342900" indent="-342900">
              <a:lnSpc>
                <a:spcPct val="150000"/>
              </a:lnSpc>
              <a:buFont typeface="Wingdings" panose="05000000000000000000" pitchFamily="2" charset="2"/>
              <a:buChar char="Ø"/>
            </a:pPr>
            <a:r>
              <a:rPr lang="en-US" sz="2500" b="1" dirty="0" smtClean="0">
                <a:latin typeface="Century Gothic" panose="020B0502020202020204" pitchFamily="34" charset="0"/>
              </a:rPr>
              <a:t>Traffic Signal Performance Improvement Program (</a:t>
            </a:r>
            <a:r>
              <a:rPr lang="en-US" sz="2500" b="1" dirty="0" err="1" smtClean="0">
                <a:latin typeface="Century Gothic" panose="020B0502020202020204" pitchFamily="34" charset="0"/>
              </a:rPr>
              <a:t>TSPIP</a:t>
            </a:r>
            <a:r>
              <a:rPr lang="en-US" sz="2500" b="1" dirty="0" smtClean="0">
                <a:latin typeface="Century Gothic" panose="020B0502020202020204" pitchFamily="34" charset="0"/>
              </a:rPr>
              <a:t>) </a:t>
            </a:r>
            <a:r>
              <a:rPr lang="en-US" sz="2500" b="1" u="sng" dirty="0" smtClean="0">
                <a:latin typeface="Century Gothic" panose="020B0502020202020204" pitchFamily="34" charset="0"/>
              </a:rPr>
              <a:t>FY16-17: Clear Lake Area Timing Optimization</a:t>
            </a:r>
          </a:p>
          <a:p>
            <a:pPr marL="342900" indent="-342900">
              <a:lnSpc>
                <a:spcPct val="150000"/>
              </a:lnSpc>
              <a:buFont typeface="Wingdings" panose="05000000000000000000" pitchFamily="2" charset="2"/>
              <a:buChar char="Ø"/>
            </a:pPr>
            <a:r>
              <a:rPr lang="en-US" sz="2500" b="1" dirty="0" smtClean="0">
                <a:latin typeface="Century Gothic" panose="020B0502020202020204" pitchFamily="34" charset="0"/>
              </a:rPr>
              <a:t>Preventive Signal Maintenance per </a:t>
            </a:r>
            <a:r>
              <a:rPr lang="en-US" sz="2500" b="1" dirty="0" err="1" smtClean="0">
                <a:latin typeface="Century Gothic" panose="020B0502020202020204" pitchFamily="34" charset="0"/>
              </a:rPr>
              <a:t>FHWA</a:t>
            </a:r>
            <a:r>
              <a:rPr lang="en-US" sz="2500" b="1" dirty="0" smtClean="0">
                <a:latin typeface="Century Gothic" panose="020B0502020202020204" pitchFamily="34" charset="0"/>
              </a:rPr>
              <a:t> </a:t>
            </a:r>
          </a:p>
          <a:p>
            <a:pPr marL="342900" indent="-342900">
              <a:lnSpc>
                <a:spcPct val="150000"/>
              </a:lnSpc>
              <a:buFont typeface="Wingdings" panose="05000000000000000000" pitchFamily="2" charset="2"/>
              <a:buChar char="Ø"/>
            </a:pPr>
            <a:r>
              <a:rPr lang="en-US" sz="2500" b="1" dirty="0" smtClean="0">
                <a:latin typeface="Century Gothic" panose="020B0502020202020204" pitchFamily="34" charset="0"/>
              </a:rPr>
              <a:t>Signal Maintenance Average Response Time: 1.9hr</a:t>
            </a:r>
          </a:p>
          <a:p>
            <a:pPr marL="342900" indent="-342900">
              <a:lnSpc>
                <a:spcPct val="150000"/>
              </a:lnSpc>
              <a:buFont typeface="Wingdings" panose="05000000000000000000" pitchFamily="2" charset="2"/>
              <a:buChar char="Ø"/>
            </a:pPr>
            <a:r>
              <a:rPr lang="en-US" sz="2500" b="1" dirty="0">
                <a:latin typeface="Century Gothic" panose="020B0502020202020204" pitchFamily="34" charset="0"/>
              </a:rPr>
              <a:t>2,489 signalized intersections in Houston</a:t>
            </a:r>
          </a:p>
          <a:p>
            <a:pPr marL="688975" indent="-293688">
              <a:lnSpc>
                <a:spcPct val="150000"/>
              </a:lnSpc>
              <a:buFont typeface="Wingdings" panose="05000000000000000000" pitchFamily="2" charset="2"/>
              <a:buChar char="§"/>
            </a:pPr>
            <a:r>
              <a:rPr lang="en-US" sz="2500" b="1" dirty="0" err="1" smtClean="0">
                <a:latin typeface="Century Gothic" panose="020B0502020202020204" pitchFamily="34" charset="0"/>
              </a:rPr>
              <a:t>COH</a:t>
            </a:r>
            <a:r>
              <a:rPr lang="en-US" sz="2500" b="1" dirty="0" smtClean="0">
                <a:latin typeface="Century Gothic" panose="020B0502020202020204" pitchFamily="34" charset="0"/>
              </a:rPr>
              <a:t> average 6 flashing signals/day = 0.24%</a:t>
            </a:r>
          </a:p>
          <a:p>
            <a:pPr marL="688975" indent="-293688">
              <a:lnSpc>
                <a:spcPct val="150000"/>
              </a:lnSpc>
              <a:buFont typeface="Wingdings" panose="05000000000000000000" pitchFamily="2" charset="2"/>
              <a:buChar char="§"/>
            </a:pPr>
            <a:r>
              <a:rPr lang="en-US" sz="2500" b="1" dirty="0" smtClean="0">
                <a:latin typeface="Century Gothic" panose="020B0502020202020204" pitchFamily="34" charset="0"/>
              </a:rPr>
              <a:t>99.75 % signals operational daily</a:t>
            </a:r>
          </a:p>
          <a:p>
            <a:pPr marL="342900" indent="-342900">
              <a:lnSpc>
                <a:spcPct val="150000"/>
              </a:lnSpc>
              <a:buFont typeface="Wingdings" panose="05000000000000000000" pitchFamily="2" charset="2"/>
              <a:buChar char="Ø"/>
            </a:pPr>
            <a:r>
              <a:rPr lang="en-US" sz="300" b="1" dirty="0" smtClean="0">
                <a:latin typeface="Century Gothic" panose="020B0502020202020204" pitchFamily="34" charset="0"/>
              </a:rPr>
              <a:t> </a:t>
            </a:r>
          </a:p>
          <a:p>
            <a:pPr marL="342900" indent="-342900">
              <a:lnSpc>
                <a:spcPct val="150000"/>
              </a:lnSpc>
              <a:buFont typeface="Wingdings" panose="05000000000000000000" pitchFamily="2" charset="2"/>
              <a:buChar char="Ø"/>
            </a:pPr>
            <a:r>
              <a:rPr lang="en-US" sz="2500" b="1" dirty="0" smtClean="0">
                <a:latin typeface="Century Gothic" panose="020B0502020202020204" pitchFamily="34" charset="0"/>
              </a:rPr>
              <a:t>Technology Upgrades: GPS, Power Supply, Comm.</a:t>
            </a:r>
          </a:p>
          <a:p>
            <a:pPr marL="342900" indent="-342900">
              <a:lnSpc>
                <a:spcPct val="150000"/>
              </a:lnSpc>
              <a:buFont typeface="Wingdings" panose="05000000000000000000" pitchFamily="2" charset="2"/>
              <a:buChar char="Ø"/>
            </a:pPr>
            <a:endParaRPr lang="en-US" sz="2500" b="1" dirty="0" smtClean="0">
              <a:latin typeface="Century Gothic" panose="020B0502020202020204" pitchFamily="34" charset="0"/>
            </a:endParaRPr>
          </a:p>
          <a:p>
            <a:pPr marL="342900" indent="-342900">
              <a:lnSpc>
                <a:spcPct val="150000"/>
              </a:lnSpc>
              <a:buFont typeface="Wingdings" panose="05000000000000000000" pitchFamily="2" charset="2"/>
              <a:buChar char="Ø"/>
            </a:pPr>
            <a:endParaRPr lang="en-US" sz="2500" b="1" dirty="0">
              <a:latin typeface="Century Gothic" panose="020B0502020202020204" pitchFamily="34" charset="0"/>
            </a:endParaRPr>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761999"/>
            <a:ext cx="647700" cy="6715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48600" y="778667"/>
            <a:ext cx="838200" cy="638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758106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52425" y="762000"/>
            <a:ext cx="4648200" cy="990600"/>
          </a:xfrm>
          <a:prstGeom prst="rect">
            <a:avLst/>
          </a:prstGeom>
        </p:spPr>
        <p:txBody>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US" sz="3000" b="1" u="sng" dirty="0" smtClean="0">
                <a:latin typeface="Century Gothic" panose="020B0502020202020204" pitchFamily="34" charset="0"/>
              </a:rPr>
              <a:t>Traffic Service Requests</a:t>
            </a:r>
            <a:endParaRPr lang="en-US" sz="3000" b="1" u="sng" dirty="0">
              <a:latin typeface="Century Gothic" panose="020B0502020202020204" pitchFamily="34" charset="0"/>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1295400"/>
            <a:ext cx="2667000" cy="47315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1"/>
          <p:cNvSpPr txBox="1">
            <a:spLocks/>
          </p:cNvSpPr>
          <p:nvPr/>
        </p:nvSpPr>
        <p:spPr>
          <a:xfrm>
            <a:off x="342900" y="1828800"/>
            <a:ext cx="5791200" cy="4267200"/>
          </a:xfrm>
          <a:prstGeom prst="rect">
            <a:avLst/>
          </a:prstGeom>
        </p:spPr>
        <p:txBody>
          <a:bodyPr/>
          <a:lstStyle>
            <a:lvl1pPr algn="l" rtl="0" eaLnBrk="1" latinLnBrk="0" hangingPunct="1">
              <a:spcBef>
                <a:spcPct val="0"/>
              </a:spcBef>
              <a:buNone/>
              <a:defRPr kumimoji="0" sz="4000" kern="1200">
                <a:solidFill>
                  <a:schemeClr val="tx2"/>
                </a:solidFill>
                <a:latin typeface="+mj-lt"/>
                <a:ea typeface="+mj-ea"/>
                <a:cs typeface="+mj-cs"/>
              </a:defRPr>
            </a:lvl1pPr>
          </a:lstStyle>
          <a:p>
            <a:pPr>
              <a:lnSpc>
                <a:spcPct val="150000"/>
              </a:lnSpc>
            </a:pPr>
            <a:r>
              <a:rPr lang="en-US" sz="2500" b="1" dirty="0" smtClean="0">
                <a:solidFill>
                  <a:schemeClr val="accent2"/>
                </a:solidFill>
                <a:latin typeface="Century Gothic" panose="020B0502020202020204" pitchFamily="34" charset="0"/>
              </a:rPr>
              <a:t>Houston Service Helpline: </a:t>
            </a:r>
          </a:p>
          <a:p>
            <a:pPr marL="457200" indent="-457200">
              <a:lnSpc>
                <a:spcPct val="150000"/>
              </a:lnSpc>
              <a:buFont typeface="Wingdings" panose="05000000000000000000" pitchFamily="2" charset="2"/>
              <a:buChar char="ü"/>
            </a:pPr>
            <a:r>
              <a:rPr lang="en-US" sz="2500" b="1" dirty="0" smtClean="0">
                <a:solidFill>
                  <a:schemeClr val="accent2"/>
                </a:solidFill>
                <a:latin typeface="Century Gothic" panose="020B0502020202020204" pitchFamily="34" charset="0"/>
              </a:rPr>
              <a:t>Phone Line 311</a:t>
            </a:r>
          </a:p>
          <a:p>
            <a:pPr marL="457200" indent="-457200">
              <a:lnSpc>
                <a:spcPct val="150000"/>
              </a:lnSpc>
              <a:buFont typeface="Wingdings" panose="05000000000000000000" pitchFamily="2" charset="2"/>
              <a:buChar char="ü"/>
            </a:pPr>
            <a:r>
              <a:rPr lang="en-US" sz="2500" b="1" dirty="0" smtClean="0">
                <a:solidFill>
                  <a:schemeClr val="accent2"/>
                </a:solidFill>
                <a:latin typeface="Century Gothic" panose="020B0502020202020204" pitchFamily="34" charset="0"/>
              </a:rPr>
              <a:t>Website</a:t>
            </a:r>
            <a:r>
              <a:rPr lang="en-US" sz="2500" b="1" dirty="0">
                <a:solidFill>
                  <a:schemeClr val="accent2"/>
                </a:solidFill>
                <a:latin typeface="Century Gothic" panose="020B0502020202020204" pitchFamily="34" charset="0"/>
              </a:rPr>
              <a:t>: </a:t>
            </a:r>
            <a:r>
              <a:rPr lang="en-US" sz="2500" b="1" dirty="0" smtClean="0">
                <a:solidFill>
                  <a:schemeClr val="accent2"/>
                </a:solidFill>
                <a:latin typeface="Century Gothic" panose="020B0502020202020204" pitchFamily="34" charset="0"/>
                <a:hlinkClick r:id="rId4"/>
              </a:rPr>
              <a:t>www.houstontx.gov/311</a:t>
            </a:r>
            <a:r>
              <a:rPr lang="en-US" sz="2500" b="1" dirty="0" smtClean="0">
                <a:solidFill>
                  <a:schemeClr val="accent2"/>
                </a:solidFill>
                <a:latin typeface="Century Gothic" panose="020B0502020202020204" pitchFamily="34" charset="0"/>
              </a:rPr>
              <a:t> </a:t>
            </a:r>
          </a:p>
          <a:p>
            <a:pPr marL="457200" indent="-457200">
              <a:lnSpc>
                <a:spcPct val="150000"/>
              </a:lnSpc>
              <a:buFont typeface="Wingdings" panose="05000000000000000000" pitchFamily="2" charset="2"/>
              <a:buChar char="ü"/>
            </a:pPr>
            <a:r>
              <a:rPr lang="en-US" sz="2500" b="1" dirty="0" smtClean="0">
                <a:solidFill>
                  <a:schemeClr val="accent2"/>
                </a:solidFill>
                <a:latin typeface="Century Gothic" panose="020B0502020202020204" pitchFamily="34" charset="0"/>
              </a:rPr>
              <a:t>Email: </a:t>
            </a:r>
            <a:r>
              <a:rPr lang="en-US" sz="2500" b="1" dirty="0">
                <a:solidFill>
                  <a:schemeClr val="accent2"/>
                </a:solidFill>
                <a:latin typeface="Century Gothic" panose="020B0502020202020204" pitchFamily="34" charset="0"/>
                <a:hlinkClick r:id="rId5" tooltip="Attachments have 2MB size limit"/>
              </a:rPr>
              <a:t>311@houstontx.gov</a:t>
            </a:r>
            <a:r>
              <a:rPr lang="en-US" sz="2500" b="1" dirty="0">
                <a:solidFill>
                  <a:schemeClr val="accent2"/>
                </a:solidFill>
                <a:latin typeface="Century Gothic" panose="020B0502020202020204" pitchFamily="34" charset="0"/>
              </a:rPr>
              <a:t> </a:t>
            </a:r>
            <a:endParaRPr lang="en-US" sz="2500" b="1" dirty="0" smtClean="0">
              <a:solidFill>
                <a:schemeClr val="accent2"/>
              </a:solidFill>
              <a:latin typeface="Century Gothic" panose="020B0502020202020204" pitchFamily="34" charset="0"/>
            </a:endParaRPr>
          </a:p>
          <a:p>
            <a:pPr marL="457200" indent="-457200">
              <a:lnSpc>
                <a:spcPct val="150000"/>
              </a:lnSpc>
              <a:buFont typeface="Wingdings" panose="05000000000000000000" pitchFamily="2" charset="2"/>
              <a:buChar char="ü"/>
            </a:pPr>
            <a:r>
              <a:rPr lang="en-US" sz="2500" b="1" dirty="0" smtClean="0">
                <a:solidFill>
                  <a:schemeClr val="accent2"/>
                </a:solidFill>
                <a:latin typeface="Century Gothic" panose="020B0502020202020204" pitchFamily="34" charset="0"/>
              </a:rPr>
              <a:t>311 Smartphone App</a:t>
            </a:r>
            <a:endParaRPr lang="en-US" sz="2500" b="1" dirty="0">
              <a:solidFill>
                <a:schemeClr val="accent2"/>
              </a:solidFill>
              <a:latin typeface="Century Gothic" panose="020B0502020202020204" pitchFamily="34" charset="0"/>
            </a:endParaRPr>
          </a:p>
        </p:txBody>
      </p:sp>
      <p:sp>
        <p:nvSpPr>
          <p:cNvPr id="3" name="Rounded Rectangle 2"/>
          <p:cNvSpPr/>
          <p:nvPr/>
        </p:nvSpPr>
        <p:spPr>
          <a:xfrm>
            <a:off x="6172200" y="2133600"/>
            <a:ext cx="1905000" cy="304800"/>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6172200" y="3810000"/>
            <a:ext cx="2286000" cy="304800"/>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6172200" y="3508757"/>
            <a:ext cx="1905000" cy="304800"/>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68716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E123826.HOUTX\AppData\Local\Microsoft\Windows\Temporary Internet Files\Content.IE5\N4UMM8YI\question_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2895600"/>
            <a:ext cx="2819400" cy="28194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p:cNvSpPr txBox="1">
            <a:spLocks/>
          </p:cNvSpPr>
          <p:nvPr/>
        </p:nvSpPr>
        <p:spPr>
          <a:xfrm>
            <a:off x="304800" y="1095375"/>
            <a:ext cx="8229600" cy="1066800"/>
          </a:xfrm>
          <a:prstGeom prst="rect">
            <a:avLst/>
          </a:prstGeom>
        </p:spPr>
        <p:txBody>
          <a:bodyPr/>
          <a:lstStyle>
            <a:lvl1pPr algn="l" rtl="0" eaLnBrk="1" latinLnBrk="0" hangingPunct="1">
              <a:spcBef>
                <a:spcPct val="0"/>
              </a:spcBef>
              <a:buNone/>
              <a:defRPr kumimoji="0" sz="4000" kern="1200">
                <a:solidFill>
                  <a:schemeClr val="tx2"/>
                </a:solidFill>
                <a:latin typeface="+mj-lt"/>
                <a:ea typeface="+mj-ea"/>
                <a:cs typeface="+mj-cs"/>
              </a:defRPr>
            </a:lvl1pPr>
          </a:lstStyle>
          <a:p>
            <a:pPr algn="ctr"/>
            <a:r>
              <a:rPr lang="en-US" b="1" i="1" dirty="0" smtClean="0">
                <a:effectLst>
                  <a:outerShdw blurRad="38100" dist="38100" dir="2700000" algn="tl">
                    <a:srgbClr val="000000">
                      <a:alpha val="43137"/>
                    </a:srgbClr>
                  </a:outerShdw>
                </a:effectLst>
                <a:latin typeface="Century Gothic" panose="020B0502020202020204" pitchFamily="34" charset="0"/>
              </a:rPr>
              <a:t>Thanks</a:t>
            </a:r>
            <a:endParaRPr lang="en-US" b="1" i="1" dirty="0">
              <a:effectLst>
                <a:outerShdw blurRad="38100" dist="38100" dir="2700000" algn="tl">
                  <a:srgbClr val="000000">
                    <a:alpha val="43137"/>
                  </a:srgbClr>
                </a:outerShdw>
              </a:effectLst>
              <a:latin typeface="Century Gothic" panose="020B0502020202020204" pitchFamily="34" charset="0"/>
            </a:endParaRPr>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761999"/>
            <a:ext cx="647700" cy="6715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48600" y="778667"/>
            <a:ext cx="838200" cy="638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23612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09600"/>
            <a:ext cx="8229600" cy="1066800"/>
          </a:xfrm>
        </p:spPr>
        <p:txBody>
          <a:bodyPr/>
          <a:lstStyle/>
          <a:p>
            <a:r>
              <a:rPr lang="en-US" b="1" dirty="0" smtClean="0">
                <a:latin typeface="Century Gothic" panose="020B0502020202020204" pitchFamily="34" charset="0"/>
              </a:rPr>
              <a:t>Outline</a:t>
            </a:r>
            <a:endParaRPr lang="en-US" b="1" dirty="0">
              <a:latin typeface="Century Gothic" panose="020B0502020202020204" pitchFamily="34" charset="0"/>
            </a:endParaRPr>
          </a:p>
        </p:txBody>
      </p:sp>
      <p:pic>
        <p:nvPicPr>
          <p:cNvPr id="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761999"/>
            <a:ext cx="647700" cy="6715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48600" y="778667"/>
            <a:ext cx="838200" cy="638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itle 1"/>
          <p:cNvSpPr txBox="1">
            <a:spLocks/>
          </p:cNvSpPr>
          <p:nvPr/>
        </p:nvSpPr>
        <p:spPr>
          <a:xfrm>
            <a:off x="285044" y="1524000"/>
            <a:ext cx="8554156" cy="4876800"/>
          </a:xfrm>
          <a:prstGeom prst="rect">
            <a:avLst/>
          </a:prstGeom>
        </p:spPr>
        <p:txBody>
          <a:bodyPr/>
          <a:lstStyle>
            <a:lvl1pPr algn="l" rtl="0" eaLnBrk="1" latinLnBrk="0" hangingPunct="1">
              <a:spcBef>
                <a:spcPct val="0"/>
              </a:spcBef>
              <a:buNone/>
              <a:defRPr kumimoji="0" sz="4000" kern="1200">
                <a:solidFill>
                  <a:schemeClr val="tx2"/>
                </a:solidFill>
                <a:latin typeface="+mj-lt"/>
                <a:ea typeface="+mj-ea"/>
                <a:cs typeface="+mj-cs"/>
              </a:defRPr>
            </a:lvl1pPr>
          </a:lstStyle>
          <a:p>
            <a:pPr marL="342900" indent="-342900">
              <a:lnSpc>
                <a:spcPct val="150000"/>
              </a:lnSpc>
              <a:buFont typeface="Wingdings" panose="05000000000000000000" pitchFamily="2" charset="2"/>
              <a:buChar char="§"/>
            </a:pPr>
            <a:r>
              <a:rPr lang="en-US" sz="2200" b="1" dirty="0" smtClean="0">
                <a:latin typeface="Century Gothic" panose="020B0502020202020204" pitchFamily="34" charset="0"/>
              </a:rPr>
              <a:t>Clear Lake Signal System Overview</a:t>
            </a:r>
          </a:p>
          <a:p>
            <a:pPr marL="342900" indent="-342900">
              <a:lnSpc>
                <a:spcPct val="150000"/>
              </a:lnSpc>
              <a:buFont typeface="Wingdings" panose="05000000000000000000" pitchFamily="2" charset="2"/>
              <a:buChar char="§"/>
            </a:pPr>
            <a:r>
              <a:rPr lang="en-US" sz="2200" b="1" dirty="0" smtClean="0">
                <a:latin typeface="Century Gothic" panose="020B0502020202020204" pitchFamily="34" charset="0"/>
              </a:rPr>
              <a:t>Updates:</a:t>
            </a:r>
          </a:p>
          <a:p>
            <a:pPr marL="685800" indent="-342900">
              <a:lnSpc>
                <a:spcPct val="150000"/>
              </a:lnSpc>
              <a:buFont typeface="Courier New" panose="02070309020205020404" pitchFamily="49" charset="0"/>
              <a:buChar char="o"/>
            </a:pPr>
            <a:r>
              <a:rPr lang="en-US" sz="1800" b="1" dirty="0" smtClean="0">
                <a:latin typeface="Century Gothic" panose="020B0502020202020204" pitchFamily="34" charset="0"/>
              </a:rPr>
              <a:t>Intersection Upgrades</a:t>
            </a:r>
          </a:p>
          <a:p>
            <a:pPr marL="685800" indent="-342900">
              <a:lnSpc>
                <a:spcPct val="150000"/>
              </a:lnSpc>
              <a:buFont typeface="Courier New" panose="02070309020205020404" pitchFamily="49" charset="0"/>
              <a:buChar char="o"/>
            </a:pPr>
            <a:r>
              <a:rPr lang="en-US" sz="1800" b="1" dirty="0" smtClean="0">
                <a:latin typeface="Century Gothic" panose="020B0502020202020204" pitchFamily="34" charset="0"/>
              </a:rPr>
              <a:t>New Traffic Signals </a:t>
            </a:r>
          </a:p>
          <a:p>
            <a:pPr marL="685800" indent="-342900">
              <a:lnSpc>
                <a:spcPct val="150000"/>
              </a:lnSpc>
              <a:buFont typeface="Courier New" panose="02070309020205020404" pitchFamily="49" charset="0"/>
              <a:buChar char="o"/>
            </a:pPr>
            <a:r>
              <a:rPr lang="en-US" sz="1800" b="1" dirty="0" smtClean="0">
                <a:latin typeface="Century Gothic" panose="020B0502020202020204" pitchFamily="34" charset="0"/>
              </a:rPr>
              <a:t>Pedestrian Crossing Improvements</a:t>
            </a:r>
          </a:p>
          <a:p>
            <a:pPr marL="685800" indent="-342900">
              <a:lnSpc>
                <a:spcPct val="150000"/>
              </a:lnSpc>
              <a:buFont typeface="Courier New" panose="02070309020205020404" pitchFamily="49" charset="0"/>
              <a:buChar char="o"/>
            </a:pPr>
            <a:r>
              <a:rPr lang="en-US" sz="1800" b="1" dirty="0">
                <a:latin typeface="Century Gothic" panose="020B0502020202020204" pitchFamily="34" charset="0"/>
              </a:rPr>
              <a:t>Signal Operations </a:t>
            </a:r>
            <a:r>
              <a:rPr lang="en-US" sz="1800" b="1" dirty="0" smtClean="0">
                <a:latin typeface="Century Gothic" panose="020B0502020202020204" pitchFamily="34" charset="0"/>
              </a:rPr>
              <a:t>&amp; Geometric Improvements</a:t>
            </a:r>
            <a:endParaRPr lang="en-US" sz="1800" b="1" dirty="0">
              <a:latin typeface="Century Gothic" panose="020B0502020202020204" pitchFamily="34" charset="0"/>
            </a:endParaRPr>
          </a:p>
          <a:p>
            <a:pPr marL="685800" indent="-342900">
              <a:lnSpc>
                <a:spcPct val="150000"/>
              </a:lnSpc>
              <a:buFont typeface="Courier New" panose="02070309020205020404" pitchFamily="49" charset="0"/>
              <a:buChar char="o"/>
            </a:pPr>
            <a:r>
              <a:rPr lang="en-US" sz="1800" b="1" dirty="0" smtClean="0">
                <a:latin typeface="Century Gothic" panose="020B0502020202020204" pitchFamily="34" charset="0"/>
              </a:rPr>
              <a:t>I-45 Gulf Freeway </a:t>
            </a:r>
            <a:r>
              <a:rPr lang="en-US" sz="1800" b="1" dirty="0" err="1" smtClean="0">
                <a:latin typeface="Century Gothic" panose="020B0502020202020204" pitchFamily="34" charset="0"/>
              </a:rPr>
              <a:t>TXDOT</a:t>
            </a:r>
            <a:r>
              <a:rPr lang="en-US" sz="1800" b="1" dirty="0" smtClean="0">
                <a:latin typeface="Century Gothic" panose="020B0502020202020204" pitchFamily="34" charset="0"/>
              </a:rPr>
              <a:t> Construction</a:t>
            </a:r>
          </a:p>
          <a:p>
            <a:pPr marL="342900" indent="-342900">
              <a:lnSpc>
                <a:spcPct val="150000"/>
              </a:lnSpc>
              <a:buFont typeface="Wingdings" panose="05000000000000000000" pitchFamily="2" charset="2"/>
              <a:buChar char="§"/>
            </a:pPr>
            <a:r>
              <a:rPr lang="en-US" sz="2200" b="1" dirty="0" smtClean="0">
                <a:latin typeface="Century Gothic" panose="020B0502020202020204" pitchFamily="34" charset="0"/>
              </a:rPr>
              <a:t>PWE Traffic Operations </a:t>
            </a:r>
          </a:p>
          <a:p>
            <a:pPr marL="342900" indent="-342900">
              <a:lnSpc>
                <a:spcPct val="150000"/>
              </a:lnSpc>
              <a:buFont typeface="Wingdings" panose="05000000000000000000" pitchFamily="2" charset="2"/>
              <a:buChar char="§"/>
            </a:pPr>
            <a:r>
              <a:rPr lang="en-US" sz="2200" b="1" dirty="0" smtClean="0">
                <a:latin typeface="Century Gothic" panose="020B0502020202020204" pitchFamily="34" charset="0"/>
              </a:rPr>
              <a:t>Malfunctions, Comments Reporting</a:t>
            </a:r>
          </a:p>
          <a:p>
            <a:pPr marL="342900" indent="-342900">
              <a:lnSpc>
                <a:spcPct val="150000"/>
              </a:lnSpc>
              <a:buFont typeface="Wingdings" panose="05000000000000000000" pitchFamily="2" charset="2"/>
              <a:buChar char="§"/>
            </a:pPr>
            <a:r>
              <a:rPr lang="en-US" sz="2200" b="1" dirty="0" smtClean="0">
                <a:latin typeface="Century Gothic" panose="020B0502020202020204" pitchFamily="34" charset="0"/>
              </a:rPr>
              <a:t>Comments/Questions</a:t>
            </a:r>
            <a:endParaRPr lang="en-US" sz="2200" b="1" dirty="0">
              <a:latin typeface="Century Gothic" panose="020B0502020202020204" pitchFamily="34" charset="0"/>
            </a:endParaRPr>
          </a:p>
          <a:p>
            <a:pPr marL="342900" indent="-342900">
              <a:lnSpc>
                <a:spcPct val="150000"/>
              </a:lnSpc>
              <a:buFont typeface="Courier New" panose="02070309020205020404" pitchFamily="49" charset="0"/>
              <a:buChar char="o"/>
            </a:pPr>
            <a:endParaRPr lang="en-US" sz="1800" b="1" dirty="0" smtClean="0">
              <a:latin typeface="Century Gothic" panose="020B0502020202020204" pitchFamily="34" charset="0"/>
            </a:endParaRPr>
          </a:p>
        </p:txBody>
      </p:sp>
    </p:spTree>
    <p:extLst>
      <p:ext uri="{BB962C8B-B14F-4D97-AF65-F5344CB8AC3E}">
        <p14:creationId xmlns:p14="http://schemas.microsoft.com/office/powerpoint/2010/main" val="10401097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97680"/>
            <a:ext cx="8229600" cy="609600"/>
          </a:xfrm>
        </p:spPr>
        <p:txBody>
          <a:bodyPr>
            <a:normAutofit fontScale="90000"/>
          </a:bodyPr>
          <a:lstStyle/>
          <a:p>
            <a:r>
              <a:rPr lang="en-US" b="1" dirty="0" smtClean="0">
                <a:latin typeface="Century Gothic" panose="020B0502020202020204" pitchFamily="34" charset="0"/>
              </a:rPr>
              <a:t>Clear Lake Signal System</a:t>
            </a:r>
            <a:endParaRPr lang="en-US" b="1" dirty="0">
              <a:latin typeface="Century Gothic" panose="020B0502020202020204" pitchFamily="34" charset="0"/>
            </a:endParaRPr>
          </a:p>
        </p:txBody>
      </p:sp>
      <p:grpSp>
        <p:nvGrpSpPr>
          <p:cNvPr id="4" name="Group 3"/>
          <p:cNvGrpSpPr/>
          <p:nvPr/>
        </p:nvGrpSpPr>
        <p:grpSpPr>
          <a:xfrm>
            <a:off x="762000" y="1245393"/>
            <a:ext cx="6505155" cy="5178818"/>
            <a:chOff x="685800" y="1185862"/>
            <a:chExt cx="6743700" cy="5593156"/>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185862"/>
              <a:ext cx="6743700" cy="55931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7" name="Picture 3" descr="C:\Users\E123826.HOUTX\AppData\Local\Microsoft\Windows\Temporary Internet Files\Content.IE5\5VO25CCY\Simple-Compass-Rose-2[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86323" y="1371600"/>
              <a:ext cx="304632" cy="656889"/>
            </a:xfrm>
            <a:prstGeom prst="rect">
              <a:avLst/>
            </a:prstGeom>
            <a:noFill/>
            <a:extLst>
              <a:ext uri="{909E8E84-426E-40DD-AFC4-6F175D3DCCD1}">
                <a14:hiddenFill xmlns:a14="http://schemas.microsoft.com/office/drawing/2010/main">
                  <a:solidFill>
                    <a:srgbClr val="FFFFFF"/>
                  </a:solidFill>
                </a14:hiddenFill>
              </a:ext>
            </a:extLst>
          </p:spPr>
        </p:pic>
      </p:grpSp>
      <p:pic>
        <p:nvPicPr>
          <p:cNvPr id="1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29500" y="564355"/>
            <a:ext cx="647700" cy="6715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77200" y="576262"/>
            <a:ext cx="838200" cy="638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Line Callout 2 11"/>
          <p:cNvSpPr/>
          <p:nvPr/>
        </p:nvSpPr>
        <p:spPr>
          <a:xfrm>
            <a:off x="4142956" y="1984408"/>
            <a:ext cx="3962400" cy="304800"/>
          </a:xfrm>
          <a:prstGeom prst="borderCallout2">
            <a:avLst>
              <a:gd name="adj1" fmla="val 50329"/>
              <a:gd name="adj2" fmla="val -1035"/>
              <a:gd name="adj3" fmla="val 50329"/>
              <a:gd name="adj4" fmla="val -11895"/>
              <a:gd name="adj5" fmla="val 238388"/>
              <a:gd name="adj6" fmla="val -28021"/>
            </a:avLst>
          </a:prstGeom>
          <a:ln>
            <a:solidFill>
              <a:schemeClr val="accent4">
                <a:lumMod val="75000"/>
              </a:schemeClr>
            </a:solidFill>
            <a:headEnd type="none" w="med" len="med"/>
            <a:tailEnd type="triangle" w="med" len="med"/>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b="1" i="1" dirty="0" smtClean="0">
                <a:latin typeface="Century Gothic" panose="020B0502020202020204" pitchFamily="34" charset="0"/>
              </a:rPr>
              <a:t>Clear Lake City: &gt;26,000 </a:t>
            </a:r>
            <a:r>
              <a:rPr lang="en-US" b="1" i="1" dirty="0" err="1" smtClean="0">
                <a:latin typeface="Century Gothic" panose="020B0502020202020204" pitchFamily="34" charset="0"/>
              </a:rPr>
              <a:t>veh</a:t>
            </a:r>
            <a:r>
              <a:rPr lang="en-US" b="1" i="1" dirty="0" smtClean="0">
                <a:latin typeface="Century Gothic" panose="020B0502020202020204" pitchFamily="34" charset="0"/>
              </a:rPr>
              <a:t>/day</a:t>
            </a:r>
            <a:endParaRPr lang="en-US" b="1" i="1" dirty="0">
              <a:latin typeface="Century Gothic" panose="020B0502020202020204" pitchFamily="34" charset="0"/>
            </a:endParaRPr>
          </a:p>
        </p:txBody>
      </p:sp>
      <p:sp>
        <p:nvSpPr>
          <p:cNvPr id="13" name="Line Callout 2 12"/>
          <p:cNvSpPr/>
          <p:nvPr/>
        </p:nvSpPr>
        <p:spPr>
          <a:xfrm>
            <a:off x="5055848" y="5943600"/>
            <a:ext cx="3962400" cy="304800"/>
          </a:xfrm>
          <a:prstGeom prst="borderCallout2">
            <a:avLst>
              <a:gd name="adj1" fmla="val 44079"/>
              <a:gd name="adj2" fmla="val -554"/>
              <a:gd name="adj3" fmla="val 44079"/>
              <a:gd name="adj4" fmla="val -4443"/>
              <a:gd name="adj5" fmla="val -92862"/>
              <a:gd name="adj6" fmla="val -9512"/>
            </a:avLst>
          </a:prstGeom>
          <a:ln>
            <a:solidFill>
              <a:schemeClr val="accent4">
                <a:lumMod val="75000"/>
              </a:schemeClr>
            </a:solidFill>
            <a:headEnd type="none" w="med" len="med"/>
            <a:tailEnd type="triangle" w="med" len="med"/>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b="1" i="1" dirty="0" smtClean="0">
                <a:latin typeface="Century Gothic" panose="020B0502020202020204" pitchFamily="34" charset="0"/>
              </a:rPr>
              <a:t>Bay Area Blvd: &gt;44,000 </a:t>
            </a:r>
            <a:r>
              <a:rPr lang="en-US" b="1" i="1" dirty="0" err="1" smtClean="0">
                <a:latin typeface="Century Gothic" panose="020B0502020202020204" pitchFamily="34" charset="0"/>
              </a:rPr>
              <a:t>veh</a:t>
            </a:r>
            <a:r>
              <a:rPr lang="en-US" b="1" i="1" dirty="0" smtClean="0">
                <a:latin typeface="Century Gothic" panose="020B0502020202020204" pitchFamily="34" charset="0"/>
              </a:rPr>
              <a:t>/day</a:t>
            </a:r>
            <a:endParaRPr lang="en-US" b="1" i="1" dirty="0">
              <a:latin typeface="Century Gothic" panose="020B0502020202020204" pitchFamily="34" charset="0"/>
            </a:endParaRPr>
          </a:p>
        </p:txBody>
      </p:sp>
      <p:sp>
        <p:nvSpPr>
          <p:cNvPr id="14" name="Line Callout 2 13"/>
          <p:cNvSpPr/>
          <p:nvPr/>
        </p:nvSpPr>
        <p:spPr>
          <a:xfrm>
            <a:off x="4267200" y="3853852"/>
            <a:ext cx="3962400" cy="304800"/>
          </a:xfrm>
          <a:prstGeom prst="borderCallout2">
            <a:avLst>
              <a:gd name="adj1" fmla="val 50329"/>
              <a:gd name="adj2" fmla="val -1035"/>
              <a:gd name="adj3" fmla="val 50329"/>
              <a:gd name="adj4" fmla="val -11895"/>
              <a:gd name="adj5" fmla="val 329013"/>
              <a:gd name="adj6" fmla="val -34752"/>
            </a:avLst>
          </a:prstGeom>
          <a:ln>
            <a:solidFill>
              <a:schemeClr val="accent4">
                <a:lumMod val="75000"/>
              </a:schemeClr>
            </a:solidFill>
            <a:headEnd type="none" w="med" len="med"/>
            <a:tailEnd type="triangle" w="med" len="med"/>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b="1" i="1" dirty="0" smtClean="0">
                <a:latin typeface="Century Gothic" panose="020B0502020202020204" pitchFamily="34" charset="0"/>
              </a:rPr>
              <a:t>Galveston Rd: &gt;25,000 </a:t>
            </a:r>
            <a:r>
              <a:rPr lang="en-US" b="1" i="1" dirty="0" err="1" smtClean="0">
                <a:latin typeface="Century Gothic" panose="020B0502020202020204" pitchFamily="34" charset="0"/>
              </a:rPr>
              <a:t>veh</a:t>
            </a:r>
            <a:r>
              <a:rPr lang="en-US" b="1" i="1" dirty="0" smtClean="0">
                <a:latin typeface="Century Gothic" panose="020B0502020202020204" pitchFamily="34" charset="0"/>
              </a:rPr>
              <a:t>/day</a:t>
            </a:r>
            <a:endParaRPr lang="en-US" b="1" i="1" dirty="0">
              <a:latin typeface="Century Gothic" panose="020B0502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308076038"/>
              </p:ext>
            </p:extLst>
          </p:nvPr>
        </p:nvGraphicFramePr>
        <p:xfrm>
          <a:off x="0" y="5562600"/>
          <a:ext cx="4202430" cy="1295400"/>
        </p:xfrm>
        <a:graphic>
          <a:graphicData uri="http://schemas.openxmlformats.org/drawingml/2006/table">
            <a:tbl>
              <a:tblPr firstRow="1" firstCol="1" bandRow="1">
                <a:effectLst>
                  <a:outerShdw blurRad="152400" dist="317500" dir="5400000" sx="90000" sy="-19000" rotWithShape="0">
                    <a:prstClr val="black">
                      <a:alpha val="15000"/>
                    </a:prstClr>
                  </a:outerShdw>
                </a:effectLst>
                <a:tableStyleId>{18603FDC-E32A-4AB5-989C-0864C3EAD2B8}</a:tableStyleId>
              </a:tblPr>
              <a:tblGrid>
                <a:gridCol w="1619540"/>
                <a:gridCol w="2582890"/>
              </a:tblGrid>
              <a:tr h="259080">
                <a:tc gridSpan="2">
                  <a:txBody>
                    <a:bodyPr/>
                    <a:lstStyle/>
                    <a:p>
                      <a:pPr marL="0" marR="0" algn="ctr">
                        <a:lnSpc>
                          <a:spcPct val="115000"/>
                        </a:lnSpc>
                        <a:spcBef>
                          <a:spcPts val="0"/>
                        </a:spcBef>
                        <a:spcAft>
                          <a:spcPts val="0"/>
                        </a:spcAft>
                      </a:pPr>
                      <a:r>
                        <a:rPr lang="en-US" sz="1200" i="1" dirty="0">
                          <a:effectLst/>
                          <a:latin typeface="Century Gothic" panose="020B0502020202020204" pitchFamily="34" charset="0"/>
                        </a:rPr>
                        <a:t>Number of Lanes vs. Daily Traffic Volumes</a:t>
                      </a:r>
                      <a:endParaRPr lang="en-US" sz="1200" i="1" dirty="0">
                        <a:effectLst/>
                        <a:latin typeface="Century Gothic" panose="020B0502020202020204" pitchFamily="34" charset="0"/>
                        <a:ea typeface="Calibri"/>
                        <a:cs typeface="Times New Roman"/>
                      </a:endParaRPr>
                    </a:p>
                  </a:txBody>
                  <a:tcPr marL="68580" marR="68580" marT="0" marB="0" anchor="ctr"/>
                </a:tc>
                <a:tc hMerge="1">
                  <a:txBody>
                    <a:bodyPr/>
                    <a:lstStyle/>
                    <a:p>
                      <a:endParaRPr lang="en-US"/>
                    </a:p>
                  </a:txBody>
                  <a:tcPr/>
                </a:tc>
              </a:tr>
              <a:tr h="259080">
                <a:tc>
                  <a:txBody>
                    <a:bodyPr/>
                    <a:lstStyle/>
                    <a:p>
                      <a:pPr marL="0" marR="0" algn="ctr">
                        <a:lnSpc>
                          <a:spcPct val="115000"/>
                        </a:lnSpc>
                        <a:spcBef>
                          <a:spcPts val="0"/>
                        </a:spcBef>
                        <a:spcAft>
                          <a:spcPts val="0"/>
                        </a:spcAft>
                      </a:pPr>
                      <a:r>
                        <a:rPr lang="en-US" sz="1200" i="1" dirty="0">
                          <a:effectLst/>
                          <a:latin typeface="Century Gothic" panose="020B0502020202020204" pitchFamily="34" charset="0"/>
                        </a:rPr>
                        <a:t>Number of Lanes</a:t>
                      </a:r>
                      <a:endParaRPr lang="en-US" sz="1200" i="1" dirty="0">
                        <a:effectLst/>
                        <a:latin typeface="Century Gothic" panose="020B0502020202020204" pitchFamily="34" charset="0"/>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b="1" i="1" dirty="0" smtClean="0">
                          <a:effectLst/>
                          <a:latin typeface="Century Gothic" panose="020B0502020202020204" pitchFamily="34" charset="0"/>
                        </a:rPr>
                        <a:t>Roadway Daily Capacity</a:t>
                      </a:r>
                      <a:endParaRPr lang="en-US" sz="1200" b="1" i="1" dirty="0">
                        <a:effectLst/>
                        <a:latin typeface="Century Gothic" panose="020B0502020202020204" pitchFamily="34" charset="0"/>
                        <a:ea typeface="Calibri"/>
                        <a:cs typeface="Times New Roman"/>
                      </a:endParaRPr>
                    </a:p>
                  </a:txBody>
                  <a:tcPr marL="68580" marR="68580" marT="0" marB="0" anchor="ctr"/>
                </a:tc>
              </a:tr>
              <a:tr h="259080">
                <a:tc>
                  <a:txBody>
                    <a:bodyPr/>
                    <a:lstStyle/>
                    <a:p>
                      <a:pPr marL="0" marR="0" algn="ctr">
                        <a:lnSpc>
                          <a:spcPct val="115000"/>
                        </a:lnSpc>
                        <a:spcBef>
                          <a:spcPts val="0"/>
                        </a:spcBef>
                        <a:spcAft>
                          <a:spcPts val="0"/>
                        </a:spcAft>
                      </a:pPr>
                      <a:r>
                        <a:rPr lang="en-US" sz="1200" b="0" i="1" dirty="0" smtClean="0">
                          <a:effectLst/>
                          <a:latin typeface="Century Gothic" panose="020B0502020202020204" pitchFamily="34" charset="0"/>
                        </a:rPr>
                        <a:t>2 (w/left turn</a:t>
                      </a:r>
                      <a:r>
                        <a:rPr lang="en-US" sz="1200" b="0" i="1" baseline="0" dirty="0" smtClean="0">
                          <a:effectLst/>
                          <a:latin typeface="Century Gothic" panose="020B0502020202020204" pitchFamily="34" charset="0"/>
                        </a:rPr>
                        <a:t> lanes)</a:t>
                      </a:r>
                      <a:endParaRPr lang="en-US" sz="1200" b="0" i="1" dirty="0">
                        <a:effectLst/>
                        <a:latin typeface="Century Gothic" panose="020B0502020202020204" pitchFamily="34" charset="0"/>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i="1" dirty="0" smtClean="0">
                          <a:effectLst/>
                          <a:latin typeface="Century Gothic" panose="020B0502020202020204" pitchFamily="34" charset="0"/>
                        </a:rPr>
                        <a:t>14-16,000 vehicles</a:t>
                      </a:r>
                      <a:r>
                        <a:rPr lang="en-US" sz="1200" i="1" baseline="0" dirty="0" smtClean="0">
                          <a:effectLst/>
                          <a:latin typeface="Century Gothic" panose="020B0502020202020204" pitchFamily="34" charset="0"/>
                        </a:rPr>
                        <a:t> per day</a:t>
                      </a:r>
                      <a:endParaRPr lang="en-US" sz="1200" i="1" dirty="0">
                        <a:effectLst/>
                        <a:latin typeface="Century Gothic" panose="020B0502020202020204" pitchFamily="34" charset="0"/>
                        <a:ea typeface="Calibri"/>
                        <a:cs typeface="Times New Roman"/>
                      </a:endParaRPr>
                    </a:p>
                  </a:txBody>
                  <a:tcPr marL="68580" marR="68580" marT="0" marB="0" anchor="ctr"/>
                </a:tc>
              </a:tr>
              <a:tr h="259080">
                <a:tc>
                  <a:txBody>
                    <a:bodyPr/>
                    <a:lstStyle/>
                    <a:p>
                      <a:pPr marL="0" marR="0" algn="ctr">
                        <a:lnSpc>
                          <a:spcPct val="115000"/>
                        </a:lnSpc>
                        <a:spcBef>
                          <a:spcPts val="0"/>
                        </a:spcBef>
                        <a:spcAft>
                          <a:spcPts val="0"/>
                        </a:spcAft>
                      </a:pPr>
                      <a:r>
                        <a:rPr lang="en-US" sz="1200" b="0" i="1" dirty="0" smtClean="0">
                          <a:effectLst/>
                          <a:latin typeface="Century Gothic" panose="020B0502020202020204" pitchFamily="34" charset="0"/>
                        </a:rPr>
                        <a:t>4 (w/left turn</a:t>
                      </a:r>
                      <a:r>
                        <a:rPr lang="en-US" sz="1200" b="0" i="1" baseline="0" dirty="0" smtClean="0">
                          <a:effectLst/>
                          <a:latin typeface="Century Gothic" panose="020B0502020202020204" pitchFamily="34" charset="0"/>
                        </a:rPr>
                        <a:t> lanes)</a:t>
                      </a:r>
                      <a:endParaRPr lang="en-US" sz="1200" b="0" i="1" dirty="0">
                        <a:effectLst/>
                        <a:latin typeface="Century Gothic" panose="020B0502020202020204" pitchFamily="34" charset="0"/>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i="1" dirty="0" smtClean="0">
                          <a:effectLst/>
                          <a:latin typeface="Century Gothic" panose="020B0502020202020204" pitchFamily="34" charset="0"/>
                        </a:rPr>
                        <a:t>30-33,000 vehicles</a:t>
                      </a:r>
                      <a:r>
                        <a:rPr lang="en-US" sz="1200" i="1" baseline="0" dirty="0" smtClean="0">
                          <a:effectLst/>
                          <a:latin typeface="Century Gothic" panose="020B0502020202020204" pitchFamily="34" charset="0"/>
                        </a:rPr>
                        <a:t> per day</a:t>
                      </a:r>
                      <a:endParaRPr lang="en-US" sz="1200" i="1" dirty="0">
                        <a:effectLst/>
                        <a:latin typeface="Century Gothic" panose="020B0502020202020204" pitchFamily="34" charset="0"/>
                        <a:ea typeface="Calibri"/>
                        <a:cs typeface="Times New Roman"/>
                      </a:endParaRPr>
                    </a:p>
                  </a:txBody>
                  <a:tcPr marL="68580" marR="68580" marT="0" marB="0" anchor="ctr"/>
                </a:tc>
              </a:tr>
              <a:tr h="259080">
                <a:tc>
                  <a:txBody>
                    <a:bodyPr/>
                    <a:lstStyle/>
                    <a:p>
                      <a:pPr marL="0" marR="0" algn="ctr">
                        <a:lnSpc>
                          <a:spcPct val="115000"/>
                        </a:lnSpc>
                        <a:spcBef>
                          <a:spcPts val="0"/>
                        </a:spcBef>
                        <a:spcAft>
                          <a:spcPts val="0"/>
                        </a:spcAft>
                      </a:pPr>
                      <a:r>
                        <a:rPr lang="en-US" sz="1200" b="1" i="1" u="sng" dirty="0" smtClean="0">
                          <a:effectLst/>
                          <a:latin typeface="Century Gothic" panose="020B0502020202020204" pitchFamily="34" charset="0"/>
                        </a:rPr>
                        <a:t>6 (w/left turn</a:t>
                      </a:r>
                      <a:r>
                        <a:rPr lang="en-US" sz="1200" b="1" i="1" u="sng" baseline="0" dirty="0" smtClean="0">
                          <a:effectLst/>
                          <a:latin typeface="Century Gothic" panose="020B0502020202020204" pitchFamily="34" charset="0"/>
                        </a:rPr>
                        <a:t> lanes)</a:t>
                      </a:r>
                      <a:endParaRPr lang="en-US" sz="1200" b="1" i="1" u="sng" dirty="0">
                        <a:effectLst/>
                        <a:latin typeface="Century Gothic" panose="020B0502020202020204" pitchFamily="34" charset="0"/>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b="1" i="1" u="sng" dirty="0" smtClean="0">
                          <a:effectLst/>
                          <a:latin typeface="Century Gothic" panose="020B0502020202020204" pitchFamily="34" charset="0"/>
                        </a:rPr>
                        <a:t>40-44,000 vehicles per day</a:t>
                      </a:r>
                      <a:endParaRPr lang="en-US" sz="1200" b="1" i="1" u="sng" dirty="0">
                        <a:effectLst/>
                        <a:latin typeface="Century Gothic" panose="020B0502020202020204" pitchFamily="34" charset="0"/>
                        <a:ea typeface="Calibri"/>
                        <a:cs typeface="Times New Roman"/>
                      </a:endParaRPr>
                    </a:p>
                  </a:txBody>
                  <a:tcPr marL="68580" marR="68580" marT="0" marB="0" anchor="ctr"/>
                </a:tc>
              </a:tr>
            </a:tbl>
          </a:graphicData>
        </a:graphic>
      </p:graphicFrame>
    </p:spTree>
    <p:extLst>
      <p:ext uri="{BB962C8B-B14F-4D97-AF65-F5344CB8AC3E}">
        <p14:creationId xmlns:p14="http://schemas.microsoft.com/office/powerpoint/2010/main" val="351409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997" y="1295400"/>
            <a:ext cx="7037878" cy="4814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 name="Title 1"/>
          <p:cNvSpPr>
            <a:spLocks noGrp="1"/>
          </p:cNvSpPr>
          <p:nvPr>
            <p:ph type="title"/>
          </p:nvPr>
        </p:nvSpPr>
        <p:spPr>
          <a:xfrm>
            <a:off x="152400" y="497680"/>
            <a:ext cx="8229600" cy="609600"/>
          </a:xfrm>
        </p:spPr>
        <p:txBody>
          <a:bodyPr>
            <a:normAutofit fontScale="90000"/>
          </a:bodyPr>
          <a:lstStyle/>
          <a:p>
            <a:r>
              <a:rPr lang="en-US" b="1" dirty="0" smtClean="0">
                <a:latin typeface="Century Gothic" panose="020B0502020202020204" pitchFamily="34" charset="0"/>
              </a:rPr>
              <a:t>Clear Lake Signal System</a:t>
            </a:r>
            <a:endParaRPr lang="en-US" b="1" dirty="0">
              <a:latin typeface="Century Gothic" panose="020B0502020202020204" pitchFamily="34" charset="0"/>
            </a:endParaRPr>
          </a:p>
        </p:txBody>
      </p:sp>
      <p:pic>
        <p:nvPicPr>
          <p:cNvPr id="1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29500" y="564355"/>
            <a:ext cx="647700" cy="6715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77200" y="576262"/>
            <a:ext cx="838200" cy="638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Oval 14"/>
          <p:cNvSpPr/>
          <p:nvPr/>
        </p:nvSpPr>
        <p:spPr>
          <a:xfrm>
            <a:off x="3514725" y="1295400"/>
            <a:ext cx="381000" cy="38773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Line Callout 2 15"/>
          <p:cNvSpPr/>
          <p:nvPr/>
        </p:nvSpPr>
        <p:spPr>
          <a:xfrm>
            <a:off x="4495800" y="1714998"/>
            <a:ext cx="3032616" cy="430701"/>
          </a:xfrm>
          <a:prstGeom prst="borderCallout2">
            <a:avLst>
              <a:gd name="adj1" fmla="val 47252"/>
              <a:gd name="adj2" fmla="val -2407"/>
              <a:gd name="adj3" fmla="val 47252"/>
              <a:gd name="adj4" fmla="val -11235"/>
              <a:gd name="adj5" fmla="val -3578"/>
              <a:gd name="adj6" fmla="val -21482"/>
            </a:avLst>
          </a:prstGeom>
          <a:ln w="19050">
            <a:headEnd type="none" w="med" len="med"/>
            <a:tailEnd type="triangle" w="med" len="med"/>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smtClean="0">
                <a:latin typeface="Century Gothic" panose="020B0502020202020204" pitchFamily="34" charset="0"/>
              </a:rPr>
              <a:t>Intersection Upgrades:</a:t>
            </a:r>
          </a:p>
          <a:p>
            <a:pPr algn="ctr"/>
            <a:r>
              <a:rPr lang="en-US" sz="1400" b="1" dirty="0" smtClean="0">
                <a:latin typeface="Century Gothic" panose="020B0502020202020204" pitchFamily="34" charset="0"/>
              </a:rPr>
              <a:t>Clear Lake City @ Space Center</a:t>
            </a:r>
            <a:endParaRPr lang="en-US" sz="1400" b="1" dirty="0">
              <a:latin typeface="Century Gothic" panose="020B0502020202020204" pitchFamily="34" charset="0"/>
            </a:endParaRPr>
          </a:p>
        </p:txBody>
      </p:sp>
      <p:sp>
        <p:nvSpPr>
          <p:cNvPr id="17" name="Title 1"/>
          <p:cNvSpPr txBox="1">
            <a:spLocks/>
          </p:cNvSpPr>
          <p:nvPr/>
        </p:nvSpPr>
        <p:spPr>
          <a:xfrm>
            <a:off x="91767" y="6278035"/>
            <a:ext cx="8839200" cy="419100"/>
          </a:xfrm>
          <a:prstGeom prst="rect">
            <a:avLst/>
          </a:prstGeom>
        </p:spPr>
        <p:txBody>
          <a:bodyPr vert="horz" anchor="ctr">
            <a:no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algn="ctr"/>
            <a:r>
              <a:rPr lang="en-US" sz="1700" b="1" dirty="0" smtClean="0">
                <a:solidFill>
                  <a:schemeClr val="accent2">
                    <a:lumMod val="75000"/>
                  </a:schemeClr>
                </a:solidFill>
                <a:latin typeface="Century Gothic" panose="020B0502020202020204" pitchFamily="34" charset="0"/>
              </a:rPr>
              <a:t>Intersection Upgrades at Clear Lake City @ Space Center.  </a:t>
            </a:r>
          </a:p>
          <a:p>
            <a:pPr algn="ctr"/>
            <a:r>
              <a:rPr lang="en-US" sz="1700" b="1" dirty="0" smtClean="0">
                <a:solidFill>
                  <a:schemeClr val="accent2">
                    <a:lumMod val="75000"/>
                  </a:schemeClr>
                </a:solidFill>
                <a:latin typeface="Century Gothic" panose="020B0502020202020204" pitchFamily="34" charset="0"/>
              </a:rPr>
              <a:t>Completed March 2016</a:t>
            </a:r>
            <a:endParaRPr lang="en-US" sz="1700" b="1" dirty="0">
              <a:solidFill>
                <a:schemeClr val="accent2">
                  <a:lumMod val="75000"/>
                </a:schemeClr>
              </a:solidFill>
              <a:latin typeface="Century Gothic" panose="020B0502020202020204" pitchFamily="34" charset="0"/>
            </a:endParaRPr>
          </a:p>
        </p:txBody>
      </p:sp>
    </p:spTree>
    <p:extLst>
      <p:ext uri="{BB962C8B-B14F-4D97-AF65-F5344CB8AC3E}">
        <p14:creationId xmlns:p14="http://schemas.microsoft.com/office/powerpoint/2010/main" val="10016794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4728" y="1342202"/>
            <a:ext cx="6881813" cy="49711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 name="Title 1"/>
          <p:cNvSpPr>
            <a:spLocks noGrp="1"/>
          </p:cNvSpPr>
          <p:nvPr>
            <p:ph type="title"/>
          </p:nvPr>
        </p:nvSpPr>
        <p:spPr>
          <a:xfrm>
            <a:off x="152400" y="497680"/>
            <a:ext cx="8229600" cy="609600"/>
          </a:xfrm>
        </p:spPr>
        <p:txBody>
          <a:bodyPr>
            <a:normAutofit fontScale="90000"/>
          </a:bodyPr>
          <a:lstStyle/>
          <a:p>
            <a:r>
              <a:rPr lang="en-US" b="1" dirty="0" smtClean="0">
                <a:latin typeface="Century Gothic" panose="020B0502020202020204" pitchFamily="34" charset="0"/>
              </a:rPr>
              <a:t>Clear Lake Signal System</a:t>
            </a:r>
            <a:endParaRPr lang="en-US" b="1" dirty="0">
              <a:latin typeface="Century Gothic" panose="020B0502020202020204" pitchFamily="34" charset="0"/>
            </a:endParaRPr>
          </a:p>
        </p:txBody>
      </p:sp>
      <p:pic>
        <p:nvPicPr>
          <p:cNvPr id="1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29500" y="564355"/>
            <a:ext cx="647700" cy="6715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77200" y="576262"/>
            <a:ext cx="838200" cy="638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Oval 14"/>
          <p:cNvSpPr/>
          <p:nvPr/>
        </p:nvSpPr>
        <p:spPr>
          <a:xfrm>
            <a:off x="4325634" y="1956565"/>
            <a:ext cx="381000" cy="38773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Line Callout 2 15"/>
          <p:cNvSpPr/>
          <p:nvPr/>
        </p:nvSpPr>
        <p:spPr>
          <a:xfrm>
            <a:off x="5257800" y="2344295"/>
            <a:ext cx="2743200" cy="430701"/>
          </a:xfrm>
          <a:prstGeom prst="borderCallout2">
            <a:avLst>
              <a:gd name="adj1" fmla="val 47252"/>
              <a:gd name="adj2" fmla="val -2407"/>
              <a:gd name="adj3" fmla="val 47252"/>
              <a:gd name="adj4" fmla="val -11235"/>
              <a:gd name="adj5" fmla="val -3578"/>
              <a:gd name="adj6" fmla="val -21482"/>
            </a:avLst>
          </a:prstGeom>
          <a:ln w="19050">
            <a:headEnd type="none" w="med" len="med"/>
            <a:tailEnd type="triangle" w="med" len="med"/>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smtClean="0">
                <a:latin typeface="Century Gothic" panose="020B0502020202020204" pitchFamily="34" charset="0"/>
              </a:rPr>
              <a:t>New Traffic Signal: </a:t>
            </a:r>
          </a:p>
          <a:p>
            <a:pPr algn="ctr"/>
            <a:r>
              <a:rPr lang="en-US" sz="1400" b="1" dirty="0" smtClean="0">
                <a:latin typeface="Century Gothic" panose="020B0502020202020204" pitchFamily="34" charset="0"/>
              </a:rPr>
              <a:t>Clear Lake City @ El Dorado</a:t>
            </a:r>
            <a:endParaRPr lang="en-US" sz="1400" b="1" dirty="0">
              <a:latin typeface="Century Gothic" panose="020B0502020202020204" pitchFamily="34" charset="0"/>
            </a:endParaRPr>
          </a:p>
        </p:txBody>
      </p:sp>
      <p:sp>
        <p:nvSpPr>
          <p:cNvPr id="17" name="Title 1"/>
          <p:cNvSpPr txBox="1">
            <a:spLocks/>
          </p:cNvSpPr>
          <p:nvPr/>
        </p:nvSpPr>
        <p:spPr>
          <a:xfrm>
            <a:off x="72717" y="6342975"/>
            <a:ext cx="8839200" cy="419100"/>
          </a:xfrm>
          <a:prstGeom prst="rect">
            <a:avLst/>
          </a:prstGeom>
        </p:spPr>
        <p:txBody>
          <a:bodyPr vert="horz" anchor="ctr">
            <a:no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algn="ctr"/>
            <a:r>
              <a:rPr lang="en-US" sz="1700" b="1" dirty="0" smtClean="0">
                <a:solidFill>
                  <a:schemeClr val="accent2">
                    <a:lumMod val="75000"/>
                  </a:schemeClr>
                </a:solidFill>
                <a:latin typeface="Century Gothic" panose="020B0502020202020204" pitchFamily="34" charset="0"/>
              </a:rPr>
              <a:t>Installed and activated February 2016. Operation monitored.</a:t>
            </a:r>
            <a:endParaRPr lang="en-US" sz="1700" b="1" dirty="0">
              <a:solidFill>
                <a:schemeClr val="accent2">
                  <a:lumMod val="75000"/>
                </a:schemeClr>
              </a:solidFill>
              <a:latin typeface="Century Gothic" panose="020B0502020202020204" pitchFamily="34" charset="0"/>
            </a:endParaRPr>
          </a:p>
        </p:txBody>
      </p:sp>
      <p:pic>
        <p:nvPicPr>
          <p:cNvPr id="12" name="Picture 4" descr="C:\Users\E123826.HOUTX\AppData\Local\Microsoft\Windows\Temporary Internet Files\Content.IE5\2DNISBEC\traffic-light-dan-gerhar-01[1].png"/>
          <p:cNvPicPr>
            <a:picLocks noChangeAspect="1" noChangeArrowheads="1"/>
          </p:cNvPicPr>
          <p:nvPr/>
        </p:nvPicPr>
        <p:blipFill>
          <a:blip r:embed="rId6" cstate="print">
            <a:extLst>
              <a:ext uri="{BEBA8EAE-BF5A-486C-A8C5-ECC9F3942E4B}">
                <a14:imgProps xmlns:a14="http://schemas.microsoft.com/office/drawing/2010/main">
                  <a14:imgLayer r:embed="rId7">
                    <a14:imgEffect>
                      <a14:colorTemperature colorTemp="6300"/>
                    </a14:imgEffect>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4438295" y="2058990"/>
            <a:ext cx="155677" cy="182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85636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997" y="1295400"/>
            <a:ext cx="7037878" cy="4814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 name="Title 1"/>
          <p:cNvSpPr>
            <a:spLocks noGrp="1"/>
          </p:cNvSpPr>
          <p:nvPr>
            <p:ph type="title"/>
          </p:nvPr>
        </p:nvSpPr>
        <p:spPr>
          <a:xfrm>
            <a:off x="152400" y="497680"/>
            <a:ext cx="8229600" cy="609600"/>
          </a:xfrm>
        </p:spPr>
        <p:txBody>
          <a:bodyPr>
            <a:normAutofit fontScale="90000"/>
          </a:bodyPr>
          <a:lstStyle/>
          <a:p>
            <a:r>
              <a:rPr lang="en-US" b="1" dirty="0" smtClean="0">
                <a:latin typeface="Century Gothic" panose="020B0502020202020204" pitchFamily="34" charset="0"/>
              </a:rPr>
              <a:t>Clear Lake Signal System</a:t>
            </a:r>
            <a:endParaRPr lang="en-US" b="1" dirty="0">
              <a:latin typeface="Century Gothic" panose="020B0502020202020204" pitchFamily="34" charset="0"/>
            </a:endParaRPr>
          </a:p>
        </p:txBody>
      </p:sp>
      <p:pic>
        <p:nvPicPr>
          <p:cNvPr id="1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29500" y="564355"/>
            <a:ext cx="647700" cy="6715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77200" y="576262"/>
            <a:ext cx="838200" cy="638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Oval 14"/>
          <p:cNvSpPr/>
          <p:nvPr/>
        </p:nvSpPr>
        <p:spPr>
          <a:xfrm>
            <a:off x="6172200" y="2971800"/>
            <a:ext cx="381000" cy="38773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Line Callout 2 15"/>
          <p:cNvSpPr/>
          <p:nvPr/>
        </p:nvSpPr>
        <p:spPr>
          <a:xfrm>
            <a:off x="1371600" y="3657599"/>
            <a:ext cx="4151067" cy="430701"/>
          </a:xfrm>
          <a:prstGeom prst="borderCallout2">
            <a:avLst>
              <a:gd name="adj1" fmla="val 49464"/>
              <a:gd name="adj2" fmla="val 100299"/>
              <a:gd name="adj3" fmla="val 49464"/>
              <a:gd name="adj4" fmla="val 108117"/>
              <a:gd name="adj5" fmla="val -67712"/>
              <a:gd name="adj6" fmla="val 115773"/>
            </a:avLst>
          </a:prstGeom>
          <a:ln w="19050">
            <a:headEnd type="none" w="med" len="med"/>
            <a:tailEnd type="triangle" w="med" len="med"/>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smtClean="0">
                <a:latin typeface="Century Gothic" panose="020B0502020202020204" pitchFamily="34" charset="0"/>
              </a:rPr>
              <a:t>Pedestrian Crossing Enhancements: Additional Signage at Bay Area @ Moonrock</a:t>
            </a:r>
            <a:endParaRPr lang="en-US" sz="1400" b="1" dirty="0">
              <a:latin typeface="Century Gothic" panose="020B0502020202020204" pitchFamily="34" charset="0"/>
            </a:endParaRPr>
          </a:p>
        </p:txBody>
      </p:sp>
      <p:sp>
        <p:nvSpPr>
          <p:cNvPr id="17" name="Title 1"/>
          <p:cNvSpPr txBox="1">
            <a:spLocks/>
          </p:cNvSpPr>
          <p:nvPr/>
        </p:nvSpPr>
        <p:spPr>
          <a:xfrm>
            <a:off x="91767" y="6278035"/>
            <a:ext cx="8839200" cy="419100"/>
          </a:xfrm>
          <a:prstGeom prst="rect">
            <a:avLst/>
          </a:prstGeom>
        </p:spPr>
        <p:txBody>
          <a:bodyPr vert="horz" anchor="ctr">
            <a:no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algn="ctr"/>
            <a:r>
              <a:rPr lang="en-US" sz="1700" b="1" dirty="0" smtClean="0">
                <a:solidFill>
                  <a:schemeClr val="accent2">
                    <a:lumMod val="75000"/>
                  </a:schemeClr>
                </a:solidFill>
                <a:latin typeface="Century Gothic" panose="020B0502020202020204" pitchFamily="34" charset="0"/>
              </a:rPr>
              <a:t>.</a:t>
            </a:r>
            <a:endParaRPr lang="en-US" sz="1700" b="1" dirty="0">
              <a:solidFill>
                <a:schemeClr val="accent2">
                  <a:lumMod val="75000"/>
                </a:schemeClr>
              </a:solidFill>
              <a:latin typeface="Century Gothic" panose="020B0502020202020204" pitchFamily="34" charset="0"/>
            </a:endParaRPr>
          </a:p>
        </p:txBody>
      </p:sp>
    </p:spTree>
    <p:extLst>
      <p:ext uri="{BB962C8B-B14F-4D97-AF65-F5344CB8AC3E}">
        <p14:creationId xmlns:p14="http://schemas.microsoft.com/office/powerpoint/2010/main" val="7817343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1184815"/>
            <a:ext cx="4298950" cy="24727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3774588"/>
            <a:ext cx="4807935" cy="2778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152400" y="497680"/>
            <a:ext cx="8229600" cy="609600"/>
          </a:xfrm>
        </p:spPr>
        <p:txBody>
          <a:bodyPr>
            <a:normAutofit fontScale="90000"/>
          </a:bodyPr>
          <a:lstStyle/>
          <a:p>
            <a:r>
              <a:rPr lang="en-US" b="1" dirty="0" smtClean="0">
                <a:latin typeface="Century Gothic" panose="020B0502020202020204" pitchFamily="34" charset="0"/>
              </a:rPr>
              <a:t>Clear Lake Signal System</a:t>
            </a:r>
            <a:endParaRPr lang="en-US" b="1" dirty="0">
              <a:latin typeface="Century Gothic" panose="020B0502020202020204" pitchFamily="34" charset="0"/>
            </a:endParaRPr>
          </a:p>
        </p:txBody>
      </p:sp>
      <p:pic>
        <p:nvPicPr>
          <p:cNvPr id="1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29500" y="564355"/>
            <a:ext cx="647700" cy="6715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77200" y="576262"/>
            <a:ext cx="838200" cy="638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Oval 14"/>
          <p:cNvSpPr/>
          <p:nvPr/>
        </p:nvSpPr>
        <p:spPr>
          <a:xfrm>
            <a:off x="2743200" y="4191000"/>
            <a:ext cx="381000" cy="38773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Line Callout 2 15"/>
          <p:cNvSpPr/>
          <p:nvPr/>
        </p:nvSpPr>
        <p:spPr>
          <a:xfrm>
            <a:off x="6019800" y="2979418"/>
            <a:ext cx="2348020" cy="754382"/>
          </a:xfrm>
          <a:prstGeom prst="borderCallout2">
            <a:avLst>
              <a:gd name="adj1" fmla="val 50714"/>
              <a:gd name="adj2" fmla="val 345"/>
              <a:gd name="adj3" fmla="val 51964"/>
              <a:gd name="adj4" fmla="val -16827"/>
              <a:gd name="adj5" fmla="val 176985"/>
              <a:gd name="adj6" fmla="val -122756"/>
            </a:avLst>
          </a:prstGeom>
          <a:ln w="19050">
            <a:headEnd type="none" w="med" len="med"/>
            <a:tailEnd type="triangle" w="med" len="med"/>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smtClean="0">
                <a:latin typeface="Century Gothic" panose="020B0502020202020204" pitchFamily="34" charset="0"/>
              </a:rPr>
              <a:t>‘Pedestrian Crossing’ sign</a:t>
            </a:r>
            <a:endParaRPr lang="en-US" sz="1400" b="1" dirty="0">
              <a:latin typeface="Century Gothic" panose="020B0502020202020204" pitchFamily="34" charset="0"/>
            </a:endParaRPr>
          </a:p>
        </p:txBody>
      </p:sp>
      <p:sp>
        <p:nvSpPr>
          <p:cNvPr id="17" name="Title 1"/>
          <p:cNvSpPr txBox="1">
            <a:spLocks/>
          </p:cNvSpPr>
          <p:nvPr/>
        </p:nvSpPr>
        <p:spPr>
          <a:xfrm>
            <a:off x="91767" y="6278035"/>
            <a:ext cx="8839200" cy="419100"/>
          </a:xfrm>
          <a:prstGeom prst="rect">
            <a:avLst/>
          </a:prstGeom>
        </p:spPr>
        <p:txBody>
          <a:bodyPr vert="horz" anchor="ctr">
            <a:no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algn="ctr"/>
            <a:r>
              <a:rPr lang="en-US" sz="1700" b="1" dirty="0" smtClean="0">
                <a:solidFill>
                  <a:schemeClr val="accent2">
                    <a:lumMod val="75000"/>
                  </a:schemeClr>
                </a:solidFill>
                <a:latin typeface="Century Gothic" panose="020B0502020202020204" pitchFamily="34" charset="0"/>
              </a:rPr>
              <a:t>.</a:t>
            </a:r>
            <a:endParaRPr lang="en-US" sz="1700" b="1" dirty="0">
              <a:solidFill>
                <a:schemeClr val="accent2">
                  <a:lumMod val="75000"/>
                </a:schemeClr>
              </a:solidFill>
              <a:latin typeface="Century Gothic" panose="020B0502020202020204" pitchFamily="34" charset="0"/>
            </a:endParaRPr>
          </a:p>
        </p:txBody>
      </p:sp>
      <p:sp>
        <p:nvSpPr>
          <p:cNvPr id="12" name="Oval 11"/>
          <p:cNvSpPr/>
          <p:nvPr/>
        </p:nvSpPr>
        <p:spPr>
          <a:xfrm>
            <a:off x="4343400" y="4946270"/>
            <a:ext cx="381000" cy="38773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Line Callout 2 12"/>
          <p:cNvSpPr/>
          <p:nvPr/>
        </p:nvSpPr>
        <p:spPr>
          <a:xfrm>
            <a:off x="6019800" y="4114800"/>
            <a:ext cx="2348020" cy="754382"/>
          </a:xfrm>
          <a:prstGeom prst="borderCallout2">
            <a:avLst>
              <a:gd name="adj1" fmla="val 50714"/>
              <a:gd name="adj2" fmla="val 345"/>
              <a:gd name="adj3" fmla="val 51964"/>
              <a:gd name="adj4" fmla="val -16827"/>
              <a:gd name="adj5" fmla="val 121430"/>
              <a:gd name="adj6" fmla="val -56228"/>
            </a:avLst>
          </a:prstGeom>
          <a:ln w="19050">
            <a:headEnd type="none" w="med" len="med"/>
            <a:tailEnd type="triangle" w="med" len="med"/>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smtClean="0">
                <a:latin typeface="Century Gothic" panose="020B0502020202020204" pitchFamily="34" charset="0"/>
              </a:rPr>
              <a:t>‘STOP Here On RED’ sign</a:t>
            </a:r>
            <a:endParaRPr lang="en-US" sz="1400" b="1" dirty="0">
              <a:latin typeface="Century Gothic" panose="020B0502020202020204" pitchFamily="34" charset="0"/>
            </a:endParaRPr>
          </a:p>
        </p:txBody>
      </p:sp>
      <p:pic>
        <p:nvPicPr>
          <p:cNvPr id="1029" name="Picture 5" descr="http://www.trafficsign.us/650/reg/r10-6a.gi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77000" y="4946270"/>
            <a:ext cx="1320914" cy="1858428"/>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Image result for pedestrian crossing sig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17560" y="1944957"/>
            <a:ext cx="952500"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17414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97680"/>
            <a:ext cx="8229600" cy="609600"/>
          </a:xfrm>
        </p:spPr>
        <p:txBody>
          <a:bodyPr>
            <a:normAutofit fontScale="90000"/>
          </a:bodyPr>
          <a:lstStyle/>
          <a:p>
            <a:r>
              <a:rPr lang="en-US" b="1" dirty="0" smtClean="0">
                <a:latin typeface="Century Gothic" panose="020B0502020202020204" pitchFamily="34" charset="0"/>
              </a:rPr>
              <a:t>Clear Lake Signal System</a:t>
            </a:r>
            <a:endParaRPr lang="en-US" b="1" dirty="0">
              <a:latin typeface="Century Gothic" panose="020B0502020202020204" pitchFamily="34" charset="0"/>
            </a:endParaRPr>
          </a:p>
        </p:txBody>
      </p:sp>
      <p:pic>
        <p:nvPicPr>
          <p:cNvPr id="1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9500" y="564355"/>
            <a:ext cx="647700" cy="6715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77200" y="576262"/>
            <a:ext cx="838200" cy="638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01750" y="2209800"/>
            <a:ext cx="6127750" cy="3619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itle 1"/>
          <p:cNvSpPr txBox="1">
            <a:spLocks/>
          </p:cNvSpPr>
          <p:nvPr/>
        </p:nvSpPr>
        <p:spPr>
          <a:xfrm>
            <a:off x="91766" y="6278035"/>
            <a:ext cx="9052233" cy="419100"/>
          </a:xfrm>
          <a:prstGeom prst="rect">
            <a:avLst/>
          </a:prstGeom>
        </p:spPr>
        <p:txBody>
          <a:bodyPr vert="horz" anchor="ctr">
            <a:no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algn="ctr"/>
            <a:r>
              <a:rPr lang="en-US" sz="1700" b="1" dirty="0" smtClean="0">
                <a:solidFill>
                  <a:schemeClr val="accent2">
                    <a:lumMod val="75000"/>
                  </a:schemeClr>
                </a:solidFill>
                <a:latin typeface="Century Gothic" panose="020B0502020202020204" pitchFamily="34" charset="0"/>
              </a:rPr>
              <a:t>Gemini </a:t>
            </a:r>
            <a:r>
              <a:rPr lang="en-US" sz="1700" b="1" dirty="0" smtClean="0">
                <a:solidFill>
                  <a:schemeClr val="accent2">
                    <a:lumMod val="75000"/>
                  </a:schemeClr>
                </a:solidFill>
                <a:latin typeface="Century Gothic" panose="020B0502020202020204" pitchFamily="34" charset="0"/>
              </a:rPr>
              <a:t>@ Space Center. </a:t>
            </a:r>
          </a:p>
          <a:p>
            <a:pPr algn="ctr"/>
            <a:r>
              <a:rPr lang="en-US" sz="1700" b="1" dirty="0" smtClean="0">
                <a:solidFill>
                  <a:schemeClr val="accent2">
                    <a:lumMod val="75000"/>
                  </a:schemeClr>
                </a:solidFill>
                <a:latin typeface="Century Gothic" panose="020B0502020202020204" pitchFamily="34" charset="0"/>
              </a:rPr>
              <a:t>Heavy U-turns </a:t>
            </a:r>
            <a:r>
              <a:rPr lang="en-US" sz="1700" b="1" dirty="0" smtClean="0">
                <a:solidFill>
                  <a:schemeClr val="accent2">
                    <a:lumMod val="75000"/>
                  </a:schemeClr>
                </a:solidFill>
                <a:latin typeface="Century Gothic" panose="020B0502020202020204" pitchFamily="34" charset="0"/>
              </a:rPr>
              <a:t>on Space Center </a:t>
            </a:r>
            <a:r>
              <a:rPr lang="en-US" sz="1700" b="1" dirty="0" smtClean="0">
                <a:solidFill>
                  <a:schemeClr val="accent2">
                    <a:lumMod val="75000"/>
                  </a:schemeClr>
                </a:solidFill>
                <a:latin typeface="Century Gothic" panose="020B0502020202020204" pitchFamily="34" charset="0"/>
              </a:rPr>
              <a:t>and Illegal Left-Turn Movement</a:t>
            </a:r>
            <a:endParaRPr lang="en-US" sz="1700" b="1" dirty="0">
              <a:solidFill>
                <a:schemeClr val="accent2">
                  <a:lumMod val="75000"/>
                </a:schemeClr>
              </a:solidFill>
              <a:latin typeface="Century Gothic" panose="020B0502020202020204" pitchFamily="34" charset="0"/>
            </a:endParaRPr>
          </a:p>
        </p:txBody>
      </p:sp>
    </p:spTree>
    <p:extLst>
      <p:ext uri="{BB962C8B-B14F-4D97-AF65-F5344CB8AC3E}">
        <p14:creationId xmlns:p14="http://schemas.microsoft.com/office/powerpoint/2010/main" val="28309921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97680"/>
            <a:ext cx="8229600" cy="609600"/>
          </a:xfrm>
        </p:spPr>
        <p:txBody>
          <a:bodyPr>
            <a:normAutofit fontScale="90000"/>
          </a:bodyPr>
          <a:lstStyle/>
          <a:p>
            <a:r>
              <a:rPr lang="en-US" b="1" dirty="0" smtClean="0">
                <a:latin typeface="Century Gothic" panose="020B0502020202020204" pitchFamily="34" charset="0"/>
              </a:rPr>
              <a:t>Clear Lake Signal System</a:t>
            </a:r>
            <a:endParaRPr lang="en-US" b="1" dirty="0">
              <a:latin typeface="Century Gothic" panose="020B0502020202020204" pitchFamily="34" charset="0"/>
            </a:endParaRPr>
          </a:p>
        </p:txBody>
      </p:sp>
      <p:pic>
        <p:nvPicPr>
          <p:cNvPr id="1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9500" y="564355"/>
            <a:ext cx="647700" cy="6715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77200" y="576262"/>
            <a:ext cx="838200" cy="638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itle 1"/>
          <p:cNvSpPr txBox="1">
            <a:spLocks/>
          </p:cNvSpPr>
          <p:nvPr/>
        </p:nvSpPr>
        <p:spPr>
          <a:xfrm>
            <a:off x="91766" y="6278035"/>
            <a:ext cx="9052233" cy="419100"/>
          </a:xfrm>
          <a:prstGeom prst="rect">
            <a:avLst/>
          </a:prstGeom>
        </p:spPr>
        <p:txBody>
          <a:bodyPr vert="horz" anchor="ctr">
            <a:no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algn="ctr"/>
            <a:r>
              <a:rPr lang="en-US" sz="1700" b="1" dirty="0" smtClean="0">
                <a:solidFill>
                  <a:schemeClr val="accent2">
                    <a:lumMod val="75000"/>
                  </a:schemeClr>
                </a:solidFill>
                <a:latin typeface="Century Gothic" panose="020B0502020202020204" pitchFamily="34" charset="0"/>
              </a:rPr>
              <a:t>Geometric improvements at Gemini @ Space Center. </a:t>
            </a:r>
          </a:p>
          <a:p>
            <a:pPr algn="ctr"/>
            <a:r>
              <a:rPr lang="en-US" sz="1700" b="1" dirty="0" smtClean="0">
                <a:solidFill>
                  <a:schemeClr val="accent2">
                    <a:lumMod val="75000"/>
                  </a:schemeClr>
                </a:solidFill>
                <a:latin typeface="Century Gothic" panose="020B0502020202020204" pitchFamily="34" charset="0"/>
              </a:rPr>
              <a:t>Addressed U-turns on Space Center </a:t>
            </a:r>
            <a:r>
              <a:rPr lang="en-US" sz="1300" b="1" dirty="0" smtClean="0">
                <a:solidFill>
                  <a:schemeClr val="accent2">
                    <a:lumMod val="75000"/>
                  </a:schemeClr>
                </a:solidFill>
                <a:latin typeface="Century Gothic" panose="020B0502020202020204" pitchFamily="34" charset="0"/>
              </a:rPr>
              <a:t>(impact at Bay Area) </a:t>
            </a:r>
            <a:r>
              <a:rPr lang="en-US" sz="1700" b="1" dirty="0" smtClean="0">
                <a:solidFill>
                  <a:schemeClr val="accent2">
                    <a:lumMod val="75000"/>
                  </a:schemeClr>
                </a:solidFill>
                <a:latin typeface="Century Gothic" panose="020B0502020202020204" pitchFamily="34" charset="0"/>
              </a:rPr>
              <a:t>and channelized Gemini traffic.</a:t>
            </a:r>
            <a:endParaRPr lang="en-US" sz="1700" b="1" dirty="0">
              <a:solidFill>
                <a:schemeClr val="accent2">
                  <a:lumMod val="75000"/>
                </a:schemeClr>
              </a:solidFill>
              <a:latin typeface="Century Gothic" panose="020B0502020202020204" pitchFamily="34" charset="0"/>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1411419"/>
            <a:ext cx="6934200" cy="4819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354700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4960</TotalTime>
  <Words>922</Words>
  <Application>Microsoft Office PowerPoint</Application>
  <PresentationFormat>On-screen Show (4:3)</PresentationFormat>
  <Paragraphs>99</Paragraphs>
  <Slides>14</Slides>
  <Notes>12</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Urban</vt:lpstr>
      <vt:lpstr>Clear Lake</vt:lpstr>
      <vt:lpstr>Outline</vt:lpstr>
      <vt:lpstr>Clear Lake Signal System</vt:lpstr>
      <vt:lpstr>Clear Lake Signal System</vt:lpstr>
      <vt:lpstr>Clear Lake Signal System</vt:lpstr>
      <vt:lpstr>Clear Lake Signal System</vt:lpstr>
      <vt:lpstr>Clear Lake Signal System</vt:lpstr>
      <vt:lpstr>Clear Lake Signal System</vt:lpstr>
      <vt:lpstr>Clear Lake Signal System</vt:lpstr>
      <vt:lpstr>Clear Lake Signal System</vt:lpstr>
      <vt:lpstr>Clear Lake Signal System</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Kingwood</dc:title>
  <dc:creator>Clark, Johana - PWE</dc:creator>
  <cp:lastModifiedBy>Nguyen, Khang M. - PWE</cp:lastModifiedBy>
  <cp:revision>47</cp:revision>
  <dcterms:created xsi:type="dcterms:W3CDTF">2016-10-04T20:18:04Z</dcterms:created>
  <dcterms:modified xsi:type="dcterms:W3CDTF">2016-10-12T16:42:35Z</dcterms:modified>
</cp:coreProperties>
</file>