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0" r:id="rId5"/>
    <p:sldId id="259" r:id="rId6"/>
    <p:sldId id="266" r:id="rId7"/>
    <p:sldId id="273" r:id="rId8"/>
    <p:sldId id="267" r:id="rId9"/>
    <p:sldId id="265" r:id="rId10"/>
    <p:sldId id="264" r:id="rId11"/>
    <p:sldId id="263" r:id="rId12"/>
    <p:sldId id="270" r:id="rId13"/>
    <p:sldId id="272" r:id="rId14"/>
    <p:sldId id="268" r:id="rId15"/>
    <p:sldId id="262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631B44-EF40-483E-98AC-47A19F4B4FAA}">
          <p14:sldIdLst>
            <p14:sldId id="256"/>
            <p14:sldId id="257"/>
            <p14:sldId id="258"/>
            <p14:sldId id="260"/>
            <p14:sldId id="259"/>
            <p14:sldId id="266"/>
            <p14:sldId id="273"/>
            <p14:sldId id="267"/>
            <p14:sldId id="265"/>
            <p14:sldId id="264"/>
            <p14:sldId id="263"/>
            <p14:sldId id="270"/>
            <p14:sldId id="272"/>
            <p14:sldId id="268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9A4A47-10A8-4538-A9CE-9521B413F4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6F5CF7-72F0-43CF-BAC3-D4E5063315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54FA13-7935-4840-83BB-3CF271E7F1E2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197EF-503B-4CB7-B723-5B8F7DA5A8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03BF6-D2D6-4ADE-B139-91775D7B08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6F593D-4A15-4D68-A143-E089FEE3A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20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2BAFB8-77C9-49F8-8CFC-1C9B63476B10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60E170A-09B6-4ACC-B932-E7E4B1F5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6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Hien to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D8385-186B-4606-8963-60460DE1226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02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231710" y="147573"/>
            <a:ext cx="11728581" cy="65628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" t="4205" b="70476"/>
          <a:stretch/>
        </p:blipFill>
        <p:spPr>
          <a:xfrm>
            <a:off x="347929" y="298983"/>
            <a:ext cx="3269245" cy="66942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929" y="3844078"/>
            <a:ext cx="7480840" cy="41987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47929" y="3149082"/>
            <a:ext cx="7480840" cy="559836"/>
          </a:xfrm>
        </p:spPr>
        <p:txBody>
          <a:bodyPr/>
          <a:lstStyle>
            <a:lvl1pPr>
              <a:defRPr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470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547" y="1502229"/>
            <a:ext cx="11327363" cy="4674734"/>
          </a:xfrm>
        </p:spPr>
        <p:txBody>
          <a:bodyPr/>
          <a:lstStyle>
            <a:lvl1pPr marL="168275" indent="-168275"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7046CB10-3358-4F29-B4B7-C5F8D0A36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10547" y="0"/>
            <a:ext cx="1127797" cy="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1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31710" y="147573"/>
            <a:ext cx="11728581" cy="65628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" t="4205" b="70476"/>
          <a:stretch/>
        </p:blipFill>
        <p:spPr>
          <a:xfrm>
            <a:off x="347929" y="298983"/>
            <a:ext cx="3269245" cy="66942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929" y="3937515"/>
            <a:ext cx="7015425" cy="494526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5769" y="2853315"/>
            <a:ext cx="7402741" cy="825694"/>
            <a:chOff x="0" y="3643669"/>
            <a:chExt cx="8652211" cy="82569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946849"/>
              <a:ext cx="8652211" cy="52251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2113" y="3643669"/>
              <a:ext cx="242595" cy="303180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73" y="3221043"/>
            <a:ext cx="7090581" cy="401537"/>
          </a:xfrm>
        </p:spPr>
        <p:txBody>
          <a:bodyPr anchor="b">
            <a:normAutofit/>
          </a:bodyPr>
          <a:lstStyle>
            <a:lvl1pPr algn="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269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691" y="1502229"/>
            <a:ext cx="5587109" cy="4674734"/>
          </a:xfrm>
        </p:spPr>
        <p:txBody>
          <a:bodyPr/>
          <a:lstStyle>
            <a:lvl1pPr>
              <a:defRPr b="1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02229"/>
            <a:ext cx="5565710" cy="4674734"/>
          </a:xfrm>
        </p:spPr>
        <p:txBody>
          <a:bodyPr/>
          <a:lstStyle>
            <a:lvl1pPr>
              <a:defRPr b="1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HOUSTON PUBLIC WORKS | 611 WALKER STREET | HOUSTON, TX 77002 | PWECIP@HOUSTONTX.GOV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7046CB10-3358-4F29-B4B7-C5F8D0A36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10547" y="0"/>
            <a:ext cx="1127797" cy="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691" y="1500127"/>
            <a:ext cx="5157787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691" y="2332337"/>
            <a:ext cx="5157787" cy="38573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6061" y="1500127"/>
            <a:ext cx="518318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6061" y="2332337"/>
            <a:ext cx="5183188" cy="38573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410547" y="0"/>
            <a:ext cx="1127797" cy="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5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061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547" y="365125"/>
            <a:ext cx="11327363" cy="950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547" y="1483567"/>
            <a:ext cx="11327363" cy="4693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0547" y="6356350"/>
            <a:ext cx="10842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HOUSTON PUBLIC WORKS | 611 WALKER STREET | HOUSTON, TX 77002 | PWECIP@HOUSTONTX.GOV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7579" y="6356350"/>
            <a:ext cx="390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7046CB10-3358-4F29-B4B7-C5F8D0A36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2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ebuildhouston.org/community-engagement" TargetMode="External"/><Relationship Id="rId2" Type="http://schemas.openxmlformats.org/officeDocument/2006/relationships/hyperlink" Target="https://www.publicworks.houstontx.gov/ecd/faqs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710005" y="4685906"/>
            <a:ext cx="9088336" cy="917940"/>
          </a:xfrm>
        </p:spPr>
        <p:txBody>
          <a:bodyPr>
            <a:noAutofit/>
          </a:bodyPr>
          <a:lstStyle/>
          <a:p>
            <a:r>
              <a:rPr lang="en-US" sz="2400" dirty="0"/>
              <a:t>SABEEN SHAIKH, P.E.| PROJECT MANAGER| July 10, 2018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10005" y="3360904"/>
            <a:ext cx="10933914" cy="125304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WATER LINE REPLACEMENT IN BRIAR COURT AREA</a:t>
            </a:r>
            <a:br>
              <a:rPr lang="en-US" sz="3600" dirty="0">
                <a:solidFill>
                  <a:srgbClr val="00B0F0"/>
                </a:solidFill>
              </a:rPr>
            </a:br>
            <a:r>
              <a:rPr lang="en-US" sz="3600" dirty="0">
                <a:solidFill>
                  <a:srgbClr val="00B0F0"/>
                </a:solidFill>
              </a:rPr>
              <a:t>CONSTRUCTION COMMUNITY MEETING</a:t>
            </a:r>
            <a:br>
              <a:rPr lang="en-US" sz="3600" dirty="0">
                <a:solidFill>
                  <a:srgbClr val="00B0F0"/>
                </a:solidFill>
              </a:rPr>
            </a:br>
            <a:r>
              <a:rPr lang="en-US" sz="2000" dirty="0">
                <a:solidFill>
                  <a:srgbClr val="00B0F0"/>
                </a:solidFill>
              </a:rPr>
              <a:t>WBS No. S-000035-0228-4</a:t>
            </a:r>
          </a:p>
        </p:txBody>
      </p:sp>
    </p:spTree>
    <p:extLst>
      <p:ext uri="{BB962C8B-B14F-4D97-AF65-F5344CB8AC3E}">
        <p14:creationId xmlns:p14="http://schemas.microsoft.com/office/powerpoint/2010/main" val="1924692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91E143-617B-460A-A3BB-76C59D77A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Tree Impact</a:t>
            </a:r>
          </a:p>
          <a:p>
            <a:pPr marL="0" indent="0">
              <a:buNone/>
            </a:pPr>
            <a:endParaRPr lang="en-US" sz="2800" b="1" dirty="0"/>
          </a:p>
          <a:p>
            <a:r>
              <a:rPr lang="en-US" sz="2400" dirty="0"/>
              <a:t>Our goal is to protect all trees during construction. </a:t>
            </a:r>
          </a:p>
          <a:p>
            <a:pPr lvl="1"/>
            <a:r>
              <a:rPr lang="en-US" sz="2000" dirty="0"/>
              <a:t>We accomplish this by working with the City Arborist.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400" dirty="0"/>
              <a:t>Currently as part of this project, no trees are set to be removed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441F48-9C28-469C-9CAE-4F3023E737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16F12A-E78D-425B-B63C-41159A91C21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AA6E25-186E-4E0F-B7B3-BF9DD3E63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WHAT TO EXPECT DURING CONSTRUCTION</a:t>
            </a:r>
          </a:p>
        </p:txBody>
      </p:sp>
      <p:pic>
        <p:nvPicPr>
          <p:cNvPr id="7" name="Graphic 6" descr="Deciduous tree">
            <a:extLst>
              <a:ext uri="{FF2B5EF4-FFF2-40B4-BE49-F238E27FC236}">
                <a16:creationId xmlns:a16="http://schemas.microsoft.com/office/drawing/2014/main" id="{CF81D0E0-E3E2-4FC1-857C-DEFE0C16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3464" y="1495003"/>
            <a:ext cx="1894115" cy="189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06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F492BB-8A75-4198-ADEB-5423E2019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Potential Bus Re-Routes</a:t>
            </a:r>
          </a:p>
          <a:p>
            <a:pPr marL="0" indent="0">
              <a:buNone/>
            </a:pPr>
            <a:r>
              <a:rPr lang="en-US" sz="2400" b="1" dirty="0"/>
              <a:t>School Buses</a:t>
            </a:r>
          </a:p>
          <a:p>
            <a:r>
              <a:rPr lang="en-US" dirty="0"/>
              <a:t>The City of Houston and the Contractor will work with all schools to minimize impacts to students, school bus schedules, and school bus stops</a:t>
            </a:r>
          </a:p>
          <a:p>
            <a:r>
              <a:rPr lang="en-US" dirty="0"/>
              <a:t>School buses may need to use different streets temporarily</a:t>
            </a:r>
          </a:p>
          <a:p>
            <a:pPr marL="0" indent="0">
              <a:buNone/>
            </a:pPr>
            <a:r>
              <a:rPr lang="en-US" sz="2400" b="1" dirty="0"/>
              <a:t>Metro Buses </a:t>
            </a:r>
          </a:p>
          <a:p>
            <a:r>
              <a:rPr lang="en-US" dirty="0"/>
              <a:t>No metro bus stops will be affected or re-routed due to construction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CFDA5D-B412-43EF-BB19-7D261A8616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897F9-3796-411C-A75A-E388587BA88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FF0A86-5525-495B-AD32-91D65987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WHAT TO EXPECT DURING CONSTRUCTION</a:t>
            </a:r>
          </a:p>
        </p:txBody>
      </p:sp>
    </p:spTree>
    <p:extLst>
      <p:ext uri="{BB962C8B-B14F-4D97-AF65-F5344CB8AC3E}">
        <p14:creationId xmlns:p14="http://schemas.microsoft.com/office/powerpoint/2010/main" val="1046087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E73F5F-16FC-47A9-B434-7E5664CA3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Restoration</a:t>
            </a:r>
          </a:p>
          <a:p>
            <a:r>
              <a:rPr lang="en-US" sz="2400" dirty="0"/>
              <a:t>Restoration of sprinkler systems, grass, etc. will be done during the final stage of construction.</a:t>
            </a:r>
          </a:p>
          <a:p>
            <a:r>
              <a:rPr lang="en-US" sz="2400" dirty="0"/>
              <a:t>City does not approve final payment to contractor until restoration is complete.</a:t>
            </a:r>
          </a:p>
          <a:p>
            <a:r>
              <a:rPr lang="en-US" sz="2400" dirty="0"/>
              <a:t>If you have concerns:</a:t>
            </a:r>
          </a:p>
          <a:p>
            <a:pPr lvl="1"/>
            <a:r>
              <a:rPr lang="en-US" sz="2000" dirty="0"/>
              <a:t>Document (writing, photo, etc.)</a:t>
            </a:r>
          </a:p>
          <a:p>
            <a:pPr lvl="1"/>
            <a:r>
              <a:rPr lang="en-US" sz="2000" dirty="0"/>
              <a:t>Call 3-1-1</a:t>
            </a:r>
          </a:p>
          <a:p>
            <a:pPr lvl="1"/>
            <a:r>
              <a:rPr lang="en-US" sz="2000" dirty="0"/>
              <a:t>Do not make the repairs yourself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06D062-743B-471D-BDE5-C20CB62E9B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251DE-70BC-46E5-B2AE-3BA4D839A2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C1968F-CF78-4F99-928C-755F06977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WHAT TO EXPECT DURING CONSTRUCTION</a:t>
            </a:r>
          </a:p>
        </p:txBody>
      </p:sp>
    </p:spTree>
    <p:extLst>
      <p:ext uri="{BB962C8B-B14F-4D97-AF65-F5344CB8AC3E}">
        <p14:creationId xmlns:p14="http://schemas.microsoft.com/office/powerpoint/2010/main" val="2878905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410547" y="1462911"/>
            <a:ext cx="11327363" cy="4674734"/>
          </a:xfrm>
        </p:spPr>
        <p:txBody>
          <a:bodyPr/>
          <a:lstStyle/>
          <a:p>
            <a:pPr marL="0" lvl="1" indent="7938"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CAAN Construction Services, Inc.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(constructing proposed work)</a:t>
            </a:r>
          </a:p>
          <a:p>
            <a:pPr marL="0" lvl="1" indent="7938">
              <a:buNone/>
            </a:pPr>
            <a:endParaRPr lang="en-US" sz="2000" dirty="0"/>
          </a:p>
          <a:p>
            <a:pPr marL="176212" lvl="1" indent="0">
              <a:buNone/>
            </a:pPr>
            <a:endParaRPr lang="en-US" sz="2800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CONTACT INFORMATION</a:t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b="0" dirty="0">
                <a:solidFill>
                  <a:prstClr val="white"/>
                </a:solidFill>
              </a:rPr>
              <a:t>Contact Information</a:t>
            </a:r>
            <a:endParaRPr lang="en-US" dirty="0"/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488755" y="1879134"/>
            <a:ext cx="10609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151381"/>
              </p:ext>
            </p:extLst>
          </p:nvPr>
        </p:nvGraphicFramePr>
        <p:xfrm>
          <a:off x="488755" y="2015414"/>
          <a:ext cx="10609880" cy="1570956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5366761">
                  <a:extLst>
                    <a:ext uri="{9D8B030D-6E8A-4147-A177-3AD203B41FA5}">
                      <a16:colId xmlns:a16="http://schemas.microsoft.com/office/drawing/2014/main" val="2739222159"/>
                    </a:ext>
                  </a:extLst>
                </a:gridCol>
                <a:gridCol w="5243119">
                  <a:extLst>
                    <a:ext uri="{9D8B030D-6E8A-4147-A177-3AD203B41FA5}">
                      <a16:colId xmlns:a16="http://schemas.microsoft.com/office/drawing/2014/main" val="2698069660"/>
                    </a:ext>
                  </a:extLst>
                </a:gridCol>
              </a:tblGrid>
              <a:tr h="727786">
                <a:tc>
                  <a:txBody>
                    <a:bodyPr/>
                    <a:lstStyle/>
                    <a:p>
                      <a:r>
                        <a:rPr lang="en-US" sz="2400" dirty="0"/>
                        <a:t>Yousef </a:t>
                      </a:r>
                      <a:r>
                        <a:rPr lang="en-US" sz="2400" dirty="0" err="1"/>
                        <a:t>Eldiraui</a:t>
                      </a:r>
                      <a:r>
                        <a:rPr lang="en-US" sz="2400" dirty="0"/>
                        <a:t> - President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(713)</a:t>
                      </a:r>
                      <a:r>
                        <a:rPr lang="en-US" sz="2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539</a:t>
                      </a: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-5943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78051"/>
                  </a:ext>
                </a:extLst>
              </a:tr>
              <a:tr h="843170">
                <a:tc>
                  <a:txBody>
                    <a:bodyPr/>
                    <a:lstStyle/>
                    <a:p>
                      <a:r>
                        <a:rPr lang="en-US" sz="2400" dirty="0"/>
                        <a:t>Karim </a:t>
                      </a:r>
                      <a:r>
                        <a:rPr lang="en-US" sz="2400" dirty="0" err="1"/>
                        <a:t>Basboos</a:t>
                      </a:r>
                      <a:r>
                        <a:rPr lang="en-US" sz="2400" baseline="0" dirty="0"/>
                        <a:t>, Superintendent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(713)</a:t>
                      </a:r>
                      <a:r>
                        <a:rPr lang="en-US" sz="2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401-4812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76050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981482"/>
              </p:ext>
            </p:extLst>
          </p:nvPr>
        </p:nvGraphicFramePr>
        <p:xfrm>
          <a:off x="548778" y="4409226"/>
          <a:ext cx="10549857" cy="1568006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5306738">
                  <a:extLst>
                    <a:ext uri="{9D8B030D-6E8A-4147-A177-3AD203B41FA5}">
                      <a16:colId xmlns:a16="http://schemas.microsoft.com/office/drawing/2014/main" val="2739222159"/>
                    </a:ext>
                  </a:extLst>
                </a:gridCol>
                <a:gridCol w="5243119">
                  <a:extLst>
                    <a:ext uri="{9D8B030D-6E8A-4147-A177-3AD203B41FA5}">
                      <a16:colId xmlns:a16="http://schemas.microsoft.com/office/drawing/2014/main" val="2698069660"/>
                    </a:ext>
                  </a:extLst>
                </a:gridCol>
              </a:tblGrid>
              <a:tr h="724836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Sabeen Shaikh, Project Manager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(832)</a:t>
                      </a:r>
                      <a:r>
                        <a:rPr lang="en-US" sz="2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395</a:t>
                      </a: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-2307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78051"/>
                  </a:ext>
                </a:extLst>
              </a:tr>
              <a:tr h="843170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Charles Jones, Inspector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(281)</a:t>
                      </a:r>
                      <a:r>
                        <a:rPr lang="en-US" sz="2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382-7971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760505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>
            <a:cxnSpLocks/>
          </p:cNvCxnSpPr>
          <p:nvPr/>
        </p:nvCxnSpPr>
        <p:spPr>
          <a:xfrm>
            <a:off x="548779" y="4275589"/>
            <a:ext cx="10549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8779" y="3791047"/>
            <a:ext cx="9433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7938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City of Houston Staff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(oversight)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9BB66C63-EC3A-4791-B82D-C9949E084F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47579" y="6356350"/>
            <a:ext cx="390331" cy="365125"/>
          </a:xfrm>
        </p:spPr>
        <p:txBody>
          <a:bodyPr/>
          <a:lstStyle/>
          <a:p>
            <a:fld id="{7046CB10-3358-4F29-B4B7-C5F8D0A361D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C81942-E93B-4715-82A9-21CED697834A}"/>
              </a:ext>
            </a:extLst>
          </p:cNvPr>
          <p:cNvSpPr/>
          <p:nvPr/>
        </p:nvSpPr>
        <p:spPr>
          <a:xfrm>
            <a:off x="488755" y="6414643"/>
            <a:ext cx="928441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>
                <a:solidFill>
                  <a:srgbClr val="A5A5A5">
                    <a:lumMod val="50000"/>
                  </a:srgbClr>
                </a:solidFill>
              </a:rPr>
              <a:t>HOUSTON PUBLIC WORKS | 611 WALKER STREET | HOUSTON, TX 77002 | PWECIP@HOUSTONTX.GOV</a:t>
            </a:r>
          </a:p>
        </p:txBody>
      </p:sp>
    </p:spTree>
    <p:extLst>
      <p:ext uri="{BB962C8B-B14F-4D97-AF65-F5344CB8AC3E}">
        <p14:creationId xmlns:p14="http://schemas.microsoft.com/office/powerpoint/2010/main" val="339068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D5B43C-8FC4-41C3-8FC6-C47DDB4D5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sz="2400" dirty="0"/>
              <a:t>For a complete listing of Frequently Asked Questions please visit:</a:t>
            </a:r>
          </a:p>
          <a:p>
            <a:pPr marL="0" indent="0">
              <a:buNone/>
            </a:pPr>
            <a:r>
              <a:rPr lang="en-US" sz="2400" u="sng" dirty="0">
                <a:hlinkClick r:id="rId2"/>
              </a:rPr>
              <a:t>https://www.publicworks.houstontx.gov/ecd/faqs.html</a:t>
            </a:r>
            <a:endParaRPr lang="en-US" sz="2400" dirty="0"/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en-US" sz="2400" kern="0" dirty="0"/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en-US" sz="2400" kern="0" dirty="0"/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en-US" sz="2400" kern="0" dirty="0"/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US" sz="2400" kern="0" dirty="0"/>
              <a:t>Today’s presentation and additional project information can be found at:</a:t>
            </a:r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en-US" sz="2400" b="1" i="1" kern="0" dirty="0"/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hlinkClick r:id="rId3"/>
              </a:rPr>
              <a:t>https://rebuildhouston.org/community-engagement</a:t>
            </a:r>
            <a:endParaRPr lang="en-US" sz="2400" dirty="0"/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en-US" b="1" kern="0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9A10F8-AC41-41C8-A4D2-DA582848C1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EE5482-4FD5-46AA-A9A0-1660C52AD8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1BE6CB-05BB-4B5E-9EE9-8D7FE41A6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IMPORTANT LINKS</a:t>
            </a:r>
          </a:p>
        </p:txBody>
      </p:sp>
    </p:spTree>
    <p:extLst>
      <p:ext uri="{BB962C8B-B14F-4D97-AF65-F5344CB8AC3E}">
        <p14:creationId xmlns:p14="http://schemas.microsoft.com/office/powerpoint/2010/main" val="1678875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875221-7752-4899-89D6-CF473EFDD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kern="0" dirty="0">
                <a:latin typeface="Century Gothic" panose="020B0502020202020204" pitchFamily="34" charset="0"/>
              </a:rPr>
              <a:t>Next Up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kern="0" dirty="0">
                <a:latin typeface="Century Gothic" panose="020B0502020202020204" pitchFamily="34" charset="0"/>
              </a:rPr>
              <a:t>Question &amp; Answer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kern="0" dirty="0">
                <a:latin typeface="Century Gothic" panose="020B0502020202020204" pitchFamily="34" charset="0"/>
              </a:rPr>
              <a:t>Breakout session</a:t>
            </a:r>
          </a:p>
          <a:p>
            <a:pPr marL="0" indent="0">
              <a:buNone/>
            </a:pPr>
            <a:endParaRPr lang="en-US" kern="0" dirty="0">
              <a:latin typeface="Calibri" pitchFamily="34" charset="0"/>
            </a:endParaRPr>
          </a:p>
          <a:p>
            <a:pPr marL="0" indent="0">
              <a:buNone/>
            </a:pPr>
            <a:endParaRPr lang="en-US" kern="0" dirty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A98A76-2534-47BD-8E86-92301FE74C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7A2BEC-2238-4801-9EF4-EAC8FC7799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C05AC8-2D3D-45C9-B116-25012647C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THANK YOU</a:t>
            </a:r>
            <a:b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9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800" dirty="0"/>
              <a:t>Overview of the Project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800" dirty="0"/>
              <a:t>Project Phasing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800" dirty="0"/>
              <a:t>What to Expect During Construction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800" dirty="0"/>
              <a:t>Contact Information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8740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Century Gothic" panose="020B0502020202020204" pitchFamily="34" charset="0"/>
              </a:rPr>
              <a:t>Purpose: </a:t>
            </a:r>
            <a:r>
              <a:rPr lang="en-US" sz="2400" dirty="0">
                <a:latin typeface="Century Gothic" panose="020B0502020202020204" pitchFamily="34" charset="0"/>
              </a:rPr>
              <a:t>To replace and upgrade the existing water distribution system in the project area. 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Construction Cost: </a:t>
            </a:r>
            <a:r>
              <a:rPr lang="en-US" sz="2400" dirty="0">
                <a:latin typeface="Century Gothic" panose="020B0502020202020204" pitchFamily="34" charset="0"/>
              </a:rPr>
              <a:t>$3.2 million</a:t>
            </a:r>
          </a:p>
          <a:p>
            <a:r>
              <a:rPr lang="en-US" sz="2400" b="1" dirty="0"/>
              <a:t>Timeline: </a:t>
            </a:r>
            <a:r>
              <a:rPr lang="en-US" sz="2400" dirty="0"/>
              <a:t>07/02/2018 Construction begins</a:t>
            </a:r>
          </a:p>
          <a:p>
            <a:pPr marL="914400" lvl="2" indent="0">
              <a:buNone/>
            </a:pPr>
            <a:r>
              <a:rPr lang="en-US" sz="2400" dirty="0"/>
              <a:t>       08/21/2019 Anticipated project completion</a:t>
            </a:r>
          </a:p>
          <a:p>
            <a:pPr marL="914400" lvl="2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HOUSTON PUBLIC WORKS | 611 WALKER STREET | HOUSTON, TX 77002 | PWECIP@HOUSTONTX.GOV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OVERVIEW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3B6CC4-7F6A-4CE5-BFF2-0FA184DFE93F}"/>
              </a:ext>
            </a:extLst>
          </p:cNvPr>
          <p:cNvGrpSpPr/>
          <p:nvPr/>
        </p:nvGrpSpPr>
        <p:grpSpPr>
          <a:xfrm>
            <a:off x="690977" y="3727767"/>
            <a:ext cx="10859932" cy="459544"/>
            <a:chOff x="-30799" y="4648200"/>
            <a:chExt cx="9144001" cy="45954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EF15296-72ED-4231-B93F-7BF8F6BF08C5}"/>
                </a:ext>
              </a:extLst>
            </p:cNvPr>
            <p:cNvGrpSpPr/>
            <p:nvPr/>
          </p:nvGrpSpPr>
          <p:grpSpPr>
            <a:xfrm>
              <a:off x="-30799" y="4648200"/>
              <a:ext cx="9144001" cy="459544"/>
              <a:chOff x="-30799" y="4648200"/>
              <a:chExt cx="9144001" cy="459544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E383E60-3D62-4668-8409-78ED13A7AB7D}"/>
                  </a:ext>
                </a:extLst>
              </p:cNvPr>
              <p:cNvSpPr/>
              <p:nvPr/>
            </p:nvSpPr>
            <p:spPr>
              <a:xfrm>
                <a:off x="-30799" y="4648200"/>
                <a:ext cx="9144001" cy="45954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4E328F2-799E-44FE-AF06-69EC81C2B1C2}"/>
                  </a:ext>
                </a:extLst>
              </p:cNvPr>
              <p:cNvCxnSpPr/>
              <p:nvPr/>
            </p:nvCxnSpPr>
            <p:spPr>
              <a:xfrm>
                <a:off x="3040743" y="4648200"/>
                <a:ext cx="0" cy="4595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51545F-EF82-488C-919C-10671AE99A88}"/>
                </a:ext>
              </a:extLst>
            </p:cNvPr>
            <p:cNvSpPr txBox="1"/>
            <p:nvPr/>
          </p:nvSpPr>
          <p:spPr>
            <a:xfrm>
              <a:off x="34473" y="4686701"/>
              <a:ext cx="2960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</a:rPr>
                <a:t>2018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72505E-32C2-477A-9EBB-D2A26D3335EA}"/>
                </a:ext>
              </a:extLst>
            </p:cNvPr>
            <p:cNvSpPr txBox="1"/>
            <p:nvPr/>
          </p:nvSpPr>
          <p:spPr>
            <a:xfrm>
              <a:off x="3102426" y="4686701"/>
              <a:ext cx="5020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</a:rPr>
                <a:t>                                                  2019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5D22F58-0D19-4E37-BB71-BE40070DAF96}"/>
              </a:ext>
            </a:extLst>
          </p:cNvPr>
          <p:cNvSpPr txBox="1"/>
          <p:nvPr/>
        </p:nvSpPr>
        <p:spPr>
          <a:xfrm>
            <a:off x="1397422" y="4343320"/>
            <a:ext cx="1870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Summer </a:t>
            </a:r>
          </a:p>
          <a:p>
            <a:pPr algn="r"/>
            <a:r>
              <a:rPr lang="en-US" sz="1600" b="1" dirty="0">
                <a:latin typeface="+mj-lt"/>
                <a:cs typeface="Arial" charset="0"/>
              </a:rPr>
              <a:t>Construction Begins</a:t>
            </a:r>
            <a:r>
              <a:rPr lang="en-US" sz="1600" dirty="0">
                <a:latin typeface="+mj-lt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405A08-3E40-4B11-99F9-0D9857239BC8}"/>
              </a:ext>
            </a:extLst>
          </p:cNvPr>
          <p:cNvSpPr txBox="1"/>
          <p:nvPr/>
        </p:nvSpPr>
        <p:spPr>
          <a:xfrm>
            <a:off x="8499646" y="4330828"/>
            <a:ext cx="2209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  <a:cs typeface="Arial" charset="0"/>
              </a:rPr>
              <a:t>Fall</a:t>
            </a:r>
          </a:p>
          <a:p>
            <a:r>
              <a:rPr lang="en-US" sz="1600" b="1" dirty="0">
                <a:latin typeface="+mj-lt"/>
                <a:cs typeface="Arial" charset="0"/>
              </a:rPr>
              <a:t>Anticipated Completion</a:t>
            </a:r>
            <a:endParaRPr lang="en-US" sz="1600" dirty="0">
              <a:latin typeface="+mj-lt"/>
            </a:endParaRP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CE2D95B2-D776-46E0-8526-92B7D4E0490F}"/>
              </a:ext>
            </a:extLst>
          </p:cNvPr>
          <p:cNvSpPr/>
          <p:nvPr/>
        </p:nvSpPr>
        <p:spPr>
          <a:xfrm>
            <a:off x="2901696" y="3727767"/>
            <a:ext cx="5888736" cy="459544"/>
          </a:xfrm>
          <a:prstGeom prst="homePlate">
            <a:avLst>
              <a:gd name="adj" fmla="val 21574"/>
            </a:avLst>
          </a:prstGeom>
          <a:solidFill>
            <a:srgbClr val="E0E233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17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77E39D-DED0-441B-9394-9A91F40C8C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E47272-B8BA-45C0-BEA4-719EB4EE8E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796842-E487-4EA2-B429-2F4061077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OVERVIEW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9FE784-B154-4ED4-BB79-52DD570C3DD3}"/>
              </a:ext>
            </a:extLst>
          </p:cNvPr>
          <p:cNvCxnSpPr/>
          <p:nvPr/>
        </p:nvCxnSpPr>
        <p:spPr>
          <a:xfrm>
            <a:off x="528506" y="115768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8855629C-166E-45AF-A9FF-2F35FD75FF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7" t="21396" r="34159" b="24925"/>
          <a:stretch/>
        </p:blipFill>
        <p:spPr>
          <a:xfrm>
            <a:off x="739532" y="1988531"/>
            <a:ext cx="692727" cy="755703"/>
          </a:xfrm>
          <a:prstGeom prst="ellipse">
            <a:avLst/>
          </a:prstGeom>
          <a:ln>
            <a:noFill/>
          </a:ln>
        </p:spPr>
      </p:pic>
      <p:sp>
        <p:nvSpPr>
          <p:cNvPr id="61" name="Content Placeholder 60">
            <a:extLst>
              <a:ext uri="{FF2B5EF4-FFF2-40B4-BE49-F238E27FC236}">
                <a16:creationId xmlns:a16="http://schemas.microsoft.com/office/drawing/2014/main" id="{E7C71DBF-7C7F-4D29-B1CB-AA9C5AC67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2259" y="2192133"/>
            <a:ext cx="10110992" cy="696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Replace old water distribution system with new system to provide: </a:t>
            </a:r>
          </a:p>
        </p:txBody>
      </p:sp>
      <p:sp>
        <p:nvSpPr>
          <p:cNvPr id="62" name="Content Placeholder 60">
            <a:extLst>
              <a:ext uri="{FF2B5EF4-FFF2-40B4-BE49-F238E27FC236}">
                <a16:creationId xmlns:a16="http://schemas.microsoft.com/office/drawing/2014/main" id="{1A6BF347-3B41-42EF-9449-D4985D8F1C4A}"/>
              </a:ext>
            </a:extLst>
          </p:cNvPr>
          <p:cNvSpPr txBox="1">
            <a:spLocks/>
          </p:cNvSpPr>
          <p:nvPr/>
        </p:nvSpPr>
        <p:spPr>
          <a:xfrm>
            <a:off x="1537400" y="2904112"/>
            <a:ext cx="7919721" cy="696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8275" indent="-1682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Improved Water Quality</a:t>
            </a:r>
          </a:p>
        </p:txBody>
      </p:sp>
      <p:sp>
        <p:nvSpPr>
          <p:cNvPr id="63" name="Content Placeholder 60">
            <a:extLst>
              <a:ext uri="{FF2B5EF4-FFF2-40B4-BE49-F238E27FC236}">
                <a16:creationId xmlns:a16="http://schemas.microsoft.com/office/drawing/2014/main" id="{33D34A0C-D26E-49DB-9E57-9D187A0A1051}"/>
              </a:ext>
            </a:extLst>
          </p:cNvPr>
          <p:cNvSpPr txBox="1">
            <a:spLocks/>
          </p:cNvSpPr>
          <p:nvPr/>
        </p:nvSpPr>
        <p:spPr>
          <a:xfrm>
            <a:off x="1537399" y="3660397"/>
            <a:ext cx="7919721" cy="696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8275" indent="-1682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Increased Water Capacity</a:t>
            </a:r>
          </a:p>
        </p:txBody>
      </p:sp>
      <p:sp>
        <p:nvSpPr>
          <p:cNvPr id="64" name="Content Placeholder 60">
            <a:extLst>
              <a:ext uri="{FF2B5EF4-FFF2-40B4-BE49-F238E27FC236}">
                <a16:creationId xmlns:a16="http://schemas.microsoft.com/office/drawing/2014/main" id="{62EF733C-3BE9-4AB3-9B2B-986BD9C4A2E8}"/>
              </a:ext>
            </a:extLst>
          </p:cNvPr>
          <p:cNvSpPr txBox="1">
            <a:spLocks/>
          </p:cNvSpPr>
          <p:nvPr/>
        </p:nvSpPr>
        <p:spPr>
          <a:xfrm>
            <a:off x="1537399" y="4350575"/>
            <a:ext cx="7919721" cy="696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8275" indent="-1682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Compliant with Current Standards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02E3144-6E47-4FFC-80E7-F3D407703133}"/>
              </a:ext>
            </a:extLst>
          </p:cNvPr>
          <p:cNvCxnSpPr/>
          <p:nvPr/>
        </p:nvCxnSpPr>
        <p:spPr>
          <a:xfrm>
            <a:off x="671119" y="268807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5F68A0A-3043-4DC4-90C9-4C66A31254A7}"/>
              </a:ext>
            </a:extLst>
          </p:cNvPr>
          <p:cNvGrpSpPr/>
          <p:nvPr/>
        </p:nvGrpSpPr>
        <p:grpSpPr>
          <a:xfrm>
            <a:off x="831811" y="4165626"/>
            <a:ext cx="8117361" cy="1366654"/>
            <a:chOff x="524708" y="2218088"/>
            <a:chExt cx="8518208" cy="2108472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67ED087-637C-44D4-9436-56F177B67432}"/>
                </a:ext>
              </a:extLst>
            </p:cNvPr>
            <p:cNvCxnSpPr/>
            <p:nvPr/>
          </p:nvCxnSpPr>
          <p:spPr>
            <a:xfrm>
              <a:off x="524708" y="3295167"/>
              <a:ext cx="85182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CAD3548A-97AA-4CF1-B9A7-551AF445E13A}"/>
                </a:ext>
              </a:extLst>
            </p:cNvPr>
            <p:cNvCxnSpPr/>
            <p:nvPr/>
          </p:nvCxnSpPr>
          <p:spPr>
            <a:xfrm>
              <a:off x="524708" y="4326560"/>
              <a:ext cx="85182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CB9DFE7-03C8-404F-849A-9392F49DC394}"/>
                </a:ext>
              </a:extLst>
            </p:cNvPr>
            <p:cNvCxnSpPr/>
            <p:nvPr/>
          </p:nvCxnSpPr>
          <p:spPr>
            <a:xfrm>
              <a:off x="524708" y="2218088"/>
              <a:ext cx="85182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60">
            <a:extLst>
              <a:ext uri="{FF2B5EF4-FFF2-40B4-BE49-F238E27FC236}">
                <a16:creationId xmlns:a16="http://schemas.microsoft.com/office/drawing/2014/main" id="{E7B9C818-D4E9-45AE-BFC7-3435CB6E737E}"/>
              </a:ext>
            </a:extLst>
          </p:cNvPr>
          <p:cNvSpPr txBox="1">
            <a:spLocks/>
          </p:cNvSpPr>
          <p:nvPr/>
        </p:nvSpPr>
        <p:spPr>
          <a:xfrm>
            <a:off x="410547" y="1612633"/>
            <a:ext cx="7919721" cy="696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8275" indent="-1682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Scope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0AFD3D1-7198-4B46-B1EF-E66A80E34B67}"/>
              </a:ext>
            </a:extLst>
          </p:cNvPr>
          <p:cNvGrpSpPr/>
          <p:nvPr/>
        </p:nvGrpSpPr>
        <p:grpSpPr>
          <a:xfrm>
            <a:off x="831811" y="2810696"/>
            <a:ext cx="8117361" cy="1366654"/>
            <a:chOff x="524708" y="2218088"/>
            <a:chExt cx="8518208" cy="210847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3AEE134-AB61-4CA7-8707-0DBA2D55208C}"/>
                </a:ext>
              </a:extLst>
            </p:cNvPr>
            <p:cNvCxnSpPr/>
            <p:nvPr/>
          </p:nvCxnSpPr>
          <p:spPr>
            <a:xfrm>
              <a:off x="524708" y="3295167"/>
              <a:ext cx="85182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7EB665C-586B-420E-BF03-3D851F8A2BF4}"/>
                </a:ext>
              </a:extLst>
            </p:cNvPr>
            <p:cNvCxnSpPr/>
            <p:nvPr/>
          </p:nvCxnSpPr>
          <p:spPr>
            <a:xfrm>
              <a:off x="524708" y="4326560"/>
              <a:ext cx="85182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54C5217-DC21-43AC-9AE0-2B50756E6BAE}"/>
                </a:ext>
              </a:extLst>
            </p:cNvPr>
            <p:cNvCxnSpPr/>
            <p:nvPr/>
          </p:nvCxnSpPr>
          <p:spPr>
            <a:xfrm>
              <a:off x="524708" y="2218088"/>
              <a:ext cx="85182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7BB5F1C-F195-41A7-BC59-327F99D9237F}"/>
              </a:ext>
            </a:extLst>
          </p:cNvPr>
          <p:cNvSpPr/>
          <p:nvPr/>
        </p:nvSpPr>
        <p:spPr>
          <a:xfrm>
            <a:off x="1538685" y="4973235"/>
            <a:ext cx="3541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Increased Fire Protection </a:t>
            </a:r>
          </a:p>
        </p:txBody>
      </p:sp>
    </p:spTree>
    <p:extLst>
      <p:ext uri="{BB962C8B-B14F-4D97-AF65-F5344CB8AC3E}">
        <p14:creationId xmlns:p14="http://schemas.microsoft.com/office/powerpoint/2010/main" val="2810678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EDAD0F-FD1E-4898-A1DF-E9652B4E11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8D9DA-CB31-4AF8-BE65-5603AA3A954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EC7F58-39A6-42C2-9FF4-206CAC043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PROJECT PHASING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6B8C5E-7B05-41A7-8C72-FA43F632D3A3}"/>
              </a:ext>
            </a:extLst>
          </p:cNvPr>
          <p:cNvSpPr/>
          <p:nvPr/>
        </p:nvSpPr>
        <p:spPr>
          <a:xfrm>
            <a:off x="9696588" y="1098958"/>
            <a:ext cx="2166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SUBJECT TO     CHANGES AS  PROJECT UPDATES  OCCUR.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46AD60-54AF-4108-B5DE-DCCDE33B6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132" y="1098958"/>
            <a:ext cx="981512" cy="1488791"/>
          </a:xfrm>
          <a:prstGeom prst="rect">
            <a:avLst/>
          </a:prstGeom>
        </p:spPr>
      </p:pic>
      <p:pic>
        <p:nvPicPr>
          <p:cNvPr id="11" name="Content Placeholder 10" descr="Screen Clipping">
            <a:extLst>
              <a:ext uri="{FF2B5EF4-FFF2-40B4-BE49-F238E27FC236}">
                <a16:creationId xmlns:a16="http://schemas.microsoft.com/office/drawing/2014/main" id="{C53BACC1-2187-42EE-AFEB-AFE6F9E83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7" y="890016"/>
            <a:ext cx="8352859" cy="546633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id="{48D63E7D-5357-40B8-8CB3-F8BABC442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406" y="2825582"/>
            <a:ext cx="2779338" cy="353076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7000">
                <a:schemeClr val="accent1">
                  <a:lumMod val="0"/>
                  <a:lumOff val="100000"/>
                </a:schemeClr>
              </a:gs>
              <a:gs pos="69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5148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20E28D-F6A7-470B-B43E-1E669D733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Prepare for Construction</a:t>
            </a:r>
          </a:p>
          <a:p>
            <a:r>
              <a:rPr lang="en-US" sz="2400" dirty="0"/>
              <a:t>Construction is within City Right-of-way</a:t>
            </a:r>
          </a:p>
          <a:p>
            <a:r>
              <a:rPr lang="en-US" sz="2400" dirty="0"/>
              <a:t>Know how to report a concern or problem </a:t>
            </a:r>
          </a:p>
          <a:p>
            <a:r>
              <a:rPr lang="en-US" sz="2400" dirty="0"/>
              <a:t>Be aware of the potential service impacts</a:t>
            </a:r>
          </a:p>
          <a:p>
            <a:pPr lvl="1"/>
            <a:r>
              <a:rPr lang="en-US" sz="2000" dirty="0"/>
              <a:t>Potential water service impacts</a:t>
            </a:r>
          </a:p>
          <a:p>
            <a:pPr lvl="1"/>
            <a:r>
              <a:rPr lang="en-US" sz="2000" dirty="0"/>
              <a:t>Potential lane closures</a:t>
            </a:r>
          </a:p>
          <a:p>
            <a:pPr lvl="1"/>
            <a:r>
              <a:rPr lang="en-US" sz="2000" dirty="0"/>
              <a:t>Potential school bus re-routes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6CBA50-B271-4F7F-98DE-59EBBFA9E7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EFF68B-C52C-4942-A48B-3CEF754677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HOUSTON PUBLIC WORKS | 611 WALKER STREET | HOUSTON, TX 77002 | PWECIP@HOUSTONTX.GOV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5397D2-0BBE-4D4F-B8E4-0CD351F86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WHAT TO EXPECT DURING CONSTRUCTION</a:t>
            </a:r>
          </a:p>
        </p:txBody>
      </p:sp>
    </p:spTree>
    <p:extLst>
      <p:ext uri="{BB962C8B-B14F-4D97-AF65-F5344CB8AC3E}">
        <p14:creationId xmlns:p14="http://schemas.microsoft.com/office/powerpoint/2010/main" val="2691066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20E28D-F6A7-470B-B43E-1E669D733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City Right-of-Way (ROW)</a:t>
            </a:r>
          </a:p>
          <a:p>
            <a:r>
              <a:rPr lang="en-US" sz="2400" dirty="0"/>
              <a:t>City ROW generally extends 10-17 feet into your yard</a:t>
            </a:r>
          </a:p>
          <a:p>
            <a:r>
              <a:rPr lang="en-US" sz="2400" dirty="0"/>
              <a:t>Remove items of value (special landscaping features such as fountains and lawn art) within the City ROW</a:t>
            </a:r>
          </a:p>
          <a:p>
            <a:r>
              <a:rPr lang="en-US" sz="2400" dirty="0"/>
              <a:t>Document the conditions of your yard and sprinkler head locations. Contractor will do the same.</a:t>
            </a:r>
          </a:p>
          <a:p>
            <a:r>
              <a:rPr lang="en-US" sz="2400" dirty="0"/>
              <a:t>Expect temporary lane closures during the process.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6CBA50-B271-4F7F-98DE-59EBBFA9E7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EFF68B-C52C-4942-A48B-3CEF754677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HOUSTON PUBLIC WORKS | 611 WALKER STREET | HOUSTON, TX 77002 | PWECIP@HOUSTONTX.GOV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5397D2-0BBE-4D4F-B8E4-0CD351F86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WHAT TO EXPECT DURING CONSTRUCTION</a:t>
            </a:r>
          </a:p>
        </p:txBody>
      </p:sp>
    </p:spTree>
    <p:extLst>
      <p:ext uri="{BB962C8B-B14F-4D97-AF65-F5344CB8AC3E}">
        <p14:creationId xmlns:p14="http://schemas.microsoft.com/office/powerpoint/2010/main" val="634377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216D46-5FD1-4CBF-A522-A56ED9B4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47" y="1502228"/>
            <a:ext cx="11327363" cy="4854121"/>
          </a:xfrm>
        </p:spPr>
        <p:txBody>
          <a:bodyPr>
            <a:normAutofit fontScale="40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sz="70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to Report a Concern or Problem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6000" dirty="0"/>
              <a:t>Keep your door hanger throughout the project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en-US" sz="6000" dirty="0"/>
              <a:t>Lists phone numbers you need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</a:pPr>
            <a:r>
              <a:rPr lang="en-US" altLang="en-US" sz="6000" dirty="0"/>
              <a:t>Lists the Project Number</a:t>
            </a:r>
            <a:endParaRPr lang="en-US" altLang="en-US" sz="6000" kern="0" dirty="0"/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en-US" sz="6000" kern="0" dirty="0"/>
          </a:p>
          <a:p>
            <a:pPr lv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6000" kern="0" dirty="0"/>
              <a:t>Contact 311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6000" kern="0" dirty="0"/>
              <a:t>Report the project name and the project number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6000" kern="0" dirty="0"/>
              <a:t>Request issue be directed to Houston Public Works- Capital Projects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6000" kern="0" dirty="0"/>
              <a:t>Be as complete as possible with your concern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6000" dirty="0"/>
              <a:t>Meet the City PM or Inspector</a:t>
            </a:r>
          </a:p>
          <a:p>
            <a:pPr lvl="1">
              <a:buFont typeface="Arial" charset="0"/>
              <a:buChar char="•"/>
            </a:pPr>
            <a:r>
              <a:rPr lang="en-US" altLang="en-US" sz="6000" dirty="0"/>
              <a:t>Will be your contact to resolve issues throughout construction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en-US" sz="2400" kern="0" dirty="0"/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en-US" sz="2400" kern="0" dirty="0"/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en-US" sz="2400" kern="0" dirty="0"/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endParaRPr lang="en-US" altLang="en-US" sz="2000" kern="0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954F13-7D52-4EFE-AA4E-F1E38A7898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4A75F-7AAF-47AD-BF40-CD21A86A85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HOUSTON PUBLIC WORKS | 611 WALKER STREET | HOUSTON, TX 77002 | PWECIP@HOUSTONTX.GOV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5F0C4B-D5E2-43C4-A260-B29189414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47" y="365125"/>
            <a:ext cx="11327363" cy="95049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WHAT TO EXPECT DURING CONSTRUCTION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FA83D7-D3A5-4EC4-880B-D0432ED6C2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662" y="1641675"/>
            <a:ext cx="990917" cy="112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55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CBF97D-A1B9-44AE-9FE9-EEE47AB85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Potential Water Service Impacts</a:t>
            </a:r>
          </a:p>
          <a:p>
            <a:pPr marL="0" indent="0">
              <a:buNone/>
            </a:pPr>
            <a:r>
              <a:rPr lang="en-US" sz="2400" dirty="0"/>
              <a:t>Planned service interruption:</a:t>
            </a:r>
          </a:p>
          <a:p>
            <a:pPr lvl="1"/>
            <a:r>
              <a:rPr lang="en-US" sz="2400" dirty="0"/>
              <a:t>Waterline replacement - notification 24 to 48 hours in advance</a:t>
            </a:r>
          </a:p>
          <a:p>
            <a:pPr lvl="1"/>
            <a:r>
              <a:rPr lang="en-US" sz="2400" dirty="0"/>
              <a:t>Periodic</a:t>
            </a:r>
          </a:p>
          <a:p>
            <a:pPr lvl="1"/>
            <a:r>
              <a:rPr lang="en-US" sz="2400" dirty="0"/>
              <a:t>May last 2 to 4 hours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400" dirty="0"/>
              <a:t>Accidental/Unplanned Interruption: </a:t>
            </a:r>
          </a:p>
          <a:p>
            <a:pPr lvl="1"/>
            <a:r>
              <a:rPr lang="en-US" sz="2400" dirty="0"/>
              <a:t>The contractor will work quickly to restore services.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5183B8-1FAB-495E-9E3E-0BBFF25553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5F006-82E6-44F9-80A4-CFE0BF4878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180DBF2-3E1E-4255-B92C-C11770AEF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WHAT TO EXPECT DURING CONSTRUCTION</a:t>
            </a:r>
          </a:p>
        </p:txBody>
      </p:sp>
    </p:spTree>
    <p:extLst>
      <p:ext uri="{BB962C8B-B14F-4D97-AF65-F5344CB8AC3E}">
        <p14:creationId xmlns:p14="http://schemas.microsoft.com/office/powerpoint/2010/main" val="1174839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4966</TotalTime>
  <Words>873</Words>
  <Application>Microsoft Office PowerPoint</Application>
  <PresentationFormat>Widescreen</PresentationFormat>
  <Paragraphs>145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</vt:lpstr>
      <vt:lpstr>Office Theme</vt:lpstr>
      <vt:lpstr>WATER LINE REPLACEMENT IN BRIAR COURT AREA CONSTRUCTION COMMUNITY MEETING WBS No. S-000035-0228-4</vt:lpstr>
      <vt:lpstr>AGENDA</vt:lpstr>
      <vt:lpstr>OVERVIEW</vt:lpstr>
      <vt:lpstr>OVERVIEW</vt:lpstr>
      <vt:lpstr>PROJECT PHASING</vt:lpstr>
      <vt:lpstr>WHAT TO EXPECT DURING CONSTRUCTION</vt:lpstr>
      <vt:lpstr>WHAT TO EXPECT DURING CONSTRUCTION</vt:lpstr>
      <vt:lpstr>WHAT TO EXPECT DURING CONSTRUCTION</vt:lpstr>
      <vt:lpstr>WHAT TO EXPECT DURING CONSTRUCTION</vt:lpstr>
      <vt:lpstr>WHAT TO EXPECT DURING CONSTRUCTION</vt:lpstr>
      <vt:lpstr>WHAT TO EXPECT DURING CONSTRUCTION</vt:lpstr>
      <vt:lpstr>WHAT TO EXPECT DURING CONSTRUCTION</vt:lpstr>
      <vt:lpstr>CONTACT INFORMATION Contact Information</vt:lpstr>
      <vt:lpstr>IMPORTANT LINKS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Lewis, Andrea - PWE</dc:creator>
  <cp:lastModifiedBy>Adeniyi, Afolake - HPW</cp:lastModifiedBy>
  <cp:revision>65</cp:revision>
  <cp:lastPrinted>2018-06-13T19:52:42Z</cp:lastPrinted>
  <dcterms:created xsi:type="dcterms:W3CDTF">2017-11-15T19:11:44Z</dcterms:created>
  <dcterms:modified xsi:type="dcterms:W3CDTF">2018-07-09T18:50:22Z</dcterms:modified>
</cp:coreProperties>
</file>