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0"/>
  </p:sldMasterIdLst>
  <p:notesMasterIdLst>
    <p:notesMasterId r:id="rId29"/>
  </p:notesMasterIdLst>
  <p:handoutMasterIdLst>
    <p:handoutMasterId r:id="rId30"/>
  </p:handoutMasterIdLst>
  <p:sldIdLst>
    <p:sldId id="293" r:id="rId11"/>
    <p:sldId id="294" r:id="rId12"/>
    <p:sldId id="310" r:id="rId13"/>
    <p:sldId id="356" r:id="rId14"/>
    <p:sldId id="359" r:id="rId15"/>
    <p:sldId id="340" r:id="rId16"/>
    <p:sldId id="341" r:id="rId17"/>
    <p:sldId id="343" r:id="rId18"/>
    <p:sldId id="345" r:id="rId19"/>
    <p:sldId id="346" r:id="rId20"/>
    <p:sldId id="362" r:id="rId21"/>
    <p:sldId id="347" r:id="rId22"/>
    <p:sldId id="348" r:id="rId23"/>
    <p:sldId id="349" r:id="rId24"/>
    <p:sldId id="350" r:id="rId25"/>
    <p:sldId id="360" r:id="rId26"/>
    <p:sldId id="351" r:id="rId27"/>
    <p:sldId id="35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B874A6-F56C-48A9-97EB-4E0D06BB696E}">
          <p14:sldIdLst>
            <p14:sldId id="293"/>
            <p14:sldId id="294"/>
            <p14:sldId id="310"/>
            <p14:sldId id="356"/>
            <p14:sldId id="359"/>
            <p14:sldId id="340"/>
            <p14:sldId id="341"/>
            <p14:sldId id="343"/>
            <p14:sldId id="345"/>
            <p14:sldId id="346"/>
            <p14:sldId id="362"/>
            <p14:sldId id="347"/>
            <p14:sldId id="348"/>
            <p14:sldId id="349"/>
            <p14:sldId id="350"/>
            <p14:sldId id="360"/>
            <p14:sldId id="351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894" userDrawn="1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Jing - PWE" initials="CJ-P" lastIdx="10" clrIdx="0">
    <p:extLst/>
  </p:cmAuthor>
  <p:cmAuthor id="2" name="Williams, Timothy - PWE" initials="WT-P" lastIdx="2" clrIdx="1">
    <p:extLst>
      <p:ext uri="{19B8F6BF-5375-455C-9EA6-DF929625EA0E}">
        <p15:presenceInfo xmlns:p15="http://schemas.microsoft.com/office/powerpoint/2012/main" userId="S-1-5-21-3410193670-3997807138-1409478871-104209" providerId="AD"/>
      </p:ext>
    </p:extLst>
  </p:cmAuthor>
  <p:cmAuthor id="3" name="Ahmed, Hasan - PWE" initials="AH-P" lastIdx="1" clrIdx="2">
    <p:extLst>
      <p:ext uri="{19B8F6BF-5375-455C-9EA6-DF929625EA0E}">
        <p15:presenceInfo xmlns:p15="http://schemas.microsoft.com/office/powerpoint/2012/main" userId="S-1-5-21-3410193670-3997807138-1409478871-105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17A"/>
    <a:srgbClr val="E0E233"/>
    <a:srgbClr val="7F7F7F"/>
    <a:srgbClr val="E46C0A"/>
    <a:srgbClr val="005353"/>
    <a:srgbClr val="164A48"/>
    <a:srgbClr val="004600"/>
    <a:srgbClr val="50F7F5"/>
    <a:srgbClr val="2F622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0534" autoAdjust="0"/>
  </p:normalViewPr>
  <p:slideViewPr>
    <p:cSldViewPr>
      <p:cViewPr varScale="1">
        <p:scale>
          <a:sx n="114" d="100"/>
          <a:sy n="114" d="100"/>
        </p:scale>
        <p:origin x="1278" y="114"/>
      </p:cViewPr>
      <p:guideLst>
        <p:guide orient="horz" pos="2208"/>
        <p:guide pos="3120"/>
        <p:guide pos="894"/>
        <p:guide pos="105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23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1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3B729801-EF18-46FF-AEA4-93CFDFCEB42D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3"/>
            <a:ext cx="3037735" cy="466089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B965D9E2-23A4-4270-958F-F5DDFEA4F3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0812CB85-6E67-43B0-9157-90261766EE42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960" tIns="46480" rIns="92960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AFED8385-186B-4606-8963-60460DE12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3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9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Evening.  It’s good to be back out here along Greenbriar</a:t>
            </a:r>
            <a:r>
              <a:rPr lang="en-US" baseline="0" dirty="0"/>
              <a:t> Street.  I’m excited to share with you where the City is on the Greenbriar Reconstruction Project.  Hopefully most of you have had a chance to look at the various exhibits around the room.  The layout of the full project is on that wall over there (gestures to wall).  So, let’s get oriented and I can begin to walk you through the recommended plan.</a:t>
            </a:r>
          </a:p>
          <a:p>
            <a:endParaRPr lang="en-US" baseline="0" dirty="0"/>
          </a:p>
          <a:p>
            <a:r>
              <a:rPr lang="en-US" baseline="0" dirty="0"/>
              <a:t>Starting on the left, we are at the intersection of Greenbriar with West Holcombe.  Traveling to the right, you would be driving north- passing Roberts Elementary on the right, through the intersection at University Boulevard, Rice Stadium and arriving at the northern end of the project at Rice Boulevard.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C1FBE-B430-8641-9D9E-BE086BEA8F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2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1FBE-B430-8641-9D9E-BE086BEA8F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05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project will include:</a:t>
            </a:r>
          </a:p>
          <a:p>
            <a:endParaRPr lang="en-US" dirty="0"/>
          </a:p>
          <a:p>
            <a:r>
              <a:rPr lang="en-US" dirty="0"/>
              <a:t>Reconstructed roadway with curbs and gutters</a:t>
            </a:r>
          </a:p>
          <a:p>
            <a:r>
              <a:rPr lang="en-US" dirty="0"/>
              <a:t>Reconstructed sidewalks, driveways and curb ramps</a:t>
            </a:r>
          </a:p>
          <a:p>
            <a:r>
              <a:rPr lang="en-US" dirty="0"/>
              <a:t>Reconstructed storm sewer, sanitary sewer, and waterlines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mobility</a:t>
            </a:r>
          </a:p>
          <a:p>
            <a:r>
              <a:rPr lang="en-US" dirty="0"/>
              <a:t>The roadway improvements will enhance the area as well as the ride.</a:t>
            </a:r>
          </a:p>
          <a:p>
            <a:r>
              <a:rPr lang="en-US" dirty="0"/>
              <a:t>Reconstruct existing sidewalks and add new sidewalks </a:t>
            </a:r>
          </a:p>
          <a:p>
            <a:r>
              <a:rPr lang="en-US" dirty="0"/>
              <a:t>Sidewalks will be 5 feet wide (4 foot sidewalks will be constructed if possible in an effort to preserve trees)</a:t>
            </a:r>
          </a:p>
          <a:p>
            <a:endParaRPr lang="en-US" dirty="0"/>
          </a:p>
          <a:p>
            <a:r>
              <a:rPr lang="en-US" dirty="0"/>
              <a:t> Reconstruct drainage system, sanitary sewer and waterlines</a:t>
            </a:r>
          </a:p>
          <a:p>
            <a:r>
              <a:rPr lang="en-US" dirty="0"/>
              <a:t>Upsized storm sewer system </a:t>
            </a:r>
          </a:p>
          <a:p>
            <a:r>
              <a:rPr lang="en-US" dirty="0"/>
              <a:t>Updates to sanitary sewer mains and services in certain areas</a:t>
            </a:r>
          </a:p>
          <a:p>
            <a:r>
              <a:rPr lang="en-US" dirty="0"/>
              <a:t>Updates to water mains and services in certain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ADD</a:t>
            </a:r>
            <a:r>
              <a:rPr lang="en-US" baseline="0" dirty="0"/>
              <a:t> MORE 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Hien to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D8385-186B-4606-8963-60460DE12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2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E8849-D3E5-4C9C-ADD2-1B8807F19BA6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1D92-B474-4F8A-BB3C-718154153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5110-EE1F-4933-BEBF-7134FDF5B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BB960-35D1-4482-B1E1-22C5BF39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86E17-270A-439F-8665-3DC1BDE5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369D-8E49-402F-A04C-EE411FB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29D0A-DBBE-49D4-A99A-C623ED41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58624"/>
          <a:stretch/>
        </p:blipFill>
        <p:spPr>
          <a:xfrm>
            <a:off x="0" y="0"/>
            <a:ext cx="5334000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43639-33A5-4F22-8A49-6EF5EF8C4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60602"/>
          <a:stretch/>
        </p:blipFill>
        <p:spPr>
          <a:xfrm rot="10800000">
            <a:off x="3816927" y="1966459"/>
            <a:ext cx="5334000" cy="4933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37503-C24D-4666-9CB0-690307F33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8" y="253144"/>
            <a:ext cx="1115644" cy="11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8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A87D-2A6C-40F7-BA1C-E5411C88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F04BE-57D1-4327-BE1A-4EA39230C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A00AB-21F2-4607-B218-A639A446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9B56-548F-403A-A33F-63A575F4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A040D-EAFA-4487-8F0A-28EC58B5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6715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64CDF-58FD-496E-BE6E-FBA35AFD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46DBF-EAEB-4966-A57E-322DEF7E4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4477A-63D6-42C2-82CD-CEDD499D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D7E7-B882-454C-9A1D-D332E5B2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061B-0BD7-4067-90DA-2F9DC641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8550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458200" cy="4876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2686"/>
            <a:ext cx="2895600" cy="226714"/>
          </a:xfrm>
        </p:spPr>
        <p:txBody>
          <a:bodyPr lIns="91440"/>
          <a:lstStyle>
            <a:lvl1pPr algn="l">
              <a:defRPr sz="1000"/>
            </a:lvl1pPr>
          </a:lstStyle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226714"/>
          </a:xfrm>
        </p:spPr>
        <p:txBody>
          <a:bodyPr/>
          <a:lstStyle>
            <a:lvl1pPr>
              <a:defRPr sz="1000"/>
            </a:lvl1pPr>
          </a:lstStyle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75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49888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746-632A-4768-83E2-95C72345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40B2A-E711-4EF6-B138-4D133D5B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590C7-E502-403B-8B55-BF88A9A1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EEF5-82D0-478D-9910-E9D7B6D4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2A5C6-4B39-47FA-B8C8-AB9D9A96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7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C8D7-34B3-427E-B8E1-2EB24303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96585-48F7-4C30-AF54-6C1F744B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EF3B-5950-4875-B807-2A1E9B0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74E6-9398-4BCE-9AC8-B70CB731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B34F-0034-4C81-B4E2-335CA3FD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73A4E-55D5-4E5A-AACE-EE0BCF39B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"/>
          <a:stretch/>
        </p:blipFill>
        <p:spPr>
          <a:xfrm>
            <a:off x="2930" y="-23447"/>
            <a:ext cx="9164515" cy="68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8DD6-B75B-4D2C-B5BA-DC5183A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F896-0CF9-4CCA-AC14-A2E672BD3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308F-0F50-46CC-B4A8-A6686E0E7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0672F-314D-4D07-9F8A-491BBDB1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49AE9-0853-4EC0-8B2E-D8FC1088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8DED3-24A2-4277-B90A-655B46B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9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5C4E-42BA-494E-BFE7-6860E8981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-76200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Yorkshire Paving and Drainage Subproject 2</a:t>
            </a:r>
            <a:br>
              <a:rPr lang="en-US" dirty="0"/>
            </a:br>
            <a:r>
              <a:rPr lang="en-US" dirty="0"/>
              <a:t>(WBS No. M-000247-0002-4)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3837F-0FB1-4284-AD17-F3842864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FE0A9-079D-400E-A9F8-44E32962A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87E5A-106A-4C3C-AAC5-5E537E7FE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E01C2-B443-4B9B-92E5-22AA5F47D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76271-EA86-40AE-B4E7-8166626B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B4D14-5963-48C6-ADA7-10583108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0299B-7924-4815-8D2E-389983D8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1A4B-F671-467E-AAE5-F173C519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6ABD3-C174-4354-A170-FEB727BC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6C116-B699-4343-944C-0227E758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E7956-FEF9-4712-83C4-C3B5360A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3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7A4A2-5327-4F6F-A94F-7BC5E9C1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747918-AF1A-4918-9EED-63760924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5C171-3F2C-42C5-BD56-DDB1AB25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C37F-7032-4CB7-8741-1CC1561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503E-9A0E-477F-AA35-85EE8AF3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688B4-9F22-471E-8B6D-C020D50B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E274A-0D60-4C37-90E1-5D5E9B0B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62ABC-C419-4B93-90E7-B4A8E886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9346E-4867-44BC-961A-68C66C93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5354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E217-FC57-4EEC-BE79-D92BB0FC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2FC4A-4363-4AE7-99A3-CD1E53F65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B2049-C76C-41D8-8BD4-08E97E542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76C97-9C17-46F1-A156-3423FDCF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944EF-CD14-443B-84E0-BC2A31D5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64B0A-1B5C-4470-8D4A-85491724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7752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8DEEA-A8A2-47AA-9AC2-029D6F1C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9F790-9371-45C3-8DE4-32F1C0BD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562AF-E187-4204-9376-D79544682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92F9-FF02-45C8-9542-0C1060A5C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Contact us at pwecip@houstontx.gov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01DF7-2B8E-40AE-80CA-C37DADF1E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37058-1E35-43A8-B6CE-C0D6EE107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8D59C-09F8-45A2-92D2-7B0F5C83D991}"/>
              </a:ext>
            </a:extLst>
          </p:cNvPr>
          <p:cNvSpPr/>
          <p:nvPr userDrawn="1"/>
        </p:nvSpPr>
        <p:spPr>
          <a:xfrm>
            <a:off x="0" y="0"/>
            <a:ext cx="9156701" cy="1199329"/>
          </a:xfrm>
          <a:prstGeom prst="rect">
            <a:avLst/>
          </a:prstGeom>
          <a:solidFill>
            <a:srgbClr val="164A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23970-B413-476C-BD40-08B31936E55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87" y="6340728"/>
            <a:ext cx="391026" cy="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650" r:id="rId12"/>
    <p:sldLayoutId id="2147483657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5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ublicworks.houstontx.gov/ecd/faq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16182" y="3885783"/>
            <a:ext cx="6989618" cy="381417"/>
          </a:xfrm>
        </p:spPr>
        <p:txBody>
          <a:bodyPr lIns="91440">
            <a:normAutofit fontScale="92500" lnSpcReduction="10000"/>
          </a:bodyPr>
          <a:lstStyle/>
          <a:p>
            <a:r>
              <a:rPr lang="en-US" sz="2400" b="1" dirty="0">
                <a:solidFill>
                  <a:srgbClr val="28517A"/>
                </a:solidFill>
              </a:rPr>
              <a:t>Presented by: Ellen Maas, PE</a:t>
            </a:r>
          </a:p>
          <a:p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4659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8517A"/>
                </a:solidFill>
              </a:rPr>
              <a:t>January 11,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964D5-6D2E-42F4-B421-7EA843559915}"/>
              </a:ext>
            </a:extLst>
          </p:cNvPr>
          <p:cNvSpPr/>
          <p:nvPr/>
        </p:nvSpPr>
        <p:spPr>
          <a:xfrm>
            <a:off x="4038600" y="62484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7D7EAB21-2FF5-486B-B527-F136C2E5C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7239000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8517A"/>
                </a:solidFill>
                <a:latin typeface="+mn-lt"/>
              </a:rPr>
              <a:t>Yorkshire Area </a:t>
            </a:r>
            <a:br>
              <a:rPr lang="en-US" sz="3200" b="1" dirty="0">
                <a:solidFill>
                  <a:srgbClr val="28517A"/>
                </a:solidFill>
                <a:latin typeface="+mn-lt"/>
              </a:rPr>
            </a:br>
            <a:r>
              <a:rPr lang="en-US" sz="3200" b="1" dirty="0">
                <a:solidFill>
                  <a:srgbClr val="28517A"/>
                </a:solidFill>
                <a:latin typeface="+mn-lt"/>
              </a:rPr>
              <a:t>Drainage and Paving –Subproject 2</a:t>
            </a:r>
            <a:br>
              <a:rPr lang="en-US" sz="3200" b="1" dirty="0">
                <a:solidFill>
                  <a:srgbClr val="28517A"/>
                </a:solidFill>
                <a:latin typeface="+mn-lt"/>
              </a:rPr>
            </a:br>
            <a:r>
              <a:rPr lang="en-US" sz="3200" b="1" dirty="0">
                <a:solidFill>
                  <a:srgbClr val="28517A"/>
                </a:solidFill>
                <a:latin typeface="+mn-lt"/>
              </a:rPr>
              <a:t>Community Meeting</a:t>
            </a:r>
            <a:br>
              <a:rPr lang="en-US" sz="3200" b="1" dirty="0">
                <a:solidFill>
                  <a:srgbClr val="28517A"/>
                </a:solidFill>
                <a:latin typeface="+mn-lt"/>
              </a:rPr>
            </a:br>
            <a:r>
              <a:rPr lang="en-US" sz="3200" b="1" dirty="0">
                <a:solidFill>
                  <a:srgbClr val="28517A"/>
                </a:solidFill>
                <a:latin typeface="+mn-lt"/>
              </a:rPr>
              <a:t>WBS No. M-000247-0002-4</a:t>
            </a:r>
            <a:br>
              <a:rPr lang="en-US" sz="2800" b="1" dirty="0">
                <a:solidFill>
                  <a:srgbClr val="28517A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0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156881"/>
            <a:ext cx="7055380" cy="1143000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7912" y="1981200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Driveways</a:t>
            </a:r>
          </a:p>
          <a:p>
            <a:r>
              <a:rPr lang="en-US" sz="2400" dirty="0"/>
              <a:t>Driveway aprons will be reconstructed</a:t>
            </a:r>
          </a:p>
          <a:p>
            <a:r>
              <a:rPr lang="en-US" sz="2400" dirty="0"/>
              <a:t>If construction is needed beyond the apron, the City will request a right-of-entry from property owner</a:t>
            </a:r>
          </a:p>
          <a:p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449839" y="279657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 descr="C:\Users\E155868\Desktop\black icons\driveway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36" y="123314"/>
            <a:ext cx="924030" cy="9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78D4A-0824-4E17-83AE-29E56A37D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8733FB-52C9-462B-9926-28E8B5F41502}"/>
              </a:ext>
            </a:extLst>
          </p:cNvPr>
          <p:cNvSpPr/>
          <p:nvPr/>
        </p:nvSpPr>
        <p:spPr>
          <a:xfrm>
            <a:off x="457200" y="-10486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156881"/>
            <a:ext cx="7055380" cy="1143000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449839" y="279657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2" descr="C:\Users\E155868\Desktop\black icons\driveway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36" y="123314"/>
            <a:ext cx="924030" cy="9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78D4A-0824-4E17-83AE-29E56A37D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8733FB-52C9-462B-9926-28E8B5F41502}"/>
              </a:ext>
            </a:extLst>
          </p:cNvPr>
          <p:cNvSpPr/>
          <p:nvPr/>
        </p:nvSpPr>
        <p:spPr>
          <a:xfrm>
            <a:off x="457200" y="-10486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6A520850-07BF-4AAE-9DAF-283EDC0F3EF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295400"/>
            <a:ext cx="4572000" cy="4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750" tIns="54875" rIns="109750" bIns="54875">
            <a:spAutoFit/>
          </a:bodyPr>
          <a:lstStyle/>
          <a:p>
            <a:pPr marL="114300" lvl="1" indent="0" defTabSz="1097559"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Driveway Construction Options</a:t>
            </a:r>
          </a:p>
          <a:p>
            <a:pPr marL="0" lvl="1" indent="0" defTabSz="1097559">
              <a:lnSpc>
                <a:spcPts val="1500"/>
              </a:lnSpc>
              <a:defRPr/>
            </a:pP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14300" lvl="1" indent="0" defTabSz="1097559"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Option 1:</a:t>
            </a:r>
            <a:r>
              <a:rPr lang="en-US" sz="1800" b="1" dirty="0"/>
              <a:t> Replace the broken length and width of the driveway with plain reinforced cement concrete at no cost to the home owner.</a:t>
            </a:r>
            <a:endParaRPr lang="en-US" sz="1800" dirty="0"/>
          </a:p>
          <a:p>
            <a:pPr marL="0" lvl="1" indent="0" defTabSz="1097559">
              <a:lnSpc>
                <a:spcPts val="1500"/>
              </a:lnSpc>
              <a:defRPr/>
            </a:pP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14300" lvl="1" indent="0" defTabSz="1097559"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Option 2:</a:t>
            </a:r>
            <a:r>
              <a:rPr lang="en-US" sz="1800" b="1" dirty="0"/>
              <a:t> Grade the subgrade to proper slope and form the driveway to meet the new grades /slope. You would see the finished dirt with proper slope. Home Owner to finish the Driveway with their desired finish at their cost. </a:t>
            </a:r>
          </a:p>
          <a:p>
            <a:pPr marL="114300" lvl="1" indent="0" defTabSz="1097559">
              <a:buNone/>
              <a:defRPr/>
            </a:pPr>
            <a:r>
              <a:rPr lang="en-US" b="1" dirty="0"/>
              <a:t>(Driveway must be finished 2 weeks after it’s been prepped by the City)</a:t>
            </a:r>
            <a:endParaRPr lang="en-US" sz="1800" b="1" dirty="0"/>
          </a:p>
          <a:p>
            <a:pPr marL="114300" lvl="1" indent="0" defTabSz="1097559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" lvl="1" indent="0" defTabSz="1097559">
              <a:buNone/>
              <a:defRPr/>
            </a:pP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2D0250-A5C8-4AAD-ABBA-5E2C8EFE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3968262" cy="2209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6CE139-E4DE-453D-B581-73B33B974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57600"/>
            <a:ext cx="396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6277" y="-76200"/>
            <a:ext cx="7055380" cy="1367910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0003" y="1905000"/>
            <a:ext cx="6711654" cy="419548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b="1" kern="0" dirty="0">
                <a:latin typeface="+mj-lt"/>
              </a:rPr>
              <a:t>Trash/Recycling Pick-up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kern="0" dirty="0">
                <a:latin typeface="+mj-lt"/>
              </a:rPr>
              <a:t>Potential for service interruption: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kern="0" dirty="0">
                <a:latin typeface="+mj-lt"/>
              </a:rPr>
              <a:t>Construction will alternate each side of the street on different schedules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kern="0" dirty="0">
                <a:latin typeface="+mj-lt"/>
              </a:rPr>
              <a:t>Waste receptacles should be placed on the non-affected side of the street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465873" y="371623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124070" y="156952"/>
            <a:ext cx="864453" cy="864453"/>
            <a:chOff x="7772400" y="66264"/>
            <a:chExt cx="1066800" cy="1066800"/>
          </a:xfrm>
        </p:grpSpPr>
        <p:pic>
          <p:nvPicPr>
            <p:cNvPr id="8" name="Picture 4" descr="C:\Users\E155868\Desktop\black icons\3124677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0" t="18760" r="13944" b="15720"/>
            <a:stretch/>
          </p:blipFill>
          <p:spPr bwMode="auto">
            <a:xfrm>
              <a:off x="7938570" y="394451"/>
              <a:ext cx="734459" cy="410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7772400" y="66264"/>
              <a:ext cx="1066800" cy="10668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276D66C-2064-49B8-846F-D7955C228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4FB28E-6192-4953-A280-421374C98DC7}"/>
              </a:ext>
            </a:extLst>
          </p:cNvPr>
          <p:cNvSpPr/>
          <p:nvPr/>
        </p:nvSpPr>
        <p:spPr>
          <a:xfrm>
            <a:off x="424119" y="-30646"/>
            <a:ext cx="6086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66497" y="234451"/>
            <a:ext cx="7055380" cy="1084395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1899602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Trees</a:t>
            </a:r>
            <a:endParaRPr lang="en-US" b="1" dirty="0"/>
          </a:p>
          <a:p>
            <a:r>
              <a:rPr lang="en-US" dirty="0"/>
              <a:t>Our goal is to protect all trees during construction. </a:t>
            </a:r>
          </a:p>
          <a:p>
            <a:pPr lvl="1"/>
            <a:r>
              <a:rPr lang="en-US" dirty="0"/>
              <a:t>We accomplish this by working with the City Arborist. </a:t>
            </a:r>
          </a:p>
          <a:p>
            <a:pPr lvl="1"/>
            <a:r>
              <a:rPr lang="en-US" dirty="0"/>
              <a:t>Unhealthy trees will be removed.</a:t>
            </a:r>
          </a:p>
          <a:p>
            <a:r>
              <a:rPr lang="en-US" dirty="0"/>
              <a:t>Some trees may be removed as part of the project</a:t>
            </a:r>
          </a:p>
          <a:p>
            <a:pPr lvl="1"/>
            <a:r>
              <a:rPr lang="en-US" dirty="0"/>
              <a:t>New trees may be planted elsewhere in the project area, per plan.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39354" y="316708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4" t="25191" r="11362" b="32823"/>
          <a:stretch/>
        </p:blipFill>
        <p:spPr>
          <a:xfrm>
            <a:off x="8126241" y="134344"/>
            <a:ext cx="899361" cy="860259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FD21-DD8E-48E5-854B-B2383B95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FBFF15-4F9A-45CC-9A59-90E9FA6D68A3}"/>
              </a:ext>
            </a:extLst>
          </p:cNvPr>
          <p:cNvSpPr/>
          <p:nvPr/>
        </p:nvSpPr>
        <p:spPr>
          <a:xfrm>
            <a:off x="435737" y="-4914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1000" y="89546"/>
            <a:ext cx="7055380" cy="1624954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893" y="1828800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School Buses</a:t>
            </a:r>
          </a:p>
          <a:p>
            <a:r>
              <a:rPr lang="en-US" sz="2400" dirty="0"/>
              <a:t>The City of Houston and the Contractor work with all schools to minimize impacts to students, school bus schedules, and school bus stops</a:t>
            </a:r>
          </a:p>
          <a:p>
            <a:r>
              <a:rPr lang="en-US" sz="2400" dirty="0"/>
              <a:t>School buses may need to use different streets temporarily</a:t>
            </a:r>
          </a:p>
          <a:p>
            <a:pPr marL="0" indent="0">
              <a:buNone/>
            </a:pPr>
            <a:r>
              <a:rPr lang="en-US" sz="2400" b="1" dirty="0"/>
              <a:t>Metro Buses </a:t>
            </a:r>
          </a:p>
          <a:p>
            <a:r>
              <a:rPr lang="en-US" sz="2400" dirty="0"/>
              <a:t>No metro bus stops will be affected or re-routed due to construction </a:t>
            </a:r>
          </a:p>
          <a:p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475954" y="255601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182376" y="215320"/>
            <a:ext cx="776904" cy="776904"/>
            <a:chOff x="8017062" y="137496"/>
            <a:chExt cx="924336" cy="924336"/>
          </a:xfrm>
        </p:grpSpPr>
        <p:pic>
          <p:nvPicPr>
            <p:cNvPr id="9" name="Picture 2" descr="C:\Users\E155868\Desktop\black icons\schoolbus-512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378" y="261812"/>
              <a:ext cx="675704" cy="6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8017062" y="137496"/>
              <a:ext cx="924336" cy="92433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C7DEE9-62DF-42A3-B0F2-2917E27D2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2D0BE4-2942-40DC-9103-5E8F245586F7}"/>
              </a:ext>
            </a:extLst>
          </p:cNvPr>
          <p:cNvSpPr/>
          <p:nvPr/>
        </p:nvSpPr>
        <p:spPr>
          <a:xfrm>
            <a:off x="368330" y="24660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01381" y="28659"/>
            <a:ext cx="7055380" cy="1301839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2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RESTORATION</a:t>
            </a:r>
          </a:p>
          <a:p>
            <a:r>
              <a:rPr lang="en-US" dirty="0"/>
              <a:t>Restoration of sprinkler systems, grass, etc. will be done when construction is complete.</a:t>
            </a:r>
          </a:p>
          <a:p>
            <a:r>
              <a:rPr lang="en-US" dirty="0"/>
              <a:t>City does not approve final payment to contractor until restoration is complete.</a:t>
            </a:r>
          </a:p>
          <a:p>
            <a:r>
              <a:rPr lang="en-US" dirty="0"/>
              <a:t>If you have concerns:</a:t>
            </a:r>
          </a:p>
          <a:p>
            <a:pPr lvl="1"/>
            <a:r>
              <a:rPr lang="en-US" dirty="0"/>
              <a:t>Document (writing, photo, etc.)</a:t>
            </a:r>
          </a:p>
          <a:p>
            <a:pPr lvl="1"/>
            <a:r>
              <a:rPr lang="en-US" dirty="0"/>
              <a:t>Call 3-1-1</a:t>
            </a:r>
          </a:p>
          <a:p>
            <a:pPr lvl="1"/>
            <a:r>
              <a:rPr lang="en-US" dirty="0"/>
              <a:t>Do not make the repairs yourself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49770" y="295736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174160" y="173160"/>
            <a:ext cx="817440" cy="817440"/>
            <a:chOff x="8017062" y="137496"/>
            <a:chExt cx="924336" cy="924336"/>
          </a:xfrm>
        </p:grpSpPr>
        <p:pic>
          <p:nvPicPr>
            <p:cNvPr id="8" name="Picture 3" descr="C:\Users\E155868\Desktop\FAQ Images\icon-degat-deau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9" r="-1002" b="-5051"/>
            <a:stretch/>
          </p:blipFill>
          <p:spPr bwMode="auto">
            <a:xfrm>
              <a:off x="8068652" y="189086"/>
              <a:ext cx="821156" cy="82115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8017062" y="137496"/>
              <a:ext cx="924336" cy="92433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354EF-9BC6-4CA5-84F2-04D9FDD35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34E714-A645-478C-A1A6-D0412B373577}"/>
              </a:ext>
            </a:extLst>
          </p:cNvPr>
          <p:cNvSpPr/>
          <p:nvPr/>
        </p:nvSpPr>
        <p:spPr>
          <a:xfrm>
            <a:off x="450164" y="-37143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31270" y="226013"/>
            <a:ext cx="7055380" cy="1115344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Contact Information</a:t>
            </a:r>
            <a:endParaRPr lang="en-US" sz="28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 rot="5400000">
            <a:off x="6759065" y="3339568"/>
            <a:ext cx="3859795" cy="228660"/>
          </a:xfrm>
        </p:spPr>
        <p:txBody>
          <a:bodyPr/>
          <a:lstStyle/>
          <a:p>
            <a:r>
              <a:rPr lang="en-US" dirty="0"/>
              <a:t>Contact us at pwecip@houstontx.gov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685800" y="18288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85743"/>
              </p:ext>
            </p:extLst>
          </p:nvPr>
        </p:nvGraphicFramePr>
        <p:xfrm>
          <a:off x="304800" y="1933630"/>
          <a:ext cx="6541214" cy="640657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3036014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640657">
                <a:tc>
                  <a:txBody>
                    <a:bodyPr/>
                    <a:lstStyle/>
                    <a:p>
                      <a:r>
                        <a:rPr lang="en-US" baseline="0" dirty="0"/>
                        <a:t>Moe Elahmad, Project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(832)-405-2768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19265"/>
              </p:ext>
            </p:extLst>
          </p:nvPr>
        </p:nvGraphicFramePr>
        <p:xfrm>
          <a:off x="338356" y="3962252"/>
          <a:ext cx="6507658" cy="1124275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471644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3036014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555937">
                <a:tc>
                  <a:txBody>
                    <a:bodyPr/>
                    <a:lstStyle/>
                    <a:p>
                      <a:r>
                        <a:rPr lang="en-US" baseline="0" dirty="0"/>
                        <a:t>Artanya Mills, Inspector, TLC Engineering, Inc.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(713)-868-6900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568338">
                <a:tc>
                  <a:txBody>
                    <a:bodyPr/>
                    <a:lstStyle/>
                    <a:p>
                      <a:r>
                        <a:rPr lang="en-US" dirty="0"/>
                        <a:t>Nupur Krishnan, Project Manager (COH)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(832)-395-2351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430097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>
          <a:xfrm>
            <a:off x="769088" y="3716010"/>
            <a:ext cx="7626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33159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>
              <a:buNone/>
            </a:pPr>
            <a:r>
              <a:rPr lang="en-US" sz="2000" b="1" dirty="0"/>
              <a:t>City of Houston Staff (oversight)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8DAFD-579C-47E7-96D0-BF2313FC16B1}"/>
              </a:ext>
            </a:extLst>
          </p:cNvPr>
          <p:cNvSpPr/>
          <p:nvPr/>
        </p:nvSpPr>
        <p:spPr>
          <a:xfrm>
            <a:off x="304800" y="1393771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>
              <a:buNone/>
            </a:pPr>
            <a:r>
              <a:rPr lang="en-US" sz="2000" b="1" dirty="0"/>
              <a:t>SER Construction (Contractor)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4C6B7-C7DB-4203-B37D-20C790B37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444DC4-66E8-49A6-9563-089CEDDCE11E}"/>
              </a:ext>
            </a:extLst>
          </p:cNvPr>
          <p:cNvSpPr/>
          <p:nvPr/>
        </p:nvSpPr>
        <p:spPr>
          <a:xfrm>
            <a:off x="431270" y="0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3772" y="-120387"/>
            <a:ext cx="8382000" cy="1392764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2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Important Links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0209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+mj-lt"/>
              </a:rPr>
              <a:t>For a complete listing of Frequently Asked Questions please visit:</a:t>
            </a:r>
          </a:p>
          <a:p>
            <a:pPr lvl="1">
              <a:buFont typeface="Arial" pitchFamily="34" charset="0"/>
              <a:buChar char="•"/>
            </a:pPr>
            <a:r>
              <a:rPr lang="en-US" u="sng" dirty="0">
                <a:hlinkClick r:id="rId2"/>
              </a:rPr>
              <a:t>https://www.publicworks.houstontx.gov/ecd/faqs.html</a:t>
            </a:r>
            <a:endParaRPr lang="en-US" dirty="0">
              <a:latin typeface="+mj-lt"/>
            </a:endParaRP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kern="0" dirty="0">
              <a:latin typeface="+mj-lt"/>
            </a:endParaRP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latin typeface="+mj-lt"/>
              </a:rPr>
              <a:t>Today’s presentation and additional project information will later be posted on our website at: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kern="0" dirty="0">
              <a:latin typeface="+mj-lt"/>
            </a:endParaRPr>
          </a:p>
          <a:p>
            <a:pPr marL="0" lvl="0" indent="0">
              <a:lnSpc>
                <a:spcPts val="2000"/>
              </a:lnSpc>
              <a:buNone/>
              <a:defRPr/>
            </a:pPr>
            <a:r>
              <a:rPr lang="en-US" b="1" i="1" dirty="0"/>
              <a:t>https://rebuildhouston.org/community-engagement</a:t>
            </a:r>
            <a:endParaRPr lang="en-US" b="1" kern="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1000" y="295736"/>
            <a:ext cx="628813" cy="767687"/>
          </a:xfrm>
        </p:spPr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185720" y="114331"/>
            <a:ext cx="787050" cy="923330"/>
            <a:chOff x="-1371600" y="1593308"/>
            <a:chExt cx="959768" cy="1125955"/>
          </a:xfrm>
        </p:grpSpPr>
        <p:sp>
          <p:nvSpPr>
            <p:cNvPr id="10" name="Oval 9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04537" y="1593308"/>
              <a:ext cx="625642" cy="11259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A4FBD-D27F-4FF2-987F-DEF3CD426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42A262-58CC-4878-9F89-24C85EE909D0}"/>
              </a:ext>
            </a:extLst>
          </p:cNvPr>
          <p:cNvSpPr/>
          <p:nvPr/>
        </p:nvSpPr>
        <p:spPr>
          <a:xfrm>
            <a:off x="432100" y="0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7"/>
          <p:cNvSpPr>
            <a:spLocks noGrp="1"/>
          </p:cNvSpPr>
          <p:nvPr>
            <p:ph type="ctrTitle"/>
          </p:nvPr>
        </p:nvSpPr>
        <p:spPr>
          <a:xfrm>
            <a:off x="1316038" y="2133600"/>
            <a:ext cx="6989762" cy="623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sz="4000" i="1" dirty="0"/>
            </a:br>
            <a:endParaRPr lang="en-US" sz="2800" i="1" dirty="0"/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316038" y="2630488"/>
            <a:ext cx="6989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We will now begin the Q and A session.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71293-684A-4B04-9DC6-9B2EC2DCC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178876"/>
            <a:ext cx="9144000" cy="5679124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55000">
                <a:schemeClr val="bg1">
                  <a:lumMod val="0"/>
                  <a:lumOff val="10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8196"/>
              </p:ext>
            </p:extLst>
          </p:nvPr>
        </p:nvGraphicFramePr>
        <p:xfrm>
          <a:off x="1104900" y="1644650"/>
          <a:ext cx="6934200" cy="3568700"/>
        </p:xfrm>
        <a:graphic>
          <a:graphicData uri="http://schemas.openxmlformats.org/drawingml/2006/table">
            <a:tbl>
              <a:tblPr firstCol="1"/>
              <a:tblGrid>
                <a:gridCol w="84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517A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OVERVIEW OF THE PROJECT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517A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PROJECT SCOPE AND PHASING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517A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WHAT TO EXPECT DURING CONSTRUCTION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8517A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CONTACT 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0287"/>
            <a:ext cx="8458200" cy="85875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6803570" y="1698286"/>
            <a:ext cx="0" cy="2829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3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248" y="5968425"/>
            <a:ext cx="187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Winter</a:t>
            </a:r>
          </a:p>
          <a:p>
            <a:pPr algn="ctr"/>
            <a:r>
              <a:rPr lang="en-US" sz="1600" b="1" dirty="0">
                <a:latin typeface="+mj-lt"/>
                <a:cs typeface="Arial" charset="0"/>
              </a:rPr>
              <a:t>Construction Begins</a:t>
            </a:r>
            <a:r>
              <a:rPr lang="en-US" sz="1600" dirty="0">
                <a:latin typeface="+mj-lt"/>
              </a:rPr>
              <a:t>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-29026" y="5560256"/>
            <a:ext cx="9173026" cy="459544"/>
            <a:chOff x="34472" y="4648200"/>
            <a:chExt cx="9173026" cy="459544"/>
          </a:xfrm>
        </p:grpSpPr>
        <p:grpSp>
          <p:nvGrpSpPr>
            <p:cNvPr id="49" name="Group 48"/>
            <p:cNvGrpSpPr/>
            <p:nvPr/>
          </p:nvGrpSpPr>
          <p:grpSpPr>
            <a:xfrm>
              <a:off x="63497" y="4648200"/>
              <a:ext cx="9144001" cy="459544"/>
              <a:chOff x="63497" y="4648200"/>
              <a:chExt cx="9144001" cy="45954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3497" y="4648200"/>
                <a:ext cx="9144001" cy="45954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3040743" y="4648200"/>
                <a:ext cx="0" cy="4595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092371" y="4648200"/>
                <a:ext cx="0" cy="4595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34472" y="4686701"/>
              <a:ext cx="2960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2018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93971" y="4686701"/>
              <a:ext cx="2886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2019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796" y="5968425"/>
            <a:ext cx="220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Spring</a:t>
            </a:r>
            <a:endParaRPr lang="en-US" sz="1600" b="1" dirty="0">
              <a:latin typeface="+mj-lt"/>
              <a:cs typeface="Arial" charset="0"/>
            </a:endParaRPr>
          </a:p>
          <a:p>
            <a:r>
              <a:rPr lang="en-US" sz="1600" b="1" dirty="0">
                <a:latin typeface="+mj-lt"/>
                <a:cs typeface="Arial" charset="0"/>
              </a:rPr>
              <a:t>Anticipated Completion</a:t>
            </a:r>
            <a:endParaRPr lang="en-US" sz="1600" dirty="0">
              <a:latin typeface="+mj-lt"/>
            </a:endParaRPr>
          </a:p>
        </p:txBody>
      </p:sp>
      <p:sp>
        <p:nvSpPr>
          <p:cNvPr id="52" name="Arrow: Pentagon 51"/>
          <p:cNvSpPr/>
          <p:nvPr/>
        </p:nvSpPr>
        <p:spPr>
          <a:xfrm>
            <a:off x="2098227" y="5553819"/>
            <a:ext cx="4747982" cy="459544"/>
          </a:xfrm>
          <a:prstGeom prst="homePlate">
            <a:avLst>
              <a:gd name="adj" fmla="val 21574"/>
            </a:avLst>
          </a:prstGeom>
          <a:solidFill>
            <a:srgbClr val="E0E23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1BFF59-9BDC-4FCC-9D07-09BE35261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B1A774-D948-4675-B456-82DEADFA21CA}"/>
              </a:ext>
            </a:extLst>
          </p:cNvPr>
          <p:cNvSpPr/>
          <p:nvPr/>
        </p:nvSpPr>
        <p:spPr>
          <a:xfrm>
            <a:off x="533400" y="-173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3B992-4252-4080-A654-3032A4B10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5400"/>
            <a:ext cx="6172200" cy="4262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70D3F-BC21-4715-AB46-39292B52B4F3}"/>
              </a:ext>
            </a:extLst>
          </p:cNvPr>
          <p:cNvSpPr txBox="1"/>
          <p:nvPr/>
        </p:nvSpPr>
        <p:spPr>
          <a:xfrm>
            <a:off x="533400" y="6959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Project Map</a:t>
            </a:r>
          </a:p>
        </p:txBody>
      </p:sp>
    </p:spTree>
    <p:extLst>
      <p:ext uri="{BB962C8B-B14F-4D97-AF65-F5344CB8AC3E}">
        <p14:creationId xmlns:p14="http://schemas.microsoft.com/office/powerpoint/2010/main" val="24145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5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1343688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Construction Phasing Exhibit 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840EF-03DB-4891-8C5B-6206C082F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AB2749-34EA-4450-8CE4-39D47458F4D9}"/>
              </a:ext>
            </a:extLst>
          </p:cNvPr>
          <p:cNvSpPr/>
          <p:nvPr/>
        </p:nvSpPr>
        <p:spPr>
          <a:xfrm>
            <a:off x="533400" y="2458998"/>
            <a:ext cx="608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32321B-1245-413E-B1CE-0E86A4D83D17}"/>
              </a:ext>
            </a:extLst>
          </p:cNvPr>
          <p:cNvSpPr/>
          <p:nvPr/>
        </p:nvSpPr>
        <p:spPr>
          <a:xfrm>
            <a:off x="371025" y="0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AD025-DF3B-4711-A917-C784EA8E8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13450"/>
            <a:ext cx="7030462" cy="4661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16EC6E-4BBD-404E-8743-8C6EF48E9A62}"/>
              </a:ext>
            </a:extLst>
          </p:cNvPr>
          <p:cNvSpPr txBox="1"/>
          <p:nvPr/>
        </p:nvSpPr>
        <p:spPr>
          <a:xfrm>
            <a:off x="1159079" y="5496071"/>
            <a:ext cx="200025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NOTE: EXPECTED DATES ARE ESTIMATES, MAY CHANGE DURING CONSTRUCTION </a:t>
            </a:r>
          </a:p>
        </p:txBody>
      </p:sp>
    </p:spTree>
    <p:extLst>
      <p:ext uri="{BB962C8B-B14F-4D97-AF65-F5344CB8AC3E}">
        <p14:creationId xmlns:p14="http://schemas.microsoft.com/office/powerpoint/2010/main" val="34308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80687" y="3844511"/>
            <a:ext cx="6511222" cy="755703"/>
            <a:chOff x="633040" y="2389442"/>
            <a:chExt cx="6511222" cy="755703"/>
          </a:xfrm>
        </p:grpSpPr>
        <p:sp>
          <p:nvSpPr>
            <p:cNvPr id="33" name="Oval 32"/>
            <p:cNvSpPr/>
            <p:nvPr/>
          </p:nvSpPr>
          <p:spPr>
            <a:xfrm>
              <a:off x="633040" y="2390679"/>
              <a:ext cx="734350" cy="7343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71435" y="2389442"/>
              <a:ext cx="6472827" cy="755703"/>
              <a:chOff x="674127" y="4715195"/>
              <a:chExt cx="6472827" cy="755703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27" t="21396" r="34159" b="24925"/>
              <a:stretch/>
            </p:blipFill>
            <p:spPr>
              <a:xfrm>
                <a:off x="674127" y="4715195"/>
                <a:ext cx="692727" cy="755703"/>
              </a:xfrm>
              <a:prstGeom prst="ellipse">
                <a:avLst/>
              </a:prstGeom>
              <a:ln>
                <a:noFill/>
              </a:ln>
            </p:spPr>
          </p:pic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1614244" y="4873117"/>
                <a:ext cx="5532710" cy="4517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/>
                  <a:t>Water and wastewater as needed</a:t>
                </a:r>
                <a:endParaRPr lang="en-US" b="1" dirty="0"/>
              </a:p>
            </p:txBody>
          </p:sp>
        </p:grp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08892"/>
          </a:xfrm>
        </p:spPr>
        <p:txBody>
          <a:bodyPr>
            <a:no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Identified Improvement Needs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9876" y="1676400"/>
            <a:ext cx="6549218" cy="768498"/>
            <a:chOff x="562568" y="4714761"/>
            <a:chExt cx="6549218" cy="768498"/>
          </a:xfrm>
        </p:grpSpPr>
        <p:pic>
          <p:nvPicPr>
            <p:cNvPr id="8" name="Picture 7" descr="GUN_001_042015_Presentation-11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53" t="18040" r="16092" b="15105"/>
            <a:stretch/>
          </p:blipFill>
          <p:spPr>
            <a:xfrm>
              <a:off x="562568" y="4714761"/>
              <a:ext cx="775391" cy="768498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579076" y="4873117"/>
              <a:ext cx="5532710" cy="4517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/>
                <a:t>Storm drainage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687" y="2725481"/>
            <a:ext cx="8071006" cy="710017"/>
            <a:chOff x="588647" y="1551621"/>
            <a:chExt cx="8071006" cy="710017"/>
          </a:xfrm>
        </p:grpSpPr>
        <p:sp>
          <p:nvSpPr>
            <p:cNvPr id="20" name="Rectangle 19"/>
            <p:cNvSpPr/>
            <p:nvPr/>
          </p:nvSpPr>
          <p:spPr>
            <a:xfrm>
              <a:off x="1573053" y="1687338"/>
              <a:ext cx="7086600" cy="438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spcBef>
                  <a:spcPct val="20000"/>
                </a:spcBef>
              </a:pPr>
              <a:r>
                <a:rPr lang="en-US" sz="2400" b="1" dirty="0"/>
                <a:t>Pavement conditions and mobility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26" descr="GUN_001_042015_Presentation-09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59" t="17833" r="19225" b="19391"/>
            <a:stretch/>
          </p:blipFill>
          <p:spPr>
            <a:xfrm>
              <a:off x="588647" y="1551621"/>
              <a:ext cx="740816" cy="710017"/>
            </a:xfrm>
            <a:prstGeom prst="ellipse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24708" y="2605586"/>
            <a:ext cx="8117361" cy="2108472"/>
            <a:chOff x="524708" y="2218088"/>
            <a:chExt cx="8518208" cy="21084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24708" y="3295167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24708" y="4326560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4708" y="2218088"/>
              <a:ext cx="851820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CFC2C6E-4F38-4AFB-A44F-FF095CCBE8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EAAFB07-D117-4824-9B84-CA6EBE842AB7}"/>
              </a:ext>
            </a:extLst>
          </p:cNvPr>
          <p:cNvSpPr/>
          <p:nvPr/>
        </p:nvSpPr>
        <p:spPr>
          <a:xfrm>
            <a:off x="457200" y="-17273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32100" y="152400"/>
            <a:ext cx="8382000" cy="1219200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Construction – Project Info</a:t>
            </a:r>
            <a:endParaRPr lang="en-US" sz="2800" b="1" dirty="0"/>
          </a:p>
        </p:txBody>
      </p:sp>
      <p:sp>
        <p:nvSpPr>
          <p:cNvPr id="5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432100" y="1828800"/>
            <a:ext cx="8382000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/>
              <a:t>Keep your door hanger throughout the project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Lists phone numbers you need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Lists the Project Number</a:t>
            </a:r>
          </a:p>
          <a:p>
            <a:pPr lvl="2">
              <a:spcAft>
                <a:spcPts val="0"/>
              </a:spcAft>
              <a:buFont typeface="Arial" charset="0"/>
              <a:buChar char="•"/>
            </a:pPr>
            <a:r>
              <a:rPr lang="en-US" altLang="en-US" sz="1600" dirty="0"/>
              <a:t>Number needed when you call or write us</a:t>
            </a:r>
          </a:p>
          <a:p>
            <a:pPr lvl="2">
              <a:spcAft>
                <a:spcPts val="0"/>
              </a:spcAft>
              <a:buFont typeface="Arial" charset="0"/>
              <a:buChar char="•"/>
            </a:pPr>
            <a:endParaRPr lang="en-US" altLang="en-US" sz="8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/>
              <a:t>Meet the City PM or Inspector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Will be your contact to resolve issues throughout construction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altLang="en-US" sz="800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altLang="en-US" sz="2400" b="1" i="1" dirty="0"/>
              <a:t>Construction will occur within the City right-of-way </a:t>
            </a:r>
          </a:p>
          <a:p>
            <a:pPr lvl="1">
              <a:spcAft>
                <a:spcPts val="0"/>
              </a:spcAft>
              <a:buFont typeface="Arial" charset="0"/>
              <a:buChar char="•"/>
            </a:pPr>
            <a:r>
              <a:rPr lang="en-US" altLang="en-US" sz="2000" dirty="0"/>
              <a:t>City right-of-way generally extends 10 to 17 feet into your yard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049D1-EFE8-4CE6-A743-4DADE8EF1F1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85720" y="104603"/>
            <a:ext cx="787050" cy="923330"/>
            <a:chOff x="-1371600" y="1593308"/>
            <a:chExt cx="959768" cy="1125955"/>
          </a:xfrm>
        </p:grpSpPr>
        <p:sp>
          <p:nvSpPr>
            <p:cNvPr id="8" name="Oval 7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04537" y="1593308"/>
              <a:ext cx="625642" cy="11259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3B1F82-F3CC-4E86-BAA7-A18D6D4B7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E98948-EAA4-4E7D-9A85-018C0781D042}"/>
              </a:ext>
            </a:extLst>
          </p:cNvPr>
          <p:cNvSpPr/>
          <p:nvPr/>
        </p:nvSpPr>
        <p:spPr>
          <a:xfrm>
            <a:off x="410428" y="-12040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9938" y="2362201"/>
            <a:ext cx="8458200" cy="274319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b="1" kern="0" dirty="0">
                <a:latin typeface="+mj-lt"/>
              </a:rPr>
              <a:t> Contact 311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100" b="1" kern="0" dirty="0">
                <a:latin typeface="+mj-lt"/>
              </a:rPr>
              <a:t>Report the project number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100" b="1" kern="0" dirty="0">
                <a:latin typeface="+mj-lt"/>
              </a:rPr>
              <a:t>Request issue be directed to Public Works Capital Projects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100" b="1" kern="0" dirty="0">
                <a:latin typeface="+mj-lt"/>
              </a:rPr>
              <a:t>Be as complete as possible with your concern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620000" y="293715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562600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Contact us at: </a:t>
            </a:r>
            <a:r>
              <a:rPr lang="en-US" sz="3200" b="1" dirty="0">
                <a:solidFill>
                  <a:schemeClr val="tx1"/>
                </a:solidFill>
              </a:rPr>
              <a:t>pwecip@houstontx.gov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41" y="4422978"/>
            <a:ext cx="990917" cy="112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5" t="30916" r="14224" b="30916"/>
          <a:stretch/>
        </p:blipFill>
        <p:spPr>
          <a:xfrm>
            <a:off x="8130688" y="115117"/>
            <a:ext cx="875214" cy="946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DCC877-1664-44CB-B2B4-17BE66666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850193-EAB5-43A5-BE39-098ACB9DC8A0}"/>
              </a:ext>
            </a:extLst>
          </p:cNvPr>
          <p:cNvSpPr/>
          <p:nvPr/>
        </p:nvSpPr>
        <p:spPr>
          <a:xfrm>
            <a:off x="446913" y="695980"/>
            <a:ext cx="6106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Construction –  How to Report a 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4BDEA4-7E69-454F-A6F1-9C73B120A77A}"/>
              </a:ext>
            </a:extLst>
          </p:cNvPr>
          <p:cNvSpPr/>
          <p:nvPr/>
        </p:nvSpPr>
        <p:spPr>
          <a:xfrm>
            <a:off x="1808332" y="1790804"/>
            <a:ext cx="6086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B0381A3-CB23-443B-9D51-1290A5E0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3" y="40752"/>
            <a:ext cx="78867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1270" y="172740"/>
            <a:ext cx="7055380" cy="1147302"/>
          </a:xfrm>
        </p:spPr>
        <p:txBody>
          <a:bodyPr>
            <a:normAutofit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2800" b="1" dirty="0">
                <a:solidFill>
                  <a:prstClr val="white"/>
                </a:solidFill>
              </a:rPr>
              <a:t>What to Expect During Construction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3270" y="1752600"/>
            <a:ext cx="6711654" cy="4195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/>
              <a:t>Prepare for Construction</a:t>
            </a:r>
          </a:p>
          <a:p>
            <a:r>
              <a:rPr lang="en-US" sz="2400" dirty="0"/>
              <a:t>Document the conditions of your yard and sprinkler head locations; the contractor will do the same. </a:t>
            </a:r>
          </a:p>
          <a:p>
            <a:r>
              <a:rPr lang="en-US" sz="2400" dirty="0"/>
              <a:t>Remove special landscaping features (i.e., fountains, lawn art)</a:t>
            </a:r>
          </a:p>
          <a:p>
            <a:r>
              <a:rPr lang="en-US" sz="2400" dirty="0"/>
              <a:t>Find alternative parking</a:t>
            </a:r>
          </a:p>
          <a:p>
            <a:r>
              <a:rPr lang="en-US" sz="2400" dirty="0"/>
              <a:t>Plan for water service interruption </a:t>
            </a:r>
          </a:p>
          <a:p>
            <a:r>
              <a:rPr lang="en-US" sz="2400" dirty="0"/>
              <a:t>Be mindful of protective barriers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Potential Service Impacts:</a:t>
            </a:r>
          </a:p>
          <a:p>
            <a:r>
              <a:rPr lang="en-US" sz="2400" dirty="0"/>
              <a:t>Potential water service impacts</a:t>
            </a:r>
          </a:p>
          <a:p>
            <a:r>
              <a:rPr lang="en-US" sz="2400" dirty="0"/>
              <a:t>Potential parking/driveway access impacts</a:t>
            </a:r>
          </a:p>
          <a:p>
            <a:r>
              <a:rPr lang="en-US" sz="2400" dirty="0"/>
              <a:t>Trash/recycling receptacle location impacts</a:t>
            </a:r>
          </a:p>
          <a:p>
            <a:r>
              <a:rPr lang="en-US" sz="2400" dirty="0"/>
              <a:t>Limited number of tree removals/replacement per plan </a:t>
            </a:r>
          </a:p>
          <a:p>
            <a:r>
              <a:rPr lang="en-US" sz="2400" dirty="0"/>
              <a:t>Potential for school bus re-routes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7058-1E35-43A8-B6CE-C0D6EE10721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185720" y="172740"/>
            <a:ext cx="787050" cy="787049"/>
            <a:chOff x="-1371600" y="1676400"/>
            <a:chExt cx="959768" cy="959768"/>
          </a:xfrm>
        </p:grpSpPr>
        <p:sp>
          <p:nvSpPr>
            <p:cNvPr id="9" name="Oval 8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204537" y="1687137"/>
              <a:ext cx="625642" cy="938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!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3349407-9363-4CDD-9DEF-87628D1A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972CC8-9828-4395-A34E-F8B0BF2F02C3}"/>
              </a:ext>
            </a:extLst>
          </p:cNvPr>
          <p:cNvSpPr/>
          <p:nvPr/>
        </p:nvSpPr>
        <p:spPr>
          <a:xfrm>
            <a:off x="408076" y="-33901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81000" y="97905"/>
            <a:ext cx="7055380" cy="1170494"/>
          </a:xfrm>
        </p:spPr>
        <p:txBody>
          <a:bodyPr>
            <a:normAutofit fontScale="90000"/>
          </a:bodyPr>
          <a:lstStyle/>
          <a:p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br>
              <a:rPr lang="en-US" sz="1800" b="1" dirty="0">
                <a:solidFill>
                  <a:srgbClr val="EBEBEB"/>
                </a:solidFill>
              </a:rPr>
            </a:br>
            <a:r>
              <a:rPr lang="en-US" sz="3100" b="1" dirty="0">
                <a:solidFill>
                  <a:prstClr val="white"/>
                </a:solidFill>
              </a:rPr>
              <a:t>What to Expect During Construction</a:t>
            </a:r>
            <a:endParaRPr lang="en-US" sz="31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24726" y="1828800"/>
            <a:ext cx="6711654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Parking and Driveway Access</a:t>
            </a:r>
          </a:p>
          <a:p>
            <a:r>
              <a:rPr lang="en-US" sz="2400" dirty="0"/>
              <a:t>Short-periods of limited access to your driveway</a:t>
            </a:r>
          </a:p>
          <a:p>
            <a:r>
              <a:rPr lang="en-US" sz="2400" dirty="0"/>
              <a:t>Park elsewhere and walk to your home</a:t>
            </a:r>
          </a:p>
          <a:p>
            <a:r>
              <a:rPr lang="en-US" sz="2400" dirty="0"/>
              <a:t>Contact us immediately if needing handicapped access</a:t>
            </a:r>
          </a:p>
          <a:p>
            <a:r>
              <a:rPr lang="en-US" sz="2400" dirty="0"/>
              <a:t>Short-periods of no on-street parking</a:t>
            </a:r>
          </a:p>
          <a:p>
            <a:r>
              <a:rPr lang="en-US" sz="2400" dirty="0"/>
              <a:t>Construction will alternate each side of the street on different schedules</a:t>
            </a:r>
          </a:p>
          <a:p>
            <a:r>
              <a:rPr lang="en-US" sz="2400" dirty="0"/>
              <a:t>Suggest working with neighbors on the opposite side – they may need your help when it’s their turn.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610961" y="402807"/>
            <a:ext cx="628813" cy="767687"/>
          </a:xfrm>
        </p:spPr>
        <p:txBody>
          <a:bodyPr/>
          <a:lstStyle/>
          <a:p>
            <a:fld id="{75D37058-1E35-43A8-B6CE-C0D6EE10721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94417" y="64850"/>
            <a:ext cx="828336" cy="828336"/>
            <a:chOff x="-1371600" y="1676400"/>
            <a:chExt cx="959768" cy="959768"/>
          </a:xfrm>
        </p:grpSpPr>
        <p:sp>
          <p:nvSpPr>
            <p:cNvPr id="11" name="Oval 10"/>
            <p:cNvSpPr/>
            <p:nvPr/>
          </p:nvSpPr>
          <p:spPr>
            <a:xfrm>
              <a:off x="-1371600" y="1676400"/>
              <a:ext cx="959768" cy="9597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204537" y="1710522"/>
              <a:ext cx="625644" cy="891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C0134A-24BD-4694-8633-6D758EDF5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172200"/>
            <a:ext cx="685800" cy="685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3922D4-7149-42E9-A386-C1D0E69C19BC}"/>
              </a:ext>
            </a:extLst>
          </p:cNvPr>
          <p:cNvSpPr/>
          <p:nvPr/>
        </p:nvSpPr>
        <p:spPr>
          <a:xfrm>
            <a:off x="381000" y="-40926"/>
            <a:ext cx="6086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Yorkshire Drainage and Paving Subproject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(WBS NO. M-000247-0002-4)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1502FA745244C81DBCF3A40A54196" ma:contentTypeVersion="4" ma:contentTypeDescription="Create a new document." ma:contentTypeScope="" ma:versionID="b09fbd2ea7f5424e4b56766ecf00b703">
  <xsd:schema xmlns:xsd="http://www.w3.org/2001/XMLSchema" xmlns:xs="http://www.w3.org/2001/XMLSchema" xmlns:p="http://schemas.microsoft.com/office/2006/metadata/properties" xmlns:ns2="d019d765-8ce6-49fe-86ad-e7811f713430" xmlns:ns3="5ded7044-740c-4f09-81f1-083701510ef2" targetNamespace="http://schemas.microsoft.com/office/2006/metadata/properties" ma:root="true" ma:fieldsID="5c95457e0648c1ef5d2f4e68bc9cf722" ns2:_="" ns3:_="">
    <xsd:import namespace="d019d765-8ce6-49fe-86ad-e7811f713430"/>
    <xsd:import namespace="5ded7044-740c-4f09-81f1-083701510e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9d765-8ce6-49fe-86ad-e7811f7134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d7044-740c-4f09-81f1-08370151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2D4C79C-CD30-45C8-AA4A-23A5A4C3D0C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775437C-C365-4D57-9E3E-43F4D1204E8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0F10BAE-F195-4CBF-89DF-3F1E4DCE8F7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0A7D059-393E-4C9E-BEA0-167204766B5B}">
  <ds:schemaRefs>
    <ds:schemaRef ds:uri="d019d765-8ce6-49fe-86ad-e7811f71343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ded7044-740c-4f09-81f1-083701510ef2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6DFD318-7227-4C58-8427-69F2A99F0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9d765-8ce6-49fe-86ad-e7811f713430"/>
    <ds:schemaRef ds:uri="5ded7044-740c-4f09-81f1-083701510e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8E87289E-908A-47F9-AA63-51B61C3F504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1EB60B7-07E4-4C67-B505-6C369834C6E2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815F2839-2681-464F-86E6-C00D3C3F0C9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EFDD34E-266C-420A-B1FD-BA1DA8EAD59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29903</TotalTime>
  <Words>1095</Words>
  <Application>Microsoft Office PowerPoint</Application>
  <PresentationFormat>On-screen Show (4:3)</PresentationFormat>
  <Paragraphs>185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Yorkshire Area  Drainage and Paving –Subproject 2 Community Meeting WBS No. M-000247-0002-4 </vt:lpstr>
      <vt:lpstr>AGENDA</vt:lpstr>
      <vt:lpstr>PowerPoint Presentation</vt:lpstr>
      <vt:lpstr>  Construction Phasing Exhibit </vt:lpstr>
      <vt:lpstr>   Identified Improvement Needs</vt:lpstr>
      <vt:lpstr>  Construction – Project Info</vt:lpstr>
      <vt:lpstr>Yorkshire Drainage and Paving Subproject 2 (WBS NO. M-000247-0002-4) </vt:lpstr>
      <vt:lpstr>  What to Expect During Construction</vt:lpstr>
      <vt:lpstr>   What to Expect During Construction</vt:lpstr>
      <vt:lpstr>  What to Expect During Construction</vt:lpstr>
      <vt:lpstr>  What to Expect During Construction</vt:lpstr>
      <vt:lpstr>   What to Expect During Construction</vt:lpstr>
      <vt:lpstr>  What to Expect During Construction</vt:lpstr>
      <vt:lpstr> What to Expect During Construction</vt:lpstr>
      <vt:lpstr>  What to Expect During Construction</vt:lpstr>
      <vt:lpstr>  Contact Information</vt:lpstr>
      <vt:lpstr>   Important Links</vt:lpstr>
      <vt:lpstr>THANK YOU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Haut, Ruthanne - PWE</dc:creator>
  <cp:lastModifiedBy>Williams, Timothy - PWE</cp:lastModifiedBy>
  <cp:revision>558</cp:revision>
  <cp:lastPrinted>2018-01-09T20:55:28Z</cp:lastPrinted>
  <dcterms:created xsi:type="dcterms:W3CDTF">2015-10-14T19:27:01Z</dcterms:created>
  <dcterms:modified xsi:type="dcterms:W3CDTF">2018-01-11T20:51:16Z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0x0101008D71502FA745244C81DBCF3A40A54196</vt:lpwstr>
  </property>
</Properties>
</file>