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64" r:id="rId2"/>
    <p:sldId id="363" r:id="rId3"/>
    <p:sldId id="348" r:id="rId4"/>
    <p:sldId id="260" r:id="rId5"/>
    <p:sldId id="361" r:id="rId6"/>
    <p:sldId id="263" r:id="rId7"/>
    <p:sldId id="264" r:id="rId8"/>
    <p:sldId id="349" r:id="rId9"/>
    <p:sldId id="270" r:id="rId10"/>
    <p:sldId id="339" r:id="rId11"/>
    <p:sldId id="265" r:id="rId12"/>
    <p:sldId id="269" r:id="rId13"/>
    <p:sldId id="266" r:id="rId14"/>
    <p:sldId id="268" r:id="rId15"/>
    <p:sldId id="314" r:id="rId16"/>
    <p:sldId id="271" r:id="rId17"/>
    <p:sldId id="316" r:id="rId18"/>
    <p:sldId id="340" r:id="rId19"/>
    <p:sldId id="272" r:id="rId20"/>
    <p:sldId id="274" r:id="rId21"/>
    <p:sldId id="275" r:id="rId22"/>
    <p:sldId id="341" r:id="rId23"/>
    <p:sldId id="278" r:id="rId24"/>
    <p:sldId id="279" r:id="rId25"/>
    <p:sldId id="342" r:id="rId26"/>
    <p:sldId id="353" r:id="rId27"/>
    <p:sldId id="317" r:id="rId28"/>
    <p:sldId id="318" r:id="rId29"/>
    <p:sldId id="366" r:id="rId30"/>
    <p:sldId id="365" r:id="rId31"/>
    <p:sldId id="343" r:id="rId32"/>
    <p:sldId id="286" r:id="rId33"/>
    <p:sldId id="305" r:id="rId34"/>
    <p:sldId id="287" r:id="rId35"/>
    <p:sldId id="344" r:id="rId36"/>
    <p:sldId id="355" r:id="rId37"/>
    <p:sldId id="294" r:id="rId38"/>
    <p:sldId id="295" r:id="rId39"/>
    <p:sldId id="354" r:id="rId40"/>
    <p:sldId id="306" r:id="rId41"/>
    <p:sldId id="345" r:id="rId42"/>
    <p:sldId id="330" r:id="rId43"/>
    <p:sldId id="346" r:id="rId44"/>
    <p:sldId id="298" r:id="rId45"/>
    <p:sldId id="300" r:id="rId46"/>
    <p:sldId id="288" r:id="rId47"/>
    <p:sldId id="301" r:id="rId48"/>
    <p:sldId id="347"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BC96"/>
    <a:srgbClr val="4E5161"/>
    <a:srgbClr val="002A3A"/>
    <a:srgbClr val="009999"/>
    <a:srgbClr val="00CCFF"/>
    <a:srgbClr val="FF9933"/>
    <a:srgbClr val="FF9966"/>
    <a:srgbClr val="FF6600"/>
    <a:srgbClr val="CC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9481" autoAdjust="0"/>
  </p:normalViewPr>
  <p:slideViewPr>
    <p:cSldViewPr>
      <p:cViewPr varScale="1">
        <p:scale>
          <a:sx n="78" d="100"/>
          <a:sy n="78" d="100"/>
        </p:scale>
        <p:origin x="192"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43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6.jpeg"/><Relationship Id="rId5" Type="http://schemas.openxmlformats.org/officeDocument/2006/relationships/hyperlink" Target="about:blank" TargetMode="External"/><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6.jpeg"/><Relationship Id="rId5" Type="http://schemas.openxmlformats.org/officeDocument/2006/relationships/hyperlink" Target="about:blank" TargetMode="External"/><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C38C6-5876-F740-9444-20228F46187F}" type="doc">
      <dgm:prSet loTypeId="urn:microsoft.com/office/officeart/2008/layout/BendingPictureCaptionList" loCatId="" qsTypeId="urn:microsoft.com/office/officeart/2005/8/quickstyle/simple1" qsCatId="simple" csTypeId="urn:microsoft.com/office/officeart/2005/8/colors/accent1_2" csCatId="accent1" phldr="1"/>
      <dgm:spPr/>
      <dgm:t>
        <a:bodyPr/>
        <a:lstStyle/>
        <a:p>
          <a:endParaRPr lang="en-US"/>
        </a:p>
      </dgm:t>
    </dgm:pt>
    <dgm:pt modelId="{508D7FBE-BA52-0C46-B746-419B7D786EB6}">
      <dgm:prSet phldrT="[Text]"/>
      <dgm:spPr/>
      <dgm:t>
        <a:bodyPr/>
        <a:lstStyle/>
        <a:p>
          <a:r>
            <a:rPr lang="en-US" dirty="0"/>
            <a:t>Marriage</a:t>
          </a:r>
        </a:p>
      </dgm:t>
    </dgm:pt>
    <dgm:pt modelId="{1A991BD6-C169-1C40-B22C-F41363B1914D}" type="parTrans" cxnId="{9E82E0AA-EAFD-534F-B0C4-80B89614E52C}">
      <dgm:prSet/>
      <dgm:spPr/>
      <dgm:t>
        <a:bodyPr/>
        <a:lstStyle/>
        <a:p>
          <a:endParaRPr lang="en-US"/>
        </a:p>
      </dgm:t>
    </dgm:pt>
    <dgm:pt modelId="{BAB7CA03-9E61-DC49-83C6-069CE126F68E}" type="sibTrans" cxnId="{9E82E0AA-EAFD-534F-B0C4-80B89614E52C}">
      <dgm:prSet/>
      <dgm:spPr/>
      <dgm:t>
        <a:bodyPr/>
        <a:lstStyle/>
        <a:p>
          <a:endParaRPr lang="en-US"/>
        </a:p>
      </dgm:t>
    </dgm:pt>
    <dgm:pt modelId="{ECD3CBA6-FA18-A74F-95D5-7FD30E39C1A6}">
      <dgm:prSet phldrT="[Text]"/>
      <dgm:spPr/>
      <dgm:t>
        <a:bodyPr/>
        <a:lstStyle/>
        <a:p>
          <a:r>
            <a:rPr lang="en-US" dirty="0"/>
            <a:t>Birth</a:t>
          </a:r>
        </a:p>
      </dgm:t>
    </dgm:pt>
    <dgm:pt modelId="{BEC91B8E-C9D3-2943-B169-692C5DA734E6}" type="parTrans" cxnId="{626CBE9B-92DD-FB4F-AF7F-8932E90E33A5}">
      <dgm:prSet/>
      <dgm:spPr/>
      <dgm:t>
        <a:bodyPr/>
        <a:lstStyle/>
        <a:p>
          <a:endParaRPr lang="en-US"/>
        </a:p>
      </dgm:t>
    </dgm:pt>
    <dgm:pt modelId="{AC9CF507-4B4D-494C-A018-00350DFCAEDD}" type="sibTrans" cxnId="{626CBE9B-92DD-FB4F-AF7F-8932E90E33A5}">
      <dgm:prSet/>
      <dgm:spPr/>
      <dgm:t>
        <a:bodyPr/>
        <a:lstStyle/>
        <a:p>
          <a:endParaRPr lang="en-US"/>
        </a:p>
      </dgm:t>
    </dgm:pt>
    <dgm:pt modelId="{9C5D2728-A7E2-D641-80BD-555A2E2921C4}">
      <dgm:prSet phldrT="[Text]"/>
      <dgm:spPr/>
      <dgm:t>
        <a:bodyPr/>
        <a:lstStyle/>
        <a:p>
          <a:r>
            <a:rPr lang="en-US" dirty="0"/>
            <a:t>Adoption</a:t>
          </a:r>
        </a:p>
      </dgm:t>
    </dgm:pt>
    <dgm:pt modelId="{BB5AA619-FFBD-2749-A31E-75C4A5E46C95}" type="parTrans" cxnId="{1A49A327-243E-BD42-A9DF-C874C33194C2}">
      <dgm:prSet/>
      <dgm:spPr/>
      <dgm:t>
        <a:bodyPr/>
        <a:lstStyle/>
        <a:p>
          <a:endParaRPr lang="en-US"/>
        </a:p>
      </dgm:t>
    </dgm:pt>
    <dgm:pt modelId="{B6088DE9-BED3-C447-B9AD-DF439C0E4D93}" type="sibTrans" cxnId="{1A49A327-243E-BD42-A9DF-C874C33194C2}">
      <dgm:prSet/>
      <dgm:spPr/>
      <dgm:t>
        <a:bodyPr/>
        <a:lstStyle/>
        <a:p>
          <a:endParaRPr lang="en-US"/>
        </a:p>
      </dgm:t>
    </dgm:pt>
    <dgm:pt modelId="{C252828E-DFB0-6D47-B0B7-93B18D17985E}">
      <dgm:prSet phldrT="[Text]"/>
      <dgm:spPr/>
      <dgm:t>
        <a:bodyPr/>
        <a:lstStyle/>
        <a:p>
          <a:r>
            <a:rPr lang="en-US" dirty="0"/>
            <a:t>Divorce</a:t>
          </a:r>
        </a:p>
      </dgm:t>
    </dgm:pt>
    <dgm:pt modelId="{C011DA44-E1DC-B946-B3D5-BC93FD060A2C}" type="parTrans" cxnId="{15865A70-6D27-5B46-A6FF-4AE1DC3ACF7B}">
      <dgm:prSet/>
      <dgm:spPr/>
      <dgm:t>
        <a:bodyPr/>
        <a:lstStyle/>
        <a:p>
          <a:endParaRPr lang="en-US"/>
        </a:p>
      </dgm:t>
    </dgm:pt>
    <dgm:pt modelId="{36CF2C5F-CCB5-824A-AFF7-B398EED40620}" type="sibTrans" cxnId="{15865A70-6D27-5B46-A6FF-4AE1DC3ACF7B}">
      <dgm:prSet/>
      <dgm:spPr/>
      <dgm:t>
        <a:bodyPr/>
        <a:lstStyle/>
        <a:p>
          <a:endParaRPr lang="en-US"/>
        </a:p>
      </dgm:t>
    </dgm:pt>
    <dgm:pt modelId="{3AEE0D78-A92E-1540-8FE4-590497810938}">
      <dgm:prSet phldrT="[Text]"/>
      <dgm:spPr/>
      <dgm:t>
        <a:bodyPr/>
        <a:lstStyle/>
        <a:p>
          <a:r>
            <a:rPr lang="en-US" dirty="0"/>
            <a:t>Loss of coverage</a:t>
          </a:r>
        </a:p>
      </dgm:t>
    </dgm:pt>
    <dgm:pt modelId="{35B77464-9E02-1846-9D3A-1E5B0B00EAA0}" type="parTrans" cxnId="{7907B054-AAB6-0347-A140-A98BCA410BEB}">
      <dgm:prSet/>
      <dgm:spPr/>
      <dgm:t>
        <a:bodyPr/>
        <a:lstStyle/>
        <a:p>
          <a:endParaRPr lang="en-US"/>
        </a:p>
      </dgm:t>
    </dgm:pt>
    <dgm:pt modelId="{619644AD-C377-0444-B62D-B919701ACA64}" type="sibTrans" cxnId="{7907B054-AAB6-0347-A140-A98BCA410BEB}">
      <dgm:prSet/>
      <dgm:spPr/>
      <dgm:t>
        <a:bodyPr/>
        <a:lstStyle/>
        <a:p>
          <a:endParaRPr lang="en-US"/>
        </a:p>
      </dgm:t>
    </dgm:pt>
    <dgm:pt modelId="{7AB4CE39-9395-544C-A2CC-9122AB369BB8}">
      <dgm:prSet phldrT="[Text]"/>
      <dgm:spPr/>
      <dgm:t>
        <a:bodyPr/>
        <a:lstStyle/>
        <a:p>
          <a:r>
            <a:rPr lang="en-US" dirty="0"/>
            <a:t>Moving outside of coverage area</a:t>
          </a:r>
        </a:p>
      </dgm:t>
    </dgm:pt>
    <dgm:pt modelId="{F861E6DF-5E84-DA40-8BD8-076FAC03AD57}" type="parTrans" cxnId="{20A8BEF3-8FA8-CA4C-9271-161AC051D676}">
      <dgm:prSet/>
      <dgm:spPr/>
      <dgm:t>
        <a:bodyPr/>
        <a:lstStyle/>
        <a:p>
          <a:endParaRPr lang="en-US"/>
        </a:p>
      </dgm:t>
    </dgm:pt>
    <dgm:pt modelId="{5E81FB61-69B0-794D-8586-1BD201872EF8}" type="sibTrans" cxnId="{20A8BEF3-8FA8-CA4C-9271-161AC051D676}">
      <dgm:prSet/>
      <dgm:spPr/>
      <dgm:t>
        <a:bodyPr/>
        <a:lstStyle/>
        <a:p>
          <a:endParaRPr lang="en-US"/>
        </a:p>
      </dgm:t>
    </dgm:pt>
    <dgm:pt modelId="{EFE9DF8B-2E04-4748-AA4A-7FD7CA7AC7D8}" type="pres">
      <dgm:prSet presAssocID="{714C38C6-5876-F740-9444-20228F46187F}" presName="Name0" presStyleCnt="0">
        <dgm:presLayoutVars>
          <dgm:dir/>
          <dgm:resizeHandles val="exact"/>
        </dgm:presLayoutVars>
      </dgm:prSet>
      <dgm:spPr/>
    </dgm:pt>
    <dgm:pt modelId="{4D6422ED-66F5-8542-91F4-83A1266A6E30}" type="pres">
      <dgm:prSet presAssocID="{508D7FBE-BA52-0C46-B746-419B7D786EB6}" presName="composite" presStyleCnt="0"/>
      <dgm:spPr/>
    </dgm:pt>
    <dgm:pt modelId="{5B41F9FA-396F-3645-A437-8C8DB6FE8E71}" type="pres">
      <dgm:prSet presAssocID="{508D7FBE-BA52-0C46-B746-419B7D786EB6}" presName="rect1" presStyleLbl="b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pt>
    <dgm:pt modelId="{2E9918ED-A094-3345-A44F-8E510C163ADA}" type="pres">
      <dgm:prSet presAssocID="{508D7FBE-BA52-0C46-B746-419B7D786EB6}" presName="wedgeRectCallout1" presStyleLbl="node1" presStyleIdx="0" presStyleCnt="6">
        <dgm:presLayoutVars>
          <dgm:bulletEnabled val="1"/>
        </dgm:presLayoutVars>
      </dgm:prSet>
      <dgm:spPr/>
    </dgm:pt>
    <dgm:pt modelId="{B1D437A3-2E27-DB47-8DF2-36FC1F38D942}" type="pres">
      <dgm:prSet presAssocID="{BAB7CA03-9E61-DC49-83C6-069CE126F68E}" presName="sibTrans" presStyleCnt="0"/>
      <dgm:spPr/>
    </dgm:pt>
    <dgm:pt modelId="{F7E6A2EB-DE1F-A247-A754-59421C230AB8}" type="pres">
      <dgm:prSet presAssocID="{ECD3CBA6-FA18-A74F-95D5-7FD30E39C1A6}" presName="composite" presStyleCnt="0"/>
      <dgm:spPr/>
    </dgm:pt>
    <dgm:pt modelId="{2417203A-E3FE-704B-82B4-109651BE4726}" type="pres">
      <dgm:prSet presAssocID="{ECD3CBA6-FA18-A74F-95D5-7FD30E39C1A6}" presName="rect1" presStyleLbl="b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7FBB98A9-6774-3546-9448-9AC96A877A00}" type="pres">
      <dgm:prSet presAssocID="{ECD3CBA6-FA18-A74F-95D5-7FD30E39C1A6}" presName="wedgeRectCallout1" presStyleLbl="node1" presStyleIdx="1" presStyleCnt="6">
        <dgm:presLayoutVars>
          <dgm:bulletEnabled val="1"/>
        </dgm:presLayoutVars>
      </dgm:prSet>
      <dgm:spPr/>
    </dgm:pt>
    <dgm:pt modelId="{55584FD5-CFE0-134E-A3F7-04414C4C2C22}" type="pres">
      <dgm:prSet presAssocID="{AC9CF507-4B4D-494C-A018-00350DFCAEDD}" presName="sibTrans" presStyleCnt="0"/>
      <dgm:spPr/>
    </dgm:pt>
    <dgm:pt modelId="{D69FBDEA-2999-444A-A2D7-43D5803B17F4}" type="pres">
      <dgm:prSet presAssocID="{9C5D2728-A7E2-D641-80BD-555A2E2921C4}" presName="composite" presStyleCnt="0"/>
      <dgm:spPr/>
    </dgm:pt>
    <dgm:pt modelId="{9E542BD4-4899-0D47-9F6F-61C39531D2DF}" type="pres">
      <dgm:prSet presAssocID="{9C5D2728-A7E2-D641-80BD-555A2E2921C4}" presName="rect1" presStyleLbl="b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C0CCBAA3-C4A5-9B4F-A8D1-6C14FFBA252A}" type="pres">
      <dgm:prSet presAssocID="{9C5D2728-A7E2-D641-80BD-555A2E2921C4}" presName="wedgeRectCallout1" presStyleLbl="node1" presStyleIdx="2" presStyleCnt="6">
        <dgm:presLayoutVars>
          <dgm:bulletEnabled val="1"/>
        </dgm:presLayoutVars>
      </dgm:prSet>
      <dgm:spPr/>
    </dgm:pt>
    <dgm:pt modelId="{A95156A8-110C-BE4F-919F-94EA28F42CCC}" type="pres">
      <dgm:prSet presAssocID="{B6088DE9-BED3-C447-B9AD-DF439C0E4D93}" presName="sibTrans" presStyleCnt="0"/>
      <dgm:spPr/>
    </dgm:pt>
    <dgm:pt modelId="{058A3840-BDFC-8C40-8065-D86BA8E9875E}" type="pres">
      <dgm:prSet presAssocID="{C252828E-DFB0-6D47-B0B7-93B18D17985E}" presName="composite" presStyleCnt="0"/>
      <dgm:spPr/>
    </dgm:pt>
    <dgm:pt modelId="{65E769DA-EAB8-354A-808D-E6A1D1612AAA}" type="pres">
      <dgm:prSet presAssocID="{C252828E-DFB0-6D47-B0B7-93B18D17985E}" presName="rect1" presStyleLbl="bgImgPlace1" presStyleIdx="3" presStyleCnt="6"/>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l="-26000" r="-26000"/>
          </a:stretch>
        </a:blipFill>
      </dgm:spPr>
    </dgm:pt>
    <dgm:pt modelId="{3DF90D88-9C0F-9447-B8A8-5D4B51C46E92}" type="pres">
      <dgm:prSet presAssocID="{C252828E-DFB0-6D47-B0B7-93B18D17985E}" presName="wedgeRectCallout1" presStyleLbl="node1" presStyleIdx="3" presStyleCnt="6">
        <dgm:presLayoutVars>
          <dgm:bulletEnabled val="1"/>
        </dgm:presLayoutVars>
      </dgm:prSet>
      <dgm:spPr/>
    </dgm:pt>
    <dgm:pt modelId="{0EC67BEC-A386-CA49-96E5-9020CBF1E214}" type="pres">
      <dgm:prSet presAssocID="{36CF2C5F-CCB5-824A-AFF7-B398EED40620}" presName="sibTrans" presStyleCnt="0"/>
      <dgm:spPr/>
    </dgm:pt>
    <dgm:pt modelId="{91A8B014-5D0E-1A4B-9EF3-9959A1D9B8C1}" type="pres">
      <dgm:prSet presAssocID="{3AEE0D78-A92E-1540-8FE4-590497810938}" presName="composite" presStyleCnt="0"/>
      <dgm:spPr/>
    </dgm:pt>
    <dgm:pt modelId="{6406DF96-43D4-8E42-A4F6-E9590481F79A}" type="pres">
      <dgm:prSet presAssocID="{3AEE0D78-A92E-1540-8FE4-590497810938}" presName="rect1" presStyleLbl="bgImgPlace1" presStyleIdx="4"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0" r="-10000"/>
          </a:stretch>
        </a:blipFill>
      </dgm:spPr>
    </dgm:pt>
    <dgm:pt modelId="{00B13EEE-0C7A-5C4A-A39A-554971F36EC8}" type="pres">
      <dgm:prSet presAssocID="{3AEE0D78-A92E-1540-8FE4-590497810938}" presName="wedgeRectCallout1" presStyleLbl="node1" presStyleIdx="4" presStyleCnt="6">
        <dgm:presLayoutVars>
          <dgm:bulletEnabled val="1"/>
        </dgm:presLayoutVars>
      </dgm:prSet>
      <dgm:spPr/>
    </dgm:pt>
    <dgm:pt modelId="{7C9DB51D-D6B8-C744-8BB1-02DEEF22020D}" type="pres">
      <dgm:prSet presAssocID="{619644AD-C377-0444-B62D-B919701ACA64}" presName="sibTrans" presStyleCnt="0"/>
      <dgm:spPr/>
    </dgm:pt>
    <dgm:pt modelId="{485712BC-323B-5349-BF5B-0571DF052A4E}" type="pres">
      <dgm:prSet presAssocID="{7AB4CE39-9395-544C-A2CC-9122AB369BB8}" presName="composite" presStyleCnt="0"/>
      <dgm:spPr/>
    </dgm:pt>
    <dgm:pt modelId="{79C33717-3D6A-6B4B-967B-DB50978FC743}" type="pres">
      <dgm:prSet presAssocID="{7AB4CE39-9395-544C-A2CC-9122AB369BB8}" presName="rect1" presStyleLbl="bgImgPlace1" presStyleIdx="5" presStyleCnt="6"/>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dgm:spPr>
    </dgm:pt>
    <dgm:pt modelId="{6EA0E5B2-7F0E-544F-9AA8-12B9658CFCD1}" type="pres">
      <dgm:prSet presAssocID="{7AB4CE39-9395-544C-A2CC-9122AB369BB8}" presName="wedgeRectCallout1" presStyleLbl="node1" presStyleIdx="5" presStyleCnt="6">
        <dgm:presLayoutVars>
          <dgm:bulletEnabled val="1"/>
        </dgm:presLayoutVars>
      </dgm:prSet>
      <dgm:spPr/>
    </dgm:pt>
  </dgm:ptLst>
  <dgm:cxnLst>
    <dgm:cxn modelId="{9E4A4605-2B38-5041-B95B-D18E5D9AF8E9}" type="presOf" srcId="{9C5D2728-A7E2-D641-80BD-555A2E2921C4}" destId="{C0CCBAA3-C4A5-9B4F-A8D1-6C14FFBA252A}" srcOrd="0" destOrd="0" presId="urn:microsoft.com/office/officeart/2008/layout/BendingPictureCaptionList"/>
    <dgm:cxn modelId="{2100F310-997D-4845-B3D1-ABA70C4948E9}" type="presOf" srcId="{3AEE0D78-A92E-1540-8FE4-590497810938}" destId="{00B13EEE-0C7A-5C4A-A39A-554971F36EC8}" srcOrd="0" destOrd="0" presId="urn:microsoft.com/office/officeart/2008/layout/BendingPictureCaptionList"/>
    <dgm:cxn modelId="{1A49A327-243E-BD42-A9DF-C874C33194C2}" srcId="{714C38C6-5876-F740-9444-20228F46187F}" destId="{9C5D2728-A7E2-D641-80BD-555A2E2921C4}" srcOrd="2" destOrd="0" parTransId="{BB5AA619-FFBD-2749-A31E-75C4A5E46C95}" sibTransId="{B6088DE9-BED3-C447-B9AD-DF439C0E4D93}"/>
    <dgm:cxn modelId="{AC20C642-C92A-894E-8AE1-40883C47EA7E}" type="presOf" srcId="{C252828E-DFB0-6D47-B0B7-93B18D17985E}" destId="{3DF90D88-9C0F-9447-B8A8-5D4B51C46E92}" srcOrd="0" destOrd="0" presId="urn:microsoft.com/office/officeart/2008/layout/BendingPictureCaptionList"/>
    <dgm:cxn modelId="{545E8053-0BC2-A94F-B42A-A87148AA0DFD}" type="presOf" srcId="{714C38C6-5876-F740-9444-20228F46187F}" destId="{EFE9DF8B-2E04-4748-AA4A-7FD7CA7AC7D8}" srcOrd="0" destOrd="0" presId="urn:microsoft.com/office/officeart/2008/layout/BendingPictureCaptionList"/>
    <dgm:cxn modelId="{7907B054-AAB6-0347-A140-A98BCA410BEB}" srcId="{714C38C6-5876-F740-9444-20228F46187F}" destId="{3AEE0D78-A92E-1540-8FE4-590497810938}" srcOrd="4" destOrd="0" parTransId="{35B77464-9E02-1846-9D3A-1E5B0B00EAA0}" sibTransId="{619644AD-C377-0444-B62D-B919701ACA64}"/>
    <dgm:cxn modelId="{4D84CF6B-A7A1-AA4D-A967-87409A89471A}" type="presOf" srcId="{ECD3CBA6-FA18-A74F-95D5-7FD30E39C1A6}" destId="{7FBB98A9-6774-3546-9448-9AC96A877A00}" srcOrd="0" destOrd="0" presId="urn:microsoft.com/office/officeart/2008/layout/BendingPictureCaptionList"/>
    <dgm:cxn modelId="{15865A70-6D27-5B46-A6FF-4AE1DC3ACF7B}" srcId="{714C38C6-5876-F740-9444-20228F46187F}" destId="{C252828E-DFB0-6D47-B0B7-93B18D17985E}" srcOrd="3" destOrd="0" parTransId="{C011DA44-E1DC-B946-B3D5-BC93FD060A2C}" sibTransId="{36CF2C5F-CCB5-824A-AFF7-B398EED40620}"/>
    <dgm:cxn modelId="{93869E75-1E84-8A40-8080-2B0D3990AC00}" type="presOf" srcId="{508D7FBE-BA52-0C46-B746-419B7D786EB6}" destId="{2E9918ED-A094-3345-A44F-8E510C163ADA}" srcOrd="0" destOrd="0" presId="urn:microsoft.com/office/officeart/2008/layout/BendingPictureCaptionList"/>
    <dgm:cxn modelId="{626CBE9B-92DD-FB4F-AF7F-8932E90E33A5}" srcId="{714C38C6-5876-F740-9444-20228F46187F}" destId="{ECD3CBA6-FA18-A74F-95D5-7FD30E39C1A6}" srcOrd="1" destOrd="0" parTransId="{BEC91B8E-C9D3-2943-B169-692C5DA734E6}" sibTransId="{AC9CF507-4B4D-494C-A018-00350DFCAEDD}"/>
    <dgm:cxn modelId="{9E82E0AA-EAFD-534F-B0C4-80B89614E52C}" srcId="{714C38C6-5876-F740-9444-20228F46187F}" destId="{508D7FBE-BA52-0C46-B746-419B7D786EB6}" srcOrd="0" destOrd="0" parTransId="{1A991BD6-C169-1C40-B22C-F41363B1914D}" sibTransId="{BAB7CA03-9E61-DC49-83C6-069CE126F68E}"/>
    <dgm:cxn modelId="{03EF5EC7-ABA3-E540-9BAD-AA8D82B35638}" type="presOf" srcId="{7AB4CE39-9395-544C-A2CC-9122AB369BB8}" destId="{6EA0E5B2-7F0E-544F-9AA8-12B9658CFCD1}" srcOrd="0" destOrd="0" presId="urn:microsoft.com/office/officeart/2008/layout/BendingPictureCaptionList"/>
    <dgm:cxn modelId="{20A8BEF3-8FA8-CA4C-9271-161AC051D676}" srcId="{714C38C6-5876-F740-9444-20228F46187F}" destId="{7AB4CE39-9395-544C-A2CC-9122AB369BB8}" srcOrd="5" destOrd="0" parTransId="{F861E6DF-5E84-DA40-8BD8-076FAC03AD57}" sibTransId="{5E81FB61-69B0-794D-8586-1BD201872EF8}"/>
    <dgm:cxn modelId="{B0AFCF22-E6CC-0448-8911-E5D16B09175A}" type="presParOf" srcId="{EFE9DF8B-2E04-4748-AA4A-7FD7CA7AC7D8}" destId="{4D6422ED-66F5-8542-91F4-83A1266A6E30}" srcOrd="0" destOrd="0" presId="urn:microsoft.com/office/officeart/2008/layout/BendingPictureCaptionList"/>
    <dgm:cxn modelId="{0F06A452-38FC-4A41-B722-D16CBCFBEC84}" type="presParOf" srcId="{4D6422ED-66F5-8542-91F4-83A1266A6E30}" destId="{5B41F9FA-396F-3645-A437-8C8DB6FE8E71}" srcOrd="0" destOrd="0" presId="urn:microsoft.com/office/officeart/2008/layout/BendingPictureCaptionList"/>
    <dgm:cxn modelId="{0026D53A-9F85-B24D-8051-7A326AD22572}" type="presParOf" srcId="{4D6422ED-66F5-8542-91F4-83A1266A6E30}" destId="{2E9918ED-A094-3345-A44F-8E510C163ADA}" srcOrd="1" destOrd="0" presId="urn:microsoft.com/office/officeart/2008/layout/BendingPictureCaptionList"/>
    <dgm:cxn modelId="{7DCFD20B-5653-3E4F-81A0-1543A03F824B}" type="presParOf" srcId="{EFE9DF8B-2E04-4748-AA4A-7FD7CA7AC7D8}" destId="{B1D437A3-2E27-DB47-8DF2-36FC1F38D942}" srcOrd="1" destOrd="0" presId="urn:microsoft.com/office/officeart/2008/layout/BendingPictureCaptionList"/>
    <dgm:cxn modelId="{0A12F2D5-7DD0-E94B-ABC2-71D9E98755E8}" type="presParOf" srcId="{EFE9DF8B-2E04-4748-AA4A-7FD7CA7AC7D8}" destId="{F7E6A2EB-DE1F-A247-A754-59421C230AB8}" srcOrd="2" destOrd="0" presId="urn:microsoft.com/office/officeart/2008/layout/BendingPictureCaptionList"/>
    <dgm:cxn modelId="{003E9522-7852-0146-9E94-54E03C3086C1}" type="presParOf" srcId="{F7E6A2EB-DE1F-A247-A754-59421C230AB8}" destId="{2417203A-E3FE-704B-82B4-109651BE4726}" srcOrd="0" destOrd="0" presId="urn:microsoft.com/office/officeart/2008/layout/BendingPictureCaptionList"/>
    <dgm:cxn modelId="{9F6995B7-7667-0D44-B000-F2D7A0711E43}" type="presParOf" srcId="{F7E6A2EB-DE1F-A247-A754-59421C230AB8}" destId="{7FBB98A9-6774-3546-9448-9AC96A877A00}" srcOrd="1" destOrd="0" presId="urn:microsoft.com/office/officeart/2008/layout/BendingPictureCaptionList"/>
    <dgm:cxn modelId="{C9679BAD-525D-224D-A50B-7001D7F14FA0}" type="presParOf" srcId="{EFE9DF8B-2E04-4748-AA4A-7FD7CA7AC7D8}" destId="{55584FD5-CFE0-134E-A3F7-04414C4C2C22}" srcOrd="3" destOrd="0" presId="urn:microsoft.com/office/officeart/2008/layout/BendingPictureCaptionList"/>
    <dgm:cxn modelId="{D59C690E-DF44-7D4B-A00F-1BEAAD110920}" type="presParOf" srcId="{EFE9DF8B-2E04-4748-AA4A-7FD7CA7AC7D8}" destId="{D69FBDEA-2999-444A-A2D7-43D5803B17F4}" srcOrd="4" destOrd="0" presId="urn:microsoft.com/office/officeart/2008/layout/BendingPictureCaptionList"/>
    <dgm:cxn modelId="{B71E4E3F-0B7F-704E-9E44-DE2226FACBAB}" type="presParOf" srcId="{D69FBDEA-2999-444A-A2D7-43D5803B17F4}" destId="{9E542BD4-4899-0D47-9F6F-61C39531D2DF}" srcOrd="0" destOrd="0" presId="urn:microsoft.com/office/officeart/2008/layout/BendingPictureCaptionList"/>
    <dgm:cxn modelId="{DEDB7C0F-9CB5-5E48-AAF7-4BC0F10ACB97}" type="presParOf" srcId="{D69FBDEA-2999-444A-A2D7-43D5803B17F4}" destId="{C0CCBAA3-C4A5-9B4F-A8D1-6C14FFBA252A}" srcOrd="1" destOrd="0" presId="urn:microsoft.com/office/officeart/2008/layout/BendingPictureCaptionList"/>
    <dgm:cxn modelId="{C1949B68-C377-3D42-A147-FE064295B6DB}" type="presParOf" srcId="{EFE9DF8B-2E04-4748-AA4A-7FD7CA7AC7D8}" destId="{A95156A8-110C-BE4F-919F-94EA28F42CCC}" srcOrd="5" destOrd="0" presId="urn:microsoft.com/office/officeart/2008/layout/BendingPictureCaptionList"/>
    <dgm:cxn modelId="{D26FAFE4-E8B1-E449-8E35-D5C522C67B6C}" type="presParOf" srcId="{EFE9DF8B-2E04-4748-AA4A-7FD7CA7AC7D8}" destId="{058A3840-BDFC-8C40-8065-D86BA8E9875E}" srcOrd="6" destOrd="0" presId="urn:microsoft.com/office/officeart/2008/layout/BendingPictureCaptionList"/>
    <dgm:cxn modelId="{E390676D-3BC0-6741-B389-66C6D4661305}" type="presParOf" srcId="{058A3840-BDFC-8C40-8065-D86BA8E9875E}" destId="{65E769DA-EAB8-354A-808D-E6A1D1612AAA}" srcOrd="0" destOrd="0" presId="urn:microsoft.com/office/officeart/2008/layout/BendingPictureCaptionList"/>
    <dgm:cxn modelId="{71D71DC8-2C0B-6D48-A45C-F17A78FC569D}" type="presParOf" srcId="{058A3840-BDFC-8C40-8065-D86BA8E9875E}" destId="{3DF90D88-9C0F-9447-B8A8-5D4B51C46E92}" srcOrd="1" destOrd="0" presId="urn:microsoft.com/office/officeart/2008/layout/BendingPictureCaptionList"/>
    <dgm:cxn modelId="{76304439-009E-E14C-8A3D-7444DEAB46D7}" type="presParOf" srcId="{EFE9DF8B-2E04-4748-AA4A-7FD7CA7AC7D8}" destId="{0EC67BEC-A386-CA49-96E5-9020CBF1E214}" srcOrd="7" destOrd="0" presId="urn:microsoft.com/office/officeart/2008/layout/BendingPictureCaptionList"/>
    <dgm:cxn modelId="{EB68768B-F587-074F-97E4-A2EF4A7A5D56}" type="presParOf" srcId="{EFE9DF8B-2E04-4748-AA4A-7FD7CA7AC7D8}" destId="{91A8B014-5D0E-1A4B-9EF3-9959A1D9B8C1}" srcOrd="8" destOrd="0" presId="urn:microsoft.com/office/officeart/2008/layout/BendingPictureCaptionList"/>
    <dgm:cxn modelId="{C575AF2C-C83F-FB41-B4D5-AD31D18CC8B8}" type="presParOf" srcId="{91A8B014-5D0E-1A4B-9EF3-9959A1D9B8C1}" destId="{6406DF96-43D4-8E42-A4F6-E9590481F79A}" srcOrd="0" destOrd="0" presId="urn:microsoft.com/office/officeart/2008/layout/BendingPictureCaptionList"/>
    <dgm:cxn modelId="{80D2C9C8-B526-644A-8DED-D4E5BAA481C4}" type="presParOf" srcId="{91A8B014-5D0E-1A4B-9EF3-9959A1D9B8C1}" destId="{00B13EEE-0C7A-5C4A-A39A-554971F36EC8}" srcOrd="1" destOrd="0" presId="urn:microsoft.com/office/officeart/2008/layout/BendingPictureCaptionList"/>
    <dgm:cxn modelId="{E63E1A6F-9C9F-AF49-AF42-FF9A644B6BA8}" type="presParOf" srcId="{EFE9DF8B-2E04-4748-AA4A-7FD7CA7AC7D8}" destId="{7C9DB51D-D6B8-C744-8BB1-02DEEF22020D}" srcOrd="9" destOrd="0" presId="urn:microsoft.com/office/officeart/2008/layout/BendingPictureCaptionList"/>
    <dgm:cxn modelId="{83B902D8-9395-DA4D-BB34-60DE2959887C}" type="presParOf" srcId="{EFE9DF8B-2E04-4748-AA4A-7FD7CA7AC7D8}" destId="{485712BC-323B-5349-BF5B-0571DF052A4E}" srcOrd="10" destOrd="0" presId="urn:microsoft.com/office/officeart/2008/layout/BendingPictureCaptionList"/>
    <dgm:cxn modelId="{1D701B1D-C3B6-9A45-AF80-558017D4D58E}" type="presParOf" srcId="{485712BC-323B-5349-BF5B-0571DF052A4E}" destId="{79C33717-3D6A-6B4B-967B-DB50978FC743}" srcOrd="0" destOrd="0" presId="urn:microsoft.com/office/officeart/2008/layout/BendingPictureCaptionList"/>
    <dgm:cxn modelId="{0129DAEC-E433-0249-ACBA-428CC31EC329}" type="presParOf" srcId="{485712BC-323B-5349-BF5B-0571DF052A4E}" destId="{6EA0E5B2-7F0E-544F-9AA8-12B9658CFCD1}"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D922D-16BD-414A-9917-289C95C4584E}"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617EEF43-32E6-CE42-8FF5-EC7BC4F9C9CA}">
      <dgm:prSet phldrT="[Text]"/>
      <dgm:spPr/>
      <dgm:t>
        <a:bodyPr/>
        <a:lstStyle/>
        <a:p>
          <a:r>
            <a:rPr lang="en-US" dirty="0"/>
            <a:t>   </a:t>
          </a:r>
        </a:p>
      </dgm:t>
    </dgm:pt>
    <dgm:pt modelId="{3818A97D-0C92-F04C-B6C5-73FC52223FF7}" type="parTrans" cxnId="{D8D8547C-7A4A-E84D-8630-13C4DE96ED60}">
      <dgm:prSet/>
      <dgm:spPr/>
      <dgm:t>
        <a:bodyPr/>
        <a:lstStyle/>
        <a:p>
          <a:endParaRPr lang="en-US"/>
        </a:p>
      </dgm:t>
    </dgm:pt>
    <dgm:pt modelId="{501DC675-D2C7-374C-9088-42673CE9D405}" type="sibTrans" cxnId="{D8D8547C-7A4A-E84D-8630-13C4DE96ED60}">
      <dgm:prSet/>
      <dgm:spPr/>
      <dgm:t>
        <a:bodyPr/>
        <a:lstStyle/>
        <a:p>
          <a:endParaRPr lang="en-US"/>
        </a:p>
      </dgm:t>
    </dgm:pt>
    <dgm:pt modelId="{6202B4FD-F556-8748-95FD-B8468B6AD466}">
      <dgm:prSet phldrT="[Text]"/>
      <dgm:spPr/>
      <dgm:t>
        <a:bodyPr/>
        <a:lstStyle/>
        <a:p>
          <a:r>
            <a:rPr lang="en-US" dirty="0"/>
            <a:t>Consumer-Driven Health Plan (CDHP)</a:t>
          </a:r>
        </a:p>
      </dgm:t>
    </dgm:pt>
    <dgm:pt modelId="{8812C2D2-23F2-524A-A659-081891991F3D}" type="parTrans" cxnId="{DE6D4610-1DAA-F144-B922-9F99E8C8F6F6}">
      <dgm:prSet/>
      <dgm:spPr/>
      <dgm:t>
        <a:bodyPr/>
        <a:lstStyle/>
        <a:p>
          <a:endParaRPr lang="en-US"/>
        </a:p>
      </dgm:t>
    </dgm:pt>
    <dgm:pt modelId="{65560CBB-7C4D-034F-A95B-4C738CFD733E}" type="sibTrans" cxnId="{DE6D4610-1DAA-F144-B922-9F99E8C8F6F6}">
      <dgm:prSet/>
      <dgm:spPr/>
      <dgm:t>
        <a:bodyPr/>
        <a:lstStyle/>
        <a:p>
          <a:endParaRPr lang="en-US"/>
        </a:p>
      </dgm:t>
    </dgm:pt>
    <dgm:pt modelId="{E73EAA64-F4DA-0D4C-BBD8-32D6C8E71CAB}">
      <dgm:prSet phldrT="[Text]"/>
      <dgm:spPr/>
      <dgm:t>
        <a:bodyPr/>
        <a:lstStyle/>
        <a:p>
          <a:r>
            <a:rPr lang="en-US" dirty="0"/>
            <a:t>   </a:t>
          </a:r>
        </a:p>
      </dgm:t>
    </dgm:pt>
    <dgm:pt modelId="{5349F151-F0A9-0245-96CF-0A20AFDAFDD0}" type="parTrans" cxnId="{E31C6171-5776-984C-8257-70E55BCF15C9}">
      <dgm:prSet/>
      <dgm:spPr/>
      <dgm:t>
        <a:bodyPr/>
        <a:lstStyle/>
        <a:p>
          <a:endParaRPr lang="en-US"/>
        </a:p>
      </dgm:t>
    </dgm:pt>
    <dgm:pt modelId="{7BA58708-2E76-2C4A-82F0-C6C984AAAD86}" type="sibTrans" cxnId="{E31C6171-5776-984C-8257-70E55BCF15C9}">
      <dgm:prSet/>
      <dgm:spPr/>
      <dgm:t>
        <a:bodyPr/>
        <a:lstStyle/>
        <a:p>
          <a:endParaRPr lang="en-US"/>
        </a:p>
      </dgm:t>
    </dgm:pt>
    <dgm:pt modelId="{874F3DF9-44ED-EE4D-BA4D-49F2082C7147}">
      <dgm:prSet phldrT="[Text]"/>
      <dgm:spPr/>
      <dgm:t>
        <a:bodyPr/>
        <a:lstStyle/>
        <a:p>
          <a:r>
            <a:rPr lang="en-US" dirty="0"/>
            <a:t>Limited Network Plan</a:t>
          </a:r>
        </a:p>
      </dgm:t>
    </dgm:pt>
    <dgm:pt modelId="{D4690BCC-ED6E-7048-96AE-E9BC43AE8935}" type="parTrans" cxnId="{449C613F-9AED-1E42-927C-229059E9411E}">
      <dgm:prSet/>
      <dgm:spPr/>
      <dgm:t>
        <a:bodyPr/>
        <a:lstStyle/>
        <a:p>
          <a:endParaRPr lang="en-US"/>
        </a:p>
      </dgm:t>
    </dgm:pt>
    <dgm:pt modelId="{525FFCBB-2F8B-FD4E-9551-2F5CD0458B01}" type="sibTrans" cxnId="{449C613F-9AED-1E42-927C-229059E9411E}">
      <dgm:prSet/>
      <dgm:spPr/>
      <dgm:t>
        <a:bodyPr/>
        <a:lstStyle/>
        <a:p>
          <a:endParaRPr lang="en-US"/>
        </a:p>
      </dgm:t>
    </dgm:pt>
    <dgm:pt modelId="{24D619D3-3536-4444-9551-9274D04E4E9B}">
      <dgm:prSet phldrT="[Text]"/>
      <dgm:spPr/>
      <dgm:t>
        <a:bodyPr/>
        <a:lstStyle/>
        <a:p>
          <a:r>
            <a:rPr lang="en-US" dirty="0"/>
            <a:t>  </a:t>
          </a:r>
        </a:p>
      </dgm:t>
    </dgm:pt>
    <dgm:pt modelId="{AED859BF-CB3C-F74C-A63D-E308D199E47C}" type="parTrans" cxnId="{0B7FC1E5-1CED-7949-83D6-9F34C3F212CF}">
      <dgm:prSet/>
      <dgm:spPr/>
      <dgm:t>
        <a:bodyPr/>
        <a:lstStyle/>
        <a:p>
          <a:endParaRPr lang="en-US"/>
        </a:p>
      </dgm:t>
    </dgm:pt>
    <dgm:pt modelId="{80C37C47-97EC-C944-B60E-CC3EF7F42606}" type="sibTrans" cxnId="{0B7FC1E5-1CED-7949-83D6-9F34C3F212CF}">
      <dgm:prSet/>
      <dgm:spPr/>
      <dgm:t>
        <a:bodyPr/>
        <a:lstStyle/>
        <a:p>
          <a:endParaRPr lang="en-US"/>
        </a:p>
      </dgm:t>
    </dgm:pt>
    <dgm:pt modelId="{96FB577D-9DFC-7942-904F-C0CA1FA07087}">
      <dgm:prSet phldrT="[Text]"/>
      <dgm:spPr/>
      <dgm:t>
        <a:bodyPr/>
        <a:lstStyle/>
        <a:p>
          <a:r>
            <a:rPr lang="en-US" dirty="0"/>
            <a:t>Open Access Plan</a:t>
          </a:r>
        </a:p>
      </dgm:t>
    </dgm:pt>
    <dgm:pt modelId="{4DADD710-B3E2-F643-A5AF-D4CE88815ABB}" type="parTrans" cxnId="{5E0C1887-DA85-774C-87BF-88FEC8C026F2}">
      <dgm:prSet/>
      <dgm:spPr/>
      <dgm:t>
        <a:bodyPr/>
        <a:lstStyle/>
        <a:p>
          <a:endParaRPr lang="en-US"/>
        </a:p>
      </dgm:t>
    </dgm:pt>
    <dgm:pt modelId="{F17CCDA9-CC79-2143-B05F-21B0D4A5AEA5}" type="sibTrans" cxnId="{5E0C1887-DA85-774C-87BF-88FEC8C026F2}">
      <dgm:prSet/>
      <dgm:spPr/>
      <dgm:t>
        <a:bodyPr/>
        <a:lstStyle/>
        <a:p>
          <a:endParaRPr lang="en-US"/>
        </a:p>
      </dgm:t>
    </dgm:pt>
    <dgm:pt modelId="{392CD286-7FCD-AA47-94ED-DF8EA89D0D34}" type="pres">
      <dgm:prSet presAssocID="{E6DD922D-16BD-414A-9917-289C95C4584E}" presName="Name0" presStyleCnt="0">
        <dgm:presLayoutVars>
          <dgm:dir/>
          <dgm:animLvl val="lvl"/>
          <dgm:resizeHandles val="exact"/>
        </dgm:presLayoutVars>
      </dgm:prSet>
      <dgm:spPr/>
    </dgm:pt>
    <dgm:pt modelId="{8B894BA8-E2C0-5C4E-BB49-7273F4E317D5}" type="pres">
      <dgm:prSet presAssocID="{617EEF43-32E6-CE42-8FF5-EC7BC4F9C9CA}" presName="compositeNode" presStyleCnt="0">
        <dgm:presLayoutVars>
          <dgm:bulletEnabled val="1"/>
        </dgm:presLayoutVars>
      </dgm:prSet>
      <dgm:spPr/>
    </dgm:pt>
    <dgm:pt modelId="{5DF7B80D-840E-D945-8F65-C5A173C49A27}" type="pres">
      <dgm:prSet presAssocID="{617EEF43-32E6-CE42-8FF5-EC7BC4F9C9CA}" presName="bgRect" presStyleLbl="node1" presStyleIdx="0" presStyleCnt="3"/>
      <dgm:spPr/>
    </dgm:pt>
    <dgm:pt modelId="{1B44E6D7-C7FB-3347-8A9A-523A94DFC893}" type="pres">
      <dgm:prSet presAssocID="{617EEF43-32E6-CE42-8FF5-EC7BC4F9C9CA}" presName="parentNode" presStyleLbl="node1" presStyleIdx="0" presStyleCnt="3">
        <dgm:presLayoutVars>
          <dgm:chMax val="0"/>
          <dgm:bulletEnabled val="1"/>
        </dgm:presLayoutVars>
      </dgm:prSet>
      <dgm:spPr/>
    </dgm:pt>
    <dgm:pt modelId="{EE65DB03-7DBB-A74E-9F5A-10CD2FA90C8D}" type="pres">
      <dgm:prSet presAssocID="{617EEF43-32E6-CE42-8FF5-EC7BC4F9C9CA}" presName="childNode" presStyleLbl="node1" presStyleIdx="0" presStyleCnt="3">
        <dgm:presLayoutVars>
          <dgm:bulletEnabled val="1"/>
        </dgm:presLayoutVars>
      </dgm:prSet>
      <dgm:spPr/>
    </dgm:pt>
    <dgm:pt modelId="{915548A0-F33D-5248-92FC-65BA4DF800EC}" type="pres">
      <dgm:prSet presAssocID="{501DC675-D2C7-374C-9088-42673CE9D405}" presName="hSp" presStyleCnt="0"/>
      <dgm:spPr/>
    </dgm:pt>
    <dgm:pt modelId="{4A51DB51-EC96-AB45-9A23-9F001CAB653B}" type="pres">
      <dgm:prSet presAssocID="{501DC675-D2C7-374C-9088-42673CE9D405}" presName="vProcSp" presStyleCnt="0"/>
      <dgm:spPr/>
    </dgm:pt>
    <dgm:pt modelId="{7D68040A-074F-CB45-A03E-7EB2CD35D741}" type="pres">
      <dgm:prSet presAssocID="{501DC675-D2C7-374C-9088-42673CE9D405}" presName="vSp1" presStyleCnt="0"/>
      <dgm:spPr/>
    </dgm:pt>
    <dgm:pt modelId="{362873AC-F806-C041-98A8-D9E297437934}" type="pres">
      <dgm:prSet presAssocID="{501DC675-D2C7-374C-9088-42673CE9D405}" presName="simulatedConn" presStyleLbl="solidFgAcc1" presStyleIdx="0" presStyleCnt="2"/>
      <dgm:spPr/>
    </dgm:pt>
    <dgm:pt modelId="{6A1A783F-1335-584E-B4A7-D3963D87E61C}" type="pres">
      <dgm:prSet presAssocID="{501DC675-D2C7-374C-9088-42673CE9D405}" presName="vSp2" presStyleCnt="0"/>
      <dgm:spPr/>
    </dgm:pt>
    <dgm:pt modelId="{C9A5E966-E22B-EF49-BD89-4ED4E7A2777F}" type="pres">
      <dgm:prSet presAssocID="{501DC675-D2C7-374C-9088-42673CE9D405}" presName="sibTrans" presStyleCnt="0"/>
      <dgm:spPr/>
    </dgm:pt>
    <dgm:pt modelId="{AD56CE0D-A6E2-1149-B4AC-88DD74235262}" type="pres">
      <dgm:prSet presAssocID="{E73EAA64-F4DA-0D4C-BBD8-32D6C8E71CAB}" presName="compositeNode" presStyleCnt="0">
        <dgm:presLayoutVars>
          <dgm:bulletEnabled val="1"/>
        </dgm:presLayoutVars>
      </dgm:prSet>
      <dgm:spPr/>
    </dgm:pt>
    <dgm:pt modelId="{BD2934FB-A6B1-224F-BC06-25B8675CC89E}" type="pres">
      <dgm:prSet presAssocID="{E73EAA64-F4DA-0D4C-BBD8-32D6C8E71CAB}" presName="bgRect" presStyleLbl="node1" presStyleIdx="1" presStyleCnt="3"/>
      <dgm:spPr/>
    </dgm:pt>
    <dgm:pt modelId="{DEF41A08-7A45-2B43-A031-6743DC083860}" type="pres">
      <dgm:prSet presAssocID="{E73EAA64-F4DA-0D4C-BBD8-32D6C8E71CAB}" presName="parentNode" presStyleLbl="node1" presStyleIdx="1" presStyleCnt="3">
        <dgm:presLayoutVars>
          <dgm:chMax val="0"/>
          <dgm:bulletEnabled val="1"/>
        </dgm:presLayoutVars>
      </dgm:prSet>
      <dgm:spPr/>
    </dgm:pt>
    <dgm:pt modelId="{2B7FF407-4B0A-ED4F-A0CC-616420CE136B}" type="pres">
      <dgm:prSet presAssocID="{E73EAA64-F4DA-0D4C-BBD8-32D6C8E71CAB}" presName="childNode" presStyleLbl="node1" presStyleIdx="1" presStyleCnt="3">
        <dgm:presLayoutVars>
          <dgm:bulletEnabled val="1"/>
        </dgm:presLayoutVars>
      </dgm:prSet>
      <dgm:spPr/>
    </dgm:pt>
    <dgm:pt modelId="{EB2FA2AA-8352-C04C-A5AB-8BAA6C6F41E8}" type="pres">
      <dgm:prSet presAssocID="{7BA58708-2E76-2C4A-82F0-C6C984AAAD86}" presName="hSp" presStyleCnt="0"/>
      <dgm:spPr/>
    </dgm:pt>
    <dgm:pt modelId="{6F0678CC-8F5A-7442-A2C7-8551EC8E75F1}" type="pres">
      <dgm:prSet presAssocID="{7BA58708-2E76-2C4A-82F0-C6C984AAAD86}" presName="vProcSp" presStyleCnt="0"/>
      <dgm:spPr/>
    </dgm:pt>
    <dgm:pt modelId="{86011BEA-EC43-7240-823D-4CF59EE83DB3}" type="pres">
      <dgm:prSet presAssocID="{7BA58708-2E76-2C4A-82F0-C6C984AAAD86}" presName="vSp1" presStyleCnt="0"/>
      <dgm:spPr/>
    </dgm:pt>
    <dgm:pt modelId="{53643014-97AE-3F4D-88D9-853ADF65CCEC}" type="pres">
      <dgm:prSet presAssocID="{7BA58708-2E76-2C4A-82F0-C6C984AAAD86}" presName="simulatedConn" presStyleLbl="solidFgAcc1" presStyleIdx="1" presStyleCnt="2"/>
      <dgm:spPr/>
    </dgm:pt>
    <dgm:pt modelId="{6F9F7CF4-1619-844F-9184-8E402CACDD54}" type="pres">
      <dgm:prSet presAssocID="{7BA58708-2E76-2C4A-82F0-C6C984AAAD86}" presName="vSp2" presStyleCnt="0"/>
      <dgm:spPr/>
    </dgm:pt>
    <dgm:pt modelId="{BA95BD5C-A897-7B4A-8BE9-32B80994C23C}" type="pres">
      <dgm:prSet presAssocID="{7BA58708-2E76-2C4A-82F0-C6C984AAAD86}" presName="sibTrans" presStyleCnt="0"/>
      <dgm:spPr/>
    </dgm:pt>
    <dgm:pt modelId="{C305BFAA-AC73-3C4D-9837-B20062B34F3E}" type="pres">
      <dgm:prSet presAssocID="{24D619D3-3536-4444-9551-9274D04E4E9B}" presName="compositeNode" presStyleCnt="0">
        <dgm:presLayoutVars>
          <dgm:bulletEnabled val="1"/>
        </dgm:presLayoutVars>
      </dgm:prSet>
      <dgm:spPr/>
    </dgm:pt>
    <dgm:pt modelId="{BCDE45F1-2062-CD4B-A3B9-1AF26E2D9563}" type="pres">
      <dgm:prSet presAssocID="{24D619D3-3536-4444-9551-9274D04E4E9B}" presName="bgRect" presStyleLbl="node1" presStyleIdx="2" presStyleCnt="3"/>
      <dgm:spPr/>
    </dgm:pt>
    <dgm:pt modelId="{7FC4B841-F1D1-8546-B313-DF05BA59CFF5}" type="pres">
      <dgm:prSet presAssocID="{24D619D3-3536-4444-9551-9274D04E4E9B}" presName="parentNode" presStyleLbl="node1" presStyleIdx="2" presStyleCnt="3">
        <dgm:presLayoutVars>
          <dgm:chMax val="0"/>
          <dgm:bulletEnabled val="1"/>
        </dgm:presLayoutVars>
      </dgm:prSet>
      <dgm:spPr/>
    </dgm:pt>
    <dgm:pt modelId="{62653D30-544E-5F47-9F45-DB5D4390E9B0}" type="pres">
      <dgm:prSet presAssocID="{24D619D3-3536-4444-9551-9274D04E4E9B}" presName="childNode" presStyleLbl="node1" presStyleIdx="2" presStyleCnt="3">
        <dgm:presLayoutVars>
          <dgm:bulletEnabled val="1"/>
        </dgm:presLayoutVars>
      </dgm:prSet>
      <dgm:spPr/>
    </dgm:pt>
  </dgm:ptLst>
  <dgm:cxnLst>
    <dgm:cxn modelId="{DE6D4610-1DAA-F144-B922-9F99E8C8F6F6}" srcId="{617EEF43-32E6-CE42-8FF5-EC7BC4F9C9CA}" destId="{6202B4FD-F556-8748-95FD-B8468B6AD466}" srcOrd="0" destOrd="0" parTransId="{8812C2D2-23F2-524A-A659-081891991F3D}" sibTransId="{65560CBB-7C4D-034F-A95B-4C738CFD733E}"/>
    <dgm:cxn modelId="{D203EE27-B24D-084F-BF41-DC4B71CDA83D}" type="presOf" srcId="{E6DD922D-16BD-414A-9917-289C95C4584E}" destId="{392CD286-7FCD-AA47-94ED-DF8EA89D0D34}" srcOrd="0" destOrd="0" presId="urn:microsoft.com/office/officeart/2005/8/layout/hProcess7"/>
    <dgm:cxn modelId="{97A5172B-984A-624F-A013-6D005355B41D}" type="presOf" srcId="{617EEF43-32E6-CE42-8FF5-EC7BC4F9C9CA}" destId="{1B44E6D7-C7FB-3347-8A9A-523A94DFC893}" srcOrd="1" destOrd="0" presId="urn:microsoft.com/office/officeart/2005/8/layout/hProcess7"/>
    <dgm:cxn modelId="{10C62F2C-1A89-954E-895A-979BACE4E125}" type="presOf" srcId="{6202B4FD-F556-8748-95FD-B8468B6AD466}" destId="{EE65DB03-7DBB-A74E-9F5A-10CD2FA90C8D}" srcOrd="0" destOrd="0" presId="urn:microsoft.com/office/officeart/2005/8/layout/hProcess7"/>
    <dgm:cxn modelId="{1A017F35-0132-1645-9907-BCDBC37047E0}" type="presOf" srcId="{24D619D3-3536-4444-9551-9274D04E4E9B}" destId="{BCDE45F1-2062-CD4B-A3B9-1AF26E2D9563}" srcOrd="0" destOrd="0" presId="urn:microsoft.com/office/officeart/2005/8/layout/hProcess7"/>
    <dgm:cxn modelId="{13F44939-2309-B644-A603-5E0746A42E7E}" type="presOf" srcId="{24D619D3-3536-4444-9551-9274D04E4E9B}" destId="{7FC4B841-F1D1-8546-B313-DF05BA59CFF5}" srcOrd="1" destOrd="0" presId="urn:microsoft.com/office/officeart/2005/8/layout/hProcess7"/>
    <dgm:cxn modelId="{449C613F-9AED-1E42-927C-229059E9411E}" srcId="{E73EAA64-F4DA-0D4C-BBD8-32D6C8E71CAB}" destId="{874F3DF9-44ED-EE4D-BA4D-49F2082C7147}" srcOrd="0" destOrd="0" parTransId="{D4690BCC-ED6E-7048-96AE-E9BC43AE8935}" sibTransId="{525FFCBB-2F8B-FD4E-9551-2F5CD0458B01}"/>
    <dgm:cxn modelId="{DB94366E-60CC-3842-8885-292DA65A6B3A}" type="presOf" srcId="{874F3DF9-44ED-EE4D-BA4D-49F2082C7147}" destId="{2B7FF407-4B0A-ED4F-A0CC-616420CE136B}" srcOrd="0" destOrd="0" presId="urn:microsoft.com/office/officeart/2005/8/layout/hProcess7"/>
    <dgm:cxn modelId="{E31C6171-5776-984C-8257-70E55BCF15C9}" srcId="{E6DD922D-16BD-414A-9917-289C95C4584E}" destId="{E73EAA64-F4DA-0D4C-BBD8-32D6C8E71CAB}" srcOrd="1" destOrd="0" parTransId="{5349F151-F0A9-0245-96CF-0A20AFDAFDD0}" sibTransId="{7BA58708-2E76-2C4A-82F0-C6C984AAAD86}"/>
    <dgm:cxn modelId="{D8D8547C-7A4A-E84D-8630-13C4DE96ED60}" srcId="{E6DD922D-16BD-414A-9917-289C95C4584E}" destId="{617EEF43-32E6-CE42-8FF5-EC7BC4F9C9CA}" srcOrd="0" destOrd="0" parTransId="{3818A97D-0C92-F04C-B6C5-73FC52223FF7}" sibTransId="{501DC675-D2C7-374C-9088-42673CE9D405}"/>
    <dgm:cxn modelId="{5E0C1887-DA85-774C-87BF-88FEC8C026F2}" srcId="{24D619D3-3536-4444-9551-9274D04E4E9B}" destId="{96FB577D-9DFC-7942-904F-C0CA1FA07087}" srcOrd="0" destOrd="0" parTransId="{4DADD710-B3E2-F643-A5AF-D4CE88815ABB}" sibTransId="{F17CCDA9-CC79-2143-B05F-21B0D4A5AEA5}"/>
    <dgm:cxn modelId="{A46828C7-315C-0C41-8E5E-0073A45FBB49}" type="presOf" srcId="{E73EAA64-F4DA-0D4C-BBD8-32D6C8E71CAB}" destId="{DEF41A08-7A45-2B43-A031-6743DC083860}" srcOrd="1" destOrd="0" presId="urn:microsoft.com/office/officeart/2005/8/layout/hProcess7"/>
    <dgm:cxn modelId="{CEE1E8D1-8A82-7C4F-BE35-34A1C0EA3DA4}" type="presOf" srcId="{617EEF43-32E6-CE42-8FF5-EC7BC4F9C9CA}" destId="{5DF7B80D-840E-D945-8F65-C5A173C49A27}" srcOrd="0" destOrd="0" presId="urn:microsoft.com/office/officeart/2005/8/layout/hProcess7"/>
    <dgm:cxn modelId="{F85877E4-260A-DC4D-9E8B-921314D20CAF}" type="presOf" srcId="{96FB577D-9DFC-7942-904F-C0CA1FA07087}" destId="{62653D30-544E-5F47-9F45-DB5D4390E9B0}" srcOrd="0" destOrd="0" presId="urn:microsoft.com/office/officeart/2005/8/layout/hProcess7"/>
    <dgm:cxn modelId="{0B7FC1E5-1CED-7949-83D6-9F34C3F212CF}" srcId="{E6DD922D-16BD-414A-9917-289C95C4584E}" destId="{24D619D3-3536-4444-9551-9274D04E4E9B}" srcOrd="2" destOrd="0" parTransId="{AED859BF-CB3C-F74C-A63D-E308D199E47C}" sibTransId="{80C37C47-97EC-C944-B60E-CC3EF7F42606}"/>
    <dgm:cxn modelId="{435E91E7-467D-7741-9BE3-0F0F8E5D6A6C}" type="presOf" srcId="{E73EAA64-F4DA-0D4C-BBD8-32D6C8E71CAB}" destId="{BD2934FB-A6B1-224F-BC06-25B8675CC89E}" srcOrd="0" destOrd="0" presId="urn:microsoft.com/office/officeart/2005/8/layout/hProcess7"/>
    <dgm:cxn modelId="{C7905396-D74D-504C-9759-F64A9F0B679F}" type="presParOf" srcId="{392CD286-7FCD-AA47-94ED-DF8EA89D0D34}" destId="{8B894BA8-E2C0-5C4E-BB49-7273F4E317D5}" srcOrd="0" destOrd="0" presId="urn:microsoft.com/office/officeart/2005/8/layout/hProcess7"/>
    <dgm:cxn modelId="{4318E14F-1507-D44D-B24E-3D8174DF5A9D}" type="presParOf" srcId="{8B894BA8-E2C0-5C4E-BB49-7273F4E317D5}" destId="{5DF7B80D-840E-D945-8F65-C5A173C49A27}" srcOrd="0" destOrd="0" presId="urn:microsoft.com/office/officeart/2005/8/layout/hProcess7"/>
    <dgm:cxn modelId="{1371C631-C0AE-BA4C-A0CA-EC63ED26554C}" type="presParOf" srcId="{8B894BA8-E2C0-5C4E-BB49-7273F4E317D5}" destId="{1B44E6D7-C7FB-3347-8A9A-523A94DFC893}" srcOrd="1" destOrd="0" presId="urn:microsoft.com/office/officeart/2005/8/layout/hProcess7"/>
    <dgm:cxn modelId="{5E3D540A-D924-F044-97DD-8EAA8BFE393C}" type="presParOf" srcId="{8B894BA8-E2C0-5C4E-BB49-7273F4E317D5}" destId="{EE65DB03-7DBB-A74E-9F5A-10CD2FA90C8D}" srcOrd="2" destOrd="0" presId="urn:microsoft.com/office/officeart/2005/8/layout/hProcess7"/>
    <dgm:cxn modelId="{163EC8CD-74F6-C844-8616-A45ACBFA776E}" type="presParOf" srcId="{392CD286-7FCD-AA47-94ED-DF8EA89D0D34}" destId="{915548A0-F33D-5248-92FC-65BA4DF800EC}" srcOrd="1" destOrd="0" presId="urn:microsoft.com/office/officeart/2005/8/layout/hProcess7"/>
    <dgm:cxn modelId="{6F23847E-74D2-3848-9942-E074A89EFD3C}" type="presParOf" srcId="{392CD286-7FCD-AA47-94ED-DF8EA89D0D34}" destId="{4A51DB51-EC96-AB45-9A23-9F001CAB653B}" srcOrd="2" destOrd="0" presId="urn:microsoft.com/office/officeart/2005/8/layout/hProcess7"/>
    <dgm:cxn modelId="{9689FAED-54E4-7C44-8487-0FB6E99D530F}" type="presParOf" srcId="{4A51DB51-EC96-AB45-9A23-9F001CAB653B}" destId="{7D68040A-074F-CB45-A03E-7EB2CD35D741}" srcOrd="0" destOrd="0" presId="urn:microsoft.com/office/officeart/2005/8/layout/hProcess7"/>
    <dgm:cxn modelId="{8E5DE578-18FA-3241-A056-416DD670AD2F}" type="presParOf" srcId="{4A51DB51-EC96-AB45-9A23-9F001CAB653B}" destId="{362873AC-F806-C041-98A8-D9E297437934}" srcOrd="1" destOrd="0" presId="urn:microsoft.com/office/officeart/2005/8/layout/hProcess7"/>
    <dgm:cxn modelId="{91690680-67C2-594B-96E0-9BC50A06B3FE}" type="presParOf" srcId="{4A51DB51-EC96-AB45-9A23-9F001CAB653B}" destId="{6A1A783F-1335-584E-B4A7-D3963D87E61C}" srcOrd="2" destOrd="0" presId="urn:microsoft.com/office/officeart/2005/8/layout/hProcess7"/>
    <dgm:cxn modelId="{1AED8D03-ECF3-824A-8CD4-2C74E267B710}" type="presParOf" srcId="{392CD286-7FCD-AA47-94ED-DF8EA89D0D34}" destId="{C9A5E966-E22B-EF49-BD89-4ED4E7A2777F}" srcOrd="3" destOrd="0" presId="urn:microsoft.com/office/officeart/2005/8/layout/hProcess7"/>
    <dgm:cxn modelId="{696C7CC4-85F6-FE47-9955-5C12FAC40F0B}" type="presParOf" srcId="{392CD286-7FCD-AA47-94ED-DF8EA89D0D34}" destId="{AD56CE0D-A6E2-1149-B4AC-88DD74235262}" srcOrd="4" destOrd="0" presId="urn:microsoft.com/office/officeart/2005/8/layout/hProcess7"/>
    <dgm:cxn modelId="{368E3C3B-6ADA-DF4B-9805-343CDB9E51EF}" type="presParOf" srcId="{AD56CE0D-A6E2-1149-B4AC-88DD74235262}" destId="{BD2934FB-A6B1-224F-BC06-25B8675CC89E}" srcOrd="0" destOrd="0" presId="urn:microsoft.com/office/officeart/2005/8/layout/hProcess7"/>
    <dgm:cxn modelId="{944C8997-D9E4-EA4E-8374-B64A332F4EF1}" type="presParOf" srcId="{AD56CE0D-A6E2-1149-B4AC-88DD74235262}" destId="{DEF41A08-7A45-2B43-A031-6743DC083860}" srcOrd="1" destOrd="0" presId="urn:microsoft.com/office/officeart/2005/8/layout/hProcess7"/>
    <dgm:cxn modelId="{B0A93AA2-1D63-9E46-9534-4FF4CFE55A8D}" type="presParOf" srcId="{AD56CE0D-A6E2-1149-B4AC-88DD74235262}" destId="{2B7FF407-4B0A-ED4F-A0CC-616420CE136B}" srcOrd="2" destOrd="0" presId="urn:microsoft.com/office/officeart/2005/8/layout/hProcess7"/>
    <dgm:cxn modelId="{9C943658-4C52-624B-8BBC-94731A5A2F52}" type="presParOf" srcId="{392CD286-7FCD-AA47-94ED-DF8EA89D0D34}" destId="{EB2FA2AA-8352-C04C-A5AB-8BAA6C6F41E8}" srcOrd="5" destOrd="0" presId="urn:microsoft.com/office/officeart/2005/8/layout/hProcess7"/>
    <dgm:cxn modelId="{A4C1B41F-5107-A84F-8F2C-849D347B8015}" type="presParOf" srcId="{392CD286-7FCD-AA47-94ED-DF8EA89D0D34}" destId="{6F0678CC-8F5A-7442-A2C7-8551EC8E75F1}" srcOrd="6" destOrd="0" presId="urn:microsoft.com/office/officeart/2005/8/layout/hProcess7"/>
    <dgm:cxn modelId="{B4106FDE-8D01-944E-B018-FA914CF80694}" type="presParOf" srcId="{6F0678CC-8F5A-7442-A2C7-8551EC8E75F1}" destId="{86011BEA-EC43-7240-823D-4CF59EE83DB3}" srcOrd="0" destOrd="0" presId="urn:microsoft.com/office/officeart/2005/8/layout/hProcess7"/>
    <dgm:cxn modelId="{48EB44DF-0DA5-F045-B987-59A3D6DF298B}" type="presParOf" srcId="{6F0678CC-8F5A-7442-A2C7-8551EC8E75F1}" destId="{53643014-97AE-3F4D-88D9-853ADF65CCEC}" srcOrd="1" destOrd="0" presId="urn:microsoft.com/office/officeart/2005/8/layout/hProcess7"/>
    <dgm:cxn modelId="{C331D8B9-BCED-0447-A5FE-B1B173B22E44}" type="presParOf" srcId="{6F0678CC-8F5A-7442-A2C7-8551EC8E75F1}" destId="{6F9F7CF4-1619-844F-9184-8E402CACDD54}" srcOrd="2" destOrd="0" presId="urn:microsoft.com/office/officeart/2005/8/layout/hProcess7"/>
    <dgm:cxn modelId="{9B5103EF-FF1A-3E47-A1F6-8F2EDBBC7504}" type="presParOf" srcId="{392CD286-7FCD-AA47-94ED-DF8EA89D0D34}" destId="{BA95BD5C-A897-7B4A-8BE9-32B80994C23C}" srcOrd="7" destOrd="0" presId="urn:microsoft.com/office/officeart/2005/8/layout/hProcess7"/>
    <dgm:cxn modelId="{DB4041A7-298B-3947-A1F7-AD39DCA2FC96}" type="presParOf" srcId="{392CD286-7FCD-AA47-94ED-DF8EA89D0D34}" destId="{C305BFAA-AC73-3C4D-9837-B20062B34F3E}" srcOrd="8" destOrd="0" presId="urn:microsoft.com/office/officeart/2005/8/layout/hProcess7"/>
    <dgm:cxn modelId="{09CE654C-28D6-314B-9059-B89736DE528E}" type="presParOf" srcId="{C305BFAA-AC73-3C4D-9837-B20062B34F3E}" destId="{BCDE45F1-2062-CD4B-A3B9-1AF26E2D9563}" srcOrd="0" destOrd="0" presId="urn:microsoft.com/office/officeart/2005/8/layout/hProcess7"/>
    <dgm:cxn modelId="{07B246CD-7303-694F-8F0C-BE89A38A249C}" type="presParOf" srcId="{C305BFAA-AC73-3C4D-9837-B20062B34F3E}" destId="{7FC4B841-F1D1-8546-B313-DF05BA59CFF5}" srcOrd="1" destOrd="0" presId="urn:microsoft.com/office/officeart/2005/8/layout/hProcess7"/>
    <dgm:cxn modelId="{3D0AE3BF-41CA-A54D-A2B5-5A8677BE51E3}" type="presParOf" srcId="{C305BFAA-AC73-3C4D-9837-B20062B34F3E}" destId="{62653D30-544E-5F47-9F45-DB5D4390E9B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347F9C-5EAC-4046-B659-6CF031FEB569}"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2FAA339E-1ADF-8B44-A922-BA14A3178A04}">
      <dgm:prSet phldrT="[Text]"/>
      <dgm:spPr/>
      <dgm:t>
        <a:bodyPr/>
        <a:lstStyle/>
        <a:p>
          <a:r>
            <a:rPr lang="en-US" dirty="0"/>
            <a:t>  </a:t>
          </a:r>
        </a:p>
      </dgm:t>
    </dgm:pt>
    <dgm:pt modelId="{01A490F2-8033-A748-B4F5-1568CC069FC0}" type="parTrans" cxnId="{8A50B3B9-B021-984D-A2BB-84CDA35030A9}">
      <dgm:prSet/>
      <dgm:spPr/>
      <dgm:t>
        <a:bodyPr/>
        <a:lstStyle/>
        <a:p>
          <a:endParaRPr lang="en-US"/>
        </a:p>
      </dgm:t>
    </dgm:pt>
    <dgm:pt modelId="{AFE145FF-5AE2-E64A-B893-3B8BF8351ED4}" type="sibTrans" cxnId="{8A50B3B9-B021-984D-A2BB-84CDA35030A9}">
      <dgm:prSet/>
      <dgm:spPr/>
      <dgm:t>
        <a:bodyPr/>
        <a:lstStyle/>
        <a:p>
          <a:endParaRPr lang="en-US"/>
        </a:p>
      </dgm:t>
    </dgm:pt>
    <dgm:pt modelId="{269B71BC-CDA7-CB47-A8F5-82EBEBD8AA13}">
      <dgm:prSet phldrT="[Text]"/>
      <dgm:spPr/>
      <dgm:t>
        <a:bodyPr/>
        <a:lstStyle/>
        <a:p>
          <a:r>
            <a:rPr lang="en-US" dirty="0">
              <a:solidFill>
                <a:schemeClr val="bg1"/>
              </a:solidFill>
              <a:effectLst/>
              <a:latin typeface="+mn-lt"/>
              <a:ea typeface="+mn-ea"/>
              <a:cs typeface="+mn-cs"/>
            </a:rPr>
            <a:t>Cigna Dental Care® (DHMO) Plan </a:t>
          </a:r>
          <a:endParaRPr lang="en-US" dirty="0">
            <a:solidFill>
              <a:schemeClr val="bg1"/>
            </a:solidFill>
          </a:endParaRPr>
        </a:p>
      </dgm:t>
    </dgm:pt>
    <dgm:pt modelId="{7159B11D-5DF0-0541-BC01-3F1316B4DD47}" type="parTrans" cxnId="{C7D92931-7ADC-8345-B786-A64611DFD17D}">
      <dgm:prSet/>
      <dgm:spPr/>
      <dgm:t>
        <a:bodyPr/>
        <a:lstStyle/>
        <a:p>
          <a:endParaRPr lang="en-US"/>
        </a:p>
      </dgm:t>
    </dgm:pt>
    <dgm:pt modelId="{EE461C82-9FE9-8A42-A143-A043AFE47999}" type="sibTrans" cxnId="{C7D92931-7ADC-8345-B786-A64611DFD17D}">
      <dgm:prSet/>
      <dgm:spPr/>
      <dgm:t>
        <a:bodyPr/>
        <a:lstStyle/>
        <a:p>
          <a:endParaRPr lang="en-US"/>
        </a:p>
      </dgm:t>
    </dgm:pt>
    <dgm:pt modelId="{C9C857AF-4630-3B43-8F43-3E176552F0E7}">
      <dgm:prSet phldrT="[Text]"/>
      <dgm:spPr/>
      <dgm:t>
        <a:bodyPr/>
        <a:lstStyle/>
        <a:p>
          <a:r>
            <a:rPr lang="en-US" dirty="0"/>
            <a:t>  </a:t>
          </a:r>
        </a:p>
      </dgm:t>
    </dgm:pt>
    <dgm:pt modelId="{0C2A397D-66F6-B04D-8705-23A6C7D5BBD1}" type="parTrans" cxnId="{F46E7E16-DA78-3F4E-BEA1-F3012A475C40}">
      <dgm:prSet/>
      <dgm:spPr/>
      <dgm:t>
        <a:bodyPr/>
        <a:lstStyle/>
        <a:p>
          <a:endParaRPr lang="en-US"/>
        </a:p>
      </dgm:t>
    </dgm:pt>
    <dgm:pt modelId="{A4E3A75F-AA28-9942-AF48-C4E0E807CA79}" type="sibTrans" cxnId="{F46E7E16-DA78-3F4E-BEA1-F3012A475C40}">
      <dgm:prSet/>
      <dgm:spPr/>
      <dgm:t>
        <a:bodyPr/>
        <a:lstStyle/>
        <a:p>
          <a:endParaRPr lang="en-US"/>
        </a:p>
      </dgm:t>
    </dgm:pt>
    <dgm:pt modelId="{333C48E6-D291-6C4C-BF38-EDE15C0815C9}">
      <dgm:prSet phldrT="[Text]"/>
      <dgm:spPr/>
      <dgm:t>
        <a:bodyPr/>
        <a:lstStyle/>
        <a:p>
          <a:r>
            <a:rPr lang="en-US" dirty="0">
              <a:solidFill>
                <a:schemeClr val="bg1"/>
              </a:solidFill>
              <a:effectLst/>
              <a:latin typeface="+mn-lt"/>
              <a:ea typeface="+mn-ea"/>
              <a:cs typeface="+mn-cs"/>
            </a:rPr>
            <a:t>Total Cigna DPPO plan</a:t>
          </a:r>
          <a:endParaRPr lang="en-US" dirty="0">
            <a:solidFill>
              <a:schemeClr val="bg1"/>
            </a:solidFill>
          </a:endParaRPr>
        </a:p>
      </dgm:t>
    </dgm:pt>
    <dgm:pt modelId="{9D556918-23D0-9143-B0A9-5B2AEABF9CEA}" type="parTrans" cxnId="{ABCBDFEC-8D77-5E4F-B820-E3AC9851B526}">
      <dgm:prSet/>
      <dgm:spPr/>
      <dgm:t>
        <a:bodyPr/>
        <a:lstStyle/>
        <a:p>
          <a:endParaRPr lang="en-US"/>
        </a:p>
      </dgm:t>
    </dgm:pt>
    <dgm:pt modelId="{C4CB41BE-B563-C44F-B242-EE0BC105C241}" type="sibTrans" cxnId="{ABCBDFEC-8D77-5E4F-B820-E3AC9851B526}">
      <dgm:prSet/>
      <dgm:spPr/>
      <dgm:t>
        <a:bodyPr/>
        <a:lstStyle/>
        <a:p>
          <a:endParaRPr lang="en-US"/>
        </a:p>
      </dgm:t>
    </dgm:pt>
    <dgm:pt modelId="{8D43E193-F85B-6C4A-9B95-86821585A43C}" type="pres">
      <dgm:prSet presAssocID="{B2347F9C-5EAC-4046-B659-6CF031FEB569}" presName="Name0" presStyleCnt="0">
        <dgm:presLayoutVars>
          <dgm:dir/>
          <dgm:animLvl val="lvl"/>
          <dgm:resizeHandles val="exact"/>
        </dgm:presLayoutVars>
      </dgm:prSet>
      <dgm:spPr/>
    </dgm:pt>
    <dgm:pt modelId="{3AB359C2-E6F8-A346-87C2-180F2107E5A8}" type="pres">
      <dgm:prSet presAssocID="{2FAA339E-1ADF-8B44-A922-BA14A3178A04}" presName="compositeNode" presStyleCnt="0">
        <dgm:presLayoutVars>
          <dgm:bulletEnabled val="1"/>
        </dgm:presLayoutVars>
      </dgm:prSet>
      <dgm:spPr/>
    </dgm:pt>
    <dgm:pt modelId="{B554B76E-229D-2642-8214-90F9503367EE}" type="pres">
      <dgm:prSet presAssocID="{2FAA339E-1ADF-8B44-A922-BA14A3178A04}" presName="bgRect" presStyleLbl="node1" presStyleIdx="0" presStyleCnt="2"/>
      <dgm:spPr/>
    </dgm:pt>
    <dgm:pt modelId="{FEDB5116-AD54-D44D-8D3E-099220493C95}" type="pres">
      <dgm:prSet presAssocID="{2FAA339E-1ADF-8B44-A922-BA14A3178A04}" presName="parentNode" presStyleLbl="node1" presStyleIdx="0" presStyleCnt="2">
        <dgm:presLayoutVars>
          <dgm:chMax val="0"/>
          <dgm:bulletEnabled val="1"/>
        </dgm:presLayoutVars>
      </dgm:prSet>
      <dgm:spPr/>
    </dgm:pt>
    <dgm:pt modelId="{734C143D-52DD-594D-B05D-2C0C20EA1E2C}" type="pres">
      <dgm:prSet presAssocID="{2FAA339E-1ADF-8B44-A922-BA14A3178A04}" presName="childNode" presStyleLbl="node1" presStyleIdx="0" presStyleCnt="2">
        <dgm:presLayoutVars>
          <dgm:bulletEnabled val="1"/>
        </dgm:presLayoutVars>
      </dgm:prSet>
      <dgm:spPr/>
    </dgm:pt>
    <dgm:pt modelId="{4B317C91-BBB3-FB48-BD6E-01C87025B46C}" type="pres">
      <dgm:prSet presAssocID="{AFE145FF-5AE2-E64A-B893-3B8BF8351ED4}" presName="hSp" presStyleCnt="0"/>
      <dgm:spPr/>
    </dgm:pt>
    <dgm:pt modelId="{A59A2495-B2C3-0C41-B105-B65A4FACCC78}" type="pres">
      <dgm:prSet presAssocID="{AFE145FF-5AE2-E64A-B893-3B8BF8351ED4}" presName="vProcSp" presStyleCnt="0"/>
      <dgm:spPr/>
    </dgm:pt>
    <dgm:pt modelId="{EEBE4805-F29B-8F4F-B722-F166FB7A6BF1}" type="pres">
      <dgm:prSet presAssocID="{AFE145FF-5AE2-E64A-B893-3B8BF8351ED4}" presName="vSp1" presStyleCnt="0"/>
      <dgm:spPr/>
    </dgm:pt>
    <dgm:pt modelId="{BD5E739C-2B45-654D-98C6-AAA5E820716E}" type="pres">
      <dgm:prSet presAssocID="{AFE145FF-5AE2-E64A-B893-3B8BF8351ED4}" presName="simulatedConn" presStyleLbl="solidFgAcc1" presStyleIdx="0" presStyleCnt="1"/>
      <dgm:spPr/>
    </dgm:pt>
    <dgm:pt modelId="{019BA0AF-E892-3F4D-ACB9-ADE03B8DD132}" type="pres">
      <dgm:prSet presAssocID="{AFE145FF-5AE2-E64A-B893-3B8BF8351ED4}" presName="vSp2" presStyleCnt="0"/>
      <dgm:spPr/>
    </dgm:pt>
    <dgm:pt modelId="{0291CD40-04E1-ED49-95B7-854B6B793F14}" type="pres">
      <dgm:prSet presAssocID="{AFE145FF-5AE2-E64A-B893-3B8BF8351ED4}" presName="sibTrans" presStyleCnt="0"/>
      <dgm:spPr/>
    </dgm:pt>
    <dgm:pt modelId="{6E051220-2CF6-564A-B171-F5B166B0BD20}" type="pres">
      <dgm:prSet presAssocID="{C9C857AF-4630-3B43-8F43-3E176552F0E7}" presName="compositeNode" presStyleCnt="0">
        <dgm:presLayoutVars>
          <dgm:bulletEnabled val="1"/>
        </dgm:presLayoutVars>
      </dgm:prSet>
      <dgm:spPr/>
    </dgm:pt>
    <dgm:pt modelId="{E295EB22-FB36-474A-981D-2FF14A1F7DD4}" type="pres">
      <dgm:prSet presAssocID="{C9C857AF-4630-3B43-8F43-3E176552F0E7}" presName="bgRect" presStyleLbl="node1" presStyleIdx="1" presStyleCnt="2" custLinFactNeighborX="211" custLinFactNeighborY="-4785"/>
      <dgm:spPr/>
    </dgm:pt>
    <dgm:pt modelId="{AF03DCD0-4C48-8B43-84EB-5559DA1B77D2}" type="pres">
      <dgm:prSet presAssocID="{C9C857AF-4630-3B43-8F43-3E176552F0E7}" presName="parentNode" presStyleLbl="node1" presStyleIdx="1" presStyleCnt="2">
        <dgm:presLayoutVars>
          <dgm:chMax val="0"/>
          <dgm:bulletEnabled val="1"/>
        </dgm:presLayoutVars>
      </dgm:prSet>
      <dgm:spPr/>
    </dgm:pt>
    <dgm:pt modelId="{C47DE3EE-276E-A64D-8609-B47771A9978F}" type="pres">
      <dgm:prSet presAssocID="{C9C857AF-4630-3B43-8F43-3E176552F0E7}" presName="childNode" presStyleLbl="node1" presStyleIdx="1" presStyleCnt="2">
        <dgm:presLayoutVars>
          <dgm:bulletEnabled val="1"/>
        </dgm:presLayoutVars>
      </dgm:prSet>
      <dgm:spPr/>
    </dgm:pt>
  </dgm:ptLst>
  <dgm:cxnLst>
    <dgm:cxn modelId="{91EC0E0C-FC82-FC42-BCCE-2BC0A8408B82}" type="presOf" srcId="{269B71BC-CDA7-CB47-A8F5-82EBEBD8AA13}" destId="{734C143D-52DD-594D-B05D-2C0C20EA1E2C}" srcOrd="0" destOrd="0" presId="urn:microsoft.com/office/officeart/2005/8/layout/hProcess7"/>
    <dgm:cxn modelId="{F46E7E16-DA78-3F4E-BEA1-F3012A475C40}" srcId="{B2347F9C-5EAC-4046-B659-6CF031FEB569}" destId="{C9C857AF-4630-3B43-8F43-3E176552F0E7}" srcOrd="1" destOrd="0" parTransId="{0C2A397D-66F6-B04D-8705-23A6C7D5BBD1}" sibTransId="{A4E3A75F-AA28-9942-AF48-C4E0E807CA79}"/>
    <dgm:cxn modelId="{A84A4F23-440B-BF45-A84F-35C13261F581}" type="presOf" srcId="{333C48E6-D291-6C4C-BF38-EDE15C0815C9}" destId="{C47DE3EE-276E-A64D-8609-B47771A9978F}" srcOrd="0" destOrd="0" presId="urn:microsoft.com/office/officeart/2005/8/layout/hProcess7"/>
    <dgm:cxn modelId="{C7D92931-7ADC-8345-B786-A64611DFD17D}" srcId="{2FAA339E-1ADF-8B44-A922-BA14A3178A04}" destId="{269B71BC-CDA7-CB47-A8F5-82EBEBD8AA13}" srcOrd="0" destOrd="0" parTransId="{7159B11D-5DF0-0541-BC01-3F1316B4DD47}" sibTransId="{EE461C82-9FE9-8A42-A143-A043AFE47999}"/>
    <dgm:cxn modelId="{B2085B4B-A290-2C48-857C-21B2601B5420}" type="presOf" srcId="{B2347F9C-5EAC-4046-B659-6CF031FEB569}" destId="{8D43E193-F85B-6C4A-9B95-86821585A43C}" srcOrd="0" destOrd="0" presId="urn:microsoft.com/office/officeart/2005/8/layout/hProcess7"/>
    <dgm:cxn modelId="{63A9EE64-125C-1B46-9874-6C73A99D5E3C}" type="presOf" srcId="{2FAA339E-1ADF-8B44-A922-BA14A3178A04}" destId="{B554B76E-229D-2642-8214-90F9503367EE}" srcOrd="0" destOrd="0" presId="urn:microsoft.com/office/officeart/2005/8/layout/hProcess7"/>
    <dgm:cxn modelId="{00288F6D-1EAF-2745-B746-23E05BD44561}" type="presOf" srcId="{2FAA339E-1ADF-8B44-A922-BA14A3178A04}" destId="{FEDB5116-AD54-D44D-8D3E-099220493C95}" srcOrd="1" destOrd="0" presId="urn:microsoft.com/office/officeart/2005/8/layout/hProcess7"/>
    <dgm:cxn modelId="{8A50B3B9-B021-984D-A2BB-84CDA35030A9}" srcId="{B2347F9C-5EAC-4046-B659-6CF031FEB569}" destId="{2FAA339E-1ADF-8B44-A922-BA14A3178A04}" srcOrd="0" destOrd="0" parTransId="{01A490F2-8033-A748-B4F5-1568CC069FC0}" sibTransId="{AFE145FF-5AE2-E64A-B893-3B8BF8351ED4}"/>
    <dgm:cxn modelId="{1DF284DC-194B-CE45-B28F-CA4B81296F2B}" type="presOf" srcId="{C9C857AF-4630-3B43-8F43-3E176552F0E7}" destId="{AF03DCD0-4C48-8B43-84EB-5559DA1B77D2}" srcOrd="1" destOrd="0" presId="urn:microsoft.com/office/officeart/2005/8/layout/hProcess7"/>
    <dgm:cxn modelId="{ABCBDFEC-8D77-5E4F-B820-E3AC9851B526}" srcId="{C9C857AF-4630-3B43-8F43-3E176552F0E7}" destId="{333C48E6-D291-6C4C-BF38-EDE15C0815C9}" srcOrd="0" destOrd="0" parTransId="{9D556918-23D0-9143-B0A9-5B2AEABF9CEA}" sibTransId="{C4CB41BE-B563-C44F-B242-EE0BC105C241}"/>
    <dgm:cxn modelId="{1E0805FA-60EF-1D43-89D3-F60580D94B5D}" type="presOf" srcId="{C9C857AF-4630-3B43-8F43-3E176552F0E7}" destId="{E295EB22-FB36-474A-981D-2FF14A1F7DD4}" srcOrd="0" destOrd="0" presId="urn:microsoft.com/office/officeart/2005/8/layout/hProcess7"/>
    <dgm:cxn modelId="{23F41288-094E-0E4C-9663-42E3089A594E}" type="presParOf" srcId="{8D43E193-F85B-6C4A-9B95-86821585A43C}" destId="{3AB359C2-E6F8-A346-87C2-180F2107E5A8}" srcOrd="0" destOrd="0" presId="urn:microsoft.com/office/officeart/2005/8/layout/hProcess7"/>
    <dgm:cxn modelId="{F3F48BD9-1915-6446-A45C-A4894A4C0553}" type="presParOf" srcId="{3AB359C2-E6F8-A346-87C2-180F2107E5A8}" destId="{B554B76E-229D-2642-8214-90F9503367EE}" srcOrd="0" destOrd="0" presId="urn:microsoft.com/office/officeart/2005/8/layout/hProcess7"/>
    <dgm:cxn modelId="{486AF3C2-FAAD-9246-9B4B-744268DDA2B6}" type="presParOf" srcId="{3AB359C2-E6F8-A346-87C2-180F2107E5A8}" destId="{FEDB5116-AD54-D44D-8D3E-099220493C95}" srcOrd="1" destOrd="0" presId="urn:microsoft.com/office/officeart/2005/8/layout/hProcess7"/>
    <dgm:cxn modelId="{8B11DBF6-868F-654E-B8EC-354C952E495C}" type="presParOf" srcId="{3AB359C2-E6F8-A346-87C2-180F2107E5A8}" destId="{734C143D-52DD-594D-B05D-2C0C20EA1E2C}" srcOrd="2" destOrd="0" presId="urn:microsoft.com/office/officeart/2005/8/layout/hProcess7"/>
    <dgm:cxn modelId="{B764D3A6-76CE-5F49-8422-AD213F7E763D}" type="presParOf" srcId="{8D43E193-F85B-6C4A-9B95-86821585A43C}" destId="{4B317C91-BBB3-FB48-BD6E-01C87025B46C}" srcOrd="1" destOrd="0" presId="urn:microsoft.com/office/officeart/2005/8/layout/hProcess7"/>
    <dgm:cxn modelId="{6B49985D-D5BC-364E-A00A-6E86D78C0F15}" type="presParOf" srcId="{8D43E193-F85B-6C4A-9B95-86821585A43C}" destId="{A59A2495-B2C3-0C41-B105-B65A4FACCC78}" srcOrd="2" destOrd="0" presId="urn:microsoft.com/office/officeart/2005/8/layout/hProcess7"/>
    <dgm:cxn modelId="{7CE5D4EB-BC2B-3B4E-9101-67832C548B90}" type="presParOf" srcId="{A59A2495-B2C3-0C41-B105-B65A4FACCC78}" destId="{EEBE4805-F29B-8F4F-B722-F166FB7A6BF1}" srcOrd="0" destOrd="0" presId="urn:microsoft.com/office/officeart/2005/8/layout/hProcess7"/>
    <dgm:cxn modelId="{F6842238-A67A-4E4F-99C7-2ACB445BD721}" type="presParOf" srcId="{A59A2495-B2C3-0C41-B105-B65A4FACCC78}" destId="{BD5E739C-2B45-654D-98C6-AAA5E820716E}" srcOrd="1" destOrd="0" presId="urn:microsoft.com/office/officeart/2005/8/layout/hProcess7"/>
    <dgm:cxn modelId="{617B1652-376A-1141-891A-B580A30B9DC7}" type="presParOf" srcId="{A59A2495-B2C3-0C41-B105-B65A4FACCC78}" destId="{019BA0AF-E892-3F4D-ACB9-ADE03B8DD132}" srcOrd="2" destOrd="0" presId="urn:microsoft.com/office/officeart/2005/8/layout/hProcess7"/>
    <dgm:cxn modelId="{6B5FCE78-B751-D24F-9F71-EFA64F04F04A}" type="presParOf" srcId="{8D43E193-F85B-6C4A-9B95-86821585A43C}" destId="{0291CD40-04E1-ED49-95B7-854B6B793F14}" srcOrd="3" destOrd="0" presId="urn:microsoft.com/office/officeart/2005/8/layout/hProcess7"/>
    <dgm:cxn modelId="{D1281969-0629-8646-B701-3E0F5E6EF517}" type="presParOf" srcId="{8D43E193-F85B-6C4A-9B95-86821585A43C}" destId="{6E051220-2CF6-564A-B171-F5B166B0BD20}" srcOrd="4" destOrd="0" presId="urn:microsoft.com/office/officeart/2005/8/layout/hProcess7"/>
    <dgm:cxn modelId="{6C14567B-0295-AF4D-88E1-1EE9A5BCD29E}" type="presParOf" srcId="{6E051220-2CF6-564A-B171-F5B166B0BD20}" destId="{E295EB22-FB36-474A-981D-2FF14A1F7DD4}" srcOrd="0" destOrd="0" presId="urn:microsoft.com/office/officeart/2005/8/layout/hProcess7"/>
    <dgm:cxn modelId="{4BBC9982-AEA4-7A4A-B96E-F78EFB47631A}" type="presParOf" srcId="{6E051220-2CF6-564A-B171-F5B166B0BD20}" destId="{AF03DCD0-4C48-8B43-84EB-5559DA1B77D2}" srcOrd="1" destOrd="0" presId="urn:microsoft.com/office/officeart/2005/8/layout/hProcess7"/>
    <dgm:cxn modelId="{3DE4AE6F-2EDE-3B42-AF94-4D28409843DC}" type="presParOf" srcId="{6E051220-2CF6-564A-B171-F5B166B0BD20}" destId="{C47DE3EE-276E-A64D-8609-B47771A9978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DD922D-16BD-414A-9917-289C95C4584E}"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617EEF43-32E6-CE42-8FF5-EC7BC4F9C9CA}">
      <dgm:prSet phldrT="[Text]"/>
      <dgm:spPr/>
      <dgm:t>
        <a:bodyPr/>
        <a:lstStyle/>
        <a:p>
          <a:r>
            <a:rPr lang="en-US" dirty="0"/>
            <a:t>   </a:t>
          </a:r>
        </a:p>
      </dgm:t>
    </dgm:pt>
    <dgm:pt modelId="{3818A97D-0C92-F04C-B6C5-73FC52223FF7}" type="parTrans" cxnId="{D8D8547C-7A4A-E84D-8630-13C4DE96ED60}">
      <dgm:prSet/>
      <dgm:spPr/>
      <dgm:t>
        <a:bodyPr/>
        <a:lstStyle/>
        <a:p>
          <a:endParaRPr lang="en-US"/>
        </a:p>
      </dgm:t>
    </dgm:pt>
    <dgm:pt modelId="{501DC675-D2C7-374C-9088-42673CE9D405}" type="sibTrans" cxnId="{D8D8547C-7A4A-E84D-8630-13C4DE96ED60}">
      <dgm:prSet/>
      <dgm:spPr/>
      <dgm:t>
        <a:bodyPr/>
        <a:lstStyle/>
        <a:p>
          <a:endParaRPr lang="en-US"/>
        </a:p>
      </dgm:t>
    </dgm:pt>
    <dgm:pt modelId="{6202B4FD-F556-8748-95FD-B8468B6AD466}">
      <dgm:prSet phldrT="[Text]"/>
      <dgm:spPr/>
      <dgm:t>
        <a:bodyPr/>
        <a:lstStyle/>
        <a:p>
          <a:r>
            <a:rPr lang="en-US" dirty="0"/>
            <a:t>Group Hospital Indemnity</a:t>
          </a:r>
        </a:p>
      </dgm:t>
    </dgm:pt>
    <dgm:pt modelId="{8812C2D2-23F2-524A-A659-081891991F3D}" type="parTrans" cxnId="{DE6D4610-1DAA-F144-B922-9F99E8C8F6F6}">
      <dgm:prSet/>
      <dgm:spPr/>
      <dgm:t>
        <a:bodyPr/>
        <a:lstStyle/>
        <a:p>
          <a:endParaRPr lang="en-US"/>
        </a:p>
      </dgm:t>
    </dgm:pt>
    <dgm:pt modelId="{65560CBB-7C4D-034F-A95B-4C738CFD733E}" type="sibTrans" cxnId="{DE6D4610-1DAA-F144-B922-9F99E8C8F6F6}">
      <dgm:prSet/>
      <dgm:spPr/>
      <dgm:t>
        <a:bodyPr/>
        <a:lstStyle/>
        <a:p>
          <a:endParaRPr lang="en-US"/>
        </a:p>
      </dgm:t>
    </dgm:pt>
    <dgm:pt modelId="{E73EAA64-F4DA-0D4C-BBD8-32D6C8E71CAB}">
      <dgm:prSet phldrT="[Text]"/>
      <dgm:spPr/>
      <dgm:t>
        <a:bodyPr/>
        <a:lstStyle/>
        <a:p>
          <a:r>
            <a:rPr lang="en-US" dirty="0"/>
            <a:t>   </a:t>
          </a:r>
        </a:p>
      </dgm:t>
    </dgm:pt>
    <dgm:pt modelId="{5349F151-F0A9-0245-96CF-0A20AFDAFDD0}" type="parTrans" cxnId="{E31C6171-5776-984C-8257-70E55BCF15C9}">
      <dgm:prSet/>
      <dgm:spPr/>
      <dgm:t>
        <a:bodyPr/>
        <a:lstStyle/>
        <a:p>
          <a:endParaRPr lang="en-US"/>
        </a:p>
      </dgm:t>
    </dgm:pt>
    <dgm:pt modelId="{7BA58708-2E76-2C4A-82F0-C6C984AAAD86}" type="sibTrans" cxnId="{E31C6171-5776-984C-8257-70E55BCF15C9}">
      <dgm:prSet/>
      <dgm:spPr/>
      <dgm:t>
        <a:bodyPr/>
        <a:lstStyle/>
        <a:p>
          <a:endParaRPr lang="en-US"/>
        </a:p>
      </dgm:t>
    </dgm:pt>
    <dgm:pt modelId="{874F3DF9-44ED-EE4D-BA4D-49F2082C7147}">
      <dgm:prSet phldrT="[Text]"/>
      <dgm:spPr/>
      <dgm:t>
        <a:bodyPr/>
        <a:lstStyle/>
        <a:p>
          <a:r>
            <a:rPr lang="en-US" dirty="0"/>
            <a:t>Group Critical Illness with Cancer</a:t>
          </a:r>
        </a:p>
      </dgm:t>
    </dgm:pt>
    <dgm:pt modelId="{D4690BCC-ED6E-7048-96AE-E9BC43AE8935}" type="parTrans" cxnId="{449C613F-9AED-1E42-927C-229059E9411E}">
      <dgm:prSet/>
      <dgm:spPr/>
      <dgm:t>
        <a:bodyPr/>
        <a:lstStyle/>
        <a:p>
          <a:endParaRPr lang="en-US"/>
        </a:p>
      </dgm:t>
    </dgm:pt>
    <dgm:pt modelId="{525FFCBB-2F8B-FD4E-9551-2F5CD0458B01}" type="sibTrans" cxnId="{449C613F-9AED-1E42-927C-229059E9411E}">
      <dgm:prSet/>
      <dgm:spPr/>
      <dgm:t>
        <a:bodyPr/>
        <a:lstStyle/>
        <a:p>
          <a:endParaRPr lang="en-US"/>
        </a:p>
      </dgm:t>
    </dgm:pt>
    <dgm:pt modelId="{24D619D3-3536-4444-9551-9274D04E4E9B}">
      <dgm:prSet phldrT="[Text]"/>
      <dgm:spPr/>
      <dgm:t>
        <a:bodyPr/>
        <a:lstStyle/>
        <a:p>
          <a:r>
            <a:rPr lang="en-US" dirty="0"/>
            <a:t>  </a:t>
          </a:r>
        </a:p>
      </dgm:t>
    </dgm:pt>
    <dgm:pt modelId="{AED859BF-CB3C-F74C-A63D-E308D199E47C}" type="parTrans" cxnId="{0B7FC1E5-1CED-7949-83D6-9F34C3F212CF}">
      <dgm:prSet/>
      <dgm:spPr/>
      <dgm:t>
        <a:bodyPr/>
        <a:lstStyle/>
        <a:p>
          <a:endParaRPr lang="en-US"/>
        </a:p>
      </dgm:t>
    </dgm:pt>
    <dgm:pt modelId="{80C37C47-97EC-C944-B60E-CC3EF7F42606}" type="sibTrans" cxnId="{0B7FC1E5-1CED-7949-83D6-9F34C3F212CF}">
      <dgm:prSet/>
      <dgm:spPr/>
      <dgm:t>
        <a:bodyPr/>
        <a:lstStyle/>
        <a:p>
          <a:endParaRPr lang="en-US"/>
        </a:p>
      </dgm:t>
    </dgm:pt>
    <dgm:pt modelId="{96FB577D-9DFC-7942-904F-C0CA1FA07087}">
      <dgm:prSet phldrT="[Text]"/>
      <dgm:spPr/>
      <dgm:t>
        <a:bodyPr/>
        <a:lstStyle/>
        <a:p>
          <a:r>
            <a:rPr lang="en-US" dirty="0"/>
            <a:t>Group Accident Insurance</a:t>
          </a:r>
        </a:p>
      </dgm:t>
    </dgm:pt>
    <dgm:pt modelId="{4DADD710-B3E2-F643-A5AF-D4CE88815ABB}" type="parTrans" cxnId="{5E0C1887-DA85-774C-87BF-88FEC8C026F2}">
      <dgm:prSet/>
      <dgm:spPr/>
      <dgm:t>
        <a:bodyPr/>
        <a:lstStyle/>
        <a:p>
          <a:endParaRPr lang="en-US"/>
        </a:p>
      </dgm:t>
    </dgm:pt>
    <dgm:pt modelId="{F17CCDA9-CC79-2143-B05F-21B0D4A5AEA5}" type="sibTrans" cxnId="{5E0C1887-DA85-774C-87BF-88FEC8C026F2}">
      <dgm:prSet/>
      <dgm:spPr/>
      <dgm:t>
        <a:bodyPr/>
        <a:lstStyle/>
        <a:p>
          <a:endParaRPr lang="en-US"/>
        </a:p>
      </dgm:t>
    </dgm:pt>
    <dgm:pt modelId="{392CD286-7FCD-AA47-94ED-DF8EA89D0D34}" type="pres">
      <dgm:prSet presAssocID="{E6DD922D-16BD-414A-9917-289C95C4584E}" presName="Name0" presStyleCnt="0">
        <dgm:presLayoutVars>
          <dgm:dir/>
          <dgm:animLvl val="lvl"/>
          <dgm:resizeHandles val="exact"/>
        </dgm:presLayoutVars>
      </dgm:prSet>
      <dgm:spPr/>
    </dgm:pt>
    <dgm:pt modelId="{8B894BA8-E2C0-5C4E-BB49-7273F4E317D5}" type="pres">
      <dgm:prSet presAssocID="{617EEF43-32E6-CE42-8FF5-EC7BC4F9C9CA}" presName="compositeNode" presStyleCnt="0">
        <dgm:presLayoutVars>
          <dgm:bulletEnabled val="1"/>
        </dgm:presLayoutVars>
      </dgm:prSet>
      <dgm:spPr/>
    </dgm:pt>
    <dgm:pt modelId="{5DF7B80D-840E-D945-8F65-C5A173C49A27}" type="pres">
      <dgm:prSet presAssocID="{617EEF43-32E6-CE42-8FF5-EC7BC4F9C9CA}" presName="bgRect" presStyleLbl="node1" presStyleIdx="0" presStyleCnt="3"/>
      <dgm:spPr/>
    </dgm:pt>
    <dgm:pt modelId="{1B44E6D7-C7FB-3347-8A9A-523A94DFC893}" type="pres">
      <dgm:prSet presAssocID="{617EEF43-32E6-CE42-8FF5-EC7BC4F9C9CA}" presName="parentNode" presStyleLbl="node1" presStyleIdx="0" presStyleCnt="3">
        <dgm:presLayoutVars>
          <dgm:chMax val="0"/>
          <dgm:bulletEnabled val="1"/>
        </dgm:presLayoutVars>
      </dgm:prSet>
      <dgm:spPr/>
    </dgm:pt>
    <dgm:pt modelId="{EE65DB03-7DBB-A74E-9F5A-10CD2FA90C8D}" type="pres">
      <dgm:prSet presAssocID="{617EEF43-32E6-CE42-8FF5-EC7BC4F9C9CA}" presName="childNode" presStyleLbl="node1" presStyleIdx="0" presStyleCnt="3">
        <dgm:presLayoutVars>
          <dgm:bulletEnabled val="1"/>
        </dgm:presLayoutVars>
      </dgm:prSet>
      <dgm:spPr/>
    </dgm:pt>
    <dgm:pt modelId="{915548A0-F33D-5248-92FC-65BA4DF800EC}" type="pres">
      <dgm:prSet presAssocID="{501DC675-D2C7-374C-9088-42673CE9D405}" presName="hSp" presStyleCnt="0"/>
      <dgm:spPr/>
    </dgm:pt>
    <dgm:pt modelId="{4A51DB51-EC96-AB45-9A23-9F001CAB653B}" type="pres">
      <dgm:prSet presAssocID="{501DC675-D2C7-374C-9088-42673CE9D405}" presName="vProcSp" presStyleCnt="0"/>
      <dgm:spPr/>
    </dgm:pt>
    <dgm:pt modelId="{7D68040A-074F-CB45-A03E-7EB2CD35D741}" type="pres">
      <dgm:prSet presAssocID="{501DC675-D2C7-374C-9088-42673CE9D405}" presName="vSp1" presStyleCnt="0"/>
      <dgm:spPr/>
    </dgm:pt>
    <dgm:pt modelId="{362873AC-F806-C041-98A8-D9E297437934}" type="pres">
      <dgm:prSet presAssocID="{501DC675-D2C7-374C-9088-42673CE9D405}" presName="simulatedConn" presStyleLbl="solidFgAcc1" presStyleIdx="0" presStyleCnt="2"/>
      <dgm:spPr/>
    </dgm:pt>
    <dgm:pt modelId="{6A1A783F-1335-584E-B4A7-D3963D87E61C}" type="pres">
      <dgm:prSet presAssocID="{501DC675-D2C7-374C-9088-42673CE9D405}" presName="vSp2" presStyleCnt="0"/>
      <dgm:spPr/>
    </dgm:pt>
    <dgm:pt modelId="{C9A5E966-E22B-EF49-BD89-4ED4E7A2777F}" type="pres">
      <dgm:prSet presAssocID="{501DC675-D2C7-374C-9088-42673CE9D405}" presName="sibTrans" presStyleCnt="0"/>
      <dgm:spPr/>
    </dgm:pt>
    <dgm:pt modelId="{AD56CE0D-A6E2-1149-B4AC-88DD74235262}" type="pres">
      <dgm:prSet presAssocID="{E73EAA64-F4DA-0D4C-BBD8-32D6C8E71CAB}" presName="compositeNode" presStyleCnt="0">
        <dgm:presLayoutVars>
          <dgm:bulletEnabled val="1"/>
        </dgm:presLayoutVars>
      </dgm:prSet>
      <dgm:spPr/>
    </dgm:pt>
    <dgm:pt modelId="{BD2934FB-A6B1-224F-BC06-25B8675CC89E}" type="pres">
      <dgm:prSet presAssocID="{E73EAA64-F4DA-0D4C-BBD8-32D6C8E71CAB}" presName="bgRect" presStyleLbl="node1" presStyleIdx="1" presStyleCnt="3"/>
      <dgm:spPr/>
    </dgm:pt>
    <dgm:pt modelId="{DEF41A08-7A45-2B43-A031-6743DC083860}" type="pres">
      <dgm:prSet presAssocID="{E73EAA64-F4DA-0D4C-BBD8-32D6C8E71CAB}" presName="parentNode" presStyleLbl="node1" presStyleIdx="1" presStyleCnt="3">
        <dgm:presLayoutVars>
          <dgm:chMax val="0"/>
          <dgm:bulletEnabled val="1"/>
        </dgm:presLayoutVars>
      </dgm:prSet>
      <dgm:spPr/>
    </dgm:pt>
    <dgm:pt modelId="{2B7FF407-4B0A-ED4F-A0CC-616420CE136B}" type="pres">
      <dgm:prSet presAssocID="{E73EAA64-F4DA-0D4C-BBD8-32D6C8E71CAB}" presName="childNode" presStyleLbl="node1" presStyleIdx="1" presStyleCnt="3">
        <dgm:presLayoutVars>
          <dgm:bulletEnabled val="1"/>
        </dgm:presLayoutVars>
      </dgm:prSet>
      <dgm:spPr/>
    </dgm:pt>
    <dgm:pt modelId="{EB2FA2AA-8352-C04C-A5AB-8BAA6C6F41E8}" type="pres">
      <dgm:prSet presAssocID="{7BA58708-2E76-2C4A-82F0-C6C984AAAD86}" presName="hSp" presStyleCnt="0"/>
      <dgm:spPr/>
    </dgm:pt>
    <dgm:pt modelId="{6F0678CC-8F5A-7442-A2C7-8551EC8E75F1}" type="pres">
      <dgm:prSet presAssocID="{7BA58708-2E76-2C4A-82F0-C6C984AAAD86}" presName="vProcSp" presStyleCnt="0"/>
      <dgm:spPr/>
    </dgm:pt>
    <dgm:pt modelId="{86011BEA-EC43-7240-823D-4CF59EE83DB3}" type="pres">
      <dgm:prSet presAssocID="{7BA58708-2E76-2C4A-82F0-C6C984AAAD86}" presName="vSp1" presStyleCnt="0"/>
      <dgm:spPr/>
    </dgm:pt>
    <dgm:pt modelId="{53643014-97AE-3F4D-88D9-853ADF65CCEC}" type="pres">
      <dgm:prSet presAssocID="{7BA58708-2E76-2C4A-82F0-C6C984AAAD86}" presName="simulatedConn" presStyleLbl="solidFgAcc1" presStyleIdx="1" presStyleCnt="2"/>
      <dgm:spPr/>
    </dgm:pt>
    <dgm:pt modelId="{6F9F7CF4-1619-844F-9184-8E402CACDD54}" type="pres">
      <dgm:prSet presAssocID="{7BA58708-2E76-2C4A-82F0-C6C984AAAD86}" presName="vSp2" presStyleCnt="0"/>
      <dgm:spPr/>
    </dgm:pt>
    <dgm:pt modelId="{BA95BD5C-A897-7B4A-8BE9-32B80994C23C}" type="pres">
      <dgm:prSet presAssocID="{7BA58708-2E76-2C4A-82F0-C6C984AAAD86}" presName="sibTrans" presStyleCnt="0"/>
      <dgm:spPr/>
    </dgm:pt>
    <dgm:pt modelId="{C305BFAA-AC73-3C4D-9837-B20062B34F3E}" type="pres">
      <dgm:prSet presAssocID="{24D619D3-3536-4444-9551-9274D04E4E9B}" presName="compositeNode" presStyleCnt="0">
        <dgm:presLayoutVars>
          <dgm:bulletEnabled val="1"/>
        </dgm:presLayoutVars>
      </dgm:prSet>
      <dgm:spPr/>
    </dgm:pt>
    <dgm:pt modelId="{BCDE45F1-2062-CD4B-A3B9-1AF26E2D9563}" type="pres">
      <dgm:prSet presAssocID="{24D619D3-3536-4444-9551-9274D04E4E9B}" presName="bgRect" presStyleLbl="node1" presStyleIdx="2" presStyleCnt="3"/>
      <dgm:spPr/>
    </dgm:pt>
    <dgm:pt modelId="{7FC4B841-F1D1-8546-B313-DF05BA59CFF5}" type="pres">
      <dgm:prSet presAssocID="{24D619D3-3536-4444-9551-9274D04E4E9B}" presName="parentNode" presStyleLbl="node1" presStyleIdx="2" presStyleCnt="3">
        <dgm:presLayoutVars>
          <dgm:chMax val="0"/>
          <dgm:bulletEnabled val="1"/>
        </dgm:presLayoutVars>
      </dgm:prSet>
      <dgm:spPr/>
    </dgm:pt>
    <dgm:pt modelId="{62653D30-544E-5F47-9F45-DB5D4390E9B0}" type="pres">
      <dgm:prSet presAssocID="{24D619D3-3536-4444-9551-9274D04E4E9B}" presName="childNode" presStyleLbl="node1" presStyleIdx="2" presStyleCnt="3">
        <dgm:presLayoutVars>
          <dgm:bulletEnabled val="1"/>
        </dgm:presLayoutVars>
      </dgm:prSet>
      <dgm:spPr/>
    </dgm:pt>
  </dgm:ptLst>
  <dgm:cxnLst>
    <dgm:cxn modelId="{DE6D4610-1DAA-F144-B922-9F99E8C8F6F6}" srcId="{617EEF43-32E6-CE42-8FF5-EC7BC4F9C9CA}" destId="{6202B4FD-F556-8748-95FD-B8468B6AD466}" srcOrd="0" destOrd="0" parTransId="{8812C2D2-23F2-524A-A659-081891991F3D}" sibTransId="{65560CBB-7C4D-034F-A95B-4C738CFD733E}"/>
    <dgm:cxn modelId="{D203EE27-B24D-084F-BF41-DC4B71CDA83D}" type="presOf" srcId="{E6DD922D-16BD-414A-9917-289C95C4584E}" destId="{392CD286-7FCD-AA47-94ED-DF8EA89D0D34}" srcOrd="0" destOrd="0" presId="urn:microsoft.com/office/officeart/2005/8/layout/hProcess7"/>
    <dgm:cxn modelId="{97A5172B-984A-624F-A013-6D005355B41D}" type="presOf" srcId="{617EEF43-32E6-CE42-8FF5-EC7BC4F9C9CA}" destId="{1B44E6D7-C7FB-3347-8A9A-523A94DFC893}" srcOrd="1" destOrd="0" presId="urn:microsoft.com/office/officeart/2005/8/layout/hProcess7"/>
    <dgm:cxn modelId="{10C62F2C-1A89-954E-895A-979BACE4E125}" type="presOf" srcId="{6202B4FD-F556-8748-95FD-B8468B6AD466}" destId="{EE65DB03-7DBB-A74E-9F5A-10CD2FA90C8D}" srcOrd="0" destOrd="0" presId="urn:microsoft.com/office/officeart/2005/8/layout/hProcess7"/>
    <dgm:cxn modelId="{1A017F35-0132-1645-9907-BCDBC37047E0}" type="presOf" srcId="{24D619D3-3536-4444-9551-9274D04E4E9B}" destId="{BCDE45F1-2062-CD4B-A3B9-1AF26E2D9563}" srcOrd="0" destOrd="0" presId="urn:microsoft.com/office/officeart/2005/8/layout/hProcess7"/>
    <dgm:cxn modelId="{13F44939-2309-B644-A603-5E0746A42E7E}" type="presOf" srcId="{24D619D3-3536-4444-9551-9274D04E4E9B}" destId="{7FC4B841-F1D1-8546-B313-DF05BA59CFF5}" srcOrd="1" destOrd="0" presId="urn:microsoft.com/office/officeart/2005/8/layout/hProcess7"/>
    <dgm:cxn modelId="{449C613F-9AED-1E42-927C-229059E9411E}" srcId="{E73EAA64-F4DA-0D4C-BBD8-32D6C8E71CAB}" destId="{874F3DF9-44ED-EE4D-BA4D-49F2082C7147}" srcOrd="0" destOrd="0" parTransId="{D4690BCC-ED6E-7048-96AE-E9BC43AE8935}" sibTransId="{525FFCBB-2F8B-FD4E-9551-2F5CD0458B01}"/>
    <dgm:cxn modelId="{DB94366E-60CC-3842-8885-292DA65A6B3A}" type="presOf" srcId="{874F3DF9-44ED-EE4D-BA4D-49F2082C7147}" destId="{2B7FF407-4B0A-ED4F-A0CC-616420CE136B}" srcOrd="0" destOrd="0" presId="urn:microsoft.com/office/officeart/2005/8/layout/hProcess7"/>
    <dgm:cxn modelId="{E31C6171-5776-984C-8257-70E55BCF15C9}" srcId="{E6DD922D-16BD-414A-9917-289C95C4584E}" destId="{E73EAA64-F4DA-0D4C-BBD8-32D6C8E71CAB}" srcOrd="1" destOrd="0" parTransId="{5349F151-F0A9-0245-96CF-0A20AFDAFDD0}" sibTransId="{7BA58708-2E76-2C4A-82F0-C6C984AAAD86}"/>
    <dgm:cxn modelId="{D8D8547C-7A4A-E84D-8630-13C4DE96ED60}" srcId="{E6DD922D-16BD-414A-9917-289C95C4584E}" destId="{617EEF43-32E6-CE42-8FF5-EC7BC4F9C9CA}" srcOrd="0" destOrd="0" parTransId="{3818A97D-0C92-F04C-B6C5-73FC52223FF7}" sibTransId="{501DC675-D2C7-374C-9088-42673CE9D405}"/>
    <dgm:cxn modelId="{5E0C1887-DA85-774C-87BF-88FEC8C026F2}" srcId="{24D619D3-3536-4444-9551-9274D04E4E9B}" destId="{96FB577D-9DFC-7942-904F-C0CA1FA07087}" srcOrd="0" destOrd="0" parTransId="{4DADD710-B3E2-F643-A5AF-D4CE88815ABB}" sibTransId="{F17CCDA9-CC79-2143-B05F-21B0D4A5AEA5}"/>
    <dgm:cxn modelId="{A46828C7-315C-0C41-8E5E-0073A45FBB49}" type="presOf" srcId="{E73EAA64-F4DA-0D4C-BBD8-32D6C8E71CAB}" destId="{DEF41A08-7A45-2B43-A031-6743DC083860}" srcOrd="1" destOrd="0" presId="urn:microsoft.com/office/officeart/2005/8/layout/hProcess7"/>
    <dgm:cxn modelId="{CEE1E8D1-8A82-7C4F-BE35-34A1C0EA3DA4}" type="presOf" srcId="{617EEF43-32E6-CE42-8FF5-EC7BC4F9C9CA}" destId="{5DF7B80D-840E-D945-8F65-C5A173C49A27}" srcOrd="0" destOrd="0" presId="urn:microsoft.com/office/officeart/2005/8/layout/hProcess7"/>
    <dgm:cxn modelId="{F85877E4-260A-DC4D-9E8B-921314D20CAF}" type="presOf" srcId="{96FB577D-9DFC-7942-904F-C0CA1FA07087}" destId="{62653D30-544E-5F47-9F45-DB5D4390E9B0}" srcOrd="0" destOrd="0" presId="urn:microsoft.com/office/officeart/2005/8/layout/hProcess7"/>
    <dgm:cxn modelId="{0B7FC1E5-1CED-7949-83D6-9F34C3F212CF}" srcId="{E6DD922D-16BD-414A-9917-289C95C4584E}" destId="{24D619D3-3536-4444-9551-9274D04E4E9B}" srcOrd="2" destOrd="0" parTransId="{AED859BF-CB3C-F74C-A63D-E308D199E47C}" sibTransId="{80C37C47-97EC-C944-B60E-CC3EF7F42606}"/>
    <dgm:cxn modelId="{435E91E7-467D-7741-9BE3-0F0F8E5D6A6C}" type="presOf" srcId="{E73EAA64-F4DA-0D4C-BBD8-32D6C8E71CAB}" destId="{BD2934FB-A6B1-224F-BC06-25B8675CC89E}" srcOrd="0" destOrd="0" presId="urn:microsoft.com/office/officeart/2005/8/layout/hProcess7"/>
    <dgm:cxn modelId="{C7905396-D74D-504C-9759-F64A9F0B679F}" type="presParOf" srcId="{392CD286-7FCD-AA47-94ED-DF8EA89D0D34}" destId="{8B894BA8-E2C0-5C4E-BB49-7273F4E317D5}" srcOrd="0" destOrd="0" presId="urn:microsoft.com/office/officeart/2005/8/layout/hProcess7"/>
    <dgm:cxn modelId="{4318E14F-1507-D44D-B24E-3D8174DF5A9D}" type="presParOf" srcId="{8B894BA8-E2C0-5C4E-BB49-7273F4E317D5}" destId="{5DF7B80D-840E-D945-8F65-C5A173C49A27}" srcOrd="0" destOrd="0" presId="urn:microsoft.com/office/officeart/2005/8/layout/hProcess7"/>
    <dgm:cxn modelId="{1371C631-C0AE-BA4C-A0CA-EC63ED26554C}" type="presParOf" srcId="{8B894BA8-E2C0-5C4E-BB49-7273F4E317D5}" destId="{1B44E6D7-C7FB-3347-8A9A-523A94DFC893}" srcOrd="1" destOrd="0" presId="urn:microsoft.com/office/officeart/2005/8/layout/hProcess7"/>
    <dgm:cxn modelId="{5E3D540A-D924-F044-97DD-8EAA8BFE393C}" type="presParOf" srcId="{8B894BA8-E2C0-5C4E-BB49-7273F4E317D5}" destId="{EE65DB03-7DBB-A74E-9F5A-10CD2FA90C8D}" srcOrd="2" destOrd="0" presId="urn:microsoft.com/office/officeart/2005/8/layout/hProcess7"/>
    <dgm:cxn modelId="{163EC8CD-74F6-C844-8616-A45ACBFA776E}" type="presParOf" srcId="{392CD286-7FCD-AA47-94ED-DF8EA89D0D34}" destId="{915548A0-F33D-5248-92FC-65BA4DF800EC}" srcOrd="1" destOrd="0" presId="urn:microsoft.com/office/officeart/2005/8/layout/hProcess7"/>
    <dgm:cxn modelId="{6F23847E-74D2-3848-9942-E074A89EFD3C}" type="presParOf" srcId="{392CD286-7FCD-AA47-94ED-DF8EA89D0D34}" destId="{4A51DB51-EC96-AB45-9A23-9F001CAB653B}" srcOrd="2" destOrd="0" presId="urn:microsoft.com/office/officeart/2005/8/layout/hProcess7"/>
    <dgm:cxn modelId="{9689FAED-54E4-7C44-8487-0FB6E99D530F}" type="presParOf" srcId="{4A51DB51-EC96-AB45-9A23-9F001CAB653B}" destId="{7D68040A-074F-CB45-A03E-7EB2CD35D741}" srcOrd="0" destOrd="0" presId="urn:microsoft.com/office/officeart/2005/8/layout/hProcess7"/>
    <dgm:cxn modelId="{8E5DE578-18FA-3241-A056-416DD670AD2F}" type="presParOf" srcId="{4A51DB51-EC96-AB45-9A23-9F001CAB653B}" destId="{362873AC-F806-C041-98A8-D9E297437934}" srcOrd="1" destOrd="0" presId="urn:microsoft.com/office/officeart/2005/8/layout/hProcess7"/>
    <dgm:cxn modelId="{91690680-67C2-594B-96E0-9BC50A06B3FE}" type="presParOf" srcId="{4A51DB51-EC96-AB45-9A23-9F001CAB653B}" destId="{6A1A783F-1335-584E-B4A7-D3963D87E61C}" srcOrd="2" destOrd="0" presId="urn:microsoft.com/office/officeart/2005/8/layout/hProcess7"/>
    <dgm:cxn modelId="{1AED8D03-ECF3-824A-8CD4-2C74E267B710}" type="presParOf" srcId="{392CD286-7FCD-AA47-94ED-DF8EA89D0D34}" destId="{C9A5E966-E22B-EF49-BD89-4ED4E7A2777F}" srcOrd="3" destOrd="0" presId="urn:microsoft.com/office/officeart/2005/8/layout/hProcess7"/>
    <dgm:cxn modelId="{696C7CC4-85F6-FE47-9955-5C12FAC40F0B}" type="presParOf" srcId="{392CD286-7FCD-AA47-94ED-DF8EA89D0D34}" destId="{AD56CE0D-A6E2-1149-B4AC-88DD74235262}" srcOrd="4" destOrd="0" presId="urn:microsoft.com/office/officeart/2005/8/layout/hProcess7"/>
    <dgm:cxn modelId="{368E3C3B-6ADA-DF4B-9805-343CDB9E51EF}" type="presParOf" srcId="{AD56CE0D-A6E2-1149-B4AC-88DD74235262}" destId="{BD2934FB-A6B1-224F-BC06-25B8675CC89E}" srcOrd="0" destOrd="0" presId="urn:microsoft.com/office/officeart/2005/8/layout/hProcess7"/>
    <dgm:cxn modelId="{944C8997-D9E4-EA4E-8374-B64A332F4EF1}" type="presParOf" srcId="{AD56CE0D-A6E2-1149-B4AC-88DD74235262}" destId="{DEF41A08-7A45-2B43-A031-6743DC083860}" srcOrd="1" destOrd="0" presId="urn:microsoft.com/office/officeart/2005/8/layout/hProcess7"/>
    <dgm:cxn modelId="{B0A93AA2-1D63-9E46-9534-4FF4CFE55A8D}" type="presParOf" srcId="{AD56CE0D-A6E2-1149-B4AC-88DD74235262}" destId="{2B7FF407-4B0A-ED4F-A0CC-616420CE136B}" srcOrd="2" destOrd="0" presId="urn:microsoft.com/office/officeart/2005/8/layout/hProcess7"/>
    <dgm:cxn modelId="{9C943658-4C52-624B-8BBC-94731A5A2F52}" type="presParOf" srcId="{392CD286-7FCD-AA47-94ED-DF8EA89D0D34}" destId="{EB2FA2AA-8352-C04C-A5AB-8BAA6C6F41E8}" srcOrd="5" destOrd="0" presId="urn:microsoft.com/office/officeart/2005/8/layout/hProcess7"/>
    <dgm:cxn modelId="{A4C1B41F-5107-A84F-8F2C-849D347B8015}" type="presParOf" srcId="{392CD286-7FCD-AA47-94ED-DF8EA89D0D34}" destId="{6F0678CC-8F5A-7442-A2C7-8551EC8E75F1}" srcOrd="6" destOrd="0" presId="urn:microsoft.com/office/officeart/2005/8/layout/hProcess7"/>
    <dgm:cxn modelId="{B4106FDE-8D01-944E-B018-FA914CF80694}" type="presParOf" srcId="{6F0678CC-8F5A-7442-A2C7-8551EC8E75F1}" destId="{86011BEA-EC43-7240-823D-4CF59EE83DB3}" srcOrd="0" destOrd="0" presId="urn:microsoft.com/office/officeart/2005/8/layout/hProcess7"/>
    <dgm:cxn modelId="{48EB44DF-0DA5-F045-B987-59A3D6DF298B}" type="presParOf" srcId="{6F0678CC-8F5A-7442-A2C7-8551EC8E75F1}" destId="{53643014-97AE-3F4D-88D9-853ADF65CCEC}" srcOrd="1" destOrd="0" presId="urn:microsoft.com/office/officeart/2005/8/layout/hProcess7"/>
    <dgm:cxn modelId="{C331D8B9-BCED-0447-A5FE-B1B173B22E44}" type="presParOf" srcId="{6F0678CC-8F5A-7442-A2C7-8551EC8E75F1}" destId="{6F9F7CF4-1619-844F-9184-8E402CACDD54}" srcOrd="2" destOrd="0" presId="urn:microsoft.com/office/officeart/2005/8/layout/hProcess7"/>
    <dgm:cxn modelId="{9B5103EF-FF1A-3E47-A1F6-8F2EDBBC7504}" type="presParOf" srcId="{392CD286-7FCD-AA47-94ED-DF8EA89D0D34}" destId="{BA95BD5C-A897-7B4A-8BE9-32B80994C23C}" srcOrd="7" destOrd="0" presId="urn:microsoft.com/office/officeart/2005/8/layout/hProcess7"/>
    <dgm:cxn modelId="{DB4041A7-298B-3947-A1F7-AD39DCA2FC96}" type="presParOf" srcId="{392CD286-7FCD-AA47-94ED-DF8EA89D0D34}" destId="{C305BFAA-AC73-3C4D-9837-B20062B34F3E}" srcOrd="8" destOrd="0" presId="urn:microsoft.com/office/officeart/2005/8/layout/hProcess7"/>
    <dgm:cxn modelId="{09CE654C-28D6-314B-9059-B89736DE528E}" type="presParOf" srcId="{C305BFAA-AC73-3C4D-9837-B20062B34F3E}" destId="{BCDE45F1-2062-CD4B-A3B9-1AF26E2D9563}" srcOrd="0" destOrd="0" presId="urn:microsoft.com/office/officeart/2005/8/layout/hProcess7"/>
    <dgm:cxn modelId="{07B246CD-7303-694F-8F0C-BE89A38A249C}" type="presParOf" srcId="{C305BFAA-AC73-3C4D-9837-B20062B34F3E}" destId="{7FC4B841-F1D1-8546-B313-DF05BA59CFF5}" srcOrd="1" destOrd="0" presId="urn:microsoft.com/office/officeart/2005/8/layout/hProcess7"/>
    <dgm:cxn modelId="{3D0AE3BF-41CA-A54D-A2B5-5A8677BE51E3}" type="presParOf" srcId="{C305BFAA-AC73-3C4D-9837-B20062B34F3E}" destId="{62653D30-544E-5F47-9F45-DB5D4390E9B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1F9FA-396F-3645-A437-8C8DB6FE8E71}">
      <dsp:nvSpPr>
        <dsp:cNvPr id="0" name=""/>
        <dsp:cNvSpPr/>
      </dsp:nvSpPr>
      <dsp:spPr>
        <a:xfrm>
          <a:off x="615950" y="198"/>
          <a:ext cx="2155031" cy="17240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918ED-A094-3345-A44F-8E510C163ADA}">
      <dsp:nvSpPr>
        <dsp:cNvPr id="0" name=""/>
        <dsp:cNvSpPr/>
      </dsp:nvSpPr>
      <dsp:spPr>
        <a:xfrm>
          <a:off x="809902" y="1551821"/>
          <a:ext cx="1917977" cy="60340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Marriage</a:t>
          </a:r>
        </a:p>
      </dsp:txBody>
      <dsp:txXfrm>
        <a:off x="809902" y="1551821"/>
        <a:ext cx="1917977" cy="603408"/>
      </dsp:txXfrm>
    </dsp:sp>
    <dsp:sp modelId="{2417203A-E3FE-704B-82B4-109651BE4726}">
      <dsp:nvSpPr>
        <dsp:cNvPr id="0" name=""/>
        <dsp:cNvSpPr/>
      </dsp:nvSpPr>
      <dsp:spPr>
        <a:xfrm>
          <a:off x="2986484" y="198"/>
          <a:ext cx="2155031" cy="172402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BB98A9-6774-3546-9448-9AC96A877A00}">
      <dsp:nvSpPr>
        <dsp:cNvPr id="0" name=""/>
        <dsp:cNvSpPr/>
      </dsp:nvSpPr>
      <dsp:spPr>
        <a:xfrm>
          <a:off x="3180437" y="1551821"/>
          <a:ext cx="1917977" cy="60340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Birth</a:t>
          </a:r>
        </a:p>
      </dsp:txBody>
      <dsp:txXfrm>
        <a:off x="3180437" y="1551821"/>
        <a:ext cx="1917977" cy="603408"/>
      </dsp:txXfrm>
    </dsp:sp>
    <dsp:sp modelId="{9E542BD4-4899-0D47-9F6F-61C39531D2DF}">
      <dsp:nvSpPr>
        <dsp:cNvPr id="0" name=""/>
        <dsp:cNvSpPr/>
      </dsp:nvSpPr>
      <dsp:spPr>
        <a:xfrm>
          <a:off x="5357018" y="198"/>
          <a:ext cx="2155031" cy="172402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CBAA3-C4A5-9B4F-A8D1-6C14FFBA252A}">
      <dsp:nvSpPr>
        <dsp:cNvPr id="0" name=""/>
        <dsp:cNvSpPr/>
      </dsp:nvSpPr>
      <dsp:spPr>
        <a:xfrm>
          <a:off x="5550971" y="1551821"/>
          <a:ext cx="1917977" cy="60340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Adoption</a:t>
          </a:r>
        </a:p>
      </dsp:txBody>
      <dsp:txXfrm>
        <a:off x="5550971" y="1551821"/>
        <a:ext cx="1917977" cy="603408"/>
      </dsp:txXfrm>
    </dsp:sp>
    <dsp:sp modelId="{65E769DA-EAB8-354A-808D-E6A1D1612AAA}">
      <dsp:nvSpPr>
        <dsp:cNvPr id="0" name=""/>
        <dsp:cNvSpPr/>
      </dsp:nvSpPr>
      <dsp:spPr>
        <a:xfrm>
          <a:off x="615950" y="2370733"/>
          <a:ext cx="2155031" cy="1724025"/>
        </a:xfrm>
        <a:prstGeom prst="rect">
          <a:avLst/>
        </a:prstGeom>
        <a:blipFill>
          <a:blip xmlns:r="http://schemas.openxmlformats.org/officeDocument/2006/relationships" r:embed="rId4">
            <a:extLst>
              <a:ext uri="{837473B0-CC2E-450A-ABE3-18F120FF3D39}">
                <a1611:picAttrSrcUrl xmlns:a1611="http://schemas.microsoft.com/office/drawing/2016/11/main" r:id="rId5"/>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F90D88-9C0F-9447-B8A8-5D4B51C46E92}">
      <dsp:nvSpPr>
        <dsp:cNvPr id="0" name=""/>
        <dsp:cNvSpPr/>
      </dsp:nvSpPr>
      <dsp:spPr>
        <a:xfrm>
          <a:off x="809902" y="3922355"/>
          <a:ext cx="1917977" cy="60340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Divorce</a:t>
          </a:r>
        </a:p>
      </dsp:txBody>
      <dsp:txXfrm>
        <a:off x="809902" y="3922355"/>
        <a:ext cx="1917977" cy="603408"/>
      </dsp:txXfrm>
    </dsp:sp>
    <dsp:sp modelId="{6406DF96-43D4-8E42-A4F6-E9590481F79A}">
      <dsp:nvSpPr>
        <dsp:cNvPr id="0" name=""/>
        <dsp:cNvSpPr/>
      </dsp:nvSpPr>
      <dsp:spPr>
        <a:xfrm>
          <a:off x="2986484" y="2370733"/>
          <a:ext cx="2155031" cy="172402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13EEE-0C7A-5C4A-A39A-554971F36EC8}">
      <dsp:nvSpPr>
        <dsp:cNvPr id="0" name=""/>
        <dsp:cNvSpPr/>
      </dsp:nvSpPr>
      <dsp:spPr>
        <a:xfrm>
          <a:off x="3180437" y="3922355"/>
          <a:ext cx="1917977" cy="60340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Loss of coverage</a:t>
          </a:r>
        </a:p>
      </dsp:txBody>
      <dsp:txXfrm>
        <a:off x="3180437" y="3922355"/>
        <a:ext cx="1917977" cy="603408"/>
      </dsp:txXfrm>
    </dsp:sp>
    <dsp:sp modelId="{79C33717-3D6A-6B4B-967B-DB50978FC743}">
      <dsp:nvSpPr>
        <dsp:cNvPr id="0" name=""/>
        <dsp:cNvSpPr/>
      </dsp:nvSpPr>
      <dsp:spPr>
        <a:xfrm>
          <a:off x="5357018" y="2370733"/>
          <a:ext cx="2155031" cy="172402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0E5B2-7F0E-544F-9AA8-12B9658CFCD1}">
      <dsp:nvSpPr>
        <dsp:cNvPr id="0" name=""/>
        <dsp:cNvSpPr/>
      </dsp:nvSpPr>
      <dsp:spPr>
        <a:xfrm>
          <a:off x="5550971" y="3922355"/>
          <a:ext cx="1917977" cy="60340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Moving outside of coverage area</a:t>
          </a:r>
        </a:p>
      </dsp:txBody>
      <dsp:txXfrm>
        <a:off x="5550971" y="3922355"/>
        <a:ext cx="1917977" cy="603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7B80D-840E-D945-8F65-C5A173C49A27}">
      <dsp:nvSpPr>
        <dsp:cNvPr id="0" name=""/>
        <dsp:cNvSpPr/>
      </dsp:nvSpPr>
      <dsp:spPr>
        <a:xfrm>
          <a:off x="732" y="0"/>
          <a:ext cx="3151770" cy="223996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kern="1200" dirty="0"/>
            <a:t>   </a:t>
          </a:r>
        </a:p>
      </dsp:txBody>
      <dsp:txXfrm rot="16200000">
        <a:off x="-602475" y="603207"/>
        <a:ext cx="1836769" cy="630354"/>
      </dsp:txXfrm>
    </dsp:sp>
    <dsp:sp modelId="{EE65DB03-7DBB-A74E-9F5A-10CD2FA90C8D}">
      <dsp:nvSpPr>
        <dsp:cNvPr id="0" name=""/>
        <dsp:cNvSpPr/>
      </dsp:nvSpPr>
      <dsp:spPr>
        <a:xfrm>
          <a:off x="631086" y="0"/>
          <a:ext cx="2348068" cy="2239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US" sz="3500" kern="1200" dirty="0"/>
            <a:t>Consumer-Driven Health Plan (CDHP)</a:t>
          </a:r>
        </a:p>
      </dsp:txBody>
      <dsp:txXfrm>
        <a:off x="631086" y="0"/>
        <a:ext cx="2348068" cy="2239963"/>
      </dsp:txXfrm>
    </dsp:sp>
    <dsp:sp modelId="{BD2934FB-A6B1-224F-BC06-25B8675CC89E}">
      <dsp:nvSpPr>
        <dsp:cNvPr id="0" name=""/>
        <dsp:cNvSpPr/>
      </dsp:nvSpPr>
      <dsp:spPr>
        <a:xfrm>
          <a:off x="3262814" y="0"/>
          <a:ext cx="3151770" cy="223996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kern="1200" dirty="0"/>
            <a:t>   </a:t>
          </a:r>
        </a:p>
      </dsp:txBody>
      <dsp:txXfrm rot="16200000">
        <a:off x="2659607" y="603207"/>
        <a:ext cx="1836769" cy="630354"/>
      </dsp:txXfrm>
    </dsp:sp>
    <dsp:sp modelId="{362873AC-F806-C041-98A8-D9E297437934}">
      <dsp:nvSpPr>
        <dsp:cNvPr id="0" name=""/>
        <dsp:cNvSpPr/>
      </dsp:nvSpPr>
      <dsp:spPr>
        <a:xfrm rot="5400000">
          <a:off x="3113956" y="1684153"/>
          <a:ext cx="329234" cy="47276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FF407-4B0A-ED4F-A0CC-616420CE136B}">
      <dsp:nvSpPr>
        <dsp:cNvPr id="0" name=""/>
        <dsp:cNvSpPr/>
      </dsp:nvSpPr>
      <dsp:spPr>
        <a:xfrm>
          <a:off x="3893168" y="0"/>
          <a:ext cx="2348068" cy="2239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US" sz="3500" kern="1200" dirty="0"/>
            <a:t>Limited Network Plan</a:t>
          </a:r>
        </a:p>
      </dsp:txBody>
      <dsp:txXfrm>
        <a:off x="3893168" y="0"/>
        <a:ext cx="2348068" cy="2239963"/>
      </dsp:txXfrm>
    </dsp:sp>
    <dsp:sp modelId="{BCDE45F1-2062-CD4B-A3B9-1AF26E2D9563}">
      <dsp:nvSpPr>
        <dsp:cNvPr id="0" name=""/>
        <dsp:cNvSpPr/>
      </dsp:nvSpPr>
      <dsp:spPr>
        <a:xfrm>
          <a:off x="6524897" y="0"/>
          <a:ext cx="3151770" cy="223996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kern="1200" dirty="0"/>
            <a:t>  </a:t>
          </a:r>
        </a:p>
      </dsp:txBody>
      <dsp:txXfrm rot="16200000">
        <a:off x="5921689" y="603207"/>
        <a:ext cx="1836769" cy="630354"/>
      </dsp:txXfrm>
    </dsp:sp>
    <dsp:sp modelId="{53643014-97AE-3F4D-88D9-853ADF65CCEC}">
      <dsp:nvSpPr>
        <dsp:cNvPr id="0" name=""/>
        <dsp:cNvSpPr/>
      </dsp:nvSpPr>
      <dsp:spPr>
        <a:xfrm rot="5400000">
          <a:off x="6376038" y="1684153"/>
          <a:ext cx="329234" cy="47276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53D30-544E-5F47-9F45-DB5D4390E9B0}">
      <dsp:nvSpPr>
        <dsp:cNvPr id="0" name=""/>
        <dsp:cNvSpPr/>
      </dsp:nvSpPr>
      <dsp:spPr>
        <a:xfrm>
          <a:off x="7155251" y="0"/>
          <a:ext cx="2348068" cy="2239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US" sz="3500" kern="1200" dirty="0"/>
            <a:t>Open Access Plan</a:t>
          </a:r>
        </a:p>
      </dsp:txBody>
      <dsp:txXfrm>
        <a:off x="7155251" y="0"/>
        <a:ext cx="2348068" cy="2239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4B76E-229D-2642-8214-90F9503367EE}">
      <dsp:nvSpPr>
        <dsp:cNvPr id="0" name=""/>
        <dsp:cNvSpPr/>
      </dsp:nvSpPr>
      <dsp:spPr>
        <a:xfrm>
          <a:off x="1675" y="0"/>
          <a:ext cx="4267051" cy="2697162"/>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4879" rIns="226695" bIns="0" numCol="1" spcCol="1270" anchor="t" anchorCtr="0">
          <a:noAutofit/>
        </a:bodyPr>
        <a:lstStyle/>
        <a:p>
          <a:pPr marL="0" lvl="0" indent="0" algn="r" defTabSz="2266950">
            <a:lnSpc>
              <a:spcPct val="90000"/>
            </a:lnSpc>
            <a:spcBef>
              <a:spcPct val="0"/>
            </a:spcBef>
            <a:spcAft>
              <a:spcPct val="35000"/>
            </a:spcAft>
            <a:buNone/>
          </a:pPr>
          <a:r>
            <a:rPr lang="en-US" sz="5100" kern="1200" dirty="0"/>
            <a:t>  </a:t>
          </a:r>
        </a:p>
      </dsp:txBody>
      <dsp:txXfrm rot="16200000">
        <a:off x="-677456" y="679131"/>
        <a:ext cx="2211673" cy="853410"/>
      </dsp:txXfrm>
    </dsp:sp>
    <dsp:sp modelId="{734C143D-52DD-594D-B05D-2C0C20EA1E2C}">
      <dsp:nvSpPr>
        <dsp:cNvPr id="0" name=""/>
        <dsp:cNvSpPr/>
      </dsp:nvSpPr>
      <dsp:spPr>
        <a:xfrm>
          <a:off x="855085" y="0"/>
          <a:ext cx="3178953" cy="26971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7447" rIns="0" bIns="0" numCol="1" spcCol="1270" anchor="t" anchorCtr="0">
          <a:noAutofit/>
        </a:bodyPr>
        <a:lstStyle/>
        <a:p>
          <a:pPr marL="0" lvl="0" indent="0" algn="l" defTabSz="1911350">
            <a:lnSpc>
              <a:spcPct val="90000"/>
            </a:lnSpc>
            <a:spcBef>
              <a:spcPct val="0"/>
            </a:spcBef>
            <a:spcAft>
              <a:spcPct val="35000"/>
            </a:spcAft>
            <a:buNone/>
          </a:pPr>
          <a:r>
            <a:rPr lang="en-US" sz="4300" kern="1200" dirty="0">
              <a:solidFill>
                <a:schemeClr val="bg1"/>
              </a:solidFill>
              <a:effectLst/>
              <a:latin typeface="+mn-lt"/>
              <a:ea typeface="+mn-ea"/>
              <a:cs typeface="+mn-cs"/>
            </a:rPr>
            <a:t>Cigna Dental Care® (DHMO) Plan </a:t>
          </a:r>
          <a:endParaRPr lang="en-US" sz="4300" kern="1200" dirty="0">
            <a:solidFill>
              <a:schemeClr val="bg1"/>
            </a:solidFill>
          </a:endParaRPr>
        </a:p>
      </dsp:txBody>
      <dsp:txXfrm>
        <a:off x="855085" y="0"/>
        <a:ext cx="3178953" cy="2697162"/>
      </dsp:txXfrm>
    </dsp:sp>
    <dsp:sp modelId="{E295EB22-FB36-474A-981D-2FF14A1F7DD4}">
      <dsp:nvSpPr>
        <dsp:cNvPr id="0" name=""/>
        <dsp:cNvSpPr/>
      </dsp:nvSpPr>
      <dsp:spPr>
        <a:xfrm>
          <a:off x="4419748" y="0"/>
          <a:ext cx="4267051" cy="2697162"/>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4879" rIns="226695" bIns="0" numCol="1" spcCol="1270" anchor="t" anchorCtr="0">
          <a:noAutofit/>
        </a:bodyPr>
        <a:lstStyle/>
        <a:p>
          <a:pPr marL="0" lvl="0" indent="0" algn="r" defTabSz="2266950">
            <a:lnSpc>
              <a:spcPct val="90000"/>
            </a:lnSpc>
            <a:spcBef>
              <a:spcPct val="0"/>
            </a:spcBef>
            <a:spcAft>
              <a:spcPct val="35000"/>
            </a:spcAft>
            <a:buNone/>
          </a:pPr>
          <a:r>
            <a:rPr lang="en-US" sz="5100" kern="1200" dirty="0"/>
            <a:t>  </a:t>
          </a:r>
        </a:p>
      </dsp:txBody>
      <dsp:txXfrm rot="16200000">
        <a:off x="3740617" y="679131"/>
        <a:ext cx="2211673" cy="853410"/>
      </dsp:txXfrm>
    </dsp:sp>
    <dsp:sp modelId="{BD5E739C-2B45-654D-98C6-AAA5E820716E}">
      <dsp:nvSpPr>
        <dsp:cNvPr id="0" name=""/>
        <dsp:cNvSpPr/>
      </dsp:nvSpPr>
      <dsp:spPr>
        <a:xfrm rot="5400000">
          <a:off x="4241219" y="1992174"/>
          <a:ext cx="396377" cy="64005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DE3EE-276E-A64D-8609-B47771A9978F}">
      <dsp:nvSpPr>
        <dsp:cNvPr id="0" name=""/>
        <dsp:cNvSpPr/>
      </dsp:nvSpPr>
      <dsp:spPr>
        <a:xfrm>
          <a:off x="5273159" y="0"/>
          <a:ext cx="3178953" cy="26971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7447" rIns="0" bIns="0" numCol="1" spcCol="1270" anchor="t" anchorCtr="0">
          <a:noAutofit/>
        </a:bodyPr>
        <a:lstStyle/>
        <a:p>
          <a:pPr marL="0" lvl="0" indent="0" algn="l" defTabSz="1911350">
            <a:lnSpc>
              <a:spcPct val="90000"/>
            </a:lnSpc>
            <a:spcBef>
              <a:spcPct val="0"/>
            </a:spcBef>
            <a:spcAft>
              <a:spcPct val="35000"/>
            </a:spcAft>
            <a:buNone/>
          </a:pPr>
          <a:r>
            <a:rPr lang="en-US" sz="4300" kern="1200" dirty="0">
              <a:solidFill>
                <a:schemeClr val="bg1"/>
              </a:solidFill>
              <a:effectLst/>
              <a:latin typeface="+mn-lt"/>
              <a:ea typeface="+mn-ea"/>
              <a:cs typeface="+mn-cs"/>
            </a:rPr>
            <a:t>Total Cigna DPPO plan</a:t>
          </a:r>
          <a:endParaRPr lang="en-US" sz="4300" kern="1200" dirty="0">
            <a:solidFill>
              <a:schemeClr val="bg1"/>
            </a:solidFill>
          </a:endParaRPr>
        </a:p>
      </dsp:txBody>
      <dsp:txXfrm>
        <a:off x="5273159" y="0"/>
        <a:ext cx="3178953" cy="2697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7B80D-840E-D945-8F65-C5A173C49A27}">
      <dsp:nvSpPr>
        <dsp:cNvPr id="0" name=""/>
        <dsp:cNvSpPr/>
      </dsp:nvSpPr>
      <dsp:spPr>
        <a:xfrm>
          <a:off x="732" y="0"/>
          <a:ext cx="3151770" cy="223996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kern="1200" dirty="0"/>
            <a:t>   </a:t>
          </a:r>
        </a:p>
      </dsp:txBody>
      <dsp:txXfrm rot="16200000">
        <a:off x="-602475" y="603207"/>
        <a:ext cx="1836769" cy="630354"/>
      </dsp:txXfrm>
    </dsp:sp>
    <dsp:sp modelId="{EE65DB03-7DBB-A74E-9F5A-10CD2FA90C8D}">
      <dsp:nvSpPr>
        <dsp:cNvPr id="0" name=""/>
        <dsp:cNvSpPr/>
      </dsp:nvSpPr>
      <dsp:spPr>
        <a:xfrm>
          <a:off x="631086" y="0"/>
          <a:ext cx="2348068" cy="2239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marL="0" lvl="0" indent="0" algn="l" defTabSz="1644650">
            <a:lnSpc>
              <a:spcPct val="90000"/>
            </a:lnSpc>
            <a:spcBef>
              <a:spcPct val="0"/>
            </a:spcBef>
            <a:spcAft>
              <a:spcPct val="35000"/>
            </a:spcAft>
            <a:buNone/>
          </a:pPr>
          <a:r>
            <a:rPr lang="en-US" sz="3700" kern="1200" dirty="0"/>
            <a:t>Group Hospital Indemnity</a:t>
          </a:r>
        </a:p>
      </dsp:txBody>
      <dsp:txXfrm>
        <a:off x="631086" y="0"/>
        <a:ext cx="2348068" cy="2239963"/>
      </dsp:txXfrm>
    </dsp:sp>
    <dsp:sp modelId="{BD2934FB-A6B1-224F-BC06-25B8675CC89E}">
      <dsp:nvSpPr>
        <dsp:cNvPr id="0" name=""/>
        <dsp:cNvSpPr/>
      </dsp:nvSpPr>
      <dsp:spPr>
        <a:xfrm>
          <a:off x="3262814" y="0"/>
          <a:ext cx="3151770" cy="223996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kern="1200" dirty="0"/>
            <a:t>   </a:t>
          </a:r>
        </a:p>
      </dsp:txBody>
      <dsp:txXfrm rot="16200000">
        <a:off x="2659607" y="603207"/>
        <a:ext cx="1836769" cy="630354"/>
      </dsp:txXfrm>
    </dsp:sp>
    <dsp:sp modelId="{362873AC-F806-C041-98A8-D9E297437934}">
      <dsp:nvSpPr>
        <dsp:cNvPr id="0" name=""/>
        <dsp:cNvSpPr/>
      </dsp:nvSpPr>
      <dsp:spPr>
        <a:xfrm rot="5400000">
          <a:off x="3113956" y="1684153"/>
          <a:ext cx="329234" cy="47276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FF407-4B0A-ED4F-A0CC-616420CE136B}">
      <dsp:nvSpPr>
        <dsp:cNvPr id="0" name=""/>
        <dsp:cNvSpPr/>
      </dsp:nvSpPr>
      <dsp:spPr>
        <a:xfrm>
          <a:off x="3893168" y="0"/>
          <a:ext cx="2348068" cy="2239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marL="0" lvl="0" indent="0" algn="l" defTabSz="1644650">
            <a:lnSpc>
              <a:spcPct val="90000"/>
            </a:lnSpc>
            <a:spcBef>
              <a:spcPct val="0"/>
            </a:spcBef>
            <a:spcAft>
              <a:spcPct val="35000"/>
            </a:spcAft>
            <a:buNone/>
          </a:pPr>
          <a:r>
            <a:rPr lang="en-US" sz="3700" kern="1200" dirty="0"/>
            <a:t>Group Critical Illness with Cancer</a:t>
          </a:r>
        </a:p>
      </dsp:txBody>
      <dsp:txXfrm>
        <a:off x="3893168" y="0"/>
        <a:ext cx="2348068" cy="2239963"/>
      </dsp:txXfrm>
    </dsp:sp>
    <dsp:sp modelId="{BCDE45F1-2062-CD4B-A3B9-1AF26E2D9563}">
      <dsp:nvSpPr>
        <dsp:cNvPr id="0" name=""/>
        <dsp:cNvSpPr/>
      </dsp:nvSpPr>
      <dsp:spPr>
        <a:xfrm>
          <a:off x="6524897" y="0"/>
          <a:ext cx="3151770" cy="223996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kern="1200" dirty="0"/>
            <a:t>  </a:t>
          </a:r>
        </a:p>
      </dsp:txBody>
      <dsp:txXfrm rot="16200000">
        <a:off x="5921689" y="603207"/>
        <a:ext cx="1836769" cy="630354"/>
      </dsp:txXfrm>
    </dsp:sp>
    <dsp:sp modelId="{53643014-97AE-3F4D-88D9-853ADF65CCEC}">
      <dsp:nvSpPr>
        <dsp:cNvPr id="0" name=""/>
        <dsp:cNvSpPr/>
      </dsp:nvSpPr>
      <dsp:spPr>
        <a:xfrm rot="5400000">
          <a:off x="6376038" y="1684153"/>
          <a:ext cx="329234" cy="47276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53D30-544E-5F47-9F45-DB5D4390E9B0}">
      <dsp:nvSpPr>
        <dsp:cNvPr id="0" name=""/>
        <dsp:cNvSpPr/>
      </dsp:nvSpPr>
      <dsp:spPr>
        <a:xfrm>
          <a:off x="7155251" y="0"/>
          <a:ext cx="2348068" cy="2239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marL="0" lvl="0" indent="0" algn="l" defTabSz="1644650">
            <a:lnSpc>
              <a:spcPct val="90000"/>
            </a:lnSpc>
            <a:spcBef>
              <a:spcPct val="0"/>
            </a:spcBef>
            <a:spcAft>
              <a:spcPct val="35000"/>
            </a:spcAft>
            <a:buNone/>
          </a:pPr>
          <a:r>
            <a:rPr lang="en-US" sz="3700" kern="1200" dirty="0"/>
            <a:t>Group Accident Insurance</a:t>
          </a:r>
        </a:p>
      </dsp:txBody>
      <dsp:txXfrm>
        <a:off x="7155251" y="0"/>
        <a:ext cx="2348068" cy="223996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14505E-B8DC-4432-BE95-AD06B9309A01}"/>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8BC776-5363-4830-9587-C71CBF124466}"/>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ED670243-48BC-445E-9D83-4AAB1D4A8A0F}" type="datetimeFigureOut">
              <a:rPr lang="en-US" smtClean="0"/>
              <a:t>4/19/21</a:t>
            </a:fld>
            <a:endParaRPr lang="en-US"/>
          </a:p>
        </p:txBody>
      </p:sp>
      <p:sp>
        <p:nvSpPr>
          <p:cNvPr id="4" name="Footer Placeholder 3">
            <a:extLst>
              <a:ext uri="{FF2B5EF4-FFF2-40B4-BE49-F238E27FC236}">
                <a16:creationId xmlns:a16="http://schemas.microsoft.com/office/drawing/2014/main" id="{2F8D7BA2-31E9-4E66-BD71-06F1D2055281}"/>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BAFD85-1B24-44D6-A2B8-52E42E84F607}"/>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8D8E9A1C-3F2E-4684-9B0C-9C506B7E5A2A}" type="slidenum">
              <a:rPr lang="en-US" smtClean="0"/>
              <a:t>‹#›</a:t>
            </a:fld>
            <a:endParaRPr lang="en-US"/>
          </a:p>
        </p:txBody>
      </p:sp>
    </p:spTree>
    <p:extLst>
      <p:ext uri="{BB962C8B-B14F-4D97-AF65-F5344CB8AC3E}">
        <p14:creationId xmlns:p14="http://schemas.microsoft.com/office/powerpoint/2010/main" val="1763052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21FFC6D-2597-4978-91D5-86B206A4C925}" type="datetimeFigureOut">
              <a:rPr lang="en-US" smtClean="0"/>
              <a:t>4/19/21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701D94-87A7-4FEF-A4AF-C68C209FF28C}" type="slidenum">
              <a:rPr lang="en-US" smtClean="0"/>
              <a:t>‹#›</a:t>
            </a:fld>
            <a:endParaRPr lang="en-US"/>
          </a:p>
        </p:txBody>
      </p:sp>
    </p:spTree>
    <p:extLst>
      <p:ext uri="{BB962C8B-B14F-4D97-AF65-F5344CB8AC3E}">
        <p14:creationId xmlns:p14="http://schemas.microsoft.com/office/powerpoint/2010/main" val="36270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Welcome to the City of Houston. </a:t>
            </a:r>
            <a:r>
              <a:rPr lang="en-US" dirty="0"/>
              <a:t>During</a:t>
            </a:r>
            <a:r>
              <a:rPr lang="en-US" baseline="0" dirty="0"/>
              <a:t> t</a:t>
            </a:r>
            <a:r>
              <a:rPr lang="en-US" dirty="0"/>
              <a:t>oday’s benefits presentation</a:t>
            </a:r>
            <a:r>
              <a:rPr lang="en-US" baseline="0" dirty="0"/>
              <a:t> I will hit the high points of your City of Houston Benefits. </a:t>
            </a: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1</a:t>
            </a:fld>
            <a:endParaRPr lang="en-US"/>
          </a:p>
        </p:txBody>
      </p:sp>
    </p:spTree>
    <p:extLst>
      <p:ext uri="{BB962C8B-B14F-4D97-AF65-F5344CB8AC3E}">
        <p14:creationId xmlns:p14="http://schemas.microsoft.com/office/powerpoint/2010/main" val="372404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10</a:t>
            </a:fld>
            <a:endParaRPr lang="en-US"/>
          </a:p>
        </p:txBody>
      </p:sp>
    </p:spTree>
    <p:extLst>
      <p:ext uri="{BB962C8B-B14F-4D97-AF65-F5344CB8AC3E}">
        <p14:creationId xmlns:p14="http://schemas.microsoft.com/office/powerpoint/2010/main" val="374980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City of Houston offers three Cigna medical plans for our eligible,</a:t>
            </a:r>
            <a:r>
              <a:rPr lang="en-US" baseline="0" dirty="0"/>
              <a:t> active employees: a Consumer Driven Health Plan (or CDHP), a Limited Network Plan (similar to an HMO), and an Open Access Plan (or OAP). Let’s talk about how these plans differ. </a:t>
            </a:r>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11</a:t>
            </a:fld>
            <a:endParaRPr lang="en-US"/>
          </a:p>
        </p:txBody>
      </p:sp>
    </p:spTree>
    <p:extLst>
      <p:ext uri="{BB962C8B-B14F-4D97-AF65-F5344CB8AC3E}">
        <p14:creationId xmlns:p14="http://schemas.microsoft.com/office/powerpoint/2010/main" val="630702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CDHP offers</a:t>
            </a:r>
            <a:r>
              <a:rPr lang="en-US" baseline="0" dirty="0"/>
              <a:t> a low paycheck contribution and includes a Health Reimbursement Account to help you lower the cost for services. The City pays for the first $500 for an individual or $1,000 for family from the Health Reimbursement Account which can be used to offset your deductible or coinsurance costs. </a:t>
            </a:r>
          </a:p>
          <a:p>
            <a:endParaRPr lang="en-US" baseline="0" dirty="0"/>
          </a:p>
          <a:p>
            <a:r>
              <a:rPr lang="en-US" baseline="0" dirty="0"/>
              <a:t>Under the CDHP, you have access to all Cigna providers throughout the country, without having to seek referrals to see specialists. There are no copays on this plan, meaning that you will pay 20% the cost of your doctor visits, hospital stays, lab work, x-rays, emergency room visits, and outpatient procedures when you stay in network after you reach your annual deductible. The annual deductible on this plan is $1,750 for an individual and $3,500 for family coverage. Remember that these deductibles are offset by the Health Reimbursement Account. </a:t>
            </a:r>
            <a:endParaRPr lang="en-US" dirty="0"/>
          </a:p>
          <a:p>
            <a:endParaRPr lang="en-US" dirty="0"/>
          </a:p>
          <a:p>
            <a:r>
              <a:rPr lang="en-US" dirty="0"/>
              <a:t>This plan also includes a four-tier prescription drug plan, which also utilizes the 20% coinsurance.</a:t>
            </a:r>
            <a:r>
              <a:rPr lang="en-US" baseline="0" dirty="0"/>
              <a:t> </a:t>
            </a:r>
          </a:p>
          <a:p>
            <a:endParaRPr lang="en-US" baseline="0" dirty="0"/>
          </a:p>
          <a:p>
            <a:r>
              <a:rPr lang="en-US" baseline="0" dirty="0"/>
              <a:t>Please take a moment to review the biweekly rates on the screen. These include discounts for non-tobacco users and participation in the annual Wellness program.</a:t>
            </a:r>
            <a:endParaRPr lang="en-US" dirty="0"/>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12</a:t>
            </a:fld>
            <a:endParaRPr lang="en-US"/>
          </a:p>
        </p:txBody>
      </p:sp>
    </p:spTree>
    <p:extLst>
      <p:ext uri="{BB962C8B-B14F-4D97-AF65-F5344CB8AC3E}">
        <p14:creationId xmlns:p14="http://schemas.microsoft.com/office/powerpoint/2010/main" val="3863024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dirty="0"/>
              <a:t>The Limited Network plan allows you to choose from three provider groups:</a:t>
            </a:r>
            <a:r>
              <a:rPr lang="en-US" baseline="0" dirty="0"/>
              <a:t> </a:t>
            </a:r>
            <a:r>
              <a:rPr lang="en-US" dirty="0"/>
              <a:t>Kelsey Seybold,, Renaissance,</a:t>
            </a:r>
            <a:r>
              <a:rPr lang="en-US" baseline="0" dirty="0"/>
              <a:t> </a:t>
            </a:r>
            <a:r>
              <a:rPr lang="en-US" dirty="0"/>
              <a:t>and  Village Family Practice. This means that you will need to coordinate your care within these networks. In the limited network plan</a:t>
            </a:r>
            <a:r>
              <a:rPr lang="en-US" baseline="0" dirty="0"/>
              <a:t> you have a lower deductible and pay less for services. The Limited plan has a $200 annual deductible for individuals, and a $600 annual deductible for family. Additionally, you have set copays for services, like primary care and specialist visits, outpatient surgery, inpatient facilities, ER and Urgent care.</a:t>
            </a:r>
          </a:p>
          <a:p>
            <a:pPr defTabSz="465887">
              <a:defRPr/>
            </a:pPr>
            <a:endParaRPr lang="en-US" baseline="0" dirty="0"/>
          </a:p>
          <a:p>
            <a:pPr defTabSz="465887">
              <a:defRPr/>
            </a:pPr>
            <a:r>
              <a:rPr lang="en-US" baseline="0" dirty="0"/>
              <a:t>The Limited plan does not offer a Health Reimbursement Account, so the City is not contributing towards the cost of services like the CDHP. </a:t>
            </a:r>
          </a:p>
          <a:p>
            <a:pPr defTabSz="465887">
              <a:defRPr/>
            </a:pPr>
            <a:endParaRPr lang="en-US" baseline="0" dirty="0"/>
          </a:p>
          <a:p>
            <a:pPr defTabSz="465887">
              <a:defRPr/>
            </a:pPr>
            <a:r>
              <a:rPr lang="en-US" baseline="0" dirty="0"/>
              <a:t>If you choose to enroll in the Village Family Practice or Renaissance network, you must choose a primary care physician, and you will need a referral from your PCP in order to see a specialist. At the time of enrollment, a PCP will be assigned you to based on your zip code. When you receive your insurance card in the mail, please contact Cigna directly to update to a provider of your choice. </a:t>
            </a:r>
          </a:p>
          <a:p>
            <a:pPr defTabSz="465887">
              <a:defRPr/>
            </a:pPr>
            <a:endParaRPr lang="en-US" dirty="0"/>
          </a:p>
          <a:p>
            <a:pPr defTabSz="465887">
              <a:defRPr/>
            </a:pPr>
            <a:r>
              <a:rPr lang="en-US" dirty="0"/>
              <a:t>If</a:t>
            </a:r>
            <a:r>
              <a:rPr lang="en-US" baseline="0" dirty="0"/>
              <a:t> you choose to enroll in the Kelsey Seybold network, you do not need to choose a primary care physician. With Kelsey Seybold, you can visit any Kelsey Seybold office in the Houston area and you do not need a referral to see a specialist with Kelsey. </a:t>
            </a:r>
          </a:p>
          <a:p>
            <a:pPr defTabSz="465887">
              <a:defRPr/>
            </a:pPr>
            <a:endParaRPr lang="en-US" dirty="0"/>
          </a:p>
          <a:p>
            <a:pPr defTabSz="465887">
              <a:defRPr/>
            </a:pPr>
            <a:endParaRPr lang="en-US" dirty="0"/>
          </a:p>
          <a:p>
            <a:pPr defTabSz="465887">
              <a:defRPr/>
            </a:pPr>
            <a:r>
              <a:rPr lang="en-US" dirty="0"/>
              <a:t>You and your dependents do not need to be enrolled in the same network, for example you may choose Renaissance or Village Family Practice while</a:t>
            </a:r>
            <a:r>
              <a:rPr lang="en-US" baseline="0" dirty="0"/>
              <a:t> your spouse chooses Kelsey Seybold. </a:t>
            </a:r>
          </a:p>
          <a:p>
            <a:pPr defTabSz="465887">
              <a:defRPr/>
            </a:pPr>
            <a:endParaRPr lang="en-US" baseline="0" dirty="0"/>
          </a:p>
          <a:p>
            <a:r>
              <a:rPr lang="en-US" baseline="0" dirty="0"/>
              <a:t>Please take a moment to review the biweekly rates on the screen. These include discounts for non-tobacco users and participation in the annual Wellness program.</a:t>
            </a: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13</a:t>
            </a:fld>
            <a:endParaRPr lang="en-US"/>
          </a:p>
        </p:txBody>
      </p:sp>
    </p:spTree>
    <p:extLst>
      <p:ext uri="{BB962C8B-B14F-4D97-AF65-F5344CB8AC3E}">
        <p14:creationId xmlns:p14="http://schemas.microsoft.com/office/powerpoint/2010/main" val="25898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Open Access Plan, or OAP is</a:t>
            </a:r>
            <a:r>
              <a:rPr lang="en-US" sz="1200" baseline="0" dirty="0"/>
              <a:t> the most expensive plan in terms of paycheck amounts, however it gives you greater flexibility to choose your care than the other two plans. The OAP gives you access to Cigna’s national network without a need for referrals to see specialists. The OAP has an annual deductible of $850 for individual and $1,700 for a family. Once you have met this annual deductible, you will pay 30% coinsurance for most services until you reach your maximum out of pocket amount. </a:t>
            </a:r>
            <a:endParaRPr lang="en-US" dirty="0"/>
          </a:p>
          <a:p>
            <a:pPr defTabSz="931774">
              <a:defRPr/>
            </a:pPr>
            <a:endParaRPr lang="en-US" dirty="0"/>
          </a:p>
          <a:p>
            <a:pPr defTabSz="931774">
              <a:defRPr/>
            </a:pPr>
            <a:r>
              <a:rPr lang="en-US" dirty="0"/>
              <a:t>You will have</a:t>
            </a:r>
            <a:r>
              <a:rPr lang="en-US" baseline="0" dirty="0"/>
              <a:t> a set copay of $40 for primary care visits, and $65 for a Tier 1 specialist or $80 for a non-Tier 1 specialist.</a:t>
            </a:r>
            <a:endParaRPr lang="en-US" dirty="0"/>
          </a:p>
          <a:p>
            <a:pPr defTabSz="931774">
              <a:defRPr/>
            </a:pPr>
            <a:endParaRPr lang="en-US" dirty="0"/>
          </a:p>
          <a:p>
            <a:pPr defTabSz="931774">
              <a:defRPr/>
            </a:pPr>
            <a:r>
              <a:rPr lang="en-US" dirty="0"/>
              <a:t>The OAP includes</a:t>
            </a:r>
            <a:r>
              <a:rPr lang="en-US" baseline="0" dirty="0"/>
              <a:t> a four-tier prescription plan with no deductible to meet. </a:t>
            </a:r>
          </a:p>
          <a:p>
            <a:pPr defTabSz="465887">
              <a:defRPr/>
            </a:pPr>
            <a:endParaRPr lang="en-US" baseline="0" dirty="0"/>
          </a:p>
          <a:p>
            <a:r>
              <a:rPr lang="en-US" baseline="0" dirty="0"/>
              <a:t>Please take a moment to review the biweekly rates on the screen. These include discounts for non-tobacco users and participation in the annual Wellness program.</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14</a:t>
            </a:fld>
            <a:endParaRPr lang="en-US"/>
          </a:p>
        </p:txBody>
      </p:sp>
    </p:spTree>
    <p:extLst>
      <p:ext uri="{BB962C8B-B14F-4D97-AF65-F5344CB8AC3E}">
        <p14:creationId xmlns:p14="http://schemas.microsoft.com/office/powerpoint/2010/main" val="246699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three medical plans have differing copayments</a:t>
            </a:r>
            <a:r>
              <a:rPr lang="en-US" baseline="0" dirty="0"/>
              <a:t> and coinsurance amounts for prescription coverage. </a:t>
            </a:r>
          </a:p>
          <a:p>
            <a:endParaRPr lang="en-US" baseline="0" dirty="0"/>
          </a:p>
          <a:p>
            <a:r>
              <a:rPr lang="en-US" baseline="0" dirty="0"/>
              <a:t>The CDHP has a prescription deductible that is combined with your medical deductible of $1,750 for an individual and $3,500 for family. On the CDHP all drug tiers will require you to pay 20% of the cost of the drug.</a:t>
            </a:r>
          </a:p>
          <a:p>
            <a:endParaRPr lang="en-US" baseline="0" dirty="0"/>
          </a:p>
          <a:p>
            <a:r>
              <a:rPr lang="en-US" baseline="0" dirty="0"/>
              <a:t>The Limited plan has a separate deductible from the medical deductible, so this is an additional amount you will need to pay exclusively for prescriptions. The Limited plan offers tiered copay amounts for different classifications.</a:t>
            </a:r>
          </a:p>
          <a:p>
            <a:endParaRPr lang="en-US" baseline="0" dirty="0"/>
          </a:p>
          <a:p>
            <a:r>
              <a:rPr lang="en-US" baseline="0" dirty="0"/>
              <a:t>The OAP does not have a prescription deductible at all, and offers a tiered copay and coinsurance amount for different drug classifications. </a:t>
            </a:r>
          </a:p>
          <a:p>
            <a:endParaRPr lang="en-US" baseline="0" dirty="0"/>
          </a:p>
          <a:p>
            <a:r>
              <a:rPr lang="en-US" baseline="0" dirty="0"/>
              <a:t>Please review the cost for prescription drugs by verifying which tier your prescriptions fall under and carefully consider your options when choosing your medical plan. </a:t>
            </a:r>
            <a:r>
              <a:rPr lang="en-US" dirty="0"/>
              <a:t>90-day prescriptions have a higher copayment or coinsurance than 30-day prescriptions. Specialty drugs in the Limited Network and Open Access plans are only available as 30-day prescriptions.</a:t>
            </a:r>
          </a:p>
          <a:p>
            <a:endParaRPr lang="en-US" dirty="0"/>
          </a:p>
          <a:p>
            <a:r>
              <a:rPr lang="en-US" dirty="0"/>
              <a:t>You can save money on your 90-day prescriptions by choosing Cigna Express Scripts,. </a:t>
            </a:r>
            <a:r>
              <a:rPr lang="en-US" sz="1200" kern="1200" dirty="0">
                <a:solidFill>
                  <a:schemeClr val="tx1"/>
                </a:solidFill>
                <a:effectLst/>
                <a:latin typeface="+mn-lt"/>
                <a:ea typeface="+mn-ea"/>
                <a:cs typeface="+mn-cs"/>
              </a:rPr>
              <a:t>You’ll pay just 2.5x your retail copay for a 90-day prescription</a:t>
            </a:r>
            <a:r>
              <a:rPr lang="en-US" sz="1200" kern="1200" baseline="0" dirty="0">
                <a:solidFill>
                  <a:schemeClr val="tx1"/>
                </a:solidFill>
                <a:effectLst/>
                <a:latin typeface="+mn-lt"/>
                <a:ea typeface="+mn-ea"/>
                <a:cs typeface="+mn-cs"/>
              </a:rPr>
              <a:t>, which can save several hundred dollars a year depending on your usage. </a:t>
            </a:r>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15</a:t>
            </a:fld>
            <a:endParaRPr lang="en-US"/>
          </a:p>
        </p:txBody>
      </p:sp>
    </p:spTree>
    <p:extLst>
      <p:ext uri="{BB962C8B-B14F-4D97-AF65-F5344CB8AC3E}">
        <p14:creationId xmlns:p14="http://schemas.microsoft.com/office/powerpoint/2010/main" val="291570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sz="1200" kern="1200" dirty="0">
                <a:solidFill>
                  <a:schemeClr val="tx1"/>
                </a:solidFill>
                <a:effectLst/>
                <a:latin typeface="+mn-lt"/>
                <a:ea typeface="+mn-ea"/>
                <a:cs typeface="+mn-cs"/>
              </a:rPr>
              <a:t>There are over 68,000 retail pharmacies in your network, which include local pharmacies, grocery stores, retail chains and wholesale warehouse stores – all places where you may already shop.</a:t>
            </a:r>
          </a:p>
          <a:p>
            <a:pPr defTabSz="931774">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30-day prescriptions can be filled at any retail pharmacy in the plan’s network; including CVS, HEB, Kelsey, Kroger, Walmart and Walgreens.</a:t>
            </a:r>
            <a:endParaRPr lang="en-US" sz="1200" kern="1200" dirty="0">
              <a:solidFill>
                <a:schemeClr val="tx1"/>
              </a:solidFill>
              <a:effectLst/>
              <a:latin typeface="+mn-lt"/>
              <a:ea typeface="+mn-ea"/>
              <a:cs typeface="+mn-cs"/>
            </a:endParaRPr>
          </a:p>
          <a:p>
            <a:pPr defTabSz="931774">
              <a:defRPr/>
            </a:pPr>
            <a:endParaRPr lang="en-US" dirty="0"/>
          </a:p>
          <a:p>
            <a:pPr defTabSz="913417">
              <a:defRPr/>
            </a:pPr>
            <a:r>
              <a:rPr lang="en-US" dirty="0"/>
              <a:t>For 90-day prescriptions, you have the option to use a 90-day retail pharmacy in the plan’s network: including CVS/Target, Kroger, Walmart, or you can use Cigna Express Scripts.</a:t>
            </a:r>
            <a:endParaRPr lang="en-US" b="1" dirty="0"/>
          </a:p>
          <a:p>
            <a:endParaRPr lang="en-US" dirty="0"/>
          </a:p>
          <a:p>
            <a:r>
              <a:rPr lang="en-US" dirty="0"/>
              <a:t>Visit MyCigna.com for a complete list of in-network pharmacies. Pharmacies in which you can fill a 90-day prescription will be identified with 90 symbol.</a:t>
            </a:r>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16</a:t>
            </a:fld>
            <a:endParaRPr lang="en-US"/>
          </a:p>
        </p:txBody>
      </p:sp>
    </p:spTree>
    <p:extLst>
      <p:ext uri="{BB962C8B-B14F-4D97-AF65-F5344CB8AC3E}">
        <p14:creationId xmlns:p14="http://schemas.microsoft.com/office/powerpoint/2010/main" val="197104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Cigna has partnered with Cigna Express Scripts to offer savings on many generic and name brand drugs</a:t>
            </a:r>
            <a:r>
              <a:rPr lang="en-US" baseline="0" dirty="0"/>
              <a:t> through mail order. Signing up for Cigna Express Scripts is easy and convenient, with your prescriptions shipping to your home for 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Covered medications include: generic and brand name asthma medications, generic cardiovascular and high blood pressure medications, generic cholesterol</a:t>
            </a:r>
            <a:r>
              <a:rPr lang="en-US" sz="1200" kern="1200" baseline="0" dirty="0">
                <a:solidFill>
                  <a:schemeClr val="tx1"/>
                </a:solidFill>
                <a:effectLst/>
                <a:latin typeface="+mn-lt"/>
                <a:ea typeface="+mn-ea"/>
                <a:cs typeface="+mn-cs"/>
              </a:rPr>
              <a:t> medications, generic diabetic medications, preferred brand diabetic test strips, and brand name insulin. Additionally, if you are a member that is not enrolled in Medicare, you are eligible for free diabetic blood glucose meters.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Call Cigna Express Scripts at 1-800-835-3784 to get started. </a:t>
            </a:r>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17</a:t>
            </a:fld>
            <a:endParaRPr lang="en-US"/>
          </a:p>
        </p:txBody>
      </p:sp>
    </p:spTree>
    <p:extLst>
      <p:ext uri="{BB962C8B-B14F-4D97-AF65-F5344CB8AC3E}">
        <p14:creationId xmlns:p14="http://schemas.microsoft.com/office/powerpoint/2010/main" val="128699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18</a:t>
            </a:fld>
            <a:endParaRPr lang="en-US"/>
          </a:p>
        </p:txBody>
      </p:sp>
    </p:spTree>
    <p:extLst>
      <p:ext uri="{BB962C8B-B14F-4D97-AF65-F5344CB8AC3E}">
        <p14:creationId xmlns:p14="http://schemas.microsoft.com/office/powerpoint/2010/main" val="950056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Cigna® is your dental carrier.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City of Houston is excited to offer two dental plans for eligible employees. </a:t>
            </a:r>
            <a:r>
              <a:rPr lang="en-US" sz="1200" kern="1200" dirty="0">
                <a:solidFill>
                  <a:schemeClr val="tx1"/>
                </a:solidFill>
                <a:effectLst/>
                <a:latin typeface="+mn-lt"/>
                <a:ea typeface="+mn-ea"/>
                <a:cs typeface="+mn-cs"/>
              </a:rPr>
              <a:t>You have the option to choose between the Cigna Dental Care® (DHMO) plan and Total Cigna DPPO plan. </a:t>
            </a:r>
          </a:p>
          <a:p>
            <a:endParaRPr lang="en-US" baseline="0" dirty="0"/>
          </a:p>
        </p:txBody>
      </p:sp>
      <p:sp>
        <p:nvSpPr>
          <p:cNvPr id="4" name="Slide Number Placeholder 3"/>
          <p:cNvSpPr>
            <a:spLocks noGrp="1"/>
          </p:cNvSpPr>
          <p:nvPr>
            <p:ph type="sldNum" sz="quarter" idx="10"/>
          </p:nvPr>
        </p:nvSpPr>
        <p:spPr/>
        <p:txBody>
          <a:bodyPr/>
          <a:lstStyle/>
          <a:p>
            <a:fld id="{13701D94-87A7-4FEF-A4AF-C68C209FF28C}" type="slidenum">
              <a:rPr lang="en-US" smtClean="0"/>
              <a:t>19</a:t>
            </a:fld>
            <a:endParaRPr lang="en-US"/>
          </a:p>
        </p:txBody>
      </p:sp>
    </p:spTree>
    <p:extLst>
      <p:ext uri="{BB962C8B-B14F-4D97-AF65-F5344CB8AC3E}">
        <p14:creationId xmlns:p14="http://schemas.microsoft.com/office/powerpoint/2010/main" val="57727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full-time and part-time employees who work an average of 30 hours per week or more are eligible to participate in the City of Houston’s benefits plan offerings.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Temp Employees are not eligible for benefits.  To find if you are eligible part-time 30 you must check with your supervisor.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city offers the following benefits:</a:t>
            </a:r>
          </a:p>
          <a:p>
            <a:r>
              <a:rPr lang="en-US" dirty="0"/>
              <a:t>Medical</a:t>
            </a:r>
          </a:p>
          <a:p>
            <a:r>
              <a:rPr lang="en-US" dirty="0"/>
              <a:t>Dental</a:t>
            </a:r>
          </a:p>
          <a:p>
            <a:r>
              <a:rPr lang="en-US" dirty="0"/>
              <a:t>Vision</a:t>
            </a:r>
          </a:p>
          <a:p>
            <a:r>
              <a:rPr lang="en-US" dirty="0"/>
              <a:t>Flexible Spending Accounts</a:t>
            </a:r>
          </a:p>
          <a:p>
            <a:r>
              <a:rPr lang="en-US" dirty="0"/>
              <a:t>Supplemental Insurance Plans</a:t>
            </a:r>
          </a:p>
          <a:p>
            <a:r>
              <a:rPr lang="en-US" dirty="0"/>
              <a:t>Basic and Voluntary Life Insurance</a:t>
            </a:r>
          </a:p>
        </p:txBody>
      </p:sp>
      <p:sp>
        <p:nvSpPr>
          <p:cNvPr id="4" name="Slide Number Placeholder 3"/>
          <p:cNvSpPr>
            <a:spLocks noGrp="1"/>
          </p:cNvSpPr>
          <p:nvPr>
            <p:ph type="sldNum" sz="quarter" idx="5"/>
          </p:nvPr>
        </p:nvSpPr>
        <p:spPr/>
        <p:txBody>
          <a:bodyPr/>
          <a:lstStyle/>
          <a:p>
            <a:fld id="{13701D94-87A7-4FEF-A4AF-C68C209FF28C}" type="slidenum">
              <a:rPr lang="en-US" smtClean="0"/>
              <a:t>2</a:t>
            </a:fld>
            <a:endParaRPr lang="en-US"/>
          </a:p>
        </p:txBody>
      </p:sp>
    </p:spTree>
    <p:extLst>
      <p:ext uri="{BB962C8B-B14F-4D97-AF65-F5344CB8AC3E}">
        <p14:creationId xmlns:p14="http://schemas.microsoft.com/office/powerpoint/2010/main" val="2665527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The Cigna Dental Care DHMO plan is a cost effective plan that has fixed copays for dental services, with no deductible or annual maximums on services. You will need to select</a:t>
            </a:r>
            <a:r>
              <a:rPr lang="en-US" baseline="0" dirty="0"/>
              <a:t> a primary care dentist, and will need a referral to see specialists. </a:t>
            </a:r>
          </a:p>
          <a:p>
            <a:pPr defTabSz="931774">
              <a:defRPr/>
            </a:pPr>
            <a:r>
              <a:rPr lang="en-US" baseline="0" dirty="0"/>
              <a:t>The service area includes all of the United States, except for 13 states</a:t>
            </a:r>
          </a:p>
          <a:p>
            <a:pPr defTabSz="931774">
              <a:defRPr/>
            </a:pPr>
            <a:r>
              <a:rPr lang="en-US" baseline="0" dirty="0"/>
              <a:t>Benefits start May 1</a:t>
            </a:r>
            <a:r>
              <a:rPr lang="en-US" baseline="30000" dirty="0"/>
              <a:t>st</a:t>
            </a:r>
            <a:r>
              <a:rPr lang="en-US" baseline="0" dirty="0"/>
              <a:t> - There is no waiting period. </a:t>
            </a:r>
          </a:p>
          <a:p>
            <a:pPr defTabSz="931774">
              <a:defRPr/>
            </a:pPr>
            <a:r>
              <a:rPr lang="en-US" baseline="0" dirty="0"/>
              <a:t>You will not have to submit claim forms on this plan, unless you choose to use services out of the network. There is no charge for preventive services on this plan, and fixed copays for basic and major services. </a:t>
            </a:r>
          </a:p>
          <a:p>
            <a:pPr defTabSz="931774">
              <a:defRPr/>
            </a:pPr>
            <a:endParaRPr lang="en-US" baseline="0" dirty="0"/>
          </a:p>
          <a:p>
            <a:pPr defTabSz="931774">
              <a:defRPr/>
            </a:pPr>
            <a:r>
              <a:rPr lang="en-US" baseline="0" dirty="0"/>
              <a:t>If you enroll in this plan, Cigna Dental will automatically assign a primary care dentist based on your zip code. Once you receive your dental ID card, you may contact Cigna Dental to change to an approved provider of your choice. </a:t>
            </a:r>
          </a:p>
          <a:p>
            <a:pPr defTabSz="931774">
              <a:defRPr/>
            </a:pPr>
            <a:endParaRPr lang="en-US" baseline="0" dirty="0"/>
          </a:p>
          <a:p>
            <a:pPr defTabSz="931774">
              <a:defRPr/>
            </a:pPr>
            <a:r>
              <a:rPr lang="en-US" baseline="0" dirty="0"/>
              <a:t>For more plan information, refer to </a:t>
            </a:r>
            <a:r>
              <a:rPr lang="en-US" baseline="0" dirty="0" err="1"/>
              <a:t>cityofhoustonbenefits.org</a:t>
            </a: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20</a:t>
            </a:fld>
            <a:endParaRPr lang="en-US"/>
          </a:p>
        </p:txBody>
      </p:sp>
    </p:spTree>
    <p:extLst>
      <p:ext uri="{BB962C8B-B14F-4D97-AF65-F5344CB8AC3E}">
        <p14:creationId xmlns:p14="http://schemas.microsoft.com/office/powerpoint/2010/main" val="724288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t>
            </a:r>
            <a:r>
              <a:rPr lang="en-US" sz="1200" kern="1200" dirty="0">
                <a:solidFill>
                  <a:schemeClr val="tx1"/>
                </a:solidFill>
                <a:effectLst/>
                <a:latin typeface="+mn-lt"/>
                <a:ea typeface="+mn-ea"/>
                <a:cs typeface="+mn-cs"/>
              </a:rPr>
              <a:t>Total Cigna DPPO Plan gives you the freedom to visit any licensed dentist or specialist. No specialty referrals required . The plan will cover eligible dental expenses after you satisfy any applicable waiting periods and meet any deductibles. The annual deductible is  $50 per individual and $150 per family. The annual maximum benefit for Class I, II, &amp; III expenses is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plan is based on coinsurance levels that determine the percentage of costs covered by the plan for different types of services. For example, Class 1 expenses are preventative services like cleanings and certain x-rays and are covered at 100% by the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Class II expenses are basic services like extractions and root canals and are covered by the plan at 80% and class III expenses are major services like bridgework and crowns and are covered at 50%.</a:t>
            </a:r>
          </a:p>
          <a:p>
            <a:pPr defTabSz="93177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21</a:t>
            </a:fld>
            <a:endParaRPr lang="en-US"/>
          </a:p>
        </p:txBody>
      </p:sp>
    </p:spTree>
    <p:extLst>
      <p:ext uri="{BB962C8B-B14F-4D97-AF65-F5344CB8AC3E}">
        <p14:creationId xmlns:p14="http://schemas.microsoft.com/office/powerpoint/2010/main" val="1966033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Did you know that eye health is a</a:t>
            </a:r>
            <a:r>
              <a:rPr lang="en-US" baseline="0" dirty="0"/>
              <a:t>n important component of your overall health? Eye exams can detect many chronic issues, including hypertension, autoimmune disorders, cancer, and thyroid disease. </a:t>
            </a:r>
          </a:p>
          <a:p>
            <a:pPr defTabSz="931774">
              <a:defRPr/>
            </a:pPr>
            <a:endParaRPr lang="en-US" dirty="0"/>
          </a:p>
          <a:p>
            <a:pPr defTabSz="931774">
              <a:defRPr/>
            </a:pPr>
            <a:r>
              <a:rPr lang="en-US" dirty="0"/>
              <a:t>With the vision plan, there</a:t>
            </a:r>
            <a:r>
              <a:rPr lang="en-US" baseline="0" dirty="0"/>
              <a:t> are no annual deductibles, just simple copays when you use the services. You will pay $20 for your annual routine eye exam, and $25 for your glasses or contact lenses. The $25 eyewear benefit includes a $150 allowance toward your glasses or contacts, including single vision, bifocal, trifocal, lenticular, progressives, high-index and polycarbonate lenses. Additionally, if you are thinking about laser eye surgery, the vision plan offers a one-time $300 credit toward Lasik. </a:t>
            </a: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23</a:t>
            </a:fld>
            <a:endParaRPr lang="en-US"/>
          </a:p>
        </p:txBody>
      </p:sp>
    </p:spTree>
    <p:extLst>
      <p:ext uri="{BB962C8B-B14F-4D97-AF65-F5344CB8AC3E}">
        <p14:creationId xmlns:p14="http://schemas.microsoft.com/office/powerpoint/2010/main" val="3162918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Superior Vision offers many providers to visit for your eyecare needs, including </a:t>
            </a:r>
            <a:r>
              <a:rPr lang="en-US" baseline="0" dirty="0" err="1"/>
              <a:t>Eyemasters</a:t>
            </a:r>
            <a:r>
              <a:rPr lang="en-US" baseline="0" dirty="0"/>
              <a:t>, Vision Works, Target, Sam’s Club, Today’s Vision, Walmart, Vision Source and many others. To see a complete list of providers in the network, visit www.superiorvision.com. </a:t>
            </a:r>
          </a:p>
          <a:p>
            <a:r>
              <a:rPr lang="en-US" dirty="0"/>
              <a:t> </a:t>
            </a:r>
          </a:p>
        </p:txBody>
      </p:sp>
      <p:sp>
        <p:nvSpPr>
          <p:cNvPr id="4" name="Slide Number Placeholder 3"/>
          <p:cNvSpPr>
            <a:spLocks noGrp="1"/>
          </p:cNvSpPr>
          <p:nvPr>
            <p:ph type="sldNum" sz="quarter" idx="10"/>
          </p:nvPr>
        </p:nvSpPr>
        <p:spPr/>
        <p:txBody>
          <a:bodyPr/>
          <a:lstStyle/>
          <a:p>
            <a:fld id="{13701D94-87A7-4FEF-A4AF-C68C209FF28C}" type="slidenum">
              <a:rPr lang="en-US" smtClean="0"/>
              <a:t>24</a:t>
            </a:fld>
            <a:endParaRPr lang="en-US"/>
          </a:p>
        </p:txBody>
      </p:sp>
    </p:spTree>
    <p:extLst>
      <p:ext uri="{BB962C8B-B14F-4D97-AF65-F5344CB8AC3E}">
        <p14:creationId xmlns:p14="http://schemas.microsoft.com/office/powerpoint/2010/main" val="307968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25</a:t>
            </a:fld>
            <a:endParaRPr lang="en-US"/>
          </a:p>
        </p:txBody>
      </p:sp>
    </p:spTree>
    <p:extLst>
      <p:ext uri="{BB962C8B-B14F-4D97-AF65-F5344CB8AC3E}">
        <p14:creationId xmlns:p14="http://schemas.microsoft.com/office/powerpoint/2010/main" val="827780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city of Houston offers two options for flexible spending accounts: The Healthcare Flexible Spending Account (or HFSA) for health-related expenses and the Dependent Care Reimbursement Plan (or DCRP) for dependent care expenses.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provider is Total Administrative Services Corporation (TASC).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new hire, you can sign up for both the HFSA and DCRP if you sign up within 30 days of hire.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plan year for the HFSA is May - April, and the DCRP is Jan - Dec.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Healthcare Flexible Spending Account (HFSA) allows you to stretch your budget further. The HFSA is a voluntary pre-tax benefit plan that allows you to set aside money from your paycheck to be used to pay the out-of-pocket medical, prescription, dental and vision expenses that you and your eligible dependents incur.</a:t>
            </a:r>
          </a:p>
          <a:p>
            <a:endParaRPr lang="en-US" sz="1200" kern="1200" dirty="0">
              <a:solidFill>
                <a:schemeClr val="tx1"/>
              </a:solidFill>
              <a:effectLst/>
              <a:latin typeface="+mn-lt"/>
              <a:ea typeface="+mn-ea"/>
              <a:cs typeface="+mn-cs"/>
            </a:endParaRPr>
          </a:p>
          <a:p>
            <a:r>
              <a:rPr lang="en-US" dirty="0"/>
              <a:t>The Dependent Care Reimbursement plan is a pre-tax benefit account that can be used to pay for dependent care services like preschool, summer day camp, before or after-school programs, and child or elder daycare services.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26</a:t>
            </a:fld>
            <a:endParaRPr lang="en-US"/>
          </a:p>
        </p:txBody>
      </p:sp>
    </p:spTree>
    <p:extLst>
      <p:ext uri="{BB962C8B-B14F-4D97-AF65-F5344CB8AC3E}">
        <p14:creationId xmlns:p14="http://schemas.microsoft.com/office/powerpoint/2010/main" val="1999069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altLang="en-US" sz="1200" baseline="0" dirty="0"/>
              <a:t>You’ll select an annual amount to contribute. As a new hire, this amount will be divided among the remaining pay periods in the plan year. The closer you are to the plan year end on April 30, the less pay periods there are to divide the total amount by. Your bi-weekly amount will be calculated in ESS. Be sure to review this amount before submitting your election.</a:t>
            </a:r>
          </a:p>
          <a:p>
            <a:pPr marL="0" indent="0">
              <a:buNone/>
            </a:pPr>
            <a:endParaRPr lang="en-US" altLang="en-US" sz="1200" baseline="0" dirty="0"/>
          </a:p>
          <a:p>
            <a:pPr marL="0" indent="0">
              <a:buNone/>
            </a:pPr>
            <a:r>
              <a:rPr lang="en-US" altLang="en-US" sz="1200" baseline="0" dirty="0"/>
              <a:t>The minimum annual amount you can contribute to the plan is $240 and the maximum is $2,550. </a:t>
            </a:r>
          </a:p>
          <a:p>
            <a:pPr marL="0" indent="0">
              <a:buNone/>
            </a:pPr>
            <a:r>
              <a:rPr lang="en-US" altLang="en-US" sz="1200" baseline="0" dirty="0"/>
              <a:t>There is a $500 rollover into the next plan year, but any amount over that will be forfeited.</a:t>
            </a:r>
          </a:p>
          <a:p>
            <a:pPr marL="0" indent="0">
              <a:buNone/>
            </a:pP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t>After you enroll, you will receive a TASC </a:t>
            </a:r>
            <a:r>
              <a:rPr lang="en-US" altLang="en-US" sz="1200" baseline="0" dirty="0" err="1"/>
              <a:t>Mastercard</a:t>
            </a:r>
            <a:r>
              <a:rPr lang="en-US" altLang="en-US" sz="1200" baseline="0" dirty="0"/>
              <a:t> in the mail. Use it like a debit card at your doctor’s office, pharmacy and more to pay for qualified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t>You have 90 days after the plan year ends on April 30 to file claims with TASC for any expenses that you weren’t able to use the TASC card to pay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indent="0">
              <a:buNone/>
            </a:pPr>
            <a:endParaRPr lang="en-US" altLang="en-US" sz="1200" baseline="0" dirty="0"/>
          </a:p>
          <a:p>
            <a:pPr marL="0" indent="0">
              <a:buNone/>
            </a:pPr>
            <a:endParaRPr lang="en-US" altLang="en-US" sz="1200" baseline="0" dirty="0"/>
          </a:p>
          <a:p>
            <a:pPr marL="0" indent="0">
              <a:buNone/>
            </a:pPr>
            <a:endParaRPr lang="en-US" altLang="en-US" sz="1200" dirty="0"/>
          </a:p>
        </p:txBody>
      </p:sp>
      <p:sp>
        <p:nvSpPr>
          <p:cNvPr id="4" name="Slide Number Placeholder 3"/>
          <p:cNvSpPr>
            <a:spLocks noGrp="1"/>
          </p:cNvSpPr>
          <p:nvPr>
            <p:ph type="sldNum" sz="quarter" idx="10"/>
          </p:nvPr>
        </p:nvSpPr>
        <p:spPr/>
        <p:txBody>
          <a:bodyPr/>
          <a:lstStyle/>
          <a:p>
            <a:fld id="{13701D94-87A7-4FEF-A4AF-C68C209FF28C}" type="slidenum">
              <a:rPr lang="en-US" smtClean="0"/>
              <a:t>27</a:t>
            </a:fld>
            <a:endParaRPr lang="en-US"/>
          </a:p>
        </p:txBody>
      </p:sp>
    </p:spTree>
    <p:extLst>
      <p:ext uri="{BB962C8B-B14F-4D97-AF65-F5344CB8AC3E}">
        <p14:creationId xmlns:p14="http://schemas.microsoft.com/office/powerpoint/2010/main" val="3883281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addition to copays, coinsurance,</a:t>
            </a:r>
            <a:r>
              <a:rPr lang="en-US" baseline="0" dirty="0"/>
              <a:t> and deductibles for medical, dental and vision services, you can also use your HFSA for chiropractor visits, to pay for eyeglasses and contact lenses, LASIK surgery, bandages, first aid kits, hearing aids, medical equipment, lab fees, diagnostic services and hospital services and fees. </a:t>
            </a:r>
          </a:p>
          <a:p>
            <a:endParaRPr lang="en-US" baseline="0" dirty="0"/>
          </a:p>
          <a:p>
            <a:r>
              <a:rPr lang="en-US" baseline="0" dirty="0"/>
              <a:t>For more information about the HFSA, </a:t>
            </a:r>
            <a:r>
              <a:rPr lang="en-US" baseline="0" dirty="0" err="1"/>
              <a:t>vist</a:t>
            </a:r>
            <a:r>
              <a:rPr lang="en-US" baseline="0" dirty="0"/>
              <a:t> </a:t>
            </a:r>
            <a:r>
              <a:rPr lang="en-US" baseline="0" dirty="0" err="1"/>
              <a:t>cityofhoustonbenefits.org</a:t>
            </a:r>
            <a:r>
              <a:rPr lang="en-US" baseline="0" dirty="0"/>
              <a:t>.</a:t>
            </a:r>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28</a:t>
            </a:fld>
            <a:endParaRPr lang="en-US"/>
          </a:p>
        </p:txBody>
      </p:sp>
    </p:spTree>
    <p:extLst>
      <p:ext uri="{BB962C8B-B14F-4D97-AF65-F5344CB8AC3E}">
        <p14:creationId xmlns:p14="http://schemas.microsoft.com/office/powerpoint/2010/main" val="2386719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dependent care expenses must be work-related. </a:t>
            </a:r>
            <a:r>
              <a:rPr lang="en-US" sz="1200" kern="1200" dirty="0">
                <a:solidFill>
                  <a:schemeClr val="tx1"/>
                </a:solidFill>
                <a:effectLst/>
                <a:latin typeface="+mn-lt"/>
                <a:ea typeface="+mn-ea"/>
                <a:cs typeface="+mn-cs"/>
              </a:rPr>
              <a:t>The care must be necessary for you or your spouse to work, to look for work, or to attend school full-time</a:t>
            </a:r>
          </a:p>
          <a:p>
            <a:r>
              <a:rPr lang="en-US" sz="1200" b="1" kern="1200" dirty="0">
                <a:solidFill>
                  <a:schemeClr val="tx1"/>
                </a:solidFill>
                <a:effectLst/>
                <a:latin typeface="+mn-lt"/>
                <a:ea typeface="+mn-ea"/>
                <a:cs typeface="+mn-cs"/>
              </a:rPr>
              <a:t>The dependent care expenses provided during a calendar year cannot exceed $5,000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t>You’ll select an annual amount to contribute. As a new hire, this amount will be divided among the remaining pay periods in the plan year. The closer you are to the plan year end on Dec 30, the less pay periods there are to divide the total amount by. Your bi-weekly amount will be calculated in ESS. Be sure to review this amount before submitting your election.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Dependent care expenses must be for the care of one or more qualifying persons.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“Qualifying Person” is defined as </a:t>
            </a:r>
            <a:r>
              <a:rPr lang="en-US" sz="1200" b="1" u="sng" kern="1200" dirty="0">
                <a:solidFill>
                  <a:schemeClr val="tx1"/>
                </a:solidFill>
                <a:effectLst/>
                <a:latin typeface="+mn-lt"/>
                <a:ea typeface="+mn-ea"/>
                <a:cs typeface="+mn-cs"/>
              </a:rPr>
              <a:t>one </a:t>
            </a:r>
            <a:r>
              <a:rPr lang="en-US" sz="1200" b="1" kern="1200" dirty="0">
                <a:solidFill>
                  <a:schemeClr val="tx1"/>
                </a:solidFill>
                <a:effectLst/>
                <a:latin typeface="+mn-lt"/>
                <a:ea typeface="+mn-ea"/>
                <a:cs typeface="+mn-cs"/>
              </a:rPr>
              <a:t>of the following: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dependent child who was under age 14 (per the 2021 Appropriations Act) when care was provided and for whom a tax exemption can be claimed. </a:t>
            </a:r>
          </a:p>
          <a:p>
            <a:r>
              <a:rPr lang="en-US" sz="1200" kern="1200" dirty="0">
                <a:solidFill>
                  <a:schemeClr val="tx1"/>
                </a:solidFill>
                <a:effectLst/>
                <a:latin typeface="+mn-lt"/>
                <a:ea typeface="+mn-ea"/>
                <a:cs typeface="+mn-cs"/>
              </a:rPr>
              <a:t>A spouse who was physically or mentally unable to care for him/herself and lived with you for more than half the year. </a:t>
            </a:r>
          </a:p>
          <a:p>
            <a:r>
              <a:rPr lang="en-US" sz="1200" kern="1200" dirty="0">
                <a:solidFill>
                  <a:schemeClr val="tx1"/>
                </a:solidFill>
                <a:effectLst/>
                <a:latin typeface="+mn-lt"/>
                <a:ea typeface="+mn-ea"/>
                <a:cs typeface="+mn-cs"/>
              </a:rPr>
              <a:t>A dependent who was physically or mentally unable to care for him/herself and for whom an exemption can be claimed, and lived with you for more than half the year. </a:t>
            </a:r>
          </a:p>
          <a:p>
            <a:pPr marL="0" indent="0">
              <a:buNone/>
            </a:pPr>
            <a:endParaRPr lang="en-US" altLang="en-US" sz="1200" baseline="0" dirty="0"/>
          </a:p>
          <a:p>
            <a:pPr marL="0" indent="0">
              <a:buNone/>
            </a:pPr>
            <a:endParaRPr lang="en-US" altLang="en-US" sz="1200" baseline="0" dirty="0"/>
          </a:p>
          <a:p>
            <a:pPr marL="0" indent="0">
              <a:buNone/>
            </a:pPr>
            <a:endParaRPr lang="en-US" altLang="en-US" sz="1200" dirty="0"/>
          </a:p>
        </p:txBody>
      </p:sp>
      <p:sp>
        <p:nvSpPr>
          <p:cNvPr id="4" name="Slide Number Placeholder 3"/>
          <p:cNvSpPr>
            <a:spLocks noGrp="1"/>
          </p:cNvSpPr>
          <p:nvPr>
            <p:ph type="sldNum" sz="quarter" idx="10"/>
          </p:nvPr>
        </p:nvSpPr>
        <p:spPr/>
        <p:txBody>
          <a:bodyPr/>
          <a:lstStyle/>
          <a:p>
            <a:fld id="{13701D94-87A7-4FEF-A4AF-C68C209FF28C}" type="slidenum">
              <a:rPr lang="en-US" smtClean="0"/>
              <a:t>29</a:t>
            </a:fld>
            <a:endParaRPr lang="en-US"/>
          </a:p>
        </p:txBody>
      </p:sp>
    </p:spTree>
    <p:extLst>
      <p:ext uri="{BB962C8B-B14F-4D97-AF65-F5344CB8AC3E}">
        <p14:creationId xmlns:p14="http://schemas.microsoft.com/office/powerpoint/2010/main" val="1746608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of eligible expenses for Dependent Care Reimbursement are: </a:t>
            </a:r>
          </a:p>
          <a:p>
            <a:pPr marL="171450" indent="-171450">
              <a:buFont typeface="Arial" panose="020B0604020202020204" pitchFamily="34" charset="0"/>
              <a:buChar char="•"/>
            </a:pPr>
            <a:r>
              <a:rPr lang="en-US" dirty="0"/>
              <a:t>Fees for licensed day care or adult care facilities </a:t>
            </a:r>
          </a:p>
          <a:p>
            <a:pPr marL="171450" indent="-171450">
              <a:buFont typeface="Arial" panose="020B0604020202020204" pitchFamily="34" charset="0"/>
              <a:buChar char="•"/>
            </a:pPr>
            <a:r>
              <a:rPr lang="en-US" dirty="0"/>
              <a:t>Before and after school care programs for dependents under age 14 </a:t>
            </a:r>
          </a:p>
          <a:p>
            <a:pPr marL="171450" indent="-171450">
              <a:buFont typeface="Arial" panose="020B0604020202020204" pitchFamily="34" charset="0"/>
              <a:buChar char="•"/>
            </a:pPr>
            <a:r>
              <a:rPr lang="en-US" dirty="0"/>
              <a:t>Amounts paid for services (including babysitters or nursery school) provided in or outside of your home </a:t>
            </a:r>
          </a:p>
          <a:p>
            <a:pPr marL="171450" indent="-171450">
              <a:buFont typeface="Arial" panose="020B0604020202020204" pitchFamily="34" charset="0"/>
              <a:buChar char="•"/>
            </a:pPr>
            <a:r>
              <a:rPr lang="en-US" dirty="0"/>
              <a:t>Nanny expenses attributed to dependent care </a:t>
            </a:r>
          </a:p>
          <a:p>
            <a:pPr marL="171450" indent="-171450">
              <a:buFont typeface="Arial" panose="020B0604020202020204" pitchFamily="34" charset="0"/>
              <a:buChar char="•"/>
            </a:pPr>
            <a:r>
              <a:rPr lang="en-US" dirty="0"/>
              <a:t>Nursery school (preschool) fees </a:t>
            </a:r>
          </a:p>
          <a:p>
            <a:pPr marL="171450" indent="-171450">
              <a:buFont typeface="Arial" panose="020B0604020202020204" pitchFamily="34" charset="0"/>
              <a:buChar char="•"/>
            </a:pPr>
            <a:r>
              <a:rPr lang="en-US" dirty="0"/>
              <a:t>Summer Day Camp – primary purpose must be custodial care and not educational in nature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30</a:t>
            </a:fld>
            <a:endParaRPr lang="en-US"/>
          </a:p>
        </p:txBody>
      </p:sp>
    </p:spTree>
    <p:extLst>
      <p:ext uri="{BB962C8B-B14F-4D97-AF65-F5344CB8AC3E}">
        <p14:creationId xmlns:p14="http://schemas.microsoft.com/office/powerpoint/2010/main" val="124878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During</a:t>
            </a:r>
            <a:r>
              <a:rPr lang="en-US" baseline="0" dirty="0"/>
              <a:t> t</a:t>
            </a:r>
            <a:r>
              <a:rPr lang="en-US" dirty="0"/>
              <a:t>oday’s benefits presentation</a:t>
            </a:r>
            <a:r>
              <a:rPr lang="en-US" baseline="0" dirty="0"/>
              <a:t> I will hit the high points of your City of Houston Benefits. For more extensive information visit </a:t>
            </a:r>
            <a:r>
              <a:rPr lang="en-US" baseline="0" dirty="0" err="1"/>
              <a:t>cityofhoustonbenefits.org</a:t>
            </a:r>
            <a:r>
              <a:rPr lang="en-US" baseline="0" dirty="0"/>
              <a:t> for Benefits Guides, detailed plan information, presentations and benefits education videos, wellness information, forms and more.</a:t>
            </a:r>
          </a:p>
          <a:p>
            <a:endParaRPr lang="en-US" baseline="0" dirty="0"/>
          </a:p>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3</a:t>
            </a:fld>
            <a:endParaRPr lang="en-US"/>
          </a:p>
        </p:txBody>
      </p:sp>
    </p:spTree>
    <p:extLst>
      <p:ext uri="{BB962C8B-B14F-4D97-AF65-F5344CB8AC3E}">
        <p14:creationId xmlns:p14="http://schemas.microsoft.com/office/powerpoint/2010/main" val="4236189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The City of Houston provides a basic life insurance</a:t>
            </a:r>
            <a:r>
              <a:rPr lang="en-US" baseline="0" dirty="0"/>
              <a:t> policy for each eligible employee that is equal to your base annual salary, at no cost to the employee. You do not need to do anything to qualify for the basic life insurance policy – it is automatically provided by the City.</a:t>
            </a:r>
          </a:p>
          <a:p>
            <a:pPr defTabSz="931774">
              <a:defRPr/>
            </a:pPr>
            <a:endParaRPr lang="en-US" baseline="0" dirty="0"/>
          </a:p>
          <a:p>
            <a:pPr defTabSz="931774">
              <a:defRPr/>
            </a:pPr>
            <a:r>
              <a:rPr lang="en-US" baseline="0" dirty="0"/>
              <a:t>Please be sure to add your Beneficiaries in ESS. Your spouse is eligible for a $2,000 basic life insurance benefit, and dependent children for $1,000 after you enroll them in coverage using ESS. </a:t>
            </a: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32</a:t>
            </a:fld>
            <a:endParaRPr lang="en-US"/>
          </a:p>
        </p:txBody>
      </p:sp>
    </p:spTree>
    <p:extLst>
      <p:ext uri="{BB962C8B-B14F-4D97-AF65-F5344CB8AC3E}">
        <p14:creationId xmlns:p14="http://schemas.microsoft.com/office/powerpoint/2010/main" val="2198574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561590" marR="123825" lvl="0" indent="0" algn="l" defTabSz="914400" rtl="0" eaLnBrk="1" fontAlgn="auto" latinLnBrk="0" hangingPunct="1">
              <a:lnSpc>
                <a:spcPct val="100000"/>
              </a:lnSpc>
              <a:spcBef>
                <a:spcPts val="135"/>
              </a:spcBef>
              <a:spcAft>
                <a:spcPts val="0"/>
              </a:spcAft>
              <a:buClrTx/>
              <a:buSzTx/>
              <a:buFontTx/>
              <a:buNone/>
              <a:tabLst/>
              <a:defRPr/>
            </a:pPr>
            <a:r>
              <a:rPr lang="en-US" sz="1200" dirty="0"/>
              <a:t>You</a:t>
            </a:r>
            <a:r>
              <a:rPr lang="en-US" sz="1200" baseline="0" dirty="0"/>
              <a:t> have the option to purchase voluntary life insurance for yourself, up to four times your annual base salary. If you are a new employee, you must enroll within 30 days of your hire date, and are guaranteed issued up to three times your annual base salary. Guaranteed issue means that you do not have to answer any medical questions or submit an Evidence of Insurability form to get the coverage. If you are electing four times your base salary you will need to submit an Evidence of Insurability form to Dearborn for approval.</a:t>
            </a:r>
          </a:p>
          <a:p>
            <a:pPr marL="2561590" marR="123825" lvl="0" indent="0" algn="l" defTabSz="914400" rtl="0" eaLnBrk="1" fontAlgn="auto" latinLnBrk="0" hangingPunct="1">
              <a:lnSpc>
                <a:spcPct val="100000"/>
              </a:lnSpc>
              <a:spcBef>
                <a:spcPts val="135"/>
              </a:spcBef>
              <a:spcAft>
                <a:spcPts val="0"/>
              </a:spcAft>
              <a:buClrTx/>
              <a:buSzTx/>
              <a:buFontTx/>
              <a:buNone/>
              <a:tabLst/>
              <a:defRPr/>
            </a:pPr>
            <a:endParaRPr lang="en-US" sz="1200" baseline="0" dirty="0"/>
          </a:p>
          <a:p>
            <a:pPr marL="2561590" marR="123825" lvl="0" indent="0" algn="l" defTabSz="914400" rtl="0" eaLnBrk="1" fontAlgn="auto" latinLnBrk="0" hangingPunct="1">
              <a:lnSpc>
                <a:spcPct val="100000"/>
              </a:lnSpc>
              <a:spcBef>
                <a:spcPts val="135"/>
              </a:spcBef>
              <a:spcAft>
                <a:spcPts val="0"/>
              </a:spcAft>
              <a:buClrTx/>
              <a:buSzTx/>
              <a:buFontTx/>
              <a:buNone/>
              <a:tabLst/>
              <a:defRPr/>
            </a:pPr>
            <a:r>
              <a:rPr lang="en-US" sz="1200" baseline="0" dirty="0"/>
              <a:t>You may also purchase additional life insurance on your dependents. Your spouse can carry up to half your annual salary, up to $50,000. Additionally you can cover your children for $10,000. </a:t>
            </a:r>
          </a:p>
          <a:p>
            <a:pPr marL="2561590" marR="123825" lvl="0" indent="0" algn="l" defTabSz="914400" rtl="0" eaLnBrk="1" fontAlgn="auto" latinLnBrk="0" hangingPunct="1">
              <a:lnSpc>
                <a:spcPct val="100000"/>
              </a:lnSpc>
              <a:spcBef>
                <a:spcPts val="135"/>
              </a:spcBef>
              <a:spcAft>
                <a:spcPts val="0"/>
              </a:spcAft>
              <a:buClrTx/>
              <a:buSzTx/>
              <a:buFontTx/>
              <a:buNone/>
              <a:tabLst/>
              <a:defRPr/>
            </a:pPr>
            <a:endParaRPr lang="en-US" sz="1200" baseline="0" dirty="0"/>
          </a:p>
          <a:p>
            <a:pPr marL="2561590" marR="123825" lvl="0" indent="0" algn="l" defTabSz="914400" rtl="0" eaLnBrk="1" fontAlgn="auto" latinLnBrk="0" hangingPunct="1">
              <a:lnSpc>
                <a:spcPct val="100000"/>
              </a:lnSpc>
              <a:spcBef>
                <a:spcPts val="135"/>
              </a:spcBef>
              <a:spcAft>
                <a:spcPts val="0"/>
              </a:spcAft>
              <a:buClrTx/>
              <a:buSzTx/>
              <a:buFontTx/>
              <a:buNone/>
              <a:tabLst/>
              <a:defRPr/>
            </a:pPr>
            <a:r>
              <a:rPr lang="en-US" sz="1200" baseline="0" dirty="0"/>
              <a:t>Premiums are calculated based on age, salary, and coverage amount chosen, so you can review the rates when you log into ESS to select your benefits. </a:t>
            </a:r>
          </a:p>
          <a:p>
            <a:pPr marL="2561590" marR="123825" lvl="0" indent="0" algn="l" defTabSz="914400" rtl="0" eaLnBrk="1" fontAlgn="auto" latinLnBrk="0" hangingPunct="1">
              <a:lnSpc>
                <a:spcPct val="100000"/>
              </a:lnSpc>
              <a:spcBef>
                <a:spcPts val="135"/>
              </a:spcBef>
              <a:spcAft>
                <a:spcPts val="0"/>
              </a:spcAft>
              <a:buClrTx/>
              <a:buSzTx/>
              <a:buFontTx/>
              <a:buNone/>
              <a:tabLst/>
              <a:defRPr/>
            </a:pPr>
            <a:endParaRPr lang="en-US" sz="1200" baseline="0" dirty="0"/>
          </a:p>
          <a:p>
            <a:pPr marL="2561590" marR="123825" lvl="0" indent="0" algn="l" defTabSz="914400" rtl="0" eaLnBrk="1" fontAlgn="auto" latinLnBrk="0" hangingPunct="1">
              <a:lnSpc>
                <a:spcPct val="100000"/>
              </a:lnSpc>
              <a:spcBef>
                <a:spcPts val="135"/>
              </a:spcBef>
              <a:spcAft>
                <a:spcPts val="0"/>
              </a:spcAft>
              <a:buClrTx/>
              <a:buSzTx/>
              <a:buFontTx/>
              <a:buNone/>
              <a:tabLst/>
              <a:defRPr/>
            </a:pPr>
            <a:r>
              <a:rPr lang="en-US" sz="1200" baseline="0" dirty="0"/>
              <a:t>The voluntary life insurance is a post-tax benefit, which means you can elect, increase, decrease or cancel your coverage at any time. However, if you are electing or increasing your life insurance coverage after your first 30 days of hire, you will need to submit Evidence of Insurability to Dearborn for approval. </a:t>
            </a:r>
            <a:endParaRPr lang="en-US" sz="1200" dirty="0"/>
          </a:p>
          <a:p>
            <a:pPr marL="2561590" marR="123825" lvl="0" indent="0" algn="l" defTabSz="914400" rtl="0" eaLnBrk="1" fontAlgn="auto" latinLnBrk="0" hangingPunct="1">
              <a:lnSpc>
                <a:spcPct val="100000"/>
              </a:lnSpc>
              <a:spcBef>
                <a:spcPts val="135"/>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3701D94-87A7-4FEF-A4AF-C68C209FF28C}" type="slidenum">
              <a:rPr lang="en-US" smtClean="0"/>
              <a:t>33</a:t>
            </a:fld>
            <a:endParaRPr lang="en-US"/>
          </a:p>
        </p:txBody>
      </p:sp>
    </p:spTree>
    <p:extLst>
      <p:ext uri="{BB962C8B-B14F-4D97-AF65-F5344CB8AC3E}">
        <p14:creationId xmlns:p14="http://schemas.microsoft.com/office/powerpoint/2010/main" val="3527247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Life insurance is not always so simple. Life insurance benefits cannot be paid to anyone under the age of 18 without legal financial guardianship documents on file with the courts. If you are interested in naming someone under the age of 18 as your beneficiary, you must have proper legal documents drafted that allows them access to the money. Otherwise the funds will go into a trust until they reach age 18. </a:t>
            </a:r>
          </a:p>
          <a:p>
            <a:endParaRPr lang="en-US" baseline="0" dirty="0"/>
          </a:p>
          <a:p>
            <a:r>
              <a:rPr lang="en-US" baseline="0" dirty="0"/>
              <a:t>If you experience any major life event changes, such as marriage, divorce, birth of a child, or death of a loved one, we strongly encourage you to update your beneficiaries with the Benefits Division. You can update your beneficiaries at any time.</a:t>
            </a:r>
          </a:p>
          <a:p>
            <a:endParaRPr lang="en-US" baseline="0" dirty="0"/>
          </a:p>
          <a:p>
            <a:r>
              <a:rPr lang="en-US" baseline="0" dirty="0"/>
              <a:t>When you list your beneficiaries, remember that primary beneficiaries are those that will absolutely receive the amount listed. Contingent beneficiaries will only receive life insurance funds if the primary beneficiary has also passed away. If you have elected life insurance for your dependents, you are the only beneficiary on those plans.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34</a:t>
            </a:fld>
            <a:endParaRPr lang="en-US"/>
          </a:p>
        </p:txBody>
      </p:sp>
    </p:spTree>
    <p:extLst>
      <p:ext uri="{BB962C8B-B14F-4D97-AF65-F5344CB8AC3E}">
        <p14:creationId xmlns:p14="http://schemas.microsoft.com/office/powerpoint/2010/main" val="1219941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35</a:t>
            </a:fld>
            <a:endParaRPr lang="en-US"/>
          </a:p>
        </p:txBody>
      </p:sp>
    </p:spTree>
    <p:extLst>
      <p:ext uri="{BB962C8B-B14F-4D97-AF65-F5344CB8AC3E}">
        <p14:creationId xmlns:p14="http://schemas.microsoft.com/office/powerpoint/2010/main" val="2242747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City of Houston’s Supplemental Insurance offerings are provided by Continental American Insurance Company and include Group Hospital Indemnity, Group Critical Illness with Cancer and Group Accident Insurance. They will help protect you and your family against unexpected costs due to medical conditions and hospitalization. Individual and family supplemental coverage may be a good fit for some employees who want extra financial protection.</a:t>
            </a:r>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36</a:t>
            </a:fld>
            <a:endParaRPr lang="en-US"/>
          </a:p>
        </p:txBody>
      </p:sp>
    </p:spTree>
    <p:extLst>
      <p:ext uri="{BB962C8B-B14F-4D97-AF65-F5344CB8AC3E}">
        <p14:creationId xmlns:p14="http://schemas.microsoft.com/office/powerpoint/2010/main" val="2559695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hospital indemnity plan helps cover the costs associated with hospital</a:t>
            </a:r>
            <a:r>
              <a:rPr lang="en-US" baseline="0" dirty="0"/>
              <a:t> visits, and surgical procedures. This plan reimburses you after you file a claim, which can help lower the out of pocket expenses associated with unexpected medical conditions and hospitalizations. </a:t>
            </a:r>
          </a:p>
          <a:p>
            <a:endParaRPr lang="en-US" baseline="0" dirty="0"/>
          </a:p>
          <a:p>
            <a:r>
              <a:rPr lang="en-US" baseline="0" dirty="0"/>
              <a:t>The plan includes a $100 per day benefit for ICU stays up to 30 days, a one-time hospital admission benefit of $500, $150 a day benefit for hospital room confinement up to 30 days, a $125 benefit for outpatient surgery, and a $50 benefit for health screenings. This is not an all inclusive list and some exclusions or limitations can apply. For more information can be found on the Benefits Division website, www.cityofhoustonbenefits.org.</a:t>
            </a:r>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37</a:t>
            </a:fld>
            <a:endParaRPr lang="en-US"/>
          </a:p>
        </p:txBody>
      </p:sp>
    </p:spTree>
    <p:extLst>
      <p:ext uri="{BB962C8B-B14F-4D97-AF65-F5344CB8AC3E}">
        <p14:creationId xmlns:p14="http://schemas.microsoft.com/office/powerpoint/2010/main" val="3151506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group critical</a:t>
            </a:r>
            <a:r>
              <a:rPr lang="en-US" baseline="0" dirty="0"/>
              <a:t> illness plan pays a lump sum benefit if you are diagnosed with an approved major occurrence including cancer diagnoses.</a:t>
            </a:r>
          </a:p>
          <a:p>
            <a:endParaRPr lang="en-US" baseline="0" dirty="0"/>
          </a:p>
          <a:p>
            <a:r>
              <a:rPr lang="en-US" baseline="0" dirty="0"/>
              <a:t>You can receive up to a $20,000 lump sum payment paid directly to you upon diagnosis of cancer, heart attack, stroke, coma, major organ transplant, kidney failure, burns and more. </a:t>
            </a:r>
            <a:endParaRPr lang="en-US" dirty="0"/>
          </a:p>
          <a:p>
            <a:endParaRPr lang="en-US" dirty="0"/>
          </a:p>
          <a:p>
            <a:r>
              <a:rPr lang="en-US" dirty="0"/>
              <a:t>Additionally, you can receive lump sum for reoccurrence</a:t>
            </a:r>
            <a:r>
              <a:rPr lang="en-US" baseline="0" dirty="0"/>
              <a:t> benefits, so long as they are six or twelve months from the original occurrence. </a:t>
            </a:r>
            <a:endParaRPr lang="en-US" dirty="0"/>
          </a:p>
          <a:p>
            <a:endParaRPr lang="en-US" dirty="0"/>
          </a:p>
          <a:p>
            <a:r>
              <a:rPr lang="en-US" dirty="0"/>
              <a:t>This is not</a:t>
            </a:r>
            <a:r>
              <a:rPr lang="en-US" baseline="0" dirty="0"/>
              <a:t> an exhaustive list of all covered occurrences and some exclusions or limitations can apply. Please refer to the plan documents on the Benefits Division website for more details. </a:t>
            </a:r>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38</a:t>
            </a:fld>
            <a:endParaRPr lang="en-US"/>
          </a:p>
        </p:txBody>
      </p:sp>
    </p:spTree>
    <p:extLst>
      <p:ext uri="{BB962C8B-B14F-4D97-AF65-F5344CB8AC3E}">
        <p14:creationId xmlns:p14="http://schemas.microsoft.com/office/powerpoint/2010/main" val="582393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Helps cover the cost of expenses due to an accident such as: ambulance rides, emergency room visits, surgery and anesthesia, prescriptions, major diagnostic testing and burns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Benefits are paid directly to you, unless otherwise assigned.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Coverage is guaranteed-issue (which means you may qualify for coverage without having to answer health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Benefits are paid regardless of any other medical insurance.</a:t>
            </a:r>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39</a:t>
            </a:fld>
            <a:endParaRPr lang="en-US"/>
          </a:p>
        </p:txBody>
      </p:sp>
    </p:spTree>
    <p:extLst>
      <p:ext uri="{BB962C8B-B14F-4D97-AF65-F5344CB8AC3E}">
        <p14:creationId xmlns:p14="http://schemas.microsoft.com/office/powerpoint/2010/main" val="491271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The supplemental plans are not eligible for enrollment through ESS. To</a:t>
            </a:r>
            <a:r>
              <a:rPr lang="en-US" baseline="0" dirty="0"/>
              <a:t> enroll, y</a:t>
            </a:r>
            <a:r>
              <a:rPr lang="en-US" dirty="0"/>
              <a:t>ou must either call Continental American Insurance Company at the numbers listed above, or visit their website at www.wecareworks.com/wecare</a:t>
            </a:r>
            <a:r>
              <a:rPr lang="en-US" baseline="0" dirty="0"/>
              <a:t> and use the login information provided. </a:t>
            </a:r>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40</a:t>
            </a:fld>
            <a:endParaRPr lang="en-US"/>
          </a:p>
        </p:txBody>
      </p:sp>
    </p:spTree>
    <p:extLst>
      <p:ext uri="{BB962C8B-B14F-4D97-AF65-F5344CB8AC3E}">
        <p14:creationId xmlns:p14="http://schemas.microsoft.com/office/powerpoint/2010/main" val="3321063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41</a:t>
            </a:fld>
            <a:endParaRPr lang="en-US"/>
          </a:p>
        </p:txBody>
      </p:sp>
    </p:spTree>
    <p:extLst>
      <p:ext uri="{BB962C8B-B14F-4D97-AF65-F5344CB8AC3E}">
        <p14:creationId xmlns:p14="http://schemas.microsoft.com/office/powerpoint/2010/main" val="332615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employees, you will enroll using the Employee Self Service portal at portal.houstontx.gov. If you need to reset your ESS password, contact HITS at 832-393-4487</a:t>
            </a:r>
          </a:p>
          <a:p>
            <a:endParaRPr lang="en-US"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4</a:t>
            </a:fld>
            <a:endParaRPr lang="en-US"/>
          </a:p>
        </p:txBody>
      </p:sp>
    </p:spTree>
    <p:extLst>
      <p:ext uri="{BB962C8B-B14F-4D97-AF65-F5344CB8AC3E}">
        <p14:creationId xmlns:p14="http://schemas.microsoft.com/office/powerpoint/2010/main" val="611982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Employees, covered spouses, and retirees enrolled  in a Cigna medical plan are eligible to participate in the wellness program and earn a medical rate discount for their 2022-2023 medical benefits.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Annual Exam</a:t>
            </a:r>
          </a:p>
          <a:p>
            <a:r>
              <a:rPr lang="en-US" sz="1200" kern="1200" dirty="0">
                <a:solidFill>
                  <a:schemeClr val="tx1"/>
                </a:solidFill>
                <a:effectLst/>
                <a:latin typeface="+mn-lt"/>
                <a:ea typeface="+mn-ea"/>
                <a:cs typeface="+mn-cs"/>
              </a:rPr>
              <a:t>Visit your physician for your annual physical exam by January 31, 2022, to earn 10%.</a:t>
            </a:r>
          </a:p>
          <a:p>
            <a:r>
              <a:rPr lang="en-US" sz="1200" kern="1200" dirty="0">
                <a:solidFill>
                  <a:schemeClr val="tx1"/>
                </a:solidFill>
                <a:effectLst/>
                <a:latin typeface="+mn-lt"/>
                <a:ea typeface="+mn-ea"/>
                <a:cs typeface="+mn-cs"/>
              </a:rPr>
              <a:t>Obtain your biometric measurements from your annual preventive exam. Your biometric measurements must be labs obtained from February 1, 2021, or later.</a:t>
            </a:r>
          </a:p>
          <a:p>
            <a:r>
              <a:rPr lang="en-US" sz="1200" kern="1200" dirty="0">
                <a:solidFill>
                  <a:schemeClr val="tx1"/>
                </a:solidFill>
                <a:effectLst/>
                <a:latin typeface="+mn-lt"/>
                <a:ea typeface="+mn-ea"/>
                <a:cs typeface="+mn-cs"/>
              </a:rPr>
              <a:t>You need up-to-date measurements for your blood pressure, total and HDL cholesterol, height, weight, and waist circumference.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Health Assessment</a:t>
            </a:r>
          </a:p>
          <a:p>
            <a:r>
              <a:rPr lang="en-US" sz="1200" kern="1200" dirty="0">
                <a:solidFill>
                  <a:schemeClr val="tx1"/>
                </a:solidFill>
                <a:effectLst/>
                <a:latin typeface="+mn-lt"/>
                <a:ea typeface="+mn-ea"/>
                <a:cs typeface="+mn-cs"/>
              </a:rPr>
              <a:t>Use your up-to-date measurements to complete the online Health Assessment on </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myCigna.com</a:t>
            </a:r>
            <a:r>
              <a:rPr lang="en-US" sz="1200" kern="1200" dirty="0">
                <a:solidFill>
                  <a:schemeClr val="tx1"/>
                </a:solidFill>
                <a:effectLst/>
                <a:latin typeface="+mn-lt"/>
                <a:ea typeface="+mn-ea"/>
                <a:cs typeface="+mn-cs"/>
              </a:rPr>
              <a:t> between May 1, 2021–March 11, 2022, to earn 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Wellness Engagement</a:t>
            </a:r>
          </a:p>
          <a:p>
            <a:r>
              <a:rPr lang="en-US" sz="1200" kern="1200" dirty="0">
                <a:solidFill>
                  <a:schemeClr val="tx1"/>
                </a:solidFill>
                <a:effectLst/>
                <a:latin typeface="+mn-lt"/>
                <a:ea typeface="+mn-ea"/>
                <a:cs typeface="+mn-cs"/>
              </a:rPr>
              <a:t>Complete one of the five wellness engagement options between March 15, 2021–March 11, 2022, to earn 80%.</a:t>
            </a:r>
          </a:p>
          <a:p>
            <a:r>
              <a:rPr lang="en-US" sz="1200" kern="1200" dirty="0">
                <a:solidFill>
                  <a:schemeClr val="tx1"/>
                </a:solidFill>
                <a:effectLst/>
                <a:latin typeface="+mn-lt"/>
                <a:ea typeface="+mn-ea"/>
                <a:cs typeface="+mn-cs"/>
              </a:rPr>
              <a:t>Complete all Three Steps to Earn Your Discount</a:t>
            </a:r>
          </a:p>
          <a:p>
            <a:r>
              <a:rPr lang="en-US" sz="1200" kern="1200" dirty="0">
                <a:solidFill>
                  <a:schemeClr val="tx1"/>
                </a:solidFill>
                <a:effectLst/>
                <a:latin typeface="+mn-lt"/>
                <a:ea typeface="+mn-ea"/>
                <a:cs typeface="+mn-cs"/>
              </a:rPr>
              <a:t>Earn 100% credit by completing all three steps.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about the Wellness program, visit </a:t>
            </a:r>
            <a:r>
              <a:rPr lang="en-US" sz="1200" kern="1200" dirty="0" err="1">
                <a:solidFill>
                  <a:schemeClr val="tx1"/>
                </a:solidFill>
                <a:effectLst/>
                <a:latin typeface="+mn-lt"/>
                <a:ea typeface="+mn-ea"/>
                <a:cs typeface="+mn-cs"/>
              </a:rPr>
              <a:t>houstonwellnessconnection.org</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dirty="0"/>
              <a:t>If your benefits become effective on or after September 1, 2021, you are exempt from taking the online health assessment and will be eligible for the annual discounted rates automatically.</a:t>
            </a:r>
            <a:endParaRPr lang="en-US" sz="1200" dirty="0"/>
          </a:p>
        </p:txBody>
      </p:sp>
      <p:sp>
        <p:nvSpPr>
          <p:cNvPr id="4" name="Slide Number Placeholder 3"/>
          <p:cNvSpPr>
            <a:spLocks noGrp="1"/>
          </p:cNvSpPr>
          <p:nvPr>
            <p:ph type="sldNum" sz="quarter" idx="5"/>
          </p:nvPr>
        </p:nvSpPr>
        <p:spPr/>
        <p:txBody>
          <a:bodyPr/>
          <a:lstStyle/>
          <a:p>
            <a:fld id="{13701D94-87A7-4FEF-A4AF-C68C209FF28C}" type="slidenum">
              <a:rPr lang="en-US" smtClean="0"/>
              <a:t>42</a:t>
            </a:fld>
            <a:endParaRPr lang="en-US"/>
          </a:p>
        </p:txBody>
      </p:sp>
    </p:spTree>
    <p:extLst>
      <p:ext uri="{BB962C8B-B14F-4D97-AF65-F5344CB8AC3E}">
        <p14:creationId xmlns:p14="http://schemas.microsoft.com/office/powerpoint/2010/main" val="73554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43</a:t>
            </a:fld>
            <a:endParaRPr lang="en-US"/>
          </a:p>
        </p:txBody>
      </p:sp>
    </p:spTree>
    <p:extLst>
      <p:ext uri="{BB962C8B-B14F-4D97-AF65-F5344CB8AC3E}">
        <p14:creationId xmlns:p14="http://schemas.microsoft.com/office/powerpoint/2010/main" val="2150471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City of Houston’s EAP offers confidential counseling</a:t>
            </a:r>
            <a:r>
              <a:rPr lang="en-US" baseline="0" dirty="0"/>
              <a:t> that helps to address stress, relationship, and other personal issues you and your family may face. Our team is staffed by qualified clinicians who will listen to your concerns and can refer you to in-person counseling and other resources to help with anxiety, depression, marital conflicts, problems with family, job pressures, grief and loss, and substance abuse. Additionally, our internal EAP offers several educational seminars throughout the year including anger management courses, stress management, and more.</a:t>
            </a:r>
          </a:p>
          <a:p>
            <a:endParaRPr lang="en-US" baseline="0" dirty="0"/>
          </a:p>
          <a:p>
            <a:r>
              <a:rPr lang="en-US" baseline="0" dirty="0"/>
              <a:t>Through, Guidance Resources, EAP can assist with </a:t>
            </a:r>
            <a:r>
              <a:rPr lang="en-US" sz="1200" kern="1200" dirty="0">
                <a:solidFill>
                  <a:schemeClr val="tx1"/>
                </a:solidFill>
                <a:effectLst/>
                <a:latin typeface="+mn-lt"/>
                <a:ea typeface="+mn-ea"/>
                <a:cs typeface="+mn-cs"/>
              </a:rPr>
              <a:t>Financial Information and Resources, Work-Life Solutions, Legal Support and Resources and more. </a:t>
            </a: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44</a:t>
            </a:fld>
            <a:endParaRPr lang="en-US"/>
          </a:p>
        </p:txBody>
      </p:sp>
    </p:spTree>
    <p:extLst>
      <p:ext uri="{BB962C8B-B14F-4D97-AF65-F5344CB8AC3E}">
        <p14:creationId xmlns:p14="http://schemas.microsoft.com/office/powerpoint/2010/main" val="2415403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You can contact the City of Houston internal EAP at 832-393-6510 or</a:t>
            </a:r>
            <a:r>
              <a:rPr lang="en-US" baseline="0" dirty="0"/>
              <a:t> Guidance Resources at</a:t>
            </a:r>
            <a:r>
              <a:rPr lang="en-US" dirty="0"/>
              <a:t> 855-378-7485.</a:t>
            </a:r>
            <a:r>
              <a:rPr lang="en-US" baseline="0" dirty="0"/>
              <a:t> You can also </a:t>
            </a:r>
            <a:r>
              <a:rPr lang="en-US" dirty="0"/>
              <a:t>email the EAP or visit the Guidance</a:t>
            </a:r>
            <a:r>
              <a:rPr lang="en-US" baseline="0" dirty="0"/>
              <a:t> Resources website for more information. </a:t>
            </a:r>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45</a:t>
            </a:fld>
            <a:endParaRPr lang="en-US"/>
          </a:p>
        </p:txBody>
      </p:sp>
    </p:spTree>
    <p:extLst>
      <p:ext uri="{BB962C8B-B14F-4D97-AF65-F5344CB8AC3E}">
        <p14:creationId xmlns:p14="http://schemas.microsoft.com/office/powerpoint/2010/main" val="1459796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sz="1200" dirty="0"/>
              <a:t>The death termination pay form is separate from life insurance. This form allows</a:t>
            </a:r>
            <a:r>
              <a:rPr lang="en-US" sz="1200" baseline="0" dirty="0"/>
              <a:t> you to elect a beneficiary that will receive any pay, which you would have otherwise received, like wages, vacation accruals, sick time, and PTO, that is owed upon your death as an active employee. Make sure that you do not confuse the two forms – the death termination form is your pay, and life insurance is a separate benefit. </a:t>
            </a:r>
            <a:endParaRPr lang="en-US" sz="1200" dirty="0"/>
          </a:p>
          <a:p>
            <a:pPr defTabSz="931774">
              <a:defRPr/>
            </a:pPr>
            <a:endParaRPr lang="en-US" dirty="0"/>
          </a:p>
          <a:p>
            <a:pPr defTabSz="931774">
              <a:defRPr/>
            </a:pPr>
            <a:r>
              <a:rPr lang="en-US" dirty="0"/>
              <a:t>You must complete this</a:t>
            </a:r>
            <a:r>
              <a:rPr lang="en-US" baseline="0" dirty="0"/>
              <a:t> form. </a:t>
            </a:r>
            <a:r>
              <a:rPr lang="en-US" dirty="0"/>
              <a:t>Please note that it also must be notarized. You </a:t>
            </a:r>
            <a:r>
              <a:rPr lang="en-US" baseline="0" dirty="0"/>
              <a:t>can visit a notary public that is convenient to you. </a:t>
            </a:r>
            <a:r>
              <a:rPr lang="en-US" dirty="0"/>
              <a:t>The</a:t>
            </a:r>
            <a:r>
              <a:rPr lang="en-US" baseline="0" dirty="0"/>
              <a:t> Benefits Division has several notaries available at 611 Walker on the 4</a:t>
            </a:r>
            <a:r>
              <a:rPr lang="en-US" baseline="30000" dirty="0"/>
              <a:t>th</a:t>
            </a:r>
            <a:r>
              <a:rPr lang="en-US" baseline="0" dirty="0"/>
              <a:t> floor.</a:t>
            </a: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46</a:t>
            </a:fld>
            <a:endParaRPr lang="en-US"/>
          </a:p>
        </p:txBody>
      </p:sp>
    </p:spTree>
    <p:extLst>
      <p:ext uri="{BB962C8B-B14F-4D97-AF65-F5344CB8AC3E}">
        <p14:creationId xmlns:p14="http://schemas.microsoft.com/office/powerpoint/2010/main" val="3470798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1" defTabSz="931774">
              <a:defRPr/>
            </a:pPr>
            <a:r>
              <a:rPr lang="en-US" dirty="0"/>
              <a:t>If you ever need to reach the Benefits Division, we are conveniently located on the 4</a:t>
            </a:r>
            <a:r>
              <a:rPr lang="en-US" baseline="30000" dirty="0"/>
              <a:t>th</a:t>
            </a:r>
            <a:r>
              <a:rPr lang="en-US" dirty="0"/>
              <a:t> floor</a:t>
            </a:r>
            <a:r>
              <a:rPr lang="en-US" baseline="0" dirty="0"/>
              <a:t> of 611 Walker. You can also reach us by emailing benefits@houstontx.gov, calling 832-393-6000. You can also view more benefits information on our website, www.cityofhoustonbenefits.org. </a:t>
            </a:r>
            <a:endParaRPr lang="en-US" dirty="0"/>
          </a:p>
          <a:p>
            <a:pPr marL="0" lvl="1" defTabSz="931774">
              <a:defRPr/>
            </a:pP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47</a:t>
            </a:fld>
            <a:endParaRPr lang="en-US"/>
          </a:p>
        </p:txBody>
      </p:sp>
    </p:spTree>
    <p:extLst>
      <p:ext uri="{BB962C8B-B14F-4D97-AF65-F5344CB8AC3E}">
        <p14:creationId xmlns:p14="http://schemas.microsoft.com/office/powerpoint/2010/main" val="9502067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01D94-87A7-4FEF-A4AF-C68C209FF28C}" type="slidenum">
              <a:rPr lang="en-US" smtClean="0"/>
              <a:t>48</a:t>
            </a:fld>
            <a:endParaRPr lang="en-US"/>
          </a:p>
        </p:txBody>
      </p:sp>
    </p:spTree>
    <p:extLst>
      <p:ext uri="{BB962C8B-B14F-4D97-AF65-F5344CB8AC3E}">
        <p14:creationId xmlns:p14="http://schemas.microsoft.com/office/powerpoint/2010/main" val="172130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you are logged into ESS, choose My Benefits from the ESS tab at the top of the screen. Under Benefits Enrollment, choose Anytime Changes. This will open the enrollment form. Complete the form within 30 days of your hire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Benefits are effective either on the first or sixteenth day of the month following 30 days of hire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5</a:t>
            </a:fld>
            <a:endParaRPr lang="en-US"/>
          </a:p>
        </p:txBody>
      </p:sp>
    </p:spTree>
    <p:extLst>
      <p:ext uri="{BB962C8B-B14F-4D97-AF65-F5344CB8AC3E}">
        <p14:creationId xmlns:p14="http://schemas.microsoft.com/office/powerpoint/2010/main" val="101437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Your eligible</a:t>
            </a:r>
            <a:r>
              <a:rPr lang="en-US" sz="1200" b="0" i="0" u="none" strike="noStrike" kern="1200" baseline="0" dirty="0">
                <a:solidFill>
                  <a:schemeClr val="tx1"/>
                </a:solidFill>
                <a:effectLst/>
                <a:latin typeface="+mn-lt"/>
                <a:ea typeface="+mn-ea"/>
                <a:cs typeface="+mn-cs"/>
              </a:rPr>
              <a:t> dependents include: a l</a:t>
            </a:r>
            <a:r>
              <a:rPr lang="en-US" sz="1200" b="0" i="0" u="none" strike="noStrike" kern="1200" dirty="0">
                <a:solidFill>
                  <a:schemeClr val="tx1"/>
                </a:solidFill>
                <a:effectLst/>
                <a:latin typeface="+mn-lt"/>
                <a:ea typeface="+mn-ea"/>
                <a:cs typeface="+mn-cs"/>
              </a:rPr>
              <a:t>egal spouse;</a:t>
            </a:r>
            <a:r>
              <a:rPr lang="en-US" sz="1200" b="0" i="0" u="none" strike="noStrike" kern="1200" baseline="0" dirty="0">
                <a:solidFill>
                  <a:schemeClr val="tx1"/>
                </a:solidFill>
                <a:effectLst/>
                <a:latin typeface="+mn-lt"/>
                <a:ea typeface="+mn-ea"/>
                <a:cs typeface="+mn-cs"/>
              </a:rPr>
              <a:t> n</a:t>
            </a:r>
            <a:r>
              <a:rPr lang="en-US" sz="1200" b="0" i="0" u="none" strike="noStrike" kern="1200" dirty="0">
                <a:solidFill>
                  <a:schemeClr val="tx1"/>
                </a:solidFill>
                <a:effectLst/>
                <a:latin typeface="+mn-lt"/>
                <a:ea typeface="+mn-ea"/>
                <a:cs typeface="+mn-cs"/>
              </a:rPr>
              <a:t>atural, adopted or stepchildren up to age 26;</a:t>
            </a:r>
            <a:r>
              <a:rPr lang="en-US" sz="1200" b="0" i="0" u="none" strike="noStrike" kern="1200" baseline="0" dirty="0">
                <a:solidFill>
                  <a:schemeClr val="tx1"/>
                </a:solidFill>
                <a:effectLst/>
                <a:latin typeface="+mn-lt"/>
                <a:ea typeface="+mn-ea"/>
                <a:cs typeface="+mn-cs"/>
              </a:rPr>
              <a:t> c</a:t>
            </a:r>
            <a:r>
              <a:rPr lang="en-US" sz="1200" b="0" i="0" u="none" strike="noStrike" kern="1200" dirty="0">
                <a:solidFill>
                  <a:schemeClr val="tx1"/>
                </a:solidFill>
                <a:effectLst/>
                <a:latin typeface="+mn-lt"/>
                <a:ea typeface="+mn-ea"/>
                <a:cs typeface="+mn-cs"/>
              </a:rPr>
              <a:t>hildren up to age 26, over whom you have legal guardianship or legal foster care;</a:t>
            </a:r>
            <a:r>
              <a:rPr lang="en-US" sz="1200" b="0" i="0" u="none" strike="noStrike" kern="1200" baseline="0" dirty="0">
                <a:solidFill>
                  <a:schemeClr val="tx1"/>
                </a:solidFill>
                <a:effectLst/>
                <a:latin typeface="+mn-lt"/>
                <a:ea typeface="+mn-ea"/>
                <a:cs typeface="+mn-cs"/>
              </a:rPr>
              <a:t> g</a:t>
            </a:r>
            <a:r>
              <a:rPr lang="en-US" sz="1200" b="0" i="0" u="none" strike="noStrike" kern="1200" dirty="0">
                <a:solidFill>
                  <a:schemeClr val="tx1"/>
                </a:solidFill>
                <a:effectLst/>
                <a:latin typeface="+mn-lt"/>
                <a:ea typeface="+mn-ea"/>
                <a:cs typeface="+mn-cs"/>
              </a:rPr>
              <a:t>randchildren up to age 26, if they qualify as your dependents for federal income-tax purposes and live with you.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Ex-spouses are not considered eligible</a:t>
            </a:r>
            <a:r>
              <a:rPr lang="en-US" sz="1200" b="0" i="0" u="none" strike="noStrike" kern="1200" baseline="0" dirty="0">
                <a:solidFill>
                  <a:schemeClr val="tx1"/>
                </a:solidFill>
                <a:effectLst/>
                <a:latin typeface="+mn-lt"/>
                <a:ea typeface="+mn-ea"/>
                <a:cs typeface="+mn-cs"/>
              </a:rPr>
              <a:t> dependents, unless a court order has been issued that states they need to be covered on your health plans. </a:t>
            </a:r>
            <a:r>
              <a:rPr lang="en-US" sz="1200" b="0" i="0" u="none" strike="noStrike" kern="1200" dirty="0">
                <a:solidFill>
                  <a:schemeClr val="tx1"/>
                </a:solidFill>
                <a:effectLst/>
                <a:latin typeface="+mn-lt"/>
                <a:ea typeface="+mn-ea"/>
                <a:cs typeface="+mn-cs"/>
              </a:rPr>
              <a:t>Step-grandchildren are not considered</a:t>
            </a:r>
            <a:r>
              <a:rPr lang="en-US" sz="1200" b="0" i="0" u="none" strike="noStrike" kern="1200" baseline="0" dirty="0">
                <a:solidFill>
                  <a:schemeClr val="tx1"/>
                </a:solidFill>
                <a:effectLst/>
                <a:latin typeface="+mn-lt"/>
                <a:ea typeface="+mn-ea"/>
                <a:cs typeface="+mn-cs"/>
              </a:rPr>
              <a:t> eligible for benefits purposes under any circumstance.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Other eligible dependents include d</a:t>
            </a:r>
            <a:r>
              <a:rPr lang="en-US" sz="1200" b="0" i="0" u="none" strike="noStrike" kern="1200" dirty="0">
                <a:solidFill>
                  <a:schemeClr val="tx1"/>
                </a:solidFill>
                <a:effectLst/>
                <a:latin typeface="+mn-lt"/>
                <a:ea typeface="+mn-ea"/>
                <a:cs typeface="+mn-cs"/>
              </a:rPr>
              <a:t>isabled dependents over age 26. In order to qualify the dependent must depend on </a:t>
            </a:r>
            <a:r>
              <a:rPr lang="en-US" sz="1200" b="0" i="0" u="none" strike="noStrike" kern="1200" baseline="0" dirty="0">
                <a:solidFill>
                  <a:schemeClr val="tx1"/>
                </a:solidFill>
                <a:effectLst/>
                <a:latin typeface="+mn-lt"/>
                <a:ea typeface="+mn-ea"/>
                <a:cs typeface="+mn-cs"/>
              </a:rPr>
              <a:t>you</a:t>
            </a:r>
            <a:r>
              <a:rPr lang="en-US" sz="1200" b="0" i="0" u="none" strike="noStrike" kern="1200" dirty="0">
                <a:solidFill>
                  <a:schemeClr val="tx1"/>
                </a:solidFill>
                <a:effectLst/>
                <a:latin typeface="+mn-lt"/>
                <a:ea typeface="+mn-ea"/>
                <a:cs typeface="+mn-cs"/>
              </a:rPr>
              <a:t> for more than 50% of financial support, must</a:t>
            </a:r>
            <a:r>
              <a:rPr lang="en-US" sz="1200" b="0" i="0" u="none" strike="noStrike" kern="1200" baseline="0" dirty="0">
                <a:solidFill>
                  <a:schemeClr val="tx1"/>
                </a:solidFill>
                <a:effectLst/>
                <a:latin typeface="+mn-lt"/>
                <a:ea typeface="+mn-ea"/>
                <a:cs typeface="+mn-cs"/>
              </a:rPr>
              <a:t> be classified as </a:t>
            </a:r>
            <a:r>
              <a:rPr lang="en-US" sz="1200" b="0" i="0" u="none" strike="noStrike" kern="1200" dirty="0">
                <a:solidFill>
                  <a:schemeClr val="tx1"/>
                </a:solidFill>
                <a:effectLst/>
                <a:latin typeface="+mn-lt"/>
                <a:ea typeface="+mn-ea"/>
                <a:cs typeface="+mn-cs"/>
              </a:rPr>
              <a:t>disabled and covered on a medical plan before reaching age 26, and approved for coverage after age 26.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If you have a dependent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for whom a court order has been issued requiring you to provide healthcare coverage, you must provided the Benefits Division the court order within 31 days of the event. </a:t>
            </a:r>
          </a:p>
          <a:p>
            <a:pPr>
              <a:spcBef>
                <a:spcPts val="50"/>
              </a:spcBef>
            </a:pPr>
            <a:r>
              <a:rPr lang="en-US" sz="1550" dirty="0">
                <a:ea typeface="Calibri" panose="020F0502020204030204" pitchFamily="34" charset="0"/>
                <a:cs typeface="Times New Roman" panose="02020603050405020304" pitchFamily="18" charset="0"/>
              </a:rPr>
              <a:t> </a:t>
            </a:r>
            <a:endParaRPr lang="en-US" dirty="0"/>
          </a:p>
          <a:p>
            <a:r>
              <a:rPr lang="en-US" dirty="0"/>
              <a:t>In all situations, the plan’s eligibility rules and necessary documentation apply.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6</a:t>
            </a:fld>
            <a:endParaRPr lang="en-US"/>
          </a:p>
        </p:txBody>
      </p:sp>
    </p:spTree>
    <p:extLst>
      <p:ext uri="{BB962C8B-B14F-4D97-AF65-F5344CB8AC3E}">
        <p14:creationId xmlns:p14="http://schemas.microsoft.com/office/powerpoint/2010/main" val="390788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rtl="0"/>
            <a:r>
              <a:rPr lang="en-US" dirty="0"/>
              <a:t>The City of Houston requires that</a:t>
            </a:r>
            <a:r>
              <a:rPr lang="en-US" baseline="0" dirty="0"/>
              <a:t> employees submit appropriate documents for all eligible dependents to be covered on health plans. The City requires proof of identity such as a Social Security Number or TIN, and proof of eligibility, such as a birth certificate, marriage certificate or legal adoption paperwork. Please be advised that you will also need to provide all dependent’s Social Security numbers and dates of birth to enroll. The list of required documents is available on the Benefits Division website</a:t>
            </a:r>
          </a:p>
        </p:txBody>
      </p:sp>
      <p:sp>
        <p:nvSpPr>
          <p:cNvPr id="4" name="Slide Number Placeholder 3"/>
          <p:cNvSpPr>
            <a:spLocks noGrp="1"/>
          </p:cNvSpPr>
          <p:nvPr>
            <p:ph type="sldNum" sz="quarter" idx="10"/>
          </p:nvPr>
        </p:nvSpPr>
        <p:spPr/>
        <p:txBody>
          <a:bodyPr/>
          <a:lstStyle/>
          <a:p>
            <a:fld id="{13701D94-87A7-4FEF-A4AF-C68C209FF28C}" type="slidenum">
              <a:rPr lang="en-US" smtClean="0"/>
              <a:t>7</a:t>
            </a:fld>
            <a:endParaRPr lang="en-US"/>
          </a:p>
        </p:txBody>
      </p:sp>
    </p:spTree>
    <p:extLst>
      <p:ext uri="{BB962C8B-B14F-4D97-AF65-F5344CB8AC3E}">
        <p14:creationId xmlns:p14="http://schemas.microsoft.com/office/powerpoint/2010/main" val="317685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rtl="0"/>
            <a:r>
              <a:rPr lang="en-US" baseline="0" dirty="0"/>
              <a:t>If you are covering any dependents, you must submit your supporting documents withing 30 days from your hire date. If you miss this window, your next opportunity will be during Open Enrollment, which occurs in March each year, or if you have a Qualified Life Event.</a:t>
            </a:r>
          </a:p>
          <a:p>
            <a:pPr rtl="0"/>
            <a:endParaRPr lang="en-US" baseline="0" dirty="0"/>
          </a:p>
          <a:p>
            <a:pPr rtl="0"/>
            <a:r>
              <a:rPr lang="en-US" baseline="0" dirty="0"/>
              <a:t>You can submit supporting documents through the Secure Document Submission Portal at </a:t>
            </a:r>
            <a:r>
              <a:rPr lang="en-US" baseline="0" dirty="0" err="1"/>
              <a:t>bit.ly</a:t>
            </a:r>
            <a:r>
              <a:rPr lang="en-US" baseline="0" dirty="0"/>
              <a:t>/</a:t>
            </a:r>
            <a:r>
              <a:rPr lang="en-US" baseline="0" dirty="0" err="1"/>
              <a:t>COHBenefitsForm</a:t>
            </a:r>
            <a:endParaRPr lang="en-US" baseline="0" dirty="0"/>
          </a:p>
          <a:p>
            <a:pPr rtl="0"/>
            <a:endParaRPr lang="en-US" baseline="0" dirty="0"/>
          </a:p>
          <a:p>
            <a:pPr rtl="0"/>
            <a:endParaRPr lang="en-US" baseline="0" dirty="0"/>
          </a:p>
          <a:p>
            <a:pPr rtl="0"/>
            <a:r>
              <a:rPr lang="en-US" baseline="0" dirty="0"/>
              <a:t>Or you can bring them in-person to the 611 Walker 4</a:t>
            </a:r>
            <a:r>
              <a:rPr lang="en-US" baseline="30000" dirty="0"/>
              <a:t>th</a:t>
            </a:r>
            <a:r>
              <a:rPr lang="en-US" baseline="0" dirty="0"/>
              <a:t> floor lobby drop box</a:t>
            </a:r>
          </a:p>
          <a:p>
            <a:pPr rtl="0"/>
            <a:endParaRPr lang="en-US" baseline="0" dirty="0"/>
          </a:p>
          <a:p>
            <a:pPr rtl="0"/>
            <a:r>
              <a:rPr lang="en-US" baseline="0" dirty="0"/>
              <a:t>If both you and your spouse work for the City of Houston, you may be covered as an employee or as a dependent - but not both .  Dependents may be enrolled under only one parent or guardian if both parents work for the City of Houston.</a:t>
            </a: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8</a:t>
            </a:fld>
            <a:endParaRPr lang="en-US"/>
          </a:p>
        </p:txBody>
      </p:sp>
    </p:spTree>
    <p:extLst>
      <p:ext uri="{BB962C8B-B14F-4D97-AF65-F5344CB8AC3E}">
        <p14:creationId xmlns:p14="http://schemas.microsoft.com/office/powerpoint/2010/main" val="9299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Outside of Open Enrollment, the only other time you can make a change is if you experience a qualifying life event.</a:t>
            </a:r>
          </a:p>
          <a:p>
            <a:pPr defTabSz="931774">
              <a:defRPr/>
            </a:pPr>
            <a:endParaRPr lang="en-US" dirty="0"/>
          </a:p>
          <a:p>
            <a:pPr defTabSz="931774">
              <a:defRPr/>
            </a:pPr>
            <a:r>
              <a:rPr lang="en-US" dirty="0"/>
              <a:t>A qualifying life event </a:t>
            </a:r>
            <a:r>
              <a:rPr lang="en-US" baseline="0" dirty="0"/>
              <a:t>s a change in your situation that makes you eligible to enroll or change your health benefits. Some of the most common qualifying life events are marriage, birth or adoption of a child, divorce, loss of other coverage, and moving outside of the coverage area. </a:t>
            </a:r>
          </a:p>
          <a:p>
            <a:pPr defTabSz="931774">
              <a:defRPr/>
            </a:pPr>
            <a:r>
              <a:rPr lang="en-US" baseline="0" dirty="0"/>
              <a:t>You are responsible for notifying the Benefits Division of a qualifying life event within 31 days of occurrence.</a:t>
            </a:r>
          </a:p>
          <a:p>
            <a:pPr defTabSz="931774">
              <a:defRPr/>
            </a:pPr>
            <a:endParaRPr lang="en-US" baseline="0" dirty="0"/>
          </a:p>
          <a:p>
            <a:pPr defTabSz="931774">
              <a:defRPr/>
            </a:pPr>
            <a:r>
              <a:rPr lang="en-US" baseline="0" dirty="0"/>
              <a:t>If you wait until after 31 days, you lose the ability to enroll or make changes until the next Open Enrollment. </a:t>
            </a:r>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13701D94-87A7-4FEF-A4AF-C68C209FF28C}" type="slidenum">
              <a:rPr lang="en-US" smtClean="0"/>
              <a:t>9</a:t>
            </a:fld>
            <a:endParaRPr lang="en-US"/>
          </a:p>
        </p:txBody>
      </p:sp>
    </p:spTree>
    <p:extLst>
      <p:ext uri="{BB962C8B-B14F-4D97-AF65-F5344CB8AC3E}">
        <p14:creationId xmlns:p14="http://schemas.microsoft.com/office/powerpoint/2010/main" val="591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F8CC65-0157-4EA8-9343-C8B47E3D9168}" type="datetimeFigureOut">
              <a:rPr lang="en-US" smtClean="0"/>
              <a:t>4/19/21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3D430-621C-4AD8-A776-6BBBF2B862D5}" type="slidenum">
              <a:rPr lang="en-US" smtClean="0"/>
              <a:t>‹#›</a:t>
            </a:fld>
            <a:endParaRPr lang="en-US"/>
          </a:p>
        </p:txBody>
      </p:sp>
      <p:sp>
        <p:nvSpPr>
          <p:cNvPr id="8" name="Flowchart: Process 9">
            <a:extLst>
              <a:ext uri="{FF2B5EF4-FFF2-40B4-BE49-F238E27FC236}">
                <a16:creationId xmlns:a16="http://schemas.microsoft.com/office/drawing/2014/main" id="{02EACB9A-7E0B-304C-93F3-A8A10FC36C56}"/>
              </a:ext>
            </a:extLst>
          </p:cNvPr>
          <p:cNvSpPr/>
          <p:nvPr userDrawn="1"/>
        </p:nvSpPr>
        <p:spPr>
          <a:xfrm>
            <a:off x="0" y="6687642"/>
            <a:ext cx="12192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Placeholder 19">
            <a:extLst>
              <a:ext uri="{FF2B5EF4-FFF2-40B4-BE49-F238E27FC236}">
                <a16:creationId xmlns:a16="http://schemas.microsoft.com/office/drawing/2014/main" id="{0AD7E4B3-7825-C343-9B56-269622E2923A}"/>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461657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29DB14-7A23-5C4A-AE7B-2176126A74CB}"/>
              </a:ext>
            </a:extLst>
          </p:cNvPr>
          <p:cNvSpPr/>
          <p:nvPr userDrawn="1"/>
        </p:nvSpPr>
        <p:spPr>
          <a:xfrm>
            <a:off x="-76200" y="-76200"/>
            <a:ext cx="12344400" cy="6949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624F8F33-0DF6-AF4A-8D3A-76F8AD731D06}"/>
              </a:ext>
            </a:extLst>
          </p:cNvPr>
          <p:cNvSpPr>
            <a:spLocks noGrp="1"/>
          </p:cNvSpPr>
          <p:nvPr>
            <p:ph type="pic" sz="quarter" idx="13"/>
          </p:nvPr>
        </p:nvSpPr>
        <p:spPr>
          <a:xfrm>
            <a:off x="2305849" y="870017"/>
            <a:ext cx="2348333" cy="2348333"/>
          </a:xfrm>
        </p:spPr>
        <p:txBody>
          <a:bodyPr/>
          <a:lstStyle>
            <a:lvl1pPr marL="0" indent="0">
              <a:buNone/>
              <a:defRPr/>
            </a:lvl1pPr>
          </a:lstStyle>
          <a:p>
            <a:endParaRPr lang="en-US" dirty="0"/>
          </a:p>
        </p:txBody>
      </p:sp>
      <p:sp>
        <p:nvSpPr>
          <p:cNvPr id="15" name="Picture Placeholder 13">
            <a:extLst>
              <a:ext uri="{FF2B5EF4-FFF2-40B4-BE49-F238E27FC236}">
                <a16:creationId xmlns:a16="http://schemas.microsoft.com/office/drawing/2014/main" id="{5F0D99A3-74AE-4F48-B4DD-2CEAAF23DB74}"/>
              </a:ext>
            </a:extLst>
          </p:cNvPr>
          <p:cNvSpPr>
            <a:spLocks noGrp="1"/>
          </p:cNvSpPr>
          <p:nvPr>
            <p:ph type="pic" sz="quarter" idx="14"/>
          </p:nvPr>
        </p:nvSpPr>
        <p:spPr>
          <a:xfrm>
            <a:off x="4959326" y="872848"/>
            <a:ext cx="2348333" cy="2348333"/>
          </a:xfrm>
        </p:spPr>
        <p:txBody>
          <a:bodyPr/>
          <a:lstStyle>
            <a:lvl1pPr marL="0" indent="0">
              <a:buNone/>
              <a:defRPr/>
            </a:lvl1pPr>
          </a:lstStyle>
          <a:p>
            <a:endParaRPr lang="en-US"/>
          </a:p>
        </p:txBody>
      </p:sp>
      <p:sp>
        <p:nvSpPr>
          <p:cNvPr id="16" name="Picture Placeholder 13">
            <a:extLst>
              <a:ext uri="{FF2B5EF4-FFF2-40B4-BE49-F238E27FC236}">
                <a16:creationId xmlns:a16="http://schemas.microsoft.com/office/drawing/2014/main" id="{FE606D44-D346-244B-BBD0-4FF8372E0DDE}"/>
              </a:ext>
            </a:extLst>
          </p:cNvPr>
          <p:cNvSpPr>
            <a:spLocks noGrp="1"/>
          </p:cNvSpPr>
          <p:nvPr>
            <p:ph type="pic" sz="quarter" idx="15"/>
          </p:nvPr>
        </p:nvSpPr>
        <p:spPr>
          <a:xfrm>
            <a:off x="7612803" y="870017"/>
            <a:ext cx="2348333" cy="2348333"/>
          </a:xfrm>
        </p:spPr>
        <p:txBody>
          <a:bodyPr/>
          <a:lstStyle>
            <a:lvl1pPr marL="0" indent="0">
              <a:buNone/>
              <a:defRPr/>
            </a:lvl1pPr>
          </a:lstStyle>
          <a:p>
            <a:endParaRPr lang="en-US" dirty="0"/>
          </a:p>
        </p:txBody>
      </p:sp>
      <p:pic>
        <p:nvPicPr>
          <p:cNvPr id="19" name="Picture 18">
            <a:extLst>
              <a:ext uri="{FF2B5EF4-FFF2-40B4-BE49-F238E27FC236}">
                <a16:creationId xmlns:a16="http://schemas.microsoft.com/office/drawing/2014/main" id="{1AA90C2E-7B69-D148-BEED-480AA32B86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5538" y="3408655"/>
            <a:ext cx="2542862" cy="2542862"/>
          </a:xfrm>
          <a:prstGeom prst="rect">
            <a:avLst/>
          </a:prstGeom>
        </p:spPr>
      </p:pic>
      <p:sp>
        <p:nvSpPr>
          <p:cNvPr id="22" name="Rectangle 21">
            <a:extLst>
              <a:ext uri="{FF2B5EF4-FFF2-40B4-BE49-F238E27FC236}">
                <a16:creationId xmlns:a16="http://schemas.microsoft.com/office/drawing/2014/main" id="{AC0741A8-6F8A-9640-915C-3D5E06E1F2FA}"/>
              </a:ext>
            </a:extLst>
          </p:cNvPr>
          <p:cNvSpPr/>
          <p:nvPr userDrawn="1"/>
        </p:nvSpPr>
        <p:spPr>
          <a:xfrm>
            <a:off x="2305849" y="3516886"/>
            <a:ext cx="5001810" cy="2502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704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8128000" cy="4525963"/>
          </a:xfrm>
        </p:spPr>
        <p:txBody>
          <a:bodyPr/>
          <a:lstStyle>
            <a:lvl1pPr>
              <a:defRPr b="0">
                <a:solidFill>
                  <a:srgbClr val="4E5161"/>
                </a:solidFill>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F8CC65-0157-4EA8-9343-C8B47E3D9168}" type="datetimeFigureOut">
              <a:rPr lang="en-US" smtClean="0"/>
              <a:t>4/19/21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3D430-621C-4AD8-A776-6BBBF2B862D5}" type="slidenum">
              <a:rPr lang="en-US" smtClean="0"/>
              <a:t>‹#›</a:t>
            </a:fld>
            <a:endParaRPr lang="en-US"/>
          </a:p>
        </p:txBody>
      </p:sp>
      <p:sp>
        <p:nvSpPr>
          <p:cNvPr id="7" name="Picture Placeholder 6">
            <a:extLst>
              <a:ext uri="{FF2B5EF4-FFF2-40B4-BE49-F238E27FC236}">
                <a16:creationId xmlns:a16="http://schemas.microsoft.com/office/drawing/2014/main" id="{0E9886FE-D239-1D47-97AD-F464A5DC1BFF}"/>
              </a:ext>
            </a:extLst>
          </p:cNvPr>
          <p:cNvSpPr>
            <a:spLocks noGrp="1"/>
          </p:cNvSpPr>
          <p:nvPr>
            <p:ph type="pic" sz="quarter" idx="13"/>
          </p:nvPr>
        </p:nvSpPr>
        <p:spPr>
          <a:xfrm>
            <a:off x="8991600" y="1600200"/>
            <a:ext cx="2590800" cy="2590800"/>
          </a:xfrm>
        </p:spPr>
        <p:txBody>
          <a:bodyPr/>
          <a:lstStyle/>
          <a:p>
            <a:endParaRPr lang="en-US"/>
          </a:p>
        </p:txBody>
      </p:sp>
      <p:sp>
        <p:nvSpPr>
          <p:cNvPr id="10" name="Title Placeholder 19">
            <a:extLst>
              <a:ext uri="{FF2B5EF4-FFF2-40B4-BE49-F238E27FC236}">
                <a16:creationId xmlns:a16="http://schemas.microsoft.com/office/drawing/2014/main" id="{507BB067-6B16-F041-84CA-EF70C7EAFDBA}"/>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16936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b="0">
                <a:solidFill>
                  <a:srgbClr val="4E5161"/>
                </a:solidFill>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F8CC65-0157-4EA8-9343-C8B47E3D9168}" type="datetimeFigureOut">
              <a:rPr lang="en-US" smtClean="0"/>
              <a:t>4/19/21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3D430-621C-4AD8-A776-6BBBF2B862D5}" type="slidenum">
              <a:rPr lang="en-US" smtClean="0"/>
              <a:t>‹#›</a:t>
            </a:fld>
            <a:endParaRPr lang="en-US"/>
          </a:p>
        </p:txBody>
      </p:sp>
      <p:sp>
        <p:nvSpPr>
          <p:cNvPr id="10" name="Title Placeholder 19">
            <a:extLst>
              <a:ext uri="{FF2B5EF4-FFF2-40B4-BE49-F238E27FC236}">
                <a16:creationId xmlns:a16="http://schemas.microsoft.com/office/drawing/2014/main" id="{507BB067-6B16-F041-84CA-EF70C7EAFDBA}"/>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684989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marL="0" indent="0">
              <a:buNone/>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marL="0" indent="0">
              <a:buFont typeface="Arial" panose="020B0604020202020204" pitchFamily="34" charset="0"/>
              <a:buNone/>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8F8CC65-0157-4EA8-9343-C8B47E3D9168}" type="datetimeFigureOut">
              <a:rPr lang="en-US" smtClean="0"/>
              <a:t>4/19/21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3D430-621C-4AD8-A776-6BBBF2B862D5}" type="slidenum">
              <a:rPr lang="en-US" smtClean="0"/>
              <a:t>‹#›</a:t>
            </a:fld>
            <a:endParaRPr lang="en-US"/>
          </a:p>
        </p:txBody>
      </p:sp>
      <p:sp>
        <p:nvSpPr>
          <p:cNvPr id="11" name="Title Placeholder 19">
            <a:extLst>
              <a:ext uri="{FF2B5EF4-FFF2-40B4-BE49-F238E27FC236}">
                <a16:creationId xmlns:a16="http://schemas.microsoft.com/office/drawing/2014/main" id="{BF38C87F-391B-E048-99C6-9AFE9BFB04ED}"/>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62820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marL="457200" indent="-457200">
              <a:buFont typeface="Arial" panose="020B0604020202020204" pitchFamily="34" charset="0"/>
              <a:buChar char="•"/>
              <a:defRPr sz="2800" b="0">
                <a:solidFill>
                  <a:srgbClr val="4E51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marL="457200" indent="-457200">
              <a:buFont typeface="Arial" panose="020B0604020202020204" pitchFamily="34" charset="0"/>
              <a:buChar char="•"/>
              <a:defRPr sz="2800" b="0">
                <a:solidFill>
                  <a:srgbClr val="4E51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8F8CC65-0157-4EA8-9343-C8B47E3D9168}" type="datetimeFigureOut">
              <a:rPr lang="en-US" smtClean="0"/>
              <a:t>4/19/21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3D430-621C-4AD8-A776-6BBBF2B862D5}" type="slidenum">
              <a:rPr lang="en-US" smtClean="0"/>
              <a:t>‹#›</a:t>
            </a:fld>
            <a:endParaRPr lang="en-US"/>
          </a:p>
        </p:txBody>
      </p:sp>
      <p:sp>
        <p:nvSpPr>
          <p:cNvPr id="11" name="Title Placeholder 19">
            <a:extLst>
              <a:ext uri="{FF2B5EF4-FFF2-40B4-BE49-F238E27FC236}">
                <a16:creationId xmlns:a16="http://schemas.microsoft.com/office/drawing/2014/main" id="{04A659CF-897E-0140-90FE-F714E7F541C7}"/>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42729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088A2D-AF0E-F546-A277-2982FDFF073B}"/>
              </a:ext>
            </a:extLst>
          </p:cNvPr>
          <p:cNvSpPr/>
          <p:nvPr userDrawn="1"/>
        </p:nvSpPr>
        <p:spPr>
          <a:xfrm>
            <a:off x="0" y="0"/>
            <a:ext cx="12192000" cy="1143000"/>
          </a:xfrm>
          <a:prstGeom prst="rect">
            <a:avLst/>
          </a:prstGeom>
          <a:solidFill>
            <a:srgbClr val="002A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609600" y="3886201"/>
            <a:ext cx="10972800" cy="2239963"/>
          </a:xfrm>
        </p:spPr>
        <p:txBody>
          <a:bodyPr numCol="1"/>
          <a:lstStyle>
            <a:lvl1pPr>
              <a:defRPr sz="2800" b="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 y="1600202"/>
            <a:ext cx="10972800" cy="2133599"/>
          </a:xfrm>
        </p:spPr>
        <p:txBody>
          <a:bodyPr numCol="1"/>
          <a:lstStyle>
            <a:lvl1pPr>
              <a:defRPr sz="2800" b="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8F8CC65-0157-4EA8-9343-C8B47E3D9168}" type="datetimeFigureOut">
              <a:rPr lang="en-US" smtClean="0"/>
              <a:t>4/19/21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3D430-621C-4AD8-A776-6BBBF2B862D5}" type="slidenum">
              <a:rPr lang="en-US" smtClean="0"/>
              <a:t>‹#›</a:t>
            </a:fld>
            <a:endParaRPr lang="en-US"/>
          </a:p>
        </p:txBody>
      </p:sp>
      <p:sp>
        <p:nvSpPr>
          <p:cNvPr id="11" name="Title Placeholder 19">
            <a:extLst>
              <a:ext uri="{FF2B5EF4-FFF2-40B4-BE49-F238E27FC236}">
                <a16:creationId xmlns:a16="http://schemas.microsoft.com/office/drawing/2014/main" id="{1760239C-8C1C-AF45-9827-B6994661935C}"/>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674613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9AA3C72-ABBA-2441-B3BB-026713E9F69F}"/>
              </a:ext>
            </a:extLst>
          </p:cNvPr>
          <p:cNvSpPr/>
          <p:nvPr userDrawn="1"/>
        </p:nvSpPr>
        <p:spPr>
          <a:xfrm>
            <a:off x="0" y="0"/>
            <a:ext cx="12192000" cy="1143000"/>
          </a:xfrm>
          <a:prstGeom prst="rect">
            <a:avLst/>
          </a:prstGeom>
          <a:solidFill>
            <a:srgbClr val="002A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6917"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6193368"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8F8CC65-0157-4EA8-9343-C8B47E3D9168}" type="datetimeFigureOut">
              <a:rPr lang="en-US" smtClean="0"/>
              <a:t>4/19/21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3D430-621C-4AD8-A776-6BBBF2B862D5}" type="slidenum">
              <a:rPr lang="en-US" smtClean="0"/>
              <a:t>‹#›</a:t>
            </a:fld>
            <a:endParaRPr lang="en-US"/>
          </a:p>
        </p:txBody>
      </p:sp>
      <p:sp>
        <p:nvSpPr>
          <p:cNvPr id="14" name="Title Placeholder 19">
            <a:extLst>
              <a:ext uri="{FF2B5EF4-FFF2-40B4-BE49-F238E27FC236}">
                <a16:creationId xmlns:a16="http://schemas.microsoft.com/office/drawing/2014/main" id="{D3CBA4A3-8E38-B247-96A5-0C6D1C874E36}"/>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946879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ECFD89-E843-9544-BF15-E1C963D9B752}"/>
              </a:ext>
            </a:extLst>
          </p:cNvPr>
          <p:cNvSpPr/>
          <p:nvPr userDrawn="1"/>
        </p:nvSpPr>
        <p:spPr>
          <a:xfrm>
            <a:off x="0" y="0"/>
            <a:ext cx="12293600" cy="1143000"/>
          </a:xfrm>
          <a:prstGeom prst="rect">
            <a:avLst/>
          </a:prstGeom>
          <a:solidFill>
            <a:srgbClr val="002A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58F8CC65-0157-4EA8-9343-C8B47E3D9168}" type="datetimeFigureOut">
              <a:rPr lang="en-US" smtClean="0"/>
              <a:t>4/19/21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3D430-621C-4AD8-A776-6BBBF2B862D5}" type="slidenum">
              <a:rPr lang="en-US" smtClean="0"/>
              <a:t>‹#›</a:t>
            </a:fld>
            <a:endParaRPr lang="en-US"/>
          </a:p>
        </p:txBody>
      </p:sp>
      <p:sp>
        <p:nvSpPr>
          <p:cNvPr id="8" name="Title Placeholder 19">
            <a:extLst>
              <a:ext uri="{FF2B5EF4-FFF2-40B4-BE49-F238E27FC236}">
                <a16:creationId xmlns:a16="http://schemas.microsoft.com/office/drawing/2014/main" id="{A7550218-E217-CA4A-B1B1-4F9D9B673612}"/>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909710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200" y="1447479"/>
            <a:ext cx="6299200" cy="46786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47480"/>
            <a:ext cx="4368800" cy="4678684"/>
          </a:xfrm>
        </p:spPr>
        <p:txBody>
          <a:bodyPr/>
          <a:lstStyle>
            <a:lvl1pPr marL="285750" indent="-285750">
              <a:buFont typeface="Arial" panose="020B0604020202020204" pitchFamily="34" charset="0"/>
              <a:buChar char="•"/>
              <a:defRPr sz="1800"/>
            </a:lvl1pPr>
            <a:lvl2pPr marL="628650" indent="-171450">
              <a:buFont typeface="Arial" panose="020B0604020202020204" pitchFamily="34" charset="0"/>
              <a:buChar char="•"/>
              <a:defRPr sz="14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Date Placeholder 4"/>
          <p:cNvSpPr>
            <a:spLocks noGrp="1"/>
          </p:cNvSpPr>
          <p:nvPr>
            <p:ph type="dt" sz="half" idx="10"/>
          </p:nvPr>
        </p:nvSpPr>
        <p:spPr/>
        <p:txBody>
          <a:bodyPr/>
          <a:lstStyle/>
          <a:p>
            <a:fld id="{58F8CC65-0157-4EA8-9343-C8B47E3D9168}" type="datetimeFigureOut">
              <a:rPr lang="en-US" smtClean="0"/>
              <a:t>4/19/21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3D430-621C-4AD8-A776-6BBBF2B862D5}" type="slidenum">
              <a:rPr lang="en-US" smtClean="0"/>
              <a:t>‹#›</a:t>
            </a:fld>
            <a:endParaRPr lang="en-US"/>
          </a:p>
        </p:txBody>
      </p:sp>
      <p:sp>
        <p:nvSpPr>
          <p:cNvPr id="16" name="Title Placeholder 19">
            <a:extLst>
              <a:ext uri="{FF2B5EF4-FFF2-40B4-BE49-F238E27FC236}">
                <a16:creationId xmlns:a16="http://schemas.microsoft.com/office/drawing/2014/main" id="{00ECD353-A1ED-4A4D-B23F-2577A990FA5F}"/>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326831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8CC65-0157-4EA8-9343-C8B47E3D9168}" type="datetimeFigureOut">
              <a:rPr lang="en-US" smtClean="0"/>
              <a:t>4/19/21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3D430-621C-4AD8-A776-6BBBF2B862D5}" type="slidenum">
              <a:rPr lang="en-US" smtClean="0"/>
              <a:t>‹#›</a:t>
            </a:fld>
            <a:endParaRPr lang="en-US"/>
          </a:p>
        </p:txBody>
      </p:sp>
      <p:sp>
        <p:nvSpPr>
          <p:cNvPr id="7" name="Rectangle 6">
            <a:extLst>
              <a:ext uri="{FF2B5EF4-FFF2-40B4-BE49-F238E27FC236}">
                <a16:creationId xmlns:a16="http://schemas.microsoft.com/office/drawing/2014/main" id="{E72F8DF9-72F4-FC44-9D8C-E8ACD2200D6E}"/>
              </a:ext>
            </a:extLst>
          </p:cNvPr>
          <p:cNvSpPr/>
          <p:nvPr userDrawn="1"/>
        </p:nvSpPr>
        <p:spPr>
          <a:xfrm>
            <a:off x="0" y="0"/>
            <a:ext cx="12192000" cy="1143000"/>
          </a:xfrm>
          <a:prstGeom prst="rect">
            <a:avLst/>
          </a:prstGeom>
          <a:solidFill>
            <a:srgbClr val="002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Placeholder 19">
            <a:extLst>
              <a:ext uri="{FF2B5EF4-FFF2-40B4-BE49-F238E27FC236}">
                <a16:creationId xmlns:a16="http://schemas.microsoft.com/office/drawing/2014/main" id="{6FAFE0F4-6915-3749-B7BE-DF74729327B5}"/>
              </a:ext>
            </a:extLst>
          </p:cNvPr>
          <p:cNvSpPr>
            <a:spLocks noGrp="1"/>
          </p:cNvSpPr>
          <p:nvPr>
            <p:ph type="title"/>
          </p:nvPr>
        </p:nvSpPr>
        <p:spPr>
          <a:xfrm>
            <a:off x="533400" y="365126"/>
            <a:ext cx="11049000" cy="503238"/>
          </a:xfrm>
          <a:prstGeom prst="rect">
            <a:avLst/>
          </a:prstGeom>
        </p:spPr>
        <p:txBody>
          <a:bodyPr vert="horz" lIns="91440" tIns="45720" rIns="91440" bIns="45720" rtlCol="0" anchor="ctr">
            <a:noAutofit/>
          </a:bodyPr>
          <a:lstStyle/>
          <a:p>
            <a:r>
              <a:rPr lang="en-US" dirty="0"/>
              <a:t>Click to edit Master title style</a:t>
            </a:r>
          </a:p>
        </p:txBody>
      </p:sp>
      <p:sp>
        <p:nvSpPr>
          <p:cNvPr id="8" name="Flowchart: Process 9">
            <a:extLst>
              <a:ext uri="{FF2B5EF4-FFF2-40B4-BE49-F238E27FC236}">
                <a16:creationId xmlns:a16="http://schemas.microsoft.com/office/drawing/2014/main" id="{EFB385BD-5CF2-A144-B7AC-338723030204}"/>
              </a:ext>
            </a:extLst>
          </p:cNvPr>
          <p:cNvSpPr/>
          <p:nvPr userDrawn="1"/>
        </p:nvSpPr>
        <p:spPr>
          <a:xfrm>
            <a:off x="0" y="6687642"/>
            <a:ext cx="12192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563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9" r:id="rId5"/>
    <p:sldLayoutId id="2147483658" r:id="rId6"/>
    <p:sldLayoutId id="2147483653"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ct val="20000"/>
        </a:spcBef>
        <a:spcAft>
          <a:spcPts val="600"/>
        </a:spcAft>
        <a:buFont typeface="Arial" panose="020B0604020202020204" pitchFamily="34" charset="0"/>
        <a:buChar char="•"/>
        <a:defRPr sz="3200" b="1" kern="1200">
          <a:solidFill>
            <a:srgbClr val="4E5161"/>
          </a:solidFill>
          <a:latin typeface="Helvetica" pitchFamily="2"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4E5161"/>
          </a:solidFill>
          <a:latin typeface="Helvetica" pitchFamily="2" charset="0"/>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rgbClr val="4E5161"/>
          </a:solidFill>
          <a:latin typeface="Helvetica" pitchFamily="2"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4E5161"/>
          </a:solidFill>
          <a:latin typeface="Helvetica" pitchFamily="2" charset="0"/>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4E5161"/>
          </a:solidFill>
          <a:latin typeface="Helvetica"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0.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about:blan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10.xml"/><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57.jpe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about:blan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10.xml"/><Relationship Id="rId5" Type="http://schemas.openxmlformats.org/officeDocument/2006/relationships/image" Target="../media/image63.jpeg"/><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doctor showing a person something on a tablet&#10;&#10;Description automatically generated with low confidence">
            <a:extLst>
              <a:ext uri="{FF2B5EF4-FFF2-40B4-BE49-F238E27FC236}">
                <a16:creationId xmlns:a16="http://schemas.microsoft.com/office/drawing/2014/main" id="{C791BDAF-5915-7C47-91F1-5217A17E2F0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616" r="23616"/>
          <a:stretch>
            <a:fillRect/>
          </a:stretch>
        </p:blipFill>
        <p:spPr/>
      </p:pic>
      <p:pic>
        <p:nvPicPr>
          <p:cNvPr id="14" name="Picture Placeholder 13" descr="A group of people posing for a photo&#10;&#10;Description automatically generated">
            <a:extLst>
              <a:ext uri="{FF2B5EF4-FFF2-40B4-BE49-F238E27FC236}">
                <a16:creationId xmlns:a16="http://schemas.microsoft.com/office/drawing/2014/main" id="{A1592453-FEA4-2940-B363-9AB1B0B8AC49}"/>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667" r="16667"/>
          <a:stretch>
            <a:fillRect/>
          </a:stretch>
        </p:blipFill>
        <p:spPr/>
      </p:pic>
      <p:pic>
        <p:nvPicPr>
          <p:cNvPr id="16" name="Picture Placeholder 15" descr="A picture containing person&#10;&#10;Description automatically generated">
            <a:extLst>
              <a:ext uri="{FF2B5EF4-FFF2-40B4-BE49-F238E27FC236}">
                <a16:creationId xmlns:a16="http://schemas.microsoft.com/office/drawing/2014/main" id="{32BF8AA1-4E41-B54E-9786-75D30BADCAC9}"/>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609" r="16609"/>
          <a:stretch>
            <a:fillRect/>
          </a:stretch>
        </p:blipFill>
        <p:spPr/>
      </p:pic>
      <p:sp>
        <p:nvSpPr>
          <p:cNvPr id="6" name="TextBox 5"/>
          <p:cNvSpPr txBox="1"/>
          <p:nvPr/>
        </p:nvSpPr>
        <p:spPr>
          <a:xfrm>
            <a:off x="2678172" y="3733800"/>
            <a:ext cx="4332227" cy="1938992"/>
          </a:xfrm>
          <a:prstGeom prst="rect">
            <a:avLst/>
          </a:prstGeom>
        </p:spPr>
        <p:txBody>
          <a:bodyPr wrap="square" rtlCol="0">
            <a:spAutoFit/>
          </a:bodyPr>
          <a:lstStyle/>
          <a:p>
            <a:pPr algn="ctr"/>
            <a:r>
              <a:rPr lang="en-US" sz="4000" b="1" dirty="0">
                <a:solidFill>
                  <a:schemeClr val="accent1"/>
                </a:solidFill>
              </a:rPr>
              <a:t>2021-2022</a:t>
            </a:r>
          </a:p>
          <a:p>
            <a:pPr algn="ctr"/>
            <a:r>
              <a:rPr lang="en-US" sz="4000" b="1" dirty="0">
                <a:solidFill>
                  <a:schemeClr val="accent1"/>
                </a:solidFill>
              </a:rPr>
              <a:t>City of Houston </a:t>
            </a:r>
            <a:r>
              <a:rPr lang="en-US" sz="4000" b="1" dirty="0">
                <a:solidFill>
                  <a:schemeClr val="bg1"/>
                </a:solidFill>
              </a:rPr>
              <a:t>Benefit Plans</a:t>
            </a:r>
          </a:p>
        </p:txBody>
      </p:sp>
    </p:spTree>
    <p:extLst>
      <p:ext uri="{BB962C8B-B14F-4D97-AF65-F5344CB8AC3E}">
        <p14:creationId xmlns:p14="http://schemas.microsoft.com/office/powerpoint/2010/main" val="187124649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ED3A2-A139-8F47-88C7-5805F0FE5A44}"/>
              </a:ext>
            </a:extLst>
          </p:cNvPr>
          <p:cNvSpPr txBox="1"/>
          <p:nvPr/>
        </p:nvSpPr>
        <p:spPr>
          <a:xfrm>
            <a:off x="2482850" y="4343400"/>
            <a:ext cx="4343400" cy="1569660"/>
          </a:xfrm>
          <a:prstGeom prst="rect">
            <a:avLst/>
          </a:prstGeom>
          <a:ln>
            <a:noFill/>
          </a:ln>
        </p:spPr>
        <p:txBody>
          <a:bodyPr wrap="square" rtlCol="0">
            <a:spAutoFit/>
          </a:bodyPr>
          <a:lstStyle/>
          <a:p>
            <a:r>
              <a:rPr lang="en-US" sz="3200" b="1" dirty="0">
                <a:solidFill>
                  <a:srgbClr val="46BC96"/>
                </a:solidFill>
              </a:rPr>
              <a:t>Medical Plans</a:t>
            </a:r>
          </a:p>
          <a:p>
            <a:r>
              <a:rPr lang="en-US" sz="3200" b="1" dirty="0">
                <a:solidFill>
                  <a:schemeClr val="bg1"/>
                </a:solidFill>
              </a:rPr>
              <a:t>Administered by </a:t>
            </a:r>
            <a:br>
              <a:rPr lang="en-US" sz="3200" b="1" dirty="0">
                <a:solidFill>
                  <a:schemeClr val="bg1"/>
                </a:solidFill>
              </a:rPr>
            </a:br>
            <a:r>
              <a:rPr lang="en-US" sz="3200" b="1" dirty="0">
                <a:solidFill>
                  <a:schemeClr val="bg1"/>
                </a:solidFill>
              </a:rPr>
              <a:t>Cigna</a:t>
            </a:r>
            <a:endParaRPr lang="en-US" sz="3200" dirty="0">
              <a:solidFill>
                <a:schemeClr val="bg1"/>
              </a:solidFill>
            </a:endParaRPr>
          </a:p>
        </p:txBody>
      </p:sp>
      <p:pic>
        <p:nvPicPr>
          <p:cNvPr id="21" name="Picture Placeholder 20" descr="A picture containing person, indoor, working, meal&#10;&#10;Description automatically generated">
            <a:extLst>
              <a:ext uri="{FF2B5EF4-FFF2-40B4-BE49-F238E27FC236}">
                <a16:creationId xmlns:a16="http://schemas.microsoft.com/office/drawing/2014/main" id="{7B844A29-B89D-4C45-9F90-9E08180FAD2E}"/>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1898" r="21898"/>
          <a:stretch/>
        </p:blipFill>
        <p:spPr>
          <a:xfrm>
            <a:off x="2305849" y="870017"/>
            <a:ext cx="2348333" cy="2348333"/>
          </a:xfrm>
        </p:spPr>
      </p:pic>
      <p:pic>
        <p:nvPicPr>
          <p:cNvPr id="19" name="Picture Placeholder 18">
            <a:extLst>
              <a:ext uri="{FF2B5EF4-FFF2-40B4-BE49-F238E27FC236}">
                <a16:creationId xmlns:a16="http://schemas.microsoft.com/office/drawing/2014/main" id="{8B9B2131-753A-924D-9F34-9E53FED47D64}"/>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667" r="16667"/>
          <a:stretch/>
        </p:blipFill>
        <p:spPr>
          <a:xfrm>
            <a:off x="4959350" y="873125"/>
            <a:ext cx="2347913" cy="2347913"/>
          </a:xfrm>
        </p:spPr>
      </p:pic>
      <p:pic>
        <p:nvPicPr>
          <p:cNvPr id="26" name="Picture Placeholder 25" descr="A picture containing person, indoor, wall, person&#10;&#10;Description automatically generated">
            <a:extLst>
              <a:ext uri="{FF2B5EF4-FFF2-40B4-BE49-F238E27FC236}">
                <a16:creationId xmlns:a16="http://schemas.microsoft.com/office/drawing/2014/main" id="{885DE1C1-3FA1-7B42-AB0A-10F3A9EB20D2}"/>
              </a:ext>
            </a:extLst>
          </p:cNvPr>
          <p:cNvPicPr>
            <a:picLocks noGrp="1" noChangeAspect="1"/>
          </p:cNvPicPr>
          <p:nvPr>
            <p:ph type="pic" sz="quarter" idx="15"/>
          </p:nvPr>
        </p:nvPicPr>
        <p:blipFill rotWithShape="1">
          <a:blip r:embed="rId5" cstate="print">
            <a:extLst>
              <a:ext uri="{28A0092B-C50C-407E-A947-70E740481C1C}">
                <a14:useLocalDpi xmlns:a14="http://schemas.microsoft.com/office/drawing/2010/main" val="0"/>
              </a:ext>
            </a:extLst>
          </a:blip>
          <a:srcRect l="16603" r="16603"/>
          <a:stretch/>
        </p:blipFill>
        <p:spPr>
          <a:xfrm>
            <a:off x="7612803" y="870017"/>
            <a:ext cx="2348333" cy="2348333"/>
          </a:xfrm>
        </p:spPr>
      </p:pic>
    </p:spTree>
    <p:extLst>
      <p:ext uri="{BB962C8B-B14F-4D97-AF65-F5344CB8AC3E}">
        <p14:creationId xmlns:p14="http://schemas.microsoft.com/office/powerpoint/2010/main" val="2550666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9">
            <a:extLst>
              <a:ext uri="{FF2B5EF4-FFF2-40B4-BE49-F238E27FC236}">
                <a16:creationId xmlns:a16="http://schemas.microsoft.com/office/drawing/2014/main" id="{C89F52D1-239D-A447-9329-7167E8DEAC06}"/>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11">
            <a:extLst>
              <a:ext uri="{FF2B5EF4-FFF2-40B4-BE49-F238E27FC236}">
                <a16:creationId xmlns:a16="http://schemas.microsoft.com/office/drawing/2014/main" id="{7D14A0D5-8B0A-5C40-A8FE-0EEEAED5B390}"/>
              </a:ext>
            </a:extLst>
          </p:cNvPr>
          <p:cNvGraphicFramePr>
            <a:graphicFrameLocks noGrp="1"/>
          </p:cNvGraphicFramePr>
          <p:nvPr>
            <p:ph sz="half" idx="1"/>
            <p:extLst>
              <p:ext uri="{D42A27DB-BD31-4B8C-83A1-F6EECF244321}">
                <p14:modId xmlns:p14="http://schemas.microsoft.com/office/powerpoint/2010/main" val="378489547"/>
              </p:ext>
            </p:extLst>
          </p:nvPr>
        </p:nvGraphicFramePr>
        <p:xfrm>
          <a:off x="1295400" y="3886200"/>
          <a:ext cx="9677400" cy="223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3F7627A8-C5DA-5447-956A-AE471C53C15E}"/>
              </a:ext>
            </a:extLst>
          </p:cNvPr>
          <p:cNvSpPr>
            <a:spLocks noGrp="1"/>
          </p:cNvSpPr>
          <p:nvPr>
            <p:ph sz="half" idx="2"/>
          </p:nvPr>
        </p:nvSpPr>
        <p:spPr>
          <a:xfrm>
            <a:off x="609600" y="1600202"/>
            <a:ext cx="10972800" cy="2133599"/>
          </a:xfrm>
        </p:spPr>
        <p:txBody>
          <a:bodyPr numCol="1">
            <a:normAutofit fontScale="92500" lnSpcReduction="10000"/>
          </a:bodyPr>
          <a:lstStyle/>
          <a:p>
            <a:r>
              <a:rPr lang="en-US" dirty="0"/>
              <a:t>Whether you want more choices or more monthly savings, the City offers three unique medical plan options to meet your individual needs. </a:t>
            </a:r>
          </a:p>
          <a:p>
            <a:r>
              <a:rPr lang="en-US" dirty="0"/>
              <a:t>All plans include free preventive care services and a four-tier prescription drug plan.</a:t>
            </a:r>
          </a:p>
          <a:p>
            <a:endParaRPr lang="en-US" dirty="0"/>
          </a:p>
        </p:txBody>
      </p:sp>
      <p:sp>
        <p:nvSpPr>
          <p:cNvPr id="3" name="Title 2">
            <a:extLst>
              <a:ext uri="{FF2B5EF4-FFF2-40B4-BE49-F238E27FC236}">
                <a16:creationId xmlns:a16="http://schemas.microsoft.com/office/drawing/2014/main" id="{6821BF8F-6F5A-174F-94FB-A0915F6E0DD4}"/>
              </a:ext>
            </a:extLst>
          </p:cNvPr>
          <p:cNvSpPr>
            <a:spLocks noGrp="1"/>
          </p:cNvSpPr>
          <p:nvPr>
            <p:ph type="title"/>
          </p:nvPr>
        </p:nvSpPr>
        <p:spPr>
          <a:xfrm>
            <a:off x="533400" y="365126"/>
            <a:ext cx="11049000" cy="503238"/>
          </a:xfrm>
        </p:spPr>
        <p:txBody>
          <a:bodyPr>
            <a:normAutofit fontScale="90000"/>
          </a:bodyPr>
          <a:lstStyle/>
          <a:p>
            <a:r>
              <a:rPr lang="en-US"/>
              <a:t>Medical Plans</a:t>
            </a:r>
            <a:endParaRPr lang="en-US" dirty="0"/>
          </a:p>
        </p:txBody>
      </p:sp>
      <p:sp>
        <p:nvSpPr>
          <p:cNvPr id="11" name="Content Placeholder 2">
            <a:extLst>
              <a:ext uri="{FF2B5EF4-FFF2-40B4-BE49-F238E27FC236}">
                <a16:creationId xmlns:a16="http://schemas.microsoft.com/office/drawing/2014/main" id="{8B81E8EA-1B04-E148-AED5-A9C828F3F741}"/>
              </a:ext>
            </a:extLst>
          </p:cNvPr>
          <p:cNvSpPr txBox="1">
            <a:spLocks/>
          </p:cNvSpPr>
          <p:nvPr/>
        </p:nvSpPr>
        <p:spPr>
          <a:xfrm>
            <a:off x="1981200" y="1431322"/>
            <a:ext cx="8229600" cy="12356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20"/>
              </a:lnSpc>
              <a:buNone/>
            </a:pPr>
            <a:endParaRPr lang="en-US" sz="1600" b="1" dirty="0">
              <a:solidFill>
                <a:schemeClr val="accent1"/>
              </a:solidFill>
            </a:endParaRPr>
          </a:p>
        </p:txBody>
      </p:sp>
    </p:spTree>
    <p:extLst>
      <p:ext uri="{BB962C8B-B14F-4D97-AF65-F5344CB8AC3E}">
        <p14:creationId xmlns:p14="http://schemas.microsoft.com/office/powerpoint/2010/main" val="1185281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BDC66B8-87FA-ED4D-9D65-1C8EB5E409BE}"/>
              </a:ext>
            </a:extLst>
          </p:cNvPr>
          <p:cNvSpPr>
            <a:spLocks noGrp="1"/>
          </p:cNvSpPr>
          <p:nvPr>
            <p:ph sz="half" idx="1"/>
          </p:nvPr>
        </p:nvSpPr>
        <p:spPr/>
        <p:txBody>
          <a:bodyPr>
            <a:normAutofit fontScale="92500" lnSpcReduction="10000"/>
          </a:bodyPr>
          <a:lstStyle/>
          <a:p>
            <a:r>
              <a:rPr lang="en-US" dirty="0"/>
              <a:t>Includes a Health Reimbursement Account</a:t>
            </a:r>
          </a:p>
          <a:p>
            <a:r>
              <a:rPr lang="en-US" dirty="0"/>
              <a:t>Cigna’s national network</a:t>
            </a:r>
          </a:p>
          <a:p>
            <a:r>
              <a:rPr lang="en-US" dirty="0"/>
              <a:t>20% coinsurance for most in-network services</a:t>
            </a:r>
          </a:p>
          <a:p>
            <a:r>
              <a:rPr lang="en-US" dirty="0"/>
              <a:t>40% coinsurance for most out-of-network services</a:t>
            </a:r>
          </a:p>
          <a:p>
            <a:r>
              <a:rPr lang="en-US" dirty="0"/>
              <a:t>Combined medical and pharmacy deductible $1,750/$3,500 in-network</a:t>
            </a:r>
          </a:p>
          <a:p>
            <a:endParaRPr lang="en-US" dirty="0"/>
          </a:p>
          <a:p>
            <a:endParaRPr lang="en-US" dirty="0"/>
          </a:p>
        </p:txBody>
      </p:sp>
      <p:sp>
        <p:nvSpPr>
          <p:cNvPr id="2" name="Title 1">
            <a:extLst>
              <a:ext uri="{FF2B5EF4-FFF2-40B4-BE49-F238E27FC236}">
                <a16:creationId xmlns:a16="http://schemas.microsoft.com/office/drawing/2014/main" id="{A712D283-152A-6947-9FEC-2B35894DCDB6}"/>
              </a:ext>
            </a:extLst>
          </p:cNvPr>
          <p:cNvSpPr>
            <a:spLocks noGrp="1"/>
          </p:cNvSpPr>
          <p:nvPr>
            <p:ph type="title"/>
          </p:nvPr>
        </p:nvSpPr>
        <p:spPr/>
        <p:txBody>
          <a:bodyPr>
            <a:normAutofit fontScale="90000"/>
          </a:bodyPr>
          <a:lstStyle/>
          <a:p>
            <a:r>
              <a:rPr lang="en-US" dirty="0"/>
              <a:t>Consumer-Driven Health Plan</a:t>
            </a:r>
          </a:p>
        </p:txBody>
      </p:sp>
      <p:pic>
        <p:nvPicPr>
          <p:cNvPr id="10" name="Content Placeholder 9" descr="Table&#10;&#10;Description automatically generated">
            <a:extLst>
              <a:ext uri="{FF2B5EF4-FFF2-40B4-BE49-F238E27FC236}">
                <a16:creationId xmlns:a16="http://schemas.microsoft.com/office/drawing/2014/main" id="{63E1CD7F-C31C-7547-B7A7-B62A6C1A7D0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598952"/>
            <a:ext cx="5384800" cy="3245027"/>
          </a:xfrm>
        </p:spPr>
      </p:pic>
    </p:spTree>
    <p:extLst>
      <p:ext uri="{BB962C8B-B14F-4D97-AF65-F5344CB8AC3E}">
        <p14:creationId xmlns:p14="http://schemas.microsoft.com/office/powerpoint/2010/main" val="2728607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9B71BBE-749F-404C-98D9-C25603DECD06}"/>
              </a:ext>
            </a:extLst>
          </p:cNvPr>
          <p:cNvSpPr>
            <a:spLocks noGrp="1"/>
          </p:cNvSpPr>
          <p:nvPr>
            <p:ph sz="half" idx="1"/>
          </p:nvPr>
        </p:nvSpPr>
        <p:spPr/>
        <p:txBody>
          <a:bodyPr>
            <a:normAutofit fontScale="92500" lnSpcReduction="20000"/>
          </a:bodyPr>
          <a:lstStyle/>
          <a:p>
            <a:r>
              <a:rPr lang="en-US" dirty="0"/>
              <a:t>Three provider groups</a:t>
            </a:r>
          </a:p>
          <a:p>
            <a:r>
              <a:rPr lang="en-US" dirty="0"/>
              <a:t>Medical deductible</a:t>
            </a:r>
          </a:p>
          <a:p>
            <a:r>
              <a:rPr lang="en-US" dirty="0"/>
              <a:t>Pharmacy deductible</a:t>
            </a:r>
          </a:p>
          <a:p>
            <a:r>
              <a:rPr lang="en-US" dirty="0"/>
              <a:t>PCP: $35</a:t>
            </a:r>
          </a:p>
          <a:p>
            <a:r>
              <a:rPr lang="en-US" dirty="0"/>
              <a:t>Specialist $65</a:t>
            </a:r>
          </a:p>
          <a:p>
            <a:r>
              <a:rPr lang="en-US" dirty="0"/>
              <a:t>Outpatient surgery: $350</a:t>
            </a:r>
          </a:p>
          <a:p>
            <a:r>
              <a:rPr lang="en-US" dirty="0"/>
              <a:t>Inpatient facility: $600/day</a:t>
            </a:r>
          </a:p>
          <a:p>
            <a:r>
              <a:rPr lang="en-US" dirty="0"/>
              <a:t>ER: $400</a:t>
            </a:r>
          </a:p>
          <a:p>
            <a:r>
              <a:rPr lang="en-US" dirty="0"/>
              <a:t>Urgent Care: $65</a:t>
            </a:r>
          </a:p>
          <a:p>
            <a:endParaRPr lang="en-US" dirty="0"/>
          </a:p>
        </p:txBody>
      </p:sp>
      <p:sp>
        <p:nvSpPr>
          <p:cNvPr id="3" name="Title 2">
            <a:extLst>
              <a:ext uri="{FF2B5EF4-FFF2-40B4-BE49-F238E27FC236}">
                <a16:creationId xmlns:a16="http://schemas.microsoft.com/office/drawing/2014/main" id="{AD599E84-CB6D-7D44-B573-62FA9E90EE82}"/>
              </a:ext>
            </a:extLst>
          </p:cNvPr>
          <p:cNvSpPr>
            <a:spLocks noGrp="1"/>
          </p:cNvSpPr>
          <p:nvPr>
            <p:ph type="title"/>
          </p:nvPr>
        </p:nvSpPr>
        <p:spPr/>
        <p:txBody>
          <a:bodyPr>
            <a:normAutofit fontScale="90000"/>
          </a:bodyPr>
          <a:lstStyle/>
          <a:p>
            <a:r>
              <a:rPr lang="en-US" dirty="0"/>
              <a:t>Limited Network Plan</a:t>
            </a:r>
          </a:p>
        </p:txBody>
      </p:sp>
      <p:pic>
        <p:nvPicPr>
          <p:cNvPr id="6" name="Content Placeholder 5" descr="Table&#10;&#10;Description automatically generated">
            <a:extLst>
              <a:ext uri="{FF2B5EF4-FFF2-40B4-BE49-F238E27FC236}">
                <a16:creationId xmlns:a16="http://schemas.microsoft.com/office/drawing/2014/main" id="{5A86370E-F74A-A546-8FCE-C086372F0C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6333" y="1600201"/>
            <a:ext cx="5384800" cy="3141860"/>
          </a:xfrm>
        </p:spPr>
      </p:pic>
    </p:spTree>
    <p:extLst>
      <p:ext uri="{BB962C8B-B14F-4D97-AF65-F5344CB8AC3E}">
        <p14:creationId xmlns:p14="http://schemas.microsoft.com/office/powerpoint/2010/main" val="1970035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9">
            <a:extLst>
              <a:ext uri="{FF2B5EF4-FFF2-40B4-BE49-F238E27FC236}">
                <a16:creationId xmlns:a16="http://schemas.microsoft.com/office/drawing/2014/main" id="{E5A944D0-E3FB-F84E-BBC5-A3AC33501B43}"/>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F20BDE4-ED71-834D-95B3-4CE73869631A}"/>
              </a:ext>
            </a:extLst>
          </p:cNvPr>
          <p:cNvSpPr>
            <a:spLocks noGrp="1"/>
          </p:cNvSpPr>
          <p:nvPr>
            <p:ph sz="half" idx="1"/>
          </p:nvPr>
        </p:nvSpPr>
        <p:spPr>
          <a:xfrm>
            <a:off x="609600" y="1600201"/>
            <a:ext cx="6324600" cy="4525963"/>
          </a:xfrm>
        </p:spPr>
        <p:txBody>
          <a:bodyPr>
            <a:normAutofit fontScale="92500"/>
          </a:bodyPr>
          <a:lstStyle/>
          <a:p>
            <a:r>
              <a:rPr lang="en-US" dirty="0"/>
              <a:t>Medical deductible</a:t>
            </a:r>
          </a:p>
          <a:p>
            <a:r>
              <a:rPr lang="en-US" dirty="0"/>
              <a:t>No pharmacy deductible</a:t>
            </a:r>
          </a:p>
          <a:p>
            <a:r>
              <a:rPr lang="en-US" dirty="0"/>
              <a:t>Cigna’s national network</a:t>
            </a:r>
          </a:p>
          <a:p>
            <a:r>
              <a:rPr lang="en-US" dirty="0"/>
              <a:t>Outpatient surgery, inpatient </a:t>
            </a:r>
            <a:br>
              <a:rPr lang="en-US" dirty="0"/>
            </a:br>
            <a:r>
              <a:rPr lang="en-US" dirty="0"/>
              <a:t>facility and ER: 30% coinsurance</a:t>
            </a:r>
          </a:p>
          <a:p>
            <a:r>
              <a:rPr lang="en-US" dirty="0"/>
              <a:t>PCP: $40</a:t>
            </a:r>
          </a:p>
          <a:p>
            <a:r>
              <a:rPr lang="en-US" dirty="0"/>
              <a:t>Specialist: $65/$80 (Non-CCN is $80)</a:t>
            </a:r>
          </a:p>
          <a:p>
            <a:r>
              <a:rPr lang="en-US" dirty="0"/>
              <a:t>Urgent Care: $75</a:t>
            </a:r>
          </a:p>
          <a:p>
            <a:endParaRPr lang="en-US" dirty="0"/>
          </a:p>
        </p:txBody>
      </p:sp>
      <p:pic>
        <p:nvPicPr>
          <p:cNvPr id="14" name="Content Placeholder 13" descr="Table&#10;&#10;Description automatically generated">
            <a:extLst>
              <a:ext uri="{FF2B5EF4-FFF2-40B4-BE49-F238E27FC236}">
                <a16:creationId xmlns:a16="http://schemas.microsoft.com/office/drawing/2014/main" id="{A3FD8441-9DB8-6244-A703-97A7D67A89D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1"/>
            <a:ext cx="5384800" cy="2610226"/>
          </a:xfrm>
        </p:spPr>
      </p:pic>
      <p:sp>
        <p:nvSpPr>
          <p:cNvPr id="2" name="Title 1">
            <a:extLst>
              <a:ext uri="{FF2B5EF4-FFF2-40B4-BE49-F238E27FC236}">
                <a16:creationId xmlns:a16="http://schemas.microsoft.com/office/drawing/2014/main" id="{155D2836-93A3-704D-8441-D3B2CD673880}"/>
              </a:ext>
            </a:extLst>
          </p:cNvPr>
          <p:cNvSpPr>
            <a:spLocks noGrp="1"/>
          </p:cNvSpPr>
          <p:nvPr>
            <p:ph type="title"/>
          </p:nvPr>
        </p:nvSpPr>
        <p:spPr/>
        <p:txBody>
          <a:bodyPr/>
          <a:lstStyle/>
          <a:p>
            <a:r>
              <a:rPr lang="en-US" dirty="0"/>
              <a:t>Open Access Plan</a:t>
            </a:r>
          </a:p>
        </p:txBody>
      </p:sp>
      <p:pic>
        <p:nvPicPr>
          <p:cNvPr id="6" name="Content Placeholder 5" descr="Table&#10;&#10;Description automatically generated">
            <a:extLst>
              <a:ext uri="{FF2B5EF4-FFF2-40B4-BE49-F238E27FC236}">
                <a16:creationId xmlns:a16="http://schemas.microsoft.com/office/drawing/2014/main" id="{99361C42-3B3F-214C-A826-8A6CF7322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567722"/>
            <a:ext cx="5384800" cy="3023359"/>
          </a:xfrm>
          <a:prstGeom prst="rect">
            <a:avLst/>
          </a:prstGeom>
        </p:spPr>
      </p:pic>
    </p:spTree>
    <p:extLst>
      <p:ext uri="{BB962C8B-B14F-4D97-AF65-F5344CB8AC3E}">
        <p14:creationId xmlns:p14="http://schemas.microsoft.com/office/powerpoint/2010/main" val="1021062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1710-9D69-7D47-86C5-A414C1B530A5}"/>
              </a:ext>
            </a:extLst>
          </p:cNvPr>
          <p:cNvSpPr>
            <a:spLocks noGrp="1"/>
          </p:cNvSpPr>
          <p:nvPr>
            <p:ph type="title"/>
          </p:nvPr>
        </p:nvSpPr>
        <p:spPr/>
        <p:txBody>
          <a:bodyPr>
            <a:normAutofit fontScale="90000"/>
          </a:bodyPr>
          <a:lstStyle/>
          <a:p>
            <a:r>
              <a:rPr lang="en-US" dirty="0"/>
              <a:t> Pharmacy Plan Features</a:t>
            </a:r>
          </a:p>
        </p:txBody>
      </p:sp>
      <p:pic>
        <p:nvPicPr>
          <p:cNvPr id="6" name="Content Placeholder 5" descr="Table&#10;&#10;Description automatically generated">
            <a:extLst>
              <a:ext uri="{FF2B5EF4-FFF2-40B4-BE49-F238E27FC236}">
                <a16:creationId xmlns:a16="http://schemas.microsoft.com/office/drawing/2014/main" id="{6563EF67-D742-4442-AFB0-8F6D37CE6B2F}"/>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04900" y="1447777"/>
            <a:ext cx="9982200" cy="4922862"/>
          </a:xfrm>
        </p:spPr>
      </p:pic>
    </p:spTree>
    <p:extLst>
      <p:ext uri="{BB962C8B-B14F-4D97-AF65-F5344CB8AC3E}">
        <p14:creationId xmlns:p14="http://schemas.microsoft.com/office/powerpoint/2010/main" val="1162144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9">
            <a:extLst>
              <a:ext uri="{FF2B5EF4-FFF2-40B4-BE49-F238E27FC236}">
                <a16:creationId xmlns:a16="http://schemas.microsoft.com/office/drawing/2014/main" id="{30F6609D-A1EB-2846-924F-D4CE19FCDE44}"/>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CEFD11C-2513-C34D-AA3A-81984FC2B58F}"/>
              </a:ext>
            </a:extLst>
          </p:cNvPr>
          <p:cNvSpPr>
            <a:spLocks noGrp="1"/>
          </p:cNvSpPr>
          <p:nvPr>
            <p:ph type="body" idx="1"/>
          </p:nvPr>
        </p:nvSpPr>
        <p:spPr>
          <a:xfrm>
            <a:off x="609600" y="1535113"/>
            <a:ext cx="5386917" cy="639762"/>
          </a:xfrm>
        </p:spPr>
        <p:txBody>
          <a:bodyPr>
            <a:normAutofit/>
          </a:bodyPr>
          <a:lstStyle/>
          <a:p>
            <a:r>
              <a:rPr lang="en-US" dirty="0"/>
              <a:t>Participating Pharmacies: 30-Day</a:t>
            </a:r>
          </a:p>
        </p:txBody>
      </p:sp>
      <p:sp>
        <p:nvSpPr>
          <p:cNvPr id="7" name="Content Placeholder 6">
            <a:extLst>
              <a:ext uri="{FF2B5EF4-FFF2-40B4-BE49-F238E27FC236}">
                <a16:creationId xmlns:a16="http://schemas.microsoft.com/office/drawing/2014/main" id="{C7BECA6D-9427-BE48-B305-D26E93066955}"/>
              </a:ext>
            </a:extLst>
          </p:cNvPr>
          <p:cNvSpPr>
            <a:spLocks noGrp="1"/>
          </p:cNvSpPr>
          <p:nvPr>
            <p:ph sz="half" idx="2"/>
          </p:nvPr>
        </p:nvSpPr>
        <p:spPr>
          <a:xfrm>
            <a:off x="609600" y="2174875"/>
            <a:ext cx="5386917" cy="3951288"/>
          </a:xfrm>
        </p:spPr>
        <p:txBody>
          <a:bodyPr>
            <a:normAutofit/>
          </a:bodyPr>
          <a:lstStyle/>
          <a:p>
            <a:pPr lvl="1"/>
            <a:r>
              <a:rPr lang="en-US" dirty="0"/>
              <a:t>CVS/Target</a:t>
            </a:r>
          </a:p>
          <a:p>
            <a:pPr lvl="1"/>
            <a:r>
              <a:rPr lang="en-US" dirty="0"/>
              <a:t>Kroger</a:t>
            </a:r>
          </a:p>
          <a:p>
            <a:pPr lvl="1"/>
            <a:r>
              <a:rPr lang="en-US" dirty="0"/>
              <a:t>H-E-B Pharmacy </a:t>
            </a:r>
          </a:p>
          <a:p>
            <a:pPr lvl="1"/>
            <a:r>
              <a:rPr lang="en-US" dirty="0"/>
              <a:t>Kelsey-Seybold</a:t>
            </a:r>
          </a:p>
          <a:p>
            <a:pPr lvl="1"/>
            <a:r>
              <a:rPr lang="en-US" dirty="0"/>
              <a:t>Walgreens </a:t>
            </a:r>
          </a:p>
          <a:p>
            <a:pPr lvl="1"/>
            <a:r>
              <a:rPr lang="en-US" dirty="0"/>
              <a:t>Walmart</a:t>
            </a:r>
          </a:p>
        </p:txBody>
      </p:sp>
      <p:sp>
        <p:nvSpPr>
          <p:cNvPr id="15" name="Text Placeholder 14">
            <a:extLst>
              <a:ext uri="{FF2B5EF4-FFF2-40B4-BE49-F238E27FC236}">
                <a16:creationId xmlns:a16="http://schemas.microsoft.com/office/drawing/2014/main" id="{E97AE2E5-95C9-0A48-A1B4-17625329A57E}"/>
              </a:ext>
            </a:extLst>
          </p:cNvPr>
          <p:cNvSpPr>
            <a:spLocks noGrp="1"/>
          </p:cNvSpPr>
          <p:nvPr>
            <p:ph type="body" sz="quarter" idx="3"/>
          </p:nvPr>
        </p:nvSpPr>
        <p:spPr>
          <a:xfrm>
            <a:off x="6193368" y="1535113"/>
            <a:ext cx="5386917" cy="639762"/>
          </a:xfrm>
        </p:spPr>
        <p:txBody>
          <a:bodyPr>
            <a:normAutofit/>
          </a:bodyPr>
          <a:lstStyle/>
          <a:p>
            <a:r>
              <a:rPr lang="en-US" dirty="0"/>
              <a:t>Participating Pharmacies: 90-Day</a:t>
            </a:r>
          </a:p>
        </p:txBody>
      </p:sp>
      <p:sp>
        <p:nvSpPr>
          <p:cNvPr id="10" name="Content Placeholder 9">
            <a:extLst>
              <a:ext uri="{FF2B5EF4-FFF2-40B4-BE49-F238E27FC236}">
                <a16:creationId xmlns:a16="http://schemas.microsoft.com/office/drawing/2014/main" id="{8A3BCE14-D721-9643-9E7E-96B7B168F44C}"/>
              </a:ext>
            </a:extLst>
          </p:cNvPr>
          <p:cNvSpPr>
            <a:spLocks noGrp="1"/>
          </p:cNvSpPr>
          <p:nvPr>
            <p:ph sz="quarter" idx="4"/>
          </p:nvPr>
        </p:nvSpPr>
        <p:spPr>
          <a:xfrm>
            <a:off x="6193368" y="2174875"/>
            <a:ext cx="5386917" cy="3951288"/>
          </a:xfrm>
        </p:spPr>
        <p:txBody>
          <a:bodyPr/>
          <a:lstStyle/>
          <a:p>
            <a:pPr lvl="1"/>
            <a:r>
              <a:rPr lang="en-US" dirty="0"/>
              <a:t>CVS/Target</a:t>
            </a:r>
          </a:p>
          <a:p>
            <a:pPr lvl="1"/>
            <a:r>
              <a:rPr lang="en-US" dirty="0"/>
              <a:t>Kroger</a:t>
            </a:r>
          </a:p>
          <a:p>
            <a:pPr lvl="1"/>
            <a:r>
              <a:rPr lang="en-US" dirty="0"/>
              <a:t>Walmart</a:t>
            </a:r>
          </a:p>
          <a:p>
            <a:endParaRPr lang="en-US" dirty="0"/>
          </a:p>
        </p:txBody>
      </p:sp>
      <p:sp>
        <p:nvSpPr>
          <p:cNvPr id="3" name="Title 2">
            <a:extLst>
              <a:ext uri="{FF2B5EF4-FFF2-40B4-BE49-F238E27FC236}">
                <a16:creationId xmlns:a16="http://schemas.microsoft.com/office/drawing/2014/main" id="{2610465F-4F8E-EC46-A826-E91810E4510E}"/>
              </a:ext>
            </a:extLst>
          </p:cNvPr>
          <p:cNvSpPr>
            <a:spLocks noGrp="1"/>
          </p:cNvSpPr>
          <p:nvPr>
            <p:ph type="title"/>
          </p:nvPr>
        </p:nvSpPr>
        <p:spPr>
          <a:xfrm>
            <a:off x="533400" y="365126"/>
            <a:ext cx="11049000" cy="503238"/>
          </a:xfrm>
        </p:spPr>
        <p:txBody>
          <a:bodyPr>
            <a:normAutofit fontScale="90000"/>
          </a:bodyPr>
          <a:lstStyle/>
          <a:p>
            <a:r>
              <a:rPr lang="en-US" dirty="0"/>
              <a:t>Participating Pharmacies</a:t>
            </a:r>
          </a:p>
        </p:txBody>
      </p:sp>
      <p:sp>
        <p:nvSpPr>
          <p:cNvPr id="14" name="Rectangle 13">
            <a:extLst>
              <a:ext uri="{FF2B5EF4-FFF2-40B4-BE49-F238E27FC236}">
                <a16:creationId xmlns:a16="http://schemas.microsoft.com/office/drawing/2014/main" id="{7235AB57-78A8-7A4B-9FB8-F94018511618}"/>
              </a:ext>
            </a:extLst>
          </p:cNvPr>
          <p:cNvSpPr/>
          <p:nvPr/>
        </p:nvSpPr>
        <p:spPr>
          <a:xfrm>
            <a:off x="6749566" y="5048859"/>
            <a:ext cx="3610748"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dirty="0"/>
              <a:t>For a complete list, visit </a:t>
            </a:r>
            <a:r>
              <a:rPr lang="en-US" sz="2400" dirty="0" err="1"/>
              <a:t>Cigna.com</a:t>
            </a:r>
            <a:r>
              <a:rPr lang="en-US" sz="2400" dirty="0"/>
              <a:t>/Rx90network</a:t>
            </a:r>
          </a:p>
        </p:txBody>
      </p:sp>
    </p:spTree>
    <p:extLst>
      <p:ext uri="{BB962C8B-B14F-4D97-AF65-F5344CB8AC3E}">
        <p14:creationId xmlns:p14="http://schemas.microsoft.com/office/powerpoint/2010/main" val="3371907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0CC7E-BBD4-DD4D-95A0-332229EB3C43}"/>
              </a:ext>
            </a:extLst>
          </p:cNvPr>
          <p:cNvSpPr>
            <a:spLocks noGrp="1"/>
          </p:cNvSpPr>
          <p:nvPr>
            <p:ph idx="1"/>
          </p:nvPr>
        </p:nvSpPr>
        <p:spPr>
          <a:xfrm>
            <a:off x="550985" y="1312986"/>
            <a:ext cx="11201400" cy="5562599"/>
          </a:xfrm>
        </p:spPr>
        <p:txBody>
          <a:bodyPr>
            <a:noAutofit/>
          </a:bodyPr>
          <a:lstStyle/>
          <a:p>
            <a:r>
              <a:rPr lang="en-US" dirty="0"/>
              <a:t>Cigna Express Scripts offers three-month supply of these medications delivered to your home for $0 copayment:</a:t>
            </a:r>
          </a:p>
          <a:p>
            <a:pPr lvl="2"/>
            <a:r>
              <a:rPr lang="en-US" dirty="0"/>
              <a:t>Generic and brand name asthma medications</a:t>
            </a:r>
          </a:p>
          <a:p>
            <a:pPr lvl="2"/>
            <a:r>
              <a:rPr lang="en-US" dirty="0"/>
              <a:t>Generic cardiovascular/high blood pressure medications</a:t>
            </a:r>
          </a:p>
          <a:p>
            <a:pPr lvl="2"/>
            <a:r>
              <a:rPr lang="en-US" dirty="0"/>
              <a:t>Generic cholesterol medications</a:t>
            </a:r>
          </a:p>
          <a:p>
            <a:pPr lvl="2"/>
            <a:r>
              <a:rPr lang="en-US" dirty="0"/>
              <a:t>Generic diabetic medications</a:t>
            </a:r>
          </a:p>
          <a:p>
            <a:pPr lvl="2"/>
            <a:r>
              <a:rPr lang="en-US" dirty="0"/>
              <a:t>Preferred-brand diabetic test strips</a:t>
            </a:r>
          </a:p>
          <a:p>
            <a:pPr lvl="2"/>
            <a:r>
              <a:rPr lang="en-US" dirty="0"/>
              <a:t>Brand name insulin</a:t>
            </a:r>
          </a:p>
          <a:p>
            <a:pPr lvl="2"/>
            <a:r>
              <a:rPr lang="en-US" dirty="0"/>
              <a:t>Blood glucose meters (for members not enrolled in Medicare)</a:t>
            </a:r>
          </a:p>
          <a:p>
            <a:r>
              <a:rPr lang="en-US" dirty="0"/>
              <a:t>Call  Cigna Express Scripts at 1-800-835-3784 to get started!</a:t>
            </a:r>
          </a:p>
        </p:txBody>
      </p:sp>
      <p:sp>
        <p:nvSpPr>
          <p:cNvPr id="2" name="Title 1">
            <a:extLst>
              <a:ext uri="{FF2B5EF4-FFF2-40B4-BE49-F238E27FC236}">
                <a16:creationId xmlns:a16="http://schemas.microsoft.com/office/drawing/2014/main" id="{605F1D9B-3B80-D345-BEAC-C53EDA83167F}"/>
              </a:ext>
            </a:extLst>
          </p:cNvPr>
          <p:cNvSpPr>
            <a:spLocks noGrp="1"/>
          </p:cNvSpPr>
          <p:nvPr>
            <p:ph type="title"/>
          </p:nvPr>
        </p:nvSpPr>
        <p:spPr>
          <a:xfrm>
            <a:off x="533400" y="365126"/>
            <a:ext cx="11049000" cy="503238"/>
          </a:xfrm>
        </p:spPr>
        <p:txBody>
          <a:bodyPr>
            <a:normAutofit fontScale="90000"/>
          </a:bodyPr>
          <a:lstStyle/>
          <a:p>
            <a:r>
              <a:rPr lang="en-US" dirty="0"/>
              <a:t>Free Medications</a:t>
            </a:r>
          </a:p>
        </p:txBody>
      </p:sp>
    </p:spTree>
    <p:extLst>
      <p:ext uri="{BB962C8B-B14F-4D97-AF65-F5344CB8AC3E}">
        <p14:creationId xmlns:p14="http://schemas.microsoft.com/office/powerpoint/2010/main" val="3871627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ED3A2-A139-8F47-88C7-5805F0FE5A44}"/>
              </a:ext>
            </a:extLst>
          </p:cNvPr>
          <p:cNvSpPr txBox="1"/>
          <p:nvPr/>
        </p:nvSpPr>
        <p:spPr>
          <a:xfrm>
            <a:off x="2554705" y="4343400"/>
            <a:ext cx="4343400" cy="1569660"/>
          </a:xfrm>
          <a:prstGeom prst="rect">
            <a:avLst/>
          </a:prstGeom>
          <a:ln>
            <a:noFill/>
          </a:ln>
        </p:spPr>
        <p:txBody>
          <a:bodyPr wrap="square" rtlCol="0" anchor="ctr">
            <a:spAutoFit/>
          </a:bodyPr>
          <a:lstStyle/>
          <a:p>
            <a:r>
              <a:rPr lang="en-US" sz="3200" b="1" dirty="0">
                <a:solidFill>
                  <a:srgbClr val="46BC96"/>
                </a:solidFill>
              </a:rPr>
              <a:t>Dental Plans</a:t>
            </a:r>
          </a:p>
          <a:p>
            <a:r>
              <a:rPr lang="en-US" sz="3200" b="1" dirty="0">
                <a:solidFill>
                  <a:schemeClr val="bg1"/>
                </a:solidFill>
              </a:rPr>
              <a:t>Administered by </a:t>
            </a:r>
            <a:br>
              <a:rPr lang="en-US" sz="3200" b="1" dirty="0">
                <a:solidFill>
                  <a:schemeClr val="bg1"/>
                </a:solidFill>
              </a:rPr>
            </a:br>
            <a:r>
              <a:rPr lang="en-US" sz="3200" b="1" dirty="0">
                <a:solidFill>
                  <a:schemeClr val="bg1"/>
                </a:solidFill>
              </a:rPr>
              <a:t>Cigna</a:t>
            </a:r>
            <a:endParaRPr lang="en-US" sz="3200" dirty="0">
              <a:solidFill>
                <a:schemeClr val="bg1"/>
              </a:solidFill>
            </a:endParaRPr>
          </a:p>
        </p:txBody>
      </p:sp>
      <p:pic>
        <p:nvPicPr>
          <p:cNvPr id="18" name="Picture Placeholder 17" descr="A picture containing person&#10;&#10;Description automatically generated">
            <a:extLst>
              <a:ext uri="{FF2B5EF4-FFF2-40B4-BE49-F238E27FC236}">
                <a16:creationId xmlns:a16="http://schemas.microsoft.com/office/drawing/2014/main" id="{E96708EF-8008-664F-9E98-ABFFFCD9A60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31" r="16631"/>
          <a:stretch>
            <a:fillRect/>
          </a:stretch>
        </p:blipFill>
        <p:spPr/>
      </p:pic>
      <p:pic>
        <p:nvPicPr>
          <p:cNvPr id="20" name="Picture Placeholder 19" descr="A picture containing indoor&#10;&#10;Description automatically generated">
            <a:extLst>
              <a:ext uri="{FF2B5EF4-FFF2-40B4-BE49-F238E27FC236}">
                <a16:creationId xmlns:a16="http://schemas.microsoft.com/office/drawing/2014/main" id="{5C7D79C2-4320-2142-B73B-4AA2066064EF}"/>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16667" b="16667"/>
          <a:stretch>
            <a:fillRect/>
          </a:stretch>
        </p:blipFill>
        <p:spPr/>
      </p:pic>
      <p:pic>
        <p:nvPicPr>
          <p:cNvPr id="22" name="Picture Placeholder 21" descr="A picture containing person, indoor, young&#10;&#10;Description automatically generated">
            <a:extLst>
              <a:ext uri="{FF2B5EF4-FFF2-40B4-BE49-F238E27FC236}">
                <a16:creationId xmlns:a16="http://schemas.microsoft.com/office/drawing/2014/main" id="{7FB41AD0-8B34-8448-86E8-4A78A27175F2}"/>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626" r="16626"/>
          <a:stretch>
            <a:fillRect/>
          </a:stretch>
        </p:blipFill>
        <p:spPr/>
      </p:pic>
    </p:spTree>
    <p:extLst>
      <p:ext uri="{BB962C8B-B14F-4D97-AF65-F5344CB8AC3E}">
        <p14:creationId xmlns:p14="http://schemas.microsoft.com/office/powerpoint/2010/main" val="3569669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9">
            <a:extLst>
              <a:ext uri="{FF2B5EF4-FFF2-40B4-BE49-F238E27FC236}">
                <a16:creationId xmlns:a16="http://schemas.microsoft.com/office/drawing/2014/main" id="{4EFD2908-5B36-A343-94AA-C5A4C4F78FF8}"/>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9">
            <a:extLst>
              <a:ext uri="{FF2B5EF4-FFF2-40B4-BE49-F238E27FC236}">
                <a16:creationId xmlns:a16="http://schemas.microsoft.com/office/drawing/2014/main" id="{BA60AA25-B919-E240-BDDA-F3F1FCA0E05E}"/>
              </a:ext>
            </a:extLst>
          </p:cNvPr>
          <p:cNvGraphicFramePr>
            <a:graphicFrameLocks noGrp="1"/>
          </p:cNvGraphicFramePr>
          <p:nvPr>
            <p:ph sz="half" idx="1"/>
            <p:extLst>
              <p:ext uri="{D42A27DB-BD31-4B8C-83A1-F6EECF244321}">
                <p14:modId xmlns:p14="http://schemas.microsoft.com/office/powerpoint/2010/main" val="1303550229"/>
              </p:ext>
            </p:extLst>
          </p:nvPr>
        </p:nvGraphicFramePr>
        <p:xfrm>
          <a:off x="1676400" y="3429000"/>
          <a:ext cx="8686800" cy="2697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6D5E23F6-D443-7341-9B17-310B451BF47D}"/>
              </a:ext>
            </a:extLst>
          </p:cNvPr>
          <p:cNvSpPr>
            <a:spLocks noGrp="1"/>
          </p:cNvSpPr>
          <p:nvPr>
            <p:ph sz="half" idx="2"/>
          </p:nvPr>
        </p:nvSpPr>
        <p:spPr>
          <a:xfrm>
            <a:off x="609600" y="1600202"/>
            <a:ext cx="10972800" cy="2133599"/>
          </a:xfrm>
        </p:spPr>
        <p:txBody>
          <a:bodyPr/>
          <a:lstStyle/>
          <a:p>
            <a:pPr marL="0" indent="0">
              <a:buNone/>
            </a:pPr>
            <a:r>
              <a:rPr lang="en-US" dirty="0"/>
              <a:t>Dental wellness is an important component in your overall health. The City offers two dental plans.</a:t>
            </a:r>
          </a:p>
          <a:p>
            <a:endParaRPr lang="en-US" dirty="0"/>
          </a:p>
        </p:txBody>
      </p:sp>
      <p:sp>
        <p:nvSpPr>
          <p:cNvPr id="3" name="Title 2">
            <a:extLst>
              <a:ext uri="{FF2B5EF4-FFF2-40B4-BE49-F238E27FC236}">
                <a16:creationId xmlns:a16="http://schemas.microsoft.com/office/drawing/2014/main" id="{71199554-3662-A04F-9982-904119555D5E}"/>
              </a:ext>
            </a:extLst>
          </p:cNvPr>
          <p:cNvSpPr>
            <a:spLocks noGrp="1"/>
          </p:cNvSpPr>
          <p:nvPr>
            <p:ph type="title"/>
          </p:nvPr>
        </p:nvSpPr>
        <p:spPr>
          <a:xfrm>
            <a:off x="533400" y="365126"/>
            <a:ext cx="11049000" cy="503238"/>
          </a:xfrm>
        </p:spPr>
        <p:txBody>
          <a:bodyPr/>
          <a:lstStyle/>
          <a:p>
            <a:r>
              <a:rPr lang="en-US" dirty="0"/>
              <a:t>Dental Plans</a:t>
            </a:r>
          </a:p>
        </p:txBody>
      </p:sp>
      <p:sp>
        <p:nvSpPr>
          <p:cNvPr id="21" name="Content Placeholder 2">
            <a:extLst>
              <a:ext uri="{FF2B5EF4-FFF2-40B4-BE49-F238E27FC236}">
                <a16:creationId xmlns:a16="http://schemas.microsoft.com/office/drawing/2014/main" id="{A4B9E071-CAA7-0F45-B57C-6C2754828AE4}"/>
              </a:ext>
            </a:extLst>
          </p:cNvPr>
          <p:cNvSpPr txBox="1">
            <a:spLocks/>
          </p:cNvSpPr>
          <p:nvPr/>
        </p:nvSpPr>
        <p:spPr>
          <a:xfrm>
            <a:off x="2712595" y="1282700"/>
            <a:ext cx="6781800" cy="1371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2520"/>
              </a:lnSpc>
              <a:buNone/>
            </a:pPr>
            <a:endParaRPr lang="en-US" sz="1600" b="1" dirty="0">
              <a:solidFill>
                <a:schemeClr val="accent1"/>
              </a:solidFill>
            </a:endParaRPr>
          </a:p>
        </p:txBody>
      </p:sp>
    </p:spTree>
    <p:extLst>
      <p:ext uri="{BB962C8B-B14F-4D97-AF65-F5344CB8AC3E}">
        <p14:creationId xmlns:p14="http://schemas.microsoft.com/office/powerpoint/2010/main" val="3303992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6261D7-5D64-B54B-AE53-C4D6E322BAE7}"/>
              </a:ext>
            </a:extLst>
          </p:cNvPr>
          <p:cNvSpPr>
            <a:spLocks noGrp="1"/>
          </p:cNvSpPr>
          <p:nvPr>
            <p:ph idx="1"/>
          </p:nvPr>
        </p:nvSpPr>
        <p:spPr/>
        <p:txBody>
          <a:bodyPr/>
          <a:lstStyle/>
          <a:p>
            <a:r>
              <a:rPr lang="en-US" dirty="0"/>
              <a:t>Medical</a:t>
            </a:r>
          </a:p>
          <a:p>
            <a:r>
              <a:rPr lang="en-US" dirty="0"/>
              <a:t>Dental</a:t>
            </a:r>
          </a:p>
          <a:p>
            <a:r>
              <a:rPr lang="en-US" dirty="0"/>
              <a:t>Vision</a:t>
            </a:r>
          </a:p>
          <a:p>
            <a:r>
              <a:rPr lang="en-US" dirty="0"/>
              <a:t>Flexible Spending Accounts</a:t>
            </a:r>
          </a:p>
          <a:p>
            <a:r>
              <a:rPr lang="en-US" dirty="0"/>
              <a:t>Supplemental Insurance Plans</a:t>
            </a:r>
          </a:p>
          <a:p>
            <a:r>
              <a:rPr lang="en-US" dirty="0"/>
              <a:t>Basic and Voluntary Life Insurance</a:t>
            </a:r>
          </a:p>
        </p:txBody>
      </p:sp>
      <p:sp>
        <p:nvSpPr>
          <p:cNvPr id="3" name="Title 2">
            <a:extLst>
              <a:ext uri="{FF2B5EF4-FFF2-40B4-BE49-F238E27FC236}">
                <a16:creationId xmlns:a16="http://schemas.microsoft.com/office/drawing/2014/main" id="{7308E485-2FCD-9D4A-B1BB-6020C97C7660}"/>
              </a:ext>
            </a:extLst>
          </p:cNvPr>
          <p:cNvSpPr>
            <a:spLocks noGrp="1"/>
          </p:cNvSpPr>
          <p:nvPr>
            <p:ph type="title"/>
          </p:nvPr>
        </p:nvSpPr>
        <p:spPr>
          <a:xfrm>
            <a:off x="838200" y="365126"/>
            <a:ext cx="10439400" cy="503238"/>
          </a:xfrm>
        </p:spPr>
        <p:txBody>
          <a:bodyPr>
            <a:normAutofit fontScale="90000"/>
          </a:bodyPr>
          <a:lstStyle/>
          <a:p>
            <a:r>
              <a:rPr lang="en-US" dirty="0"/>
              <a:t>Benefit Options</a:t>
            </a:r>
          </a:p>
        </p:txBody>
      </p:sp>
      <p:pic>
        <p:nvPicPr>
          <p:cNvPr id="6" name="Picture Placeholder 5" descr="A picture containing text, person, computer&#10;&#10;Description automatically generated">
            <a:extLst>
              <a:ext uri="{FF2B5EF4-FFF2-40B4-BE49-F238E27FC236}">
                <a16:creationId xmlns:a16="http://schemas.microsoft.com/office/drawing/2014/main" id="{543CDFA5-6D61-1949-B292-F41D7B6E838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976" r="16976"/>
          <a:stretch>
            <a:fillRect/>
          </a:stretch>
        </p:blipFill>
        <p:spPr/>
      </p:pic>
    </p:spTree>
    <p:extLst>
      <p:ext uri="{BB962C8B-B14F-4D97-AF65-F5344CB8AC3E}">
        <p14:creationId xmlns:p14="http://schemas.microsoft.com/office/powerpoint/2010/main" val="3201319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9">
            <a:extLst>
              <a:ext uri="{FF2B5EF4-FFF2-40B4-BE49-F238E27FC236}">
                <a16:creationId xmlns:a16="http://schemas.microsoft.com/office/drawing/2014/main" id="{7C5648B2-CA24-CC4D-9787-4B641BDB2CFB}"/>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A48698BE-A418-9246-B798-969197DC1D7A}"/>
              </a:ext>
            </a:extLst>
          </p:cNvPr>
          <p:cNvSpPr>
            <a:spLocks noGrp="1"/>
          </p:cNvSpPr>
          <p:nvPr>
            <p:ph sz="half" idx="1"/>
          </p:nvPr>
        </p:nvSpPr>
        <p:spPr>
          <a:xfrm>
            <a:off x="609600" y="1600200"/>
            <a:ext cx="5410200" cy="4800600"/>
          </a:xfrm>
        </p:spPr>
        <p:txBody>
          <a:bodyPr>
            <a:noAutofit/>
          </a:bodyPr>
          <a:lstStyle/>
          <a:p>
            <a:r>
              <a:rPr lang="en-US" dirty="0"/>
              <a:t>No deductibles </a:t>
            </a:r>
          </a:p>
          <a:p>
            <a:r>
              <a:rPr lang="en-US" dirty="0"/>
              <a:t>No dollar maximums </a:t>
            </a:r>
          </a:p>
          <a:p>
            <a:r>
              <a:rPr lang="en-US" dirty="0"/>
              <a:t>General dentist manages all dental needs and refers you to specialist</a:t>
            </a:r>
          </a:p>
          <a:p>
            <a:r>
              <a:rPr lang="en-US" dirty="0"/>
              <a:t>Throughout the U.S., except for 13 states</a:t>
            </a:r>
          </a:p>
          <a:p>
            <a:r>
              <a:rPr lang="en-US" dirty="0"/>
              <a:t>Benefits start May 1st</a:t>
            </a:r>
          </a:p>
          <a:p>
            <a:r>
              <a:rPr lang="en-US" dirty="0"/>
              <a:t>No claim forms</a:t>
            </a:r>
          </a:p>
        </p:txBody>
      </p:sp>
      <p:sp>
        <p:nvSpPr>
          <p:cNvPr id="2" name="Title 1">
            <a:extLst>
              <a:ext uri="{FF2B5EF4-FFF2-40B4-BE49-F238E27FC236}">
                <a16:creationId xmlns:a16="http://schemas.microsoft.com/office/drawing/2014/main" id="{63A6A2B0-DAE3-A346-8F32-A87105A9D4AF}"/>
              </a:ext>
            </a:extLst>
          </p:cNvPr>
          <p:cNvSpPr>
            <a:spLocks noGrp="1"/>
          </p:cNvSpPr>
          <p:nvPr>
            <p:ph type="title"/>
          </p:nvPr>
        </p:nvSpPr>
        <p:spPr>
          <a:xfrm>
            <a:off x="533400" y="365126"/>
            <a:ext cx="11049000" cy="503238"/>
          </a:xfrm>
        </p:spPr>
        <p:txBody>
          <a:bodyPr>
            <a:normAutofit fontScale="90000"/>
          </a:bodyPr>
          <a:lstStyle/>
          <a:p>
            <a:r>
              <a:rPr lang="en-US" dirty="0"/>
              <a:t>Cigna Dental Care® (DHMO) Plan Facts</a:t>
            </a:r>
          </a:p>
        </p:txBody>
      </p:sp>
      <p:pic>
        <p:nvPicPr>
          <p:cNvPr id="6" name="Content Placeholder 5" descr="Table&#10;&#10;Description automatically generated">
            <a:extLst>
              <a:ext uri="{FF2B5EF4-FFF2-40B4-BE49-F238E27FC236}">
                <a16:creationId xmlns:a16="http://schemas.microsoft.com/office/drawing/2014/main" id="{4A5E7803-6697-7D4A-884C-995F79E86FD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97600" y="1600200"/>
            <a:ext cx="5384800" cy="2168008"/>
          </a:xfrm>
        </p:spPr>
      </p:pic>
    </p:spTree>
    <p:extLst>
      <p:ext uri="{BB962C8B-B14F-4D97-AF65-F5344CB8AC3E}">
        <p14:creationId xmlns:p14="http://schemas.microsoft.com/office/powerpoint/2010/main" val="1071780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9">
            <a:extLst>
              <a:ext uri="{FF2B5EF4-FFF2-40B4-BE49-F238E27FC236}">
                <a16:creationId xmlns:a16="http://schemas.microsoft.com/office/drawing/2014/main" id="{1E95B7DB-453C-1342-B3A7-400362CFF4F8}"/>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1E0896A-6FD5-FC44-9ADA-6796FC0ABC70}"/>
              </a:ext>
            </a:extLst>
          </p:cNvPr>
          <p:cNvSpPr>
            <a:spLocks noGrp="1"/>
          </p:cNvSpPr>
          <p:nvPr>
            <p:ph sz="half" idx="1"/>
          </p:nvPr>
        </p:nvSpPr>
        <p:spPr/>
        <p:txBody>
          <a:bodyPr>
            <a:noAutofit/>
          </a:bodyPr>
          <a:lstStyle/>
          <a:p>
            <a:r>
              <a:rPr lang="en-US" dirty="0"/>
              <a:t>Freedom to visit any licensed dentist or specialist</a:t>
            </a:r>
          </a:p>
          <a:p>
            <a:r>
              <a:rPr lang="en-US" dirty="0"/>
              <a:t>No specialty referrals required </a:t>
            </a:r>
          </a:p>
          <a:p>
            <a:r>
              <a:rPr lang="en-US" dirty="0"/>
              <a:t>Covers eligible dental expenses after waiting periods and deductibles</a:t>
            </a:r>
          </a:p>
          <a:p>
            <a:r>
              <a:rPr lang="en-US" dirty="0"/>
              <a:t>Based on coinsurance levels with assigned percentage of costs</a:t>
            </a:r>
          </a:p>
        </p:txBody>
      </p:sp>
      <p:sp>
        <p:nvSpPr>
          <p:cNvPr id="2" name="Title 1">
            <a:extLst>
              <a:ext uri="{FF2B5EF4-FFF2-40B4-BE49-F238E27FC236}">
                <a16:creationId xmlns:a16="http://schemas.microsoft.com/office/drawing/2014/main" id="{42D30C3C-5041-354F-B2CB-1AA251EFC66B}"/>
              </a:ext>
            </a:extLst>
          </p:cNvPr>
          <p:cNvSpPr>
            <a:spLocks noGrp="1"/>
          </p:cNvSpPr>
          <p:nvPr>
            <p:ph type="title"/>
          </p:nvPr>
        </p:nvSpPr>
        <p:spPr/>
        <p:txBody>
          <a:bodyPr>
            <a:normAutofit fontScale="90000"/>
          </a:bodyPr>
          <a:lstStyle/>
          <a:p>
            <a:r>
              <a:rPr lang="en-US"/>
              <a:t>Total Cigna DPPO Plan Facts</a:t>
            </a:r>
            <a:endParaRPr lang="en-US" dirty="0"/>
          </a:p>
        </p:txBody>
      </p:sp>
      <p:pic>
        <p:nvPicPr>
          <p:cNvPr id="30" name="Content Placeholder 29" descr="Table&#10;&#10;Description automatically generated">
            <a:extLst>
              <a:ext uri="{FF2B5EF4-FFF2-40B4-BE49-F238E27FC236}">
                <a16:creationId xmlns:a16="http://schemas.microsoft.com/office/drawing/2014/main" id="{73D23E84-E512-7047-B4F0-C18FDB00FB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543883"/>
            <a:ext cx="5384800" cy="1876373"/>
          </a:xfrm>
        </p:spPr>
      </p:pic>
    </p:spTree>
    <p:extLst>
      <p:ext uri="{BB962C8B-B14F-4D97-AF65-F5344CB8AC3E}">
        <p14:creationId xmlns:p14="http://schemas.microsoft.com/office/powerpoint/2010/main" val="3236755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ED3A2-A139-8F47-88C7-5805F0FE5A44}"/>
              </a:ext>
            </a:extLst>
          </p:cNvPr>
          <p:cNvSpPr txBox="1"/>
          <p:nvPr/>
        </p:nvSpPr>
        <p:spPr>
          <a:xfrm>
            <a:off x="2514600" y="4343400"/>
            <a:ext cx="4343400" cy="1569660"/>
          </a:xfrm>
          <a:prstGeom prst="rect">
            <a:avLst/>
          </a:prstGeom>
          <a:ln>
            <a:noFill/>
          </a:ln>
        </p:spPr>
        <p:txBody>
          <a:bodyPr wrap="square" rtlCol="0">
            <a:spAutoFit/>
          </a:bodyPr>
          <a:lstStyle/>
          <a:p>
            <a:r>
              <a:rPr lang="en-US" sz="3200" b="1" dirty="0">
                <a:solidFill>
                  <a:srgbClr val="46BC96"/>
                </a:solidFill>
              </a:rPr>
              <a:t>Vision Plan</a:t>
            </a:r>
          </a:p>
          <a:p>
            <a:r>
              <a:rPr lang="en-US" sz="3200" b="1" dirty="0">
                <a:solidFill>
                  <a:schemeClr val="bg1"/>
                </a:solidFill>
              </a:rPr>
              <a:t>Administered by Superior Vision</a:t>
            </a:r>
            <a:endParaRPr lang="en-US" sz="3200" dirty="0">
              <a:solidFill>
                <a:schemeClr val="bg1"/>
              </a:solidFill>
            </a:endParaRPr>
          </a:p>
        </p:txBody>
      </p:sp>
      <p:pic>
        <p:nvPicPr>
          <p:cNvPr id="19" name="Picture Placeholder 18" descr="A picture containing person&#10;&#10;Description automatically generated">
            <a:extLst>
              <a:ext uri="{FF2B5EF4-FFF2-40B4-BE49-F238E27FC236}">
                <a16:creationId xmlns:a16="http://schemas.microsoft.com/office/drawing/2014/main" id="{18790850-6380-1042-822D-225ABB7AA85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637" r="16637"/>
          <a:stretch>
            <a:fillRect/>
          </a:stretch>
        </p:blipFill>
        <p:spPr/>
      </p:pic>
      <p:pic>
        <p:nvPicPr>
          <p:cNvPr id="21" name="Picture Placeholder 20">
            <a:extLst>
              <a:ext uri="{FF2B5EF4-FFF2-40B4-BE49-F238E27FC236}">
                <a16:creationId xmlns:a16="http://schemas.microsoft.com/office/drawing/2014/main" id="{B43393AE-28DE-4943-B663-C67FE56DDE0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679" r="16679"/>
          <a:stretch>
            <a:fillRect/>
          </a:stretch>
        </p:blipFill>
        <p:spPr/>
      </p:pic>
      <p:pic>
        <p:nvPicPr>
          <p:cNvPr id="23" name="Picture Placeholder 22" descr="A group of people looking at a whiteboard&#10;&#10;Description automatically generated with low confidence">
            <a:extLst>
              <a:ext uri="{FF2B5EF4-FFF2-40B4-BE49-F238E27FC236}">
                <a16:creationId xmlns:a16="http://schemas.microsoft.com/office/drawing/2014/main" id="{4A410B05-0A9E-654F-888A-87EFE2C3B1FA}"/>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6657" r="16657"/>
          <a:stretch>
            <a:fillRect/>
          </a:stretch>
        </p:blipFill>
        <p:spPr/>
      </p:pic>
    </p:spTree>
    <p:extLst>
      <p:ext uri="{BB962C8B-B14F-4D97-AF65-F5344CB8AC3E}">
        <p14:creationId xmlns:p14="http://schemas.microsoft.com/office/powerpoint/2010/main" val="3247890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9">
            <a:extLst>
              <a:ext uri="{FF2B5EF4-FFF2-40B4-BE49-F238E27FC236}">
                <a16:creationId xmlns:a16="http://schemas.microsoft.com/office/drawing/2014/main" id="{254001D9-B758-D94C-8310-88B734C994B5}"/>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6C5E74C-1E66-A049-9385-FAD07DD2911B}"/>
              </a:ext>
            </a:extLst>
          </p:cNvPr>
          <p:cNvSpPr>
            <a:spLocks noGrp="1"/>
          </p:cNvSpPr>
          <p:nvPr>
            <p:ph sz="half" idx="2"/>
          </p:nvPr>
        </p:nvSpPr>
        <p:spPr>
          <a:xfrm>
            <a:off x="6197600" y="1600201"/>
            <a:ext cx="5384800" cy="4525963"/>
          </a:xfrm>
        </p:spPr>
        <p:txBody>
          <a:bodyPr>
            <a:noAutofit/>
          </a:bodyPr>
          <a:lstStyle/>
          <a:p>
            <a:r>
              <a:rPr lang="en-US" dirty="0"/>
              <a:t>No deductibles</a:t>
            </a:r>
          </a:p>
          <a:p>
            <a:r>
              <a:rPr lang="en-US" dirty="0"/>
              <a:t>$20 annual exam copayment</a:t>
            </a:r>
          </a:p>
          <a:p>
            <a:r>
              <a:rPr lang="en-US" dirty="0"/>
              <a:t>$25 copayment for glasses or contact lenses</a:t>
            </a:r>
          </a:p>
          <a:p>
            <a:r>
              <a:rPr lang="en-US" dirty="0"/>
              <a:t>$150 allowance for glasses or contact lenses</a:t>
            </a:r>
          </a:p>
          <a:p>
            <a:r>
              <a:rPr lang="en-US" dirty="0"/>
              <a:t>$300 credit toward Lasik</a:t>
            </a:r>
          </a:p>
        </p:txBody>
      </p:sp>
      <p:sp>
        <p:nvSpPr>
          <p:cNvPr id="2" name="Title 1">
            <a:extLst>
              <a:ext uri="{FF2B5EF4-FFF2-40B4-BE49-F238E27FC236}">
                <a16:creationId xmlns:a16="http://schemas.microsoft.com/office/drawing/2014/main" id="{63A06DC8-081B-8F4C-831B-CA35579006DD}"/>
              </a:ext>
            </a:extLst>
          </p:cNvPr>
          <p:cNvSpPr>
            <a:spLocks noGrp="1"/>
          </p:cNvSpPr>
          <p:nvPr>
            <p:ph type="title"/>
          </p:nvPr>
        </p:nvSpPr>
        <p:spPr>
          <a:xfrm>
            <a:off x="533400" y="365126"/>
            <a:ext cx="11049000" cy="503238"/>
          </a:xfrm>
        </p:spPr>
        <p:txBody>
          <a:bodyPr>
            <a:normAutofit fontScale="90000"/>
          </a:bodyPr>
          <a:lstStyle/>
          <a:p>
            <a:r>
              <a:rPr lang="en-US" dirty="0"/>
              <a:t>Vision Plan</a:t>
            </a:r>
          </a:p>
        </p:txBody>
      </p:sp>
      <p:pic>
        <p:nvPicPr>
          <p:cNvPr id="17" name="Content Placeholder 16" descr="Table&#10;&#10;Description automatically generated">
            <a:extLst>
              <a:ext uri="{FF2B5EF4-FFF2-40B4-BE49-F238E27FC236}">
                <a16:creationId xmlns:a16="http://schemas.microsoft.com/office/drawing/2014/main" id="{3ECD436B-FEE4-884B-9FA3-7C43AFE3DE3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609898"/>
            <a:ext cx="5384800" cy="2668678"/>
          </a:xfrm>
        </p:spPr>
      </p:pic>
    </p:spTree>
    <p:extLst>
      <p:ext uri="{BB962C8B-B14F-4D97-AF65-F5344CB8AC3E}">
        <p14:creationId xmlns:p14="http://schemas.microsoft.com/office/powerpoint/2010/main" val="15782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9">
            <a:extLst>
              <a:ext uri="{FF2B5EF4-FFF2-40B4-BE49-F238E27FC236}">
                <a16:creationId xmlns:a16="http://schemas.microsoft.com/office/drawing/2014/main" id="{9240BA23-CDF9-5841-9C63-5DA51EFFDB08}"/>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FEE59D5-C9F4-8E44-8702-C2D12E04F4F2}"/>
              </a:ext>
            </a:extLst>
          </p:cNvPr>
          <p:cNvSpPr>
            <a:spLocks noGrp="1"/>
          </p:cNvSpPr>
          <p:nvPr>
            <p:ph type="body" idx="1"/>
          </p:nvPr>
        </p:nvSpPr>
        <p:spPr/>
        <p:txBody>
          <a:bodyPr/>
          <a:lstStyle/>
          <a:p>
            <a:r>
              <a:rPr lang="en-US" dirty="0"/>
              <a:t>Available providers</a:t>
            </a:r>
          </a:p>
        </p:txBody>
      </p:sp>
      <p:sp>
        <p:nvSpPr>
          <p:cNvPr id="5" name="Content Placeholder 4">
            <a:extLst>
              <a:ext uri="{FF2B5EF4-FFF2-40B4-BE49-F238E27FC236}">
                <a16:creationId xmlns:a16="http://schemas.microsoft.com/office/drawing/2014/main" id="{B918413C-1638-5141-9FCE-406B567BBF24}"/>
              </a:ext>
            </a:extLst>
          </p:cNvPr>
          <p:cNvSpPr>
            <a:spLocks noGrp="1"/>
          </p:cNvSpPr>
          <p:nvPr>
            <p:ph sz="half" idx="2"/>
          </p:nvPr>
        </p:nvSpPr>
        <p:spPr/>
        <p:txBody>
          <a:bodyPr>
            <a:noAutofit/>
          </a:bodyPr>
          <a:lstStyle/>
          <a:p>
            <a:pPr lvl="1"/>
            <a:r>
              <a:rPr lang="en-US" dirty="0" err="1"/>
              <a:t>Eyemasters</a:t>
            </a:r>
            <a:r>
              <a:rPr lang="en-US" dirty="0"/>
              <a:t>/</a:t>
            </a:r>
            <a:r>
              <a:rPr lang="en-US" dirty="0" err="1"/>
              <a:t>Visionworks</a:t>
            </a:r>
            <a:endParaRPr lang="en-US" dirty="0"/>
          </a:p>
          <a:p>
            <a:pPr lvl="1"/>
            <a:r>
              <a:rPr lang="en-US" dirty="0"/>
              <a:t>Target Optical</a:t>
            </a:r>
          </a:p>
          <a:p>
            <a:pPr lvl="1"/>
            <a:r>
              <a:rPr lang="en-US" dirty="0"/>
              <a:t>Sam’s Club</a:t>
            </a:r>
          </a:p>
          <a:p>
            <a:pPr lvl="1"/>
            <a:r>
              <a:rPr lang="en-US" dirty="0"/>
              <a:t>TSO</a:t>
            </a:r>
          </a:p>
          <a:p>
            <a:pPr lvl="1"/>
            <a:r>
              <a:rPr lang="en-US" dirty="0"/>
              <a:t>Today’s Vision</a:t>
            </a:r>
          </a:p>
          <a:p>
            <a:pPr lvl="1"/>
            <a:r>
              <a:rPr lang="en-US" dirty="0"/>
              <a:t>Eye Care Centers of America</a:t>
            </a:r>
          </a:p>
          <a:p>
            <a:pPr lvl="1"/>
            <a:r>
              <a:rPr lang="en-US" dirty="0"/>
              <a:t>Sears Optical</a:t>
            </a:r>
          </a:p>
          <a:p>
            <a:endParaRPr lang="en-US" dirty="0"/>
          </a:p>
        </p:txBody>
      </p:sp>
      <p:sp>
        <p:nvSpPr>
          <p:cNvPr id="11" name="Text Placeholder 10">
            <a:extLst>
              <a:ext uri="{FF2B5EF4-FFF2-40B4-BE49-F238E27FC236}">
                <a16:creationId xmlns:a16="http://schemas.microsoft.com/office/drawing/2014/main" id="{997E00F5-8EA9-3841-93CD-96B6E9324013}"/>
              </a:ext>
            </a:extLst>
          </p:cNvPr>
          <p:cNvSpPr>
            <a:spLocks noGrp="1"/>
          </p:cNvSpPr>
          <p:nvPr>
            <p:ph type="body" sz="quarter" idx="3"/>
          </p:nvPr>
        </p:nvSpPr>
        <p:spPr/>
        <p:txBody>
          <a:bodyPr/>
          <a:lstStyle/>
          <a:p>
            <a:r>
              <a:rPr lang="en-US" dirty="0"/>
              <a:t>    </a:t>
            </a:r>
          </a:p>
        </p:txBody>
      </p:sp>
      <p:sp>
        <p:nvSpPr>
          <p:cNvPr id="13" name="Content Placeholder 12">
            <a:extLst>
              <a:ext uri="{FF2B5EF4-FFF2-40B4-BE49-F238E27FC236}">
                <a16:creationId xmlns:a16="http://schemas.microsoft.com/office/drawing/2014/main" id="{D2CEB1C7-6D52-ED4E-9D85-9AB038F53A8A}"/>
              </a:ext>
            </a:extLst>
          </p:cNvPr>
          <p:cNvSpPr>
            <a:spLocks noGrp="1"/>
          </p:cNvSpPr>
          <p:nvPr>
            <p:ph sz="quarter" idx="4"/>
          </p:nvPr>
        </p:nvSpPr>
        <p:spPr/>
        <p:txBody>
          <a:bodyPr>
            <a:noAutofit/>
          </a:bodyPr>
          <a:lstStyle/>
          <a:p>
            <a:pPr lvl="1"/>
            <a:r>
              <a:rPr lang="en-US" dirty="0"/>
              <a:t>Walmart</a:t>
            </a:r>
          </a:p>
          <a:p>
            <a:pPr lvl="1"/>
            <a:r>
              <a:rPr lang="en-US" dirty="0"/>
              <a:t>Lens Crafters</a:t>
            </a:r>
          </a:p>
          <a:p>
            <a:pPr lvl="1"/>
            <a:r>
              <a:rPr lang="en-US" dirty="0"/>
              <a:t>Pearle Vision</a:t>
            </a:r>
          </a:p>
          <a:p>
            <a:pPr lvl="1"/>
            <a:r>
              <a:rPr lang="en-US" dirty="0"/>
              <a:t>Vision Source</a:t>
            </a:r>
          </a:p>
          <a:p>
            <a:pPr lvl="1"/>
            <a:r>
              <a:rPr lang="en-US" dirty="0"/>
              <a:t>Plus, over 1,000 more providers</a:t>
            </a:r>
          </a:p>
          <a:p>
            <a:endParaRPr lang="en-US" dirty="0"/>
          </a:p>
          <a:p>
            <a:endParaRPr lang="en-US" dirty="0"/>
          </a:p>
        </p:txBody>
      </p:sp>
      <p:sp>
        <p:nvSpPr>
          <p:cNvPr id="4" name="Title 3">
            <a:extLst>
              <a:ext uri="{FF2B5EF4-FFF2-40B4-BE49-F238E27FC236}">
                <a16:creationId xmlns:a16="http://schemas.microsoft.com/office/drawing/2014/main" id="{BBD7BD67-D5FC-3D4B-BE47-41B62172F9EC}"/>
              </a:ext>
            </a:extLst>
          </p:cNvPr>
          <p:cNvSpPr>
            <a:spLocks noGrp="1"/>
          </p:cNvSpPr>
          <p:nvPr>
            <p:ph type="title"/>
          </p:nvPr>
        </p:nvSpPr>
        <p:spPr/>
        <p:txBody>
          <a:bodyPr>
            <a:normAutofit fontScale="90000"/>
          </a:bodyPr>
          <a:lstStyle/>
          <a:p>
            <a:r>
              <a:rPr lang="en-US" dirty="0"/>
              <a:t>Vision Plan</a:t>
            </a:r>
          </a:p>
        </p:txBody>
      </p:sp>
      <p:sp>
        <p:nvSpPr>
          <p:cNvPr id="21" name="Rectangle 20">
            <a:extLst>
              <a:ext uri="{FF2B5EF4-FFF2-40B4-BE49-F238E27FC236}">
                <a16:creationId xmlns:a16="http://schemas.microsoft.com/office/drawing/2014/main" id="{A06514B7-F5B0-4C47-A76C-AA9D9F7EDD82}"/>
              </a:ext>
            </a:extLst>
          </p:cNvPr>
          <p:cNvSpPr/>
          <p:nvPr/>
        </p:nvSpPr>
        <p:spPr>
          <a:xfrm>
            <a:off x="7057252" y="5131805"/>
            <a:ext cx="3610748"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dirty="0"/>
              <a:t>For a complete list, visit </a:t>
            </a:r>
            <a:r>
              <a:rPr lang="en-US" sz="2400" dirty="0" err="1"/>
              <a:t>superiorvision.com</a:t>
            </a:r>
            <a:endParaRPr lang="en-US" sz="2400" dirty="0"/>
          </a:p>
        </p:txBody>
      </p:sp>
      <p:pic>
        <p:nvPicPr>
          <p:cNvPr id="32" name="Picture 31" descr="A pair of black framed glasses&#10;&#10;Description automatically generated with medium confidence">
            <a:extLst>
              <a:ext uri="{FF2B5EF4-FFF2-40B4-BE49-F238E27FC236}">
                <a16:creationId xmlns:a16="http://schemas.microsoft.com/office/drawing/2014/main" id="{ACF9E429-2AB3-6142-8D35-2A07D666FE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7410" y="4880422"/>
            <a:ext cx="4220490" cy="1760547"/>
          </a:xfrm>
          <a:prstGeom prst="rect">
            <a:avLst/>
          </a:prstGeom>
        </p:spPr>
      </p:pic>
    </p:spTree>
    <p:extLst>
      <p:ext uri="{BB962C8B-B14F-4D97-AF65-F5344CB8AC3E}">
        <p14:creationId xmlns:p14="http://schemas.microsoft.com/office/powerpoint/2010/main" val="4109964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ED3A2-A139-8F47-88C7-5805F0FE5A44}"/>
              </a:ext>
            </a:extLst>
          </p:cNvPr>
          <p:cNvSpPr txBox="1"/>
          <p:nvPr/>
        </p:nvSpPr>
        <p:spPr>
          <a:xfrm>
            <a:off x="2482482" y="3810000"/>
            <a:ext cx="4343400" cy="2062103"/>
          </a:xfrm>
          <a:prstGeom prst="rect">
            <a:avLst/>
          </a:prstGeom>
          <a:ln>
            <a:noFill/>
          </a:ln>
        </p:spPr>
        <p:txBody>
          <a:bodyPr wrap="square" rtlCol="0">
            <a:spAutoFit/>
          </a:bodyPr>
          <a:lstStyle/>
          <a:p>
            <a:r>
              <a:rPr lang="en-US" sz="3200" b="1" dirty="0">
                <a:solidFill>
                  <a:srgbClr val="46BC96"/>
                </a:solidFill>
              </a:rPr>
              <a:t>Flexible Spending Accounts</a:t>
            </a:r>
          </a:p>
          <a:p>
            <a:r>
              <a:rPr lang="en-US" sz="3200" b="1" dirty="0">
                <a:solidFill>
                  <a:schemeClr val="bg1"/>
                </a:solidFill>
              </a:rPr>
              <a:t>Administered by </a:t>
            </a:r>
            <a:br>
              <a:rPr lang="en-US" sz="3200" b="1" dirty="0">
                <a:solidFill>
                  <a:schemeClr val="bg1"/>
                </a:solidFill>
              </a:rPr>
            </a:br>
            <a:r>
              <a:rPr lang="en-US" sz="3200" b="1" dirty="0">
                <a:solidFill>
                  <a:schemeClr val="bg1"/>
                </a:solidFill>
              </a:rPr>
              <a:t>TASC</a:t>
            </a:r>
            <a:endParaRPr lang="en-US" sz="3200" dirty="0">
              <a:solidFill>
                <a:schemeClr val="bg1"/>
              </a:solidFill>
            </a:endParaRPr>
          </a:p>
        </p:txBody>
      </p:sp>
      <p:pic>
        <p:nvPicPr>
          <p:cNvPr id="18" name="Picture Placeholder 17" descr="A person holding a piggy bank&#10;&#10;Description automatically generated with medium confidence">
            <a:extLst>
              <a:ext uri="{FF2B5EF4-FFF2-40B4-BE49-F238E27FC236}">
                <a16:creationId xmlns:a16="http://schemas.microsoft.com/office/drawing/2014/main" id="{032A7B49-EB0B-CA41-8182-5402B246303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6679" b="16679"/>
          <a:stretch>
            <a:fillRect/>
          </a:stretch>
        </p:blipFill>
        <p:spPr/>
      </p:pic>
      <p:pic>
        <p:nvPicPr>
          <p:cNvPr id="20" name="Picture Placeholder 19" descr="A picture containing person, indoor&#10;&#10;Description automatically generated">
            <a:extLst>
              <a:ext uri="{FF2B5EF4-FFF2-40B4-BE49-F238E27FC236}">
                <a16:creationId xmlns:a16="http://schemas.microsoft.com/office/drawing/2014/main" id="{4D019E9E-5C85-984E-B265-313824CC8303}"/>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654" r="16654"/>
          <a:stretch>
            <a:fillRect/>
          </a:stretch>
        </p:blipFill>
        <p:spPr/>
      </p:pic>
      <p:pic>
        <p:nvPicPr>
          <p:cNvPr id="22" name="Picture Placeholder 21" descr="A picture containing person, indoor&#10;&#10;Description automatically generated">
            <a:extLst>
              <a:ext uri="{FF2B5EF4-FFF2-40B4-BE49-F238E27FC236}">
                <a16:creationId xmlns:a16="http://schemas.microsoft.com/office/drawing/2014/main" id="{3F837083-80D7-F649-849B-071525957B8F}"/>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644" r="16644"/>
          <a:stretch>
            <a:fillRect/>
          </a:stretch>
        </p:blipFill>
        <p:spPr/>
      </p:pic>
    </p:spTree>
    <p:extLst>
      <p:ext uri="{BB962C8B-B14F-4D97-AF65-F5344CB8AC3E}">
        <p14:creationId xmlns:p14="http://schemas.microsoft.com/office/powerpoint/2010/main" val="13864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62A72B-4A0D-594B-B907-6CBD685828BE}"/>
              </a:ext>
            </a:extLst>
          </p:cNvPr>
          <p:cNvSpPr>
            <a:spLocks noGrp="1"/>
          </p:cNvSpPr>
          <p:nvPr>
            <p:ph idx="1"/>
          </p:nvPr>
        </p:nvSpPr>
        <p:spPr/>
        <p:txBody>
          <a:bodyPr>
            <a:normAutofit fontScale="92500"/>
          </a:bodyPr>
          <a:lstStyle/>
          <a:p>
            <a:r>
              <a:rPr lang="en-US" dirty="0"/>
              <a:t>Healthcare Flexible Spending Account</a:t>
            </a:r>
          </a:p>
          <a:p>
            <a:r>
              <a:rPr lang="en-US" dirty="0"/>
              <a:t>Dependent Care Reimbursement Account</a:t>
            </a:r>
          </a:p>
          <a:p>
            <a:r>
              <a:rPr lang="en-US" dirty="0"/>
              <a:t>Total Administrative Services Corporation </a:t>
            </a:r>
            <a:r>
              <a:rPr lang="en-US"/>
              <a:t>(TASC)</a:t>
            </a:r>
            <a:endParaRPr lang="en-US" dirty="0"/>
          </a:p>
          <a:p>
            <a:r>
              <a:rPr lang="en-US" dirty="0"/>
              <a:t>HFSA is a pre-tax benefit to be used for out-of-pocket qualified healthcare expenses</a:t>
            </a:r>
          </a:p>
          <a:p>
            <a:r>
              <a:rPr lang="en-US" dirty="0"/>
              <a:t>DCRP is a pre-tax benefit to be used for qualified dependent care expenses</a:t>
            </a:r>
          </a:p>
          <a:p>
            <a:endParaRPr lang="en-US" dirty="0"/>
          </a:p>
          <a:p>
            <a:pPr marL="0" indent="0">
              <a:buNone/>
            </a:pPr>
            <a:endParaRPr lang="en-US" dirty="0"/>
          </a:p>
        </p:txBody>
      </p:sp>
      <p:pic>
        <p:nvPicPr>
          <p:cNvPr id="6" name="Picture Placeholder 5" descr="A picture containing text, electronics&#10;&#10;Description automatically generated">
            <a:extLst>
              <a:ext uri="{FF2B5EF4-FFF2-40B4-BE49-F238E27FC236}">
                <a16:creationId xmlns:a16="http://schemas.microsoft.com/office/drawing/2014/main" id="{39D4C38D-B89A-A243-A971-B13D202B0F0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6667" b="16667"/>
          <a:stretch>
            <a:fillRect/>
          </a:stretch>
        </p:blipFill>
        <p:spPr/>
      </p:pic>
      <p:sp>
        <p:nvSpPr>
          <p:cNvPr id="4" name="Title 3">
            <a:extLst>
              <a:ext uri="{FF2B5EF4-FFF2-40B4-BE49-F238E27FC236}">
                <a16:creationId xmlns:a16="http://schemas.microsoft.com/office/drawing/2014/main" id="{AD0E9821-5E43-D24B-9BAE-253CCB231A8F}"/>
              </a:ext>
            </a:extLst>
          </p:cNvPr>
          <p:cNvSpPr>
            <a:spLocks noGrp="1"/>
          </p:cNvSpPr>
          <p:nvPr>
            <p:ph type="title"/>
          </p:nvPr>
        </p:nvSpPr>
        <p:spPr/>
        <p:txBody>
          <a:bodyPr/>
          <a:lstStyle/>
          <a:p>
            <a:r>
              <a:rPr lang="en-US" dirty="0"/>
              <a:t>Flexible Spending Accounts</a:t>
            </a:r>
          </a:p>
        </p:txBody>
      </p:sp>
    </p:spTree>
    <p:extLst>
      <p:ext uri="{BB962C8B-B14F-4D97-AF65-F5344CB8AC3E}">
        <p14:creationId xmlns:p14="http://schemas.microsoft.com/office/powerpoint/2010/main" val="227433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472B06D-4C36-C149-BF07-B947657181C1}"/>
              </a:ext>
            </a:extLst>
          </p:cNvPr>
          <p:cNvSpPr>
            <a:spLocks noGrp="1"/>
          </p:cNvSpPr>
          <p:nvPr>
            <p:ph idx="1"/>
          </p:nvPr>
        </p:nvSpPr>
        <p:spPr/>
        <p:txBody>
          <a:bodyPr>
            <a:normAutofit lnSpcReduction="10000"/>
          </a:bodyPr>
          <a:lstStyle/>
          <a:p>
            <a:r>
              <a:rPr lang="en-US" altLang="en-US" dirty="0"/>
              <a:t>Select a yearly amount keeping in mind:</a:t>
            </a:r>
          </a:p>
          <a:p>
            <a:pPr lvl="1"/>
            <a:r>
              <a:rPr lang="en-US" altLang="en-US" dirty="0"/>
              <a:t>Your healthcare costs from the previous year</a:t>
            </a:r>
          </a:p>
          <a:p>
            <a:pPr lvl="1"/>
            <a:r>
              <a:rPr lang="en-US" altLang="en-US" dirty="0"/>
              <a:t>Contributions are divided into the number of remaining </a:t>
            </a:r>
            <a:r>
              <a:rPr lang="en-US" dirty="0"/>
              <a:t>pay-periods in the plan year.</a:t>
            </a:r>
            <a:endParaRPr lang="en-US" altLang="en-US" dirty="0"/>
          </a:p>
          <a:p>
            <a:pPr lvl="1"/>
            <a:r>
              <a:rPr lang="en-US" altLang="en-US" dirty="0"/>
              <a:t>$500 rollover </a:t>
            </a:r>
            <a:r>
              <a:rPr lang="en-US" dirty="0"/>
              <a:t>into next plan year</a:t>
            </a:r>
            <a:endParaRPr lang="en-US" altLang="en-US" dirty="0"/>
          </a:p>
          <a:p>
            <a:r>
              <a:rPr lang="en-US" altLang="en-US" dirty="0"/>
              <a:t>You will receive a TASC </a:t>
            </a:r>
            <a:r>
              <a:rPr lang="en-US" altLang="en-US" dirty="0" err="1"/>
              <a:t>Mastercard</a:t>
            </a:r>
            <a:r>
              <a:rPr lang="en-US" altLang="en-US" dirty="0"/>
              <a:t>.</a:t>
            </a:r>
          </a:p>
          <a:p>
            <a:r>
              <a:rPr lang="en-US" altLang="en-US" dirty="0"/>
              <a:t>Use it like a debit card at your doctor’s office, pharmacy and more</a:t>
            </a:r>
            <a:endParaRPr lang="en-US" dirty="0"/>
          </a:p>
          <a:p>
            <a:endParaRPr lang="en-US" dirty="0"/>
          </a:p>
        </p:txBody>
      </p:sp>
      <p:pic>
        <p:nvPicPr>
          <p:cNvPr id="15" name="Picture Placeholder 14" descr="Close-up of hands shaking&#10;&#10;Description automatically generated with medium confidence">
            <a:extLst>
              <a:ext uri="{FF2B5EF4-FFF2-40B4-BE49-F238E27FC236}">
                <a16:creationId xmlns:a16="http://schemas.microsoft.com/office/drawing/2014/main" id="{204FAAFC-AC77-5E4A-8B62-634B2EA399F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114" r="17114"/>
          <a:stretch>
            <a:fillRect/>
          </a:stretch>
        </p:blipFill>
        <p:spPr/>
      </p:pic>
      <p:sp>
        <p:nvSpPr>
          <p:cNvPr id="2" name="Title 1">
            <a:extLst>
              <a:ext uri="{FF2B5EF4-FFF2-40B4-BE49-F238E27FC236}">
                <a16:creationId xmlns:a16="http://schemas.microsoft.com/office/drawing/2014/main" id="{6C724CF3-7416-DC47-A953-A5C35E567858}"/>
              </a:ext>
            </a:extLst>
          </p:cNvPr>
          <p:cNvSpPr>
            <a:spLocks noGrp="1"/>
          </p:cNvSpPr>
          <p:nvPr>
            <p:ph type="title"/>
          </p:nvPr>
        </p:nvSpPr>
        <p:spPr/>
        <p:txBody>
          <a:bodyPr>
            <a:normAutofit fontScale="90000"/>
          </a:bodyPr>
          <a:lstStyle/>
          <a:p>
            <a:r>
              <a:rPr lang="en-US" dirty="0"/>
              <a:t>How Does the HFSA Work?</a:t>
            </a:r>
          </a:p>
        </p:txBody>
      </p:sp>
    </p:spTree>
    <p:extLst>
      <p:ext uri="{BB962C8B-B14F-4D97-AF65-F5344CB8AC3E}">
        <p14:creationId xmlns:p14="http://schemas.microsoft.com/office/powerpoint/2010/main" val="659519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B07CBE-EE0C-6449-9B8E-4900820AB222}"/>
              </a:ext>
            </a:extLst>
          </p:cNvPr>
          <p:cNvSpPr>
            <a:spLocks noGrp="1"/>
          </p:cNvSpPr>
          <p:nvPr>
            <p:ph sz="half" idx="1"/>
          </p:nvPr>
        </p:nvSpPr>
        <p:spPr>
          <a:xfrm>
            <a:off x="609600" y="1600201"/>
            <a:ext cx="5384800" cy="4525963"/>
          </a:xfrm>
        </p:spPr>
        <p:txBody>
          <a:bodyPr>
            <a:noAutofit/>
          </a:bodyPr>
          <a:lstStyle/>
          <a:p>
            <a:r>
              <a:rPr lang="en-US" dirty="0"/>
              <a:t>Co-payments, co-insurance and deductibles for medical, dental and vision services</a:t>
            </a:r>
          </a:p>
          <a:p>
            <a:r>
              <a:rPr lang="en-US" dirty="0"/>
              <a:t>Chiropractor</a:t>
            </a:r>
          </a:p>
          <a:p>
            <a:r>
              <a:rPr lang="en-US" dirty="0"/>
              <a:t>Eyeglasses, reading glasses, contact lenses and contact lens solution </a:t>
            </a:r>
          </a:p>
          <a:p>
            <a:r>
              <a:rPr lang="en-US" dirty="0"/>
              <a:t>LASIK</a:t>
            </a:r>
          </a:p>
          <a:p>
            <a:endParaRPr lang="en-US" dirty="0"/>
          </a:p>
          <a:p>
            <a:endParaRPr lang="en-US" dirty="0"/>
          </a:p>
          <a:p>
            <a:endParaRPr lang="en-US" dirty="0"/>
          </a:p>
        </p:txBody>
      </p:sp>
      <p:sp>
        <p:nvSpPr>
          <p:cNvPr id="12" name="Content Placeholder 11">
            <a:extLst>
              <a:ext uri="{FF2B5EF4-FFF2-40B4-BE49-F238E27FC236}">
                <a16:creationId xmlns:a16="http://schemas.microsoft.com/office/drawing/2014/main" id="{61253D1B-FAAC-104C-8EEE-99873141772B}"/>
              </a:ext>
            </a:extLst>
          </p:cNvPr>
          <p:cNvSpPr>
            <a:spLocks noGrp="1"/>
          </p:cNvSpPr>
          <p:nvPr>
            <p:ph sz="half" idx="2"/>
          </p:nvPr>
        </p:nvSpPr>
        <p:spPr>
          <a:xfrm>
            <a:off x="6197600" y="1600201"/>
            <a:ext cx="5384800" cy="4525963"/>
          </a:xfrm>
        </p:spPr>
        <p:txBody>
          <a:bodyPr>
            <a:normAutofit/>
          </a:bodyPr>
          <a:lstStyle/>
          <a:p>
            <a:r>
              <a:rPr lang="en-US" dirty="0"/>
              <a:t>Bandages and related items</a:t>
            </a:r>
          </a:p>
          <a:p>
            <a:r>
              <a:rPr lang="en-US" dirty="0"/>
              <a:t>First aid kits</a:t>
            </a:r>
          </a:p>
          <a:p>
            <a:r>
              <a:rPr lang="en-US" dirty="0"/>
              <a:t>Hearing aids and batteries</a:t>
            </a:r>
          </a:p>
          <a:p>
            <a:r>
              <a:rPr lang="en-US" dirty="0"/>
              <a:t>Medical equipment</a:t>
            </a:r>
          </a:p>
          <a:p>
            <a:r>
              <a:rPr lang="en-US" dirty="0"/>
              <a:t>Lab fees and diagnostic services</a:t>
            </a:r>
          </a:p>
          <a:p>
            <a:r>
              <a:rPr lang="en-US" dirty="0"/>
              <a:t>Hospital services and fees</a:t>
            </a:r>
          </a:p>
          <a:p>
            <a:endParaRPr lang="en-US" dirty="0"/>
          </a:p>
          <a:p>
            <a:endParaRPr lang="en-US" dirty="0"/>
          </a:p>
          <a:p>
            <a:endParaRPr lang="en-US" dirty="0"/>
          </a:p>
        </p:txBody>
      </p:sp>
      <p:sp>
        <p:nvSpPr>
          <p:cNvPr id="2" name="Title 1">
            <a:extLst>
              <a:ext uri="{FF2B5EF4-FFF2-40B4-BE49-F238E27FC236}">
                <a16:creationId xmlns:a16="http://schemas.microsoft.com/office/drawing/2014/main" id="{A1316B27-5D96-0849-8BCC-6FA26F62FDD4}"/>
              </a:ext>
            </a:extLst>
          </p:cNvPr>
          <p:cNvSpPr>
            <a:spLocks noGrp="1"/>
          </p:cNvSpPr>
          <p:nvPr>
            <p:ph type="title"/>
          </p:nvPr>
        </p:nvSpPr>
        <p:spPr>
          <a:xfrm>
            <a:off x="533400" y="365126"/>
            <a:ext cx="11049000" cy="503238"/>
          </a:xfrm>
        </p:spPr>
        <p:txBody>
          <a:bodyPr>
            <a:normAutofit fontScale="90000"/>
          </a:bodyPr>
          <a:lstStyle/>
          <a:p>
            <a:r>
              <a:rPr lang="en-US" dirty="0"/>
              <a:t>Examples of HFSA Eligible Expenses</a:t>
            </a:r>
          </a:p>
        </p:txBody>
      </p:sp>
      <p:pic>
        <p:nvPicPr>
          <p:cNvPr id="15" name="Picture 14">
            <a:extLst>
              <a:ext uri="{FF2B5EF4-FFF2-40B4-BE49-F238E27FC236}">
                <a16:creationId xmlns:a16="http://schemas.microsoft.com/office/drawing/2014/main" id="{055C8B34-681F-C643-8902-7D62317B7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754" y="4800600"/>
            <a:ext cx="2299014" cy="1826258"/>
          </a:xfrm>
          <a:prstGeom prst="rect">
            <a:avLst/>
          </a:prstGeom>
        </p:spPr>
      </p:pic>
    </p:spTree>
    <p:extLst>
      <p:ext uri="{BB962C8B-B14F-4D97-AF65-F5344CB8AC3E}">
        <p14:creationId xmlns:p14="http://schemas.microsoft.com/office/powerpoint/2010/main" val="274232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472B06D-4C36-C149-BF07-B947657181C1}"/>
              </a:ext>
            </a:extLst>
          </p:cNvPr>
          <p:cNvSpPr>
            <a:spLocks noGrp="1"/>
          </p:cNvSpPr>
          <p:nvPr>
            <p:ph sz="half" idx="1"/>
          </p:nvPr>
        </p:nvSpPr>
        <p:spPr/>
        <p:txBody>
          <a:bodyPr>
            <a:normAutofit/>
          </a:bodyPr>
          <a:lstStyle/>
          <a:p>
            <a:r>
              <a:rPr lang="en-US" altLang="en-US" dirty="0"/>
              <a:t>Dependent care expenses must be work-related</a:t>
            </a:r>
          </a:p>
          <a:p>
            <a:r>
              <a:rPr lang="en-US" dirty="0"/>
              <a:t>Expenses cannot exceed $5,000</a:t>
            </a:r>
          </a:p>
          <a:p>
            <a:r>
              <a:rPr lang="en-US" dirty="0"/>
              <a:t>Expenses must be for one or more qualifying person</a:t>
            </a:r>
          </a:p>
          <a:p>
            <a:endParaRPr lang="en-US" dirty="0"/>
          </a:p>
          <a:p>
            <a:endParaRPr lang="en-US" dirty="0"/>
          </a:p>
        </p:txBody>
      </p:sp>
      <p:sp>
        <p:nvSpPr>
          <p:cNvPr id="6" name="Content Placeholder 5">
            <a:extLst>
              <a:ext uri="{FF2B5EF4-FFF2-40B4-BE49-F238E27FC236}">
                <a16:creationId xmlns:a16="http://schemas.microsoft.com/office/drawing/2014/main" id="{95D4BCE4-3C42-F945-9657-A7A20CE87284}"/>
              </a:ext>
            </a:extLst>
          </p:cNvPr>
          <p:cNvSpPr>
            <a:spLocks noGrp="1"/>
          </p:cNvSpPr>
          <p:nvPr>
            <p:ph sz="half" idx="2"/>
          </p:nvPr>
        </p:nvSpPr>
        <p:spPr/>
        <p:txBody>
          <a:bodyPr/>
          <a:lstStyle/>
          <a:p>
            <a:r>
              <a:rPr lang="en-US" dirty="0"/>
              <a:t>Qualifying person:</a:t>
            </a:r>
          </a:p>
          <a:p>
            <a:pPr lvl="1"/>
            <a:r>
              <a:rPr lang="en-US" dirty="0"/>
              <a:t>Child under 14</a:t>
            </a:r>
          </a:p>
          <a:p>
            <a:pPr lvl="1"/>
            <a:r>
              <a:rPr lang="en-US" dirty="0"/>
              <a:t>Spouse physically or mentally unable to care for themselves</a:t>
            </a:r>
          </a:p>
          <a:p>
            <a:pPr lvl="1"/>
            <a:r>
              <a:rPr lang="en-US" dirty="0"/>
              <a:t>Dependent physically or mentally unable to care for themselves for whom an exemption can be claimed</a:t>
            </a:r>
          </a:p>
          <a:p>
            <a:endParaRPr lang="en-US" dirty="0"/>
          </a:p>
        </p:txBody>
      </p:sp>
      <p:sp>
        <p:nvSpPr>
          <p:cNvPr id="2" name="Title 1">
            <a:extLst>
              <a:ext uri="{FF2B5EF4-FFF2-40B4-BE49-F238E27FC236}">
                <a16:creationId xmlns:a16="http://schemas.microsoft.com/office/drawing/2014/main" id="{6C724CF3-7416-DC47-A953-A5C35E567858}"/>
              </a:ext>
            </a:extLst>
          </p:cNvPr>
          <p:cNvSpPr>
            <a:spLocks noGrp="1"/>
          </p:cNvSpPr>
          <p:nvPr>
            <p:ph type="title"/>
          </p:nvPr>
        </p:nvSpPr>
        <p:spPr/>
        <p:txBody>
          <a:bodyPr>
            <a:normAutofit fontScale="90000"/>
          </a:bodyPr>
          <a:lstStyle/>
          <a:p>
            <a:r>
              <a:rPr lang="en-US" dirty="0"/>
              <a:t>DCRP Highlights</a:t>
            </a:r>
          </a:p>
        </p:txBody>
      </p:sp>
    </p:spTree>
    <p:extLst>
      <p:ext uri="{BB962C8B-B14F-4D97-AF65-F5344CB8AC3E}">
        <p14:creationId xmlns:p14="http://schemas.microsoft.com/office/powerpoint/2010/main" val="536877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6261D7-5D64-B54B-AE53-C4D6E322BAE7}"/>
              </a:ext>
            </a:extLst>
          </p:cNvPr>
          <p:cNvSpPr>
            <a:spLocks noGrp="1"/>
          </p:cNvSpPr>
          <p:nvPr>
            <p:ph idx="1"/>
          </p:nvPr>
        </p:nvSpPr>
        <p:spPr/>
        <p:txBody>
          <a:bodyPr/>
          <a:lstStyle/>
          <a:p>
            <a:pPr marL="0" indent="0">
              <a:buNone/>
            </a:pPr>
            <a:r>
              <a:rPr lang="en-US" dirty="0"/>
              <a:t>Visit </a:t>
            </a:r>
            <a:r>
              <a:rPr lang="en-US" dirty="0" err="1"/>
              <a:t>CityofHoustonBenefits.org</a:t>
            </a:r>
            <a:r>
              <a:rPr lang="en-US" dirty="0"/>
              <a:t> for:</a:t>
            </a:r>
          </a:p>
          <a:p>
            <a:r>
              <a:rPr lang="en-US" dirty="0"/>
              <a:t>Benefits Guide</a:t>
            </a:r>
          </a:p>
          <a:p>
            <a:r>
              <a:rPr lang="en-US" dirty="0"/>
              <a:t>Detailed plan information</a:t>
            </a:r>
          </a:p>
          <a:p>
            <a:r>
              <a:rPr lang="en-US" dirty="0"/>
              <a:t>Presentations and benefits education videos</a:t>
            </a:r>
          </a:p>
          <a:p>
            <a:r>
              <a:rPr lang="en-US" dirty="0"/>
              <a:t>Wellness information</a:t>
            </a:r>
          </a:p>
          <a:p>
            <a:r>
              <a:rPr lang="en-US" dirty="0"/>
              <a:t>Forms</a:t>
            </a:r>
          </a:p>
          <a:p>
            <a:endParaRPr lang="en-US" dirty="0"/>
          </a:p>
        </p:txBody>
      </p:sp>
      <p:sp>
        <p:nvSpPr>
          <p:cNvPr id="3" name="Title 2">
            <a:extLst>
              <a:ext uri="{FF2B5EF4-FFF2-40B4-BE49-F238E27FC236}">
                <a16:creationId xmlns:a16="http://schemas.microsoft.com/office/drawing/2014/main" id="{7308E485-2FCD-9D4A-B1BB-6020C97C7660}"/>
              </a:ext>
            </a:extLst>
          </p:cNvPr>
          <p:cNvSpPr>
            <a:spLocks noGrp="1"/>
          </p:cNvSpPr>
          <p:nvPr>
            <p:ph type="title"/>
          </p:nvPr>
        </p:nvSpPr>
        <p:spPr>
          <a:xfrm>
            <a:off x="838200" y="365126"/>
            <a:ext cx="10439400" cy="503238"/>
          </a:xfrm>
        </p:spPr>
        <p:txBody>
          <a:bodyPr>
            <a:normAutofit fontScale="90000"/>
          </a:bodyPr>
          <a:lstStyle/>
          <a:p>
            <a:r>
              <a:rPr lang="en-US" dirty="0"/>
              <a:t>Benefits Information on Demand</a:t>
            </a:r>
          </a:p>
        </p:txBody>
      </p:sp>
      <p:pic>
        <p:nvPicPr>
          <p:cNvPr id="6" name="Picture Placeholder 5">
            <a:extLst>
              <a:ext uri="{FF2B5EF4-FFF2-40B4-BE49-F238E27FC236}">
                <a16:creationId xmlns:a16="http://schemas.microsoft.com/office/drawing/2014/main" id="{543CDFA5-6D61-1949-B292-F41D7B6E838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25" r="16625"/>
          <a:stretch/>
        </p:blipFill>
        <p:spPr>
          <a:xfrm>
            <a:off x="8991600" y="1600200"/>
            <a:ext cx="2590800" cy="2590800"/>
          </a:xfrm>
        </p:spPr>
      </p:pic>
    </p:spTree>
    <p:extLst>
      <p:ext uri="{BB962C8B-B14F-4D97-AF65-F5344CB8AC3E}">
        <p14:creationId xmlns:p14="http://schemas.microsoft.com/office/powerpoint/2010/main" val="2611202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EABC3-D264-E243-8276-D399EA6C05D2}"/>
              </a:ext>
            </a:extLst>
          </p:cNvPr>
          <p:cNvSpPr>
            <a:spLocks noGrp="1"/>
          </p:cNvSpPr>
          <p:nvPr>
            <p:ph sz="half" idx="1"/>
          </p:nvPr>
        </p:nvSpPr>
        <p:spPr/>
        <p:txBody>
          <a:bodyPr>
            <a:normAutofit/>
          </a:bodyPr>
          <a:lstStyle/>
          <a:p>
            <a:r>
              <a:rPr lang="en-US" dirty="0"/>
              <a:t>Fees for licensed day care or adult care facilities </a:t>
            </a:r>
          </a:p>
          <a:p>
            <a:r>
              <a:rPr lang="en-US" dirty="0"/>
              <a:t>Before and after school care programs for dependents under age 14 </a:t>
            </a:r>
          </a:p>
          <a:p>
            <a:r>
              <a:rPr lang="en-US" dirty="0"/>
              <a:t>Amounts paid for services (including babysitters or nursery school) provided in or outside of your home </a:t>
            </a:r>
          </a:p>
        </p:txBody>
      </p:sp>
      <p:sp>
        <p:nvSpPr>
          <p:cNvPr id="3" name="Content Placeholder 2">
            <a:extLst>
              <a:ext uri="{FF2B5EF4-FFF2-40B4-BE49-F238E27FC236}">
                <a16:creationId xmlns:a16="http://schemas.microsoft.com/office/drawing/2014/main" id="{713B618B-7DF5-B841-893F-ABAD069D01AF}"/>
              </a:ext>
            </a:extLst>
          </p:cNvPr>
          <p:cNvSpPr>
            <a:spLocks noGrp="1"/>
          </p:cNvSpPr>
          <p:nvPr>
            <p:ph sz="half" idx="2"/>
          </p:nvPr>
        </p:nvSpPr>
        <p:spPr/>
        <p:txBody>
          <a:bodyPr/>
          <a:lstStyle/>
          <a:p>
            <a:r>
              <a:rPr lang="en-US" dirty="0"/>
              <a:t>Nanny expenses attributed to dependent care </a:t>
            </a:r>
          </a:p>
          <a:p>
            <a:r>
              <a:rPr lang="en-US" dirty="0"/>
              <a:t>Nursery school (preschool) fees </a:t>
            </a:r>
          </a:p>
          <a:p>
            <a:r>
              <a:rPr lang="en-US" dirty="0"/>
              <a:t>Summer Day Camp – primary purpose must be custodial care and not educational in nature </a:t>
            </a:r>
          </a:p>
          <a:p>
            <a:endParaRPr lang="en-US" dirty="0"/>
          </a:p>
        </p:txBody>
      </p:sp>
      <p:sp>
        <p:nvSpPr>
          <p:cNvPr id="4" name="Title 3">
            <a:extLst>
              <a:ext uri="{FF2B5EF4-FFF2-40B4-BE49-F238E27FC236}">
                <a16:creationId xmlns:a16="http://schemas.microsoft.com/office/drawing/2014/main" id="{8A5EE184-25B0-A047-B628-5C0D0C10F9E1}"/>
              </a:ext>
            </a:extLst>
          </p:cNvPr>
          <p:cNvSpPr>
            <a:spLocks noGrp="1"/>
          </p:cNvSpPr>
          <p:nvPr>
            <p:ph type="title"/>
          </p:nvPr>
        </p:nvSpPr>
        <p:spPr/>
        <p:txBody>
          <a:bodyPr/>
          <a:lstStyle/>
          <a:p>
            <a:r>
              <a:rPr lang="en-US" dirty="0"/>
              <a:t>Examples of Eligible Expenses for DCRP</a:t>
            </a:r>
          </a:p>
        </p:txBody>
      </p:sp>
    </p:spTree>
    <p:extLst>
      <p:ext uri="{BB962C8B-B14F-4D97-AF65-F5344CB8AC3E}">
        <p14:creationId xmlns:p14="http://schemas.microsoft.com/office/powerpoint/2010/main" val="3290236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ED3A2-A139-8F47-88C7-5805F0FE5A44}"/>
              </a:ext>
            </a:extLst>
          </p:cNvPr>
          <p:cNvSpPr txBox="1"/>
          <p:nvPr/>
        </p:nvSpPr>
        <p:spPr>
          <a:xfrm>
            <a:off x="2514600" y="4267200"/>
            <a:ext cx="4343400" cy="1569660"/>
          </a:xfrm>
          <a:prstGeom prst="rect">
            <a:avLst/>
          </a:prstGeom>
          <a:ln>
            <a:noFill/>
          </a:ln>
        </p:spPr>
        <p:txBody>
          <a:bodyPr wrap="square" rtlCol="0">
            <a:spAutoFit/>
          </a:bodyPr>
          <a:lstStyle/>
          <a:p>
            <a:r>
              <a:rPr lang="en-US" sz="3200" b="1" dirty="0">
                <a:solidFill>
                  <a:srgbClr val="46BC96"/>
                </a:solidFill>
              </a:rPr>
              <a:t>Life Insurance</a:t>
            </a:r>
          </a:p>
          <a:p>
            <a:r>
              <a:rPr lang="en-US" sz="3200" b="1" dirty="0">
                <a:solidFill>
                  <a:schemeClr val="bg1"/>
                </a:solidFill>
              </a:rPr>
              <a:t>Administered by </a:t>
            </a:r>
            <a:br>
              <a:rPr lang="en-US" sz="3200" b="1" dirty="0">
                <a:solidFill>
                  <a:schemeClr val="bg1"/>
                </a:solidFill>
              </a:rPr>
            </a:br>
            <a:r>
              <a:rPr lang="en-US" sz="3200" b="1" dirty="0">
                <a:solidFill>
                  <a:schemeClr val="bg1"/>
                </a:solidFill>
              </a:rPr>
              <a:t>Dearborn National</a:t>
            </a:r>
            <a:endParaRPr lang="en-US" sz="3200" dirty="0">
              <a:solidFill>
                <a:schemeClr val="bg1"/>
              </a:solidFill>
            </a:endParaRPr>
          </a:p>
        </p:txBody>
      </p:sp>
      <p:pic>
        <p:nvPicPr>
          <p:cNvPr id="6" name="Picture Placeholder 5" descr="A picture containing person, hand&#10;&#10;Description automatically generated">
            <a:extLst>
              <a:ext uri="{FF2B5EF4-FFF2-40B4-BE49-F238E27FC236}">
                <a16:creationId xmlns:a16="http://schemas.microsoft.com/office/drawing/2014/main" id="{EABB7DE1-CB54-4C47-A105-6BEB2155BA54}"/>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18496" b="6872"/>
          <a:stretch/>
        </p:blipFill>
        <p:spPr>
          <a:xfrm>
            <a:off x="2305849" y="870017"/>
            <a:ext cx="2348333" cy="2348333"/>
          </a:xfrm>
        </p:spPr>
      </p:pic>
      <p:pic>
        <p:nvPicPr>
          <p:cNvPr id="20" name="Picture Placeholder 19" descr="A picture containing outdoor, grass, tree, ground&#10;&#10;Description automatically generated">
            <a:extLst>
              <a:ext uri="{FF2B5EF4-FFF2-40B4-BE49-F238E27FC236}">
                <a16:creationId xmlns:a16="http://schemas.microsoft.com/office/drawing/2014/main" id="{AF11451E-B384-814B-AEE7-8D5902854287}"/>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7050" r="6284"/>
          <a:stretch/>
        </p:blipFill>
        <p:spPr>
          <a:xfrm>
            <a:off x="4937760" y="872848"/>
            <a:ext cx="2348333" cy="2348333"/>
          </a:xfrm>
        </p:spPr>
      </p:pic>
      <p:pic>
        <p:nvPicPr>
          <p:cNvPr id="22" name="Picture Placeholder 21" descr="A picture containing person, indoor, bed, laying&#10;&#10;Description automatically generated">
            <a:extLst>
              <a:ext uri="{FF2B5EF4-FFF2-40B4-BE49-F238E27FC236}">
                <a16:creationId xmlns:a16="http://schemas.microsoft.com/office/drawing/2014/main" id="{99A1726F-5C8A-444D-9EB2-8D1179DE4706}"/>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l="38894" r="19412"/>
          <a:stretch/>
        </p:blipFill>
        <p:spPr>
          <a:xfrm>
            <a:off x="7612803" y="870017"/>
            <a:ext cx="2348333" cy="2348333"/>
          </a:xfrm>
        </p:spPr>
      </p:pic>
    </p:spTree>
    <p:extLst>
      <p:ext uri="{BB962C8B-B14F-4D97-AF65-F5344CB8AC3E}">
        <p14:creationId xmlns:p14="http://schemas.microsoft.com/office/powerpoint/2010/main" val="2255975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1905000" y="5516192"/>
            <a:ext cx="906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2400" dirty="0">
              <a:latin typeface="Arial" panose="020B0604020202020204" pitchFamily="34" charset="0"/>
            </a:endParaRPr>
          </a:p>
          <a:p>
            <a:pPr eaLnBrk="0" fontAlgn="base" hangingPunct="0">
              <a:spcBef>
                <a:spcPct val="0"/>
              </a:spcBef>
              <a:spcAft>
                <a:spcPct val="0"/>
              </a:spcAft>
            </a:pPr>
            <a:endParaRPr lang="en-US" altLang="en-US" sz="2400" dirty="0">
              <a:latin typeface="Arial" panose="020B0604020202020204" pitchFamily="34" charset="0"/>
            </a:endParaRPr>
          </a:p>
        </p:txBody>
      </p:sp>
      <p:sp>
        <p:nvSpPr>
          <p:cNvPr id="3" name="Content Placeholder 2">
            <a:extLst>
              <a:ext uri="{FF2B5EF4-FFF2-40B4-BE49-F238E27FC236}">
                <a16:creationId xmlns:a16="http://schemas.microsoft.com/office/drawing/2014/main" id="{AEC713C6-3F9E-5041-A69A-698A385211A8}"/>
              </a:ext>
            </a:extLst>
          </p:cNvPr>
          <p:cNvSpPr>
            <a:spLocks noGrp="1"/>
          </p:cNvSpPr>
          <p:nvPr>
            <p:ph idx="1"/>
          </p:nvPr>
        </p:nvSpPr>
        <p:spPr>
          <a:xfrm>
            <a:off x="609600" y="1600201"/>
            <a:ext cx="8128000" cy="4525963"/>
          </a:xfrm>
        </p:spPr>
        <p:txBody>
          <a:bodyPr>
            <a:noAutofit/>
          </a:bodyPr>
          <a:lstStyle/>
          <a:p>
            <a:r>
              <a:rPr lang="en-US" dirty="0"/>
              <a:t>Basic Life Insurance at one times your base salary at no cost</a:t>
            </a:r>
          </a:p>
          <a:p>
            <a:r>
              <a:rPr lang="en-US" dirty="0"/>
              <a:t>Spouse is eligible for a $2,000 life insurance benefit</a:t>
            </a:r>
          </a:p>
          <a:p>
            <a:r>
              <a:rPr lang="en-US" dirty="0"/>
              <a:t>Dependent children are eligible for a $1,000 life insurance benefit</a:t>
            </a:r>
          </a:p>
          <a:p>
            <a:endParaRPr lang="en-US" dirty="0"/>
          </a:p>
        </p:txBody>
      </p:sp>
      <p:pic>
        <p:nvPicPr>
          <p:cNvPr id="13" name="Content Placeholder 12">
            <a:extLst>
              <a:ext uri="{FF2B5EF4-FFF2-40B4-BE49-F238E27FC236}">
                <a16:creationId xmlns:a16="http://schemas.microsoft.com/office/drawing/2014/main" id="{9AB183D5-9DF6-7C44-B7E1-95AB824E4FA5}"/>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6728" r="16728"/>
          <a:stretch/>
        </p:blipFill>
        <p:spPr>
          <a:xfrm>
            <a:off x="8991600" y="1600200"/>
            <a:ext cx="2590800" cy="2590800"/>
          </a:xfrm>
        </p:spPr>
      </p:pic>
      <p:sp>
        <p:nvSpPr>
          <p:cNvPr id="2" name="Title 1">
            <a:extLst>
              <a:ext uri="{FF2B5EF4-FFF2-40B4-BE49-F238E27FC236}">
                <a16:creationId xmlns:a16="http://schemas.microsoft.com/office/drawing/2014/main" id="{0206D3B1-72B4-2A44-BB87-39F24956963D}"/>
              </a:ext>
            </a:extLst>
          </p:cNvPr>
          <p:cNvSpPr>
            <a:spLocks noGrp="1"/>
          </p:cNvSpPr>
          <p:nvPr>
            <p:ph type="title"/>
          </p:nvPr>
        </p:nvSpPr>
        <p:spPr>
          <a:xfrm>
            <a:off x="533400" y="365126"/>
            <a:ext cx="11049000" cy="503238"/>
          </a:xfrm>
        </p:spPr>
        <p:txBody>
          <a:bodyPr>
            <a:normAutofit fontScale="90000"/>
          </a:bodyPr>
          <a:lstStyle/>
          <a:p>
            <a:r>
              <a:rPr lang="en-US" dirty="0"/>
              <a:t>Basic Life Insurance</a:t>
            </a:r>
          </a:p>
        </p:txBody>
      </p:sp>
    </p:spTree>
    <p:extLst>
      <p:ext uri="{BB962C8B-B14F-4D97-AF65-F5344CB8AC3E}">
        <p14:creationId xmlns:p14="http://schemas.microsoft.com/office/powerpoint/2010/main" val="1014836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760390-601B-B44A-BF8D-37F0EB2A5E13}"/>
              </a:ext>
            </a:extLst>
          </p:cNvPr>
          <p:cNvSpPr>
            <a:spLocks noGrp="1"/>
          </p:cNvSpPr>
          <p:nvPr>
            <p:ph sz="half" idx="1"/>
          </p:nvPr>
        </p:nvSpPr>
        <p:spPr>
          <a:xfrm>
            <a:off x="609600" y="1600201"/>
            <a:ext cx="5384800" cy="4525963"/>
          </a:xfrm>
        </p:spPr>
        <p:txBody>
          <a:bodyPr>
            <a:noAutofit/>
          </a:bodyPr>
          <a:lstStyle/>
          <a:p>
            <a:r>
              <a:rPr lang="en-US" dirty="0"/>
              <a:t>As a new employee:</a:t>
            </a:r>
          </a:p>
          <a:p>
            <a:pPr lvl="1"/>
            <a:r>
              <a:rPr lang="en-US" dirty="0"/>
              <a:t>Up to 3x salary: no Evidence of Insurability</a:t>
            </a:r>
          </a:p>
          <a:p>
            <a:pPr lvl="1"/>
            <a:r>
              <a:rPr lang="en-US" dirty="0"/>
              <a:t>4x salary: must submit Evidence of Insurability</a:t>
            </a:r>
          </a:p>
          <a:p>
            <a:r>
              <a:rPr lang="en-US" dirty="0"/>
              <a:t>Spouse: up to half your </a:t>
            </a:r>
            <a:br>
              <a:rPr lang="en-US" dirty="0"/>
            </a:br>
            <a:r>
              <a:rPr lang="en-US" dirty="0"/>
              <a:t>salary $50,000 max</a:t>
            </a:r>
          </a:p>
          <a:p>
            <a:r>
              <a:rPr lang="en-US" dirty="0"/>
              <a:t>Child(ren):  $10,000 max</a:t>
            </a:r>
          </a:p>
        </p:txBody>
      </p:sp>
      <p:sp>
        <p:nvSpPr>
          <p:cNvPr id="8" name="Content Placeholder 7">
            <a:extLst>
              <a:ext uri="{FF2B5EF4-FFF2-40B4-BE49-F238E27FC236}">
                <a16:creationId xmlns:a16="http://schemas.microsoft.com/office/drawing/2014/main" id="{62385F1A-6C69-E94A-BB1B-94084D2F659C}"/>
              </a:ext>
            </a:extLst>
          </p:cNvPr>
          <p:cNvSpPr>
            <a:spLocks noGrp="1"/>
          </p:cNvSpPr>
          <p:nvPr>
            <p:ph sz="half" idx="2"/>
          </p:nvPr>
        </p:nvSpPr>
        <p:spPr>
          <a:xfrm>
            <a:off x="6197600" y="1600201"/>
            <a:ext cx="5384800" cy="4525963"/>
          </a:xfrm>
        </p:spPr>
        <p:txBody>
          <a:bodyPr/>
          <a:lstStyle/>
          <a:p>
            <a:r>
              <a:rPr lang="en-US" dirty="0"/>
              <a:t>Premiums are based on age, salary and coverage options</a:t>
            </a:r>
          </a:p>
          <a:p>
            <a:r>
              <a:rPr lang="en-US" dirty="0"/>
              <a:t>Rates are available on the Employee Self Service portal</a:t>
            </a:r>
          </a:p>
          <a:p>
            <a:r>
              <a:rPr lang="en-US" dirty="0"/>
              <a:t>If you are electing/increasing voluntary life insurance, you must complete an Evidence of Insurability Form (EOI) to be approved</a:t>
            </a:r>
          </a:p>
          <a:p>
            <a:endParaRPr lang="en-US" dirty="0"/>
          </a:p>
        </p:txBody>
      </p:sp>
      <p:sp>
        <p:nvSpPr>
          <p:cNvPr id="5" name="Title 4">
            <a:extLst>
              <a:ext uri="{FF2B5EF4-FFF2-40B4-BE49-F238E27FC236}">
                <a16:creationId xmlns:a16="http://schemas.microsoft.com/office/drawing/2014/main" id="{AB6ACCDC-40E2-5246-8EA8-179436E8EFCF}"/>
              </a:ext>
            </a:extLst>
          </p:cNvPr>
          <p:cNvSpPr>
            <a:spLocks noGrp="1"/>
          </p:cNvSpPr>
          <p:nvPr>
            <p:ph type="title"/>
          </p:nvPr>
        </p:nvSpPr>
        <p:spPr>
          <a:xfrm>
            <a:off x="533400" y="365126"/>
            <a:ext cx="11049000" cy="503238"/>
          </a:xfrm>
        </p:spPr>
        <p:txBody>
          <a:bodyPr>
            <a:normAutofit fontScale="90000"/>
          </a:bodyPr>
          <a:lstStyle/>
          <a:p>
            <a:r>
              <a:rPr lang="en-US" dirty="0"/>
              <a:t>Voluntary Life Insurance</a:t>
            </a:r>
          </a:p>
        </p:txBody>
      </p:sp>
    </p:spTree>
    <p:extLst>
      <p:ext uri="{BB962C8B-B14F-4D97-AF65-F5344CB8AC3E}">
        <p14:creationId xmlns:p14="http://schemas.microsoft.com/office/powerpoint/2010/main" val="2988169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2A0F48E-A931-0942-BBA1-E44F78AD2867}"/>
              </a:ext>
            </a:extLst>
          </p:cNvPr>
          <p:cNvSpPr>
            <a:spLocks noGrp="1"/>
          </p:cNvSpPr>
          <p:nvPr>
            <p:ph idx="1"/>
          </p:nvPr>
        </p:nvSpPr>
        <p:spPr>
          <a:xfrm>
            <a:off x="609600" y="1600201"/>
            <a:ext cx="8128000" cy="4525963"/>
          </a:xfrm>
        </p:spPr>
        <p:txBody>
          <a:bodyPr>
            <a:normAutofit/>
          </a:bodyPr>
          <a:lstStyle/>
          <a:p>
            <a:r>
              <a:rPr lang="en-US" dirty="0"/>
              <a:t>A life insurance benefit will not be paid to a minor without legal financial guardianship documents</a:t>
            </a:r>
          </a:p>
          <a:p>
            <a:r>
              <a:rPr lang="en-US" dirty="0"/>
              <a:t>Update beneficiaries if you encounter a life event change such as marriage, death, divorce or birth</a:t>
            </a:r>
          </a:p>
          <a:p>
            <a:endParaRPr lang="en-US" dirty="0"/>
          </a:p>
        </p:txBody>
      </p:sp>
      <p:sp>
        <p:nvSpPr>
          <p:cNvPr id="3" name="Title 2">
            <a:extLst>
              <a:ext uri="{FF2B5EF4-FFF2-40B4-BE49-F238E27FC236}">
                <a16:creationId xmlns:a16="http://schemas.microsoft.com/office/drawing/2014/main" id="{DBC367C7-D2C4-FC42-87C0-45AD748BC9FC}"/>
              </a:ext>
            </a:extLst>
          </p:cNvPr>
          <p:cNvSpPr>
            <a:spLocks noGrp="1"/>
          </p:cNvSpPr>
          <p:nvPr>
            <p:ph type="title"/>
          </p:nvPr>
        </p:nvSpPr>
        <p:spPr>
          <a:xfrm>
            <a:off x="533400" y="365126"/>
            <a:ext cx="11049000" cy="503238"/>
          </a:xfrm>
        </p:spPr>
        <p:txBody>
          <a:bodyPr>
            <a:normAutofit fontScale="90000"/>
          </a:bodyPr>
          <a:lstStyle/>
          <a:p>
            <a:r>
              <a:rPr lang="en-US" dirty="0"/>
              <a:t>Life Insurance: Things to Consider</a:t>
            </a:r>
          </a:p>
        </p:txBody>
      </p:sp>
    </p:spTree>
    <p:extLst>
      <p:ext uri="{BB962C8B-B14F-4D97-AF65-F5344CB8AC3E}">
        <p14:creationId xmlns:p14="http://schemas.microsoft.com/office/powerpoint/2010/main" val="3677714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ED3A2-A139-8F47-88C7-5805F0FE5A44}"/>
              </a:ext>
            </a:extLst>
          </p:cNvPr>
          <p:cNvSpPr txBox="1"/>
          <p:nvPr/>
        </p:nvSpPr>
        <p:spPr>
          <a:xfrm>
            <a:off x="2395690" y="3886200"/>
            <a:ext cx="4876800" cy="2062103"/>
          </a:xfrm>
          <a:prstGeom prst="rect">
            <a:avLst/>
          </a:prstGeom>
          <a:ln>
            <a:noFill/>
          </a:ln>
        </p:spPr>
        <p:txBody>
          <a:bodyPr wrap="square" rtlCol="0">
            <a:spAutoFit/>
          </a:bodyPr>
          <a:lstStyle/>
          <a:p>
            <a:r>
              <a:rPr lang="en-US" sz="3200" b="1" dirty="0">
                <a:solidFill>
                  <a:srgbClr val="46BC96"/>
                </a:solidFill>
              </a:rPr>
              <a:t>Supplemental Insurance</a:t>
            </a:r>
          </a:p>
          <a:p>
            <a:r>
              <a:rPr lang="en-US" sz="3200" b="1" spc="-150" dirty="0">
                <a:solidFill>
                  <a:schemeClr val="bg1"/>
                </a:solidFill>
              </a:rPr>
              <a:t>Administered by </a:t>
            </a:r>
            <a:br>
              <a:rPr lang="en-US" sz="3200" b="1" spc="-150" dirty="0">
                <a:solidFill>
                  <a:schemeClr val="bg1"/>
                </a:solidFill>
              </a:rPr>
            </a:br>
            <a:r>
              <a:rPr lang="en-US" sz="3200" b="1" spc="-150" dirty="0">
                <a:solidFill>
                  <a:schemeClr val="bg1"/>
                </a:solidFill>
              </a:rPr>
              <a:t>Continental  American Insurance Co.</a:t>
            </a:r>
            <a:endParaRPr lang="en-US" sz="3200" spc="-150" dirty="0">
              <a:solidFill>
                <a:schemeClr val="bg1"/>
              </a:solidFill>
            </a:endParaRPr>
          </a:p>
        </p:txBody>
      </p:sp>
      <p:pic>
        <p:nvPicPr>
          <p:cNvPr id="6" name="Picture Placeholder 5" descr="A close-up of a doctor holding a patient's hand&#10;&#10;Description automatically generated with low confidence">
            <a:extLst>
              <a:ext uri="{FF2B5EF4-FFF2-40B4-BE49-F238E27FC236}">
                <a16:creationId xmlns:a16="http://schemas.microsoft.com/office/drawing/2014/main" id="{21BF8093-041F-954B-BFEA-09A804992C0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7" r="16667"/>
          <a:stretch>
            <a:fillRect/>
          </a:stretch>
        </p:blipFill>
        <p:spPr/>
      </p:pic>
      <p:pic>
        <p:nvPicPr>
          <p:cNvPr id="15" name="Picture Placeholder 14" descr="A picture containing text, sky, outdoor, building&#10;&#10;Description automatically generated">
            <a:extLst>
              <a:ext uri="{FF2B5EF4-FFF2-40B4-BE49-F238E27FC236}">
                <a16:creationId xmlns:a16="http://schemas.microsoft.com/office/drawing/2014/main" id="{F327A0E7-8A1D-2340-BCCA-76C28890BD5E}"/>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2477" r="12477"/>
          <a:stretch>
            <a:fillRect/>
          </a:stretch>
        </p:blipFill>
        <p:spPr/>
      </p:pic>
      <p:pic>
        <p:nvPicPr>
          <p:cNvPr id="22" name="Picture Placeholder 21" descr="A picture containing person, indoor, hospital room, people&#10;&#10;Description automatically generated">
            <a:extLst>
              <a:ext uri="{FF2B5EF4-FFF2-40B4-BE49-F238E27FC236}">
                <a16:creationId xmlns:a16="http://schemas.microsoft.com/office/drawing/2014/main" id="{55FD0AB6-77B9-D14C-918B-7345178534D8}"/>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657" r="16657"/>
          <a:stretch>
            <a:fillRect/>
          </a:stretch>
        </p:blipFill>
        <p:spPr/>
      </p:pic>
    </p:spTree>
    <p:extLst>
      <p:ext uri="{BB962C8B-B14F-4D97-AF65-F5344CB8AC3E}">
        <p14:creationId xmlns:p14="http://schemas.microsoft.com/office/powerpoint/2010/main" val="2827014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9">
            <a:extLst>
              <a:ext uri="{FF2B5EF4-FFF2-40B4-BE49-F238E27FC236}">
                <a16:creationId xmlns:a16="http://schemas.microsoft.com/office/drawing/2014/main" id="{C89F52D1-239D-A447-9329-7167E8DEAC06}"/>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11">
            <a:extLst>
              <a:ext uri="{FF2B5EF4-FFF2-40B4-BE49-F238E27FC236}">
                <a16:creationId xmlns:a16="http://schemas.microsoft.com/office/drawing/2014/main" id="{7D14A0D5-8B0A-5C40-A8FE-0EEEAED5B390}"/>
              </a:ext>
            </a:extLst>
          </p:cNvPr>
          <p:cNvGraphicFramePr>
            <a:graphicFrameLocks noGrp="1"/>
          </p:cNvGraphicFramePr>
          <p:nvPr>
            <p:ph sz="half" idx="1"/>
            <p:extLst>
              <p:ext uri="{D42A27DB-BD31-4B8C-83A1-F6EECF244321}">
                <p14:modId xmlns:p14="http://schemas.microsoft.com/office/powerpoint/2010/main" val="3675303904"/>
              </p:ext>
            </p:extLst>
          </p:nvPr>
        </p:nvGraphicFramePr>
        <p:xfrm>
          <a:off x="1295400" y="3886200"/>
          <a:ext cx="9677400" cy="223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3F7627A8-C5DA-5447-956A-AE471C53C15E}"/>
              </a:ext>
            </a:extLst>
          </p:cNvPr>
          <p:cNvSpPr>
            <a:spLocks noGrp="1"/>
          </p:cNvSpPr>
          <p:nvPr>
            <p:ph sz="half" idx="2"/>
          </p:nvPr>
        </p:nvSpPr>
        <p:spPr>
          <a:xfrm>
            <a:off x="609600" y="1600202"/>
            <a:ext cx="10972800" cy="2133599"/>
          </a:xfrm>
        </p:spPr>
        <p:txBody>
          <a:bodyPr numCol="1">
            <a:normAutofit/>
          </a:bodyPr>
          <a:lstStyle/>
          <a:p>
            <a:r>
              <a:rPr lang="en-US" dirty="0"/>
              <a:t>The City offers three supplemental insurance plans</a:t>
            </a:r>
          </a:p>
          <a:p>
            <a:r>
              <a:rPr lang="en-US" dirty="0"/>
              <a:t>Provided by Continental American Insurance Company</a:t>
            </a:r>
          </a:p>
          <a:p>
            <a:endParaRPr lang="en-US" dirty="0"/>
          </a:p>
        </p:txBody>
      </p:sp>
      <p:sp>
        <p:nvSpPr>
          <p:cNvPr id="3" name="Title 2">
            <a:extLst>
              <a:ext uri="{FF2B5EF4-FFF2-40B4-BE49-F238E27FC236}">
                <a16:creationId xmlns:a16="http://schemas.microsoft.com/office/drawing/2014/main" id="{6821BF8F-6F5A-174F-94FB-A0915F6E0DD4}"/>
              </a:ext>
            </a:extLst>
          </p:cNvPr>
          <p:cNvSpPr>
            <a:spLocks noGrp="1"/>
          </p:cNvSpPr>
          <p:nvPr>
            <p:ph type="title"/>
          </p:nvPr>
        </p:nvSpPr>
        <p:spPr>
          <a:xfrm>
            <a:off x="533400" y="365126"/>
            <a:ext cx="11049000" cy="503238"/>
          </a:xfrm>
        </p:spPr>
        <p:txBody>
          <a:bodyPr>
            <a:normAutofit fontScale="90000"/>
          </a:bodyPr>
          <a:lstStyle/>
          <a:p>
            <a:r>
              <a:rPr lang="en-US" dirty="0"/>
              <a:t>Supplemental Insurance Plans</a:t>
            </a:r>
          </a:p>
        </p:txBody>
      </p:sp>
      <p:sp>
        <p:nvSpPr>
          <p:cNvPr id="11" name="Content Placeholder 2">
            <a:extLst>
              <a:ext uri="{FF2B5EF4-FFF2-40B4-BE49-F238E27FC236}">
                <a16:creationId xmlns:a16="http://schemas.microsoft.com/office/drawing/2014/main" id="{8B81E8EA-1B04-E148-AED5-A9C828F3F741}"/>
              </a:ext>
            </a:extLst>
          </p:cNvPr>
          <p:cNvSpPr txBox="1">
            <a:spLocks/>
          </p:cNvSpPr>
          <p:nvPr/>
        </p:nvSpPr>
        <p:spPr>
          <a:xfrm>
            <a:off x="1981200" y="1431322"/>
            <a:ext cx="8229600" cy="12356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20"/>
              </a:lnSpc>
              <a:buNone/>
            </a:pPr>
            <a:endParaRPr lang="en-US" sz="1600" b="1" dirty="0">
              <a:solidFill>
                <a:schemeClr val="accent1"/>
              </a:solidFill>
            </a:endParaRPr>
          </a:p>
        </p:txBody>
      </p:sp>
    </p:spTree>
    <p:extLst>
      <p:ext uri="{BB962C8B-B14F-4D97-AF65-F5344CB8AC3E}">
        <p14:creationId xmlns:p14="http://schemas.microsoft.com/office/powerpoint/2010/main" val="659957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686982-F739-9F4B-8D7E-6A8F0816BDE8}"/>
              </a:ext>
            </a:extLst>
          </p:cNvPr>
          <p:cNvSpPr>
            <a:spLocks noGrp="1"/>
          </p:cNvSpPr>
          <p:nvPr>
            <p:ph sz="half" idx="1"/>
          </p:nvPr>
        </p:nvSpPr>
        <p:spPr>
          <a:xfrm>
            <a:off x="609600" y="1600201"/>
            <a:ext cx="5384800" cy="4525963"/>
          </a:xfrm>
        </p:spPr>
        <p:txBody>
          <a:bodyPr>
            <a:normAutofit/>
          </a:bodyPr>
          <a:lstStyle/>
          <a:p>
            <a:r>
              <a:rPr lang="en-US" dirty="0"/>
              <a:t>Includes additional $100 a day ICU benefit for 30 days</a:t>
            </a:r>
          </a:p>
          <a:p>
            <a:r>
              <a:rPr lang="en-US" dirty="0"/>
              <a:t>Plan pays a one-time hospital admission benefit of $500</a:t>
            </a:r>
          </a:p>
          <a:p>
            <a:r>
              <a:rPr lang="en-US" dirty="0"/>
              <a:t>$150 for up to 30 days for hospital confinement</a:t>
            </a:r>
          </a:p>
          <a:p>
            <a:r>
              <a:rPr lang="en-US" dirty="0"/>
              <a:t>$125 for out-patient surgery</a:t>
            </a:r>
          </a:p>
          <a:p>
            <a:r>
              <a:rPr lang="en-US" dirty="0"/>
              <a:t>$50 health screening benefit</a:t>
            </a:r>
          </a:p>
          <a:p>
            <a:endParaRPr lang="en-US" dirty="0"/>
          </a:p>
        </p:txBody>
      </p:sp>
      <p:pic>
        <p:nvPicPr>
          <p:cNvPr id="6" name="Picture Placeholder 5" descr="Close-up of a doctor using a tablet&#10;&#10;Description automatically generated with medium confidence">
            <a:extLst>
              <a:ext uri="{FF2B5EF4-FFF2-40B4-BE49-F238E27FC236}">
                <a16:creationId xmlns:a16="http://schemas.microsoft.com/office/drawing/2014/main" id="{7F7E16B2-9A5C-834C-98BA-0E8DFCB49C90}"/>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069" r="28006" b="-2"/>
          <a:stretch/>
        </p:blipFill>
        <p:spPr>
          <a:xfrm>
            <a:off x="6197600" y="1600201"/>
            <a:ext cx="5384800" cy="4525963"/>
          </a:xfrm>
          <a:noFill/>
        </p:spPr>
      </p:pic>
      <p:sp>
        <p:nvSpPr>
          <p:cNvPr id="2" name="Title 1">
            <a:extLst>
              <a:ext uri="{FF2B5EF4-FFF2-40B4-BE49-F238E27FC236}">
                <a16:creationId xmlns:a16="http://schemas.microsoft.com/office/drawing/2014/main" id="{C7522DC6-A4A8-1F4D-953D-AAEDA29ECF28}"/>
              </a:ext>
            </a:extLst>
          </p:cNvPr>
          <p:cNvSpPr>
            <a:spLocks noGrp="1"/>
          </p:cNvSpPr>
          <p:nvPr>
            <p:ph type="title"/>
          </p:nvPr>
        </p:nvSpPr>
        <p:spPr>
          <a:xfrm>
            <a:off x="533400" y="365126"/>
            <a:ext cx="11049000" cy="503238"/>
          </a:xfrm>
        </p:spPr>
        <p:txBody>
          <a:bodyPr anchor="ctr">
            <a:noAutofit/>
          </a:bodyPr>
          <a:lstStyle/>
          <a:p>
            <a:pPr>
              <a:lnSpc>
                <a:spcPct val="90000"/>
              </a:lnSpc>
            </a:pPr>
            <a:r>
              <a:rPr lang="en-US" sz="3200" dirty="0"/>
              <a:t>Hospital Indemnity Plan</a:t>
            </a:r>
          </a:p>
        </p:txBody>
      </p:sp>
    </p:spTree>
    <p:extLst>
      <p:ext uri="{BB962C8B-B14F-4D97-AF65-F5344CB8AC3E}">
        <p14:creationId xmlns:p14="http://schemas.microsoft.com/office/powerpoint/2010/main" val="3482321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784DD2-162F-D140-A019-169DC41A91E9}"/>
              </a:ext>
            </a:extLst>
          </p:cNvPr>
          <p:cNvSpPr>
            <a:spLocks noGrp="1"/>
          </p:cNvSpPr>
          <p:nvPr>
            <p:ph sz="half" idx="1"/>
          </p:nvPr>
        </p:nvSpPr>
        <p:spPr/>
        <p:txBody>
          <a:bodyPr>
            <a:noAutofit/>
          </a:bodyPr>
          <a:lstStyle/>
          <a:p>
            <a:r>
              <a:rPr lang="en-US" dirty="0"/>
              <a:t>Up to a $20,000 lump sum is paid directly to you upon diagnosis.</a:t>
            </a:r>
          </a:p>
          <a:p>
            <a:r>
              <a:rPr lang="en-US" dirty="0"/>
              <a:t>Covers cancer, heart attack, stroke, coma, major organ transplant, kidney failure, burns, etc.</a:t>
            </a:r>
          </a:p>
          <a:p>
            <a:r>
              <a:rPr lang="en-US" dirty="0"/>
              <a:t>Different illness reoccurrence benefit payable at 100% if at least six months apart</a:t>
            </a:r>
          </a:p>
          <a:p>
            <a:endParaRPr lang="en-US" dirty="0"/>
          </a:p>
        </p:txBody>
      </p:sp>
      <p:sp>
        <p:nvSpPr>
          <p:cNvPr id="8" name="Content Placeholder 7">
            <a:extLst>
              <a:ext uri="{FF2B5EF4-FFF2-40B4-BE49-F238E27FC236}">
                <a16:creationId xmlns:a16="http://schemas.microsoft.com/office/drawing/2014/main" id="{B136E48F-D5E7-1747-8D5D-C5F46BAD1416}"/>
              </a:ext>
            </a:extLst>
          </p:cNvPr>
          <p:cNvSpPr>
            <a:spLocks noGrp="1"/>
          </p:cNvSpPr>
          <p:nvPr>
            <p:ph sz="half" idx="2"/>
          </p:nvPr>
        </p:nvSpPr>
        <p:spPr/>
        <p:txBody>
          <a:bodyPr/>
          <a:lstStyle/>
          <a:p>
            <a:r>
              <a:rPr lang="en-US" dirty="0"/>
              <a:t>Same illness reoccurrence benefits payable at 100% if at least six months apart (12 months for cancer)</a:t>
            </a:r>
          </a:p>
          <a:p>
            <a:r>
              <a:rPr lang="en-US" dirty="0"/>
              <a:t>No lifetime limit on payout</a:t>
            </a:r>
          </a:p>
          <a:p>
            <a:r>
              <a:rPr lang="en-US" dirty="0"/>
              <a:t>$75 health screening benefit</a:t>
            </a:r>
          </a:p>
          <a:p>
            <a:endParaRPr lang="en-US" dirty="0"/>
          </a:p>
        </p:txBody>
      </p:sp>
      <p:sp>
        <p:nvSpPr>
          <p:cNvPr id="4" name="Title 3">
            <a:extLst>
              <a:ext uri="{FF2B5EF4-FFF2-40B4-BE49-F238E27FC236}">
                <a16:creationId xmlns:a16="http://schemas.microsoft.com/office/drawing/2014/main" id="{FE811BBB-8826-FC44-ACE3-DF62C42789AC}"/>
              </a:ext>
            </a:extLst>
          </p:cNvPr>
          <p:cNvSpPr>
            <a:spLocks noGrp="1"/>
          </p:cNvSpPr>
          <p:nvPr>
            <p:ph type="title"/>
          </p:nvPr>
        </p:nvSpPr>
        <p:spPr/>
        <p:txBody>
          <a:bodyPr>
            <a:normAutofit fontScale="90000"/>
          </a:bodyPr>
          <a:lstStyle/>
          <a:p>
            <a:r>
              <a:rPr lang="en-US" dirty="0"/>
              <a:t>Group Critical Illness with Cancer</a:t>
            </a:r>
          </a:p>
        </p:txBody>
      </p:sp>
    </p:spTree>
    <p:extLst>
      <p:ext uri="{BB962C8B-B14F-4D97-AF65-F5344CB8AC3E}">
        <p14:creationId xmlns:p14="http://schemas.microsoft.com/office/powerpoint/2010/main" val="1468253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784DD2-162F-D140-A019-169DC41A91E9}"/>
              </a:ext>
            </a:extLst>
          </p:cNvPr>
          <p:cNvSpPr>
            <a:spLocks noGrp="1"/>
          </p:cNvSpPr>
          <p:nvPr>
            <p:ph sz="half" idx="1"/>
          </p:nvPr>
        </p:nvSpPr>
        <p:spPr/>
        <p:txBody>
          <a:bodyPr>
            <a:noAutofit/>
          </a:bodyPr>
          <a:lstStyle/>
          <a:p>
            <a:r>
              <a:rPr lang="en-US" dirty="0"/>
              <a:t>Helps cover the cost of expenses due to an accident such as: ambulance rides, emergency room visits, surgery and anesthesia, prescriptions, major diagnostic testing and burns </a:t>
            </a:r>
          </a:p>
          <a:p>
            <a:r>
              <a:rPr lang="en-US" dirty="0"/>
              <a:t>Benefits are paid directly to you, unless otherwise assigned.</a:t>
            </a:r>
          </a:p>
          <a:p>
            <a:endParaRPr lang="en-US" dirty="0"/>
          </a:p>
        </p:txBody>
      </p:sp>
      <p:sp>
        <p:nvSpPr>
          <p:cNvPr id="8" name="Content Placeholder 7">
            <a:extLst>
              <a:ext uri="{FF2B5EF4-FFF2-40B4-BE49-F238E27FC236}">
                <a16:creationId xmlns:a16="http://schemas.microsoft.com/office/drawing/2014/main" id="{B136E48F-D5E7-1747-8D5D-C5F46BAD1416}"/>
              </a:ext>
            </a:extLst>
          </p:cNvPr>
          <p:cNvSpPr>
            <a:spLocks noGrp="1"/>
          </p:cNvSpPr>
          <p:nvPr>
            <p:ph sz="half" idx="2"/>
          </p:nvPr>
        </p:nvSpPr>
        <p:spPr/>
        <p:txBody>
          <a:bodyPr/>
          <a:lstStyle/>
          <a:p>
            <a:r>
              <a:rPr lang="en-US" dirty="0"/>
              <a:t>Coverage is guaranteed-issue (which means you may qualify for coverage without having to answer health questions).</a:t>
            </a:r>
          </a:p>
          <a:p>
            <a:r>
              <a:rPr lang="en-US" dirty="0"/>
              <a:t>Benefits are paid regardless of any other medical insurance.</a:t>
            </a:r>
          </a:p>
          <a:p>
            <a:endParaRPr lang="en-US" dirty="0"/>
          </a:p>
        </p:txBody>
      </p:sp>
      <p:sp>
        <p:nvSpPr>
          <p:cNvPr id="4" name="Title 3">
            <a:extLst>
              <a:ext uri="{FF2B5EF4-FFF2-40B4-BE49-F238E27FC236}">
                <a16:creationId xmlns:a16="http://schemas.microsoft.com/office/drawing/2014/main" id="{FE811BBB-8826-FC44-ACE3-DF62C42789AC}"/>
              </a:ext>
            </a:extLst>
          </p:cNvPr>
          <p:cNvSpPr>
            <a:spLocks noGrp="1"/>
          </p:cNvSpPr>
          <p:nvPr>
            <p:ph type="title"/>
          </p:nvPr>
        </p:nvSpPr>
        <p:spPr/>
        <p:txBody>
          <a:bodyPr>
            <a:normAutofit fontScale="90000"/>
          </a:bodyPr>
          <a:lstStyle/>
          <a:p>
            <a:r>
              <a:rPr lang="en-US" dirty="0"/>
              <a:t>Group Accident Insurance</a:t>
            </a:r>
          </a:p>
        </p:txBody>
      </p:sp>
    </p:spTree>
    <p:extLst>
      <p:ext uri="{BB962C8B-B14F-4D97-AF65-F5344CB8AC3E}">
        <p14:creationId xmlns:p14="http://schemas.microsoft.com/office/powerpoint/2010/main" val="3566347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9">
            <a:extLst>
              <a:ext uri="{FF2B5EF4-FFF2-40B4-BE49-F238E27FC236}">
                <a16:creationId xmlns:a16="http://schemas.microsoft.com/office/drawing/2014/main" id="{8215D58C-D295-BA40-B5A8-4184BF1F0A2E}"/>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6">
            <a:extLst>
              <a:ext uri="{FF2B5EF4-FFF2-40B4-BE49-F238E27FC236}">
                <a16:creationId xmlns:a16="http://schemas.microsoft.com/office/drawing/2014/main" id="{1B947CF0-37DC-1A49-BE80-FF03A6842A42}"/>
              </a:ext>
            </a:extLst>
          </p:cNvPr>
          <p:cNvSpPr>
            <a:spLocks noGrp="1"/>
          </p:cNvSpPr>
          <p:nvPr>
            <p:ph idx="1"/>
          </p:nvPr>
        </p:nvSpPr>
        <p:spPr>
          <a:xfrm>
            <a:off x="609600" y="1600201"/>
            <a:ext cx="8128000" cy="4525963"/>
          </a:xfrm>
        </p:spPr>
        <p:txBody>
          <a:bodyPr numCol="1">
            <a:noAutofit/>
          </a:bodyPr>
          <a:lstStyle/>
          <a:p>
            <a:r>
              <a:rPr lang="en-US" dirty="0"/>
              <a:t>Enroll using the Employee Self Service Portal at </a:t>
            </a:r>
            <a:r>
              <a:rPr lang="en-US" dirty="0" err="1"/>
              <a:t>portal.houstontx.gov</a:t>
            </a:r>
            <a:endParaRPr lang="en-US" dirty="0"/>
          </a:p>
          <a:p>
            <a:r>
              <a:rPr lang="en-US" dirty="0"/>
              <a:t>Use your user ID (e + employee ID) and an active password</a:t>
            </a:r>
          </a:p>
          <a:p>
            <a:r>
              <a:rPr lang="en-US" dirty="0"/>
              <a:t>For password resets contact HITS at 832-394-4487</a:t>
            </a:r>
          </a:p>
          <a:p>
            <a:endParaRPr lang="en-US" dirty="0"/>
          </a:p>
        </p:txBody>
      </p:sp>
      <p:sp>
        <p:nvSpPr>
          <p:cNvPr id="15" name="Title 14">
            <a:extLst>
              <a:ext uri="{FF2B5EF4-FFF2-40B4-BE49-F238E27FC236}">
                <a16:creationId xmlns:a16="http://schemas.microsoft.com/office/drawing/2014/main" id="{60A38AE2-1305-F949-9FB7-D17F16998C49}"/>
              </a:ext>
            </a:extLst>
          </p:cNvPr>
          <p:cNvSpPr>
            <a:spLocks noGrp="1"/>
          </p:cNvSpPr>
          <p:nvPr>
            <p:ph type="title"/>
          </p:nvPr>
        </p:nvSpPr>
        <p:spPr>
          <a:xfrm>
            <a:off x="838200" y="365126"/>
            <a:ext cx="10439400" cy="503238"/>
          </a:xfrm>
        </p:spPr>
        <p:txBody>
          <a:bodyPr>
            <a:normAutofit fontScale="90000"/>
          </a:bodyPr>
          <a:lstStyle/>
          <a:p>
            <a:r>
              <a:rPr lang="en-US" dirty="0"/>
              <a:t>Enrolling</a:t>
            </a:r>
          </a:p>
        </p:txBody>
      </p:sp>
      <p:pic>
        <p:nvPicPr>
          <p:cNvPr id="22" name="Picture Placeholder 21" descr="A person working on a computer&#10;&#10;Description automatically generated with medium confidence">
            <a:extLst>
              <a:ext uri="{FF2B5EF4-FFF2-40B4-BE49-F238E27FC236}">
                <a16:creationId xmlns:a16="http://schemas.microsoft.com/office/drawing/2014/main" id="{6B8C4D70-F813-C94F-9B90-BE198D1D30A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5143" r="15143"/>
          <a:stretch>
            <a:fillRect/>
          </a:stretch>
        </p:blipFill>
        <p:spPr/>
      </p:pic>
    </p:spTree>
    <p:extLst>
      <p:ext uri="{BB962C8B-B14F-4D97-AF65-F5344CB8AC3E}">
        <p14:creationId xmlns:p14="http://schemas.microsoft.com/office/powerpoint/2010/main" val="2326007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257B04-C51F-DB4B-B091-123228FED7DD}"/>
              </a:ext>
            </a:extLst>
          </p:cNvPr>
          <p:cNvSpPr>
            <a:spLocks noGrp="1"/>
          </p:cNvSpPr>
          <p:nvPr>
            <p:ph sz="half" idx="1"/>
          </p:nvPr>
        </p:nvSpPr>
        <p:spPr>
          <a:xfrm>
            <a:off x="609600" y="1524001"/>
            <a:ext cx="5384800" cy="5334000"/>
          </a:xfrm>
        </p:spPr>
        <p:txBody>
          <a:bodyPr>
            <a:normAutofit/>
          </a:bodyPr>
          <a:lstStyle/>
          <a:p>
            <a:r>
              <a:rPr lang="en-US" sz="2600" dirty="0"/>
              <a:t>Continental American Insurance Company (CAIC)</a:t>
            </a:r>
          </a:p>
          <a:p>
            <a:r>
              <a:rPr lang="en-US" sz="2600" dirty="0"/>
              <a:t>866-849-0011 or 832-639-4453</a:t>
            </a:r>
          </a:p>
          <a:p>
            <a:r>
              <a:rPr lang="en-US" sz="2600" dirty="0"/>
              <a:t>Enroll on-line at </a:t>
            </a:r>
            <a:r>
              <a:rPr lang="en-US" sz="2600" dirty="0" err="1"/>
              <a:t>www.wecareworks.com</a:t>
            </a:r>
            <a:r>
              <a:rPr lang="en-US" sz="2600" dirty="0"/>
              <a:t>/</a:t>
            </a:r>
            <a:r>
              <a:rPr lang="en-US" sz="2600" dirty="0" err="1"/>
              <a:t>wecare</a:t>
            </a:r>
            <a:endParaRPr lang="en-US" sz="2600" dirty="0"/>
          </a:p>
          <a:p>
            <a:pPr lvl="1"/>
            <a:r>
              <a:rPr lang="en-US" sz="2600" dirty="0"/>
              <a:t>Case ID: </a:t>
            </a:r>
            <a:r>
              <a:rPr lang="en-US" dirty="0"/>
              <a:t>C136</a:t>
            </a:r>
            <a:endParaRPr lang="en-US" sz="2600" dirty="0"/>
          </a:p>
          <a:p>
            <a:pPr lvl="1"/>
            <a:r>
              <a:rPr lang="en-US" sz="2600" dirty="0"/>
              <a:t>User ID: </a:t>
            </a:r>
            <a:r>
              <a:rPr lang="en-US" dirty="0"/>
              <a:t>First Initial of First Name + First Initial of Last Name + Employee ID</a:t>
            </a:r>
            <a:endParaRPr lang="en-US" sz="2600" dirty="0"/>
          </a:p>
          <a:p>
            <a:pPr lvl="1"/>
            <a:r>
              <a:rPr lang="en-US" sz="2600" dirty="0"/>
              <a:t>Password: Houston21 (Case Sensitive)</a:t>
            </a:r>
          </a:p>
          <a:p>
            <a:endParaRPr lang="en-US" sz="2600" dirty="0"/>
          </a:p>
        </p:txBody>
      </p:sp>
      <p:pic>
        <p:nvPicPr>
          <p:cNvPr id="19" name="Content Placeholder 18" descr="A person talking on the phone&#10;&#10;Description automatically generated with medium confidence">
            <a:extLst>
              <a:ext uri="{FF2B5EF4-FFF2-40B4-BE49-F238E27FC236}">
                <a16:creationId xmlns:a16="http://schemas.microsoft.com/office/drawing/2014/main" id="{EE422A99-3666-9148-87E3-6E2C2960D07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682" r="3" b="3"/>
          <a:stretch/>
        </p:blipFill>
        <p:spPr>
          <a:xfrm>
            <a:off x="6197600" y="1600201"/>
            <a:ext cx="5384800" cy="4525963"/>
          </a:xfrm>
          <a:noFill/>
        </p:spPr>
      </p:pic>
      <p:sp>
        <p:nvSpPr>
          <p:cNvPr id="2" name="Title 1">
            <a:extLst>
              <a:ext uri="{FF2B5EF4-FFF2-40B4-BE49-F238E27FC236}">
                <a16:creationId xmlns:a16="http://schemas.microsoft.com/office/drawing/2014/main" id="{358B513E-3554-6B44-BA13-4F6F0B149C24}"/>
              </a:ext>
            </a:extLst>
          </p:cNvPr>
          <p:cNvSpPr>
            <a:spLocks noGrp="1"/>
          </p:cNvSpPr>
          <p:nvPr>
            <p:ph type="title"/>
          </p:nvPr>
        </p:nvSpPr>
        <p:spPr>
          <a:xfrm>
            <a:off x="533400" y="365126"/>
            <a:ext cx="11049000" cy="503238"/>
          </a:xfrm>
        </p:spPr>
        <p:txBody>
          <a:bodyPr anchor="ctr">
            <a:noAutofit/>
          </a:bodyPr>
          <a:lstStyle/>
          <a:p>
            <a:pPr>
              <a:lnSpc>
                <a:spcPct val="90000"/>
              </a:lnSpc>
            </a:pPr>
            <a:r>
              <a:rPr lang="en-US" sz="3200" dirty="0"/>
              <a:t>Supplemental Insurance Enrollment </a:t>
            </a:r>
          </a:p>
        </p:txBody>
      </p:sp>
    </p:spTree>
    <p:extLst>
      <p:ext uri="{BB962C8B-B14F-4D97-AF65-F5344CB8AC3E}">
        <p14:creationId xmlns:p14="http://schemas.microsoft.com/office/powerpoint/2010/main" val="960508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ED3A2-A139-8F47-88C7-5805F0FE5A44}"/>
              </a:ext>
            </a:extLst>
          </p:cNvPr>
          <p:cNvSpPr txBox="1"/>
          <p:nvPr/>
        </p:nvSpPr>
        <p:spPr>
          <a:xfrm>
            <a:off x="2502699" y="3805297"/>
            <a:ext cx="4431501" cy="2062103"/>
          </a:xfrm>
          <a:prstGeom prst="rect">
            <a:avLst/>
          </a:prstGeom>
          <a:ln>
            <a:noFill/>
          </a:ln>
        </p:spPr>
        <p:txBody>
          <a:bodyPr wrap="square" rtlCol="0">
            <a:spAutoFit/>
          </a:bodyPr>
          <a:lstStyle/>
          <a:p>
            <a:r>
              <a:rPr lang="en-US" sz="3200" b="1" dirty="0">
                <a:solidFill>
                  <a:srgbClr val="46BC96"/>
                </a:solidFill>
              </a:rPr>
              <a:t>2021-2022 Wellness Program</a:t>
            </a:r>
            <a:endParaRPr lang="en-US" sz="3200" b="1" dirty="0">
              <a:solidFill>
                <a:schemeClr val="bg1"/>
              </a:solidFill>
            </a:endParaRPr>
          </a:p>
          <a:p>
            <a:r>
              <a:rPr lang="en-US" sz="3200" b="1" dirty="0">
                <a:solidFill>
                  <a:schemeClr val="bg1"/>
                </a:solidFill>
              </a:rPr>
              <a:t>Administered by City of Houston &amp; Cigna</a:t>
            </a:r>
            <a:endParaRPr lang="en-US" sz="3200" dirty="0">
              <a:solidFill>
                <a:schemeClr val="bg1"/>
              </a:solidFill>
            </a:endParaRPr>
          </a:p>
        </p:txBody>
      </p:sp>
      <p:pic>
        <p:nvPicPr>
          <p:cNvPr id="6" name="Picture Placeholder 5">
            <a:extLst>
              <a:ext uri="{FF2B5EF4-FFF2-40B4-BE49-F238E27FC236}">
                <a16:creationId xmlns:a16="http://schemas.microsoft.com/office/drawing/2014/main" id="{82959BDA-73EA-0E41-959C-A1BDC159D88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7" r="16667"/>
          <a:stretch/>
        </p:blipFill>
        <p:spPr>
          <a:xfrm>
            <a:off x="2305849" y="870017"/>
            <a:ext cx="2348333" cy="2348333"/>
          </a:xfrm>
        </p:spPr>
      </p:pic>
      <p:pic>
        <p:nvPicPr>
          <p:cNvPr id="9" name="Picture Placeholder 8" descr="A picture containing person, indoor, kitchen, cabinet&#10;&#10;Description automatically generated">
            <a:extLst>
              <a:ext uri="{FF2B5EF4-FFF2-40B4-BE49-F238E27FC236}">
                <a16:creationId xmlns:a16="http://schemas.microsoft.com/office/drawing/2014/main" id="{154529C7-BF5A-E44A-943E-658CCC434C8F}"/>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667" r="16667"/>
          <a:stretch>
            <a:fillRect/>
          </a:stretch>
        </p:blipFill>
        <p:spPr/>
      </p:pic>
      <p:pic>
        <p:nvPicPr>
          <p:cNvPr id="21" name="Picture Placeholder 20" descr="A picture containing plastic&#10;&#10;Description automatically generated">
            <a:extLst>
              <a:ext uri="{FF2B5EF4-FFF2-40B4-BE49-F238E27FC236}">
                <a16:creationId xmlns:a16="http://schemas.microsoft.com/office/drawing/2014/main" id="{87085828-885F-D244-8BF6-7FFD2929E8F3}"/>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16689" b="16689"/>
          <a:stretch>
            <a:fillRect/>
          </a:stretch>
        </p:blipFill>
        <p:spPr/>
      </p:pic>
    </p:spTree>
    <p:extLst>
      <p:ext uri="{BB962C8B-B14F-4D97-AF65-F5344CB8AC3E}">
        <p14:creationId xmlns:p14="http://schemas.microsoft.com/office/powerpoint/2010/main" val="308986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D2C10FA-37D0-0B4C-89FC-B311B4EFC3BC}"/>
              </a:ext>
            </a:extLst>
          </p:cNvPr>
          <p:cNvSpPr>
            <a:spLocks noGrp="1"/>
          </p:cNvSpPr>
          <p:nvPr>
            <p:ph idx="1"/>
          </p:nvPr>
        </p:nvSpPr>
        <p:spPr/>
        <p:txBody>
          <a:bodyPr>
            <a:normAutofit lnSpcReduction="10000"/>
          </a:bodyPr>
          <a:lstStyle/>
          <a:p>
            <a:pPr marL="514350" indent="-514350">
              <a:buFont typeface="+mj-lt"/>
              <a:buAutoNum type="arabicPeriod"/>
            </a:pPr>
            <a:r>
              <a:rPr lang="en-US" dirty="0"/>
              <a:t>Annual Exam</a:t>
            </a:r>
          </a:p>
          <a:p>
            <a:pPr lvl="2"/>
            <a:r>
              <a:rPr lang="en-US" dirty="0"/>
              <a:t>Deadline: Jan. 31, 2022</a:t>
            </a:r>
          </a:p>
          <a:p>
            <a:pPr lvl="2"/>
            <a:r>
              <a:rPr lang="en-US" dirty="0"/>
              <a:t>Earn 10%</a:t>
            </a:r>
          </a:p>
          <a:p>
            <a:pPr marL="514350" indent="-514350">
              <a:buFont typeface="+mj-lt"/>
              <a:buAutoNum type="arabicPeriod"/>
            </a:pPr>
            <a:r>
              <a:rPr lang="en-US" dirty="0"/>
              <a:t>Health Assessment</a:t>
            </a:r>
          </a:p>
          <a:p>
            <a:pPr lvl="2"/>
            <a:r>
              <a:rPr lang="en-US" dirty="0"/>
              <a:t>Deadline: March 11, 2022</a:t>
            </a:r>
          </a:p>
          <a:p>
            <a:pPr lvl="2"/>
            <a:r>
              <a:rPr lang="en-US" dirty="0"/>
              <a:t>Earn 10%</a:t>
            </a:r>
          </a:p>
          <a:p>
            <a:pPr marL="514350" indent="-514350">
              <a:buFont typeface="+mj-lt"/>
              <a:buAutoNum type="arabicPeriod"/>
            </a:pPr>
            <a:r>
              <a:rPr lang="en-US" dirty="0"/>
              <a:t>Wellness Engagement</a:t>
            </a:r>
          </a:p>
          <a:p>
            <a:pPr lvl="2"/>
            <a:r>
              <a:rPr lang="en-US" dirty="0"/>
              <a:t>Deadline: March 11, 2022</a:t>
            </a:r>
          </a:p>
          <a:p>
            <a:pPr lvl="2"/>
            <a:r>
              <a:rPr lang="en-US" dirty="0"/>
              <a:t>Earn 80%</a:t>
            </a:r>
          </a:p>
        </p:txBody>
      </p:sp>
      <p:pic>
        <p:nvPicPr>
          <p:cNvPr id="14" name="Picture Placeholder 13" descr="A doctor showing a person something on a tablet&#10;&#10;Description automatically generated with low confidence">
            <a:extLst>
              <a:ext uri="{FF2B5EF4-FFF2-40B4-BE49-F238E27FC236}">
                <a16:creationId xmlns:a16="http://schemas.microsoft.com/office/drawing/2014/main" id="{C14DDA4C-D66F-7848-9750-676409F95A5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616" r="23616"/>
          <a:stretch>
            <a:fillRect/>
          </a:stretch>
        </p:blipFill>
        <p:spPr/>
      </p:pic>
      <p:sp>
        <p:nvSpPr>
          <p:cNvPr id="2" name="Title 1">
            <a:extLst>
              <a:ext uri="{FF2B5EF4-FFF2-40B4-BE49-F238E27FC236}">
                <a16:creationId xmlns:a16="http://schemas.microsoft.com/office/drawing/2014/main" id="{2534D491-BB09-964B-B98A-19B2D868B97D}"/>
              </a:ext>
            </a:extLst>
          </p:cNvPr>
          <p:cNvSpPr>
            <a:spLocks noGrp="1"/>
          </p:cNvSpPr>
          <p:nvPr>
            <p:ph type="title"/>
          </p:nvPr>
        </p:nvSpPr>
        <p:spPr/>
        <p:txBody>
          <a:bodyPr>
            <a:normAutofit fontScale="90000"/>
          </a:bodyPr>
          <a:lstStyle/>
          <a:p>
            <a:r>
              <a:rPr lang="en-US" dirty="0"/>
              <a:t>Wellness in Three Easy Steps</a:t>
            </a:r>
          </a:p>
        </p:txBody>
      </p:sp>
      <p:sp>
        <p:nvSpPr>
          <p:cNvPr id="11" name="Folded Corner 10">
            <a:extLst>
              <a:ext uri="{FF2B5EF4-FFF2-40B4-BE49-F238E27FC236}">
                <a16:creationId xmlns:a16="http://schemas.microsoft.com/office/drawing/2014/main" id="{B09D4F86-D99D-BE4E-AD06-1F887E37663E}"/>
              </a:ext>
            </a:extLst>
          </p:cNvPr>
          <p:cNvSpPr/>
          <p:nvPr/>
        </p:nvSpPr>
        <p:spPr>
          <a:xfrm>
            <a:off x="7125867" y="4495800"/>
            <a:ext cx="4489784" cy="176307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tIns="0" bIns="0" rtlCol="0" anchor="ctr" anchorCtr="1">
            <a:spAutoFit/>
          </a:bodyPr>
          <a:lstStyle/>
          <a:p>
            <a:pPr algn="ctr"/>
            <a:endParaRPr lang="en-US" sz="2400" dirty="0"/>
          </a:p>
          <a:p>
            <a:pPr algn="ctr"/>
            <a:r>
              <a:rPr lang="en-US" sz="2400" dirty="0"/>
              <a:t>For more </a:t>
            </a:r>
            <a:r>
              <a:rPr lang="en-US" sz="2400"/>
              <a:t>information houstonwellnessconnection.org</a:t>
            </a:r>
            <a:endParaRPr lang="en-US" sz="2400" dirty="0"/>
          </a:p>
          <a:p>
            <a:pPr algn="ctr"/>
            <a:endParaRPr lang="en-US" sz="2400" dirty="0"/>
          </a:p>
        </p:txBody>
      </p:sp>
    </p:spTree>
    <p:extLst>
      <p:ext uri="{BB962C8B-B14F-4D97-AF65-F5344CB8AC3E}">
        <p14:creationId xmlns:p14="http://schemas.microsoft.com/office/powerpoint/2010/main" val="87345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ED3A2-A139-8F47-88C7-5805F0FE5A44}"/>
              </a:ext>
            </a:extLst>
          </p:cNvPr>
          <p:cNvSpPr txBox="1"/>
          <p:nvPr/>
        </p:nvSpPr>
        <p:spPr>
          <a:xfrm>
            <a:off x="2514631" y="3733800"/>
            <a:ext cx="4724369" cy="2062103"/>
          </a:xfrm>
          <a:prstGeom prst="rect">
            <a:avLst/>
          </a:prstGeom>
          <a:ln>
            <a:noFill/>
          </a:ln>
        </p:spPr>
        <p:txBody>
          <a:bodyPr wrap="square" rtlCol="0">
            <a:spAutoFit/>
          </a:bodyPr>
          <a:lstStyle/>
          <a:p>
            <a:r>
              <a:rPr lang="en-US" sz="3200" b="1" dirty="0">
                <a:solidFill>
                  <a:srgbClr val="46BC96"/>
                </a:solidFill>
              </a:rPr>
              <a:t>Employee Assistance</a:t>
            </a:r>
            <a:endParaRPr lang="en-US" sz="3200" b="1" dirty="0">
              <a:solidFill>
                <a:schemeClr val="bg1"/>
              </a:solidFill>
            </a:endParaRPr>
          </a:p>
          <a:p>
            <a:r>
              <a:rPr lang="en-US" sz="3200" b="1" dirty="0">
                <a:solidFill>
                  <a:schemeClr val="bg1"/>
                </a:solidFill>
              </a:rPr>
              <a:t>Administered by</a:t>
            </a:r>
            <a:br>
              <a:rPr lang="en-US" sz="3200" b="1" dirty="0">
                <a:solidFill>
                  <a:schemeClr val="bg1"/>
                </a:solidFill>
              </a:rPr>
            </a:br>
            <a:r>
              <a:rPr lang="en-US" sz="3200" b="1" dirty="0">
                <a:solidFill>
                  <a:schemeClr val="bg1"/>
                </a:solidFill>
              </a:rPr>
              <a:t>City of Houston EAP &amp; Guidance Resources</a:t>
            </a:r>
            <a:endParaRPr lang="en-US" sz="3200" dirty="0">
              <a:solidFill>
                <a:schemeClr val="bg1"/>
              </a:solidFill>
            </a:endParaRPr>
          </a:p>
        </p:txBody>
      </p:sp>
      <p:pic>
        <p:nvPicPr>
          <p:cNvPr id="9" name="Picture Placeholder 8" descr="A person sitting at a table using a computer&#10;&#10;Description automatically generated with low confidence">
            <a:extLst>
              <a:ext uri="{FF2B5EF4-FFF2-40B4-BE49-F238E27FC236}">
                <a16:creationId xmlns:a16="http://schemas.microsoft.com/office/drawing/2014/main" id="{AE9116A7-625B-084C-87EC-E09A33AB886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7" r="16667"/>
          <a:stretch>
            <a:fillRect/>
          </a:stretch>
        </p:blipFill>
        <p:spPr/>
      </p:pic>
      <p:pic>
        <p:nvPicPr>
          <p:cNvPr id="20" name="Picture Placeholder 19" descr="A picture containing outdoor, tree, dog, walking&#10;&#10;Description automatically generated">
            <a:extLst>
              <a:ext uri="{FF2B5EF4-FFF2-40B4-BE49-F238E27FC236}">
                <a16:creationId xmlns:a16="http://schemas.microsoft.com/office/drawing/2014/main" id="{3D3E6E90-3322-9544-AD3A-70CCEA17A392}"/>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629" r="16629"/>
          <a:stretch>
            <a:fillRect/>
          </a:stretch>
        </p:blipFill>
        <p:spPr/>
      </p:pic>
      <p:pic>
        <p:nvPicPr>
          <p:cNvPr id="22" name="Picture Placeholder 21" descr="A picture containing person, hand&#10;&#10;Description automatically generated">
            <a:extLst>
              <a:ext uri="{FF2B5EF4-FFF2-40B4-BE49-F238E27FC236}">
                <a16:creationId xmlns:a16="http://schemas.microsoft.com/office/drawing/2014/main" id="{D96F88C7-7A44-8D49-BFB2-4ACEAB1E9E25}"/>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644" r="16644"/>
          <a:stretch>
            <a:fillRect/>
          </a:stretch>
        </p:blipFill>
        <p:spPr/>
      </p:pic>
    </p:spTree>
    <p:extLst>
      <p:ext uri="{BB962C8B-B14F-4D97-AF65-F5344CB8AC3E}">
        <p14:creationId xmlns:p14="http://schemas.microsoft.com/office/powerpoint/2010/main" val="1952864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1209E-C9E4-E344-8EBF-87EF5A2D7BAF}"/>
              </a:ext>
            </a:extLst>
          </p:cNvPr>
          <p:cNvSpPr>
            <a:spLocks noGrp="1"/>
          </p:cNvSpPr>
          <p:nvPr>
            <p:ph sz="half" idx="1"/>
          </p:nvPr>
        </p:nvSpPr>
        <p:spPr>
          <a:xfrm>
            <a:off x="609600" y="1600201"/>
            <a:ext cx="5384800" cy="4525963"/>
          </a:xfrm>
        </p:spPr>
        <p:txBody>
          <a:bodyPr>
            <a:normAutofit/>
          </a:bodyPr>
          <a:lstStyle/>
          <a:p>
            <a:pPr>
              <a:lnSpc>
                <a:spcPct val="90000"/>
              </a:lnSpc>
            </a:pPr>
            <a:r>
              <a:rPr lang="en-US" sz="2400"/>
              <a:t>Professional counseling</a:t>
            </a:r>
          </a:p>
          <a:p>
            <a:pPr>
              <a:lnSpc>
                <a:spcPct val="90000"/>
              </a:lnSpc>
            </a:pPr>
            <a:r>
              <a:rPr lang="en-US" sz="2400"/>
              <a:t>Confidential and free</a:t>
            </a:r>
          </a:p>
          <a:p>
            <a:pPr>
              <a:lnSpc>
                <a:spcPct val="90000"/>
              </a:lnSpc>
            </a:pPr>
            <a:r>
              <a:rPr lang="en-US" sz="2400"/>
              <a:t>For employees and household family members</a:t>
            </a:r>
          </a:p>
          <a:p>
            <a:pPr>
              <a:lnSpc>
                <a:spcPct val="90000"/>
              </a:lnSpc>
            </a:pPr>
            <a:r>
              <a:rPr lang="en-US" sz="2400"/>
              <a:t>Up to six free visits per issue</a:t>
            </a:r>
          </a:p>
          <a:p>
            <a:pPr>
              <a:lnSpc>
                <a:spcPct val="90000"/>
              </a:lnSpc>
            </a:pPr>
            <a:r>
              <a:rPr lang="en-US" sz="2400"/>
              <a:t>Multi-lingual access 24 hours a day, seven days a week (Telephonic)</a:t>
            </a:r>
          </a:p>
          <a:p>
            <a:pPr>
              <a:lnSpc>
                <a:spcPct val="90000"/>
              </a:lnSpc>
            </a:pPr>
            <a:r>
              <a:rPr lang="en-US" sz="2400"/>
              <a:t>Work/Life Services</a:t>
            </a:r>
          </a:p>
          <a:p>
            <a:pPr>
              <a:lnSpc>
                <a:spcPct val="90000"/>
              </a:lnSpc>
            </a:pPr>
            <a:r>
              <a:rPr lang="en-US" sz="2400"/>
              <a:t>Online Resource Services</a:t>
            </a:r>
          </a:p>
        </p:txBody>
      </p:sp>
      <p:pic>
        <p:nvPicPr>
          <p:cNvPr id="17" name="Picture Placeholder 16" descr="A close-up of hands shaking&#10;&#10;Description automatically generated with low confidence">
            <a:extLst>
              <a:ext uri="{FF2B5EF4-FFF2-40B4-BE49-F238E27FC236}">
                <a16:creationId xmlns:a16="http://schemas.microsoft.com/office/drawing/2014/main" id="{1E6B740D-35E3-F645-B27E-14406A6FDC4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0882" b="1"/>
          <a:stretch/>
        </p:blipFill>
        <p:spPr>
          <a:xfrm>
            <a:off x="6197600" y="1600201"/>
            <a:ext cx="5384800" cy="4525963"/>
          </a:xfrm>
          <a:noFill/>
        </p:spPr>
      </p:pic>
      <p:sp>
        <p:nvSpPr>
          <p:cNvPr id="2" name="Title 1">
            <a:extLst>
              <a:ext uri="{FF2B5EF4-FFF2-40B4-BE49-F238E27FC236}">
                <a16:creationId xmlns:a16="http://schemas.microsoft.com/office/drawing/2014/main" id="{596DA129-60B9-1142-8D03-FE1353FADE8E}"/>
              </a:ext>
            </a:extLst>
          </p:cNvPr>
          <p:cNvSpPr>
            <a:spLocks noGrp="1"/>
          </p:cNvSpPr>
          <p:nvPr>
            <p:ph type="title"/>
          </p:nvPr>
        </p:nvSpPr>
        <p:spPr>
          <a:xfrm>
            <a:off x="533400" y="365126"/>
            <a:ext cx="11049000" cy="503238"/>
          </a:xfrm>
        </p:spPr>
        <p:txBody>
          <a:bodyPr anchor="ctr">
            <a:normAutofit/>
          </a:bodyPr>
          <a:lstStyle/>
          <a:p>
            <a:pPr>
              <a:lnSpc>
                <a:spcPct val="90000"/>
              </a:lnSpc>
            </a:pPr>
            <a:r>
              <a:rPr lang="en-US" sz="2800"/>
              <a:t>Employee Assistance Program Overview</a:t>
            </a:r>
          </a:p>
        </p:txBody>
      </p:sp>
      <p:sp>
        <p:nvSpPr>
          <p:cNvPr id="5" name="TextBox 4">
            <a:extLst>
              <a:ext uri="{FF2B5EF4-FFF2-40B4-BE49-F238E27FC236}">
                <a16:creationId xmlns:a16="http://schemas.microsoft.com/office/drawing/2014/main" id="{778E31DA-8294-CE41-8B2F-34E6203358BA}"/>
              </a:ext>
            </a:extLst>
          </p:cNvPr>
          <p:cNvSpPr txBox="1"/>
          <p:nvPr/>
        </p:nvSpPr>
        <p:spPr>
          <a:xfrm>
            <a:off x="6516983" y="1844842"/>
            <a:ext cx="184731" cy="369332"/>
          </a:xfrm>
          <a:prstGeom prst="rect">
            <a:avLst/>
          </a:prstGeom>
        </p:spPr>
        <p:txBody>
          <a:bodyPr wrap="none" rtlCol="0">
            <a:spAutoFit/>
          </a:bodyPr>
          <a:lstStyle/>
          <a:p>
            <a:pPr algn="ctr"/>
            <a:endParaRPr lang="en-US" dirty="0"/>
          </a:p>
        </p:txBody>
      </p:sp>
    </p:spTree>
    <p:extLst>
      <p:ext uri="{BB962C8B-B14F-4D97-AF65-F5344CB8AC3E}">
        <p14:creationId xmlns:p14="http://schemas.microsoft.com/office/powerpoint/2010/main" val="3224303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A73FA9F-04AF-CF46-83FB-75192A410B35}"/>
              </a:ext>
            </a:extLst>
          </p:cNvPr>
          <p:cNvSpPr>
            <a:spLocks noGrp="1"/>
          </p:cNvSpPr>
          <p:nvPr>
            <p:ph idx="1"/>
          </p:nvPr>
        </p:nvSpPr>
        <p:spPr>
          <a:xfrm>
            <a:off x="609600" y="1600200"/>
            <a:ext cx="8128000" cy="4525963"/>
          </a:xfrm>
        </p:spPr>
        <p:txBody>
          <a:bodyPr>
            <a:normAutofit fontScale="92500" lnSpcReduction="20000"/>
          </a:bodyPr>
          <a:lstStyle/>
          <a:p>
            <a:pPr marL="0" indent="0">
              <a:buNone/>
            </a:pPr>
            <a:r>
              <a:rPr lang="en-US" dirty="0"/>
              <a:t>832-393-6510</a:t>
            </a:r>
          </a:p>
          <a:p>
            <a:pPr marL="0" indent="0">
              <a:buNone/>
            </a:pPr>
            <a:r>
              <a:rPr lang="en-US" dirty="0"/>
              <a:t>855-378-7485</a:t>
            </a:r>
          </a:p>
          <a:p>
            <a:pPr marL="0" indent="0">
              <a:buNone/>
            </a:pPr>
            <a:r>
              <a:rPr lang="en-US" dirty="0"/>
              <a:t>TTY: 711</a:t>
            </a:r>
          </a:p>
          <a:p>
            <a:pPr marL="0" indent="0">
              <a:buNone/>
            </a:pPr>
            <a:endParaRPr lang="en-US" dirty="0"/>
          </a:p>
          <a:p>
            <a:pPr marL="0" indent="0">
              <a:buNone/>
            </a:pPr>
            <a:r>
              <a:rPr lang="en-US" dirty="0"/>
              <a:t>guidanceresources.org</a:t>
            </a:r>
          </a:p>
          <a:p>
            <a:pPr marL="0" indent="0">
              <a:buNone/>
            </a:pPr>
            <a:r>
              <a:rPr lang="en-US" dirty="0"/>
              <a:t>WEB ID: HOUSTONEAP</a:t>
            </a:r>
          </a:p>
          <a:p>
            <a:pPr marL="0" indent="0">
              <a:buNone/>
            </a:pPr>
            <a:endParaRPr lang="en-US" dirty="0"/>
          </a:p>
          <a:p>
            <a:pPr marL="0" indent="0">
              <a:buNone/>
            </a:pPr>
            <a:r>
              <a:rPr lang="en-US" dirty="0" err="1"/>
              <a:t>employeeassistanceprogram@houstontx.gov</a:t>
            </a:r>
            <a:endParaRPr lang="en-US" dirty="0"/>
          </a:p>
          <a:p>
            <a:endParaRPr lang="en-US" dirty="0"/>
          </a:p>
        </p:txBody>
      </p:sp>
      <p:pic>
        <p:nvPicPr>
          <p:cNvPr id="14" name="Picture Placeholder 13" descr="A person talking on the phone&#10;&#10;Description automatically generated with medium confidence">
            <a:extLst>
              <a:ext uri="{FF2B5EF4-FFF2-40B4-BE49-F238E27FC236}">
                <a16:creationId xmlns:a16="http://schemas.microsoft.com/office/drawing/2014/main" id="{CCFA93EC-245B-5045-A29B-ECEE129B2D9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883" r="16883"/>
          <a:stretch>
            <a:fillRect/>
          </a:stretch>
        </p:blipFill>
        <p:spPr/>
      </p:pic>
      <p:sp>
        <p:nvSpPr>
          <p:cNvPr id="2" name="Title 1">
            <a:extLst>
              <a:ext uri="{FF2B5EF4-FFF2-40B4-BE49-F238E27FC236}">
                <a16:creationId xmlns:a16="http://schemas.microsoft.com/office/drawing/2014/main" id="{27DD5295-2C92-EB47-8142-E2ECA6183A18}"/>
              </a:ext>
            </a:extLst>
          </p:cNvPr>
          <p:cNvSpPr>
            <a:spLocks noGrp="1"/>
          </p:cNvSpPr>
          <p:nvPr>
            <p:ph type="title"/>
          </p:nvPr>
        </p:nvSpPr>
        <p:spPr>
          <a:xfrm>
            <a:off x="533400" y="365126"/>
            <a:ext cx="11049000" cy="503238"/>
          </a:xfrm>
        </p:spPr>
        <p:txBody>
          <a:bodyPr>
            <a:normAutofit fontScale="90000"/>
          </a:bodyPr>
          <a:lstStyle/>
          <a:p>
            <a:r>
              <a:rPr lang="en-US"/>
              <a:t>Accessing EAP</a:t>
            </a:r>
            <a:endParaRPr lang="en-US" dirty="0"/>
          </a:p>
        </p:txBody>
      </p:sp>
    </p:spTree>
    <p:extLst>
      <p:ext uri="{BB962C8B-B14F-4D97-AF65-F5344CB8AC3E}">
        <p14:creationId xmlns:p14="http://schemas.microsoft.com/office/powerpoint/2010/main" val="2073171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2638"/>
            <a:ext cx="9144000" cy="10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AA07AC6-68C8-CE49-933F-B9E5B56929CB}"/>
              </a:ext>
            </a:extLst>
          </p:cNvPr>
          <p:cNvSpPr>
            <a:spLocks noGrp="1"/>
          </p:cNvSpPr>
          <p:nvPr>
            <p:ph idx="1"/>
          </p:nvPr>
        </p:nvSpPr>
        <p:spPr>
          <a:xfrm>
            <a:off x="609600" y="1600201"/>
            <a:ext cx="8128000" cy="4525963"/>
          </a:xfrm>
        </p:spPr>
        <p:txBody>
          <a:bodyPr/>
          <a:lstStyle/>
          <a:p>
            <a:pPr marL="0" indent="0">
              <a:buNone/>
            </a:pPr>
            <a:r>
              <a:rPr lang="en-US" dirty="0"/>
              <a:t>Please complete the form legibly and have it notarized by a notary public that is convenient for you.  The Human Resources Department has several notaries available at 611 Walker, 4</a:t>
            </a:r>
            <a:r>
              <a:rPr lang="en-US" baseline="30000" dirty="0"/>
              <a:t>th</a:t>
            </a:r>
            <a:r>
              <a:rPr lang="en-US" dirty="0"/>
              <a:t> Floor.</a:t>
            </a:r>
          </a:p>
          <a:p>
            <a:endParaRPr lang="en-US" dirty="0"/>
          </a:p>
        </p:txBody>
      </p:sp>
      <p:pic>
        <p:nvPicPr>
          <p:cNvPr id="19" name="Picture Placeholder 18" descr="A person writing on a piece of paper&#10;&#10;Description automatically generated">
            <a:extLst>
              <a:ext uri="{FF2B5EF4-FFF2-40B4-BE49-F238E27FC236}">
                <a16:creationId xmlns:a16="http://schemas.microsoft.com/office/drawing/2014/main" id="{A54D12E4-ADEE-0D47-9414-E7348E047B9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429" r="21429"/>
          <a:stretch/>
        </p:blipFill>
        <p:spPr>
          <a:xfrm>
            <a:off x="8991600" y="1600200"/>
            <a:ext cx="2590800" cy="2590800"/>
          </a:xfrm>
        </p:spPr>
      </p:pic>
      <p:sp>
        <p:nvSpPr>
          <p:cNvPr id="3" name="Title 2">
            <a:extLst>
              <a:ext uri="{FF2B5EF4-FFF2-40B4-BE49-F238E27FC236}">
                <a16:creationId xmlns:a16="http://schemas.microsoft.com/office/drawing/2014/main" id="{16D886F7-4029-5644-819C-139BD8ADE255}"/>
              </a:ext>
            </a:extLst>
          </p:cNvPr>
          <p:cNvSpPr>
            <a:spLocks noGrp="1"/>
          </p:cNvSpPr>
          <p:nvPr>
            <p:ph type="title"/>
          </p:nvPr>
        </p:nvSpPr>
        <p:spPr>
          <a:xfrm>
            <a:off x="533400" y="365126"/>
            <a:ext cx="11049000" cy="503238"/>
          </a:xfrm>
        </p:spPr>
        <p:txBody>
          <a:bodyPr>
            <a:normAutofit fontScale="90000"/>
          </a:bodyPr>
          <a:lstStyle/>
          <a:p>
            <a:r>
              <a:rPr lang="en-US" dirty="0"/>
              <a:t>Death Termination Pay Form</a:t>
            </a:r>
          </a:p>
        </p:txBody>
      </p:sp>
    </p:spTree>
    <p:extLst>
      <p:ext uri="{BB962C8B-B14F-4D97-AF65-F5344CB8AC3E}">
        <p14:creationId xmlns:p14="http://schemas.microsoft.com/office/powerpoint/2010/main" val="3825701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5424" y="1"/>
            <a:ext cx="9144000" cy="10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Eurostile"/>
            </a:endParaRPr>
          </a:p>
        </p:txBody>
      </p:sp>
      <p:sp>
        <p:nvSpPr>
          <p:cNvPr id="14" name="Content Placeholder 13">
            <a:extLst>
              <a:ext uri="{FF2B5EF4-FFF2-40B4-BE49-F238E27FC236}">
                <a16:creationId xmlns:a16="http://schemas.microsoft.com/office/drawing/2014/main" id="{94E5A4EA-A0E1-EA4E-B419-66D3E753BAB8}"/>
              </a:ext>
            </a:extLst>
          </p:cNvPr>
          <p:cNvSpPr>
            <a:spLocks noGrp="1"/>
          </p:cNvSpPr>
          <p:nvPr>
            <p:ph idx="1"/>
          </p:nvPr>
        </p:nvSpPr>
        <p:spPr/>
        <p:txBody>
          <a:bodyPr/>
          <a:lstStyle/>
          <a:p>
            <a:pPr marL="0" indent="0" algn="ctr">
              <a:buNone/>
            </a:pPr>
            <a:endParaRPr lang="en-US" dirty="0"/>
          </a:p>
          <a:p>
            <a:pPr marL="0" indent="0" algn="ctr">
              <a:buNone/>
            </a:pPr>
            <a:r>
              <a:rPr lang="en-US" dirty="0"/>
              <a:t>Human Resources Benefits Division</a:t>
            </a:r>
          </a:p>
          <a:p>
            <a:pPr marL="0" indent="0" algn="ctr">
              <a:buNone/>
            </a:pPr>
            <a:r>
              <a:rPr lang="en-US" dirty="0" err="1"/>
              <a:t>benefits@houstontx.gov</a:t>
            </a:r>
            <a:endParaRPr lang="en-US" dirty="0"/>
          </a:p>
          <a:p>
            <a:pPr marL="0" indent="0" algn="ctr">
              <a:buNone/>
            </a:pPr>
            <a:r>
              <a:rPr lang="en-US" dirty="0"/>
              <a:t>832-393-6000</a:t>
            </a:r>
          </a:p>
          <a:p>
            <a:pPr marL="0" indent="0" algn="ctr">
              <a:buNone/>
            </a:pPr>
            <a:r>
              <a:rPr lang="en-US" dirty="0" err="1"/>
              <a:t>cityofhoustonbenefits.org</a:t>
            </a:r>
            <a:endParaRPr lang="en-US" dirty="0"/>
          </a:p>
          <a:p>
            <a:endParaRPr lang="en-US" dirty="0"/>
          </a:p>
        </p:txBody>
      </p:sp>
      <p:sp>
        <p:nvSpPr>
          <p:cNvPr id="4" name="Title 3">
            <a:extLst>
              <a:ext uri="{FF2B5EF4-FFF2-40B4-BE49-F238E27FC236}">
                <a16:creationId xmlns:a16="http://schemas.microsoft.com/office/drawing/2014/main" id="{7274B73F-F899-CD4D-B7C1-9DAC4F00F966}"/>
              </a:ext>
            </a:extLst>
          </p:cNvPr>
          <p:cNvSpPr>
            <a:spLocks noGrp="1"/>
          </p:cNvSpPr>
          <p:nvPr>
            <p:ph type="title"/>
          </p:nvPr>
        </p:nvSpPr>
        <p:spPr>
          <a:xfrm>
            <a:off x="533400" y="365126"/>
            <a:ext cx="11049000" cy="503238"/>
          </a:xfrm>
        </p:spPr>
        <p:txBody>
          <a:bodyPr/>
          <a:lstStyle/>
          <a:p>
            <a:r>
              <a:rPr lang="en-US" dirty="0"/>
              <a:t>Contact Information</a:t>
            </a:r>
          </a:p>
        </p:txBody>
      </p:sp>
    </p:spTree>
    <p:extLst>
      <p:ext uri="{BB962C8B-B14F-4D97-AF65-F5344CB8AC3E}">
        <p14:creationId xmlns:p14="http://schemas.microsoft.com/office/powerpoint/2010/main" val="3274307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child&#10;&#10;Description automatically generated with low confidence">
            <a:extLst>
              <a:ext uri="{FF2B5EF4-FFF2-40B4-BE49-F238E27FC236}">
                <a16:creationId xmlns:a16="http://schemas.microsoft.com/office/drawing/2014/main" id="{9A022B2C-37AE-254E-AA89-479822FB1A9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89" r="16689"/>
          <a:stretch>
            <a:fillRect/>
          </a:stretch>
        </p:blipFill>
        <p:spPr/>
      </p:pic>
      <p:sp>
        <p:nvSpPr>
          <p:cNvPr id="14" name="TextBox 13">
            <a:extLst>
              <a:ext uri="{FF2B5EF4-FFF2-40B4-BE49-F238E27FC236}">
                <a16:creationId xmlns:a16="http://schemas.microsoft.com/office/drawing/2014/main" id="{66BED3A2-A139-8F47-88C7-5805F0FE5A44}"/>
              </a:ext>
            </a:extLst>
          </p:cNvPr>
          <p:cNvSpPr txBox="1"/>
          <p:nvPr/>
        </p:nvSpPr>
        <p:spPr>
          <a:xfrm>
            <a:off x="2514600" y="5257800"/>
            <a:ext cx="3982323" cy="584775"/>
          </a:xfrm>
          <a:prstGeom prst="rect">
            <a:avLst/>
          </a:prstGeom>
          <a:ln>
            <a:noFill/>
          </a:ln>
        </p:spPr>
        <p:txBody>
          <a:bodyPr wrap="square" rtlCol="0">
            <a:spAutoFit/>
          </a:bodyPr>
          <a:lstStyle/>
          <a:p>
            <a:r>
              <a:rPr lang="en-US" sz="3200" b="1" dirty="0">
                <a:solidFill>
                  <a:srgbClr val="46BC96"/>
                </a:solidFill>
              </a:rPr>
              <a:t>Questions</a:t>
            </a:r>
            <a:endParaRPr lang="en-US" sz="3200" dirty="0">
              <a:solidFill>
                <a:schemeClr val="bg1"/>
              </a:solidFill>
            </a:endParaRPr>
          </a:p>
        </p:txBody>
      </p:sp>
      <p:pic>
        <p:nvPicPr>
          <p:cNvPr id="9" name="Picture Placeholder 8" descr="A picture containing person, grass, outdoor, person&#10;&#10;Description automatically generated">
            <a:extLst>
              <a:ext uri="{FF2B5EF4-FFF2-40B4-BE49-F238E27FC236}">
                <a16:creationId xmlns:a16="http://schemas.microsoft.com/office/drawing/2014/main" id="{F9A5F8C6-FDBA-4F47-A83A-2EB01F246456}"/>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32107" t="2272" r="21198" b="9169"/>
          <a:stretch/>
        </p:blipFill>
        <p:spPr>
          <a:xfrm>
            <a:off x="5029200" y="872848"/>
            <a:ext cx="2348333" cy="2348333"/>
          </a:xfrm>
        </p:spPr>
      </p:pic>
      <p:pic>
        <p:nvPicPr>
          <p:cNvPr id="11" name="Picture Placeholder 10" descr="An old couple sitting on a couch&#10;&#10;Description automatically generated with low confidence">
            <a:extLst>
              <a:ext uri="{FF2B5EF4-FFF2-40B4-BE49-F238E27FC236}">
                <a16:creationId xmlns:a16="http://schemas.microsoft.com/office/drawing/2014/main" id="{88A6D720-F9B8-6545-A4F3-E8A9A630790C}"/>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23598" r="23598"/>
          <a:stretch>
            <a:fillRect/>
          </a:stretch>
        </p:blipFill>
        <p:spPr/>
      </p:pic>
    </p:spTree>
    <p:extLst>
      <p:ext uri="{BB962C8B-B14F-4D97-AF65-F5344CB8AC3E}">
        <p14:creationId xmlns:p14="http://schemas.microsoft.com/office/powerpoint/2010/main" val="42324268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9">
            <a:extLst>
              <a:ext uri="{FF2B5EF4-FFF2-40B4-BE49-F238E27FC236}">
                <a16:creationId xmlns:a16="http://schemas.microsoft.com/office/drawing/2014/main" id="{8215D58C-D295-BA40-B5A8-4184BF1F0A2E}"/>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6">
            <a:extLst>
              <a:ext uri="{FF2B5EF4-FFF2-40B4-BE49-F238E27FC236}">
                <a16:creationId xmlns:a16="http://schemas.microsoft.com/office/drawing/2014/main" id="{1B947CF0-37DC-1A49-BE80-FF03A6842A42}"/>
              </a:ext>
            </a:extLst>
          </p:cNvPr>
          <p:cNvSpPr>
            <a:spLocks noGrp="1"/>
          </p:cNvSpPr>
          <p:nvPr>
            <p:ph idx="1"/>
          </p:nvPr>
        </p:nvSpPr>
        <p:spPr>
          <a:xfrm>
            <a:off x="609600" y="1600200"/>
            <a:ext cx="6858000" cy="4525963"/>
          </a:xfrm>
        </p:spPr>
        <p:txBody>
          <a:bodyPr numCol="1">
            <a:noAutofit/>
          </a:bodyPr>
          <a:lstStyle/>
          <a:p>
            <a:r>
              <a:rPr lang="en-US" dirty="0"/>
              <a:t>From the ESS tab, choose My Benefits</a:t>
            </a:r>
          </a:p>
          <a:p>
            <a:r>
              <a:rPr lang="en-US" dirty="0"/>
              <a:t>Under Benefits Enrollment, choose Anytime Changes </a:t>
            </a:r>
          </a:p>
          <a:p>
            <a:r>
              <a:rPr lang="en-US" dirty="0"/>
              <a:t>30 days to make selections</a:t>
            </a:r>
          </a:p>
          <a:p>
            <a:r>
              <a:rPr lang="en-US" dirty="0"/>
              <a:t>Benefits are effective on either the 1st or 16th of month following 30 days of hire</a:t>
            </a:r>
          </a:p>
          <a:p>
            <a:endParaRPr lang="en-US" dirty="0"/>
          </a:p>
        </p:txBody>
      </p:sp>
      <p:sp>
        <p:nvSpPr>
          <p:cNvPr id="15" name="Title 14">
            <a:extLst>
              <a:ext uri="{FF2B5EF4-FFF2-40B4-BE49-F238E27FC236}">
                <a16:creationId xmlns:a16="http://schemas.microsoft.com/office/drawing/2014/main" id="{60A38AE2-1305-F949-9FB7-D17F16998C49}"/>
              </a:ext>
            </a:extLst>
          </p:cNvPr>
          <p:cNvSpPr>
            <a:spLocks noGrp="1"/>
          </p:cNvSpPr>
          <p:nvPr>
            <p:ph type="title"/>
          </p:nvPr>
        </p:nvSpPr>
        <p:spPr>
          <a:xfrm>
            <a:off x="533400" y="365126"/>
            <a:ext cx="11049000" cy="503238"/>
          </a:xfrm>
        </p:spPr>
        <p:txBody>
          <a:bodyPr>
            <a:normAutofit fontScale="90000"/>
          </a:bodyPr>
          <a:lstStyle/>
          <a:p>
            <a:r>
              <a:rPr lang="en-US" dirty="0"/>
              <a:t>Enrolling</a:t>
            </a:r>
          </a:p>
        </p:txBody>
      </p:sp>
      <p:pic>
        <p:nvPicPr>
          <p:cNvPr id="10" name="Content Placeholder 14">
            <a:extLst>
              <a:ext uri="{FF2B5EF4-FFF2-40B4-BE49-F238E27FC236}">
                <a16:creationId xmlns:a16="http://schemas.microsoft.com/office/drawing/2014/main" id="{C32F615A-CC7B-404A-8412-46ED156C3ABC}"/>
              </a:ext>
            </a:extLst>
          </p:cNvPr>
          <p:cNvPicPr>
            <a:picLocks noChangeAspect="1"/>
          </p:cNvPicPr>
          <p:nvPr/>
        </p:nvPicPr>
        <p:blipFill rotWithShape="1">
          <a:blip r:embed="rId3">
            <a:extLst>
              <a:ext uri="{28A0092B-C50C-407E-A947-70E740481C1C}">
                <a14:useLocalDpi xmlns:a14="http://schemas.microsoft.com/office/drawing/2010/main" val="0"/>
              </a:ext>
            </a:extLst>
          </a:blip>
          <a:srcRect l="14467" r="18814" b="-3"/>
          <a:stretch/>
        </p:blipFill>
        <p:spPr>
          <a:xfrm>
            <a:off x="7772400" y="3924009"/>
            <a:ext cx="3504206" cy="2599888"/>
          </a:xfrm>
          <a:prstGeom prst="rect">
            <a:avLst/>
          </a:prstGeom>
        </p:spPr>
      </p:pic>
      <p:grpSp>
        <p:nvGrpSpPr>
          <p:cNvPr id="13" name="Group 12">
            <a:extLst>
              <a:ext uri="{FF2B5EF4-FFF2-40B4-BE49-F238E27FC236}">
                <a16:creationId xmlns:a16="http://schemas.microsoft.com/office/drawing/2014/main" id="{F58D08AE-3D26-0E46-BC69-01E01536EF7E}"/>
              </a:ext>
            </a:extLst>
          </p:cNvPr>
          <p:cNvGrpSpPr/>
          <p:nvPr/>
        </p:nvGrpSpPr>
        <p:grpSpPr>
          <a:xfrm>
            <a:off x="7086601" y="1716412"/>
            <a:ext cx="4876800" cy="1941188"/>
            <a:chOff x="8382623" y="1716412"/>
            <a:chExt cx="3580777" cy="1397000"/>
          </a:xfrm>
        </p:grpSpPr>
        <p:pic>
          <p:nvPicPr>
            <p:cNvPr id="8" name="Picture 7" descr="Graphical user interface, application&#10;&#10;Description automatically generated with medium confidence">
              <a:extLst>
                <a:ext uri="{FF2B5EF4-FFF2-40B4-BE49-F238E27FC236}">
                  <a16:creationId xmlns:a16="http://schemas.microsoft.com/office/drawing/2014/main" id="{1A520731-7D05-6541-8BA4-5FBC4F061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623" y="1716412"/>
              <a:ext cx="3441700" cy="1397000"/>
            </a:xfrm>
            <a:prstGeom prst="rect">
              <a:avLst/>
            </a:prstGeom>
          </p:spPr>
        </p:pic>
        <p:sp>
          <p:nvSpPr>
            <p:cNvPr id="12" name="Oval 11">
              <a:extLst>
                <a:ext uri="{FF2B5EF4-FFF2-40B4-BE49-F238E27FC236}">
                  <a16:creationId xmlns:a16="http://schemas.microsoft.com/office/drawing/2014/main" id="{E3ABA6D0-1162-C34A-9BAF-28CB8FFB542B}"/>
                </a:ext>
              </a:extLst>
            </p:cNvPr>
            <p:cNvSpPr/>
            <p:nvPr/>
          </p:nvSpPr>
          <p:spPr>
            <a:xfrm>
              <a:off x="10668000" y="1782925"/>
              <a:ext cx="1295400" cy="580146"/>
            </a:xfrm>
            <a:prstGeom prst="ellipse">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6878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9">
            <a:extLst>
              <a:ext uri="{FF2B5EF4-FFF2-40B4-BE49-F238E27FC236}">
                <a16:creationId xmlns:a16="http://schemas.microsoft.com/office/drawing/2014/main" id="{8A69FE85-FAC2-2F46-846A-AD95236705C4}"/>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8CE7E74-935E-4C49-B666-CF7BFFB20E1D}"/>
              </a:ext>
            </a:extLst>
          </p:cNvPr>
          <p:cNvSpPr>
            <a:spLocks noGrp="1"/>
          </p:cNvSpPr>
          <p:nvPr>
            <p:ph idx="1"/>
          </p:nvPr>
        </p:nvSpPr>
        <p:spPr>
          <a:xfrm>
            <a:off x="609600" y="1600201"/>
            <a:ext cx="8128000" cy="4114800"/>
          </a:xfrm>
        </p:spPr>
        <p:txBody>
          <a:bodyPr numCol="2">
            <a:noAutofit/>
          </a:bodyPr>
          <a:lstStyle/>
          <a:p>
            <a:r>
              <a:rPr lang="en-US" dirty="0"/>
              <a:t>Legal spouse</a:t>
            </a:r>
          </a:p>
          <a:p>
            <a:r>
              <a:rPr lang="en-US" dirty="0"/>
              <a:t>Biological child</a:t>
            </a:r>
          </a:p>
          <a:p>
            <a:r>
              <a:rPr lang="en-US" dirty="0"/>
              <a:t>Adopted child</a:t>
            </a:r>
          </a:p>
          <a:p>
            <a:r>
              <a:rPr lang="en-US" dirty="0"/>
              <a:t>Legal custody or guardianship foster child</a:t>
            </a:r>
          </a:p>
          <a:p>
            <a:r>
              <a:rPr lang="en-US" dirty="0"/>
              <a:t>Court ordered dependent</a:t>
            </a:r>
          </a:p>
          <a:p>
            <a:r>
              <a:rPr lang="en-US" dirty="0"/>
              <a:t>Stepchild</a:t>
            </a:r>
          </a:p>
          <a:p>
            <a:r>
              <a:rPr lang="en-US" dirty="0"/>
              <a:t>Biological grandchild </a:t>
            </a:r>
          </a:p>
          <a:p>
            <a:r>
              <a:rPr lang="en-US" dirty="0"/>
              <a:t>Disabled children age 26 and over</a:t>
            </a:r>
          </a:p>
        </p:txBody>
      </p:sp>
      <p:sp>
        <p:nvSpPr>
          <p:cNvPr id="3" name="Title 2">
            <a:extLst>
              <a:ext uri="{FF2B5EF4-FFF2-40B4-BE49-F238E27FC236}">
                <a16:creationId xmlns:a16="http://schemas.microsoft.com/office/drawing/2014/main" id="{44576EAB-2A02-CE40-BC5C-C974D3306C7C}"/>
              </a:ext>
            </a:extLst>
          </p:cNvPr>
          <p:cNvSpPr>
            <a:spLocks noGrp="1"/>
          </p:cNvSpPr>
          <p:nvPr>
            <p:ph type="title"/>
          </p:nvPr>
        </p:nvSpPr>
        <p:spPr>
          <a:xfrm>
            <a:off x="838200" y="365126"/>
            <a:ext cx="10439400" cy="503238"/>
          </a:xfrm>
        </p:spPr>
        <p:txBody>
          <a:bodyPr>
            <a:normAutofit fontScale="90000"/>
          </a:bodyPr>
          <a:lstStyle/>
          <a:p>
            <a:r>
              <a:rPr lang="en-US" dirty="0"/>
              <a:t>Who is an Eligible Dependent?</a:t>
            </a:r>
          </a:p>
        </p:txBody>
      </p:sp>
      <p:pic>
        <p:nvPicPr>
          <p:cNvPr id="13" name="Picture Placeholder 12" descr="A picture containing person, wall, indoor&#10;&#10;Description automatically generated">
            <a:extLst>
              <a:ext uri="{FF2B5EF4-FFF2-40B4-BE49-F238E27FC236}">
                <a16:creationId xmlns:a16="http://schemas.microsoft.com/office/drawing/2014/main" id="{A760BFC4-D1FB-214E-A196-36474454FF0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32" r="16632"/>
          <a:stretch>
            <a:fillRect/>
          </a:stretch>
        </p:blipFill>
        <p:spPr/>
      </p:pic>
    </p:spTree>
    <p:extLst>
      <p:ext uri="{BB962C8B-B14F-4D97-AF65-F5344CB8AC3E}">
        <p14:creationId xmlns:p14="http://schemas.microsoft.com/office/powerpoint/2010/main" val="3154553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9">
            <a:extLst>
              <a:ext uri="{FF2B5EF4-FFF2-40B4-BE49-F238E27FC236}">
                <a16:creationId xmlns:a16="http://schemas.microsoft.com/office/drawing/2014/main" id="{4C0FDB34-CB21-2148-96BB-6D38E3A5ED95}"/>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104638E-4BDF-0049-B2AA-7A314E633BAD}"/>
              </a:ext>
            </a:extLst>
          </p:cNvPr>
          <p:cNvSpPr>
            <a:spLocks noGrp="1"/>
          </p:cNvSpPr>
          <p:nvPr>
            <p:ph idx="1"/>
          </p:nvPr>
        </p:nvSpPr>
        <p:spPr>
          <a:xfrm>
            <a:off x="609600" y="1600201"/>
            <a:ext cx="8128000" cy="4525963"/>
          </a:xfrm>
        </p:spPr>
        <p:txBody>
          <a:bodyPr/>
          <a:lstStyle/>
          <a:p>
            <a:r>
              <a:rPr lang="en-US" dirty="0"/>
              <a:t>Depending on the relationship, required supporting documents can include:</a:t>
            </a:r>
          </a:p>
          <a:p>
            <a:pPr lvl="1"/>
            <a:r>
              <a:rPr lang="en-US" dirty="0"/>
              <a:t>Birth certificates</a:t>
            </a:r>
          </a:p>
          <a:p>
            <a:pPr lvl="1"/>
            <a:r>
              <a:rPr lang="en-US" dirty="0"/>
              <a:t>Marriage certificates or Declaration of an Informal Marriage</a:t>
            </a:r>
          </a:p>
          <a:p>
            <a:pPr lvl="1"/>
            <a:r>
              <a:rPr lang="en-US" dirty="0"/>
              <a:t>Adoption/Guardianship documents</a:t>
            </a:r>
          </a:p>
          <a:p>
            <a:pPr lvl="1"/>
            <a:r>
              <a:rPr lang="en-US" dirty="0"/>
              <a:t>Social Security Numbers</a:t>
            </a:r>
          </a:p>
        </p:txBody>
      </p:sp>
      <p:sp>
        <p:nvSpPr>
          <p:cNvPr id="19" name="Title 18">
            <a:extLst>
              <a:ext uri="{FF2B5EF4-FFF2-40B4-BE49-F238E27FC236}">
                <a16:creationId xmlns:a16="http://schemas.microsoft.com/office/drawing/2014/main" id="{55C868FB-9FE7-A945-9DF0-68C683D81AA5}"/>
              </a:ext>
            </a:extLst>
          </p:cNvPr>
          <p:cNvSpPr>
            <a:spLocks noGrp="1"/>
          </p:cNvSpPr>
          <p:nvPr>
            <p:ph type="title"/>
          </p:nvPr>
        </p:nvSpPr>
        <p:spPr>
          <a:xfrm>
            <a:off x="838200" y="365126"/>
            <a:ext cx="10439400" cy="503238"/>
          </a:xfrm>
        </p:spPr>
        <p:txBody>
          <a:bodyPr>
            <a:normAutofit fontScale="90000"/>
          </a:bodyPr>
          <a:lstStyle/>
          <a:p>
            <a:r>
              <a:rPr lang="en-US" dirty="0"/>
              <a:t>Required Supporting Documents</a:t>
            </a:r>
          </a:p>
        </p:txBody>
      </p:sp>
      <p:pic>
        <p:nvPicPr>
          <p:cNvPr id="10" name="Picture Placeholder 9" descr="A person writing on a piece of paper&#10;&#10;Description automatically generated with medium confidence">
            <a:extLst>
              <a:ext uri="{FF2B5EF4-FFF2-40B4-BE49-F238E27FC236}">
                <a16:creationId xmlns:a16="http://schemas.microsoft.com/office/drawing/2014/main" id="{600EB871-1BAC-2542-804B-0B256BCB064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79" r="16679"/>
          <a:stretch>
            <a:fillRect/>
          </a:stretch>
        </p:blipFill>
        <p:spPr/>
      </p:pic>
    </p:spTree>
    <p:extLst>
      <p:ext uri="{BB962C8B-B14F-4D97-AF65-F5344CB8AC3E}">
        <p14:creationId xmlns:p14="http://schemas.microsoft.com/office/powerpoint/2010/main" val="2133079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9">
            <a:extLst>
              <a:ext uri="{FF2B5EF4-FFF2-40B4-BE49-F238E27FC236}">
                <a16:creationId xmlns:a16="http://schemas.microsoft.com/office/drawing/2014/main" id="{4C0FDB34-CB21-2148-96BB-6D38E3A5ED95}"/>
              </a:ext>
            </a:extLst>
          </p:cNvPr>
          <p:cNvSpPr/>
          <p:nvPr/>
        </p:nvSpPr>
        <p:spPr>
          <a:xfrm>
            <a:off x="1524000" y="6687642"/>
            <a:ext cx="9144000" cy="17035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104638E-4BDF-0049-B2AA-7A314E633BAD}"/>
              </a:ext>
            </a:extLst>
          </p:cNvPr>
          <p:cNvSpPr>
            <a:spLocks noGrp="1"/>
          </p:cNvSpPr>
          <p:nvPr>
            <p:ph idx="1"/>
          </p:nvPr>
        </p:nvSpPr>
        <p:spPr>
          <a:xfrm>
            <a:off x="609600" y="1600201"/>
            <a:ext cx="8128000" cy="4525963"/>
          </a:xfrm>
        </p:spPr>
        <p:txBody>
          <a:bodyPr>
            <a:normAutofit/>
          </a:bodyPr>
          <a:lstStyle/>
          <a:p>
            <a:r>
              <a:rPr lang="en-US" dirty="0"/>
              <a:t>Submit your supporting documents within 30 days from your hire date.</a:t>
            </a:r>
          </a:p>
          <a:p>
            <a:r>
              <a:rPr lang="en-US" dirty="0"/>
              <a:t>Secure Document Portal: </a:t>
            </a:r>
            <a:r>
              <a:rPr lang="en-US" dirty="0" err="1"/>
              <a:t>bit.ly</a:t>
            </a:r>
            <a:r>
              <a:rPr lang="en-US" dirty="0"/>
              <a:t>/</a:t>
            </a:r>
            <a:r>
              <a:rPr lang="en-US" dirty="0" err="1"/>
              <a:t>COHBenefitsForm</a:t>
            </a:r>
            <a:endParaRPr lang="en-US" dirty="0"/>
          </a:p>
          <a:p>
            <a:r>
              <a:rPr lang="en-US" dirty="0"/>
              <a:t>In-person </a:t>
            </a:r>
          </a:p>
          <a:p>
            <a:pPr lvl="1"/>
            <a:r>
              <a:rPr lang="en-US" dirty="0"/>
              <a:t>611 Walker, 4th floor</a:t>
            </a:r>
          </a:p>
          <a:p>
            <a:endParaRPr lang="en-US" dirty="0"/>
          </a:p>
        </p:txBody>
      </p:sp>
      <p:sp>
        <p:nvSpPr>
          <p:cNvPr id="19" name="Title 18">
            <a:extLst>
              <a:ext uri="{FF2B5EF4-FFF2-40B4-BE49-F238E27FC236}">
                <a16:creationId xmlns:a16="http://schemas.microsoft.com/office/drawing/2014/main" id="{55C868FB-9FE7-A945-9DF0-68C683D81AA5}"/>
              </a:ext>
            </a:extLst>
          </p:cNvPr>
          <p:cNvSpPr>
            <a:spLocks noGrp="1"/>
          </p:cNvSpPr>
          <p:nvPr>
            <p:ph type="title"/>
          </p:nvPr>
        </p:nvSpPr>
        <p:spPr>
          <a:xfrm>
            <a:off x="838200" y="365126"/>
            <a:ext cx="10439400" cy="503238"/>
          </a:xfrm>
        </p:spPr>
        <p:txBody>
          <a:bodyPr>
            <a:normAutofit fontScale="90000"/>
          </a:bodyPr>
          <a:lstStyle/>
          <a:p>
            <a:r>
              <a:rPr lang="en-US" dirty="0"/>
              <a:t>Required Supporting Documents</a:t>
            </a:r>
          </a:p>
        </p:txBody>
      </p:sp>
      <p:sp>
        <p:nvSpPr>
          <p:cNvPr id="5" name="Picture Placeholder 4">
            <a:extLst>
              <a:ext uri="{FF2B5EF4-FFF2-40B4-BE49-F238E27FC236}">
                <a16:creationId xmlns:a16="http://schemas.microsoft.com/office/drawing/2014/main" id="{EF4F9E84-8C49-EA46-8C1C-B6416CDAD78F}"/>
              </a:ext>
            </a:extLst>
          </p:cNvPr>
          <p:cNvSpPr>
            <a:spLocks noGrp="1"/>
          </p:cNvSpPr>
          <p:nvPr>
            <p:ph type="pic" sz="quarter" idx="13"/>
          </p:nvPr>
        </p:nvSpPr>
        <p:spPr/>
      </p:sp>
    </p:spTree>
    <p:extLst>
      <p:ext uri="{BB962C8B-B14F-4D97-AF65-F5344CB8AC3E}">
        <p14:creationId xmlns:p14="http://schemas.microsoft.com/office/powerpoint/2010/main" val="3804263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5873B79B-C134-A843-8AB7-FE4C791EBE9E}"/>
              </a:ext>
            </a:extLst>
          </p:cNvPr>
          <p:cNvGraphicFramePr>
            <a:graphicFrameLocks noGrp="1"/>
          </p:cNvGraphicFramePr>
          <p:nvPr>
            <p:ph idx="1"/>
            <p:extLst>
              <p:ext uri="{D42A27DB-BD31-4B8C-83A1-F6EECF244321}">
                <p14:modId xmlns:p14="http://schemas.microsoft.com/office/powerpoint/2010/main" val="700006349"/>
              </p:ext>
            </p:extLst>
          </p:nvPr>
        </p:nvGraphicFramePr>
        <p:xfrm>
          <a:off x="609600" y="1600200"/>
          <a:ext cx="8128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93C1B26-AC6A-6D48-B2DB-A986358CF1E9}"/>
              </a:ext>
            </a:extLst>
          </p:cNvPr>
          <p:cNvSpPr>
            <a:spLocks noGrp="1"/>
          </p:cNvSpPr>
          <p:nvPr>
            <p:ph type="title"/>
          </p:nvPr>
        </p:nvSpPr>
        <p:spPr/>
        <p:txBody>
          <a:bodyPr>
            <a:normAutofit fontScale="90000"/>
          </a:bodyPr>
          <a:lstStyle/>
          <a:p>
            <a:r>
              <a:rPr lang="en-US" dirty="0"/>
              <a:t>Qualifying Life Events</a:t>
            </a:r>
          </a:p>
        </p:txBody>
      </p:sp>
      <p:sp>
        <p:nvSpPr>
          <p:cNvPr id="4" name="Folded Corner 3">
            <a:extLst>
              <a:ext uri="{FF2B5EF4-FFF2-40B4-BE49-F238E27FC236}">
                <a16:creationId xmlns:a16="http://schemas.microsoft.com/office/drawing/2014/main" id="{871F64EF-95D3-1E4B-93CD-267692B2E88E}"/>
              </a:ext>
            </a:extLst>
          </p:cNvPr>
          <p:cNvSpPr/>
          <p:nvPr/>
        </p:nvSpPr>
        <p:spPr>
          <a:xfrm>
            <a:off x="9150016" y="1624418"/>
            <a:ext cx="2273968" cy="258032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vert="horz" tIns="0" bIns="0" rtlCol="0" anchor="ctr" anchorCtr="1">
            <a:spAutoFit/>
          </a:bodyPr>
          <a:lstStyle/>
          <a:p>
            <a:pPr algn="ctr"/>
            <a:endParaRPr lang="en-US" sz="2400" dirty="0"/>
          </a:p>
          <a:p>
            <a:pPr algn="ctr"/>
            <a:r>
              <a:rPr lang="en-US" sz="2400" dirty="0"/>
              <a:t>Notify Benefits Division within 31 days of Qualifying Life Event</a:t>
            </a:r>
          </a:p>
        </p:txBody>
      </p:sp>
    </p:spTree>
    <p:extLst>
      <p:ext uri="{BB962C8B-B14F-4D97-AF65-F5344CB8AC3E}">
        <p14:creationId xmlns:p14="http://schemas.microsoft.com/office/powerpoint/2010/main" val="864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2839"/>
      </a:dk1>
      <a:lt1>
        <a:srgbClr val="FFFFFF"/>
      </a:lt1>
      <a:dk2>
        <a:srgbClr val="006CA0"/>
      </a:dk2>
      <a:lt2>
        <a:srgbClr val="97D2BA"/>
      </a:lt2>
      <a:accent1>
        <a:srgbClr val="44BB96"/>
      </a:accent1>
      <a:accent2>
        <a:srgbClr val="A43231"/>
      </a:accent2>
      <a:accent3>
        <a:srgbClr val="63A6CA"/>
      </a:accent3>
      <a:accent4>
        <a:srgbClr val="CBD0D5"/>
      </a:accent4>
      <a:accent5>
        <a:srgbClr val="DAE8F2"/>
      </a:accent5>
      <a:accent6>
        <a:srgbClr val="DAEEE5"/>
      </a:accent6>
      <a:hlink>
        <a:srgbClr val="44BB96"/>
      </a:hlink>
      <a:folHlink>
        <a:srgbClr val="006CA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ct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4230</TotalTime>
  <Words>6482</Words>
  <Application>Microsoft Macintosh PowerPoint</Application>
  <PresentationFormat>Widescreen</PresentationFormat>
  <Paragraphs>570</Paragraphs>
  <Slides>48</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Eurostile</vt:lpstr>
      <vt:lpstr>Helvetica</vt:lpstr>
      <vt:lpstr>Office Theme</vt:lpstr>
      <vt:lpstr>PowerPoint Presentation</vt:lpstr>
      <vt:lpstr>Benefit Options</vt:lpstr>
      <vt:lpstr>Benefits Information on Demand</vt:lpstr>
      <vt:lpstr>Enrolling</vt:lpstr>
      <vt:lpstr>Enrolling</vt:lpstr>
      <vt:lpstr>Who is an Eligible Dependent?</vt:lpstr>
      <vt:lpstr>Required Supporting Documents</vt:lpstr>
      <vt:lpstr>Required Supporting Documents</vt:lpstr>
      <vt:lpstr>Qualifying Life Events</vt:lpstr>
      <vt:lpstr>PowerPoint Presentation</vt:lpstr>
      <vt:lpstr>Medical Plans</vt:lpstr>
      <vt:lpstr>Consumer-Driven Health Plan</vt:lpstr>
      <vt:lpstr>Limited Network Plan</vt:lpstr>
      <vt:lpstr>Open Access Plan</vt:lpstr>
      <vt:lpstr> Pharmacy Plan Features</vt:lpstr>
      <vt:lpstr>Participating Pharmacies</vt:lpstr>
      <vt:lpstr>Free Medications</vt:lpstr>
      <vt:lpstr>PowerPoint Presentation</vt:lpstr>
      <vt:lpstr>Dental Plans</vt:lpstr>
      <vt:lpstr>Cigna Dental Care® (DHMO) Plan Facts</vt:lpstr>
      <vt:lpstr>Total Cigna DPPO Plan Facts</vt:lpstr>
      <vt:lpstr>PowerPoint Presentation</vt:lpstr>
      <vt:lpstr>Vision Plan</vt:lpstr>
      <vt:lpstr>Vision Plan</vt:lpstr>
      <vt:lpstr>PowerPoint Presentation</vt:lpstr>
      <vt:lpstr>Flexible Spending Accounts</vt:lpstr>
      <vt:lpstr>How Does the HFSA Work?</vt:lpstr>
      <vt:lpstr>Examples of HFSA Eligible Expenses</vt:lpstr>
      <vt:lpstr>DCRP Highlights</vt:lpstr>
      <vt:lpstr>Examples of Eligible Expenses for DCRP</vt:lpstr>
      <vt:lpstr>PowerPoint Presentation</vt:lpstr>
      <vt:lpstr>Basic Life Insurance</vt:lpstr>
      <vt:lpstr>Voluntary Life Insurance</vt:lpstr>
      <vt:lpstr>Life Insurance: Things to Consider</vt:lpstr>
      <vt:lpstr>PowerPoint Presentation</vt:lpstr>
      <vt:lpstr>Supplemental Insurance Plans</vt:lpstr>
      <vt:lpstr>Hospital Indemnity Plan</vt:lpstr>
      <vt:lpstr>Group Critical Illness with Cancer</vt:lpstr>
      <vt:lpstr>Group Accident Insurance</vt:lpstr>
      <vt:lpstr>Supplemental Insurance Enrollment </vt:lpstr>
      <vt:lpstr>PowerPoint Presentation</vt:lpstr>
      <vt:lpstr>Wellness in Three Easy Steps</vt:lpstr>
      <vt:lpstr>PowerPoint Presentation</vt:lpstr>
      <vt:lpstr>Employee Assistance Program Overview</vt:lpstr>
      <vt:lpstr>Accessing EAP</vt:lpstr>
      <vt:lpstr>Death Termination Pay Form</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Denton-Roach, Leslie - HR</dc:creator>
  <cp:lastModifiedBy>Denton-Roach, Leslie - HR</cp:lastModifiedBy>
  <cp:revision>97</cp:revision>
  <cp:lastPrinted>2021-03-19T13:47:50Z</cp:lastPrinted>
  <dcterms:created xsi:type="dcterms:W3CDTF">2020-02-24T21:41:07Z</dcterms:created>
  <dcterms:modified xsi:type="dcterms:W3CDTF">2021-04-19T18:15:59Z</dcterms:modified>
</cp:coreProperties>
</file>