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63" r:id="rId7"/>
    <p:sldId id="259" r:id="rId8"/>
    <p:sldId id="262" r:id="rId9"/>
    <p:sldId id="260" r:id="rId10"/>
    <p:sldId id="267" r:id="rId11"/>
    <p:sldId id="261" r:id="rId12"/>
    <p:sldId id="266" r:id="rId13"/>
    <p:sldId id="268" r:id="rId14"/>
    <p:sldId id="264" r:id="rId15"/>
    <p:sldId id="269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44BB52-11CA-4EF1-B2EB-683B68DF87F2}" v="5" dt="2020-06-02T17:57:44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77" autoAdjust="0"/>
    <p:restoredTop sz="78720" autoAdjust="0"/>
  </p:normalViewPr>
  <p:slideViewPr>
    <p:cSldViewPr snapToGrid="0">
      <p:cViewPr varScale="1">
        <p:scale>
          <a:sx n="56" d="100"/>
          <a:sy n="56" d="100"/>
        </p:scale>
        <p:origin x="66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6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569DB-FDB0-4F1F-8807-69A45EA9E00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29253-5353-4D51-8857-AF2B1E7C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81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29253-5353-4D51-8857-AF2B1E7C79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57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 make both e-visits and video visits for you and your covered dependents, including patients ages 4-17 for a $15 copayment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Adult and Pediatric E-visit Hours:</a:t>
            </a:r>
            <a:br>
              <a:rPr lang="en-US" b="1" dirty="0"/>
            </a:br>
            <a:r>
              <a:rPr lang="en-US" dirty="0"/>
              <a:t>Monday ​​–​ Friday: 8 a.m. - 9 p.m.</a:t>
            </a:r>
            <a:br>
              <a:rPr lang="en-US" dirty="0"/>
            </a:br>
            <a:r>
              <a:rPr lang="en-US" dirty="0"/>
              <a:t>Saturday – Sunday: 10 a.m. - 4 p.m.</a:t>
            </a:r>
            <a:br>
              <a:rPr lang="en-US" dirty="0"/>
            </a:br>
            <a:r>
              <a:rPr lang="en-US" dirty="0"/>
              <a:t>Holidays (When Clinic is Closed): 10 a.m. - 4 p.m.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b="1" dirty="0"/>
              <a:t>E-Visits Treat More Than 20 Conditions, Including:</a:t>
            </a:r>
            <a:endParaRPr lang="en-US" dirty="0"/>
          </a:p>
          <a:p>
            <a:r>
              <a:rPr lang="en-US" dirty="0"/>
              <a:t>Flu</a:t>
            </a:r>
          </a:p>
          <a:p>
            <a:r>
              <a:rPr lang="en-US" dirty="0"/>
              <a:t>Cough and/or Cold Symptoms</a:t>
            </a:r>
          </a:p>
          <a:p>
            <a:r>
              <a:rPr lang="en-US" dirty="0"/>
              <a:t>Sinus Infections</a:t>
            </a:r>
          </a:p>
          <a:p>
            <a:r>
              <a:rPr lang="en-US" dirty="0"/>
              <a:t>UTI</a:t>
            </a:r>
          </a:p>
          <a:p>
            <a:r>
              <a:rPr lang="en-US" dirty="0"/>
              <a:t>Headache</a:t>
            </a:r>
          </a:p>
          <a:p>
            <a:r>
              <a:rPr lang="en-US" dirty="0"/>
              <a:t>Gastrointestinal Problems</a:t>
            </a:r>
          </a:p>
          <a:p>
            <a:r>
              <a:rPr lang="en-US" dirty="0"/>
              <a:t>Pink Eye</a:t>
            </a:r>
          </a:p>
          <a:p>
            <a:r>
              <a:rPr lang="en-US" dirty="0"/>
              <a:t>Depression/Anxiety</a:t>
            </a:r>
          </a:p>
          <a:p>
            <a:r>
              <a:rPr lang="en-US" dirty="0"/>
              <a:t>Skin Rash</a:t>
            </a:r>
          </a:p>
          <a:p>
            <a:r>
              <a:rPr lang="en-US" dirty="0"/>
              <a:t>Vaginal Discharge/Irritation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a response from a Kelsey-Seybold board-certified provider in an hour or less!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Kelsey-Seybold video visits can be made for 50 adult conditions and 24 pediatric conditions and include some specialists.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Cold/flu• Ear infection• Eczema• GERD• Laryngitis • Shingles• Sprained ankle/knee• Acne• Allergy• Burns• Cold, flu, or sinus infection• Diarrhea• Lice• Rash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specialist visits for: Endocrinology• Gastroenterology• Neurology• Post-Op Orthopedic Surgery• Post-Op Plastic Surgery• Pulmonary Medicine• Supportive Medicine• Urology• OB/GYN</a:t>
            </a:r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Adult and Pediatric Video Visit Hours:</a:t>
            </a:r>
            <a:br>
              <a:rPr lang="en-US" b="1" dirty="0"/>
            </a:br>
            <a:r>
              <a:rPr lang="en-US" dirty="0"/>
              <a:t>Monday ​​–​ Friday: 8 a.m. - 9 p.m.</a:t>
            </a:r>
            <a:br>
              <a:rPr lang="en-US" dirty="0"/>
            </a:br>
            <a:r>
              <a:rPr lang="en-US" dirty="0"/>
              <a:t>Saturday – Sunday: 10 a.m. - 4 p.m.</a:t>
            </a:r>
            <a:br>
              <a:rPr lang="en-US" dirty="0"/>
            </a:br>
            <a:r>
              <a:rPr lang="en-US" dirty="0"/>
              <a:t>Holidays (When Clinic is Closed): 10 a.m. - 4 p.m.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29253-5353-4D51-8857-AF2B1E7C79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14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Village Medical uses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VillageMD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where you can access virtual visits with a Primary Care Physician 7 days a week: Monday through Friday from 7:30 a.m.-7 p.m., and Saturday and Sunday from 7:30 a.m. -5 p.m. (CST).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Make an appointment by calling Village Medical at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713-461-2915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going to villagemedical.com/book-an-appointment,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by logging into the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Village Medical patient portal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29253-5353-4D51-8857-AF2B1E7C79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00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Virtual visits are available for routine primary care appointments, managing most chronic conditions, medication renewal requests or if you’re unwell.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29253-5353-4D51-8857-AF2B1E7C79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4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plans have virtual care options for quick, easy and convenient doctor visits anytime day or night.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more information on your telehealth options, visit cityofhoustonbenefits.org.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29253-5353-4D51-8857-AF2B1E7C79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1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availability of virtual care or telemedicine is changing unanticipated doctor visits for the better.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past, if you felt sick or if something unexpected happened, you had to call your doctor and keep your fingers crossed. With virtual care, you can connect with a board-certified doctor when, where and how it suits you — from home, the office, anyplace, anytime — to get the care you need.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29253-5353-4D51-8857-AF2B1E7C79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4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use virtual care for a wide range of routine conditions such as a sore throat, cold or flu, allergies, headaches, stomachaches, rashes, acne, UTIs and more. And you can get help with most prescriptions. </a:t>
            </a:r>
            <a:endParaRPr lang="en-US" b="0" i="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29253-5353-4D51-8857-AF2B1E7C79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15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how does virtual care work? It’s simple. </a:t>
            </a:r>
            <a:endParaRPr lang="en-US" b="0" i="0" dirty="0">
              <a:effectLst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members of in the Cigna Open Access and Consumer-Driven Health Plans. Cigna Telehealth Connection is making sure that doctor visits have never been easier or faster. Connecting by your phone or a computer with internet connection is a snap.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 go through either </a:t>
            </a:r>
            <a:r>
              <a:rPr lang="en-US" dirty="0" err="1"/>
              <a:t>Amwell</a:t>
            </a:r>
            <a:r>
              <a:rPr lang="en-US" dirty="0"/>
              <a:t> or MDLIVE. Both are quality national telehealth providers, so you can choose your care confidently. </a:t>
            </a:r>
            <a:endParaRPr lang="en-US" b="0" i="0" dirty="0">
              <a:effectLst/>
            </a:endParaRPr>
          </a:p>
          <a:p>
            <a:pPr rtl="0" fontAlgn="base"/>
            <a:endParaRPr lang="en-US" b="0" i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29253-5353-4D51-8857-AF2B1E7C79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1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up and create an account with one or both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Amwell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MDLIVE›Complete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medical history using their “virtual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clipboard”›Download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vendor apps to your smartphone/ mobile device.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 the website or call 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registerRegister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one or both today so you’ll be ready to use a telehealth service when and where you need it. AmwellforCigna.com,* 855.667.9722 MDLIVEforCigna.com,* 888.726.3171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29253-5353-4D51-8857-AF2B1E7C79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27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signing up, you can choose when to make the connection and set up an appointment, day or night, weekdays, weekends and holidays </a:t>
            </a:r>
            <a:endParaRPr lang="en-US" b="0" i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remember that MD Live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Amwell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for OAP and CDHP members only and their dependents, including covered spouses and children.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29253-5353-4D51-8857-AF2B1E7C79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04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should you use Cigna Telehealth Connection?</a:t>
            </a:r>
          </a:p>
          <a:p>
            <a:r>
              <a:rPr lang="en-US" dirty="0"/>
              <a:t>For minor, nonemergency medical issues </a:t>
            </a:r>
          </a:p>
          <a:p>
            <a:r>
              <a:rPr lang="en-US" dirty="0"/>
              <a:t>Your doctor or pediatrician is not available on your schedule</a:t>
            </a:r>
          </a:p>
          <a:p>
            <a:r>
              <a:rPr lang="en-US" dirty="0"/>
              <a:t>You are traveling and need medical care</a:t>
            </a:r>
          </a:p>
          <a:p>
            <a:r>
              <a:rPr lang="en-US" dirty="0"/>
              <a:t>You need a prescription or refill</a:t>
            </a:r>
          </a:p>
          <a:p>
            <a:r>
              <a:rPr lang="en-US" dirty="0"/>
              <a:t>When it’s not convenient to leave your home or office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29253-5353-4D51-8857-AF2B1E7C79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22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choice is good. If you are in the Limited Plan you may have telemedicine options through the provider group that you use for just a copayment. </a:t>
            </a:r>
            <a:endParaRPr lang="en-US" b="0" i="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29253-5353-4D51-8857-AF2B1E7C79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24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Kelsey-Seybold offers Virtual Care 365 days a year through e-visits and video visits with both PCPs Primary Care Physicians and Specialists.   </a:t>
            </a:r>
            <a:endParaRPr lang="en-US" b="0" i="0" dirty="0">
              <a:effectLst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Appointments are available through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MyKelseyOnline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MyKelsey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app. </a:t>
            </a:r>
            <a:endParaRPr lang="en-US" b="0" i="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29253-5353-4D51-8857-AF2B1E7C79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2F607-1665-43B5-B014-23FB3CD8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54323"/>
            <a:ext cx="9144000" cy="181535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839BE-C028-42FD-9CCD-0C4E6FF40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77254"/>
            <a:ext cx="9144000" cy="5109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824E6D4-A4E0-417C-82E5-9B649941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98" y="389737"/>
            <a:ext cx="5876404" cy="325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76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>
            <a:extLst>
              <a:ext uri="{FF2B5EF4-FFF2-40B4-BE49-F238E27FC236}">
                <a16:creationId xmlns:a16="http://schemas.microsoft.com/office/drawing/2014/main" id="{4BA5581E-E325-49E6-A4A6-C9B621FFF673}"/>
              </a:ext>
            </a:extLst>
          </p:cNvPr>
          <p:cNvSpPr/>
          <p:nvPr userDrawn="1"/>
        </p:nvSpPr>
        <p:spPr>
          <a:xfrm>
            <a:off x="-271849" y="365126"/>
            <a:ext cx="11625649" cy="598702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934875F-A4EB-4660-BDD5-C2F597E3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5987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657297D2-5924-48C4-B40A-F8584B9A8D1A}"/>
              </a:ext>
            </a:extLst>
          </p:cNvPr>
          <p:cNvSpPr/>
          <p:nvPr userDrawn="1"/>
        </p:nvSpPr>
        <p:spPr>
          <a:xfrm>
            <a:off x="11292014" y="511808"/>
            <a:ext cx="1110049" cy="598702"/>
          </a:xfrm>
          <a:prstGeom prst="parallelogram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21E74F4-C438-41FF-8B1D-3FF35CA5C50C}"/>
              </a:ext>
            </a:extLst>
          </p:cNvPr>
          <p:cNvSpPr txBox="1">
            <a:spLocks/>
          </p:cNvSpPr>
          <p:nvPr userDrawn="1"/>
        </p:nvSpPr>
        <p:spPr>
          <a:xfrm>
            <a:off x="11516497" y="615039"/>
            <a:ext cx="528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A0EC8-D6FF-458B-AC47-8A8462F9AD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3DFC5F-D557-4D86-9D2D-7C399ADE620B}"/>
              </a:ext>
            </a:extLst>
          </p:cNvPr>
          <p:cNvSpPr/>
          <p:nvPr userDrawn="1"/>
        </p:nvSpPr>
        <p:spPr>
          <a:xfrm>
            <a:off x="0" y="6492874"/>
            <a:ext cx="12192000" cy="3651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296D48C8-DCDF-4017-ADFA-5E34E2A69A3F}"/>
              </a:ext>
            </a:extLst>
          </p:cNvPr>
          <p:cNvSpPr/>
          <p:nvPr userDrawn="1"/>
        </p:nvSpPr>
        <p:spPr>
          <a:xfrm>
            <a:off x="-434546" y="889320"/>
            <a:ext cx="8442919" cy="365127"/>
          </a:xfrm>
          <a:prstGeom prst="parallelogram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CDD723E-7F75-47F0-9FB6-DBFCB62D3E6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1" y="889320"/>
            <a:ext cx="6993194" cy="379435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012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E18A1-4432-4C2F-B87D-32BE86AA4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95971"/>
            <a:ext cx="5157787" cy="766709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5D47B-7778-4C35-AB6C-FA80A7AA3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62680"/>
            <a:ext cx="5157787" cy="4026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157084-1863-4716-BD05-F1E1210DC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08671"/>
            <a:ext cx="5183188" cy="754009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F1FA53-038B-48CB-90AE-DD2B10486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62680"/>
            <a:ext cx="5183188" cy="4026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4BA5581E-E325-49E6-A4A6-C9B621FFF673}"/>
              </a:ext>
            </a:extLst>
          </p:cNvPr>
          <p:cNvSpPr/>
          <p:nvPr userDrawn="1"/>
        </p:nvSpPr>
        <p:spPr>
          <a:xfrm>
            <a:off x="-271849" y="365126"/>
            <a:ext cx="11625649" cy="598702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934875F-A4EB-4660-BDD5-C2F597E3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5987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657297D2-5924-48C4-B40A-F8584B9A8D1A}"/>
              </a:ext>
            </a:extLst>
          </p:cNvPr>
          <p:cNvSpPr/>
          <p:nvPr userDrawn="1"/>
        </p:nvSpPr>
        <p:spPr>
          <a:xfrm>
            <a:off x="11292014" y="511808"/>
            <a:ext cx="1110049" cy="598702"/>
          </a:xfrm>
          <a:prstGeom prst="parallelogram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21E74F4-C438-41FF-8B1D-3FF35CA5C50C}"/>
              </a:ext>
            </a:extLst>
          </p:cNvPr>
          <p:cNvSpPr txBox="1">
            <a:spLocks/>
          </p:cNvSpPr>
          <p:nvPr userDrawn="1"/>
        </p:nvSpPr>
        <p:spPr>
          <a:xfrm>
            <a:off x="11516497" y="615039"/>
            <a:ext cx="528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A0EC8-D6FF-458B-AC47-8A8462F9AD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171D14-7EAD-40E4-A59E-E2977B62F8FA}"/>
              </a:ext>
            </a:extLst>
          </p:cNvPr>
          <p:cNvSpPr/>
          <p:nvPr userDrawn="1"/>
        </p:nvSpPr>
        <p:spPr>
          <a:xfrm>
            <a:off x="0" y="6492874"/>
            <a:ext cx="12192000" cy="3651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3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>
            <a:extLst>
              <a:ext uri="{FF2B5EF4-FFF2-40B4-BE49-F238E27FC236}">
                <a16:creationId xmlns:a16="http://schemas.microsoft.com/office/drawing/2014/main" id="{DDE99ADE-26D8-4656-AD5F-6070E586FA20}"/>
              </a:ext>
            </a:extLst>
          </p:cNvPr>
          <p:cNvSpPr/>
          <p:nvPr userDrawn="1"/>
        </p:nvSpPr>
        <p:spPr>
          <a:xfrm>
            <a:off x="-271849" y="365126"/>
            <a:ext cx="11625649" cy="598702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54CAC-C712-435F-A4F3-F72703AD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8892-6BDE-4D34-B7F0-0581239D488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812C85B-1C3D-4844-8D9A-C55A8EF84C60}"/>
              </a:ext>
            </a:extLst>
          </p:cNvPr>
          <p:cNvSpPr/>
          <p:nvPr userDrawn="1"/>
        </p:nvSpPr>
        <p:spPr>
          <a:xfrm>
            <a:off x="-2963949" y="-416859"/>
            <a:ext cx="9059949" cy="774550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FD3AE2EA-A875-4328-9728-8506FBEBAC32}"/>
              </a:ext>
            </a:extLst>
          </p:cNvPr>
          <p:cNvSpPr/>
          <p:nvPr userDrawn="1"/>
        </p:nvSpPr>
        <p:spPr>
          <a:xfrm>
            <a:off x="11292014" y="511808"/>
            <a:ext cx="1110049" cy="598702"/>
          </a:xfrm>
          <a:prstGeom prst="parallelogram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81DD46-39B1-4EF1-B17E-0D77E9E02B96}"/>
              </a:ext>
            </a:extLst>
          </p:cNvPr>
          <p:cNvSpPr txBox="1">
            <a:spLocks/>
          </p:cNvSpPr>
          <p:nvPr userDrawn="1"/>
        </p:nvSpPr>
        <p:spPr>
          <a:xfrm>
            <a:off x="11516497" y="615039"/>
            <a:ext cx="528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A0EC8-D6FF-458B-AC47-8A8462F9AD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FF22950-E681-4428-8AE8-3E60C5F13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8669"/>
            <a:ext cx="5181600" cy="47682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F2320720-F231-4163-8DF8-E6ABF423470F}"/>
              </a:ext>
            </a:extLst>
          </p:cNvPr>
          <p:cNvSpPr/>
          <p:nvPr userDrawn="1"/>
        </p:nvSpPr>
        <p:spPr>
          <a:xfrm>
            <a:off x="-434545" y="889320"/>
            <a:ext cx="6530546" cy="365127"/>
          </a:xfrm>
          <a:prstGeom prst="parallelogram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8F2807F8-CDC0-485B-87D0-9AE4136E6638}"/>
              </a:ext>
            </a:extLst>
          </p:cNvPr>
          <p:cNvSpPr/>
          <p:nvPr userDrawn="1"/>
        </p:nvSpPr>
        <p:spPr>
          <a:xfrm>
            <a:off x="-434545" y="889320"/>
            <a:ext cx="6530546" cy="365127"/>
          </a:xfrm>
          <a:prstGeom prst="parallelogram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629CCF30-DA25-4A5D-992D-D8DA9101E1E5}"/>
              </a:ext>
            </a:extLst>
          </p:cNvPr>
          <p:cNvSpPr/>
          <p:nvPr userDrawn="1"/>
        </p:nvSpPr>
        <p:spPr>
          <a:xfrm>
            <a:off x="-434546" y="889320"/>
            <a:ext cx="8442919" cy="365127"/>
          </a:xfrm>
          <a:prstGeom prst="parallelogram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5E5BD4F-9DB8-4CA9-8F8E-6E7CB4BF8A3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199" y="889320"/>
            <a:ext cx="6993195" cy="379435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ABCEB2E-AAEA-4123-BC51-1ABE6643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" y="365126"/>
            <a:ext cx="10779693" cy="598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A6AC6EB-9AAA-49CC-AA5E-B5F56C2FE8C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38199" y="1952785"/>
            <a:ext cx="3888784" cy="4224177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Click to edit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Second level</a:t>
            </a:r>
          </a:p>
          <a:p>
            <a:pPr marL="13716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6356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>
            <a:extLst>
              <a:ext uri="{FF2B5EF4-FFF2-40B4-BE49-F238E27FC236}">
                <a16:creationId xmlns:a16="http://schemas.microsoft.com/office/drawing/2014/main" id="{DDE99ADE-26D8-4656-AD5F-6070E586FA20}"/>
              </a:ext>
            </a:extLst>
          </p:cNvPr>
          <p:cNvSpPr/>
          <p:nvPr userDrawn="1"/>
        </p:nvSpPr>
        <p:spPr>
          <a:xfrm>
            <a:off x="-271849" y="365126"/>
            <a:ext cx="11625649" cy="598702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54CAC-C712-435F-A4F3-F72703AD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8892-6BDE-4D34-B7F0-0581239D488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812C85B-1C3D-4844-8D9A-C55A8EF84C60}"/>
              </a:ext>
            </a:extLst>
          </p:cNvPr>
          <p:cNvSpPr/>
          <p:nvPr userDrawn="1"/>
        </p:nvSpPr>
        <p:spPr>
          <a:xfrm>
            <a:off x="-2963949" y="-416859"/>
            <a:ext cx="9059949" cy="774550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FD3AE2EA-A875-4328-9728-8506FBEBAC32}"/>
              </a:ext>
            </a:extLst>
          </p:cNvPr>
          <p:cNvSpPr/>
          <p:nvPr userDrawn="1"/>
        </p:nvSpPr>
        <p:spPr>
          <a:xfrm>
            <a:off x="11292014" y="511808"/>
            <a:ext cx="1110049" cy="598702"/>
          </a:xfrm>
          <a:prstGeom prst="parallelogram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81DD46-39B1-4EF1-B17E-0D77E9E02B96}"/>
              </a:ext>
            </a:extLst>
          </p:cNvPr>
          <p:cNvSpPr txBox="1">
            <a:spLocks/>
          </p:cNvSpPr>
          <p:nvPr userDrawn="1"/>
        </p:nvSpPr>
        <p:spPr>
          <a:xfrm>
            <a:off x="11516497" y="615039"/>
            <a:ext cx="528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A0EC8-D6FF-458B-AC47-8A8462F9AD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F2320720-F231-4163-8DF8-E6ABF423470F}"/>
              </a:ext>
            </a:extLst>
          </p:cNvPr>
          <p:cNvSpPr/>
          <p:nvPr userDrawn="1"/>
        </p:nvSpPr>
        <p:spPr>
          <a:xfrm>
            <a:off x="-434545" y="889320"/>
            <a:ext cx="6530546" cy="365127"/>
          </a:xfrm>
          <a:prstGeom prst="parallelogram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8F2807F8-CDC0-485B-87D0-9AE4136E6638}"/>
              </a:ext>
            </a:extLst>
          </p:cNvPr>
          <p:cNvSpPr/>
          <p:nvPr userDrawn="1"/>
        </p:nvSpPr>
        <p:spPr>
          <a:xfrm>
            <a:off x="-434545" y="889320"/>
            <a:ext cx="6530546" cy="365127"/>
          </a:xfrm>
          <a:prstGeom prst="parallelogram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629CCF30-DA25-4A5D-992D-D8DA9101E1E5}"/>
              </a:ext>
            </a:extLst>
          </p:cNvPr>
          <p:cNvSpPr/>
          <p:nvPr userDrawn="1"/>
        </p:nvSpPr>
        <p:spPr>
          <a:xfrm>
            <a:off x="-434546" y="889320"/>
            <a:ext cx="8442919" cy="365127"/>
          </a:xfrm>
          <a:prstGeom prst="parallelogram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5E5BD4F-9DB8-4CA9-8F8E-6E7CB4BF8A3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199" y="889320"/>
            <a:ext cx="6993195" cy="379435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ABCEB2E-AAEA-4123-BC51-1ABE6643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" y="365126"/>
            <a:ext cx="10779693" cy="598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A6AC6EB-9AAA-49CC-AA5E-B5F56C2FE8C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838199" y="1952785"/>
            <a:ext cx="3888784" cy="4224177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914400" indent="-45720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371600" indent="-457200">
              <a:lnSpc>
                <a:spcPct val="100000"/>
              </a:lnSpc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Click to edit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Second level</a:t>
            </a:r>
          </a:p>
          <a:p>
            <a:pPr marL="1371600" lvl="2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8098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>
            <a:extLst>
              <a:ext uri="{FF2B5EF4-FFF2-40B4-BE49-F238E27FC236}">
                <a16:creationId xmlns:a16="http://schemas.microsoft.com/office/drawing/2014/main" id="{DDE99ADE-26D8-4656-AD5F-6070E586FA20}"/>
              </a:ext>
            </a:extLst>
          </p:cNvPr>
          <p:cNvSpPr/>
          <p:nvPr userDrawn="1"/>
        </p:nvSpPr>
        <p:spPr>
          <a:xfrm>
            <a:off x="-271849" y="365126"/>
            <a:ext cx="11625649" cy="598702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54CAC-C712-435F-A4F3-F72703AD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8892-6BDE-4D34-B7F0-0581239D488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812C85B-1C3D-4844-8D9A-C55A8EF84C60}"/>
              </a:ext>
            </a:extLst>
          </p:cNvPr>
          <p:cNvSpPr/>
          <p:nvPr userDrawn="1"/>
        </p:nvSpPr>
        <p:spPr>
          <a:xfrm>
            <a:off x="-2963949" y="-416859"/>
            <a:ext cx="9059949" cy="774550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FD3AE2EA-A875-4328-9728-8506FBEBAC32}"/>
              </a:ext>
            </a:extLst>
          </p:cNvPr>
          <p:cNvSpPr/>
          <p:nvPr userDrawn="1"/>
        </p:nvSpPr>
        <p:spPr>
          <a:xfrm>
            <a:off x="11292014" y="511808"/>
            <a:ext cx="1110049" cy="598702"/>
          </a:xfrm>
          <a:prstGeom prst="parallelogram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81DD46-39B1-4EF1-B17E-0D77E9E02B96}"/>
              </a:ext>
            </a:extLst>
          </p:cNvPr>
          <p:cNvSpPr txBox="1">
            <a:spLocks/>
          </p:cNvSpPr>
          <p:nvPr userDrawn="1"/>
        </p:nvSpPr>
        <p:spPr>
          <a:xfrm>
            <a:off x="11516497" y="615039"/>
            <a:ext cx="528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A0EC8-D6FF-458B-AC47-8A8462F9AD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FF22950-E681-4428-8AE8-3E60C5F13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8669"/>
            <a:ext cx="5181600" cy="47682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F59BD8A-EA7E-4EB7-8535-A9E4A3DEC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62319" y="1408670"/>
            <a:ext cx="4679575" cy="47682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2C43BA4-F51E-4D62-B2E5-B3CB6A38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" y="365126"/>
            <a:ext cx="10779693" cy="598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287263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>
            <a:extLst>
              <a:ext uri="{FF2B5EF4-FFF2-40B4-BE49-F238E27FC236}">
                <a16:creationId xmlns:a16="http://schemas.microsoft.com/office/drawing/2014/main" id="{DDE99ADE-26D8-4656-AD5F-6070E586FA20}"/>
              </a:ext>
            </a:extLst>
          </p:cNvPr>
          <p:cNvSpPr/>
          <p:nvPr userDrawn="1"/>
        </p:nvSpPr>
        <p:spPr>
          <a:xfrm>
            <a:off x="-271849" y="365126"/>
            <a:ext cx="11625649" cy="598702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54CAC-C712-435F-A4F3-F72703AD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8892-6BDE-4D34-B7F0-0581239D488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812C85B-1C3D-4844-8D9A-C55A8EF84C60}"/>
              </a:ext>
            </a:extLst>
          </p:cNvPr>
          <p:cNvSpPr/>
          <p:nvPr userDrawn="1"/>
        </p:nvSpPr>
        <p:spPr>
          <a:xfrm>
            <a:off x="-2963949" y="-475853"/>
            <a:ext cx="9059949" cy="774550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FD3AE2EA-A875-4328-9728-8506FBEBAC32}"/>
              </a:ext>
            </a:extLst>
          </p:cNvPr>
          <p:cNvSpPr/>
          <p:nvPr userDrawn="1"/>
        </p:nvSpPr>
        <p:spPr>
          <a:xfrm>
            <a:off x="11292014" y="511808"/>
            <a:ext cx="1110049" cy="598702"/>
          </a:xfrm>
          <a:prstGeom prst="parallelogram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81DD46-39B1-4EF1-B17E-0D77E9E02B96}"/>
              </a:ext>
            </a:extLst>
          </p:cNvPr>
          <p:cNvSpPr txBox="1">
            <a:spLocks/>
          </p:cNvSpPr>
          <p:nvPr userDrawn="1"/>
        </p:nvSpPr>
        <p:spPr>
          <a:xfrm>
            <a:off x="11516497" y="615039"/>
            <a:ext cx="528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A0EC8-D6FF-458B-AC47-8A8462F9AD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FF22950-E681-4428-8AE8-3E60C5F13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8669"/>
            <a:ext cx="5181600" cy="47682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F59BD8A-EA7E-4EB7-8535-A9E4A3DEC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1408670"/>
            <a:ext cx="4903695" cy="47682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F563A73A-3DA2-418C-996B-78AB62A47C42}"/>
              </a:ext>
            </a:extLst>
          </p:cNvPr>
          <p:cNvSpPr/>
          <p:nvPr userDrawn="1"/>
        </p:nvSpPr>
        <p:spPr>
          <a:xfrm>
            <a:off x="-434545" y="889320"/>
            <a:ext cx="6530546" cy="365127"/>
          </a:xfrm>
          <a:prstGeom prst="parallelogram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387E9547-B643-431F-BA4F-FBF8CD91A0D9}"/>
              </a:ext>
            </a:extLst>
          </p:cNvPr>
          <p:cNvSpPr/>
          <p:nvPr userDrawn="1"/>
        </p:nvSpPr>
        <p:spPr>
          <a:xfrm>
            <a:off x="-434545" y="889320"/>
            <a:ext cx="6530546" cy="365127"/>
          </a:xfrm>
          <a:prstGeom prst="parallelogram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53AD0A33-A5E3-4DC7-9827-FDCFDF12A8B7}"/>
              </a:ext>
            </a:extLst>
          </p:cNvPr>
          <p:cNvSpPr/>
          <p:nvPr userDrawn="1"/>
        </p:nvSpPr>
        <p:spPr>
          <a:xfrm>
            <a:off x="-434546" y="889320"/>
            <a:ext cx="8442919" cy="365127"/>
          </a:xfrm>
          <a:prstGeom prst="parallelogram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C63D0AA-19E7-4429-BBCD-D361BCE321F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199" y="889320"/>
            <a:ext cx="6993195" cy="379435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899B925-7F90-44A3-9405-4BA3251BB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" y="365126"/>
            <a:ext cx="10779693" cy="598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393344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>
            <a:extLst>
              <a:ext uri="{FF2B5EF4-FFF2-40B4-BE49-F238E27FC236}">
                <a16:creationId xmlns:a16="http://schemas.microsoft.com/office/drawing/2014/main" id="{DDE99ADE-26D8-4656-AD5F-6070E586FA20}"/>
              </a:ext>
            </a:extLst>
          </p:cNvPr>
          <p:cNvSpPr/>
          <p:nvPr userDrawn="1"/>
        </p:nvSpPr>
        <p:spPr>
          <a:xfrm>
            <a:off x="-271849" y="365126"/>
            <a:ext cx="11625649" cy="598702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54CAC-C712-435F-A4F3-F72703AD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8892-6BDE-4D34-B7F0-0581239D488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812C85B-1C3D-4844-8D9A-C55A8EF84C60}"/>
              </a:ext>
            </a:extLst>
          </p:cNvPr>
          <p:cNvSpPr/>
          <p:nvPr userDrawn="1"/>
        </p:nvSpPr>
        <p:spPr>
          <a:xfrm>
            <a:off x="-2963949" y="-416859"/>
            <a:ext cx="9059949" cy="774550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FD3AE2EA-A875-4328-9728-8506FBEBAC32}"/>
              </a:ext>
            </a:extLst>
          </p:cNvPr>
          <p:cNvSpPr/>
          <p:nvPr userDrawn="1"/>
        </p:nvSpPr>
        <p:spPr>
          <a:xfrm>
            <a:off x="11292014" y="511808"/>
            <a:ext cx="1110049" cy="598702"/>
          </a:xfrm>
          <a:prstGeom prst="parallelogram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81DD46-39B1-4EF1-B17E-0D77E9E02B96}"/>
              </a:ext>
            </a:extLst>
          </p:cNvPr>
          <p:cNvSpPr txBox="1">
            <a:spLocks/>
          </p:cNvSpPr>
          <p:nvPr userDrawn="1"/>
        </p:nvSpPr>
        <p:spPr>
          <a:xfrm>
            <a:off x="11516497" y="615039"/>
            <a:ext cx="528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A0EC8-D6FF-458B-AC47-8A8462F9AD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F59BD8A-EA7E-4EB7-8535-A9E4A3DEC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62319" y="1408670"/>
            <a:ext cx="4679575" cy="43735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B02303F-9D67-416F-AC9C-D4F7A879770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39437" y="1408670"/>
            <a:ext cx="4679575" cy="43735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DC0F26-8EB6-4F8F-8CE3-2AB734EB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" y="365126"/>
            <a:ext cx="10779693" cy="598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832399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>
            <a:extLst>
              <a:ext uri="{FF2B5EF4-FFF2-40B4-BE49-F238E27FC236}">
                <a16:creationId xmlns:a16="http://schemas.microsoft.com/office/drawing/2014/main" id="{DDE99ADE-26D8-4656-AD5F-6070E586FA20}"/>
              </a:ext>
            </a:extLst>
          </p:cNvPr>
          <p:cNvSpPr/>
          <p:nvPr userDrawn="1"/>
        </p:nvSpPr>
        <p:spPr>
          <a:xfrm>
            <a:off x="-271849" y="365126"/>
            <a:ext cx="11625649" cy="598702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54CAC-C712-435F-A4F3-F72703AD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8892-6BDE-4D34-B7F0-0581239D488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812C85B-1C3D-4844-8D9A-C55A8EF84C60}"/>
              </a:ext>
            </a:extLst>
          </p:cNvPr>
          <p:cNvSpPr/>
          <p:nvPr userDrawn="1"/>
        </p:nvSpPr>
        <p:spPr>
          <a:xfrm>
            <a:off x="-2963949" y="-416859"/>
            <a:ext cx="9059949" cy="774550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4BFDE2-FB8F-471B-B524-B4D2A8CF8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" y="365126"/>
            <a:ext cx="10779693" cy="598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FD3AE2EA-A875-4328-9728-8506FBEBAC32}"/>
              </a:ext>
            </a:extLst>
          </p:cNvPr>
          <p:cNvSpPr/>
          <p:nvPr userDrawn="1"/>
        </p:nvSpPr>
        <p:spPr>
          <a:xfrm>
            <a:off x="11292014" y="511808"/>
            <a:ext cx="1110049" cy="598702"/>
          </a:xfrm>
          <a:prstGeom prst="parallelogram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81DD46-39B1-4EF1-B17E-0D77E9E02B96}"/>
              </a:ext>
            </a:extLst>
          </p:cNvPr>
          <p:cNvSpPr txBox="1">
            <a:spLocks/>
          </p:cNvSpPr>
          <p:nvPr userDrawn="1"/>
        </p:nvSpPr>
        <p:spPr>
          <a:xfrm>
            <a:off x="11516497" y="615039"/>
            <a:ext cx="528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A0EC8-D6FF-458B-AC47-8A8462F9AD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F59BD8A-EA7E-4EB7-8535-A9E4A3DEC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62319" y="1408670"/>
            <a:ext cx="9629127" cy="43735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71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>
            <a:extLst>
              <a:ext uri="{FF2B5EF4-FFF2-40B4-BE49-F238E27FC236}">
                <a16:creationId xmlns:a16="http://schemas.microsoft.com/office/drawing/2014/main" id="{DDE99ADE-26D8-4656-AD5F-6070E586FA20}"/>
              </a:ext>
            </a:extLst>
          </p:cNvPr>
          <p:cNvSpPr/>
          <p:nvPr userDrawn="1"/>
        </p:nvSpPr>
        <p:spPr>
          <a:xfrm>
            <a:off x="-271849" y="365126"/>
            <a:ext cx="11625649" cy="598702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54CAC-C712-435F-A4F3-F72703AD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8892-6BDE-4D34-B7F0-0581239D488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812C85B-1C3D-4844-8D9A-C55A8EF84C60}"/>
              </a:ext>
            </a:extLst>
          </p:cNvPr>
          <p:cNvSpPr/>
          <p:nvPr userDrawn="1"/>
        </p:nvSpPr>
        <p:spPr>
          <a:xfrm>
            <a:off x="-2433918" y="-416859"/>
            <a:ext cx="13985307" cy="774550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4BFDE2-FB8F-471B-B524-B4D2A8CF8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" y="365126"/>
            <a:ext cx="10779693" cy="598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FD3AE2EA-A875-4328-9728-8506FBEBAC32}"/>
              </a:ext>
            </a:extLst>
          </p:cNvPr>
          <p:cNvSpPr/>
          <p:nvPr userDrawn="1"/>
        </p:nvSpPr>
        <p:spPr>
          <a:xfrm>
            <a:off x="11292014" y="511808"/>
            <a:ext cx="1110049" cy="598702"/>
          </a:xfrm>
          <a:prstGeom prst="parallelogram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81DD46-39B1-4EF1-B17E-0D77E9E02B96}"/>
              </a:ext>
            </a:extLst>
          </p:cNvPr>
          <p:cNvSpPr txBox="1">
            <a:spLocks/>
          </p:cNvSpPr>
          <p:nvPr userDrawn="1"/>
        </p:nvSpPr>
        <p:spPr>
          <a:xfrm>
            <a:off x="11516497" y="615039"/>
            <a:ext cx="528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A0EC8-D6FF-458B-AC47-8A8462F9AD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F59BD8A-EA7E-4EB7-8535-A9E4A3DEC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62319" y="1408670"/>
            <a:ext cx="4679575" cy="43735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B02303F-9D67-416F-AC9C-D4F7A879770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39437" y="1408670"/>
            <a:ext cx="4679575" cy="43735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54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5812C85B-1C3D-4844-8D9A-C55A8EF84C60}"/>
              </a:ext>
            </a:extLst>
          </p:cNvPr>
          <p:cNvSpPr/>
          <p:nvPr userDrawn="1"/>
        </p:nvSpPr>
        <p:spPr>
          <a:xfrm>
            <a:off x="-2428469" y="-443753"/>
            <a:ext cx="13985307" cy="774550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A7DF9526-7C03-4880-A57F-66A20AC6F5A8}"/>
              </a:ext>
            </a:extLst>
          </p:cNvPr>
          <p:cNvSpPr/>
          <p:nvPr userDrawn="1"/>
        </p:nvSpPr>
        <p:spPr>
          <a:xfrm>
            <a:off x="-3273694" y="-443753"/>
            <a:ext cx="13985307" cy="7745506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4BFDE2-FB8F-471B-B524-B4D2A8CF8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" y="365126"/>
            <a:ext cx="10779693" cy="598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FD3AE2EA-A875-4328-9728-8506FBEBAC32}"/>
              </a:ext>
            </a:extLst>
          </p:cNvPr>
          <p:cNvSpPr/>
          <p:nvPr userDrawn="1"/>
        </p:nvSpPr>
        <p:spPr>
          <a:xfrm>
            <a:off x="11292014" y="511808"/>
            <a:ext cx="1110049" cy="598702"/>
          </a:xfrm>
          <a:prstGeom prst="parallelogram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81DD46-39B1-4EF1-B17E-0D77E9E02B96}"/>
              </a:ext>
            </a:extLst>
          </p:cNvPr>
          <p:cNvSpPr txBox="1">
            <a:spLocks/>
          </p:cNvSpPr>
          <p:nvPr userDrawn="1"/>
        </p:nvSpPr>
        <p:spPr>
          <a:xfrm>
            <a:off x="11516497" y="615039"/>
            <a:ext cx="528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A0EC8-D6FF-458B-AC47-8A8462F9AD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6451FC0-7C47-4805-95D5-B759512E5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408669"/>
            <a:ext cx="7879976" cy="47682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3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157DC0D3-0C56-46C8-83B9-FFBAFFB06E09}"/>
              </a:ext>
            </a:extLst>
          </p:cNvPr>
          <p:cNvSpPr/>
          <p:nvPr userDrawn="1"/>
        </p:nvSpPr>
        <p:spPr>
          <a:xfrm>
            <a:off x="-271849" y="365126"/>
            <a:ext cx="11625649" cy="598702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A6221-541A-44DA-A695-C8E80DA66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670"/>
            <a:ext cx="10515600" cy="47792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ACA58DDD-C2F7-4304-84EC-D6542CC6AE01}"/>
              </a:ext>
            </a:extLst>
          </p:cNvPr>
          <p:cNvSpPr/>
          <p:nvPr userDrawn="1"/>
        </p:nvSpPr>
        <p:spPr>
          <a:xfrm>
            <a:off x="11292014" y="511808"/>
            <a:ext cx="1110049" cy="598702"/>
          </a:xfrm>
          <a:prstGeom prst="parallelogram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14ADF-3C1A-47A4-8FB0-43E29BFBB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497" y="615039"/>
            <a:ext cx="528252" cy="365125"/>
          </a:xfrm>
          <a:prstGeom prst="rect">
            <a:avLst/>
          </a:prstGeom>
        </p:spPr>
        <p:txBody>
          <a:bodyPr/>
          <a:lstStyle>
            <a:lvl1pPr>
              <a:defRPr sz="2000" b="1" i="1">
                <a:solidFill>
                  <a:schemeClr val="bg1"/>
                </a:solidFill>
              </a:defRPr>
            </a:lvl1pPr>
          </a:lstStyle>
          <a:p>
            <a:fld id="{6D8A0EC8-D6FF-458B-AC47-8A8462F9AD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970B56-FBA7-48DF-A682-0BFC2DF2EC1F}"/>
              </a:ext>
            </a:extLst>
          </p:cNvPr>
          <p:cNvSpPr/>
          <p:nvPr userDrawn="1"/>
        </p:nvSpPr>
        <p:spPr>
          <a:xfrm>
            <a:off x="0" y="6492874"/>
            <a:ext cx="12192000" cy="3651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F409C86D-0BE3-4A54-A6F3-8929A30B9A1A}"/>
              </a:ext>
            </a:extLst>
          </p:cNvPr>
          <p:cNvSpPr/>
          <p:nvPr userDrawn="1"/>
        </p:nvSpPr>
        <p:spPr>
          <a:xfrm>
            <a:off x="-434545" y="889320"/>
            <a:ext cx="6530546" cy="365127"/>
          </a:xfrm>
          <a:prstGeom prst="parallelogram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58ECDBB3-D693-4D37-B3D5-2B13EAC02407}"/>
              </a:ext>
            </a:extLst>
          </p:cNvPr>
          <p:cNvSpPr/>
          <p:nvPr userDrawn="1"/>
        </p:nvSpPr>
        <p:spPr>
          <a:xfrm>
            <a:off x="-434546" y="889320"/>
            <a:ext cx="8442919" cy="365127"/>
          </a:xfrm>
          <a:prstGeom prst="parallelogram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E2BB8DC-597F-4A97-8BAC-AB45036740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1" y="889320"/>
            <a:ext cx="6993194" cy="379435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3231490-6F98-43EB-BF36-5AB7D7924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" y="365126"/>
            <a:ext cx="10779693" cy="598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81116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157DC0D3-0C56-46C8-83B9-FFBAFFB06E09}"/>
              </a:ext>
            </a:extLst>
          </p:cNvPr>
          <p:cNvSpPr/>
          <p:nvPr userDrawn="1"/>
        </p:nvSpPr>
        <p:spPr>
          <a:xfrm>
            <a:off x="-271849" y="365126"/>
            <a:ext cx="11625649" cy="598702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A6221-541A-44DA-A695-C8E80DA66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670"/>
            <a:ext cx="10515600" cy="47792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ACA58DDD-C2F7-4304-84EC-D6542CC6AE01}"/>
              </a:ext>
            </a:extLst>
          </p:cNvPr>
          <p:cNvSpPr/>
          <p:nvPr userDrawn="1"/>
        </p:nvSpPr>
        <p:spPr>
          <a:xfrm>
            <a:off x="11292014" y="511808"/>
            <a:ext cx="1110049" cy="598702"/>
          </a:xfrm>
          <a:prstGeom prst="parallelogram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970B56-FBA7-48DF-A682-0BFC2DF2EC1F}"/>
              </a:ext>
            </a:extLst>
          </p:cNvPr>
          <p:cNvSpPr/>
          <p:nvPr userDrawn="1"/>
        </p:nvSpPr>
        <p:spPr>
          <a:xfrm>
            <a:off x="0" y="6492874"/>
            <a:ext cx="12192000" cy="3651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D0848BA-DD8C-4212-B516-895183F2B77B}"/>
              </a:ext>
            </a:extLst>
          </p:cNvPr>
          <p:cNvSpPr txBox="1">
            <a:spLocks/>
          </p:cNvSpPr>
          <p:nvPr userDrawn="1"/>
        </p:nvSpPr>
        <p:spPr>
          <a:xfrm>
            <a:off x="11516497" y="615039"/>
            <a:ext cx="528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A0EC8-D6FF-458B-AC47-8A8462F9AD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1CF499C-A853-46D7-8CC9-42E8AD327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" y="365126"/>
            <a:ext cx="10779693" cy="598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28404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647C2-1692-42BB-B71A-5A652C98C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8670"/>
            <a:ext cx="5181600" cy="47682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2100E-042B-4C20-8D8F-B0A615B1D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8669"/>
            <a:ext cx="5181600" cy="47682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A336914-A91B-4A1E-A62C-FDC673B8753C}"/>
              </a:ext>
            </a:extLst>
          </p:cNvPr>
          <p:cNvSpPr/>
          <p:nvPr userDrawn="1"/>
        </p:nvSpPr>
        <p:spPr>
          <a:xfrm>
            <a:off x="-271849" y="365126"/>
            <a:ext cx="11625649" cy="598702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8B712251-B952-4775-94CF-86F341E071C1}"/>
              </a:ext>
            </a:extLst>
          </p:cNvPr>
          <p:cNvSpPr/>
          <p:nvPr userDrawn="1"/>
        </p:nvSpPr>
        <p:spPr>
          <a:xfrm>
            <a:off x="11292014" y="511808"/>
            <a:ext cx="1110049" cy="598702"/>
          </a:xfrm>
          <a:prstGeom prst="parallelogram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53FF357-3FEB-4028-A8D5-4E435B35DA54}"/>
              </a:ext>
            </a:extLst>
          </p:cNvPr>
          <p:cNvSpPr txBox="1">
            <a:spLocks/>
          </p:cNvSpPr>
          <p:nvPr userDrawn="1"/>
        </p:nvSpPr>
        <p:spPr>
          <a:xfrm>
            <a:off x="11516497" y="615039"/>
            <a:ext cx="528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A0EC8-D6FF-458B-AC47-8A8462F9AD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BC0D41-3117-4DE9-90A7-10808619D502}"/>
              </a:ext>
            </a:extLst>
          </p:cNvPr>
          <p:cNvSpPr/>
          <p:nvPr userDrawn="1"/>
        </p:nvSpPr>
        <p:spPr>
          <a:xfrm>
            <a:off x="0" y="6492874"/>
            <a:ext cx="12192000" cy="3651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7DFBD686-38FF-47FA-B9A4-95A084CF437E}"/>
              </a:ext>
            </a:extLst>
          </p:cNvPr>
          <p:cNvSpPr/>
          <p:nvPr userDrawn="1"/>
        </p:nvSpPr>
        <p:spPr>
          <a:xfrm>
            <a:off x="-434546" y="889320"/>
            <a:ext cx="8442919" cy="365127"/>
          </a:xfrm>
          <a:prstGeom prst="parallelogram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3AED842-940A-45C1-94F4-EF253A869D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1" y="889320"/>
            <a:ext cx="6993194" cy="379435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E5A69AF-41C0-41EC-9225-046132EE0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" y="365126"/>
            <a:ext cx="10779693" cy="598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38418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647C2-1692-42BB-B71A-5A652C98C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8670"/>
            <a:ext cx="5181600" cy="47682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A336914-A91B-4A1E-A62C-FDC673B8753C}"/>
              </a:ext>
            </a:extLst>
          </p:cNvPr>
          <p:cNvSpPr/>
          <p:nvPr userDrawn="1"/>
        </p:nvSpPr>
        <p:spPr>
          <a:xfrm>
            <a:off x="-271849" y="365126"/>
            <a:ext cx="11625649" cy="598702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8B712251-B952-4775-94CF-86F341E071C1}"/>
              </a:ext>
            </a:extLst>
          </p:cNvPr>
          <p:cNvSpPr/>
          <p:nvPr userDrawn="1"/>
        </p:nvSpPr>
        <p:spPr>
          <a:xfrm>
            <a:off x="11292014" y="511808"/>
            <a:ext cx="1110049" cy="598702"/>
          </a:xfrm>
          <a:prstGeom prst="parallelogram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53FF357-3FEB-4028-A8D5-4E435B35DA54}"/>
              </a:ext>
            </a:extLst>
          </p:cNvPr>
          <p:cNvSpPr txBox="1">
            <a:spLocks/>
          </p:cNvSpPr>
          <p:nvPr userDrawn="1"/>
        </p:nvSpPr>
        <p:spPr>
          <a:xfrm>
            <a:off x="11516497" y="615039"/>
            <a:ext cx="528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A0EC8-D6FF-458B-AC47-8A8462F9AD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BC0D41-3117-4DE9-90A7-10808619D502}"/>
              </a:ext>
            </a:extLst>
          </p:cNvPr>
          <p:cNvSpPr/>
          <p:nvPr userDrawn="1"/>
        </p:nvSpPr>
        <p:spPr>
          <a:xfrm>
            <a:off x="0" y="6492874"/>
            <a:ext cx="12192000" cy="3651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7DFBD686-38FF-47FA-B9A4-95A084CF437E}"/>
              </a:ext>
            </a:extLst>
          </p:cNvPr>
          <p:cNvSpPr/>
          <p:nvPr userDrawn="1"/>
        </p:nvSpPr>
        <p:spPr>
          <a:xfrm>
            <a:off x="-434546" y="889320"/>
            <a:ext cx="8442919" cy="365127"/>
          </a:xfrm>
          <a:prstGeom prst="parallelogram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3AED842-940A-45C1-94F4-EF253A869D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1" y="889320"/>
            <a:ext cx="6993194" cy="379435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E5A69AF-41C0-41EC-9225-046132EE0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" y="365126"/>
            <a:ext cx="10779693" cy="598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8D4A0C-6936-4778-AF38-9DFEDD4C84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00" y="1408113"/>
            <a:ext cx="5114925" cy="477983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8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647C2-1692-42BB-B71A-5A652C98C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8670"/>
            <a:ext cx="5181600" cy="47682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A336914-A91B-4A1E-A62C-FDC673B8753C}"/>
              </a:ext>
            </a:extLst>
          </p:cNvPr>
          <p:cNvSpPr/>
          <p:nvPr userDrawn="1"/>
        </p:nvSpPr>
        <p:spPr>
          <a:xfrm>
            <a:off x="-271849" y="365126"/>
            <a:ext cx="11625649" cy="598702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8B712251-B952-4775-94CF-86F341E071C1}"/>
              </a:ext>
            </a:extLst>
          </p:cNvPr>
          <p:cNvSpPr/>
          <p:nvPr userDrawn="1"/>
        </p:nvSpPr>
        <p:spPr>
          <a:xfrm>
            <a:off x="11292014" y="511808"/>
            <a:ext cx="1110049" cy="598702"/>
          </a:xfrm>
          <a:prstGeom prst="parallelogram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53FF357-3FEB-4028-A8D5-4E435B35DA54}"/>
              </a:ext>
            </a:extLst>
          </p:cNvPr>
          <p:cNvSpPr txBox="1">
            <a:spLocks/>
          </p:cNvSpPr>
          <p:nvPr userDrawn="1"/>
        </p:nvSpPr>
        <p:spPr>
          <a:xfrm>
            <a:off x="11516497" y="615039"/>
            <a:ext cx="528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A0EC8-D6FF-458B-AC47-8A8462F9AD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BC0D41-3117-4DE9-90A7-10808619D502}"/>
              </a:ext>
            </a:extLst>
          </p:cNvPr>
          <p:cNvSpPr/>
          <p:nvPr userDrawn="1"/>
        </p:nvSpPr>
        <p:spPr>
          <a:xfrm>
            <a:off x="0" y="6492874"/>
            <a:ext cx="12192000" cy="3651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E5A69AF-41C0-41EC-9225-046132EE0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3" y="365126"/>
            <a:ext cx="10779693" cy="598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B8D4A0C-6936-4778-AF38-9DFEDD4C84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00" y="1408113"/>
            <a:ext cx="5114925" cy="477983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647C2-1692-42BB-B71A-5A652C98C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8670"/>
            <a:ext cx="5181600" cy="47682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2100E-042B-4C20-8D8F-B0A615B1D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8669"/>
            <a:ext cx="5181600" cy="47682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A336914-A91B-4A1E-A62C-FDC673B8753C}"/>
              </a:ext>
            </a:extLst>
          </p:cNvPr>
          <p:cNvSpPr/>
          <p:nvPr userDrawn="1"/>
        </p:nvSpPr>
        <p:spPr>
          <a:xfrm>
            <a:off x="-271849" y="365126"/>
            <a:ext cx="11625649" cy="598702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EF514E-6713-497B-B38E-E658FA463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5987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8B712251-B952-4775-94CF-86F341E071C1}"/>
              </a:ext>
            </a:extLst>
          </p:cNvPr>
          <p:cNvSpPr/>
          <p:nvPr userDrawn="1"/>
        </p:nvSpPr>
        <p:spPr>
          <a:xfrm>
            <a:off x="11292014" y="511808"/>
            <a:ext cx="1110049" cy="598702"/>
          </a:xfrm>
          <a:prstGeom prst="parallelogram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53FF357-3FEB-4028-A8D5-4E435B35DA54}"/>
              </a:ext>
            </a:extLst>
          </p:cNvPr>
          <p:cNvSpPr txBox="1">
            <a:spLocks/>
          </p:cNvSpPr>
          <p:nvPr userDrawn="1"/>
        </p:nvSpPr>
        <p:spPr>
          <a:xfrm>
            <a:off x="11516497" y="615039"/>
            <a:ext cx="528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A0EC8-D6FF-458B-AC47-8A8462F9AD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BC0D41-3117-4DE9-90A7-10808619D502}"/>
              </a:ext>
            </a:extLst>
          </p:cNvPr>
          <p:cNvSpPr/>
          <p:nvPr userDrawn="1"/>
        </p:nvSpPr>
        <p:spPr>
          <a:xfrm>
            <a:off x="0" y="6492874"/>
            <a:ext cx="12192000" cy="3651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5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E18A1-4432-4C2F-B87D-32BE86AA4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95971"/>
            <a:ext cx="5157787" cy="766709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5D47B-7778-4C35-AB6C-FA80A7AA3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62680"/>
            <a:ext cx="5157787" cy="4026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157084-1863-4716-BD05-F1E1210DC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08671"/>
            <a:ext cx="5183188" cy="754009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F1FA53-038B-48CB-90AE-DD2B10486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62680"/>
            <a:ext cx="5183188" cy="4026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4BA5581E-E325-49E6-A4A6-C9B621FFF673}"/>
              </a:ext>
            </a:extLst>
          </p:cNvPr>
          <p:cNvSpPr/>
          <p:nvPr userDrawn="1"/>
        </p:nvSpPr>
        <p:spPr>
          <a:xfrm>
            <a:off x="-271849" y="365126"/>
            <a:ext cx="11625649" cy="598702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934875F-A4EB-4660-BDD5-C2F597E3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5987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657297D2-5924-48C4-B40A-F8584B9A8D1A}"/>
              </a:ext>
            </a:extLst>
          </p:cNvPr>
          <p:cNvSpPr/>
          <p:nvPr userDrawn="1"/>
        </p:nvSpPr>
        <p:spPr>
          <a:xfrm>
            <a:off x="11292014" y="511808"/>
            <a:ext cx="1110049" cy="598702"/>
          </a:xfrm>
          <a:prstGeom prst="parallelogram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21E74F4-C438-41FF-8B1D-3FF35CA5C50C}"/>
              </a:ext>
            </a:extLst>
          </p:cNvPr>
          <p:cNvSpPr txBox="1">
            <a:spLocks/>
          </p:cNvSpPr>
          <p:nvPr userDrawn="1"/>
        </p:nvSpPr>
        <p:spPr>
          <a:xfrm>
            <a:off x="11516497" y="615039"/>
            <a:ext cx="528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A0EC8-D6FF-458B-AC47-8A8462F9AD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3DFC5F-D557-4D86-9D2D-7C399ADE620B}"/>
              </a:ext>
            </a:extLst>
          </p:cNvPr>
          <p:cNvSpPr/>
          <p:nvPr userDrawn="1"/>
        </p:nvSpPr>
        <p:spPr>
          <a:xfrm>
            <a:off x="0" y="6492874"/>
            <a:ext cx="12192000" cy="3651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296D48C8-DCDF-4017-ADFA-5E34E2A69A3F}"/>
              </a:ext>
            </a:extLst>
          </p:cNvPr>
          <p:cNvSpPr/>
          <p:nvPr userDrawn="1"/>
        </p:nvSpPr>
        <p:spPr>
          <a:xfrm>
            <a:off x="-434546" y="889320"/>
            <a:ext cx="8442919" cy="365127"/>
          </a:xfrm>
          <a:prstGeom prst="parallelogram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CDD723E-7F75-47F0-9FB6-DBFCB62D3E6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1" y="889320"/>
            <a:ext cx="6993194" cy="379435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588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E18A1-4432-4C2F-B87D-32BE86AA4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95971"/>
            <a:ext cx="5157787" cy="766709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5D47B-7778-4C35-AB6C-FA80A7AA3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62680"/>
            <a:ext cx="5157787" cy="4026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4BA5581E-E325-49E6-A4A6-C9B621FFF673}"/>
              </a:ext>
            </a:extLst>
          </p:cNvPr>
          <p:cNvSpPr/>
          <p:nvPr userDrawn="1"/>
        </p:nvSpPr>
        <p:spPr>
          <a:xfrm>
            <a:off x="-271849" y="365126"/>
            <a:ext cx="11625649" cy="598702"/>
          </a:xfrm>
          <a:prstGeom prst="parallelogram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934875F-A4EB-4660-BDD5-C2F597E3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5987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657297D2-5924-48C4-B40A-F8584B9A8D1A}"/>
              </a:ext>
            </a:extLst>
          </p:cNvPr>
          <p:cNvSpPr/>
          <p:nvPr userDrawn="1"/>
        </p:nvSpPr>
        <p:spPr>
          <a:xfrm>
            <a:off x="11292014" y="511808"/>
            <a:ext cx="1110049" cy="598702"/>
          </a:xfrm>
          <a:prstGeom prst="parallelogram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21E74F4-C438-41FF-8B1D-3FF35CA5C50C}"/>
              </a:ext>
            </a:extLst>
          </p:cNvPr>
          <p:cNvSpPr txBox="1">
            <a:spLocks/>
          </p:cNvSpPr>
          <p:nvPr userDrawn="1"/>
        </p:nvSpPr>
        <p:spPr>
          <a:xfrm>
            <a:off x="11516497" y="615039"/>
            <a:ext cx="528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A0EC8-D6FF-458B-AC47-8A8462F9AD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3DFC5F-D557-4D86-9D2D-7C399ADE620B}"/>
              </a:ext>
            </a:extLst>
          </p:cNvPr>
          <p:cNvSpPr/>
          <p:nvPr userDrawn="1"/>
        </p:nvSpPr>
        <p:spPr>
          <a:xfrm>
            <a:off x="0" y="6492874"/>
            <a:ext cx="12192000" cy="3651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296D48C8-DCDF-4017-ADFA-5E34E2A69A3F}"/>
              </a:ext>
            </a:extLst>
          </p:cNvPr>
          <p:cNvSpPr/>
          <p:nvPr userDrawn="1"/>
        </p:nvSpPr>
        <p:spPr>
          <a:xfrm>
            <a:off x="-434546" y="889320"/>
            <a:ext cx="8442919" cy="365127"/>
          </a:xfrm>
          <a:prstGeom prst="parallelogram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B4ADB2-0BBA-45AE-BB78-C5E8270B55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6485" y="1412858"/>
            <a:ext cx="5180012" cy="47776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CDD723E-7F75-47F0-9FB6-DBFCB62D3E6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1" y="889320"/>
            <a:ext cx="6993194" cy="379435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022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100582-1EFF-4AB6-8BA9-7363AD05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8A4E9-9D85-4920-96A5-4DC8762C7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988A1-EE2D-47FF-BE31-3283EB563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68892-6BDE-4D34-B7F0-0581239D4881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1885F-5F9D-41E9-A202-D446EBC56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6A3B8-238A-4A4C-85BA-4D6790E59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A0EC8-D6FF-458B-AC47-8A8462F9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6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2" r:id="rId4"/>
    <p:sldLayoutId id="2147483672" r:id="rId5"/>
    <p:sldLayoutId id="2147483673" r:id="rId6"/>
    <p:sldLayoutId id="2147483666" r:id="rId7"/>
    <p:sldLayoutId id="2147483653" r:id="rId8"/>
    <p:sldLayoutId id="2147483670" r:id="rId9"/>
    <p:sldLayoutId id="2147483671" r:id="rId10"/>
    <p:sldLayoutId id="2147483669" r:id="rId11"/>
    <p:sldLayoutId id="2147483654" r:id="rId12"/>
    <p:sldLayoutId id="2147483668" r:id="rId13"/>
    <p:sldLayoutId id="2147483660" r:id="rId14"/>
    <p:sldLayoutId id="2147483667" r:id="rId15"/>
    <p:sldLayoutId id="2147483661" r:id="rId16"/>
    <p:sldLayoutId id="2147483665" r:id="rId17"/>
    <p:sldLayoutId id="2147483662" r:id="rId18"/>
    <p:sldLayoutId id="214748366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echnofaq.org/posts/2019/06/best-technological-trends-dominating-healthcare-industr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oldvictim.org/mold-sickness-treatmen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ransgriot.blogspot.com/2011/12/shut-up-fool-awards-renees-recovering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honeybearlane.com/2015/03/online-doctors-visit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penclipart.org/detail/213973/day-and-nigh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melissasbargains.com/thrifty-thursday-ways-to-save-on-prescription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5F36-279A-4140-98FF-71EE84EF55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Virtual Care Options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E0F18EA-A0AF-4BD2-A71C-1C2EBFAF14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6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5562A5-59E8-41CD-B301-699FBBDF9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Kelsey-Seybold E-Visits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395D2AED-8DC5-47CD-B8BA-05BDA18B06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E-Visits treat more than 20 adult conditions/11 pediatric</a:t>
            </a:r>
          </a:p>
          <a:p>
            <a:r>
              <a:rPr lang="en-US" dirty="0"/>
              <a:t>$15 copayment</a:t>
            </a:r>
          </a:p>
          <a:p>
            <a:r>
              <a:rPr lang="en-US" dirty="0"/>
              <a:t>E-Visit hours</a:t>
            </a:r>
          </a:p>
          <a:p>
            <a:pPr lvl="1"/>
            <a:r>
              <a:rPr lang="en-US" dirty="0"/>
              <a:t>M-F 8 </a:t>
            </a:r>
            <a:r>
              <a:rPr lang="en-US" dirty="0" err="1"/>
              <a:t>a.m</a:t>
            </a:r>
            <a:r>
              <a:rPr lang="en-US" dirty="0"/>
              <a:t> – 9 </a:t>
            </a:r>
            <a:r>
              <a:rPr lang="en-US" dirty="0" err="1"/>
              <a:t>p.m</a:t>
            </a:r>
            <a:endParaRPr lang="en-US" dirty="0"/>
          </a:p>
          <a:p>
            <a:pPr lvl="1"/>
            <a:r>
              <a:rPr lang="en-US" dirty="0"/>
              <a:t>Sat. 10 a.m. – 4 p.m.</a:t>
            </a:r>
          </a:p>
          <a:p>
            <a:pPr lvl="1"/>
            <a:r>
              <a:rPr lang="en-US" dirty="0"/>
              <a:t>Holidays 10 a.m. – 4 p.m.</a:t>
            </a:r>
          </a:p>
          <a:p>
            <a:r>
              <a:rPr lang="en-US" dirty="0"/>
              <a:t>Response within an hour</a:t>
            </a:r>
          </a:p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66EF3CE-E4BE-4831-8792-8424A3EF7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Kelsey-Seybold Video Visits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EB0B8F82-4895-4443-839F-877F1568BA3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Video visits treat 50 adult conditions/24 pediatric</a:t>
            </a:r>
          </a:p>
          <a:p>
            <a:r>
              <a:rPr lang="en-US" dirty="0"/>
              <a:t>Standard PCP and specialist copayments apply</a:t>
            </a:r>
          </a:p>
          <a:p>
            <a:r>
              <a:rPr lang="en-US" dirty="0"/>
              <a:t>Video visit hours</a:t>
            </a:r>
          </a:p>
          <a:p>
            <a:pPr lvl="1"/>
            <a:r>
              <a:rPr lang="en-US" dirty="0"/>
              <a:t>M-F 8 </a:t>
            </a:r>
            <a:r>
              <a:rPr lang="en-US" dirty="0" err="1"/>
              <a:t>a.m</a:t>
            </a:r>
            <a:r>
              <a:rPr lang="en-US" dirty="0"/>
              <a:t> – 9 </a:t>
            </a:r>
            <a:r>
              <a:rPr lang="en-US" dirty="0" err="1"/>
              <a:t>p.m</a:t>
            </a:r>
            <a:endParaRPr lang="en-US" dirty="0"/>
          </a:p>
          <a:p>
            <a:pPr lvl="1"/>
            <a:r>
              <a:rPr lang="en-US" dirty="0"/>
              <a:t>Sat. 10 a.m. – 4 p.m.</a:t>
            </a:r>
          </a:p>
          <a:p>
            <a:pPr lvl="1"/>
            <a:r>
              <a:rPr lang="en-US" dirty="0"/>
              <a:t>Holidays 10 a.m. – 4 p.m.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07B58D-D72A-4A6F-89E0-BB78BEC7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Virtual Care Works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E40271B-4BEF-441D-B661-1C745C7DD4E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Limited Network Plan</a:t>
            </a:r>
          </a:p>
        </p:txBody>
      </p:sp>
    </p:spTree>
    <p:extLst>
      <p:ext uri="{BB962C8B-B14F-4D97-AF65-F5344CB8AC3E}">
        <p14:creationId xmlns:p14="http://schemas.microsoft.com/office/powerpoint/2010/main" val="3986296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553B91-3140-4949-AB42-DE893DA851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Village Medical Group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92CAEE-3693-428E-A195-ECA2A51380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VillageMD</a:t>
            </a:r>
            <a:endParaRPr lang="en-US" dirty="0"/>
          </a:p>
          <a:p>
            <a:r>
              <a:rPr lang="en-US" dirty="0"/>
              <a:t>Primary Care Physicians</a:t>
            </a:r>
          </a:p>
          <a:p>
            <a:r>
              <a:rPr lang="en-US" dirty="0"/>
              <a:t>Hours</a:t>
            </a:r>
          </a:p>
          <a:p>
            <a:pPr lvl="1"/>
            <a:r>
              <a:rPr lang="en-US" dirty="0"/>
              <a:t>M-F 7:30 a.m. – 7 p.m.</a:t>
            </a:r>
          </a:p>
          <a:p>
            <a:pPr lvl="1"/>
            <a:r>
              <a:rPr lang="en-US" dirty="0"/>
              <a:t>Weekends 7:30 a.m. – 5m.</a:t>
            </a:r>
          </a:p>
          <a:p>
            <a:r>
              <a:rPr lang="en-US" dirty="0"/>
              <a:t>Schedule appointments</a:t>
            </a:r>
          </a:p>
          <a:p>
            <a:pPr lvl="1"/>
            <a:r>
              <a:rPr lang="en-US" dirty="0"/>
              <a:t>713-461-2915</a:t>
            </a:r>
          </a:p>
          <a:p>
            <a:pPr lvl="1"/>
            <a:r>
              <a:rPr lang="en-US" dirty="0"/>
              <a:t>Villagemedical.com/book-an-appointment</a:t>
            </a:r>
          </a:p>
          <a:p>
            <a:pPr lvl="1"/>
            <a:r>
              <a:rPr lang="en-US" dirty="0"/>
              <a:t>Village Medical Patient Portal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788FC7-2380-4E78-973B-7F215884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Virtual Care Works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270FC6-D38E-4421-B63E-B3EC14B9644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Limited Network Plan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E1DFEAB-4ECA-46CE-9AB3-C7B9F430027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83" b="283"/>
          <a:stretch>
            <a:fillRect/>
          </a:stretch>
        </p:blipFill>
        <p:spPr>
          <a:xfrm>
            <a:off x="6335713" y="1412875"/>
            <a:ext cx="5180012" cy="477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7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68CE5E-7AE6-4717-80EE-A80232167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Village Medical Group Virtual Visits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A5C00-AA56-4508-B9FE-CA8E3C189C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Routine primary care</a:t>
            </a:r>
          </a:p>
          <a:p>
            <a:r>
              <a:rPr lang="en-US" dirty="0"/>
              <a:t>Managing most chronic conditions</a:t>
            </a:r>
          </a:p>
          <a:p>
            <a:r>
              <a:rPr lang="en-US" dirty="0"/>
              <a:t>Medication renewals</a:t>
            </a:r>
          </a:p>
          <a:p>
            <a:r>
              <a:rPr lang="en-US" dirty="0"/>
              <a:t>If you’re unwell</a:t>
            </a:r>
          </a:p>
          <a:p>
            <a:r>
              <a:rPr lang="en-US" dirty="0"/>
              <a:t>Standard Primary Care Provider copayment applies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1EDEB4-C221-470E-9321-8C94C0473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Virtual Care Works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5C2ECA1-D983-41EE-9D38-A39B5822943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49836" r="21460"/>
          <a:stretch/>
        </p:blipFill>
        <p:spPr>
          <a:xfrm>
            <a:off x="6336485" y="1412858"/>
            <a:ext cx="5180012" cy="477766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B8BE5D-68A1-4ADC-8AB9-E905AD8F9CC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Limited Network Plans</a:t>
            </a:r>
          </a:p>
        </p:txBody>
      </p:sp>
    </p:spTree>
    <p:extLst>
      <p:ext uri="{BB962C8B-B14F-4D97-AF65-F5344CB8AC3E}">
        <p14:creationId xmlns:p14="http://schemas.microsoft.com/office/powerpoint/2010/main" val="1988785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8AF3CB-45A4-4B9E-986D-CA785A7957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plans have virtual care options</a:t>
            </a:r>
          </a:p>
          <a:p>
            <a:r>
              <a:rPr lang="en-US" dirty="0"/>
              <a:t>Available day or night</a:t>
            </a:r>
          </a:p>
          <a:p>
            <a:r>
              <a:rPr lang="en-US" dirty="0"/>
              <a:t>For more information, visit cityofhoustonbenefits.org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7AC391DE-29F0-4329-B74E-FE7831A9A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Virtual Care Options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15B6A7-10BA-4E8E-A378-09E041EE09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872" r="9872"/>
          <a:stretch/>
        </p:blipFill>
        <p:spPr/>
      </p:pic>
    </p:spTree>
    <p:extLst>
      <p:ext uri="{BB962C8B-B14F-4D97-AF65-F5344CB8AC3E}">
        <p14:creationId xmlns:p14="http://schemas.microsoft.com/office/powerpoint/2010/main" val="3219629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251E8-D3D5-4957-85A2-FFE7F7E971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For unanticipated doctor visits</a:t>
            </a:r>
          </a:p>
          <a:p>
            <a:r>
              <a:rPr lang="en-US" dirty="0"/>
              <a:t>Board-certified doctors</a:t>
            </a:r>
          </a:p>
          <a:p>
            <a:r>
              <a:rPr lang="en-US" dirty="0"/>
              <a:t>Available anyplace</a:t>
            </a:r>
          </a:p>
          <a:p>
            <a:r>
              <a:rPr lang="en-US" dirty="0"/>
              <a:t>Available anytime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6B2D4-3A8A-492D-8893-44334967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Virtual Care</a:t>
            </a:r>
          </a:p>
        </p:txBody>
      </p:sp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FAC65870-1880-43FC-9031-DB1D9BDAC6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-2" t="8332" r="39111" b="365"/>
          <a:stretch/>
        </p:blipFill>
        <p:spPr>
          <a:xfrm>
            <a:off x="6534911" y="1408670"/>
            <a:ext cx="4818888" cy="4817107"/>
          </a:xfrm>
        </p:spPr>
      </p:pic>
    </p:spTree>
    <p:extLst>
      <p:ext uri="{BB962C8B-B14F-4D97-AF65-F5344CB8AC3E}">
        <p14:creationId xmlns:p14="http://schemas.microsoft.com/office/powerpoint/2010/main" val="139077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7E92B3-2FB6-47A6-AB4B-FDF3ACFA0A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Wide range of conditions</a:t>
            </a:r>
          </a:p>
          <a:p>
            <a:pPr lvl="1"/>
            <a:r>
              <a:rPr lang="en-US" dirty="0"/>
              <a:t>Sore throat</a:t>
            </a:r>
          </a:p>
          <a:p>
            <a:pPr lvl="1"/>
            <a:r>
              <a:rPr lang="en-US" dirty="0"/>
              <a:t>Cold or flu</a:t>
            </a:r>
          </a:p>
          <a:p>
            <a:pPr lvl="1"/>
            <a:r>
              <a:rPr lang="en-US" dirty="0"/>
              <a:t>Allergies</a:t>
            </a:r>
          </a:p>
          <a:p>
            <a:pPr lvl="1"/>
            <a:r>
              <a:rPr lang="en-US" dirty="0"/>
              <a:t>Headaches</a:t>
            </a:r>
          </a:p>
          <a:p>
            <a:pPr lvl="1"/>
            <a:r>
              <a:rPr lang="en-US" dirty="0"/>
              <a:t>Stomachaches</a:t>
            </a:r>
          </a:p>
          <a:p>
            <a:pPr lvl="1"/>
            <a:r>
              <a:rPr lang="en-US" dirty="0"/>
              <a:t>Rashes</a:t>
            </a:r>
          </a:p>
          <a:p>
            <a:pPr lvl="1"/>
            <a:r>
              <a:rPr lang="en-US" dirty="0"/>
              <a:t>Acne</a:t>
            </a:r>
          </a:p>
          <a:p>
            <a:pPr lvl="1"/>
            <a:r>
              <a:rPr lang="en-US" dirty="0"/>
              <a:t>UTIs And more</a:t>
            </a:r>
          </a:p>
          <a:p>
            <a:r>
              <a:rPr lang="en-US" dirty="0"/>
              <a:t>And, you can get help with most prescriptions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AA18BE-1E22-4656-96FD-D083E53445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302" r="18650"/>
          <a:stretch/>
        </p:blipFill>
        <p:spPr>
          <a:xfrm>
            <a:off x="6593305" y="1414075"/>
            <a:ext cx="4760494" cy="476288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7AB593-1D30-431B-93DE-2A3E5189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Virtual Care</a:t>
            </a:r>
          </a:p>
        </p:txBody>
      </p:sp>
    </p:spTree>
    <p:extLst>
      <p:ext uri="{BB962C8B-B14F-4D97-AF65-F5344CB8AC3E}">
        <p14:creationId xmlns:p14="http://schemas.microsoft.com/office/powerpoint/2010/main" val="174496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Content Placeholder 59" descr="A picture containing clock, light, drawing&#10;&#10;Description automatically generated">
            <a:extLst>
              <a:ext uri="{FF2B5EF4-FFF2-40B4-BE49-F238E27FC236}">
                <a16:creationId xmlns:a16="http://schemas.microsoft.com/office/drawing/2014/main" id="{A841490F-712C-4306-9001-085703C900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58" y="2317317"/>
            <a:ext cx="5891900" cy="1617576"/>
          </a:xfrm>
        </p:spPr>
      </p:pic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8187FDC0-7B11-4281-8835-E01BFA39E36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Members of Open Access &amp; Consumer-Driven Health Plans</a:t>
            </a: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ED069657-584B-4599-ACF1-7B603F8CC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Virtual Care Works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2FB764-AAD8-4D88-B93C-FA80A60E890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Cigna Telehealth Connection</a:t>
            </a:r>
          </a:p>
          <a:p>
            <a:r>
              <a:rPr lang="en-US" dirty="0"/>
              <a:t>Use your phone or computer with internet connection</a:t>
            </a:r>
          </a:p>
          <a:p>
            <a:r>
              <a:rPr lang="en-US" dirty="0"/>
              <a:t>Two options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F864EA54-1E31-495B-84F4-FF37CADA2A10}"/>
              </a:ext>
            </a:extLst>
          </p:cNvPr>
          <p:cNvSpPr txBox="1">
            <a:spLocks/>
          </p:cNvSpPr>
          <p:nvPr/>
        </p:nvSpPr>
        <p:spPr>
          <a:xfrm>
            <a:off x="6172200" y="3934893"/>
            <a:ext cx="5181600" cy="2202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3" name="Picture 6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DE7B0505-5F39-4865-AB64-23AB5C74A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10" y="4476186"/>
            <a:ext cx="5657949" cy="101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17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C026F5-DF78-4DD7-94F4-C3F195E1A2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account with one or both </a:t>
            </a:r>
            <a:r>
              <a:rPr lang="en-US" dirty="0" err="1"/>
              <a:t>Amwell</a:t>
            </a:r>
            <a:r>
              <a:rPr lang="en-US" dirty="0"/>
              <a:t> and MDLIVE</a:t>
            </a:r>
          </a:p>
          <a:p>
            <a:r>
              <a:rPr lang="en-US" dirty="0"/>
              <a:t>Complete a medical history</a:t>
            </a:r>
          </a:p>
          <a:p>
            <a:r>
              <a:rPr lang="en-US" dirty="0"/>
              <a:t>Download vendor apps to your smartphone/mobile device </a:t>
            </a:r>
          </a:p>
          <a:p>
            <a:r>
              <a:rPr lang="en-US" dirty="0"/>
              <a:t>Visit the website or call</a:t>
            </a:r>
          </a:p>
          <a:p>
            <a:pPr lvl="1"/>
            <a:r>
              <a:rPr lang="en-US" dirty="0"/>
              <a:t>AmwellforCigna.com 855.667.9722</a:t>
            </a:r>
          </a:p>
          <a:p>
            <a:pPr lvl="1"/>
            <a:r>
              <a:rPr lang="en-US" dirty="0"/>
              <a:t>MDLIVEforCigna.com 888.726.3171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2F94C0-E299-4FD0-A072-182145767B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062" r="5610"/>
          <a:stretch/>
        </p:blipFill>
        <p:spPr>
          <a:xfrm>
            <a:off x="6624852" y="1839913"/>
            <a:ext cx="4276295" cy="39052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3C9B6-B59F-460D-815A-90877E3A73E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Members of Open Access &amp; Consumer-Driven Health Plans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790F02-C19F-497A-B3B9-322DE475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Care is Simple</a:t>
            </a:r>
          </a:p>
        </p:txBody>
      </p:sp>
    </p:spTree>
    <p:extLst>
      <p:ext uri="{BB962C8B-B14F-4D97-AF65-F5344CB8AC3E}">
        <p14:creationId xmlns:p14="http://schemas.microsoft.com/office/powerpoint/2010/main" val="3131280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A56F6-DF2C-442D-B988-0EAC45D7B9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i="0" dirty="0">
                <a:effectLst/>
              </a:rPr>
              <a:t>Choose </a:t>
            </a:r>
            <a:r>
              <a:rPr lang="en-US" dirty="0"/>
              <a:t>time and day</a:t>
            </a:r>
          </a:p>
          <a:p>
            <a:r>
              <a:rPr lang="en-US" dirty="0"/>
              <a:t>Appointments available day or night, weekdays, weekends and holidays</a:t>
            </a:r>
          </a:p>
          <a:p>
            <a:r>
              <a:rPr lang="en-US" dirty="0"/>
              <a:t>Available for covered dependents of members in the Open Access &amp; Consumer-Driven Health Plans</a:t>
            </a:r>
            <a:endParaRPr lang="en-US" b="0" i="0" dirty="0">
              <a:effectLst/>
            </a:endParaRPr>
          </a:p>
          <a:p>
            <a:endParaRPr lang="en-US" dirty="0"/>
          </a:p>
        </p:txBody>
      </p:sp>
      <p:pic>
        <p:nvPicPr>
          <p:cNvPr id="9" name="Content Placeholder 8" descr="A close up of a sign&#10;&#10;Description automatically generated">
            <a:extLst>
              <a:ext uri="{FF2B5EF4-FFF2-40B4-BE49-F238E27FC236}">
                <a16:creationId xmlns:a16="http://schemas.microsoft.com/office/drawing/2014/main" id="{0B7221AD-CA2F-4AD5-A2F6-7DDE45CC0A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78575" y="1408113"/>
            <a:ext cx="4768850" cy="47688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A6F52F-C8CE-44FD-800A-80C4445A1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598703"/>
          </a:xfrm>
        </p:spPr>
        <p:txBody>
          <a:bodyPr/>
          <a:lstStyle/>
          <a:p>
            <a:r>
              <a:rPr lang="en-US" dirty="0"/>
              <a:t>How Virtual Care Works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1D672-AC7D-4E1F-8714-F84FBC5EBCE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Members of Open Access &amp; Consumer-Driven Health Plans</a:t>
            </a:r>
          </a:p>
        </p:txBody>
      </p:sp>
    </p:spTree>
    <p:extLst>
      <p:ext uri="{BB962C8B-B14F-4D97-AF65-F5344CB8AC3E}">
        <p14:creationId xmlns:p14="http://schemas.microsoft.com/office/powerpoint/2010/main" val="614572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A19504-3629-4098-907D-F02B13F7BB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minor, nonemergency medical issues </a:t>
            </a:r>
          </a:p>
          <a:p>
            <a:r>
              <a:rPr lang="en-US" dirty="0"/>
              <a:t>Your doctor or pediatrician is not available on your schedule</a:t>
            </a:r>
          </a:p>
          <a:p>
            <a:r>
              <a:rPr lang="en-US" dirty="0"/>
              <a:t>You are traveling and need medical care</a:t>
            </a:r>
          </a:p>
          <a:p>
            <a:r>
              <a:rPr lang="en-US" dirty="0"/>
              <a:t>You need a prescription or refill</a:t>
            </a:r>
          </a:p>
          <a:p>
            <a:r>
              <a:rPr lang="en-US" dirty="0"/>
              <a:t>When it’s not convenient to leave your home or office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865A617-381C-4738-8680-7ACF87195C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700" r="6505"/>
          <a:stretch/>
        </p:blipFill>
        <p:spPr>
          <a:xfrm>
            <a:off x="6342681" y="1488022"/>
            <a:ext cx="5184648" cy="480974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289DA-8EF2-499A-AA0B-5FA897B6EC6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Members of Open Access &amp; Consumer-Driven Health Plans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2DB7A9-EE24-4FA1-AC4A-4BD68E00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Cigna Telehealth Connection</a:t>
            </a:r>
          </a:p>
        </p:txBody>
      </p:sp>
    </p:spTree>
    <p:extLst>
      <p:ext uri="{BB962C8B-B14F-4D97-AF65-F5344CB8AC3E}">
        <p14:creationId xmlns:p14="http://schemas.microsoft.com/office/powerpoint/2010/main" val="621848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CD6D83B-FAF9-49F0-879B-0129F87E270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Limited Network Plan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AAA149-F23F-4FE7-974B-AA8A1F0A9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Virtual Care Works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0497C7-3885-44B2-9E99-11062DD85E9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Limited Network Plan Virtual Care Options</a:t>
            </a:r>
          </a:p>
          <a:p>
            <a:r>
              <a:rPr lang="en-US" dirty="0"/>
              <a:t>Kelsey Seybold</a:t>
            </a:r>
          </a:p>
          <a:p>
            <a:r>
              <a:rPr lang="en-US" dirty="0"/>
              <a:t>Village Medical</a:t>
            </a:r>
          </a:p>
          <a:p>
            <a:pPr lvl="1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FD02CA-73E7-4CF9-9806-B0594B5D2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7" y="4711630"/>
            <a:ext cx="4736431" cy="11794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E66D2E-A98F-4C03-A492-7F82A8201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63" y="2200305"/>
            <a:ext cx="4511053" cy="18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5E9F51F-9565-41D8-AF04-ECBAFBA23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Kelsey-Seybold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C572DBE-0880-479E-9925-538A33F442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365 days a year</a:t>
            </a:r>
          </a:p>
          <a:p>
            <a:r>
              <a:rPr lang="en-US" dirty="0"/>
              <a:t>E-visits</a:t>
            </a:r>
          </a:p>
          <a:p>
            <a:r>
              <a:rPr lang="en-US" dirty="0"/>
              <a:t>Video visits</a:t>
            </a:r>
          </a:p>
          <a:p>
            <a:r>
              <a:rPr lang="en-US" dirty="0"/>
              <a:t>Primary Care Physicians and Specialists</a:t>
            </a:r>
          </a:p>
          <a:p>
            <a:r>
              <a:rPr lang="en-US" dirty="0" err="1"/>
              <a:t>MyKelseyOnline</a:t>
            </a:r>
            <a:endParaRPr lang="en-US" dirty="0"/>
          </a:p>
          <a:p>
            <a:r>
              <a:rPr lang="en-US" dirty="0" err="1"/>
              <a:t>MyKelsey</a:t>
            </a:r>
            <a:r>
              <a:rPr lang="en-US" dirty="0"/>
              <a:t> app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9957FB2-0B3C-4877-A242-3758F600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Virtual Care Works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B32B14A-C95C-4C3B-82F3-682B9D1CF9D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Limited Network Plans</a:t>
            </a:r>
          </a:p>
        </p:txBody>
      </p:sp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6363EC64-ED0E-4775-94FB-C571076ADE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0" r="-54636" b="13727"/>
          <a:stretch/>
        </p:blipFill>
        <p:spPr>
          <a:xfrm>
            <a:off x="6336485" y="1412858"/>
            <a:ext cx="5184648" cy="4809744"/>
          </a:xfrm>
        </p:spPr>
      </p:pic>
    </p:spTree>
    <p:extLst>
      <p:ext uri="{BB962C8B-B14F-4D97-AF65-F5344CB8AC3E}">
        <p14:creationId xmlns:p14="http://schemas.microsoft.com/office/powerpoint/2010/main" val="828818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 Better">
      <a:dk1>
        <a:srgbClr val="0563C1"/>
      </a:dk1>
      <a:lt1>
        <a:sysClr val="window" lastClr="FFFFFF"/>
      </a:lt1>
      <a:dk2>
        <a:srgbClr val="023160"/>
      </a:dk2>
      <a:lt2>
        <a:srgbClr val="E7E6E6"/>
      </a:lt2>
      <a:accent1>
        <a:srgbClr val="00CCFF"/>
      </a:accent1>
      <a:accent2>
        <a:srgbClr val="FF9900"/>
      </a:accent2>
      <a:accent3>
        <a:srgbClr val="A5A5A5"/>
      </a:accent3>
      <a:accent4>
        <a:srgbClr val="00CC00"/>
      </a:accent4>
      <a:accent5>
        <a:srgbClr val="FFC000"/>
      </a:accent5>
      <a:accent6>
        <a:srgbClr val="99FF33"/>
      </a:accent6>
      <a:hlink>
        <a:srgbClr val="D8D8D8"/>
      </a:hlink>
      <a:folHlink>
        <a:srgbClr val="0000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7430B62211B429EEEEBDB2140E421" ma:contentTypeVersion="8" ma:contentTypeDescription="Create a new document." ma:contentTypeScope="" ma:versionID="de54541fba9375857a97f9e1380b8780">
  <xsd:schema xmlns:xsd="http://www.w3.org/2001/XMLSchema" xmlns:xs="http://www.w3.org/2001/XMLSchema" xmlns:p="http://schemas.microsoft.com/office/2006/metadata/properties" xmlns:ns2="fc3c9ec6-3594-4dc8-a102-80a1133051fd" xmlns:ns3="a065a428-a618-4132-9ed2-d45ab76f6636" targetNamespace="http://schemas.microsoft.com/office/2006/metadata/properties" ma:root="true" ma:fieldsID="bc074773beba0bea9dec101efb0a42b4" ns2:_="" ns3:_="">
    <xsd:import namespace="fc3c9ec6-3594-4dc8-a102-80a1133051fd"/>
    <xsd:import namespace="a065a428-a618-4132-9ed2-d45ab76f6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c9ec6-3594-4dc8-a102-80a1133051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5a428-a618-4132-9ed2-d45ab76f6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15081C-A84A-429A-AFB8-6C4E98BFD9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3c9ec6-3594-4dc8-a102-80a1133051fd"/>
    <ds:schemaRef ds:uri="a065a428-a618-4132-9ed2-d45ab76f6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025502-FF76-46B3-A9DF-A0A39AFDFE8E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a065a428-a618-4132-9ed2-d45ab76f6636"/>
    <ds:schemaRef ds:uri="fc3c9ec6-3594-4dc8-a102-80a1133051f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B538DEE-AF9A-41F1-ABCD-86802F2B3E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922</Words>
  <Application>Microsoft Office PowerPoint</Application>
  <PresentationFormat>Widescreen</PresentationFormat>
  <Paragraphs>163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Franklin Gothic Book</vt:lpstr>
      <vt:lpstr>Franklin Gothic Medium</vt:lpstr>
      <vt:lpstr>Office Theme</vt:lpstr>
      <vt:lpstr>Your Virtual Care Options</vt:lpstr>
      <vt:lpstr>Benefits of Virtual Care</vt:lpstr>
      <vt:lpstr>Benefits of Virtual Care</vt:lpstr>
      <vt:lpstr>How Virtual Care Works</vt:lpstr>
      <vt:lpstr>Virtual Care is Simple</vt:lpstr>
      <vt:lpstr>How Virtual Care Works</vt:lpstr>
      <vt:lpstr>When to use Cigna Telehealth Connection</vt:lpstr>
      <vt:lpstr>How Virtual Care Works</vt:lpstr>
      <vt:lpstr>How Virtual Care Works</vt:lpstr>
      <vt:lpstr>How Virtual Care Works</vt:lpstr>
      <vt:lpstr>How Virtual Care Works</vt:lpstr>
      <vt:lpstr>How Virtual Care Works</vt:lpstr>
      <vt:lpstr>Your Virtual Care Options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Denton-Roach, Leslie - HR</dc:creator>
  <cp:lastModifiedBy>Robinson, Nichole - HR</cp:lastModifiedBy>
  <cp:revision>6</cp:revision>
  <dcterms:created xsi:type="dcterms:W3CDTF">2020-05-30T03:56:46Z</dcterms:created>
  <dcterms:modified xsi:type="dcterms:W3CDTF">2020-06-03T18:34:07Z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0x01010011B7430B62211B429EEEEBDB2140E421</vt:lpwstr>
  </property>
</Properties>
</file>