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98" r:id="rId5"/>
    <p:sldId id="283" r:id="rId6"/>
    <p:sldId id="274" r:id="rId7"/>
    <p:sldId id="276" r:id="rId8"/>
    <p:sldId id="595" r:id="rId9"/>
    <p:sldId id="273" r:id="rId10"/>
    <p:sldId id="377" r:id="rId11"/>
    <p:sldId id="376" r:id="rId12"/>
    <p:sldId id="375" r:id="rId13"/>
    <p:sldId id="594" r:id="rId14"/>
    <p:sldId id="282" r:id="rId15"/>
    <p:sldId id="564" r:id="rId16"/>
    <p:sldId id="285" r:id="rId17"/>
    <p:sldId id="373" r:id="rId18"/>
    <p:sldId id="565" r:id="rId19"/>
    <p:sldId id="562" r:id="rId20"/>
    <p:sldId id="297" r:id="rId21"/>
    <p:sldId id="602" r:id="rId22"/>
    <p:sldId id="563" r:id="rId23"/>
    <p:sldId id="575" r:id="rId24"/>
    <p:sldId id="566" r:id="rId25"/>
    <p:sldId id="570" r:id="rId26"/>
    <p:sldId id="571" r:id="rId27"/>
    <p:sldId id="572" r:id="rId28"/>
    <p:sldId id="568" r:id="rId29"/>
    <p:sldId id="576" r:id="rId30"/>
    <p:sldId id="578" r:id="rId31"/>
    <p:sldId id="592" r:id="rId32"/>
    <p:sldId id="591" r:id="rId33"/>
    <p:sldId id="577" r:id="rId34"/>
    <p:sldId id="593" r:id="rId35"/>
    <p:sldId id="583" r:id="rId36"/>
    <p:sldId id="600" r:id="rId37"/>
    <p:sldId id="588" r:id="rId38"/>
    <p:sldId id="585" r:id="rId39"/>
    <p:sldId id="586" r:id="rId40"/>
    <p:sldId id="589" r:id="rId41"/>
    <p:sldId id="603" r:id="rId42"/>
    <p:sldId id="590" r:id="rId43"/>
    <p:sldId id="29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FB7CE-C945-4538-BA07-BB16EC9AF9B2}" v="52" dt="2025-02-25T16:49:04.260"/>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712" autoAdjust="0"/>
  </p:normalViewPr>
  <p:slideViewPr>
    <p:cSldViewPr snapToGrid="0">
      <p:cViewPr varScale="1">
        <p:scale>
          <a:sx n="105" d="100"/>
          <a:sy n="105" d="100"/>
        </p:scale>
        <p:origin x="834" y="78"/>
      </p:cViewPr>
      <p:guideLst>
        <p:guide orient="horz" pos="2160"/>
        <p:guide pos="3840"/>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hyperlink" Target="https://houston.mwdbe.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houston.mwdbe.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F29D2-4CA4-4849-92C3-2E5FD6FD65A2}" type="doc">
      <dgm:prSet loTypeId="urn:microsoft.com/office/officeart/2005/8/layout/process1" loCatId="process" qsTypeId="urn:microsoft.com/office/officeart/2005/8/quickstyle/simple5"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US"/>
        </a:p>
      </dgm:t>
    </dgm:pt>
    <dgm:pt modelId="{B452013F-2B26-45B5-B664-0BC423476CC7}">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altLang="en-US">
              <a:solidFill>
                <a:schemeClr val="tx1"/>
              </a:solidFill>
              <a:latin typeface="Arial" charset="0"/>
              <a:ea typeface="ＭＳ Ｐゴシック" pitchFamily="34" charset="-128"/>
              <a:cs typeface="Arial" charset="0"/>
            </a:rPr>
            <a:t>Preliminary Screening of Application</a:t>
          </a:r>
          <a:endParaRPr lang="en-US">
            <a:solidFill>
              <a:schemeClr val="tx1"/>
            </a:solidFill>
          </a:endParaRPr>
        </a:p>
      </dgm:t>
    </dgm:pt>
    <dgm:pt modelId="{33BBC99F-7A45-4313-B92C-D5BC046AB65F}" type="parTrans" cxnId="{F6BFC249-6A31-47E7-AA66-D4B364687F87}">
      <dgm:prSet/>
      <dgm:spPr/>
      <dgm:t>
        <a:bodyPr/>
        <a:lstStyle/>
        <a:p>
          <a:endParaRPr lang="en-US"/>
        </a:p>
      </dgm:t>
    </dgm:pt>
    <dgm:pt modelId="{2DB71CEF-5DFD-425D-9D93-5F3329B2D110}" type="sibTrans" cxnId="{F6BFC249-6A31-47E7-AA66-D4B364687F87}">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4C990D25-7469-4941-B3EE-C21CEBDAFC07}">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altLang="en-US">
              <a:solidFill>
                <a:schemeClr val="tx1"/>
              </a:solidFill>
              <a:latin typeface="Arial" charset="0"/>
              <a:ea typeface="ＭＳ Ｐゴシック" pitchFamily="34" charset="-128"/>
              <a:cs typeface="Arial" charset="0"/>
            </a:rPr>
            <a:t>Desk Audit</a:t>
          </a:r>
          <a:endParaRPr lang="en-US">
            <a:solidFill>
              <a:schemeClr val="tx1"/>
            </a:solidFill>
          </a:endParaRPr>
        </a:p>
      </dgm:t>
    </dgm:pt>
    <dgm:pt modelId="{FF04334C-651F-428F-B35D-ACA890D57EE9}" type="parTrans" cxnId="{A9DFB90B-4131-481F-BDB6-8FC1B595A986}">
      <dgm:prSet/>
      <dgm:spPr/>
      <dgm:t>
        <a:bodyPr/>
        <a:lstStyle/>
        <a:p>
          <a:endParaRPr lang="en-US"/>
        </a:p>
      </dgm:t>
    </dgm:pt>
    <dgm:pt modelId="{A0D67955-9F0F-4058-95BB-66B84F4D67A0}" type="sibTrans" cxnId="{A9DFB90B-4131-481F-BDB6-8FC1B595A986}">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9746BF25-DA30-4306-9584-632BE52D9C94}">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altLang="en-US">
              <a:solidFill>
                <a:schemeClr val="tx1"/>
              </a:solidFill>
              <a:latin typeface="Arial" charset="0"/>
              <a:ea typeface="ＭＳ Ｐゴシック" pitchFamily="34" charset="-128"/>
              <a:cs typeface="Arial" charset="0"/>
            </a:rPr>
            <a:t>Financial Audit</a:t>
          </a:r>
          <a:endParaRPr lang="en-US">
            <a:solidFill>
              <a:schemeClr val="tx1"/>
            </a:solidFill>
          </a:endParaRPr>
        </a:p>
      </dgm:t>
    </dgm:pt>
    <dgm:pt modelId="{4AED9632-15B2-4A79-BAD2-A44AC563D871}" type="parTrans" cxnId="{61F013A1-F332-41F2-8EE4-8CCA4BA92B6A}">
      <dgm:prSet/>
      <dgm:spPr/>
      <dgm:t>
        <a:bodyPr/>
        <a:lstStyle/>
        <a:p>
          <a:endParaRPr lang="en-US"/>
        </a:p>
      </dgm:t>
    </dgm:pt>
    <dgm:pt modelId="{6D3E30A3-9DBC-4EF9-9058-84A45330155B}" type="sibTrans" cxnId="{61F013A1-F332-41F2-8EE4-8CCA4BA92B6A}">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DF764E99-23E6-462E-97CE-00EB425C7703}">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altLang="en-US">
              <a:solidFill>
                <a:schemeClr val="tx1"/>
              </a:solidFill>
              <a:latin typeface="Arial" charset="0"/>
              <a:ea typeface="ＭＳ Ｐゴシック" pitchFamily="34" charset="-128"/>
              <a:cs typeface="Arial" charset="0"/>
            </a:rPr>
            <a:t>Site Visit</a:t>
          </a:r>
          <a:endParaRPr lang="en-US">
            <a:solidFill>
              <a:schemeClr val="tx1"/>
            </a:solidFill>
          </a:endParaRPr>
        </a:p>
      </dgm:t>
    </dgm:pt>
    <dgm:pt modelId="{A6C07C92-85C9-46BF-B2BE-EBAD19E4C37F}" type="parTrans" cxnId="{F012DC55-C8BE-4D4B-8DD4-58A007096878}">
      <dgm:prSet/>
      <dgm:spPr/>
      <dgm:t>
        <a:bodyPr/>
        <a:lstStyle/>
        <a:p>
          <a:endParaRPr lang="en-US"/>
        </a:p>
      </dgm:t>
    </dgm:pt>
    <dgm:pt modelId="{EE0FF82D-1CDD-4747-B824-A9B90C0AE272}" type="sibTrans" cxnId="{F012DC55-C8BE-4D4B-8DD4-58A00709687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38F73D95-D693-4135-BDA3-E9185E0EF01E}">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ltLang="en-US">
              <a:solidFill>
                <a:schemeClr val="tx1"/>
              </a:solidFill>
              <a:latin typeface="Arial" charset="0"/>
              <a:ea typeface="ＭＳ Ｐゴシック" pitchFamily="34" charset="-128"/>
              <a:cs typeface="Arial" charset="0"/>
            </a:rPr>
            <a:t>Certification Approval or Denial</a:t>
          </a:r>
        </a:p>
      </dgm:t>
    </dgm:pt>
    <dgm:pt modelId="{197DEC3B-DDA8-448A-A8B3-F08FE3F59FFE}" type="parTrans" cxnId="{04DD1714-DF61-4266-B94B-0F6D0A0D8F0C}">
      <dgm:prSet/>
      <dgm:spPr/>
      <dgm:t>
        <a:bodyPr/>
        <a:lstStyle/>
        <a:p>
          <a:endParaRPr lang="en-US"/>
        </a:p>
      </dgm:t>
    </dgm:pt>
    <dgm:pt modelId="{8C52ACF9-F72B-4FDC-9E02-BF6BAE1FE3F5}" type="sibTrans" cxnId="{04DD1714-DF61-4266-B94B-0F6D0A0D8F0C}">
      <dgm:prSet/>
      <dgm:spPr/>
      <dgm:t>
        <a:bodyPr/>
        <a:lstStyle/>
        <a:p>
          <a:endParaRPr lang="en-US"/>
        </a:p>
      </dgm:t>
    </dgm:pt>
    <dgm:pt modelId="{6D882BFB-EFDB-433D-914C-81A972D121EF}">
      <dgm:prSet phldrT="[Tex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altLang="en-US">
              <a:solidFill>
                <a:schemeClr val="tx1"/>
              </a:solidFill>
              <a:latin typeface="Arial" charset="0"/>
              <a:ea typeface="ＭＳ Ｐゴシック" pitchFamily="34" charset="-128"/>
              <a:cs typeface="Arial" charset="0"/>
            </a:rPr>
            <a:t>Committee Review</a:t>
          </a:r>
          <a:endParaRPr lang="en-US">
            <a:solidFill>
              <a:schemeClr val="tx1"/>
            </a:solidFill>
          </a:endParaRPr>
        </a:p>
      </dgm:t>
    </dgm:pt>
    <dgm:pt modelId="{361DA346-85F2-419C-9362-6D4FF26DAA18}" type="parTrans" cxnId="{688A7E9F-5768-4CF7-A98F-28B0F1B0F3B8}">
      <dgm:prSet/>
      <dgm:spPr/>
      <dgm:t>
        <a:bodyPr/>
        <a:lstStyle/>
        <a:p>
          <a:endParaRPr lang="en-US"/>
        </a:p>
      </dgm:t>
    </dgm:pt>
    <dgm:pt modelId="{15DFD159-CE9A-4FCD-BE5D-28D9B29FFD9E}" type="sibTrans" cxnId="{688A7E9F-5768-4CF7-A98F-28B0F1B0F3B8}">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6583D399-5B33-400E-83B5-6DBF51636778}">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altLang="en-US" sz="900">
              <a:solidFill>
                <a:schemeClr val="tx1"/>
              </a:solidFill>
              <a:latin typeface="Arial" charset="0"/>
              <a:ea typeface="ＭＳ Ｐゴシック" pitchFamily="34" charset="-128"/>
              <a:cs typeface="Arial" charset="0"/>
            </a:rPr>
            <a:t>Pre-Certification Workshop</a:t>
          </a:r>
          <a:endParaRPr lang="en-US" sz="900">
            <a:solidFill>
              <a:schemeClr val="tx1"/>
            </a:solidFill>
          </a:endParaRPr>
        </a:p>
      </dgm:t>
    </dgm:pt>
    <dgm:pt modelId="{021C7E67-55D7-424B-80B5-472D437775A1}" type="parTrans" cxnId="{D2416C5D-E16F-4200-903F-3F975BDDB6C6}">
      <dgm:prSet/>
      <dgm:spPr/>
      <dgm:t>
        <a:bodyPr/>
        <a:lstStyle/>
        <a:p>
          <a:endParaRPr lang="en-US"/>
        </a:p>
      </dgm:t>
    </dgm:pt>
    <dgm:pt modelId="{1B0B01CA-38E8-4914-96FC-3FFFC14BFD89}" type="sibTrans" cxnId="{D2416C5D-E16F-4200-903F-3F975BDDB6C6}">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BA90ADB8-8BFA-45FF-991E-058C9100DACF}">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buFont typeface="Arial" charset="0"/>
            <a:buChar char="–"/>
          </a:pPr>
          <a:r>
            <a:rPr lang="en-US" sz="900">
              <a:solidFill>
                <a:schemeClr val="tx1"/>
              </a:solidFill>
            </a:rPr>
            <a:t>Complete Application Online</a:t>
          </a:r>
        </a:p>
      </dgm:t>
    </dgm:pt>
    <dgm:pt modelId="{3D024863-7CB8-49CB-A290-508D9CE9608D}" type="parTrans" cxnId="{E5087FB7-3D36-4579-8349-890BAE9E9462}">
      <dgm:prSet/>
      <dgm:spPr/>
      <dgm:t>
        <a:bodyPr/>
        <a:lstStyle/>
        <a:p>
          <a:endParaRPr lang="en-US"/>
        </a:p>
      </dgm:t>
    </dgm:pt>
    <dgm:pt modelId="{9ACDB366-69CF-411F-A860-38B7EFC63576}" type="sibTrans" cxnId="{E5087FB7-3D36-4579-8349-890BAE9E9462}">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1E63442F-227A-40C9-8183-61ABDDB5DDD3}" type="pres">
      <dgm:prSet presAssocID="{33FF29D2-4CA4-4849-92C3-2E5FD6FD65A2}" presName="Name0" presStyleCnt="0">
        <dgm:presLayoutVars>
          <dgm:dir/>
          <dgm:resizeHandles val="exact"/>
        </dgm:presLayoutVars>
      </dgm:prSet>
      <dgm:spPr/>
    </dgm:pt>
    <dgm:pt modelId="{0F8CB3D2-79ED-4EF3-BBDB-BBFC2E4491FA}" type="pres">
      <dgm:prSet presAssocID="{6583D399-5B33-400E-83B5-6DBF51636778}" presName="node" presStyleLbl="node1" presStyleIdx="0" presStyleCnt="8">
        <dgm:presLayoutVars>
          <dgm:bulletEnabled val="1"/>
        </dgm:presLayoutVars>
      </dgm:prSet>
      <dgm:spPr/>
    </dgm:pt>
    <dgm:pt modelId="{44873E7C-A4B8-4A0D-B235-F1F058A61327}" type="pres">
      <dgm:prSet presAssocID="{1B0B01CA-38E8-4914-96FC-3FFFC14BFD89}" presName="sibTrans" presStyleLbl="sibTrans2D1" presStyleIdx="0" presStyleCnt="7"/>
      <dgm:spPr/>
    </dgm:pt>
    <dgm:pt modelId="{A7F681E1-82AA-49B4-80DF-500A58BCA717}" type="pres">
      <dgm:prSet presAssocID="{1B0B01CA-38E8-4914-96FC-3FFFC14BFD89}" presName="connectorText" presStyleLbl="sibTrans2D1" presStyleIdx="0" presStyleCnt="7"/>
      <dgm:spPr/>
    </dgm:pt>
    <dgm:pt modelId="{D494DFD9-743E-4EA6-AFC6-0280A266C263}" type="pres">
      <dgm:prSet presAssocID="{BA90ADB8-8BFA-45FF-991E-058C9100DACF}" presName="node" presStyleLbl="node1" presStyleIdx="1" presStyleCnt="8">
        <dgm:presLayoutVars>
          <dgm:bulletEnabled val="1"/>
        </dgm:presLayoutVars>
      </dgm:prSet>
      <dgm:spPr/>
    </dgm:pt>
    <dgm:pt modelId="{C1DF5AC1-C1BE-4366-92B1-4A8D96D53EFD}" type="pres">
      <dgm:prSet presAssocID="{9ACDB366-69CF-411F-A860-38B7EFC63576}" presName="sibTrans" presStyleLbl="sibTrans2D1" presStyleIdx="1" presStyleCnt="7"/>
      <dgm:spPr/>
    </dgm:pt>
    <dgm:pt modelId="{73D4643C-AF39-49AF-AF15-76DF56F3494D}" type="pres">
      <dgm:prSet presAssocID="{9ACDB366-69CF-411F-A860-38B7EFC63576}" presName="connectorText" presStyleLbl="sibTrans2D1" presStyleIdx="1" presStyleCnt="7"/>
      <dgm:spPr/>
    </dgm:pt>
    <dgm:pt modelId="{A2697396-6F70-4AE6-8AEB-EDD1CB19D389}" type="pres">
      <dgm:prSet presAssocID="{B452013F-2B26-45B5-B664-0BC423476CC7}" presName="node" presStyleLbl="node1" presStyleIdx="2" presStyleCnt="8">
        <dgm:presLayoutVars>
          <dgm:bulletEnabled val="1"/>
        </dgm:presLayoutVars>
      </dgm:prSet>
      <dgm:spPr/>
    </dgm:pt>
    <dgm:pt modelId="{552FA529-2927-402E-9D33-0DF4EC78345B}" type="pres">
      <dgm:prSet presAssocID="{2DB71CEF-5DFD-425D-9D93-5F3329B2D110}" presName="sibTrans" presStyleLbl="sibTrans2D1" presStyleIdx="2" presStyleCnt="7"/>
      <dgm:spPr/>
    </dgm:pt>
    <dgm:pt modelId="{D1ACDB72-E0F8-4A06-9C65-16BD2E41C9FB}" type="pres">
      <dgm:prSet presAssocID="{2DB71CEF-5DFD-425D-9D93-5F3329B2D110}" presName="connectorText" presStyleLbl="sibTrans2D1" presStyleIdx="2" presStyleCnt="7"/>
      <dgm:spPr/>
    </dgm:pt>
    <dgm:pt modelId="{BCC586D3-6BDF-4B22-8A37-487D4BC78FAD}" type="pres">
      <dgm:prSet presAssocID="{4C990D25-7469-4941-B3EE-C21CEBDAFC07}" presName="node" presStyleLbl="node1" presStyleIdx="3" presStyleCnt="8">
        <dgm:presLayoutVars>
          <dgm:bulletEnabled val="1"/>
        </dgm:presLayoutVars>
      </dgm:prSet>
      <dgm:spPr/>
    </dgm:pt>
    <dgm:pt modelId="{69D18996-6D9F-4914-92E3-7DBE9D61EC7D}" type="pres">
      <dgm:prSet presAssocID="{A0D67955-9F0F-4058-95BB-66B84F4D67A0}" presName="sibTrans" presStyleLbl="sibTrans2D1" presStyleIdx="3" presStyleCnt="7"/>
      <dgm:spPr/>
    </dgm:pt>
    <dgm:pt modelId="{9E29ED30-507D-490C-9E69-F8BC1F2101A0}" type="pres">
      <dgm:prSet presAssocID="{A0D67955-9F0F-4058-95BB-66B84F4D67A0}" presName="connectorText" presStyleLbl="sibTrans2D1" presStyleIdx="3" presStyleCnt="7"/>
      <dgm:spPr/>
    </dgm:pt>
    <dgm:pt modelId="{27B87386-08A3-4BD3-B8CE-FD21E7DE195B}" type="pres">
      <dgm:prSet presAssocID="{9746BF25-DA30-4306-9584-632BE52D9C94}" presName="node" presStyleLbl="node1" presStyleIdx="4" presStyleCnt="8">
        <dgm:presLayoutVars>
          <dgm:bulletEnabled val="1"/>
        </dgm:presLayoutVars>
      </dgm:prSet>
      <dgm:spPr/>
    </dgm:pt>
    <dgm:pt modelId="{2B929296-B560-44CA-918F-132ED510B015}" type="pres">
      <dgm:prSet presAssocID="{6D3E30A3-9DBC-4EF9-9058-84A45330155B}" presName="sibTrans" presStyleLbl="sibTrans2D1" presStyleIdx="4" presStyleCnt="7"/>
      <dgm:spPr/>
    </dgm:pt>
    <dgm:pt modelId="{A87F3D9C-0802-404A-9FEC-FC585C70F115}" type="pres">
      <dgm:prSet presAssocID="{6D3E30A3-9DBC-4EF9-9058-84A45330155B}" presName="connectorText" presStyleLbl="sibTrans2D1" presStyleIdx="4" presStyleCnt="7"/>
      <dgm:spPr/>
    </dgm:pt>
    <dgm:pt modelId="{78F8592C-A216-4385-957A-4939CA807429}" type="pres">
      <dgm:prSet presAssocID="{DF764E99-23E6-462E-97CE-00EB425C7703}" presName="node" presStyleLbl="node1" presStyleIdx="5" presStyleCnt="8">
        <dgm:presLayoutVars>
          <dgm:bulletEnabled val="1"/>
        </dgm:presLayoutVars>
      </dgm:prSet>
      <dgm:spPr/>
    </dgm:pt>
    <dgm:pt modelId="{C462DC8C-33C3-4B63-A80D-83D8083D4E3C}" type="pres">
      <dgm:prSet presAssocID="{EE0FF82D-1CDD-4747-B824-A9B90C0AE272}" presName="sibTrans" presStyleLbl="sibTrans2D1" presStyleIdx="5" presStyleCnt="7"/>
      <dgm:spPr/>
    </dgm:pt>
    <dgm:pt modelId="{B7E9C83B-8F1A-4EDE-A3A5-440F3D6B2C7B}" type="pres">
      <dgm:prSet presAssocID="{EE0FF82D-1CDD-4747-B824-A9B90C0AE272}" presName="connectorText" presStyleLbl="sibTrans2D1" presStyleIdx="5" presStyleCnt="7"/>
      <dgm:spPr/>
    </dgm:pt>
    <dgm:pt modelId="{A7976C98-91DC-446A-BBB4-79012D7F2585}" type="pres">
      <dgm:prSet presAssocID="{6D882BFB-EFDB-433D-914C-81A972D121EF}" presName="node" presStyleLbl="node1" presStyleIdx="6" presStyleCnt="8">
        <dgm:presLayoutVars>
          <dgm:bulletEnabled val="1"/>
        </dgm:presLayoutVars>
      </dgm:prSet>
      <dgm:spPr/>
    </dgm:pt>
    <dgm:pt modelId="{C85E109C-97D7-4EE6-8BAE-FAB77C7A9145}" type="pres">
      <dgm:prSet presAssocID="{15DFD159-CE9A-4FCD-BE5D-28D9B29FFD9E}" presName="sibTrans" presStyleLbl="sibTrans2D1" presStyleIdx="6" presStyleCnt="7"/>
      <dgm:spPr/>
    </dgm:pt>
    <dgm:pt modelId="{53DF242B-F9BF-4C16-A5D5-48EFE7DEFE6D}" type="pres">
      <dgm:prSet presAssocID="{15DFD159-CE9A-4FCD-BE5D-28D9B29FFD9E}" presName="connectorText" presStyleLbl="sibTrans2D1" presStyleIdx="6" presStyleCnt="7"/>
      <dgm:spPr/>
    </dgm:pt>
    <dgm:pt modelId="{9A69DBAC-B9DA-451F-9C33-3D4C866E7E9E}" type="pres">
      <dgm:prSet presAssocID="{38F73D95-D693-4135-BDA3-E9185E0EF01E}" presName="node" presStyleLbl="node1" presStyleIdx="7" presStyleCnt="8">
        <dgm:presLayoutVars>
          <dgm:bulletEnabled val="1"/>
        </dgm:presLayoutVars>
      </dgm:prSet>
      <dgm:spPr/>
    </dgm:pt>
  </dgm:ptLst>
  <dgm:cxnLst>
    <dgm:cxn modelId="{A9DFB90B-4131-481F-BDB6-8FC1B595A986}" srcId="{33FF29D2-4CA4-4849-92C3-2E5FD6FD65A2}" destId="{4C990D25-7469-4941-B3EE-C21CEBDAFC07}" srcOrd="3" destOrd="0" parTransId="{FF04334C-651F-428F-B35D-ACA890D57EE9}" sibTransId="{A0D67955-9F0F-4058-95BB-66B84F4D67A0}"/>
    <dgm:cxn modelId="{7D41EF11-4EA7-4B6E-9C23-0A97A6225F8B}" type="presOf" srcId="{1B0B01CA-38E8-4914-96FC-3FFFC14BFD89}" destId="{44873E7C-A4B8-4A0D-B235-F1F058A61327}" srcOrd="0" destOrd="0" presId="urn:microsoft.com/office/officeart/2005/8/layout/process1"/>
    <dgm:cxn modelId="{04DD1714-DF61-4266-B94B-0F6D0A0D8F0C}" srcId="{33FF29D2-4CA4-4849-92C3-2E5FD6FD65A2}" destId="{38F73D95-D693-4135-BDA3-E9185E0EF01E}" srcOrd="7" destOrd="0" parTransId="{197DEC3B-DDA8-448A-A8B3-F08FE3F59FFE}" sibTransId="{8C52ACF9-F72B-4FDC-9E02-BF6BAE1FE3F5}"/>
    <dgm:cxn modelId="{2F021B1E-84D8-4A66-B43C-D05C26F85297}" type="presOf" srcId="{15DFD159-CE9A-4FCD-BE5D-28D9B29FFD9E}" destId="{C85E109C-97D7-4EE6-8BAE-FAB77C7A9145}" srcOrd="0" destOrd="0" presId="urn:microsoft.com/office/officeart/2005/8/layout/process1"/>
    <dgm:cxn modelId="{83F7A128-1699-42A7-87EE-8FDF2E2FC9E4}" type="presOf" srcId="{BA90ADB8-8BFA-45FF-991E-058C9100DACF}" destId="{D494DFD9-743E-4EA6-AFC6-0280A266C263}" srcOrd="0" destOrd="0" presId="urn:microsoft.com/office/officeart/2005/8/layout/process1"/>
    <dgm:cxn modelId="{30B04D2C-ECA0-44E7-9DF5-39D4E15FB941}" type="presOf" srcId="{2DB71CEF-5DFD-425D-9D93-5F3329B2D110}" destId="{552FA529-2927-402E-9D33-0DF4EC78345B}" srcOrd="0" destOrd="0" presId="urn:microsoft.com/office/officeart/2005/8/layout/process1"/>
    <dgm:cxn modelId="{696E7B2E-3D42-417D-BE66-69DC1C23C85C}" type="presOf" srcId="{6D882BFB-EFDB-433D-914C-81A972D121EF}" destId="{A7976C98-91DC-446A-BBB4-79012D7F2585}" srcOrd="0" destOrd="0" presId="urn:microsoft.com/office/officeart/2005/8/layout/process1"/>
    <dgm:cxn modelId="{0E651F5C-9CC3-4E4F-9829-8ED77AEF7A41}" type="presOf" srcId="{9ACDB366-69CF-411F-A860-38B7EFC63576}" destId="{73D4643C-AF39-49AF-AF15-76DF56F3494D}" srcOrd="1" destOrd="0" presId="urn:microsoft.com/office/officeart/2005/8/layout/process1"/>
    <dgm:cxn modelId="{D2416C5D-E16F-4200-903F-3F975BDDB6C6}" srcId="{33FF29D2-4CA4-4849-92C3-2E5FD6FD65A2}" destId="{6583D399-5B33-400E-83B5-6DBF51636778}" srcOrd="0" destOrd="0" parTransId="{021C7E67-55D7-424B-80B5-472D437775A1}" sibTransId="{1B0B01CA-38E8-4914-96FC-3FFFC14BFD89}"/>
    <dgm:cxn modelId="{97E0B160-B047-41AA-88B0-E5B8DF8DF36F}" type="presOf" srcId="{1B0B01CA-38E8-4914-96FC-3FFFC14BFD89}" destId="{A7F681E1-82AA-49B4-80DF-500A58BCA717}" srcOrd="1" destOrd="0" presId="urn:microsoft.com/office/officeart/2005/8/layout/process1"/>
    <dgm:cxn modelId="{F6BFC249-6A31-47E7-AA66-D4B364687F87}" srcId="{33FF29D2-4CA4-4849-92C3-2E5FD6FD65A2}" destId="{B452013F-2B26-45B5-B664-0BC423476CC7}" srcOrd="2" destOrd="0" parTransId="{33BBC99F-7A45-4313-B92C-D5BC046AB65F}" sibTransId="{2DB71CEF-5DFD-425D-9D93-5F3329B2D110}"/>
    <dgm:cxn modelId="{F012DC55-C8BE-4D4B-8DD4-58A007096878}" srcId="{33FF29D2-4CA4-4849-92C3-2E5FD6FD65A2}" destId="{DF764E99-23E6-462E-97CE-00EB425C7703}" srcOrd="5" destOrd="0" parTransId="{A6C07C92-85C9-46BF-B2BE-EBAD19E4C37F}" sibTransId="{EE0FF82D-1CDD-4747-B824-A9B90C0AE272}"/>
    <dgm:cxn modelId="{CC96CA78-53C6-405C-A323-216070256781}" type="presOf" srcId="{15DFD159-CE9A-4FCD-BE5D-28D9B29FFD9E}" destId="{53DF242B-F9BF-4C16-A5D5-48EFE7DEFE6D}" srcOrd="1" destOrd="0" presId="urn:microsoft.com/office/officeart/2005/8/layout/process1"/>
    <dgm:cxn modelId="{1850C779-CCF2-4798-8585-AF720FF9528C}" type="presOf" srcId="{4C990D25-7469-4941-B3EE-C21CEBDAFC07}" destId="{BCC586D3-6BDF-4B22-8A37-487D4BC78FAD}" srcOrd="0" destOrd="0" presId="urn:microsoft.com/office/officeart/2005/8/layout/process1"/>
    <dgm:cxn modelId="{688A7E9F-5768-4CF7-A98F-28B0F1B0F3B8}" srcId="{33FF29D2-4CA4-4849-92C3-2E5FD6FD65A2}" destId="{6D882BFB-EFDB-433D-914C-81A972D121EF}" srcOrd="6" destOrd="0" parTransId="{361DA346-85F2-419C-9362-6D4FF26DAA18}" sibTransId="{15DFD159-CE9A-4FCD-BE5D-28D9B29FFD9E}"/>
    <dgm:cxn modelId="{61F013A1-F332-41F2-8EE4-8CCA4BA92B6A}" srcId="{33FF29D2-4CA4-4849-92C3-2E5FD6FD65A2}" destId="{9746BF25-DA30-4306-9584-632BE52D9C94}" srcOrd="4" destOrd="0" parTransId="{4AED9632-15B2-4A79-BAD2-A44AC563D871}" sibTransId="{6D3E30A3-9DBC-4EF9-9058-84A45330155B}"/>
    <dgm:cxn modelId="{28F161A2-4308-4F4C-BB47-D17E8CCC3266}" type="presOf" srcId="{A0D67955-9F0F-4058-95BB-66B84F4D67A0}" destId="{69D18996-6D9F-4914-92E3-7DBE9D61EC7D}" srcOrd="0" destOrd="0" presId="urn:microsoft.com/office/officeart/2005/8/layout/process1"/>
    <dgm:cxn modelId="{C31673A3-3809-4C12-B121-FEAE4E24817D}" type="presOf" srcId="{EE0FF82D-1CDD-4747-B824-A9B90C0AE272}" destId="{C462DC8C-33C3-4B63-A80D-83D8083D4E3C}" srcOrd="0" destOrd="0" presId="urn:microsoft.com/office/officeart/2005/8/layout/process1"/>
    <dgm:cxn modelId="{31A69DAA-4495-44D6-BB31-AB4E3066ACF6}" type="presOf" srcId="{A0D67955-9F0F-4058-95BB-66B84F4D67A0}" destId="{9E29ED30-507D-490C-9E69-F8BC1F2101A0}" srcOrd="1" destOrd="0" presId="urn:microsoft.com/office/officeart/2005/8/layout/process1"/>
    <dgm:cxn modelId="{F27225B2-6D69-476C-A09A-48CF8A7E059A}" type="presOf" srcId="{6583D399-5B33-400E-83B5-6DBF51636778}" destId="{0F8CB3D2-79ED-4EF3-BBDB-BBFC2E4491FA}" srcOrd="0" destOrd="0" presId="urn:microsoft.com/office/officeart/2005/8/layout/process1"/>
    <dgm:cxn modelId="{1D39C7B5-DF01-414A-AB7C-05F5389FCAEA}" type="presOf" srcId="{6D3E30A3-9DBC-4EF9-9058-84A45330155B}" destId="{2B929296-B560-44CA-918F-132ED510B015}" srcOrd="0" destOrd="0" presId="urn:microsoft.com/office/officeart/2005/8/layout/process1"/>
    <dgm:cxn modelId="{E5087FB7-3D36-4579-8349-890BAE9E9462}" srcId="{33FF29D2-4CA4-4849-92C3-2E5FD6FD65A2}" destId="{BA90ADB8-8BFA-45FF-991E-058C9100DACF}" srcOrd="1" destOrd="0" parTransId="{3D024863-7CB8-49CB-A290-508D9CE9608D}" sibTransId="{9ACDB366-69CF-411F-A860-38B7EFC63576}"/>
    <dgm:cxn modelId="{205257B8-23BE-40F7-990A-9E0375EB1D45}" type="presOf" srcId="{B452013F-2B26-45B5-B664-0BC423476CC7}" destId="{A2697396-6F70-4AE6-8AEB-EDD1CB19D389}" srcOrd="0" destOrd="0" presId="urn:microsoft.com/office/officeart/2005/8/layout/process1"/>
    <dgm:cxn modelId="{3ABD12C5-645F-44C2-B515-50E7476101C6}" type="presOf" srcId="{9ACDB366-69CF-411F-A860-38B7EFC63576}" destId="{C1DF5AC1-C1BE-4366-92B1-4A8D96D53EFD}" srcOrd="0" destOrd="0" presId="urn:microsoft.com/office/officeart/2005/8/layout/process1"/>
    <dgm:cxn modelId="{998695D1-CDEB-4D42-850E-23E31F9404C4}" type="presOf" srcId="{38F73D95-D693-4135-BDA3-E9185E0EF01E}" destId="{9A69DBAC-B9DA-451F-9C33-3D4C866E7E9E}" srcOrd="0" destOrd="0" presId="urn:microsoft.com/office/officeart/2005/8/layout/process1"/>
    <dgm:cxn modelId="{0CDC4ED3-A23B-4A49-883B-6C2C1F41B5B7}" type="presOf" srcId="{2DB71CEF-5DFD-425D-9D93-5F3329B2D110}" destId="{D1ACDB72-E0F8-4A06-9C65-16BD2E41C9FB}" srcOrd="1" destOrd="0" presId="urn:microsoft.com/office/officeart/2005/8/layout/process1"/>
    <dgm:cxn modelId="{9EE960DE-994B-4B22-817B-E00C596F76AD}" type="presOf" srcId="{6D3E30A3-9DBC-4EF9-9058-84A45330155B}" destId="{A87F3D9C-0802-404A-9FEC-FC585C70F115}" srcOrd="1" destOrd="0" presId="urn:microsoft.com/office/officeart/2005/8/layout/process1"/>
    <dgm:cxn modelId="{EB0669E2-8580-4410-8F24-1A639DBDDF6C}" type="presOf" srcId="{33FF29D2-4CA4-4849-92C3-2E5FD6FD65A2}" destId="{1E63442F-227A-40C9-8183-61ABDDB5DDD3}" srcOrd="0" destOrd="0" presId="urn:microsoft.com/office/officeart/2005/8/layout/process1"/>
    <dgm:cxn modelId="{3C3EDCF3-16B0-458E-A214-448124E44A5C}" type="presOf" srcId="{9746BF25-DA30-4306-9584-632BE52D9C94}" destId="{27B87386-08A3-4BD3-B8CE-FD21E7DE195B}" srcOrd="0" destOrd="0" presId="urn:microsoft.com/office/officeart/2005/8/layout/process1"/>
    <dgm:cxn modelId="{C2E7F3F4-52A6-4A3A-84C2-D94F21568DEB}" type="presOf" srcId="{DF764E99-23E6-462E-97CE-00EB425C7703}" destId="{78F8592C-A216-4385-957A-4939CA807429}" srcOrd="0" destOrd="0" presId="urn:microsoft.com/office/officeart/2005/8/layout/process1"/>
    <dgm:cxn modelId="{A71026FB-6F50-4EB9-AE6F-96774C714F3A}" type="presOf" srcId="{EE0FF82D-1CDD-4747-B824-A9B90C0AE272}" destId="{B7E9C83B-8F1A-4EDE-A3A5-440F3D6B2C7B}" srcOrd="1" destOrd="0" presId="urn:microsoft.com/office/officeart/2005/8/layout/process1"/>
    <dgm:cxn modelId="{2C430610-6A8C-4637-80FE-F63D9796F26E}" type="presParOf" srcId="{1E63442F-227A-40C9-8183-61ABDDB5DDD3}" destId="{0F8CB3D2-79ED-4EF3-BBDB-BBFC2E4491FA}" srcOrd="0" destOrd="0" presId="urn:microsoft.com/office/officeart/2005/8/layout/process1"/>
    <dgm:cxn modelId="{56587A00-15A5-4701-B453-5812A7A8B5E6}" type="presParOf" srcId="{1E63442F-227A-40C9-8183-61ABDDB5DDD3}" destId="{44873E7C-A4B8-4A0D-B235-F1F058A61327}" srcOrd="1" destOrd="0" presId="urn:microsoft.com/office/officeart/2005/8/layout/process1"/>
    <dgm:cxn modelId="{3BE0E77A-EF60-4250-9E07-44665B28BEDC}" type="presParOf" srcId="{44873E7C-A4B8-4A0D-B235-F1F058A61327}" destId="{A7F681E1-82AA-49B4-80DF-500A58BCA717}" srcOrd="0" destOrd="0" presId="urn:microsoft.com/office/officeart/2005/8/layout/process1"/>
    <dgm:cxn modelId="{2DCE10FB-5ABC-4402-99D8-34F6E97DA7FB}" type="presParOf" srcId="{1E63442F-227A-40C9-8183-61ABDDB5DDD3}" destId="{D494DFD9-743E-4EA6-AFC6-0280A266C263}" srcOrd="2" destOrd="0" presId="urn:microsoft.com/office/officeart/2005/8/layout/process1"/>
    <dgm:cxn modelId="{6E7708C9-F3CD-4D15-96AD-455A1585C267}" type="presParOf" srcId="{1E63442F-227A-40C9-8183-61ABDDB5DDD3}" destId="{C1DF5AC1-C1BE-4366-92B1-4A8D96D53EFD}" srcOrd="3" destOrd="0" presId="urn:microsoft.com/office/officeart/2005/8/layout/process1"/>
    <dgm:cxn modelId="{45732566-753E-40EB-B284-77F03C108271}" type="presParOf" srcId="{C1DF5AC1-C1BE-4366-92B1-4A8D96D53EFD}" destId="{73D4643C-AF39-49AF-AF15-76DF56F3494D}" srcOrd="0" destOrd="0" presId="urn:microsoft.com/office/officeart/2005/8/layout/process1"/>
    <dgm:cxn modelId="{CAAB7E5E-3081-4538-9C0A-20AF3BF546C2}" type="presParOf" srcId="{1E63442F-227A-40C9-8183-61ABDDB5DDD3}" destId="{A2697396-6F70-4AE6-8AEB-EDD1CB19D389}" srcOrd="4" destOrd="0" presId="urn:microsoft.com/office/officeart/2005/8/layout/process1"/>
    <dgm:cxn modelId="{3E66C403-A78B-4C8E-B1E6-D72399C28A28}" type="presParOf" srcId="{1E63442F-227A-40C9-8183-61ABDDB5DDD3}" destId="{552FA529-2927-402E-9D33-0DF4EC78345B}" srcOrd="5" destOrd="0" presId="urn:microsoft.com/office/officeart/2005/8/layout/process1"/>
    <dgm:cxn modelId="{13554692-6D44-497E-8503-E309A5F22DB0}" type="presParOf" srcId="{552FA529-2927-402E-9D33-0DF4EC78345B}" destId="{D1ACDB72-E0F8-4A06-9C65-16BD2E41C9FB}" srcOrd="0" destOrd="0" presId="urn:microsoft.com/office/officeart/2005/8/layout/process1"/>
    <dgm:cxn modelId="{C925D1EB-5736-4E6A-9D86-CBE63DC68060}" type="presParOf" srcId="{1E63442F-227A-40C9-8183-61ABDDB5DDD3}" destId="{BCC586D3-6BDF-4B22-8A37-487D4BC78FAD}" srcOrd="6" destOrd="0" presId="urn:microsoft.com/office/officeart/2005/8/layout/process1"/>
    <dgm:cxn modelId="{DC448B2C-461B-4793-A9EB-2DA7AF1FAFD7}" type="presParOf" srcId="{1E63442F-227A-40C9-8183-61ABDDB5DDD3}" destId="{69D18996-6D9F-4914-92E3-7DBE9D61EC7D}" srcOrd="7" destOrd="0" presId="urn:microsoft.com/office/officeart/2005/8/layout/process1"/>
    <dgm:cxn modelId="{FCDF5592-E191-42A2-81E0-5074D1DD1D17}" type="presParOf" srcId="{69D18996-6D9F-4914-92E3-7DBE9D61EC7D}" destId="{9E29ED30-507D-490C-9E69-F8BC1F2101A0}" srcOrd="0" destOrd="0" presId="urn:microsoft.com/office/officeart/2005/8/layout/process1"/>
    <dgm:cxn modelId="{D242204B-42BB-49CB-9DA4-66A03A2A0327}" type="presParOf" srcId="{1E63442F-227A-40C9-8183-61ABDDB5DDD3}" destId="{27B87386-08A3-4BD3-B8CE-FD21E7DE195B}" srcOrd="8" destOrd="0" presId="urn:microsoft.com/office/officeart/2005/8/layout/process1"/>
    <dgm:cxn modelId="{27F4EB11-9608-4E76-BE2F-F4B4B467F1B5}" type="presParOf" srcId="{1E63442F-227A-40C9-8183-61ABDDB5DDD3}" destId="{2B929296-B560-44CA-918F-132ED510B015}" srcOrd="9" destOrd="0" presId="urn:microsoft.com/office/officeart/2005/8/layout/process1"/>
    <dgm:cxn modelId="{6466CC6E-177C-4264-889A-37620A7824FB}" type="presParOf" srcId="{2B929296-B560-44CA-918F-132ED510B015}" destId="{A87F3D9C-0802-404A-9FEC-FC585C70F115}" srcOrd="0" destOrd="0" presId="urn:microsoft.com/office/officeart/2005/8/layout/process1"/>
    <dgm:cxn modelId="{F4A635DF-5F58-4D99-9710-BCFB8AB2506C}" type="presParOf" srcId="{1E63442F-227A-40C9-8183-61ABDDB5DDD3}" destId="{78F8592C-A216-4385-957A-4939CA807429}" srcOrd="10" destOrd="0" presId="urn:microsoft.com/office/officeart/2005/8/layout/process1"/>
    <dgm:cxn modelId="{CD2D466E-F3F3-4636-ADC8-039E29150AA1}" type="presParOf" srcId="{1E63442F-227A-40C9-8183-61ABDDB5DDD3}" destId="{C462DC8C-33C3-4B63-A80D-83D8083D4E3C}" srcOrd="11" destOrd="0" presId="urn:microsoft.com/office/officeart/2005/8/layout/process1"/>
    <dgm:cxn modelId="{79CC7788-9501-43C9-8E60-87D87EBDEFCB}" type="presParOf" srcId="{C462DC8C-33C3-4B63-A80D-83D8083D4E3C}" destId="{B7E9C83B-8F1A-4EDE-A3A5-440F3D6B2C7B}" srcOrd="0" destOrd="0" presId="urn:microsoft.com/office/officeart/2005/8/layout/process1"/>
    <dgm:cxn modelId="{93BBE54A-2165-462E-816B-B6F4DA9F0678}" type="presParOf" srcId="{1E63442F-227A-40C9-8183-61ABDDB5DDD3}" destId="{A7976C98-91DC-446A-BBB4-79012D7F2585}" srcOrd="12" destOrd="0" presId="urn:microsoft.com/office/officeart/2005/8/layout/process1"/>
    <dgm:cxn modelId="{80A45F16-5DF4-4E26-9890-CAA850D1D86A}" type="presParOf" srcId="{1E63442F-227A-40C9-8183-61ABDDB5DDD3}" destId="{C85E109C-97D7-4EE6-8BAE-FAB77C7A9145}" srcOrd="13" destOrd="0" presId="urn:microsoft.com/office/officeart/2005/8/layout/process1"/>
    <dgm:cxn modelId="{91F92DEA-DF59-49D8-9014-DC1C7D90653A}" type="presParOf" srcId="{C85E109C-97D7-4EE6-8BAE-FAB77C7A9145}" destId="{53DF242B-F9BF-4C16-A5D5-48EFE7DEFE6D}" srcOrd="0" destOrd="0" presId="urn:microsoft.com/office/officeart/2005/8/layout/process1"/>
    <dgm:cxn modelId="{B168B144-65EB-49A9-9668-062E7AC6B04D}" type="presParOf" srcId="{1E63442F-227A-40C9-8183-61ABDDB5DDD3}" destId="{9A69DBAC-B9DA-451F-9C33-3D4C866E7E9E}"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B7778F-7901-4B5F-9748-D1AA26B0C9BA}" type="doc">
      <dgm:prSet loTypeId="urn:diagrams.loki3.com/VaryingWidthList" loCatId="list" qsTypeId="urn:microsoft.com/office/officeart/2005/8/quickstyle/simple1" qsCatId="simple" csTypeId="urn:microsoft.com/office/officeart/2005/8/colors/accent1_2" csCatId="accent1" phldr="1"/>
      <dgm:spPr/>
    </dgm:pt>
    <dgm:pt modelId="{1EAE3FCB-E93D-4778-9E07-A6FC92FC56EB}">
      <dgm:prSet phldrT="[Text]"/>
      <dgm:spPr>
        <a:solidFill>
          <a:schemeClr val="accent3">
            <a:lumMod val="75000"/>
          </a:schemeClr>
        </a:solidFill>
      </dgm:spPr>
      <dgm:t>
        <a:bodyPr/>
        <a:lstStyle/>
        <a:p>
          <a:pPr>
            <a:buFont typeface="Arial" charset="0"/>
            <a:buChar char="•"/>
          </a:pPr>
          <a:r>
            <a:rPr lang="en-US" altLang="en-US">
              <a:latin typeface="Arial" charset="0"/>
              <a:ea typeface="ＭＳ Ｐゴシック" pitchFamily="34" charset="-128"/>
              <a:cs typeface="Arial" charset="0"/>
            </a:rPr>
            <a:t>Goal credit for MWSDBE and ACDBE participation on City of Houston projects</a:t>
          </a:r>
          <a:endParaRPr lang="en-US"/>
        </a:p>
      </dgm:t>
    </dgm:pt>
    <dgm:pt modelId="{9353E238-87BF-4DAC-8BE8-526B2968F24D}" type="parTrans" cxnId="{45AB064E-36FB-4485-A2E6-85D5894E0BD4}">
      <dgm:prSet/>
      <dgm:spPr/>
      <dgm:t>
        <a:bodyPr/>
        <a:lstStyle/>
        <a:p>
          <a:endParaRPr lang="en-US"/>
        </a:p>
      </dgm:t>
    </dgm:pt>
    <dgm:pt modelId="{DCD5BDFA-775E-4AC2-87AF-518BA800329F}" type="sibTrans" cxnId="{45AB064E-36FB-4485-A2E6-85D5894E0BD4}">
      <dgm:prSet/>
      <dgm:spPr/>
      <dgm:t>
        <a:bodyPr/>
        <a:lstStyle/>
        <a:p>
          <a:endParaRPr lang="en-US"/>
        </a:p>
      </dgm:t>
    </dgm:pt>
    <dgm:pt modelId="{DC9615A9-0E94-4D1A-B6F9-414A6408F656}">
      <dgm:prSet phldrT="[Text]"/>
      <dgm:spPr>
        <a:solidFill>
          <a:schemeClr val="accent3"/>
        </a:solidFill>
      </dgm:spPr>
      <dgm:t>
        <a:bodyPr/>
        <a:lstStyle/>
        <a:p>
          <a:pPr>
            <a:buFont typeface="Arial" charset="0"/>
            <a:buChar char="•"/>
          </a:pPr>
          <a:r>
            <a:rPr lang="en-US" altLang="en-US">
              <a:latin typeface="Arial" charset="0"/>
              <a:ea typeface="ＭＳ Ｐゴシック" pitchFamily="34" charset="-128"/>
              <a:cs typeface="Arial" charset="0"/>
            </a:rPr>
            <a:t>Three (3) year MWSBE and PDBE certification approval period</a:t>
          </a:r>
          <a:endParaRPr lang="en-US"/>
        </a:p>
      </dgm:t>
    </dgm:pt>
    <dgm:pt modelId="{DD24A84F-1A43-4D31-9EBD-91CDAA311FAA}" type="parTrans" cxnId="{87984D14-E3C5-4C12-A49B-C00F781DEA25}">
      <dgm:prSet/>
      <dgm:spPr/>
      <dgm:t>
        <a:bodyPr/>
        <a:lstStyle/>
        <a:p>
          <a:endParaRPr lang="en-US"/>
        </a:p>
      </dgm:t>
    </dgm:pt>
    <dgm:pt modelId="{55EC8085-EEAD-4D4A-8D1A-F8A80EBD6697}" type="sibTrans" cxnId="{87984D14-E3C5-4C12-A49B-C00F781DEA25}">
      <dgm:prSet/>
      <dgm:spPr/>
      <dgm:t>
        <a:bodyPr/>
        <a:lstStyle/>
        <a:p>
          <a:endParaRPr lang="en-US"/>
        </a:p>
      </dgm:t>
    </dgm:pt>
    <dgm:pt modelId="{B317931E-1AB6-4FF0-B1AF-A8F97C5619EE}">
      <dgm:prSet phldrT="[Text]"/>
      <dgm:spPr>
        <a:solidFill>
          <a:schemeClr val="accent3">
            <a:lumMod val="40000"/>
            <a:lumOff val="60000"/>
          </a:schemeClr>
        </a:solidFill>
      </dgm:spPr>
      <dgm:t>
        <a:bodyPr/>
        <a:lstStyle/>
        <a:p>
          <a:pPr>
            <a:buFont typeface="Arial" charset="0"/>
            <a:buNone/>
          </a:pPr>
          <a:r>
            <a:rPr lang="en-US" altLang="en-US">
              <a:solidFill>
                <a:schemeClr val="accent3">
                  <a:lumMod val="50000"/>
                </a:schemeClr>
              </a:solidFill>
              <a:latin typeface="Arial" charset="0"/>
              <a:ea typeface="ＭＳ Ｐゴシック" pitchFamily="34" charset="-128"/>
              <a:cs typeface="Arial" charset="0"/>
            </a:rPr>
            <a:t>Listing in the City’s Certified Online Directory.</a:t>
          </a:r>
        </a:p>
        <a:p>
          <a:pPr>
            <a:buFont typeface="Arial" charset="0"/>
            <a:buNone/>
          </a:pPr>
          <a:r>
            <a:rPr lang="en-US" altLang="en-US">
              <a:latin typeface="Arial" charset="0"/>
              <a:ea typeface="ＭＳ Ｐゴシック" pitchFamily="34" charset="-128"/>
              <a:cs typeface="Arial" charset="0"/>
              <a:hlinkClick xmlns:r="http://schemas.openxmlformats.org/officeDocument/2006/relationships" r:id="rId1"/>
            </a:rPr>
            <a:t>https://houston.mwdbe.com/</a:t>
          </a:r>
          <a:endParaRPr lang="en-US"/>
        </a:p>
      </dgm:t>
    </dgm:pt>
    <dgm:pt modelId="{75BB328F-0EE7-426F-897B-617CB33196D1}" type="parTrans" cxnId="{CCE5C453-4C3A-437B-8169-F759A16789C4}">
      <dgm:prSet/>
      <dgm:spPr/>
      <dgm:t>
        <a:bodyPr/>
        <a:lstStyle/>
        <a:p>
          <a:endParaRPr lang="en-US"/>
        </a:p>
      </dgm:t>
    </dgm:pt>
    <dgm:pt modelId="{F401588F-AA85-44D9-B0BA-557CE6B50027}" type="sibTrans" cxnId="{CCE5C453-4C3A-437B-8169-F759A16789C4}">
      <dgm:prSet/>
      <dgm:spPr/>
      <dgm:t>
        <a:bodyPr/>
        <a:lstStyle/>
        <a:p>
          <a:endParaRPr lang="en-US"/>
        </a:p>
      </dgm:t>
    </dgm:pt>
    <dgm:pt modelId="{8696DBD9-0F5A-4D5D-AFC1-084F05AB45F3}" type="pres">
      <dgm:prSet presAssocID="{B3B7778F-7901-4B5F-9748-D1AA26B0C9BA}" presName="Name0" presStyleCnt="0">
        <dgm:presLayoutVars>
          <dgm:resizeHandles/>
        </dgm:presLayoutVars>
      </dgm:prSet>
      <dgm:spPr/>
    </dgm:pt>
    <dgm:pt modelId="{2C058D3A-24D2-485D-B1EE-207B4E4596FE}" type="pres">
      <dgm:prSet presAssocID="{1EAE3FCB-E93D-4778-9E07-A6FC92FC56EB}" presName="text" presStyleLbl="node1" presStyleIdx="0" presStyleCnt="3" custScaleX="104913">
        <dgm:presLayoutVars>
          <dgm:bulletEnabled val="1"/>
        </dgm:presLayoutVars>
      </dgm:prSet>
      <dgm:spPr/>
    </dgm:pt>
    <dgm:pt modelId="{04AEA734-3BAA-4E31-B907-80635074F612}" type="pres">
      <dgm:prSet presAssocID="{DCD5BDFA-775E-4AC2-87AF-518BA800329F}" presName="space" presStyleCnt="0"/>
      <dgm:spPr/>
    </dgm:pt>
    <dgm:pt modelId="{5A704F31-357B-45C3-B612-466ADAABD791}" type="pres">
      <dgm:prSet presAssocID="{DC9615A9-0E94-4D1A-B6F9-414A6408F656}" presName="text" presStyleLbl="node1" presStyleIdx="1" presStyleCnt="3" custScaleX="120650">
        <dgm:presLayoutVars>
          <dgm:bulletEnabled val="1"/>
        </dgm:presLayoutVars>
      </dgm:prSet>
      <dgm:spPr/>
    </dgm:pt>
    <dgm:pt modelId="{AC4D9EF6-A3EE-40E7-8998-CA9E7D3FB7BE}" type="pres">
      <dgm:prSet presAssocID="{55EC8085-EEAD-4D4A-8D1A-F8A80EBD6697}" presName="space" presStyleCnt="0"/>
      <dgm:spPr/>
    </dgm:pt>
    <dgm:pt modelId="{C5DCD6D0-5706-4DE9-9585-057E6C953819}" type="pres">
      <dgm:prSet presAssocID="{B317931E-1AB6-4FF0-B1AF-A8F97C5619EE}" presName="text" presStyleLbl="node1" presStyleIdx="2" presStyleCnt="3" custScaleX="100542">
        <dgm:presLayoutVars>
          <dgm:bulletEnabled val="1"/>
        </dgm:presLayoutVars>
      </dgm:prSet>
      <dgm:spPr/>
    </dgm:pt>
  </dgm:ptLst>
  <dgm:cxnLst>
    <dgm:cxn modelId="{9863A306-AC98-4931-A05B-ABD5C1661F94}" type="presOf" srcId="{DC9615A9-0E94-4D1A-B6F9-414A6408F656}" destId="{5A704F31-357B-45C3-B612-466ADAABD791}" srcOrd="0" destOrd="0" presId="urn:diagrams.loki3.com/VaryingWidthList"/>
    <dgm:cxn modelId="{87984D14-E3C5-4C12-A49B-C00F781DEA25}" srcId="{B3B7778F-7901-4B5F-9748-D1AA26B0C9BA}" destId="{DC9615A9-0E94-4D1A-B6F9-414A6408F656}" srcOrd="1" destOrd="0" parTransId="{DD24A84F-1A43-4D31-9EBD-91CDAA311FAA}" sibTransId="{55EC8085-EEAD-4D4A-8D1A-F8A80EBD6697}"/>
    <dgm:cxn modelId="{41A41A3B-1EA6-442B-995A-080DB2F40006}" type="presOf" srcId="{B3B7778F-7901-4B5F-9748-D1AA26B0C9BA}" destId="{8696DBD9-0F5A-4D5D-AFC1-084F05AB45F3}" srcOrd="0" destOrd="0" presId="urn:diagrams.loki3.com/VaryingWidthList"/>
    <dgm:cxn modelId="{1789B665-D495-4ABA-AC34-83A9B4FB07D8}" type="presOf" srcId="{B317931E-1AB6-4FF0-B1AF-A8F97C5619EE}" destId="{C5DCD6D0-5706-4DE9-9585-057E6C953819}" srcOrd="0" destOrd="0" presId="urn:diagrams.loki3.com/VaryingWidthList"/>
    <dgm:cxn modelId="{81A4454C-E957-4668-B74C-EB5736C2AB09}" type="presOf" srcId="{1EAE3FCB-E93D-4778-9E07-A6FC92FC56EB}" destId="{2C058D3A-24D2-485D-B1EE-207B4E4596FE}" srcOrd="0" destOrd="0" presId="urn:diagrams.loki3.com/VaryingWidthList"/>
    <dgm:cxn modelId="{45AB064E-36FB-4485-A2E6-85D5894E0BD4}" srcId="{B3B7778F-7901-4B5F-9748-D1AA26B0C9BA}" destId="{1EAE3FCB-E93D-4778-9E07-A6FC92FC56EB}" srcOrd="0" destOrd="0" parTransId="{9353E238-87BF-4DAC-8BE8-526B2968F24D}" sibTransId="{DCD5BDFA-775E-4AC2-87AF-518BA800329F}"/>
    <dgm:cxn modelId="{CCE5C453-4C3A-437B-8169-F759A16789C4}" srcId="{B3B7778F-7901-4B5F-9748-D1AA26B0C9BA}" destId="{B317931E-1AB6-4FF0-B1AF-A8F97C5619EE}" srcOrd="2" destOrd="0" parTransId="{75BB328F-0EE7-426F-897B-617CB33196D1}" sibTransId="{F401588F-AA85-44D9-B0BA-557CE6B50027}"/>
    <dgm:cxn modelId="{1A77C49C-2D6B-42EE-B600-0CF5964CA9F1}" type="presParOf" srcId="{8696DBD9-0F5A-4D5D-AFC1-084F05AB45F3}" destId="{2C058D3A-24D2-485D-B1EE-207B4E4596FE}" srcOrd="0" destOrd="0" presId="urn:diagrams.loki3.com/VaryingWidthList"/>
    <dgm:cxn modelId="{D6064EA4-E285-4763-9587-6AA339C1F6A2}" type="presParOf" srcId="{8696DBD9-0F5A-4D5D-AFC1-084F05AB45F3}" destId="{04AEA734-3BAA-4E31-B907-80635074F612}" srcOrd="1" destOrd="0" presId="urn:diagrams.loki3.com/VaryingWidthList"/>
    <dgm:cxn modelId="{B4CBA683-D4ED-407D-8672-10B77C8262F9}" type="presParOf" srcId="{8696DBD9-0F5A-4D5D-AFC1-084F05AB45F3}" destId="{5A704F31-357B-45C3-B612-466ADAABD791}" srcOrd="2" destOrd="0" presId="urn:diagrams.loki3.com/VaryingWidthList"/>
    <dgm:cxn modelId="{4DE04091-3C99-4A2F-9089-AAD7E3090C1D}" type="presParOf" srcId="{8696DBD9-0F5A-4D5D-AFC1-084F05AB45F3}" destId="{AC4D9EF6-A3EE-40E7-8998-CA9E7D3FB7BE}" srcOrd="3" destOrd="0" presId="urn:diagrams.loki3.com/VaryingWidthList"/>
    <dgm:cxn modelId="{BB44F9D3-2EC4-4E96-866E-05B891B4DB33}" type="presParOf" srcId="{8696DBD9-0F5A-4D5D-AFC1-084F05AB45F3}" destId="{C5DCD6D0-5706-4DE9-9585-057E6C953819}"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BEBD8B-6914-4FC7-BDBB-3268D6FFA69B}"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4F3E8813-FB58-48EC-B0F3-B0C1B02DE733}">
      <dgm:prSet phldrT="[Text]"/>
      <dgm:spPr/>
      <dgm:t>
        <a:bodyPr/>
        <a:lstStyle/>
        <a:p>
          <a:r>
            <a:rPr lang="en-US" b="1"/>
            <a:t>City of Houston Certifications are updated every three (3) years</a:t>
          </a:r>
        </a:p>
      </dgm:t>
    </dgm:pt>
    <dgm:pt modelId="{B689E6C5-4735-43F7-BCD5-4993C203B4DF}" type="parTrans" cxnId="{FB0E4595-25AD-4BC3-94D4-9739C2CB2180}">
      <dgm:prSet/>
      <dgm:spPr/>
      <dgm:t>
        <a:bodyPr/>
        <a:lstStyle/>
        <a:p>
          <a:endParaRPr lang="en-US"/>
        </a:p>
      </dgm:t>
    </dgm:pt>
    <dgm:pt modelId="{0EEAF4F8-825D-43A3-AA84-81D3B96B9714}" type="sibTrans" cxnId="{FB0E4595-25AD-4BC3-94D4-9739C2CB2180}">
      <dgm:prSet/>
      <dgm:spPr/>
      <dgm:t>
        <a:bodyPr/>
        <a:lstStyle/>
        <a:p>
          <a:endParaRPr lang="en-US"/>
        </a:p>
      </dgm:t>
    </dgm:pt>
    <dgm:pt modelId="{FFCF6C3D-DD3D-4328-A00F-0B9D07D41232}">
      <dgm:prSet phldrT="[Text]" custT="1"/>
      <dgm:spPr>
        <a:solidFill>
          <a:schemeClr val="tx1">
            <a:lumMod val="50000"/>
            <a:lumOff val="50000"/>
          </a:schemeClr>
        </a:solidFill>
        <a:ln w="38100">
          <a:solidFill>
            <a:schemeClr val="bg1"/>
          </a:solidFill>
        </a:ln>
      </dgm:spPr>
      <dgm:t>
        <a:bodyPr/>
        <a:lstStyle/>
        <a:p>
          <a:pPr algn="ctr"/>
          <a:endParaRPr lang="en-US" sz="800" b="1">
            <a:solidFill>
              <a:schemeClr val="tx1"/>
            </a:solidFill>
          </a:endParaRPr>
        </a:p>
        <a:p>
          <a:pPr algn="ctr"/>
          <a:r>
            <a:rPr lang="en-US" sz="1700" b="1">
              <a:solidFill>
                <a:schemeClr val="tx1"/>
              </a:solidFill>
            </a:rPr>
            <a:t>MBE</a:t>
          </a:r>
        </a:p>
      </dgm:t>
    </dgm:pt>
    <dgm:pt modelId="{8C09ECC5-3982-4EA7-9616-E6B04BEB4739}" type="parTrans" cxnId="{45801BB6-7A37-4C20-88F6-4239F7774637}">
      <dgm:prSet/>
      <dgm:spPr/>
      <dgm:t>
        <a:bodyPr/>
        <a:lstStyle/>
        <a:p>
          <a:endParaRPr lang="en-US"/>
        </a:p>
      </dgm:t>
    </dgm:pt>
    <dgm:pt modelId="{FA04A30A-5BC4-45FF-B985-BD6F44875114}" type="sibTrans" cxnId="{45801BB6-7A37-4C20-88F6-4239F7774637}">
      <dgm:prSet/>
      <dgm:spPr/>
      <dgm:t>
        <a:bodyPr/>
        <a:lstStyle/>
        <a:p>
          <a:endParaRPr lang="en-US"/>
        </a:p>
      </dgm:t>
    </dgm:pt>
    <dgm:pt modelId="{70EE3BDB-5ACB-42D8-B39C-F9A396E3824A}">
      <dgm:prSet phldrT="[Text]"/>
      <dgm:spPr/>
      <dgm:t>
        <a:bodyPr/>
        <a:lstStyle/>
        <a:p>
          <a:r>
            <a:rPr lang="en-US" b="1"/>
            <a:t>Federal certifications must be updated annually</a:t>
          </a:r>
        </a:p>
      </dgm:t>
    </dgm:pt>
    <dgm:pt modelId="{AC34222B-A467-423A-A81A-9007FEA729A7}" type="parTrans" cxnId="{68209F72-0DF7-4067-8F9C-3ADBAFBEDE74}">
      <dgm:prSet/>
      <dgm:spPr/>
      <dgm:t>
        <a:bodyPr/>
        <a:lstStyle/>
        <a:p>
          <a:endParaRPr lang="en-US"/>
        </a:p>
      </dgm:t>
    </dgm:pt>
    <dgm:pt modelId="{420B1C05-52ED-48FE-A041-2A152FB0C664}" type="sibTrans" cxnId="{68209F72-0DF7-4067-8F9C-3ADBAFBEDE74}">
      <dgm:prSet/>
      <dgm:spPr/>
      <dgm:t>
        <a:bodyPr/>
        <a:lstStyle/>
        <a:p>
          <a:endParaRPr lang="en-US"/>
        </a:p>
      </dgm:t>
    </dgm:pt>
    <dgm:pt modelId="{C11E3829-9189-4C83-B840-F54AC39E57A7}">
      <dgm:prSet phldrT="[Text]" custT="1"/>
      <dgm:spPr>
        <a:solidFill>
          <a:schemeClr val="bg1">
            <a:lumMod val="65000"/>
          </a:schemeClr>
        </a:solidFill>
        <a:ln w="38100">
          <a:solidFill>
            <a:schemeClr val="bg1"/>
          </a:solidFill>
        </a:ln>
      </dgm:spPr>
      <dgm:t>
        <a:bodyPr/>
        <a:lstStyle/>
        <a:p>
          <a:pPr algn="ctr"/>
          <a:endParaRPr lang="en-US" sz="800" b="1"/>
        </a:p>
        <a:p>
          <a:pPr algn="ctr"/>
          <a:r>
            <a:rPr lang="en-US" sz="1700" b="1"/>
            <a:t>DBE</a:t>
          </a:r>
        </a:p>
        <a:p>
          <a:pPr algn="ctr"/>
          <a:r>
            <a:rPr lang="en-US" sz="1700" b="1"/>
            <a:t>ACDBE</a:t>
          </a:r>
        </a:p>
      </dgm:t>
    </dgm:pt>
    <dgm:pt modelId="{9ADCCBE4-9B5A-45EF-800B-6C5BEA0DA422}" type="parTrans" cxnId="{ECF83323-442F-4739-8A46-80C816B614C7}">
      <dgm:prSet/>
      <dgm:spPr/>
      <dgm:t>
        <a:bodyPr/>
        <a:lstStyle/>
        <a:p>
          <a:endParaRPr lang="en-US"/>
        </a:p>
      </dgm:t>
    </dgm:pt>
    <dgm:pt modelId="{EA7F4C77-FE6D-4867-BF17-C00A7E7976B8}" type="sibTrans" cxnId="{ECF83323-442F-4739-8A46-80C816B614C7}">
      <dgm:prSet/>
      <dgm:spPr/>
      <dgm:t>
        <a:bodyPr/>
        <a:lstStyle/>
        <a:p>
          <a:endParaRPr lang="en-US"/>
        </a:p>
      </dgm:t>
    </dgm:pt>
    <dgm:pt modelId="{AEF1C708-4252-4F23-AF49-A4F7F5C83478}">
      <dgm:prSet phldrT="[Text]"/>
      <dgm:spPr/>
      <dgm:t>
        <a:bodyPr/>
        <a:lstStyle/>
        <a:p>
          <a:r>
            <a:rPr lang="en-US" b="1"/>
            <a:t>Types of Changes</a:t>
          </a:r>
        </a:p>
      </dgm:t>
    </dgm:pt>
    <dgm:pt modelId="{1E05811C-7DCD-4D9D-945F-537CC601E4FE}" type="parTrans" cxnId="{A145961F-1A19-4833-8113-635A82AFE4CB}">
      <dgm:prSet/>
      <dgm:spPr/>
      <dgm:t>
        <a:bodyPr/>
        <a:lstStyle/>
        <a:p>
          <a:endParaRPr lang="en-US"/>
        </a:p>
      </dgm:t>
    </dgm:pt>
    <dgm:pt modelId="{C72DD86C-8803-401D-A93D-329480665C4B}" type="sibTrans" cxnId="{A145961F-1A19-4833-8113-635A82AFE4CB}">
      <dgm:prSet/>
      <dgm:spPr/>
      <dgm:t>
        <a:bodyPr/>
        <a:lstStyle/>
        <a:p>
          <a:endParaRPr lang="en-US"/>
        </a:p>
      </dgm:t>
    </dgm:pt>
    <dgm:pt modelId="{7E93E1B1-071B-4E0C-B84C-0ABDE8883C1E}">
      <dgm:prSet phldrT="[Text]" custT="1"/>
      <dgm:spPr>
        <a:solidFill>
          <a:schemeClr val="bg1">
            <a:lumMod val="85000"/>
          </a:schemeClr>
        </a:solidFill>
        <a:ln w="38100">
          <a:solidFill>
            <a:schemeClr val="bg1"/>
          </a:solidFill>
        </a:ln>
      </dgm:spPr>
      <dgm:t>
        <a:bodyPr/>
        <a:lstStyle/>
        <a:p>
          <a:pPr algn="ctr"/>
          <a:endParaRPr lang="en-US" sz="800" b="1"/>
        </a:p>
        <a:p>
          <a:pPr algn="ctr"/>
          <a:r>
            <a:rPr lang="en-US" sz="1700" b="1"/>
            <a:t>Ownership</a:t>
          </a:r>
        </a:p>
        <a:p>
          <a:pPr algn="ctr"/>
          <a:r>
            <a:rPr lang="en-US" sz="1700" b="1"/>
            <a:t>Address</a:t>
          </a:r>
        </a:p>
        <a:p>
          <a:pPr algn="ctr"/>
          <a:r>
            <a:rPr lang="en-US" sz="1700" b="1"/>
            <a:t>Emails</a:t>
          </a:r>
        </a:p>
        <a:p>
          <a:pPr algn="ctr"/>
          <a:r>
            <a:rPr lang="en-US" sz="1700" b="1"/>
            <a:t>Phone/Fax Numbers</a:t>
          </a:r>
        </a:p>
      </dgm:t>
    </dgm:pt>
    <dgm:pt modelId="{8FE53C9C-E9B7-4874-A826-6CA8028E4594}" type="parTrans" cxnId="{A02CEF8A-7EB3-4ACB-A224-501B05D34BA5}">
      <dgm:prSet/>
      <dgm:spPr/>
      <dgm:t>
        <a:bodyPr/>
        <a:lstStyle/>
        <a:p>
          <a:endParaRPr lang="en-US"/>
        </a:p>
      </dgm:t>
    </dgm:pt>
    <dgm:pt modelId="{7CC470B8-2D1A-42C9-B836-50153A043F6C}" type="sibTrans" cxnId="{A02CEF8A-7EB3-4ACB-A224-501B05D34BA5}">
      <dgm:prSet/>
      <dgm:spPr/>
      <dgm:t>
        <a:bodyPr/>
        <a:lstStyle/>
        <a:p>
          <a:endParaRPr lang="en-US"/>
        </a:p>
      </dgm:t>
    </dgm:pt>
    <dgm:pt modelId="{A31EDB78-2C21-4BC1-9D9D-7407B9A30BA1}">
      <dgm:prSet phldrT="[Text]"/>
      <dgm:spPr>
        <a:solidFill>
          <a:schemeClr val="tx1">
            <a:lumMod val="50000"/>
            <a:lumOff val="50000"/>
          </a:schemeClr>
        </a:solidFill>
        <a:ln w="38100">
          <a:solidFill>
            <a:schemeClr val="bg1"/>
          </a:solidFill>
        </a:ln>
      </dgm:spPr>
      <dgm:t>
        <a:bodyPr/>
        <a:lstStyle/>
        <a:p>
          <a:pPr algn="ctr"/>
          <a:r>
            <a:rPr lang="en-US" sz="1700" b="1">
              <a:solidFill>
                <a:schemeClr val="tx1"/>
              </a:solidFill>
            </a:rPr>
            <a:t>WBE</a:t>
          </a:r>
        </a:p>
      </dgm:t>
    </dgm:pt>
    <dgm:pt modelId="{B0DD319E-2604-4F12-96CA-D7ECD556FAC6}" type="parTrans" cxnId="{83052CE4-481A-4D45-825E-79AA7CCDA4B4}">
      <dgm:prSet/>
      <dgm:spPr/>
      <dgm:t>
        <a:bodyPr/>
        <a:lstStyle/>
        <a:p>
          <a:endParaRPr lang="en-US"/>
        </a:p>
      </dgm:t>
    </dgm:pt>
    <dgm:pt modelId="{B99EE25B-A21B-459C-A069-583E7CEA178B}" type="sibTrans" cxnId="{83052CE4-481A-4D45-825E-79AA7CCDA4B4}">
      <dgm:prSet/>
      <dgm:spPr/>
      <dgm:t>
        <a:bodyPr/>
        <a:lstStyle/>
        <a:p>
          <a:endParaRPr lang="en-US"/>
        </a:p>
      </dgm:t>
    </dgm:pt>
    <dgm:pt modelId="{10A92A58-1019-4961-BAAD-7F2B0A3BB2AB}">
      <dgm:prSet phldrT="[Text]"/>
      <dgm:spPr>
        <a:solidFill>
          <a:schemeClr val="tx1">
            <a:lumMod val="50000"/>
            <a:lumOff val="50000"/>
          </a:schemeClr>
        </a:solidFill>
        <a:ln w="38100">
          <a:solidFill>
            <a:schemeClr val="bg1"/>
          </a:solidFill>
        </a:ln>
      </dgm:spPr>
      <dgm:t>
        <a:bodyPr/>
        <a:lstStyle/>
        <a:p>
          <a:pPr algn="ctr"/>
          <a:r>
            <a:rPr lang="en-US" sz="1700" b="1">
              <a:solidFill>
                <a:schemeClr val="tx1"/>
              </a:solidFill>
            </a:rPr>
            <a:t>SBE</a:t>
          </a:r>
        </a:p>
      </dgm:t>
    </dgm:pt>
    <dgm:pt modelId="{A1688E64-0749-42A8-8179-E18BFAB14AAE}" type="parTrans" cxnId="{FFFAABD0-7DF5-4E73-8BAE-B29931CF8A23}">
      <dgm:prSet/>
      <dgm:spPr/>
      <dgm:t>
        <a:bodyPr/>
        <a:lstStyle/>
        <a:p>
          <a:endParaRPr lang="en-US"/>
        </a:p>
      </dgm:t>
    </dgm:pt>
    <dgm:pt modelId="{6FA945A5-9ED9-4FDD-A42F-644C03DB3755}" type="sibTrans" cxnId="{FFFAABD0-7DF5-4E73-8BAE-B29931CF8A23}">
      <dgm:prSet/>
      <dgm:spPr/>
      <dgm:t>
        <a:bodyPr/>
        <a:lstStyle/>
        <a:p>
          <a:endParaRPr lang="en-US"/>
        </a:p>
      </dgm:t>
    </dgm:pt>
    <dgm:pt modelId="{109B1036-ABD3-4EAE-95A1-7C9763D4B4B3}">
      <dgm:prSet phldrT="[Text]"/>
      <dgm:spPr>
        <a:solidFill>
          <a:schemeClr val="tx1">
            <a:lumMod val="50000"/>
            <a:lumOff val="50000"/>
          </a:schemeClr>
        </a:solidFill>
        <a:ln w="38100">
          <a:solidFill>
            <a:schemeClr val="bg1"/>
          </a:solidFill>
        </a:ln>
      </dgm:spPr>
      <dgm:t>
        <a:bodyPr/>
        <a:lstStyle/>
        <a:p>
          <a:pPr algn="ctr"/>
          <a:r>
            <a:rPr lang="en-US" sz="1700" b="1">
              <a:solidFill>
                <a:schemeClr val="tx1"/>
              </a:solidFill>
            </a:rPr>
            <a:t>PDBE</a:t>
          </a:r>
        </a:p>
      </dgm:t>
    </dgm:pt>
    <dgm:pt modelId="{E8A6B44E-C645-4E6C-A65B-6A0142060EAD}" type="parTrans" cxnId="{CFAF27BD-CDB8-4444-AE1B-ADE1DAD12071}">
      <dgm:prSet/>
      <dgm:spPr/>
      <dgm:t>
        <a:bodyPr/>
        <a:lstStyle/>
        <a:p>
          <a:endParaRPr lang="en-US"/>
        </a:p>
      </dgm:t>
    </dgm:pt>
    <dgm:pt modelId="{7BEEC97E-9D17-46A1-B6DB-604F33D2F76A}" type="sibTrans" cxnId="{CFAF27BD-CDB8-4444-AE1B-ADE1DAD12071}">
      <dgm:prSet/>
      <dgm:spPr/>
      <dgm:t>
        <a:bodyPr/>
        <a:lstStyle/>
        <a:p>
          <a:endParaRPr lang="en-US"/>
        </a:p>
      </dgm:t>
    </dgm:pt>
    <dgm:pt modelId="{8AEFAE80-9D55-4B3E-A169-0305EE95B521}" type="pres">
      <dgm:prSet presAssocID="{88BEBD8B-6914-4FC7-BDBB-3268D6FFA69B}" presName="Name0" presStyleCnt="0">
        <dgm:presLayoutVars>
          <dgm:chMax val="5"/>
          <dgm:chPref val="5"/>
          <dgm:dir/>
          <dgm:animLvl val="lvl"/>
        </dgm:presLayoutVars>
      </dgm:prSet>
      <dgm:spPr/>
    </dgm:pt>
    <dgm:pt modelId="{CC78386A-A520-4520-B89B-04C4CFF6D779}" type="pres">
      <dgm:prSet presAssocID="{4F3E8813-FB58-48EC-B0F3-B0C1B02DE733}" presName="parentText1" presStyleLbl="node1" presStyleIdx="0" presStyleCnt="3">
        <dgm:presLayoutVars>
          <dgm:chMax/>
          <dgm:chPref val="3"/>
          <dgm:bulletEnabled val="1"/>
        </dgm:presLayoutVars>
      </dgm:prSet>
      <dgm:spPr/>
    </dgm:pt>
    <dgm:pt modelId="{3DD02634-4F28-4CAA-AAD7-4B24314FA57E}" type="pres">
      <dgm:prSet presAssocID="{4F3E8813-FB58-48EC-B0F3-B0C1B02DE733}" presName="childText1" presStyleLbl="solidAlignAcc1" presStyleIdx="0" presStyleCnt="3">
        <dgm:presLayoutVars>
          <dgm:chMax val="0"/>
          <dgm:chPref val="0"/>
          <dgm:bulletEnabled val="1"/>
        </dgm:presLayoutVars>
      </dgm:prSet>
      <dgm:spPr/>
    </dgm:pt>
    <dgm:pt modelId="{912FB703-BDEE-41A2-A120-7CD901ECB47A}" type="pres">
      <dgm:prSet presAssocID="{70EE3BDB-5ACB-42D8-B39C-F9A396E3824A}" presName="parentText2" presStyleLbl="node1" presStyleIdx="1" presStyleCnt="3">
        <dgm:presLayoutVars>
          <dgm:chMax/>
          <dgm:chPref val="3"/>
          <dgm:bulletEnabled val="1"/>
        </dgm:presLayoutVars>
      </dgm:prSet>
      <dgm:spPr/>
    </dgm:pt>
    <dgm:pt modelId="{38C481D8-D756-47F5-A1BE-4682BD2106DB}" type="pres">
      <dgm:prSet presAssocID="{70EE3BDB-5ACB-42D8-B39C-F9A396E3824A}" presName="childText2" presStyleLbl="solidAlignAcc1" presStyleIdx="1" presStyleCnt="3">
        <dgm:presLayoutVars>
          <dgm:chMax val="0"/>
          <dgm:chPref val="0"/>
          <dgm:bulletEnabled val="1"/>
        </dgm:presLayoutVars>
      </dgm:prSet>
      <dgm:spPr/>
    </dgm:pt>
    <dgm:pt modelId="{1EE0E044-90F5-441B-BDDF-163BE33819B2}" type="pres">
      <dgm:prSet presAssocID="{AEF1C708-4252-4F23-AF49-A4F7F5C83478}" presName="parentText3" presStyleLbl="node1" presStyleIdx="2" presStyleCnt="3">
        <dgm:presLayoutVars>
          <dgm:chMax/>
          <dgm:chPref val="3"/>
          <dgm:bulletEnabled val="1"/>
        </dgm:presLayoutVars>
      </dgm:prSet>
      <dgm:spPr/>
    </dgm:pt>
    <dgm:pt modelId="{988BB78E-DF28-4D80-A4C0-3B08F16BDC39}" type="pres">
      <dgm:prSet presAssocID="{AEF1C708-4252-4F23-AF49-A4F7F5C83478}" presName="childText3" presStyleLbl="solidAlignAcc1" presStyleIdx="2" presStyleCnt="3">
        <dgm:presLayoutVars>
          <dgm:chMax val="0"/>
          <dgm:chPref val="0"/>
          <dgm:bulletEnabled val="1"/>
        </dgm:presLayoutVars>
      </dgm:prSet>
      <dgm:spPr/>
    </dgm:pt>
  </dgm:ptLst>
  <dgm:cxnLst>
    <dgm:cxn modelId="{04D34510-E7B8-4DDD-A5AD-5F10B4B97374}" type="presOf" srcId="{88BEBD8B-6914-4FC7-BDBB-3268D6FFA69B}" destId="{8AEFAE80-9D55-4B3E-A169-0305EE95B521}" srcOrd="0" destOrd="0" presId="urn:microsoft.com/office/officeart/2009/3/layout/IncreasingArrowsProcess"/>
    <dgm:cxn modelId="{A145961F-1A19-4833-8113-635A82AFE4CB}" srcId="{88BEBD8B-6914-4FC7-BDBB-3268D6FFA69B}" destId="{AEF1C708-4252-4F23-AF49-A4F7F5C83478}" srcOrd="2" destOrd="0" parTransId="{1E05811C-7DCD-4D9D-945F-537CC601E4FE}" sibTransId="{C72DD86C-8803-401D-A93D-329480665C4B}"/>
    <dgm:cxn modelId="{ECF83323-442F-4739-8A46-80C816B614C7}" srcId="{70EE3BDB-5ACB-42D8-B39C-F9A396E3824A}" destId="{C11E3829-9189-4C83-B840-F54AC39E57A7}" srcOrd="0" destOrd="0" parTransId="{9ADCCBE4-9B5A-45EF-800B-6C5BEA0DA422}" sibTransId="{EA7F4C77-FE6D-4867-BF17-C00A7E7976B8}"/>
    <dgm:cxn modelId="{7266EE27-A8AA-4924-BA24-949AECEC3836}" type="presOf" srcId="{10A92A58-1019-4961-BAAD-7F2B0A3BB2AB}" destId="{3DD02634-4F28-4CAA-AAD7-4B24314FA57E}" srcOrd="0" destOrd="2" presId="urn:microsoft.com/office/officeart/2009/3/layout/IncreasingArrowsProcess"/>
    <dgm:cxn modelId="{4500BD5F-4219-4BCE-90B7-2D49B3582D19}" type="presOf" srcId="{4F3E8813-FB58-48EC-B0F3-B0C1B02DE733}" destId="{CC78386A-A520-4520-B89B-04C4CFF6D779}" srcOrd="0" destOrd="0" presId="urn:microsoft.com/office/officeart/2009/3/layout/IncreasingArrowsProcess"/>
    <dgm:cxn modelId="{D9CE5244-3E81-4AE3-B0F7-1621A937B28E}" type="presOf" srcId="{FFCF6C3D-DD3D-4328-A00F-0B9D07D41232}" destId="{3DD02634-4F28-4CAA-AAD7-4B24314FA57E}" srcOrd="0" destOrd="0" presId="urn:microsoft.com/office/officeart/2009/3/layout/IncreasingArrowsProcess"/>
    <dgm:cxn modelId="{8F4D706D-4F96-484A-AF28-C7899A5342A3}" type="presOf" srcId="{7E93E1B1-071B-4E0C-B84C-0ABDE8883C1E}" destId="{988BB78E-DF28-4D80-A4C0-3B08F16BDC39}" srcOrd="0" destOrd="0" presId="urn:microsoft.com/office/officeart/2009/3/layout/IncreasingArrowsProcess"/>
    <dgm:cxn modelId="{A5FDE251-8F46-464D-A667-C5831DB79092}" type="presOf" srcId="{A31EDB78-2C21-4BC1-9D9D-7407B9A30BA1}" destId="{3DD02634-4F28-4CAA-AAD7-4B24314FA57E}" srcOrd="0" destOrd="1" presId="urn:microsoft.com/office/officeart/2009/3/layout/IncreasingArrowsProcess"/>
    <dgm:cxn modelId="{68209F72-0DF7-4067-8F9C-3ADBAFBEDE74}" srcId="{88BEBD8B-6914-4FC7-BDBB-3268D6FFA69B}" destId="{70EE3BDB-5ACB-42D8-B39C-F9A396E3824A}" srcOrd="1" destOrd="0" parTransId="{AC34222B-A467-423A-A81A-9007FEA729A7}" sibTransId="{420B1C05-52ED-48FE-A041-2A152FB0C664}"/>
    <dgm:cxn modelId="{A02CEF8A-7EB3-4ACB-A224-501B05D34BA5}" srcId="{AEF1C708-4252-4F23-AF49-A4F7F5C83478}" destId="{7E93E1B1-071B-4E0C-B84C-0ABDE8883C1E}" srcOrd="0" destOrd="0" parTransId="{8FE53C9C-E9B7-4874-A826-6CA8028E4594}" sibTransId="{7CC470B8-2D1A-42C9-B836-50153A043F6C}"/>
    <dgm:cxn modelId="{FB0E4595-25AD-4BC3-94D4-9739C2CB2180}" srcId="{88BEBD8B-6914-4FC7-BDBB-3268D6FFA69B}" destId="{4F3E8813-FB58-48EC-B0F3-B0C1B02DE733}" srcOrd="0" destOrd="0" parTransId="{B689E6C5-4735-43F7-BCD5-4993C203B4DF}" sibTransId="{0EEAF4F8-825D-43A3-AA84-81D3B96B9714}"/>
    <dgm:cxn modelId="{E71A08B2-110F-47DC-9C45-2D0F7EF35749}" type="presOf" srcId="{70EE3BDB-5ACB-42D8-B39C-F9A396E3824A}" destId="{912FB703-BDEE-41A2-A120-7CD901ECB47A}" srcOrd="0" destOrd="0" presId="urn:microsoft.com/office/officeart/2009/3/layout/IncreasingArrowsProcess"/>
    <dgm:cxn modelId="{45801BB6-7A37-4C20-88F6-4239F7774637}" srcId="{4F3E8813-FB58-48EC-B0F3-B0C1B02DE733}" destId="{FFCF6C3D-DD3D-4328-A00F-0B9D07D41232}" srcOrd="0" destOrd="0" parTransId="{8C09ECC5-3982-4EA7-9616-E6B04BEB4739}" sibTransId="{FA04A30A-5BC4-45FF-B985-BD6F44875114}"/>
    <dgm:cxn modelId="{CFAF27BD-CDB8-4444-AE1B-ADE1DAD12071}" srcId="{4F3E8813-FB58-48EC-B0F3-B0C1B02DE733}" destId="{109B1036-ABD3-4EAE-95A1-7C9763D4B4B3}" srcOrd="3" destOrd="0" parTransId="{E8A6B44E-C645-4E6C-A65B-6A0142060EAD}" sibTransId="{7BEEC97E-9D17-46A1-B6DB-604F33D2F76A}"/>
    <dgm:cxn modelId="{FFFAABD0-7DF5-4E73-8BAE-B29931CF8A23}" srcId="{4F3E8813-FB58-48EC-B0F3-B0C1B02DE733}" destId="{10A92A58-1019-4961-BAAD-7F2B0A3BB2AB}" srcOrd="2" destOrd="0" parTransId="{A1688E64-0749-42A8-8179-E18BFAB14AAE}" sibTransId="{6FA945A5-9ED9-4FDD-A42F-644C03DB3755}"/>
    <dgm:cxn modelId="{6416DCD7-035E-49B5-B9E3-15FDCB03A23C}" type="presOf" srcId="{C11E3829-9189-4C83-B840-F54AC39E57A7}" destId="{38C481D8-D756-47F5-A1BE-4682BD2106DB}" srcOrd="0" destOrd="0" presId="urn:microsoft.com/office/officeart/2009/3/layout/IncreasingArrowsProcess"/>
    <dgm:cxn modelId="{925ED2DE-6D40-4928-8641-9B385F184322}" type="presOf" srcId="{AEF1C708-4252-4F23-AF49-A4F7F5C83478}" destId="{1EE0E044-90F5-441B-BDDF-163BE33819B2}" srcOrd="0" destOrd="0" presId="urn:microsoft.com/office/officeart/2009/3/layout/IncreasingArrowsProcess"/>
    <dgm:cxn modelId="{83052CE4-481A-4D45-825E-79AA7CCDA4B4}" srcId="{4F3E8813-FB58-48EC-B0F3-B0C1B02DE733}" destId="{A31EDB78-2C21-4BC1-9D9D-7407B9A30BA1}" srcOrd="1" destOrd="0" parTransId="{B0DD319E-2604-4F12-96CA-D7ECD556FAC6}" sibTransId="{B99EE25B-A21B-459C-A069-583E7CEA178B}"/>
    <dgm:cxn modelId="{499BF7FA-64AB-4CA8-87D8-1AA1164C4F98}" type="presOf" srcId="{109B1036-ABD3-4EAE-95A1-7C9763D4B4B3}" destId="{3DD02634-4F28-4CAA-AAD7-4B24314FA57E}" srcOrd="0" destOrd="3" presId="urn:microsoft.com/office/officeart/2009/3/layout/IncreasingArrowsProcess"/>
    <dgm:cxn modelId="{C0A708A2-5F89-4680-A3D2-643C479ECA3B}" type="presParOf" srcId="{8AEFAE80-9D55-4B3E-A169-0305EE95B521}" destId="{CC78386A-A520-4520-B89B-04C4CFF6D779}" srcOrd="0" destOrd="0" presId="urn:microsoft.com/office/officeart/2009/3/layout/IncreasingArrowsProcess"/>
    <dgm:cxn modelId="{D39E90C1-4B0C-4CCF-B1D0-38114EDA4A78}" type="presParOf" srcId="{8AEFAE80-9D55-4B3E-A169-0305EE95B521}" destId="{3DD02634-4F28-4CAA-AAD7-4B24314FA57E}" srcOrd="1" destOrd="0" presId="urn:microsoft.com/office/officeart/2009/3/layout/IncreasingArrowsProcess"/>
    <dgm:cxn modelId="{EECA3E32-0CF3-4C72-A2AB-0DFD7B818115}" type="presParOf" srcId="{8AEFAE80-9D55-4B3E-A169-0305EE95B521}" destId="{912FB703-BDEE-41A2-A120-7CD901ECB47A}" srcOrd="2" destOrd="0" presId="urn:microsoft.com/office/officeart/2009/3/layout/IncreasingArrowsProcess"/>
    <dgm:cxn modelId="{2B21AA57-B9D7-4F82-968F-8D35B96F570C}" type="presParOf" srcId="{8AEFAE80-9D55-4B3E-A169-0305EE95B521}" destId="{38C481D8-D756-47F5-A1BE-4682BD2106DB}" srcOrd="3" destOrd="0" presId="urn:microsoft.com/office/officeart/2009/3/layout/IncreasingArrowsProcess"/>
    <dgm:cxn modelId="{DF5B17BA-38BD-41FE-BD6B-AB837B0114E2}" type="presParOf" srcId="{8AEFAE80-9D55-4B3E-A169-0305EE95B521}" destId="{1EE0E044-90F5-441B-BDDF-163BE33819B2}" srcOrd="4" destOrd="0" presId="urn:microsoft.com/office/officeart/2009/3/layout/IncreasingArrowsProcess"/>
    <dgm:cxn modelId="{B3F28621-03C8-4C11-ACA2-5397D8F1222F}" type="presParOf" srcId="{8AEFAE80-9D55-4B3E-A169-0305EE95B521}" destId="{988BB78E-DF28-4D80-A4C0-3B08F16BDC39}"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2ECB17-324B-4FC4-A0CE-E0486D298480}"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F161FD41-F5E2-418C-8670-2094DB7C36FA}">
      <dgm:prSet custT="1"/>
      <dgm:spPr/>
      <dgm:t>
        <a:bodyPr/>
        <a:lstStyle/>
        <a:p>
          <a:endParaRPr lang="en-US" sz="2100" dirty="0"/>
        </a:p>
      </dgm:t>
    </dgm:pt>
    <dgm:pt modelId="{90F7952A-9A84-4A15-A064-432C41AEBB7B}" type="parTrans" cxnId="{799A03EA-D76D-431E-B785-10536FABBDF9}">
      <dgm:prSet/>
      <dgm:spPr/>
      <dgm:t>
        <a:bodyPr/>
        <a:lstStyle/>
        <a:p>
          <a:endParaRPr lang="en-US"/>
        </a:p>
      </dgm:t>
    </dgm:pt>
    <dgm:pt modelId="{E963AEEA-CFD9-4129-AE3B-7530ACA9686E}" type="sibTrans" cxnId="{799A03EA-D76D-431E-B785-10536FABBDF9}">
      <dgm:prSet/>
      <dgm:spPr/>
      <dgm:t>
        <a:bodyPr/>
        <a:lstStyle/>
        <a:p>
          <a:endParaRPr lang="en-US"/>
        </a:p>
      </dgm:t>
    </dgm:pt>
    <dgm:pt modelId="{FD110F1D-1627-403A-8FD7-6CB3399B8442}">
      <dgm:prSet custT="1"/>
      <dgm:spPr/>
      <dgm:t>
        <a:bodyPr/>
        <a:lstStyle/>
        <a:p>
          <a:endParaRPr lang="en-US" sz="2100" dirty="0"/>
        </a:p>
      </dgm:t>
    </dgm:pt>
    <dgm:pt modelId="{1A37FD78-273B-4844-A93C-AE197F160286}" type="parTrans" cxnId="{19678CA7-D134-41A6-97F9-266089D14B15}">
      <dgm:prSet/>
      <dgm:spPr/>
      <dgm:t>
        <a:bodyPr/>
        <a:lstStyle/>
        <a:p>
          <a:endParaRPr lang="en-US"/>
        </a:p>
      </dgm:t>
    </dgm:pt>
    <dgm:pt modelId="{B56FA6B7-7779-4C4B-8541-994591F69857}" type="sibTrans" cxnId="{19678CA7-D134-41A6-97F9-266089D14B15}">
      <dgm:prSet/>
      <dgm:spPr/>
      <dgm:t>
        <a:bodyPr/>
        <a:lstStyle/>
        <a:p>
          <a:endParaRPr lang="en-US"/>
        </a:p>
      </dgm:t>
    </dgm:pt>
    <dgm:pt modelId="{993E972E-786D-474E-8C1E-86C2ED5BAB98}">
      <dgm:prSet custT="1"/>
      <dgm:spPr/>
      <dgm:t>
        <a:bodyPr/>
        <a:lstStyle/>
        <a:p>
          <a:r>
            <a:rPr lang="en-US" sz="2800" dirty="0"/>
            <a:t>Applicant(s) have two options to upload PNW documents:</a:t>
          </a:r>
        </a:p>
        <a:p>
          <a:r>
            <a:rPr lang="en-US" sz="2800" dirty="0"/>
            <a:t>a. In PNW module</a:t>
          </a:r>
        </a:p>
        <a:p>
          <a:r>
            <a:rPr lang="en-US" sz="2800" dirty="0"/>
            <a:t>b. As “Additional supporting documents not listed above”</a:t>
          </a:r>
        </a:p>
      </dgm:t>
    </dgm:pt>
    <dgm:pt modelId="{1285521D-9C71-417C-85A8-6E09973DEBF6}" type="parTrans" cxnId="{A93029BC-339C-4B94-A400-F554ECCE5F06}">
      <dgm:prSet/>
      <dgm:spPr/>
      <dgm:t>
        <a:bodyPr/>
        <a:lstStyle/>
        <a:p>
          <a:endParaRPr lang="en-US"/>
        </a:p>
      </dgm:t>
    </dgm:pt>
    <dgm:pt modelId="{70F03F3A-C3A0-4ADE-A8E6-6EEA3AE76B09}" type="sibTrans" cxnId="{A93029BC-339C-4B94-A400-F554ECCE5F06}">
      <dgm:prSet/>
      <dgm:spPr/>
      <dgm:t>
        <a:bodyPr/>
        <a:lstStyle/>
        <a:p>
          <a:endParaRPr lang="en-US"/>
        </a:p>
      </dgm:t>
    </dgm:pt>
    <dgm:pt modelId="{E5D799CD-03AF-40A8-A291-A1C43DFE6DD1}" type="pres">
      <dgm:prSet presAssocID="{7F2ECB17-324B-4FC4-A0CE-E0486D298480}" presName="Name0" presStyleCnt="0">
        <dgm:presLayoutVars>
          <dgm:dir/>
        </dgm:presLayoutVars>
      </dgm:prSet>
      <dgm:spPr/>
    </dgm:pt>
    <dgm:pt modelId="{C6C8B11B-AAEF-46D3-993D-E69AF69DCC8E}" type="pres">
      <dgm:prSet presAssocID="{F161FD41-F5E2-418C-8670-2094DB7C36FA}" presName="noChildren" presStyleCnt="0"/>
      <dgm:spPr/>
    </dgm:pt>
    <dgm:pt modelId="{BDF80E17-6053-47A7-982D-69A942DD1B56}" type="pres">
      <dgm:prSet presAssocID="{F161FD41-F5E2-418C-8670-2094DB7C36FA}" presName="gap" presStyleCnt="0"/>
      <dgm:spPr/>
    </dgm:pt>
    <dgm:pt modelId="{8E2F29C0-15E9-4D28-89CC-14A7EDE15152}" type="pres">
      <dgm:prSet presAssocID="{F161FD41-F5E2-418C-8670-2094DB7C36FA}" presName="medCircle2" presStyleLbl="vennNode1" presStyleIdx="0" presStyleCnt="3"/>
      <dgm:spPr/>
    </dgm:pt>
    <dgm:pt modelId="{ECA6EDED-84C3-41E2-8FDF-B6A0205CAD98}" type="pres">
      <dgm:prSet presAssocID="{F161FD41-F5E2-418C-8670-2094DB7C36FA}" presName="txLvlOnly1" presStyleLbl="revTx" presStyleIdx="0" presStyleCnt="3"/>
      <dgm:spPr/>
    </dgm:pt>
    <dgm:pt modelId="{91F541C7-7770-4670-9F94-214613D8C627}" type="pres">
      <dgm:prSet presAssocID="{FD110F1D-1627-403A-8FD7-6CB3399B8442}" presName="noChildren" presStyleCnt="0"/>
      <dgm:spPr/>
    </dgm:pt>
    <dgm:pt modelId="{78D91F3A-FD92-4BBA-B395-99B743E5E0EF}" type="pres">
      <dgm:prSet presAssocID="{FD110F1D-1627-403A-8FD7-6CB3399B8442}" presName="gap" presStyleCnt="0"/>
      <dgm:spPr/>
    </dgm:pt>
    <dgm:pt modelId="{B80333BE-3485-4F44-8292-194FEAB44544}" type="pres">
      <dgm:prSet presAssocID="{FD110F1D-1627-403A-8FD7-6CB3399B8442}" presName="medCircle2" presStyleLbl="vennNode1" presStyleIdx="1" presStyleCnt="3"/>
      <dgm:spPr/>
    </dgm:pt>
    <dgm:pt modelId="{AC2613AB-49B2-40D2-8195-BF33EACF126F}" type="pres">
      <dgm:prSet presAssocID="{FD110F1D-1627-403A-8FD7-6CB3399B8442}" presName="txLvlOnly1" presStyleLbl="revTx" presStyleIdx="1" presStyleCnt="3"/>
      <dgm:spPr/>
    </dgm:pt>
    <dgm:pt modelId="{ACCEC1B5-1FFD-4443-A8BF-53353131F50D}" type="pres">
      <dgm:prSet presAssocID="{993E972E-786D-474E-8C1E-86C2ED5BAB98}" presName="noChildren" presStyleCnt="0"/>
      <dgm:spPr/>
    </dgm:pt>
    <dgm:pt modelId="{2750FA36-B5FD-449C-9DCD-05A5F4A47E55}" type="pres">
      <dgm:prSet presAssocID="{993E972E-786D-474E-8C1E-86C2ED5BAB98}" presName="gap" presStyleCnt="0"/>
      <dgm:spPr/>
    </dgm:pt>
    <dgm:pt modelId="{F8C26449-7FEF-416E-9E90-D086FE128688}" type="pres">
      <dgm:prSet presAssocID="{993E972E-786D-474E-8C1E-86C2ED5BAB98}" presName="medCircle2" presStyleLbl="vennNode1" presStyleIdx="2" presStyleCnt="3"/>
      <dgm:spPr/>
    </dgm:pt>
    <dgm:pt modelId="{ECEA6F19-6D17-4924-B862-AD7F452C8FF5}" type="pres">
      <dgm:prSet presAssocID="{993E972E-786D-474E-8C1E-86C2ED5BAB98}" presName="txLvlOnly1" presStyleLbl="revTx" presStyleIdx="2" presStyleCnt="3" custLinFactY="-4476" custLinFactNeighborX="-2159" custLinFactNeighborY="-100000"/>
      <dgm:spPr/>
    </dgm:pt>
  </dgm:ptLst>
  <dgm:cxnLst>
    <dgm:cxn modelId="{8BCA921C-DE3F-47A3-97CE-E13798963F07}" type="presOf" srcId="{F161FD41-F5E2-418C-8670-2094DB7C36FA}" destId="{ECA6EDED-84C3-41E2-8FDF-B6A0205CAD98}" srcOrd="0" destOrd="0" presId="urn:microsoft.com/office/officeart/2008/layout/VerticalCircleList"/>
    <dgm:cxn modelId="{17331D3F-85E7-49F6-AD1F-0AC5FF33FD6A}" type="presOf" srcId="{993E972E-786D-474E-8C1E-86C2ED5BAB98}" destId="{ECEA6F19-6D17-4924-B862-AD7F452C8FF5}" srcOrd="0" destOrd="0" presId="urn:microsoft.com/office/officeart/2008/layout/VerticalCircleList"/>
    <dgm:cxn modelId="{9B16D5A5-14A6-4709-A5FB-3E6C0E230F4C}" type="presOf" srcId="{FD110F1D-1627-403A-8FD7-6CB3399B8442}" destId="{AC2613AB-49B2-40D2-8195-BF33EACF126F}" srcOrd="0" destOrd="0" presId="urn:microsoft.com/office/officeart/2008/layout/VerticalCircleList"/>
    <dgm:cxn modelId="{19678CA7-D134-41A6-97F9-266089D14B15}" srcId="{7F2ECB17-324B-4FC4-A0CE-E0486D298480}" destId="{FD110F1D-1627-403A-8FD7-6CB3399B8442}" srcOrd="1" destOrd="0" parTransId="{1A37FD78-273B-4844-A93C-AE197F160286}" sibTransId="{B56FA6B7-7779-4C4B-8541-994591F69857}"/>
    <dgm:cxn modelId="{A93029BC-339C-4B94-A400-F554ECCE5F06}" srcId="{7F2ECB17-324B-4FC4-A0CE-E0486D298480}" destId="{993E972E-786D-474E-8C1E-86C2ED5BAB98}" srcOrd="2" destOrd="0" parTransId="{1285521D-9C71-417C-85A8-6E09973DEBF6}" sibTransId="{70F03F3A-C3A0-4ADE-A8E6-6EEA3AE76B09}"/>
    <dgm:cxn modelId="{3A2056C0-8448-4B1E-B627-7A2BF152D286}" type="presOf" srcId="{7F2ECB17-324B-4FC4-A0CE-E0486D298480}" destId="{E5D799CD-03AF-40A8-A291-A1C43DFE6DD1}" srcOrd="0" destOrd="0" presId="urn:microsoft.com/office/officeart/2008/layout/VerticalCircleList"/>
    <dgm:cxn modelId="{799A03EA-D76D-431E-B785-10536FABBDF9}" srcId="{7F2ECB17-324B-4FC4-A0CE-E0486D298480}" destId="{F161FD41-F5E2-418C-8670-2094DB7C36FA}" srcOrd="0" destOrd="0" parTransId="{90F7952A-9A84-4A15-A064-432C41AEBB7B}" sibTransId="{E963AEEA-CFD9-4129-AE3B-7530ACA9686E}"/>
    <dgm:cxn modelId="{D75FFD2C-6EF4-47EA-B32D-57E02E3E9F73}" type="presParOf" srcId="{E5D799CD-03AF-40A8-A291-A1C43DFE6DD1}" destId="{C6C8B11B-AAEF-46D3-993D-E69AF69DCC8E}" srcOrd="0" destOrd="0" presId="urn:microsoft.com/office/officeart/2008/layout/VerticalCircleList"/>
    <dgm:cxn modelId="{7E059D42-4D6A-4263-8B55-8887F941CFBF}" type="presParOf" srcId="{C6C8B11B-AAEF-46D3-993D-E69AF69DCC8E}" destId="{BDF80E17-6053-47A7-982D-69A942DD1B56}" srcOrd="0" destOrd="0" presId="urn:microsoft.com/office/officeart/2008/layout/VerticalCircleList"/>
    <dgm:cxn modelId="{7EB9CB80-3512-49DA-A214-383230333B82}" type="presParOf" srcId="{C6C8B11B-AAEF-46D3-993D-E69AF69DCC8E}" destId="{8E2F29C0-15E9-4D28-89CC-14A7EDE15152}" srcOrd="1" destOrd="0" presId="urn:microsoft.com/office/officeart/2008/layout/VerticalCircleList"/>
    <dgm:cxn modelId="{22006761-134F-4791-B509-586BB6745093}" type="presParOf" srcId="{C6C8B11B-AAEF-46D3-993D-E69AF69DCC8E}" destId="{ECA6EDED-84C3-41E2-8FDF-B6A0205CAD98}" srcOrd="2" destOrd="0" presId="urn:microsoft.com/office/officeart/2008/layout/VerticalCircleList"/>
    <dgm:cxn modelId="{5453F5C7-EF98-4DF7-960A-69A532B542F0}" type="presParOf" srcId="{E5D799CD-03AF-40A8-A291-A1C43DFE6DD1}" destId="{91F541C7-7770-4670-9F94-214613D8C627}" srcOrd="1" destOrd="0" presId="urn:microsoft.com/office/officeart/2008/layout/VerticalCircleList"/>
    <dgm:cxn modelId="{401E1110-9087-43B1-AC96-1B324783AFCE}" type="presParOf" srcId="{91F541C7-7770-4670-9F94-214613D8C627}" destId="{78D91F3A-FD92-4BBA-B395-99B743E5E0EF}" srcOrd="0" destOrd="0" presId="urn:microsoft.com/office/officeart/2008/layout/VerticalCircleList"/>
    <dgm:cxn modelId="{5FAEF4CC-939C-4C6E-823B-EDC3E9ADE35D}" type="presParOf" srcId="{91F541C7-7770-4670-9F94-214613D8C627}" destId="{B80333BE-3485-4F44-8292-194FEAB44544}" srcOrd="1" destOrd="0" presId="urn:microsoft.com/office/officeart/2008/layout/VerticalCircleList"/>
    <dgm:cxn modelId="{8C42E549-621D-4238-A94E-039943D5AFEE}" type="presParOf" srcId="{91F541C7-7770-4670-9F94-214613D8C627}" destId="{AC2613AB-49B2-40D2-8195-BF33EACF126F}" srcOrd="2" destOrd="0" presId="urn:microsoft.com/office/officeart/2008/layout/VerticalCircleList"/>
    <dgm:cxn modelId="{4EEEFB23-2492-4F4D-8D63-E07101214A67}" type="presParOf" srcId="{E5D799CD-03AF-40A8-A291-A1C43DFE6DD1}" destId="{ACCEC1B5-1FFD-4443-A8BF-53353131F50D}" srcOrd="2" destOrd="0" presId="urn:microsoft.com/office/officeart/2008/layout/VerticalCircleList"/>
    <dgm:cxn modelId="{7614C35D-D63B-4E34-8A36-8377A0382DE0}" type="presParOf" srcId="{ACCEC1B5-1FFD-4443-A8BF-53353131F50D}" destId="{2750FA36-B5FD-449C-9DCD-05A5F4A47E55}" srcOrd="0" destOrd="0" presId="urn:microsoft.com/office/officeart/2008/layout/VerticalCircleList"/>
    <dgm:cxn modelId="{A311367F-D89C-4703-A308-8DBFFD5ECDA3}" type="presParOf" srcId="{ACCEC1B5-1FFD-4443-A8BF-53353131F50D}" destId="{F8C26449-7FEF-416E-9E90-D086FE128688}" srcOrd="1" destOrd="0" presId="urn:microsoft.com/office/officeart/2008/layout/VerticalCircleList"/>
    <dgm:cxn modelId="{45865618-7146-41CF-853C-7EB58EBBFB61}" type="presParOf" srcId="{ACCEC1B5-1FFD-4443-A8BF-53353131F50D}" destId="{ECEA6F19-6D17-4924-B862-AD7F452C8FF5}"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335D47-5A0C-4374-A22F-5915EDBBF11E}" type="doc">
      <dgm:prSet loTypeId="urn:microsoft.com/office/officeart/2008/layout/LinedList" loCatId="hierarchy" qsTypeId="urn:microsoft.com/office/officeart/2005/8/quickstyle/simple2" qsCatId="simple" csTypeId="urn:microsoft.com/office/officeart/2005/8/colors/accent1_2" csCatId="accent1" phldr="1"/>
      <dgm:spPr/>
      <dgm:t>
        <a:bodyPr/>
        <a:lstStyle/>
        <a:p>
          <a:endParaRPr lang="en-US"/>
        </a:p>
      </dgm:t>
    </dgm:pt>
    <dgm:pt modelId="{DE404D5B-21B2-438A-A6DE-C1851D434E75}">
      <dgm:prSet/>
      <dgm:spPr/>
      <dgm:t>
        <a:bodyPr/>
        <a:lstStyle/>
        <a:p>
          <a:pPr algn="ctr"/>
          <a:r>
            <a:rPr lang="en-US" dirty="0"/>
            <a:t>Online application checklist is divided into two sections:</a:t>
          </a:r>
        </a:p>
        <a:p>
          <a:pPr algn="ctr"/>
          <a:r>
            <a:rPr lang="en-US" dirty="0"/>
            <a:t>Mandatory documents vs Required documents</a:t>
          </a:r>
        </a:p>
      </dgm:t>
    </dgm:pt>
    <dgm:pt modelId="{D0461D65-66DE-4696-8C3B-12DA665CC408}" type="parTrans" cxnId="{FBE74116-9BB8-47DA-A00B-8F29C7C63194}">
      <dgm:prSet/>
      <dgm:spPr/>
      <dgm:t>
        <a:bodyPr/>
        <a:lstStyle/>
        <a:p>
          <a:endParaRPr lang="en-US"/>
        </a:p>
      </dgm:t>
    </dgm:pt>
    <dgm:pt modelId="{C09DF367-B18B-4A01-8FA5-C02EF52EDB73}" type="sibTrans" cxnId="{FBE74116-9BB8-47DA-A00B-8F29C7C63194}">
      <dgm:prSet/>
      <dgm:spPr/>
      <dgm:t>
        <a:bodyPr/>
        <a:lstStyle/>
        <a:p>
          <a:endParaRPr lang="en-US"/>
        </a:p>
      </dgm:t>
    </dgm:pt>
    <dgm:pt modelId="{2EEA9EFA-BBDE-426F-AFF8-BA151347C535}">
      <dgm:prSet/>
      <dgm:spPr/>
      <dgm:t>
        <a:bodyPr/>
        <a:lstStyle/>
        <a:p>
          <a:r>
            <a:rPr lang="en-US" b="1"/>
            <a:t>Mandatory documents</a:t>
          </a:r>
          <a:r>
            <a:rPr lang="en-US"/>
            <a:t>: Applicant must attach these documents for this entire section to be completed.</a:t>
          </a:r>
        </a:p>
      </dgm:t>
    </dgm:pt>
    <dgm:pt modelId="{5175B390-0F66-4C5E-8577-A125C57EF4C7}" type="parTrans" cxnId="{E8C0B33F-5DB3-4186-B50C-FDA8C166544A}">
      <dgm:prSet/>
      <dgm:spPr/>
      <dgm:t>
        <a:bodyPr/>
        <a:lstStyle/>
        <a:p>
          <a:endParaRPr lang="en-US"/>
        </a:p>
      </dgm:t>
    </dgm:pt>
    <dgm:pt modelId="{2D536A68-B632-4A14-A914-5EFA71A0A510}" type="sibTrans" cxnId="{E8C0B33F-5DB3-4186-B50C-FDA8C166544A}">
      <dgm:prSet/>
      <dgm:spPr/>
      <dgm:t>
        <a:bodyPr/>
        <a:lstStyle/>
        <a:p>
          <a:endParaRPr lang="en-US"/>
        </a:p>
      </dgm:t>
    </dgm:pt>
    <dgm:pt modelId="{ABE1C37B-486B-4DD2-A1D1-20AEE18DDE0A}">
      <dgm:prSet/>
      <dgm:spPr/>
      <dgm:t>
        <a:bodyPr/>
        <a:lstStyle/>
        <a:p>
          <a:r>
            <a:rPr lang="en-US" b="1" dirty="0"/>
            <a:t>Required documents: </a:t>
          </a:r>
          <a:r>
            <a:rPr lang="en-US" b="0" dirty="0"/>
            <a:t>A</a:t>
          </a:r>
          <a:r>
            <a:rPr lang="en-US" dirty="0"/>
            <a:t>lthough the applicant is able to mark documents in this section as not applicable, we advise all applicants to refer to OBO’s checklist to ensure the documents are not required for processing.  </a:t>
          </a:r>
        </a:p>
      </dgm:t>
    </dgm:pt>
    <dgm:pt modelId="{E5754826-DC81-42CD-AEF6-CA980E30247E}" type="parTrans" cxnId="{A55961BD-41B5-4761-B749-31379C89FE8E}">
      <dgm:prSet/>
      <dgm:spPr/>
      <dgm:t>
        <a:bodyPr/>
        <a:lstStyle/>
        <a:p>
          <a:endParaRPr lang="en-US"/>
        </a:p>
      </dgm:t>
    </dgm:pt>
    <dgm:pt modelId="{E91900DB-6850-4624-AEED-FD6AEB69F52F}" type="sibTrans" cxnId="{A55961BD-41B5-4761-B749-31379C89FE8E}">
      <dgm:prSet/>
      <dgm:spPr/>
      <dgm:t>
        <a:bodyPr/>
        <a:lstStyle/>
        <a:p>
          <a:endParaRPr lang="en-US"/>
        </a:p>
      </dgm:t>
    </dgm:pt>
    <dgm:pt modelId="{BDD36AB8-9F92-4488-BB82-13B4008184EC}" type="pres">
      <dgm:prSet presAssocID="{C5335D47-5A0C-4374-A22F-5915EDBBF11E}" presName="vert0" presStyleCnt="0">
        <dgm:presLayoutVars>
          <dgm:dir/>
          <dgm:animOne val="branch"/>
          <dgm:animLvl val="lvl"/>
        </dgm:presLayoutVars>
      </dgm:prSet>
      <dgm:spPr/>
    </dgm:pt>
    <dgm:pt modelId="{05437280-37B7-4FDC-B78D-3F2092D94E92}" type="pres">
      <dgm:prSet presAssocID="{DE404D5B-21B2-438A-A6DE-C1851D434E75}" presName="thickLine" presStyleLbl="alignNode1" presStyleIdx="0" presStyleCnt="3"/>
      <dgm:spPr/>
    </dgm:pt>
    <dgm:pt modelId="{218967A2-EBEA-4A86-ADC1-12A03CD8322A}" type="pres">
      <dgm:prSet presAssocID="{DE404D5B-21B2-438A-A6DE-C1851D434E75}" presName="horz1" presStyleCnt="0"/>
      <dgm:spPr/>
    </dgm:pt>
    <dgm:pt modelId="{E1C93F7E-EE8E-40C1-A041-5007D25F0859}" type="pres">
      <dgm:prSet presAssocID="{DE404D5B-21B2-438A-A6DE-C1851D434E75}" presName="tx1" presStyleLbl="revTx" presStyleIdx="0" presStyleCnt="3"/>
      <dgm:spPr/>
    </dgm:pt>
    <dgm:pt modelId="{206E6EA0-0CF0-47D1-A0F1-8A88F5E7C87D}" type="pres">
      <dgm:prSet presAssocID="{DE404D5B-21B2-438A-A6DE-C1851D434E75}" presName="vert1" presStyleCnt="0"/>
      <dgm:spPr/>
    </dgm:pt>
    <dgm:pt modelId="{E9A179E5-769C-4DCE-8EDF-1F8912700B15}" type="pres">
      <dgm:prSet presAssocID="{2EEA9EFA-BBDE-426F-AFF8-BA151347C535}" presName="thickLine" presStyleLbl="alignNode1" presStyleIdx="1" presStyleCnt="3"/>
      <dgm:spPr/>
    </dgm:pt>
    <dgm:pt modelId="{C952808A-A912-4C72-8868-3D2C28E43043}" type="pres">
      <dgm:prSet presAssocID="{2EEA9EFA-BBDE-426F-AFF8-BA151347C535}" presName="horz1" presStyleCnt="0"/>
      <dgm:spPr/>
    </dgm:pt>
    <dgm:pt modelId="{4F6735A0-2CBF-432A-9F55-AD7DA2BD6262}" type="pres">
      <dgm:prSet presAssocID="{2EEA9EFA-BBDE-426F-AFF8-BA151347C535}" presName="tx1" presStyleLbl="revTx" presStyleIdx="1" presStyleCnt="3"/>
      <dgm:spPr/>
    </dgm:pt>
    <dgm:pt modelId="{2636EAE1-7A0E-4990-94C6-F8321DC7C2F8}" type="pres">
      <dgm:prSet presAssocID="{2EEA9EFA-BBDE-426F-AFF8-BA151347C535}" presName="vert1" presStyleCnt="0"/>
      <dgm:spPr/>
    </dgm:pt>
    <dgm:pt modelId="{1270C264-8B00-4D7D-9BB6-504008AB73EC}" type="pres">
      <dgm:prSet presAssocID="{ABE1C37B-486B-4DD2-A1D1-20AEE18DDE0A}" presName="thickLine" presStyleLbl="alignNode1" presStyleIdx="2" presStyleCnt="3"/>
      <dgm:spPr/>
    </dgm:pt>
    <dgm:pt modelId="{FBB1F97C-C0DF-4B5D-89CC-720E122A307F}" type="pres">
      <dgm:prSet presAssocID="{ABE1C37B-486B-4DD2-A1D1-20AEE18DDE0A}" presName="horz1" presStyleCnt="0"/>
      <dgm:spPr/>
    </dgm:pt>
    <dgm:pt modelId="{5AE886C5-A230-4E24-90D8-080FEE60F8BC}" type="pres">
      <dgm:prSet presAssocID="{ABE1C37B-486B-4DD2-A1D1-20AEE18DDE0A}" presName="tx1" presStyleLbl="revTx" presStyleIdx="2" presStyleCnt="3"/>
      <dgm:spPr/>
    </dgm:pt>
    <dgm:pt modelId="{B405110D-BED9-4D21-B021-A1A42C9CD6BF}" type="pres">
      <dgm:prSet presAssocID="{ABE1C37B-486B-4DD2-A1D1-20AEE18DDE0A}" presName="vert1" presStyleCnt="0"/>
      <dgm:spPr/>
    </dgm:pt>
  </dgm:ptLst>
  <dgm:cxnLst>
    <dgm:cxn modelId="{7786A808-9209-4411-BCF6-518078636760}" type="presOf" srcId="{2EEA9EFA-BBDE-426F-AFF8-BA151347C535}" destId="{4F6735A0-2CBF-432A-9F55-AD7DA2BD6262}" srcOrd="0" destOrd="0" presId="urn:microsoft.com/office/officeart/2008/layout/LinedList"/>
    <dgm:cxn modelId="{FBE74116-9BB8-47DA-A00B-8F29C7C63194}" srcId="{C5335D47-5A0C-4374-A22F-5915EDBBF11E}" destId="{DE404D5B-21B2-438A-A6DE-C1851D434E75}" srcOrd="0" destOrd="0" parTransId="{D0461D65-66DE-4696-8C3B-12DA665CC408}" sibTransId="{C09DF367-B18B-4A01-8FA5-C02EF52EDB73}"/>
    <dgm:cxn modelId="{E8C0B33F-5DB3-4186-B50C-FDA8C166544A}" srcId="{C5335D47-5A0C-4374-A22F-5915EDBBF11E}" destId="{2EEA9EFA-BBDE-426F-AFF8-BA151347C535}" srcOrd="1" destOrd="0" parTransId="{5175B390-0F66-4C5E-8577-A125C57EF4C7}" sibTransId="{2D536A68-B632-4A14-A914-5EFA71A0A510}"/>
    <dgm:cxn modelId="{94D1268C-67DD-4903-BED8-FB3F3679C3C8}" type="presOf" srcId="{DE404D5B-21B2-438A-A6DE-C1851D434E75}" destId="{E1C93F7E-EE8E-40C1-A041-5007D25F0859}" srcOrd="0" destOrd="0" presId="urn:microsoft.com/office/officeart/2008/layout/LinedList"/>
    <dgm:cxn modelId="{03FE8F9E-CF8F-4B6F-BC95-EA6729B51425}" type="presOf" srcId="{ABE1C37B-486B-4DD2-A1D1-20AEE18DDE0A}" destId="{5AE886C5-A230-4E24-90D8-080FEE60F8BC}" srcOrd="0" destOrd="0" presId="urn:microsoft.com/office/officeart/2008/layout/LinedList"/>
    <dgm:cxn modelId="{B132DEAA-1828-4405-A2D7-E4313C8B326D}" type="presOf" srcId="{C5335D47-5A0C-4374-A22F-5915EDBBF11E}" destId="{BDD36AB8-9F92-4488-BB82-13B4008184EC}" srcOrd="0" destOrd="0" presId="urn:microsoft.com/office/officeart/2008/layout/LinedList"/>
    <dgm:cxn modelId="{A55961BD-41B5-4761-B749-31379C89FE8E}" srcId="{C5335D47-5A0C-4374-A22F-5915EDBBF11E}" destId="{ABE1C37B-486B-4DD2-A1D1-20AEE18DDE0A}" srcOrd="2" destOrd="0" parTransId="{E5754826-DC81-42CD-AEF6-CA980E30247E}" sibTransId="{E91900DB-6850-4624-AEED-FD6AEB69F52F}"/>
    <dgm:cxn modelId="{61E01018-7DD8-45D1-986C-DC122509A1B3}" type="presParOf" srcId="{BDD36AB8-9F92-4488-BB82-13B4008184EC}" destId="{05437280-37B7-4FDC-B78D-3F2092D94E92}" srcOrd="0" destOrd="0" presId="urn:microsoft.com/office/officeart/2008/layout/LinedList"/>
    <dgm:cxn modelId="{FDAFE1B9-3A8D-478B-A286-0F11E940A0EC}" type="presParOf" srcId="{BDD36AB8-9F92-4488-BB82-13B4008184EC}" destId="{218967A2-EBEA-4A86-ADC1-12A03CD8322A}" srcOrd="1" destOrd="0" presId="urn:microsoft.com/office/officeart/2008/layout/LinedList"/>
    <dgm:cxn modelId="{29100783-C30C-4D88-9E2D-7C0DE2C8A70F}" type="presParOf" srcId="{218967A2-EBEA-4A86-ADC1-12A03CD8322A}" destId="{E1C93F7E-EE8E-40C1-A041-5007D25F0859}" srcOrd="0" destOrd="0" presId="urn:microsoft.com/office/officeart/2008/layout/LinedList"/>
    <dgm:cxn modelId="{D38AEF83-B3A3-43AA-81F7-37575BA8FAE1}" type="presParOf" srcId="{218967A2-EBEA-4A86-ADC1-12A03CD8322A}" destId="{206E6EA0-0CF0-47D1-A0F1-8A88F5E7C87D}" srcOrd="1" destOrd="0" presId="urn:microsoft.com/office/officeart/2008/layout/LinedList"/>
    <dgm:cxn modelId="{D9C7CA4D-24B8-4CB3-883B-3E2545274011}" type="presParOf" srcId="{BDD36AB8-9F92-4488-BB82-13B4008184EC}" destId="{E9A179E5-769C-4DCE-8EDF-1F8912700B15}" srcOrd="2" destOrd="0" presId="urn:microsoft.com/office/officeart/2008/layout/LinedList"/>
    <dgm:cxn modelId="{FDC7F257-E96D-44C3-AFD5-2BB096241F73}" type="presParOf" srcId="{BDD36AB8-9F92-4488-BB82-13B4008184EC}" destId="{C952808A-A912-4C72-8868-3D2C28E43043}" srcOrd="3" destOrd="0" presId="urn:microsoft.com/office/officeart/2008/layout/LinedList"/>
    <dgm:cxn modelId="{5AFD2BB8-4E9D-42C5-A64E-54D945C75339}" type="presParOf" srcId="{C952808A-A912-4C72-8868-3D2C28E43043}" destId="{4F6735A0-2CBF-432A-9F55-AD7DA2BD6262}" srcOrd="0" destOrd="0" presId="urn:microsoft.com/office/officeart/2008/layout/LinedList"/>
    <dgm:cxn modelId="{CED15A8F-2E72-474F-A9EC-EAADAF5ADB7D}" type="presParOf" srcId="{C952808A-A912-4C72-8868-3D2C28E43043}" destId="{2636EAE1-7A0E-4990-94C6-F8321DC7C2F8}" srcOrd="1" destOrd="0" presId="urn:microsoft.com/office/officeart/2008/layout/LinedList"/>
    <dgm:cxn modelId="{7C9A29CA-8D85-4F11-89A1-43C2FA8C4AD7}" type="presParOf" srcId="{BDD36AB8-9F92-4488-BB82-13B4008184EC}" destId="{1270C264-8B00-4D7D-9BB6-504008AB73EC}" srcOrd="4" destOrd="0" presId="urn:microsoft.com/office/officeart/2008/layout/LinedList"/>
    <dgm:cxn modelId="{CD5AEF4E-1418-4773-96E8-292BE81B3078}" type="presParOf" srcId="{BDD36AB8-9F92-4488-BB82-13B4008184EC}" destId="{FBB1F97C-C0DF-4B5D-89CC-720E122A307F}" srcOrd="5" destOrd="0" presId="urn:microsoft.com/office/officeart/2008/layout/LinedList"/>
    <dgm:cxn modelId="{D5290BDC-D39F-45F3-860F-6332DF2E9D0B}" type="presParOf" srcId="{FBB1F97C-C0DF-4B5D-89CC-720E122A307F}" destId="{5AE886C5-A230-4E24-90D8-080FEE60F8BC}" srcOrd="0" destOrd="0" presId="urn:microsoft.com/office/officeart/2008/layout/LinedList"/>
    <dgm:cxn modelId="{C35B3D2C-D144-4584-9A1D-BE1A04FD9279}" type="presParOf" srcId="{FBB1F97C-C0DF-4B5D-89CC-720E122A307F}" destId="{B405110D-BED9-4D21-B021-A1A42C9CD6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2ECB17-324B-4FC4-A0CE-E0486D298480}"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F161FD41-F5E2-418C-8670-2094DB7C36FA}">
      <dgm:prSet custT="1"/>
      <dgm:spPr/>
      <dgm:t>
        <a:bodyPr/>
        <a:lstStyle/>
        <a:p>
          <a:endParaRPr lang="en-US" sz="2100" dirty="0"/>
        </a:p>
      </dgm:t>
    </dgm:pt>
    <dgm:pt modelId="{90F7952A-9A84-4A15-A064-432C41AEBB7B}" type="parTrans" cxnId="{799A03EA-D76D-431E-B785-10536FABBDF9}">
      <dgm:prSet/>
      <dgm:spPr/>
      <dgm:t>
        <a:bodyPr/>
        <a:lstStyle/>
        <a:p>
          <a:endParaRPr lang="en-US"/>
        </a:p>
      </dgm:t>
    </dgm:pt>
    <dgm:pt modelId="{E963AEEA-CFD9-4129-AE3B-7530ACA9686E}" type="sibTrans" cxnId="{799A03EA-D76D-431E-B785-10536FABBDF9}">
      <dgm:prSet/>
      <dgm:spPr/>
      <dgm:t>
        <a:bodyPr/>
        <a:lstStyle/>
        <a:p>
          <a:endParaRPr lang="en-US"/>
        </a:p>
      </dgm:t>
    </dgm:pt>
    <dgm:pt modelId="{FD110F1D-1627-403A-8FD7-6CB3399B8442}">
      <dgm:prSet custT="1"/>
      <dgm:spPr/>
      <dgm:t>
        <a:bodyPr/>
        <a:lstStyle/>
        <a:p>
          <a:endParaRPr lang="en-US" sz="2100" dirty="0"/>
        </a:p>
      </dgm:t>
    </dgm:pt>
    <dgm:pt modelId="{1A37FD78-273B-4844-A93C-AE197F160286}" type="parTrans" cxnId="{19678CA7-D134-41A6-97F9-266089D14B15}">
      <dgm:prSet/>
      <dgm:spPr/>
      <dgm:t>
        <a:bodyPr/>
        <a:lstStyle/>
        <a:p>
          <a:endParaRPr lang="en-US"/>
        </a:p>
      </dgm:t>
    </dgm:pt>
    <dgm:pt modelId="{B56FA6B7-7779-4C4B-8541-994591F69857}" type="sibTrans" cxnId="{19678CA7-D134-41A6-97F9-266089D14B15}">
      <dgm:prSet/>
      <dgm:spPr/>
      <dgm:t>
        <a:bodyPr/>
        <a:lstStyle/>
        <a:p>
          <a:endParaRPr lang="en-US"/>
        </a:p>
      </dgm:t>
    </dgm:pt>
    <dgm:pt modelId="{993E972E-786D-474E-8C1E-86C2ED5BAB98}">
      <dgm:prSet custT="1"/>
      <dgm:spPr/>
      <dgm:t>
        <a:bodyPr/>
        <a:lstStyle/>
        <a:p>
          <a:endParaRPr lang="en-US" sz="2800" dirty="0"/>
        </a:p>
      </dgm:t>
    </dgm:pt>
    <dgm:pt modelId="{1285521D-9C71-417C-85A8-6E09973DEBF6}" type="parTrans" cxnId="{A93029BC-339C-4B94-A400-F554ECCE5F06}">
      <dgm:prSet/>
      <dgm:spPr/>
      <dgm:t>
        <a:bodyPr/>
        <a:lstStyle/>
        <a:p>
          <a:endParaRPr lang="en-US"/>
        </a:p>
      </dgm:t>
    </dgm:pt>
    <dgm:pt modelId="{70F03F3A-C3A0-4ADE-A8E6-6EEA3AE76B09}" type="sibTrans" cxnId="{A93029BC-339C-4B94-A400-F554ECCE5F06}">
      <dgm:prSet/>
      <dgm:spPr/>
      <dgm:t>
        <a:bodyPr/>
        <a:lstStyle/>
        <a:p>
          <a:endParaRPr lang="en-US"/>
        </a:p>
      </dgm:t>
    </dgm:pt>
    <dgm:pt modelId="{E5D799CD-03AF-40A8-A291-A1C43DFE6DD1}" type="pres">
      <dgm:prSet presAssocID="{7F2ECB17-324B-4FC4-A0CE-E0486D298480}" presName="Name0" presStyleCnt="0">
        <dgm:presLayoutVars>
          <dgm:dir/>
        </dgm:presLayoutVars>
      </dgm:prSet>
      <dgm:spPr/>
    </dgm:pt>
    <dgm:pt modelId="{C6C8B11B-AAEF-46D3-993D-E69AF69DCC8E}" type="pres">
      <dgm:prSet presAssocID="{F161FD41-F5E2-418C-8670-2094DB7C36FA}" presName="noChildren" presStyleCnt="0"/>
      <dgm:spPr/>
    </dgm:pt>
    <dgm:pt modelId="{BDF80E17-6053-47A7-982D-69A942DD1B56}" type="pres">
      <dgm:prSet presAssocID="{F161FD41-F5E2-418C-8670-2094DB7C36FA}" presName="gap" presStyleCnt="0"/>
      <dgm:spPr/>
    </dgm:pt>
    <dgm:pt modelId="{8E2F29C0-15E9-4D28-89CC-14A7EDE15152}" type="pres">
      <dgm:prSet presAssocID="{F161FD41-F5E2-418C-8670-2094DB7C36FA}" presName="medCircle2" presStyleLbl="vennNode1" presStyleIdx="0" presStyleCnt="3"/>
      <dgm:spPr>
        <a:solidFill>
          <a:srgbClr val="FF0000">
            <a:alpha val="49804"/>
          </a:srgbClr>
        </a:solidFill>
      </dgm:spPr>
    </dgm:pt>
    <dgm:pt modelId="{ECA6EDED-84C3-41E2-8FDF-B6A0205CAD98}" type="pres">
      <dgm:prSet presAssocID="{F161FD41-F5E2-418C-8670-2094DB7C36FA}" presName="txLvlOnly1" presStyleLbl="revTx" presStyleIdx="0" presStyleCnt="3"/>
      <dgm:spPr/>
    </dgm:pt>
    <dgm:pt modelId="{91F541C7-7770-4670-9F94-214613D8C627}" type="pres">
      <dgm:prSet presAssocID="{FD110F1D-1627-403A-8FD7-6CB3399B8442}" presName="noChildren" presStyleCnt="0"/>
      <dgm:spPr/>
    </dgm:pt>
    <dgm:pt modelId="{78D91F3A-FD92-4BBA-B395-99B743E5E0EF}" type="pres">
      <dgm:prSet presAssocID="{FD110F1D-1627-403A-8FD7-6CB3399B8442}" presName="gap" presStyleCnt="0"/>
      <dgm:spPr/>
    </dgm:pt>
    <dgm:pt modelId="{B80333BE-3485-4F44-8292-194FEAB44544}" type="pres">
      <dgm:prSet presAssocID="{FD110F1D-1627-403A-8FD7-6CB3399B8442}" presName="medCircle2" presStyleLbl="vennNode1" presStyleIdx="1" presStyleCnt="3"/>
      <dgm:spPr>
        <a:solidFill>
          <a:srgbClr val="FF0000">
            <a:alpha val="50000"/>
          </a:srgbClr>
        </a:solidFill>
      </dgm:spPr>
    </dgm:pt>
    <dgm:pt modelId="{AC2613AB-49B2-40D2-8195-BF33EACF126F}" type="pres">
      <dgm:prSet presAssocID="{FD110F1D-1627-403A-8FD7-6CB3399B8442}" presName="txLvlOnly1" presStyleLbl="revTx" presStyleIdx="1" presStyleCnt="3"/>
      <dgm:spPr/>
    </dgm:pt>
    <dgm:pt modelId="{ACCEC1B5-1FFD-4443-A8BF-53353131F50D}" type="pres">
      <dgm:prSet presAssocID="{993E972E-786D-474E-8C1E-86C2ED5BAB98}" presName="noChildren" presStyleCnt="0"/>
      <dgm:spPr/>
    </dgm:pt>
    <dgm:pt modelId="{2750FA36-B5FD-449C-9DCD-05A5F4A47E55}" type="pres">
      <dgm:prSet presAssocID="{993E972E-786D-474E-8C1E-86C2ED5BAB98}" presName="gap" presStyleCnt="0"/>
      <dgm:spPr/>
    </dgm:pt>
    <dgm:pt modelId="{F8C26449-7FEF-416E-9E90-D086FE128688}" type="pres">
      <dgm:prSet presAssocID="{993E972E-786D-474E-8C1E-86C2ED5BAB98}" presName="medCircle2" presStyleLbl="vennNode1" presStyleIdx="2" presStyleCnt="3" custLinFactNeighborX="688" custLinFactNeighborY="-2063"/>
      <dgm:spPr>
        <a:solidFill>
          <a:srgbClr val="FF0000">
            <a:alpha val="50000"/>
          </a:srgbClr>
        </a:solidFill>
      </dgm:spPr>
    </dgm:pt>
    <dgm:pt modelId="{ECEA6F19-6D17-4924-B862-AD7F452C8FF5}" type="pres">
      <dgm:prSet presAssocID="{993E972E-786D-474E-8C1E-86C2ED5BAB98}" presName="txLvlOnly1" presStyleLbl="revTx" presStyleIdx="2" presStyleCnt="3" custLinFactY="-98666" custLinFactNeighborX="-7442" custLinFactNeighborY="-100000"/>
      <dgm:spPr/>
    </dgm:pt>
  </dgm:ptLst>
  <dgm:cxnLst>
    <dgm:cxn modelId="{8BCA921C-DE3F-47A3-97CE-E13798963F07}" type="presOf" srcId="{F161FD41-F5E2-418C-8670-2094DB7C36FA}" destId="{ECA6EDED-84C3-41E2-8FDF-B6A0205CAD98}" srcOrd="0" destOrd="0" presId="urn:microsoft.com/office/officeart/2008/layout/VerticalCircleList"/>
    <dgm:cxn modelId="{17331D3F-85E7-49F6-AD1F-0AC5FF33FD6A}" type="presOf" srcId="{993E972E-786D-474E-8C1E-86C2ED5BAB98}" destId="{ECEA6F19-6D17-4924-B862-AD7F452C8FF5}" srcOrd="0" destOrd="0" presId="urn:microsoft.com/office/officeart/2008/layout/VerticalCircleList"/>
    <dgm:cxn modelId="{9B16D5A5-14A6-4709-A5FB-3E6C0E230F4C}" type="presOf" srcId="{FD110F1D-1627-403A-8FD7-6CB3399B8442}" destId="{AC2613AB-49B2-40D2-8195-BF33EACF126F}" srcOrd="0" destOrd="0" presId="urn:microsoft.com/office/officeart/2008/layout/VerticalCircleList"/>
    <dgm:cxn modelId="{19678CA7-D134-41A6-97F9-266089D14B15}" srcId="{7F2ECB17-324B-4FC4-A0CE-E0486D298480}" destId="{FD110F1D-1627-403A-8FD7-6CB3399B8442}" srcOrd="1" destOrd="0" parTransId="{1A37FD78-273B-4844-A93C-AE197F160286}" sibTransId="{B56FA6B7-7779-4C4B-8541-994591F69857}"/>
    <dgm:cxn modelId="{A93029BC-339C-4B94-A400-F554ECCE5F06}" srcId="{7F2ECB17-324B-4FC4-A0CE-E0486D298480}" destId="{993E972E-786D-474E-8C1E-86C2ED5BAB98}" srcOrd="2" destOrd="0" parTransId="{1285521D-9C71-417C-85A8-6E09973DEBF6}" sibTransId="{70F03F3A-C3A0-4ADE-A8E6-6EEA3AE76B09}"/>
    <dgm:cxn modelId="{3A2056C0-8448-4B1E-B627-7A2BF152D286}" type="presOf" srcId="{7F2ECB17-324B-4FC4-A0CE-E0486D298480}" destId="{E5D799CD-03AF-40A8-A291-A1C43DFE6DD1}" srcOrd="0" destOrd="0" presId="urn:microsoft.com/office/officeart/2008/layout/VerticalCircleList"/>
    <dgm:cxn modelId="{799A03EA-D76D-431E-B785-10536FABBDF9}" srcId="{7F2ECB17-324B-4FC4-A0CE-E0486D298480}" destId="{F161FD41-F5E2-418C-8670-2094DB7C36FA}" srcOrd="0" destOrd="0" parTransId="{90F7952A-9A84-4A15-A064-432C41AEBB7B}" sibTransId="{E963AEEA-CFD9-4129-AE3B-7530ACA9686E}"/>
    <dgm:cxn modelId="{D75FFD2C-6EF4-47EA-B32D-57E02E3E9F73}" type="presParOf" srcId="{E5D799CD-03AF-40A8-A291-A1C43DFE6DD1}" destId="{C6C8B11B-AAEF-46D3-993D-E69AF69DCC8E}" srcOrd="0" destOrd="0" presId="urn:microsoft.com/office/officeart/2008/layout/VerticalCircleList"/>
    <dgm:cxn modelId="{7E059D42-4D6A-4263-8B55-8887F941CFBF}" type="presParOf" srcId="{C6C8B11B-AAEF-46D3-993D-E69AF69DCC8E}" destId="{BDF80E17-6053-47A7-982D-69A942DD1B56}" srcOrd="0" destOrd="0" presId="urn:microsoft.com/office/officeart/2008/layout/VerticalCircleList"/>
    <dgm:cxn modelId="{7EB9CB80-3512-49DA-A214-383230333B82}" type="presParOf" srcId="{C6C8B11B-AAEF-46D3-993D-E69AF69DCC8E}" destId="{8E2F29C0-15E9-4D28-89CC-14A7EDE15152}" srcOrd="1" destOrd="0" presId="urn:microsoft.com/office/officeart/2008/layout/VerticalCircleList"/>
    <dgm:cxn modelId="{22006761-134F-4791-B509-586BB6745093}" type="presParOf" srcId="{C6C8B11B-AAEF-46D3-993D-E69AF69DCC8E}" destId="{ECA6EDED-84C3-41E2-8FDF-B6A0205CAD98}" srcOrd="2" destOrd="0" presId="urn:microsoft.com/office/officeart/2008/layout/VerticalCircleList"/>
    <dgm:cxn modelId="{5453F5C7-EF98-4DF7-960A-69A532B542F0}" type="presParOf" srcId="{E5D799CD-03AF-40A8-A291-A1C43DFE6DD1}" destId="{91F541C7-7770-4670-9F94-214613D8C627}" srcOrd="1" destOrd="0" presId="urn:microsoft.com/office/officeart/2008/layout/VerticalCircleList"/>
    <dgm:cxn modelId="{401E1110-9087-43B1-AC96-1B324783AFCE}" type="presParOf" srcId="{91F541C7-7770-4670-9F94-214613D8C627}" destId="{78D91F3A-FD92-4BBA-B395-99B743E5E0EF}" srcOrd="0" destOrd="0" presId="urn:microsoft.com/office/officeart/2008/layout/VerticalCircleList"/>
    <dgm:cxn modelId="{5FAEF4CC-939C-4C6E-823B-EDC3E9ADE35D}" type="presParOf" srcId="{91F541C7-7770-4670-9F94-214613D8C627}" destId="{B80333BE-3485-4F44-8292-194FEAB44544}" srcOrd="1" destOrd="0" presId="urn:microsoft.com/office/officeart/2008/layout/VerticalCircleList"/>
    <dgm:cxn modelId="{8C42E549-621D-4238-A94E-039943D5AFEE}" type="presParOf" srcId="{91F541C7-7770-4670-9F94-214613D8C627}" destId="{AC2613AB-49B2-40D2-8195-BF33EACF126F}" srcOrd="2" destOrd="0" presId="urn:microsoft.com/office/officeart/2008/layout/VerticalCircleList"/>
    <dgm:cxn modelId="{4EEEFB23-2492-4F4D-8D63-E07101214A67}" type="presParOf" srcId="{E5D799CD-03AF-40A8-A291-A1C43DFE6DD1}" destId="{ACCEC1B5-1FFD-4443-A8BF-53353131F50D}" srcOrd="2" destOrd="0" presId="urn:microsoft.com/office/officeart/2008/layout/VerticalCircleList"/>
    <dgm:cxn modelId="{7614C35D-D63B-4E34-8A36-8377A0382DE0}" type="presParOf" srcId="{ACCEC1B5-1FFD-4443-A8BF-53353131F50D}" destId="{2750FA36-B5FD-449C-9DCD-05A5F4A47E55}" srcOrd="0" destOrd="0" presId="urn:microsoft.com/office/officeart/2008/layout/VerticalCircleList"/>
    <dgm:cxn modelId="{A311367F-D89C-4703-A308-8DBFFD5ECDA3}" type="presParOf" srcId="{ACCEC1B5-1FFD-4443-A8BF-53353131F50D}" destId="{F8C26449-7FEF-416E-9E90-D086FE128688}" srcOrd="1" destOrd="0" presId="urn:microsoft.com/office/officeart/2008/layout/VerticalCircleList"/>
    <dgm:cxn modelId="{45865618-7146-41CF-853C-7EB58EBBFB61}" type="presParOf" srcId="{ACCEC1B5-1FFD-4443-A8BF-53353131F50D}" destId="{ECEA6F19-6D17-4924-B862-AD7F452C8FF5}" srcOrd="2" destOrd="0" presId="urn:microsoft.com/office/officeart/2008/layout/Vertical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CB3D2-79ED-4EF3-BBDB-BBFC2E4491FA}">
      <dsp:nvSpPr>
        <dsp:cNvPr id="0" name=""/>
        <dsp:cNvSpPr/>
      </dsp:nvSpPr>
      <dsp:spPr>
        <a:xfrm>
          <a:off x="2906"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altLang="en-US" sz="900" kern="1200">
              <a:solidFill>
                <a:schemeClr val="tx1"/>
              </a:solidFill>
              <a:latin typeface="Arial" charset="0"/>
              <a:ea typeface="ＭＳ Ｐゴシック" pitchFamily="34" charset="-128"/>
              <a:cs typeface="Arial" charset="0"/>
            </a:rPr>
            <a:t>Pre-Certification Workshop</a:t>
          </a:r>
          <a:endParaRPr lang="en-US" sz="900" kern="1200">
            <a:solidFill>
              <a:schemeClr val="tx1"/>
            </a:solidFill>
          </a:endParaRPr>
        </a:p>
      </dsp:txBody>
      <dsp:txXfrm>
        <a:off x="17380" y="241808"/>
        <a:ext cx="757796" cy="465225"/>
      </dsp:txXfrm>
    </dsp:sp>
    <dsp:sp modelId="{44873E7C-A4B8-4A0D-B235-F1F058A61327}">
      <dsp:nvSpPr>
        <dsp:cNvPr id="0" name=""/>
        <dsp:cNvSpPr/>
      </dsp:nvSpPr>
      <dsp:spPr>
        <a:xfrm>
          <a:off x="868324"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68324" y="415887"/>
        <a:ext cx="116752" cy="117068"/>
      </dsp:txXfrm>
    </dsp:sp>
    <dsp:sp modelId="{D494DFD9-743E-4EA6-AFC6-0280A266C263}">
      <dsp:nvSpPr>
        <dsp:cNvPr id="0" name=""/>
        <dsp:cNvSpPr/>
      </dsp:nvSpPr>
      <dsp:spPr>
        <a:xfrm>
          <a:off x="1104348"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sz="900" kern="1200">
              <a:solidFill>
                <a:schemeClr val="tx1"/>
              </a:solidFill>
            </a:rPr>
            <a:t>Complete Application Online</a:t>
          </a:r>
        </a:p>
      </dsp:txBody>
      <dsp:txXfrm>
        <a:off x="1118822" y="241808"/>
        <a:ext cx="757796" cy="465225"/>
      </dsp:txXfrm>
    </dsp:sp>
    <dsp:sp modelId="{C1DF5AC1-C1BE-4366-92B1-4A8D96D53EFD}">
      <dsp:nvSpPr>
        <dsp:cNvPr id="0" name=""/>
        <dsp:cNvSpPr/>
      </dsp:nvSpPr>
      <dsp:spPr>
        <a:xfrm>
          <a:off x="1969766"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969766" y="415887"/>
        <a:ext cx="116752" cy="117068"/>
      </dsp:txXfrm>
    </dsp:sp>
    <dsp:sp modelId="{A2697396-6F70-4AE6-8AEB-EDD1CB19D389}">
      <dsp:nvSpPr>
        <dsp:cNvPr id="0" name=""/>
        <dsp:cNvSpPr/>
      </dsp:nvSpPr>
      <dsp:spPr>
        <a:xfrm>
          <a:off x="2205790"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altLang="en-US" sz="900" kern="1200">
              <a:solidFill>
                <a:schemeClr val="tx1"/>
              </a:solidFill>
              <a:latin typeface="Arial" charset="0"/>
              <a:ea typeface="ＭＳ Ｐゴシック" pitchFamily="34" charset="-128"/>
              <a:cs typeface="Arial" charset="0"/>
            </a:rPr>
            <a:t>Preliminary Screening of Application</a:t>
          </a:r>
          <a:endParaRPr lang="en-US" sz="900" kern="1200">
            <a:solidFill>
              <a:schemeClr val="tx1"/>
            </a:solidFill>
          </a:endParaRPr>
        </a:p>
      </dsp:txBody>
      <dsp:txXfrm>
        <a:off x="2220264" y="241808"/>
        <a:ext cx="757796" cy="465225"/>
      </dsp:txXfrm>
    </dsp:sp>
    <dsp:sp modelId="{552FA529-2927-402E-9D33-0DF4EC78345B}">
      <dsp:nvSpPr>
        <dsp:cNvPr id="0" name=""/>
        <dsp:cNvSpPr/>
      </dsp:nvSpPr>
      <dsp:spPr>
        <a:xfrm>
          <a:off x="3071208"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071208" y="415887"/>
        <a:ext cx="116752" cy="117068"/>
      </dsp:txXfrm>
    </dsp:sp>
    <dsp:sp modelId="{BCC586D3-6BDF-4B22-8A37-487D4BC78FAD}">
      <dsp:nvSpPr>
        <dsp:cNvPr id="0" name=""/>
        <dsp:cNvSpPr/>
      </dsp:nvSpPr>
      <dsp:spPr>
        <a:xfrm>
          <a:off x="3307231"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altLang="en-US" sz="900" kern="1200">
              <a:solidFill>
                <a:schemeClr val="tx1"/>
              </a:solidFill>
              <a:latin typeface="Arial" charset="0"/>
              <a:ea typeface="ＭＳ Ｐゴシック" pitchFamily="34" charset="-128"/>
              <a:cs typeface="Arial" charset="0"/>
            </a:rPr>
            <a:t>Desk Audit</a:t>
          </a:r>
          <a:endParaRPr lang="en-US" sz="900" kern="1200">
            <a:solidFill>
              <a:schemeClr val="tx1"/>
            </a:solidFill>
          </a:endParaRPr>
        </a:p>
      </dsp:txBody>
      <dsp:txXfrm>
        <a:off x="3321705" y="241808"/>
        <a:ext cx="757796" cy="465225"/>
      </dsp:txXfrm>
    </dsp:sp>
    <dsp:sp modelId="{69D18996-6D9F-4914-92E3-7DBE9D61EC7D}">
      <dsp:nvSpPr>
        <dsp:cNvPr id="0" name=""/>
        <dsp:cNvSpPr/>
      </dsp:nvSpPr>
      <dsp:spPr>
        <a:xfrm>
          <a:off x="4172650"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172650" y="415887"/>
        <a:ext cx="116752" cy="117068"/>
      </dsp:txXfrm>
    </dsp:sp>
    <dsp:sp modelId="{27B87386-08A3-4BD3-B8CE-FD21E7DE195B}">
      <dsp:nvSpPr>
        <dsp:cNvPr id="0" name=""/>
        <dsp:cNvSpPr/>
      </dsp:nvSpPr>
      <dsp:spPr>
        <a:xfrm>
          <a:off x="4408673"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altLang="en-US" sz="900" kern="1200">
              <a:solidFill>
                <a:schemeClr val="tx1"/>
              </a:solidFill>
              <a:latin typeface="Arial" charset="0"/>
              <a:ea typeface="ＭＳ Ｐゴシック" pitchFamily="34" charset="-128"/>
              <a:cs typeface="Arial" charset="0"/>
            </a:rPr>
            <a:t>Financial Audit</a:t>
          </a:r>
          <a:endParaRPr lang="en-US" sz="900" kern="1200">
            <a:solidFill>
              <a:schemeClr val="tx1"/>
            </a:solidFill>
          </a:endParaRPr>
        </a:p>
      </dsp:txBody>
      <dsp:txXfrm>
        <a:off x="4423147" y="241808"/>
        <a:ext cx="757796" cy="465225"/>
      </dsp:txXfrm>
    </dsp:sp>
    <dsp:sp modelId="{2B929296-B560-44CA-918F-132ED510B015}">
      <dsp:nvSpPr>
        <dsp:cNvPr id="0" name=""/>
        <dsp:cNvSpPr/>
      </dsp:nvSpPr>
      <dsp:spPr>
        <a:xfrm>
          <a:off x="5274092"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274092" y="415887"/>
        <a:ext cx="116752" cy="117068"/>
      </dsp:txXfrm>
    </dsp:sp>
    <dsp:sp modelId="{78F8592C-A216-4385-957A-4939CA807429}">
      <dsp:nvSpPr>
        <dsp:cNvPr id="0" name=""/>
        <dsp:cNvSpPr/>
      </dsp:nvSpPr>
      <dsp:spPr>
        <a:xfrm>
          <a:off x="5510115"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altLang="en-US" sz="900" kern="1200">
              <a:solidFill>
                <a:schemeClr val="tx1"/>
              </a:solidFill>
              <a:latin typeface="Arial" charset="0"/>
              <a:ea typeface="ＭＳ Ｐゴシック" pitchFamily="34" charset="-128"/>
              <a:cs typeface="Arial" charset="0"/>
            </a:rPr>
            <a:t>Site Visit</a:t>
          </a:r>
          <a:endParaRPr lang="en-US" sz="900" kern="1200">
            <a:solidFill>
              <a:schemeClr val="tx1"/>
            </a:solidFill>
          </a:endParaRPr>
        </a:p>
      </dsp:txBody>
      <dsp:txXfrm>
        <a:off x="5524589" y="241808"/>
        <a:ext cx="757796" cy="465225"/>
      </dsp:txXfrm>
    </dsp:sp>
    <dsp:sp modelId="{C462DC8C-33C3-4B63-A80D-83D8083D4E3C}">
      <dsp:nvSpPr>
        <dsp:cNvPr id="0" name=""/>
        <dsp:cNvSpPr/>
      </dsp:nvSpPr>
      <dsp:spPr>
        <a:xfrm>
          <a:off x="6375534"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375534" y="415887"/>
        <a:ext cx="116752" cy="117068"/>
      </dsp:txXfrm>
    </dsp:sp>
    <dsp:sp modelId="{A7976C98-91DC-446A-BBB4-79012D7F2585}">
      <dsp:nvSpPr>
        <dsp:cNvPr id="0" name=""/>
        <dsp:cNvSpPr/>
      </dsp:nvSpPr>
      <dsp:spPr>
        <a:xfrm>
          <a:off x="6611557"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Font typeface="Arial" charset="0"/>
            <a:buNone/>
          </a:pPr>
          <a:r>
            <a:rPr lang="en-US" altLang="en-US" sz="900" kern="1200">
              <a:solidFill>
                <a:schemeClr val="tx1"/>
              </a:solidFill>
              <a:latin typeface="Arial" charset="0"/>
              <a:ea typeface="ＭＳ Ｐゴシック" pitchFamily="34" charset="-128"/>
              <a:cs typeface="Arial" charset="0"/>
            </a:rPr>
            <a:t>Committee Review</a:t>
          </a:r>
          <a:endParaRPr lang="en-US" sz="900" kern="1200">
            <a:solidFill>
              <a:schemeClr val="tx1"/>
            </a:solidFill>
          </a:endParaRPr>
        </a:p>
      </dsp:txBody>
      <dsp:txXfrm>
        <a:off x="6626031" y="241808"/>
        <a:ext cx="757796" cy="465225"/>
      </dsp:txXfrm>
    </dsp:sp>
    <dsp:sp modelId="{C85E109C-97D7-4EE6-8BAE-FAB77C7A9145}">
      <dsp:nvSpPr>
        <dsp:cNvPr id="0" name=""/>
        <dsp:cNvSpPr/>
      </dsp:nvSpPr>
      <dsp:spPr>
        <a:xfrm>
          <a:off x="7476976" y="376865"/>
          <a:ext cx="166789" cy="19511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476976" y="415887"/>
        <a:ext cx="116752" cy="117068"/>
      </dsp:txXfrm>
    </dsp:sp>
    <dsp:sp modelId="{9A69DBAC-B9DA-451F-9C33-3D4C866E7E9E}">
      <dsp:nvSpPr>
        <dsp:cNvPr id="0" name=""/>
        <dsp:cNvSpPr/>
      </dsp:nvSpPr>
      <dsp:spPr>
        <a:xfrm>
          <a:off x="7712999" y="227334"/>
          <a:ext cx="786744" cy="4941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altLang="en-US" sz="900" kern="1200">
              <a:solidFill>
                <a:schemeClr val="tx1"/>
              </a:solidFill>
              <a:latin typeface="Arial" charset="0"/>
              <a:ea typeface="ＭＳ Ｐゴシック" pitchFamily="34" charset="-128"/>
              <a:cs typeface="Arial" charset="0"/>
            </a:rPr>
            <a:t>Certification Approval or Denial</a:t>
          </a:r>
        </a:p>
      </dsp:txBody>
      <dsp:txXfrm>
        <a:off x="7727473" y="241808"/>
        <a:ext cx="757796" cy="465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58D3A-24D2-485D-B1EE-207B4E4596FE}">
      <dsp:nvSpPr>
        <dsp:cNvPr id="0" name=""/>
        <dsp:cNvSpPr/>
      </dsp:nvSpPr>
      <dsp:spPr>
        <a:xfrm>
          <a:off x="710903" y="2209"/>
          <a:ext cx="4721084" cy="1458412"/>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Font typeface="Arial" charset="0"/>
            <a:buNone/>
          </a:pPr>
          <a:r>
            <a:rPr lang="en-US" altLang="en-US" sz="2800" kern="1200">
              <a:latin typeface="Arial" charset="0"/>
              <a:ea typeface="ＭＳ Ｐゴシック" pitchFamily="34" charset="-128"/>
              <a:cs typeface="Arial" charset="0"/>
            </a:rPr>
            <a:t>Goal credit for MWSDBE and ACDBE participation on City of Houston projects</a:t>
          </a:r>
          <a:endParaRPr lang="en-US" sz="2800" kern="1200"/>
        </a:p>
      </dsp:txBody>
      <dsp:txXfrm>
        <a:off x="710903" y="2209"/>
        <a:ext cx="4721084" cy="1458412"/>
      </dsp:txXfrm>
    </dsp:sp>
    <dsp:sp modelId="{5A704F31-357B-45C3-B612-466ADAABD791}">
      <dsp:nvSpPr>
        <dsp:cNvPr id="0" name=""/>
        <dsp:cNvSpPr/>
      </dsp:nvSpPr>
      <dsp:spPr>
        <a:xfrm>
          <a:off x="736868" y="1533542"/>
          <a:ext cx="4669155" cy="145841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Font typeface="Arial" charset="0"/>
            <a:buNone/>
          </a:pPr>
          <a:r>
            <a:rPr lang="en-US" altLang="en-US" sz="2800" kern="1200">
              <a:latin typeface="Arial" charset="0"/>
              <a:ea typeface="ＭＳ Ｐゴシック" pitchFamily="34" charset="-128"/>
              <a:cs typeface="Arial" charset="0"/>
            </a:rPr>
            <a:t>Three (3) year MWSBE and PDBE certification approval period</a:t>
          </a:r>
          <a:endParaRPr lang="en-US" sz="2800" kern="1200"/>
        </a:p>
      </dsp:txBody>
      <dsp:txXfrm>
        <a:off x="736868" y="1533542"/>
        <a:ext cx="4669155" cy="1458412"/>
      </dsp:txXfrm>
    </dsp:sp>
    <dsp:sp modelId="{C5DCD6D0-5706-4DE9-9585-057E6C953819}">
      <dsp:nvSpPr>
        <dsp:cNvPr id="0" name=""/>
        <dsp:cNvSpPr/>
      </dsp:nvSpPr>
      <dsp:spPr>
        <a:xfrm>
          <a:off x="764007" y="3064875"/>
          <a:ext cx="4614877" cy="1458412"/>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Font typeface="Arial" charset="0"/>
            <a:buNone/>
          </a:pPr>
          <a:r>
            <a:rPr lang="en-US" altLang="en-US" sz="2800" kern="1200">
              <a:solidFill>
                <a:schemeClr val="accent3">
                  <a:lumMod val="50000"/>
                </a:schemeClr>
              </a:solidFill>
              <a:latin typeface="Arial" charset="0"/>
              <a:ea typeface="ＭＳ Ｐゴシック" pitchFamily="34" charset="-128"/>
              <a:cs typeface="Arial" charset="0"/>
            </a:rPr>
            <a:t>Listing in the City’s Certified Online Directory.</a:t>
          </a:r>
        </a:p>
        <a:p>
          <a:pPr marL="0" lvl="0" indent="0" algn="ctr" defTabSz="1244600">
            <a:lnSpc>
              <a:spcPct val="90000"/>
            </a:lnSpc>
            <a:spcBef>
              <a:spcPct val="0"/>
            </a:spcBef>
            <a:spcAft>
              <a:spcPct val="35000"/>
            </a:spcAft>
            <a:buFont typeface="Arial" charset="0"/>
            <a:buNone/>
          </a:pPr>
          <a:r>
            <a:rPr lang="en-US" altLang="en-US" sz="2800" kern="1200">
              <a:latin typeface="Arial" charset="0"/>
              <a:ea typeface="ＭＳ Ｐゴシック" pitchFamily="34" charset="-128"/>
              <a:cs typeface="Arial" charset="0"/>
              <a:hlinkClick xmlns:r="http://schemas.openxmlformats.org/officeDocument/2006/relationships" r:id="rId1"/>
            </a:rPr>
            <a:t>https://houston.mwdbe.com/</a:t>
          </a:r>
          <a:endParaRPr lang="en-US" sz="2800" kern="1200"/>
        </a:p>
      </dsp:txBody>
      <dsp:txXfrm>
        <a:off x="764007" y="3064875"/>
        <a:ext cx="4614877" cy="1458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8386A-A520-4520-B89B-04C4CFF6D779}">
      <dsp:nvSpPr>
        <dsp:cNvPr id="0" name=""/>
        <dsp:cNvSpPr/>
      </dsp:nvSpPr>
      <dsp:spPr>
        <a:xfrm>
          <a:off x="0" y="639483"/>
          <a:ext cx="8229600" cy="119854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254000" bIns="190269" numCol="1" spcCol="1270" anchor="ctr" anchorCtr="0">
          <a:noAutofit/>
        </a:bodyPr>
        <a:lstStyle/>
        <a:p>
          <a:pPr marL="0" lvl="0" indent="0" algn="l" defTabSz="844550">
            <a:lnSpc>
              <a:spcPct val="90000"/>
            </a:lnSpc>
            <a:spcBef>
              <a:spcPct val="0"/>
            </a:spcBef>
            <a:spcAft>
              <a:spcPct val="35000"/>
            </a:spcAft>
            <a:buNone/>
          </a:pPr>
          <a:r>
            <a:rPr lang="en-US" sz="1900" b="1" kern="1200"/>
            <a:t>City of Houston Certifications are updated every three (3) years</a:t>
          </a:r>
        </a:p>
      </dsp:txBody>
      <dsp:txXfrm>
        <a:off x="0" y="939119"/>
        <a:ext cx="7929964" cy="599271"/>
      </dsp:txXfrm>
    </dsp:sp>
    <dsp:sp modelId="{3DD02634-4F28-4CAA-AAD7-4B24314FA57E}">
      <dsp:nvSpPr>
        <dsp:cNvPr id="0" name=""/>
        <dsp:cNvSpPr/>
      </dsp:nvSpPr>
      <dsp:spPr>
        <a:xfrm>
          <a:off x="0" y="1563733"/>
          <a:ext cx="2534716" cy="2308835"/>
        </a:xfrm>
        <a:prstGeom prst="rect">
          <a:avLst/>
        </a:prstGeom>
        <a:solidFill>
          <a:schemeClr val="tx1">
            <a:lumMod val="50000"/>
            <a:lumOff val="5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ctr" defTabSz="355600">
            <a:lnSpc>
              <a:spcPct val="90000"/>
            </a:lnSpc>
            <a:spcBef>
              <a:spcPct val="0"/>
            </a:spcBef>
            <a:spcAft>
              <a:spcPct val="35000"/>
            </a:spcAft>
            <a:buNone/>
          </a:pPr>
          <a:endParaRPr lang="en-US" sz="800" b="1" kern="1200">
            <a:solidFill>
              <a:schemeClr val="tx1"/>
            </a:solidFill>
          </a:endParaRPr>
        </a:p>
        <a:p>
          <a:pPr marL="0" lvl="0" indent="0" algn="ctr" defTabSz="355600">
            <a:lnSpc>
              <a:spcPct val="90000"/>
            </a:lnSpc>
            <a:spcBef>
              <a:spcPct val="0"/>
            </a:spcBef>
            <a:spcAft>
              <a:spcPct val="35000"/>
            </a:spcAft>
            <a:buNone/>
          </a:pPr>
          <a:r>
            <a:rPr lang="en-US" sz="1700" b="1" kern="1200">
              <a:solidFill>
                <a:schemeClr val="tx1"/>
              </a:solidFill>
            </a:rPr>
            <a:t>MBE</a:t>
          </a:r>
        </a:p>
        <a:p>
          <a:pPr marL="0" lvl="0" indent="0" algn="ctr" defTabSz="755650">
            <a:lnSpc>
              <a:spcPct val="90000"/>
            </a:lnSpc>
            <a:spcBef>
              <a:spcPct val="0"/>
            </a:spcBef>
            <a:spcAft>
              <a:spcPct val="35000"/>
            </a:spcAft>
            <a:buNone/>
          </a:pPr>
          <a:r>
            <a:rPr lang="en-US" sz="1700" b="1" kern="1200">
              <a:solidFill>
                <a:schemeClr val="tx1"/>
              </a:solidFill>
            </a:rPr>
            <a:t>WBE</a:t>
          </a:r>
        </a:p>
        <a:p>
          <a:pPr marL="0" lvl="0" indent="0" algn="ctr" defTabSz="755650">
            <a:lnSpc>
              <a:spcPct val="90000"/>
            </a:lnSpc>
            <a:spcBef>
              <a:spcPct val="0"/>
            </a:spcBef>
            <a:spcAft>
              <a:spcPct val="35000"/>
            </a:spcAft>
            <a:buNone/>
          </a:pPr>
          <a:r>
            <a:rPr lang="en-US" sz="1700" b="1" kern="1200">
              <a:solidFill>
                <a:schemeClr val="tx1"/>
              </a:solidFill>
            </a:rPr>
            <a:t>SBE</a:t>
          </a:r>
        </a:p>
        <a:p>
          <a:pPr marL="0" lvl="0" indent="0" algn="ctr" defTabSz="755650">
            <a:lnSpc>
              <a:spcPct val="90000"/>
            </a:lnSpc>
            <a:spcBef>
              <a:spcPct val="0"/>
            </a:spcBef>
            <a:spcAft>
              <a:spcPct val="35000"/>
            </a:spcAft>
            <a:buNone/>
          </a:pPr>
          <a:r>
            <a:rPr lang="en-US" sz="1700" b="1" kern="1200">
              <a:solidFill>
                <a:schemeClr val="tx1"/>
              </a:solidFill>
            </a:rPr>
            <a:t>PDBE</a:t>
          </a:r>
        </a:p>
      </dsp:txBody>
      <dsp:txXfrm>
        <a:off x="0" y="1563733"/>
        <a:ext cx="2534716" cy="2308835"/>
      </dsp:txXfrm>
    </dsp:sp>
    <dsp:sp modelId="{912FB703-BDEE-41A2-A120-7CD901ECB47A}">
      <dsp:nvSpPr>
        <dsp:cNvPr id="0" name=""/>
        <dsp:cNvSpPr/>
      </dsp:nvSpPr>
      <dsp:spPr>
        <a:xfrm>
          <a:off x="2534716" y="1038998"/>
          <a:ext cx="5694883" cy="119854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254000" bIns="190269" numCol="1" spcCol="1270" anchor="ctr" anchorCtr="0">
          <a:noAutofit/>
        </a:bodyPr>
        <a:lstStyle/>
        <a:p>
          <a:pPr marL="0" lvl="0" indent="0" algn="l" defTabSz="844550">
            <a:lnSpc>
              <a:spcPct val="90000"/>
            </a:lnSpc>
            <a:spcBef>
              <a:spcPct val="0"/>
            </a:spcBef>
            <a:spcAft>
              <a:spcPct val="35000"/>
            </a:spcAft>
            <a:buNone/>
          </a:pPr>
          <a:r>
            <a:rPr lang="en-US" sz="1900" b="1" kern="1200"/>
            <a:t>Federal certifications must be updated annually</a:t>
          </a:r>
        </a:p>
      </dsp:txBody>
      <dsp:txXfrm>
        <a:off x="2534716" y="1338634"/>
        <a:ext cx="5395247" cy="599271"/>
      </dsp:txXfrm>
    </dsp:sp>
    <dsp:sp modelId="{38C481D8-D756-47F5-A1BE-4682BD2106DB}">
      <dsp:nvSpPr>
        <dsp:cNvPr id="0" name=""/>
        <dsp:cNvSpPr/>
      </dsp:nvSpPr>
      <dsp:spPr>
        <a:xfrm>
          <a:off x="2534716" y="1963247"/>
          <a:ext cx="2534716" cy="2308835"/>
        </a:xfrm>
        <a:prstGeom prst="rect">
          <a:avLst/>
        </a:prstGeom>
        <a:solidFill>
          <a:schemeClr val="bg1">
            <a:lumMod val="65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ctr" defTabSz="355600">
            <a:lnSpc>
              <a:spcPct val="90000"/>
            </a:lnSpc>
            <a:spcBef>
              <a:spcPct val="0"/>
            </a:spcBef>
            <a:spcAft>
              <a:spcPct val="35000"/>
            </a:spcAft>
            <a:buNone/>
          </a:pPr>
          <a:endParaRPr lang="en-US" sz="800" b="1" kern="1200"/>
        </a:p>
        <a:p>
          <a:pPr marL="0" lvl="0" indent="0" algn="ctr" defTabSz="355600">
            <a:lnSpc>
              <a:spcPct val="90000"/>
            </a:lnSpc>
            <a:spcBef>
              <a:spcPct val="0"/>
            </a:spcBef>
            <a:spcAft>
              <a:spcPct val="35000"/>
            </a:spcAft>
            <a:buNone/>
          </a:pPr>
          <a:r>
            <a:rPr lang="en-US" sz="1700" b="1" kern="1200"/>
            <a:t>DBE</a:t>
          </a:r>
        </a:p>
        <a:p>
          <a:pPr marL="0" lvl="0" indent="0" algn="ctr" defTabSz="355600">
            <a:lnSpc>
              <a:spcPct val="90000"/>
            </a:lnSpc>
            <a:spcBef>
              <a:spcPct val="0"/>
            </a:spcBef>
            <a:spcAft>
              <a:spcPct val="35000"/>
            </a:spcAft>
            <a:buNone/>
          </a:pPr>
          <a:r>
            <a:rPr lang="en-US" sz="1700" b="1" kern="1200"/>
            <a:t>ACDBE</a:t>
          </a:r>
        </a:p>
      </dsp:txBody>
      <dsp:txXfrm>
        <a:off x="2534716" y="1963247"/>
        <a:ext cx="2534716" cy="2308835"/>
      </dsp:txXfrm>
    </dsp:sp>
    <dsp:sp modelId="{1EE0E044-90F5-441B-BDDF-163BE33819B2}">
      <dsp:nvSpPr>
        <dsp:cNvPr id="0" name=""/>
        <dsp:cNvSpPr/>
      </dsp:nvSpPr>
      <dsp:spPr>
        <a:xfrm>
          <a:off x="5069433" y="1438512"/>
          <a:ext cx="3160166" cy="119854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254000" bIns="190269" numCol="1" spcCol="1270" anchor="ctr" anchorCtr="0">
          <a:noAutofit/>
        </a:bodyPr>
        <a:lstStyle/>
        <a:p>
          <a:pPr marL="0" lvl="0" indent="0" algn="l" defTabSz="844550">
            <a:lnSpc>
              <a:spcPct val="90000"/>
            </a:lnSpc>
            <a:spcBef>
              <a:spcPct val="0"/>
            </a:spcBef>
            <a:spcAft>
              <a:spcPct val="35000"/>
            </a:spcAft>
            <a:buNone/>
          </a:pPr>
          <a:r>
            <a:rPr lang="en-US" sz="1900" b="1" kern="1200"/>
            <a:t>Types of Changes</a:t>
          </a:r>
        </a:p>
      </dsp:txBody>
      <dsp:txXfrm>
        <a:off x="5069433" y="1738148"/>
        <a:ext cx="2860530" cy="599271"/>
      </dsp:txXfrm>
    </dsp:sp>
    <dsp:sp modelId="{988BB78E-DF28-4D80-A4C0-3B08F16BDC39}">
      <dsp:nvSpPr>
        <dsp:cNvPr id="0" name=""/>
        <dsp:cNvSpPr/>
      </dsp:nvSpPr>
      <dsp:spPr>
        <a:xfrm>
          <a:off x="5069433" y="2362762"/>
          <a:ext cx="2534716" cy="2275045"/>
        </a:xfrm>
        <a:prstGeom prst="rect">
          <a:avLst/>
        </a:prstGeom>
        <a:solidFill>
          <a:schemeClr val="bg1">
            <a:lumMod val="85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ctr" defTabSz="355600">
            <a:lnSpc>
              <a:spcPct val="90000"/>
            </a:lnSpc>
            <a:spcBef>
              <a:spcPct val="0"/>
            </a:spcBef>
            <a:spcAft>
              <a:spcPct val="35000"/>
            </a:spcAft>
            <a:buNone/>
          </a:pPr>
          <a:endParaRPr lang="en-US" sz="800" b="1" kern="1200"/>
        </a:p>
        <a:p>
          <a:pPr marL="0" lvl="0" indent="0" algn="ctr" defTabSz="355600">
            <a:lnSpc>
              <a:spcPct val="90000"/>
            </a:lnSpc>
            <a:spcBef>
              <a:spcPct val="0"/>
            </a:spcBef>
            <a:spcAft>
              <a:spcPct val="35000"/>
            </a:spcAft>
            <a:buNone/>
          </a:pPr>
          <a:r>
            <a:rPr lang="en-US" sz="1700" b="1" kern="1200"/>
            <a:t>Ownership</a:t>
          </a:r>
        </a:p>
        <a:p>
          <a:pPr marL="0" lvl="0" indent="0" algn="ctr" defTabSz="355600">
            <a:lnSpc>
              <a:spcPct val="90000"/>
            </a:lnSpc>
            <a:spcBef>
              <a:spcPct val="0"/>
            </a:spcBef>
            <a:spcAft>
              <a:spcPct val="35000"/>
            </a:spcAft>
            <a:buNone/>
          </a:pPr>
          <a:r>
            <a:rPr lang="en-US" sz="1700" b="1" kern="1200"/>
            <a:t>Address</a:t>
          </a:r>
        </a:p>
        <a:p>
          <a:pPr marL="0" lvl="0" indent="0" algn="ctr" defTabSz="355600">
            <a:lnSpc>
              <a:spcPct val="90000"/>
            </a:lnSpc>
            <a:spcBef>
              <a:spcPct val="0"/>
            </a:spcBef>
            <a:spcAft>
              <a:spcPct val="35000"/>
            </a:spcAft>
            <a:buNone/>
          </a:pPr>
          <a:r>
            <a:rPr lang="en-US" sz="1700" b="1" kern="1200"/>
            <a:t>Emails</a:t>
          </a:r>
        </a:p>
        <a:p>
          <a:pPr marL="0" lvl="0" indent="0" algn="ctr" defTabSz="355600">
            <a:lnSpc>
              <a:spcPct val="90000"/>
            </a:lnSpc>
            <a:spcBef>
              <a:spcPct val="0"/>
            </a:spcBef>
            <a:spcAft>
              <a:spcPct val="35000"/>
            </a:spcAft>
            <a:buNone/>
          </a:pPr>
          <a:r>
            <a:rPr lang="en-US" sz="1700" b="1" kern="1200"/>
            <a:t>Phone/Fax Numbers</a:t>
          </a:r>
        </a:p>
      </dsp:txBody>
      <dsp:txXfrm>
        <a:off x="5069433" y="2362762"/>
        <a:ext cx="2534716" cy="22750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F29C0-15E9-4D28-89CC-14A7EDE15152}">
      <dsp:nvSpPr>
        <dsp:cNvPr id="0" name=""/>
        <dsp:cNvSpPr/>
      </dsp:nvSpPr>
      <dsp:spPr>
        <a:xfrm>
          <a:off x="352338" y="269930"/>
          <a:ext cx="1328700" cy="13287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CA6EDED-84C3-41E2-8FDF-B6A0205CAD98}">
      <dsp:nvSpPr>
        <dsp:cNvPr id="0" name=""/>
        <dsp:cNvSpPr/>
      </dsp:nvSpPr>
      <dsp:spPr>
        <a:xfrm>
          <a:off x="1016688" y="269930"/>
          <a:ext cx="7089102" cy="132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endParaRPr lang="en-US" sz="2100" kern="1200" dirty="0"/>
        </a:p>
      </dsp:txBody>
      <dsp:txXfrm>
        <a:off x="1016688" y="269930"/>
        <a:ext cx="7089102" cy="1328700"/>
      </dsp:txXfrm>
    </dsp:sp>
    <dsp:sp modelId="{B80333BE-3485-4F44-8292-194FEAB44544}">
      <dsp:nvSpPr>
        <dsp:cNvPr id="0" name=""/>
        <dsp:cNvSpPr/>
      </dsp:nvSpPr>
      <dsp:spPr>
        <a:xfrm>
          <a:off x="352338" y="1598631"/>
          <a:ext cx="1328700" cy="13287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C2613AB-49B2-40D2-8195-BF33EACF126F}">
      <dsp:nvSpPr>
        <dsp:cNvPr id="0" name=""/>
        <dsp:cNvSpPr/>
      </dsp:nvSpPr>
      <dsp:spPr>
        <a:xfrm>
          <a:off x="1016688" y="1598631"/>
          <a:ext cx="7089102" cy="132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endParaRPr lang="en-US" sz="2100" kern="1200" dirty="0"/>
        </a:p>
      </dsp:txBody>
      <dsp:txXfrm>
        <a:off x="1016688" y="1598631"/>
        <a:ext cx="7089102" cy="1328700"/>
      </dsp:txXfrm>
    </dsp:sp>
    <dsp:sp modelId="{F8C26449-7FEF-416E-9E90-D086FE128688}">
      <dsp:nvSpPr>
        <dsp:cNvPr id="0" name=""/>
        <dsp:cNvSpPr/>
      </dsp:nvSpPr>
      <dsp:spPr>
        <a:xfrm>
          <a:off x="352338" y="2927331"/>
          <a:ext cx="1328700" cy="13287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CEA6F19-6D17-4924-B862-AD7F452C8FF5}">
      <dsp:nvSpPr>
        <dsp:cNvPr id="0" name=""/>
        <dsp:cNvSpPr/>
      </dsp:nvSpPr>
      <dsp:spPr>
        <a:xfrm>
          <a:off x="863635" y="1539158"/>
          <a:ext cx="7089102" cy="132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r>
            <a:rPr lang="en-US" sz="2800" kern="1200" dirty="0"/>
            <a:t>Applicant(s) have two options to upload PNW documents:</a:t>
          </a:r>
        </a:p>
        <a:p>
          <a:pPr marL="0" lvl="0" indent="0" algn="l" defTabSz="1244600">
            <a:lnSpc>
              <a:spcPct val="90000"/>
            </a:lnSpc>
            <a:spcBef>
              <a:spcPct val="0"/>
            </a:spcBef>
            <a:spcAft>
              <a:spcPct val="35000"/>
            </a:spcAft>
            <a:buNone/>
          </a:pPr>
          <a:r>
            <a:rPr lang="en-US" sz="2800" kern="1200" dirty="0"/>
            <a:t>a. In PNW module</a:t>
          </a:r>
        </a:p>
        <a:p>
          <a:pPr marL="0" lvl="0" indent="0" algn="l" defTabSz="1244600">
            <a:lnSpc>
              <a:spcPct val="90000"/>
            </a:lnSpc>
            <a:spcBef>
              <a:spcPct val="0"/>
            </a:spcBef>
            <a:spcAft>
              <a:spcPct val="35000"/>
            </a:spcAft>
            <a:buNone/>
          </a:pPr>
          <a:r>
            <a:rPr lang="en-US" sz="2800" kern="1200" dirty="0"/>
            <a:t>b. As “Additional supporting documents not listed above”</a:t>
          </a:r>
        </a:p>
      </dsp:txBody>
      <dsp:txXfrm>
        <a:off x="863635" y="1539158"/>
        <a:ext cx="7089102" cy="1328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37280-37B7-4FDC-B78D-3F2092D94E92}">
      <dsp:nvSpPr>
        <dsp:cNvPr id="0" name=""/>
        <dsp:cNvSpPr/>
      </dsp:nvSpPr>
      <dsp:spPr>
        <a:xfrm>
          <a:off x="0" y="2306"/>
          <a:ext cx="81097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1C93F7E-EE8E-40C1-A041-5007D25F0859}">
      <dsp:nvSpPr>
        <dsp:cNvPr id="0" name=""/>
        <dsp:cNvSpPr/>
      </dsp:nvSpPr>
      <dsp:spPr>
        <a:xfrm>
          <a:off x="0" y="2306"/>
          <a:ext cx="8109751" cy="1572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Online application checklist is divided into two sections:</a:t>
          </a:r>
        </a:p>
        <a:p>
          <a:pPr marL="0" lvl="0" indent="0" algn="ctr" defTabSz="1066800">
            <a:lnSpc>
              <a:spcPct val="90000"/>
            </a:lnSpc>
            <a:spcBef>
              <a:spcPct val="0"/>
            </a:spcBef>
            <a:spcAft>
              <a:spcPct val="35000"/>
            </a:spcAft>
            <a:buNone/>
          </a:pPr>
          <a:r>
            <a:rPr lang="en-US" sz="2400" kern="1200" dirty="0"/>
            <a:t>Mandatory documents vs Required documents</a:t>
          </a:r>
        </a:p>
      </dsp:txBody>
      <dsp:txXfrm>
        <a:off x="0" y="2306"/>
        <a:ext cx="8109751" cy="1572959"/>
      </dsp:txXfrm>
    </dsp:sp>
    <dsp:sp modelId="{E9A179E5-769C-4DCE-8EDF-1F8912700B15}">
      <dsp:nvSpPr>
        <dsp:cNvPr id="0" name=""/>
        <dsp:cNvSpPr/>
      </dsp:nvSpPr>
      <dsp:spPr>
        <a:xfrm>
          <a:off x="0" y="1575265"/>
          <a:ext cx="81097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F6735A0-2CBF-432A-9F55-AD7DA2BD6262}">
      <dsp:nvSpPr>
        <dsp:cNvPr id="0" name=""/>
        <dsp:cNvSpPr/>
      </dsp:nvSpPr>
      <dsp:spPr>
        <a:xfrm>
          <a:off x="0" y="1575265"/>
          <a:ext cx="8109751" cy="1572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Mandatory documents</a:t>
          </a:r>
          <a:r>
            <a:rPr lang="en-US" sz="2400" kern="1200"/>
            <a:t>: Applicant must attach these documents for this entire section to be completed.</a:t>
          </a:r>
        </a:p>
      </dsp:txBody>
      <dsp:txXfrm>
        <a:off x="0" y="1575265"/>
        <a:ext cx="8109751" cy="1572959"/>
      </dsp:txXfrm>
    </dsp:sp>
    <dsp:sp modelId="{1270C264-8B00-4D7D-9BB6-504008AB73EC}">
      <dsp:nvSpPr>
        <dsp:cNvPr id="0" name=""/>
        <dsp:cNvSpPr/>
      </dsp:nvSpPr>
      <dsp:spPr>
        <a:xfrm>
          <a:off x="0" y="3148225"/>
          <a:ext cx="810975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AE886C5-A230-4E24-90D8-080FEE60F8BC}">
      <dsp:nvSpPr>
        <dsp:cNvPr id="0" name=""/>
        <dsp:cNvSpPr/>
      </dsp:nvSpPr>
      <dsp:spPr>
        <a:xfrm>
          <a:off x="0" y="3148225"/>
          <a:ext cx="8109751" cy="1572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Required documents: </a:t>
          </a:r>
          <a:r>
            <a:rPr lang="en-US" sz="2400" b="0" kern="1200" dirty="0"/>
            <a:t>A</a:t>
          </a:r>
          <a:r>
            <a:rPr lang="en-US" sz="2400" kern="1200" dirty="0"/>
            <a:t>lthough the applicant is able to mark documents in this section as not applicable, we advise all applicants to refer to OBO’s checklist to ensure the documents are not required for processing.  </a:t>
          </a:r>
        </a:p>
      </dsp:txBody>
      <dsp:txXfrm>
        <a:off x="0" y="3148225"/>
        <a:ext cx="8109751" cy="15729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F29C0-15E9-4D28-89CC-14A7EDE15152}">
      <dsp:nvSpPr>
        <dsp:cNvPr id="0" name=""/>
        <dsp:cNvSpPr/>
      </dsp:nvSpPr>
      <dsp:spPr>
        <a:xfrm>
          <a:off x="348719" y="267982"/>
          <a:ext cx="1329999" cy="1329999"/>
        </a:xfrm>
        <a:prstGeom prst="ellipse">
          <a:avLst/>
        </a:prstGeom>
        <a:solidFill>
          <a:srgbClr val="FF00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CA6EDED-84C3-41E2-8FDF-B6A0205CAD98}">
      <dsp:nvSpPr>
        <dsp:cNvPr id="0" name=""/>
        <dsp:cNvSpPr/>
      </dsp:nvSpPr>
      <dsp:spPr>
        <a:xfrm>
          <a:off x="1013718" y="267982"/>
          <a:ext cx="7096032" cy="132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endParaRPr lang="en-US" sz="2100" kern="1200" dirty="0"/>
        </a:p>
      </dsp:txBody>
      <dsp:txXfrm>
        <a:off x="1013718" y="267982"/>
        <a:ext cx="7096032" cy="1329999"/>
      </dsp:txXfrm>
    </dsp:sp>
    <dsp:sp modelId="{B80333BE-3485-4F44-8292-194FEAB44544}">
      <dsp:nvSpPr>
        <dsp:cNvPr id="0" name=""/>
        <dsp:cNvSpPr/>
      </dsp:nvSpPr>
      <dsp:spPr>
        <a:xfrm>
          <a:off x="348719" y="1597981"/>
          <a:ext cx="1329999" cy="132999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C2613AB-49B2-40D2-8195-BF33EACF126F}">
      <dsp:nvSpPr>
        <dsp:cNvPr id="0" name=""/>
        <dsp:cNvSpPr/>
      </dsp:nvSpPr>
      <dsp:spPr>
        <a:xfrm>
          <a:off x="1013718" y="1597981"/>
          <a:ext cx="7096032" cy="132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670" rIns="0" bIns="26670" numCol="1" spcCol="1270" anchor="ctr" anchorCtr="0">
          <a:noAutofit/>
        </a:bodyPr>
        <a:lstStyle/>
        <a:p>
          <a:pPr marL="0" lvl="0" indent="0" algn="l" defTabSz="933450">
            <a:lnSpc>
              <a:spcPct val="90000"/>
            </a:lnSpc>
            <a:spcBef>
              <a:spcPct val="0"/>
            </a:spcBef>
            <a:spcAft>
              <a:spcPct val="35000"/>
            </a:spcAft>
            <a:buNone/>
          </a:pPr>
          <a:endParaRPr lang="en-US" sz="2100" kern="1200" dirty="0"/>
        </a:p>
      </dsp:txBody>
      <dsp:txXfrm>
        <a:off x="1013718" y="1597981"/>
        <a:ext cx="7096032" cy="1329999"/>
      </dsp:txXfrm>
    </dsp:sp>
    <dsp:sp modelId="{F8C26449-7FEF-416E-9E90-D086FE128688}">
      <dsp:nvSpPr>
        <dsp:cNvPr id="0" name=""/>
        <dsp:cNvSpPr/>
      </dsp:nvSpPr>
      <dsp:spPr>
        <a:xfrm>
          <a:off x="357869" y="2900543"/>
          <a:ext cx="1329999" cy="132999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CEA6F19-6D17-4924-B862-AD7F452C8FF5}">
      <dsp:nvSpPr>
        <dsp:cNvPr id="0" name=""/>
        <dsp:cNvSpPr/>
      </dsp:nvSpPr>
      <dsp:spPr>
        <a:xfrm>
          <a:off x="485632" y="285724"/>
          <a:ext cx="7096032" cy="1329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endParaRPr lang="en-US" sz="2800" kern="1200" dirty="0"/>
        </a:p>
      </dsp:txBody>
      <dsp:txXfrm>
        <a:off x="485632" y="285724"/>
        <a:ext cx="7096032" cy="13299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5/9/2025</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5/9/2025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2525DE5-6F50-4451-89AC-DF054BFE71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1EE4602E-6DF4-48B2-8B47-5673316BE7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4" name="Header Placeholder 3">
            <a:extLst>
              <a:ext uri="{FF2B5EF4-FFF2-40B4-BE49-F238E27FC236}">
                <a16:creationId xmlns:a16="http://schemas.microsoft.com/office/drawing/2014/main" id="{8C836C01-A8F3-487E-A460-7B848B976896}"/>
              </a:ext>
            </a:extLst>
          </p:cNvPr>
          <p:cNvSpPr>
            <a:spLocks noGrp="1"/>
          </p:cNvSpPr>
          <p:nvPr>
            <p:ph type="hdr" sz="quarter"/>
          </p:nvPr>
        </p:nvSpPr>
        <p:spPr/>
        <p:txBody>
          <a:bodyPr/>
          <a:lstStyle/>
          <a:p>
            <a:pPr>
              <a:defRPr/>
            </a:pPr>
            <a:r>
              <a:rPr lang="en-US"/>
              <a:t>Certification Workshop Presentation Draft</a:t>
            </a:r>
          </a:p>
        </p:txBody>
      </p:sp>
      <p:sp>
        <p:nvSpPr>
          <p:cNvPr id="33797" name="Date Placeholder 4">
            <a:extLst>
              <a:ext uri="{FF2B5EF4-FFF2-40B4-BE49-F238E27FC236}">
                <a16:creationId xmlns:a16="http://schemas.microsoft.com/office/drawing/2014/main" id="{1466CC97-D579-4515-81E7-FB12FE717571}"/>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rgbClr val="191919"/>
                </a:solidFill>
                <a:latin typeface="Arial" panose="020B0604020202020204" pitchFamily="34" charset="0"/>
                <a:ea typeface="MS PGothic" panose="020B0600070205080204" pitchFamily="34" charset="-128"/>
              </a:defRPr>
            </a:lvl1pPr>
            <a:lvl2pPr marL="757238" indent="-290513">
              <a:spcBef>
                <a:spcPct val="30000"/>
              </a:spcBef>
              <a:defRPr sz="1200">
                <a:solidFill>
                  <a:srgbClr val="191919"/>
                </a:solidFill>
                <a:latin typeface="Arial" panose="020B0604020202020204" pitchFamily="34" charset="0"/>
                <a:ea typeface="MS PGothic" panose="020B0600070205080204" pitchFamily="34" charset="-128"/>
              </a:defRPr>
            </a:lvl2pPr>
            <a:lvl3pPr marL="1165225" indent="-231775">
              <a:spcBef>
                <a:spcPct val="30000"/>
              </a:spcBef>
              <a:defRPr sz="1200">
                <a:solidFill>
                  <a:srgbClr val="191919"/>
                </a:solidFill>
                <a:latin typeface="Arial" panose="020B0604020202020204" pitchFamily="34" charset="0"/>
                <a:ea typeface="MS PGothic" panose="020B0600070205080204" pitchFamily="34" charset="-128"/>
              </a:defRPr>
            </a:lvl3pPr>
            <a:lvl4pPr marL="1631950" indent="-231775">
              <a:spcBef>
                <a:spcPct val="30000"/>
              </a:spcBef>
              <a:defRPr sz="1200">
                <a:solidFill>
                  <a:srgbClr val="191919"/>
                </a:solidFill>
                <a:latin typeface="Arial" panose="020B0604020202020204" pitchFamily="34" charset="0"/>
                <a:ea typeface="MS PGothic" panose="020B0600070205080204" pitchFamily="34" charset="-128"/>
              </a:defRPr>
            </a:lvl4pPr>
            <a:lvl5pPr marL="2098675" indent="-231775">
              <a:spcBef>
                <a:spcPct val="30000"/>
              </a:spcBef>
              <a:defRPr sz="1200">
                <a:solidFill>
                  <a:srgbClr val="191919"/>
                </a:solidFill>
                <a:latin typeface="Arial" panose="020B0604020202020204" pitchFamily="34" charset="0"/>
                <a:ea typeface="MS PGothic" panose="020B0600070205080204" pitchFamily="34" charset="-128"/>
              </a:defRPr>
            </a:lvl5pPr>
            <a:lvl6pPr marL="25558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6pPr>
            <a:lvl7pPr marL="30130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7pPr>
            <a:lvl8pPr marL="34702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8pPr>
            <a:lvl9pPr marL="39274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9pPr>
          </a:lstStyle>
          <a:p>
            <a:pPr>
              <a:spcBef>
                <a:spcPct val="0"/>
              </a:spcBef>
            </a:pPr>
            <a:fld id="{AE64F8A5-07AB-4497-912F-4F6266ECDE62}" type="datetime1">
              <a:rPr lang="en-US" altLang="en-US" sz="900" smtClean="0">
                <a:solidFill>
                  <a:srgbClr val="7F7F7F"/>
                </a:solidFill>
                <a:cs typeface="Arial" panose="020B0604020202020204" pitchFamily="34" charset="0"/>
              </a:rPr>
              <a:t>5/9/2025</a:t>
            </a:fld>
            <a:endParaRPr lang="en-US" altLang="en-US" sz="900">
              <a:solidFill>
                <a:srgbClr val="7F7F7F"/>
              </a:solidFill>
              <a:cs typeface="Arial" panose="020B0604020202020204" pitchFamily="34" charset="0"/>
            </a:endParaRPr>
          </a:p>
        </p:txBody>
      </p:sp>
      <p:sp>
        <p:nvSpPr>
          <p:cNvPr id="33798" name="Slide Number Placeholder 6">
            <a:extLst>
              <a:ext uri="{FF2B5EF4-FFF2-40B4-BE49-F238E27FC236}">
                <a16:creationId xmlns:a16="http://schemas.microsoft.com/office/drawing/2014/main" id="{5B2E5200-8AAA-4888-9A77-D750F06AE9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rgbClr val="191919"/>
                </a:solidFill>
                <a:latin typeface="Arial" panose="020B0604020202020204" pitchFamily="34" charset="0"/>
                <a:ea typeface="MS PGothic" panose="020B0600070205080204" pitchFamily="34" charset="-128"/>
              </a:defRPr>
            </a:lvl1pPr>
            <a:lvl2pPr marL="757238" indent="-290513">
              <a:spcBef>
                <a:spcPct val="30000"/>
              </a:spcBef>
              <a:defRPr sz="1200">
                <a:solidFill>
                  <a:srgbClr val="191919"/>
                </a:solidFill>
                <a:latin typeface="Arial" panose="020B0604020202020204" pitchFamily="34" charset="0"/>
                <a:ea typeface="MS PGothic" panose="020B0600070205080204" pitchFamily="34" charset="-128"/>
              </a:defRPr>
            </a:lvl2pPr>
            <a:lvl3pPr marL="1165225" indent="-231775">
              <a:spcBef>
                <a:spcPct val="30000"/>
              </a:spcBef>
              <a:defRPr sz="1200">
                <a:solidFill>
                  <a:srgbClr val="191919"/>
                </a:solidFill>
                <a:latin typeface="Arial" panose="020B0604020202020204" pitchFamily="34" charset="0"/>
                <a:ea typeface="MS PGothic" panose="020B0600070205080204" pitchFamily="34" charset="-128"/>
              </a:defRPr>
            </a:lvl3pPr>
            <a:lvl4pPr marL="1631950" indent="-231775">
              <a:spcBef>
                <a:spcPct val="30000"/>
              </a:spcBef>
              <a:defRPr sz="1200">
                <a:solidFill>
                  <a:srgbClr val="191919"/>
                </a:solidFill>
                <a:latin typeface="Arial" panose="020B0604020202020204" pitchFamily="34" charset="0"/>
                <a:ea typeface="MS PGothic" panose="020B0600070205080204" pitchFamily="34" charset="-128"/>
              </a:defRPr>
            </a:lvl4pPr>
            <a:lvl5pPr marL="2098675" indent="-231775">
              <a:spcBef>
                <a:spcPct val="30000"/>
              </a:spcBef>
              <a:defRPr sz="1200">
                <a:solidFill>
                  <a:srgbClr val="191919"/>
                </a:solidFill>
                <a:latin typeface="Arial" panose="020B0604020202020204" pitchFamily="34" charset="0"/>
                <a:ea typeface="MS PGothic" panose="020B0600070205080204" pitchFamily="34" charset="-128"/>
              </a:defRPr>
            </a:lvl5pPr>
            <a:lvl6pPr marL="25558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6pPr>
            <a:lvl7pPr marL="30130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7pPr>
            <a:lvl8pPr marL="34702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8pPr>
            <a:lvl9pPr marL="3927475" indent="-231775" defTabSz="457200" eaLnBrk="0" fontAlgn="base" hangingPunct="0">
              <a:spcBef>
                <a:spcPct val="30000"/>
              </a:spcBef>
              <a:spcAft>
                <a:spcPct val="0"/>
              </a:spcAft>
              <a:defRPr sz="1200">
                <a:solidFill>
                  <a:srgbClr val="191919"/>
                </a:solidFill>
                <a:latin typeface="Arial" panose="020B0604020202020204" pitchFamily="34" charset="0"/>
                <a:ea typeface="MS PGothic" panose="020B0600070205080204" pitchFamily="34" charset="-128"/>
              </a:defRPr>
            </a:lvl9pPr>
          </a:lstStyle>
          <a:p>
            <a:pPr>
              <a:spcBef>
                <a:spcPct val="0"/>
              </a:spcBef>
            </a:pPr>
            <a:fld id="{9A2C88E5-3F70-4E45-A6CC-0345B04DDD4E}" type="slidenum">
              <a:rPr lang="en-US" altLang="en-US" sz="900" smtClean="0">
                <a:solidFill>
                  <a:srgbClr val="152F85"/>
                </a:solidFill>
              </a:rPr>
              <a:pPr>
                <a:spcBef>
                  <a:spcPct val="0"/>
                </a:spcBef>
              </a:pPr>
              <a:t>14</a:t>
            </a:fld>
            <a:endParaRPr lang="en-US" altLang="en-US" sz="900">
              <a:solidFill>
                <a:srgbClr val="152F85"/>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Certification Workshop Presentation Draft</a:t>
            </a:r>
          </a:p>
        </p:txBody>
      </p:sp>
      <p:sp>
        <p:nvSpPr>
          <p:cNvPr id="5" name="Date Placeholder 4"/>
          <p:cNvSpPr>
            <a:spLocks noGrp="1"/>
          </p:cNvSpPr>
          <p:nvPr>
            <p:ph type="dt" idx="11"/>
          </p:nvPr>
        </p:nvSpPr>
        <p:spPr/>
        <p:txBody>
          <a:bodyPr/>
          <a:lstStyle/>
          <a:p>
            <a:pPr>
              <a:defRPr/>
            </a:pPr>
            <a:fld id="{2A9D6B2A-0912-4230-8C6D-6BA3716A7105}" type="datetime1">
              <a:rPr lang="en-US" altLang="en-US" smtClean="0"/>
              <a:t>5/9/2025</a:t>
            </a:fld>
            <a:endParaRPr lang="en-US" altLang="en-US"/>
          </a:p>
        </p:txBody>
      </p:sp>
      <p:sp>
        <p:nvSpPr>
          <p:cNvPr id="6" name="Slide Number Placeholder 5"/>
          <p:cNvSpPr>
            <a:spLocks noGrp="1"/>
          </p:cNvSpPr>
          <p:nvPr>
            <p:ph type="sldNum" sz="quarter" idx="12"/>
          </p:nvPr>
        </p:nvSpPr>
        <p:spPr/>
        <p:txBody>
          <a:bodyPr/>
          <a:lstStyle/>
          <a:p>
            <a:pPr>
              <a:defRPr/>
            </a:pPr>
            <a:fld id="{48812F8F-5066-4E50-B4E0-75A084BCCAD5}" type="slidenum">
              <a:rPr lang="en-US" altLang="en-US" smtClean="0"/>
              <a:pPr>
                <a:defRPr/>
              </a:pPr>
              <a:t>20</a:t>
            </a:fld>
            <a:endParaRPr lang="en-US" altLang="en-US"/>
          </a:p>
        </p:txBody>
      </p:sp>
    </p:spTree>
    <p:extLst>
      <p:ext uri="{BB962C8B-B14F-4D97-AF65-F5344CB8AC3E}">
        <p14:creationId xmlns:p14="http://schemas.microsoft.com/office/powerpoint/2010/main" val="104777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Certification Workshop Presentation Draft</a:t>
            </a:r>
          </a:p>
        </p:txBody>
      </p:sp>
      <p:sp>
        <p:nvSpPr>
          <p:cNvPr id="5" name="Date Placeholder 4"/>
          <p:cNvSpPr>
            <a:spLocks noGrp="1"/>
          </p:cNvSpPr>
          <p:nvPr>
            <p:ph type="dt" idx="11"/>
          </p:nvPr>
        </p:nvSpPr>
        <p:spPr/>
        <p:txBody>
          <a:bodyPr/>
          <a:lstStyle/>
          <a:p>
            <a:pPr>
              <a:defRPr/>
            </a:pPr>
            <a:fld id="{2A9D6B2A-0912-4230-8C6D-6BA3716A7105}" type="datetime1">
              <a:rPr lang="en-US" altLang="en-US" smtClean="0"/>
              <a:t>5/9/2025</a:t>
            </a:fld>
            <a:endParaRPr lang="en-US" altLang="en-US"/>
          </a:p>
        </p:txBody>
      </p:sp>
      <p:sp>
        <p:nvSpPr>
          <p:cNvPr id="6" name="Slide Number Placeholder 5"/>
          <p:cNvSpPr>
            <a:spLocks noGrp="1"/>
          </p:cNvSpPr>
          <p:nvPr>
            <p:ph type="sldNum" sz="quarter" idx="12"/>
          </p:nvPr>
        </p:nvSpPr>
        <p:spPr/>
        <p:txBody>
          <a:bodyPr/>
          <a:lstStyle/>
          <a:p>
            <a:pPr>
              <a:defRPr/>
            </a:pPr>
            <a:fld id="{48812F8F-5066-4E50-B4E0-75A084BCCAD5}" type="slidenum">
              <a:rPr lang="en-US" altLang="en-US" smtClean="0"/>
              <a:pPr>
                <a:defRPr/>
              </a:pPr>
              <a:t>39</a:t>
            </a:fld>
            <a:endParaRPr lang="en-US" altLang="en-US"/>
          </a:p>
        </p:txBody>
      </p:sp>
    </p:spTree>
    <p:extLst>
      <p:ext uri="{BB962C8B-B14F-4D97-AF65-F5344CB8AC3E}">
        <p14:creationId xmlns:p14="http://schemas.microsoft.com/office/powerpoint/2010/main" val="246216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sldNum="0" hdr="0" ft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www.houstontx.gov/ob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glcc.org/get-certified" TargetMode="Externa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hyperlink" Target="http://images.search.yahoo.com/images/view;_ylt=A0PDoKxcc.1RlEMAR46JzbkF;_ylu=X3oDMTFxOThrdWlvBHNlYwNzcgRzbGsDaW1nBG9pZAM2NThiMjMzYzU4NmQ1NzNlMjY1NWFmZTRjNDA5ZDIxMwRncG9zAzQ-?back=http://images.search.yahoo.com/search/images?p=KBR&amp;n=30&amp;ei=utf-8&amp;y=Search&amp;fr=yfp-t-900&amp;tab=organic&amp;ri=4&amp;w=240&amp;h=59&amp;imgurl=www.almcogroup.com/clients/kbr_logo.jpg&amp;rurl=http://www.almcogroup.com/cli.html&amp;size=25.4KB&amp;name=Innovative+Technical+Solutions,+Inc&amp;p=KBR&amp;oid=658b233c586d573e2655afe4c409d213&amp;fr2=&amp;fr=yfp-t-900&amp;tt=Innovative+Technical+Solutions,+Inc&amp;b=0&amp;ni=140&amp;no=4&amp;ts=&amp;tab=organic&amp;sigr=11227l39g&amp;sigb=137pefntm&amp;sigi=117fisoek&amp;.crumb=ar00hyoGirr&amp;fr=yfp-t-900" TargetMode="External"/><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3.xml"/><Relationship Id="rId7" Type="http://schemas.openxmlformats.org/officeDocument/2006/relationships/hyperlink" Target="http://www.houston.mwdbe.com/" TargetMode="Externa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ouston.mwdbe.com/"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houston.mwdbe.com/?TN=houston"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hyperlink" Target="http://www.houston.mwdbe.com/" TargetMode="External"/><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www.houstontx.gov/ob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houstontx.gov/obo/documents_and_forms.html"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houstontx.gov/obo/" TargetMode="Externa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Sea of hands in the middle">
            <a:extLst>
              <a:ext uri="{FF2B5EF4-FFF2-40B4-BE49-F238E27FC236}">
                <a16:creationId xmlns:a16="http://schemas.microsoft.com/office/drawing/2014/main" id="{EB83EA7F-7E2D-CE61-AD85-71D16BF08A84}"/>
              </a:ext>
            </a:extLst>
          </p:cNvPr>
          <p:cNvPicPr>
            <a:picLocks noGrp="1" noChangeAspect="1"/>
          </p:cNvPicPr>
          <p:nvPr>
            <p:ph type="pic" sz="quarter" idx="10"/>
          </p:nvPr>
        </p:nvPicPr>
        <p:blipFill>
          <a:blip r:embed="rId2"/>
          <a:srcRect l="2096" r="2096"/>
          <a:stretch>
            <a:fillRect/>
          </a:stretch>
        </p:blipFill>
        <p:spPr>
          <a:xfrm rot="10800000">
            <a:off x="0" y="0"/>
            <a:ext cx="9780588" cy="680402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200400" y="2811053"/>
            <a:ext cx="8991600" cy="1261295"/>
          </a:xfrm>
        </p:spPr>
        <p:txBody>
          <a:bodyPr/>
          <a:lstStyle/>
          <a:p>
            <a:r>
              <a:rPr lang="en-US" sz="5400" dirty="0">
                <a:latin typeface="Century Gothic" panose="020B0502020202020204" pitchFamily="34" charset="0"/>
              </a:rPr>
              <a:t>Let’s Talk Certification</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200400" y="4061039"/>
            <a:ext cx="6580188" cy="580921"/>
          </a:xfrm>
        </p:spPr>
        <p:txBody>
          <a:bodyPr/>
          <a:lstStyle/>
          <a:p>
            <a:r>
              <a:rPr lang="en-US" dirty="0">
                <a:latin typeface="Century Gothic" panose="020B0502020202020204" pitchFamily="34" charset="0"/>
              </a:rPr>
              <a:t>Office of Business Opportunity Certification Team</a:t>
            </a:r>
          </a:p>
        </p:txBody>
      </p:sp>
      <p:pic>
        <p:nvPicPr>
          <p:cNvPr id="5" name="Picture 4" descr="Logo&#10;&#10;Description automatically generated">
            <a:extLst>
              <a:ext uri="{FF2B5EF4-FFF2-40B4-BE49-F238E27FC236}">
                <a16:creationId xmlns:a16="http://schemas.microsoft.com/office/drawing/2014/main" id="{5388FD97-AC00-B4DD-CF21-F413D75DB6FC}"/>
              </a:ext>
            </a:extLst>
          </p:cNvPr>
          <p:cNvPicPr>
            <a:picLocks noChangeAspect="1"/>
          </p:cNvPicPr>
          <p:nvPr/>
        </p:nvPicPr>
        <p:blipFill>
          <a:blip r:embed="rId3"/>
          <a:stretch>
            <a:fillRect/>
          </a:stretch>
        </p:blipFill>
        <p:spPr>
          <a:xfrm>
            <a:off x="10268419" y="653238"/>
            <a:ext cx="1385316" cy="1385316"/>
          </a:xfrm>
          <a:prstGeom prst="rect">
            <a:avLst/>
          </a:prstGeom>
        </p:spPr>
      </p:pic>
      <p:sp>
        <p:nvSpPr>
          <p:cNvPr id="6" name="TextBox 5">
            <a:extLst>
              <a:ext uri="{FF2B5EF4-FFF2-40B4-BE49-F238E27FC236}">
                <a16:creationId xmlns:a16="http://schemas.microsoft.com/office/drawing/2014/main" id="{C54DD2BB-DBC7-9015-9948-8AB4EB3204EE}"/>
              </a:ext>
            </a:extLst>
          </p:cNvPr>
          <p:cNvSpPr txBox="1"/>
          <p:nvPr/>
        </p:nvSpPr>
        <p:spPr>
          <a:xfrm>
            <a:off x="9906000" y="4243754"/>
            <a:ext cx="2157046" cy="1938992"/>
          </a:xfrm>
          <a:prstGeom prst="rect">
            <a:avLst/>
          </a:prstGeom>
          <a:noFill/>
        </p:spPr>
        <p:txBody>
          <a:bodyPr wrap="square" rtlCol="0">
            <a:spAutoFit/>
          </a:bodyPr>
          <a:lstStyle/>
          <a:p>
            <a:r>
              <a:rPr lang="en-US" sz="1200" dirty="0">
                <a:latin typeface="Century Gothic" panose="020B0502020202020204" pitchFamily="34" charset="0"/>
              </a:rPr>
              <a:t>John Whitmire, </a:t>
            </a:r>
            <a:r>
              <a:rPr lang="en-US" sz="1200" b="1" dirty="0">
                <a:latin typeface="Century Gothic" panose="020B0502020202020204" pitchFamily="34" charset="0"/>
              </a:rPr>
              <a:t>Mayor</a:t>
            </a:r>
          </a:p>
          <a:p>
            <a:endParaRPr lang="en-US" sz="1200" dirty="0">
              <a:latin typeface="Century Gothic" panose="020B0502020202020204" pitchFamily="34" charset="0"/>
            </a:endParaRPr>
          </a:p>
          <a:p>
            <a:r>
              <a:rPr lang="en-US" sz="1200" dirty="0">
                <a:latin typeface="Century Gothic" panose="020B0502020202020204" pitchFamily="34" charset="0"/>
              </a:rPr>
              <a:t>Cylenthia Hoyrd, </a:t>
            </a:r>
            <a:r>
              <a:rPr lang="en-US" sz="1200" b="1" dirty="0">
                <a:latin typeface="Century Gothic" panose="020B0502020202020204" pitchFamily="34" charset="0"/>
              </a:rPr>
              <a:t>Director</a:t>
            </a:r>
          </a:p>
          <a:p>
            <a:endParaRPr lang="en-US" sz="1200" dirty="0">
              <a:latin typeface="Century Gothic" panose="020B0502020202020204" pitchFamily="34" charset="0"/>
            </a:endParaRPr>
          </a:p>
          <a:p>
            <a:r>
              <a:rPr lang="en-US" sz="1200" dirty="0">
                <a:latin typeface="Century Gothic" panose="020B0502020202020204" pitchFamily="34" charset="0"/>
              </a:rPr>
              <a:t>611 Walker, 7</a:t>
            </a:r>
            <a:r>
              <a:rPr lang="en-US" sz="1200" baseline="30000" dirty="0">
                <a:latin typeface="Century Gothic" panose="020B0502020202020204" pitchFamily="34" charset="0"/>
              </a:rPr>
              <a:t>th</a:t>
            </a:r>
            <a:r>
              <a:rPr lang="en-US" sz="1200" dirty="0">
                <a:latin typeface="Century Gothic" panose="020B0502020202020204" pitchFamily="34" charset="0"/>
              </a:rPr>
              <a:t> Floor</a:t>
            </a:r>
          </a:p>
          <a:p>
            <a:r>
              <a:rPr lang="en-US" sz="1200" dirty="0">
                <a:latin typeface="Century Gothic" panose="020B0502020202020204" pitchFamily="34" charset="0"/>
              </a:rPr>
              <a:t>Houston, TX 77002</a:t>
            </a:r>
          </a:p>
          <a:p>
            <a:r>
              <a:rPr lang="en-US" sz="1200" dirty="0">
                <a:latin typeface="Century Gothic" panose="020B0502020202020204" pitchFamily="34" charset="0"/>
                <a:hlinkClick r:id="rId4"/>
              </a:rPr>
              <a:t>www.houstontx.gov/obo</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T. 832-393-0600</a:t>
            </a:r>
          </a:p>
          <a:p>
            <a:r>
              <a:rPr lang="en-US" sz="1200" dirty="0">
                <a:latin typeface="Century Gothic" panose="020B0502020202020204" pitchFamily="34" charset="0"/>
              </a:rPr>
              <a:t>F. 832-393-0646</a:t>
            </a: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CE37DE-67C6-EE80-F40C-180B51E690F9}"/>
              </a:ext>
            </a:extLst>
          </p:cNvPr>
          <p:cNvSpPr/>
          <p:nvPr/>
        </p:nvSpPr>
        <p:spPr>
          <a:xfrm>
            <a:off x="10479024" y="6409944"/>
            <a:ext cx="73152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Rectangle 2">
            <a:extLst>
              <a:ext uri="{FF2B5EF4-FFF2-40B4-BE49-F238E27FC236}">
                <a16:creationId xmlns:a16="http://schemas.microsoft.com/office/drawing/2014/main" id="{9CF2C339-8C6D-4D8C-983C-B87A5B21B8D2}"/>
              </a:ext>
            </a:extLst>
          </p:cNvPr>
          <p:cNvSpPr>
            <a:spLocks noGrp="1"/>
          </p:cNvSpPr>
          <p:nvPr>
            <p:ph type="title"/>
          </p:nvPr>
        </p:nvSpPr>
        <p:spPr>
          <a:xfrm>
            <a:off x="1981200" y="-19050"/>
            <a:ext cx="8229600" cy="1225550"/>
          </a:xfrm>
        </p:spPr>
        <p:txBody>
          <a:bodyPr/>
          <a:lstStyle/>
          <a:p>
            <a:pPr algn="ctr"/>
            <a:r>
              <a:rPr lang="en-US" altLang="en-US" b="1">
                <a:latin typeface="Arial" panose="020B0604020202020204" pitchFamily="34" charset="0"/>
                <a:cs typeface="Arial" panose="020B0604020202020204" pitchFamily="34" charset="0"/>
              </a:rPr>
              <a:t>LGBT-Owned Business Enterprise Certification</a:t>
            </a:r>
          </a:p>
        </p:txBody>
      </p:sp>
      <p:sp>
        <p:nvSpPr>
          <p:cNvPr id="26630" name="Rectangle 3">
            <a:extLst>
              <a:ext uri="{FF2B5EF4-FFF2-40B4-BE49-F238E27FC236}">
                <a16:creationId xmlns:a16="http://schemas.microsoft.com/office/drawing/2014/main" id="{CF62BF81-93EB-4F03-A150-9F8ACBCF98B9}"/>
              </a:ext>
            </a:extLst>
          </p:cNvPr>
          <p:cNvSpPr txBox="1">
            <a:spLocks/>
          </p:cNvSpPr>
          <p:nvPr/>
        </p:nvSpPr>
        <p:spPr bwMode="auto">
          <a:xfrm>
            <a:off x="1981200" y="1611908"/>
            <a:ext cx="4775200" cy="260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buNone/>
            </a:pPr>
            <a:r>
              <a:rPr lang="en-US" sz="1200" dirty="0">
                <a:solidFill>
                  <a:srgbClr val="000000"/>
                </a:solidFill>
              </a:rPr>
              <a:t>The NGLCC (National Gay and Lesbian Chamber of Commerce) is the exclusive, third-party certification body that verifies that eligible businesses are majority-owned by LGBT individuals and subsequently grants Certified LGBT Business Enterprise® (Certified LGBTBE®) designation to such businesses as part of its LGBT Supplier Diversity Initiative.</a:t>
            </a:r>
          </a:p>
          <a:p>
            <a:pPr algn="just">
              <a:buNone/>
            </a:pPr>
            <a:endParaRPr lang="en-US" altLang="en-US" sz="1200" dirty="0">
              <a:solidFill>
                <a:srgbClr val="000000"/>
              </a:solidFill>
            </a:endParaRPr>
          </a:p>
          <a:p>
            <a:pPr algn="just">
              <a:buNone/>
            </a:pPr>
            <a:endParaRPr lang="en-US" altLang="en-US" sz="1200" dirty="0">
              <a:solidFill>
                <a:srgbClr val="000000"/>
              </a:solidFill>
              <a:highlight>
                <a:srgbClr val="FFFF00"/>
              </a:highlight>
            </a:endParaRPr>
          </a:p>
          <a:p>
            <a:pPr>
              <a:buNone/>
            </a:pPr>
            <a:r>
              <a:rPr lang="en-US" altLang="en-US" sz="1200" dirty="0">
                <a:solidFill>
                  <a:srgbClr val="000000"/>
                </a:solidFill>
              </a:rPr>
              <a:t>Effective March 1, 2021, the City of Houston will recognize the NGLCC certification for Houston area businesses that meet the City’s size standards. Contractors can search the certified firm directory to identify these businesses.</a:t>
            </a:r>
          </a:p>
        </p:txBody>
      </p:sp>
      <p:sp>
        <p:nvSpPr>
          <p:cNvPr id="26631" name="Rectangle 1">
            <a:extLst>
              <a:ext uri="{FF2B5EF4-FFF2-40B4-BE49-F238E27FC236}">
                <a16:creationId xmlns:a16="http://schemas.microsoft.com/office/drawing/2014/main" id="{D11C0E39-E72B-414E-8988-F1C5C9C2BDCC}"/>
              </a:ext>
            </a:extLst>
          </p:cNvPr>
          <p:cNvSpPr>
            <a:spLocks noChangeArrowheads="1"/>
          </p:cNvSpPr>
          <p:nvPr/>
        </p:nvSpPr>
        <p:spPr bwMode="auto">
          <a:xfrm>
            <a:off x="1885951" y="4304408"/>
            <a:ext cx="712946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lgn="just">
              <a:spcBef>
                <a:spcPct val="0"/>
              </a:spcBef>
              <a:buNone/>
            </a:pPr>
            <a:endParaRPr lang="en-US" sz="1200" dirty="0">
              <a:solidFill>
                <a:srgbClr val="000000"/>
              </a:solidFill>
            </a:endParaRPr>
          </a:p>
          <a:p>
            <a:pPr>
              <a:spcBef>
                <a:spcPct val="0"/>
              </a:spcBef>
              <a:buNone/>
            </a:pPr>
            <a:r>
              <a:rPr lang="en-US" sz="1200" dirty="0">
                <a:solidFill>
                  <a:srgbClr val="000000"/>
                </a:solidFill>
              </a:rPr>
              <a:t>Become a member of your local affiliate chamber to not only leverage local membership benefits but also to take advantage of </a:t>
            </a:r>
            <a:r>
              <a:rPr lang="en-US" sz="1200" b="1" dirty="0">
                <a:solidFill>
                  <a:srgbClr val="000000"/>
                </a:solidFill>
              </a:rPr>
              <a:t>complementary national certification</a:t>
            </a:r>
            <a:r>
              <a:rPr lang="en-US" sz="1200" dirty="0">
                <a:solidFill>
                  <a:srgbClr val="000000"/>
                </a:solidFill>
              </a:rPr>
              <a:t>. NGLCC waives the certification fee for businesses that choose to join their local affiliate chamber.</a:t>
            </a:r>
          </a:p>
          <a:p>
            <a:pPr algn="just">
              <a:spcBef>
                <a:spcPct val="0"/>
              </a:spcBef>
              <a:buNone/>
            </a:pPr>
            <a:endParaRPr lang="en-US" sz="1200" dirty="0">
              <a:solidFill>
                <a:srgbClr val="000000"/>
              </a:solidFill>
            </a:endParaRPr>
          </a:p>
          <a:p>
            <a:pPr algn="just">
              <a:spcBef>
                <a:spcPct val="0"/>
              </a:spcBef>
              <a:buNone/>
            </a:pPr>
            <a:r>
              <a:rPr lang="en-US" sz="1200" dirty="0">
                <a:solidFill>
                  <a:srgbClr val="000000"/>
                </a:solidFill>
              </a:rPr>
              <a:t>Visit </a:t>
            </a:r>
            <a:r>
              <a:rPr lang="en-US" sz="1200" dirty="0">
                <a:solidFill>
                  <a:srgbClr val="000000"/>
                </a:solidFill>
                <a:hlinkClick r:id="rId2"/>
              </a:rPr>
              <a:t>https://www.nglcc.org/get-certified</a:t>
            </a:r>
            <a:r>
              <a:rPr lang="en-US" sz="1200" dirty="0">
                <a:solidFill>
                  <a:srgbClr val="000000"/>
                </a:solidFill>
              </a:rPr>
              <a:t> for Requirements and additional Information. </a:t>
            </a:r>
          </a:p>
          <a:p>
            <a:pPr algn="just">
              <a:spcBef>
                <a:spcPct val="0"/>
              </a:spcBef>
              <a:buNone/>
            </a:pPr>
            <a:endParaRPr lang="en-US" altLang="en-US" sz="1600" dirty="0">
              <a:solidFill>
                <a:srgbClr val="000000"/>
              </a:solidFill>
            </a:endParaRPr>
          </a:p>
          <a:p>
            <a:pPr algn="just">
              <a:spcBef>
                <a:spcPct val="0"/>
              </a:spcBef>
              <a:buNone/>
            </a:pPr>
            <a:endParaRPr lang="en-US" altLang="en-US" sz="1600" dirty="0">
              <a:solidFill>
                <a:srgbClr val="000000"/>
              </a:solidFill>
            </a:endParaRPr>
          </a:p>
        </p:txBody>
      </p:sp>
      <p:pic>
        <p:nvPicPr>
          <p:cNvPr id="2" name="Picture 1">
            <a:extLst>
              <a:ext uri="{FF2B5EF4-FFF2-40B4-BE49-F238E27FC236}">
                <a16:creationId xmlns:a16="http://schemas.microsoft.com/office/drawing/2014/main" id="{5D5C0AB8-69CC-4A3A-AFD1-EDFC24C37AE5}"/>
              </a:ext>
            </a:extLst>
          </p:cNvPr>
          <p:cNvPicPr>
            <a:picLocks noChangeAspect="1"/>
          </p:cNvPicPr>
          <p:nvPr/>
        </p:nvPicPr>
        <p:blipFill>
          <a:blip r:embed="rId3"/>
          <a:stretch>
            <a:fillRect/>
          </a:stretch>
        </p:blipFill>
        <p:spPr>
          <a:xfrm>
            <a:off x="6900863" y="1590675"/>
            <a:ext cx="3400425" cy="2308324"/>
          </a:xfrm>
          <a:prstGeom prst="rect">
            <a:avLst/>
          </a:prstGeom>
        </p:spPr>
      </p:pic>
      <p:pic>
        <p:nvPicPr>
          <p:cNvPr id="3" name="Picture 2">
            <a:extLst>
              <a:ext uri="{FF2B5EF4-FFF2-40B4-BE49-F238E27FC236}">
                <a16:creationId xmlns:a16="http://schemas.microsoft.com/office/drawing/2014/main" id="{42D0BFBE-5778-7F39-F75E-B1C8661F3DC7}"/>
              </a:ext>
            </a:extLst>
          </p:cNvPr>
          <p:cNvPicPr>
            <a:picLocks noChangeAspect="1"/>
          </p:cNvPicPr>
          <p:nvPr/>
        </p:nvPicPr>
        <p:blipFill>
          <a:blip r:embed="rId4"/>
          <a:stretch>
            <a:fillRect/>
          </a:stretch>
        </p:blipFill>
        <p:spPr>
          <a:xfrm>
            <a:off x="9936405" y="6419072"/>
            <a:ext cx="1719221" cy="365792"/>
          </a:xfrm>
          <a:prstGeom prst="rect">
            <a:avLst/>
          </a:prstGeom>
        </p:spPr>
      </p:pic>
    </p:spTree>
    <p:extLst>
      <p:ext uri="{BB962C8B-B14F-4D97-AF65-F5344CB8AC3E}">
        <p14:creationId xmlns:p14="http://schemas.microsoft.com/office/powerpoint/2010/main" val="404092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6B8C37-6A7A-FC29-9C56-419A866EF11E}"/>
              </a:ext>
            </a:extLst>
          </p:cNvPr>
          <p:cNvSpPr/>
          <p:nvPr/>
        </p:nvSpPr>
        <p:spPr>
          <a:xfrm>
            <a:off x="10488168" y="6400800"/>
            <a:ext cx="722376"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E2BADE44-C213-4E41-83EE-1D4670E2E3DB}"/>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Texas HUB Certification</a:t>
            </a:r>
          </a:p>
        </p:txBody>
      </p:sp>
      <p:sp>
        <p:nvSpPr>
          <p:cNvPr id="17411" name="Rectangle 3">
            <a:extLst>
              <a:ext uri="{FF2B5EF4-FFF2-40B4-BE49-F238E27FC236}">
                <a16:creationId xmlns:a16="http://schemas.microsoft.com/office/drawing/2014/main" id="{F6D46A9A-458B-4A2F-A229-187471BB9FEC}"/>
              </a:ext>
            </a:extLst>
          </p:cNvPr>
          <p:cNvSpPr>
            <a:spLocks noGrp="1"/>
          </p:cNvSpPr>
          <p:nvPr>
            <p:ph type="body" idx="1"/>
          </p:nvPr>
        </p:nvSpPr>
        <p:spPr>
          <a:xfrm>
            <a:off x="4210050" y="2359025"/>
            <a:ext cx="6249988" cy="3524250"/>
          </a:xfrm>
        </p:spPr>
        <p:txBody>
          <a:bodyPr/>
          <a:lstStyle/>
          <a:p>
            <a:pPr marL="0" indent="0">
              <a:buNone/>
              <a:defRPr/>
            </a:pPr>
            <a:r>
              <a:rPr lang="en-US" b="1">
                <a:ea typeface="ＭＳ Ｐゴシック" charset="-128"/>
              </a:rPr>
              <a:t> </a:t>
            </a:r>
            <a:endParaRPr lang="en-US">
              <a:ea typeface="ＭＳ Ｐゴシック" charset="-128"/>
            </a:endParaRPr>
          </a:p>
          <a:p>
            <a:pPr>
              <a:buFont typeface="Arial" charset="0"/>
              <a:buChar char="•"/>
              <a:defRPr/>
            </a:pPr>
            <a:r>
              <a:rPr lang="en-US" sz="2200">
                <a:latin typeface="Arial" charset="0"/>
                <a:cs typeface="Arial" charset="0"/>
              </a:rPr>
              <a:t>The COH Certification team also facilitates State of Texas Historically Underutilized Business (HUB) certification. </a:t>
            </a:r>
          </a:p>
          <a:p>
            <a:pPr>
              <a:buFont typeface="Arial" charset="0"/>
              <a:buChar char="•"/>
              <a:defRPr/>
            </a:pPr>
            <a:endParaRPr lang="en-US" sz="2200">
              <a:latin typeface="Arial" charset="0"/>
              <a:cs typeface="Arial" charset="0"/>
            </a:endParaRPr>
          </a:p>
          <a:p>
            <a:pPr>
              <a:buFont typeface="Arial" charset="0"/>
              <a:buChar char="•"/>
              <a:defRPr/>
            </a:pPr>
            <a:r>
              <a:rPr lang="en-US" sz="2200">
                <a:ea typeface="ＭＳ Ｐゴシック" charset="-128"/>
              </a:rPr>
              <a:t>At the firm’s election, MBE and WBE certification approval can also result in HUB Certification, if the firm meets the State’s HUB certification eligibility guidelines.</a:t>
            </a:r>
          </a:p>
          <a:p>
            <a:pPr>
              <a:buFont typeface="Arial" charset="0"/>
              <a:buChar char="•"/>
              <a:defRPr/>
            </a:pPr>
            <a:endParaRPr lang="en-US">
              <a:ea typeface="ＭＳ Ｐゴシック" charset="-128"/>
            </a:endParaRPr>
          </a:p>
        </p:txBody>
      </p:sp>
      <p:sp>
        <p:nvSpPr>
          <p:cNvPr id="31749" name="Rectangle 2">
            <a:extLst>
              <a:ext uri="{FF2B5EF4-FFF2-40B4-BE49-F238E27FC236}">
                <a16:creationId xmlns:a16="http://schemas.microsoft.com/office/drawing/2014/main" id="{6509AFB2-7C66-483C-AA52-7486CD017468}"/>
              </a:ext>
            </a:extLst>
          </p:cNvPr>
          <p:cNvSpPr>
            <a:spLocks noChangeArrowheads="1"/>
          </p:cNvSpPr>
          <p:nvPr/>
        </p:nvSpPr>
        <p:spPr bwMode="auto">
          <a:xfrm>
            <a:off x="1981200" y="1546226"/>
            <a:ext cx="8332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 typeface="Arial" panose="020B0604020202020204" pitchFamily="34" charset="0"/>
              <a:buNone/>
            </a:pPr>
            <a:r>
              <a:rPr lang="en-US" altLang="en-US" sz="2000" b="1">
                <a:solidFill>
                  <a:schemeClr val="tx1"/>
                </a:solidFill>
              </a:rPr>
              <a:t>STATE OF TEXAS </a:t>
            </a:r>
          </a:p>
          <a:p>
            <a:pPr algn="ctr">
              <a:spcBef>
                <a:spcPct val="0"/>
              </a:spcBef>
              <a:buFont typeface="Arial" panose="020B0604020202020204" pitchFamily="34" charset="0"/>
              <a:buNone/>
            </a:pPr>
            <a:r>
              <a:rPr lang="en-US" altLang="en-US" sz="2000" b="1">
                <a:solidFill>
                  <a:schemeClr val="tx1"/>
                </a:solidFill>
              </a:rPr>
              <a:t>HISTORICALLY UNDERUTILIZED BUSINESS (HUB) CERTIFICATION</a:t>
            </a:r>
            <a:endParaRPr lang="en-US" altLang="en-US" sz="2000">
              <a:solidFill>
                <a:schemeClr val="tx1"/>
              </a:solidFill>
            </a:endParaRPr>
          </a:p>
        </p:txBody>
      </p:sp>
      <p:pic>
        <p:nvPicPr>
          <p:cNvPr id="31750" name="Picture 12" descr="http://ts4.mm.bing.net/th?id=H.4979955517686179&amp;pid=15.1">
            <a:extLst>
              <a:ext uri="{FF2B5EF4-FFF2-40B4-BE49-F238E27FC236}">
                <a16:creationId xmlns:a16="http://schemas.microsoft.com/office/drawing/2014/main" id="{0B898703-0563-44AC-BEA2-E367BEACE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82950"/>
            <a:ext cx="1860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6216E2C-A58D-4B7C-82BD-5B55F87B9435}"/>
              </a:ext>
            </a:extLst>
          </p:cNvPr>
          <p:cNvPicPr>
            <a:picLocks noChangeAspect="1"/>
          </p:cNvPicPr>
          <p:nvPr/>
        </p:nvPicPr>
        <p:blipFill>
          <a:blip r:embed="rId3"/>
          <a:stretch>
            <a:fillRect/>
          </a:stretch>
        </p:blipFill>
        <p:spPr>
          <a:xfrm>
            <a:off x="9872397" y="6409928"/>
            <a:ext cx="1719221" cy="3657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6F3946-24B2-AF45-1BAA-13C503B9A0F2}"/>
              </a:ext>
            </a:extLst>
          </p:cNvPr>
          <p:cNvSpPr/>
          <p:nvPr/>
        </p:nvSpPr>
        <p:spPr>
          <a:xfrm>
            <a:off x="10469880" y="6400800"/>
            <a:ext cx="749808"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72FBA-43AC-47FE-B31A-08E19BEE370F}"/>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Eligibility for HUB Certification</a:t>
            </a:r>
            <a:endParaRPr lang="en-US"/>
          </a:p>
        </p:txBody>
      </p:sp>
      <p:sp>
        <p:nvSpPr>
          <p:cNvPr id="3" name="Content Placeholder 2">
            <a:extLst>
              <a:ext uri="{FF2B5EF4-FFF2-40B4-BE49-F238E27FC236}">
                <a16:creationId xmlns:a16="http://schemas.microsoft.com/office/drawing/2014/main" id="{B55069F3-1F62-4A22-AD72-9D109FA23228}"/>
              </a:ext>
            </a:extLst>
          </p:cNvPr>
          <p:cNvSpPr>
            <a:spLocks noGrp="1"/>
          </p:cNvSpPr>
          <p:nvPr>
            <p:ph idx="1"/>
          </p:nvPr>
        </p:nvSpPr>
        <p:spPr>
          <a:xfrm>
            <a:off x="1981200" y="1600201"/>
            <a:ext cx="8502650" cy="4448908"/>
          </a:xfrm>
        </p:spPr>
        <p:txBody>
          <a:bodyPr/>
          <a:lstStyle/>
          <a:p>
            <a:r>
              <a:rPr lang="en-US" sz="2200"/>
              <a:t>Owner must be a U.S. Citizen.</a:t>
            </a:r>
          </a:p>
          <a:p>
            <a:r>
              <a:rPr lang="en-US" sz="2200"/>
              <a:t>Owner must be a Texas Resident.</a:t>
            </a:r>
          </a:p>
          <a:p>
            <a:r>
              <a:rPr lang="en-US" sz="2200"/>
              <a:t>Principal place of business must be located in the State of Texas.</a:t>
            </a:r>
          </a:p>
          <a:p>
            <a:r>
              <a:rPr lang="en-US" sz="2200"/>
              <a:t>Owner must have a proportionate interest and demonstrate active participation in the control, operations, and management of the entity's affairs.</a:t>
            </a:r>
          </a:p>
          <a:p>
            <a:r>
              <a:rPr lang="en-US" sz="2200"/>
              <a:t>Business must be at least 51% owned by one or more persons who are members of the following groups: </a:t>
            </a:r>
            <a:r>
              <a:rPr lang="en-US" sz="2200" b="1" i="1"/>
              <a:t>American Women, Asian Pacific Americans, Black Americans, Hispanic Americans, Native Americans.</a:t>
            </a:r>
          </a:p>
        </p:txBody>
      </p:sp>
      <p:pic>
        <p:nvPicPr>
          <p:cNvPr id="4" name="Picture 3">
            <a:extLst>
              <a:ext uri="{FF2B5EF4-FFF2-40B4-BE49-F238E27FC236}">
                <a16:creationId xmlns:a16="http://schemas.microsoft.com/office/drawing/2014/main" id="{BDB10360-4ACB-32AF-5C95-DDD45CAA9D4B}"/>
              </a:ext>
            </a:extLst>
          </p:cNvPr>
          <p:cNvPicPr>
            <a:picLocks noChangeAspect="1"/>
          </p:cNvPicPr>
          <p:nvPr/>
        </p:nvPicPr>
        <p:blipFill>
          <a:blip r:embed="rId2"/>
          <a:stretch>
            <a:fillRect/>
          </a:stretch>
        </p:blipFill>
        <p:spPr>
          <a:xfrm>
            <a:off x="9945549" y="6409928"/>
            <a:ext cx="1719221" cy="365792"/>
          </a:xfrm>
          <a:prstGeom prst="rect">
            <a:avLst/>
          </a:prstGeom>
        </p:spPr>
      </p:pic>
    </p:spTree>
    <p:extLst>
      <p:ext uri="{BB962C8B-B14F-4D97-AF65-F5344CB8AC3E}">
        <p14:creationId xmlns:p14="http://schemas.microsoft.com/office/powerpoint/2010/main" val="385712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8A3363-F499-6445-652F-C25741AE9DC2}"/>
              </a:ext>
            </a:extLst>
          </p:cNvPr>
          <p:cNvSpPr/>
          <p:nvPr/>
        </p:nvSpPr>
        <p:spPr>
          <a:xfrm>
            <a:off x="10479024" y="6391656"/>
            <a:ext cx="758952" cy="39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2">
            <a:extLst>
              <a:ext uri="{FF2B5EF4-FFF2-40B4-BE49-F238E27FC236}">
                <a16:creationId xmlns:a16="http://schemas.microsoft.com/office/drawing/2014/main" id="{12EE705B-1D20-4345-9B25-6668A8749817}"/>
              </a:ext>
            </a:extLst>
          </p:cNvPr>
          <p:cNvSpPr>
            <a:spLocks noGrp="1"/>
          </p:cNvSpPr>
          <p:nvPr>
            <p:ph type="title"/>
          </p:nvPr>
        </p:nvSpPr>
        <p:spPr/>
        <p:txBody>
          <a:bodyPr/>
          <a:lstStyle/>
          <a:p>
            <a:pPr algn="ctr"/>
            <a:r>
              <a:rPr lang="en-US" altLang="en-US" sz="2800">
                <a:latin typeface="Arial" panose="020B0604020202020204" pitchFamily="34" charset="0"/>
                <a:cs typeface="Arial" panose="020B0604020202020204" pitchFamily="34" charset="0"/>
              </a:rPr>
              <a:t>Advantages / Benefits of Certification</a:t>
            </a:r>
          </a:p>
        </p:txBody>
      </p:sp>
      <p:graphicFrame>
        <p:nvGraphicFramePr>
          <p:cNvPr id="3" name="Diagram 2">
            <a:extLst>
              <a:ext uri="{FF2B5EF4-FFF2-40B4-BE49-F238E27FC236}">
                <a16:creationId xmlns:a16="http://schemas.microsoft.com/office/drawing/2014/main" id="{FF5A68B4-9CF9-4A1B-B6FC-0416EFB15BE9}"/>
              </a:ext>
            </a:extLst>
          </p:cNvPr>
          <p:cNvGraphicFramePr/>
          <p:nvPr/>
        </p:nvGraphicFramePr>
        <p:xfrm>
          <a:off x="3048000" y="1397000"/>
          <a:ext cx="6142892" cy="4525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Curved Left 6">
            <a:extLst>
              <a:ext uri="{FF2B5EF4-FFF2-40B4-BE49-F238E27FC236}">
                <a16:creationId xmlns:a16="http://schemas.microsoft.com/office/drawing/2014/main" id="{F715994A-0EA5-4202-8BCA-84708BAC87D1}"/>
              </a:ext>
            </a:extLst>
          </p:cNvPr>
          <p:cNvSpPr/>
          <p:nvPr/>
        </p:nvSpPr>
        <p:spPr>
          <a:xfrm>
            <a:off x="8339138" y="2411414"/>
            <a:ext cx="531812" cy="739775"/>
          </a:xfrm>
          <a:prstGeom prst="curvedLeftArrow">
            <a:avLst/>
          </a:prstGeom>
          <a:solidFill>
            <a:schemeClr val="tx2">
              <a:lumMod val="5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8" name="Arrow: Curved Right 7">
            <a:extLst>
              <a:ext uri="{FF2B5EF4-FFF2-40B4-BE49-F238E27FC236}">
                <a16:creationId xmlns:a16="http://schemas.microsoft.com/office/drawing/2014/main" id="{D49BB4EA-EC3D-4C96-B6F2-C73E5E6FAEAA}"/>
              </a:ext>
            </a:extLst>
          </p:cNvPr>
          <p:cNvSpPr/>
          <p:nvPr/>
        </p:nvSpPr>
        <p:spPr>
          <a:xfrm>
            <a:off x="3295651" y="3714751"/>
            <a:ext cx="530225" cy="741363"/>
          </a:xfrm>
          <a:prstGeom prst="curvedRightArrow">
            <a:avLst/>
          </a:prstGeom>
          <a:solidFill>
            <a:schemeClr val="tx2">
              <a:lumMod val="5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2" name="Picture 1">
            <a:extLst>
              <a:ext uri="{FF2B5EF4-FFF2-40B4-BE49-F238E27FC236}">
                <a16:creationId xmlns:a16="http://schemas.microsoft.com/office/drawing/2014/main" id="{CF2A8C22-794B-6752-5A7F-305768A0A42D}"/>
              </a:ext>
            </a:extLst>
          </p:cNvPr>
          <p:cNvPicPr>
            <a:picLocks noChangeAspect="1"/>
          </p:cNvPicPr>
          <p:nvPr/>
        </p:nvPicPr>
        <p:blipFill>
          <a:blip r:embed="rId7"/>
          <a:stretch>
            <a:fillRect/>
          </a:stretch>
        </p:blipFill>
        <p:spPr>
          <a:xfrm>
            <a:off x="9854109" y="6400784"/>
            <a:ext cx="1719221" cy="3657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BFC05C-826C-FCD1-7962-FA6464D50DD5}"/>
              </a:ext>
            </a:extLst>
          </p:cNvPr>
          <p:cNvSpPr/>
          <p:nvPr/>
        </p:nvSpPr>
        <p:spPr>
          <a:xfrm>
            <a:off x="10479024" y="6391656"/>
            <a:ext cx="749808"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269511DF-B093-49C3-AB04-5D169A8C1F10}"/>
              </a:ext>
            </a:extLst>
          </p:cNvPr>
          <p:cNvSpPr>
            <a:spLocks noGrp="1"/>
          </p:cNvSpPr>
          <p:nvPr>
            <p:ph type="title"/>
          </p:nvPr>
        </p:nvSpPr>
        <p:spPr/>
        <p:txBody>
          <a:bodyPr/>
          <a:lstStyle/>
          <a:p>
            <a:pPr algn="ctr"/>
            <a:r>
              <a:rPr lang="en-US" altLang="en-US" sz="2800">
                <a:latin typeface="Arial" panose="020B0604020202020204" pitchFamily="34" charset="0"/>
                <a:cs typeface="Arial" panose="020B0604020202020204" pitchFamily="34" charset="0"/>
              </a:rPr>
              <a:t>Advantages / Benefits of Certification cont.</a:t>
            </a:r>
          </a:p>
        </p:txBody>
      </p:sp>
      <p:sp>
        <p:nvSpPr>
          <p:cNvPr id="32771" name="Content Placeholder 2">
            <a:extLst>
              <a:ext uri="{FF2B5EF4-FFF2-40B4-BE49-F238E27FC236}">
                <a16:creationId xmlns:a16="http://schemas.microsoft.com/office/drawing/2014/main" id="{2DDCE54A-865D-4197-A6E3-B08FAF526F7B}"/>
              </a:ext>
            </a:extLst>
          </p:cNvPr>
          <p:cNvSpPr>
            <a:spLocks noGrp="1"/>
          </p:cNvSpPr>
          <p:nvPr>
            <p:ph idx="1"/>
          </p:nvPr>
        </p:nvSpPr>
        <p:spPr>
          <a:xfrm>
            <a:off x="1708151" y="1225551"/>
            <a:ext cx="8770938" cy="5632450"/>
          </a:xfrm>
        </p:spPr>
        <p:txBody>
          <a:bodyPr/>
          <a:lstStyle/>
          <a:p>
            <a:pPr marL="0">
              <a:spcBef>
                <a:spcPct val="0"/>
              </a:spcBef>
              <a:buNone/>
            </a:pPr>
            <a:endParaRPr lang="en-US" altLang="en-US" sz="600" b="1">
              <a:solidFill>
                <a:schemeClr val="tx1"/>
              </a:solidFill>
              <a:latin typeface="Arial" panose="020B0604020202020204" pitchFamily="34" charset="0"/>
              <a:cs typeface="Arial" panose="020B0604020202020204" pitchFamily="34" charset="0"/>
            </a:endParaRPr>
          </a:p>
          <a:p>
            <a:pPr marL="0">
              <a:spcBef>
                <a:spcPct val="0"/>
              </a:spcBef>
              <a:buNone/>
            </a:pPr>
            <a:r>
              <a:rPr lang="en-US"/>
              <a:t>City of Houston Certification is also accepted by the following agencies:</a:t>
            </a:r>
          </a:p>
          <a:p>
            <a:pPr marL="0">
              <a:spcBef>
                <a:spcPct val="0"/>
              </a:spcBef>
              <a:buNone/>
            </a:pPr>
            <a:endParaRPr lang="en-US" altLang="en-US" sz="2000">
              <a:latin typeface="Arial" panose="020B0604020202020204" pitchFamily="34" charset="0"/>
              <a:cs typeface="Arial" panose="020B0604020202020204" pitchFamily="34" charset="0"/>
            </a:endParaRPr>
          </a:p>
        </p:txBody>
      </p:sp>
      <p:pic>
        <p:nvPicPr>
          <p:cNvPr id="32772" name="Picture 14" descr="http://ridemetro.org/News/Downloads/logos/images/new-metro-logo.png">
            <a:extLst>
              <a:ext uri="{FF2B5EF4-FFF2-40B4-BE49-F238E27FC236}">
                <a16:creationId xmlns:a16="http://schemas.microsoft.com/office/drawing/2014/main" id="{A3061CDF-C034-4166-B724-FA428A7BF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7" y="2241550"/>
            <a:ext cx="2641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a:extLst>
              <a:ext uri="{FF2B5EF4-FFF2-40B4-BE49-F238E27FC236}">
                <a16:creationId xmlns:a16="http://schemas.microsoft.com/office/drawing/2014/main" id="{6FF9ABE5-0FDD-4993-BA67-042BBC694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63" y="3087689"/>
            <a:ext cx="1663700" cy="88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descr="http://ts2.mm.bing.net/th?id=H.4940128291325981&amp;pid=15.1">
            <a:extLst>
              <a:ext uri="{FF2B5EF4-FFF2-40B4-BE49-F238E27FC236}">
                <a16:creationId xmlns:a16="http://schemas.microsoft.com/office/drawing/2014/main" id="{A4550016-C3A0-4885-B34A-258359E19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700" y="2701926"/>
            <a:ext cx="16383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a:extLst>
              <a:ext uri="{FF2B5EF4-FFF2-40B4-BE49-F238E27FC236}">
                <a16:creationId xmlns:a16="http://schemas.microsoft.com/office/drawing/2014/main" id="{E36347B4-B1A3-4A40-8A34-5419E316C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788" y="3795714"/>
            <a:ext cx="1117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
            <a:extLst>
              <a:ext uri="{FF2B5EF4-FFF2-40B4-BE49-F238E27FC236}">
                <a16:creationId xmlns:a16="http://schemas.microsoft.com/office/drawing/2014/main" id="{84D9F7E6-7854-4A97-831F-DE70203046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4414" y="2157084"/>
            <a:ext cx="2573337" cy="64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7" name="Picture 4" descr="http://ts4.mm.bing.net/th?id=H.4749122521336275&amp;pid=15.1">
            <a:extLst>
              <a:ext uri="{FF2B5EF4-FFF2-40B4-BE49-F238E27FC236}">
                <a16:creationId xmlns:a16="http://schemas.microsoft.com/office/drawing/2014/main" id="{12FFC71F-44F1-4CD7-BB8F-4BC6A37ACE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175" y="3200400"/>
            <a:ext cx="793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a:extLst>
              <a:ext uri="{FF2B5EF4-FFF2-40B4-BE49-F238E27FC236}">
                <a16:creationId xmlns:a16="http://schemas.microsoft.com/office/drawing/2014/main" id="{0943A302-22FC-4E19-8D67-DBADF21950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3575" y="4483100"/>
            <a:ext cx="1409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8" descr="http://ts3.mm.bing.net/th?id=H.4898767769502046&amp;pid=15.1">
            <a:extLst>
              <a:ext uri="{FF2B5EF4-FFF2-40B4-BE49-F238E27FC236}">
                <a16:creationId xmlns:a16="http://schemas.microsoft.com/office/drawing/2014/main" id="{B99E214D-6F17-49A9-A89F-C3D92C519C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3288" y="2887663"/>
            <a:ext cx="15811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0" descr="http://ts2.mm.bing.net/th?id=H.4928312844944781&amp;pid=15.1">
            <a:hlinkClick r:id="rId11"/>
            <a:extLst>
              <a:ext uri="{FF2B5EF4-FFF2-40B4-BE49-F238E27FC236}">
                <a16:creationId xmlns:a16="http://schemas.microsoft.com/office/drawing/2014/main" id="{9238B53F-BC91-4F34-A2EB-78160CCEE3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3675" y="4986339"/>
            <a:ext cx="1117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4">
            <a:extLst>
              <a:ext uri="{FF2B5EF4-FFF2-40B4-BE49-F238E27FC236}">
                <a16:creationId xmlns:a16="http://schemas.microsoft.com/office/drawing/2014/main" id="{284747C2-FB45-43EC-A758-9CB30C747A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39189" y="4838700"/>
            <a:ext cx="904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DFBC525-E96A-0798-E1D3-EF5C8A2684FC}"/>
              </a:ext>
            </a:extLst>
          </p:cNvPr>
          <p:cNvPicPr>
            <a:picLocks noChangeAspect="1"/>
          </p:cNvPicPr>
          <p:nvPr/>
        </p:nvPicPr>
        <p:blipFill>
          <a:blip r:embed="rId14"/>
          <a:stretch>
            <a:fillRect/>
          </a:stretch>
        </p:blipFill>
        <p:spPr>
          <a:xfrm>
            <a:off x="9890685" y="6400784"/>
            <a:ext cx="1719221" cy="3657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1E119-9887-F79B-7DE0-9D96235AE9D0}"/>
              </a:ext>
            </a:extLst>
          </p:cNvPr>
          <p:cNvSpPr/>
          <p:nvPr/>
        </p:nvSpPr>
        <p:spPr>
          <a:xfrm>
            <a:off x="10479024" y="6391656"/>
            <a:ext cx="740664"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72FBA-43AC-47FE-B31A-08E19BEE370F}"/>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Advantages / Benefits of </a:t>
            </a:r>
            <a:r>
              <a:rPr lang="en-US" altLang="en-US" sz="2800">
                <a:latin typeface="Arial" panose="020B0604020202020204" pitchFamily="34" charset="0"/>
                <a:cs typeface="Arial" panose="020B0604020202020204" pitchFamily="34" charset="0"/>
              </a:rPr>
              <a:t>Certification cont.</a:t>
            </a:r>
            <a:endParaRPr lang="en-US" sz="2800"/>
          </a:p>
        </p:txBody>
      </p:sp>
      <p:sp>
        <p:nvSpPr>
          <p:cNvPr id="3" name="Content Placeholder 2">
            <a:extLst>
              <a:ext uri="{FF2B5EF4-FFF2-40B4-BE49-F238E27FC236}">
                <a16:creationId xmlns:a16="http://schemas.microsoft.com/office/drawing/2014/main" id="{B55069F3-1F62-4A22-AD72-9D109FA23228}"/>
              </a:ext>
            </a:extLst>
          </p:cNvPr>
          <p:cNvSpPr>
            <a:spLocks noGrp="1"/>
          </p:cNvSpPr>
          <p:nvPr>
            <p:ph idx="1"/>
          </p:nvPr>
        </p:nvSpPr>
        <p:spPr>
          <a:xfrm>
            <a:off x="1664678" y="1225551"/>
            <a:ext cx="8819173" cy="4018300"/>
          </a:xfrm>
        </p:spPr>
        <p:txBody>
          <a:bodyPr/>
          <a:lstStyle/>
          <a:p>
            <a:pPr marL="0" indent="0">
              <a:buNone/>
            </a:pPr>
            <a:r>
              <a:rPr lang="en-US"/>
              <a:t>Certification enables a firm’s eligibility to participate on goal-oriented contracts, access resources to educate, connect and grow, and a wide variety of networking opportunities and events which include:</a:t>
            </a:r>
          </a:p>
          <a:p>
            <a:pPr marL="0" indent="0">
              <a:buNone/>
            </a:pPr>
            <a:endParaRPr lang="en-US" altLang="en-US">
              <a:ea typeface="ＭＳ Ｐゴシック" pitchFamily="34" charset="-128"/>
              <a:cs typeface="Arial" charset="0"/>
            </a:endParaRPr>
          </a:p>
          <a:p>
            <a:pPr marL="0" indent="0">
              <a:buNone/>
            </a:pPr>
            <a:endParaRPr lang="en-US"/>
          </a:p>
          <a:p>
            <a:pPr marL="0" indent="0">
              <a:buNone/>
            </a:pPr>
            <a:endParaRPr lang="en-US" sz="2200" b="1" i="1"/>
          </a:p>
        </p:txBody>
      </p:sp>
      <p:pic>
        <p:nvPicPr>
          <p:cNvPr id="7" name="Picture 6">
            <a:extLst>
              <a:ext uri="{FF2B5EF4-FFF2-40B4-BE49-F238E27FC236}">
                <a16:creationId xmlns:a16="http://schemas.microsoft.com/office/drawing/2014/main" id="{FDB403B3-1BB7-4CE9-99EF-DFAC6FA299ED}"/>
              </a:ext>
            </a:extLst>
          </p:cNvPr>
          <p:cNvPicPr>
            <a:picLocks noChangeAspect="1"/>
          </p:cNvPicPr>
          <p:nvPr/>
        </p:nvPicPr>
        <p:blipFill>
          <a:blip r:embed="rId2"/>
          <a:stretch>
            <a:fillRect/>
          </a:stretch>
        </p:blipFill>
        <p:spPr>
          <a:xfrm>
            <a:off x="1923847" y="2186940"/>
            <a:ext cx="2124222" cy="804614"/>
          </a:xfrm>
          <a:prstGeom prst="rect">
            <a:avLst/>
          </a:prstGeom>
        </p:spPr>
      </p:pic>
      <p:pic>
        <p:nvPicPr>
          <p:cNvPr id="8" name="Picture 8" descr="Image result for interagency mentor protege program">
            <a:extLst>
              <a:ext uri="{FF2B5EF4-FFF2-40B4-BE49-F238E27FC236}">
                <a16:creationId xmlns:a16="http://schemas.microsoft.com/office/drawing/2014/main" id="{1CCBA0C1-8EDC-4B49-B9DE-34C9123AA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943120"/>
            <a:ext cx="1812512" cy="124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Image result for turner school of construction management">
            <a:extLst>
              <a:ext uri="{FF2B5EF4-FFF2-40B4-BE49-F238E27FC236}">
                <a16:creationId xmlns:a16="http://schemas.microsoft.com/office/drawing/2014/main" id="{1297E55A-60E8-4743-BACE-24BBAC07F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847" y="4405603"/>
            <a:ext cx="2083454" cy="142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C00673B-6A1A-44AC-A807-266F7DF352B4}"/>
              </a:ext>
            </a:extLst>
          </p:cNvPr>
          <p:cNvSpPr txBox="1"/>
          <p:nvPr/>
        </p:nvSpPr>
        <p:spPr>
          <a:xfrm>
            <a:off x="4239065" y="2349306"/>
            <a:ext cx="5971736" cy="3170099"/>
          </a:xfrm>
          <a:prstGeom prst="rect">
            <a:avLst/>
          </a:prstGeom>
          <a:noFill/>
        </p:spPr>
        <p:txBody>
          <a:bodyPr wrap="square" rtlCol="0">
            <a:spAutoFit/>
          </a:bodyPr>
          <a:lstStyle/>
          <a:p>
            <a:pPr marL="285750" indent="-285750">
              <a:buFont typeface="Wingdings" panose="05000000000000000000" pitchFamily="2" charset="2"/>
              <a:buChar char="v"/>
            </a:pPr>
            <a:r>
              <a:rPr lang="en-US" altLang="en-US" sz="2000">
                <a:ea typeface="ＭＳ Ｐゴシック" pitchFamily="34" charset="-128"/>
                <a:cs typeface="Arial" charset="0"/>
              </a:rPr>
              <a:t>City of Houston’s Annual Meet the Buyer Event</a:t>
            </a:r>
          </a:p>
          <a:p>
            <a:endParaRPr lang="en-US" sz="2000"/>
          </a:p>
          <a:p>
            <a:endParaRPr lang="en-US" sz="2000"/>
          </a:p>
          <a:p>
            <a:pPr marL="285750" indent="-285750">
              <a:buFont typeface="Wingdings" panose="05000000000000000000" pitchFamily="2" charset="2"/>
              <a:buChar char="v"/>
            </a:pPr>
            <a:endParaRPr lang="en-US" altLang="en-US" sz="2000">
              <a:ea typeface="ＭＳ Ｐゴシック" pitchFamily="34" charset="-128"/>
              <a:cs typeface="Arial" charset="0"/>
            </a:endParaRPr>
          </a:p>
          <a:p>
            <a:pPr marL="285750" indent="-285750">
              <a:buFont typeface="Wingdings" panose="05000000000000000000" pitchFamily="2" charset="2"/>
              <a:buChar char="v"/>
            </a:pPr>
            <a:r>
              <a:rPr lang="en-US" altLang="en-US" sz="2000">
                <a:ea typeface="ＭＳ Ｐゴシック" pitchFamily="34" charset="-128"/>
                <a:cs typeface="Arial" charset="0"/>
              </a:rPr>
              <a:t>The Interagency Mentor-Protégé Program</a:t>
            </a:r>
          </a:p>
          <a:p>
            <a:endParaRPr lang="en-US" sz="2000"/>
          </a:p>
          <a:p>
            <a:endParaRPr lang="en-US" sz="2000"/>
          </a:p>
          <a:p>
            <a:endParaRPr lang="en-US" sz="2000"/>
          </a:p>
          <a:p>
            <a:pPr marL="285750" indent="-285750">
              <a:buFont typeface="Wingdings" panose="05000000000000000000" pitchFamily="2" charset="2"/>
              <a:buChar char="v"/>
            </a:pPr>
            <a:r>
              <a:rPr lang="en-US" altLang="en-US" sz="2000">
                <a:ea typeface="ＭＳ Ｐゴシック" pitchFamily="34" charset="-128"/>
                <a:cs typeface="Arial" charset="0"/>
              </a:rPr>
              <a:t>Turner School of Construction Management</a:t>
            </a:r>
          </a:p>
          <a:p>
            <a:endParaRPr lang="en-US" sz="2000"/>
          </a:p>
        </p:txBody>
      </p:sp>
      <p:sp>
        <p:nvSpPr>
          <p:cNvPr id="11" name="TextBox 10">
            <a:extLst>
              <a:ext uri="{FF2B5EF4-FFF2-40B4-BE49-F238E27FC236}">
                <a16:creationId xmlns:a16="http://schemas.microsoft.com/office/drawing/2014/main" id="{EBD7060D-C7D2-453F-9ACF-E8E70B62FA86}"/>
              </a:ext>
            </a:extLst>
          </p:cNvPr>
          <p:cNvSpPr txBox="1"/>
          <p:nvPr/>
        </p:nvSpPr>
        <p:spPr>
          <a:xfrm>
            <a:off x="3211056" y="5567537"/>
            <a:ext cx="8580387" cy="646331"/>
          </a:xfrm>
          <a:prstGeom prst="rect">
            <a:avLst/>
          </a:prstGeom>
          <a:noFill/>
        </p:spPr>
        <p:txBody>
          <a:bodyPr wrap="square" rtlCol="0">
            <a:spAutoFit/>
          </a:bodyPr>
          <a:lstStyle/>
          <a:p>
            <a:r>
              <a:rPr lang="en-US" dirty="0"/>
              <a:t>Certified firms are also included on the OBO/Community Partner's list to receive notifications of business opportunities.</a:t>
            </a:r>
          </a:p>
        </p:txBody>
      </p:sp>
      <p:pic>
        <p:nvPicPr>
          <p:cNvPr id="4" name="Picture 3">
            <a:extLst>
              <a:ext uri="{FF2B5EF4-FFF2-40B4-BE49-F238E27FC236}">
                <a16:creationId xmlns:a16="http://schemas.microsoft.com/office/drawing/2014/main" id="{25BCDB81-7506-FA56-C7D6-183B3218F900}"/>
              </a:ext>
            </a:extLst>
          </p:cNvPr>
          <p:cNvPicPr>
            <a:picLocks noChangeAspect="1"/>
          </p:cNvPicPr>
          <p:nvPr/>
        </p:nvPicPr>
        <p:blipFill>
          <a:blip r:embed="rId5"/>
          <a:stretch>
            <a:fillRect/>
          </a:stretch>
        </p:blipFill>
        <p:spPr>
          <a:xfrm>
            <a:off x="9972981" y="6409928"/>
            <a:ext cx="1719221" cy="365792"/>
          </a:xfrm>
          <a:prstGeom prst="rect">
            <a:avLst/>
          </a:prstGeom>
        </p:spPr>
      </p:pic>
    </p:spTree>
    <p:extLst>
      <p:ext uri="{BB962C8B-B14F-4D97-AF65-F5344CB8AC3E}">
        <p14:creationId xmlns:p14="http://schemas.microsoft.com/office/powerpoint/2010/main" val="294502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C185B9-D999-2BA5-DFD4-32ECCEF6C846}"/>
              </a:ext>
            </a:extLst>
          </p:cNvPr>
          <p:cNvSpPr/>
          <p:nvPr/>
        </p:nvSpPr>
        <p:spPr>
          <a:xfrm>
            <a:off x="10497312" y="6400800"/>
            <a:ext cx="722376" cy="39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Title 1">
            <a:extLst>
              <a:ext uri="{FF2B5EF4-FFF2-40B4-BE49-F238E27FC236}">
                <a16:creationId xmlns:a16="http://schemas.microsoft.com/office/drawing/2014/main" id="{77960946-8CBE-4282-87E5-F39F78D24408}"/>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Certification Updates and Changes</a:t>
            </a:r>
          </a:p>
        </p:txBody>
      </p:sp>
      <p:graphicFrame>
        <p:nvGraphicFramePr>
          <p:cNvPr id="2" name="Diagram 1">
            <a:extLst>
              <a:ext uri="{FF2B5EF4-FFF2-40B4-BE49-F238E27FC236}">
                <a16:creationId xmlns:a16="http://schemas.microsoft.com/office/drawing/2014/main" id="{8D5E1236-8DE9-4A08-9B4F-50F0CDBEE58C}"/>
              </a:ext>
            </a:extLst>
          </p:cNvPr>
          <p:cNvGraphicFramePr/>
          <p:nvPr/>
        </p:nvGraphicFramePr>
        <p:xfrm>
          <a:off x="1981200" y="706820"/>
          <a:ext cx="8229600" cy="5277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990" name="Rectangle 4">
            <a:extLst>
              <a:ext uri="{FF2B5EF4-FFF2-40B4-BE49-F238E27FC236}">
                <a16:creationId xmlns:a16="http://schemas.microsoft.com/office/drawing/2014/main" id="{D96F909E-341B-4097-A77D-500B35424E05}"/>
              </a:ext>
            </a:extLst>
          </p:cNvPr>
          <p:cNvSpPr>
            <a:spLocks noChangeArrowheads="1"/>
          </p:cNvSpPr>
          <p:nvPr/>
        </p:nvSpPr>
        <p:spPr bwMode="auto">
          <a:xfrm>
            <a:off x="1998663" y="5337175"/>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1800" i="1">
                <a:solidFill>
                  <a:schemeClr val="tx1"/>
                </a:solidFill>
              </a:rPr>
              <a:t>All updates or changes to your certification are reported via the online application system at </a:t>
            </a:r>
            <a:r>
              <a:rPr lang="en-US" altLang="en-US" sz="1800">
                <a:solidFill>
                  <a:schemeClr val="tx1"/>
                </a:solidFill>
                <a:hlinkClick r:id="rId7"/>
              </a:rPr>
              <a:t>www.houston.mwdbe.com</a:t>
            </a:r>
            <a:r>
              <a:rPr lang="en-US" altLang="en-US" sz="1800">
                <a:solidFill>
                  <a:schemeClr val="tx1"/>
                </a:solidFill>
              </a:rPr>
              <a:t>.</a:t>
            </a:r>
          </a:p>
        </p:txBody>
      </p:sp>
      <p:pic>
        <p:nvPicPr>
          <p:cNvPr id="3" name="Picture 2">
            <a:extLst>
              <a:ext uri="{FF2B5EF4-FFF2-40B4-BE49-F238E27FC236}">
                <a16:creationId xmlns:a16="http://schemas.microsoft.com/office/drawing/2014/main" id="{42C9043F-9D02-EDEB-0595-F6C51B747377}"/>
              </a:ext>
            </a:extLst>
          </p:cNvPr>
          <p:cNvPicPr>
            <a:picLocks noChangeAspect="1"/>
          </p:cNvPicPr>
          <p:nvPr/>
        </p:nvPicPr>
        <p:blipFill>
          <a:blip r:embed="rId8"/>
          <a:stretch>
            <a:fillRect/>
          </a:stretch>
        </p:blipFill>
        <p:spPr>
          <a:xfrm>
            <a:off x="9918117" y="6419072"/>
            <a:ext cx="1719221" cy="3657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F5412B-B280-4B1D-07A9-FCAF3CAACE58}"/>
              </a:ext>
            </a:extLst>
          </p:cNvPr>
          <p:cNvSpPr/>
          <p:nvPr/>
        </p:nvSpPr>
        <p:spPr>
          <a:xfrm>
            <a:off x="10497312" y="6409944"/>
            <a:ext cx="713232" cy="34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4DEB35-AFE0-4C3B-8E2C-383FA3C5CFE2}"/>
              </a:ext>
            </a:extLst>
          </p:cNvPr>
          <p:cNvSpPr/>
          <p:nvPr/>
        </p:nvSpPr>
        <p:spPr>
          <a:xfrm>
            <a:off x="4076700" y="1506538"/>
            <a:ext cx="6591300" cy="1008062"/>
          </a:xfrm>
          <a:prstGeom prst="rect">
            <a:avLst/>
          </a:prstGeom>
          <a:solidFill>
            <a:srgbClr val="5684C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Flowchart: Terminator 1">
            <a:extLst>
              <a:ext uri="{FF2B5EF4-FFF2-40B4-BE49-F238E27FC236}">
                <a16:creationId xmlns:a16="http://schemas.microsoft.com/office/drawing/2014/main" id="{DFE76E4A-5648-495C-BEE9-2C53A1673FEF}"/>
              </a:ext>
            </a:extLst>
          </p:cNvPr>
          <p:cNvSpPr/>
          <p:nvPr/>
        </p:nvSpPr>
        <p:spPr>
          <a:xfrm>
            <a:off x="2028826" y="1506538"/>
            <a:ext cx="3381375" cy="1008062"/>
          </a:xfrm>
          <a:prstGeom prst="flowChartTerminator">
            <a:avLst/>
          </a:prstGeom>
          <a:solidFill>
            <a:srgbClr val="5684C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12" name="Title 1">
            <a:extLst>
              <a:ext uri="{FF2B5EF4-FFF2-40B4-BE49-F238E27FC236}">
                <a16:creationId xmlns:a16="http://schemas.microsoft.com/office/drawing/2014/main" id="{9586E265-E1C0-400F-9573-76378476FE19}"/>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Expansion of Capabilities</a:t>
            </a:r>
          </a:p>
        </p:txBody>
      </p:sp>
      <p:sp>
        <p:nvSpPr>
          <p:cNvPr id="44035" name="Content Placeholder 2">
            <a:extLst>
              <a:ext uri="{FF2B5EF4-FFF2-40B4-BE49-F238E27FC236}">
                <a16:creationId xmlns:a16="http://schemas.microsoft.com/office/drawing/2014/main" id="{4C1CAC4B-03E3-4DC7-BBCD-5B53C7A4E777}"/>
              </a:ext>
            </a:extLst>
          </p:cNvPr>
          <p:cNvSpPr>
            <a:spLocks noGrp="1"/>
          </p:cNvSpPr>
          <p:nvPr>
            <p:ph idx="1"/>
          </p:nvPr>
        </p:nvSpPr>
        <p:spPr>
          <a:xfrm>
            <a:off x="1981200" y="1554163"/>
            <a:ext cx="8229600" cy="4591050"/>
          </a:xfrm>
        </p:spPr>
        <p:txBody>
          <a:bodyPr/>
          <a:lstStyle/>
          <a:p>
            <a:pPr marL="0" indent="0" algn="ctr">
              <a:buNone/>
              <a:defRPr/>
            </a:pPr>
            <a:r>
              <a:rPr lang="en-US" altLang="en-US" sz="2000">
                <a:solidFill>
                  <a:schemeClr val="bg1"/>
                </a:solidFill>
                <a:latin typeface="Arial" panose="020B0604020202020204" pitchFamily="34" charset="0"/>
                <a:cs typeface="Arial" panose="020B0604020202020204" pitchFamily="34" charset="0"/>
              </a:rPr>
              <a:t>If you expand your business to operate in areas where you are not currently certified, we encourage you to seek an expansion of certification codes.</a:t>
            </a:r>
          </a:p>
          <a:p>
            <a:pPr marL="0" indent="0">
              <a:buNone/>
              <a:defRPr/>
            </a:pPr>
            <a:endParaRPr lang="en-US" altLang="en-US" sz="800">
              <a:latin typeface="Arial" panose="020B0604020202020204" pitchFamily="34" charset="0"/>
              <a:cs typeface="Arial" panose="020B0604020202020204" pitchFamily="34" charset="0"/>
            </a:endParaRPr>
          </a:p>
          <a:p>
            <a:pPr>
              <a:defRPr/>
            </a:pPr>
            <a:r>
              <a:rPr lang="en-US" altLang="en-US">
                <a:latin typeface="Arial" panose="020B0604020202020204" pitchFamily="34" charset="0"/>
                <a:cs typeface="Arial" panose="020B0604020202020204" pitchFamily="34" charset="0"/>
              </a:rPr>
              <a:t>Complete form via online application system at </a:t>
            </a:r>
            <a:r>
              <a:rPr lang="en-US" altLang="en-US">
                <a:latin typeface="Arial" panose="020B0604020202020204" pitchFamily="34" charset="0"/>
                <a:cs typeface="Arial" panose="020B0604020202020204" pitchFamily="34" charset="0"/>
                <a:hlinkClick r:id="rId2"/>
              </a:rPr>
              <a:t>www.houston.mwdbe.com</a:t>
            </a:r>
            <a:endParaRPr lang="en-US" altLang="en-US">
              <a:latin typeface="Arial" panose="020B0604020202020204" pitchFamily="34" charset="0"/>
              <a:cs typeface="Arial" panose="020B0604020202020204" pitchFamily="34" charset="0"/>
            </a:endParaRPr>
          </a:p>
          <a:p>
            <a:pPr lvl="1">
              <a:defRPr/>
            </a:pPr>
            <a:r>
              <a:rPr lang="en-US" altLang="en-US" sz="1800">
                <a:latin typeface="Arial" panose="020B0604020202020204" pitchFamily="34" charset="0"/>
                <a:cs typeface="Arial" panose="020B0604020202020204" pitchFamily="34" charset="0"/>
              </a:rPr>
              <a:t>Add additional services to your current certification description</a:t>
            </a:r>
          </a:p>
          <a:p>
            <a:pPr lvl="1">
              <a:defRPr/>
            </a:pPr>
            <a:r>
              <a:rPr lang="en-US" altLang="en-US" sz="1800">
                <a:latin typeface="Arial" panose="020B0604020202020204" pitchFamily="34" charset="0"/>
                <a:cs typeface="Arial" panose="020B0604020202020204" pitchFamily="34" charset="0"/>
              </a:rPr>
              <a:t>Add North American Industry Classification System (NAICS) codes to your certification profile </a:t>
            </a:r>
          </a:p>
          <a:p>
            <a:pPr marL="457200" lvl="1" indent="0" algn="ctr">
              <a:buNone/>
              <a:defRPr/>
            </a:pPr>
            <a:r>
              <a:rPr lang="en-US" altLang="en-US" sz="1800" i="1">
                <a:latin typeface="Arial" panose="020B0604020202020204" pitchFamily="34" charset="0"/>
                <a:cs typeface="Arial" panose="020B0604020202020204" pitchFamily="34" charset="0"/>
              </a:rPr>
              <a:t>Required to be used for specific scopes of work on City projects</a:t>
            </a:r>
          </a:p>
          <a:p>
            <a:pPr>
              <a:defRPr/>
            </a:pPr>
            <a:endParaRPr lang="en-US" altLang="en-US">
              <a:latin typeface="Arial" panose="020B0604020202020204" pitchFamily="34" charset="0"/>
              <a:cs typeface="Arial" panose="020B0604020202020204" pitchFamily="34" charset="0"/>
            </a:endParaRPr>
          </a:p>
          <a:p>
            <a:pPr>
              <a:defRPr/>
            </a:pPr>
            <a:r>
              <a:rPr lang="en-US" altLang="en-US">
                <a:latin typeface="Arial" panose="020B0604020202020204" pitchFamily="34" charset="0"/>
                <a:cs typeface="Arial" panose="020B0604020202020204" pitchFamily="34" charset="0"/>
              </a:rPr>
              <a:t>Requirements for expansion:</a:t>
            </a:r>
          </a:p>
          <a:p>
            <a:pPr lvl="1">
              <a:defRPr/>
            </a:pPr>
            <a:r>
              <a:rPr lang="en-US" altLang="en-US" sz="1800">
                <a:latin typeface="Arial" panose="020B0604020202020204" pitchFamily="34" charset="0"/>
                <a:cs typeface="Arial" panose="020B0604020202020204" pitchFamily="34" charset="0"/>
              </a:rPr>
              <a:t>Qualifying owner(s) must have training, expertise, and/or licensure to perform new work</a:t>
            </a:r>
          </a:p>
          <a:p>
            <a:pPr lvl="1">
              <a:defRPr/>
            </a:pPr>
            <a:r>
              <a:rPr lang="en-US" altLang="en-US" sz="1800">
                <a:latin typeface="Arial" panose="020B0604020202020204" pitchFamily="34" charset="0"/>
                <a:cs typeface="Arial" panose="020B0604020202020204" pitchFamily="34" charset="0"/>
              </a:rPr>
              <a:t>Work is performed by applicant firm (not subcontractors) </a:t>
            </a:r>
          </a:p>
        </p:txBody>
      </p:sp>
      <p:pic>
        <p:nvPicPr>
          <p:cNvPr id="4" name="Picture 3">
            <a:extLst>
              <a:ext uri="{FF2B5EF4-FFF2-40B4-BE49-F238E27FC236}">
                <a16:creationId xmlns:a16="http://schemas.microsoft.com/office/drawing/2014/main" id="{E3574A31-D9C2-8AFD-9140-00D4F56339F0}"/>
              </a:ext>
            </a:extLst>
          </p:cNvPr>
          <p:cNvPicPr>
            <a:picLocks noChangeAspect="1"/>
          </p:cNvPicPr>
          <p:nvPr/>
        </p:nvPicPr>
        <p:blipFill>
          <a:blip r:embed="rId3"/>
          <a:stretch>
            <a:fillRect/>
          </a:stretch>
        </p:blipFill>
        <p:spPr>
          <a:xfrm>
            <a:off x="9835821" y="6400784"/>
            <a:ext cx="1719221" cy="3657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43AA9-18A2-EAB7-6C2E-914C9E8AFEA3}"/>
            </a:ext>
          </a:extLst>
        </p:cNvPr>
        <p:cNvGrpSpPr/>
        <p:nvPr/>
      </p:nvGrpSpPr>
      <p:grpSpPr>
        <a:xfrm>
          <a:off x="0" y="0"/>
          <a:ext cx="0" cy="0"/>
          <a:chOff x="0" y="0"/>
          <a:chExt cx="0" cy="0"/>
        </a:xfrm>
      </p:grpSpPr>
      <p:pic>
        <p:nvPicPr>
          <p:cNvPr id="3078" name="Picture 6" descr="Houston City Council Passes Fiscal 2025 Budget Emphasizing Infrastructure,  Drainage, More">
            <a:extLst>
              <a:ext uri="{FF2B5EF4-FFF2-40B4-BE49-F238E27FC236}">
                <a16:creationId xmlns:a16="http://schemas.microsoft.com/office/drawing/2014/main" id="{2D7EB39C-152F-F99B-9F43-9E2FDDBABE7A}"/>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707" r="27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881D41-0B03-41C7-0EDC-636CB016B744}"/>
              </a:ext>
            </a:extLst>
          </p:cNvPr>
          <p:cNvSpPr/>
          <p:nvPr/>
        </p:nvSpPr>
        <p:spPr>
          <a:xfrm>
            <a:off x="10479024" y="6400800"/>
            <a:ext cx="758952"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Title 1">
            <a:extLst>
              <a:ext uri="{FF2B5EF4-FFF2-40B4-BE49-F238E27FC236}">
                <a16:creationId xmlns:a16="http://schemas.microsoft.com/office/drawing/2014/main" id="{894B5951-96EE-8638-2348-7A39D55C4BC0}"/>
              </a:ext>
            </a:extLst>
          </p:cNvPr>
          <p:cNvSpPr>
            <a:spLocks noGrp="1"/>
          </p:cNvSpPr>
          <p:nvPr>
            <p:ph type="ctrTitle"/>
          </p:nvPr>
        </p:nvSpPr>
        <p:spPr>
          <a:xfrm>
            <a:off x="6235700" y="2204792"/>
            <a:ext cx="5956300" cy="2112348"/>
          </a:xfrm>
        </p:spPr>
        <p:txBody>
          <a:bodyPr anchor="t">
            <a:normAutofit/>
          </a:bodyPr>
          <a:lstStyle/>
          <a:p>
            <a:r>
              <a:rPr lang="en-US" altLang="en-US" sz="5100" b="1" dirty="0"/>
              <a:t>How Successful was the MWSBE Program?</a:t>
            </a:r>
          </a:p>
        </p:txBody>
      </p:sp>
      <p:sp>
        <p:nvSpPr>
          <p:cNvPr id="44035" name="Content Placeholder 2">
            <a:extLst>
              <a:ext uri="{FF2B5EF4-FFF2-40B4-BE49-F238E27FC236}">
                <a16:creationId xmlns:a16="http://schemas.microsoft.com/office/drawing/2014/main" id="{2FE62606-8DB9-835D-39EC-7A598358AE23}"/>
              </a:ext>
            </a:extLst>
          </p:cNvPr>
          <p:cNvSpPr>
            <a:spLocks noGrp="1"/>
          </p:cNvSpPr>
          <p:nvPr>
            <p:ph type="body" sz="quarter" idx="13"/>
          </p:nvPr>
        </p:nvSpPr>
        <p:spPr>
          <a:xfrm>
            <a:off x="6235700" y="4441255"/>
            <a:ext cx="5956300" cy="817031"/>
          </a:xfrm>
        </p:spPr>
        <p:txBody>
          <a:bodyPr vert="horz" lIns="180000" tIns="180000" rIns="252000" bIns="180000" rtlCol="0" anchor="t">
            <a:normAutofit fontScale="92500" lnSpcReduction="10000"/>
          </a:bodyPr>
          <a:lstStyle/>
          <a:p>
            <a:pPr marL="0" indent="0">
              <a:buNone/>
            </a:pPr>
            <a:r>
              <a:rPr lang="en-US" altLang="en-US" dirty="0"/>
              <a:t>Over </a:t>
            </a:r>
            <a:r>
              <a:rPr lang="en-US" altLang="en-US" b="1" dirty="0"/>
              <a:t>$4 Billion </a:t>
            </a:r>
            <a:r>
              <a:rPr lang="en-US" altLang="en-US" dirty="0"/>
              <a:t>has been awarded to Small, Minority, and Woman-owned businesses during the prior administration.</a:t>
            </a:r>
            <a:endParaRPr lang="en-US" dirty="0"/>
          </a:p>
        </p:txBody>
      </p:sp>
      <p:pic>
        <p:nvPicPr>
          <p:cNvPr id="2" name="Picture 1">
            <a:extLst>
              <a:ext uri="{FF2B5EF4-FFF2-40B4-BE49-F238E27FC236}">
                <a16:creationId xmlns:a16="http://schemas.microsoft.com/office/drawing/2014/main" id="{42106CF1-062D-920D-5699-4BF95A8BC778}"/>
              </a:ext>
            </a:extLst>
          </p:cNvPr>
          <p:cNvPicPr>
            <a:picLocks noChangeAspect="1"/>
          </p:cNvPicPr>
          <p:nvPr/>
        </p:nvPicPr>
        <p:blipFill>
          <a:blip r:embed="rId3"/>
          <a:stretch>
            <a:fillRect/>
          </a:stretch>
        </p:blipFill>
        <p:spPr>
          <a:xfrm>
            <a:off x="9918117" y="6409928"/>
            <a:ext cx="1719221" cy="365792"/>
          </a:xfrm>
          <a:prstGeom prst="rect">
            <a:avLst/>
          </a:prstGeom>
        </p:spPr>
      </p:pic>
    </p:spTree>
    <p:extLst>
      <p:ext uri="{BB962C8B-B14F-4D97-AF65-F5344CB8AC3E}">
        <p14:creationId xmlns:p14="http://schemas.microsoft.com/office/powerpoint/2010/main" val="1855899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316BDF-1594-819F-6A08-F7534E661810}"/>
              </a:ext>
            </a:extLst>
          </p:cNvPr>
          <p:cNvSpPr/>
          <p:nvPr/>
        </p:nvSpPr>
        <p:spPr>
          <a:xfrm>
            <a:off x="10488168" y="6400800"/>
            <a:ext cx="740664"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Rectangle 3">
            <a:extLst>
              <a:ext uri="{FF2B5EF4-FFF2-40B4-BE49-F238E27FC236}">
                <a16:creationId xmlns:a16="http://schemas.microsoft.com/office/drawing/2014/main" id="{E0F0D184-E15A-4F7C-ACD5-2B9CDA362D14}"/>
              </a:ext>
            </a:extLst>
          </p:cNvPr>
          <p:cNvSpPr>
            <a:spLocks noGrp="1"/>
          </p:cNvSpPr>
          <p:nvPr>
            <p:ph type="body" idx="1"/>
          </p:nvPr>
        </p:nvSpPr>
        <p:spPr>
          <a:xfrm>
            <a:off x="1781176" y="1503363"/>
            <a:ext cx="8582025" cy="4525962"/>
          </a:xfrm>
        </p:spPr>
        <p:txBody>
          <a:bodyPr/>
          <a:lstStyle/>
          <a:p>
            <a:pPr marL="0" indent="0" algn="ctr">
              <a:lnSpc>
                <a:spcPct val="85000"/>
              </a:lnSpc>
              <a:buNone/>
              <a:defRPr/>
            </a:pPr>
            <a:r>
              <a:rPr lang="en-US" sz="2000" b="1" dirty="0">
                <a:solidFill>
                  <a:srgbClr val="FF0000"/>
                </a:solidFill>
                <a:ea typeface="ＭＳ Ｐゴシック" charset="-128"/>
              </a:rPr>
              <a:t>Any material misrepresentation in the certification application or in the execution of a contract may be reason for revocation of certification for a five-year period.  The following are some examples of violations of the City’s MWSBE, PDBE, ACDBE, and DBE programs. </a:t>
            </a:r>
          </a:p>
          <a:p>
            <a:pPr marL="0" indent="0" algn="ctr">
              <a:lnSpc>
                <a:spcPct val="85000"/>
              </a:lnSpc>
              <a:buNone/>
              <a:defRPr/>
            </a:pPr>
            <a:endParaRPr lang="en-US" sz="2000" b="1" dirty="0">
              <a:solidFill>
                <a:schemeClr val="tx1"/>
              </a:solidFill>
              <a:ea typeface="ＭＳ Ｐゴシック" charset="-128"/>
            </a:endParaRPr>
          </a:p>
          <a:p>
            <a:pPr algn="just">
              <a:lnSpc>
                <a:spcPct val="85000"/>
              </a:lnSpc>
              <a:buFont typeface="Arial" charset="0"/>
              <a:buChar char="•"/>
              <a:defRPr/>
            </a:pPr>
            <a:r>
              <a:rPr lang="en-US" sz="1600" dirty="0">
                <a:solidFill>
                  <a:schemeClr val="tx1"/>
                </a:solidFill>
              </a:rPr>
              <a:t>OBO discovers that the firm provided false or misleading information for the purpose of certification during the original application process or as part of the update process;</a:t>
            </a:r>
          </a:p>
          <a:p>
            <a:pPr algn="just">
              <a:lnSpc>
                <a:spcPct val="85000"/>
              </a:lnSpc>
              <a:buFont typeface="Arial" charset="0"/>
              <a:buChar char="•"/>
              <a:defRPr/>
            </a:pPr>
            <a:r>
              <a:rPr lang="en-US" sz="1600" dirty="0">
                <a:solidFill>
                  <a:schemeClr val="tx1"/>
                </a:solidFill>
                <a:ea typeface="ＭＳ Ｐゴシック" charset="-128"/>
              </a:rPr>
              <a:t>Allowing your company’s name to be submitted toward satisfying the MWSBE, PDBE, ACDBE and DBE goal for a scope of work for which you are not certified;</a:t>
            </a:r>
          </a:p>
          <a:p>
            <a:pPr algn="just">
              <a:lnSpc>
                <a:spcPct val="85000"/>
              </a:lnSpc>
              <a:buFont typeface="Arial" charset="0"/>
              <a:buChar char="•"/>
              <a:defRPr/>
            </a:pPr>
            <a:r>
              <a:rPr lang="en-US" sz="1600" dirty="0">
                <a:solidFill>
                  <a:schemeClr val="tx1"/>
                </a:solidFill>
                <a:ea typeface="ＭＳ Ｐゴシック" charset="-128"/>
              </a:rPr>
              <a:t>Allowing your company’s name to be submitted toward satisfying MWSBE, PDBE, ACDBE and DBE goal, but not actually performing, through your own workforce, the exact scope of work submitted in the prime’s contract documents; and/or</a:t>
            </a:r>
          </a:p>
          <a:p>
            <a:pPr algn="just">
              <a:lnSpc>
                <a:spcPct val="85000"/>
              </a:lnSpc>
              <a:buFont typeface="Arial" charset="0"/>
              <a:buChar char="•"/>
              <a:defRPr/>
            </a:pPr>
            <a:r>
              <a:rPr lang="en-US" sz="1600" dirty="0">
                <a:solidFill>
                  <a:schemeClr val="tx1"/>
                </a:solidFill>
                <a:ea typeface="ＭＳ Ｐゴシック" charset="-128"/>
              </a:rPr>
              <a:t>The company hired members of the prime contractor’s workforce and misrepresented them as his/her own employees. </a:t>
            </a:r>
          </a:p>
          <a:p>
            <a:pPr marL="0" indent="0">
              <a:lnSpc>
                <a:spcPct val="85000"/>
              </a:lnSpc>
              <a:buNone/>
              <a:defRPr/>
            </a:pPr>
            <a:endParaRPr lang="en-US" sz="1600" dirty="0">
              <a:solidFill>
                <a:schemeClr val="tx1"/>
              </a:solidFill>
              <a:ea typeface="ＭＳ Ｐゴシック" charset="-128"/>
            </a:endParaRPr>
          </a:p>
          <a:p>
            <a:pPr marL="0" indent="0">
              <a:lnSpc>
                <a:spcPct val="85000"/>
              </a:lnSpc>
              <a:buNone/>
              <a:defRPr/>
            </a:pPr>
            <a:r>
              <a:rPr lang="en-US" sz="1600" i="1" dirty="0">
                <a:solidFill>
                  <a:schemeClr val="tx1"/>
                </a:solidFill>
                <a:ea typeface="ＭＳ Ｐゴシック" charset="-128"/>
              </a:rPr>
              <a:t>This is not an exhaustive list.</a:t>
            </a:r>
            <a:br>
              <a:rPr lang="en-US" sz="1600" dirty="0">
                <a:solidFill>
                  <a:schemeClr val="tx1"/>
                </a:solidFill>
                <a:ea typeface="ＭＳ Ｐゴシック" charset="-128"/>
              </a:rPr>
            </a:br>
            <a:endParaRPr lang="en-US" altLang="en-US" sz="1600" dirty="0">
              <a:solidFill>
                <a:schemeClr val="tx1"/>
              </a:solidFill>
              <a:latin typeface="Arial" charset="0"/>
              <a:ea typeface="ＭＳ Ｐゴシック" pitchFamily="34" charset="-128"/>
              <a:cs typeface="Arial" charset="0"/>
            </a:endParaRPr>
          </a:p>
        </p:txBody>
      </p:sp>
      <p:sp>
        <p:nvSpPr>
          <p:cNvPr id="45059" name="Rectangle 2">
            <a:extLst>
              <a:ext uri="{FF2B5EF4-FFF2-40B4-BE49-F238E27FC236}">
                <a16:creationId xmlns:a16="http://schemas.microsoft.com/office/drawing/2014/main" id="{6C626591-6D5B-4530-9D43-1C6D54CAF54F}"/>
              </a:ext>
            </a:extLst>
          </p:cNvPr>
          <p:cNvSpPr>
            <a:spLocks noGrp="1"/>
          </p:cNvSpPr>
          <p:nvPr>
            <p:ph type="title"/>
          </p:nvPr>
        </p:nvSpPr>
        <p:spPr>
          <a:xfrm>
            <a:off x="1981200" y="161925"/>
            <a:ext cx="8229600" cy="1225550"/>
          </a:xfrm>
        </p:spPr>
        <p:txBody>
          <a:bodyPr/>
          <a:lstStyle/>
          <a:p>
            <a:pPr algn="ctr"/>
            <a:r>
              <a:rPr lang="en-US" altLang="en-US" b="1">
                <a:latin typeface="Arial" panose="020B0604020202020204" pitchFamily="34" charset="0"/>
                <a:cs typeface="Arial" panose="020B0604020202020204" pitchFamily="34" charset="0"/>
              </a:rPr>
              <a:t>Grounds for De-certification  </a:t>
            </a:r>
          </a:p>
        </p:txBody>
      </p:sp>
      <p:sp>
        <p:nvSpPr>
          <p:cNvPr id="7" name="&quot;Not Allowed&quot; Symbol 6">
            <a:extLst>
              <a:ext uri="{FF2B5EF4-FFF2-40B4-BE49-F238E27FC236}">
                <a16:creationId xmlns:a16="http://schemas.microsoft.com/office/drawing/2014/main" id="{E7FBA68E-829B-43DC-A7C8-09E7171DE41E}"/>
              </a:ext>
            </a:extLst>
          </p:cNvPr>
          <p:cNvSpPr/>
          <p:nvPr/>
        </p:nvSpPr>
        <p:spPr>
          <a:xfrm>
            <a:off x="2102734" y="277512"/>
            <a:ext cx="1006997" cy="948039"/>
          </a:xfrm>
          <a:prstGeom prst="noSmoking">
            <a:avLst/>
          </a:prstGeom>
          <a:solidFill>
            <a:srgbClr val="FF0000"/>
          </a:solidFill>
          <a:ln>
            <a:noFill/>
          </a:ln>
          <a:scene3d>
            <a:camera prst="orthographicFront"/>
            <a:lightRig rig="threePt" dir="t"/>
          </a:scene3d>
          <a:sp3d prstMaterial="dkEdge">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sp>
        <p:nvSpPr>
          <p:cNvPr id="8" name="&quot;Not Allowed&quot; Symbol 7">
            <a:extLst>
              <a:ext uri="{FF2B5EF4-FFF2-40B4-BE49-F238E27FC236}">
                <a16:creationId xmlns:a16="http://schemas.microsoft.com/office/drawing/2014/main" id="{027DDB1A-06A5-4CCB-85A7-C97D08210435}"/>
              </a:ext>
            </a:extLst>
          </p:cNvPr>
          <p:cNvSpPr/>
          <p:nvPr/>
        </p:nvSpPr>
        <p:spPr>
          <a:xfrm>
            <a:off x="9082271" y="277512"/>
            <a:ext cx="1006997" cy="948039"/>
          </a:xfrm>
          <a:prstGeom prst="noSmoking">
            <a:avLst/>
          </a:prstGeom>
          <a:solidFill>
            <a:srgbClr val="FF0000"/>
          </a:solidFill>
          <a:ln>
            <a:noFill/>
          </a:ln>
          <a:scene3d>
            <a:camera prst="orthographicFront"/>
            <a:lightRig rig="threePt" dir="t"/>
          </a:scene3d>
          <a:sp3d prstMaterial="dkEdge">
            <a:bevelT prst="angl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pic>
        <p:nvPicPr>
          <p:cNvPr id="2" name="Picture 1">
            <a:extLst>
              <a:ext uri="{FF2B5EF4-FFF2-40B4-BE49-F238E27FC236}">
                <a16:creationId xmlns:a16="http://schemas.microsoft.com/office/drawing/2014/main" id="{C12B8748-0C45-AA2D-118B-D06F1CBD038B}"/>
              </a:ext>
            </a:extLst>
          </p:cNvPr>
          <p:cNvPicPr>
            <a:picLocks noChangeAspect="1"/>
          </p:cNvPicPr>
          <p:nvPr/>
        </p:nvPicPr>
        <p:blipFill>
          <a:blip r:embed="rId2"/>
          <a:stretch>
            <a:fillRect/>
          </a:stretch>
        </p:blipFill>
        <p:spPr>
          <a:xfrm>
            <a:off x="9866376" y="6400784"/>
            <a:ext cx="1719221" cy="3657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303046" y="2105097"/>
            <a:ext cx="5472000" cy="2999426"/>
          </a:xfrm>
        </p:spPr>
        <p:txBody>
          <a:bodyPr/>
          <a:lstStyle/>
          <a:p>
            <a:pPr marL="0" indent="0">
              <a:buNone/>
            </a:pPr>
            <a:r>
              <a:rPr lang="en-US" sz="2800" dirty="0">
                <a:latin typeface="Century Gothic" panose="020B0502020202020204" pitchFamily="34" charset="0"/>
              </a:rPr>
              <a:t>Mission</a:t>
            </a:r>
          </a:p>
          <a:p>
            <a:pPr marL="0" marR="0" indent="0">
              <a:buNone/>
            </a:pPr>
            <a:r>
              <a:rPr lang="en-US" sz="1800" dirty="0">
                <a:latin typeface="Century Gothic" panose="020B0502020202020204" pitchFamily="34" charset="0"/>
                <a:cs typeface="Arial" panose="020B0604020202020204" pitchFamily="34" charset="0"/>
              </a:rPr>
              <a:t>The Office of Business Opportunity (OBO) is committed to cultivating an inclusive and competitive economic environment in the City of Houston by promoting the success of small businesses and developing Houston’s workforce, with a special emphasis on historically underutilized businesses and disenfranchised individuals.</a:t>
            </a:r>
          </a:p>
          <a:p>
            <a:pPr marL="0" indent="0">
              <a:buNone/>
            </a:pPr>
            <a:endParaRPr lang="en-US" dirty="0">
              <a:latin typeface="Century Gothic" panose="020B0502020202020204" pitchFamily="34" charset="0"/>
            </a:endParaRPr>
          </a:p>
          <a:p>
            <a:pPr marL="0" indent="0">
              <a:buNone/>
            </a:pPr>
            <a:r>
              <a:rPr lang="en-US" sz="2800" dirty="0">
                <a:latin typeface="Century Gothic" panose="020B0502020202020204" pitchFamily="34" charset="0"/>
              </a:rPr>
              <a:t>Vision</a:t>
            </a:r>
          </a:p>
          <a:p>
            <a:pPr marL="0" indent="0">
              <a:buNone/>
            </a:pPr>
            <a:r>
              <a:rPr lang="en-US" dirty="0">
                <a:latin typeface="Century Gothic" panose="020B0502020202020204" pitchFamily="34" charset="0"/>
              </a:rPr>
              <a:t>OBO’s vision is to eliminate systemic barriers to prosperity and economic opportunity in the Greater Houston region.</a:t>
            </a:r>
          </a:p>
        </p:txBody>
      </p:sp>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4122353"/>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7111800" y="4223550"/>
            <a:ext cx="4648200" cy="985000"/>
          </a:xfrm>
        </p:spPr>
        <p:txBody>
          <a:bodyPr/>
          <a:lstStyle/>
          <a:p>
            <a:r>
              <a:rPr lang="en-US" dirty="0"/>
              <a:t>Mission &amp;</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7111800" y="5208550"/>
            <a:ext cx="4648200" cy="1162800"/>
          </a:xfrm>
        </p:spPr>
        <p:txBody>
          <a:bodyPr/>
          <a:lstStyle/>
          <a:p>
            <a:r>
              <a:rPr lang="en-US" sz="6000" dirty="0">
                <a:latin typeface="+mj-lt"/>
              </a:rPr>
              <a:t>Vision</a:t>
            </a:r>
          </a:p>
        </p:txBody>
      </p:sp>
      <p:sp>
        <p:nvSpPr>
          <p:cNvPr id="5" name="Rectangle 4">
            <a:extLst>
              <a:ext uri="{FF2B5EF4-FFF2-40B4-BE49-F238E27FC236}">
                <a16:creationId xmlns:a16="http://schemas.microsoft.com/office/drawing/2014/main" id="{3CC09DD1-1176-1343-D26B-13505BB54138}"/>
              </a:ext>
            </a:extLst>
          </p:cNvPr>
          <p:cNvSpPr/>
          <p:nvPr/>
        </p:nvSpPr>
        <p:spPr>
          <a:xfrm>
            <a:off x="9788769" y="6371350"/>
            <a:ext cx="1971231"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Business discussion">
            <a:extLst>
              <a:ext uri="{FF2B5EF4-FFF2-40B4-BE49-F238E27FC236}">
                <a16:creationId xmlns:a16="http://schemas.microsoft.com/office/drawing/2014/main" id="{B85BEC07-FB4F-0A61-148B-8578B5B46D22}"/>
              </a:ext>
            </a:extLst>
          </p:cNvPr>
          <p:cNvPicPr>
            <a:picLocks noGrp="1" noChangeAspect="1"/>
          </p:cNvPicPr>
          <p:nvPr>
            <p:ph type="pic" sz="quarter" idx="14"/>
          </p:nvPr>
        </p:nvPicPr>
        <p:blipFill>
          <a:blip r:embed="rId2"/>
          <a:srcRect l="18088" r="18088"/>
          <a:stretch>
            <a:fillRect/>
          </a:stretch>
        </p:blipFill>
        <p:spPr/>
      </p:pic>
      <p:pic>
        <p:nvPicPr>
          <p:cNvPr id="7" name="Picture 6">
            <a:extLst>
              <a:ext uri="{FF2B5EF4-FFF2-40B4-BE49-F238E27FC236}">
                <a16:creationId xmlns:a16="http://schemas.microsoft.com/office/drawing/2014/main" id="{A7654BD2-866C-8AD0-64FD-48CD16AD8816}"/>
              </a:ext>
            </a:extLst>
          </p:cNvPr>
          <p:cNvPicPr>
            <a:picLocks noChangeAspect="1"/>
          </p:cNvPicPr>
          <p:nvPr/>
        </p:nvPicPr>
        <p:blipFill>
          <a:blip r:embed="rId3"/>
          <a:stretch>
            <a:fillRect/>
          </a:stretch>
        </p:blipFill>
        <p:spPr>
          <a:xfrm>
            <a:off x="9881541" y="6422120"/>
            <a:ext cx="1719221" cy="359695"/>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22733F-1921-E3A8-AAAE-4B1C101ED0A7}"/>
              </a:ext>
            </a:extLst>
          </p:cNvPr>
          <p:cNvSpPr/>
          <p:nvPr/>
        </p:nvSpPr>
        <p:spPr>
          <a:xfrm>
            <a:off x="10497312" y="6400800"/>
            <a:ext cx="713232" cy="39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1387B0-F1B8-49D8-B004-68B9A86A6583}"/>
              </a:ext>
            </a:extLst>
          </p:cNvPr>
          <p:cNvSpPr txBox="1"/>
          <p:nvPr/>
        </p:nvSpPr>
        <p:spPr>
          <a:xfrm>
            <a:off x="1917895" y="337626"/>
            <a:ext cx="8525022" cy="5509200"/>
          </a:xfrm>
          <a:prstGeom prst="rect">
            <a:avLst/>
          </a:prstGeom>
          <a:noFill/>
        </p:spPr>
        <p:txBody>
          <a:bodyPr wrap="square" rtlCol="0">
            <a:spAutoFit/>
          </a:bodyPr>
          <a:lstStyle/>
          <a:p>
            <a:pPr algn="ctr"/>
            <a:r>
              <a:rPr lang="en-US" altLang="en-US" sz="3200" b="1" u="sng" dirty="0">
                <a:latin typeface="Arial" charset="0"/>
                <a:cs typeface="Arial" charset="0"/>
              </a:rPr>
              <a:t>How to Apply for Certification</a:t>
            </a:r>
          </a:p>
          <a:p>
            <a:pPr algn="ctr"/>
            <a:r>
              <a:rPr lang="en-US" sz="3200" b="1" dirty="0">
                <a:latin typeface="Arial" charset="0"/>
                <a:cs typeface="Arial" charset="0"/>
              </a:rPr>
              <a:t>and </a:t>
            </a:r>
          </a:p>
          <a:p>
            <a:pPr algn="ctr"/>
            <a:r>
              <a:rPr lang="en-US" sz="3200" b="1" u="sng" dirty="0">
                <a:latin typeface="Arial" charset="0"/>
                <a:cs typeface="Arial" charset="0"/>
              </a:rPr>
              <a:t>Preparing a Successful Certification Application</a:t>
            </a:r>
          </a:p>
          <a:p>
            <a:pPr algn="ctr"/>
            <a:endParaRPr lang="en-US" sz="3200" b="1" dirty="0">
              <a:latin typeface="Arial" charset="0"/>
              <a:cs typeface="Arial" charset="0"/>
            </a:endParaRPr>
          </a:p>
          <a:p>
            <a:pPr algn="ctr"/>
            <a:r>
              <a:rPr lang="en-US" sz="3200" b="1" dirty="0">
                <a:latin typeface="Arial" charset="0"/>
                <a:cs typeface="Arial" charset="0"/>
              </a:rPr>
              <a:t>All applications for certification must be completed and submitted online.</a:t>
            </a:r>
          </a:p>
          <a:p>
            <a:pPr algn="ctr"/>
            <a:endParaRPr lang="en-US" sz="3200" b="1" dirty="0">
              <a:latin typeface="Arial" charset="0"/>
              <a:cs typeface="Arial" charset="0"/>
            </a:endParaRPr>
          </a:p>
          <a:p>
            <a:pPr algn="ctr"/>
            <a:r>
              <a:rPr lang="en-US" altLang="en-US" sz="3200" b="1" u="sng" dirty="0">
                <a:solidFill>
                  <a:schemeClr val="bg1"/>
                </a:solidFill>
                <a:latin typeface="Calibri" panose="020F0502020204030204" pitchFamily="34" charset="0"/>
                <a:cs typeface="Arial" panose="020B0604020202020204" pitchFamily="34" charset="0"/>
                <a:hlinkClick r:id="rId3"/>
              </a:rPr>
              <a:t>https://houston.mwdbe.com</a:t>
            </a:r>
            <a:endParaRPr lang="en-US" altLang="en-US" sz="3200" b="1" dirty="0">
              <a:solidFill>
                <a:schemeClr val="bg1"/>
              </a:solidFill>
              <a:cs typeface="Arial" panose="020B0604020202020204" pitchFamily="34" charset="0"/>
            </a:endParaRPr>
          </a:p>
          <a:p>
            <a:pPr algn="ctr"/>
            <a:endParaRPr lang="en-US" sz="3200" dirty="0"/>
          </a:p>
          <a:p>
            <a:pPr algn="ctr"/>
            <a:endParaRPr lang="en-US" sz="3200" dirty="0"/>
          </a:p>
        </p:txBody>
      </p:sp>
      <p:pic>
        <p:nvPicPr>
          <p:cNvPr id="3" name="Picture 2">
            <a:extLst>
              <a:ext uri="{FF2B5EF4-FFF2-40B4-BE49-F238E27FC236}">
                <a16:creationId xmlns:a16="http://schemas.microsoft.com/office/drawing/2014/main" id="{55F2E8DC-86C8-93A7-AD37-413E34D05716}"/>
              </a:ext>
            </a:extLst>
          </p:cNvPr>
          <p:cNvPicPr>
            <a:picLocks noChangeAspect="1"/>
          </p:cNvPicPr>
          <p:nvPr/>
        </p:nvPicPr>
        <p:blipFill>
          <a:blip r:embed="rId4"/>
          <a:stretch>
            <a:fillRect/>
          </a:stretch>
        </p:blipFill>
        <p:spPr>
          <a:xfrm>
            <a:off x="9863253" y="6409928"/>
            <a:ext cx="1719221" cy="365792"/>
          </a:xfrm>
          <a:prstGeom prst="rect">
            <a:avLst/>
          </a:prstGeom>
        </p:spPr>
      </p:pic>
    </p:spTree>
    <p:extLst>
      <p:ext uri="{BB962C8B-B14F-4D97-AF65-F5344CB8AC3E}">
        <p14:creationId xmlns:p14="http://schemas.microsoft.com/office/powerpoint/2010/main" val="1964430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510C6-D163-0E49-529A-0052E95E9921}"/>
              </a:ext>
            </a:extLst>
          </p:cNvPr>
          <p:cNvSpPr/>
          <p:nvPr/>
        </p:nvSpPr>
        <p:spPr>
          <a:xfrm>
            <a:off x="10497312" y="6400800"/>
            <a:ext cx="731520"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Title 1">
            <a:extLst>
              <a:ext uri="{FF2B5EF4-FFF2-40B4-BE49-F238E27FC236}">
                <a16:creationId xmlns:a16="http://schemas.microsoft.com/office/drawing/2014/main" id="{4E43C6EC-7EF2-4000-9AB1-CC62F8A8F9DC}"/>
              </a:ext>
            </a:extLst>
          </p:cNvPr>
          <p:cNvSpPr>
            <a:spLocks noGrp="1"/>
          </p:cNvSpPr>
          <p:nvPr>
            <p:ph type="title"/>
          </p:nvPr>
        </p:nvSpPr>
        <p:spPr/>
        <p:txBody>
          <a:bodyPr/>
          <a:lstStyle/>
          <a:p>
            <a:pPr algn="ctr"/>
            <a:r>
              <a:rPr lang="en-US" altLang="en-US" b="1" dirty="0">
                <a:solidFill>
                  <a:schemeClr val="tx1"/>
                </a:solidFill>
                <a:latin typeface="Arial" panose="020B0604020202020204" pitchFamily="34" charset="0"/>
                <a:cs typeface="Arial" panose="020B0604020202020204" pitchFamily="34" charset="0"/>
              </a:rPr>
              <a:t>How to Apply</a:t>
            </a:r>
            <a:endParaRPr lang="en-US" altLang="en-US" sz="4000" dirty="0">
              <a:solidFill>
                <a:schemeClr val="tx1"/>
              </a:solidFill>
              <a:latin typeface="Arial" panose="020B0604020202020204" pitchFamily="34" charset="0"/>
              <a:cs typeface="Arial" panose="020B0604020202020204" pitchFamily="34" charset="0"/>
            </a:endParaRPr>
          </a:p>
        </p:txBody>
      </p:sp>
      <p:pic>
        <p:nvPicPr>
          <p:cNvPr id="49155" name="Content Placeholder 5">
            <a:extLst>
              <a:ext uri="{FF2B5EF4-FFF2-40B4-BE49-F238E27FC236}">
                <a16:creationId xmlns:a16="http://schemas.microsoft.com/office/drawing/2014/main" id="{55DEF199-4C17-4306-90C2-8CCA068CE9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73287" y="1388928"/>
            <a:ext cx="7845425" cy="4525963"/>
          </a:xfrm>
        </p:spPr>
      </p:pic>
      <p:pic>
        <p:nvPicPr>
          <p:cNvPr id="49158" name="Picture 6">
            <a:extLst>
              <a:ext uri="{FF2B5EF4-FFF2-40B4-BE49-F238E27FC236}">
                <a16:creationId xmlns:a16="http://schemas.microsoft.com/office/drawing/2014/main" id="{79D2EDE5-1D47-4BAC-B63B-5F9863C8F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221" y="5015645"/>
            <a:ext cx="6524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AD3F1FE-70DC-DBF0-3C13-6836E07D6D31}"/>
              </a:ext>
            </a:extLst>
          </p:cNvPr>
          <p:cNvPicPr>
            <a:picLocks noChangeAspect="1"/>
          </p:cNvPicPr>
          <p:nvPr/>
        </p:nvPicPr>
        <p:blipFill>
          <a:blip r:embed="rId4"/>
          <a:stretch>
            <a:fillRect/>
          </a:stretch>
        </p:blipFill>
        <p:spPr>
          <a:xfrm>
            <a:off x="9890685" y="6400784"/>
            <a:ext cx="1719221" cy="365792"/>
          </a:xfrm>
          <a:prstGeom prst="rect">
            <a:avLst/>
          </a:prstGeom>
        </p:spPr>
      </p:pic>
    </p:spTree>
    <p:extLst>
      <p:ext uri="{BB962C8B-B14F-4D97-AF65-F5344CB8AC3E}">
        <p14:creationId xmlns:p14="http://schemas.microsoft.com/office/powerpoint/2010/main" val="3994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AB836-7310-68A2-1E1B-2BCBEF4FC596}"/>
              </a:ext>
            </a:extLst>
          </p:cNvPr>
          <p:cNvSpPr/>
          <p:nvPr/>
        </p:nvSpPr>
        <p:spPr>
          <a:xfrm>
            <a:off x="10497312" y="6400800"/>
            <a:ext cx="713232"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Title 1">
            <a:extLst>
              <a:ext uri="{FF2B5EF4-FFF2-40B4-BE49-F238E27FC236}">
                <a16:creationId xmlns:a16="http://schemas.microsoft.com/office/drawing/2014/main" id="{725E7C14-8D33-49DE-B619-D8BCC6DC5AE6}"/>
              </a:ext>
            </a:extLst>
          </p:cNvPr>
          <p:cNvSpPr>
            <a:spLocks noGrp="1"/>
          </p:cNvSpPr>
          <p:nvPr>
            <p:ph type="title"/>
          </p:nvPr>
        </p:nvSpPr>
        <p:spPr/>
        <p:txBody>
          <a:bodyPr/>
          <a:lstStyle/>
          <a:p>
            <a:pPr algn="ctr"/>
            <a:r>
              <a:rPr lang="en-US" altLang="en-US" b="1" dirty="0">
                <a:solidFill>
                  <a:schemeClr val="tx1"/>
                </a:solidFill>
                <a:latin typeface="Arial" panose="020B0604020202020204" pitchFamily="34" charset="0"/>
                <a:cs typeface="Arial" panose="020B0604020202020204" pitchFamily="34" charset="0"/>
              </a:rPr>
              <a:t>How to Apply</a:t>
            </a:r>
            <a:endParaRPr lang="en-US" altLang="en-US" dirty="0">
              <a:solidFill>
                <a:schemeClr val="tx1"/>
              </a:solidFill>
              <a:latin typeface="Arial" panose="020B0604020202020204" pitchFamily="34" charset="0"/>
              <a:cs typeface="Arial" panose="020B0604020202020204" pitchFamily="34" charset="0"/>
            </a:endParaRPr>
          </a:p>
        </p:txBody>
      </p:sp>
      <p:pic>
        <p:nvPicPr>
          <p:cNvPr id="50179" name="Content Placeholder 5">
            <a:extLst>
              <a:ext uri="{FF2B5EF4-FFF2-40B4-BE49-F238E27FC236}">
                <a16:creationId xmlns:a16="http://schemas.microsoft.com/office/drawing/2014/main" id="{BCB1C310-E4A9-46B3-978E-666B858D7E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36572" y="1325881"/>
            <a:ext cx="7791450" cy="4454272"/>
          </a:xfrm>
        </p:spPr>
      </p:pic>
      <p:pic>
        <p:nvPicPr>
          <p:cNvPr id="50182" name="Picture 6">
            <a:extLst>
              <a:ext uri="{FF2B5EF4-FFF2-40B4-BE49-F238E27FC236}">
                <a16:creationId xmlns:a16="http://schemas.microsoft.com/office/drawing/2014/main" id="{F64EA354-B982-4C7A-9146-483F6DA5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676" y="2941638"/>
            <a:ext cx="6524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1EF3FB0-18C7-EA14-ADE7-1F6219A735D8}"/>
              </a:ext>
            </a:extLst>
          </p:cNvPr>
          <p:cNvPicPr>
            <a:picLocks noChangeAspect="1"/>
          </p:cNvPicPr>
          <p:nvPr/>
        </p:nvPicPr>
        <p:blipFill>
          <a:blip r:embed="rId4"/>
          <a:stretch>
            <a:fillRect/>
          </a:stretch>
        </p:blipFill>
        <p:spPr>
          <a:xfrm>
            <a:off x="9899829" y="6409928"/>
            <a:ext cx="1719221" cy="365792"/>
          </a:xfrm>
          <a:prstGeom prst="rect">
            <a:avLst/>
          </a:prstGeom>
        </p:spPr>
      </p:pic>
    </p:spTree>
    <p:extLst>
      <p:ext uri="{BB962C8B-B14F-4D97-AF65-F5344CB8AC3E}">
        <p14:creationId xmlns:p14="http://schemas.microsoft.com/office/powerpoint/2010/main" val="3229568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3E5558-FEF4-AD11-2D75-4B011289857E}"/>
              </a:ext>
            </a:extLst>
          </p:cNvPr>
          <p:cNvSpPr/>
          <p:nvPr/>
        </p:nvSpPr>
        <p:spPr>
          <a:xfrm>
            <a:off x="10488168" y="6391656"/>
            <a:ext cx="740664"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a:extLst>
              <a:ext uri="{FF2B5EF4-FFF2-40B4-BE49-F238E27FC236}">
                <a16:creationId xmlns:a16="http://schemas.microsoft.com/office/drawing/2014/main" id="{6D02F27A-B321-4286-BBC9-D80FAC378207}"/>
              </a:ext>
            </a:extLst>
          </p:cNvPr>
          <p:cNvSpPr>
            <a:spLocks noGrp="1"/>
          </p:cNvSpPr>
          <p:nvPr>
            <p:ph type="title"/>
          </p:nvPr>
        </p:nvSpPr>
        <p:spPr/>
        <p:txBody>
          <a:bodyPr/>
          <a:lstStyle/>
          <a:p>
            <a:pPr algn="ctr"/>
            <a:r>
              <a:rPr lang="en-US" altLang="en-US" b="1" dirty="0">
                <a:solidFill>
                  <a:schemeClr val="tx1"/>
                </a:solidFill>
                <a:latin typeface="Arial" panose="020B0604020202020204" pitchFamily="34" charset="0"/>
                <a:cs typeface="Arial" panose="020B0604020202020204" pitchFamily="34" charset="0"/>
              </a:rPr>
              <a:t>How to Apply</a:t>
            </a:r>
            <a:endParaRPr lang="en-US" altLang="en-US" dirty="0">
              <a:solidFill>
                <a:schemeClr val="tx1"/>
              </a:solidFill>
              <a:latin typeface="Arial" panose="020B0604020202020204" pitchFamily="34" charset="0"/>
              <a:cs typeface="Arial" panose="020B0604020202020204" pitchFamily="34" charset="0"/>
            </a:endParaRPr>
          </a:p>
        </p:txBody>
      </p:sp>
      <p:pic>
        <p:nvPicPr>
          <p:cNvPr id="51203" name="Content Placeholder 5">
            <a:extLst>
              <a:ext uri="{FF2B5EF4-FFF2-40B4-BE49-F238E27FC236}">
                <a16:creationId xmlns:a16="http://schemas.microsoft.com/office/drawing/2014/main" id="{7D2D3434-EC48-4879-8C1D-1D28387201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1487" y="1178718"/>
            <a:ext cx="6169025" cy="4500563"/>
          </a:xfrm>
        </p:spPr>
      </p:pic>
      <p:pic>
        <p:nvPicPr>
          <p:cNvPr id="2" name="Picture 1">
            <a:extLst>
              <a:ext uri="{FF2B5EF4-FFF2-40B4-BE49-F238E27FC236}">
                <a16:creationId xmlns:a16="http://schemas.microsoft.com/office/drawing/2014/main" id="{2A2D697A-AB56-C91D-C46C-F4ABC8FE4004}"/>
              </a:ext>
            </a:extLst>
          </p:cNvPr>
          <p:cNvPicPr>
            <a:picLocks noChangeAspect="1"/>
          </p:cNvPicPr>
          <p:nvPr/>
        </p:nvPicPr>
        <p:blipFill>
          <a:blip r:embed="rId3"/>
          <a:stretch>
            <a:fillRect/>
          </a:stretch>
        </p:blipFill>
        <p:spPr>
          <a:xfrm>
            <a:off x="9918117" y="6400784"/>
            <a:ext cx="1719221" cy="365792"/>
          </a:xfrm>
          <a:prstGeom prst="rect">
            <a:avLst/>
          </a:prstGeom>
        </p:spPr>
      </p:pic>
    </p:spTree>
    <p:extLst>
      <p:ext uri="{BB962C8B-B14F-4D97-AF65-F5344CB8AC3E}">
        <p14:creationId xmlns:p14="http://schemas.microsoft.com/office/powerpoint/2010/main" val="3913209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49322-97A2-A6BD-675C-2D03E39C7DAD}"/>
              </a:ext>
            </a:extLst>
          </p:cNvPr>
          <p:cNvSpPr/>
          <p:nvPr/>
        </p:nvSpPr>
        <p:spPr>
          <a:xfrm>
            <a:off x="10488168" y="6391656"/>
            <a:ext cx="731520"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Title 1">
            <a:extLst>
              <a:ext uri="{FF2B5EF4-FFF2-40B4-BE49-F238E27FC236}">
                <a16:creationId xmlns:a16="http://schemas.microsoft.com/office/drawing/2014/main" id="{84EF9FFF-92AB-4297-A384-ABCC4613EAAC}"/>
              </a:ext>
            </a:extLst>
          </p:cNvPr>
          <p:cNvSpPr>
            <a:spLocks noGrp="1"/>
          </p:cNvSpPr>
          <p:nvPr>
            <p:ph type="title"/>
          </p:nvPr>
        </p:nvSpPr>
        <p:spPr/>
        <p:txBody>
          <a:bodyPr/>
          <a:lstStyle/>
          <a:p>
            <a:pPr algn="ctr"/>
            <a:r>
              <a:rPr lang="en-US" altLang="en-US" b="1" dirty="0">
                <a:solidFill>
                  <a:schemeClr val="tx1"/>
                </a:solidFill>
                <a:latin typeface="Arial" panose="020B0604020202020204" pitchFamily="34" charset="0"/>
                <a:cs typeface="Arial" panose="020B0604020202020204" pitchFamily="34" charset="0"/>
              </a:rPr>
              <a:t>How to Apply</a:t>
            </a:r>
            <a:endParaRPr lang="en-US" altLang="en-US" dirty="0">
              <a:solidFill>
                <a:schemeClr val="tx1"/>
              </a:solidFill>
              <a:latin typeface="Arial" panose="020B0604020202020204" pitchFamily="34" charset="0"/>
              <a:cs typeface="Arial" panose="020B0604020202020204" pitchFamily="34" charset="0"/>
            </a:endParaRPr>
          </a:p>
        </p:txBody>
      </p:sp>
      <p:pic>
        <p:nvPicPr>
          <p:cNvPr id="52227" name="Content Placeholder 5">
            <a:extLst>
              <a:ext uri="{FF2B5EF4-FFF2-40B4-BE49-F238E27FC236}">
                <a16:creationId xmlns:a16="http://schemas.microsoft.com/office/drawing/2014/main" id="{3EB58FCE-75E1-4CE8-A9E9-0CBC6EB3C3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36674" y="1405731"/>
            <a:ext cx="6194425" cy="4046537"/>
          </a:xfrm>
        </p:spPr>
      </p:pic>
      <p:pic>
        <p:nvPicPr>
          <p:cNvPr id="52230" name="Picture 6">
            <a:extLst>
              <a:ext uri="{FF2B5EF4-FFF2-40B4-BE49-F238E27FC236}">
                <a16:creationId xmlns:a16="http://schemas.microsoft.com/office/drawing/2014/main" id="{3B633D85-65CA-4E8C-9462-BA9A389AE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060" y="2638759"/>
            <a:ext cx="6524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a:extLst>
              <a:ext uri="{FF2B5EF4-FFF2-40B4-BE49-F238E27FC236}">
                <a16:creationId xmlns:a16="http://schemas.microsoft.com/office/drawing/2014/main" id="{CDA08EEA-585E-44F0-A618-5A6146EF8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060" y="3780552"/>
            <a:ext cx="6524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17059FA-DA6C-D4B4-2FEF-A2BA6E7AE0FA}"/>
              </a:ext>
            </a:extLst>
          </p:cNvPr>
          <p:cNvPicPr>
            <a:picLocks noChangeAspect="1"/>
          </p:cNvPicPr>
          <p:nvPr/>
        </p:nvPicPr>
        <p:blipFill>
          <a:blip r:embed="rId4"/>
          <a:stretch>
            <a:fillRect/>
          </a:stretch>
        </p:blipFill>
        <p:spPr>
          <a:xfrm>
            <a:off x="9854109" y="6409928"/>
            <a:ext cx="1719221" cy="365792"/>
          </a:xfrm>
          <a:prstGeom prst="rect">
            <a:avLst/>
          </a:prstGeom>
        </p:spPr>
      </p:pic>
    </p:spTree>
    <p:extLst>
      <p:ext uri="{BB962C8B-B14F-4D97-AF65-F5344CB8AC3E}">
        <p14:creationId xmlns:p14="http://schemas.microsoft.com/office/powerpoint/2010/main" val="2420478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A480E4-9784-ACCA-A347-673D7F568704}"/>
              </a:ext>
            </a:extLst>
          </p:cNvPr>
          <p:cNvSpPr/>
          <p:nvPr/>
        </p:nvSpPr>
        <p:spPr>
          <a:xfrm>
            <a:off x="10460736" y="6391656"/>
            <a:ext cx="740664"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itle 1">
            <a:extLst>
              <a:ext uri="{FF2B5EF4-FFF2-40B4-BE49-F238E27FC236}">
                <a16:creationId xmlns:a16="http://schemas.microsoft.com/office/drawing/2014/main" id="{91CAE7D0-CB83-4054-8DB7-DD44AE3246B9}"/>
              </a:ext>
            </a:extLst>
          </p:cNvPr>
          <p:cNvSpPr>
            <a:spLocks noGrp="1"/>
          </p:cNvSpPr>
          <p:nvPr>
            <p:ph type="title"/>
          </p:nvPr>
        </p:nvSpPr>
        <p:spPr/>
        <p:txBody>
          <a:bodyPr/>
          <a:lstStyle/>
          <a:p>
            <a:pPr algn="ctr"/>
            <a:r>
              <a:rPr lang="en-US" altLang="en-US" b="1" dirty="0">
                <a:solidFill>
                  <a:schemeClr val="tx1"/>
                </a:solidFill>
                <a:latin typeface="Arial" panose="020B0604020202020204" pitchFamily="34" charset="0"/>
                <a:cs typeface="Arial" panose="020B0604020202020204" pitchFamily="34" charset="0"/>
              </a:rPr>
              <a:t>How to Apply</a:t>
            </a:r>
            <a:endParaRPr lang="en-US" altLang="en-US" dirty="0">
              <a:solidFill>
                <a:schemeClr val="tx1"/>
              </a:solidFill>
              <a:latin typeface="Arial" panose="020B0604020202020204" pitchFamily="34" charset="0"/>
              <a:cs typeface="Arial" panose="020B0604020202020204" pitchFamily="34" charset="0"/>
            </a:endParaRPr>
          </a:p>
        </p:txBody>
      </p:sp>
      <p:pic>
        <p:nvPicPr>
          <p:cNvPr id="53251" name="Content Placeholder 5">
            <a:extLst>
              <a:ext uri="{FF2B5EF4-FFF2-40B4-BE49-F238E27FC236}">
                <a16:creationId xmlns:a16="http://schemas.microsoft.com/office/drawing/2014/main" id="{E64A91C8-6BBE-431D-BE6F-DE97114D9E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9760" y="1529716"/>
            <a:ext cx="8229600" cy="3935413"/>
          </a:xfrm>
        </p:spPr>
      </p:pic>
      <p:pic>
        <p:nvPicPr>
          <p:cNvPr id="53254" name="Picture 6">
            <a:extLst>
              <a:ext uri="{FF2B5EF4-FFF2-40B4-BE49-F238E27FC236}">
                <a16:creationId xmlns:a16="http://schemas.microsoft.com/office/drawing/2014/main" id="{2432ED1C-A0DB-4BAF-B1F2-8998490AC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12" y="4745991"/>
            <a:ext cx="6524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C99C89B-07EB-E773-9518-015D15DB92C0}"/>
              </a:ext>
            </a:extLst>
          </p:cNvPr>
          <p:cNvPicPr>
            <a:picLocks noChangeAspect="1"/>
          </p:cNvPicPr>
          <p:nvPr/>
        </p:nvPicPr>
        <p:blipFill>
          <a:blip r:embed="rId4"/>
          <a:stretch>
            <a:fillRect/>
          </a:stretch>
        </p:blipFill>
        <p:spPr>
          <a:xfrm>
            <a:off x="9881541" y="6400784"/>
            <a:ext cx="1719221" cy="365792"/>
          </a:xfrm>
          <a:prstGeom prst="rect">
            <a:avLst/>
          </a:prstGeom>
        </p:spPr>
      </p:pic>
    </p:spTree>
    <p:extLst>
      <p:ext uri="{BB962C8B-B14F-4D97-AF65-F5344CB8AC3E}">
        <p14:creationId xmlns:p14="http://schemas.microsoft.com/office/powerpoint/2010/main" val="1154962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FAFA8-E611-D3B2-C58C-F3607846DAB3}"/>
              </a:ext>
            </a:extLst>
          </p:cNvPr>
          <p:cNvSpPr/>
          <p:nvPr/>
        </p:nvSpPr>
        <p:spPr>
          <a:xfrm>
            <a:off x="10524744" y="6409944"/>
            <a:ext cx="676656" cy="34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Mandatory Documents </a:t>
            </a:r>
          </a:p>
        </p:txBody>
      </p:sp>
      <p:pic>
        <p:nvPicPr>
          <p:cNvPr id="3" name="Picture 2">
            <a:extLst>
              <a:ext uri="{FF2B5EF4-FFF2-40B4-BE49-F238E27FC236}">
                <a16:creationId xmlns:a16="http://schemas.microsoft.com/office/drawing/2014/main" id="{A7E708FC-6DB3-40CA-B685-56FBA3E4D134}"/>
              </a:ext>
            </a:extLst>
          </p:cNvPr>
          <p:cNvPicPr>
            <a:picLocks noChangeAspect="1"/>
          </p:cNvPicPr>
          <p:nvPr/>
        </p:nvPicPr>
        <p:blipFill>
          <a:blip r:embed="rId2"/>
          <a:stretch>
            <a:fillRect/>
          </a:stretch>
        </p:blipFill>
        <p:spPr>
          <a:xfrm>
            <a:off x="1524000" y="1005627"/>
            <a:ext cx="9144000" cy="815072"/>
          </a:xfrm>
          <a:prstGeom prst="rect">
            <a:avLst/>
          </a:prstGeom>
        </p:spPr>
      </p:pic>
      <p:pic>
        <p:nvPicPr>
          <p:cNvPr id="5" name="Picture 4">
            <a:extLst>
              <a:ext uri="{FF2B5EF4-FFF2-40B4-BE49-F238E27FC236}">
                <a16:creationId xmlns:a16="http://schemas.microsoft.com/office/drawing/2014/main" id="{2F0821E3-A9DF-41F0-9284-026442246AD3}"/>
              </a:ext>
            </a:extLst>
          </p:cNvPr>
          <p:cNvPicPr>
            <a:picLocks noChangeAspect="1"/>
          </p:cNvPicPr>
          <p:nvPr/>
        </p:nvPicPr>
        <p:blipFill>
          <a:blip r:embed="rId3"/>
          <a:stretch>
            <a:fillRect/>
          </a:stretch>
        </p:blipFill>
        <p:spPr>
          <a:xfrm>
            <a:off x="1459992" y="1741662"/>
            <a:ext cx="9144000" cy="4895675"/>
          </a:xfrm>
          <a:prstGeom prst="rect">
            <a:avLst/>
          </a:prstGeom>
        </p:spPr>
      </p:pic>
      <p:pic>
        <p:nvPicPr>
          <p:cNvPr id="2" name="Picture 1">
            <a:extLst>
              <a:ext uri="{FF2B5EF4-FFF2-40B4-BE49-F238E27FC236}">
                <a16:creationId xmlns:a16="http://schemas.microsoft.com/office/drawing/2014/main" id="{373F3D82-F547-EB48-1B34-4B4ABA24D7AC}"/>
              </a:ext>
            </a:extLst>
          </p:cNvPr>
          <p:cNvPicPr>
            <a:picLocks noChangeAspect="1"/>
          </p:cNvPicPr>
          <p:nvPr/>
        </p:nvPicPr>
        <p:blipFill>
          <a:blip r:embed="rId4"/>
          <a:stretch>
            <a:fillRect/>
          </a:stretch>
        </p:blipFill>
        <p:spPr>
          <a:xfrm>
            <a:off x="9936405" y="6391624"/>
            <a:ext cx="1719221" cy="365792"/>
          </a:xfrm>
          <a:prstGeom prst="rect">
            <a:avLst/>
          </a:prstGeom>
        </p:spPr>
      </p:pic>
    </p:spTree>
    <p:extLst>
      <p:ext uri="{BB962C8B-B14F-4D97-AF65-F5344CB8AC3E}">
        <p14:creationId xmlns:p14="http://schemas.microsoft.com/office/powerpoint/2010/main" val="178897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D506BE-A8A3-1454-427A-CA53A6033314}"/>
              </a:ext>
            </a:extLst>
          </p:cNvPr>
          <p:cNvSpPr/>
          <p:nvPr/>
        </p:nvSpPr>
        <p:spPr>
          <a:xfrm>
            <a:off x="10506456" y="6400800"/>
            <a:ext cx="713232"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p:txBody>
          <a:bodyPr/>
          <a:lstStyle/>
          <a:p>
            <a:pPr algn="ctr"/>
            <a:r>
              <a:rPr lang="en-US" altLang="en-US" sz="2800">
                <a:latin typeface="Arial" panose="020B0604020202020204" pitchFamily="34" charset="0"/>
                <a:cs typeface="Arial" panose="020B0604020202020204" pitchFamily="34" charset="0"/>
              </a:rPr>
              <a:t>Document Checklist(s)- MWSBE/PDBE</a:t>
            </a:r>
          </a:p>
        </p:txBody>
      </p:sp>
      <p:pic>
        <p:nvPicPr>
          <p:cNvPr id="7" name="Picture 6">
            <a:extLst>
              <a:ext uri="{FF2B5EF4-FFF2-40B4-BE49-F238E27FC236}">
                <a16:creationId xmlns:a16="http://schemas.microsoft.com/office/drawing/2014/main" id="{855E438F-AFC2-4C24-A6EB-0FDE847DDC3C}"/>
              </a:ext>
            </a:extLst>
          </p:cNvPr>
          <p:cNvPicPr>
            <a:picLocks noChangeAspect="1"/>
          </p:cNvPicPr>
          <p:nvPr/>
        </p:nvPicPr>
        <p:blipFill>
          <a:blip r:embed="rId2"/>
          <a:stretch>
            <a:fillRect/>
          </a:stretch>
        </p:blipFill>
        <p:spPr>
          <a:xfrm>
            <a:off x="2109788" y="1225550"/>
            <a:ext cx="7919416" cy="1040572"/>
          </a:xfrm>
          <a:prstGeom prst="rect">
            <a:avLst/>
          </a:prstGeom>
        </p:spPr>
      </p:pic>
      <p:pic>
        <p:nvPicPr>
          <p:cNvPr id="9" name="Picture 8">
            <a:extLst>
              <a:ext uri="{FF2B5EF4-FFF2-40B4-BE49-F238E27FC236}">
                <a16:creationId xmlns:a16="http://schemas.microsoft.com/office/drawing/2014/main" id="{03F5285D-641A-4B5D-9F1A-F410E519B1F3}"/>
              </a:ext>
            </a:extLst>
          </p:cNvPr>
          <p:cNvPicPr>
            <a:picLocks noChangeAspect="1"/>
          </p:cNvPicPr>
          <p:nvPr/>
        </p:nvPicPr>
        <p:blipFill>
          <a:blip r:embed="rId3"/>
          <a:stretch>
            <a:fillRect/>
          </a:stretch>
        </p:blipFill>
        <p:spPr>
          <a:xfrm>
            <a:off x="1828801" y="2266123"/>
            <a:ext cx="8494643" cy="3763617"/>
          </a:xfrm>
          <a:prstGeom prst="rect">
            <a:avLst/>
          </a:prstGeom>
        </p:spPr>
      </p:pic>
      <p:pic>
        <p:nvPicPr>
          <p:cNvPr id="2" name="Picture 1">
            <a:extLst>
              <a:ext uri="{FF2B5EF4-FFF2-40B4-BE49-F238E27FC236}">
                <a16:creationId xmlns:a16="http://schemas.microsoft.com/office/drawing/2014/main" id="{432F6AE1-7A36-BD00-8EB8-C0E43D49E292}"/>
              </a:ext>
            </a:extLst>
          </p:cNvPr>
          <p:cNvPicPr>
            <a:picLocks noChangeAspect="1"/>
          </p:cNvPicPr>
          <p:nvPr/>
        </p:nvPicPr>
        <p:blipFill>
          <a:blip r:embed="rId4"/>
          <a:stretch>
            <a:fillRect/>
          </a:stretch>
        </p:blipFill>
        <p:spPr>
          <a:xfrm>
            <a:off x="9835821" y="6400768"/>
            <a:ext cx="1719221" cy="365792"/>
          </a:xfrm>
          <a:prstGeom prst="rect">
            <a:avLst/>
          </a:prstGeom>
        </p:spPr>
      </p:pic>
    </p:spTree>
    <p:extLst>
      <p:ext uri="{BB962C8B-B14F-4D97-AF65-F5344CB8AC3E}">
        <p14:creationId xmlns:p14="http://schemas.microsoft.com/office/powerpoint/2010/main" val="308576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71EC1-7468-B62C-754F-479480F3202F}"/>
              </a:ext>
            </a:extLst>
          </p:cNvPr>
          <p:cNvSpPr/>
          <p:nvPr/>
        </p:nvSpPr>
        <p:spPr>
          <a:xfrm>
            <a:off x="10469880" y="6409944"/>
            <a:ext cx="758952"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a:xfrm>
            <a:off x="1987826" y="1"/>
            <a:ext cx="8222974" cy="1113183"/>
          </a:xfrm>
        </p:spPr>
        <p:txBody>
          <a:bodyPr/>
          <a:lstStyle/>
          <a:p>
            <a:pPr algn="ctr"/>
            <a:r>
              <a:rPr lang="en-US" altLang="en-US" sz="2800">
                <a:latin typeface="Arial" panose="020B0604020202020204" pitchFamily="34" charset="0"/>
                <a:cs typeface="Arial" panose="020B0604020202020204" pitchFamily="34" charset="0"/>
              </a:rPr>
              <a:t>Document Checklist(s)- MWSBE/PDBE cont.</a:t>
            </a:r>
          </a:p>
        </p:txBody>
      </p:sp>
      <p:pic>
        <p:nvPicPr>
          <p:cNvPr id="6" name="Picture 5">
            <a:extLst>
              <a:ext uri="{FF2B5EF4-FFF2-40B4-BE49-F238E27FC236}">
                <a16:creationId xmlns:a16="http://schemas.microsoft.com/office/drawing/2014/main" id="{CA0FAD4A-0102-4D99-A87E-7F58CD333311}"/>
              </a:ext>
            </a:extLst>
          </p:cNvPr>
          <p:cNvPicPr>
            <a:picLocks noChangeAspect="1"/>
          </p:cNvPicPr>
          <p:nvPr/>
        </p:nvPicPr>
        <p:blipFill>
          <a:blip r:embed="rId2"/>
          <a:stretch>
            <a:fillRect/>
          </a:stretch>
        </p:blipFill>
        <p:spPr>
          <a:xfrm>
            <a:off x="2130701" y="1048349"/>
            <a:ext cx="7930598" cy="1113184"/>
          </a:xfrm>
          <a:prstGeom prst="rect">
            <a:avLst/>
          </a:prstGeom>
        </p:spPr>
      </p:pic>
      <p:pic>
        <p:nvPicPr>
          <p:cNvPr id="3" name="Picture 2">
            <a:extLst>
              <a:ext uri="{FF2B5EF4-FFF2-40B4-BE49-F238E27FC236}">
                <a16:creationId xmlns:a16="http://schemas.microsoft.com/office/drawing/2014/main" id="{084C7DA5-7505-4C32-BA5E-BC8F318DA640}"/>
              </a:ext>
            </a:extLst>
          </p:cNvPr>
          <p:cNvPicPr>
            <a:picLocks noChangeAspect="1"/>
          </p:cNvPicPr>
          <p:nvPr/>
        </p:nvPicPr>
        <p:blipFill>
          <a:blip r:embed="rId3"/>
          <a:stretch>
            <a:fillRect/>
          </a:stretch>
        </p:blipFill>
        <p:spPr>
          <a:xfrm>
            <a:off x="1797340" y="2253586"/>
            <a:ext cx="8382001" cy="795127"/>
          </a:xfrm>
          <a:prstGeom prst="rect">
            <a:avLst/>
          </a:prstGeom>
        </p:spPr>
      </p:pic>
      <p:pic>
        <p:nvPicPr>
          <p:cNvPr id="5" name="Picture 4">
            <a:extLst>
              <a:ext uri="{FF2B5EF4-FFF2-40B4-BE49-F238E27FC236}">
                <a16:creationId xmlns:a16="http://schemas.microsoft.com/office/drawing/2014/main" id="{B0D33CCC-BB15-4DA2-B276-A70AE556EC38}"/>
              </a:ext>
            </a:extLst>
          </p:cNvPr>
          <p:cNvPicPr>
            <a:picLocks noChangeAspect="1"/>
          </p:cNvPicPr>
          <p:nvPr/>
        </p:nvPicPr>
        <p:blipFill rotWithShape="1">
          <a:blip r:embed="rId4"/>
          <a:srcRect r="750"/>
          <a:stretch/>
        </p:blipFill>
        <p:spPr>
          <a:xfrm>
            <a:off x="1828797" y="3027297"/>
            <a:ext cx="8319085" cy="2907697"/>
          </a:xfrm>
          <a:prstGeom prst="rect">
            <a:avLst/>
          </a:prstGeom>
        </p:spPr>
      </p:pic>
      <p:pic>
        <p:nvPicPr>
          <p:cNvPr id="2" name="Picture 1">
            <a:extLst>
              <a:ext uri="{FF2B5EF4-FFF2-40B4-BE49-F238E27FC236}">
                <a16:creationId xmlns:a16="http://schemas.microsoft.com/office/drawing/2014/main" id="{3A193F8A-D966-069F-B9A5-FDF17A225565}"/>
              </a:ext>
            </a:extLst>
          </p:cNvPr>
          <p:cNvPicPr>
            <a:picLocks noChangeAspect="1"/>
          </p:cNvPicPr>
          <p:nvPr/>
        </p:nvPicPr>
        <p:blipFill>
          <a:blip r:embed="rId5"/>
          <a:stretch>
            <a:fillRect/>
          </a:stretch>
        </p:blipFill>
        <p:spPr>
          <a:xfrm>
            <a:off x="9881541" y="6409912"/>
            <a:ext cx="1719221" cy="365792"/>
          </a:xfrm>
          <a:prstGeom prst="rect">
            <a:avLst/>
          </a:prstGeom>
        </p:spPr>
      </p:pic>
    </p:spTree>
    <p:extLst>
      <p:ext uri="{BB962C8B-B14F-4D97-AF65-F5344CB8AC3E}">
        <p14:creationId xmlns:p14="http://schemas.microsoft.com/office/powerpoint/2010/main" val="2140457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9E8901-C885-4F69-44A8-7CB43618C3FB}"/>
              </a:ext>
            </a:extLst>
          </p:cNvPr>
          <p:cNvSpPr/>
          <p:nvPr/>
        </p:nvSpPr>
        <p:spPr>
          <a:xfrm>
            <a:off x="10488168" y="6409944"/>
            <a:ext cx="722376"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a:xfrm>
            <a:off x="1987826" y="1"/>
            <a:ext cx="8222974" cy="1113183"/>
          </a:xfrm>
        </p:spPr>
        <p:txBody>
          <a:bodyPr/>
          <a:lstStyle/>
          <a:p>
            <a:pPr algn="ctr"/>
            <a:r>
              <a:rPr lang="en-US" altLang="en-US" sz="2800">
                <a:latin typeface="Arial" panose="020B0604020202020204" pitchFamily="34" charset="0"/>
                <a:cs typeface="Arial" panose="020B0604020202020204" pitchFamily="34" charset="0"/>
              </a:rPr>
              <a:t>Document Checklist(s)- MWSBE/PDBE cont.</a:t>
            </a:r>
          </a:p>
        </p:txBody>
      </p:sp>
      <p:pic>
        <p:nvPicPr>
          <p:cNvPr id="5" name="Picture 4">
            <a:extLst>
              <a:ext uri="{FF2B5EF4-FFF2-40B4-BE49-F238E27FC236}">
                <a16:creationId xmlns:a16="http://schemas.microsoft.com/office/drawing/2014/main" id="{0B343C77-6945-4A9C-A6D2-47E14FD8CEF2}"/>
              </a:ext>
            </a:extLst>
          </p:cNvPr>
          <p:cNvPicPr>
            <a:picLocks noChangeAspect="1"/>
          </p:cNvPicPr>
          <p:nvPr/>
        </p:nvPicPr>
        <p:blipFill>
          <a:blip r:embed="rId2"/>
          <a:stretch>
            <a:fillRect/>
          </a:stretch>
        </p:blipFill>
        <p:spPr>
          <a:xfrm>
            <a:off x="1984513" y="2531166"/>
            <a:ext cx="8222974" cy="3516621"/>
          </a:xfrm>
          <a:prstGeom prst="rect">
            <a:avLst/>
          </a:prstGeom>
        </p:spPr>
      </p:pic>
      <p:pic>
        <p:nvPicPr>
          <p:cNvPr id="6" name="Picture 5">
            <a:extLst>
              <a:ext uri="{FF2B5EF4-FFF2-40B4-BE49-F238E27FC236}">
                <a16:creationId xmlns:a16="http://schemas.microsoft.com/office/drawing/2014/main" id="{CA0FAD4A-0102-4D99-A87E-7F58CD333311}"/>
              </a:ext>
            </a:extLst>
          </p:cNvPr>
          <p:cNvPicPr>
            <a:picLocks noChangeAspect="1"/>
          </p:cNvPicPr>
          <p:nvPr/>
        </p:nvPicPr>
        <p:blipFill>
          <a:blip r:embed="rId3"/>
          <a:stretch>
            <a:fillRect/>
          </a:stretch>
        </p:blipFill>
        <p:spPr>
          <a:xfrm>
            <a:off x="2007152" y="1232453"/>
            <a:ext cx="7930598" cy="1298713"/>
          </a:xfrm>
          <a:prstGeom prst="rect">
            <a:avLst/>
          </a:prstGeom>
        </p:spPr>
      </p:pic>
      <p:pic>
        <p:nvPicPr>
          <p:cNvPr id="2" name="Picture 1">
            <a:extLst>
              <a:ext uri="{FF2B5EF4-FFF2-40B4-BE49-F238E27FC236}">
                <a16:creationId xmlns:a16="http://schemas.microsoft.com/office/drawing/2014/main" id="{38D92C47-30DC-91A1-B708-100A592103D2}"/>
              </a:ext>
            </a:extLst>
          </p:cNvPr>
          <p:cNvPicPr>
            <a:picLocks noChangeAspect="1"/>
          </p:cNvPicPr>
          <p:nvPr/>
        </p:nvPicPr>
        <p:blipFill>
          <a:blip r:embed="rId4"/>
          <a:stretch>
            <a:fillRect/>
          </a:stretch>
        </p:blipFill>
        <p:spPr>
          <a:xfrm>
            <a:off x="9908973" y="6409928"/>
            <a:ext cx="1719221" cy="365792"/>
          </a:xfrm>
          <a:prstGeom prst="rect">
            <a:avLst/>
          </a:prstGeom>
        </p:spPr>
      </p:pic>
    </p:spTree>
    <p:extLst>
      <p:ext uri="{BB962C8B-B14F-4D97-AF65-F5344CB8AC3E}">
        <p14:creationId xmlns:p14="http://schemas.microsoft.com/office/powerpoint/2010/main" val="12884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9FD4126-A013-48AD-A02F-972DC8BCBFF0}"/>
              </a:ext>
            </a:extLst>
          </p:cNvPr>
          <p:cNvSpPr>
            <a:spLocks noGrp="1"/>
          </p:cNvSpPr>
          <p:nvPr>
            <p:ph type="title"/>
          </p:nvPr>
        </p:nvSpPr>
        <p:spPr/>
        <p:txBody>
          <a:bodyPr/>
          <a:lstStyle/>
          <a:p>
            <a:pPr algn="ctr"/>
            <a:r>
              <a:rPr lang="en-US" altLang="en-US" b="1" dirty="0">
                <a:latin typeface="Arial" panose="020B0604020202020204" pitchFamily="34" charset="0"/>
                <a:cs typeface="Arial" panose="020B0604020202020204" pitchFamily="34" charset="0"/>
              </a:rPr>
              <a:t>Certifications &amp; Designations</a:t>
            </a:r>
          </a:p>
        </p:txBody>
      </p:sp>
      <p:pic>
        <p:nvPicPr>
          <p:cNvPr id="25604" name="Picture 6" descr="We Love Houston Sign at 8th Wonder Brewery | 365 Houston">
            <a:extLst>
              <a:ext uri="{FF2B5EF4-FFF2-40B4-BE49-F238E27FC236}">
                <a16:creationId xmlns:a16="http://schemas.microsoft.com/office/drawing/2014/main" id="{BE79E1AC-B076-4E06-B837-8CEA09574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526" y="1416051"/>
            <a:ext cx="34702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3">
            <a:extLst>
              <a:ext uri="{FF2B5EF4-FFF2-40B4-BE49-F238E27FC236}">
                <a16:creationId xmlns:a16="http://schemas.microsoft.com/office/drawing/2014/main" id="{D0C023E3-0383-4EE8-A43C-53E4E698DF45}"/>
              </a:ext>
            </a:extLst>
          </p:cNvPr>
          <p:cNvSpPr txBox="1">
            <a:spLocks/>
          </p:cNvSpPr>
          <p:nvPr/>
        </p:nvSpPr>
        <p:spPr bwMode="auto">
          <a:xfrm>
            <a:off x="1981200" y="3559176"/>
            <a:ext cx="8229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buFont typeface="Arial" panose="020B0604020202020204" pitchFamily="34" charset="0"/>
              <a:buNone/>
            </a:pPr>
            <a:r>
              <a:rPr lang="en-US" altLang="en-US" sz="1400" b="1" dirty="0">
                <a:solidFill>
                  <a:schemeClr val="tx1"/>
                </a:solidFill>
              </a:rPr>
              <a:t>WBE – Women Business Enterprise: </a:t>
            </a:r>
            <a:r>
              <a:rPr lang="en-US" altLang="en-US" sz="1400" dirty="0">
                <a:solidFill>
                  <a:schemeClr val="tx1"/>
                </a:solidFill>
              </a:rPr>
              <a:t>Applies to firms owned and operated by females. WBE goals may be applied to any locally funded contract type.</a:t>
            </a:r>
          </a:p>
          <a:p>
            <a:pPr>
              <a:buFont typeface="Arial" panose="020B0604020202020204" pitchFamily="34" charset="0"/>
              <a:buNone/>
            </a:pPr>
            <a:endParaRPr lang="en-US" altLang="en-US" sz="1400" b="1" dirty="0">
              <a:solidFill>
                <a:schemeClr val="tx1"/>
              </a:solidFill>
            </a:endParaRPr>
          </a:p>
          <a:p>
            <a:pPr>
              <a:buFont typeface="Arial" panose="020B0604020202020204" pitchFamily="34" charset="0"/>
              <a:buNone/>
            </a:pPr>
            <a:r>
              <a:rPr lang="en-US" altLang="en-US" sz="1400" b="1" dirty="0">
                <a:solidFill>
                  <a:schemeClr val="tx1"/>
                </a:solidFill>
              </a:rPr>
              <a:t>SBE – Small Business Enterprise: </a:t>
            </a:r>
            <a:r>
              <a:rPr lang="en-US" altLang="en-US" sz="1400" dirty="0">
                <a:solidFill>
                  <a:schemeClr val="tx1"/>
                </a:solidFill>
              </a:rPr>
              <a:t>Applies only to eligible firms in the </a:t>
            </a:r>
            <a:r>
              <a:rPr lang="en-US" altLang="en-US" sz="1400" b="1" dirty="0">
                <a:solidFill>
                  <a:schemeClr val="tx1"/>
                </a:solidFill>
              </a:rPr>
              <a:t>construction-related industry</a:t>
            </a:r>
            <a:r>
              <a:rPr lang="en-US" altLang="en-US" sz="1400" dirty="0">
                <a:solidFill>
                  <a:schemeClr val="tx1"/>
                </a:solidFill>
              </a:rPr>
              <a:t>. This certification is race and gender neutral.</a:t>
            </a:r>
          </a:p>
          <a:p>
            <a:pPr algn="just">
              <a:buFont typeface="Arial" panose="020B0604020202020204" pitchFamily="34" charset="0"/>
              <a:buNone/>
            </a:pPr>
            <a:endParaRPr lang="en-US" altLang="en-US" sz="1400" b="1" dirty="0">
              <a:solidFill>
                <a:schemeClr val="tx1"/>
              </a:solidFill>
            </a:endParaRPr>
          </a:p>
          <a:p>
            <a:pPr>
              <a:buFont typeface="Arial" panose="020B0604020202020204" pitchFamily="34" charset="0"/>
              <a:buNone/>
            </a:pPr>
            <a:r>
              <a:rPr lang="en-US" altLang="en-US" sz="1400" b="1" dirty="0">
                <a:solidFill>
                  <a:schemeClr val="tx1"/>
                </a:solidFill>
              </a:rPr>
              <a:t>PDBE – Persons with Disabilities Business Enterprise: </a:t>
            </a:r>
            <a:r>
              <a:rPr lang="en-US" altLang="en-US" sz="1400" dirty="0">
                <a:solidFill>
                  <a:schemeClr val="tx1"/>
                </a:solidFill>
              </a:rPr>
              <a:t>Applies to eligible firms owned and operated by individuals with an existing, medically determined physical or mental impairment of a chronic or permanent character.  Also includes U.S. Veterans with service-connected disabilities.</a:t>
            </a:r>
          </a:p>
        </p:txBody>
      </p:sp>
      <p:sp>
        <p:nvSpPr>
          <p:cNvPr id="25607" name="Rectangle 3">
            <a:extLst>
              <a:ext uri="{FF2B5EF4-FFF2-40B4-BE49-F238E27FC236}">
                <a16:creationId xmlns:a16="http://schemas.microsoft.com/office/drawing/2014/main" id="{969BB168-406C-4558-BA79-EBE8E7D8A3EE}"/>
              </a:ext>
            </a:extLst>
          </p:cNvPr>
          <p:cNvSpPr txBox="1">
            <a:spLocks/>
          </p:cNvSpPr>
          <p:nvPr/>
        </p:nvSpPr>
        <p:spPr bwMode="auto">
          <a:xfrm>
            <a:off x="1981200" y="1474788"/>
            <a:ext cx="82296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lgn="just">
              <a:spcBef>
                <a:spcPct val="0"/>
              </a:spcBef>
              <a:buFont typeface="Arial" panose="020B0604020202020204" pitchFamily="34" charset="0"/>
              <a:buNone/>
            </a:pPr>
            <a:r>
              <a:rPr lang="en-US" altLang="en-US" sz="1600" dirty="0">
                <a:solidFill>
                  <a:schemeClr val="tx1"/>
                </a:solidFill>
              </a:rPr>
              <a:t>There are four (4) City of Houston and two (2) </a:t>
            </a:r>
          </a:p>
          <a:p>
            <a:pPr>
              <a:spcBef>
                <a:spcPct val="0"/>
              </a:spcBef>
              <a:buFont typeface="Arial" panose="020B0604020202020204" pitchFamily="34" charset="0"/>
              <a:buNone/>
            </a:pPr>
            <a:r>
              <a:rPr lang="en-US" altLang="en-US" sz="1600" dirty="0">
                <a:solidFill>
                  <a:schemeClr val="tx1"/>
                </a:solidFill>
              </a:rPr>
              <a:t>Federal certifications processed by </a:t>
            </a:r>
            <a:r>
              <a:rPr lang="en-US" altLang="en-US" sz="1600" b="1" dirty="0">
                <a:solidFill>
                  <a:schemeClr val="tx1"/>
                </a:solidFill>
              </a:rPr>
              <a:t>OBO</a:t>
            </a:r>
            <a:r>
              <a:rPr lang="en-US" altLang="en-US" sz="1600" dirty="0">
                <a:solidFill>
                  <a:schemeClr val="tx1"/>
                </a:solidFill>
              </a:rPr>
              <a:t>.</a:t>
            </a:r>
          </a:p>
          <a:p>
            <a:pPr algn="just">
              <a:spcBef>
                <a:spcPct val="0"/>
              </a:spcBef>
              <a:buFont typeface="Arial" panose="020B0604020202020204" pitchFamily="34" charset="0"/>
              <a:buNone/>
            </a:pPr>
            <a:endParaRPr lang="en-US" altLang="en-US" sz="1400" b="1" dirty="0">
              <a:solidFill>
                <a:schemeClr val="tx1"/>
              </a:solidFill>
            </a:endParaRPr>
          </a:p>
          <a:p>
            <a:pPr algn="just">
              <a:spcBef>
                <a:spcPct val="0"/>
              </a:spcBef>
              <a:buFont typeface="Arial" panose="020B0604020202020204" pitchFamily="34" charset="0"/>
              <a:buNone/>
            </a:pPr>
            <a:r>
              <a:rPr lang="en-US" altLang="en-US" sz="2000" b="1" u="sng" dirty="0">
                <a:solidFill>
                  <a:schemeClr val="tx1"/>
                </a:solidFill>
              </a:rPr>
              <a:t>City Certifications</a:t>
            </a:r>
          </a:p>
          <a:p>
            <a:pPr algn="just">
              <a:spcBef>
                <a:spcPct val="0"/>
              </a:spcBef>
              <a:buFont typeface="Arial" panose="020B0604020202020204" pitchFamily="34" charset="0"/>
              <a:buNone/>
            </a:pPr>
            <a:endParaRPr lang="en-US" altLang="en-US" sz="1400" b="1" dirty="0">
              <a:solidFill>
                <a:schemeClr val="tx1"/>
              </a:solidFill>
            </a:endParaRPr>
          </a:p>
          <a:p>
            <a:pPr algn="just">
              <a:spcBef>
                <a:spcPts val="100"/>
              </a:spcBef>
              <a:buNone/>
            </a:pPr>
            <a:r>
              <a:rPr lang="en-US" altLang="en-US" sz="1400" b="1" dirty="0">
                <a:solidFill>
                  <a:schemeClr val="tx1"/>
                </a:solidFill>
              </a:rPr>
              <a:t>MBE – Minority Business Enterprise: </a:t>
            </a:r>
            <a:r>
              <a:rPr lang="en-US" altLang="en-US" sz="1400" dirty="0">
                <a:solidFill>
                  <a:schemeClr val="tx1"/>
                </a:solidFill>
              </a:rPr>
              <a:t>Applies to firms </a:t>
            </a:r>
          </a:p>
          <a:p>
            <a:pPr algn="just">
              <a:spcBef>
                <a:spcPts val="100"/>
              </a:spcBef>
              <a:buNone/>
            </a:pPr>
            <a:r>
              <a:rPr lang="en-US" altLang="en-US" sz="1400" dirty="0">
                <a:solidFill>
                  <a:schemeClr val="tx1"/>
                </a:solidFill>
              </a:rPr>
              <a:t>owned and operated by minorities. MBE goals may be </a:t>
            </a:r>
          </a:p>
          <a:p>
            <a:pPr>
              <a:spcBef>
                <a:spcPts val="100"/>
              </a:spcBef>
              <a:buNone/>
            </a:pPr>
            <a:r>
              <a:rPr lang="en-US" altLang="en-US" sz="1400" dirty="0">
                <a:solidFill>
                  <a:schemeClr val="tx1"/>
                </a:solidFill>
              </a:rPr>
              <a:t>applied to any locally funded contract type. </a:t>
            </a:r>
            <a:endParaRPr lang="en-US" altLang="en-US" sz="2000" b="1" dirty="0">
              <a:solidFill>
                <a:schemeClr val="tx1"/>
              </a:solidFill>
            </a:endParaRPr>
          </a:p>
          <a:p>
            <a:pPr>
              <a:buFont typeface="Arial" panose="020B0604020202020204" pitchFamily="34" charset="0"/>
              <a:buNone/>
            </a:pPr>
            <a:endParaRPr lang="en-US" altLang="en-US" sz="2000" dirty="0"/>
          </a:p>
        </p:txBody>
      </p:sp>
      <p:sp>
        <p:nvSpPr>
          <p:cNvPr id="2" name="Rectangle 1">
            <a:extLst>
              <a:ext uri="{FF2B5EF4-FFF2-40B4-BE49-F238E27FC236}">
                <a16:creationId xmlns:a16="http://schemas.microsoft.com/office/drawing/2014/main" id="{EC34E4D6-D169-894E-0181-4D26B86BA6D3}"/>
              </a:ext>
            </a:extLst>
          </p:cNvPr>
          <p:cNvSpPr/>
          <p:nvPr/>
        </p:nvSpPr>
        <p:spPr>
          <a:xfrm>
            <a:off x="10341864" y="6409944"/>
            <a:ext cx="1042416" cy="3566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833B671A-0FC9-66E1-8FC8-F11D22DFA73C}"/>
              </a:ext>
            </a:extLst>
          </p:cNvPr>
          <p:cNvPicPr>
            <a:picLocks noChangeAspect="1"/>
          </p:cNvPicPr>
          <p:nvPr/>
        </p:nvPicPr>
        <p:blipFill>
          <a:blip r:embed="rId3"/>
          <a:stretch>
            <a:fillRect/>
          </a:stretch>
        </p:blipFill>
        <p:spPr>
          <a:xfrm>
            <a:off x="9953676" y="6437880"/>
            <a:ext cx="1723211" cy="3561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p:txBody>
          <a:bodyPr/>
          <a:lstStyle/>
          <a:p>
            <a:pPr algn="ctr"/>
            <a:r>
              <a:rPr lang="en-US" altLang="en-US" sz="2800">
                <a:latin typeface="Arial" panose="020B0604020202020204" pitchFamily="34" charset="0"/>
                <a:cs typeface="Arial" panose="020B0604020202020204" pitchFamily="34" charset="0"/>
              </a:rPr>
              <a:t>Document Checklist - SBE</a:t>
            </a:r>
          </a:p>
        </p:txBody>
      </p:sp>
      <p:pic>
        <p:nvPicPr>
          <p:cNvPr id="2" name="Picture 1">
            <a:extLst>
              <a:ext uri="{FF2B5EF4-FFF2-40B4-BE49-F238E27FC236}">
                <a16:creationId xmlns:a16="http://schemas.microsoft.com/office/drawing/2014/main" id="{4E942050-D65D-4259-BDFD-CCD8B74BC7E8}"/>
              </a:ext>
            </a:extLst>
          </p:cNvPr>
          <p:cNvPicPr>
            <a:picLocks noChangeAspect="1"/>
          </p:cNvPicPr>
          <p:nvPr/>
        </p:nvPicPr>
        <p:blipFill>
          <a:blip r:embed="rId2"/>
          <a:stretch>
            <a:fillRect/>
          </a:stretch>
        </p:blipFill>
        <p:spPr>
          <a:xfrm>
            <a:off x="1920323" y="1318315"/>
            <a:ext cx="8134350" cy="1225550"/>
          </a:xfrm>
          <a:prstGeom prst="rect">
            <a:avLst/>
          </a:prstGeom>
        </p:spPr>
      </p:pic>
      <p:pic>
        <p:nvPicPr>
          <p:cNvPr id="4" name="Picture 3">
            <a:extLst>
              <a:ext uri="{FF2B5EF4-FFF2-40B4-BE49-F238E27FC236}">
                <a16:creationId xmlns:a16="http://schemas.microsoft.com/office/drawing/2014/main" id="{75396505-8007-462B-AC80-F5F89C6BF9A6}"/>
              </a:ext>
            </a:extLst>
          </p:cNvPr>
          <p:cNvPicPr>
            <a:picLocks noChangeAspect="1"/>
          </p:cNvPicPr>
          <p:nvPr/>
        </p:nvPicPr>
        <p:blipFill>
          <a:blip r:embed="rId3"/>
          <a:stretch>
            <a:fillRect/>
          </a:stretch>
        </p:blipFill>
        <p:spPr>
          <a:xfrm>
            <a:off x="1906036" y="2487130"/>
            <a:ext cx="8162925" cy="3569113"/>
          </a:xfrm>
          <a:prstGeom prst="rect">
            <a:avLst/>
          </a:prstGeom>
        </p:spPr>
      </p:pic>
      <p:sp>
        <p:nvSpPr>
          <p:cNvPr id="5" name="Rectangle 4">
            <a:extLst>
              <a:ext uri="{FF2B5EF4-FFF2-40B4-BE49-F238E27FC236}">
                <a16:creationId xmlns:a16="http://schemas.microsoft.com/office/drawing/2014/main" id="{0C112929-99AD-F03E-D24F-4549C8815D96}"/>
              </a:ext>
            </a:extLst>
          </p:cNvPr>
          <p:cNvSpPr/>
          <p:nvPr/>
        </p:nvSpPr>
        <p:spPr>
          <a:xfrm>
            <a:off x="10497312" y="6400800"/>
            <a:ext cx="758952"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186540-46CF-4023-3C90-0453641EF15C}"/>
              </a:ext>
            </a:extLst>
          </p:cNvPr>
          <p:cNvPicPr>
            <a:picLocks noChangeAspect="1"/>
          </p:cNvPicPr>
          <p:nvPr/>
        </p:nvPicPr>
        <p:blipFill>
          <a:blip r:embed="rId4"/>
          <a:stretch>
            <a:fillRect/>
          </a:stretch>
        </p:blipFill>
        <p:spPr>
          <a:xfrm>
            <a:off x="9908973" y="6391624"/>
            <a:ext cx="1719221" cy="365792"/>
          </a:xfrm>
          <a:prstGeom prst="rect">
            <a:avLst/>
          </a:prstGeom>
        </p:spPr>
      </p:pic>
    </p:spTree>
    <p:extLst>
      <p:ext uri="{BB962C8B-B14F-4D97-AF65-F5344CB8AC3E}">
        <p14:creationId xmlns:p14="http://schemas.microsoft.com/office/powerpoint/2010/main" val="1758008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52A64-01C8-299C-95CB-C2FCDB4B524F}"/>
              </a:ext>
            </a:extLst>
          </p:cNvPr>
          <p:cNvSpPr/>
          <p:nvPr/>
        </p:nvSpPr>
        <p:spPr>
          <a:xfrm>
            <a:off x="10488168" y="6400800"/>
            <a:ext cx="722376"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p:txBody>
          <a:bodyPr/>
          <a:lstStyle/>
          <a:p>
            <a:pPr algn="ctr"/>
            <a:r>
              <a:rPr lang="en-US" altLang="en-US" sz="2800">
                <a:latin typeface="Arial" panose="020B0604020202020204" pitchFamily="34" charset="0"/>
                <a:cs typeface="Arial" panose="020B0604020202020204" pitchFamily="34" charset="0"/>
              </a:rPr>
              <a:t>Document Checklist – SBE cont.</a:t>
            </a:r>
          </a:p>
        </p:txBody>
      </p:sp>
      <p:pic>
        <p:nvPicPr>
          <p:cNvPr id="2" name="Picture 1">
            <a:extLst>
              <a:ext uri="{FF2B5EF4-FFF2-40B4-BE49-F238E27FC236}">
                <a16:creationId xmlns:a16="http://schemas.microsoft.com/office/drawing/2014/main" id="{4E942050-D65D-4259-BDFD-CCD8B74BC7E8}"/>
              </a:ext>
            </a:extLst>
          </p:cNvPr>
          <p:cNvPicPr>
            <a:picLocks noChangeAspect="1"/>
          </p:cNvPicPr>
          <p:nvPr/>
        </p:nvPicPr>
        <p:blipFill>
          <a:blip r:embed="rId2"/>
          <a:stretch>
            <a:fillRect/>
          </a:stretch>
        </p:blipFill>
        <p:spPr>
          <a:xfrm>
            <a:off x="1920323" y="1318315"/>
            <a:ext cx="8134350" cy="1225550"/>
          </a:xfrm>
          <a:prstGeom prst="rect">
            <a:avLst/>
          </a:prstGeom>
        </p:spPr>
      </p:pic>
      <p:pic>
        <p:nvPicPr>
          <p:cNvPr id="3" name="Picture 2">
            <a:extLst>
              <a:ext uri="{FF2B5EF4-FFF2-40B4-BE49-F238E27FC236}">
                <a16:creationId xmlns:a16="http://schemas.microsoft.com/office/drawing/2014/main" id="{2336563D-9731-40D0-8941-75F093543332}"/>
              </a:ext>
            </a:extLst>
          </p:cNvPr>
          <p:cNvPicPr>
            <a:picLocks noChangeAspect="1"/>
          </p:cNvPicPr>
          <p:nvPr/>
        </p:nvPicPr>
        <p:blipFill>
          <a:blip r:embed="rId3"/>
          <a:stretch>
            <a:fillRect/>
          </a:stretch>
        </p:blipFill>
        <p:spPr>
          <a:xfrm>
            <a:off x="1981201" y="2519708"/>
            <a:ext cx="8143875" cy="909292"/>
          </a:xfrm>
          <a:prstGeom prst="rect">
            <a:avLst/>
          </a:prstGeom>
        </p:spPr>
      </p:pic>
      <p:pic>
        <p:nvPicPr>
          <p:cNvPr id="6" name="Picture 5">
            <a:extLst>
              <a:ext uri="{FF2B5EF4-FFF2-40B4-BE49-F238E27FC236}">
                <a16:creationId xmlns:a16="http://schemas.microsoft.com/office/drawing/2014/main" id="{D417F1EA-AE54-4B02-B888-EE76401C133A}"/>
              </a:ext>
            </a:extLst>
          </p:cNvPr>
          <p:cNvPicPr>
            <a:picLocks noChangeAspect="1"/>
          </p:cNvPicPr>
          <p:nvPr/>
        </p:nvPicPr>
        <p:blipFill rotWithShape="1">
          <a:blip r:embed="rId4"/>
          <a:srcRect r="468"/>
          <a:stretch/>
        </p:blipFill>
        <p:spPr>
          <a:xfrm>
            <a:off x="2028825" y="3417622"/>
            <a:ext cx="8096250" cy="2611073"/>
          </a:xfrm>
          <a:prstGeom prst="rect">
            <a:avLst/>
          </a:prstGeom>
        </p:spPr>
      </p:pic>
      <p:pic>
        <p:nvPicPr>
          <p:cNvPr id="4" name="Picture 3">
            <a:extLst>
              <a:ext uri="{FF2B5EF4-FFF2-40B4-BE49-F238E27FC236}">
                <a16:creationId xmlns:a16="http://schemas.microsoft.com/office/drawing/2014/main" id="{CA9DB8A5-D802-B1BA-68BD-00530AAC210A}"/>
              </a:ext>
            </a:extLst>
          </p:cNvPr>
          <p:cNvPicPr>
            <a:picLocks noChangeAspect="1"/>
          </p:cNvPicPr>
          <p:nvPr/>
        </p:nvPicPr>
        <p:blipFill>
          <a:blip r:embed="rId5"/>
          <a:stretch>
            <a:fillRect/>
          </a:stretch>
        </p:blipFill>
        <p:spPr>
          <a:xfrm>
            <a:off x="9863253" y="6400784"/>
            <a:ext cx="1719221" cy="365792"/>
          </a:xfrm>
          <a:prstGeom prst="rect">
            <a:avLst/>
          </a:prstGeom>
        </p:spPr>
      </p:pic>
    </p:spTree>
    <p:extLst>
      <p:ext uri="{BB962C8B-B14F-4D97-AF65-F5344CB8AC3E}">
        <p14:creationId xmlns:p14="http://schemas.microsoft.com/office/powerpoint/2010/main" val="144856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0AAA07-971F-387A-1954-3E0A562C4133}"/>
              </a:ext>
            </a:extLst>
          </p:cNvPr>
          <p:cNvSpPr/>
          <p:nvPr/>
        </p:nvSpPr>
        <p:spPr>
          <a:xfrm>
            <a:off x="10488168" y="6409944"/>
            <a:ext cx="841248"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3D15F-5A8E-4062-B56D-3DD6858982C2}"/>
              </a:ext>
            </a:extLst>
          </p:cNvPr>
          <p:cNvSpPr>
            <a:spLocks noGrp="1"/>
          </p:cNvSpPr>
          <p:nvPr>
            <p:ph type="title"/>
          </p:nvPr>
        </p:nvSpPr>
        <p:spPr/>
        <p:txBody>
          <a:bodyPr/>
          <a:lstStyle/>
          <a:p>
            <a:pPr algn="ctr"/>
            <a:r>
              <a:rPr lang="en-US" sz="2800"/>
              <a:t>Document Checklist (DBE/ACDBE)</a:t>
            </a:r>
          </a:p>
        </p:txBody>
      </p:sp>
      <p:sp>
        <p:nvSpPr>
          <p:cNvPr id="3" name="Content Placeholder 2">
            <a:extLst>
              <a:ext uri="{FF2B5EF4-FFF2-40B4-BE49-F238E27FC236}">
                <a16:creationId xmlns:a16="http://schemas.microsoft.com/office/drawing/2014/main" id="{2C13C10F-D93A-4D26-9DCF-AB3080349157}"/>
              </a:ext>
            </a:extLst>
          </p:cNvPr>
          <p:cNvSpPr>
            <a:spLocks noGrp="1"/>
          </p:cNvSpPr>
          <p:nvPr>
            <p:ph idx="1"/>
          </p:nvPr>
        </p:nvSpPr>
        <p:spPr>
          <a:xfrm>
            <a:off x="1981200" y="1600201"/>
            <a:ext cx="8229600" cy="4525963"/>
          </a:xfrm>
        </p:spPr>
        <p:txBody>
          <a:bodyPr/>
          <a:lstStyle/>
          <a:p>
            <a:pPr marL="0" indent="0">
              <a:buNone/>
            </a:pPr>
            <a:r>
              <a:rPr lang="en-US" sz="2400" dirty="0"/>
              <a:t>The DBE/ACDBE checklist mirrors OBO’s checklist with the addition of:</a:t>
            </a:r>
          </a:p>
          <a:p>
            <a:pPr marL="0" indent="0">
              <a:buNone/>
            </a:pPr>
            <a:endParaRPr lang="en-US" dirty="0"/>
          </a:p>
        </p:txBody>
      </p:sp>
      <p:graphicFrame>
        <p:nvGraphicFramePr>
          <p:cNvPr id="6" name="Table 5">
            <a:extLst>
              <a:ext uri="{FF2B5EF4-FFF2-40B4-BE49-F238E27FC236}">
                <a16:creationId xmlns:a16="http://schemas.microsoft.com/office/drawing/2014/main" id="{EF96D91C-089B-46E9-84AE-9ECE76077F11}"/>
              </a:ext>
            </a:extLst>
          </p:cNvPr>
          <p:cNvGraphicFramePr>
            <a:graphicFrameLocks noGrp="1"/>
          </p:cNvGraphicFramePr>
          <p:nvPr>
            <p:extLst>
              <p:ext uri="{D42A27DB-BD31-4B8C-83A1-F6EECF244321}">
                <p14:modId xmlns:p14="http://schemas.microsoft.com/office/powerpoint/2010/main" val="2306775042"/>
              </p:ext>
            </p:extLst>
          </p:nvPr>
        </p:nvGraphicFramePr>
        <p:xfrm>
          <a:off x="2340746" y="2476871"/>
          <a:ext cx="7199790" cy="3133820"/>
        </p:xfrm>
        <a:graphic>
          <a:graphicData uri="http://schemas.openxmlformats.org/drawingml/2006/table">
            <a:tbl>
              <a:tblPr firstRow="1" bandRow="1">
                <a:tableStyleId>{5C22544A-7EE6-4342-B048-85BDC9FD1C3A}</a:tableStyleId>
              </a:tblPr>
              <a:tblGrid>
                <a:gridCol w="7199790">
                  <a:extLst>
                    <a:ext uri="{9D8B030D-6E8A-4147-A177-3AD203B41FA5}">
                      <a16:colId xmlns:a16="http://schemas.microsoft.com/office/drawing/2014/main" val="3351988439"/>
                    </a:ext>
                  </a:extLst>
                </a:gridCol>
              </a:tblGrid>
              <a:tr h="753552">
                <a:tc>
                  <a:txBody>
                    <a:bodyPr/>
                    <a:lstStyle/>
                    <a:p>
                      <a:r>
                        <a:rPr lang="en-US" b="0" dirty="0">
                          <a:solidFill>
                            <a:schemeClr val="tx1"/>
                          </a:solidFill>
                        </a:rPr>
                        <a:t>Personal tax returns for the past 3 years for each disadvantaged owner</a:t>
                      </a:r>
                    </a:p>
                  </a:txBody>
                  <a:tcPr>
                    <a:solidFill>
                      <a:schemeClr val="accent1">
                        <a:lumMod val="20000"/>
                        <a:lumOff val="80000"/>
                      </a:schemeClr>
                    </a:solidFill>
                  </a:tcPr>
                </a:tc>
                <a:extLst>
                  <a:ext uri="{0D108BD9-81ED-4DB2-BD59-A6C34878D82A}">
                    <a16:rowId xmlns:a16="http://schemas.microsoft.com/office/drawing/2014/main" val="1523103199"/>
                  </a:ext>
                </a:extLst>
              </a:tr>
              <a:tr h="753552">
                <a:tc>
                  <a:txBody>
                    <a:bodyPr/>
                    <a:lstStyle/>
                    <a:p>
                      <a:r>
                        <a:rPr lang="en-US"/>
                        <a:t>Schedule of salaries (or other remuneration) paid to all officers, managers, owners, and/or directors</a:t>
                      </a:r>
                    </a:p>
                  </a:txBody>
                  <a:tcPr/>
                </a:tc>
                <a:extLst>
                  <a:ext uri="{0D108BD9-81ED-4DB2-BD59-A6C34878D82A}">
                    <a16:rowId xmlns:a16="http://schemas.microsoft.com/office/drawing/2014/main" val="2379510633"/>
                  </a:ext>
                </a:extLst>
              </a:tr>
              <a:tr h="436582">
                <a:tc>
                  <a:txBody>
                    <a:bodyPr/>
                    <a:lstStyle/>
                    <a:p>
                      <a:r>
                        <a:rPr lang="en-US"/>
                        <a:t>List of all employees, job titles, and dates of employment</a:t>
                      </a:r>
                    </a:p>
                  </a:txBody>
                  <a:tcPr/>
                </a:tc>
                <a:extLst>
                  <a:ext uri="{0D108BD9-81ED-4DB2-BD59-A6C34878D82A}">
                    <a16:rowId xmlns:a16="http://schemas.microsoft.com/office/drawing/2014/main" val="3880679710"/>
                  </a:ext>
                </a:extLst>
              </a:tr>
              <a:tr h="436582">
                <a:tc>
                  <a:txBody>
                    <a:bodyPr/>
                    <a:lstStyle/>
                    <a:p>
                      <a:r>
                        <a:rPr lang="en-US"/>
                        <a:t>Trust agreements held by any owner claiming disadvantaged status</a:t>
                      </a:r>
                    </a:p>
                  </a:txBody>
                  <a:tcPr/>
                </a:tc>
                <a:extLst>
                  <a:ext uri="{0D108BD9-81ED-4DB2-BD59-A6C34878D82A}">
                    <a16:rowId xmlns:a16="http://schemas.microsoft.com/office/drawing/2014/main" val="1670177018"/>
                  </a:ext>
                </a:extLst>
              </a:tr>
              <a:tr h="753552">
                <a:tc>
                  <a:txBody>
                    <a:bodyPr/>
                    <a:lstStyle/>
                    <a:p>
                      <a:r>
                        <a:rPr lang="en-US" dirty="0"/>
                        <a:t>Audit financial statements (if available)</a:t>
                      </a:r>
                    </a:p>
                  </a:txBody>
                  <a:tcPr/>
                </a:tc>
                <a:extLst>
                  <a:ext uri="{0D108BD9-81ED-4DB2-BD59-A6C34878D82A}">
                    <a16:rowId xmlns:a16="http://schemas.microsoft.com/office/drawing/2014/main" val="257478712"/>
                  </a:ext>
                </a:extLst>
              </a:tr>
            </a:tbl>
          </a:graphicData>
        </a:graphic>
      </p:graphicFrame>
      <p:pic>
        <p:nvPicPr>
          <p:cNvPr id="4" name="Picture 3">
            <a:extLst>
              <a:ext uri="{FF2B5EF4-FFF2-40B4-BE49-F238E27FC236}">
                <a16:creationId xmlns:a16="http://schemas.microsoft.com/office/drawing/2014/main" id="{1A763844-D529-6713-006B-BA777D190C39}"/>
              </a:ext>
            </a:extLst>
          </p:cNvPr>
          <p:cNvPicPr>
            <a:picLocks noChangeAspect="1"/>
          </p:cNvPicPr>
          <p:nvPr/>
        </p:nvPicPr>
        <p:blipFill>
          <a:blip r:embed="rId2"/>
          <a:stretch>
            <a:fillRect/>
          </a:stretch>
        </p:blipFill>
        <p:spPr>
          <a:xfrm>
            <a:off x="9863253" y="6400784"/>
            <a:ext cx="1719221" cy="365792"/>
          </a:xfrm>
          <a:prstGeom prst="rect">
            <a:avLst/>
          </a:prstGeom>
        </p:spPr>
      </p:pic>
    </p:spTree>
    <p:extLst>
      <p:ext uri="{BB962C8B-B14F-4D97-AF65-F5344CB8AC3E}">
        <p14:creationId xmlns:p14="http://schemas.microsoft.com/office/powerpoint/2010/main" val="682702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5F0C65-562B-46E5-8A05-BA8DDF16EF7F}"/>
              </a:ext>
            </a:extLst>
          </p:cNvPr>
          <p:cNvSpPr/>
          <p:nvPr/>
        </p:nvSpPr>
        <p:spPr>
          <a:xfrm>
            <a:off x="10479024" y="6400800"/>
            <a:ext cx="768096"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9653B0E2-47E9-40A0-AB3B-FF67C0CAB8E6}"/>
              </a:ext>
            </a:extLst>
          </p:cNvPr>
          <p:cNvGraphicFramePr>
            <a:graphicFrameLocks noGrp="1"/>
          </p:cNvGraphicFramePr>
          <p:nvPr/>
        </p:nvGraphicFramePr>
        <p:xfrm>
          <a:off x="3338375" y="2842083"/>
          <a:ext cx="5919924" cy="2829150"/>
        </p:xfrm>
        <a:graphic>
          <a:graphicData uri="http://schemas.openxmlformats.org/drawingml/2006/table">
            <a:tbl>
              <a:tblPr firstRow="1" firstCol="1" bandRow="1"/>
              <a:tblGrid>
                <a:gridCol w="2959962">
                  <a:extLst>
                    <a:ext uri="{9D8B030D-6E8A-4147-A177-3AD203B41FA5}">
                      <a16:colId xmlns:a16="http://schemas.microsoft.com/office/drawing/2014/main" val="3598437299"/>
                    </a:ext>
                  </a:extLst>
                </a:gridCol>
                <a:gridCol w="2959962">
                  <a:extLst>
                    <a:ext uri="{9D8B030D-6E8A-4147-A177-3AD203B41FA5}">
                      <a16:colId xmlns:a16="http://schemas.microsoft.com/office/drawing/2014/main" val="1366192608"/>
                    </a:ext>
                  </a:extLst>
                </a:gridCol>
              </a:tblGrid>
              <a:tr h="362146">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Cash and Cash Equivalents</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Personal bank statements reflecting the value amount reflected on the PNW statement</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551412004"/>
                  </a:ext>
                </a:extLst>
              </a:tr>
              <a:tr h="362146">
                <a:tc>
                  <a:txBody>
                    <a:bodyPr/>
                    <a:lstStyle/>
                    <a:p>
                      <a:pPr marL="0" marR="0" lvl="0" indent="0" algn="l" defTabSz="457200" rtl="0" eaLnBrk="1" fontAlgn="auto" latinLnBrk="0" hangingPunct="1">
                        <a:lnSpc>
                          <a:spcPct val="110000"/>
                        </a:lnSpc>
                        <a:spcBef>
                          <a:spcPts val="600"/>
                        </a:spcBef>
                        <a:spcAft>
                          <a:spcPts val="0"/>
                        </a:spcAft>
                        <a:buClrTx/>
                        <a:buSzTx/>
                        <a:buFontTx/>
                        <a:buNone/>
                        <a:tabLst/>
                        <a:defRPr/>
                      </a:pPr>
                      <a:r>
                        <a:rPr lang="en-US" sz="1000" dirty="0">
                          <a:effectLst/>
                          <a:latin typeface="Corbel" panose="020B0503020204020204" pitchFamily="34" charset="0"/>
                          <a:ea typeface="SimSun" panose="02010600030101010101" pitchFamily="2" charset="-122"/>
                          <a:cs typeface="Tahoma" panose="020B0604030504040204" pitchFamily="34" charset="0"/>
                        </a:rPr>
                        <a:t>Brokerage, Investment Accounts</a:t>
                      </a:r>
                    </a:p>
                    <a:p>
                      <a:pPr marL="0" marR="0">
                        <a:lnSpc>
                          <a:spcPct val="110000"/>
                        </a:lnSpc>
                        <a:spcBef>
                          <a:spcPts val="600"/>
                        </a:spcBef>
                        <a:spcAft>
                          <a:spcPts val="0"/>
                        </a:spcAft>
                      </a:pPr>
                      <a:endParaRPr lang="en-US" sz="1000" dirty="0">
                        <a:effectLst/>
                        <a:latin typeface="Corbel" panose="020B0503020204020204" pitchFamily="34" charset="0"/>
                        <a:ea typeface="SimSun" panose="02010600030101010101" pitchFamily="2" charset="-122"/>
                        <a:cs typeface="Tahoma" panose="020B0604030504040204" pitchFamily="34" charset="0"/>
                      </a:endParaRP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Account statement(s) reflecting holder’s name and value</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1103330951"/>
                  </a:ext>
                </a:extLst>
              </a:tr>
              <a:tr h="176437">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Assets Held in Trust</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Copy of the Trust Agreement (all pages)</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4148119690"/>
                  </a:ext>
                </a:extLst>
              </a:tr>
              <a:tr h="362146">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Loans to Shareholders &amp; Other Receivables</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Promissory notes and other receivable documents made by applicant to others.</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1085699800"/>
                  </a:ext>
                </a:extLst>
              </a:tr>
              <a:tr h="176437">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Real Estate Excluding Primary Residence</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Mortgage statements including equity and value</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2674322439"/>
                  </a:ext>
                </a:extLst>
              </a:tr>
              <a:tr h="362146">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Life Insurance (cash surrender value only)</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Insurance statement/letter reflecting the cash surrender value </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18970356"/>
                  </a:ext>
                </a:extLst>
              </a:tr>
              <a:tr h="810303">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Other Personal Property:</a:t>
                      </a:r>
                    </a:p>
                    <a:p>
                      <a:pPr marL="342900" marR="0" lvl="0" indent="-342900">
                        <a:lnSpc>
                          <a:spcPct val="110000"/>
                        </a:lnSpc>
                        <a:spcBef>
                          <a:spcPts val="600"/>
                        </a:spcBef>
                        <a:spcAft>
                          <a:spcPts val="0"/>
                        </a:spcAft>
                        <a:buFont typeface="+mj-lt"/>
                        <a:buAutoNum type="alphaLcPeriod"/>
                      </a:pPr>
                      <a:r>
                        <a:rPr lang="en-US" sz="1000" dirty="0">
                          <a:effectLst/>
                          <a:latin typeface="Corbel" panose="020B0503020204020204" pitchFamily="34" charset="0"/>
                          <a:ea typeface="SimSun" panose="02010600030101010101" pitchFamily="2" charset="-122"/>
                          <a:cs typeface="Tahoma" panose="020B0604030504040204" pitchFamily="34" charset="0"/>
                        </a:rPr>
                        <a:t>Personal vehicles</a:t>
                      </a:r>
                    </a:p>
                    <a:p>
                      <a:pPr marL="342900" marR="0" lvl="0" indent="-342900">
                        <a:lnSpc>
                          <a:spcPct val="110000"/>
                        </a:lnSpc>
                        <a:spcBef>
                          <a:spcPts val="0"/>
                        </a:spcBef>
                        <a:spcAft>
                          <a:spcPts val="0"/>
                        </a:spcAft>
                        <a:buFont typeface="+mj-lt"/>
                        <a:buAutoNum type="alphaLcPeriod"/>
                      </a:pPr>
                      <a:r>
                        <a:rPr lang="en-US" sz="1000" dirty="0">
                          <a:effectLst/>
                          <a:latin typeface="Corbel" panose="020B0503020204020204" pitchFamily="34" charset="0"/>
                          <a:ea typeface="SimSun" panose="02010600030101010101" pitchFamily="2" charset="-122"/>
                          <a:cs typeface="Tahoma" panose="020B0604030504040204" pitchFamily="34" charset="0"/>
                        </a:rPr>
                        <a:t>Fine art/jewelry</a:t>
                      </a:r>
                    </a:p>
                    <a:p>
                      <a:pPr marL="342900" marR="0" lvl="0" indent="-342900">
                        <a:lnSpc>
                          <a:spcPct val="110000"/>
                        </a:lnSpc>
                        <a:spcBef>
                          <a:spcPts val="0"/>
                        </a:spcBef>
                        <a:spcAft>
                          <a:spcPts val="0"/>
                        </a:spcAft>
                        <a:buFont typeface="+mj-lt"/>
                        <a:buAutoNum type="alphaLcPeriod"/>
                      </a:pPr>
                      <a:r>
                        <a:rPr lang="en-US" sz="1000" dirty="0">
                          <a:effectLst/>
                          <a:latin typeface="Corbel" panose="020B0503020204020204" pitchFamily="34" charset="0"/>
                          <a:ea typeface="SimSun" panose="02010600030101010101" pitchFamily="2" charset="-122"/>
                          <a:cs typeface="Tahoma" panose="020B0604030504040204" pitchFamily="34" charset="0"/>
                        </a:rPr>
                        <a:t>Any other valued personal property</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a:effectLst/>
                          <a:latin typeface="Corbel" panose="020B0503020204020204" pitchFamily="34" charset="0"/>
                          <a:ea typeface="SimSun" panose="02010600030101010101" pitchFamily="2" charset="-122"/>
                          <a:cs typeface="Tahoma" panose="020B0604030504040204" pitchFamily="34" charset="0"/>
                        </a:rPr>
                        <a:t> </a:t>
                      </a:r>
                    </a:p>
                    <a:p>
                      <a:pPr marL="342900" marR="0" lvl="0" indent="-342900">
                        <a:lnSpc>
                          <a:spcPct val="110000"/>
                        </a:lnSpc>
                        <a:spcBef>
                          <a:spcPts val="600"/>
                        </a:spcBef>
                        <a:spcAft>
                          <a:spcPts val="0"/>
                        </a:spcAft>
                        <a:buFont typeface="+mj-lt"/>
                        <a:buAutoNum type="alphaLcPeriod"/>
                      </a:pPr>
                      <a:r>
                        <a:rPr lang="en-US" sz="1000">
                          <a:effectLst/>
                          <a:latin typeface="Corbel" panose="020B0503020204020204" pitchFamily="34" charset="0"/>
                          <a:ea typeface="SimSun" panose="02010600030101010101" pitchFamily="2" charset="-122"/>
                          <a:cs typeface="Tahoma" panose="020B0604030504040204" pitchFamily="34" charset="0"/>
                        </a:rPr>
                        <a:t>Kelly blue book value (print value page)</a:t>
                      </a:r>
                    </a:p>
                    <a:p>
                      <a:pPr marL="342900" marR="0" lvl="0" indent="-342900">
                        <a:lnSpc>
                          <a:spcPct val="110000"/>
                        </a:lnSpc>
                        <a:spcBef>
                          <a:spcPts val="0"/>
                        </a:spcBef>
                        <a:spcAft>
                          <a:spcPts val="0"/>
                        </a:spcAft>
                        <a:buFont typeface="+mj-lt"/>
                        <a:buAutoNum type="alphaLcPeriod"/>
                      </a:pPr>
                      <a:r>
                        <a:rPr lang="en-US" sz="1000">
                          <a:effectLst/>
                          <a:latin typeface="Corbel" panose="020B0503020204020204" pitchFamily="34" charset="0"/>
                          <a:ea typeface="SimSun" panose="02010600030101010101" pitchFamily="2" charset="-122"/>
                          <a:cs typeface="Tahoma" panose="020B0604030504040204" pitchFamily="34" charset="0"/>
                        </a:rPr>
                        <a:t>Statements/insurance of value</a:t>
                      </a:r>
                    </a:p>
                    <a:p>
                      <a:pPr marL="342900" marR="0" lvl="0" indent="-342900">
                        <a:lnSpc>
                          <a:spcPct val="110000"/>
                        </a:lnSpc>
                        <a:spcBef>
                          <a:spcPts val="0"/>
                        </a:spcBef>
                        <a:spcAft>
                          <a:spcPts val="0"/>
                        </a:spcAft>
                        <a:buFont typeface="+mj-lt"/>
                        <a:buAutoNum type="alphaLcPeriod"/>
                      </a:pPr>
                      <a:r>
                        <a:rPr lang="en-US" sz="1000">
                          <a:effectLst/>
                          <a:latin typeface="Corbel" panose="020B0503020204020204" pitchFamily="34" charset="0"/>
                          <a:ea typeface="SimSun" panose="02010600030101010101" pitchFamily="2" charset="-122"/>
                          <a:cs typeface="Tahoma" panose="020B0604030504040204" pitchFamily="34" charset="0"/>
                        </a:rPr>
                        <a:t>Statements/insurance of value</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3291701897"/>
                  </a:ext>
                </a:extLst>
              </a:tr>
              <a:tr h="176437">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Business Interest Other Than the Applicant Firm</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tc>
                  <a:txBody>
                    <a:bodyPr/>
                    <a:lstStyle/>
                    <a:p>
                      <a:pPr marL="0" marR="0">
                        <a:lnSpc>
                          <a:spcPct val="110000"/>
                        </a:lnSpc>
                        <a:spcBef>
                          <a:spcPts val="600"/>
                        </a:spcBef>
                        <a:spcAft>
                          <a:spcPts val="0"/>
                        </a:spcAft>
                      </a:pPr>
                      <a:r>
                        <a:rPr lang="en-US" sz="1000" dirty="0">
                          <a:effectLst/>
                          <a:latin typeface="Corbel" panose="020B0503020204020204" pitchFamily="34" charset="0"/>
                          <a:ea typeface="SimSun" panose="02010600030101010101" pitchFamily="2" charset="-122"/>
                          <a:cs typeface="Tahoma" panose="020B0604030504040204" pitchFamily="34" charset="0"/>
                        </a:rPr>
                        <a:t>Valuation report of the affiliate business(es)</a:t>
                      </a:r>
                    </a:p>
                  </a:txBody>
                  <a:tcPr marL="64252" marR="64252" marT="0" marB="0">
                    <a:lnL w="12700" cap="flat" cmpd="sng" algn="ctr">
                      <a:solidFill>
                        <a:srgbClr val="2C2C2C"/>
                      </a:solidFill>
                      <a:prstDash val="solid"/>
                      <a:round/>
                      <a:headEnd type="none" w="med" len="med"/>
                      <a:tailEnd type="none" w="med" len="med"/>
                    </a:lnL>
                    <a:lnR w="12700" cap="flat" cmpd="sng" algn="ctr">
                      <a:solidFill>
                        <a:srgbClr val="2C2C2C"/>
                      </a:solidFill>
                      <a:prstDash val="solid"/>
                      <a:round/>
                      <a:headEnd type="none" w="med" len="med"/>
                      <a:tailEnd type="none" w="med" len="med"/>
                    </a:lnR>
                    <a:lnT w="12700" cap="flat" cmpd="sng" algn="ctr">
                      <a:solidFill>
                        <a:srgbClr val="2C2C2C"/>
                      </a:solidFill>
                      <a:prstDash val="solid"/>
                      <a:round/>
                      <a:headEnd type="none" w="med" len="med"/>
                      <a:tailEnd type="none" w="med" len="med"/>
                    </a:lnT>
                    <a:lnB w="12700" cap="flat" cmpd="sng" algn="ctr">
                      <a:solidFill>
                        <a:srgbClr val="2C2C2C"/>
                      </a:solidFill>
                      <a:prstDash val="solid"/>
                      <a:round/>
                      <a:headEnd type="none" w="med" len="med"/>
                      <a:tailEnd type="none" w="med" len="med"/>
                    </a:lnB>
                  </a:tcPr>
                </a:tc>
                <a:extLst>
                  <a:ext uri="{0D108BD9-81ED-4DB2-BD59-A6C34878D82A}">
                    <a16:rowId xmlns:a16="http://schemas.microsoft.com/office/drawing/2014/main" val="2434672875"/>
                  </a:ext>
                </a:extLst>
              </a:tr>
            </a:tbl>
          </a:graphicData>
        </a:graphic>
      </p:graphicFrame>
      <p:sp>
        <p:nvSpPr>
          <p:cNvPr id="2" name="Title 1">
            <a:extLst>
              <a:ext uri="{FF2B5EF4-FFF2-40B4-BE49-F238E27FC236}">
                <a16:creationId xmlns:a16="http://schemas.microsoft.com/office/drawing/2014/main" id="{7653D15F-5A8E-4062-B56D-3DD6858982C2}"/>
              </a:ext>
            </a:extLst>
          </p:cNvPr>
          <p:cNvSpPr>
            <a:spLocks noGrp="1"/>
          </p:cNvSpPr>
          <p:nvPr>
            <p:ph type="title"/>
          </p:nvPr>
        </p:nvSpPr>
        <p:spPr/>
        <p:txBody>
          <a:bodyPr/>
          <a:lstStyle/>
          <a:p>
            <a:pPr algn="ctr"/>
            <a:r>
              <a:rPr lang="en-US"/>
              <a:t>Personal Net Worth</a:t>
            </a:r>
            <a:br>
              <a:rPr lang="en-US"/>
            </a:br>
            <a:r>
              <a:rPr lang="en-US" sz="2400"/>
              <a:t>(DBE/ACDBE)</a:t>
            </a:r>
          </a:p>
        </p:txBody>
      </p:sp>
      <p:sp>
        <p:nvSpPr>
          <p:cNvPr id="3" name="Content Placeholder 2">
            <a:extLst>
              <a:ext uri="{FF2B5EF4-FFF2-40B4-BE49-F238E27FC236}">
                <a16:creationId xmlns:a16="http://schemas.microsoft.com/office/drawing/2014/main" id="{2C13C10F-D93A-4D26-9DCF-AB3080349157}"/>
              </a:ext>
            </a:extLst>
          </p:cNvPr>
          <p:cNvSpPr>
            <a:spLocks noGrp="1"/>
          </p:cNvSpPr>
          <p:nvPr>
            <p:ph idx="1"/>
          </p:nvPr>
        </p:nvSpPr>
        <p:spPr>
          <a:xfrm>
            <a:off x="1994517" y="1313896"/>
            <a:ext cx="8229600" cy="4794513"/>
          </a:xfrm>
        </p:spPr>
        <p:txBody>
          <a:bodyPr/>
          <a:lstStyle/>
          <a:p>
            <a:pPr marL="0" indent="0" algn="ctr">
              <a:buNone/>
            </a:pPr>
            <a:r>
              <a:rPr lang="en-US" dirty="0"/>
              <a:t>The DBE/ACDBE program requires applicants claiming disadvantaged status to complete an individual Personal Net Worth form (in application). OBO along with the Texas Uniform Certification Program (TUCP) requires supporting documents for all Assets valued on the PNW statement. Documents required are:</a:t>
            </a:r>
          </a:p>
          <a:p>
            <a:pPr marL="0" indent="0" algn="ctr">
              <a:buNone/>
            </a:pPr>
            <a:endParaRPr lang="en-US" dirty="0"/>
          </a:p>
          <a:p>
            <a:pPr marL="0" indent="0" algn="ctr">
              <a:buNone/>
            </a:pPr>
            <a:endParaRPr lang="en-US" dirty="0"/>
          </a:p>
          <a:p>
            <a:pPr marL="0" indent="0">
              <a:buNone/>
            </a:pPr>
            <a:endParaRPr lang="en-US" dirty="0"/>
          </a:p>
          <a:p>
            <a:pPr marL="0" indent="0">
              <a:buNone/>
            </a:pPr>
            <a:endParaRPr lang="en-US" dirty="0"/>
          </a:p>
        </p:txBody>
      </p:sp>
      <p:graphicFrame>
        <p:nvGraphicFramePr>
          <p:cNvPr id="11" name="Table 10">
            <a:extLst>
              <a:ext uri="{FF2B5EF4-FFF2-40B4-BE49-F238E27FC236}">
                <a16:creationId xmlns:a16="http://schemas.microsoft.com/office/drawing/2014/main" id="{300D41D1-B6A2-4567-ADC5-D61F840CF8B7}"/>
              </a:ext>
            </a:extLst>
          </p:cNvPr>
          <p:cNvGraphicFramePr>
            <a:graphicFrameLocks noGrp="1"/>
          </p:cNvGraphicFramePr>
          <p:nvPr/>
        </p:nvGraphicFramePr>
        <p:xfrm>
          <a:off x="3338373" y="2471243"/>
          <a:ext cx="5919926" cy="370840"/>
        </p:xfrm>
        <a:graphic>
          <a:graphicData uri="http://schemas.openxmlformats.org/drawingml/2006/table">
            <a:tbl>
              <a:tblPr firstRow="1" bandRow="1">
                <a:tableStyleId>{5C22544A-7EE6-4342-B048-85BDC9FD1C3A}</a:tableStyleId>
              </a:tblPr>
              <a:tblGrid>
                <a:gridCol w="2959963">
                  <a:extLst>
                    <a:ext uri="{9D8B030D-6E8A-4147-A177-3AD203B41FA5}">
                      <a16:colId xmlns:a16="http://schemas.microsoft.com/office/drawing/2014/main" val="1796814688"/>
                    </a:ext>
                  </a:extLst>
                </a:gridCol>
                <a:gridCol w="2959963">
                  <a:extLst>
                    <a:ext uri="{9D8B030D-6E8A-4147-A177-3AD203B41FA5}">
                      <a16:colId xmlns:a16="http://schemas.microsoft.com/office/drawing/2014/main" val="2959386303"/>
                    </a:ext>
                  </a:extLst>
                </a:gridCol>
              </a:tblGrid>
              <a:tr h="370840">
                <a:tc>
                  <a:txBody>
                    <a:bodyPr/>
                    <a:lstStyle/>
                    <a:p>
                      <a:pPr algn="ctr"/>
                      <a:r>
                        <a:rPr lang="en-US" b="0">
                          <a:solidFill>
                            <a:schemeClr val="tx1"/>
                          </a:solidFill>
                        </a:rPr>
                        <a:t>Assets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a:solidFill>
                            <a:schemeClr val="tx1"/>
                          </a:solidFill>
                        </a:rPr>
                        <a:t>Supporting Documents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451994"/>
                  </a:ext>
                </a:extLst>
              </a:tr>
            </a:tbl>
          </a:graphicData>
        </a:graphic>
      </p:graphicFrame>
      <p:pic>
        <p:nvPicPr>
          <p:cNvPr id="4" name="Picture 3">
            <a:extLst>
              <a:ext uri="{FF2B5EF4-FFF2-40B4-BE49-F238E27FC236}">
                <a16:creationId xmlns:a16="http://schemas.microsoft.com/office/drawing/2014/main" id="{C0986F80-BD6C-A78B-FDA5-DDA7477422C7}"/>
              </a:ext>
            </a:extLst>
          </p:cNvPr>
          <p:cNvPicPr>
            <a:picLocks noChangeAspect="1"/>
          </p:cNvPicPr>
          <p:nvPr/>
        </p:nvPicPr>
        <p:blipFill>
          <a:blip r:embed="rId2"/>
          <a:stretch>
            <a:fillRect/>
          </a:stretch>
        </p:blipFill>
        <p:spPr>
          <a:xfrm>
            <a:off x="9863253" y="6419072"/>
            <a:ext cx="1719221" cy="365792"/>
          </a:xfrm>
          <a:prstGeom prst="rect">
            <a:avLst/>
          </a:prstGeom>
        </p:spPr>
      </p:pic>
    </p:spTree>
    <p:extLst>
      <p:ext uri="{BB962C8B-B14F-4D97-AF65-F5344CB8AC3E}">
        <p14:creationId xmlns:p14="http://schemas.microsoft.com/office/powerpoint/2010/main" val="282454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21787-4C30-4992-844D-98314EE18657}"/>
              </a:ext>
            </a:extLst>
          </p:cNvPr>
          <p:cNvSpPr>
            <a:spLocks noGrp="1"/>
          </p:cNvSpPr>
          <p:nvPr>
            <p:ph type="title"/>
          </p:nvPr>
        </p:nvSpPr>
        <p:spPr/>
        <p:txBody>
          <a:bodyPr/>
          <a:lstStyle/>
          <a:p>
            <a:pPr algn="ctr"/>
            <a:r>
              <a:rPr lang="en-US"/>
              <a:t>Tips</a:t>
            </a:r>
            <a:br>
              <a:rPr lang="en-US"/>
            </a:br>
            <a:r>
              <a:rPr lang="en-US" sz="2400"/>
              <a:t>(Personal Net Worth Documents)</a:t>
            </a:r>
          </a:p>
        </p:txBody>
      </p:sp>
      <p:graphicFrame>
        <p:nvGraphicFramePr>
          <p:cNvPr id="7" name="Content Placeholder 6">
            <a:extLst>
              <a:ext uri="{FF2B5EF4-FFF2-40B4-BE49-F238E27FC236}">
                <a16:creationId xmlns:a16="http://schemas.microsoft.com/office/drawing/2014/main" id="{B5580211-1A20-44EC-8FCE-07A24574BCF9}"/>
              </a:ext>
            </a:extLst>
          </p:cNvPr>
          <p:cNvGraphicFramePr>
            <a:graphicFrameLocks noGrp="1"/>
          </p:cNvGraphicFramePr>
          <p:nvPr>
            <p:ph idx="1"/>
            <p:extLst>
              <p:ext uri="{D42A27DB-BD31-4B8C-83A1-F6EECF244321}">
                <p14:modId xmlns:p14="http://schemas.microsoft.com/office/powerpoint/2010/main" val="3664194842"/>
              </p:ext>
            </p:extLst>
          </p:nvPr>
        </p:nvGraphicFramePr>
        <p:xfrm>
          <a:off x="1981201" y="1225551"/>
          <a:ext cx="8109751"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87C87787-F434-AA07-00A3-1C9C70B8F6E9}"/>
              </a:ext>
            </a:extLst>
          </p:cNvPr>
          <p:cNvSpPr/>
          <p:nvPr/>
        </p:nvSpPr>
        <p:spPr>
          <a:xfrm>
            <a:off x="10460736" y="6391656"/>
            <a:ext cx="749808"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7249B5-9571-B735-41E6-B3567A5BFEA8}"/>
              </a:ext>
            </a:extLst>
          </p:cNvPr>
          <p:cNvPicPr>
            <a:picLocks noChangeAspect="1"/>
          </p:cNvPicPr>
          <p:nvPr/>
        </p:nvPicPr>
        <p:blipFill>
          <a:blip r:embed="rId7"/>
          <a:stretch>
            <a:fillRect/>
          </a:stretch>
        </p:blipFill>
        <p:spPr>
          <a:xfrm>
            <a:off x="9881541" y="6364208"/>
            <a:ext cx="1719221" cy="365792"/>
          </a:xfrm>
          <a:prstGeom prst="rect">
            <a:avLst/>
          </a:prstGeom>
        </p:spPr>
      </p:pic>
    </p:spTree>
    <p:extLst>
      <p:ext uri="{BB962C8B-B14F-4D97-AF65-F5344CB8AC3E}">
        <p14:creationId xmlns:p14="http://schemas.microsoft.com/office/powerpoint/2010/main" val="3952368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F6C2C-2E27-5954-13A2-E94FB647FF35}"/>
              </a:ext>
            </a:extLst>
          </p:cNvPr>
          <p:cNvSpPr/>
          <p:nvPr/>
        </p:nvSpPr>
        <p:spPr>
          <a:xfrm>
            <a:off x="10469880" y="6391656"/>
            <a:ext cx="749808" cy="40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21787-4C30-4992-844D-98314EE18657}"/>
              </a:ext>
            </a:extLst>
          </p:cNvPr>
          <p:cNvSpPr>
            <a:spLocks noGrp="1"/>
          </p:cNvSpPr>
          <p:nvPr>
            <p:ph type="title"/>
          </p:nvPr>
        </p:nvSpPr>
        <p:spPr/>
        <p:txBody>
          <a:bodyPr/>
          <a:lstStyle/>
          <a:p>
            <a:pPr algn="ctr"/>
            <a:r>
              <a:rPr lang="en-US"/>
              <a:t>Tips</a:t>
            </a:r>
          </a:p>
        </p:txBody>
      </p:sp>
      <p:graphicFrame>
        <p:nvGraphicFramePr>
          <p:cNvPr id="6" name="Content Placeholder 5">
            <a:extLst>
              <a:ext uri="{FF2B5EF4-FFF2-40B4-BE49-F238E27FC236}">
                <a16:creationId xmlns:a16="http://schemas.microsoft.com/office/drawing/2014/main" id="{094F2218-47C3-410D-B1D4-833AE0600687}"/>
              </a:ext>
            </a:extLst>
          </p:cNvPr>
          <p:cNvGraphicFramePr>
            <a:graphicFrameLocks noGrp="1"/>
          </p:cNvGraphicFramePr>
          <p:nvPr>
            <p:ph idx="1"/>
          </p:nvPr>
        </p:nvGraphicFramePr>
        <p:xfrm>
          <a:off x="1981201" y="1296140"/>
          <a:ext cx="8109751" cy="4723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10A537A-0E70-50F1-F444-98569D32210F}"/>
              </a:ext>
            </a:extLst>
          </p:cNvPr>
          <p:cNvPicPr>
            <a:picLocks noChangeAspect="1"/>
          </p:cNvPicPr>
          <p:nvPr/>
        </p:nvPicPr>
        <p:blipFill>
          <a:blip r:embed="rId7"/>
          <a:stretch>
            <a:fillRect/>
          </a:stretch>
        </p:blipFill>
        <p:spPr>
          <a:xfrm>
            <a:off x="9860131" y="6391640"/>
            <a:ext cx="1719221" cy="365792"/>
          </a:xfrm>
          <a:prstGeom prst="rect">
            <a:avLst/>
          </a:prstGeom>
        </p:spPr>
      </p:pic>
    </p:spTree>
    <p:extLst>
      <p:ext uri="{BB962C8B-B14F-4D97-AF65-F5344CB8AC3E}">
        <p14:creationId xmlns:p14="http://schemas.microsoft.com/office/powerpoint/2010/main" val="239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37B198-6FCD-6AF3-2739-FD428E11FDD5}"/>
              </a:ext>
            </a:extLst>
          </p:cNvPr>
          <p:cNvSpPr/>
          <p:nvPr/>
        </p:nvSpPr>
        <p:spPr>
          <a:xfrm>
            <a:off x="10469880" y="6391656"/>
            <a:ext cx="768096" cy="39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21787-4C30-4992-844D-98314EE18657}"/>
              </a:ext>
            </a:extLst>
          </p:cNvPr>
          <p:cNvSpPr>
            <a:spLocks noGrp="1"/>
          </p:cNvSpPr>
          <p:nvPr>
            <p:ph type="title"/>
          </p:nvPr>
        </p:nvSpPr>
        <p:spPr/>
        <p:txBody>
          <a:bodyPr/>
          <a:lstStyle/>
          <a:p>
            <a:pPr algn="ctr"/>
            <a:r>
              <a:rPr lang="en-US"/>
              <a:t>Tips</a:t>
            </a:r>
            <a:br>
              <a:rPr lang="en-US"/>
            </a:br>
            <a:r>
              <a:rPr lang="en-US" sz="2400"/>
              <a:t>(example)</a:t>
            </a:r>
          </a:p>
        </p:txBody>
      </p:sp>
      <p:sp>
        <p:nvSpPr>
          <p:cNvPr id="3" name="Content Placeholder 2">
            <a:extLst>
              <a:ext uri="{FF2B5EF4-FFF2-40B4-BE49-F238E27FC236}">
                <a16:creationId xmlns:a16="http://schemas.microsoft.com/office/drawing/2014/main" id="{B6A116CC-262D-4D64-9616-E3B64261E02B}"/>
              </a:ext>
            </a:extLst>
          </p:cNvPr>
          <p:cNvSpPr>
            <a:spLocks noGrp="1"/>
          </p:cNvSpPr>
          <p:nvPr>
            <p:ph idx="1"/>
          </p:nvPr>
        </p:nvSpPr>
        <p:spPr>
          <a:xfrm>
            <a:off x="1981201" y="1225551"/>
            <a:ext cx="8109751" cy="4525963"/>
          </a:xfrm>
        </p:spPr>
        <p:txBody>
          <a:bodyPr/>
          <a:lstStyle/>
          <a:p>
            <a:pPr marL="0" indent="0" algn="just">
              <a:buNone/>
            </a:pPr>
            <a:r>
              <a:rPr lang="en-US" sz="2000" dirty="0">
                <a:solidFill>
                  <a:schemeClr val="tx2">
                    <a:lumMod val="75000"/>
                  </a:schemeClr>
                </a:solidFill>
              </a:rPr>
              <a:t>Documented proof of business location and Birth Certificate/Passports are always mandatory documents for OBOs certification.</a:t>
            </a:r>
          </a:p>
        </p:txBody>
      </p:sp>
      <p:pic>
        <p:nvPicPr>
          <p:cNvPr id="6" name="Picture 5">
            <a:extLst>
              <a:ext uri="{FF2B5EF4-FFF2-40B4-BE49-F238E27FC236}">
                <a16:creationId xmlns:a16="http://schemas.microsoft.com/office/drawing/2014/main" id="{595E7504-589E-44D4-9A25-BB3EEDD8184F}"/>
              </a:ext>
            </a:extLst>
          </p:cNvPr>
          <p:cNvPicPr>
            <a:picLocks noChangeAspect="1"/>
          </p:cNvPicPr>
          <p:nvPr/>
        </p:nvPicPr>
        <p:blipFill rotWithShape="1">
          <a:blip r:embed="rId2"/>
          <a:srcRect t="10776" r="1068" b="4649"/>
          <a:stretch/>
        </p:blipFill>
        <p:spPr>
          <a:xfrm>
            <a:off x="1572827" y="1776105"/>
            <a:ext cx="9046346" cy="4350058"/>
          </a:xfrm>
          <a:prstGeom prst="rect">
            <a:avLst/>
          </a:prstGeom>
        </p:spPr>
      </p:pic>
      <p:pic>
        <p:nvPicPr>
          <p:cNvPr id="8" name="Picture 7">
            <a:extLst>
              <a:ext uri="{FF2B5EF4-FFF2-40B4-BE49-F238E27FC236}">
                <a16:creationId xmlns:a16="http://schemas.microsoft.com/office/drawing/2014/main" id="{75EB3F43-C412-4127-A347-C679A7851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453" y="3599303"/>
            <a:ext cx="652463" cy="20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EBBD41D-82FE-4A28-85E0-B41D71533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798" y="4219856"/>
            <a:ext cx="652463" cy="20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113F0C5-DB79-0562-0DF7-8719C4E530F7}"/>
              </a:ext>
            </a:extLst>
          </p:cNvPr>
          <p:cNvPicPr>
            <a:picLocks noChangeAspect="1"/>
          </p:cNvPicPr>
          <p:nvPr/>
        </p:nvPicPr>
        <p:blipFill>
          <a:blip r:embed="rId4"/>
          <a:stretch>
            <a:fillRect/>
          </a:stretch>
        </p:blipFill>
        <p:spPr>
          <a:xfrm>
            <a:off x="9890685" y="6419056"/>
            <a:ext cx="1719221" cy="365792"/>
          </a:xfrm>
          <a:prstGeom prst="rect">
            <a:avLst/>
          </a:prstGeom>
        </p:spPr>
      </p:pic>
      <p:sp>
        <p:nvSpPr>
          <p:cNvPr id="10" name="Rectangle 9">
            <a:extLst>
              <a:ext uri="{FF2B5EF4-FFF2-40B4-BE49-F238E27FC236}">
                <a16:creationId xmlns:a16="http://schemas.microsoft.com/office/drawing/2014/main" id="{0A7D0BF4-AE3A-1C6C-78B4-E33D39501109}"/>
              </a:ext>
            </a:extLst>
          </p:cNvPr>
          <p:cNvSpPr/>
          <p:nvPr/>
        </p:nvSpPr>
        <p:spPr>
          <a:xfrm>
            <a:off x="1572768" y="5806440"/>
            <a:ext cx="960120"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224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D6F86D-6247-C6B7-0A38-3FA011352587}"/>
              </a:ext>
            </a:extLst>
          </p:cNvPr>
          <p:cNvSpPr/>
          <p:nvPr/>
        </p:nvSpPr>
        <p:spPr>
          <a:xfrm>
            <a:off x="10497312" y="6400800"/>
            <a:ext cx="713232"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a:extLst>
              <a:ext uri="{FF2B5EF4-FFF2-40B4-BE49-F238E27FC236}">
                <a16:creationId xmlns:a16="http://schemas.microsoft.com/office/drawing/2014/main" id="{F99D0834-49B3-4724-8E86-AC301F144ED0}"/>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Preliminary Screening of Application</a:t>
            </a:r>
          </a:p>
        </p:txBody>
      </p:sp>
      <p:sp>
        <p:nvSpPr>
          <p:cNvPr id="6" name="Content Placeholder 2">
            <a:extLst>
              <a:ext uri="{FF2B5EF4-FFF2-40B4-BE49-F238E27FC236}">
                <a16:creationId xmlns:a16="http://schemas.microsoft.com/office/drawing/2014/main" id="{60787A39-F555-4BFD-976D-34F4D5D5C355}"/>
              </a:ext>
            </a:extLst>
          </p:cNvPr>
          <p:cNvSpPr>
            <a:spLocks noGrp="1"/>
          </p:cNvSpPr>
          <p:nvPr>
            <p:ph idx="1"/>
          </p:nvPr>
        </p:nvSpPr>
        <p:spPr>
          <a:xfrm>
            <a:off x="2009775" y="1657984"/>
            <a:ext cx="8091996" cy="3982405"/>
          </a:xfrm>
        </p:spPr>
        <p:txBody>
          <a:bodyPr/>
          <a:lstStyle/>
          <a:p>
            <a:pPr marL="0" indent="0" algn="just">
              <a:buNone/>
            </a:pPr>
            <a:r>
              <a:rPr lang="en-US" sz="2400" dirty="0"/>
              <a:t>Step 1: Review of application to ensure all sections are complete</a:t>
            </a:r>
          </a:p>
          <a:p>
            <a:pPr lvl="1" algn="just"/>
            <a:r>
              <a:rPr lang="en-US" sz="2400" dirty="0"/>
              <a:t>Physical addresses cannot be a P.O. Box or any other mailbox service (i.e., UPS mailbox service, etc.)</a:t>
            </a:r>
          </a:p>
          <a:p>
            <a:pPr lvl="1" algn="just"/>
            <a:r>
              <a:rPr lang="en-US" sz="2400" dirty="0"/>
              <a:t>Section 3: Ownership must be completed by all owners</a:t>
            </a:r>
          </a:p>
          <a:p>
            <a:pPr lvl="1" algn="just"/>
            <a:r>
              <a:rPr lang="en-US" sz="2400" dirty="0"/>
              <a:t>All owners must complete an Affidavit of Non-Interest</a:t>
            </a:r>
          </a:p>
          <a:p>
            <a:pPr lvl="1" algn="just"/>
            <a:r>
              <a:rPr lang="en-US" sz="2400" dirty="0"/>
              <a:t>Only the owners making 51% ownership should complete the Affidavit of Certification</a:t>
            </a:r>
          </a:p>
          <a:p>
            <a:pPr marL="457200" lvl="1" indent="0" algn="just">
              <a:buNone/>
            </a:pPr>
            <a:endParaRPr lang="en-US" sz="2400" dirty="0"/>
          </a:p>
          <a:p>
            <a:pPr marL="0" indent="0" algn="just">
              <a:buNone/>
            </a:pPr>
            <a:r>
              <a:rPr lang="en-US" sz="2400" dirty="0"/>
              <a:t>Step 2: Review all attached documents for validity.</a:t>
            </a:r>
          </a:p>
          <a:p>
            <a:pPr marL="0" indent="0">
              <a:buNone/>
            </a:pPr>
            <a:endParaRPr lang="en-US" dirty="0"/>
          </a:p>
          <a:p>
            <a:pPr marL="457200" lvl="1" indent="0">
              <a:buNone/>
            </a:pPr>
            <a:endParaRPr lang="en-US" dirty="0"/>
          </a:p>
        </p:txBody>
      </p:sp>
      <p:pic>
        <p:nvPicPr>
          <p:cNvPr id="2" name="Picture 1">
            <a:extLst>
              <a:ext uri="{FF2B5EF4-FFF2-40B4-BE49-F238E27FC236}">
                <a16:creationId xmlns:a16="http://schemas.microsoft.com/office/drawing/2014/main" id="{CA7CB981-35DB-14A3-2C09-8AED30D14780}"/>
              </a:ext>
            </a:extLst>
          </p:cNvPr>
          <p:cNvPicPr>
            <a:picLocks noChangeAspect="1"/>
          </p:cNvPicPr>
          <p:nvPr/>
        </p:nvPicPr>
        <p:blipFill>
          <a:blip r:embed="rId2"/>
          <a:stretch>
            <a:fillRect/>
          </a:stretch>
        </p:blipFill>
        <p:spPr>
          <a:xfrm>
            <a:off x="9899829" y="6391640"/>
            <a:ext cx="1719221" cy="365792"/>
          </a:xfrm>
          <a:prstGeom prst="rect">
            <a:avLst/>
          </a:prstGeom>
        </p:spPr>
      </p:pic>
    </p:spTree>
    <p:extLst>
      <p:ext uri="{BB962C8B-B14F-4D97-AF65-F5344CB8AC3E}">
        <p14:creationId xmlns:p14="http://schemas.microsoft.com/office/powerpoint/2010/main" val="3911186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6F9B-A3F0-42A0-CFD9-536DAED8B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E602C8-A151-F794-DBCF-367E4CD9855F}"/>
              </a:ext>
            </a:extLst>
          </p:cNvPr>
          <p:cNvSpPr>
            <a:spLocks noGrp="1"/>
          </p:cNvSpPr>
          <p:nvPr>
            <p:ph type="title"/>
          </p:nvPr>
        </p:nvSpPr>
        <p:spPr/>
        <p:txBody>
          <a:bodyPr/>
          <a:lstStyle/>
          <a:p>
            <a:pPr algn="ctr"/>
            <a:r>
              <a:rPr lang="en-US" sz="3600" dirty="0"/>
              <a:t>Review and Assignment of Application </a:t>
            </a:r>
          </a:p>
        </p:txBody>
      </p:sp>
      <p:graphicFrame>
        <p:nvGraphicFramePr>
          <p:cNvPr id="7" name="Content Placeholder 6">
            <a:extLst>
              <a:ext uri="{FF2B5EF4-FFF2-40B4-BE49-F238E27FC236}">
                <a16:creationId xmlns:a16="http://schemas.microsoft.com/office/drawing/2014/main" id="{83952C3E-FB17-94DB-9157-F9872332040C}"/>
              </a:ext>
            </a:extLst>
          </p:cNvPr>
          <p:cNvGraphicFramePr>
            <a:graphicFrameLocks noGrp="1"/>
          </p:cNvGraphicFramePr>
          <p:nvPr>
            <p:ph idx="1"/>
            <p:extLst>
              <p:ext uri="{D42A27DB-BD31-4B8C-83A1-F6EECF244321}">
                <p14:modId xmlns:p14="http://schemas.microsoft.com/office/powerpoint/2010/main" val="1851716225"/>
              </p:ext>
            </p:extLst>
          </p:nvPr>
        </p:nvGraphicFramePr>
        <p:xfrm>
          <a:off x="1981201" y="1225551"/>
          <a:ext cx="8109751"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269FB8B1-E411-8F04-45C2-2E0EF2CC20D4}"/>
              </a:ext>
            </a:extLst>
          </p:cNvPr>
          <p:cNvSpPr/>
          <p:nvPr/>
        </p:nvSpPr>
        <p:spPr>
          <a:xfrm>
            <a:off x="10460736" y="6391656"/>
            <a:ext cx="749808"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E51424-F1EB-08C1-77DF-C053C362951C}"/>
              </a:ext>
            </a:extLst>
          </p:cNvPr>
          <p:cNvPicPr>
            <a:picLocks noChangeAspect="1"/>
          </p:cNvPicPr>
          <p:nvPr/>
        </p:nvPicPr>
        <p:blipFill>
          <a:blip r:embed="rId7"/>
          <a:stretch>
            <a:fillRect/>
          </a:stretch>
        </p:blipFill>
        <p:spPr>
          <a:xfrm>
            <a:off x="9881541" y="6364208"/>
            <a:ext cx="1719221" cy="365792"/>
          </a:xfrm>
          <a:prstGeom prst="rect">
            <a:avLst/>
          </a:prstGeom>
        </p:spPr>
      </p:pic>
      <p:sp>
        <p:nvSpPr>
          <p:cNvPr id="5" name="TextBox 4">
            <a:extLst>
              <a:ext uri="{FF2B5EF4-FFF2-40B4-BE49-F238E27FC236}">
                <a16:creationId xmlns:a16="http://schemas.microsoft.com/office/drawing/2014/main" id="{7809983E-528A-626F-1752-772CB3AA8FA2}"/>
              </a:ext>
            </a:extLst>
          </p:cNvPr>
          <p:cNvSpPr txBox="1"/>
          <p:nvPr/>
        </p:nvSpPr>
        <p:spPr>
          <a:xfrm>
            <a:off x="2880360" y="1408176"/>
            <a:ext cx="7717536" cy="2308324"/>
          </a:xfrm>
          <a:prstGeom prst="rect">
            <a:avLst/>
          </a:prstGeom>
          <a:noFill/>
        </p:spPr>
        <p:txBody>
          <a:bodyPr wrap="square" rtlCol="0">
            <a:spAutoFit/>
          </a:bodyPr>
          <a:lstStyle/>
          <a:p>
            <a:r>
              <a:rPr lang="en-US" sz="2400" b="1" dirty="0"/>
              <a:t>For local certifications: Failure to submit a fully completed application will result in its rejection. In the event of rejection, the applicant must wait 90 days before reapplying with OBO. For detailed guidance, please consult the checklist available on the OBO website.</a:t>
            </a:r>
          </a:p>
        </p:txBody>
      </p:sp>
      <p:sp>
        <p:nvSpPr>
          <p:cNvPr id="6" name="TextBox 5">
            <a:extLst>
              <a:ext uri="{FF2B5EF4-FFF2-40B4-BE49-F238E27FC236}">
                <a16:creationId xmlns:a16="http://schemas.microsoft.com/office/drawing/2014/main" id="{5E21D025-832E-A772-3E18-0E1A9CFE0549}"/>
              </a:ext>
            </a:extLst>
          </p:cNvPr>
          <p:cNvSpPr txBox="1"/>
          <p:nvPr/>
        </p:nvSpPr>
        <p:spPr>
          <a:xfrm>
            <a:off x="2926080" y="3675888"/>
            <a:ext cx="8183880" cy="1200329"/>
          </a:xfrm>
          <a:prstGeom prst="rect">
            <a:avLst/>
          </a:prstGeom>
          <a:noFill/>
        </p:spPr>
        <p:txBody>
          <a:bodyPr wrap="square" rtlCol="0">
            <a:spAutoFit/>
          </a:bodyPr>
          <a:lstStyle/>
          <a:p>
            <a:r>
              <a:rPr lang="en-US" sz="2400" b="1" dirty="0"/>
              <a:t>Once the application is deemed suitable for assignment to a Certification Officer, the applicant will be notified through the online application system at </a:t>
            </a:r>
            <a:r>
              <a:rPr lang="en-US" sz="2400" b="1" dirty="0">
                <a:hlinkClick r:id="rId8"/>
              </a:rPr>
              <a:t>www.Houston.mwdbe.com</a:t>
            </a:r>
            <a:r>
              <a:rPr lang="en-US" sz="2400" b="1" dirty="0"/>
              <a:t>.</a:t>
            </a:r>
          </a:p>
        </p:txBody>
      </p:sp>
    </p:spTree>
    <p:extLst>
      <p:ext uri="{BB962C8B-B14F-4D97-AF65-F5344CB8AC3E}">
        <p14:creationId xmlns:p14="http://schemas.microsoft.com/office/powerpoint/2010/main" val="3121651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FB5CD9-41F8-38D7-F94B-5F7B967A429E}"/>
              </a:ext>
            </a:extLst>
          </p:cNvPr>
          <p:cNvSpPr/>
          <p:nvPr/>
        </p:nvSpPr>
        <p:spPr>
          <a:xfrm>
            <a:off x="10488168" y="6400800"/>
            <a:ext cx="73152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1387B0-F1B8-49D8-B004-68B9A86A6583}"/>
              </a:ext>
            </a:extLst>
          </p:cNvPr>
          <p:cNvSpPr txBox="1"/>
          <p:nvPr/>
        </p:nvSpPr>
        <p:spPr>
          <a:xfrm>
            <a:off x="1917895" y="337626"/>
            <a:ext cx="8525022" cy="5509200"/>
          </a:xfrm>
          <a:prstGeom prst="rect">
            <a:avLst/>
          </a:prstGeom>
          <a:noFill/>
        </p:spPr>
        <p:txBody>
          <a:bodyPr wrap="square" rtlCol="0">
            <a:spAutoFit/>
          </a:bodyPr>
          <a:lstStyle/>
          <a:p>
            <a:pPr algn="ctr"/>
            <a:r>
              <a:rPr lang="en-US" sz="3200" b="1" dirty="0">
                <a:latin typeface="Arial" charset="0"/>
                <a:cs typeface="Arial" charset="0"/>
              </a:rPr>
              <a:t>Office of Business Opportunity – OBO </a:t>
            </a:r>
          </a:p>
          <a:p>
            <a:pPr algn="ctr"/>
            <a:r>
              <a:rPr lang="en-US" sz="3200" b="1" u="sng" dirty="0">
                <a:latin typeface="Arial" charset="0"/>
                <a:cs typeface="Arial" charset="0"/>
              </a:rPr>
              <a:t>Certification Process</a:t>
            </a:r>
          </a:p>
          <a:p>
            <a:pPr algn="ctr"/>
            <a:endParaRPr lang="en-US" sz="3200" b="1" dirty="0">
              <a:latin typeface="Arial" charset="0"/>
              <a:cs typeface="Arial" charset="0"/>
            </a:endParaRPr>
          </a:p>
          <a:p>
            <a:pPr algn="ctr"/>
            <a:r>
              <a:rPr lang="en-US" sz="3200" b="1" dirty="0"/>
              <a:t>Due to the volume of certification applications, the average processing time for local applications is 4 – 6 months.</a:t>
            </a:r>
          </a:p>
          <a:p>
            <a:pPr algn="ctr"/>
            <a:endParaRPr lang="en-US" sz="3200" b="1" dirty="0">
              <a:latin typeface="Arial" charset="0"/>
              <a:cs typeface="Arial" charset="0"/>
            </a:endParaRPr>
          </a:p>
          <a:p>
            <a:pPr algn="ctr"/>
            <a:r>
              <a:rPr lang="en-US" sz="3200" b="1" dirty="0">
                <a:latin typeface="Arial" charset="0"/>
                <a:cs typeface="Arial" charset="0"/>
              </a:rPr>
              <a:t>Processing time for DBE and ACDBE applications is 90 days from the time that the application is deemed </a:t>
            </a:r>
            <a:r>
              <a:rPr lang="en-US" sz="3200" b="1" i="1" dirty="0">
                <a:latin typeface="Arial" charset="0"/>
                <a:cs typeface="Arial" charset="0"/>
              </a:rPr>
              <a:t>Suitable for Evaluation</a:t>
            </a:r>
            <a:r>
              <a:rPr lang="en-US" sz="3200" b="1" dirty="0">
                <a:latin typeface="Arial" charset="0"/>
                <a:cs typeface="Arial" charset="0"/>
              </a:rPr>
              <a:t>, as defined in 49 C.F.R. Part 26</a:t>
            </a:r>
            <a:r>
              <a:rPr lang="en-US" sz="3200" b="1" dirty="0">
                <a:solidFill>
                  <a:schemeClr val="bg1"/>
                </a:solidFill>
                <a:latin typeface="Arial" charset="0"/>
                <a:cs typeface="Arial" charset="0"/>
              </a:rPr>
              <a:t>.</a:t>
            </a:r>
          </a:p>
        </p:txBody>
      </p:sp>
      <p:pic>
        <p:nvPicPr>
          <p:cNvPr id="3" name="Picture 2">
            <a:extLst>
              <a:ext uri="{FF2B5EF4-FFF2-40B4-BE49-F238E27FC236}">
                <a16:creationId xmlns:a16="http://schemas.microsoft.com/office/drawing/2014/main" id="{85AD39C4-1224-F38D-6D4B-65E03A226228}"/>
              </a:ext>
            </a:extLst>
          </p:cNvPr>
          <p:cNvPicPr>
            <a:picLocks noChangeAspect="1"/>
          </p:cNvPicPr>
          <p:nvPr/>
        </p:nvPicPr>
        <p:blipFill>
          <a:blip r:embed="rId3"/>
          <a:stretch>
            <a:fillRect/>
          </a:stretch>
        </p:blipFill>
        <p:spPr>
          <a:xfrm>
            <a:off x="9908973" y="6400784"/>
            <a:ext cx="1719221" cy="365792"/>
          </a:xfrm>
          <a:prstGeom prst="rect">
            <a:avLst/>
          </a:prstGeom>
        </p:spPr>
      </p:pic>
    </p:spTree>
    <p:extLst>
      <p:ext uri="{BB962C8B-B14F-4D97-AF65-F5344CB8AC3E}">
        <p14:creationId xmlns:p14="http://schemas.microsoft.com/office/powerpoint/2010/main" val="126368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CF2C339-8C6D-4D8C-983C-B87A5B21B8D2}"/>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Certifications &amp; Designations</a:t>
            </a:r>
          </a:p>
        </p:txBody>
      </p:sp>
      <p:sp>
        <p:nvSpPr>
          <p:cNvPr id="26627" name="Rectangle 3">
            <a:extLst>
              <a:ext uri="{FF2B5EF4-FFF2-40B4-BE49-F238E27FC236}">
                <a16:creationId xmlns:a16="http://schemas.microsoft.com/office/drawing/2014/main" id="{6D7B1DEA-5A26-424E-87B7-52E7594FAB0D}"/>
              </a:ext>
            </a:extLst>
          </p:cNvPr>
          <p:cNvSpPr>
            <a:spLocks noGrp="1"/>
          </p:cNvSpPr>
          <p:nvPr>
            <p:ph type="body" idx="1"/>
          </p:nvPr>
        </p:nvSpPr>
        <p:spPr>
          <a:xfrm>
            <a:off x="1981201" y="1590675"/>
            <a:ext cx="4818063" cy="419100"/>
          </a:xfrm>
        </p:spPr>
        <p:txBody>
          <a:bodyPr/>
          <a:lstStyle/>
          <a:p>
            <a:pPr marL="0" indent="0">
              <a:buNone/>
            </a:pPr>
            <a:r>
              <a:rPr lang="en-US" altLang="en-US" sz="2000" b="1" u="sng" dirty="0">
                <a:solidFill>
                  <a:srgbClr val="000000"/>
                </a:solidFill>
                <a:latin typeface="Arial" panose="020B0604020202020204" pitchFamily="34" charset="0"/>
                <a:cs typeface="Arial" panose="020B0604020202020204" pitchFamily="34" charset="0"/>
              </a:rPr>
              <a:t>Federal Certifications </a:t>
            </a:r>
            <a:r>
              <a:rPr lang="en-US" altLang="en-US" sz="2000" b="1" dirty="0">
                <a:solidFill>
                  <a:srgbClr val="000000"/>
                </a:solidFill>
                <a:latin typeface="Arial" panose="020B0604020202020204" pitchFamily="34" charset="0"/>
                <a:cs typeface="Arial" panose="020B0604020202020204" pitchFamily="34" charset="0"/>
              </a:rPr>
              <a:t>(US Department of Transportation)</a:t>
            </a:r>
          </a:p>
          <a:p>
            <a:pPr marL="0" indent="0">
              <a:buNone/>
            </a:pPr>
            <a:endParaRPr lang="en-US" altLang="en-US" sz="1600" dirty="0">
              <a:latin typeface="Arial" panose="020B0604020202020204" pitchFamily="34" charset="0"/>
              <a:cs typeface="Arial" panose="020B0604020202020204" pitchFamily="34" charset="0"/>
            </a:endParaRPr>
          </a:p>
        </p:txBody>
      </p:sp>
      <p:pic>
        <p:nvPicPr>
          <p:cNvPr id="26629" name="Picture 6">
            <a:extLst>
              <a:ext uri="{FF2B5EF4-FFF2-40B4-BE49-F238E27FC236}">
                <a16:creationId xmlns:a16="http://schemas.microsoft.com/office/drawing/2014/main" id="{7DF84FFA-1A07-4EF9-AF9B-4D09D62F9709}"/>
              </a:ext>
            </a:extLst>
          </p:cNvPr>
          <p:cNvPicPr>
            <a:picLocks noChangeAspect="1" noChangeArrowheads="1"/>
          </p:cNvPicPr>
          <p:nvPr/>
        </p:nvPicPr>
        <p:blipFill>
          <a:blip r:embed="rId2"/>
          <a:stretch>
            <a:fillRect/>
          </a:stretch>
        </p:blipFill>
        <p:spPr bwMode="auto">
          <a:xfrm>
            <a:off x="7520431" y="1590676"/>
            <a:ext cx="23327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3">
            <a:extLst>
              <a:ext uri="{FF2B5EF4-FFF2-40B4-BE49-F238E27FC236}">
                <a16:creationId xmlns:a16="http://schemas.microsoft.com/office/drawing/2014/main" id="{CF62BF81-93EB-4F03-A150-9F8ACBCF98B9}"/>
              </a:ext>
            </a:extLst>
          </p:cNvPr>
          <p:cNvSpPr txBox="1">
            <a:spLocks/>
          </p:cNvSpPr>
          <p:nvPr/>
        </p:nvSpPr>
        <p:spPr bwMode="auto">
          <a:xfrm>
            <a:off x="2024063" y="2374901"/>
            <a:ext cx="4775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buFont typeface="Arial" panose="020B0604020202020204" pitchFamily="34" charset="0"/>
              <a:buNone/>
            </a:pPr>
            <a:r>
              <a:rPr lang="en-US" altLang="en-US" sz="1600" b="1" dirty="0">
                <a:solidFill>
                  <a:srgbClr val="000000"/>
                </a:solidFill>
              </a:rPr>
              <a:t>DBE- Disadvantaged Business Enterprise (Federal Certification): </a:t>
            </a:r>
            <a:r>
              <a:rPr lang="en-US" altLang="en-US" sz="1600" dirty="0">
                <a:solidFill>
                  <a:srgbClr val="000000"/>
                </a:solidFill>
              </a:rPr>
              <a:t>Applies to firms owned and operated by socially and economically disadvantaged individuals. DBE goals apply only to U.S. Department of Transportation contracts that receive Federal financial assistance.</a:t>
            </a:r>
          </a:p>
        </p:txBody>
      </p:sp>
      <p:sp>
        <p:nvSpPr>
          <p:cNvPr id="26631" name="Rectangle 1">
            <a:extLst>
              <a:ext uri="{FF2B5EF4-FFF2-40B4-BE49-F238E27FC236}">
                <a16:creationId xmlns:a16="http://schemas.microsoft.com/office/drawing/2014/main" id="{D11C0E39-E72B-414E-8988-F1C5C9C2BDCC}"/>
              </a:ext>
            </a:extLst>
          </p:cNvPr>
          <p:cNvSpPr>
            <a:spLocks noChangeArrowheads="1"/>
          </p:cNvSpPr>
          <p:nvPr/>
        </p:nvSpPr>
        <p:spPr bwMode="auto">
          <a:xfrm>
            <a:off x="1981201" y="3984626"/>
            <a:ext cx="7129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 typeface="Arial" panose="020B0604020202020204" pitchFamily="34" charset="0"/>
              <a:buNone/>
            </a:pPr>
            <a:r>
              <a:rPr lang="en-US" altLang="en-US" sz="1600" b="1" dirty="0">
                <a:solidFill>
                  <a:srgbClr val="000000"/>
                </a:solidFill>
              </a:rPr>
              <a:t>ACDBE- Airport Concessionaire Disadvantaged Business Enterprise </a:t>
            </a:r>
            <a:r>
              <a:rPr lang="en-US" altLang="en-US" sz="1600" dirty="0">
                <a:solidFill>
                  <a:srgbClr val="000000"/>
                </a:solidFill>
              </a:rPr>
              <a:t>firms are eligible to participate on concessions at airports that receive Federal funds. Concessionaires provide goods and services to the traveling public. Examples include: retail, food and beverage, advertisement and marketing, vending and Wi-Fi services.</a:t>
            </a:r>
          </a:p>
        </p:txBody>
      </p:sp>
      <p:sp>
        <p:nvSpPr>
          <p:cNvPr id="4" name="Rectangle 3">
            <a:extLst>
              <a:ext uri="{FF2B5EF4-FFF2-40B4-BE49-F238E27FC236}">
                <a16:creationId xmlns:a16="http://schemas.microsoft.com/office/drawing/2014/main" id="{8124FCDA-18A0-72CB-38A5-8AF8711D9187}"/>
              </a:ext>
            </a:extLst>
          </p:cNvPr>
          <p:cNvSpPr/>
          <p:nvPr/>
        </p:nvSpPr>
        <p:spPr>
          <a:xfrm>
            <a:off x="10442448" y="6382512"/>
            <a:ext cx="1097280" cy="374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FA7A4E-93F8-0456-1206-25E0AA7A49AA}"/>
              </a:ext>
            </a:extLst>
          </p:cNvPr>
          <p:cNvPicPr>
            <a:picLocks noChangeAspect="1"/>
          </p:cNvPicPr>
          <p:nvPr/>
        </p:nvPicPr>
        <p:blipFill>
          <a:blip r:embed="rId3"/>
          <a:stretch>
            <a:fillRect/>
          </a:stretch>
        </p:blipFill>
        <p:spPr>
          <a:xfrm>
            <a:off x="9881541" y="6422120"/>
            <a:ext cx="1719221" cy="35969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erson on a stage with a microphone in front of a group of people&#10;&#10;Description automatically generated with low confidence">
            <a:extLst>
              <a:ext uri="{FF2B5EF4-FFF2-40B4-BE49-F238E27FC236}">
                <a16:creationId xmlns:a16="http://schemas.microsoft.com/office/drawing/2014/main" id="{285CF5C9-A617-A65A-D42C-B8BCA54D2A49}"/>
              </a:ext>
            </a:extLst>
          </p:cNvPr>
          <p:cNvPicPr>
            <a:picLocks noGrp="1" noChangeAspect="1"/>
          </p:cNvPicPr>
          <p:nvPr>
            <p:ph type="pic" sz="quarter" idx="10"/>
          </p:nvPr>
        </p:nvPicPr>
        <p:blipFill>
          <a:blip r:embed="rId2"/>
          <a:srcRect t="3622" b="3622"/>
          <a:stretch>
            <a:fillRect/>
          </a:stretch>
        </p:blipFill>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8464938" y="2378788"/>
            <a:ext cx="3733800" cy="1013684"/>
          </a:xfrm>
        </p:spPr>
        <p:txBody>
          <a:bodyPr/>
          <a:lstStyle/>
          <a:p>
            <a:r>
              <a:rPr lang="en-US" sz="5400" dirty="0">
                <a:latin typeface="Century Gothic" panose="020B0502020202020204" pitchFamily="34" charset="0"/>
              </a:rPr>
              <a:t>Thank You</a:t>
            </a:r>
          </a:p>
        </p:txBody>
      </p:sp>
      <p:sp>
        <p:nvSpPr>
          <p:cNvPr id="15" name="Rectangle 14">
            <a:extLst>
              <a:ext uri="{FF2B5EF4-FFF2-40B4-BE49-F238E27FC236}">
                <a16:creationId xmlns:a16="http://schemas.microsoft.com/office/drawing/2014/main" id="{29A3C2FF-ACE6-6B3E-0196-0074EB27D93C}"/>
              </a:ext>
            </a:extLst>
          </p:cNvPr>
          <p:cNvSpPr/>
          <p:nvPr/>
        </p:nvSpPr>
        <p:spPr>
          <a:xfrm>
            <a:off x="9788769" y="6371350"/>
            <a:ext cx="1971231"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E3BB4E56-056D-39E3-4936-354388FA8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719"/>
          <a:stretch/>
        </p:blipFill>
        <p:spPr bwMode="auto">
          <a:xfrm>
            <a:off x="9895675" y="4655800"/>
            <a:ext cx="2245956" cy="58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F6B341D0-C150-BC11-8BBC-79FEB1897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27"/>
          <a:stretch/>
        </p:blipFill>
        <p:spPr bwMode="auto">
          <a:xfrm>
            <a:off x="9907398" y="5272235"/>
            <a:ext cx="2245957" cy="4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A6E2C731-735A-EE20-0675-47B7EEA77640}"/>
              </a:ext>
            </a:extLst>
          </p:cNvPr>
          <p:cNvSpPr txBox="1"/>
          <p:nvPr/>
        </p:nvSpPr>
        <p:spPr>
          <a:xfrm>
            <a:off x="9964658" y="178978"/>
            <a:ext cx="2157046" cy="1938992"/>
          </a:xfrm>
          <a:prstGeom prst="rect">
            <a:avLst/>
          </a:prstGeom>
          <a:noFill/>
        </p:spPr>
        <p:txBody>
          <a:bodyPr wrap="square" rtlCol="0">
            <a:spAutoFit/>
          </a:bodyPr>
          <a:lstStyle/>
          <a:p>
            <a:r>
              <a:rPr lang="en-US" sz="1200" dirty="0">
                <a:latin typeface="Century Gothic" panose="020B0502020202020204" pitchFamily="34" charset="0"/>
              </a:rPr>
              <a:t>John Whitmire, </a:t>
            </a:r>
            <a:r>
              <a:rPr lang="en-US" sz="1200" b="1" dirty="0">
                <a:latin typeface="Century Gothic" panose="020B0502020202020204" pitchFamily="34" charset="0"/>
              </a:rPr>
              <a:t>Mayor</a:t>
            </a:r>
          </a:p>
          <a:p>
            <a:endParaRPr lang="en-US" sz="1200" dirty="0">
              <a:latin typeface="Century Gothic" panose="020B0502020202020204" pitchFamily="34" charset="0"/>
            </a:endParaRPr>
          </a:p>
          <a:p>
            <a:r>
              <a:rPr lang="en-US" sz="1200" dirty="0">
                <a:latin typeface="Century Gothic" panose="020B0502020202020204" pitchFamily="34" charset="0"/>
              </a:rPr>
              <a:t>Cylenthia Hoyrd, </a:t>
            </a:r>
            <a:r>
              <a:rPr lang="en-US" sz="1200" b="1" dirty="0">
                <a:latin typeface="Century Gothic" panose="020B0502020202020204" pitchFamily="34" charset="0"/>
              </a:rPr>
              <a:t>Director</a:t>
            </a:r>
          </a:p>
          <a:p>
            <a:endParaRPr lang="en-US" sz="1200" dirty="0">
              <a:latin typeface="Century Gothic" panose="020B0502020202020204" pitchFamily="34" charset="0"/>
            </a:endParaRPr>
          </a:p>
          <a:p>
            <a:r>
              <a:rPr lang="en-US" sz="1200" dirty="0">
                <a:latin typeface="Century Gothic" panose="020B0502020202020204" pitchFamily="34" charset="0"/>
              </a:rPr>
              <a:t>611 Walker, 7</a:t>
            </a:r>
            <a:r>
              <a:rPr lang="en-US" sz="1200" baseline="30000" dirty="0">
                <a:latin typeface="Century Gothic" panose="020B0502020202020204" pitchFamily="34" charset="0"/>
              </a:rPr>
              <a:t>th</a:t>
            </a:r>
            <a:r>
              <a:rPr lang="en-US" sz="1200" dirty="0">
                <a:latin typeface="Century Gothic" panose="020B0502020202020204" pitchFamily="34" charset="0"/>
              </a:rPr>
              <a:t> Floor</a:t>
            </a:r>
          </a:p>
          <a:p>
            <a:r>
              <a:rPr lang="en-US" sz="1200" dirty="0">
                <a:latin typeface="Century Gothic" panose="020B0502020202020204" pitchFamily="34" charset="0"/>
              </a:rPr>
              <a:t>Houston, TX 77002</a:t>
            </a:r>
          </a:p>
          <a:p>
            <a:r>
              <a:rPr lang="en-US" sz="1200" dirty="0">
                <a:latin typeface="Century Gothic" panose="020B0502020202020204" pitchFamily="34" charset="0"/>
                <a:hlinkClick r:id="rId4"/>
              </a:rPr>
              <a:t>www.houstontx.gov/obo</a:t>
            </a:r>
            <a:endParaRPr lang="en-US" sz="1200" dirty="0">
              <a:latin typeface="Century Gothic" panose="020B0502020202020204" pitchFamily="34" charset="0"/>
            </a:endParaRPr>
          </a:p>
          <a:p>
            <a:endParaRPr lang="en-US" sz="1200" dirty="0">
              <a:latin typeface="Century Gothic" panose="020B0502020202020204" pitchFamily="34" charset="0"/>
            </a:endParaRPr>
          </a:p>
          <a:p>
            <a:r>
              <a:rPr lang="en-US" sz="1200" dirty="0">
                <a:latin typeface="Century Gothic" panose="020B0502020202020204" pitchFamily="34" charset="0"/>
              </a:rPr>
              <a:t>T. 832-393-0600</a:t>
            </a:r>
          </a:p>
          <a:p>
            <a:r>
              <a:rPr lang="en-US" sz="1200" dirty="0">
                <a:latin typeface="Century Gothic" panose="020B0502020202020204" pitchFamily="34" charset="0"/>
              </a:rPr>
              <a:t>F. 832-393-0646</a:t>
            </a:r>
          </a:p>
        </p:txBody>
      </p:sp>
      <p:sp>
        <p:nvSpPr>
          <p:cNvPr id="29" name="TextBox 28">
            <a:extLst>
              <a:ext uri="{FF2B5EF4-FFF2-40B4-BE49-F238E27FC236}">
                <a16:creationId xmlns:a16="http://schemas.microsoft.com/office/drawing/2014/main" id="{10C72C6B-1B28-68C3-4687-D88C0D8B2892}"/>
              </a:ext>
            </a:extLst>
          </p:cNvPr>
          <p:cNvSpPr txBox="1"/>
          <p:nvPr/>
        </p:nvSpPr>
        <p:spPr>
          <a:xfrm>
            <a:off x="9929489" y="4163410"/>
            <a:ext cx="2157046" cy="369332"/>
          </a:xfrm>
          <a:prstGeom prst="rect">
            <a:avLst/>
          </a:prstGeom>
          <a:noFill/>
        </p:spPr>
        <p:txBody>
          <a:bodyPr wrap="square" rtlCol="0">
            <a:spAutoFit/>
          </a:bodyPr>
          <a:lstStyle/>
          <a:p>
            <a:pPr algn="ctr"/>
            <a:r>
              <a:rPr lang="en-US" b="1" dirty="0">
                <a:latin typeface="Century Gothic" panose="020B0502020202020204" pitchFamily="34" charset="0"/>
              </a:rPr>
              <a:t>Connect With Us: </a:t>
            </a:r>
          </a:p>
        </p:txBody>
      </p:sp>
      <p:pic>
        <p:nvPicPr>
          <p:cNvPr id="2" name="Picture 1">
            <a:extLst>
              <a:ext uri="{FF2B5EF4-FFF2-40B4-BE49-F238E27FC236}">
                <a16:creationId xmlns:a16="http://schemas.microsoft.com/office/drawing/2014/main" id="{0D871646-4B3F-D310-5872-0537E1669F1D}"/>
              </a:ext>
            </a:extLst>
          </p:cNvPr>
          <p:cNvPicPr>
            <a:picLocks noChangeAspect="1"/>
          </p:cNvPicPr>
          <p:nvPr/>
        </p:nvPicPr>
        <p:blipFill>
          <a:blip r:embed="rId5"/>
          <a:stretch>
            <a:fillRect/>
          </a:stretch>
        </p:blipFill>
        <p:spPr>
          <a:xfrm>
            <a:off x="9918117" y="6409928"/>
            <a:ext cx="1719221" cy="365792"/>
          </a:xfrm>
          <a:prstGeom prst="rect">
            <a:avLst/>
          </a:prstGeom>
        </p:spPr>
      </p:pic>
    </p:spTree>
    <p:extLst>
      <p:ext uri="{BB962C8B-B14F-4D97-AF65-F5344CB8AC3E}">
        <p14:creationId xmlns:p14="http://schemas.microsoft.com/office/powerpoint/2010/main" val="415367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CF2C339-8C6D-4D8C-983C-B87A5B21B8D2}"/>
              </a:ext>
            </a:extLst>
          </p:cNvPr>
          <p:cNvSpPr>
            <a:spLocks noGrp="1"/>
          </p:cNvSpPr>
          <p:nvPr>
            <p:ph type="title"/>
          </p:nvPr>
        </p:nvSpPr>
        <p:spPr>
          <a:xfrm>
            <a:off x="1981200" y="-19050"/>
            <a:ext cx="8229600" cy="1225550"/>
          </a:xfrm>
        </p:spPr>
        <p:txBody>
          <a:bodyPr/>
          <a:lstStyle/>
          <a:p>
            <a:pPr algn="ctr"/>
            <a:r>
              <a:rPr lang="en-US" altLang="en-US" b="1">
                <a:latin typeface="Arial" panose="020B0604020202020204" pitchFamily="34" charset="0"/>
                <a:cs typeface="Arial" panose="020B0604020202020204" pitchFamily="34" charset="0"/>
              </a:rPr>
              <a:t>Governing Regulations for the Certification Program</a:t>
            </a:r>
          </a:p>
        </p:txBody>
      </p:sp>
      <p:sp>
        <p:nvSpPr>
          <p:cNvPr id="26627" name="Rectangle 3">
            <a:extLst>
              <a:ext uri="{FF2B5EF4-FFF2-40B4-BE49-F238E27FC236}">
                <a16:creationId xmlns:a16="http://schemas.microsoft.com/office/drawing/2014/main" id="{6D7B1DEA-5A26-424E-87B7-52E7594FAB0D}"/>
              </a:ext>
            </a:extLst>
          </p:cNvPr>
          <p:cNvSpPr>
            <a:spLocks noGrp="1"/>
          </p:cNvSpPr>
          <p:nvPr>
            <p:ph type="body" idx="1"/>
          </p:nvPr>
        </p:nvSpPr>
        <p:spPr>
          <a:xfrm>
            <a:off x="1981201" y="1590675"/>
            <a:ext cx="4818063" cy="419100"/>
          </a:xfrm>
        </p:spPr>
        <p:txBody>
          <a:bodyPr/>
          <a:lstStyle/>
          <a:p>
            <a:pPr marL="0" indent="0">
              <a:buNone/>
            </a:pPr>
            <a:r>
              <a:rPr lang="en-US" altLang="en-US" sz="2000" b="1" u="sng" dirty="0">
                <a:solidFill>
                  <a:srgbClr val="000000"/>
                </a:solidFill>
                <a:latin typeface="Arial" panose="020B0604020202020204" pitchFamily="34" charset="0"/>
                <a:cs typeface="Arial" panose="020B0604020202020204" pitchFamily="34" charset="0"/>
              </a:rPr>
              <a:t>Local Certification Program</a:t>
            </a:r>
            <a:endParaRPr lang="en-US" altLang="en-US" sz="2000" b="1" dirty="0">
              <a:solidFill>
                <a:srgbClr val="000000"/>
              </a:solidFill>
              <a:latin typeface="Arial" panose="020B0604020202020204" pitchFamily="34" charset="0"/>
              <a:cs typeface="Arial" panose="020B0604020202020204" pitchFamily="34" charset="0"/>
            </a:endParaRPr>
          </a:p>
          <a:p>
            <a:pPr marL="0" indent="0">
              <a:buNone/>
            </a:pPr>
            <a:endParaRPr lang="en-US" altLang="en-US" sz="1600" dirty="0">
              <a:latin typeface="Arial" panose="020B0604020202020204" pitchFamily="34" charset="0"/>
              <a:cs typeface="Arial" panose="020B0604020202020204" pitchFamily="34" charset="0"/>
            </a:endParaRPr>
          </a:p>
        </p:txBody>
      </p:sp>
      <p:sp>
        <p:nvSpPr>
          <p:cNvPr id="26630" name="Rectangle 3">
            <a:extLst>
              <a:ext uri="{FF2B5EF4-FFF2-40B4-BE49-F238E27FC236}">
                <a16:creationId xmlns:a16="http://schemas.microsoft.com/office/drawing/2014/main" id="{CF62BF81-93EB-4F03-A150-9F8ACBCF98B9}"/>
              </a:ext>
            </a:extLst>
          </p:cNvPr>
          <p:cNvSpPr txBox="1">
            <a:spLocks/>
          </p:cNvSpPr>
          <p:nvPr/>
        </p:nvSpPr>
        <p:spPr bwMode="auto">
          <a:xfrm>
            <a:off x="2002630" y="2103438"/>
            <a:ext cx="729377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marL="285750" indent="-285750" algn="just"/>
            <a:r>
              <a:rPr lang="en-US" altLang="en-US" sz="1800" dirty="0">
                <a:solidFill>
                  <a:srgbClr val="000000"/>
                </a:solidFill>
              </a:rPr>
              <a:t>City of Houston Code of Ordinances, Chapter 15, Article V: Minority, Women, and Small Business Enterprises</a:t>
            </a:r>
          </a:p>
          <a:p>
            <a:pPr marL="285750" indent="-285750" algn="just"/>
            <a:r>
              <a:rPr lang="en-US" altLang="en-US" sz="1800" dirty="0">
                <a:solidFill>
                  <a:srgbClr val="000000"/>
                </a:solidFill>
              </a:rPr>
              <a:t>Office of Business Opportunity Policies and Procedures in effect, found at </a:t>
            </a:r>
            <a:r>
              <a:rPr lang="en-US" altLang="en-US" sz="1800" dirty="0">
                <a:solidFill>
                  <a:srgbClr val="000000"/>
                </a:solidFill>
                <a:hlinkClick r:id="rId2"/>
              </a:rPr>
              <a:t>https://www.houstontx.gov/obo/documents_and_forms.html </a:t>
            </a:r>
            <a:endParaRPr lang="en-US" altLang="en-US" sz="1800" dirty="0">
              <a:solidFill>
                <a:srgbClr val="000000"/>
              </a:solidFill>
            </a:endParaRPr>
          </a:p>
        </p:txBody>
      </p:sp>
      <p:sp>
        <p:nvSpPr>
          <p:cNvPr id="26631" name="Rectangle 1">
            <a:extLst>
              <a:ext uri="{FF2B5EF4-FFF2-40B4-BE49-F238E27FC236}">
                <a16:creationId xmlns:a16="http://schemas.microsoft.com/office/drawing/2014/main" id="{D11C0E39-E72B-414E-8988-F1C5C9C2BDCC}"/>
              </a:ext>
            </a:extLst>
          </p:cNvPr>
          <p:cNvSpPr>
            <a:spLocks noChangeArrowheads="1"/>
          </p:cNvSpPr>
          <p:nvPr/>
        </p:nvSpPr>
        <p:spPr bwMode="auto">
          <a:xfrm>
            <a:off x="1981200" y="4194176"/>
            <a:ext cx="712946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algn="just">
              <a:spcBef>
                <a:spcPct val="0"/>
              </a:spcBef>
              <a:buNone/>
            </a:pPr>
            <a:r>
              <a:rPr lang="en-US" altLang="en-US" sz="1800" dirty="0">
                <a:solidFill>
                  <a:srgbClr val="000000"/>
                </a:solidFill>
              </a:rPr>
              <a:t>The Disadvantaged Business Enterprise and Airport Concessionaire Disadvantages Business Enterprise programs are governed by the Code of Federal Regulations (C.F.R.), as follows:</a:t>
            </a:r>
          </a:p>
          <a:p>
            <a:pPr algn="just">
              <a:spcBef>
                <a:spcPct val="0"/>
              </a:spcBef>
              <a:buNone/>
            </a:pPr>
            <a:endParaRPr lang="en-US" altLang="en-US" sz="1800" dirty="0">
              <a:solidFill>
                <a:srgbClr val="000000"/>
              </a:solidFill>
            </a:endParaRPr>
          </a:p>
          <a:p>
            <a:pPr marL="285750" indent="-285750" algn="just">
              <a:spcBef>
                <a:spcPct val="0"/>
              </a:spcBef>
            </a:pPr>
            <a:r>
              <a:rPr lang="en-US" altLang="en-US" sz="1800" b="1" dirty="0">
                <a:solidFill>
                  <a:srgbClr val="000000"/>
                </a:solidFill>
              </a:rPr>
              <a:t>DBE</a:t>
            </a:r>
            <a:r>
              <a:rPr lang="en-US" altLang="en-US" sz="1800" dirty="0">
                <a:solidFill>
                  <a:srgbClr val="000000"/>
                </a:solidFill>
              </a:rPr>
              <a:t>: 49 C.F.R. Part 26</a:t>
            </a:r>
          </a:p>
          <a:p>
            <a:pPr marL="285750" indent="-285750" algn="just">
              <a:spcBef>
                <a:spcPct val="0"/>
              </a:spcBef>
            </a:pPr>
            <a:r>
              <a:rPr lang="en-US" altLang="en-US" sz="1800" b="1" dirty="0">
                <a:solidFill>
                  <a:srgbClr val="000000"/>
                </a:solidFill>
              </a:rPr>
              <a:t>ACDBE</a:t>
            </a:r>
            <a:r>
              <a:rPr lang="en-US" altLang="en-US" sz="1800" dirty="0">
                <a:solidFill>
                  <a:srgbClr val="000000"/>
                </a:solidFill>
              </a:rPr>
              <a:t>: 49 C.F.R. Part 23</a:t>
            </a:r>
          </a:p>
          <a:p>
            <a:pPr algn="just">
              <a:spcBef>
                <a:spcPct val="0"/>
              </a:spcBef>
              <a:buFont typeface="Arial" panose="020B0604020202020204" pitchFamily="34" charset="0"/>
              <a:buNone/>
            </a:pPr>
            <a:endParaRPr lang="en-US" altLang="en-US" sz="1600" b="1" dirty="0">
              <a:solidFill>
                <a:srgbClr val="000000"/>
              </a:solidFill>
            </a:endParaRPr>
          </a:p>
          <a:p>
            <a:pPr algn="just">
              <a:spcBef>
                <a:spcPct val="0"/>
              </a:spcBef>
              <a:buFont typeface="Arial" panose="020B0604020202020204" pitchFamily="34" charset="0"/>
              <a:buNone/>
            </a:pPr>
            <a:endParaRPr lang="en-US" altLang="en-US" sz="1600" dirty="0">
              <a:solidFill>
                <a:srgbClr val="000000"/>
              </a:solidFill>
            </a:endParaRPr>
          </a:p>
        </p:txBody>
      </p:sp>
      <p:sp>
        <p:nvSpPr>
          <p:cNvPr id="8" name="Rectangle 3">
            <a:extLst>
              <a:ext uri="{FF2B5EF4-FFF2-40B4-BE49-F238E27FC236}">
                <a16:creationId xmlns:a16="http://schemas.microsoft.com/office/drawing/2014/main" id="{871F7143-C8AB-47D9-8521-ECDA7DD4D0F9}"/>
              </a:ext>
            </a:extLst>
          </p:cNvPr>
          <p:cNvSpPr txBox="1">
            <a:spLocks/>
          </p:cNvSpPr>
          <p:nvPr/>
        </p:nvSpPr>
        <p:spPr bwMode="auto">
          <a:xfrm>
            <a:off x="1981200" y="3775075"/>
            <a:ext cx="48180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191919"/>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191919"/>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191919"/>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1600" kern="1200">
                <a:solidFill>
                  <a:srgbClr val="191919"/>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19191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000" b="1" u="sng">
                <a:solidFill>
                  <a:srgbClr val="000000"/>
                </a:solidFill>
                <a:latin typeface="Arial" panose="020B0604020202020204" pitchFamily="34" charset="0"/>
                <a:cs typeface="Arial" panose="020B0604020202020204" pitchFamily="34" charset="0"/>
              </a:rPr>
              <a:t>DBE and ACDBE Program</a:t>
            </a:r>
            <a:endParaRPr lang="en-US" altLang="en-US" sz="2000" b="1">
              <a:solidFill>
                <a:srgbClr val="000000"/>
              </a:solidFill>
              <a:latin typeface="Arial" panose="020B0604020202020204" pitchFamily="34" charset="0"/>
              <a:cs typeface="Arial" panose="020B0604020202020204" pitchFamily="34" charset="0"/>
            </a:endParaRPr>
          </a:p>
          <a:p>
            <a:pPr marL="0" indent="0">
              <a:buNone/>
            </a:pPr>
            <a:endParaRPr lang="en-US" altLang="en-US" sz="16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66745C9-1B58-2FD3-3E51-B3E25A178A0A}"/>
              </a:ext>
            </a:extLst>
          </p:cNvPr>
          <p:cNvSpPr/>
          <p:nvPr/>
        </p:nvSpPr>
        <p:spPr>
          <a:xfrm>
            <a:off x="10424160" y="6382512"/>
            <a:ext cx="813816" cy="39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7C2E42-5433-3181-8E65-FE61C2654070}"/>
              </a:ext>
            </a:extLst>
          </p:cNvPr>
          <p:cNvPicPr>
            <a:picLocks noChangeAspect="1"/>
          </p:cNvPicPr>
          <p:nvPr/>
        </p:nvPicPr>
        <p:blipFill>
          <a:blip r:embed="rId3"/>
          <a:stretch>
            <a:fillRect/>
          </a:stretch>
        </p:blipFill>
        <p:spPr>
          <a:xfrm>
            <a:off x="9899829" y="6400784"/>
            <a:ext cx="1719221" cy="365792"/>
          </a:xfrm>
          <a:prstGeom prst="rect">
            <a:avLst/>
          </a:prstGeom>
        </p:spPr>
      </p:pic>
    </p:spTree>
    <p:extLst>
      <p:ext uri="{BB962C8B-B14F-4D97-AF65-F5344CB8AC3E}">
        <p14:creationId xmlns:p14="http://schemas.microsoft.com/office/powerpoint/2010/main" val="854141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C771982-7201-4B80-910B-8F8628BEE8DF}"/>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The Certification Process</a:t>
            </a:r>
          </a:p>
        </p:txBody>
      </p:sp>
      <p:sp>
        <p:nvSpPr>
          <p:cNvPr id="10243" name="Rectangle 3">
            <a:extLst>
              <a:ext uri="{FF2B5EF4-FFF2-40B4-BE49-F238E27FC236}">
                <a16:creationId xmlns:a16="http://schemas.microsoft.com/office/drawing/2014/main" id="{1B3659C2-1806-4C0D-AC21-93A5097DCD6A}"/>
              </a:ext>
            </a:extLst>
          </p:cNvPr>
          <p:cNvSpPr>
            <a:spLocks noGrp="1"/>
          </p:cNvSpPr>
          <p:nvPr>
            <p:ph type="body" idx="1"/>
          </p:nvPr>
        </p:nvSpPr>
        <p:spPr>
          <a:xfrm>
            <a:off x="1931989" y="4957764"/>
            <a:ext cx="8328025" cy="674687"/>
          </a:xfrm>
        </p:spPr>
        <p:txBody>
          <a:bodyPr/>
          <a:lstStyle/>
          <a:p>
            <a:pPr marL="0" indent="0" algn="ctr">
              <a:buNone/>
              <a:defRPr/>
            </a:pPr>
            <a:r>
              <a:rPr lang="en-US" b="1">
                <a:solidFill>
                  <a:srgbClr val="FF0000"/>
                </a:solidFill>
                <a:ea typeface="ＭＳ Ｐゴシック" charset="-128"/>
              </a:rPr>
              <a:t>All applications must be submitted online.</a:t>
            </a:r>
          </a:p>
          <a:p>
            <a:pPr marL="0" indent="0" algn="ctr">
              <a:buNone/>
              <a:defRPr/>
            </a:pPr>
            <a:r>
              <a:rPr lang="en-US" b="1">
                <a:solidFill>
                  <a:schemeClr val="tx1"/>
                </a:solidFill>
                <a:ea typeface="ＭＳ Ｐゴシック" charset="-128"/>
              </a:rPr>
              <a:t>(Visit </a:t>
            </a:r>
            <a:r>
              <a:rPr lang="en-US" b="1">
                <a:hlinkClick r:id="rId2"/>
              </a:rPr>
              <a:t>http://houstontx.gov/obo/</a:t>
            </a:r>
            <a:r>
              <a:rPr lang="en-US" b="1"/>
              <a:t> </a:t>
            </a:r>
            <a:r>
              <a:rPr lang="en-US" b="1">
                <a:solidFill>
                  <a:schemeClr val="tx1"/>
                </a:solidFill>
                <a:ea typeface="ＭＳ Ｐゴシック" charset="-128"/>
              </a:rPr>
              <a:t>for instructions and details)</a:t>
            </a:r>
          </a:p>
          <a:p>
            <a:pPr lvl="1">
              <a:buFont typeface="Wingdings" pitchFamily="2" charset="2"/>
              <a:buNone/>
              <a:defRPr/>
            </a:pPr>
            <a:endParaRPr lang="en-US" altLang="en-US">
              <a:latin typeface="Arial" charset="0"/>
              <a:ea typeface="ＭＳ Ｐゴシック" pitchFamily="34" charset="-128"/>
              <a:cs typeface="Arial" charset="0"/>
            </a:endParaRPr>
          </a:p>
          <a:p>
            <a:pPr>
              <a:buFont typeface="Arial" charset="0"/>
              <a:buChar char="•"/>
              <a:defRPr/>
            </a:pPr>
            <a:endParaRPr lang="en-US" altLang="en-US" sz="2000">
              <a:latin typeface="Arial" charset="0"/>
              <a:ea typeface="ＭＳ Ｐゴシック" pitchFamily="34" charset="-128"/>
              <a:cs typeface="Arial" charset="0"/>
            </a:endParaRPr>
          </a:p>
        </p:txBody>
      </p:sp>
      <p:graphicFrame>
        <p:nvGraphicFramePr>
          <p:cNvPr id="2" name="Diagram 1">
            <a:extLst>
              <a:ext uri="{FF2B5EF4-FFF2-40B4-BE49-F238E27FC236}">
                <a16:creationId xmlns:a16="http://schemas.microsoft.com/office/drawing/2014/main" id="{DC0988E5-E150-4F9B-88E7-BA80E2658A1A}"/>
              </a:ext>
            </a:extLst>
          </p:cNvPr>
          <p:cNvGraphicFramePr/>
          <p:nvPr/>
        </p:nvGraphicFramePr>
        <p:xfrm>
          <a:off x="1931988" y="1225551"/>
          <a:ext cx="8502650" cy="948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4" name="Rectangle 2">
            <a:extLst>
              <a:ext uri="{FF2B5EF4-FFF2-40B4-BE49-F238E27FC236}">
                <a16:creationId xmlns:a16="http://schemas.microsoft.com/office/drawing/2014/main" id="{1E38457F-E475-45CA-9F08-2772254E6213}"/>
              </a:ext>
            </a:extLst>
          </p:cNvPr>
          <p:cNvSpPr>
            <a:spLocks noChangeArrowheads="1"/>
          </p:cNvSpPr>
          <p:nvPr/>
        </p:nvSpPr>
        <p:spPr bwMode="auto">
          <a:xfrm>
            <a:off x="3810000" y="2174875"/>
            <a:ext cx="45720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2400">
                <a:solidFill>
                  <a:srgbClr val="191919"/>
                </a:solidFill>
                <a:latin typeface="Arial" panose="020B0604020202020204" pitchFamily="34" charset="0"/>
                <a:ea typeface="MS PGothic" panose="020B0600070205080204" pitchFamily="34" charset="-128"/>
                <a:cs typeface="Arial" panose="020B0604020202020204" pitchFamily="34" charset="0"/>
              </a:defRPr>
            </a:lvl1pPr>
            <a:lvl2pPr marL="857250" indent="-400050">
              <a:spcBef>
                <a:spcPct val="20000"/>
              </a:spcBef>
              <a:buFont typeface="Arial" panose="020B0604020202020204" pitchFamily="34" charset="0"/>
              <a:buChar char="–"/>
              <a:defRPr sz="2000">
                <a:solidFill>
                  <a:srgbClr val="19191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19191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rgbClr val="191919"/>
                </a:solidFill>
                <a:latin typeface="Arial" panose="020B0604020202020204" pitchFamily="34" charset="0"/>
                <a:ea typeface="MS PGothic" panose="020B0600070205080204" pitchFamily="34" charset="-128"/>
                <a:cs typeface="Arial" panose="020B0604020202020204" pitchFamily="34" charset="0"/>
              </a:defRPr>
            </a:lvl9pPr>
          </a:lstStyle>
          <a:p>
            <a:pPr lvl="1">
              <a:spcBef>
                <a:spcPct val="0"/>
              </a:spcBef>
              <a:buFont typeface="Arial" panose="020B0604020202020204" pitchFamily="34" charset="0"/>
              <a:buAutoNum type="romanUcPeriod"/>
            </a:pPr>
            <a:r>
              <a:rPr lang="en-US" altLang="en-US" sz="1700" dirty="0">
                <a:solidFill>
                  <a:schemeClr val="tx1"/>
                </a:solidFill>
              </a:rPr>
              <a:t>Pre-Certification Workshop </a:t>
            </a:r>
          </a:p>
          <a:p>
            <a:pPr lvl="1">
              <a:spcBef>
                <a:spcPct val="0"/>
              </a:spcBef>
              <a:buFont typeface="Arial" panose="020B0604020202020204" pitchFamily="34" charset="0"/>
              <a:buAutoNum type="romanUcPeriod"/>
            </a:pPr>
            <a:r>
              <a:rPr lang="en-US" altLang="en-US" sz="1700" dirty="0">
                <a:solidFill>
                  <a:schemeClr val="tx1"/>
                </a:solidFill>
              </a:rPr>
              <a:t>Complete Application Online</a:t>
            </a:r>
          </a:p>
          <a:p>
            <a:pPr lvl="1">
              <a:spcBef>
                <a:spcPct val="0"/>
              </a:spcBef>
              <a:buFont typeface="Arial" panose="020B0604020202020204" pitchFamily="34" charset="0"/>
              <a:buAutoNum type="romanUcPeriod"/>
            </a:pPr>
            <a:r>
              <a:rPr lang="en-US" altLang="en-US" sz="1700" dirty="0">
                <a:solidFill>
                  <a:schemeClr val="tx1"/>
                </a:solidFill>
              </a:rPr>
              <a:t>Preliminary Screening of Application</a:t>
            </a:r>
          </a:p>
          <a:p>
            <a:pPr lvl="1">
              <a:spcBef>
                <a:spcPct val="0"/>
              </a:spcBef>
              <a:buFont typeface="Arial" panose="020B0604020202020204" pitchFamily="34" charset="0"/>
              <a:buAutoNum type="romanUcPeriod"/>
            </a:pPr>
            <a:r>
              <a:rPr lang="en-US" altLang="en-US" sz="1700" dirty="0">
                <a:solidFill>
                  <a:schemeClr val="tx1"/>
                </a:solidFill>
              </a:rPr>
              <a:t>Desk Audit</a:t>
            </a:r>
          </a:p>
          <a:p>
            <a:pPr lvl="1">
              <a:spcBef>
                <a:spcPct val="0"/>
              </a:spcBef>
              <a:buFont typeface="Arial" panose="020B0604020202020204" pitchFamily="34" charset="0"/>
              <a:buAutoNum type="romanUcPeriod"/>
            </a:pPr>
            <a:r>
              <a:rPr lang="en-US" altLang="en-US" sz="1700" dirty="0">
                <a:solidFill>
                  <a:schemeClr val="tx1"/>
                </a:solidFill>
              </a:rPr>
              <a:t>Financial Audit</a:t>
            </a:r>
          </a:p>
          <a:p>
            <a:pPr lvl="1">
              <a:spcBef>
                <a:spcPct val="0"/>
              </a:spcBef>
              <a:buFont typeface="Arial" panose="020B0604020202020204" pitchFamily="34" charset="0"/>
              <a:buAutoNum type="romanUcPeriod"/>
            </a:pPr>
            <a:r>
              <a:rPr lang="en-US" altLang="en-US" sz="1700" dirty="0">
                <a:solidFill>
                  <a:schemeClr val="tx1"/>
                </a:solidFill>
              </a:rPr>
              <a:t>Certification Interview, where applicable</a:t>
            </a:r>
          </a:p>
          <a:p>
            <a:pPr lvl="1">
              <a:spcBef>
                <a:spcPct val="0"/>
              </a:spcBef>
              <a:buFont typeface="Arial" panose="020B0604020202020204" pitchFamily="34" charset="0"/>
              <a:buAutoNum type="romanUcPeriod"/>
            </a:pPr>
            <a:r>
              <a:rPr lang="en-US" altLang="en-US" sz="1700" dirty="0">
                <a:solidFill>
                  <a:schemeClr val="tx1"/>
                </a:solidFill>
              </a:rPr>
              <a:t>Committee Review</a:t>
            </a:r>
          </a:p>
          <a:p>
            <a:pPr lvl="1">
              <a:spcBef>
                <a:spcPct val="0"/>
              </a:spcBef>
              <a:buFont typeface="Arial" panose="020B0604020202020204" pitchFamily="34" charset="0"/>
              <a:buAutoNum type="romanUcPeriod"/>
            </a:pPr>
            <a:r>
              <a:rPr lang="en-US" altLang="en-US" sz="1700" dirty="0">
                <a:solidFill>
                  <a:schemeClr val="tx1"/>
                </a:solidFill>
              </a:rPr>
              <a:t>Certification Approval or Denial</a:t>
            </a:r>
          </a:p>
        </p:txBody>
      </p:sp>
      <p:sp>
        <p:nvSpPr>
          <p:cNvPr id="4" name="Rectangle 3">
            <a:extLst>
              <a:ext uri="{FF2B5EF4-FFF2-40B4-BE49-F238E27FC236}">
                <a16:creationId xmlns:a16="http://schemas.microsoft.com/office/drawing/2014/main" id="{EC6EAE2B-7916-0F6D-E7EF-511299F3A39C}"/>
              </a:ext>
            </a:extLst>
          </p:cNvPr>
          <p:cNvSpPr/>
          <p:nvPr/>
        </p:nvSpPr>
        <p:spPr>
          <a:xfrm>
            <a:off x="10442448" y="6364224"/>
            <a:ext cx="813816" cy="40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E5F531-B384-94C8-BCD1-13FEF0A39834}"/>
              </a:ext>
            </a:extLst>
          </p:cNvPr>
          <p:cNvPicPr>
            <a:picLocks noChangeAspect="1"/>
          </p:cNvPicPr>
          <p:nvPr/>
        </p:nvPicPr>
        <p:blipFill>
          <a:blip r:embed="rId8"/>
          <a:stretch>
            <a:fillRect/>
          </a:stretch>
        </p:blipFill>
        <p:spPr>
          <a:xfrm>
            <a:off x="9908973" y="6400784"/>
            <a:ext cx="1719221" cy="3657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FC11C32-72FB-476D-BA06-1434D45277F6}"/>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Requirements for Certification</a:t>
            </a:r>
          </a:p>
        </p:txBody>
      </p:sp>
      <p:graphicFrame>
        <p:nvGraphicFramePr>
          <p:cNvPr id="2" name="Table 4">
            <a:extLst>
              <a:ext uri="{FF2B5EF4-FFF2-40B4-BE49-F238E27FC236}">
                <a16:creationId xmlns:a16="http://schemas.microsoft.com/office/drawing/2014/main" id="{87C5B545-4C68-4F37-8ED0-FA47E2EFCB6F}"/>
              </a:ext>
            </a:extLst>
          </p:cNvPr>
          <p:cNvGraphicFramePr>
            <a:graphicFrameLocks noGrp="1"/>
          </p:cNvGraphicFramePr>
          <p:nvPr/>
        </p:nvGraphicFramePr>
        <p:xfrm>
          <a:off x="1981200" y="1555750"/>
          <a:ext cx="8229600" cy="4473341"/>
        </p:xfrm>
        <a:graphic>
          <a:graphicData uri="http://schemas.openxmlformats.org/drawingml/2006/table">
            <a:tbl>
              <a:tblPr firstRow="1" bandRow="1">
                <a:tableStyleId>{5C22544A-7EE6-4342-B048-85BDC9FD1C3A}</a:tableStyleId>
              </a:tblPr>
              <a:tblGrid>
                <a:gridCol w="5329990">
                  <a:extLst>
                    <a:ext uri="{9D8B030D-6E8A-4147-A177-3AD203B41FA5}">
                      <a16:colId xmlns:a16="http://schemas.microsoft.com/office/drawing/2014/main" val="20000"/>
                    </a:ext>
                  </a:extLst>
                </a:gridCol>
                <a:gridCol w="2899610">
                  <a:extLst>
                    <a:ext uri="{9D8B030D-6E8A-4147-A177-3AD203B41FA5}">
                      <a16:colId xmlns:a16="http://schemas.microsoft.com/office/drawing/2014/main" val="20001"/>
                    </a:ext>
                  </a:extLst>
                </a:gridCol>
              </a:tblGrid>
              <a:tr h="370788">
                <a:tc>
                  <a:txBody>
                    <a:bodyPr/>
                    <a:lstStyle/>
                    <a:p>
                      <a:r>
                        <a:rPr lang="en-US" sz="1800"/>
                        <a:t>Requirements</a:t>
                      </a:r>
                    </a:p>
                  </a:txBody>
                  <a:tcPr marT="45714" marB="45714"/>
                </a:tc>
                <a:tc>
                  <a:txBody>
                    <a:bodyPr/>
                    <a:lstStyle/>
                    <a:p>
                      <a:pPr algn="ctr"/>
                      <a:r>
                        <a:rPr lang="en-US" sz="1800"/>
                        <a:t>Certification Type</a:t>
                      </a:r>
                    </a:p>
                  </a:txBody>
                  <a:tcPr marT="45714" marB="45714"/>
                </a:tc>
                <a:extLst>
                  <a:ext uri="{0D108BD9-81ED-4DB2-BD59-A6C34878D82A}">
                    <a16:rowId xmlns:a16="http://schemas.microsoft.com/office/drawing/2014/main" val="10000"/>
                  </a:ext>
                </a:extLst>
              </a:tr>
              <a:tr h="1024109">
                <a:tc>
                  <a:txBody>
                    <a:bodyPr/>
                    <a:lstStyle/>
                    <a:p>
                      <a:pPr algn="l">
                        <a:lnSpc>
                          <a:spcPct val="85000"/>
                        </a:lnSpc>
                        <a:buFont typeface="Wingdings" pitchFamily="2" charset="2"/>
                        <a:buNone/>
                        <a:defRPr/>
                      </a:pPr>
                      <a:r>
                        <a:rPr lang="en-US" sz="1800">
                          <a:latin typeface="+mn-lt"/>
                          <a:ea typeface="ＭＳ Ｐゴシック" pitchFamily="34" charset="-128"/>
                          <a:cs typeface="Arial" charset="0"/>
                        </a:rPr>
                        <a:t>Must be at least 51% owned, managed and controlled by a minority (MBE), female (WBE), person with a disability or socially (ACDBE), and economically disadvantaged individual (DBE). </a:t>
                      </a:r>
                    </a:p>
                  </a:txBody>
                  <a:tcPr marT="45714" marB="45714"/>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mn-lt"/>
                          <a:ea typeface="ＭＳ Ｐゴシック" charset="-128"/>
                        </a:rPr>
                        <a:t>MBE, WBE, PDBE, ACDBE, and DBE</a:t>
                      </a:r>
                    </a:p>
                  </a:txBody>
                  <a:tcPr marT="45714" marB="45714"/>
                </a:tc>
                <a:extLst>
                  <a:ext uri="{0D108BD9-81ED-4DB2-BD59-A6C34878D82A}">
                    <a16:rowId xmlns:a16="http://schemas.microsoft.com/office/drawing/2014/main" val="10001"/>
                  </a:ext>
                </a:extLst>
              </a:tr>
              <a:tr h="1490450">
                <a:tc>
                  <a:txBody>
                    <a:bodyPr/>
                    <a:lstStyle/>
                    <a:p>
                      <a:pPr algn="l">
                        <a:lnSpc>
                          <a:spcPct val="85000"/>
                        </a:lnSpc>
                        <a:buFont typeface="Wingdings" pitchFamily="2" charset="2"/>
                        <a:buNone/>
                        <a:defRPr/>
                      </a:pPr>
                      <a:r>
                        <a:rPr lang="en-US" sz="1800">
                          <a:latin typeface="+mn-lt"/>
                          <a:ea typeface="ＭＳ Ｐゴシック" pitchFamily="34" charset="-128"/>
                          <a:cs typeface="Arial" charset="0"/>
                        </a:rPr>
                        <a:t>The minority, female, persons with disabilities owner, socially and economically disadvantaged owner, and small business owner must have the training/expertise to perform the work, and where required, have a license or certificate issued in his or her name.</a:t>
                      </a:r>
                    </a:p>
                  </a:txBody>
                  <a:tcPr marT="45714" marB="45714"/>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mn-lt"/>
                          <a:ea typeface="ＭＳ Ｐゴシック" charset="-128"/>
                        </a:rPr>
                        <a:t>All certification types</a:t>
                      </a:r>
                    </a:p>
                  </a:txBody>
                  <a:tcPr marT="45714" marB="45714"/>
                </a:tc>
                <a:extLst>
                  <a:ext uri="{0D108BD9-81ED-4DB2-BD59-A6C34878D82A}">
                    <a16:rowId xmlns:a16="http://schemas.microsoft.com/office/drawing/2014/main" val="10002"/>
                  </a:ext>
                </a:extLst>
              </a:tr>
              <a:tr h="557768">
                <a:tc>
                  <a:txBody>
                    <a:bodyPr/>
                    <a:lstStyle/>
                    <a:p>
                      <a:pPr algn="l">
                        <a:lnSpc>
                          <a:spcPct val="85000"/>
                        </a:lnSpc>
                        <a:buFont typeface="Wingdings" pitchFamily="2" charset="2"/>
                        <a:buNone/>
                        <a:defRPr/>
                      </a:pPr>
                      <a:r>
                        <a:rPr lang="en-US" sz="1800">
                          <a:latin typeface="+mn-lt"/>
                          <a:ea typeface="ＭＳ Ｐゴシック" pitchFamily="34" charset="-128"/>
                          <a:cs typeface="Arial" charset="0"/>
                        </a:rPr>
                        <a:t>Firm must be for profit, independent, and currently functioning. </a:t>
                      </a:r>
                    </a:p>
                  </a:txBody>
                  <a:tcPr marT="45714" marB="45714"/>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mn-lt"/>
                          <a:ea typeface="ＭＳ Ｐゴシック" charset="-128"/>
                        </a:rPr>
                        <a:t>All certification types</a:t>
                      </a:r>
                    </a:p>
                  </a:txBody>
                  <a:tcPr marT="45714" marB="45714"/>
                </a:tc>
                <a:extLst>
                  <a:ext uri="{0D108BD9-81ED-4DB2-BD59-A6C34878D82A}">
                    <a16:rowId xmlns:a16="http://schemas.microsoft.com/office/drawing/2014/main" val="10003"/>
                  </a:ext>
                </a:extLst>
              </a:tr>
              <a:tr h="1024109">
                <a:tc>
                  <a:txBody>
                    <a:bodyPr/>
                    <a:lstStyle/>
                    <a:p>
                      <a:pPr algn="l">
                        <a:lnSpc>
                          <a:spcPct val="85000"/>
                        </a:lnSpc>
                        <a:buFont typeface="Wingdings" pitchFamily="2" charset="2"/>
                        <a:buNone/>
                        <a:defRPr/>
                      </a:pPr>
                      <a:r>
                        <a:rPr lang="en-US" sz="1800">
                          <a:latin typeface="+mn-lt"/>
                          <a:ea typeface="ＭＳ Ｐゴシック" pitchFamily="34" charset="-128"/>
                          <a:cs typeface="Arial" charset="0"/>
                        </a:rPr>
                        <a:t>Maintain a significant presence in Harris, Brazoria, Chambers, Fort Bend, Galveston, Liberty, Montgomery, Waller, Austin, or San Jacinto counties. </a:t>
                      </a:r>
                    </a:p>
                  </a:txBody>
                  <a:tcPr marT="45714" marB="45714"/>
                </a:tc>
                <a:tc>
                  <a:txBody>
                    <a:bodyPr/>
                    <a:lstStyle/>
                    <a:p>
                      <a:pPr algn="ctr">
                        <a:buFont typeface="Wingdings" pitchFamily="2" charset="2"/>
                        <a:buNone/>
                        <a:defRPr/>
                      </a:pPr>
                      <a:r>
                        <a:rPr lang="en-US" sz="1800">
                          <a:latin typeface="+mn-lt"/>
                          <a:ea typeface="ＭＳ Ｐゴシック" charset="-128"/>
                        </a:rPr>
                        <a:t>MWSBE and PDBE</a:t>
                      </a:r>
                    </a:p>
                  </a:txBody>
                  <a:tcPr marT="45714" marB="45714"/>
                </a:tc>
                <a:extLst>
                  <a:ext uri="{0D108BD9-81ED-4DB2-BD59-A6C34878D82A}">
                    <a16:rowId xmlns:a16="http://schemas.microsoft.com/office/drawing/2014/main" val="10004"/>
                  </a:ext>
                </a:extLst>
              </a:tr>
            </a:tbl>
          </a:graphicData>
        </a:graphic>
      </p:graphicFrame>
      <p:sp>
        <p:nvSpPr>
          <p:cNvPr id="4" name="Rectangle 3">
            <a:extLst>
              <a:ext uri="{FF2B5EF4-FFF2-40B4-BE49-F238E27FC236}">
                <a16:creationId xmlns:a16="http://schemas.microsoft.com/office/drawing/2014/main" id="{7F27C15B-DA7D-BB3B-48FA-526266E1BEAC}"/>
              </a:ext>
            </a:extLst>
          </p:cNvPr>
          <p:cNvSpPr/>
          <p:nvPr/>
        </p:nvSpPr>
        <p:spPr>
          <a:xfrm>
            <a:off x="10442448" y="6373368"/>
            <a:ext cx="786384" cy="40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BA3166-E59F-6B8A-4A97-0F38A6B9663A}"/>
              </a:ext>
            </a:extLst>
          </p:cNvPr>
          <p:cNvPicPr>
            <a:picLocks noChangeAspect="1"/>
          </p:cNvPicPr>
          <p:nvPr/>
        </p:nvPicPr>
        <p:blipFill>
          <a:blip r:embed="rId2"/>
          <a:stretch>
            <a:fillRect/>
          </a:stretch>
        </p:blipFill>
        <p:spPr>
          <a:xfrm>
            <a:off x="9918117" y="6400784"/>
            <a:ext cx="1719221" cy="3657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2731ADC-4FB0-478A-8433-76A2CF14221D}"/>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Requirements for Certification</a:t>
            </a:r>
          </a:p>
        </p:txBody>
      </p:sp>
      <p:graphicFrame>
        <p:nvGraphicFramePr>
          <p:cNvPr id="2" name="Table 4">
            <a:extLst>
              <a:ext uri="{FF2B5EF4-FFF2-40B4-BE49-F238E27FC236}">
                <a16:creationId xmlns:a16="http://schemas.microsoft.com/office/drawing/2014/main" id="{C429B8CC-3935-4A27-BC76-FB129D5BAC75}"/>
              </a:ext>
            </a:extLst>
          </p:cNvPr>
          <p:cNvGraphicFramePr>
            <a:graphicFrameLocks noGrp="1"/>
          </p:cNvGraphicFramePr>
          <p:nvPr/>
        </p:nvGraphicFramePr>
        <p:xfrm>
          <a:off x="1981200" y="1612901"/>
          <a:ext cx="8229600" cy="3915704"/>
        </p:xfrm>
        <a:graphic>
          <a:graphicData uri="http://schemas.openxmlformats.org/drawingml/2006/table">
            <a:tbl>
              <a:tblPr firstRow="1" bandRow="1">
                <a:tableStyleId>{5C22544A-7EE6-4342-B048-85BDC9FD1C3A}</a:tableStyleId>
              </a:tblPr>
              <a:tblGrid>
                <a:gridCol w="5329990">
                  <a:extLst>
                    <a:ext uri="{9D8B030D-6E8A-4147-A177-3AD203B41FA5}">
                      <a16:colId xmlns:a16="http://schemas.microsoft.com/office/drawing/2014/main" val="20000"/>
                    </a:ext>
                  </a:extLst>
                </a:gridCol>
                <a:gridCol w="2899610">
                  <a:extLst>
                    <a:ext uri="{9D8B030D-6E8A-4147-A177-3AD203B41FA5}">
                      <a16:colId xmlns:a16="http://schemas.microsoft.com/office/drawing/2014/main" val="20001"/>
                    </a:ext>
                  </a:extLst>
                </a:gridCol>
              </a:tblGrid>
              <a:tr h="370862">
                <a:tc>
                  <a:txBody>
                    <a:bodyPr/>
                    <a:lstStyle/>
                    <a:p>
                      <a:r>
                        <a:rPr lang="en-US" sz="1800"/>
                        <a:t>Requirements</a:t>
                      </a:r>
                    </a:p>
                  </a:txBody>
                  <a:tcPr marT="45723" marB="45723"/>
                </a:tc>
                <a:tc>
                  <a:txBody>
                    <a:bodyPr/>
                    <a:lstStyle/>
                    <a:p>
                      <a:pPr algn="ctr"/>
                      <a:r>
                        <a:rPr lang="en-US" sz="1800"/>
                        <a:t>Certification Type</a:t>
                      </a:r>
                    </a:p>
                  </a:txBody>
                  <a:tcPr marT="45723" marB="45723"/>
                </a:tc>
                <a:extLst>
                  <a:ext uri="{0D108BD9-81ED-4DB2-BD59-A6C34878D82A}">
                    <a16:rowId xmlns:a16="http://schemas.microsoft.com/office/drawing/2014/main" val="10000"/>
                  </a:ext>
                </a:extLst>
              </a:tr>
              <a:tr h="557817">
                <a:tc>
                  <a:txBody>
                    <a:bodyPr/>
                    <a:lstStyle/>
                    <a:p>
                      <a:pPr algn="l">
                        <a:lnSpc>
                          <a:spcPct val="85000"/>
                        </a:lnSpc>
                        <a:buFont typeface="Wingdings" pitchFamily="2" charset="2"/>
                        <a:buNone/>
                        <a:defRPr/>
                      </a:pPr>
                      <a:r>
                        <a:rPr lang="en-US" sz="1800">
                          <a:latin typeface="+mn-lt"/>
                          <a:ea typeface="ＭＳ Ｐゴシック" pitchFamily="34" charset="-128"/>
                          <a:cs typeface="Arial" charset="0"/>
                        </a:rPr>
                        <a:t>Meet the Small Business Administration Size Standard(s) for its industry classification(s).</a:t>
                      </a:r>
                    </a:p>
                  </a:txBody>
                  <a:tcPr marT="45723" marB="45723"/>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mn-lt"/>
                          <a:ea typeface="ＭＳ Ｐゴシック" charset="-128"/>
                        </a:rPr>
                        <a:t>All certification types</a:t>
                      </a:r>
                    </a:p>
                  </a:txBody>
                  <a:tcPr marT="45723" marB="45723"/>
                </a:tc>
                <a:extLst>
                  <a:ext uri="{0D108BD9-81ED-4DB2-BD59-A6C34878D82A}">
                    <a16:rowId xmlns:a16="http://schemas.microsoft.com/office/drawing/2014/main" val="10001"/>
                  </a:ext>
                </a:extLst>
              </a:tr>
              <a:tr h="557790">
                <a:tc>
                  <a:txBody>
                    <a:bodyPr/>
                    <a:lstStyle/>
                    <a:p>
                      <a:pPr marL="0" marR="0" lvl="1" indent="0" algn="l" defTabSz="457200" rtl="0" eaLnBrk="1" fontAlgn="auto" latinLnBrk="0" hangingPunct="1">
                        <a:lnSpc>
                          <a:spcPct val="85000"/>
                        </a:lnSpc>
                        <a:spcBef>
                          <a:spcPts val="0"/>
                        </a:spcBef>
                        <a:spcAft>
                          <a:spcPts val="0"/>
                        </a:spcAft>
                        <a:buClrTx/>
                        <a:buSzTx/>
                        <a:buFont typeface="Wingdings" pitchFamily="2" charset="2"/>
                        <a:buNone/>
                        <a:tabLst/>
                        <a:defRPr/>
                      </a:pPr>
                      <a:r>
                        <a:rPr lang="en-US" sz="1800">
                          <a:latin typeface="+mn-lt"/>
                          <a:ea typeface="ＭＳ Ｐゴシック" pitchFamily="34" charset="-128"/>
                          <a:cs typeface="Arial" charset="0"/>
                        </a:rPr>
                        <a:t>Firm must be registered as a Vendor/Supplier with COH Strategic Purchasing Division.</a:t>
                      </a:r>
                    </a:p>
                  </a:txBody>
                  <a:tcPr marT="45723" marB="45723"/>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mn-lt"/>
                          <a:ea typeface="ＭＳ Ｐゴシック" charset="-128"/>
                        </a:rPr>
                        <a:t>All certification types</a:t>
                      </a:r>
                    </a:p>
                  </a:txBody>
                  <a:tcPr marT="45723" marB="45723"/>
                </a:tc>
                <a:extLst>
                  <a:ext uri="{0D108BD9-81ED-4DB2-BD59-A6C34878D82A}">
                    <a16:rowId xmlns:a16="http://schemas.microsoft.com/office/drawing/2014/main" val="10002"/>
                  </a:ext>
                </a:extLst>
              </a:tr>
              <a:tr h="1956820">
                <a:tc>
                  <a:txBody>
                    <a:bodyPr/>
                    <a:lstStyle/>
                    <a:p>
                      <a:pPr marL="0" lvl="1" indent="0" algn="l">
                        <a:lnSpc>
                          <a:spcPct val="85000"/>
                        </a:lnSpc>
                        <a:buFont typeface="Wingdings" pitchFamily="2" charset="2"/>
                        <a:buNone/>
                        <a:defRPr/>
                      </a:pPr>
                      <a:r>
                        <a:rPr lang="en-US" sz="1800">
                          <a:latin typeface="+mn-lt"/>
                          <a:ea typeface="ＭＳ Ｐゴシック" pitchFamily="34" charset="-128"/>
                          <a:cs typeface="Arial" charset="0"/>
                        </a:rPr>
                        <a:t>For Persons with Disabilities Business Enterprise (PDBE) certification requires that applicant submit a Disability Affidavit and an accompanying letter from a medical doctor. </a:t>
                      </a:r>
                    </a:p>
                    <a:p>
                      <a:pPr marL="0" lvl="1" indent="0" algn="l">
                        <a:lnSpc>
                          <a:spcPct val="85000"/>
                        </a:lnSpc>
                        <a:buFont typeface="Wingdings" pitchFamily="2" charset="2"/>
                        <a:buNone/>
                        <a:defRPr/>
                      </a:pPr>
                      <a:r>
                        <a:rPr lang="en-US" sz="1800">
                          <a:latin typeface="+mn-lt"/>
                          <a:ea typeface="ＭＳ Ｐゴシック" pitchFamily="34" charset="-128"/>
                          <a:cs typeface="Arial" charset="0"/>
                        </a:rPr>
                        <a:t>*Veterans applying for PDBE must demonstrate a service-connected disability by providing:</a:t>
                      </a:r>
                    </a:p>
                    <a:p>
                      <a:pPr marL="342900" lvl="1" indent="-342900" algn="l">
                        <a:lnSpc>
                          <a:spcPct val="85000"/>
                        </a:lnSpc>
                        <a:buFont typeface="Wingdings" pitchFamily="2" charset="2"/>
                        <a:buAutoNum type="alphaLcPeriod"/>
                        <a:defRPr/>
                      </a:pPr>
                      <a:r>
                        <a:rPr lang="en-US" sz="1800">
                          <a:latin typeface="+mn-lt"/>
                          <a:ea typeface="ＭＳ Ｐゴシック" pitchFamily="34" charset="-128"/>
                          <a:cs typeface="Arial" charset="0"/>
                        </a:rPr>
                        <a:t>Disability rating letter from the Department of Veterans Affairs or </a:t>
                      </a:r>
                    </a:p>
                    <a:p>
                      <a:pPr marL="342900" lvl="1" indent="-342900" algn="l">
                        <a:lnSpc>
                          <a:spcPct val="85000"/>
                        </a:lnSpc>
                        <a:buFont typeface="Wingdings" pitchFamily="2" charset="2"/>
                        <a:buAutoNum type="alphaLcPeriod"/>
                        <a:defRPr/>
                      </a:pPr>
                      <a:r>
                        <a:rPr lang="en-US" sz="1800">
                          <a:latin typeface="+mn-lt"/>
                          <a:ea typeface="ＭＳ Ｐゴシック" pitchFamily="34" charset="-128"/>
                          <a:cs typeface="Arial" charset="0"/>
                        </a:rPr>
                        <a:t>Disability determination from the Department of Defense.</a:t>
                      </a:r>
                    </a:p>
                  </a:txBody>
                  <a:tcPr marT="45723" marB="45723"/>
                </a:tc>
                <a:tc>
                  <a:txBody>
                    <a:bodyPr/>
                    <a:lstStyle/>
                    <a:p>
                      <a:pPr algn="ctr">
                        <a:buFont typeface="Wingdings" pitchFamily="2" charset="2"/>
                        <a:buNone/>
                        <a:defRPr/>
                      </a:pPr>
                      <a:r>
                        <a:rPr lang="en-US" sz="1800">
                          <a:latin typeface="+mn-lt"/>
                          <a:ea typeface="ＭＳ Ｐゴシック" charset="-128"/>
                        </a:rPr>
                        <a:t>PDBE only</a:t>
                      </a:r>
                    </a:p>
                  </a:txBody>
                  <a:tcPr marT="45723" marB="45723"/>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B1BCDF01-31B5-D5D6-D048-56DD56954C2C}"/>
              </a:ext>
            </a:extLst>
          </p:cNvPr>
          <p:cNvSpPr/>
          <p:nvPr/>
        </p:nvSpPr>
        <p:spPr>
          <a:xfrm>
            <a:off x="10488168" y="6391656"/>
            <a:ext cx="740664"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DB8ABA-1B5E-723F-2BE0-2B53EFCC600D}"/>
              </a:ext>
            </a:extLst>
          </p:cNvPr>
          <p:cNvPicPr>
            <a:picLocks noChangeAspect="1"/>
          </p:cNvPicPr>
          <p:nvPr/>
        </p:nvPicPr>
        <p:blipFill>
          <a:blip r:embed="rId2"/>
          <a:stretch>
            <a:fillRect/>
          </a:stretch>
        </p:blipFill>
        <p:spPr>
          <a:xfrm>
            <a:off x="9927261" y="6400784"/>
            <a:ext cx="1719221" cy="3657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8E1AF47-61EE-466F-B930-CDB54AEF3F7E}"/>
              </a:ext>
            </a:extLst>
          </p:cNvPr>
          <p:cNvSpPr>
            <a:spLocks noGrp="1"/>
          </p:cNvSpPr>
          <p:nvPr>
            <p:ph type="title"/>
          </p:nvPr>
        </p:nvSpPr>
        <p:spPr/>
        <p:txBody>
          <a:bodyPr/>
          <a:lstStyle/>
          <a:p>
            <a:pPr algn="ctr"/>
            <a:r>
              <a:rPr lang="en-US" altLang="en-US" b="1">
                <a:latin typeface="Arial" panose="020B0604020202020204" pitchFamily="34" charset="0"/>
                <a:cs typeface="Arial" panose="020B0604020202020204" pitchFamily="34" charset="0"/>
              </a:rPr>
              <a:t>Requirements for Certification</a:t>
            </a:r>
          </a:p>
        </p:txBody>
      </p:sp>
      <p:graphicFrame>
        <p:nvGraphicFramePr>
          <p:cNvPr id="2" name="Table 4">
            <a:extLst>
              <a:ext uri="{FF2B5EF4-FFF2-40B4-BE49-F238E27FC236}">
                <a16:creationId xmlns:a16="http://schemas.microsoft.com/office/drawing/2014/main" id="{00B4FAC2-E848-49FE-AC27-15473EA4060E}"/>
              </a:ext>
            </a:extLst>
          </p:cNvPr>
          <p:cNvGraphicFramePr>
            <a:graphicFrameLocks noGrp="1"/>
          </p:cNvGraphicFramePr>
          <p:nvPr/>
        </p:nvGraphicFramePr>
        <p:xfrm>
          <a:off x="1981200" y="1612900"/>
          <a:ext cx="8229600" cy="3022600"/>
        </p:xfrm>
        <a:graphic>
          <a:graphicData uri="http://schemas.openxmlformats.org/drawingml/2006/table">
            <a:tbl>
              <a:tblPr firstRow="1" bandRow="1">
                <a:tableStyleId>{5C22544A-7EE6-4342-B048-85BDC9FD1C3A}</a:tableStyleId>
              </a:tblPr>
              <a:tblGrid>
                <a:gridCol w="5329990">
                  <a:extLst>
                    <a:ext uri="{9D8B030D-6E8A-4147-A177-3AD203B41FA5}">
                      <a16:colId xmlns:a16="http://schemas.microsoft.com/office/drawing/2014/main" val="20000"/>
                    </a:ext>
                  </a:extLst>
                </a:gridCol>
                <a:gridCol w="2899610">
                  <a:extLst>
                    <a:ext uri="{9D8B030D-6E8A-4147-A177-3AD203B41FA5}">
                      <a16:colId xmlns:a16="http://schemas.microsoft.com/office/drawing/2014/main" val="20001"/>
                    </a:ext>
                  </a:extLst>
                </a:gridCol>
              </a:tblGrid>
              <a:tr h="370840">
                <a:tc>
                  <a:txBody>
                    <a:bodyPr/>
                    <a:lstStyle/>
                    <a:p>
                      <a:r>
                        <a:rPr lang="en-US"/>
                        <a:t>Requirements</a:t>
                      </a:r>
                    </a:p>
                  </a:txBody>
                  <a:tcPr/>
                </a:tc>
                <a:tc>
                  <a:txBody>
                    <a:bodyPr/>
                    <a:lstStyle/>
                    <a:p>
                      <a:pPr algn="ctr"/>
                      <a:r>
                        <a:rPr lang="en-US"/>
                        <a:t>Certification Type</a:t>
                      </a:r>
                    </a:p>
                  </a:txBody>
                  <a:tcPr/>
                </a:tc>
                <a:extLst>
                  <a:ext uri="{0D108BD9-81ED-4DB2-BD59-A6C34878D82A}">
                    <a16:rowId xmlns:a16="http://schemas.microsoft.com/office/drawing/2014/main" val="100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atin typeface="+mn-lt"/>
                          <a:ea typeface="ＭＳ Ｐゴシック" pitchFamily="34" charset="-128"/>
                          <a:cs typeface="Arial" charset="0"/>
                        </a:rPr>
                        <a:t>For Small Business Enterprise (SBE) certification, it requires the applicant to be in a construction or construction related field. </a:t>
                      </a:r>
                    </a:p>
                  </a:txBody>
                  <a:tcPr/>
                </a:tc>
                <a:tc>
                  <a:txBody>
                    <a:bodyPr/>
                    <a:lstStyle/>
                    <a:p>
                      <a:pPr algn="ctr">
                        <a:buFont typeface="Wingdings" pitchFamily="2" charset="2"/>
                        <a:buNone/>
                        <a:defRPr/>
                      </a:pPr>
                      <a:r>
                        <a:rPr lang="en-US" sz="1800">
                          <a:latin typeface="+mn-lt"/>
                          <a:ea typeface="ＭＳ Ｐゴシック" charset="-128"/>
                        </a:rPr>
                        <a:t>SBE certification only</a:t>
                      </a:r>
                    </a:p>
                  </a:txBody>
                  <a:tcPr/>
                </a:tc>
                <a:extLst>
                  <a:ext uri="{0D108BD9-81ED-4DB2-BD59-A6C34878D82A}">
                    <a16:rowId xmlns:a16="http://schemas.microsoft.com/office/drawing/2014/main" val="10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ＭＳ Ｐゴシック" pitchFamily="34" charset="-128"/>
                          <a:cs typeface="Arial" charset="0"/>
                        </a:rPr>
                        <a:t>For Disadvantaged Business Enterprise (DBE/ACDBE) certification, applicant must have a Personal Net Worth less than $2.047 million – excluding value of primary home and ownership interest in the business.  There is no local presence requirement for DBE/ACDBE certification.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mn-lt"/>
                          <a:ea typeface="ＭＳ Ｐゴシック" charset="-128"/>
                        </a:rPr>
                        <a:t>DBE and ACDBE only</a:t>
                      </a:r>
                    </a:p>
                  </a:txBody>
                  <a:tcPr/>
                </a:tc>
                <a:extLst>
                  <a:ext uri="{0D108BD9-81ED-4DB2-BD59-A6C34878D82A}">
                    <a16:rowId xmlns:a16="http://schemas.microsoft.com/office/drawing/2014/main" val="10002"/>
                  </a:ext>
                </a:extLst>
              </a:tr>
            </a:tbl>
          </a:graphicData>
        </a:graphic>
      </p:graphicFrame>
      <p:sp>
        <p:nvSpPr>
          <p:cNvPr id="4" name="Rectangle 3">
            <a:extLst>
              <a:ext uri="{FF2B5EF4-FFF2-40B4-BE49-F238E27FC236}">
                <a16:creationId xmlns:a16="http://schemas.microsoft.com/office/drawing/2014/main" id="{60485915-BFCC-B50A-B980-3C9831A78269}"/>
              </a:ext>
            </a:extLst>
          </p:cNvPr>
          <p:cNvSpPr/>
          <p:nvPr/>
        </p:nvSpPr>
        <p:spPr>
          <a:xfrm>
            <a:off x="10488168" y="6400800"/>
            <a:ext cx="722376" cy="35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DBD2F6-6A2A-B52D-8D3F-2636B88E562D}"/>
              </a:ext>
            </a:extLst>
          </p:cNvPr>
          <p:cNvPicPr>
            <a:picLocks noChangeAspect="1"/>
          </p:cNvPicPr>
          <p:nvPr/>
        </p:nvPicPr>
        <p:blipFill>
          <a:blip r:embed="rId2"/>
          <a:stretch>
            <a:fillRect/>
          </a:stretch>
        </p:blipFill>
        <p:spPr>
          <a:xfrm>
            <a:off x="9863253" y="6419072"/>
            <a:ext cx="1719221" cy="365792"/>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0D0D0-7C1D-47FF-A2F0-9937AA567A3D}">
  <ds:schemaRef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Bright business presentation</Template>
  <TotalTime>5904</TotalTime>
  <Words>2475</Words>
  <Application>Microsoft Office PowerPoint</Application>
  <PresentationFormat>Widescreen</PresentationFormat>
  <Paragraphs>280</Paragraphs>
  <Slides>40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ＭＳ Ｐゴシック</vt:lpstr>
      <vt:lpstr>Arial</vt:lpstr>
      <vt:lpstr>Calibri</vt:lpstr>
      <vt:lpstr>Candara</vt:lpstr>
      <vt:lpstr>Century Gothic</vt:lpstr>
      <vt:lpstr>Corbel</vt:lpstr>
      <vt:lpstr>Times New Roman</vt:lpstr>
      <vt:lpstr>Wingdings</vt:lpstr>
      <vt:lpstr>Office Theme</vt:lpstr>
      <vt:lpstr>Let’s Talk Certification</vt:lpstr>
      <vt:lpstr>Mission &amp;</vt:lpstr>
      <vt:lpstr>Certifications &amp; Designations</vt:lpstr>
      <vt:lpstr>Certifications &amp; Designations</vt:lpstr>
      <vt:lpstr>Governing Regulations for the Certification Program</vt:lpstr>
      <vt:lpstr>The Certification Process</vt:lpstr>
      <vt:lpstr>Requirements for Certification</vt:lpstr>
      <vt:lpstr>Requirements for Certification</vt:lpstr>
      <vt:lpstr>Requirements for Certification</vt:lpstr>
      <vt:lpstr>LGBT-Owned Business Enterprise Certification</vt:lpstr>
      <vt:lpstr>Texas HUB Certification</vt:lpstr>
      <vt:lpstr>Eligibility for HUB Certification</vt:lpstr>
      <vt:lpstr>Advantages / Benefits of Certification</vt:lpstr>
      <vt:lpstr>Advantages / Benefits of Certification cont.</vt:lpstr>
      <vt:lpstr>Advantages / Benefits of Certification cont.</vt:lpstr>
      <vt:lpstr>Certification Updates and Changes</vt:lpstr>
      <vt:lpstr>Expansion of Capabilities</vt:lpstr>
      <vt:lpstr>How Successful was the MWSBE Program?</vt:lpstr>
      <vt:lpstr>Grounds for De-certification  </vt:lpstr>
      <vt:lpstr>PowerPoint Presentation</vt:lpstr>
      <vt:lpstr>How to Apply</vt:lpstr>
      <vt:lpstr>How to Apply</vt:lpstr>
      <vt:lpstr>How to Apply</vt:lpstr>
      <vt:lpstr>How to Apply</vt:lpstr>
      <vt:lpstr>How to Apply</vt:lpstr>
      <vt:lpstr>Mandatory Documents </vt:lpstr>
      <vt:lpstr>Document Checklist(s)- MWSBE/PDBE</vt:lpstr>
      <vt:lpstr>Document Checklist(s)- MWSBE/PDBE cont.</vt:lpstr>
      <vt:lpstr>Document Checklist(s)- MWSBE/PDBE cont.</vt:lpstr>
      <vt:lpstr>Document Checklist - SBE</vt:lpstr>
      <vt:lpstr>Document Checklist – SBE cont.</vt:lpstr>
      <vt:lpstr>Document Checklist (DBE/ACDBE)</vt:lpstr>
      <vt:lpstr>Personal Net Worth (DBE/ACDBE)</vt:lpstr>
      <vt:lpstr>Tips (Personal Net Worth Documents)</vt:lpstr>
      <vt:lpstr>Tips</vt:lpstr>
      <vt:lpstr>Tips (example)</vt:lpstr>
      <vt:lpstr>Preliminary Screening of Application</vt:lpstr>
      <vt:lpstr>Review and Assignment of Application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Sidlauskas, Andrea - OBO</dc:creator>
  <cp:lastModifiedBy>Zenon, Porsche - OBO</cp:lastModifiedBy>
  <cp:revision>22</cp:revision>
  <cp:lastPrinted>2025-05-09T14:13:54Z</cp:lastPrinted>
  <dcterms:created xsi:type="dcterms:W3CDTF">2024-12-17T17:23:51Z</dcterms:created>
  <dcterms:modified xsi:type="dcterms:W3CDTF">2025-05-09T14:45:55Z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