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9" r:id="rId3"/>
    <p:sldId id="364" r:id="rId4"/>
    <p:sldId id="325" r:id="rId5"/>
    <p:sldId id="327" r:id="rId6"/>
    <p:sldId id="336" r:id="rId7"/>
    <p:sldId id="338" r:id="rId8"/>
    <p:sldId id="350" r:id="rId9"/>
    <p:sldId id="363" r:id="rId10"/>
    <p:sldId id="342" r:id="rId11"/>
    <p:sldId id="365" r:id="rId12"/>
    <p:sldId id="344" r:id="rId13"/>
    <p:sldId id="341" r:id="rId14"/>
    <p:sldId id="340" r:id="rId15"/>
    <p:sldId id="351" r:id="rId16"/>
    <p:sldId id="347" r:id="rId17"/>
    <p:sldId id="349" r:id="rId18"/>
    <p:sldId id="319" r:id="rId19"/>
    <p:sldId id="352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25B"/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41" autoAdjust="0"/>
  </p:normalViewPr>
  <p:slideViewPr>
    <p:cSldViewPr snapToGrid="0">
      <p:cViewPr varScale="1">
        <p:scale>
          <a:sx n="67" d="100"/>
          <a:sy n="67" d="100"/>
        </p:scale>
        <p:origin x="39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Objective 1</a:t>
          </a: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600" dirty="0"/>
            <a:t>Explain why a startup or small business may need outside financing </a:t>
          </a:r>
        </a:p>
      </dgm:t>
      <dgm:extLst>
        <a:ext uri="{E40237B7-FDA0-4F09-8148-C483321AD2D9}">
          <dgm14:cNvPr xmlns:dgm14="http://schemas.microsoft.com/office/drawing/2010/diagram" id="0" name="" descr="Objective #1&#10;Explain why a startup or small business may need outside financing"/>
        </a:ext>
      </dgm:extLs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Objective 2.</a:t>
          </a:r>
        </a:p>
        <a:p>
          <a:r>
            <a:rPr lang="en-US" sz="1500" dirty="0"/>
            <a:t>Define five main types of outside financing</a:t>
          </a:r>
        </a:p>
      </dgm:t>
      <dgm:extLst>
        <a:ext uri="{E40237B7-FDA0-4F09-8148-C483321AD2D9}">
          <dgm14:cNvPr xmlns:dgm14="http://schemas.microsoft.com/office/drawing/2010/diagram" id="0" name="" descr="Objective #2&#10;Define five main types of outside financing"/>
        </a:ext>
      </dgm:extLs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Objective 3.</a:t>
          </a:r>
        </a:p>
        <a:p>
          <a:r>
            <a:rPr lang="en-US" sz="1500" dirty="0"/>
            <a:t>Identify the requirements for different types of financing</a:t>
          </a:r>
        </a:p>
      </dgm:t>
      <dgm:extLst>
        <a:ext uri="{E40237B7-FDA0-4F09-8148-C483321AD2D9}">
          <dgm14:cNvPr xmlns:dgm14="http://schemas.microsoft.com/office/drawing/2010/diagram" id="0" name="" descr="Objective #3&#10;Identify the requirements for different types of financing"/>
        </a:ext>
      </dgm:extLs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Objective 4.</a:t>
          </a:r>
        </a:p>
        <a:p>
          <a:r>
            <a:rPr lang="en-US" sz="1500" dirty="0"/>
            <a:t>Describe the primary benefits and limitations of different types of financing </a:t>
          </a:r>
        </a:p>
      </dgm:t>
      <dgm:extLst>
        <a:ext uri="{E40237B7-FDA0-4F09-8148-C483321AD2D9}">
          <dgm14:cNvPr xmlns:dgm14="http://schemas.microsoft.com/office/drawing/2010/diagram" id="0" name="" descr="Objective #4&#10;Describe the primary benefits and limitations of different types of financing"/>
        </a:ext>
      </dgm:extLs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Objective 5.</a:t>
          </a:r>
        </a:p>
        <a:p>
          <a:r>
            <a:rPr lang="en-US" sz="1500" dirty="0"/>
            <a:t>Show the steps in seeking outside financing</a:t>
          </a:r>
        </a:p>
      </dgm:t>
      <dgm:extLst>
        <a:ext uri="{E40237B7-FDA0-4F09-8148-C483321AD2D9}">
          <dgm14:cNvPr xmlns:dgm14="http://schemas.microsoft.com/office/drawing/2010/diagram" id="0" name="" descr="Objective #5&#10;Show the steps in seeking outside financing"/>
        </a:ext>
      </dgm:extLs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LinFactNeighborY="177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 custLinFactNeighborY="177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 custLinFactNeighborY="177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 custLinFactNeighborY="177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 custLinFactNeighborY="177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/>
        <a:lstStyle/>
        <a:p>
          <a:pPr algn="ctr"/>
          <a:r>
            <a:rPr lang="en-US" sz="2000" dirty="0"/>
            <a:t>When is outside financing necessary?</a:t>
          </a:r>
          <a:endParaRPr lang="ru-RU" sz="2000" dirty="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 sz="2000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 sz="2000"/>
        </a:p>
      </dgm:t>
    </dgm:pt>
    <dgm:pt modelId="{4786322A-3DB1-4B13-A039-9C2B4BD33902}">
      <dgm:prSet phldrT="[Text]" custT="1"/>
      <dgm:spPr/>
      <dgm:t>
        <a:bodyPr/>
        <a:lstStyle/>
        <a:p>
          <a:pPr algn="ctr"/>
          <a:r>
            <a:rPr lang="en-US" sz="2000" dirty="0"/>
            <a:t>How do financing options differ?</a:t>
          </a:r>
          <a:endParaRPr lang="ru-RU" sz="2000" dirty="0"/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 sz="2000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 sz="2000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r>
            <a:rPr lang="en-US" sz="2000" dirty="0"/>
            <a:t>What are funder &amp; investor expectations?</a:t>
          </a:r>
          <a:endParaRPr lang="ru-RU" sz="2000" dirty="0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 sz="2000"/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 sz="2000"/>
        </a:p>
      </dgm:t>
    </dgm:pt>
    <dgm:pt modelId="{E4113FDD-546A-408F-B8E9-D91B2213B749}">
      <dgm:prSet phldrT="[Text]" custT="1"/>
      <dgm:spPr/>
      <dgm:t>
        <a:bodyPr/>
        <a:lstStyle/>
        <a:p>
          <a:pPr algn="ctr"/>
          <a:r>
            <a:rPr lang="en-US" sz="2000" dirty="0"/>
            <a:t>Debt vs. Equity</a:t>
          </a:r>
          <a:endParaRPr lang="ru-RU" sz="2000" dirty="0"/>
        </a:p>
      </dgm:t>
    </dgm:pt>
    <dgm:pt modelId="{542AF1D6-1C84-4B39-BE8B-B73FEFD6785F}" type="parTrans" cxnId="{90BA40AE-CFB9-4A3D-8E3A-6C9D7DE6B5C1}">
      <dgm:prSet/>
      <dgm:spPr/>
      <dgm:t>
        <a:bodyPr/>
        <a:lstStyle/>
        <a:p>
          <a:endParaRPr lang="en-US" sz="2000"/>
        </a:p>
      </dgm:t>
    </dgm:pt>
    <dgm:pt modelId="{87D1F3BF-EF93-4E5B-976C-902E3087F114}" type="sibTrans" cxnId="{90BA40AE-CFB9-4A3D-8E3A-6C9D7DE6B5C1}">
      <dgm:prSet/>
      <dgm:spPr/>
      <dgm:t>
        <a:bodyPr/>
        <a:lstStyle/>
        <a:p>
          <a:endParaRPr lang="en-US" sz="2000"/>
        </a:p>
      </dgm:t>
    </dgm:pt>
    <dgm:pt modelId="{3A20F4F6-FE6A-4A21-9A52-8EA5A00A8CF1}">
      <dgm:prSet phldrT="[Text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n-US" sz="2000" dirty="0"/>
            <a:t>What to expect when seeking financing</a:t>
          </a:r>
          <a:endParaRPr lang="ru-RU" sz="2000" dirty="0"/>
        </a:p>
      </dgm:t>
    </dgm:pt>
    <dgm:pt modelId="{B19866DE-6385-4023-B15B-CC565E541FED}" type="parTrans" cxnId="{64B5561A-1B07-4F13-B9C4-C4D90C2DA814}">
      <dgm:prSet/>
      <dgm:spPr/>
      <dgm:t>
        <a:bodyPr/>
        <a:lstStyle/>
        <a:p>
          <a:endParaRPr lang="en-US" sz="2000"/>
        </a:p>
      </dgm:t>
    </dgm:pt>
    <dgm:pt modelId="{C3654CC3-2E7B-4B1A-9CB8-A85007FB3113}" type="sibTrans" cxnId="{64B5561A-1B07-4F13-B9C4-C4D90C2DA814}">
      <dgm:prSet/>
      <dgm:spPr/>
      <dgm:t>
        <a:bodyPr/>
        <a:lstStyle/>
        <a:p>
          <a:endParaRPr lang="en-US" sz="2000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5"/>
      <dgm:spPr/>
    </dgm:pt>
    <dgm:pt modelId="{1A0AAFD3-A3A9-4B43-843A-7BA9D4FD5E56}" type="pres">
      <dgm:prSet presAssocID="{7084B800-7E1D-4DA6-89C0-37EA52DDBCB8}" presName="parentText" presStyleLbl="node1" presStyleIdx="0" presStyleCnt="5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5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634B2605-1D0B-47DC-85E2-55893E68E292}" type="pres">
      <dgm:prSet presAssocID="{E4113FDD-546A-408F-B8E9-D91B2213B749}" presName="parentLin" presStyleCnt="0"/>
      <dgm:spPr/>
    </dgm:pt>
    <dgm:pt modelId="{97093774-D50F-472E-8FD2-BEC04DCAE15C}" type="pres">
      <dgm:prSet presAssocID="{E4113FDD-546A-408F-B8E9-D91B2213B749}" presName="parentLeftMargin" presStyleLbl="node1" presStyleIdx="0" presStyleCnt="5"/>
      <dgm:spPr/>
    </dgm:pt>
    <dgm:pt modelId="{3928ACF8-FEB6-4122-AFD9-72CD9A277F31}" type="pres">
      <dgm:prSet presAssocID="{E4113FDD-546A-408F-B8E9-D91B2213B7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0CCF90-7270-49C7-B970-7D38722B70E3}" type="pres">
      <dgm:prSet presAssocID="{E4113FDD-546A-408F-B8E9-D91B2213B749}" presName="negativeSpace" presStyleCnt="0"/>
      <dgm:spPr/>
    </dgm:pt>
    <dgm:pt modelId="{E5369CE5-C67A-4074-A0A9-3B3B6E214D84}" type="pres">
      <dgm:prSet presAssocID="{E4113FDD-546A-408F-B8E9-D91B2213B749}" presName="childText" presStyleLbl="conFgAcc1" presStyleIdx="1" presStyleCnt="5">
        <dgm:presLayoutVars>
          <dgm:bulletEnabled val="1"/>
        </dgm:presLayoutVars>
      </dgm:prSet>
      <dgm:spPr/>
    </dgm:pt>
    <dgm:pt modelId="{E559482D-E0DC-4A9D-819C-9DD7AE24849F}" type="pres">
      <dgm:prSet presAssocID="{87D1F3BF-EF93-4E5B-976C-902E3087F114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1" presStyleCnt="5"/>
      <dgm:spPr/>
    </dgm:pt>
    <dgm:pt modelId="{5BD5B296-A642-4DF8-B899-35ED169DA216}" type="pres">
      <dgm:prSet presAssocID="{4786322A-3DB1-4B13-A039-9C2B4BD33902}" presName="parentText" presStyleLbl="node1" presStyleIdx="2" presStyleCnt="5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2" presStyleCnt="5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5E0AD7D3-F354-4D12-AC8A-61D9A68065FD}" type="pres">
      <dgm:prSet presAssocID="{3A20F4F6-FE6A-4A21-9A52-8EA5A00A8CF1}" presName="parentLin" presStyleCnt="0"/>
      <dgm:spPr/>
    </dgm:pt>
    <dgm:pt modelId="{8AA226F7-E97C-4A94-B31F-D28A5873EEF7}" type="pres">
      <dgm:prSet presAssocID="{3A20F4F6-FE6A-4A21-9A52-8EA5A00A8CF1}" presName="parentLeftMargin" presStyleLbl="node1" presStyleIdx="2" presStyleCnt="5"/>
      <dgm:spPr/>
    </dgm:pt>
    <dgm:pt modelId="{319F5DB2-B676-4890-A65C-9738ED93D159}" type="pres">
      <dgm:prSet presAssocID="{3A20F4F6-FE6A-4A21-9A52-8EA5A00A8CF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6886FBF-A068-4E02-BA63-4BB61293E905}" type="pres">
      <dgm:prSet presAssocID="{3A20F4F6-FE6A-4A21-9A52-8EA5A00A8CF1}" presName="negativeSpace" presStyleCnt="0"/>
      <dgm:spPr/>
    </dgm:pt>
    <dgm:pt modelId="{35E7631F-DFF7-4FAF-8286-06A93D50FFDC}" type="pres">
      <dgm:prSet presAssocID="{3A20F4F6-FE6A-4A21-9A52-8EA5A00A8CF1}" presName="childText" presStyleLbl="conFgAcc1" presStyleIdx="3" presStyleCnt="5">
        <dgm:presLayoutVars>
          <dgm:bulletEnabled val="1"/>
        </dgm:presLayoutVars>
      </dgm:prSet>
      <dgm:spPr/>
    </dgm:pt>
    <dgm:pt modelId="{D79D5B63-93B3-4E47-881F-37A2125D3F46}" type="pres">
      <dgm:prSet presAssocID="{C3654CC3-2E7B-4B1A-9CB8-A85007FB3113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3" presStyleCnt="5"/>
      <dgm:spPr/>
    </dgm:pt>
    <dgm:pt modelId="{1AA0D2EF-743C-441B-B933-8CC3FD133511}" type="pres">
      <dgm:prSet presAssocID="{5A259F57-B5C4-40C5-939D-A7C21B16FB47}" presName="parentText" presStyleLbl="node1" presStyleIdx="4" presStyleCnt="5" custLinFactX="7201" custLinFactNeighborX="100000" custLinFactNeighborY="-2807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4B5561A-1B07-4F13-B9C4-C4D90C2DA814}" srcId="{592373DC-11B1-4708-92E2-E1B8EB8D76D8}" destId="{3A20F4F6-FE6A-4A21-9A52-8EA5A00A8CF1}" srcOrd="3" destOrd="0" parTransId="{B19866DE-6385-4023-B15B-CC565E541FED}" sibTransId="{C3654CC3-2E7B-4B1A-9CB8-A85007FB3113}"/>
    <dgm:cxn modelId="{52002C1D-54FF-49A8-96E7-7F2ACE5B3E54}" type="presOf" srcId="{3A20F4F6-FE6A-4A21-9A52-8EA5A00A8CF1}" destId="{8AA226F7-E97C-4A94-B31F-D28A5873EEF7}" srcOrd="0" destOrd="0" presId="urn:microsoft.com/office/officeart/2005/8/layout/list1"/>
    <dgm:cxn modelId="{7865863E-1BC2-47AE-BBFB-F40F27A905AE}" srcId="{592373DC-11B1-4708-92E2-E1B8EB8D76D8}" destId="{5A259F57-B5C4-40C5-939D-A7C21B16FB47}" srcOrd="4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2" destOrd="0" parTransId="{4F3F2426-EA56-4F79-A02F-DE7A210D680D}" sibTransId="{7D0A801E-90E9-4D73-A31E-D58F04D3BBF2}"/>
    <dgm:cxn modelId="{66C4BB80-0FE2-4CDF-B51F-A525089A03A3}" type="presOf" srcId="{3A20F4F6-FE6A-4A21-9A52-8EA5A00A8CF1}" destId="{319F5DB2-B676-4890-A65C-9738ED93D159}" srcOrd="1" destOrd="0" presId="urn:microsoft.com/office/officeart/2005/8/layout/list1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90BA40AE-CFB9-4A3D-8E3A-6C9D7DE6B5C1}" srcId="{592373DC-11B1-4708-92E2-E1B8EB8D76D8}" destId="{E4113FDD-546A-408F-B8E9-D91B2213B749}" srcOrd="1" destOrd="0" parTransId="{542AF1D6-1C84-4B39-BE8B-B73FEFD6785F}" sibTransId="{87D1F3BF-EF93-4E5B-976C-902E3087F114}"/>
    <dgm:cxn modelId="{020C99AE-3744-4F1A-8F2F-834341EE999A}" type="presOf" srcId="{E4113FDD-546A-408F-B8E9-D91B2213B749}" destId="{3928ACF8-FEB6-4122-AFD9-72CD9A277F31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708783DF-65B1-4F7D-82E8-15D79EF99894}" type="presOf" srcId="{E4113FDD-546A-408F-B8E9-D91B2213B749}" destId="{97093774-D50F-472E-8FD2-BEC04DCAE15C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F0D39307-57AA-43B7-868F-A6355B2E57ED}" type="presParOf" srcId="{88A033FC-90E8-450A-9660-7C56FE44CF4B}" destId="{634B2605-1D0B-47DC-85E2-55893E68E292}" srcOrd="4" destOrd="0" presId="urn:microsoft.com/office/officeart/2005/8/layout/list1"/>
    <dgm:cxn modelId="{93D057BB-802A-4FE4-8979-D915B54BF390}" type="presParOf" srcId="{634B2605-1D0B-47DC-85E2-55893E68E292}" destId="{97093774-D50F-472E-8FD2-BEC04DCAE15C}" srcOrd="0" destOrd="0" presId="urn:microsoft.com/office/officeart/2005/8/layout/list1"/>
    <dgm:cxn modelId="{799E2CA8-C160-4657-B33F-ADF50E986D25}" type="presParOf" srcId="{634B2605-1D0B-47DC-85E2-55893E68E292}" destId="{3928ACF8-FEB6-4122-AFD9-72CD9A277F31}" srcOrd="1" destOrd="0" presId="urn:microsoft.com/office/officeart/2005/8/layout/list1"/>
    <dgm:cxn modelId="{28738749-393A-4898-9595-83616FCB6E3F}" type="presParOf" srcId="{88A033FC-90E8-450A-9660-7C56FE44CF4B}" destId="{410CCF90-7270-49C7-B970-7D38722B70E3}" srcOrd="5" destOrd="0" presId="urn:microsoft.com/office/officeart/2005/8/layout/list1"/>
    <dgm:cxn modelId="{4FEEFB3B-F7AD-41C8-88D5-9FCA81E004C5}" type="presParOf" srcId="{88A033FC-90E8-450A-9660-7C56FE44CF4B}" destId="{E5369CE5-C67A-4074-A0A9-3B3B6E214D84}" srcOrd="6" destOrd="0" presId="urn:microsoft.com/office/officeart/2005/8/layout/list1"/>
    <dgm:cxn modelId="{6BFDB240-CD34-42E2-92A0-01B33DD6D429}" type="presParOf" srcId="{88A033FC-90E8-450A-9660-7C56FE44CF4B}" destId="{E559482D-E0DC-4A9D-819C-9DD7AE24849F}" srcOrd="7" destOrd="0" presId="urn:microsoft.com/office/officeart/2005/8/layout/list1"/>
    <dgm:cxn modelId="{84B370E6-03E7-432E-8DE8-6F3402B19900}" type="presParOf" srcId="{88A033FC-90E8-450A-9660-7C56FE44CF4B}" destId="{D554373D-02BB-456A-B513-6FD44C272B5C}" srcOrd="8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9" destOrd="0" presId="urn:microsoft.com/office/officeart/2005/8/layout/list1"/>
    <dgm:cxn modelId="{FB153B08-A79B-48D9-B3F5-C99BA326486E}" type="presParOf" srcId="{88A033FC-90E8-450A-9660-7C56FE44CF4B}" destId="{92C0B756-05A6-4040-AC91-4730345F5191}" srcOrd="10" destOrd="0" presId="urn:microsoft.com/office/officeart/2005/8/layout/list1"/>
    <dgm:cxn modelId="{9AFDA481-FE2A-491B-8E0D-532160039AFB}" type="presParOf" srcId="{88A033FC-90E8-450A-9660-7C56FE44CF4B}" destId="{E512E97A-AB64-43A4-955A-9C6EF5B21111}" srcOrd="11" destOrd="0" presId="urn:microsoft.com/office/officeart/2005/8/layout/list1"/>
    <dgm:cxn modelId="{88451284-97D4-4C72-8C82-4302AA57BA68}" type="presParOf" srcId="{88A033FC-90E8-450A-9660-7C56FE44CF4B}" destId="{5E0AD7D3-F354-4D12-AC8A-61D9A68065FD}" srcOrd="12" destOrd="0" presId="urn:microsoft.com/office/officeart/2005/8/layout/list1"/>
    <dgm:cxn modelId="{1F6F14F6-F850-4BD4-AF7F-D006DFFA77FF}" type="presParOf" srcId="{5E0AD7D3-F354-4D12-AC8A-61D9A68065FD}" destId="{8AA226F7-E97C-4A94-B31F-D28A5873EEF7}" srcOrd="0" destOrd="0" presId="urn:microsoft.com/office/officeart/2005/8/layout/list1"/>
    <dgm:cxn modelId="{1A0605C7-2DE3-40A3-9B3A-9ADAC267DAA4}" type="presParOf" srcId="{5E0AD7D3-F354-4D12-AC8A-61D9A68065FD}" destId="{319F5DB2-B676-4890-A65C-9738ED93D159}" srcOrd="1" destOrd="0" presId="urn:microsoft.com/office/officeart/2005/8/layout/list1"/>
    <dgm:cxn modelId="{153DD772-FA2D-47EC-8AD2-27A723352867}" type="presParOf" srcId="{88A033FC-90E8-450A-9660-7C56FE44CF4B}" destId="{E6886FBF-A068-4E02-BA63-4BB61293E905}" srcOrd="13" destOrd="0" presId="urn:microsoft.com/office/officeart/2005/8/layout/list1"/>
    <dgm:cxn modelId="{76128BB5-A8F1-401F-A58C-D85FB28D55B0}" type="presParOf" srcId="{88A033FC-90E8-450A-9660-7C56FE44CF4B}" destId="{35E7631F-DFF7-4FAF-8286-06A93D50FFDC}" srcOrd="14" destOrd="0" presId="urn:microsoft.com/office/officeart/2005/8/layout/list1"/>
    <dgm:cxn modelId="{3295AF77-C893-46B3-A0D2-E90FD4157349}" type="presParOf" srcId="{88A033FC-90E8-450A-9660-7C56FE44CF4B}" destId="{D79D5B63-93B3-4E47-881F-37A2125D3F46}" srcOrd="15" destOrd="0" presId="urn:microsoft.com/office/officeart/2005/8/layout/list1"/>
    <dgm:cxn modelId="{5BF94848-D0F1-4175-9643-34A371B25822}" type="presParOf" srcId="{88A033FC-90E8-450A-9660-7C56FE44CF4B}" destId="{6F48969B-7A0D-4352-95BB-E4D44F1FDA7D}" srcOrd="16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17" destOrd="0" presId="urn:microsoft.com/office/officeart/2005/8/layout/list1"/>
    <dgm:cxn modelId="{D5CEED3A-ACD0-46FC-97A3-C950938E566F}" type="presParOf" srcId="{88A033FC-90E8-450A-9660-7C56FE44CF4B}" destId="{A4E3526C-3B96-4B8B-87BA-01E1B7BEF7E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3858" y="523488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Objective 1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Explain why a startup or small business may need outside financing </a:t>
          </a:r>
        </a:p>
      </dsp:txBody>
      <dsp:txXfrm>
        <a:off x="3858" y="1634829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23488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Objective 2.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Define five main types of outside financing</a:t>
          </a:r>
        </a:p>
      </dsp:txBody>
      <dsp:txXfrm>
        <a:off x="2301743" y="1634829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523488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Objective 3.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 the requirements for different types of financing</a:t>
          </a:r>
        </a:p>
      </dsp:txBody>
      <dsp:txXfrm>
        <a:off x="4599628" y="1634829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23488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Objective 4.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Describe the primary benefits and limitations of different types of financing </a:t>
          </a:r>
        </a:p>
      </dsp:txBody>
      <dsp:txXfrm>
        <a:off x="6897513" y="1634829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23488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Objective 5.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Show the steps in seeking outside financing</a:t>
          </a:r>
        </a:p>
      </dsp:txBody>
      <dsp:txXfrm>
        <a:off x="9195398" y="1634829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366652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41932"/>
          <a:ext cx="2583000" cy="64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 is outside financing necessary?</a:t>
          </a:r>
          <a:endParaRPr lang="ru-RU" sz="2000" kern="1200" dirty="0"/>
        </a:p>
      </dsp:txBody>
      <dsp:txXfrm>
        <a:off x="542293" y="41932"/>
        <a:ext cx="2583000" cy="649440"/>
      </dsp:txXfrm>
    </dsp:sp>
    <dsp:sp modelId="{E5369CE5-C67A-4074-A0A9-3B3B6E214D84}">
      <dsp:nvSpPr>
        <dsp:cNvPr id="0" name=""/>
        <dsp:cNvSpPr/>
      </dsp:nvSpPr>
      <dsp:spPr>
        <a:xfrm>
          <a:off x="0" y="1364572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8ACF8-FEB6-4122-AFD9-72CD9A277F31}">
      <dsp:nvSpPr>
        <dsp:cNvPr id="0" name=""/>
        <dsp:cNvSpPr/>
      </dsp:nvSpPr>
      <dsp:spPr>
        <a:xfrm>
          <a:off x="184500" y="1039852"/>
          <a:ext cx="2583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Debt vs. Equity</a:t>
          </a:r>
          <a:endParaRPr lang="ru-RU" sz="2000" kern="1200" dirty="0"/>
        </a:p>
      </dsp:txBody>
      <dsp:txXfrm>
        <a:off x="216203" y="1071555"/>
        <a:ext cx="2519594" cy="586034"/>
      </dsp:txXfrm>
    </dsp:sp>
    <dsp:sp modelId="{92C0B756-05A6-4040-AC91-4730345F5191}">
      <dsp:nvSpPr>
        <dsp:cNvPr id="0" name=""/>
        <dsp:cNvSpPr/>
      </dsp:nvSpPr>
      <dsp:spPr>
        <a:xfrm>
          <a:off x="0" y="2362493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2037772"/>
          <a:ext cx="2583000" cy="64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How do financing options differ?</a:t>
          </a:r>
          <a:endParaRPr lang="ru-RU" sz="2000" kern="1200" dirty="0"/>
        </a:p>
      </dsp:txBody>
      <dsp:txXfrm>
        <a:off x="542293" y="2037772"/>
        <a:ext cx="2583000" cy="649440"/>
      </dsp:txXfrm>
    </dsp:sp>
    <dsp:sp modelId="{35E7631F-DFF7-4FAF-8286-06A93D50FFDC}">
      <dsp:nvSpPr>
        <dsp:cNvPr id="0" name=""/>
        <dsp:cNvSpPr/>
      </dsp:nvSpPr>
      <dsp:spPr>
        <a:xfrm>
          <a:off x="0" y="3360413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F5DB2-B676-4890-A65C-9738ED93D159}">
      <dsp:nvSpPr>
        <dsp:cNvPr id="0" name=""/>
        <dsp:cNvSpPr/>
      </dsp:nvSpPr>
      <dsp:spPr>
        <a:xfrm>
          <a:off x="184500" y="3035693"/>
          <a:ext cx="258300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What to expect when seeking financing</a:t>
          </a:r>
          <a:endParaRPr lang="ru-RU" sz="2000" kern="1200" dirty="0"/>
        </a:p>
      </dsp:txBody>
      <dsp:txXfrm>
        <a:off x="216203" y="3067396"/>
        <a:ext cx="2519594" cy="586034"/>
      </dsp:txXfrm>
    </dsp:sp>
    <dsp:sp modelId="{A4E3526C-3B96-4B8B-87BA-01E1B7BEF7EF}">
      <dsp:nvSpPr>
        <dsp:cNvPr id="0" name=""/>
        <dsp:cNvSpPr/>
      </dsp:nvSpPr>
      <dsp:spPr>
        <a:xfrm>
          <a:off x="0" y="4358333"/>
          <a:ext cx="3690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55001" y="4015383"/>
          <a:ext cx="2583000" cy="649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are funder &amp; investor expectations?</a:t>
          </a:r>
          <a:endParaRPr lang="ru-RU" sz="2000" kern="1200" dirty="0"/>
        </a:p>
      </dsp:txBody>
      <dsp:txXfrm>
        <a:off x="555001" y="4015383"/>
        <a:ext cx="2583000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12/21/2022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2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4849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2190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80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48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4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70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66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66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00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431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9179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7949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12/21/2022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Teach a Course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12/21/2022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Teach a Course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Teach a Course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s/syndicate.as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houstontx.gov/obo/financing_tools/directory/directory_english.pdf" TargetMode="External"/><Relationship Id="rId4" Type="http://schemas.openxmlformats.org/officeDocument/2006/relationships/hyperlink" Target="https://www.sec.gov/education/capitalraising/building-blocks/accredited-inves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p/peer-to-peer-lending.as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houstontx.gov/obo/financing_tools/directory/directory_english.pdf" TargetMode="External"/><Relationship Id="rId5" Type="http://schemas.openxmlformats.org/officeDocument/2006/relationships/hyperlink" Target="https://www.investopedia.com/terms/g/gaap.asp" TargetMode="External"/><Relationship Id="rId4" Type="http://schemas.openxmlformats.org/officeDocument/2006/relationships/hyperlink" Target="https://www.investopedia.com/terms/i/irr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tontx.gov/obo/financing_tools/directory/directory_english.pdf" TargetMode="External"/><Relationship Id="rId2" Type="http://schemas.openxmlformats.org/officeDocument/2006/relationships/hyperlink" Target="https://grantsgovprod.wordpress.com/category/learngrants/what-is-a-grant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ustontx.gov/obo/financing_tools/directory/directory_english.pdf" TargetMode="External"/><Relationship Id="rId3" Type="http://schemas.openxmlformats.org/officeDocument/2006/relationships/hyperlink" Target="https://www.investopedia.com/terms/g/guaranteed-loan.asp" TargetMode="External"/><Relationship Id="rId7" Type="http://schemas.openxmlformats.org/officeDocument/2006/relationships/hyperlink" Target="https://www.investopedia.com/terms/r/revolvingcredit.asp" TargetMode="External"/><Relationship Id="rId2" Type="http://schemas.openxmlformats.org/officeDocument/2006/relationships/hyperlink" Target="https://www.investopedia.com/terms/s/small-business-administration.asp#toc-the-sba-loan-progra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vestopedia.com/secured-loans-5076025" TargetMode="External"/><Relationship Id="rId5" Type="http://schemas.openxmlformats.org/officeDocument/2006/relationships/hyperlink" Target="https://www.investopedia.com/terms/c/collateral.asp" TargetMode="External"/><Relationship Id="rId4" Type="http://schemas.openxmlformats.org/officeDocument/2006/relationships/hyperlink" Target="https://www.investopedia.com/terms/c/cdfi.as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terms/i/ipo.asp" TargetMode="External"/><Relationship Id="rId7" Type="http://schemas.openxmlformats.org/officeDocument/2006/relationships/hyperlink" Target="https://www.houstontx.gov/obo/financing_tools/directory/directory_english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ba.gov/funding-programs/investment-capital" TargetMode="External"/><Relationship Id="rId5" Type="http://schemas.openxmlformats.org/officeDocument/2006/relationships/hyperlink" Target="https://www.investopedia.com/terms/a/acquisition.asp" TargetMode="External"/><Relationship Id="rId4" Type="http://schemas.openxmlformats.org/officeDocument/2006/relationships/hyperlink" Target="https://www.investopedia.com/terms/b/business-exit-strategy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re.org/resource/12-month-profit-and-loss-projection" TargetMode="External"/><Relationship Id="rId3" Type="http://schemas.openxmlformats.org/officeDocument/2006/relationships/hyperlink" Target="https://www.ycombinator.com/library/2u-how-to-build-your-seed-round-pitch-deck" TargetMode="External"/><Relationship Id="rId7" Type="http://schemas.openxmlformats.org/officeDocument/2006/relationships/hyperlink" Target="https://www.score.org/resource/balance-sheet-templat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ba.gov/business-guide/plan-your-business/write-your-business-plan" TargetMode="External"/><Relationship Id="rId5" Type="http://schemas.openxmlformats.org/officeDocument/2006/relationships/hyperlink" Target="https://www.sec.gov/about/forms/about-forms-formcpdf.html" TargetMode="External"/><Relationship Id="rId4" Type="http://schemas.openxmlformats.org/officeDocument/2006/relationships/hyperlink" Target="https://www.sba.gov/business-guide/plan-your-business/market-research-competitive-analysis" TargetMode="External"/><Relationship Id="rId9" Type="http://schemas.openxmlformats.org/officeDocument/2006/relationships/hyperlink" Target="https://www.score.org/resource/12-month-cash-flow-statement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justinkan.medium.com/how-to-find-investors-and-get-email-intros-40e4281b94fc" TargetMode="External"/><Relationship Id="rId3" Type="http://schemas.openxmlformats.org/officeDocument/2006/relationships/hyperlink" Target="https://www.score.org/resource/business-loan-estimator-tool" TargetMode="External"/><Relationship Id="rId7" Type="http://schemas.openxmlformats.org/officeDocument/2006/relationships/hyperlink" Target="https://www.ycombinator.com/library/4A-a-guide-to-seed-fundrais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ore.org/event/how-find-and-get-small-business-grant" TargetMode="External"/><Relationship Id="rId11" Type="http://schemas.openxmlformats.org/officeDocument/2006/relationships/hyperlink" Target="https://www.nerdwallet.com/article/small-business/invoice-factoring-vs-invoice-financing" TargetMode="External"/><Relationship Id="rId5" Type="http://schemas.openxmlformats.org/officeDocument/2006/relationships/hyperlink" Target="https://consumer.ftc.gov/articles/fixing-your-credit-faqs" TargetMode="External"/><Relationship Id="rId10" Type="http://schemas.openxmlformats.org/officeDocument/2006/relationships/hyperlink" Target="https://fi.co/insight/38151-houston-houston-startup-investors-venture-capitalists-and-funding-sources" TargetMode="External"/><Relationship Id="rId4" Type="http://schemas.openxmlformats.org/officeDocument/2006/relationships/hyperlink" Target="https://www.dnb.com/resources/how-to-build-business-credit.html" TargetMode="External"/><Relationship Id="rId9" Type="http://schemas.openxmlformats.org/officeDocument/2006/relationships/hyperlink" Target="https://www.houstontx.gov/obo/free-legal-assistanc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oustontx.gov/obo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houstontx.gov/obo/financing_tools/directory/directory_english.pdf" TargetMode="External"/><Relationship Id="rId4" Type="http://schemas.openxmlformats.org/officeDocument/2006/relationships/hyperlink" Target="http://www.houstontx.gov/obo/financingtools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Financing options for small businesses and startups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Financing Options for Small Businesses and Startups</a:t>
            </a:r>
          </a:p>
        </p:txBody>
      </p:sp>
      <p:sp>
        <p:nvSpPr>
          <p:cNvPr id="3" name="Subtitle 2" descr="Office of Business Opportunity, City of Houston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 fontScale="77500" lnSpcReduction="20000"/>
          </a:bodyPr>
          <a:lstStyle/>
          <a:p>
            <a:r>
              <a:rPr lang="en-US" sz="1800" dirty="0">
                <a:solidFill>
                  <a:schemeClr val="bg1">
                    <a:alpha val="75000"/>
                  </a:schemeClr>
                </a:solidFill>
              </a:rPr>
              <a:t>office of business opportunity</a:t>
            </a:r>
          </a:p>
          <a:p>
            <a:r>
              <a:rPr lang="en-US" sz="1800" dirty="0">
                <a:solidFill>
                  <a:schemeClr val="bg1">
                    <a:alpha val="75000"/>
                  </a:schemeClr>
                </a:solidFill>
              </a:rPr>
              <a:t>City of Houston </a:t>
            </a:r>
          </a:p>
        </p:txBody>
      </p:sp>
      <p:sp>
        <p:nvSpPr>
          <p:cNvPr id="6" name="Footer Placeholder 4" descr="The content in this presentation is for educational purposes only. You must conduct your own research and seek the advice of a licensed financial professional, if necessary for your individual situation.">
            <a:extLst>
              <a:ext uri="{FF2B5EF4-FFF2-40B4-BE49-F238E27FC236}">
                <a16:creationId xmlns:a16="http://schemas.microsoft.com/office/drawing/2014/main" id="{E57025F8-49FB-A47C-4470-DDD3AA1A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0633" y="6423450"/>
            <a:ext cx="8830733" cy="365125"/>
          </a:xfrm>
        </p:spPr>
        <p:txBody>
          <a:bodyPr/>
          <a:lstStyle/>
          <a:p>
            <a:pPr algn="ctr"/>
            <a:r>
              <a:rPr lang="en-US" sz="1100" dirty="0"/>
              <a:t>The content in this presentation is for educational purposes only. You must conduct your own research and seek the advice of a licensed financial professional, if necessary for your individual situation.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950" y="457198"/>
            <a:ext cx="7853167" cy="5899391"/>
          </a:xfrm>
          <a:prstGeom prst="rect">
            <a:avLst/>
          </a:prstGeom>
        </p:spPr>
      </p:pic>
      <p:sp>
        <p:nvSpPr>
          <p:cNvPr id="7" name="Arrow: Right 6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F3A0BC-D06A-AF75-5F15-9766BB171F6C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D143D-EC05-9EF9-FD1E-76E495C24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29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Angel investment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1"/>
            <a:ext cx="5422390" cy="3635691"/>
          </a:xfrm>
        </p:spPr>
        <p:txBody>
          <a:bodyPr>
            <a:normAutofit/>
          </a:bodyPr>
          <a:lstStyle/>
          <a:p>
            <a:pPr marL="216000" indent="-216000">
              <a:lnSpc>
                <a:spcPct val="90000"/>
              </a:lnSpc>
            </a:pPr>
            <a:r>
              <a:rPr lang="en-US" sz="1800" dirty="0"/>
              <a:t>Equity investments that don’t have to be repaid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Individuals (including friends or family) with high net worth who are investing their personal funds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Often the first external funding source for startups with high growth potential</a:t>
            </a:r>
            <a:endParaRPr lang="en-US" sz="1800" dirty="0"/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Typically specialized by location, industry sector, or stage based on their expertise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Investors become partial owners and may influence business decisions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Companies often receive both funding and mentoring</a:t>
            </a:r>
            <a:endParaRPr lang="en-US" sz="18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L</a:t>
            </a:r>
            <a:r>
              <a:rPr lang="en-US" sz="1800" dirty="0"/>
              <a:t>ong-term investment focus seeking high returns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6" y="1990911"/>
            <a:ext cx="5611035" cy="4395987"/>
          </a:xfrm>
        </p:spPr>
        <p:txBody>
          <a:bodyPr>
            <a:normAutofit fontScale="92500" lnSpcReduction="10000"/>
          </a:bodyPr>
          <a:lstStyle/>
          <a:p>
            <a:pPr marL="216000" indent="-216000">
              <a:lnSpc>
                <a:spcPct val="90000"/>
              </a:lnSpc>
            </a:pPr>
            <a:r>
              <a:rPr lang="en-US" b="1" dirty="0"/>
              <a:t>Summary: Angel Investors (Angels) are early-stage private investors who invest in startups and small businesses with the potential for high returns in exchange for equity in the company. Typical investments are between $15,000 and $250,000.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Steps: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Find an investor or investment firm – look for investors that fund similar companies based on location, industry sector, or stage 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Present your pitch deck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Due diligence – investors review financials, leadership team, business structure,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Define the terms, conditions, and investors for the investment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Receive your investment!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Complete required filings and update investors regularly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D1860-E5FC-ABED-E773-8FDB4910A963}"/>
              </a:ext>
            </a:extLst>
          </p:cNvPr>
          <p:cNvSpPr/>
          <p:nvPr/>
        </p:nvSpPr>
        <p:spPr>
          <a:xfrm>
            <a:off x="290032" y="575545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Key terms: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D48784-197D-F96B-5410-E6B6E8CF6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8" y="6182710"/>
            <a:ext cx="1139184" cy="365125"/>
          </a:xfrm>
        </p:spPr>
        <p:txBody>
          <a:bodyPr/>
          <a:lstStyle/>
          <a:p>
            <a:pPr algn="l"/>
            <a:r>
              <a:rPr lang="en-US" dirty="0"/>
              <a:t>Click term  for Definition</a:t>
            </a:r>
          </a:p>
        </p:txBody>
      </p:sp>
      <p:sp>
        <p:nvSpPr>
          <p:cNvPr id="9" name="Rectangle 8" descr="Syndicate: a temporary alliance formed by Angels to handle a large transaction that would be difficult to execute individually">
            <a:extLst>
              <a:ext uri="{FF2B5EF4-FFF2-40B4-BE49-F238E27FC236}">
                <a16:creationId xmlns:a16="http://schemas.microsoft.com/office/drawing/2014/main" id="{545C22EC-DD23-DF8E-C843-8AB8510E20A7}"/>
              </a:ext>
            </a:extLst>
          </p:cNvPr>
          <p:cNvSpPr/>
          <p:nvPr/>
        </p:nvSpPr>
        <p:spPr>
          <a:xfrm>
            <a:off x="1707926" y="5755459"/>
            <a:ext cx="1040859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hlinkClick r:id="rId3"/>
              </a:rPr>
              <a:t>syndicate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Rectangle 1" descr="Accredited investor: an investor that meets certain standards regarding income, net worth, and professional credentials&#10;">
            <a:extLst>
              <a:ext uri="{FF2B5EF4-FFF2-40B4-BE49-F238E27FC236}">
                <a16:creationId xmlns:a16="http://schemas.microsoft.com/office/drawing/2014/main" id="{0C090A59-3CE1-A695-CD43-980865A747C1}"/>
              </a:ext>
            </a:extLst>
          </p:cNvPr>
          <p:cNvSpPr/>
          <p:nvPr/>
        </p:nvSpPr>
        <p:spPr>
          <a:xfrm>
            <a:off x="3398746" y="5755459"/>
            <a:ext cx="174139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hlinkClick r:id="rId4"/>
              </a:rPr>
              <a:t>accredited investor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Arrow: Right 1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1B3C907-2919-B674-0BCE-6C4E9EDD7A1F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4" name="Arrow: Right 13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11667B-FB1A-41E9-7EA8-F8FD7BFC216B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5" name="Rectangle: Rounded Corners 14" descr="Directory Button">
            <a:hlinkClick r:id="rId5"/>
            <a:extLst>
              <a:ext uri="{FF2B5EF4-FFF2-40B4-BE49-F238E27FC236}">
                <a16:creationId xmlns:a16="http://schemas.microsoft.com/office/drawing/2014/main" id="{05D8E918-2077-BF80-C6B0-AE787196EA00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248530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Crowdfunding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2"/>
            <a:ext cx="5422390" cy="3448421"/>
          </a:xfrm>
        </p:spPr>
        <p:txBody>
          <a:bodyPr>
            <a:normAutofit fontScale="92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n-US" sz="1800" dirty="0"/>
              <a:t>Four types – equity, debt, rewards, and donation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Rewards crowdfunding – funders receive rewards or products based on their</a:t>
            </a:r>
            <a:r>
              <a:rPr lang="en-US" dirty="0"/>
              <a:t> </a:t>
            </a:r>
            <a:r>
              <a:rPr lang="en-US" sz="1800" dirty="0"/>
              <a:t>level of funding provided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Donation crowdfunding – nonprofits and charities often use these platforms to raise funds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Equity, rewards, or donation-based investments don’t have to be repaid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Useful for unconventional businesses but unpopular ideas may raise nothing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Business can raise money while building a customer base and a community of fans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The p</a:t>
            </a:r>
            <a:r>
              <a:rPr lang="en-US" sz="1800" dirty="0"/>
              <a:t>rocess is fast, usually running between 21 and 90 days, and platforms provide comprehensive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79" y="1990911"/>
            <a:ext cx="5422392" cy="4395987"/>
          </a:xfrm>
        </p:spPr>
        <p:txBody>
          <a:bodyPr>
            <a:normAutofit/>
          </a:bodyPr>
          <a:lstStyle/>
          <a:p>
            <a:pPr marL="216000" indent="-216000">
              <a:lnSpc>
                <a:spcPct val="90000"/>
              </a:lnSpc>
            </a:pPr>
            <a:r>
              <a:rPr lang="en-US" b="1" dirty="0"/>
              <a:t>Summary: through online platforms, large numbers of people invest small amounts of money in exchange for rewards, interest, or equity.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Steps: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Find an appropriate type of online platform and sign up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Prepare relevant forms, financials, business plan,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Create a compelling pitch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Due diligence – platform reviews financials, leadership team, business structure, necessary filings,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Receive your funding and pay platform fees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Provide rewards, company shares, or perks promised to investors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5BDA5E-E858-F3A2-E5EA-0A9A595311DC}"/>
              </a:ext>
            </a:extLst>
          </p:cNvPr>
          <p:cNvSpPr/>
          <p:nvPr/>
        </p:nvSpPr>
        <p:spPr>
          <a:xfrm>
            <a:off x="290032" y="557257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Key terms: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3AB039C-ACF7-D6C2-675A-94D14E4C1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8" y="6027262"/>
            <a:ext cx="1139184" cy="365125"/>
          </a:xfrm>
        </p:spPr>
        <p:txBody>
          <a:bodyPr/>
          <a:lstStyle/>
          <a:p>
            <a:pPr algn="l"/>
            <a:r>
              <a:rPr lang="en-US" dirty="0"/>
              <a:t>Click term  for Definition</a:t>
            </a:r>
          </a:p>
        </p:txBody>
      </p:sp>
      <p:sp>
        <p:nvSpPr>
          <p:cNvPr id="9" name="Rectangle 8" descr="Peer-to-peer (P2P) lending: a form of financial technology that allows people to lend or borrow money from one another without going through a bank.">
            <a:extLst>
              <a:ext uri="{FF2B5EF4-FFF2-40B4-BE49-F238E27FC236}">
                <a16:creationId xmlns:a16="http://schemas.microsoft.com/office/drawing/2014/main" id="{EAA9BDD4-E28A-8B9C-C3AB-3C92165E8978}"/>
              </a:ext>
            </a:extLst>
          </p:cNvPr>
          <p:cNvSpPr/>
          <p:nvPr/>
        </p:nvSpPr>
        <p:spPr>
          <a:xfrm>
            <a:off x="1634249" y="5577840"/>
            <a:ext cx="107533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3"/>
              </a:rPr>
              <a:t>Peer-to-peer lending (P2P)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1" name="Rectangle 10" descr="Internal Rate of Return (IRR): the annual rate of growth that an investment is expected to generate.">
            <a:extLst>
              <a:ext uri="{FF2B5EF4-FFF2-40B4-BE49-F238E27FC236}">
                <a16:creationId xmlns:a16="http://schemas.microsoft.com/office/drawing/2014/main" id="{0B19380D-236D-9489-5DF9-4595E633735C}"/>
              </a:ext>
            </a:extLst>
          </p:cNvPr>
          <p:cNvSpPr/>
          <p:nvPr/>
        </p:nvSpPr>
        <p:spPr>
          <a:xfrm>
            <a:off x="2796925" y="5577840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4"/>
              </a:rPr>
              <a:t>Internal Rate of Return (IRR)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Rectangle 11" descr="Generally Accepted Accounting Principles (GAAP): the set of accounting rules set forth by the FASB that U.S. companies must follow when putting together financial statements.&#10;">
            <a:extLst>
              <a:ext uri="{FF2B5EF4-FFF2-40B4-BE49-F238E27FC236}">
                <a16:creationId xmlns:a16="http://schemas.microsoft.com/office/drawing/2014/main" id="{50DDB171-3076-46B9-9B51-D5FDFC03B3B2}"/>
              </a:ext>
            </a:extLst>
          </p:cNvPr>
          <p:cNvSpPr/>
          <p:nvPr/>
        </p:nvSpPr>
        <p:spPr>
          <a:xfrm>
            <a:off x="4245146" y="5577840"/>
            <a:ext cx="226361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5"/>
              </a:rPr>
              <a:t>Generally Accepted Accounting Principles (GAAP)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89FBF05-48E8-166C-33BB-1B8BAA036C9F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796A16-FA16-E5A1-21E5-1AF1D1F5485B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3" name="Rectangle: Rounded Corners 12" descr="Directory Button">
            <a:hlinkClick r:id="rId6"/>
            <a:extLst>
              <a:ext uri="{FF2B5EF4-FFF2-40B4-BE49-F238E27FC236}">
                <a16:creationId xmlns:a16="http://schemas.microsoft.com/office/drawing/2014/main" id="{D6333408-2AC0-50CC-63D4-CE26DE8B1646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21544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/ Prizes / Stipends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2"/>
            <a:ext cx="5422390" cy="2378958"/>
          </a:xfrm>
        </p:spPr>
        <p:txBody>
          <a:bodyPr>
            <a:normAutofit/>
          </a:bodyPr>
          <a:lstStyle/>
          <a:p>
            <a:pPr marL="216000" indent="-216000">
              <a:lnSpc>
                <a:spcPct val="90000"/>
              </a:lnSpc>
            </a:pPr>
            <a:r>
              <a:rPr lang="en-US" sz="1800" dirty="0"/>
              <a:t>P</a:t>
            </a:r>
            <a:r>
              <a:rPr lang="en-US" dirty="0"/>
              <a:t>rovided by companies, foundations, governmental agencies, nonprofits, and other entities</a:t>
            </a:r>
            <a:endParaRPr lang="en-US" sz="18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Eligibility criteria are often based on demographic categories, location, or industry sector </a:t>
            </a:r>
            <a:endParaRPr lang="en-US" sz="1800" dirty="0"/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Some grants require matching funds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Governmental grants have strict compliance and reporting requirements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79" y="1990911"/>
            <a:ext cx="5422392" cy="4395987"/>
          </a:xfrm>
        </p:spPr>
        <p:txBody>
          <a:bodyPr>
            <a:normAutofit/>
          </a:bodyPr>
          <a:lstStyle/>
          <a:p>
            <a:pPr marL="216000" indent="-216000">
              <a:lnSpc>
                <a:spcPct val="90000"/>
              </a:lnSpc>
            </a:pPr>
            <a:r>
              <a:rPr lang="en-US" b="1" dirty="0"/>
              <a:t>Summary:  a monetary gift provided for a specific purpose. These opportunities have eligibility requirements, do not require repayment, and typically award less than $10,000.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Steps: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Find an opportunity aligned with your business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Review eligibility and proposal requirements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Identify the problem you’re attempting to solve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Create and submit a grant proposal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Receive your funding!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Submit follow-up documentation and reporting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97E268-DA62-545C-4AAB-058504BDDEA1}"/>
              </a:ext>
            </a:extLst>
          </p:cNvPr>
          <p:cNvSpPr/>
          <p:nvPr/>
        </p:nvSpPr>
        <p:spPr>
          <a:xfrm>
            <a:off x="290032" y="526015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Key terms: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827C974-A0DC-C64D-4587-B7A9ACA83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8" y="5687410"/>
            <a:ext cx="1139184" cy="365125"/>
          </a:xfrm>
        </p:spPr>
        <p:txBody>
          <a:bodyPr/>
          <a:lstStyle/>
          <a:p>
            <a:pPr algn="l"/>
            <a:r>
              <a:rPr lang="en-US" dirty="0"/>
              <a:t>Click term  for Definition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613-E588-ADDE-FFFF-3FAD2A9F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4248" y="5317308"/>
            <a:ext cx="188297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2"/>
              </a:rPr>
              <a:t>Funding opportunity announcement (FOA)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131120-13F2-32EF-99CE-6C34CD9D7DD9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413D750-CE5D-3B20-29D5-7098A186B24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1" name="Rectangle: Rounded Corners 10" descr="Directory Button">
            <a:hlinkClick r:id="rId3"/>
            <a:extLst>
              <a:ext uri="{FF2B5EF4-FFF2-40B4-BE49-F238E27FC236}">
                <a16:creationId xmlns:a16="http://schemas.microsoft.com/office/drawing/2014/main" id="{7C59683A-4FF5-3483-C4DE-51DE5A57742A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130276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and Lines of Credit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1990912"/>
            <a:ext cx="5514807" cy="2972173"/>
          </a:xfrm>
        </p:spPr>
        <p:txBody>
          <a:bodyPr>
            <a:normAutofit fontScale="925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n-US" sz="1800" dirty="0"/>
              <a:t>Debt investments that must be repaid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Widely available from banks, credit unions, peer-to-peer lenders, and online platforms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Options include term loans, SBA loans, business lines of credit, microloans, credit cards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Different loan programs have specific eligibility requirements, purposes, and allowable uses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Lenders vary widel</a:t>
            </a:r>
            <a:r>
              <a:rPr lang="en-US" dirty="0"/>
              <a:t>y </a:t>
            </a:r>
            <a:r>
              <a:rPr lang="en-US" sz="1800" dirty="0"/>
              <a:t>by interest rates, repayment terms, penalties, and fees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Newer businesses without collateral face more challenges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Personal or business credit history may affect funding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048061"/>
            <a:ext cx="5422392" cy="4395987"/>
          </a:xfrm>
        </p:spPr>
        <p:txBody>
          <a:bodyPr>
            <a:normAutofit lnSpcReduction="10000"/>
          </a:bodyPr>
          <a:lstStyle/>
          <a:p>
            <a:pPr marL="216000" indent="-216000">
              <a:lnSpc>
                <a:spcPct val="90000"/>
              </a:lnSpc>
            </a:pPr>
            <a:r>
              <a:rPr lang="en-US" b="1" dirty="0"/>
              <a:t>Summary:  funding provided to a business that is repaid along with interest or fees. SBA loans can range from $500 to $5.5 million.</a:t>
            </a:r>
            <a:endParaRPr lang="en-US" sz="1600" b="1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Steps: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Find lenders and loan products that offer competitive repayment terms and interest rates, which may include your current bank or credit union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Review personal and business credit reports for errors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Apply after preparing your business plan, financials, etc. 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Respond to lenders requesting additional documents or information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Review the terms and conditions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Receive your funds!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Begin repayment</a:t>
            </a:r>
          </a:p>
          <a:p>
            <a:pPr marL="324000" lvl="1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F65B0C-5DA4-8605-A6F4-F214A09BFE9D}"/>
              </a:ext>
            </a:extLst>
          </p:cNvPr>
          <p:cNvSpPr/>
          <p:nvPr/>
        </p:nvSpPr>
        <p:spPr>
          <a:xfrm>
            <a:off x="290032" y="5164909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Key terms: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4F34261-E572-6A4F-D560-913403F11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2548" y="5655660"/>
            <a:ext cx="1139184" cy="365125"/>
          </a:xfrm>
        </p:spPr>
        <p:txBody>
          <a:bodyPr anchor="t"/>
          <a:lstStyle/>
          <a:p>
            <a:pPr algn="l"/>
            <a:r>
              <a:rPr lang="en-US" dirty="0"/>
              <a:t>Click term  for Definition</a:t>
            </a:r>
          </a:p>
        </p:txBody>
      </p:sp>
      <p:sp>
        <p:nvSpPr>
          <p:cNvPr id="9" name="Rectangle 8" descr="Small Business Association (SBA) loan: small businesses qualify for loans more easily when they are guaranteed by the SBA. The agency also allows entrepreneurs to make lower payments for a longer period of time. ">
            <a:extLst>
              <a:ext uri="{FF2B5EF4-FFF2-40B4-BE49-F238E27FC236}">
                <a16:creationId xmlns:a16="http://schemas.microsoft.com/office/drawing/2014/main" id="{3875E744-36B4-8A16-ACA6-E95EAA53BBAD}"/>
              </a:ext>
            </a:extLst>
          </p:cNvPr>
          <p:cNvSpPr/>
          <p:nvPr/>
        </p:nvSpPr>
        <p:spPr>
          <a:xfrm>
            <a:off x="1608056" y="5173654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2"/>
              </a:rPr>
              <a:t>SBA loan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1" name="Rectangle 10" descr="Guaranteed loan: a loan that a third party guarantees—or assumes the debt obligation for—in the event that the borrower defaults.">
            <a:extLst>
              <a:ext uri="{FF2B5EF4-FFF2-40B4-BE49-F238E27FC236}">
                <a16:creationId xmlns:a16="http://schemas.microsoft.com/office/drawing/2014/main" id="{D23C0BA4-AE2D-9732-AD29-A9C1ED4A8490}"/>
              </a:ext>
            </a:extLst>
          </p:cNvPr>
          <p:cNvSpPr/>
          <p:nvPr/>
        </p:nvSpPr>
        <p:spPr>
          <a:xfrm>
            <a:off x="2916034" y="5650992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3"/>
              </a:rPr>
              <a:t>guaranteed loan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2" name="Rectangle 11" descr="Community Development Financial Institutions (CDFI): private sector financial institutions that focus primarily on personal lending and business development efforts in poorer local communities">
            <a:extLst>
              <a:ext uri="{FF2B5EF4-FFF2-40B4-BE49-F238E27FC236}">
                <a16:creationId xmlns:a16="http://schemas.microsoft.com/office/drawing/2014/main" id="{2FA0EBCF-1753-99B3-08ED-37FD3157EC5E}"/>
              </a:ext>
            </a:extLst>
          </p:cNvPr>
          <p:cNvSpPr/>
          <p:nvPr/>
        </p:nvSpPr>
        <p:spPr>
          <a:xfrm>
            <a:off x="4380310" y="5652092"/>
            <a:ext cx="209108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4"/>
              </a:rPr>
              <a:t>Community Development Financial Institutions (CDFI)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2BEFAA-5891-CC1C-81A6-9E6DBEDEB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6034" y="5175504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5"/>
              </a:rPr>
              <a:t>collateral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14" name="Rectangle 13" descr="Secured loans: business or personal loans that require some type of collateral as a condition of borrowing.">
            <a:extLst>
              <a:ext uri="{FF2B5EF4-FFF2-40B4-BE49-F238E27FC236}">
                <a16:creationId xmlns:a16="http://schemas.microsoft.com/office/drawing/2014/main" id="{5AC25B97-CF63-91FD-C9CD-FFFD72589690}"/>
              </a:ext>
            </a:extLst>
          </p:cNvPr>
          <p:cNvSpPr/>
          <p:nvPr/>
        </p:nvSpPr>
        <p:spPr>
          <a:xfrm>
            <a:off x="4380310" y="5175504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6"/>
              </a:rPr>
              <a:t>secured loan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23" name="Rectangle 22" descr="Revolving credit: permits an account holder to borrow money repeatedly up to a set dollar limit while repaying a portion of the current balance due in regular payments.">
            <a:extLst>
              <a:ext uri="{FF2B5EF4-FFF2-40B4-BE49-F238E27FC236}">
                <a16:creationId xmlns:a16="http://schemas.microsoft.com/office/drawing/2014/main" id="{F856F0E0-9F83-C95A-2FCC-36A1C49869BD}"/>
              </a:ext>
            </a:extLst>
          </p:cNvPr>
          <p:cNvSpPr/>
          <p:nvPr/>
        </p:nvSpPr>
        <p:spPr>
          <a:xfrm>
            <a:off x="1605770" y="5652092"/>
            <a:ext cx="1139185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r>
              <a:rPr lang="en-US" sz="1300" dirty="0">
                <a:solidFill>
                  <a:srgbClr val="C00000"/>
                </a:solidFill>
                <a:hlinkClick r:id="rId7"/>
              </a:rPr>
              <a:t>revolving credit</a:t>
            </a:r>
            <a:endParaRPr lang="en-US" sz="13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9E3294-A214-BAFD-FC0F-70932BCFF5E3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9C1A36E-6428-1955-78B0-01B9D6282685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7" name="Rectangle: Rounded Corners 16" descr="Directory Button">
            <a:hlinkClick r:id="rId8"/>
            <a:extLst>
              <a:ext uri="{FF2B5EF4-FFF2-40B4-BE49-F238E27FC236}">
                <a16:creationId xmlns:a16="http://schemas.microsoft.com/office/drawing/2014/main" id="{35BC5CE9-50B9-1BC2-8928-894773658B98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191480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Venture Capital (VC)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E1C987-51A2-8347-6DBB-DEB9F40B9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990911"/>
            <a:ext cx="5422390" cy="2638892"/>
          </a:xfrm>
        </p:spPr>
        <p:txBody>
          <a:bodyPr>
            <a:normAutofit fontScale="85000" lnSpcReduction="20000"/>
          </a:bodyPr>
          <a:lstStyle/>
          <a:p>
            <a:pPr marL="216000" indent="-216000">
              <a:lnSpc>
                <a:spcPct val="90000"/>
              </a:lnSpc>
            </a:pPr>
            <a:r>
              <a:rPr lang="en-US" sz="1800" dirty="0"/>
              <a:t>Equity investments that don’t have to be repaid</a:t>
            </a:r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Often specialized by location, industry sector, or stage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Accessible to some later-stage businesses with high growth potential that cannot receive traditional financing</a:t>
            </a:r>
            <a:endParaRPr lang="en-US" sz="1800" dirty="0"/>
          </a:p>
          <a:p>
            <a:pPr marL="216000" indent="-216000">
              <a:lnSpc>
                <a:spcPct val="90000"/>
              </a:lnSpc>
            </a:pPr>
            <a:r>
              <a:rPr lang="en-US" sz="1800" dirty="0"/>
              <a:t>Investors become partial owners and may influence business decisions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Companies often receive both funding and mentoring</a:t>
            </a:r>
            <a:endParaRPr lang="en-US" sz="18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Provides higher investment amounts than debt or angel investments, often starting at $500,000</a:t>
            </a:r>
          </a:p>
          <a:p>
            <a:pPr marL="216000" indent="-216000">
              <a:lnSpc>
                <a:spcPct val="90000"/>
              </a:lnSpc>
            </a:pPr>
            <a:r>
              <a:rPr lang="en-US" dirty="0"/>
              <a:t>L</a:t>
            </a:r>
            <a:r>
              <a:rPr lang="en-US" sz="1800" dirty="0"/>
              <a:t>ong-term investment focus seeking acquisition, exit, or public offering</a:t>
            </a:r>
          </a:p>
        </p:txBody>
      </p:sp>
      <p:sp>
        <p:nvSpPr>
          <p:cNvPr id="6" name="Content Placeholder 5" descr="Exit: a business exit strategy is an entrepreneur's strategic plan to sell his or her ownership in a company to investors or another company.">
            <a:extLst>
              <a:ext uri="{FF2B5EF4-FFF2-40B4-BE49-F238E27FC236}">
                <a16:creationId xmlns:a16="http://schemas.microsoft.com/office/drawing/2014/main" id="{2D0FE6EF-07BA-C4E8-4D8F-E5EFCC7EE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6" y="1990911"/>
            <a:ext cx="5935688" cy="4395987"/>
          </a:xfrm>
        </p:spPr>
        <p:txBody>
          <a:bodyPr>
            <a:normAutofit lnSpcReduction="10000"/>
          </a:bodyPr>
          <a:lstStyle/>
          <a:p>
            <a:pPr marL="216000" indent="-216000">
              <a:lnSpc>
                <a:spcPct val="90000"/>
              </a:lnSpc>
            </a:pPr>
            <a:r>
              <a:rPr lang="en-US" b="1" dirty="0"/>
              <a:t>Summary:  Venture Capital firms are professional investors providing large funding amounts in exchange for ownership, or shares, of high-growth businesses. </a:t>
            </a:r>
            <a:endParaRPr lang="en-US" sz="1600" b="1" dirty="0"/>
          </a:p>
          <a:p>
            <a:pPr marL="216000" indent="-216000">
              <a:lnSpc>
                <a:spcPct val="90000"/>
              </a:lnSpc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r>
              <a:rPr lang="en-US" dirty="0"/>
              <a:t>Steps: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Find an investor or investment firm – look for investors that fund similar companies based on location, industry sector, or stage 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Present your pitch deck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Due diligence – investors review financials, leadership team, business structure, etc.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Define the terms, conditions, and investors for the investment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Receive your investment!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dirty="0"/>
              <a:t>Complete required filings and update investors regularly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003FC8-0294-C79D-7D2E-383044488A7E}"/>
              </a:ext>
            </a:extLst>
          </p:cNvPr>
          <p:cNvSpPr/>
          <p:nvPr/>
        </p:nvSpPr>
        <p:spPr>
          <a:xfrm>
            <a:off x="290032" y="4823090"/>
            <a:ext cx="134421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Key terms: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800B57A-55CB-8F05-A210-4ABA773CD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92548" y="5687410"/>
            <a:ext cx="1139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term  for Definition</a:t>
            </a:r>
          </a:p>
        </p:txBody>
      </p:sp>
      <p:sp>
        <p:nvSpPr>
          <p:cNvPr id="11" name="Rectangle 10" descr="Initial public offering (IPO): the process of offering shares of a private corporation to the public in a new stock issuance for the first time. An IPO allows a company to raise equity capital from public investors. &#10;">
            <a:extLst>
              <a:ext uri="{FF2B5EF4-FFF2-40B4-BE49-F238E27FC236}">
                <a16:creationId xmlns:a16="http://schemas.microsoft.com/office/drawing/2014/main" id="{DCE6BBBF-7680-8587-1D8E-3331DBAB4B07}"/>
              </a:ext>
            </a:extLst>
          </p:cNvPr>
          <p:cNvSpPr/>
          <p:nvPr/>
        </p:nvSpPr>
        <p:spPr>
          <a:xfrm>
            <a:off x="4240884" y="5308236"/>
            <a:ext cx="171287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3"/>
              </a:rPr>
              <a:t>Initial Public Offering (IPO)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2" name="Rectangle 11" descr="Exit: a business exit strategy is an entrepreneur's strategic plan to sell his or her ownership in a company to investors or another company.">
            <a:extLst>
              <a:ext uri="{FF2B5EF4-FFF2-40B4-BE49-F238E27FC236}">
                <a16:creationId xmlns:a16="http://schemas.microsoft.com/office/drawing/2014/main" id="{D96974FD-C079-2D3A-D9CE-CDB8A79F99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240884" y="4791456"/>
            <a:ext cx="72021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4"/>
              </a:rPr>
              <a:t>Exit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Rectangle 12" descr="Acquisition: when one company purchases most or all of another company's shares to gain control of that company.">
            <a:extLst>
              <a:ext uri="{FF2B5EF4-FFF2-40B4-BE49-F238E27FC236}">
                <a16:creationId xmlns:a16="http://schemas.microsoft.com/office/drawing/2014/main" id="{3F629BA5-DA15-40DC-18ED-A213055D87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639378" y="4793779"/>
            <a:ext cx="1126694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5"/>
              </a:rPr>
              <a:t>Acquisition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Rectangle 8" descr="Small Business Investment Company (SBIC): a privately owned company that’s licensed and regulated by the SBA. SBICs invest in small businesses in the form of debt and equity.&#10;">
            <a:extLst>
              <a:ext uri="{FF2B5EF4-FFF2-40B4-BE49-F238E27FC236}">
                <a16:creationId xmlns:a16="http://schemas.microsoft.com/office/drawing/2014/main" id="{95EE7440-CAFB-2DD2-3622-EF42608F01FF}"/>
              </a:ext>
            </a:extLst>
          </p:cNvPr>
          <p:cNvSpPr/>
          <p:nvPr/>
        </p:nvSpPr>
        <p:spPr>
          <a:xfrm>
            <a:off x="1634248" y="5308236"/>
            <a:ext cx="2263649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  <a:hlinkClick r:id="rId6"/>
              </a:rPr>
              <a:t>Small Business Investment Company (SBIC)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2A44241-102C-D30D-3427-13A8EFBFA938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89CC74-B122-4974-69E3-4E8E0E0365C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8" name="Rectangle: Rounded Corners 17" descr="Directory Button">
            <a:hlinkClick r:id="rId7"/>
            <a:extLst>
              <a:ext uri="{FF2B5EF4-FFF2-40B4-BE49-F238E27FC236}">
                <a16:creationId xmlns:a16="http://schemas.microsoft.com/office/drawing/2014/main" id="{6CBA62D1-BC44-725D-C4E8-22C96861E42A}"/>
              </a:ext>
            </a:extLst>
          </p:cNvPr>
          <p:cNvSpPr/>
          <p:nvPr/>
        </p:nvSpPr>
        <p:spPr>
          <a:xfrm>
            <a:off x="9214338" y="6386898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17879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Check for understanding #3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5840012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Check for understanding #3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 descr="Which of these are strong financing options when expanding a successful restaurant to a new location?&#10;&#10;Select your answer choice(s) below: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2305585"/>
            <a:ext cx="6552164" cy="192247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Which of these are strong financing options when expanding a successful restaurant to a new location?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Select your answer choice(s) below: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4" r="44"/>
          <a:stretch/>
        </p:blipFill>
        <p:spPr>
          <a:xfrm>
            <a:off x="7395624" y="0"/>
            <a:ext cx="479637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4903E-3940-AA69-0437-D746355C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18" y="43142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D21C60-B357-9BAE-AC42-E2B0F34A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418" y="48555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0" name="Content Placeholder 2" descr="A. Venture Capital&#10;B. Loans&#10;C. Crowdfunding&#10;D. Grants">
            <a:extLst>
              <a:ext uri="{FF2B5EF4-FFF2-40B4-BE49-F238E27FC236}">
                <a16:creationId xmlns:a16="http://schemas.microsoft.com/office/drawing/2014/main" id="{1BB71D1C-EE38-01F3-D719-039601C327A9}"/>
              </a:ext>
            </a:extLst>
          </p:cNvPr>
          <p:cNvSpPr txBox="1">
            <a:spLocks/>
          </p:cNvSpPr>
          <p:nvPr/>
        </p:nvSpPr>
        <p:spPr>
          <a:xfrm>
            <a:off x="1160658" y="4148838"/>
            <a:ext cx="6125967" cy="1208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Venture Capital				Crowdfunding</a:t>
            </a:r>
          </a:p>
          <a:p>
            <a:pPr marL="0" indent="0">
              <a:buNone/>
            </a:pPr>
            <a:r>
              <a:rPr lang="en-US" sz="2400" dirty="0"/>
              <a:t>Loans							Grants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F18A4E-D97B-59BF-2C13-52B96242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7808" y="43142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24EF2B-6795-7012-FFCB-25425EA17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17808" y="485555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" name="Rectangle 3" descr="Lenders favor businesses with a successful track record, and crowdfunding allows a business to raise funds while growing their customer base. Venture Capital investors expect rapid growth and high returns while grants typically won’t offer enough funding. B and C are correct.">
            <a:extLst>
              <a:ext uri="{FF2B5EF4-FFF2-40B4-BE49-F238E27FC236}">
                <a16:creationId xmlns:a16="http://schemas.microsoft.com/office/drawing/2014/main" id="{8DFBE5F4-2830-8A59-39AF-28507815541B}"/>
              </a:ext>
            </a:extLst>
          </p:cNvPr>
          <p:cNvSpPr/>
          <p:nvPr/>
        </p:nvSpPr>
        <p:spPr>
          <a:xfrm>
            <a:off x="987552" y="5568696"/>
            <a:ext cx="5922534" cy="1082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en-US" dirty="0"/>
              <a:t>Lenders favor businesses with a successful track record, and crowdfunding allows a business to raise funds while growing their customer base. Venture Capital investors expect rapid growth and high returns while grants typically won’t offer enough funding. B and C are correct.</a:t>
            </a:r>
          </a:p>
        </p:txBody>
      </p:sp>
      <p:sp>
        <p:nvSpPr>
          <p:cNvPr id="5" name="Arrow: Right 4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3596588-7ED4-8C40-F367-EA1C17B36A18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grpSp>
        <p:nvGrpSpPr>
          <p:cNvPr id="16" name="Group 15" descr="Next">
            <a:extLst>
              <a:ext uri="{FF2B5EF4-FFF2-40B4-BE49-F238E27FC236}">
                <a16:creationId xmlns:a16="http://schemas.microsoft.com/office/drawing/2014/main" id="{8DF5C5E0-64A5-538A-D814-44A8C145C851}"/>
              </a:ext>
            </a:extLst>
          </p:cNvPr>
          <p:cNvGrpSpPr/>
          <p:nvPr/>
        </p:nvGrpSpPr>
        <p:grpSpPr>
          <a:xfrm>
            <a:off x="11420475" y="6350517"/>
            <a:ext cx="771525" cy="454914"/>
            <a:chOff x="11420475" y="6350517"/>
            <a:chExt cx="771525" cy="45491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299330-CE72-AE25-A2BE-EE73BB60FA0B}"/>
                </a:ext>
              </a:extLst>
            </p:cNvPr>
            <p:cNvSpPr/>
            <p:nvPr/>
          </p:nvSpPr>
          <p:spPr>
            <a:xfrm>
              <a:off x="11420475" y="6350517"/>
              <a:ext cx="771525" cy="454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Right 1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B1D1504-F4DF-8EF1-4254-14977EEF82B4}"/>
                </a:ext>
              </a:extLst>
            </p:cNvPr>
            <p:cNvSpPr/>
            <p:nvPr/>
          </p:nvSpPr>
          <p:spPr>
            <a:xfrm>
              <a:off x="11574739" y="6426167"/>
              <a:ext cx="549365" cy="303614"/>
            </a:xfrm>
            <a:prstGeom prst="rightArrow">
              <a:avLst>
                <a:gd name="adj1" fmla="val 55303"/>
                <a:gd name="adj2" fmla="val 660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8333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2" animBg="1"/>
      <p:bldP spid="11" grpId="3" animBg="1"/>
      <p:bldP spid="11" grpId="4" animBg="1"/>
      <p:bldP spid="11" grpId="5" animBg="1"/>
      <p:bldP spid="8" grpId="0" animBg="1"/>
      <p:bldP spid="8" grpId="1" animBg="1"/>
      <p:bldP spid="8" grpId="2" animBg="1"/>
      <p:bldP spid="8" grpId="3" animBg="1"/>
      <p:bldP spid="4" grpId="0" animBg="1"/>
      <p:bldP spid="4" grpId="1" animBg="1"/>
      <p:bldP spid="4" grpId="2" animBg="1"/>
      <p:bldP spid="4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900B9C-2E32-0177-6316-9FE59223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documents and information should YOU PREPARE?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826F69A4-85C5-3E9D-2F53-DF913C4BCE93}"/>
              </a:ext>
            </a:extLst>
          </p:cNvPr>
          <p:cNvSpPr txBox="1">
            <a:spLocks/>
          </p:cNvSpPr>
          <p:nvPr/>
        </p:nvSpPr>
        <p:spPr>
          <a:xfrm>
            <a:off x="469392" y="2178964"/>
            <a:ext cx="3672840" cy="3280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1500" b="1" dirty="0"/>
              <a:t>Venture Capital and Angel Investment: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>
                <a:hlinkClick r:id="rId3"/>
              </a:rPr>
              <a:t>Pitch deck</a:t>
            </a: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Company stage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Amount and use of funds, prior funding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Valuation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Leadership team &amp; industry experience</a:t>
            </a:r>
            <a:endParaRPr lang="fr-FR" sz="1400" dirty="0"/>
          </a:p>
          <a:p>
            <a:pPr marL="540000" lvl="1" indent="-216000">
              <a:lnSpc>
                <a:spcPct val="90000"/>
              </a:lnSpc>
            </a:pPr>
            <a:r>
              <a:rPr lang="fr-FR" sz="1400" dirty="0"/>
              <a:t>Long-term vision (acquisition, IPO, etc.)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>
                <a:hlinkClick r:id="rId4"/>
              </a:rPr>
              <a:t>Industry, market, and customer base analyses</a:t>
            </a:r>
          </a:p>
          <a:p>
            <a:pPr marL="810000" lvl="2" indent="-216000">
              <a:lnSpc>
                <a:spcPct val="90000"/>
              </a:lnSpc>
            </a:pPr>
            <a:r>
              <a:rPr lang="en-US" dirty="0"/>
              <a:t>Customer and revenue traction</a:t>
            </a:r>
          </a:p>
          <a:p>
            <a:pPr marL="810000" lvl="2" indent="-216000">
              <a:lnSpc>
                <a:spcPct val="90000"/>
              </a:lnSpc>
            </a:pPr>
            <a:r>
              <a:rPr lang="en-US" dirty="0"/>
              <a:t>Market validation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8399ED6-C28A-AB79-F1B4-77C2B3095313}"/>
              </a:ext>
            </a:extLst>
          </p:cNvPr>
          <p:cNvSpPr txBox="1">
            <a:spLocks/>
          </p:cNvSpPr>
          <p:nvPr/>
        </p:nvSpPr>
        <p:spPr>
          <a:xfrm>
            <a:off x="4259580" y="2178964"/>
            <a:ext cx="3672840" cy="3280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sz="1600" b="1" dirty="0"/>
              <a:t>Crowdfunding: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Company filing and bank account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Amount and use of funds, prior funding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Marketing tools</a:t>
            </a:r>
          </a:p>
          <a:p>
            <a:pPr marL="810000" lvl="2" indent="-216000">
              <a:lnSpc>
                <a:spcPct val="90000"/>
              </a:lnSpc>
            </a:pPr>
            <a:r>
              <a:rPr lang="en-US" dirty="0"/>
              <a:t>Website and social media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Financials 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Leadership team &amp; industry experience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Customer and revenue traction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>
                <a:hlinkClick r:id="rId5"/>
              </a:rPr>
              <a:t>SEC Form C</a:t>
            </a:r>
            <a:r>
              <a:rPr lang="en-US" sz="1400" dirty="0"/>
              <a:t> (for equity crowdfunding)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619793D-F89A-C8E6-B7A4-4F8A9BABBA83}"/>
              </a:ext>
            </a:extLst>
          </p:cNvPr>
          <p:cNvSpPr txBox="1">
            <a:spLocks/>
          </p:cNvSpPr>
          <p:nvPr/>
        </p:nvSpPr>
        <p:spPr>
          <a:xfrm>
            <a:off x="8049768" y="2178964"/>
            <a:ext cx="3672840" cy="32800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1500" b="1" dirty="0"/>
              <a:t>Loans:</a:t>
            </a:r>
            <a:endParaRPr lang="en-US" sz="1400" b="1" dirty="0"/>
          </a:p>
          <a:p>
            <a:pPr marL="540000" lvl="1" indent="-216000">
              <a:lnSpc>
                <a:spcPct val="90000"/>
              </a:lnSpc>
            </a:pPr>
            <a:r>
              <a:rPr lang="en-US" sz="1400" dirty="0">
                <a:hlinkClick r:id="rId6"/>
              </a:rPr>
              <a:t>Business plan</a:t>
            </a: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Amount and use of funds, prior funding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Personal and business credit history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Financials</a:t>
            </a:r>
          </a:p>
          <a:p>
            <a:pPr marL="810000" lvl="2" indent="-216000">
              <a:lnSpc>
                <a:spcPct val="90000"/>
              </a:lnSpc>
            </a:pPr>
            <a:r>
              <a:rPr lang="en-US" dirty="0">
                <a:hlinkClick r:id="rId7"/>
              </a:rPr>
              <a:t>balance sheet</a:t>
            </a:r>
            <a:r>
              <a:rPr lang="en-US" dirty="0"/>
              <a:t>, </a:t>
            </a:r>
            <a:r>
              <a:rPr lang="en-US" dirty="0">
                <a:hlinkClick r:id="rId8"/>
              </a:rPr>
              <a:t>profit and loss</a:t>
            </a:r>
            <a:r>
              <a:rPr lang="en-US" dirty="0"/>
              <a:t> (P&amp;L), </a:t>
            </a:r>
            <a:r>
              <a:rPr lang="en-US" dirty="0">
                <a:hlinkClick r:id="rId9"/>
              </a:rPr>
              <a:t>cash flow</a:t>
            </a:r>
            <a:r>
              <a:rPr lang="en-US" dirty="0"/>
              <a:t>, bank statements, personal income tax returns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Collateral or assets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400" dirty="0"/>
              <a:t>Leadership team &amp; industry experience</a:t>
            </a:r>
          </a:p>
        </p:txBody>
      </p:sp>
      <p:sp>
        <p:nvSpPr>
          <p:cNvPr id="15" name="Arrow: Right 14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20043DD-5DB5-0167-95FA-7409F861D14E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6" name="Arrow: Right 15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7DFF9EA-AD9F-3AFD-BE3C-0ECB78B96C4D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8BC054-716B-A344-7D3D-2729E9F4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 and Financing Sources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C4CF9E-ACBC-4778-0906-67F3908C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5"/>
            <a:ext cx="5175372" cy="42970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Additional Resources</a:t>
            </a:r>
            <a:endParaRPr lang="en-US" sz="2000" b="1" dirty="0">
              <a:hlinkClick r:id="rId3"/>
            </a:endParaRPr>
          </a:p>
          <a:p>
            <a:r>
              <a:rPr lang="en-US" sz="2000" dirty="0">
                <a:hlinkClick r:id="rId3"/>
              </a:rPr>
              <a:t>Business Loan Estimator Tool</a:t>
            </a:r>
            <a:endParaRPr lang="en-US" sz="2000" dirty="0">
              <a:hlinkClick r:id="rId4"/>
            </a:endParaRPr>
          </a:p>
          <a:p>
            <a:r>
              <a:rPr lang="en-US" sz="2000" dirty="0">
                <a:hlinkClick r:id="rId4"/>
              </a:rPr>
              <a:t>How to establish business credit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How to access and improve your personal credit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How to Find and Get a Small Business Grant</a:t>
            </a:r>
            <a:endParaRPr lang="en-US" sz="2000" dirty="0"/>
          </a:p>
          <a:p>
            <a:r>
              <a:rPr lang="en-US" sz="2000" dirty="0">
                <a:hlinkClick r:id="rId7"/>
              </a:rPr>
              <a:t>A Guide to Seed Fundraising</a:t>
            </a:r>
            <a:r>
              <a:rPr lang="en-US" sz="2000" dirty="0"/>
              <a:t> (for startups)</a:t>
            </a:r>
          </a:p>
          <a:p>
            <a:r>
              <a:rPr lang="en-US" sz="2000" dirty="0">
                <a:hlinkClick r:id="rId8"/>
              </a:rPr>
              <a:t>How to Find Investors and Get Email Intros</a:t>
            </a:r>
            <a:endParaRPr lang="en-US" sz="2000" dirty="0"/>
          </a:p>
          <a:p>
            <a:r>
              <a:rPr lang="en-US" sz="2000" dirty="0">
                <a:hlinkClick r:id="rId9"/>
              </a:rPr>
              <a:t>Houston Small Business Legal Consultations</a:t>
            </a:r>
            <a:r>
              <a:rPr lang="en-US" sz="2000" dirty="0"/>
              <a:t> (HSBLC)</a:t>
            </a:r>
          </a:p>
        </p:txBody>
      </p:sp>
      <p:sp>
        <p:nvSpPr>
          <p:cNvPr id="3" name="Arrow: Right 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0C0073-BAE5-6107-772A-731C00E9CB21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Arrow: Right 7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D165645-1DDE-F857-E03A-C9AEBF9ADADA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0093040-CBDE-4960-8C0A-D6CF5E899659}"/>
              </a:ext>
            </a:extLst>
          </p:cNvPr>
          <p:cNvSpPr txBox="1">
            <a:spLocks/>
          </p:cNvSpPr>
          <p:nvPr/>
        </p:nvSpPr>
        <p:spPr>
          <a:xfrm>
            <a:off x="6096000" y="2180495"/>
            <a:ext cx="5175372" cy="3678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Additional Financing Sources</a:t>
            </a:r>
          </a:p>
          <a:p>
            <a:r>
              <a:rPr lang="en-US" sz="2000" dirty="0"/>
              <a:t>Personal savings and retirement</a:t>
            </a:r>
          </a:p>
          <a:p>
            <a:r>
              <a:rPr lang="en-US" sz="2000" dirty="0"/>
              <a:t>Life insurance policies</a:t>
            </a:r>
          </a:p>
          <a:p>
            <a:r>
              <a:rPr lang="en-US" sz="2000" dirty="0"/>
              <a:t>Home equity loan or refinancing</a:t>
            </a:r>
          </a:p>
          <a:p>
            <a:r>
              <a:rPr lang="en-US" sz="2000" dirty="0"/>
              <a:t>Home equity line of credit (HELOC)</a:t>
            </a:r>
          </a:p>
          <a:p>
            <a:r>
              <a:rPr lang="en-US" sz="2000" dirty="0">
                <a:hlinkClick r:id="rId10"/>
              </a:rPr>
              <a:t>Accelerator and incubator programs</a:t>
            </a:r>
            <a:endParaRPr lang="en-US" sz="2000" dirty="0"/>
          </a:p>
          <a:p>
            <a:r>
              <a:rPr lang="en-US" sz="2000" dirty="0">
                <a:hlinkClick r:id="rId11"/>
              </a:rPr>
              <a:t>Invoice financing or factoring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626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227221"/>
          </a:xfrm>
        </p:spPr>
        <p:txBody>
          <a:bodyPr>
            <a:normAutofit fontScale="90000"/>
          </a:bodyPr>
          <a:lstStyle/>
          <a:p>
            <a:r>
              <a:rPr lang="en-US" dirty="0"/>
              <a:t>U.S. Small Business Administration (sba)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3"/>
            <a:ext cx="3517435" cy="4491833"/>
          </a:xfrm>
        </p:spPr>
        <p:txBody>
          <a:bodyPr>
            <a:noAutofit/>
          </a:bodyPr>
          <a:lstStyle/>
          <a:p>
            <a:r>
              <a:rPr lang="en-US" sz="2400" dirty="0"/>
              <a:t>A federal agency that provides counseling, capital, and contracting expertise to small businesses</a:t>
            </a:r>
          </a:p>
          <a:p>
            <a:r>
              <a:rPr lang="en-US" sz="2400" dirty="0"/>
              <a:t>Offers many funding programs to help businesses receive loans, investment capital, disaster assistance, surety bonds, and grants</a:t>
            </a:r>
          </a:p>
          <a:p>
            <a:endParaRPr lang="en-US" sz="2400" dirty="0"/>
          </a:p>
          <a:p>
            <a:pPr marL="0" indent="0" algn="r">
              <a:buNone/>
            </a:pPr>
            <a:r>
              <a:rPr lang="en-US" sz="2400" dirty="0">
                <a:hlinkClick r:id="rId3"/>
              </a:rPr>
              <a:t>sba.gov</a:t>
            </a:r>
            <a:endParaRPr lang="en-US" sz="24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9874DF-4483-4899-A10C-B0C5378B0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3" r="43"/>
          <a:stretch/>
        </p:blipFill>
        <p:spPr>
          <a:xfrm>
            <a:off x="4242275" y="641101"/>
            <a:ext cx="3702877" cy="5749461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ADCDF53-1AD6-4ACB-AABB-AE333D04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/>
          <a:srcRect t="128" b="128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7" name="Arrow: Right 6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9ECAD5-14DD-69C4-5087-ADB9D329611C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Arrow: Right 7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7697858-21CA-00FD-DD1F-ED7286B78250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5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5A4A71-BF4C-4D5C-BFC7-87532A78D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227221"/>
          </a:xfrm>
        </p:spPr>
        <p:txBody>
          <a:bodyPr>
            <a:normAutofit/>
          </a:bodyPr>
          <a:lstStyle/>
          <a:p>
            <a:r>
              <a:rPr lang="en-US" cap="none" dirty="0"/>
              <a:t>OFFICE OF BUSINESS OPPORTUNITY (OBO)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DC2B5-5E26-4712-A72B-C467FF942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1934333"/>
            <a:ext cx="3517435" cy="4491833"/>
          </a:xfrm>
        </p:spPr>
        <p:txBody>
          <a:bodyPr>
            <a:noAutofit/>
          </a:bodyPr>
          <a:lstStyle/>
          <a:p>
            <a:r>
              <a:rPr lang="en-US" sz="2000" dirty="0"/>
              <a:t>A city department committed to cultivating an inclusive and competitive economic environment in the City of Houston by promoting the success of small businesses and developing Houston’s workforce, with a special emphasis on historically underutilized businesses and disenfranchised individuals.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houstontx.gov/obo</a:t>
            </a:r>
            <a:endParaRPr lang="en-US" sz="200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09874DF-4483-4899-A10C-B0C5378B0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43" r="43"/>
          <a:stretch/>
        </p:blipFill>
        <p:spPr>
          <a:xfrm>
            <a:off x="4242275" y="641101"/>
            <a:ext cx="3702877" cy="5749461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ADCDF53-1AD6-4ACB-AABB-AE333D04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/>
          <a:srcRect t="128" b="128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132E3D-8A57-9132-1ABD-459E8E88B04D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166B5D2-86EE-2E2B-64FC-CB1AE62B8B40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OBJECTIVES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5198588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CE69796-74B1-289E-27CD-D9FCE7CA410E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4" name="Arrow: Right 3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B78C6DA-9BAB-C50D-84AF-D3829F6F6BC9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923BD5B-22B6-4E92-B95F-5F7B646738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41" r="41"/>
          <a:stretch/>
        </p:blipFill>
        <p:spPr>
          <a:xfrm>
            <a:off x="20" y="10"/>
            <a:ext cx="7537665" cy="6857990"/>
          </a:xfrm>
          <a:prstGeom prst="rect">
            <a:avLst/>
          </a:prstGeo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4EC38A0-3DAB-4B29-9BBE-45A9EBDB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 anchor="b">
            <a:normAutofit/>
          </a:bodyPr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6EF91-820B-4DA2-B398-3E168AFF17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8" y="2057400"/>
            <a:ext cx="3574389" cy="3862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US" dirty="0"/>
              <a:t>We hope this tool has been helpful for you as you explore financing options!</a:t>
            </a:r>
          </a:p>
          <a:p>
            <a:pPr marL="0" indent="0">
              <a:spcBef>
                <a:spcPct val="20000"/>
              </a:spcBef>
              <a:buNone/>
            </a:pP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r>
              <a:rPr lang="en-US" dirty="0"/>
              <a:t>If you would like additional guidance, you can complete a financing assessment at </a:t>
            </a:r>
            <a:r>
              <a:rPr lang="en-US" dirty="0">
                <a:hlinkClick r:id="rId4"/>
              </a:rPr>
              <a:t>houstontx.gov/obo/financingtools.html</a:t>
            </a:r>
            <a:r>
              <a:rPr lang="en-US" dirty="0"/>
              <a:t>.</a:t>
            </a:r>
            <a:endParaRPr lang="en-US" cap="all" dirty="0"/>
          </a:p>
        </p:txBody>
      </p:sp>
      <p:sp>
        <p:nvSpPr>
          <p:cNvPr id="2" name="Rectangle: Rounded Corners 1" descr="Button to visit the financing assessment. ">
            <a:hlinkClick r:id="rId4"/>
            <a:extLst>
              <a:ext uri="{FF2B5EF4-FFF2-40B4-BE49-F238E27FC236}">
                <a16:creationId xmlns:a16="http://schemas.microsoft.com/office/drawing/2014/main" id="{6BD778BF-AF37-F52F-0A92-0B3ABA2BD8B4}"/>
              </a:ext>
            </a:extLst>
          </p:cNvPr>
          <p:cNvSpPr/>
          <p:nvPr/>
        </p:nvSpPr>
        <p:spPr>
          <a:xfrm>
            <a:off x="8531051" y="3902948"/>
            <a:ext cx="2441749" cy="663191"/>
          </a:xfrm>
          <a:prstGeom prst="roundRect">
            <a:avLst>
              <a:gd name="adj" fmla="val 46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Financing Assessment</a:t>
            </a:r>
          </a:p>
        </p:txBody>
      </p:sp>
      <p:sp>
        <p:nvSpPr>
          <p:cNvPr id="3" name="Rectangle: Rounded Corners 2" descr="Button to return to the beginning.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BDD82C7A-F8EE-29DC-0126-1B9D7BE12A39}"/>
              </a:ext>
            </a:extLst>
          </p:cNvPr>
          <p:cNvSpPr/>
          <p:nvPr/>
        </p:nvSpPr>
        <p:spPr>
          <a:xfrm>
            <a:off x="10641204" y="6119446"/>
            <a:ext cx="1346480" cy="5414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Return to Beginning</a:t>
            </a:r>
          </a:p>
        </p:txBody>
      </p:sp>
      <p:sp>
        <p:nvSpPr>
          <p:cNvPr id="5" name="Rectangle: Rounded Corners 4" descr="Button to move to the directory section">
            <a:hlinkClick r:id="rId5"/>
            <a:extLst>
              <a:ext uri="{FF2B5EF4-FFF2-40B4-BE49-F238E27FC236}">
                <a16:creationId xmlns:a16="http://schemas.microsoft.com/office/drawing/2014/main" id="{7200CDFA-D257-4882-5934-EDB33AB7E9EB}"/>
              </a:ext>
            </a:extLst>
          </p:cNvPr>
          <p:cNvSpPr/>
          <p:nvPr/>
        </p:nvSpPr>
        <p:spPr>
          <a:xfrm>
            <a:off x="9109199" y="6218719"/>
            <a:ext cx="1084902" cy="3428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en-US" dirty="0"/>
              <a:t>Directory</a:t>
            </a:r>
          </a:p>
        </p:txBody>
      </p:sp>
      <p:sp>
        <p:nvSpPr>
          <p:cNvPr id="8" name="Arrow: Right 7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7CC381E-8F53-A679-8402-6DF0D6CD1097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descr="Topics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806335"/>
          </a:xfrm>
        </p:spPr>
        <p:txBody>
          <a:bodyPr/>
          <a:lstStyle/>
          <a:p>
            <a:pPr algn="ctr"/>
            <a:r>
              <a:rPr lang="en-US" dirty="0"/>
              <a:t>TOPICS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896A4E6-8FD8-4D77-AAB0-2B6A3165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8" b="128"/>
          <a:stretch/>
        </p:blipFill>
        <p:spPr>
          <a:xfrm>
            <a:off x="441959" y="641101"/>
            <a:ext cx="3702877" cy="5749461"/>
          </a:xfrm>
        </p:spPr>
      </p:pic>
      <p:graphicFrame>
        <p:nvGraphicFramePr>
          <p:cNvPr id="15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790118459"/>
              </p:ext>
            </p:extLst>
          </p:nvPr>
        </p:nvGraphicFramePr>
        <p:xfrm>
          <a:off x="4242341" y="1496291"/>
          <a:ext cx="3690000" cy="495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DA21010-05F7-45C3-98F1-385BABF64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t="128" b="128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BEF7F9D-B6BF-8FB9-DDF1-D4B7A1AFE27F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6" name="Arrow: Right 5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5E25E9E-3994-3142-584B-64E1948C9486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263B51-A4C6-5778-13CE-A82EB2F8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Assess if You Need Outside Financing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8DE4E8-DCA1-3A80-A7CA-916A5C064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Can you meet your needs with your existing cash flow?</a:t>
            </a:r>
          </a:p>
          <a:p>
            <a:r>
              <a:rPr lang="en-US" sz="2800" dirty="0"/>
              <a:t>How would you use additional funds for your business?</a:t>
            </a:r>
          </a:p>
          <a:p>
            <a:r>
              <a:rPr lang="en-US" sz="2800" dirty="0"/>
              <a:t>How urgently do you need funds? Can you pay your obligations on time?</a:t>
            </a:r>
          </a:p>
          <a:p>
            <a:r>
              <a:rPr lang="en-US" sz="2800" dirty="0"/>
              <a:t>Is your business stable? Are your customer base and cash flow predictable? </a:t>
            </a:r>
          </a:p>
          <a:p>
            <a:r>
              <a:rPr lang="en-US" sz="2800" dirty="0"/>
              <a:t>Are you starting a new venture, growing a business, or seeking some other significant business goal?</a:t>
            </a: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2B60F6-A7DF-EA8D-C656-F7602F047021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C2A5946-820D-0A7A-5D75-2F0E736DE276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Check for understanding #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6080784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Check for understanding #1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 descr="Which of these does not indicate a strong case for outside financing?&#10;&#10;Select your answer choice below: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2072576"/>
            <a:ext cx="6552164" cy="180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Which of these </a:t>
            </a:r>
            <a:r>
              <a:rPr lang="en-US" sz="2400" b="1" dirty="0"/>
              <a:t>does not</a:t>
            </a:r>
            <a:r>
              <a:rPr lang="en-US" sz="2400" dirty="0"/>
              <a:t> indicate a strong case for outside financing?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Select your answer choice below: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4" r="44"/>
          <a:stretch/>
        </p:blipFill>
        <p:spPr>
          <a:xfrm>
            <a:off x="7395624" y="0"/>
            <a:ext cx="479637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4903E-3940-AA69-0437-D746355C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3984868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F18A4E-D97B-59BF-2C13-52B96242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646" y="4773312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24EF2B-6795-7012-FFCB-25425EA17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646" y="5495801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Content Placeholder 2" descr="A. A recent disaster or slow season has disrupted your business&#10;B. You are unable to make your existing business loan or credit card payments&#10;C. You are unable to make your existing business loan or credit card payments">
            <a:extLst>
              <a:ext uri="{FF2B5EF4-FFF2-40B4-BE49-F238E27FC236}">
                <a16:creationId xmlns:a16="http://schemas.microsoft.com/office/drawing/2014/main" id="{1BB71D1C-EE38-01F3-D719-039601C327A9}"/>
              </a:ext>
            </a:extLst>
          </p:cNvPr>
          <p:cNvSpPr txBox="1">
            <a:spLocks/>
          </p:cNvSpPr>
          <p:nvPr/>
        </p:nvSpPr>
        <p:spPr>
          <a:xfrm>
            <a:off x="1027308" y="3848493"/>
            <a:ext cx="6366794" cy="208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recent disaster or slow season has disrupted your business</a:t>
            </a:r>
          </a:p>
          <a:p>
            <a:pPr marL="0" indent="0">
              <a:buNone/>
            </a:pPr>
            <a:r>
              <a:rPr lang="en-US" sz="2400" dirty="0"/>
              <a:t>You are unable to make your existing business loan or credit card payments</a:t>
            </a:r>
          </a:p>
          <a:p>
            <a:pPr marL="0" indent="0">
              <a:buNone/>
            </a:pPr>
            <a:r>
              <a:rPr lang="en-US" sz="2400" dirty="0"/>
              <a:t>Your new product has high manufacturing costs</a:t>
            </a:r>
          </a:p>
        </p:txBody>
      </p:sp>
      <p:sp>
        <p:nvSpPr>
          <p:cNvPr id="4" name="Rectangle 3" descr="External financing can help you get back to normal after a disaster or a slow season. It can also help you with high startup costs needed to launch a new product or service. However, being unable to pay off your existing debt does not typically place you in a strong position to take on more external financing. B is correct.">
            <a:extLst>
              <a:ext uri="{FF2B5EF4-FFF2-40B4-BE49-F238E27FC236}">
                <a16:creationId xmlns:a16="http://schemas.microsoft.com/office/drawing/2014/main" id="{FB76358F-05CD-012D-5033-2E6F5D420E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27308" y="5934706"/>
            <a:ext cx="8126420" cy="795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r>
              <a:rPr lang="en-US" dirty="0"/>
              <a:t>External financing can help you get back to normal after a disaster or a slow season. It can also help you with high startup costs needed to launch a new product or service. However, being unable to pay off your existing debt does not typically place you in a strong position to take on more external financing. B is correct.</a:t>
            </a:r>
          </a:p>
        </p:txBody>
      </p:sp>
      <p:sp>
        <p:nvSpPr>
          <p:cNvPr id="5" name="Arrow: Right 4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074EBB-6FF8-1C7D-F558-672A2AB6E469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grpSp>
        <p:nvGrpSpPr>
          <p:cNvPr id="18" name="Group 17" descr="Next">
            <a:extLst>
              <a:ext uri="{FF2B5EF4-FFF2-40B4-BE49-F238E27FC236}">
                <a16:creationId xmlns:a16="http://schemas.microsoft.com/office/drawing/2014/main" id="{45DA63E1-F2EE-D051-6DE9-05C7172DFDC0}"/>
              </a:ext>
            </a:extLst>
          </p:cNvPr>
          <p:cNvGrpSpPr/>
          <p:nvPr/>
        </p:nvGrpSpPr>
        <p:grpSpPr>
          <a:xfrm>
            <a:off x="11420475" y="6350517"/>
            <a:ext cx="771525" cy="454914"/>
            <a:chOff x="11420475" y="6350517"/>
            <a:chExt cx="771525" cy="45491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29B3FA-1839-4CD2-2C8F-096A06573AB1}"/>
                </a:ext>
              </a:extLst>
            </p:cNvPr>
            <p:cNvSpPr/>
            <p:nvPr/>
          </p:nvSpPr>
          <p:spPr>
            <a:xfrm>
              <a:off x="11420475" y="6350517"/>
              <a:ext cx="771525" cy="454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Right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BDB06C4-9F23-4FDC-D339-D36D2DED54D5}"/>
                </a:ext>
              </a:extLst>
            </p:cNvPr>
            <p:cNvSpPr/>
            <p:nvPr/>
          </p:nvSpPr>
          <p:spPr>
            <a:xfrm>
              <a:off x="11574739" y="6426167"/>
              <a:ext cx="549365" cy="303614"/>
            </a:xfrm>
            <a:prstGeom prst="rightArrow">
              <a:avLst>
                <a:gd name="adj1" fmla="val 55303"/>
                <a:gd name="adj2" fmla="val 660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8683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" grpId="0" animBg="1"/>
      <p:bldP spid="4" grpId="1" animBg="1"/>
      <p:bldP spid="4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172EB-4F2E-E43F-71C4-20E37D2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financing vs. equity financing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79245-7FCE-8166-C93C-1A26D135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01513"/>
            <a:ext cx="5087075" cy="536005"/>
          </a:xfrm>
        </p:spPr>
        <p:txBody>
          <a:bodyPr/>
          <a:lstStyle/>
          <a:p>
            <a:r>
              <a:rPr lang="en-US" dirty="0"/>
              <a:t>Debt Financing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83C28-85DA-F3EC-750F-01CA21CAC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676673"/>
            <a:ext cx="5753105" cy="2934999"/>
          </a:xfrm>
        </p:spPr>
        <p:txBody>
          <a:bodyPr>
            <a:normAutofit/>
          </a:bodyPr>
          <a:lstStyle/>
          <a:p>
            <a:r>
              <a:rPr lang="en-US" b="1" dirty="0"/>
              <a:t>Money or credit is provided in exchange for interest or fee payments in addition to the principal</a:t>
            </a:r>
          </a:p>
          <a:p>
            <a:r>
              <a:rPr lang="en-US" dirty="0"/>
              <a:t>These funds must be repaid over a period of time with interest</a:t>
            </a:r>
          </a:p>
          <a:p>
            <a:r>
              <a:rPr lang="en-US" dirty="0"/>
              <a:t>Lenders don’t receive partial ownership in the business</a:t>
            </a:r>
          </a:p>
          <a:p>
            <a:r>
              <a:rPr lang="en-US" dirty="0"/>
              <a:t>Often requires collateral or a strong credit history</a:t>
            </a:r>
          </a:p>
          <a:p>
            <a:r>
              <a:rPr lang="en-US" dirty="0"/>
              <a:t>Sources include friends, banks, government programs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9D82F-0441-FD8D-8714-6F838EF15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001513"/>
            <a:ext cx="5087073" cy="553373"/>
          </a:xfrm>
        </p:spPr>
        <p:txBody>
          <a:bodyPr/>
          <a:lstStyle/>
          <a:p>
            <a:r>
              <a:rPr lang="en-US" dirty="0"/>
              <a:t>Equity Financing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E6DDC-C7F3-E5FB-78CE-3625A375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3734" y="2676673"/>
            <a:ext cx="5445761" cy="2934999"/>
          </a:xfrm>
        </p:spPr>
        <p:txBody>
          <a:bodyPr>
            <a:noAutofit/>
          </a:bodyPr>
          <a:lstStyle/>
          <a:p>
            <a:r>
              <a:rPr lang="en-US" b="1" dirty="0"/>
              <a:t>Money is provided in exchange for ownership in the business and future profits</a:t>
            </a:r>
          </a:p>
          <a:p>
            <a:r>
              <a:rPr lang="en-US" dirty="0"/>
              <a:t>These funds do not require repayment</a:t>
            </a:r>
          </a:p>
          <a:p>
            <a:r>
              <a:rPr lang="en-US" dirty="0"/>
              <a:t>Investors typically receive partial ownership in the business, dividends, or voting rights</a:t>
            </a:r>
          </a:p>
          <a:p>
            <a:r>
              <a:rPr lang="en-US" dirty="0"/>
              <a:t>Sources include friends, customers, industry colleagues, professional investors</a:t>
            </a: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B1AB-50DE-CF5B-2D2B-00F58269A076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B9328B0-90E8-FD42-3AAC-A923410F954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8172EB-4F2E-E43F-71C4-20E37D2A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Debt vs. Equity: Which type of financing is best?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79245-7FCE-8166-C93C-1A26D135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001513"/>
            <a:ext cx="5087075" cy="536005"/>
          </a:xfrm>
        </p:spPr>
        <p:txBody>
          <a:bodyPr/>
          <a:lstStyle/>
          <a:p>
            <a:r>
              <a:rPr lang="en-US" dirty="0"/>
              <a:t>Debt Financing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83C28-85DA-F3EC-750F-01CA21CAC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676673"/>
            <a:ext cx="5753105" cy="3343127"/>
          </a:xfrm>
        </p:spPr>
        <p:txBody>
          <a:bodyPr>
            <a:normAutofit/>
          </a:bodyPr>
          <a:lstStyle/>
          <a:p>
            <a:r>
              <a:rPr lang="en-US" sz="2400" dirty="0"/>
              <a:t>You need funding quickly</a:t>
            </a:r>
          </a:p>
          <a:p>
            <a:r>
              <a:rPr lang="en-US" sz="2400" dirty="0"/>
              <a:t>You want to keep all of your profits</a:t>
            </a:r>
          </a:p>
          <a:p>
            <a:r>
              <a:rPr lang="en-US" sz="2400" dirty="0"/>
              <a:t>Your business has a reliable track record</a:t>
            </a:r>
          </a:p>
          <a:p>
            <a:r>
              <a:rPr lang="en-US" sz="2400" dirty="0"/>
              <a:t>You want short-term and long-term options</a:t>
            </a:r>
          </a:p>
          <a:p>
            <a:r>
              <a:rPr lang="en-US" sz="2400" dirty="0"/>
              <a:t>You have assets or equipment to use as collateral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09D82F-0441-FD8D-8714-6F838EF15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001513"/>
            <a:ext cx="5087073" cy="553373"/>
          </a:xfrm>
        </p:spPr>
        <p:txBody>
          <a:bodyPr/>
          <a:lstStyle/>
          <a:p>
            <a:r>
              <a:rPr lang="en-US" dirty="0"/>
              <a:t>Equity Financing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7E6DDC-C7F3-E5FB-78CE-3625A3751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3734" y="2676673"/>
            <a:ext cx="5668265" cy="3343127"/>
          </a:xfrm>
        </p:spPr>
        <p:txBody>
          <a:bodyPr>
            <a:noAutofit/>
          </a:bodyPr>
          <a:lstStyle/>
          <a:p>
            <a:r>
              <a:rPr lang="en-US" sz="2400" dirty="0"/>
              <a:t>Your revenues or cash flow are limited</a:t>
            </a:r>
          </a:p>
          <a:p>
            <a:r>
              <a:rPr lang="en-US" sz="2400" dirty="0"/>
              <a:t>You are seeking a larger investment</a:t>
            </a:r>
          </a:p>
          <a:p>
            <a:r>
              <a:rPr lang="en-US" sz="2400" dirty="0"/>
              <a:t>You don’t need funding immediately</a:t>
            </a:r>
          </a:p>
          <a:p>
            <a:r>
              <a:rPr lang="en-US" sz="2400" dirty="0"/>
              <a:t>You want expertise along with funding</a:t>
            </a:r>
          </a:p>
          <a:p>
            <a:r>
              <a:rPr lang="en-US" sz="2400" dirty="0"/>
              <a:t>Your business is new or less established</a:t>
            </a:r>
          </a:p>
          <a:p>
            <a:r>
              <a:rPr lang="en-US" sz="2400" dirty="0"/>
              <a:t>You are willing to give up control and authority to investors</a:t>
            </a:r>
          </a:p>
        </p:txBody>
      </p:sp>
      <p:sp>
        <p:nvSpPr>
          <p:cNvPr id="2" name="Arrow: Right 1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D2C095E-DD19-539A-A8EB-8ABEE6857924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3" name="Arrow: Right 2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35C156-3FE3-B23C-817E-F12BBC76322F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 descr="Check for understanding #2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3" y="702156"/>
            <a:ext cx="5830585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Check for understanding #2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 descr="Which business scenario would benefit most from equity financing?&#10;&#10;Select your answer choice below: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13654" y="2051298"/>
            <a:ext cx="6552164" cy="18052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Which business scenario would benefit most from equity financing?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000" dirty="0"/>
              <a:t>Select your answer choice below:</a:t>
            </a:r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44" r="44"/>
          <a:stretch/>
        </p:blipFill>
        <p:spPr>
          <a:xfrm>
            <a:off x="7395624" y="0"/>
            <a:ext cx="4796376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74903E-3940-AA69-0437-D746355C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3980406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24EF2B-6795-7012-FFCB-25425EA17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4607907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F18A4E-D97B-59BF-2C13-52B96242E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168" y="5235409"/>
            <a:ext cx="777240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0" name="Content Placeholder 2" descr="A. A gym needs to replace broken equipment&#10;B. You won’t be able to make payroll this week&#10;C. Your popular new business is struggling to generate revenue">
            <a:extLst>
              <a:ext uri="{FF2B5EF4-FFF2-40B4-BE49-F238E27FC236}">
                <a16:creationId xmlns:a16="http://schemas.microsoft.com/office/drawing/2014/main" id="{1BB71D1C-EE38-01F3-D719-039601C327A9}"/>
              </a:ext>
            </a:extLst>
          </p:cNvPr>
          <p:cNvSpPr txBox="1">
            <a:spLocks/>
          </p:cNvSpPr>
          <p:nvPr/>
        </p:nvSpPr>
        <p:spPr>
          <a:xfrm>
            <a:off x="1027308" y="3882138"/>
            <a:ext cx="6350996" cy="2086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gym needs to replace broken equipment</a:t>
            </a:r>
          </a:p>
          <a:p>
            <a:pPr marL="0" indent="0">
              <a:buNone/>
            </a:pPr>
            <a:r>
              <a:rPr lang="en-US" sz="2400" dirty="0"/>
              <a:t>You won’t be able to make payroll this week</a:t>
            </a:r>
          </a:p>
          <a:p>
            <a:pPr marL="0" indent="0">
              <a:buNone/>
            </a:pPr>
            <a:r>
              <a:rPr lang="en-US" sz="2400" dirty="0"/>
              <a:t>Your popular new business is struggling to generate revenue</a:t>
            </a:r>
          </a:p>
        </p:txBody>
      </p:sp>
      <p:sp>
        <p:nvSpPr>
          <p:cNvPr id="4" name="Rectangle 3" descr="Equity financing is typically a longer process whereas payroll challenges and equipment replacements are more immediate problems.  A business seeking to become profitable is a longer-term issue that will likely benefit from significant funding and investor input. C is correct.">
            <a:extLst>
              <a:ext uri="{FF2B5EF4-FFF2-40B4-BE49-F238E27FC236}">
                <a16:creationId xmlns:a16="http://schemas.microsoft.com/office/drawing/2014/main" id="{FF8C8963-8A5A-FC41-77BB-26AB98D56175}"/>
              </a:ext>
            </a:extLst>
          </p:cNvPr>
          <p:cNvSpPr/>
          <p:nvPr/>
        </p:nvSpPr>
        <p:spPr>
          <a:xfrm>
            <a:off x="1095375" y="5905500"/>
            <a:ext cx="6162676" cy="862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r>
              <a:rPr lang="en-US" dirty="0"/>
              <a:t>Equity financing is typically a longer process whereas payroll challenges and equipment replacements are more immediate problems.  A business seeking to become profitable is a longer-term issue that will likely benefit from significant funding and investor input. C is correct.</a:t>
            </a:r>
          </a:p>
        </p:txBody>
      </p:sp>
      <p:grpSp>
        <p:nvGrpSpPr>
          <p:cNvPr id="14" name="Group 13" descr="Next">
            <a:extLst>
              <a:ext uri="{FF2B5EF4-FFF2-40B4-BE49-F238E27FC236}">
                <a16:creationId xmlns:a16="http://schemas.microsoft.com/office/drawing/2014/main" id="{05791DE5-8195-5BFE-E8C3-D8BC6F6D4A2E}"/>
              </a:ext>
            </a:extLst>
          </p:cNvPr>
          <p:cNvGrpSpPr/>
          <p:nvPr/>
        </p:nvGrpSpPr>
        <p:grpSpPr>
          <a:xfrm>
            <a:off x="11420475" y="6350517"/>
            <a:ext cx="771525" cy="454914"/>
            <a:chOff x="11420475" y="6350517"/>
            <a:chExt cx="771525" cy="4549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199205-FAA3-073D-B639-376152C9BD29}"/>
                </a:ext>
              </a:extLst>
            </p:cNvPr>
            <p:cNvSpPr/>
            <p:nvPr/>
          </p:nvSpPr>
          <p:spPr>
            <a:xfrm>
              <a:off x="11420475" y="6350517"/>
              <a:ext cx="771525" cy="4549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Right 1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03A8D168-9835-03C5-88FE-5EC49A387521}"/>
                </a:ext>
              </a:extLst>
            </p:cNvPr>
            <p:cNvSpPr/>
            <p:nvPr/>
          </p:nvSpPr>
          <p:spPr>
            <a:xfrm>
              <a:off x="11574739" y="6426167"/>
              <a:ext cx="549365" cy="303614"/>
            </a:xfrm>
            <a:prstGeom prst="rightArrow">
              <a:avLst>
                <a:gd name="adj1" fmla="val 55303"/>
                <a:gd name="adj2" fmla="val 660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32500" lnSpcReduction="20000"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Arrow: Right 4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715478B-4174-7716-305D-C81DE308AB1B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52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E854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" grpId="0" animBg="1"/>
      <p:bldP spid="4" grpId="1" animBg="1"/>
      <p:bldP spid="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Main types of Outside financing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6787980" y="2602108"/>
            <a:ext cx="4358727" cy="2912163"/>
          </a:xfrm>
          <a:prstGeom prst="rect">
            <a:avLst/>
          </a:prstGeom>
          <a:noFill/>
        </p:spPr>
      </p:pic>
      <p:sp>
        <p:nvSpPr>
          <p:cNvPr id="3" name="Arrow: Right 2" descr="Nex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3CF97A-393A-5D52-5EE6-4F5A663D3ECB}"/>
              </a:ext>
            </a:extLst>
          </p:cNvPr>
          <p:cNvSpPr/>
          <p:nvPr/>
        </p:nvSpPr>
        <p:spPr>
          <a:xfrm>
            <a:off x="11574739" y="6426167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4" name="Arrow: Right 3" descr="Previous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52E83D8-68A3-63AE-A2A0-53AA396A6611}"/>
              </a:ext>
            </a:extLst>
          </p:cNvPr>
          <p:cNvSpPr/>
          <p:nvPr/>
        </p:nvSpPr>
        <p:spPr>
          <a:xfrm rot="10800000">
            <a:off x="67896" y="6477593"/>
            <a:ext cx="549365" cy="303614"/>
          </a:xfrm>
          <a:prstGeom prst="rightArrow">
            <a:avLst>
              <a:gd name="adj1" fmla="val 55303"/>
              <a:gd name="adj2" fmla="val 66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8" name="Rectangle 7" descr="Angel Investment">
            <a:extLst>
              <a:ext uri="{FF2B5EF4-FFF2-40B4-BE49-F238E27FC236}">
                <a16:creationId xmlns:a16="http://schemas.microsoft.com/office/drawing/2014/main" id="{627E1891-EE15-E7F7-9AED-B3F976ACD00B}"/>
              </a:ext>
            </a:extLst>
          </p:cNvPr>
          <p:cNvSpPr/>
          <p:nvPr/>
        </p:nvSpPr>
        <p:spPr>
          <a:xfrm>
            <a:off x="445168" y="2599282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Angel Investment</a:t>
            </a:r>
          </a:p>
        </p:txBody>
      </p:sp>
      <p:sp>
        <p:nvSpPr>
          <p:cNvPr id="9" name="Rectangle 8" descr="Crowdfunding">
            <a:extLst>
              <a:ext uri="{FF2B5EF4-FFF2-40B4-BE49-F238E27FC236}">
                <a16:creationId xmlns:a16="http://schemas.microsoft.com/office/drawing/2014/main" id="{D3E18830-1CB6-9D67-A1D4-E0E7567E3E78}"/>
              </a:ext>
            </a:extLst>
          </p:cNvPr>
          <p:cNvSpPr/>
          <p:nvPr/>
        </p:nvSpPr>
        <p:spPr>
          <a:xfrm>
            <a:off x="445168" y="3198233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Crowdfunding</a:t>
            </a:r>
          </a:p>
        </p:txBody>
      </p:sp>
      <p:sp>
        <p:nvSpPr>
          <p:cNvPr id="10" name="Rectangle 9" descr="Grants, Prizes, and Stipends">
            <a:extLst>
              <a:ext uri="{FF2B5EF4-FFF2-40B4-BE49-F238E27FC236}">
                <a16:creationId xmlns:a16="http://schemas.microsoft.com/office/drawing/2014/main" id="{428C00CB-1B85-E4C7-B172-EDAEB571931B}"/>
              </a:ext>
            </a:extLst>
          </p:cNvPr>
          <p:cNvSpPr/>
          <p:nvPr/>
        </p:nvSpPr>
        <p:spPr>
          <a:xfrm>
            <a:off x="445168" y="3799473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Grants / Prizes / Stipends</a:t>
            </a:r>
          </a:p>
        </p:txBody>
      </p:sp>
      <p:sp>
        <p:nvSpPr>
          <p:cNvPr id="11" name="Rectangle 10" descr="Venture Capital">
            <a:extLst>
              <a:ext uri="{FF2B5EF4-FFF2-40B4-BE49-F238E27FC236}">
                <a16:creationId xmlns:a16="http://schemas.microsoft.com/office/drawing/2014/main" id="{B73ED29A-7DB3-6257-5EE5-20AEEAA0F242}"/>
              </a:ext>
            </a:extLst>
          </p:cNvPr>
          <p:cNvSpPr/>
          <p:nvPr/>
        </p:nvSpPr>
        <p:spPr>
          <a:xfrm>
            <a:off x="445168" y="4997375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Venture Capital</a:t>
            </a:r>
          </a:p>
        </p:txBody>
      </p:sp>
      <p:sp>
        <p:nvSpPr>
          <p:cNvPr id="12" name="Rectangle 11" descr="Loans and Lines of Credit">
            <a:extLst>
              <a:ext uri="{FF2B5EF4-FFF2-40B4-BE49-F238E27FC236}">
                <a16:creationId xmlns:a16="http://schemas.microsoft.com/office/drawing/2014/main" id="{08A6FF24-B5FF-5180-D781-487A81F6FF58}"/>
              </a:ext>
            </a:extLst>
          </p:cNvPr>
          <p:cNvSpPr/>
          <p:nvPr/>
        </p:nvSpPr>
        <p:spPr>
          <a:xfrm>
            <a:off x="445168" y="4396135"/>
            <a:ext cx="5422390" cy="516896"/>
          </a:xfrm>
          <a:prstGeom prst="rect">
            <a:avLst/>
          </a:prstGeom>
          <a:solidFill>
            <a:srgbClr val="33425B"/>
          </a:solidFill>
          <a:ln>
            <a:solidFill>
              <a:srgbClr val="334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Loans and Lines of Credit</a:t>
            </a:r>
          </a:p>
        </p:txBody>
      </p:sp>
    </p:spTree>
    <p:extLst>
      <p:ext uri="{BB962C8B-B14F-4D97-AF65-F5344CB8AC3E}">
        <p14:creationId xmlns:p14="http://schemas.microsoft.com/office/powerpoint/2010/main" val="5457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DividendVTI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4372</TotalTime>
  <Words>2065</Words>
  <Application>Microsoft Office PowerPoint</Application>
  <PresentationFormat>Widescreen</PresentationFormat>
  <Paragraphs>287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Gill Sans MT</vt:lpstr>
      <vt:lpstr>Wingdings</vt:lpstr>
      <vt:lpstr>Wingdings 2</vt:lpstr>
      <vt:lpstr>DividendVTI</vt:lpstr>
      <vt:lpstr>Financing Options for Small Businesses and Startups</vt:lpstr>
      <vt:lpstr>OBJECTIVES</vt:lpstr>
      <vt:lpstr>TOPICS</vt:lpstr>
      <vt:lpstr>Questions to Assess if You Need Outside Financing</vt:lpstr>
      <vt:lpstr>Check for understanding #1</vt:lpstr>
      <vt:lpstr>Debt financing vs. equity financing</vt:lpstr>
      <vt:lpstr>Debt vs. Equity: Which type of financing is best?</vt:lpstr>
      <vt:lpstr>Check for understanding #2</vt:lpstr>
      <vt:lpstr>Main types of Outside financing</vt:lpstr>
      <vt:lpstr>Angel investment</vt:lpstr>
      <vt:lpstr>Crowdfunding</vt:lpstr>
      <vt:lpstr>Grants / Prizes / Stipends</vt:lpstr>
      <vt:lpstr>Loans and Lines of Credit</vt:lpstr>
      <vt:lpstr>Venture Capital (VC)</vt:lpstr>
      <vt:lpstr>Check for understanding #3</vt:lpstr>
      <vt:lpstr>What documents and information should YOU PREPARE?</vt:lpstr>
      <vt:lpstr>Additional Resources and Financing Sources</vt:lpstr>
      <vt:lpstr>U.S. Small Business Administration (sba)</vt:lpstr>
      <vt:lpstr>OFFICE OF BUSINESS OPPORTUNITY (OBO)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a course</dc:title>
  <dc:creator>J O</dc:creator>
  <cp:lastModifiedBy>J O</cp:lastModifiedBy>
  <cp:revision>421</cp:revision>
  <dcterms:created xsi:type="dcterms:W3CDTF">2022-10-17T04:04:11Z</dcterms:created>
  <dcterms:modified xsi:type="dcterms:W3CDTF">2022-12-21T07:34:46Z</dcterms:modified>
</cp:coreProperties>
</file>