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1"/>
  </p:notesMasterIdLst>
  <p:handoutMasterIdLst>
    <p:handoutMasterId r:id="rId12"/>
  </p:handoutMasterIdLst>
  <p:sldIdLst>
    <p:sldId id="259" r:id="rId2"/>
    <p:sldId id="387" r:id="rId3"/>
    <p:sldId id="391" r:id="rId4"/>
    <p:sldId id="390" r:id="rId5"/>
    <p:sldId id="388" r:id="rId6"/>
    <p:sldId id="393" r:id="rId7"/>
    <p:sldId id="392" r:id="rId8"/>
    <p:sldId id="394" r:id="rId9"/>
    <p:sldId id="330" r:id="rId1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Lst>
        </p14:section>
        <p14:section name="Overview and Objectives" id="{ABA716BF-3A5C-4ADB-94C9-CFEF84EBA240}">
          <p14:sldIdLst>
            <p14:sldId id="387"/>
            <p14:sldId id="391"/>
            <p14:sldId id="390"/>
            <p14:sldId id="388"/>
            <p14:sldId id="393"/>
            <p14:sldId id="392"/>
            <p14:sldId id="394"/>
            <p14:sldId id="330"/>
          </p14:sldIdLst>
        </p14:section>
        <p14:section name="Sample Slides for Visuals" id="{BAB3A466-96C9-4230-9978-795378D75699}">
          <p14:sldIdLst/>
        </p14:section>
        <p14:section name="Case Study" id="{8C0305C9-B152-4FBA-A789-FE1976D53990}">
          <p14:sldIdLst/>
        </p14:section>
        <p14:section name="Conclusion and Summary" id="{790CEF5B-569A-4C2F-BED5-750B08C0E5AD}">
          <p14:sldIdLst/>
        </p14:section>
        <p14:section name="Appendix" id="{3F78B471-41DA-46F2-A8E4-97E471896AB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F75BC"/>
    <a:srgbClr val="009ED6"/>
    <a:srgbClr val="FF00FF"/>
    <a:srgbClr val="FF66FF"/>
    <a:srgbClr val="0000FF"/>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01" autoAdjust="0"/>
    <p:restoredTop sz="94035" autoAdjust="0"/>
  </p:normalViewPr>
  <p:slideViewPr>
    <p:cSldViewPr>
      <p:cViewPr varScale="1">
        <p:scale>
          <a:sx n="100" d="100"/>
          <a:sy n="100" d="100"/>
        </p:scale>
        <p:origin x="378" y="96"/>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41146"/>
    </p:cViewPr>
  </p:sorterViewPr>
  <p:notesViewPr>
    <p:cSldViewPr>
      <p:cViewPr varScale="1">
        <p:scale>
          <a:sx n="83" d="100"/>
          <a:sy n="83" d="100"/>
        </p:scale>
        <p:origin x="-3144"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4" cy="465455"/>
          </a:xfrm>
          <a:prstGeom prst="rect">
            <a:avLst/>
          </a:prstGeom>
        </p:spPr>
        <p:txBody>
          <a:bodyPr vert="horz" lIns="93026" tIns="46513" rIns="93026" bIns="46513" rtlCol="0"/>
          <a:lstStyle>
            <a:lvl1pPr algn="l">
              <a:defRPr sz="1200"/>
            </a:lvl1pPr>
          </a:lstStyle>
          <a:p>
            <a:endParaRPr lang="en-US" dirty="0"/>
          </a:p>
        </p:txBody>
      </p:sp>
      <p:sp>
        <p:nvSpPr>
          <p:cNvPr id="3" name="Date Placeholder 2"/>
          <p:cNvSpPr>
            <a:spLocks noGrp="1"/>
          </p:cNvSpPr>
          <p:nvPr>
            <p:ph type="dt" sz="quarter" idx="1"/>
          </p:nvPr>
        </p:nvSpPr>
        <p:spPr>
          <a:xfrm>
            <a:off x="3978131" y="0"/>
            <a:ext cx="3043344" cy="465455"/>
          </a:xfrm>
          <a:prstGeom prst="rect">
            <a:avLst/>
          </a:prstGeom>
        </p:spPr>
        <p:txBody>
          <a:bodyPr vert="horz" lIns="93026" tIns="46513" rIns="93026" bIns="46513" rtlCol="0"/>
          <a:lstStyle>
            <a:lvl1pPr algn="r">
              <a:defRPr sz="1200"/>
            </a:lvl1pPr>
          </a:lstStyle>
          <a:p>
            <a:fld id="{D83FDC75-7F73-4A4A-A77C-09AADF00E0EA}" type="datetimeFigureOut">
              <a:rPr lang="en-US" smtClean="0"/>
              <a:pPr/>
              <a:t>5/13/2019</a:t>
            </a:fld>
            <a:endParaRPr lang="en-US" dirty="0"/>
          </a:p>
        </p:txBody>
      </p:sp>
      <p:sp>
        <p:nvSpPr>
          <p:cNvPr id="4" name="Footer Placeholder 3"/>
          <p:cNvSpPr>
            <a:spLocks noGrp="1"/>
          </p:cNvSpPr>
          <p:nvPr>
            <p:ph type="ftr" sz="quarter" idx="2"/>
          </p:nvPr>
        </p:nvSpPr>
        <p:spPr>
          <a:xfrm>
            <a:off x="0" y="8842029"/>
            <a:ext cx="3043344" cy="465455"/>
          </a:xfrm>
          <a:prstGeom prst="rect">
            <a:avLst/>
          </a:prstGeom>
        </p:spPr>
        <p:txBody>
          <a:bodyPr vert="horz" lIns="93026" tIns="46513" rIns="93026" bIns="465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1" y="8842029"/>
            <a:ext cx="3043344" cy="465455"/>
          </a:xfrm>
          <a:prstGeom prst="rect">
            <a:avLst/>
          </a:prstGeom>
        </p:spPr>
        <p:txBody>
          <a:bodyPr vert="horz" lIns="93026" tIns="46513" rIns="93026" bIns="46513"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3432560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4" cy="465455"/>
          </a:xfrm>
          <a:prstGeom prst="rect">
            <a:avLst/>
          </a:prstGeom>
        </p:spPr>
        <p:txBody>
          <a:bodyPr vert="horz" lIns="93026" tIns="46513" rIns="93026" bIns="46513" rtlCol="0"/>
          <a:lstStyle>
            <a:lvl1pPr algn="l">
              <a:defRPr sz="1200"/>
            </a:lvl1pPr>
          </a:lstStyle>
          <a:p>
            <a:endParaRPr lang="en-US" dirty="0"/>
          </a:p>
        </p:txBody>
      </p:sp>
      <p:sp>
        <p:nvSpPr>
          <p:cNvPr id="3" name="Date Placeholder 2"/>
          <p:cNvSpPr>
            <a:spLocks noGrp="1"/>
          </p:cNvSpPr>
          <p:nvPr>
            <p:ph type="dt" idx="1"/>
          </p:nvPr>
        </p:nvSpPr>
        <p:spPr>
          <a:xfrm>
            <a:off x="3978131" y="0"/>
            <a:ext cx="3043344" cy="465455"/>
          </a:xfrm>
          <a:prstGeom prst="rect">
            <a:avLst/>
          </a:prstGeom>
        </p:spPr>
        <p:txBody>
          <a:bodyPr vert="horz" lIns="93026" tIns="46513" rIns="93026" bIns="46513" rtlCol="0"/>
          <a:lstStyle>
            <a:lvl1pPr algn="r">
              <a:defRPr sz="1200"/>
            </a:lvl1pPr>
          </a:lstStyle>
          <a:p>
            <a:fld id="{48AEF76B-3757-4A0B-AF93-28494465C1DD}" type="datetimeFigureOut">
              <a:rPr lang="en-US" smtClean="0"/>
              <a:pPr/>
              <a:t>5/13/2019</a:t>
            </a:fld>
            <a:endParaRPr lang="en-US" dirty="0"/>
          </a:p>
        </p:txBody>
      </p:sp>
      <p:sp>
        <p:nvSpPr>
          <p:cNvPr id="4" name="Slide Image Placeholder 3"/>
          <p:cNvSpPr>
            <a:spLocks noGrp="1" noRot="1" noChangeAspect="1"/>
          </p:cNvSpPr>
          <p:nvPr>
            <p:ph type="sldImg" idx="2"/>
          </p:nvPr>
        </p:nvSpPr>
        <p:spPr>
          <a:xfrm>
            <a:off x="1185863" y="698500"/>
            <a:ext cx="4651375" cy="3489325"/>
          </a:xfrm>
          <a:prstGeom prst="rect">
            <a:avLst/>
          </a:prstGeom>
          <a:noFill/>
          <a:ln w="12700">
            <a:solidFill>
              <a:prstClr val="black"/>
            </a:solidFill>
          </a:ln>
        </p:spPr>
        <p:txBody>
          <a:bodyPr vert="horz" lIns="93026" tIns="46513" rIns="93026" bIns="46513" rtlCol="0" anchor="ctr"/>
          <a:lstStyle/>
          <a:p>
            <a:endParaRPr lang="en-US" dirty="0"/>
          </a:p>
        </p:txBody>
      </p:sp>
      <p:sp>
        <p:nvSpPr>
          <p:cNvPr id="5" name="Notes Placeholder 4"/>
          <p:cNvSpPr>
            <a:spLocks noGrp="1"/>
          </p:cNvSpPr>
          <p:nvPr>
            <p:ph type="body" sz="quarter" idx="3"/>
          </p:nvPr>
        </p:nvSpPr>
        <p:spPr>
          <a:xfrm>
            <a:off x="702311" y="4421824"/>
            <a:ext cx="5618480" cy="4189095"/>
          </a:xfrm>
          <a:prstGeom prst="rect">
            <a:avLst/>
          </a:prstGeom>
        </p:spPr>
        <p:txBody>
          <a:bodyPr vert="horz" lIns="93026" tIns="46513" rIns="93026" bIns="465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4" cy="465455"/>
          </a:xfrm>
          <a:prstGeom prst="rect">
            <a:avLst/>
          </a:prstGeom>
        </p:spPr>
        <p:txBody>
          <a:bodyPr vert="horz" lIns="93026" tIns="46513" rIns="93026" bIns="4651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1" y="8842029"/>
            <a:ext cx="3043344" cy="465455"/>
          </a:xfrm>
          <a:prstGeom prst="rect">
            <a:avLst/>
          </a:prstGeom>
        </p:spPr>
        <p:txBody>
          <a:bodyPr vert="horz" lIns="93026" tIns="46513" rIns="93026" bIns="46513"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60212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0262">
              <a:defRPr/>
            </a:pPr>
            <a:r>
              <a:rPr lang="en-US" dirty="0"/>
              <a:t>This template can be used as a starter file for presenting training materials in a group setting.</a:t>
            </a:r>
          </a:p>
          <a:p>
            <a:endParaRPr lang="en-US" dirty="0"/>
          </a:p>
          <a:p>
            <a:pPr lvl="0"/>
            <a:r>
              <a:rPr lang="en-US" b="1" dirty="0"/>
              <a:t>Sections</a:t>
            </a:r>
            <a:endParaRPr lang="en-US" dirty="0"/>
          </a:p>
          <a:p>
            <a:pPr lvl="0"/>
            <a:r>
              <a:rPr lang="en-US" dirty="0"/>
              <a:t>Right-click on a slide to add sections. Sections can help to organize your slides or facilitate collaboration between multiple authors.</a:t>
            </a:r>
          </a:p>
          <a:p>
            <a:pPr lvl="0"/>
            <a:endParaRPr lang="en-US" b="1" dirty="0"/>
          </a:p>
          <a:p>
            <a:pPr lvl="0"/>
            <a:r>
              <a:rPr lang="en-US" b="1" dirty="0"/>
              <a:t>Notes</a:t>
            </a:r>
          </a:p>
          <a:p>
            <a:pPr lvl="0"/>
            <a:r>
              <a:rPr lang="en-US" dirty="0"/>
              <a:t>Use the Notes section for delivery notes or to provide additional details for the audience. View these notes in Presentation View during your presentation. </a:t>
            </a:r>
          </a:p>
          <a:p>
            <a:pPr lvl="0">
              <a:buFontTx/>
              <a:buNone/>
            </a:pPr>
            <a:r>
              <a:rPr lang="en-US" dirty="0"/>
              <a:t>Keep in mind the font size (important for accessibility, visibility, videotaping, and online production)</a:t>
            </a:r>
          </a:p>
          <a:p>
            <a:pPr lvl="0"/>
            <a:endParaRPr lang="en-US" dirty="0"/>
          </a:p>
          <a:p>
            <a:pPr lvl="0">
              <a:buFontTx/>
              <a:buNone/>
            </a:pPr>
            <a:r>
              <a:rPr lang="en-US" b="1" dirty="0"/>
              <a:t>Coordinated colors </a:t>
            </a:r>
          </a:p>
          <a:p>
            <a:pPr lvl="0">
              <a:buFontTx/>
              <a:buNone/>
            </a:pPr>
            <a:r>
              <a:rPr lang="en-US" dirty="0"/>
              <a:t>Pay particular attention to the graphs, charts, and text boxes. </a:t>
            </a:r>
          </a:p>
          <a:p>
            <a:pPr lvl="0"/>
            <a:r>
              <a:rPr lang="en-US" dirty="0"/>
              <a:t>Consider that attendees will print in black and white or </a:t>
            </a:r>
            <a:r>
              <a:rPr lang="en-US" dirty="0" err="1"/>
              <a:t>grayscale</a:t>
            </a:r>
            <a:r>
              <a:rPr lang="en-US" dirty="0"/>
              <a:t>. Run a test print to make sure your colors work when printed in pure black and white and </a:t>
            </a:r>
            <a:r>
              <a:rPr lang="en-US" dirty="0" err="1"/>
              <a:t>grayscale</a:t>
            </a:r>
            <a:r>
              <a:rPr lang="en-US" dirty="0"/>
              <a:t>.</a:t>
            </a:r>
          </a:p>
          <a:p>
            <a:pPr lvl="0">
              <a:buFontTx/>
              <a:buNone/>
            </a:pPr>
            <a:endParaRPr lang="en-US" dirty="0"/>
          </a:p>
          <a:p>
            <a:pPr lvl="0">
              <a:buFontTx/>
              <a:buNone/>
            </a:pPr>
            <a:r>
              <a:rPr lang="en-US" b="1" dirty="0"/>
              <a:t>Graphics, tables, and graphs</a:t>
            </a:r>
          </a:p>
          <a:p>
            <a:pPr lvl="0"/>
            <a:r>
              <a:rPr lang="en-US" dirty="0"/>
              <a:t>Keep it simple: If possible, use consistent, non-distracting styles and colors.</a:t>
            </a:r>
          </a:p>
          <a:p>
            <a:pPr lvl="0"/>
            <a:r>
              <a:rPr lang="en-US" dirty="0"/>
              <a:t>Label all graphs and tables.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seconds is a minute to long</a:t>
            </a:r>
            <a:r>
              <a:rPr lang="en-US" baseline="0" dirty="0"/>
              <a:t> to illegally park in a disabled parking space</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a:t>
            </a:fld>
            <a:endParaRPr lang="en-US" dirty="0"/>
          </a:p>
        </p:txBody>
      </p:sp>
    </p:spTree>
    <p:extLst>
      <p:ext uri="{BB962C8B-B14F-4D97-AF65-F5344CB8AC3E}">
        <p14:creationId xmlns:p14="http://schemas.microsoft.com/office/powerpoint/2010/main" val="2322230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attendees</a:t>
            </a:r>
            <a:r>
              <a:rPr lang="en-US" baseline="0" dirty="0"/>
              <a:t> if they can make this pledge? If not, thank them for their interest in </a:t>
            </a:r>
            <a:r>
              <a:rPr lang="en-US" baseline="0"/>
              <a:t>the program.</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a:t>
            </a:fld>
            <a:endParaRPr lang="en-US" dirty="0"/>
          </a:p>
        </p:txBody>
      </p:sp>
    </p:spTree>
    <p:extLst>
      <p:ext uri="{BB962C8B-B14F-4D97-AF65-F5344CB8AC3E}">
        <p14:creationId xmlns:p14="http://schemas.microsoft.com/office/powerpoint/2010/main" val="1494275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Proactive listening: </a:t>
            </a:r>
            <a:r>
              <a:rPr lang="en-AU" sz="1200" kern="1200" dirty="0">
                <a:solidFill>
                  <a:schemeClr val="tx1"/>
                </a:solidFill>
                <a:effectLst/>
                <a:latin typeface="+mn-lt"/>
                <a:ea typeface="+mn-ea"/>
                <a:cs typeface="+mn-cs"/>
              </a:rPr>
              <a:t>is being a great listener by not projecting YOURSELF into what the other person is saying. </a:t>
            </a:r>
          </a:p>
          <a:p>
            <a:r>
              <a:rPr lang="en-AU" sz="1200" kern="1200" dirty="0">
                <a:solidFill>
                  <a:schemeClr val="tx1"/>
                </a:solidFill>
                <a:effectLst/>
                <a:latin typeface="+mn-lt"/>
                <a:ea typeface="+mn-ea"/>
                <a:cs typeface="+mn-cs"/>
              </a:rPr>
              <a:t>You are completely there, with no distractions, to hear the other person, and are listening beyond just there words for deeper meanings, feelings. etc. There is no right or wrong, no judgments made, no sharing of YOUR thoughts, feelings, or opinions. you're just letting THEM get it out.</a:t>
            </a:r>
            <a:endParaRPr lang="en-US"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dirty="0"/>
          </a:p>
        </p:txBody>
      </p:sp>
    </p:spTree>
    <p:extLst>
      <p:ext uri="{BB962C8B-B14F-4D97-AF65-F5344CB8AC3E}">
        <p14:creationId xmlns:p14="http://schemas.microsoft.com/office/powerpoint/2010/main" val="858563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Right</a:t>
            </a:r>
            <a:r>
              <a:rPr lang="en-US" baseline="0" dirty="0"/>
              <a:t> click picture to show video</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dirty="0"/>
          </a:p>
        </p:txBody>
      </p:sp>
    </p:spTree>
    <p:extLst>
      <p:ext uri="{BB962C8B-B14F-4D97-AF65-F5344CB8AC3E}">
        <p14:creationId xmlns:p14="http://schemas.microsoft.com/office/powerpoint/2010/main" val="2516778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Proactive listening: </a:t>
            </a:r>
            <a:r>
              <a:rPr lang="en-AU" sz="1200" kern="1200" dirty="0">
                <a:solidFill>
                  <a:schemeClr val="tx1"/>
                </a:solidFill>
                <a:effectLst/>
                <a:latin typeface="+mn-lt"/>
                <a:ea typeface="+mn-ea"/>
                <a:cs typeface="+mn-cs"/>
              </a:rPr>
              <a:t>is being a great listener by not projecting YOURSELF into what the other person is saying. </a:t>
            </a:r>
          </a:p>
          <a:p>
            <a:r>
              <a:rPr lang="en-AU" sz="1200" kern="1200" dirty="0">
                <a:solidFill>
                  <a:schemeClr val="tx1"/>
                </a:solidFill>
                <a:effectLst/>
                <a:latin typeface="+mn-lt"/>
                <a:ea typeface="+mn-ea"/>
                <a:cs typeface="+mn-cs"/>
              </a:rPr>
              <a:t>You are completely there, with no distractions, to hear the other person, and are listening beyond just there words for deeper meanings, feelings. etc. There is no right or wrong, no judgments made, no sharing of YOUR thoughts, feelings, or opinions. you're just letting THEM get it out.</a:t>
            </a:r>
            <a:endParaRPr lang="en-US"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6</a:t>
            </a:fld>
            <a:endParaRPr lang="en-US" dirty="0"/>
          </a:p>
        </p:txBody>
      </p:sp>
    </p:spTree>
    <p:extLst>
      <p:ext uri="{BB962C8B-B14F-4D97-AF65-F5344CB8AC3E}">
        <p14:creationId xmlns:p14="http://schemas.microsoft.com/office/powerpoint/2010/main" val="858563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3"/>
          <p:cNvSpPr>
            <a:spLocks noGrp="1" noChangeArrowheads="1"/>
          </p:cNvSpPr>
          <p:nvPr>
            <p:ph type="hdr" sz="quarter"/>
          </p:nvPr>
        </p:nvSpPr>
        <p:spPr>
          <a:noFill/>
        </p:spPr>
        <p:txBody>
          <a:bodyPr/>
          <a:lstStyle/>
          <a:p>
            <a:r>
              <a:rPr lang="en-US" dirty="0"/>
              <a:t>Microsoft </a:t>
            </a:r>
            <a:r>
              <a:rPr lang="en-US" b="1" dirty="0"/>
              <a:t>Engineering Excellence</a:t>
            </a:r>
            <a:endParaRPr lang="en-US" dirty="0"/>
          </a:p>
        </p:txBody>
      </p:sp>
      <p:sp>
        <p:nvSpPr>
          <p:cNvPr id="43011" name="Rectangle 25"/>
          <p:cNvSpPr>
            <a:spLocks noGrp="1" noChangeArrowheads="1"/>
          </p:cNvSpPr>
          <p:nvPr>
            <p:ph type="ftr" sz="quarter" idx="4"/>
          </p:nvPr>
        </p:nvSpPr>
        <p:spPr>
          <a:noFill/>
        </p:spPr>
        <p:txBody>
          <a:bodyPr/>
          <a:lstStyle/>
          <a:p>
            <a:r>
              <a:rPr lang="en-US" dirty="0"/>
              <a:t>Microsoft Confidential</a:t>
            </a:r>
          </a:p>
        </p:txBody>
      </p:sp>
      <p:sp>
        <p:nvSpPr>
          <p:cNvPr id="43012" name="Rectangle 26"/>
          <p:cNvSpPr>
            <a:spLocks noGrp="1" noChangeArrowheads="1"/>
          </p:cNvSpPr>
          <p:nvPr>
            <p:ph type="sldNum" sz="quarter" idx="5"/>
          </p:nvPr>
        </p:nvSpPr>
        <p:spPr>
          <a:noFill/>
        </p:spPr>
        <p:txBody>
          <a:bodyPr/>
          <a:lstStyle/>
          <a:p>
            <a:fld id="{B5FF76F4-FC11-42FE-9D94-04E3E6D16C06}" type="slidenum">
              <a:rPr lang="en-US" smtClean="0"/>
              <a:pPr/>
              <a:t>7</a:t>
            </a:fld>
            <a:endParaRPr lang="en-US" dirty="0"/>
          </a:p>
        </p:txBody>
      </p:sp>
      <p:sp>
        <p:nvSpPr>
          <p:cNvPr id="43013" name="Rectangle 2"/>
          <p:cNvSpPr>
            <a:spLocks noGrp="1" noRot="1" noChangeAspect="1" noChangeArrowheads="1" noTextEdit="1"/>
          </p:cNvSpPr>
          <p:nvPr>
            <p:ph type="sldImg"/>
          </p:nvPr>
        </p:nvSpPr>
        <p:spPr>
          <a:xfrm>
            <a:off x="1182688" y="458788"/>
            <a:ext cx="4657725" cy="3492500"/>
          </a:xfrm>
          <a:ln/>
        </p:spPr>
      </p:sp>
      <p:sp>
        <p:nvSpPr>
          <p:cNvPr id="43014" name="Rectangle 3"/>
          <p:cNvSpPr>
            <a:spLocks noGrp="1" noChangeArrowheads="1"/>
          </p:cNvSpPr>
          <p:nvPr>
            <p:ph type="body" idx="1"/>
          </p:nvPr>
        </p:nvSpPr>
        <p:spPr>
          <a:xfrm>
            <a:off x="314895" y="4204675"/>
            <a:ext cx="6412396" cy="4686344"/>
          </a:xfrm>
          <a:noFill/>
          <a:ln/>
        </p:spPr>
        <p:txBody>
          <a:bodyPr/>
          <a:lstStyle/>
          <a:p>
            <a:r>
              <a:rPr lang="en-US" dirty="0"/>
              <a:t>Is your presentation as crisp as possible? Consider moving extra content to the appendix.</a:t>
            </a:r>
          </a:p>
          <a:p>
            <a:r>
              <a:rPr lang="en-US" dirty="0"/>
              <a:t>Use appendix slides to store content that you might want to refer to during the Question slide or that may be useful for attendees to investigate deeper in the future.</a:t>
            </a:r>
          </a:p>
          <a:p>
            <a:pPr>
              <a:buFontTx/>
              <a:buNone/>
            </a:pPr>
            <a:endParaRPr lang="en-US" dirty="0"/>
          </a:p>
          <a:p>
            <a:endParaRPr lang="en-US" dirty="0"/>
          </a:p>
          <a:p>
            <a:endParaRPr lang="en-US" dirty="0"/>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3"/>
          <p:cNvSpPr>
            <a:spLocks noGrp="1" noChangeArrowheads="1"/>
          </p:cNvSpPr>
          <p:nvPr>
            <p:ph type="hdr" sz="quarter"/>
          </p:nvPr>
        </p:nvSpPr>
        <p:spPr>
          <a:noFill/>
        </p:spPr>
        <p:txBody>
          <a:bodyPr/>
          <a:lstStyle/>
          <a:p>
            <a:r>
              <a:rPr lang="en-US" dirty="0"/>
              <a:t>Microsoft </a:t>
            </a:r>
            <a:r>
              <a:rPr lang="en-US" b="1" dirty="0"/>
              <a:t>Engineering Excellence</a:t>
            </a:r>
            <a:endParaRPr lang="en-US" dirty="0"/>
          </a:p>
        </p:txBody>
      </p:sp>
      <p:sp>
        <p:nvSpPr>
          <p:cNvPr id="43011" name="Rectangle 25"/>
          <p:cNvSpPr>
            <a:spLocks noGrp="1" noChangeArrowheads="1"/>
          </p:cNvSpPr>
          <p:nvPr>
            <p:ph type="ftr" sz="quarter" idx="4"/>
          </p:nvPr>
        </p:nvSpPr>
        <p:spPr>
          <a:noFill/>
        </p:spPr>
        <p:txBody>
          <a:bodyPr/>
          <a:lstStyle/>
          <a:p>
            <a:r>
              <a:rPr lang="en-US" dirty="0"/>
              <a:t>Microsoft Confidential</a:t>
            </a:r>
          </a:p>
        </p:txBody>
      </p:sp>
      <p:sp>
        <p:nvSpPr>
          <p:cNvPr id="43012" name="Rectangle 26"/>
          <p:cNvSpPr>
            <a:spLocks noGrp="1" noChangeArrowheads="1"/>
          </p:cNvSpPr>
          <p:nvPr>
            <p:ph type="sldNum" sz="quarter" idx="5"/>
          </p:nvPr>
        </p:nvSpPr>
        <p:spPr>
          <a:noFill/>
        </p:spPr>
        <p:txBody>
          <a:bodyPr/>
          <a:lstStyle/>
          <a:p>
            <a:fld id="{B5FF76F4-FC11-42FE-9D94-04E3E6D16C06}" type="slidenum">
              <a:rPr lang="en-US" smtClean="0"/>
              <a:pPr/>
              <a:t>8</a:t>
            </a:fld>
            <a:endParaRPr lang="en-US" dirty="0"/>
          </a:p>
        </p:txBody>
      </p:sp>
      <p:sp>
        <p:nvSpPr>
          <p:cNvPr id="43013" name="Rectangle 2"/>
          <p:cNvSpPr>
            <a:spLocks noGrp="1" noRot="1" noChangeAspect="1" noChangeArrowheads="1" noTextEdit="1"/>
          </p:cNvSpPr>
          <p:nvPr>
            <p:ph type="sldImg"/>
          </p:nvPr>
        </p:nvSpPr>
        <p:spPr>
          <a:xfrm>
            <a:off x="1182688" y="458788"/>
            <a:ext cx="4657725" cy="3492500"/>
          </a:xfrm>
          <a:ln/>
        </p:spPr>
      </p:sp>
      <p:sp>
        <p:nvSpPr>
          <p:cNvPr id="43014" name="Rectangle 3"/>
          <p:cNvSpPr>
            <a:spLocks noGrp="1" noChangeArrowheads="1"/>
          </p:cNvSpPr>
          <p:nvPr>
            <p:ph type="body" idx="1"/>
          </p:nvPr>
        </p:nvSpPr>
        <p:spPr>
          <a:xfrm>
            <a:off x="314895" y="4204675"/>
            <a:ext cx="6412396" cy="4686344"/>
          </a:xfrm>
          <a:noFill/>
          <a:ln/>
        </p:spPr>
        <p:txBody>
          <a:bodyPr/>
          <a:lstStyle/>
          <a:p>
            <a:r>
              <a:rPr lang="en-US" dirty="0"/>
              <a:t>Is your presentation as crisp as possible? Consider moving extra content to the appendix.</a:t>
            </a:r>
          </a:p>
          <a:p>
            <a:r>
              <a:rPr lang="en-US" dirty="0"/>
              <a:t>Use appendix slides to store content that you might want to refer to during the Question slide or that may be useful for attendees to investigate deeper in the future.</a:t>
            </a:r>
          </a:p>
          <a:p>
            <a:pPr>
              <a:buFontTx/>
              <a:buNone/>
            </a:pPr>
            <a:endParaRPr lang="en-US" dirty="0"/>
          </a:p>
          <a:p>
            <a:endParaRPr lang="en-US" dirty="0"/>
          </a:p>
          <a:p>
            <a:endParaRPr lang="en-US" dirty="0"/>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9</a:t>
            </a:fld>
            <a:endParaRPr lang="en-US" dirty="0"/>
          </a:p>
        </p:txBody>
      </p:sp>
    </p:spTree>
    <p:extLst>
      <p:ext uri="{BB962C8B-B14F-4D97-AF65-F5344CB8AC3E}">
        <p14:creationId xmlns:p14="http://schemas.microsoft.com/office/powerpoint/2010/main" val="40753497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a:t>Click to edit master title style</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a:t>Company Logo</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4A6046-2C25-4DA1-AC19-6D73B0F8B86B}" type="datetime1">
              <a:rPr lang="en-US" smtClean="0"/>
              <a:t>5/13/2019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3ED6F4-38FF-4210-A3C6-FA14E202B116}" type="datetime1">
              <a:rPr lang="en-US" smtClean="0"/>
              <a:t>5/13/2019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98E7EA06-1FA6-482C-953D-80D97D974AC4}" type="datetime1">
              <a:rPr lang="en-US" smtClean="0"/>
              <a:t>5/13/2019</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B61C267E-8474-4F0C-B1F1-AA297B68132C}" type="datetime1">
              <a:rPr lang="en-US" smtClean="0"/>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a:t>Company Logo</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a:t>Click To Edit Master Title Style</a:t>
            </a:r>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93CE55-4FA9-448F-B2CE-E722526B1A2F}" type="datetime1">
              <a:rPr lang="en-US" smtClean="0"/>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C1614341-CF3D-4F59-9452-C53AED23DB60}" type="slidenum">
              <a:rPr lang="en-US" smtClean="0"/>
              <a:t>‹#›</a:t>
            </a:fld>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077200" y="152400"/>
            <a:ext cx="914400" cy="1133856"/>
          </a:xfrm>
          <a:prstGeom prst="rect">
            <a:avLst/>
          </a:prstGeom>
        </p:spPr>
      </p:pic>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7F1BC9-33C0-433E-ABAD-35758C773E5E}" type="datetime1">
              <a:rPr lang="en-US" smtClean="0"/>
              <a:t>5/13/2019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43B199-41B8-4583-8F10-64D489F2BE93}" type="datetime1">
              <a:rPr lang="en-US" smtClean="0"/>
              <a:t>5/13/2019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1C0F3-257A-4050-A0C2-4CBB0775FEDA}" type="datetime1">
              <a:rPr lang="en-US" smtClean="0"/>
              <a:t>5/13/2019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baseline="0"/>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4B940A-33F7-460E-93AC-8A6904A3BBD4}" type="datetime1">
              <a:rPr lang="en-US" smtClean="0"/>
              <a:t>5/13/2019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229600" y="152400"/>
            <a:ext cx="838200" cy="1039368"/>
          </a:xfrm>
          <a:prstGeom prst="rect">
            <a:avLst/>
          </a:prstGeom>
        </p:spPr>
      </p:pic>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2D036B-FD03-442C-A2C9-9065362FC369}" type="datetime1">
              <a:rPr lang="en-US" smtClean="0"/>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2F5797-34D2-451C-914A-A57A41DAE537}" type="datetime1">
              <a:rPr lang="en-US" smtClean="0"/>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2CF87-9145-4B97-ACE5-8E5016CD52E3}" type="datetime1">
              <a:rPr lang="en-US" smtClean="0"/>
              <a:t>5/13/2019</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hf hdr="0" ftr="0"/>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3.xml"/><Relationship Id="rId7" Type="http://schemas.openxmlformats.org/officeDocument/2006/relationships/image" Target="../media/image9.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8.gif"/><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0.png"/><Relationship Id="rId5" Type="http://schemas.openxmlformats.org/officeDocument/2006/relationships/image" Target="../media/image11.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hyperlink" Target="mailto:volunteer.parking@houstontx.gov" TargetMode="External"/><Relationship Id="rId3" Type="http://schemas.openxmlformats.org/officeDocument/2006/relationships/tags" Target="../tags/tag8.xml"/><Relationship Id="rId7" Type="http://schemas.openxmlformats.org/officeDocument/2006/relationships/image" Target="../media/image11.jpe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918117" y="848970"/>
            <a:ext cx="7086600" cy="1558525"/>
          </a:xfrm>
        </p:spPr>
        <p:txBody>
          <a:bodyPr>
            <a:noAutofit/>
          </a:bodyPr>
          <a:lstStyle/>
          <a:p>
            <a:pPr algn="ctr"/>
            <a:r>
              <a:rPr lang="en-US" sz="3600" dirty="0">
                <a:solidFill>
                  <a:srgbClr val="0070C0"/>
                </a:solidFill>
              </a:rPr>
              <a:t>Overview Disabled Parking </a:t>
            </a:r>
            <a:br>
              <a:rPr lang="en-US" sz="3600" dirty="0">
                <a:solidFill>
                  <a:srgbClr val="0070C0"/>
                </a:solidFill>
              </a:rPr>
            </a:br>
            <a:r>
              <a:rPr lang="en-US" sz="3600" dirty="0">
                <a:solidFill>
                  <a:srgbClr val="0070C0"/>
                </a:solidFill>
              </a:rPr>
              <a:t>Volunteer Enforcement Program</a:t>
            </a:r>
          </a:p>
        </p:txBody>
      </p:sp>
      <p:sp>
        <p:nvSpPr>
          <p:cNvPr id="3" name="Subtitle 2"/>
          <p:cNvSpPr>
            <a:spLocks noGrp="1"/>
          </p:cNvSpPr>
          <p:nvPr>
            <p:ph type="subTitle" idx="1"/>
            <p:custDataLst>
              <p:tags r:id="rId3"/>
            </p:custDataLst>
          </p:nvPr>
        </p:nvSpPr>
        <p:spPr>
          <a:xfrm>
            <a:off x="3886200" y="6173723"/>
            <a:ext cx="4772528" cy="990600"/>
          </a:xfrm>
        </p:spPr>
        <p:txBody>
          <a:bodyPr>
            <a:normAutofit/>
          </a:bodyPr>
          <a:lstStyle/>
          <a:p>
            <a:fld id="{25E57880-6957-4C66-83F8-0F1A44202F4D}" type="datetime4">
              <a:rPr lang="en-US" sz="2400" smtClean="0">
                <a:latin typeface="+mn-lt"/>
              </a:rPr>
              <a:t>May 13, 2019</a:t>
            </a:fld>
            <a:endParaRPr lang="en-US" sz="2400" dirty="0">
              <a:latin typeface="+mn-lt"/>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5200" y="152400"/>
            <a:ext cx="1714500" cy="1714500"/>
          </a:xfrm>
          <a:prstGeom prst="rect">
            <a:avLst/>
          </a:prstGeom>
        </p:spPr>
      </p:pic>
      <p:pic>
        <p:nvPicPr>
          <p:cNvPr id="4" name="Picture 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343400" y="5012914"/>
            <a:ext cx="3733800" cy="1204160"/>
          </a:xfrm>
          <a:prstGeom prst="rect">
            <a:avLst/>
          </a:prstGeom>
        </p:spPr>
      </p:pic>
      <p:pic>
        <p:nvPicPr>
          <p:cNvPr id="8" name="Picture 7">
            <a:extLst>
              <a:ext uri="{FF2B5EF4-FFF2-40B4-BE49-F238E27FC236}">
                <a16:creationId xmlns:a16="http://schemas.microsoft.com/office/drawing/2014/main" id="{A20271BB-EC5F-4FAB-BD10-E793CE4A1991}"/>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971800" y="2199542"/>
            <a:ext cx="5410200" cy="2448658"/>
          </a:xfrm>
          <a:prstGeom prst="rect">
            <a:avLst/>
          </a:prstGeom>
        </p:spPr>
      </p:pic>
    </p:spTree>
    <p:custDataLst>
      <p:tags r:id="rId1"/>
    </p:custData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E7EA06-1FA6-482C-953D-80D97D974AC4}" type="datetime1">
              <a:rPr lang="en-US" smtClean="0"/>
              <a:t>5/13/2019</a:t>
            </a:fld>
            <a:endParaRPr lang="en-US" dirty="0"/>
          </a:p>
        </p:txBody>
      </p:sp>
      <p:sp>
        <p:nvSpPr>
          <p:cNvPr id="3" name="Slide Number Placeholder 2"/>
          <p:cNvSpPr>
            <a:spLocks noGrp="1"/>
          </p:cNvSpPr>
          <p:nvPr>
            <p:ph type="sldNum" sz="quarter" idx="12"/>
          </p:nvPr>
        </p:nvSpPr>
        <p:spPr/>
        <p:txBody>
          <a:bodyPr/>
          <a:lstStyle/>
          <a:p>
            <a:fld id="{33D6E5A2-EC83-451F-A719-9AC1370DD5CF}" type="slidenum">
              <a:rPr lang="en-US" smtClean="0"/>
              <a:pPr/>
              <a:t>2</a:t>
            </a:fld>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86057" y="5505958"/>
            <a:ext cx="685800" cy="850392"/>
          </a:xfrm>
          <a:prstGeom prst="rect">
            <a:avLst/>
          </a:prstGeom>
        </p:spPr>
      </p:pic>
      <p:sp>
        <p:nvSpPr>
          <p:cNvPr id="12" name="TextBox 11"/>
          <p:cNvSpPr txBox="1"/>
          <p:nvPr/>
        </p:nvSpPr>
        <p:spPr>
          <a:xfrm>
            <a:off x="4448000" y="630029"/>
            <a:ext cx="4288624" cy="769441"/>
          </a:xfrm>
          <a:prstGeom prst="rect">
            <a:avLst/>
          </a:prstGeom>
          <a:noFill/>
        </p:spPr>
        <p:txBody>
          <a:bodyPr wrap="square" rtlCol="0">
            <a:spAutoFit/>
          </a:bodyPr>
          <a:lstStyle/>
          <a:p>
            <a:pPr algn="ctr"/>
            <a:r>
              <a:rPr lang="en-US" sz="4400" b="1" cap="small" dirty="0">
                <a:solidFill>
                  <a:srgbClr val="0070C0"/>
                </a:solidFill>
                <a:latin typeface="+mj-lt"/>
                <a:ea typeface="+mj-ea"/>
                <a:cs typeface="+mj-cs"/>
              </a:rPr>
              <a:t>Program Purpose</a:t>
            </a:r>
          </a:p>
        </p:txBody>
      </p:sp>
      <p:sp>
        <p:nvSpPr>
          <p:cNvPr id="8" name="TextBox 7">
            <a:extLst>
              <a:ext uri="{FF2B5EF4-FFF2-40B4-BE49-F238E27FC236}">
                <a16:creationId xmlns:a16="http://schemas.microsoft.com/office/drawing/2014/main" id="{3212AEBE-AD1F-43CA-B588-4259A5949984}"/>
              </a:ext>
            </a:extLst>
          </p:cNvPr>
          <p:cNvSpPr txBox="1"/>
          <p:nvPr/>
        </p:nvSpPr>
        <p:spPr>
          <a:xfrm>
            <a:off x="4987453" y="1372295"/>
            <a:ext cx="3799413" cy="5051832"/>
          </a:xfrm>
          <a:prstGeom prst="rect">
            <a:avLst/>
          </a:prstGeom>
          <a:noFill/>
        </p:spPr>
        <p:txBody>
          <a:bodyPr wrap="square" rtlCol="0">
            <a:spAutoFit/>
          </a:bodyPr>
          <a:lstStyle/>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700" dirty="0"/>
              <a:t>Protect the parking rights of the disabled community</a:t>
            </a:r>
          </a:p>
          <a:p>
            <a:pPr marL="342900" indent="-342900">
              <a:buFont typeface="Arial" panose="020B0604020202020204" pitchFamily="34" charset="0"/>
              <a:buChar char="•"/>
            </a:pPr>
            <a:r>
              <a:rPr lang="en-US" sz="2700" dirty="0"/>
              <a:t>Reduce disabled parking space abuse</a:t>
            </a:r>
          </a:p>
          <a:p>
            <a:pPr marL="342900" indent="-342900">
              <a:buFont typeface="Arial" panose="020B0604020202020204" pitchFamily="34" charset="0"/>
              <a:buChar char="•"/>
            </a:pPr>
            <a:r>
              <a:rPr lang="en-US" sz="2700" dirty="0"/>
              <a:t>Work together to provide a public service</a:t>
            </a:r>
          </a:p>
          <a:p>
            <a:pPr marL="342900" indent="-342900">
              <a:buFont typeface="Arial" panose="020B0604020202020204" pitchFamily="34" charset="0"/>
              <a:buChar char="•"/>
            </a:pPr>
            <a:r>
              <a:rPr lang="en-US" sz="2700" dirty="0"/>
              <a:t>Empower citizens to be our partners in serving the community</a:t>
            </a:r>
          </a:p>
          <a:p>
            <a:pPr marL="342900" indent="-342900">
              <a:lnSpc>
                <a:spcPct val="150000"/>
              </a:lnSpc>
              <a:buFont typeface="Arial" panose="020B0604020202020204" pitchFamily="34" charset="0"/>
              <a:buChar char="•"/>
            </a:pPr>
            <a:endParaRPr lang="en-US" sz="2400" dirty="0"/>
          </a:p>
        </p:txBody>
      </p:sp>
      <p:pic>
        <p:nvPicPr>
          <p:cNvPr id="5" name="Picture 4">
            <a:extLst>
              <a:ext uri="{FF2B5EF4-FFF2-40B4-BE49-F238E27FC236}">
                <a16:creationId xmlns:a16="http://schemas.microsoft.com/office/drawing/2014/main" id="{EBCEB7B8-2E02-48DA-BA8E-789BC8209AB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9791" y="3886200"/>
            <a:ext cx="4565005" cy="2470150"/>
          </a:xfrm>
          <a:prstGeom prst="rect">
            <a:avLst/>
          </a:prstGeom>
        </p:spPr>
      </p:pic>
      <p:pic>
        <p:nvPicPr>
          <p:cNvPr id="6" name="Picture 5">
            <a:extLst>
              <a:ext uri="{FF2B5EF4-FFF2-40B4-BE49-F238E27FC236}">
                <a16:creationId xmlns:a16="http://schemas.microsoft.com/office/drawing/2014/main" id="{CE97CAC1-F516-4E88-AB64-43EEBC2D6711}"/>
              </a:ext>
            </a:extLst>
          </p:cNvPr>
          <p:cNvPicPr>
            <a:picLocks noChangeAspect="1"/>
          </p:cNvPicPr>
          <p:nvPr/>
        </p:nvPicPr>
        <p:blipFill>
          <a:blip r:embed="rId5"/>
          <a:stretch>
            <a:fillRect/>
          </a:stretch>
        </p:blipFill>
        <p:spPr>
          <a:xfrm>
            <a:off x="357134" y="1643945"/>
            <a:ext cx="4597662" cy="2318455"/>
          </a:xfrm>
          <a:prstGeom prst="rect">
            <a:avLst/>
          </a:prstGeom>
        </p:spPr>
      </p:pic>
    </p:spTree>
    <p:extLst>
      <p:ext uri="{BB962C8B-B14F-4D97-AF65-F5344CB8AC3E}">
        <p14:creationId xmlns:p14="http://schemas.microsoft.com/office/powerpoint/2010/main" val="2541035560"/>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E7EA06-1FA6-482C-953D-80D97D974AC4}" type="datetime1">
              <a:rPr lang="en-US" smtClean="0"/>
              <a:t>5/13/2019</a:t>
            </a:fld>
            <a:endParaRPr lang="en-US" dirty="0"/>
          </a:p>
        </p:txBody>
      </p:sp>
      <p:sp>
        <p:nvSpPr>
          <p:cNvPr id="3" name="Slide Number Placeholder 2"/>
          <p:cNvSpPr>
            <a:spLocks noGrp="1"/>
          </p:cNvSpPr>
          <p:nvPr>
            <p:ph type="sldNum" sz="quarter" idx="12"/>
          </p:nvPr>
        </p:nvSpPr>
        <p:spPr/>
        <p:txBody>
          <a:bodyPr/>
          <a:lstStyle/>
          <a:p>
            <a:fld id="{33D6E5A2-EC83-451F-A719-9AC1370DD5CF}" type="slidenum">
              <a:rPr lang="en-US" smtClean="0"/>
              <a:pPr/>
              <a:t>3</a:t>
            </a:fld>
            <a:endParaRPr lang="en-US"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98199" y="5531583"/>
            <a:ext cx="685800" cy="850392"/>
          </a:xfrm>
          <a:prstGeom prst="rect">
            <a:avLst/>
          </a:prstGeom>
        </p:spPr>
      </p:pic>
      <p:sp>
        <p:nvSpPr>
          <p:cNvPr id="9" name="TextBox 8">
            <a:extLst>
              <a:ext uri="{FF2B5EF4-FFF2-40B4-BE49-F238E27FC236}">
                <a16:creationId xmlns:a16="http://schemas.microsoft.com/office/drawing/2014/main" id="{0D969FE4-AF8A-48DD-B0D5-CE5066594862}"/>
              </a:ext>
            </a:extLst>
          </p:cNvPr>
          <p:cNvSpPr txBox="1"/>
          <p:nvPr/>
        </p:nvSpPr>
        <p:spPr>
          <a:xfrm>
            <a:off x="3886200" y="609600"/>
            <a:ext cx="4953000" cy="1569660"/>
          </a:xfrm>
          <a:prstGeom prst="rect">
            <a:avLst/>
          </a:prstGeom>
          <a:noFill/>
        </p:spPr>
        <p:txBody>
          <a:bodyPr wrap="square" rtlCol="0">
            <a:spAutoFit/>
          </a:bodyPr>
          <a:lstStyle/>
          <a:p>
            <a:r>
              <a:rPr lang="en-US" sz="2400" b="1" dirty="0">
                <a:solidFill>
                  <a:srgbClr val="0F75BC"/>
                </a:solidFill>
              </a:rPr>
              <a:t>Texas Transportation Code 681.0101</a:t>
            </a:r>
          </a:p>
          <a:p>
            <a:r>
              <a:rPr lang="en-US" sz="2400" b="1" dirty="0">
                <a:solidFill>
                  <a:srgbClr val="0F75BC"/>
                </a:solidFill>
              </a:rPr>
              <a:t>Authorizes cities to empower volunteers to enforce disabled parking space abuse</a:t>
            </a:r>
          </a:p>
        </p:txBody>
      </p:sp>
      <p:pic>
        <p:nvPicPr>
          <p:cNvPr id="7" name="Picture 6">
            <a:extLst>
              <a:ext uri="{FF2B5EF4-FFF2-40B4-BE49-F238E27FC236}">
                <a16:creationId xmlns:a16="http://schemas.microsoft.com/office/drawing/2014/main" id="{C65634FB-72D3-498E-A416-0EE3A90F460F}"/>
              </a:ext>
            </a:extLst>
          </p:cNvPr>
          <p:cNvPicPr>
            <a:picLocks noChangeAspect="1"/>
          </p:cNvPicPr>
          <p:nvPr/>
        </p:nvPicPr>
        <p:blipFill>
          <a:blip r:embed="rId4"/>
          <a:stretch>
            <a:fillRect/>
          </a:stretch>
        </p:blipFill>
        <p:spPr>
          <a:xfrm>
            <a:off x="5777010" y="2130716"/>
            <a:ext cx="2895600" cy="3160009"/>
          </a:xfrm>
          <a:prstGeom prst="rect">
            <a:avLst/>
          </a:prstGeom>
        </p:spPr>
      </p:pic>
      <p:pic>
        <p:nvPicPr>
          <p:cNvPr id="4" name="Picture 3">
            <a:extLst>
              <a:ext uri="{FF2B5EF4-FFF2-40B4-BE49-F238E27FC236}">
                <a16:creationId xmlns:a16="http://schemas.microsoft.com/office/drawing/2014/main" id="{97179C3F-FAB6-4FF6-A728-2B6CD51F87F2}"/>
              </a:ext>
            </a:extLst>
          </p:cNvPr>
          <p:cNvPicPr>
            <a:picLocks noChangeAspect="1"/>
          </p:cNvPicPr>
          <p:nvPr/>
        </p:nvPicPr>
        <p:blipFill>
          <a:blip r:embed="rId5"/>
          <a:stretch>
            <a:fillRect/>
          </a:stretch>
        </p:blipFill>
        <p:spPr>
          <a:xfrm>
            <a:off x="260000" y="2718862"/>
            <a:ext cx="5488435" cy="3701853"/>
          </a:xfrm>
          <a:prstGeom prst="rect">
            <a:avLst/>
          </a:prstGeom>
        </p:spPr>
      </p:pic>
    </p:spTree>
    <p:extLst>
      <p:ext uri="{BB962C8B-B14F-4D97-AF65-F5344CB8AC3E}">
        <p14:creationId xmlns:p14="http://schemas.microsoft.com/office/powerpoint/2010/main" val="800263788"/>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E7EA06-1FA6-482C-953D-80D97D974AC4}" type="datetime1">
              <a:rPr lang="en-US" smtClean="0"/>
              <a:t>5/13/2019</a:t>
            </a:fld>
            <a:endParaRPr lang="en-US" dirty="0"/>
          </a:p>
        </p:txBody>
      </p:sp>
      <p:sp>
        <p:nvSpPr>
          <p:cNvPr id="3" name="Slide Number Placeholder 2"/>
          <p:cNvSpPr>
            <a:spLocks noGrp="1"/>
          </p:cNvSpPr>
          <p:nvPr>
            <p:ph type="sldNum" sz="quarter" idx="12"/>
          </p:nvPr>
        </p:nvSpPr>
        <p:spPr/>
        <p:txBody>
          <a:bodyPr/>
          <a:lstStyle/>
          <a:p>
            <a:fld id="{33D6E5A2-EC83-451F-A719-9AC1370DD5CF}" type="slidenum">
              <a:rPr lang="en-US" smtClean="0"/>
              <a:pPr/>
              <a:t>4</a:t>
            </a:fld>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92494" y="5561470"/>
            <a:ext cx="685800" cy="850392"/>
          </a:xfrm>
          <a:prstGeom prst="rect">
            <a:avLst/>
          </a:prstGeom>
        </p:spPr>
      </p:pic>
      <p:sp>
        <p:nvSpPr>
          <p:cNvPr id="5" name="Rectangle 4">
            <a:extLst>
              <a:ext uri="{FF2B5EF4-FFF2-40B4-BE49-F238E27FC236}">
                <a16:creationId xmlns:a16="http://schemas.microsoft.com/office/drawing/2014/main" id="{45116349-1544-4EB9-8E5C-A740570029F2}"/>
              </a:ext>
            </a:extLst>
          </p:cNvPr>
          <p:cNvSpPr/>
          <p:nvPr/>
        </p:nvSpPr>
        <p:spPr>
          <a:xfrm>
            <a:off x="3979416" y="1541006"/>
            <a:ext cx="4876800" cy="4493538"/>
          </a:xfrm>
          <a:prstGeom prst="rect">
            <a:avLst/>
          </a:prstGeom>
        </p:spPr>
        <p:txBody>
          <a:bodyPr wrap="square">
            <a:spAutoFit/>
          </a:bodyPr>
          <a:lstStyle/>
          <a:p>
            <a:pPr marL="285750" indent="-285750">
              <a:buFont typeface="Arial" panose="020B0604020202020204" pitchFamily="34" charset="0"/>
              <a:buChar char="•"/>
            </a:pPr>
            <a:r>
              <a:rPr lang="en-US" sz="2200" dirty="0"/>
              <a:t>Must be 18 years of age</a:t>
            </a:r>
          </a:p>
          <a:p>
            <a:pPr marL="285750" indent="-285750">
              <a:buFont typeface="Arial" panose="020B0604020202020204" pitchFamily="34" charset="0"/>
              <a:buChar char="•"/>
            </a:pPr>
            <a:r>
              <a:rPr lang="en-US" sz="2200" dirty="0"/>
              <a:t>Be a United States citizen</a:t>
            </a:r>
          </a:p>
          <a:p>
            <a:pPr marL="285750" indent="-285750">
              <a:buFont typeface="Arial" panose="020B0604020202020204" pitchFamily="34" charset="0"/>
              <a:buChar char="•"/>
            </a:pPr>
            <a:r>
              <a:rPr lang="en-US" sz="2200" dirty="0"/>
              <a:t>Take and subscribe to an oath of office</a:t>
            </a:r>
          </a:p>
          <a:p>
            <a:pPr marL="285750" indent="-285750">
              <a:buFont typeface="Arial" panose="020B0604020202020204" pitchFamily="34" charset="0"/>
              <a:buChar char="•"/>
            </a:pPr>
            <a:r>
              <a:rPr lang="en-US" sz="2200" dirty="0"/>
              <a:t>Successfully complete four-hour training program</a:t>
            </a:r>
          </a:p>
          <a:p>
            <a:pPr marL="285750" indent="-285750">
              <a:buFont typeface="Arial" panose="020B0604020202020204" pitchFamily="34" charset="0"/>
              <a:buChar char="•"/>
            </a:pPr>
            <a:r>
              <a:rPr lang="en-US" sz="2200" dirty="0"/>
              <a:t>Pass background check</a:t>
            </a:r>
          </a:p>
          <a:p>
            <a:pPr marL="285750" indent="-285750">
              <a:buFont typeface="Arial" panose="020B0604020202020204" pitchFamily="34" charset="0"/>
              <a:buChar char="•"/>
            </a:pPr>
            <a:r>
              <a:rPr lang="en-US" sz="2200" dirty="0"/>
              <a:t>Commit to always carry yourself in a professional and courteous manner</a:t>
            </a:r>
          </a:p>
          <a:p>
            <a:pPr marL="285750" indent="-285750">
              <a:buFont typeface="Arial" panose="020B0604020202020204" pitchFamily="34" charset="0"/>
              <a:buChar char="•"/>
            </a:pPr>
            <a:r>
              <a:rPr lang="en-US" sz="2200" dirty="0"/>
              <a:t>Respect the public we serve and never threaten a citizen</a:t>
            </a:r>
          </a:p>
          <a:p>
            <a:pPr marL="285750" indent="-285750">
              <a:buFont typeface="Arial" panose="020B0604020202020204" pitchFamily="34" charset="0"/>
              <a:buChar char="•"/>
            </a:pPr>
            <a:r>
              <a:rPr lang="en-US" sz="2200" dirty="0"/>
              <a:t>To adhere to program policies and procedures and ensure you protect the program’s continued success</a:t>
            </a:r>
          </a:p>
        </p:txBody>
      </p:sp>
      <p:sp>
        <p:nvSpPr>
          <p:cNvPr id="8" name="Title 7">
            <a:extLst>
              <a:ext uri="{FF2B5EF4-FFF2-40B4-BE49-F238E27FC236}">
                <a16:creationId xmlns:a16="http://schemas.microsoft.com/office/drawing/2014/main" id="{E3E33CA3-3112-4A33-9CC0-FA6763A23B54}"/>
              </a:ext>
            </a:extLst>
          </p:cNvPr>
          <p:cNvSpPr>
            <a:spLocks noGrp="1"/>
          </p:cNvSpPr>
          <p:nvPr>
            <p:ph type="title"/>
          </p:nvPr>
        </p:nvSpPr>
        <p:spPr>
          <a:xfrm>
            <a:off x="4419600" y="770503"/>
            <a:ext cx="4336700" cy="609600"/>
          </a:xfrm>
        </p:spPr>
        <p:txBody>
          <a:bodyPr>
            <a:normAutofit fontScale="90000"/>
          </a:bodyPr>
          <a:lstStyle/>
          <a:p>
            <a:r>
              <a:rPr lang="en-US" sz="3600" dirty="0">
                <a:solidFill>
                  <a:srgbClr val="0070C0"/>
                </a:solidFill>
              </a:rPr>
              <a:t>Volunteer Requirements</a:t>
            </a:r>
          </a:p>
        </p:txBody>
      </p:sp>
      <p:pic>
        <p:nvPicPr>
          <p:cNvPr id="9" name="Picture 2" descr="C:\Users\e127912\AppData\Local\Microsoft\Windows\Temporary Internet Files\Content.IE5\NB5NPUEJ\raawarenesspledgelogo[1].jpg">
            <a:extLst>
              <a:ext uri="{FF2B5EF4-FFF2-40B4-BE49-F238E27FC236}">
                <a16:creationId xmlns:a16="http://schemas.microsoft.com/office/drawing/2014/main" id="{1045E3F6-2E01-4794-A8D6-8AF61F417872}"/>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8606" y="2286000"/>
            <a:ext cx="3391938" cy="407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839054"/>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E7EA06-1FA6-482C-953D-80D97D974AC4}" type="datetime1">
              <a:rPr lang="en-US" smtClean="0"/>
              <a:t>5/13/2019</a:t>
            </a:fld>
            <a:endParaRPr lang="en-US" dirty="0"/>
          </a:p>
        </p:txBody>
      </p:sp>
      <p:sp>
        <p:nvSpPr>
          <p:cNvPr id="3" name="Slide Number Placeholder 2"/>
          <p:cNvSpPr>
            <a:spLocks noGrp="1"/>
          </p:cNvSpPr>
          <p:nvPr>
            <p:ph type="sldNum" sz="quarter" idx="12"/>
          </p:nvPr>
        </p:nvSpPr>
        <p:spPr/>
        <p:txBody>
          <a:bodyPr/>
          <a:lstStyle/>
          <a:p>
            <a:fld id="{33D6E5A2-EC83-451F-A719-9AC1370DD5CF}" type="slidenum">
              <a:rPr lang="en-US" smtClean="0"/>
              <a:pPr/>
              <a:t>5</a:t>
            </a:fld>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05800" y="5525217"/>
            <a:ext cx="685800" cy="850392"/>
          </a:xfrm>
          <a:prstGeom prst="rect">
            <a:avLst/>
          </a:prstGeom>
        </p:spPr>
      </p:pic>
      <p:sp>
        <p:nvSpPr>
          <p:cNvPr id="10" name="TextBox 9"/>
          <p:cNvSpPr txBox="1"/>
          <p:nvPr/>
        </p:nvSpPr>
        <p:spPr>
          <a:xfrm>
            <a:off x="4495800" y="685800"/>
            <a:ext cx="4800600" cy="646331"/>
          </a:xfrm>
          <a:prstGeom prst="rect">
            <a:avLst/>
          </a:prstGeom>
          <a:noFill/>
        </p:spPr>
        <p:txBody>
          <a:bodyPr wrap="square" rtlCol="0">
            <a:spAutoFit/>
          </a:bodyPr>
          <a:lstStyle/>
          <a:p>
            <a:pPr>
              <a:spcBef>
                <a:spcPct val="0"/>
              </a:spcBef>
            </a:pPr>
            <a:r>
              <a:rPr lang="en-US" sz="3600" b="1" cap="small" dirty="0">
                <a:solidFill>
                  <a:srgbClr val="0070C0"/>
                </a:solidFill>
                <a:latin typeface="+mj-lt"/>
                <a:ea typeface="+mj-ea"/>
                <a:cs typeface="+mj-cs"/>
              </a:rPr>
              <a:t>Volunteer Training</a:t>
            </a:r>
          </a:p>
        </p:txBody>
      </p:sp>
      <p:sp>
        <p:nvSpPr>
          <p:cNvPr id="4" name="Rectangle 3">
            <a:extLst>
              <a:ext uri="{FF2B5EF4-FFF2-40B4-BE49-F238E27FC236}">
                <a16:creationId xmlns:a16="http://schemas.microsoft.com/office/drawing/2014/main" id="{50386BDA-099C-4CC1-A3EC-FFF125225D74}"/>
              </a:ext>
            </a:extLst>
          </p:cNvPr>
          <p:cNvSpPr/>
          <p:nvPr/>
        </p:nvSpPr>
        <p:spPr>
          <a:xfrm>
            <a:off x="4401105" y="1212751"/>
            <a:ext cx="4419600" cy="5262979"/>
          </a:xfrm>
          <a:prstGeom prst="rect">
            <a:avLst/>
          </a:prstGeom>
        </p:spPr>
        <p:txBody>
          <a:bodyPr wrap="square">
            <a:spAutoFit/>
          </a:bodyPr>
          <a:lstStyle/>
          <a:p>
            <a:pPr marL="342900" indent="-342900">
              <a:buFont typeface="Arial" panose="020B0604020202020204" pitchFamily="34" charset="0"/>
              <a:buChar char="•"/>
            </a:pPr>
            <a:r>
              <a:rPr lang="en-US" sz="2800" dirty="0"/>
              <a:t>Volunteer Requirements</a:t>
            </a:r>
          </a:p>
          <a:p>
            <a:pPr marL="342900" indent="-342900">
              <a:buFont typeface="Arial" panose="020B0604020202020204" pitchFamily="34" charset="0"/>
              <a:buChar char="•"/>
            </a:pPr>
            <a:r>
              <a:rPr lang="en-US" sz="2800" dirty="0"/>
              <a:t>Customer-Friendly Service</a:t>
            </a:r>
          </a:p>
          <a:p>
            <a:pPr marL="342900" indent="-342900">
              <a:buFont typeface="Arial" panose="020B0604020202020204" pitchFamily="34" charset="0"/>
              <a:buChar char="•"/>
            </a:pPr>
            <a:r>
              <a:rPr lang="en-US" sz="2800" dirty="0"/>
              <a:t>Volunteer Code of Conduct and Limitations</a:t>
            </a:r>
          </a:p>
          <a:p>
            <a:pPr marL="342900" indent="-342900">
              <a:buFont typeface="Arial" panose="020B0604020202020204" pitchFamily="34" charset="0"/>
              <a:buChar char="•"/>
            </a:pPr>
            <a:r>
              <a:rPr lang="en-US" sz="2800" dirty="0"/>
              <a:t>ADA Laws and Requirements</a:t>
            </a:r>
          </a:p>
          <a:p>
            <a:pPr marL="342900" indent="-342900">
              <a:buFont typeface="Arial" panose="020B0604020202020204" pitchFamily="34" charset="0"/>
              <a:buChar char="•"/>
            </a:pPr>
            <a:r>
              <a:rPr lang="en-US" sz="2800" dirty="0"/>
              <a:t>Accessible Parking Spaces</a:t>
            </a:r>
          </a:p>
          <a:p>
            <a:pPr marL="342900" indent="-342900">
              <a:buFont typeface="Arial" panose="020B0604020202020204" pitchFamily="34" charset="0"/>
              <a:buChar char="•"/>
            </a:pPr>
            <a:r>
              <a:rPr lang="en-US" sz="2800" dirty="0"/>
              <a:t>Disabled License Plates and Placards</a:t>
            </a:r>
          </a:p>
          <a:p>
            <a:pPr marL="342900" indent="-342900">
              <a:buFont typeface="Arial" panose="020B0604020202020204" pitchFamily="34" charset="0"/>
              <a:buChar char="•"/>
            </a:pPr>
            <a:r>
              <a:rPr lang="en-US" sz="2800" dirty="0"/>
              <a:t>How to Issue a Citation</a:t>
            </a:r>
          </a:p>
          <a:p>
            <a:pPr marL="342900" indent="-342900">
              <a:buFont typeface="Arial" panose="020B0604020202020204" pitchFamily="34" charset="0"/>
              <a:buChar char="•"/>
            </a:pPr>
            <a:r>
              <a:rPr lang="en-US" sz="2800" dirty="0"/>
              <a:t>Writing a Citation</a:t>
            </a:r>
          </a:p>
          <a:p>
            <a:pPr marL="342900" indent="-342900">
              <a:buFont typeface="Arial" panose="020B0604020202020204" pitchFamily="34" charset="0"/>
              <a:buChar char="•"/>
            </a:pPr>
            <a:r>
              <a:rPr lang="en-US" sz="2800" dirty="0"/>
              <a:t>Submitting the Citation</a:t>
            </a:r>
          </a:p>
        </p:txBody>
      </p:sp>
      <p:pic>
        <p:nvPicPr>
          <p:cNvPr id="11" name="Picture 10">
            <a:extLst>
              <a:ext uri="{FF2B5EF4-FFF2-40B4-BE49-F238E27FC236}">
                <a16:creationId xmlns:a16="http://schemas.microsoft.com/office/drawing/2014/main" id="{D6BFE2D2-8B09-4B4F-ABF7-89D412C0E092}"/>
              </a:ext>
            </a:extLst>
          </p:cNvPr>
          <p:cNvPicPr>
            <a:picLocks noChangeAspect="1"/>
          </p:cNvPicPr>
          <p:nvPr/>
        </p:nvPicPr>
        <p:blipFill>
          <a:blip r:embed="rId4"/>
          <a:stretch>
            <a:fillRect/>
          </a:stretch>
        </p:blipFill>
        <p:spPr>
          <a:xfrm>
            <a:off x="313770" y="3390900"/>
            <a:ext cx="3938954" cy="2133600"/>
          </a:xfrm>
          <a:prstGeom prst="rect">
            <a:avLst/>
          </a:prstGeom>
        </p:spPr>
      </p:pic>
    </p:spTree>
    <p:extLst>
      <p:ext uri="{BB962C8B-B14F-4D97-AF65-F5344CB8AC3E}">
        <p14:creationId xmlns:p14="http://schemas.microsoft.com/office/powerpoint/2010/main" val="3319378531"/>
      </p:ext>
    </p:extLst>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E7EA06-1FA6-482C-953D-80D97D974AC4}" type="datetime1">
              <a:rPr lang="en-US" smtClean="0"/>
              <a:t>5/13/2019</a:t>
            </a:fld>
            <a:endParaRPr lang="en-US" dirty="0"/>
          </a:p>
        </p:txBody>
      </p:sp>
      <p:sp>
        <p:nvSpPr>
          <p:cNvPr id="3" name="Slide Number Placeholder 2"/>
          <p:cNvSpPr>
            <a:spLocks noGrp="1"/>
          </p:cNvSpPr>
          <p:nvPr>
            <p:ph type="sldNum" sz="quarter" idx="12"/>
          </p:nvPr>
        </p:nvSpPr>
        <p:spPr/>
        <p:txBody>
          <a:bodyPr/>
          <a:lstStyle/>
          <a:p>
            <a:fld id="{33D6E5A2-EC83-451F-A719-9AC1370DD5CF}" type="slidenum">
              <a:rPr lang="en-US" smtClean="0"/>
              <a:pPr/>
              <a:t>6</a:t>
            </a:fld>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29600" y="5516142"/>
            <a:ext cx="685800" cy="850392"/>
          </a:xfrm>
          <a:prstGeom prst="rect">
            <a:avLst/>
          </a:prstGeom>
        </p:spPr>
      </p:pic>
      <p:sp>
        <p:nvSpPr>
          <p:cNvPr id="8" name="TextBox 7">
            <a:extLst>
              <a:ext uri="{FF2B5EF4-FFF2-40B4-BE49-F238E27FC236}">
                <a16:creationId xmlns:a16="http://schemas.microsoft.com/office/drawing/2014/main" id="{480EAADF-16B9-4F32-9362-5C3EA8DBC9FC}"/>
              </a:ext>
            </a:extLst>
          </p:cNvPr>
          <p:cNvSpPr txBox="1"/>
          <p:nvPr/>
        </p:nvSpPr>
        <p:spPr>
          <a:xfrm>
            <a:off x="4356921" y="491466"/>
            <a:ext cx="4800600" cy="646331"/>
          </a:xfrm>
          <a:prstGeom prst="rect">
            <a:avLst/>
          </a:prstGeom>
          <a:noFill/>
        </p:spPr>
        <p:txBody>
          <a:bodyPr wrap="square" rtlCol="0">
            <a:spAutoFit/>
          </a:bodyPr>
          <a:lstStyle/>
          <a:p>
            <a:pPr>
              <a:spcBef>
                <a:spcPct val="0"/>
              </a:spcBef>
            </a:pPr>
            <a:r>
              <a:rPr lang="en-US" sz="3600" b="1" cap="small" dirty="0">
                <a:solidFill>
                  <a:srgbClr val="0070C0"/>
                </a:solidFill>
                <a:latin typeface="+mj-lt"/>
                <a:ea typeface="+mj-ea"/>
                <a:cs typeface="+mj-cs"/>
              </a:rPr>
              <a:t>Volunteer Limitations</a:t>
            </a:r>
          </a:p>
        </p:txBody>
      </p:sp>
      <p:sp>
        <p:nvSpPr>
          <p:cNvPr id="9" name="Rectangle 8">
            <a:extLst>
              <a:ext uri="{FF2B5EF4-FFF2-40B4-BE49-F238E27FC236}">
                <a16:creationId xmlns:a16="http://schemas.microsoft.com/office/drawing/2014/main" id="{7C6B070F-D1BA-4ADE-B17E-A989A053D2F4}"/>
              </a:ext>
            </a:extLst>
          </p:cNvPr>
          <p:cNvSpPr/>
          <p:nvPr/>
        </p:nvSpPr>
        <p:spPr>
          <a:xfrm>
            <a:off x="4267200" y="1161010"/>
            <a:ext cx="4227057" cy="5170646"/>
          </a:xfrm>
          <a:prstGeom prst="rect">
            <a:avLst/>
          </a:prstGeom>
        </p:spPr>
        <p:txBody>
          <a:bodyPr wrap="square">
            <a:spAutoFit/>
          </a:bodyPr>
          <a:lstStyle/>
          <a:p>
            <a:pPr marL="342900" indent="-342900">
              <a:buFont typeface="Arial" panose="020B0604020202020204" pitchFamily="34" charset="0"/>
              <a:buChar char="•"/>
            </a:pPr>
            <a:r>
              <a:rPr lang="en-US" sz="2200" b="1" dirty="0">
                <a:solidFill>
                  <a:srgbClr val="FF0000"/>
                </a:solidFill>
              </a:rPr>
              <a:t>Even if you are licensed, you may not possess or carry weapons while serving</a:t>
            </a:r>
          </a:p>
          <a:p>
            <a:pPr marL="342900" indent="-342900">
              <a:buFont typeface="Arial" panose="020B0604020202020204" pitchFamily="34" charset="0"/>
              <a:buChar char="•"/>
            </a:pPr>
            <a:r>
              <a:rPr lang="en-US" sz="2200" dirty="0"/>
              <a:t>We are </a:t>
            </a:r>
            <a:r>
              <a:rPr lang="en-US" sz="2200" b="1" dirty="0">
                <a:solidFill>
                  <a:srgbClr val="FF0000"/>
                </a:solidFill>
              </a:rPr>
              <a:t>NOT</a:t>
            </a:r>
            <a:r>
              <a:rPr lang="en-US" sz="2200" dirty="0"/>
              <a:t> peace officers and you must </a:t>
            </a:r>
            <a:r>
              <a:rPr lang="en-US" sz="2200" b="1" dirty="0">
                <a:solidFill>
                  <a:srgbClr val="FF0000"/>
                </a:solidFill>
              </a:rPr>
              <a:t>NEVER</a:t>
            </a:r>
            <a:r>
              <a:rPr lang="en-US" sz="2200" dirty="0"/>
              <a:t> present yourself as a police officer</a:t>
            </a:r>
          </a:p>
          <a:p>
            <a:pPr marL="342900" indent="-342900">
              <a:buFont typeface="Arial" panose="020B0604020202020204" pitchFamily="34" charset="0"/>
              <a:buChar char="•"/>
            </a:pPr>
            <a:r>
              <a:rPr lang="en-US" sz="2200" dirty="0"/>
              <a:t>Do not get involved in police matters</a:t>
            </a:r>
          </a:p>
          <a:p>
            <a:pPr marL="342900" indent="-342900">
              <a:buFont typeface="Arial" panose="020B0604020202020204" pitchFamily="34" charset="0"/>
              <a:buChar char="•"/>
            </a:pPr>
            <a:r>
              <a:rPr lang="en-US" sz="2200" dirty="0"/>
              <a:t>Cannot  enforce other civil, traffic or criminal laws</a:t>
            </a:r>
          </a:p>
          <a:p>
            <a:pPr marL="342900" indent="-342900">
              <a:buFont typeface="Arial" panose="020B0604020202020204" pitchFamily="34" charset="0"/>
              <a:buChar char="•"/>
            </a:pPr>
            <a:r>
              <a:rPr lang="en-US" sz="2200" dirty="0"/>
              <a:t>You may reside outside of Houston, but you are only allowed to issue citations within the City of Houston City Limits</a:t>
            </a:r>
          </a:p>
          <a:p>
            <a:pPr marL="342900" indent="-342900">
              <a:buFont typeface="Arial" panose="020B0604020202020204" pitchFamily="34" charset="0"/>
              <a:buChar char="•"/>
            </a:pPr>
            <a:r>
              <a:rPr lang="en-US" sz="2200" dirty="0"/>
              <a:t>No compensation</a:t>
            </a:r>
          </a:p>
        </p:txBody>
      </p:sp>
      <p:pic>
        <p:nvPicPr>
          <p:cNvPr id="10" name="Picture 9">
            <a:extLst>
              <a:ext uri="{FF2B5EF4-FFF2-40B4-BE49-F238E27FC236}">
                <a16:creationId xmlns:a16="http://schemas.microsoft.com/office/drawing/2014/main" id="{8DEF3482-3FB4-42A0-B704-28F7F2BB2CF5}"/>
              </a:ext>
            </a:extLst>
          </p:cNvPr>
          <p:cNvPicPr>
            <a:picLocks noChangeAspect="1"/>
          </p:cNvPicPr>
          <p:nvPr/>
        </p:nvPicPr>
        <p:blipFill>
          <a:blip r:embed="rId4"/>
          <a:stretch>
            <a:fillRect/>
          </a:stretch>
        </p:blipFill>
        <p:spPr>
          <a:xfrm>
            <a:off x="272757" y="1676400"/>
            <a:ext cx="3994443" cy="2286000"/>
          </a:xfrm>
          <a:prstGeom prst="rect">
            <a:avLst/>
          </a:prstGeom>
        </p:spPr>
      </p:pic>
      <p:pic>
        <p:nvPicPr>
          <p:cNvPr id="12" name="Picture 11">
            <a:extLst>
              <a:ext uri="{FF2B5EF4-FFF2-40B4-BE49-F238E27FC236}">
                <a16:creationId xmlns:a16="http://schemas.microsoft.com/office/drawing/2014/main" id="{C457033A-2104-4ED5-B666-B9924A0A2C2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94840" y="4191000"/>
            <a:ext cx="3972360" cy="2142875"/>
          </a:xfrm>
          <a:prstGeom prst="rect">
            <a:avLst/>
          </a:prstGeom>
        </p:spPr>
      </p:pic>
    </p:spTree>
    <p:extLst>
      <p:ext uri="{BB962C8B-B14F-4D97-AF65-F5344CB8AC3E}">
        <p14:creationId xmlns:p14="http://schemas.microsoft.com/office/powerpoint/2010/main" val="1824242357"/>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custDataLst>
              <p:tags r:id="rId2"/>
            </p:custDataLst>
          </p:nvPr>
        </p:nvSpPr>
        <p:spPr>
          <a:xfrm>
            <a:off x="3810000" y="914400"/>
            <a:ext cx="5067300" cy="1335024"/>
          </a:xfrm>
        </p:spPr>
        <p:txBody>
          <a:bodyPr>
            <a:noAutofit/>
          </a:bodyPr>
          <a:lstStyle/>
          <a:p>
            <a:pPr>
              <a:defRPr/>
            </a:pPr>
            <a:r>
              <a:rPr lang="en-US" dirty="0">
                <a:solidFill>
                  <a:srgbClr val="0070C0"/>
                </a:solidFill>
              </a:rPr>
              <a:t>Volunteer Enforcement</a:t>
            </a:r>
            <a:br>
              <a:rPr lang="en-US" dirty="0">
                <a:solidFill>
                  <a:srgbClr val="0070C0"/>
                </a:solidFill>
              </a:rPr>
            </a:br>
            <a:r>
              <a:rPr lang="en-US" dirty="0">
                <a:solidFill>
                  <a:srgbClr val="0070C0"/>
                </a:solidFill>
              </a:rPr>
              <a:t>Program Graduation</a:t>
            </a:r>
          </a:p>
        </p:txBody>
      </p:sp>
      <p:sp>
        <p:nvSpPr>
          <p:cNvPr id="2" name="Date Placeholder 1"/>
          <p:cNvSpPr>
            <a:spLocks noGrp="1"/>
          </p:cNvSpPr>
          <p:nvPr>
            <p:ph type="dt" sz="half" idx="10"/>
          </p:nvPr>
        </p:nvSpPr>
        <p:spPr/>
        <p:txBody>
          <a:bodyPr/>
          <a:lstStyle/>
          <a:p>
            <a:fld id="{E9BF315F-3007-4CC2-BB1A-6863E7C89FD0}" type="datetime1">
              <a:rPr lang="en-US" smtClean="0"/>
              <a:t>5/13/2019</a:t>
            </a:fld>
            <a:endParaRPr lang="en-US" dirty="0"/>
          </a:p>
        </p:txBody>
      </p:sp>
      <p:sp>
        <p:nvSpPr>
          <p:cNvPr id="3" name="Slide Number Placeholder 2"/>
          <p:cNvSpPr>
            <a:spLocks noGrp="1"/>
          </p:cNvSpPr>
          <p:nvPr>
            <p:ph type="sldNum" sz="quarter" idx="12"/>
          </p:nvPr>
        </p:nvSpPr>
        <p:spPr/>
        <p:txBody>
          <a:bodyPr/>
          <a:lstStyle/>
          <a:p>
            <a:fld id="{33D6E5A2-EC83-451F-A719-9AC1370DD5CF}" type="slidenum">
              <a:rPr lang="en-US" smtClean="0"/>
              <a:pPr/>
              <a:t>7</a:t>
            </a:fld>
            <a:endParaRPr lang="en-US" dirty="0"/>
          </a:p>
        </p:txBody>
      </p:sp>
      <p:pic>
        <p:nvPicPr>
          <p:cNvPr id="6" name="Picture 5">
            <a:extLst>
              <a:ext uri="{FF2B5EF4-FFF2-40B4-BE49-F238E27FC236}">
                <a16:creationId xmlns:a16="http://schemas.microsoft.com/office/drawing/2014/main" id="{515923C8-7555-4DB7-8EBD-1069BED1859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26669" y="5504283"/>
            <a:ext cx="685800" cy="850392"/>
          </a:xfrm>
          <a:prstGeom prst="rect">
            <a:avLst/>
          </a:prstGeom>
        </p:spPr>
      </p:pic>
      <p:pic>
        <p:nvPicPr>
          <p:cNvPr id="8" name="Picture 7">
            <a:extLst>
              <a:ext uri="{FF2B5EF4-FFF2-40B4-BE49-F238E27FC236}">
                <a16:creationId xmlns:a16="http://schemas.microsoft.com/office/drawing/2014/main" id="{346B929D-F592-4CE4-9B5F-57FCC65E8A9D}"/>
              </a:ext>
            </a:extLst>
          </p:cNvPr>
          <p:cNvPicPr>
            <a:picLocks noChangeAspect="1"/>
          </p:cNvPicPr>
          <p:nvPr/>
        </p:nvPicPr>
        <p:blipFill>
          <a:blip r:embed="rId6"/>
          <a:stretch>
            <a:fillRect/>
          </a:stretch>
        </p:blipFill>
        <p:spPr>
          <a:xfrm>
            <a:off x="304800" y="2533172"/>
            <a:ext cx="4328952" cy="3715228"/>
          </a:xfrm>
          <a:prstGeom prst="rect">
            <a:avLst/>
          </a:prstGeom>
        </p:spPr>
      </p:pic>
      <p:sp>
        <p:nvSpPr>
          <p:cNvPr id="9" name="Rectangle 8">
            <a:extLst>
              <a:ext uri="{FF2B5EF4-FFF2-40B4-BE49-F238E27FC236}">
                <a16:creationId xmlns:a16="http://schemas.microsoft.com/office/drawing/2014/main" id="{F5FEB34F-1AA4-4DDF-8BA6-CC69EA86EE9F}"/>
              </a:ext>
            </a:extLst>
          </p:cNvPr>
          <p:cNvSpPr/>
          <p:nvPr/>
        </p:nvSpPr>
        <p:spPr>
          <a:xfrm>
            <a:off x="4707021" y="2533172"/>
            <a:ext cx="4132179" cy="3539430"/>
          </a:xfrm>
          <a:prstGeom prst="rect">
            <a:avLst/>
          </a:prstGeom>
        </p:spPr>
        <p:txBody>
          <a:bodyPr wrap="square">
            <a:spAutoFit/>
          </a:bodyPr>
          <a:lstStyle/>
          <a:p>
            <a:pPr marL="342900" indent="-342900">
              <a:buFont typeface="Arial" panose="020B0604020202020204" pitchFamily="34" charset="0"/>
              <a:buChar char="•"/>
            </a:pPr>
            <a:r>
              <a:rPr lang="en-US" sz="2800" dirty="0"/>
              <a:t>Volunteer enforcement ID Badge</a:t>
            </a:r>
          </a:p>
          <a:p>
            <a:pPr marL="342900" indent="-342900">
              <a:buFont typeface="Arial" panose="020B0604020202020204" pitchFamily="34" charset="0"/>
              <a:buChar char="•"/>
            </a:pPr>
            <a:r>
              <a:rPr lang="en-US" sz="2800" dirty="0"/>
              <a:t>Volunteer Parking Citation Book</a:t>
            </a:r>
          </a:p>
          <a:p>
            <a:pPr marL="342900" indent="-342900">
              <a:buFont typeface="Arial" panose="020B0604020202020204" pitchFamily="34" charset="0"/>
              <a:buChar char="•"/>
            </a:pPr>
            <a:r>
              <a:rPr lang="en-US" sz="2800" dirty="0"/>
              <a:t>Volunteer </a:t>
            </a:r>
            <a:r>
              <a:rPr lang="en-US" sz="2800" dirty="0" err="1"/>
              <a:t>ParkHouston</a:t>
            </a:r>
            <a:r>
              <a:rPr lang="en-US" sz="2800" dirty="0"/>
              <a:t> Cap</a:t>
            </a:r>
          </a:p>
          <a:p>
            <a:pPr marL="342900" indent="-342900">
              <a:buFont typeface="Arial" panose="020B0604020202020204" pitchFamily="34" charset="0"/>
              <a:buChar char="•"/>
            </a:pPr>
            <a:r>
              <a:rPr lang="en-US" sz="2800" dirty="0"/>
              <a:t>Volunteer Enforcement Vest (optional)</a:t>
            </a:r>
          </a:p>
        </p:txBody>
      </p:sp>
    </p:spTree>
    <p:custDataLst>
      <p:tags r:id="rId1"/>
    </p:custDataLst>
    <p:extLst>
      <p:ext uri="{BB962C8B-B14F-4D97-AF65-F5344CB8AC3E}">
        <p14:creationId xmlns:p14="http://schemas.microsoft.com/office/powerpoint/2010/main" val="56107921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custDataLst>
              <p:tags r:id="rId2"/>
            </p:custDataLst>
          </p:nvPr>
        </p:nvSpPr>
        <p:spPr>
          <a:xfrm>
            <a:off x="3733800" y="1477643"/>
            <a:ext cx="4876800" cy="1916321"/>
          </a:xfrm>
        </p:spPr>
        <p:txBody>
          <a:bodyPr>
            <a:noAutofit/>
          </a:bodyPr>
          <a:lstStyle/>
          <a:p>
            <a:pPr>
              <a:defRPr/>
            </a:pPr>
            <a:r>
              <a:rPr lang="en-US" cap="none" dirty="0">
                <a:solidFill>
                  <a:srgbClr val="0070C0"/>
                </a:solidFill>
              </a:rPr>
              <a:t>For more information or to register to become a Volunteer</a:t>
            </a:r>
          </a:p>
        </p:txBody>
      </p:sp>
      <p:sp>
        <p:nvSpPr>
          <p:cNvPr id="2" name="Date Placeholder 1"/>
          <p:cNvSpPr>
            <a:spLocks noGrp="1"/>
          </p:cNvSpPr>
          <p:nvPr>
            <p:ph type="dt" sz="half" idx="10"/>
          </p:nvPr>
        </p:nvSpPr>
        <p:spPr/>
        <p:txBody>
          <a:bodyPr/>
          <a:lstStyle/>
          <a:p>
            <a:fld id="{E9BF315F-3007-4CC2-BB1A-6863E7C89FD0}" type="datetime1">
              <a:rPr lang="en-US" smtClean="0"/>
              <a:t>5/13/2019</a:t>
            </a:fld>
            <a:endParaRPr lang="en-US" dirty="0"/>
          </a:p>
        </p:txBody>
      </p:sp>
      <p:sp>
        <p:nvSpPr>
          <p:cNvPr id="3" name="Slide Number Placeholder 2"/>
          <p:cNvSpPr>
            <a:spLocks noGrp="1"/>
          </p:cNvSpPr>
          <p:nvPr>
            <p:ph type="sldNum" sz="quarter" idx="12"/>
          </p:nvPr>
        </p:nvSpPr>
        <p:spPr/>
        <p:txBody>
          <a:bodyPr/>
          <a:lstStyle/>
          <a:p>
            <a:fld id="{33D6E5A2-EC83-451F-A719-9AC1370DD5CF}" type="slidenum">
              <a:rPr lang="en-US" smtClean="0"/>
              <a:pPr/>
              <a:t>8</a:t>
            </a:fld>
            <a:endParaRPr lang="en-US" dirty="0"/>
          </a:p>
        </p:txBody>
      </p:sp>
      <p:pic>
        <p:nvPicPr>
          <p:cNvPr id="7" name="Picture 6">
            <a:extLst>
              <a:ext uri="{FF2B5EF4-FFF2-40B4-BE49-F238E27FC236}">
                <a16:creationId xmlns:a16="http://schemas.microsoft.com/office/drawing/2014/main" id="{370BBE99-B1EA-49BF-A9DA-14CB1BD6261F}"/>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153400" y="5505958"/>
            <a:ext cx="685800" cy="850392"/>
          </a:xfrm>
          <a:prstGeom prst="rect">
            <a:avLst/>
          </a:prstGeom>
        </p:spPr>
      </p:pic>
      <p:sp>
        <p:nvSpPr>
          <p:cNvPr id="8" name="Rectangle 2">
            <a:extLst>
              <a:ext uri="{FF2B5EF4-FFF2-40B4-BE49-F238E27FC236}">
                <a16:creationId xmlns:a16="http://schemas.microsoft.com/office/drawing/2014/main" id="{FF0A1AFA-C7AC-48DE-A6D7-2EC4E5D713F4}"/>
              </a:ext>
            </a:extLst>
          </p:cNvPr>
          <p:cNvSpPr txBox="1">
            <a:spLocks noChangeArrowheads="1"/>
          </p:cNvSpPr>
          <p:nvPr>
            <p:custDataLst>
              <p:tags r:id="rId3"/>
            </p:custDataLst>
          </p:nvPr>
        </p:nvSpPr>
        <p:spPr>
          <a:xfrm>
            <a:off x="381000" y="3819160"/>
            <a:ext cx="4419600" cy="6858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lang="en-US" sz="4000" b="1" kern="1200" cap="small" baseline="0">
                <a:solidFill>
                  <a:srgbClr val="003300"/>
                </a:solidFill>
                <a:latin typeface="+mj-lt"/>
                <a:ea typeface="+mj-ea"/>
                <a:cs typeface="+mj-cs"/>
              </a:defRPr>
            </a:lvl1pPr>
          </a:lstStyle>
          <a:p>
            <a:pPr>
              <a:defRPr/>
            </a:pPr>
            <a:r>
              <a:rPr lang="en-US" sz="3400" dirty="0">
                <a:solidFill>
                  <a:schemeClr val="tx1"/>
                </a:solidFill>
                <a:latin typeface="+mn-lt"/>
                <a:ea typeface="+mn-ea"/>
                <a:cs typeface="+mn-cs"/>
              </a:rPr>
              <a:t>Call:  (832) 393-8676</a:t>
            </a:r>
          </a:p>
        </p:txBody>
      </p:sp>
      <p:sp>
        <p:nvSpPr>
          <p:cNvPr id="9" name="Rectangle 2">
            <a:extLst>
              <a:ext uri="{FF2B5EF4-FFF2-40B4-BE49-F238E27FC236}">
                <a16:creationId xmlns:a16="http://schemas.microsoft.com/office/drawing/2014/main" id="{16C68604-9674-4804-B3DD-58868014D7DB}"/>
              </a:ext>
            </a:extLst>
          </p:cNvPr>
          <p:cNvSpPr txBox="1">
            <a:spLocks noChangeArrowheads="1"/>
          </p:cNvSpPr>
          <p:nvPr>
            <p:custDataLst>
              <p:tags r:id="rId4"/>
            </p:custDataLst>
          </p:nvPr>
        </p:nvSpPr>
        <p:spPr>
          <a:xfrm>
            <a:off x="381000" y="4648200"/>
            <a:ext cx="7696200" cy="732157"/>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lang="en-US" sz="4000" b="1" kern="1200" cap="small" baseline="0">
                <a:solidFill>
                  <a:srgbClr val="003300"/>
                </a:solidFill>
                <a:latin typeface="+mj-lt"/>
                <a:ea typeface="+mj-ea"/>
                <a:cs typeface="+mj-cs"/>
              </a:defRPr>
            </a:lvl1pPr>
          </a:lstStyle>
          <a:p>
            <a:pPr>
              <a:defRPr/>
            </a:pPr>
            <a:r>
              <a:rPr lang="en-US" sz="3400" dirty="0">
                <a:solidFill>
                  <a:schemeClr val="tx1"/>
                </a:solidFill>
                <a:latin typeface="+mn-lt"/>
                <a:ea typeface="+mn-ea"/>
                <a:cs typeface="+mn-cs"/>
              </a:rPr>
              <a:t>Email:  </a:t>
            </a:r>
            <a:r>
              <a:rPr lang="en-US" sz="3400" dirty="0">
                <a:solidFill>
                  <a:srgbClr val="C00000"/>
                </a:solidFill>
                <a:latin typeface="+mn-lt"/>
                <a:ea typeface="+mn-ea"/>
                <a:cs typeface="+mn-cs"/>
                <a:hlinkClick r:id="rId8"/>
              </a:rPr>
              <a:t>volunteer.parking@houstontx.gov</a:t>
            </a:r>
            <a:endParaRPr lang="en-US" sz="3400" dirty="0">
              <a:solidFill>
                <a:srgbClr val="C00000"/>
              </a:solidFill>
              <a:latin typeface="+mn-lt"/>
              <a:ea typeface="+mn-ea"/>
              <a:cs typeface="+mn-cs"/>
            </a:endParaRPr>
          </a:p>
        </p:txBody>
      </p:sp>
    </p:spTree>
    <p:custDataLst>
      <p:tags r:id="rId1"/>
    </p:custDataLst>
    <p:extLst>
      <p:ext uri="{BB962C8B-B14F-4D97-AF65-F5344CB8AC3E}">
        <p14:creationId xmlns:p14="http://schemas.microsoft.com/office/powerpoint/2010/main" val="319158133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94C8197-14D2-41CA-907D-DE0397B2BD03}" type="datetime1">
              <a:rPr lang="en-US" smtClean="0"/>
              <a:t>5/13/2019</a:t>
            </a:fld>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9</a:t>
            </a:fld>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79156" y="2895600"/>
            <a:ext cx="6585687" cy="2286000"/>
          </a:xfrm>
          <a:prstGeom prst="rect">
            <a:avLst/>
          </a:prstGeom>
        </p:spPr>
      </p:pic>
    </p:spTree>
    <p:extLst>
      <p:ext uri="{BB962C8B-B14F-4D97-AF65-F5344CB8AC3E}">
        <p14:creationId xmlns:p14="http://schemas.microsoft.com/office/powerpoint/2010/main" val="2235107355"/>
      </p:ext>
    </p:extLst>
  </p:cSld>
  <p:clrMapOvr>
    <a:masterClrMapping/>
  </p:clrMapOvr>
  <p:transition spd="slow">
    <p:wipe dir="d"/>
  </p:transition>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4.xml><?xml version="1.0" encoding="utf-8"?>
<p:tagLst xmlns:a="http://schemas.openxmlformats.org/drawingml/2006/main" xmlns:r="http://schemas.openxmlformats.org/officeDocument/2006/relationships" xmlns:p="http://schemas.openxmlformats.org/presentationml/2006/main">
  <p:tag name="DVSECTIONID" val="c48BxRTjzwKhAarpC8SPOi"/>
</p:tagLst>
</file>

<file path=ppt/tags/tag5.xml><?xml version="1.0" encoding="utf-8"?>
<p:tagLst xmlns:a="http://schemas.openxmlformats.org/drawingml/2006/main" xmlns:r="http://schemas.openxmlformats.org/officeDocument/2006/relationships" xmlns:p="http://schemas.openxmlformats.org/presentationml/2006/main">
  <p:tag name="DVSHAPEID" val="GFUQynbDZ7CnnKAa7cx9MM"/>
</p:tagLst>
</file>

<file path=ppt/tags/tag6.xml><?xml version="1.0" encoding="utf-8"?>
<p:tagLst xmlns:a="http://schemas.openxmlformats.org/drawingml/2006/main" xmlns:r="http://schemas.openxmlformats.org/officeDocument/2006/relationships" xmlns:p="http://schemas.openxmlformats.org/presentationml/2006/main">
  <p:tag name="DVSECTIONID" val="c48BxRTjzwKhAarpC8SPOi"/>
</p:tagLst>
</file>

<file path=ppt/tags/tag7.xml><?xml version="1.0" encoding="utf-8"?>
<p:tagLst xmlns:a="http://schemas.openxmlformats.org/drawingml/2006/main" xmlns:r="http://schemas.openxmlformats.org/officeDocument/2006/relationships" xmlns:p="http://schemas.openxmlformats.org/presentationml/2006/main">
  <p:tag name="DVSHAPEID" val="GFUQynbDZ7CnnKAa7cx9MM"/>
</p:tagLst>
</file>

<file path=ppt/tags/tag8.xml><?xml version="1.0" encoding="utf-8"?>
<p:tagLst xmlns:a="http://schemas.openxmlformats.org/drawingml/2006/main" xmlns:r="http://schemas.openxmlformats.org/officeDocument/2006/relationships" xmlns:p="http://schemas.openxmlformats.org/presentationml/2006/main">
  <p:tag name="DVSHAPEID" val="GFUQynbDZ7CnnKAa7cx9MM"/>
</p:tagLst>
</file>

<file path=ppt/tags/tag9.xml><?xml version="1.0" encoding="utf-8"?>
<p:tagLst xmlns:a="http://schemas.openxmlformats.org/drawingml/2006/main" xmlns:r="http://schemas.openxmlformats.org/officeDocument/2006/relationships" xmlns:p="http://schemas.openxmlformats.org/presentationml/2006/main">
  <p:tag name="DVSHAPEID" val="GFUQynbDZ7CnnKAa7cx9MM"/>
</p:tagLst>
</file>

<file path=ppt/theme/theme1.xml><?xml version="1.0" encoding="utf-8"?>
<a:theme xmlns:a="http://schemas.openxmlformats.org/drawingml/2006/main" name="Volunteer Handicap Program Training upd 7_2015">
  <a:themeElements>
    <a:clrScheme name="Custom 2">
      <a:dk1>
        <a:sysClr val="windowText" lastClr="000000"/>
      </a:dk1>
      <a:lt1>
        <a:sysClr val="window" lastClr="FFFFFF"/>
      </a:lt1>
      <a:dk2>
        <a:srgbClr val="4F271C"/>
      </a:dk2>
      <a:lt2>
        <a:srgbClr val="E7DEC9"/>
      </a:lt2>
      <a:accent1>
        <a:srgbClr val="296C7D"/>
      </a:accent1>
      <a:accent2>
        <a:srgbClr val="FEB80A"/>
      </a:accent2>
      <a:accent3>
        <a:srgbClr val="C32D2E"/>
      </a:accent3>
      <a:accent4>
        <a:srgbClr val="7EC2D3"/>
      </a:accent4>
      <a:accent5>
        <a:srgbClr val="964305"/>
      </a:accent5>
      <a:accent6>
        <a:srgbClr val="475A8D"/>
      </a:accent6>
      <a:hlink>
        <a:srgbClr val="00B0F0"/>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TM02455519[[fn=Winter]]</Template>
  <TotalTime>0</TotalTime>
  <Words>760</Words>
  <Application>Microsoft Office PowerPoint</Application>
  <PresentationFormat>On-screen Show (4:3)</PresentationFormat>
  <Paragraphs>107</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Georgia</vt:lpstr>
      <vt:lpstr>Volunteer Handicap Program Training upd 7_2015</vt:lpstr>
      <vt:lpstr>Overview Disabled Parking  Volunteer Enforcement Program</vt:lpstr>
      <vt:lpstr>PowerPoint Presentation</vt:lpstr>
      <vt:lpstr>PowerPoint Presentation</vt:lpstr>
      <vt:lpstr>Volunteer Requirements</vt:lpstr>
      <vt:lpstr>PowerPoint Presentation</vt:lpstr>
      <vt:lpstr>PowerPoint Presentation</vt:lpstr>
      <vt:lpstr>Volunteer Enforcement Program Graduation</vt:lpstr>
      <vt:lpstr>For more information or to register to become a Volunteer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2015-08-05T23:07:44Z</dcterms:created>
  <dcterms:modified xsi:type="dcterms:W3CDTF">2019-05-13T16:38:53Z</dcterms:modified>
</cp:coreProperties>
</file>