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76449" y="1375410"/>
            <a:ext cx="7076440" cy="3139440"/>
          </a:xfrm>
          <a:custGeom>
            <a:avLst/>
            <a:gdLst/>
            <a:ahLst/>
            <a:cxnLst/>
            <a:rect l="l" t="t" r="r" b="b"/>
            <a:pathLst>
              <a:path w="7076440" h="3139440">
                <a:moveTo>
                  <a:pt x="0" y="3139440"/>
                </a:moveTo>
                <a:lnTo>
                  <a:pt x="7075932" y="3139440"/>
                </a:lnTo>
                <a:lnTo>
                  <a:pt x="7075932" y="0"/>
                </a:lnTo>
                <a:lnTo>
                  <a:pt x="0" y="0"/>
                </a:lnTo>
                <a:lnTo>
                  <a:pt x="0" y="3139440"/>
                </a:lnTo>
                <a:close/>
              </a:path>
            </a:pathLst>
          </a:custGeom>
          <a:ln w="1270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0636" y="1179575"/>
            <a:ext cx="8095488" cy="458114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6939" y="1325880"/>
            <a:ext cx="7805927" cy="429158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3676" y="4136135"/>
            <a:ext cx="2522220" cy="12588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389876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735" y="299466"/>
            <a:ext cx="8632825" cy="7120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5583" y="1520825"/>
            <a:ext cx="5017134" cy="477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804904" y="6562750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88464" y="1327403"/>
            <a:ext cx="7804784" cy="429006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352425" rIns="0" bIns="0" rtlCol="0" vert="horz">
            <a:spAutoFit/>
          </a:bodyPr>
          <a:lstStyle/>
          <a:p>
            <a:pPr algn="ctr" marL="73025">
              <a:lnSpc>
                <a:spcPct val="100000"/>
              </a:lnSpc>
              <a:spcBef>
                <a:spcPts val="2775"/>
              </a:spcBef>
            </a:pPr>
            <a:r>
              <a:rPr dirty="0" sz="2700" b="1">
                <a:solidFill>
                  <a:srgbClr val="006666"/>
                </a:solidFill>
                <a:latin typeface="Calibri"/>
                <a:cs typeface="Calibri"/>
              </a:rPr>
              <a:t>HOUSTON</a:t>
            </a:r>
            <a:r>
              <a:rPr dirty="0" sz="2700" spc="-75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2700" spc="-30" b="1">
                <a:solidFill>
                  <a:srgbClr val="006666"/>
                </a:solidFill>
                <a:latin typeface="Calibri"/>
                <a:cs typeface="Calibri"/>
              </a:rPr>
              <a:t>PARKS</a:t>
            </a:r>
            <a:r>
              <a:rPr dirty="0" sz="2700" spc="-70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2700" b="1">
                <a:solidFill>
                  <a:srgbClr val="006666"/>
                </a:solidFill>
                <a:latin typeface="Calibri"/>
                <a:cs typeface="Calibri"/>
              </a:rPr>
              <a:t>AND</a:t>
            </a:r>
            <a:r>
              <a:rPr dirty="0" sz="2700" spc="-75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2700" spc="-35" b="1">
                <a:solidFill>
                  <a:srgbClr val="006666"/>
                </a:solidFill>
                <a:latin typeface="Calibri"/>
                <a:cs typeface="Calibri"/>
              </a:rPr>
              <a:t>RECREATION</a:t>
            </a:r>
            <a:r>
              <a:rPr dirty="0" sz="2700" spc="-90" b="1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dirty="0" sz="2700" spc="-10" b="1">
                <a:solidFill>
                  <a:srgbClr val="006666"/>
                </a:solidFill>
                <a:latin typeface="Calibri"/>
                <a:cs typeface="Calibri"/>
              </a:rPr>
              <a:t>DEPARTMENT</a:t>
            </a:r>
            <a:endParaRPr sz="2700">
              <a:latin typeface="Calibri"/>
              <a:cs typeface="Calibri"/>
            </a:endParaRPr>
          </a:p>
          <a:p>
            <a:pPr algn="ctr" marL="1677035" marR="1654810" indent="-1905">
              <a:lnSpc>
                <a:spcPct val="151700"/>
              </a:lnSpc>
              <a:spcBef>
                <a:spcPts val="114"/>
              </a:spcBef>
            </a:pPr>
            <a:r>
              <a:rPr dirty="0" sz="2500">
                <a:solidFill>
                  <a:srgbClr val="2E3342"/>
                </a:solidFill>
                <a:latin typeface="Calibri"/>
                <a:cs typeface="Calibri"/>
              </a:rPr>
              <a:t>Master</a:t>
            </a:r>
            <a:r>
              <a:rPr dirty="0" sz="2500" spc="-55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500">
                <a:solidFill>
                  <a:srgbClr val="2E3342"/>
                </a:solidFill>
                <a:latin typeface="Calibri"/>
                <a:cs typeface="Calibri"/>
              </a:rPr>
              <a:t>Plan</a:t>
            </a:r>
            <a:r>
              <a:rPr dirty="0" sz="2500" spc="-4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E3342"/>
                </a:solidFill>
                <a:latin typeface="Calibri"/>
                <a:cs typeface="Calibri"/>
              </a:rPr>
              <a:t>Up-</a:t>
            </a:r>
            <a:r>
              <a:rPr dirty="0" sz="2500">
                <a:solidFill>
                  <a:srgbClr val="2E3342"/>
                </a:solidFill>
                <a:latin typeface="Calibri"/>
                <a:cs typeface="Calibri"/>
              </a:rPr>
              <a:t>to-Date</a:t>
            </a:r>
            <a:r>
              <a:rPr dirty="0" sz="2500" spc="-45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500" spc="-10">
                <a:solidFill>
                  <a:srgbClr val="2E3342"/>
                </a:solidFill>
                <a:latin typeface="Calibri"/>
                <a:cs typeface="Calibri"/>
              </a:rPr>
              <a:t>Overview </a:t>
            </a:r>
            <a:r>
              <a:rPr dirty="0" sz="2200" spc="-10">
                <a:solidFill>
                  <a:srgbClr val="2E3342"/>
                </a:solidFill>
                <a:latin typeface="Calibri"/>
                <a:cs typeface="Calibri"/>
              </a:rPr>
              <a:t>Presented</a:t>
            </a:r>
            <a:r>
              <a:rPr dirty="0" sz="2200" spc="-4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3342"/>
                </a:solidFill>
                <a:latin typeface="Calibri"/>
                <a:cs typeface="Calibri"/>
              </a:rPr>
              <a:t>to</a:t>
            </a:r>
            <a:r>
              <a:rPr dirty="0" sz="2200" spc="-45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3342"/>
                </a:solidFill>
                <a:latin typeface="Calibri"/>
                <a:cs typeface="Calibri"/>
              </a:rPr>
              <a:t>Quality-of-</a:t>
            </a:r>
            <a:r>
              <a:rPr dirty="0" sz="2200">
                <a:solidFill>
                  <a:srgbClr val="2E3342"/>
                </a:solidFill>
                <a:latin typeface="Calibri"/>
                <a:cs typeface="Calibri"/>
              </a:rPr>
              <a:t>Life</a:t>
            </a:r>
            <a:r>
              <a:rPr dirty="0" sz="2200" spc="-35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2E3342"/>
                </a:solidFill>
                <a:latin typeface="Calibri"/>
                <a:cs typeface="Calibri"/>
              </a:rPr>
              <a:t>Committee </a:t>
            </a:r>
            <a:r>
              <a:rPr dirty="0" sz="2200" i="1">
                <a:solidFill>
                  <a:srgbClr val="2E3342"/>
                </a:solidFill>
                <a:latin typeface="Calibri"/>
                <a:cs typeface="Calibri"/>
              </a:rPr>
              <a:t>Kenneth</a:t>
            </a:r>
            <a:r>
              <a:rPr dirty="0" sz="2200" spc="-20" i="1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2E3342"/>
                </a:solidFill>
                <a:latin typeface="Calibri"/>
                <a:cs typeface="Calibri"/>
              </a:rPr>
              <a:t>Allen,</a:t>
            </a:r>
            <a:r>
              <a:rPr dirty="0" sz="2200" spc="-10" i="1">
                <a:solidFill>
                  <a:srgbClr val="2E3342"/>
                </a:solidFill>
                <a:latin typeface="Calibri"/>
                <a:cs typeface="Calibri"/>
              </a:rPr>
              <a:t> Director</a:t>
            </a:r>
            <a:endParaRPr sz="2200">
              <a:latin typeface="Calibri"/>
              <a:cs typeface="Calibri"/>
            </a:endParaRPr>
          </a:p>
          <a:p>
            <a:pPr algn="ctr" marL="17145">
              <a:lnSpc>
                <a:spcPct val="100000"/>
              </a:lnSpc>
              <a:spcBef>
                <a:spcPts val="1165"/>
              </a:spcBef>
            </a:pPr>
            <a:r>
              <a:rPr dirty="0" sz="2200">
                <a:solidFill>
                  <a:srgbClr val="2E3342"/>
                </a:solidFill>
                <a:latin typeface="Calibri"/>
                <a:cs typeface="Calibri"/>
              </a:rPr>
              <a:t>November</a:t>
            </a:r>
            <a:r>
              <a:rPr dirty="0" sz="2200" spc="-3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2E3342"/>
                </a:solidFill>
                <a:latin typeface="Calibri"/>
                <a:cs typeface="Calibri"/>
              </a:rPr>
              <a:t>16,</a:t>
            </a:r>
            <a:r>
              <a:rPr dirty="0" sz="2200" spc="-40">
                <a:solidFill>
                  <a:srgbClr val="2E3342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2E3342"/>
                </a:solidFill>
                <a:latin typeface="Calibri"/>
                <a:cs typeface="Calibri"/>
              </a:rPr>
              <a:t>2023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2135" y="4117847"/>
            <a:ext cx="1395984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HOUSTON</a:t>
            </a:r>
            <a:r>
              <a:rPr dirty="0" spc="-185"/>
              <a:t> </a:t>
            </a:r>
            <a:r>
              <a:rPr dirty="0"/>
              <a:t>PARK</a:t>
            </a:r>
            <a:r>
              <a:rPr dirty="0" spc="-180"/>
              <a:t> </a:t>
            </a:r>
            <a:r>
              <a:rPr dirty="0" spc="-30"/>
              <a:t>SECTORS</a:t>
            </a:r>
            <a:r>
              <a:rPr dirty="0" spc="-170"/>
              <a:t> </a:t>
            </a:r>
            <a:r>
              <a:rPr dirty="0" spc="-10"/>
              <a:t>PROFILE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7683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3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353683" y="1520825"/>
          <a:ext cx="5017134" cy="477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8435"/>
                <a:gridCol w="3479800"/>
              </a:tblGrid>
              <a:tr h="679450">
                <a:tc>
                  <a:txBody>
                    <a:bodyPr/>
                    <a:lstStyle/>
                    <a:p>
                      <a:pPr marL="34798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Council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 marL="38481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District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005755"/>
                    </a:solidFill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Park</a:t>
                      </a:r>
                      <a:r>
                        <a:rPr dirty="0" sz="19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Sectors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  <a:solidFill>
                      <a:srgbClr val="005755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10,</a:t>
                      </a:r>
                      <a:r>
                        <a:rPr dirty="0" sz="19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4,</a:t>
                      </a:r>
                      <a:r>
                        <a:rPr dirty="0" sz="19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17,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20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8,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12,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13,</a:t>
                      </a:r>
                      <a:r>
                        <a:rPr dirty="0" sz="19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14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7,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8,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13,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14,</a:t>
                      </a:r>
                      <a:r>
                        <a:rPr dirty="0" sz="19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15,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3,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5,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z="19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21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G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19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13,</a:t>
                      </a:r>
                      <a:r>
                        <a:rPr dirty="0" sz="19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14,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H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2,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4,</a:t>
                      </a:r>
                      <a:r>
                        <a:rPr dirty="0" sz="19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12,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14,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16,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4,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5,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6,</a:t>
                      </a:r>
                      <a:r>
                        <a:rPr dirty="0" sz="19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7,</a:t>
                      </a:r>
                      <a:r>
                        <a:rPr dirty="0" sz="19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11,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15,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8,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9,</a:t>
                      </a:r>
                      <a:r>
                        <a:rPr dirty="0" sz="19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K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9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8,</a:t>
                      </a:r>
                      <a:r>
                        <a:rPr dirty="0" sz="19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614578" y="1408141"/>
            <a:ext cx="4924425" cy="4871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103505">
              <a:lnSpc>
                <a:spcPct val="119000"/>
              </a:lnSpc>
              <a:spcBef>
                <a:spcPts val="105"/>
              </a:spcBef>
            </a:pPr>
            <a:r>
              <a:rPr dirty="0" sz="1900" i="1">
                <a:latin typeface="Calibri"/>
                <a:cs typeface="Calibri"/>
              </a:rPr>
              <a:t>The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Park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Sectors</a:t>
            </a:r>
            <a:r>
              <a:rPr dirty="0" sz="1900" spc="-3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are</a:t>
            </a:r>
            <a:r>
              <a:rPr dirty="0" sz="1900" spc="-4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defined</a:t>
            </a:r>
            <a:r>
              <a:rPr dirty="0" sz="1900" spc="-2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by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freeways</a:t>
            </a:r>
            <a:r>
              <a:rPr dirty="0" sz="1900" spc="-3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and</a:t>
            </a:r>
            <a:r>
              <a:rPr dirty="0" sz="1900" spc="-40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the</a:t>
            </a:r>
            <a:r>
              <a:rPr dirty="0" sz="1900" spc="-2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city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limits,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not</a:t>
            </a:r>
            <a:r>
              <a:rPr dirty="0" sz="1900" spc="-5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by</a:t>
            </a:r>
            <a:r>
              <a:rPr dirty="0" sz="1900" spc="-5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political</a:t>
            </a:r>
            <a:r>
              <a:rPr dirty="0" sz="1900" spc="-4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boundaries</a:t>
            </a:r>
            <a:r>
              <a:rPr dirty="0" sz="1900" spc="-2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such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as </a:t>
            </a:r>
            <a:r>
              <a:rPr dirty="0" sz="1900" i="1">
                <a:latin typeface="Calibri"/>
                <a:cs typeface="Calibri"/>
              </a:rPr>
              <a:t>Council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Districts.</a:t>
            </a:r>
            <a:r>
              <a:rPr dirty="0" sz="1900" spc="3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Each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Park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Sector</a:t>
            </a:r>
            <a:r>
              <a:rPr dirty="0" sz="1900" spc="-3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contains </a:t>
            </a:r>
            <a:r>
              <a:rPr dirty="0" sz="1900" i="1">
                <a:latin typeface="Calibri"/>
                <a:cs typeface="Calibri"/>
              </a:rPr>
              <a:t>multiple</a:t>
            </a:r>
            <a:r>
              <a:rPr dirty="0" sz="1900" spc="-6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Council</a:t>
            </a:r>
            <a:r>
              <a:rPr dirty="0" sz="1900" spc="-80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Districts.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1955"/>
              </a:spcBef>
            </a:pPr>
            <a:r>
              <a:rPr dirty="0" sz="2200" b="1" i="1">
                <a:latin typeface="Calibri"/>
                <a:cs typeface="Calibri"/>
              </a:rPr>
              <a:t>Each</a:t>
            </a:r>
            <a:r>
              <a:rPr dirty="0" sz="2200" spc="-40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Park</a:t>
            </a:r>
            <a:r>
              <a:rPr dirty="0" sz="2200" spc="-3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Sector</a:t>
            </a:r>
            <a:r>
              <a:rPr dirty="0" sz="2200" spc="-50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report</a:t>
            </a:r>
            <a:r>
              <a:rPr dirty="0" sz="2200" spc="-40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will</a:t>
            </a:r>
            <a:r>
              <a:rPr dirty="0" sz="2200" spc="-5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contain</a:t>
            </a:r>
            <a:r>
              <a:rPr dirty="0" sz="2200" spc="-35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up-</a:t>
            </a:r>
            <a:r>
              <a:rPr dirty="0" sz="2200" spc="-25" b="1" i="1">
                <a:latin typeface="Calibri"/>
                <a:cs typeface="Calibri"/>
              </a:rPr>
              <a:t>to-</a:t>
            </a:r>
            <a:r>
              <a:rPr dirty="0" sz="2200" spc="-2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date</a:t>
            </a:r>
            <a:r>
              <a:rPr dirty="0" sz="2200" spc="-7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information</a:t>
            </a:r>
            <a:r>
              <a:rPr dirty="0" sz="2200" spc="-5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such</a:t>
            </a:r>
            <a:r>
              <a:rPr dirty="0" sz="2200" spc="-70" b="1" i="1">
                <a:latin typeface="Calibri"/>
                <a:cs typeface="Calibri"/>
              </a:rPr>
              <a:t> </a:t>
            </a:r>
            <a:r>
              <a:rPr dirty="0" sz="2200" spc="-25" b="1" i="1">
                <a:latin typeface="Calibri"/>
                <a:cs typeface="Calibri"/>
              </a:rPr>
              <a:t>as:</a:t>
            </a:r>
            <a:endParaRPr sz="22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spc="-10" i="1">
                <a:latin typeface="Calibri"/>
                <a:cs typeface="Calibri"/>
              </a:rPr>
              <a:t>Location/Map/Size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spc="-10" i="1">
                <a:latin typeface="Calibri"/>
                <a:cs typeface="Calibri"/>
              </a:rPr>
              <a:t>Population/Demographics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i="1">
                <a:latin typeface="Calibri"/>
                <a:cs typeface="Calibri"/>
              </a:rPr>
              <a:t>Council</a:t>
            </a:r>
            <a:r>
              <a:rPr dirty="0" sz="1900" spc="-7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Districts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i="1">
                <a:latin typeface="Calibri"/>
                <a:cs typeface="Calibri"/>
              </a:rPr>
              <a:t>Super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Neighborhoods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spc="-10" i="1">
                <a:latin typeface="Calibri"/>
                <a:cs typeface="Calibri"/>
              </a:rPr>
              <a:t>TIRZ/Management</a:t>
            </a:r>
            <a:r>
              <a:rPr dirty="0" sz="1900" spc="-20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Districts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i="1">
                <a:latin typeface="Calibri"/>
                <a:cs typeface="Calibri"/>
              </a:rPr>
              <a:t>Number</a:t>
            </a:r>
            <a:r>
              <a:rPr dirty="0" sz="1900" spc="-3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of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HPARD</a:t>
            </a:r>
            <a:r>
              <a:rPr dirty="0" sz="1900" spc="-1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Parks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in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the</a:t>
            </a:r>
            <a:r>
              <a:rPr dirty="0" sz="1900" spc="-3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sector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i="1">
                <a:latin typeface="Calibri"/>
                <a:cs typeface="Calibri"/>
              </a:rPr>
              <a:t>Acres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of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HPARD</a:t>
            </a:r>
            <a:r>
              <a:rPr dirty="0" sz="1900" spc="-1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Parkland</a:t>
            </a:r>
            <a:endParaRPr sz="1900">
              <a:latin typeface="Calibri"/>
              <a:cs typeface="Calibri"/>
            </a:endParaRPr>
          </a:p>
          <a:p>
            <a:pPr marL="588645" indent="-401320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88645" algn="l"/>
              </a:tabLst>
            </a:pPr>
            <a:r>
              <a:rPr dirty="0" sz="1900" i="1">
                <a:latin typeface="Calibri"/>
                <a:cs typeface="Calibri"/>
              </a:rPr>
              <a:t>Project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accomplishments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PARK</a:t>
            </a:r>
            <a:r>
              <a:rPr dirty="0" spc="-165"/>
              <a:t> </a:t>
            </a:r>
            <a:r>
              <a:rPr dirty="0" spc="-30"/>
              <a:t>SECTOR</a:t>
            </a:r>
            <a:r>
              <a:rPr dirty="0" spc="-175"/>
              <a:t> </a:t>
            </a:r>
            <a:r>
              <a:rPr dirty="0" spc="-20"/>
              <a:t>SERVICE</a:t>
            </a:r>
            <a:r>
              <a:rPr dirty="0" spc="-185"/>
              <a:t> </a:t>
            </a:r>
            <a:r>
              <a:rPr dirty="0" spc="-10"/>
              <a:t>AREAS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6231" y="1432001"/>
            <a:ext cx="3617595" cy="41884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6985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i="1">
                <a:latin typeface="Calibri"/>
                <a:cs typeface="Calibri"/>
              </a:rPr>
              <a:t>The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Trust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for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Public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Land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(TPL)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provided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maps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that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align</a:t>
            </a:r>
            <a:r>
              <a:rPr dirty="0" sz="2000" spc="-20" i="1">
                <a:latin typeface="Calibri"/>
                <a:cs typeface="Calibri"/>
              </a:rPr>
              <a:t> with </a:t>
            </a:r>
            <a:r>
              <a:rPr dirty="0" sz="2000" i="1">
                <a:latin typeface="Calibri"/>
                <a:cs typeface="Calibri"/>
              </a:rPr>
              <a:t>our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Park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Sectors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to</a:t>
            </a:r>
            <a:r>
              <a:rPr dirty="0" sz="2000" spc="-10" i="1">
                <a:latin typeface="Calibri"/>
                <a:cs typeface="Calibri"/>
              </a:rPr>
              <a:t> illustrate </a:t>
            </a:r>
            <a:r>
              <a:rPr dirty="0" sz="2000" i="1">
                <a:latin typeface="Calibri"/>
                <a:cs typeface="Calibri"/>
              </a:rPr>
              <a:t>which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communities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have</a:t>
            </a:r>
            <a:r>
              <a:rPr dirty="0" sz="2000" spc="-6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park </a:t>
            </a:r>
            <a:r>
              <a:rPr dirty="0" sz="2000" i="1">
                <a:latin typeface="Calibri"/>
                <a:cs typeface="Calibri"/>
              </a:rPr>
              <a:t>within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10-</a:t>
            </a:r>
            <a:r>
              <a:rPr dirty="0" sz="2000" i="1">
                <a:latin typeface="Calibri"/>
                <a:cs typeface="Calibri"/>
              </a:rPr>
              <a:t>minute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(half-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latin typeface="Calibri"/>
                <a:cs typeface="Calibri"/>
              </a:rPr>
              <a:t>mile)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walk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from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their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home.</a:t>
            </a:r>
            <a:endParaRPr sz="2000">
              <a:latin typeface="Calibri"/>
              <a:cs typeface="Calibri"/>
            </a:endParaRPr>
          </a:p>
          <a:p>
            <a:pPr marL="355600" marR="58419" indent="-34353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i="1">
                <a:latin typeface="Calibri"/>
                <a:cs typeface="Calibri"/>
              </a:rPr>
              <a:t>How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to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interpret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each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Sector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Map: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The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purple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areas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indicate </a:t>
            </a:r>
            <a:r>
              <a:rPr dirty="0" sz="2000" i="1">
                <a:latin typeface="Calibri"/>
                <a:cs typeface="Calibri"/>
              </a:rPr>
              <a:t>high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priority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for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new</a:t>
            </a:r>
            <a:endParaRPr sz="2000">
              <a:latin typeface="Calibri"/>
              <a:cs typeface="Calibri"/>
            </a:endParaRPr>
          </a:p>
          <a:p>
            <a:pPr algn="just" marL="355600" marR="20955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latin typeface="Calibri"/>
                <a:cs typeface="Calibri"/>
              </a:rPr>
              <a:t>parks.</a:t>
            </a:r>
            <a:r>
              <a:rPr dirty="0" sz="2000" spc="41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These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areas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do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not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have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park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access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within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10-</a:t>
            </a:r>
            <a:r>
              <a:rPr dirty="0" sz="2000" spc="-10" i="1">
                <a:latin typeface="Calibri"/>
                <a:cs typeface="Calibri"/>
              </a:rPr>
              <a:t>minute </a:t>
            </a:r>
            <a:r>
              <a:rPr dirty="0" sz="2000" i="1">
                <a:latin typeface="Calibri"/>
                <a:cs typeface="Calibri"/>
              </a:rPr>
              <a:t>walk.</a:t>
            </a:r>
            <a:r>
              <a:rPr dirty="0" sz="2000" spc="4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The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darker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the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shade</a:t>
            </a:r>
            <a:endParaRPr sz="2000">
              <a:latin typeface="Calibri"/>
              <a:cs typeface="Calibri"/>
            </a:endParaRPr>
          </a:p>
          <a:p>
            <a:pPr algn="just" marL="355600">
              <a:lnSpc>
                <a:spcPct val="100000"/>
              </a:lnSpc>
            </a:pPr>
            <a:r>
              <a:rPr dirty="0" sz="2000" i="1">
                <a:latin typeface="Calibri"/>
                <a:cs typeface="Calibri"/>
              </a:rPr>
              <a:t>of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purple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signifies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highest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need.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7313" y="1086548"/>
            <a:ext cx="10961370" cy="5565140"/>
            <a:chOff x="607313" y="1086548"/>
            <a:chExt cx="10961370" cy="5565140"/>
          </a:xfrm>
        </p:grpSpPr>
        <p:sp>
          <p:nvSpPr>
            <p:cNvPr id="6" name="object 6" descr=""/>
            <p:cNvSpPr/>
            <p:nvPr/>
          </p:nvSpPr>
          <p:spPr>
            <a:xfrm>
              <a:off x="607313" y="1107186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2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4275" y="1371600"/>
              <a:ext cx="6789420" cy="526694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487925" y="1365250"/>
              <a:ext cx="6802120" cy="5280025"/>
            </a:xfrm>
            <a:custGeom>
              <a:avLst/>
              <a:gdLst/>
              <a:ahLst/>
              <a:cxnLst/>
              <a:rect l="l" t="t" r="r" b="b"/>
              <a:pathLst>
                <a:path w="6802120" h="5280025">
                  <a:moveTo>
                    <a:pt x="0" y="5279644"/>
                  </a:moveTo>
                  <a:lnTo>
                    <a:pt x="6802120" y="5279644"/>
                  </a:lnTo>
                  <a:lnTo>
                    <a:pt x="6802120" y="0"/>
                  </a:lnTo>
                  <a:lnTo>
                    <a:pt x="0" y="0"/>
                  </a:lnTo>
                  <a:lnTo>
                    <a:pt x="0" y="5279644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PARK</a:t>
            </a:r>
            <a:r>
              <a:rPr dirty="0" spc="-160"/>
              <a:t> </a:t>
            </a:r>
            <a:r>
              <a:rPr dirty="0" spc="-30"/>
              <a:t>INVENTORY</a:t>
            </a:r>
            <a:r>
              <a:rPr dirty="0" spc="-170"/>
              <a:t> </a:t>
            </a:r>
            <a:r>
              <a:rPr dirty="0"/>
              <a:t>AND</a:t>
            </a:r>
            <a:r>
              <a:rPr dirty="0" spc="-160"/>
              <a:t> </a:t>
            </a:r>
            <a:r>
              <a:rPr dirty="0" spc="-20"/>
              <a:t>AMENITIES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0731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2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00938" y="1892935"/>
          <a:ext cx="3580129" cy="4002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2825"/>
                <a:gridCol w="1207135"/>
              </a:tblGrid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Parks</a:t>
                      </a:r>
                      <a:r>
                        <a:rPr dirty="0" sz="1500" spc="-8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(Developed)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382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Centers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60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Adaptive</a:t>
                      </a:r>
                      <a:r>
                        <a:rPr dirty="0" sz="15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Sports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5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Recreation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ts val="1785"/>
                        </a:lnSpc>
                        <a:spcBef>
                          <a:spcPts val="33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Center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Swimming</a:t>
                      </a:r>
                      <a:r>
                        <a:rPr dirty="0" sz="1500" spc="-7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Pools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38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6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500" spc="-6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Spraygrounds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Playgrounds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239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Picnic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Pavilions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147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Trails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196.81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77190">
                        <a:lnSpc>
                          <a:spcPts val="1780"/>
                        </a:lnSpc>
                        <a:spcBef>
                          <a:spcPts val="335"/>
                        </a:spcBef>
                      </a:pPr>
                      <a:r>
                        <a:rPr dirty="0" sz="1500" spc="-20">
                          <a:latin typeface="Calibri"/>
                          <a:cs typeface="Calibri"/>
                        </a:rPr>
                        <a:t>miles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dirty="0" sz="15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Body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Lake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dirty="0" sz="15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Ponds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74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32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4354321" y="1894332"/>
          <a:ext cx="3579495" cy="4002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315"/>
                <a:gridCol w="1223644"/>
              </a:tblGrid>
              <a:tr h="371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Outdoor</a:t>
                      </a:r>
                      <a:r>
                        <a:rPr dirty="0" sz="1500" spc="-6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Exercise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Area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34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Outdoor</a:t>
                      </a:r>
                      <a:r>
                        <a:rPr dirty="0" sz="15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Basketball Courts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173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Indoor</a:t>
                      </a:r>
                      <a:r>
                        <a:rPr dirty="0" sz="15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Basketball</a:t>
                      </a:r>
                      <a:r>
                        <a:rPr dirty="0" sz="15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21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Indoor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Basketball</a:t>
                      </a:r>
                      <a:r>
                        <a:rPr dirty="0" sz="1500" spc="-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Goals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74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Golf</a:t>
                      </a:r>
                      <a:r>
                        <a:rPr dirty="0" sz="15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Course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Disc</a:t>
                      </a:r>
                      <a:r>
                        <a:rPr dirty="0" sz="15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Golf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Course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Skate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Parks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Dog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Parks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Tennis</a:t>
                      </a:r>
                      <a:r>
                        <a:rPr dirty="0" sz="15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220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Volleyball</a:t>
                      </a:r>
                      <a:r>
                        <a:rPr dirty="0" sz="1500" spc="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20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Pickleball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Courts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47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8086597" y="1901825"/>
          <a:ext cx="3579495" cy="4001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330"/>
                <a:gridCol w="1104265"/>
              </a:tblGrid>
              <a:tr h="424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Baseball</a:t>
                      </a:r>
                      <a:r>
                        <a:rPr dirty="0" sz="15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(Lit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Unlit)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114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Softball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r>
                        <a:rPr dirty="0" sz="15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(Lit</a:t>
                      </a:r>
                      <a:r>
                        <a:rPr dirty="0" sz="15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Unlit)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47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9814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Practice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Backstops</a:t>
                      </a:r>
                      <a:r>
                        <a:rPr dirty="0" sz="15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76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Soccer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(Lit</a:t>
                      </a:r>
                      <a:r>
                        <a:rPr dirty="0" sz="15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3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Unlit)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86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410209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Cricket</a:t>
                      </a:r>
                      <a:r>
                        <a:rPr dirty="0" sz="15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(Lit</a:t>
                      </a:r>
                      <a:r>
                        <a:rPr dirty="0" sz="1500" spc="-3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Unlit)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Football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(Lit</a:t>
                      </a:r>
                      <a:r>
                        <a:rPr dirty="0" sz="1500" spc="-5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2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Unlit)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Lacrosse</a:t>
                      </a:r>
                      <a:r>
                        <a:rPr dirty="0" sz="1500" spc="-5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r>
                        <a:rPr dirty="0" sz="1500" spc="-1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(Lit</a:t>
                      </a:r>
                      <a:r>
                        <a:rPr dirty="0" sz="15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500" spc="-4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Unlit)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Mini-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Pitches</a:t>
                      </a:r>
                      <a:r>
                        <a:rPr dirty="0" sz="1500" spc="-6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2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Court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Multi-</a:t>
                      </a:r>
                      <a:r>
                        <a:rPr dirty="0" sz="150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Purpose</a:t>
                      </a:r>
                      <a:r>
                        <a:rPr dirty="0" sz="1500" spc="-45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Field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25">
                          <a:latin typeface="Calibri"/>
                          <a:cs typeface="Calibri"/>
                        </a:rPr>
                        <a:t>15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10">
                          <a:solidFill>
                            <a:srgbClr val="221F1F"/>
                          </a:solidFill>
                          <a:latin typeface="Calibri"/>
                          <a:cs typeface="Calibri"/>
                        </a:rPr>
                        <a:t>Velodrome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3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1500" spc="-50">
                          <a:latin typeface="Calibri"/>
                          <a:cs typeface="Calibri"/>
                        </a:rPr>
                        <a:t>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221F1F"/>
                      </a:solidFill>
                      <a:prstDash val="solid"/>
                    </a:lnL>
                    <a:lnR w="12700">
                      <a:solidFill>
                        <a:srgbClr val="221F1F"/>
                      </a:solidFill>
                      <a:prstDash val="solid"/>
                    </a:lnR>
                    <a:lnT w="12700">
                      <a:solidFill>
                        <a:srgbClr val="221F1F"/>
                      </a:solidFill>
                      <a:prstDash val="solid"/>
                    </a:lnT>
                    <a:lnB w="12700">
                      <a:solidFill>
                        <a:srgbClr val="221F1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PARK</a:t>
            </a:r>
            <a:r>
              <a:rPr dirty="0" spc="-155"/>
              <a:t> </a:t>
            </a:r>
            <a:r>
              <a:rPr dirty="0" spc="-35"/>
              <a:t>CLASSIFICATIONS</a:t>
            </a:r>
            <a:r>
              <a:rPr dirty="0" spc="-155"/>
              <a:t> </a:t>
            </a:r>
            <a:r>
              <a:rPr dirty="0"/>
              <a:t>AND</a:t>
            </a:r>
            <a:r>
              <a:rPr dirty="0" spc="-160"/>
              <a:t> </a:t>
            </a:r>
            <a:r>
              <a:rPr dirty="0" spc="-10"/>
              <a:t>STANDARDS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1387" y="1433475"/>
            <a:ext cx="10152380" cy="506285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358140" algn="l"/>
              </a:tabLst>
            </a:pPr>
            <a:r>
              <a:rPr dirty="0" sz="2200" b="1" i="1">
                <a:latin typeface="Calibri"/>
                <a:cs typeface="Calibri"/>
              </a:rPr>
              <a:t>Pocket</a:t>
            </a:r>
            <a:r>
              <a:rPr dirty="0" sz="2200" spc="-30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Parks</a:t>
            </a:r>
            <a:r>
              <a:rPr dirty="0" sz="2200" spc="-15" b="1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(less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than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one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acre)</a:t>
            </a:r>
            <a:endParaRPr sz="220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spcBef>
                <a:spcPts val="615"/>
              </a:spcBef>
            </a:pPr>
            <a:r>
              <a:rPr dirty="0" sz="1800" i="1">
                <a:latin typeface="Calibri"/>
                <a:cs typeface="Calibri"/>
              </a:rPr>
              <a:t>Play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area,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picnic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tables,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gazebo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or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garden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 b="1" i="1">
                <a:latin typeface="Calibri"/>
                <a:cs typeface="Calibri"/>
              </a:rPr>
              <a:t>Neighborhood</a:t>
            </a:r>
            <a:r>
              <a:rPr dirty="0" sz="2200" spc="-3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Parks</a:t>
            </a:r>
            <a:r>
              <a:rPr dirty="0" sz="2200" spc="-5" b="1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(1-</a:t>
            </a:r>
            <a:r>
              <a:rPr dirty="0" sz="2200" i="1">
                <a:latin typeface="Calibri"/>
                <a:cs typeface="Calibri"/>
              </a:rPr>
              <a:t>15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acres)</a:t>
            </a:r>
            <a:endParaRPr sz="220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spcBef>
                <a:spcPts val="615"/>
              </a:spcBef>
            </a:pPr>
            <a:r>
              <a:rPr dirty="0" sz="1800" i="1">
                <a:latin typeface="Calibri"/>
                <a:cs typeface="Calibri"/>
              </a:rPr>
              <a:t>In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addition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Pocket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Park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list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add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open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space,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natural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habitat,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walking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trails,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multi-</a:t>
            </a:r>
            <a:r>
              <a:rPr dirty="0" sz="1800" i="1">
                <a:latin typeface="Calibri"/>
                <a:cs typeface="Calibri"/>
              </a:rPr>
              <a:t>use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courts,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practice</a:t>
            </a:r>
            <a:endParaRPr sz="1800">
              <a:latin typeface="Calibri"/>
              <a:cs typeface="Calibri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dirty="0" sz="1800" i="1">
                <a:latin typeface="Calibri"/>
                <a:cs typeface="Calibri"/>
              </a:rPr>
              <a:t>sports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fields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covered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picnic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shelters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4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spc="-10" b="1" i="1">
                <a:latin typeface="Calibri"/>
                <a:cs typeface="Calibri"/>
              </a:rPr>
              <a:t>Community</a:t>
            </a:r>
            <a:r>
              <a:rPr dirty="0" sz="2200" spc="-3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Parks</a:t>
            </a:r>
            <a:r>
              <a:rPr dirty="0" sz="2200" spc="-15" b="1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(16-</a:t>
            </a:r>
            <a:r>
              <a:rPr dirty="0" sz="2200" i="1">
                <a:latin typeface="Calibri"/>
                <a:cs typeface="Calibri"/>
              </a:rPr>
              <a:t>150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acres)</a:t>
            </a:r>
            <a:endParaRPr sz="2200">
              <a:latin typeface="Calibri"/>
              <a:cs typeface="Calibri"/>
            </a:endParaRPr>
          </a:p>
          <a:p>
            <a:pPr marL="358140" marR="241300">
              <a:lnSpc>
                <a:spcPct val="100000"/>
              </a:lnSpc>
              <a:spcBef>
                <a:spcPts val="615"/>
              </a:spcBef>
            </a:pPr>
            <a:r>
              <a:rPr dirty="0" sz="1800" i="1">
                <a:latin typeface="Calibri"/>
                <a:cs typeface="Calibri"/>
              </a:rPr>
              <a:t>In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addition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Neighborhood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Park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list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add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lighted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practice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or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game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fields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for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sports,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swimming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pool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or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sprayground,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recreation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center,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group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picnic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facilities,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tennis/pickleball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courts,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parking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lot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screened </a:t>
            </a:r>
            <a:r>
              <a:rPr dirty="0" sz="1800" i="1">
                <a:latin typeface="Calibri"/>
                <a:cs typeface="Calibri"/>
              </a:rPr>
              <a:t>portable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toilets</a:t>
            </a:r>
            <a:endParaRPr sz="1800">
              <a:latin typeface="Calibri"/>
              <a:cs typeface="Calibri"/>
            </a:endParaRPr>
          </a:p>
          <a:p>
            <a:pPr marL="350520" indent="-337820">
              <a:lnSpc>
                <a:spcPct val="100000"/>
              </a:lnSpc>
              <a:spcBef>
                <a:spcPts val="2145"/>
              </a:spcBef>
              <a:buSzPct val="81818"/>
              <a:buFont typeface="Arial"/>
              <a:buChar char="•"/>
              <a:tabLst>
                <a:tab pos="350520" algn="l"/>
              </a:tabLst>
            </a:pPr>
            <a:r>
              <a:rPr dirty="0" sz="2200" b="1" i="1">
                <a:latin typeface="Calibri"/>
                <a:cs typeface="Calibri"/>
              </a:rPr>
              <a:t>Regional</a:t>
            </a:r>
            <a:r>
              <a:rPr dirty="0" sz="2200" spc="-45" b="1" i="1">
                <a:latin typeface="Calibri"/>
                <a:cs typeface="Calibri"/>
              </a:rPr>
              <a:t> </a:t>
            </a:r>
            <a:r>
              <a:rPr dirty="0" sz="2200" b="1" i="1">
                <a:latin typeface="Calibri"/>
                <a:cs typeface="Calibri"/>
              </a:rPr>
              <a:t>Parks</a:t>
            </a:r>
            <a:r>
              <a:rPr dirty="0" sz="2200" spc="-25" b="1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(151+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acres)</a:t>
            </a:r>
            <a:endParaRPr sz="2200">
              <a:latin typeface="Calibri"/>
              <a:cs typeface="Calibri"/>
            </a:endParaRPr>
          </a:p>
          <a:p>
            <a:pPr algn="just" marL="358140" marR="5080">
              <a:lnSpc>
                <a:spcPct val="100000"/>
              </a:lnSpc>
              <a:spcBef>
                <a:spcPts val="620"/>
              </a:spcBef>
            </a:pPr>
            <a:r>
              <a:rPr dirty="0" sz="1800" i="1">
                <a:latin typeface="Calibri"/>
                <a:cs typeface="Calibri"/>
              </a:rPr>
              <a:t>In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addition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Community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Park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list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add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lighted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sports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complexes,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concession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stand,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restrooms,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golf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course,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tennis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center,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natatorium,</a:t>
            </a:r>
            <a:r>
              <a:rPr dirty="0" sz="1800" spc="-2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covered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basketball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pavilion,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multi-</a:t>
            </a:r>
            <a:r>
              <a:rPr dirty="0" sz="1800" i="1">
                <a:latin typeface="Calibri"/>
                <a:cs typeface="Calibri"/>
              </a:rPr>
              <a:t>purpose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senior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centers,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nature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areas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and </a:t>
            </a:r>
            <a:r>
              <a:rPr dirty="0" sz="1800" i="1">
                <a:latin typeface="Calibri"/>
                <a:cs typeface="Calibri"/>
              </a:rPr>
              <a:t>horticulture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centers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0731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2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NATURAL</a:t>
            </a:r>
            <a:r>
              <a:rPr dirty="0" spc="-165"/>
              <a:t> </a:t>
            </a:r>
            <a:r>
              <a:rPr dirty="0" spc="-35"/>
              <a:t>RESOURCES</a:t>
            </a:r>
            <a:r>
              <a:rPr dirty="0" spc="-165"/>
              <a:t> </a:t>
            </a:r>
            <a:r>
              <a:rPr dirty="0" spc="-10"/>
              <a:t>PROJECTS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76148" y="1643989"/>
            <a:ext cx="4608195" cy="3670935"/>
          </a:xfrm>
          <a:prstGeom prst="rect">
            <a:avLst/>
          </a:prstGeom>
        </p:spPr>
        <p:txBody>
          <a:bodyPr wrap="square" lIns="0" tIns="183515" rIns="0" bIns="0" rtlCol="0" vert="horz">
            <a:spAutoFit/>
          </a:bodyPr>
          <a:lstStyle/>
          <a:p>
            <a:pPr marL="303530" indent="-290830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Riparian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Restoration</a:t>
            </a:r>
            <a:r>
              <a:rPr dirty="0" sz="2300" spc="-4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Projects</a:t>
            </a:r>
            <a:endParaRPr sz="23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Future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Riparian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Restoration</a:t>
            </a:r>
            <a:r>
              <a:rPr dirty="0" sz="2300" spc="-6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Projects</a:t>
            </a:r>
            <a:endParaRPr sz="23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Urban</a:t>
            </a:r>
            <a:r>
              <a:rPr dirty="0" sz="2300" spc="-7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Gardens</a:t>
            </a:r>
            <a:endParaRPr sz="23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Nature</a:t>
            </a:r>
            <a:r>
              <a:rPr dirty="0" sz="2300" spc="-7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Preserves</a:t>
            </a:r>
            <a:endParaRPr sz="23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Prairie</a:t>
            </a:r>
            <a:r>
              <a:rPr dirty="0" sz="2300" spc="-2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Restoration</a:t>
            </a:r>
            <a:r>
              <a:rPr dirty="0" sz="2300" spc="-2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Projects</a:t>
            </a:r>
            <a:endParaRPr sz="23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Green</a:t>
            </a:r>
            <a:r>
              <a:rPr dirty="0" sz="2300" spc="-5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Stormwater</a:t>
            </a:r>
            <a:r>
              <a:rPr dirty="0" sz="2300" spc="-3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Infrastructure</a:t>
            </a:r>
            <a:endParaRPr sz="2300">
              <a:latin typeface="Calibri"/>
              <a:cs typeface="Calibri"/>
            </a:endParaRPr>
          </a:p>
          <a:p>
            <a:pPr marL="303530" indent="-290830">
              <a:lnSpc>
                <a:spcPct val="100000"/>
              </a:lnSpc>
              <a:spcBef>
                <a:spcPts val="1335"/>
              </a:spcBef>
              <a:buFont typeface="Arial"/>
              <a:buChar char="•"/>
              <a:tabLst>
                <a:tab pos="303530" algn="l"/>
              </a:tabLst>
            </a:pPr>
            <a:r>
              <a:rPr dirty="0" sz="2300" i="1">
                <a:latin typeface="Calibri"/>
                <a:cs typeface="Calibri"/>
              </a:rPr>
              <a:t>Other</a:t>
            </a:r>
            <a:r>
              <a:rPr dirty="0" sz="2300" spc="-4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Natural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Resource</a:t>
            </a:r>
            <a:r>
              <a:rPr dirty="0" sz="2300" spc="-6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projects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7313" y="1136840"/>
            <a:ext cx="10961370" cy="4421505"/>
            <a:chOff x="607313" y="1136840"/>
            <a:chExt cx="10961370" cy="442150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4560" y="1737359"/>
              <a:ext cx="5273040" cy="38206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7313" y="1157477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2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ASSESSMENT</a:t>
            </a:r>
            <a:r>
              <a:rPr dirty="0" spc="-165"/>
              <a:t> </a:t>
            </a:r>
            <a:r>
              <a:rPr dirty="0"/>
              <a:t>OF</a:t>
            </a:r>
            <a:r>
              <a:rPr dirty="0" spc="-125"/>
              <a:t> </a:t>
            </a:r>
            <a:r>
              <a:rPr dirty="0" spc="-45"/>
              <a:t>NEIGHBORHOOD</a:t>
            </a:r>
            <a:r>
              <a:rPr dirty="0" spc="-155"/>
              <a:t> </a:t>
            </a:r>
            <a:r>
              <a:rPr dirty="0" spc="-10"/>
              <a:t>PARKS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9409" y="1462041"/>
            <a:ext cx="4403090" cy="1241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49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 spc="-60" i="1">
                <a:latin typeface="Calibri"/>
                <a:cs typeface="Calibri"/>
              </a:rPr>
              <a:t>186</a:t>
            </a:r>
            <a:r>
              <a:rPr dirty="0" sz="1900" spc="-80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Neighborhood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spc="-60" i="1">
                <a:latin typeface="Calibri"/>
                <a:cs typeface="Calibri"/>
              </a:rPr>
              <a:t>Parks</a:t>
            </a:r>
            <a:r>
              <a:rPr dirty="0" sz="1900" spc="-70" i="1">
                <a:latin typeface="Calibri"/>
                <a:cs typeface="Calibri"/>
              </a:rPr>
              <a:t> </a:t>
            </a:r>
            <a:r>
              <a:rPr dirty="0" sz="1900" spc="-75" i="1">
                <a:latin typeface="Calibri"/>
                <a:cs typeface="Calibri"/>
              </a:rPr>
              <a:t>(1-</a:t>
            </a:r>
            <a:r>
              <a:rPr dirty="0" sz="1900" spc="-50" i="1">
                <a:latin typeface="Calibri"/>
                <a:cs typeface="Calibri"/>
              </a:rPr>
              <a:t>15</a:t>
            </a:r>
            <a:r>
              <a:rPr dirty="0" sz="1900" spc="-70" i="1">
                <a:latin typeface="Calibri"/>
                <a:cs typeface="Calibri"/>
              </a:rPr>
              <a:t> </a:t>
            </a:r>
            <a:r>
              <a:rPr dirty="0" sz="1900" spc="-65" i="1">
                <a:latin typeface="Calibri"/>
                <a:cs typeface="Calibri"/>
              </a:rPr>
              <a:t>acres)</a:t>
            </a:r>
            <a:r>
              <a:rPr dirty="0" sz="1900" spc="-75" i="1">
                <a:latin typeface="Calibri"/>
                <a:cs typeface="Calibri"/>
              </a:rPr>
              <a:t> </a:t>
            </a:r>
            <a:r>
              <a:rPr dirty="0" sz="1900" spc="-20" i="1">
                <a:latin typeface="Calibri"/>
                <a:cs typeface="Calibri"/>
              </a:rPr>
              <a:t>were</a:t>
            </a:r>
            <a:r>
              <a:rPr dirty="0" sz="1900" spc="-20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scored</a:t>
            </a:r>
            <a:r>
              <a:rPr dirty="0" sz="1900" spc="-75" i="1">
                <a:latin typeface="Calibri"/>
                <a:cs typeface="Calibri"/>
              </a:rPr>
              <a:t> </a:t>
            </a:r>
            <a:r>
              <a:rPr dirty="0" sz="1900" spc="-60" i="1">
                <a:latin typeface="Calibri"/>
                <a:cs typeface="Calibri"/>
              </a:rPr>
              <a:t>and</a:t>
            </a:r>
            <a:r>
              <a:rPr dirty="0" sz="1900" spc="-95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ranked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spc="-50" i="1">
                <a:latin typeface="Calibri"/>
                <a:cs typeface="Calibri"/>
              </a:rPr>
              <a:t>by</a:t>
            </a:r>
            <a:r>
              <a:rPr dirty="0" sz="1900" spc="-90" i="1">
                <a:latin typeface="Calibri"/>
                <a:cs typeface="Calibri"/>
              </a:rPr>
              <a:t> </a:t>
            </a:r>
            <a:r>
              <a:rPr dirty="0" sz="1900" spc="-60" i="1">
                <a:latin typeface="Calibri"/>
                <a:cs typeface="Calibri"/>
              </a:rPr>
              <a:t>the</a:t>
            </a:r>
            <a:r>
              <a:rPr dirty="0" sz="1900" spc="-80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Houston</a:t>
            </a:r>
            <a:r>
              <a:rPr dirty="0" sz="1900" spc="-65" i="1">
                <a:latin typeface="Calibri"/>
                <a:cs typeface="Calibri"/>
              </a:rPr>
              <a:t> Parks</a:t>
            </a:r>
            <a:r>
              <a:rPr dirty="0" sz="1900" spc="-90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and </a:t>
            </a:r>
            <a:r>
              <a:rPr dirty="0" sz="1900" spc="-70" i="1">
                <a:latin typeface="Calibri"/>
                <a:cs typeface="Calibri"/>
              </a:rPr>
              <a:t>Recreation</a:t>
            </a:r>
            <a:r>
              <a:rPr dirty="0" sz="1900" spc="-55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Department</a:t>
            </a:r>
            <a:r>
              <a:rPr dirty="0" sz="1900" spc="-35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(HPARD)</a:t>
            </a:r>
            <a:r>
              <a:rPr dirty="0" sz="1900" spc="-65" i="1">
                <a:latin typeface="Calibri"/>
                <a:cs typeface="Calibri"/>
              </a:rPr>
              <a:t> </a:t>
            </a:r>
            <a:r>
              <a:rPr dirty="0" sz="1900" spc="-60" i="1">
                <a:latin typeface="Calibri"/>
                <a:cs typeface="Calibri"/>
              </a:rPr>
              <a:t>and</a:t>
            </a:r>
            <a:r>
              <a:rPr dirty="0" sz="1900" spc="-95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the </a:t>
            </a:r>
            <a:r>
              <a:rPr dirty="0" sz="1900" spc="-70" i="1">
                <a:latin typeface="Calibri"/>
                <a:cs typeface="Calibri"/>
              </a:rPr>
              <a:t>Houston</a:t>
            </a:r>
            <a:r>
              <a:rPr dirty="0" sz="1900" spc="-55" i="1">
                <a:latin typeface="Calibri"/>
                <a:cs typeface="Calibri"/>
              </a:rPr>
              <a:t> </a:t>
            </a:r>
            <a:r>
              <a:rPr dirty="0" sz="1900" spc="-65" i="1">
                <a:latin typeface="Calibri"/>
                <a:cs typeface="Calibri"/>
              </a:rPr>
              <a:t>Parks</a:t>
            </a:r>
            <a:r>
              <a:rPr dirty="0" sz="1900" spc="-85" i="1">
                <a:latin typeface="Calibri"/>
                <a:cs typeface="Calibri"/>
              </a:rPr>
              <a:t> </a:t>
            </a:r>
            <a:r>
              <a:rPr dirty="0" sz="1900" spc="-70" i="1">
                <a:latin typeface="Calibri"/>
                <a:cs typeface="Calibri"/>
              </a:rPr>
              <a:t>Board</a:t>
            </a:r>
            <a:r>
              <a:rPr dirty="0" sz="1900" spc="-6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(HPB).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7593" y="2820050"/>
            <a:ext cx="4196715" cy="335724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407034" indent="-3429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407034" algn="l"/>
              </a:tabLst>
            </a:pPr>
            <a:r>
              <a:rPr dirty="0" sz="1900" i="1">
                <a:latin typeface="Calibri"/>
                <a:cs typeface="Calibri"/>
              </a:rPr>
              <a:t>Park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conditions</a:t>
            </a:r>
            <a:r>
              <a:rPr dirty="0" sz="1900" spc="-4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were</a:t>
            </a:r>
            <a:r>
              <a:rPr dirty="0" sz="1900" spc="-4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ranked</a:t>
            </a:r>
            <a:r>
              <a:rPr dirty="0" sz="1900" spc="-4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based</a:t>
            </a:r>
            <a:r>
              <a:rPr dirty="0" sz="1900" spc="-30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on:</a:t>
            </a:r>
            <a:endParaRPr sz="1900">
              <a:latin typeface="Calibri"/>
              <a:cs typeface="Calibri"/>
            </a:endParaRPr>
          </a:p>
          <a:p>
            <a:pPr lvl="1" marL="866140" indent="-396240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866140" algn="l"/>
              </a:tabLst>
            </a:pPr>
            <a:r>
              <a:rPr dirty="0" sz="1900" spc="-10" i="1">
                <a:latin typeface="Calibri"/>
                <a:cs typeface="Calibri"/>
              </a:rPr>
              <a:t>Safety</a:t>
            </a:r>
            <a:endParaRPr sz="1900">
              <a:latin typeface="Calibri"/>
              <a:cs typeface="Calibri"/>
            </a:endParaRPr>
          </a:p>
          <a:p>
            <a:pPr lvl="1" marL="870585" indent="-400685">
              <a:lnSpc>
                <a:spcPct val="100000"/>
              </a:lnSpc>
              <a:spcBef>
                <a:spcPts val="110"/>
              </a:spcBef>
              <a:buFont typeface="Wingdings"/>
              <a:buChar char=""/>
              <a:tabLst>
                <a:tab pos="870585" algn="l"/>
              </a:tabLst>
            </a:pPr>
            <a:r>
              <a:rPr dirty="0" sz="1900" spc="-10" i="1">
                <a:latin typeface="Calibri"/>
                <a:cs typeface="Calibri"/>
              </a:rPr>
              <a:t>Amenities</a:t>
            </a:r>
            <a:endParaRPr sz="1900">
              <a:latin typeface="Calibri"/>
              <a:cs typeface="Calibri"/>
            </a:endParaRPr>
          </a:p>
          <a:p>
            <a:pPr lvl="1" marL="870585" indent="-400685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870585" algn="l"/>
              </a:tabLst>
            </a:pPr>
            <a:r>
              <a:rPr dirty="0" sz="1900" spc="-10" i="1">
                <a:latin typeface="Calibri"/>
                <a:cs typeface="Calibri"/>
              </a:rPr>
              <a:t>Accessibility</a:t>
            </a:r>
            <a:endParaRPr sz="1900">
              <a:latin typeface="Calibri"/>
              <a:cs typeface="Calibri"/>
            </a:endParaRPr>
          </a:p>
          <a:p>
            <a:pPr marL="413384" indent="-400685">
              <a:lnSpc>
                <a:spcPct val="100000"/>
              </a:lnSpc>
              <a:spcBef>
                <a:spcPts val="1250"/>
              </a:spcBef>
              <a:buFont typeface="Arial"/>
              <a:buChar char="•"/>
              <a:tabLst>
                <a:tab pos="413384" algn="l"/>
              </a:tabLst>
            </a:pPr>
            <a:r>
              <a:rPr dirty="0" sz="1900" i="1">
                <a:latin typeface="Calibri"/>
                <a:cs typeface="Calibri"/>
              </a:rPr>
              <a:t>Park</a:t>
            </a:r>
            <a:r>
              <a:rPr dirty="0" sz="1900" spc="-6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equity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was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assessed</a:t>
            </a:r>
            <a:r>
              <a:rPr dirty="0" sz="1900" spc="-20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by:</a:t>
            </a:r>
            <a:endParaRPr sz="1900">
              <a:latin typeface="Calibri"/>
              <a:cs typeface="Calibri"/>
            </a:endParaRPr>
          </a:p>
          <a:p>
            <a:pPr lvl="1" marL="870585" indent="-400685">
              <a:lnSpc>
                <a:spcPct val="100000"/>
              </a:lnSpc>
              <a:spcBef>
                <a:spcPts val="110"/>
              </a:spcBef>
              <a:buFont typeface="Wingdings"/>
              <a:buChar char=""/>
              <a:tabLst>
                <a:tab pos="870585" algn="l"/>
              </a:tabLst>
            </a:pPr>
            <a:r>
              <a:rPr dirty="0" sz="1900" spc="-10" i="1">
                <a:latin typeface="Calibri"/>
                <a:cs typeface="Calibri"/>
              </a:rPr>
              <a:t>Demographics</a:t>
            </a:r>
            <a:endParaRPr sz="1900">
              <a:latin typeface="Calibri"/>
              <a:cs typeface="Calibri"/>
            </a:endParaRPr>
          </a:p>
          <a:p>
            <a:pPr lvl="1" marL="870585" indent="-400685">
              <a:lnSpc>
                <a:spcPct val="100000"/>
              </a:lnSpc>
              <a:spcBef>
                <a:spcPts val="120"/>
              </a:spcBef>
              <a:buFont typeface="Wingdings"/>
              <a:buChar char=""/>
              <a:tabLst>
                <a:tab pos="870585" algn="l"/>
              </a:tabLst>
            </a:pPr>
            <a:r>
              <a:rPr dirty="0" sz="1900" i="1">
                <a:latin typeface="Calibri"/>
                <a:cs typeface="Calibri"/>
              </a:rPr>
              <a:t>Social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vulnerability</a:t>
            </a:r>
            <a:endParaRPr sz="1900">
              <a:latin typeface="Calibri"/>
              <a:cs typeface="Calibri"/>
            </a:endParaRPr>
          </a:p>
          <a:p>
            <a:pPr lvl="1" marL="870585" indent="-400685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870585" algn="l"/>
              </a:tabLst>
            </a:pPr>
            <a:r>
              <a:rPr dirty="0" sz="1900" i="1">
                <a:latin typeface="Calibri"/>
                <a:cs typeface="Calibri"/>
              </a:rPr>
              <a:t>Health</a:t>
            </a:r>
            <a:r>
              <a:rPr dirty="0" sz="1900" spc="-70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indicators</a:t>
            </a:r>
            <a:endParaRPr sz="1900">
              <a:latin typeface="Calibri"/>
              <a:cs typeface="Calibri"/>
            </a:endParaRPr>
          </a:p>
          <a:p>
            <a:pPr marL="413384" marR="50800" indent="-401320">
              <a:lnSpc>
                <a:spcPct val="105300"/>
              </a:lnSpc>
              <a:spcBef>
                <a:spcPts val="1130"/>
              </a:spcBef>
              <a:buFont typeface="Arial"/>
              <a:buChar char="•"/>
              <a:tabLst>
                <a:tab pos="413384" algn="l"/>
              </a:tabLst>
            </a:pPr>
            <a:r>
              <a:rPr dirty="0" sz="1900" i="1">
                <a:latin typeface="Calibri"/>
                <a:cs typeface="Calibri"/>
              </a:rPr>
              <a:t>A</a:t>
            </a:r>
            <a:r>
              <a:rPr dirty="0" sz="1900" spc="-6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combined</a:t>
            </a:r>
            <a:r>
              <a:rPr dirty="0" sz="1900" spc="-3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overall</a:t>
            </a:r>
            <a:r>
              <a:rPr dirty="0" sz="1900" spc="-2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score</a:t>
            </a:r>
            <a:r>
              <a:rPr dirty="0" sz="1900" spc="-6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was</a:t>
            </a:r>
            <a:r>
              <a:rPr dirty="0" sz="1900" spc="-5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given</a:t>
            </a:r>
            <a:r>
              <a:rPr dirty="0" sz="1900" spc="-30" i="1">
                <a:latin typeface="Calibri"/>
                <a:cs typeface="Calibri"/>
              </a:rPr>
              <a:t> </a:t>
            </a:r>
            <a:r>
              <a:rPr dirty="0" sz="1900" spc="-25" i="1">
                <a:latin typeface="Calibri"/>
                <a:cs typeface="Calibri"/>
              </a:rPr>
              <a:t>to</a:t>
            </a:r>
            <a:r>
              <a:rPr dirty="0" sz="1900" spc="-2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determine</a:t>
            </a:r>
            <a:r>
              <a:rPr dirty="0" sz="1900" spc="-3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the</a:t>
            </a:r>
            <a:r>
              <a:rPr dirty="0" sz="1900" spc="-60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highest</a:t>
            </a:r>
            <a:r>
              <a:rPr dirty="0" sz="1900" spc="-55" i="1">
                <a:latin typeface="Calibri"/>
                <a:cs typeface="Calibri"/>
              </a:rPr>
              <a:t> </a:t>
            </a:r>
            <a:r>
              <a:rPr dirty="0" sz="1900" i="1">
                <a:latin typeface="Calibri"/>
                <a:cs typeface="Calibri"/>
              </a:rPr>
              <a:t>need</a:t>
            </a:r>
            <a:r>
              <a:rPr dirty="0" sz="1900" spc="-45" i="1">
                <a:latin typeface="Calibri"/>
                <a:cs typeface="Calibri"/>
              </a:rPr>
              <a:t> </a:t>
            </a:r>
            <a:r>
              <a:rPr dirty="0" sz="1900" spc="-10" i="1">
                <a:latin typeface="Calibri"/>
                <a:cs typeface="Calibri"/>
              </a:rPr>
              <a:t>parks.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0731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2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324347" y="1578990"/>
            <a:ext cx="1949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Example</a:t>
            </a:r>
            <a:r>
              <a:rPr dirty="0" sz="1400" spc="-1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1400" spc="-2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Park</a:t>
            </a:r>
            <a:r>
              <a:rPr dirty="0" sz="1400" spc="-1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Sector</a:t>
            </a:r>
            <a:r>
              <a:rPr dirty="0" sz="1400" spc="-25" i="1">
                <a:solidFill>
                  <a:srgbClr val="7E7E7E"/>
                </a:solidFill>
                <a:latin typeface="Calibri"/>
                <a:cs typeface="Calibri"/>
              </a:rPr>
              <a:t> 11: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611" y="1845564"/>
            <a:ext cx="6911340" cy="4466844"/>
          </a:xfrm>
          <a:prstGeom prst="rect">
            <a:avLst/>
          </a:prstGeom>
        </p:spPr>
      </p:pic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NEEDS</a:t>
            </a:r>
            <a:r>
              <a:rPr dirty="0" spc="-170"/>
              <a:t> </a:t>
            </a:r>
            <a:r>
              <a:rPr dirty="0" spc="-35"/>
              <a:t>ASSESSMENT</a:t>
            </a:r>
            <a:r>
              <a:rPr dirty="0" spc="-175"/>
              <a:t> </a:t>
            </a:r>
            <a:r>
              <a:rPr dirty="0"/>
              <a:t>AND</a:t>
            </a:r>
            <a:r>
              <a:rPr dirty="0" spc="-165"/>
              <a:t> </a:t>
            </a:r>
            <a:r>
              <a:rPr dirty="0" spc="-20"/>
              <a:t>COST</a:t>
            </a:r>
            <a:r>
              <a:rPr dirty="0" spc="-175"/>
              <a:t> </a:t>
            </a:r>
            <a:r>
              <a:rPr dirty="0" spc="-10"/>
              <a:t>ESTIMATES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07313" y="1070610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2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4753" y="1099087"/>
            <a:ext cx="4267835" cy="73469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Example</a:t>
            </a:r>
            <a:r>
              <a:rPr dirty="0" sz="1400" spc="-1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1400" spc="-2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Park</a:t>
            </a:r>
            <a:r>
              <a:rPr dirty="0" sz="1400" spc="-1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7E7E7E"/>
                </a:solidFill>
                <a:latin typeface="Calibri"/>
                <a:cs typeface="Calibri"/>
              </a:rPr>
              <a:t>Sector</a:t>
            </a:r>
            <a:r>
              <a:rPr dirty="0" sz="1400" spc="-25" i="1">
                <a:solidFill>
                  <a:srgbClr val="7E7E7E"/>
                </a:solidFill>
                <a:latin typeface="Calibri"/>
                <a:cs typeface="Calibri"/>
              </a:rPr>
              <a:t> 11</a:t>
            </a:r>
            <a:r>
              <a:rPr dirty="0" sz="1600" spc="-25" i="1">
                <a:solidFill>
                  <a:srgbClr val="7E7E7E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marL="676275">
              <a:lnSpc>
                <a:spcPct val="100000"/>
              </a:lnSpc>
              <a:spcBef>
                <a:spcPts val="840"/>
              </a:spcBef>
            </a:pPr>
            <a:r>
              <a:rPr dirty="0" sz="1700" spc="-160" b="1">
                <a:solidFill>
                  <a:srgbClr val="00CC66"/>
                </a:solidFill>
                <a:latin typeface="Arial"/>
                <a:cs typeface="Arial"/>
              </a:rPr>
              <a:t>NEEDS</a:t>
            </a:r>
            <a:r>
              <a:rPr dirty="0" sz="1700" spc="-5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55" b="1">
                <a:solidFill>
                  <a:srgbClr val="00CC66"/>
                </a:solidFill>
                <a:latin typeface="Arial"/>
                <a:cs typeface="Arial"/>
              </a:rPr>
              <a:t>ASSESSMENT</a:t>
            </a:r>
            <a:r>
              <a:rPr dirty="0" sz="1700" spc="-20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65" b="1">
                <a:solidFill>
                  <a:srgbClr val="00CC66"/>
                </a:solidFill>
                <a:latin typeface="Arial"/>
                <a:cs typeface="Arial"/>
              </a:rPr>
              <a:t>FOR</a:t>
            </a:r>
            <a:r>
              <a:rPr dirty="0" sz="1700" spc="-50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80" b="1">
                <a:solidFill>
                  <a:srgbClr val="00CC66"/>
                </a:solidFill>
                <a:latin typeface="Arial"/>
                <a:cs typeface="Arial"/>
              </a:rPr>
              <a:t>AMENITIES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48866" y="4122801"/>
            <a:ext cx="681228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45" b="1">
                <a:solidFill>
                  <a:srgbClr val="00CC66"/>
                </a:solidFill>
                <a:latin typeface="Arial"/>
                <a:cs typeface="Arial"/>
              </a:rPr>
              <a:t>ESTIMATED</a:t>
            </a:r>
            <a:r>
              <a:rPr dirty="0" sz="1700" spc="-3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95" b="1">
                <a:solidFill>
                  <a:srgbClr val="00CC66"/>
                </a:solidFill>
                <a:latin typeface="Arial"/>
                <a:cs typeface="Arial"/>
              </a:rPr>
              <a:t>COST</a:t>
            </a:r>
            <a:r>
              <a:rPr dirty="0" sz="1700" spc="-3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75" b="1">
                <a:solidFill>
                  <a:srgbClr val="00CC66"/>
                </a:solidFill>
                <a:latin typeface="Arial"/>
                <a:cs typeface="Arial"/>
              </a:rPr>
              <a:t>OF</a:t>
            </a:r>
            <a:r>
              <a:rPr dirty="0" sz="1700" spc="-40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55" b="1">
                <a:solidFill>
                  <a:srgbClr val="00CC66"/>
                </a:solidFill>
                <a:latin typeface="Arial"/>
                <a:cs typeface="Arial"/>
              </a:rPr>
              <a:t>NEW</a:t>
            </a:r>
            <a:r>
              <a:rPr dirty="0" sz="1700" spc="-2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05" b="1">
                <a:solidFill>
                  <a:srgbClr val="00CC66"/>
                </a:solidFill>
                <a:latin typeface="Arial"/>
                <a:cs typeface="Arial"/>
              </a:rPr>
              <a:t>AMENITIES,</a:t>
            </a:r>
            <a:r>
              <a:rPr dirty="0" sz="1700" spc="-5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75" b="1">
                <a:solidFill>
                  <a:srgbClr val="00CC66"/>
                </a:solidFill>
                <a:latin typeface="Arial"/>
                <a:cs typeface="Arial"/>
              </a:rPr>
              <a:t>PARK</a:t>
            </a:r>
            <a:r>
              <a:rPr dirty="0" sz="1700" spc="-2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50" b="1">
                <a:solidFill>
                  <a:srgbClr val="00CC66"/>
                </a:solidFill>
                <a:latin typeface="Arial"/>
                <a:cs typeface="Arial"/>
              </a:rPr>
              <a:t>LAND,</a:t>
            </a:r>
            <a:r>
              <a:rPr dirty="0" sz="1700" spc="-2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60" b="1">
                <a:solidFill>
                  <a:srgbClr val="00CC66"/>
                </a:solidFill>
                <a:latin typeface="Arial"/>
                <a:cs typeface="Arial"/>
              </a:rPr>
              <a:t>AND</a:t>
            </a:r>
            <a:r>
              <a:rPr dirty="0" sz="1700" spc="-35" b="1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dirty="0" sz="1700" spc="-100" b="1">
                <a:solidFill>
                  <a:srgbClr val="00CC66"/>
                </a:solidFill>
                <a:latin typeface="Arial"/>
                <a:cs typeface="Arial"/>
              </a:rPr>
              <a:t>MAINTENANCE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229867" y="1815083"/>
            <a:ext cx="10098405" cy="4918075"/>
            <a:chOff x="1229867" y="1815083"/>
            <a:chExt cx="10098405" cy="491807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9867" y="4419598"/>
              <a:ext cx="9992868" cy="23134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9867" y="1815083"/>
              <a:ext cx="10098024" cy="236220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MOVING</a:t>
            </a:r>
            <a:r>
              <a:rPr dirty="0" spc="-195"/>
              <a:t> </a:t>
            </a:r>
            <a:r>
              <a:rPr dirty="0" spc="-20"/>
              <a:t>FORWARD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44144" y="1229769"/>
            <a:ext cx="11151870" cy="242951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245745" indent="-23304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200" spc="-55" i="1">
                <a:latin typeface="Calibri"/>
                <a:cs typeface="Calibri"/>
              </a:rPr>
              <a:t>Continue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delivering</a:t>
            </a:r>
            <a:r>
              <a:rPr dirty="0" sz="2200" spc="-11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on</a:t>
            </a:r>
            <a:r>
              <a:rPr dirty="0" sz="2200" spc="-7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the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priorities</a:t>
            </a:r>
            <a:r>
              <a:rPr dirty="0" sz="2200" spc="-10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outlined</a:t>
            </a:r>
            <a:r>
              <a:rPr dirty="0" sz="2200" spc="-10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in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the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Park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Master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Plan</a:t>
            </a:r>
            <a:endParaRPr sz="22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200" spc="-55" i="1">
                <a:latin typeface="Calibri"/>
                <a:cs typeface="Calibri"/>
              </a:rPr>
              <a:t>Acquire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park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land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30" i="1">
                <a:latin typeface="Calibri"/>
                <a:cs typeface="Calibri"/>
              </a:rPr>
              <a:t>in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60" i="1">
                <a:latin typeface="Calibri"/>
                <a:cs typeface="Calibri"/>
              </a:rPr>
              <a:t>under-</a:t>
            </a:r>
            <a:r>
              <a:rPr dirty="0" sz="2200" spc="-55" i="1">
                <a:latin typeface="Calibri"/>
                <a:cs typeface="Calibri"/>
              </a:rPr>
              <a:t>resourced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areas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per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40" i="1">
                <a:latin typeface="Calibri"/>
                <a:cs typeface="Calibri"/>
              </a:rPr>
              <a:t>our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Park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Sector</a:t>
            </a:r>
            <a:r>
              <a:rPr dirty="0" sz="2200" spc="-7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needs</a:t>
            </a:r>
            <a:r>
              <a:rPr dirty="0" sz="2200" spc="-7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assessment</a:t>
            </a:r>
            <a:endParaRPr sz="2200">
              <a:latin typeface="Calibri"/>
              <a:cs typeface="Calibri"/>
            </a:endParaRPr>
          </a:p>
          <a:p>
            <a:pPr marL="245745" marR="489584" indent="-233679">
              <a:lnSpc>
                <a:spcPct val="110000"/>
              </a:lnSpc>
              <a:spcBef>
                <a:spcPts val="300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200" spc="-55" i="1">
                <a:latin typeface="Calibri"/>
                <a:cs typeface="Calibri"/>
              </a:rPr>
              <a:t>Leverage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public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funding</a:t>
            </a:r>
            <a:r>
              <a:rPr dirty="0" sz="2200" spc="-75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with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private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60" i="1">
                <a:latin typeface="Calibri"/>
                <a:cs typeface="Calibri"/>
              </a:rPr>
              <a:t>investments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focusing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30" i="1">
                <a:latin typeface="Calibri"/>
                <a:cs typeface="Calibri"/>
              </a:rPr>
              <a:t>on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revitalizing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neighborhood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parks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and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providing</a:t>
            </a:r>
            <a:r>
              <a:rPr dirty="0" sz="2200" spc="-75" i="1">
                <a:latin typeface="Calibri"/>
                <a:cs typeface="Calibri"/>
              </a:rPr>
              <a:t> </a:t>
            </a:r>
            <a:r>
              <a:rPr dirty="0" sz="2200" spc="-60" i="1">
                <a:latin typeface="Calibri"/>
                <a:cs typeface="Calibri"/>
              </a:rPr>
              <a:t>accessible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35" i="1">
                <a:latin typeface="Calibri"/>
                <a:cs typeface="Calibri"/>
              </a:rPr>
              <a:t>and</a:t>
            </a:r>
            <a:r>
              <a:rPr dirty="0" sz="2200" spc="-55" i="1">
                <a:latin typeface="Calibri"/>
                <a:cs typeface="Calibri"/>
              </a:rPr>
              <a:t> affordable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recreation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programs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for</a:t>
            </a:r>
            <a:r>
              <a:rPr dirty="0" sz="2200" spc="-50" i="1">
                <a:latin typeface="Calibri"/>
                <a:cs typeface="Calibri"/>
              </a:rPr>
              <a:t> the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community</a:t>
            </a:r>
            <a:endParaRPr sz="22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200" spc="-55" i="1">
                <a:latin typeface="Calibri"/>
                <a:cs typeface="Calibri"/>
              </a:rPr>
              <a:t>Protect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and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preserve</a:t>
            </a:r>
            <a:r>
              <a:rPr dirty="0" sz="2200" spc="-100" i="1">
                <a:latin typeface="Calibri"/>
                <a:cs typeface="Calibri"/>
              </a:rPr>
              <a:t> </a:t>
            </a:r>
            <a:r>
              <a:rPr dirty="0" sz="2200" spc="-40" i="1">
                <a:latin typeface="Calibri"/>
                <a:cs typeface="Calibri"/>
              </a:rPr>
              <a:t>our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natural</a:t>
            </a:r>
            <a:r>
              <a:rPr dirty="0" sz="2200" spc="-11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areas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and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open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space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spc="-40" i="1">
                <a:latin typeface="Calibri"/>
                <a:cs typeface="Calibri"/>
              </a:rPr>
              <a:t>for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the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benefit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spc="-30" i="1">
                <a:latin typeface="Calibri"/>
                <a:cs typeface="Calibri"/>
              </a:rPr>
              <a:t>of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resilient</a:t>
            </a:r>
            <a:r>
              <a:rPr dirty="0" sz="2200" spc="-110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and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green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Houston</a:t>
            </a:r>
            <a:endParaRPr sz="2200">
              <a:latin typeface="Calibri"/>
              <a:cs typeface="Calibri"/>
            </a:endParaRPr>
          </a:p>
          <a:p>
            <a:pPr marL="245745" indent="-23304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5745" algn="l"/>
              </a:tabLst>
            </a:pPr>
            <a:r>
              <a:rPr dirty="0" sz="2200" spc="-55" i="1">
                <a:latin typeface="Calibri"/>
                <a:cs typeface="Calibri"/>
              </a:rPr>
              <a:t>Enhance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visitor</a:t>
            </a:r>
            <a:r>
              <a:rPr dirty="0" sz="2200" spc="-95" i="1">
                <a:latin typeface="Calibri"/>
                <a:cs typeface="Calibri"/>
              </a:rPr>
              <a:t> </a:t>
            </a:r>
            <a:r>
              <a:rPr dirty="0" sz="2200" spc="-60" i="1">
                <a:latin typeface="Calibri"/>
                <a:cs typeface="Calibri"/>
              </a:rPr>
              <a:t>experience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through</a:t>
            </a:r>
            <a:r>
              <a:rPr dirty="0" sz="2200" spc="-100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the</a:t>
            </a:r>
            <a:r>
              <a:rPr dirty="0" sz="2200" spc="-75" i="1">
                <a:latin typeface="Calibri"/>
                <a:cs typeface="Calibri"/>
              </a:rPr>
              <a:t> </a:t>
            </a:r>
            <a:r>
              <a:rPr dirty="0" sz="2200" spc="-55" i="1">
                <a:latin typeface="Calibri"/>
                <a:cs typeface="Calibri"/>
              </a:rPr>
              <a:t>Keep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spc="-40" i="1">
                <a:latin typeface="Calibri"/>
                <a:cs typeface="Calibri"/>
              </a:rPr>
              <a:t>Our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Parks</a:t>
            </a:r>
            <a:r>
              <a:rPr dirty="0" sz="2200" spc="-90" i="1">
                <a:latin typeface="Calibri"/>
                <a:cs typeface="Calibri"/>
              </a:rPr>
              <a:t> </a:t>
            </a:r>
            <a:r>
              <a:rPr dirty="0" sz="2200" spc="-45" i="1">
                <a:latin typeface="Calibri"/>
                <a:cs typeface="Calibri"/>
              </a:rPr>
              <a:t>Safe</a:t>
            </a:r>
            <a:r>
              <a:rPr dirty="0" sz="2200" spc="-80" i="1">
                <a:latin typeface="Calibri"/>
                <a:cs typeface="Calibri"/>
              </a:rPr>
              <a:t> </a:t>
            </a:r>
            <a:r>
              <a:rPr dirty="0" sz="2200" spc="-35" i="1">
                <a:latin typeface="Calibri"/>
                <a:cs typeface="Calibri"/>
              </a:rPr>
              <a:t>and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spc="-50" i="1">
                <a:latin typeface="Calibri"/>
                <a:cs typeface="Calibri"/>
              </a:rPr>
              <a:t>Clean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Campaign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07313" y="1136840"/>
            <a:ext cx="10961370" cy="5405755"/>
            <a:chOff x="607313" y="1136840"/>
            <a:chExt cx="10961370" cy="540575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1596" y="3906011"/>
              <a:ext cx="7754111" cy="26365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7313" y="1157477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2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2076449" y="1375410"/>
              <a:ext cx="7076440" cy="3139440"/>
            </a:xfrm>
            <a:custGeom>
              <a:avLst/>
              <a:gdLst/>
              <a:ahLst/>
              <a:cxnLst/>
              <a:rect l="l" t="t" r="r" b="b"/>
              <a:pathLst>
                <a:path w="7076440" h="3139440">
                  <a:moveTo>
                    <a:pt x="0" y="3139440"/>
                  </a:moveTo>
                  <a:lnTo>
                    <a:pt x="7075932" y="3139440"/>
                  </a:lnTo>
                  <a:lnTo>
                    <a:pt x="7075932" y="0"/>
                  </a:lnTo>
                  <a:lnTo>
                    <a:pt x="0" y="0"/>
                  </a:lnTo>
                  <a:lnTo>
                    <a:pt x="0" y="3139440"/>
                  </a:lnTo>
                  <a:close/>
                </a:path>
              </a:pathLst>
            </a:custGeom>
            <a:ln w="127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8671" y="960119"/>
              <a:ext cx="7499604" cy="46588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4976" y="1106424"/>
              <a:ext cx="7210044" cy="43693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1548" y="3906011"/>
              <a:ext cx="2523744" cy="126034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6500" y="1107947"/>
            <a:ext cx="7208520" cy="4368165"/>
          </a:xfrm>
          <a:prstGeom prst="rect"/>
          <a:ln w="12700">
            <a:solidFill>
              <a:srgbClr val="FFFFFF"/>
            </a:solidFill>
          </a:ln>
        </p:spPr>
        <p:txBody>
          <a:bodyPr wrap="square" lIns="0" tIns="3886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60"/>
              </a:spcBef>
            </a:pPr>
            <a:endParaRPr sz="5500">
              <a:latin typeface="Times New Roman"/>
              <a:cs typeface="Times New Roman"/>
            </a:endParaRPr>
          </a:p>
          <a:p>
            <a:pPr algn="ctr" marL="59055">
              <a:lnSpc>
                <a:spcPct val="100000"/>
              </a:lnSpc>
            </a:pPr>
            <a:r>
              <a:rPr dirty="0" sz="5500" b="1" i="0">
                <a:solidFill>
                  <a:srgbClr val="385622"/>
                </a:solidFill>
                <a:latin typeface="Calibri"/>
                <a:cs typeface="Calibri"/>
              </a:rPr>
              <a:t>THANK</a:t>
            </a:r>
            <a:r>
              <a:rPr dirty="0" sz="5500" spc="-70" b="1" i="0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5500" spc="-25" b="1" i="0">
                <a:solidFill>
                  <a:srgbClr val="385622"/>
                </a:solidFill>
                <a:latin typeface="Calibri"/>
                <a:cs typeface="Calibri"/>
              </a:rPr>
              <a:t>YOU</a:t>
            </a:r>
            <a:endParaRPr sz="55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51404" y="3906011"/>
            <a:ext cx="1400556" cy="1260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CITY</a:t>
            </a:r>
            <a:r>
              <a:rPr dirty="0" spc="-170"/>
              <a:t> </a:t>
            </a:r>
            <a:r>
              <a:rPr dirty="0"/>
              <a:t>OF</a:t>
            </a:r>
            <a:r>
              <a:rPr dirty="0" spc="-140"/>
              <a:t> </a:t>
            </a:r>
            <a:r>
              <a:rPr dirty="0" spc="-40"/>
              <a:t>HOUSTON</a:t>
            </a:r>
            <a:r>
              <a:rPr dirty="0" spc="-165"/>
              <a:t> </a:t>
            </a:r>
            <a:r>
              <a:rPr dirty="0" spc="-10"/>
              <a:t>PROFILE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735" y="1507998"/>
            <a:ext cx="5310505" cy="3180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i="1">
                <a:latin typeface="Calibri"/>
                <a:cs typeface="Calibri"/>
              </a:rPr>
              <a:t>Population: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2.3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million+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(Houston)</a:t>
            </a:r>
            <a:endParaRPr sz="2200">
              <a:latin typeface="Calibri"/>
              <a:cs typeface="Calibri"/>
            </a:endParaRPr>
          </a:p>
          <a:p>
            <a:pPr marL="12700" marR="2211070">
              <a:lnSpc>
                <a:spcPct val="168200"/>
              </a:lnSpc>
              <a:tabLst>
                <a:tab pos="649605" algn="l"/>
              </a:tabLst>
            </a:pPr>
            <a:r>
              <a:rPr dirty="0" sz="2200" spc="-10" i="1">
                <a:latin typeface="Calibri"/>
                <a:cs typeface="Calibri"/>
              </a:rPr>
              <a:t>Size:</a:t>
            </a:r>
            <a:r>
              <a:rPr dirty="0" sz="2200" i="1">
                <a:latin typeface="Calibri"/>
                <a:cs typeface="Calibri"/>
              </a:rPr>
              <a:t>	640+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square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miles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Size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acres: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409,600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200" i="1">
                <a:latin typeface="Calibri"/>
                <a:cs typeface="Calibri"/>
              </a:rPr>
              <a:t>Population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Density:</a:t>
            </a:r>
            <a:r>
              <a:rPr dirty="0" sz="2200" spc="4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5.62/acre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dirty="0" sz="2200" i="1">
                <a:latin typeface="Calibri"/>
                <a:cs typeface="Calibri"/>
              </a:rPr>
              <a:t>Number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HPARD Parks:</a:t>
            </a:r>
            <a:r>
              <a:rPr dirty="0" sz="2200" spc="4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382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developed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parks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200" i="1">
                <a:latin typeface="Calibri"/>
                <a:cs typeface="Calibri"/>
              </a:rPr>
              <a:t>HPARD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Land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&amp;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Open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Space: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38,486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76833" y="1136840"/>
            <a:ext cx="10970895" cy="4634865"/>
            <a:chOff x="576833" y="1136840"/>
            <a:chExt cx="10970895" cy="4634865"/>
          </a:xfrm>
        </p:grpSpPr>
        <p:sp>
          <p:nvSpPr>
            <p:cNvPr id="6" name="object 6" descr=""/>
            <p:cNvSpPr/>
            <p:nvPr/>
          </p:nvSpPr>
          <p:spPr>
            <a:xfrm>
              <a:off x="576833" y="1157477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3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0007" y="1511807"/>
              <a:ext cx="5387340" cy="425958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INTRODUCTION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20344" y="1352168"/>
            <a:ext cx="10789285" cy="490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3340">
              <a:lnSpc>
                <a:spcPct val="125000"/>
              </a:lnSpc>
              <a:spcBef>
                <a:spcPts val="100"/>
              </a:spcBef>
            </a:pPr>
            <a:r>
              <a:rPr dirty="0" sz="1800" spc="-20" i="1">
                <a:latin typeface="Calibri"/>
                <a:cs typeface="Calibri"/>
              </a:rPr>
              <a:t>Although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50" i="1">
                <a:latin typeface="Calibri"/>
                <a:cs typeface="Calibri"/>
              </a:rPr>
              <a:t>HPARD </a:t>
            </a:r>
            <a:r>
              <a:rPr dirty="0" sz="1800" spc="-25" i="1">
                <a:latin typeface="Calibri"/>
                <a:cs typeface="Calibri"/>
              </a:rPr>
              <a:t>reviews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Master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Plan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its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contents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on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annual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basis,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it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was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important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solicit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ideas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and</a:t>
            </a:r>
            <a:r>
              <a:rPr dirty="0" sz="1800" spc="-25" i="1">
                <a:latin typeface="Calibri"/>
                <a:cs typeface="Calibri"/>
              </a:rPr>
              <a:t> feedback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from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communities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that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we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serve,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bringing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plan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up-</a:t>
            </a:r>
            <a:r>
              <a:rPr dirty="0" sz="1800" spc="-35" i="1">
                <a:latin typeface="Calibri"/>
                <a:cs typeface="Calibri"/>
              </a:rPr>
              <a:t>to-</a:t>
            </a:r>
            <a:r>
              <a:rPr dirty="0" sz="1800" i="1">
                <a:latin typeface="Calibri"/>
                <a:cs typeface="Calibri"/>
              </a:rPr>
              <a:t>date.</a:t>
            </a:r>
            <a:r>
              <a:rPr dirty="0" sz="1800" spc="30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past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eight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years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were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like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no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other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for </a:t>
            </a:r>
            <a:r>
              <a:rPr dirty="0" sz="1800" spc="-10" i="1">
                <a:latin typeface="Calibri"/>
                <a:cs typeface="Calibri"/>
              </a:rPr>
              <a:t>HPARD.</a:t>
            </a:r>
            <a:r>
              <a:rPr dirty="0" sz="1800" spc="2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Cities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park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systems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nationwide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were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severely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affected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by</a:t>
            </a:r>
            <a:r>
              <a:rPr dirty="0" sz="1800" spc="-9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COVID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pandemic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devastating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weather </a:t>
            </a:r>
            <a:r>
              <a:rPr dirty="0" sz="1800" spc="-25" i="1">
                <a:latin typeface="Calibri"/>
                <a:cs typeface="Calibri"/>
              </a:rPr>
              <a:t>events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extreme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drought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challenges.</a:t>
            </a:r>
            <a:r>
              <a:rPr dirty="0" sz="1800" spc="31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What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we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found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was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that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during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the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most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uncertain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times,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Parks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were </a:t>
            </a:r>
            <a:r>
              <a:rPr dirty="0" sz="1800" spc="-30" i="1">
                <a:latin typeface="Calibri"/>
                <a:cs typeface="Calibri"/>
              </a:rPr>
              <a:t>instrumental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families,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neighborhoods,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communities.</a:t>
            </a:r>
            <a:r>
              <a:rPr dirty="0" sz="1800" spc="32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Parks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are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fundamental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component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overall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health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and </a:t>
            </a:r>
            <a:r>
              <a:rPr dirty="0" sz="1800" i="1">
                <a:latin typeface="Calibri"/>
                <a:cs typeface="Calibri"/>
              </a:rPr>
              <a:t>wellness.</a:t>
            </a:r>
            <a:r>
              <a:rPr dirty="0" sz="1800" spc="29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Being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able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visit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9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safe,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5" i="1">
                <a:latin typeface="Calibri"/>
                <a:cs typeface="Calibri"/>
              </a:rPr>
              <a:t>well-</a:t>
            </a:r>
            <a:r>
              <a:rPr dirty="0" sz="1800" spc="-25" i="1">
                <a:latin typeface="Calibri"/>
                <a:cs typeface="Calibri"/>
              </a:rPr>
              <a:t>maintained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park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was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still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is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extremely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important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for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physical,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mental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social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40" i="1">
                <a:latin typeface="Calibri"/>
                <a:cs typeface="Calibri"/>
              </a:rPr>
              <a:t>well-</a:t>
            </a:r>
            <a:r>
              <a:rPr dirty="0" sz="1800" i="1">
                <a:latin typeface="Calibri"/>
                <a:cs typeface="Calibri"/>
              </a:rPr>
              <a:t>being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of</a:t>
            </a:r>
            <a:r>
              <a:rPr dirty="0" sz="1800" spc="-9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our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residents.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25000"/>
              </a:lnSpc>
              <a:spcBef>
                <a:spcPts val="600"/>
              </a:spcBef>
            </a:pPr>
            <a:r>
              <a:rPr dirty="0" sz="1800" spc="-10" i="1">
                <a:latin typeface="Calibri"/>
                <a:cs typeface="Calibri"/>
              </a:rPr>
              <a:t>This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plan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shares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our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5" i="1">
                <a:latin typeface="Calibri"/>
                <a:cs typeface="Calibri"/>
              </a:rPr>
              <a:t>long-</a:t>
            </a:r>
            <a:r>
              <a:rPr dirty="0" sz="1800" spc="-10" i="1">
                <a:latin typeface="Calibri"/>
                <a:cs typeface="Calibri"/>
              </a:rPr>
              <a:t>range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strategy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for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creation,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optimization,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maintenance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of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40" i="1">
                <a:latin typeface="Calibri"/>
                <a:cs typeface="Calibri"/>
              </a:rPr>
              <a:t>Houston’s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parks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and</a:t>
            </a:r>
            <a:r>
              <a:rPr dirty="0" sz="1800" spc="-25" i="1">
                <a:latin typeface="Calibri"/>
                <a:cs typeface="Calibri"/>
              </a:rPr>
              <a:t> recreation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landscape,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both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today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beyond.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With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focus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on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needs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aspirations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of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40" i="1">
                <a:latin typeface="Calibri"/>
                <a:cs typeface="Calibri"/>
              </a:rPr>
              <a:t>community,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it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is </a:t>
            </a:r>
            <a:r>
              <a:rPr dirty="0" sz="1800" spc="-30" i="1">
                <a:latin typeface="Calibri"/>
                <a:cs typeface="Calibri"/>
              </a:rPr>
              <a:t>important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that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we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have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current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plan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that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addresses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future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needs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opportunities </a:t>
            </a:r>
            <a:r>
              <a:rPr dirty="0" sz="1800" spc="-10" i="1">
                <a:latin typeface="Calibri"/>
                <a:cs typeface="Calibri"/>
              </a:rPr>
              <a:t>for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maintaining,</a:t>
            </a:r>
            <a:r>
              <a:rPr dirty="0" sz="1800" spc="-25" i="1">
                <a:latin typeface="Calibri"/>
                <a:cs typeface="Calibri"/>
              </a:rPr>
              <a:t> improving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and diversifying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range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of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recreation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services,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facilities,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parks,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open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spaces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trails.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As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we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celebrate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our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successes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and </a:t>
            </a:r>
            <a:r>
              <a:rPr dirty="0" sz="1800" spc="-30" i="1">
                <a:latin typeface="Calibri"/>
                <a:cs typeface="Calibri"/>
              </a:rPr>
              <a:t>milestones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achieved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over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past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8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years,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Houston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Parks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Recreation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Department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aims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to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35" i="1">
                <a:latin typeface="Calibri"/>
                <a:cs typeface="Calibri"/>
              </a:rPr>
              <a:t>make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strategic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parks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recreation</a:t>
            </a:r>
            <a:r>
              <a:rPr dirty="0" sz="1800" spc="-40" i="1">
                <a:latin typeface="Calibri"/>
                <a:cs typeface="Calibri"/>
              </a:rPr>
              <a:t> </a:t>
            </a:r>
            <a:r>
              <a:rPr dirty="0" sz="1800" spc="-30" i="1">
                <a:latin typeface="Calibri"/>
                <a:cs typeface="Calibri"/>
              </a:rPr>
              <a:t>investments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working</a:t>
            </a:r>
            <a:r>
              <a:rPr dirty="0" sz="1800" spc="-5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with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our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city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leaders,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community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35" i="1">
                <a:latin typeface="Calibri"/>
                <a:cs typeface="Calibri"/>
              </a:rPr>
              <a:t>stakeholders,</a:t>
            </a:r>
            <a:r>
              <a:rPr dirty="0" sz="1800" spc="-30" i="1">
                <a:latin typeface="Calibri"/>
                <a:cs typeface="Calibri"/>
              </a:rPr>
              <a:t> volunteers,</a:t>
            </a:r>
            <a:r>
              <a:rPr dirty="0" sz="1800" spc="-3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and</a:t>
            </a:r>
            <a:r>
              <a:rPr dirty="0" sz="1800" spc="-8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private</a:t>
            </a:r>
            <a:r>
              <a:rPr dirty="0" sz="1800" spc="-50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sector</a:t>
            </a:r>
            <a:r>
              <a:rPr dirty="0" sz="1800" spc="-65" i="1">
                <a:latin typeface="Calibri"/>
                <a:cs typeface="Calibri"/>
              </a:rPr>
              <a:t> </a:t>
            </a:r>
            <a:r>
              <a:rPr dirty="0" sz="1800" spc="-25" i="1">
                <a:latin typeface="Calibri"/>
                <a:cs typeface="Calibri"/>
              </a:rPr>
              <a:t>to </a:t>
            </a:r>
            <a:r>
              <a:rPr dirty="0" sz="1800" spc="-20" i="1">
                <a:latin typeface="Calibri"/>
                <a:cs typeface="Calibri"/>
              </a:rPr>
              <a:t>secure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the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20" i="1">
                <a:latin typeface="Calibri"/>
                <a:cs typeface="Calibri"/>
              </a:rPr>
              <a:t>future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of</a:t>
            </a:r>
            <a:r>
              <a:rPr dirty="0" sz="1800" spc="-80" i="1">
                <a:latin typeface="Calibri"/>
                <a:cs typeface="Calibri"/>
              </a:rPr>
              <a:t> </a:t>
            </a:r>
            <a:r>
              <a:rPr dirty="0" sz="1800" spc="-40" i="1">
                <a:latin typeface="Calibri"/>
                <a:cs typeface="Calibri"/>
              </a:rPr>
              <a:t>Houston’s </a:t>
            </a:r>
            <a:r>
              <a:rPr dirty="0" sz="1800" spc="-10" i="1">
                <a:latin typeface="Calibri"/>
                <a:cs typeface="Calibri"/>
              </a:rPr>
              <a:t>park</a:t>
            </a:r>
            <a:r>
              <a:rPr dirty="0" sz="1800" spc="-7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system.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0731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2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INTRODUCTION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735" y="1370585"/>
            <a:ext cx="11086465" cy="3846829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This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presentation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offers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high-</a:t>
            </a:r>
            <a:r>
              <a:rPr dirty="0" sz="2200" i="1">
                <a:latin typeface="Calibri"/>
                <a:cs typeface="Calibri"/>
              </a:rPr>
              <a:t>level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summary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Houston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Recreation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70"/>
              </a:spcBef>
            </a:pPr>
            <a:r>
              <a:rPr dirty="0" sz="2200" i="1">
                <a:latin typeface="Calibri"/>
                <a:cs typeface="Calibri"/>
              </a:rPr>
              <a:t>Department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(HPARD)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up-to-</a:t>
            </a:r>
            <a:r>
              <a:rPr dirty="0" sz="2200" i="1">
                <a:latin typeface="Calibri"/>
                <a:cs typeface="Calibri"/>
              </a:rPr>
              <a:t>date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Master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Plan.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HPARD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Master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was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adopted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by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City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Council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on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October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13,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2015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(Motion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2015-</a:t>
            </a:r>
            <a:r>
              <a:rPr dirty="0" sz="2200" spc="-10" i="1">
                <a:latin typeface="Calibri"/>
                <a:cs typeface="Calibri"/>
              </a:rPr>
              <a:t>0690).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9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Master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revisited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periodically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evaluate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make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recommendations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based</a:t>
            </a:r>
            <a:r>
              <a:rPr dirty="0" sz="2200" spc="-25" i="1">
                <a:latin typeface="Calibri"/>
                <a:cs typeface="Calibri"/>
              </a:rPr>
              <a:t> on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dirty="0" sz="2200" i="1">
                <a:latin typeface="Calibri"/>
                <a:cs typeface="Calibri"/>
              </a:rPr>
              <a:t>existing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conditions,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data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analysis,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public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input.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City’s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system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divided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into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21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Sectors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identified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Open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Space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70"/>
              </a:spcBef>
            </a:pPr>
            <a:r>
              <a:rPr dirty="0" sz="2200" spc="-10" i="1">
                <a:latin typeface="Calibri"/>
                <a:cs typeface="Calibri"/>
              </a:rPr>
              <a:t>Ordinance.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This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continues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as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tool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within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City’s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overall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general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planning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efforts.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Following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QoL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presentation,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HPARD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will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present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up-to-</a:t>
            </a:r>
            <a:r>
              <a:rPr dirty="0" sz="2200" i="1">
                <a:latin typeface="Calibri"/>
                <a:cs typeface="Calibri"/>
              </a:rPr>
              <a:t>date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Master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City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Council.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60731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2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MASTER</a:t>
            </a:r>
            <a:r>
              <a:rPr dirty="0" spc="-180"/>
              <a:t> </a:t>
            </a:r>
            <a:r>
              <a:rPr dirty="0"/>
              <a:t>PLAN</a:t>
            </a:r>
            <a:r>
              <a:rPr dirty="0" spc="-175"/>
              <a:t> </a:t>
            </a:r>
            <a:r>
              <a:rPr dirty="0" spc="-40"/>
              <a:t>UP-</a:t>
            </a:r>
            <a:r>
              <a:rPr dirty="0" spc="-60"/>
              <a:t>TO-</a:t>
            </a:r>
            <a:r>
              <a:rPr dirty="0" spc="-10"/>
              <a:t>DATE</a:t>
            </a:r>
            <a:r>
              <a:rPr dirty="0" spc="-175"/>
              <a:t> </a:t>
            </a:r>
            <a:r>
              <a:rPr dirty="0" spc="-10"/>
              <a:t>OVERVIEW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735" y="1445856"/>
            <a:ext cx="10837545" cy="483425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Since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2015,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increase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12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from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370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382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increase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627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30"/>
              </a:spcBef>
            </a:pPr>
            <a:r>
              <a:rPr dirty="0" sz="2200" i="1">
                <a:latin typeface="Calibri"/>
                <a:cs typeface="Calibri"/>
              </a:rPr>
              <a:t>from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37,859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acres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38,486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acres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Added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amenities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–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Sports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Recreation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Center,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5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water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spraygrounds,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15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playgrounds,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30"/>
              </a:spcBef>
            </a:pPr>
            <a:r>
              <a:rPr dirty="0" sz="2200" i="1">
                <a:latin typeface="Calibri"/>
                <a:cs typeface="Calibri"/>
              </a:rPr>
              <a:t>2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dog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parks,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volleyball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courts,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14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tennis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courts,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baseball/softball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fields</a:t>
            </a:r>
            <a:endParaRPr sz="2200">
              <a:latin typeface="Calibri"/>
              <a:cs typeface="Calibri"/>
            </a:endParaRPr>
          </a:p>
          <a:p>
            <a:pPr marL="355600" marR="45085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i="1">
                <a:latin typeface="Calibri"/>
                <a:cs typeface="Calibri"/>
              </a:rPr>
              <a:t>Added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up-to-</a:t>
            </a:r>
            <a:r>
              <a:rPr dirty="0" sz="2200" i="1">
                <a:latin typeface="Calibri"/>
                <a:cs typeface="Calibri"/>
              </a:rPr>
              <a:t>date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inventory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that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was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not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listed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before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such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as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–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34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outdoor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exercise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areas,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47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pickleball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courts,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16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football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fields,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15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multi-</a:t>
            </a:r>
            <a:r>
              <a:rPr dirty="0" sz="2200" i="1">
                <a:latin typeface="Calibri"/>
                <a:cs typeface="Calibri"/>
              </a:rPr>
              <a:t>purpose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fields,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lacrosse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fields,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13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mini-pitch </a:t>
            </a:r>
            <a:r>
              <a:rPr dirty="0" sz="2200" i="1">
                <a:latin typeface="Calibri"/>
                <a:cs typeface="Calibri"/>
              </a:rPr>
              <a:t>courts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</a:t>
            </a:r>
            <a:r>
              <a:rPr dirty="0" sz="2200" spc="-10" i="1">
                <a:latin typeface="Calibri"/>
                <a:cs typeface="Calibri"/>
              </a:rPr>
              <a:t> velodrome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Added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City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Houston’s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Nature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Preserve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Ordinance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Natural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Resource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Projects.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3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Added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assessment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neighborhood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parks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ranked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by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highest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need</a:t>
            </a:r>
            <a:endParaRPr sz="2200">
              <a:latin typeface="Calibri"/>
              <a:cs typeface="Calibri"/>
            </a:endParaRPr>
          </a:p>
          <a:p>
            <a:pPr marL="355600" marR="46355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i="1">
                <a:latin typeface="Calibri"/>
                <a:cs typeface="Calibri"/>
              </a:rPr>
              <a:t>New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project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accomplishments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thru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Complete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Community,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Mayor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Love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Our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Park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and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50/50</a:t>
            </a:r>
            <a:r>
              <a:rPr dirty="0" sz="2200" spc="-10" i="1">
                <a:latin typeface="Calibri"/>
                <a:cs typeface="Calibri"/>
              </a:rPr>
              <a:t> Initiatives.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7683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3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PURPOSE</a:t>
            </a:r>
            <a:r>
              <a:rPr dirty="0" spc="-195"/>
              <a:t> </a:t>
            </a:r>
            <a:r>
              <a:rPr dirty="0"/>
              <a:t>OF</a:t>
            </a:r>
            <a:r>
              <a:rPr dirty="0" spc="-150"/>
              <a:t> </a:t>
            </a:r>
            <a:r>
              <a:rPr dirty="0"/>
              <a:t>THE</a:t>
            </a:r>
            <a:r>
              <a:rPr dirty="0" spc="-175"/>
              <a:t> </a:t>
            </a:r>
            <a:r>
              <a:rPr dirty="0" spc="-10"/>
              <a:t>HPARD</a:t>
            </a:r>
            <a:r>
              <a:rPr dirty="0" spc="-175"/>
              <a:t> </a:t>
            </a:r>
            <a:r>
              <a:rPr dirty="0" spc="-20"/>
              <a:t>MASTER</a:t>
            </a:r>
            <a:r>
              <a:rPr dirty="0" spc="-180"/>
              <a:t> </a:t>
            </a:r>
            <a:r>
              <a:rPr dirty="0" spc="-20"/>
              <a:t>PLAN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735" y="1399540"/>
            <a:ext cx="10669905" cy="3403600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i="1">
                <a:latin typeface="Calibri"/>
                <a:cs typeface="Calibri"/>
              </a:rPr>
              <a:t>To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serve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as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decision-</a:t>
            </a:r>
            <a:r>
              <a:rPr dirty="0" sz="2400" i="1">
                <a:latin typeface="Calibri"/>
                <a:cs typeface="Calibri"/>
              </a:rPr>
              <a:t>making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guide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for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expanding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and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improving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the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parks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system.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i="1">
                <a:latin typeface="Calibri"/>
                <a:cs typeface="Calibri"/>
              </a:rPr>
              <a:t>To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ensure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equitable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distribution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of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park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space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for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all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communities.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00" i="1">
                <a:latin typeface="Calibri"/>
                <a:cs typeface="Calibri"/>
              </a:rPr>
              <a:t>To</a:t>
            </a:r>
            <a:r>
              <a:rPr dirty="0" sz="2400" spc="-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identify,</a:t>
            </a:r>
            <a:r>
              <a:rPr dirty="0" sz="2400" spc="-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assess,</a:t>
            </a:r>
            <a:r>
              <a:rPr dirty="0" sz="2400" spc="-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and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prioritize:</a:t>
            </a:r>
            <a:r>
              <a:rPr dirty="0" sz="2400" spc="-9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park</a:t>
            </a:r>
            <a:r>
              <a:rPr dirty="0" sz="2400" spc="-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inventory,</a:t>
            </a:r>
            <a:r>
              <a:rPr dirty="0" sz="2400" spc="-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recreational</a:t>
            </a:r>
            <a:r>
              <a:rPr dirty="0" sz="2400" spc="-7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facilities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dirty="0" sz="2400" i="1">
                <a:latin typeface="Calibri"/>
                <a:cs typeface="Calibri"/>
              </a:rPr>
              <a:t>and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programming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opportunities,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and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conservation/land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management</a:t>
            </a:r>
            <a:r>
              <a:rPr dirty="0" sz="2400" spc="-9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needs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by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dirty="0" sz="2400" i="1">
                <a:latin typeface="Calibri"/>
                <a:cs typeface="Calibri"/>
              </a:rPr>
              <a:t>Park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Sector.</a:t>
            </a:r>
            <a:endParaRPr sz="2400">
              <a:latin typeface="Calibri"/>
              <a:cs typeface="Calibri"/>
            </a:endParaRPr>
          </a:p>
          <a:p>
            <a:pPr marL="355600" marR="107314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i="1">
                <a:latin typeface="Calibri"/>
                <a:cs typeface="Calibri"/>
              </a:rPr>
              <a:t>To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provide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parks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and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green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spaces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for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citizens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within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half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mile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or</a:t>
            </a:r>
            <a:r>
              <a:rPr dirty="0" sz="2400" spc="-1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10-</a:t>
            </a:r>
            <a:r>
              <a:rPr dirty="0" sz="2400" i="1">
                <a:latin typeface="Calibri"/>
                <a:cs typeface="Calibri"/>
              </a:rPr>
              <a:t>minute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walk</a:t>
            </a:r>
            <a:r>
              <a:rPr dirty="0" sz="2400" spc="-2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from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their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neighborhood.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76833" y="1157477"/>
            <a:ext cx="10961370" cy="0"/>
          </a:xfrm>
          <a:custGeom>
            <a:avLst/>
            <a:gdLst/>
            <a:ahLst/>
            <a:cxnLst/>
            <a:rect l="l" t="t" r="r" b="b"/>
            <a:pathLst>
              <a:path w="10961370" h="0">
                <a:moveTo>
                  <a:pt x="0" y="0"/>
                </a:moveTo>
                <a:lnTo>
                  <a:pt x="10961243" y="0"/>
                </a:lnTo>
              </a:path>
            </a:pathLst>
          </a:custGeom>
          <a:ln w="41275">
            <a:solidFill>
              <a:srgbClr val="AFED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CITY</a:t>
            </a:r>
            <a:r>
              <a:rPr dirty="0" spc="-175"/>
              <a:t> </a:t>
            </a:r>
            <a:r>
              <a:rPr dirty="0"/>
              <a:t>OF</a:t>
            </a:r>
            <a:r>
              <a:rPr dirty="0" spc="-140"/>
              <a:t> </a:t>
            </a:r>
            <a:r>
              <a:rPr dirty="0" spc="-20"/>
              <a:t>HOUSTON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6833" y="1136840"/>
            <a:ext cx="10961370" cy="5476875"/>
            <a:chOff x="576833" y="1136840"/>
            <a:chExt cx="10961370" cy="5476875"/>
          </a:xfrm>
        </p:grpSpPr>
        <p:sp>
          <p:nvSpPr>
            <p:cNvPr id="5" name="object 5" descr=""/>
            <p:cNvSpPr/>
            <p:nvPr/>
          </p:nvSpPr>
          <p:spPr>
            <a:xfrm>
              <a:off x="576833" y="1157477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3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2080" y="1440179"/>
              <a:ext cx="5699760" cy="516026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205730" y="1433829"/>
              <a:ext cx="5712460" cy="5173345"/>
            </a:xfrm>
            <a:custGeom>
              <a:avLst/>
              <a:gdLst/>
              <a:ahLst/>
              <a:cxnLst/>
              <a:rect l="l" t="t" r="r" b="b"/>
              <a:pathLst>
                <a:path w="5712459" h="5173345">
                  <a:moveTo>
                    <a:pt x="0" y="5172964"/>
                  </a:moveTo>
                  <a:lnTo>
                    <a:pt x="5712460" y="5172964"/>
                  </a:lnTo>
                  <a:lnTo>
                    <a:pt x="5712460" y="0"/>
                  </a:lnTo>
                  <a:lnTo>
                    <a:pt x="0" y="0"/>
                  </a:lnTo>
                  <a:lnTo>
                    <a:pt x="0" y="5172964"/>
                  </a:lnTo>
                  <a:close/>
                </a:path>
              </a:pathLst>
            </a:custGeom>
            <a:ln w="12700">
              <a:solidFill>
                <a:srgbClr val="3E3E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98398" y="1564004"/>
            <a:ext cx="3783329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latin typeface="Calibri"/>
                <a:cs typeface="Calibri"/>
              </a:rPr>
              <a:t>The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cities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of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Chicago,</a:t>
            </a:r>
            <a:r>
              <a:rPr dirty="0" sz="2400" spc="-10" i="1">
                <a:latin typeface="Calibri"/>
                <a:cs typeface="Calibri"/>
              </a:rPr>
              <a:t> Philadelphia,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Detroit,</a:t>
            </a:r>
            <a:r>
              <a:rPr dirty="0" sz="2400" spc="-6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Boston </a:t>
            </a:r>
            <a:r>
              <a:rPr dirty="0" sz="2400" i="1">
                <a:latin typeface="Calibri"/>
                <a:cs typeface="Calibri"/>
              </a:rPr>
              <a:t>and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Washington</a:t>
            </a:r>
            <a:r>
              <a:rPr dirty="0" sz="2400" spc="-5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D.C.,</a:t>
            </a:r>
            <a:r>
              <a:rPr dirty="0" sz="2400" spc="-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could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fit </a:t>
            </a:r>
            <a:r>
              <a:rPr dirty="0" sz="2400" i="1">
                <a:latin typeface="Calibri"/>
                <a:cs typeface="Calibri"/>
              </a:rPr>
              <a:t>within</a:t>
            </a:r>
            <a:r>
              <a:rPr dirty="0" sz="2400" spc="-9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Houston’s</a:t>
            </a:r>
            <a:r>
              <a:rPr dirty="0" sz="2400" spc="-7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geographic </a:t>
            </a:r>
            <a:r>
              <a:rPr dirty="0" sz="2400" i="1">
                <a:latin typeface="Calibri"/>
                <a:cs typeface="Calibri"/>
              </a:rPr>
              <a:t>boundaries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in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the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640+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square miles.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735" y="376554"/>
            <a:ext cx="59613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COMMUNITY</a:t>
            </a:r>
            <a:r>
              <a:rPr dirty="0" spc="-180"/>
              <a:t> </a:t>
            </a:r>
            <a:r>
              <a:rPr dirty="0" spc="-10"/>
              <a:t>INPUT</a:t>
            </a:r>
            <a:r>
              <a:rPr dirty="0" spc="-170"/>
              <a:t> </a:t>
            </a:r>
            <a:r>
              <a:rPr dirty="0" spc="-10"/>
              <a:t>PROCESS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6833" y="1136840"/>
            <a:ext cx="10961370" cy="2484755"/>
            <a:chOff x="576833" y="1136840"/>
            <a:chExt cx="10961370" cy="2484755"/>
          </a:xfrm>
        </p:grpSpPr>
        <p:sp>
          <p:nvSpPr>
            <p:cNvPr id="5" name="object 5" descr=""/>
            <p:cNvSpPr/>
            <p:nvPr/>
          </p:nvSpPr>
          <p:spPr>
            <a:xfrm>
              <a:off x="576833" y="1157477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3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7260" y="1696211"/>
              <a:ext cx="2569463" cy="1924812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600252" y="1456370"/>
            <a:ext cx="10425430" cy="4820920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i="1">
                <a:latin typeface="Calibri"/>
                <a:cs typeface="Calibri"/>
              </a:rPr>
              <a:t>What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tools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were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used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to</a:t>
            </a:r>
            <a:r>
              <a:rPr dirty="0" sz="2400" spc="-5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engage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spc="-20" i="1">
                <a:latin typeface="Calibri"/>
                <a:cs typeface="Calibri"/>
              </a:rPr>
              <a:t>on-</a:t>
            </a:r>
            <a:r>
              <a:rPr dirty="0" sz="2400" i="1">
                <a:latin typeface="Calibri"/>
                <a:cs typeface="Calibri"/>
              </a:rPr>
              <a:t>going</a:t>
            </a:r>
            <a:r>
              <a:rPr dirty="0" sz="2400" spc="-4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community</a:t>
            </a:r>
            <a:r>
              <a:rPr dirty="0" sz="2400" spc="-6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input:</a:t>
            </a:r>
            <a:endParaRPr sz="2400">
              <a:latin typeface="Calibri"/>
              <a:cs typeface="Calibri"/>
            </a:endParaRPr>
          </a:p>
          <a:p>
            <a:pPr lvl="1" marL="927100" indent="-457200">
              <a:lnSpc>
                <a:spcPct val="100000"/>
              </a:lnSpc>
              <a:spcBef>
                <a:spcPts val="969"/>
              </a:spcBef>
              <a:buFont typeface="Wingdings"/>
              <a:buChar char=""/>
              <a:tabLst>
                <a:tab pos="927100" algn="l"/>
              </a:tabLst>
            </a:pPr>
            <a:r>
              <a:rPr dirty="0" sz="2200" i="1">
                <a:latin typeface="Calibri"/>
                <a:cs typeface="Calibri"/>
              </a:rPr>
              <a:t>Data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collection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from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Capital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Improvement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meetings</a:t>
            </a:r>
            <a:r>
              <a:rPr dirty="0" sz="2200" spc="-25" i="1">
                <a:latin typeface="Calibri"/>
                <a:cs typeface="Calibri"/>
              </a:rPr>
              <a:t> in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265"/>
              </a:spcBef>
            </a:pPr>
            <a:r>
              <a:rPr dirty="0" sz="2200" i="1">
                <a:latin typeface="Calibri"/>
                <a:cs typeface="Calibri"/>
              </a:rPr>
              <a:t>each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City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Council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District</a:t>
            </a:r>
            <a:endParaRPr sz="2200">
              <a:latin typeface="Calibri"/>
              <a:cs typeface="Calibri"/>
            </a:endParaRPr>
          </a:p>
          <a:p>
            <a:pPr lvl="1" marL="927100" marR="2752090" indent="-457834">
              <a:lnSpc>
                <a:spcPct val="110000"/>
              </a:lnSpc>
              <a:spcBef>
                <a:spcPts val="300"/>
              </a:spcBef>
              <a:buFont typeface="Wingdings"/>
              <a:buChar char=""/>
              <a:tabLst>
                <a:tab pos="927100" algn="l"/>
              </a:tabLst>
            </a:pPr>
            <a:r>
              <a:rPr dirty="0" sz="2200" i="1">
                <a:latin typeface="Calibri"/>
                <a:cs typeface="Calibri"/>
              </a:rPr>
              <a:t>HPARD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solicited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Master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input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through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online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survey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fall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2023</a:t>
            </a:r>
            <a:endParaRPr sz="2200">
              <a:latin typeface="Calibri"/>
              <a:cs typeface="Calibri"/>
            </a:endParaRPr>
          </a:p>
          <a:p>
            <a:pPr lvl="1" marL="900430" indent="-457200">
              <a:lnSpc>
                <a:spcPct val="100000"/>
              </a:lnSpc>
              <a:spcBef>
                <a:spcPts val="735"/>
              </a:spcBef>
              <a:buFont typeface="Wingdings"/>
              <a:buChar char=""/>
              <a:tabLst>
                <a:tab pos="900430" algn="l"/>
              </a:tabLst>
            </a:pPr>
            <a:r>
              <a:rPr dirty="0" sz="2200" i="1">
                <a:latin typeface="Calibri"/>
                <a:cs typeface="Calibri"/>
              </a:rPr>
              <a:t>Signs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with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QR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Codes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were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placed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at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every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HPARD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Community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Center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promote</a:t>
            </a:r>
            <a:r>
              <a:rPr dirty="0" sz="2200" spc="-25" i="1">
                <a:latin typeface="Calibri"/>
                <a:cs typeface="Calibri"/>
              </a:rPr>
              <a:t> the</a:t>
            </a:r>
            <a:endParaRPr sz="2200">
              <a:latin typeface="Calibri"/>
              <a:cs typeface="Calibri"/>
            </a:endParaRPr>
          </a:p>
          <a:p>
            <a:pPr marL="900430">
              <a:lnSpc>
                <a:spcPct val="100000"/>
              </a:lnSpc>
              <a:spcBef>
                <a:spcPts val="265"/>
              </a:spcBef>
            </a:pPr>
            <a:r>
              <a:rPr dirty="0" sz="2200" i="1">
                <a:latin typeface="Calibri"/>
                <a:cs typeface="Calibri"/>
              </a:rPr>
              <a:t>survey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community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members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with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limited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internet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access</a:t>
            </a:r>
            <a:endParaRPr sz="2200">
              <a:latin typeface="Calibri"/>
              <a:cs typeface="Calibri"/>
            </a:endParaRPr>
          </a:p>
          <a:p>
            <a:pPr lvl="1" marL="900430" marR="95250" indent="-457834">
              <a:lnSpc>
                <a:spcPct val="110000"/>
              </a:lnSpc>
              <a:spcBef>
                <a:spcPts val="190"/>
              </a:spcBef>
              <a:buFont typeface="Wingdings"/>
              <a:buChar char=""/>
              <a:tabLst>
                <a:tab pos="900430" algn="l"/>
              </a:tabLst>
            </a:pPr>
            <a:r>
              <a:rPr dirty="0" sz="2200" i="1">
                <a:latin typeface="Calibri"/>
                <a:cs typeface="Calibri"/>
              </a:rPr>
              <a:t>Public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outreach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was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conducted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via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HPARD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website,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CitizensNet,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HTV,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radio,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and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social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media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outlets</a:t>
            </a:r>
            <a:endParaRPr sz="2200">
              <a:latin typeface="Calibri"/>
              <a:cs typeface="Calibri"/>
            </a:endParaRPr>
          </a:p>
          <a:p>
            <a:pPr lvl="1" marL="900430" marR="211454" indent="-457834">
              <a:lnSpc>
                <a:spcPct val="110000"/>
              </a:lnSpc>
              <a:spcBef>
                <a:spcPts val="210"/>
              </a:spcBef>
              <a:buFont typeface="Wingdings"/>
              <a:buChar char=""/>
              <a:tabLst>
                <a:tab pos="900430" algn="l"/>
              </a:tabLst>
            </a:pPr>
            <a:r>
              <a:rPr dirty="0" sz="2200" i="1">
                <a:latin typeface="Calibri"/>
                <a:cs typeface="Calibri"/>
              </a:rPr>
              <a:t>An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extensive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community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planning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process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as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part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Complete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Communities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Initiative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developed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Action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Plans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10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historically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under-</a:t>
            </a:r>
            <a:r>
              <a:rPr dirty="0" sz="2200" i="1">
                <a:latin typeface="Calibri"/>
                <a:cs typeface="Calibri"/>
              </a:rPr>
              <a:t>resourced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neighborhoods, </a:t>
            </a:r>
            <a:r>
              <a:rPr dirty="0" sz="2200" i="1">
                <a:latin typeface="Calibri"/>
                <a:cs typeface="Calibri"/>
              </a:rPr>
              <a:t>home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one in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six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Houstonians.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915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0"/>
              <a:t>HOUSTON</a:t>
            </a:r>
            <a:r>
              <a:rPr dirty="0" spc="-185"/>
              <a:t> </a:t>
            </a:r>
            <a:r>
              <a:rPr dirty="0"/>
              <a:t>PARK</a:t>
            </a:r>
            <a:r>
              <a:rPr dirty="0" spc="-180"/>
              <a:t> </a:t>
            </a:r>
            <a:r>
              <a:rPr dirty="0" spc="-30"/>
              <a:t>SECTORS</a:t>
            </a:r>
            <a:r>
              <a:rPr dirty="0" spc="-170"/>
              <a:t> </a:t>
            </a:r>
            <a:r>
              <a:rPr dirty="0" spc="-10"/>
              <a:t>PROFILE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680" y="6394703"/>
            <a:ext cx="652272" cy="463294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76833" y="1136840"/>
            <a:ext cx="10961370" cy="5511800"/>
            <a:chOff x="576833" y="1136840"/>
            <a:chExt cx="10961370" cy="5511800"/>
          </a:xfrm>
        </p:grpSpPr>
        <p:sp>
          <p:nvSpPr>
            <p:cNvPr id="5" name="object 5" descr=""/>
            <p:cNvSpPr/>
            <p:nvPr/>
          </p:nvSpPr>
          <p:spPr>
            <a:xfrm>
              <a:off x="576833" y="1157477"/>
              <a:ext cx="10961370" cy="0"/>
            </a:xfrm>
            <a:custGeom>
              <a:avLst/>
              <a:gdLst/>
              <a:ahLst/>
              <a:cxnLst/>
              <a:rect l="l" t="t" r="r" b="b"/>
              <a:pathLst>
                <a:path w="10961370" h="0">
                  <a:moveTo>
                    <a:pt x="0" y="0"/>
                  </a:moveTo>
                  <a:lnTo>
                    <a:pt x="10961243" y="0"/>
                  </a:lnTo>
                </a:path>
              </a:pathLst>
            </a:custGeom>
            <a:ln w="41275">
              <a:solidFill>
                <a:srgbClr val="AFED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6172" y="1376171"/>
              <a:ext cx="6137148" cy="52593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179822" y="1369821"/>
              <a:ext cx="6149975" cy="5272405"/>
            </a:xfrm>
            <a:custGeom>
              <a:avLst/>
              <a:gdLst/>
              <a:ahLst/>
              <a:cxnLst/>
              <a:rect l="l" t="t" r="r" b="b"/>
              <a:pathLst>
                <a:path w="6149975" h="5272405">
                  <a:moveTo>
                    <a:pt x="0" y="5272024"/>
                  </a:moveTo>
                  <a:lnTo>
                    <a:pt x="6149848" y="5272024"/>
                  </a:lnTo>
                  <a:lnTo>
                    <a:pt x="6149848" y="0"/>
                  </a:lnTo>
                  <a:lnTo>
                    <a:pt x="0" y="0"/>
                  </a:lnTo>
                  <a:lnTo>
                    <a:pt x="0" y="5272024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55421" y="1546682"/>
            <a:ext cx="3815715" cy="42341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322580">
              <a:lnSpc>
                <a:spcPct val="100000"/>
              </a:lnSpc>
              <a:spcBef>
                <a:spcPts val="105"/>
              </a:spcBef>
            </a:pPr>
            <a:r>
              <a:rPr dirty="0" sz="2300" i="1">
                <a:latin typeface="Calibri"/>
                <a:cs typeface="Calibri"/>
              </a:rPr>
              <a:t>The</a:t>
            </a:r>
            <a:r>
              <a:rPr dirty="0" sz="2300" spc="-1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up-to-</a:t>
            </a:r>
            <a:r>
              <a:rPr dirty="0" sz="2300" i="1">
                <a:latin typeface="Calibri"/>
                <a:cs typeface="Calibri"/>
              </a:rPr>
              <a:t>date</a:t>
            </a:r>
            <a:r>
              <a:rPr dirty="0" sz="2300" spc="-3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Master</a:t>
            </a:r>
            <a:r>
              <a:rPr dirty="0" sz="2300" spc="-15" i="1">
                <a:latin typeface="Calibri"/>
                <a:cs typeface="Calibri"/>
              </a:rPr>
              <a:t> </a:t>
            </a:r>
            <a:r>
              <a:rPr dirty="0" sz="2300" spc="-20" i="1">
                <a:latin typeface="Calibri"/>
                <a:cs typeface="Calibri"/>
              </a:rPr>
              <a:t>Plan</a:t>
            </a:r>
            <a:r>
              <a:rPr dirty="0" sz="2300" spc="-2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continues</a:t>
            </a:r>
            <a:r>
              <a:rPr dirty="0" sz="2300" spc="-5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to</a:t>
            </a:r>
            <a:r>
              <a:rPr dirty="0" sz="2300" spc="-5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assess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the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City’s </a:t>
            </a:r>
            <a:r>
              <a:rPr dirty="0" sz="2300" i="1">
                <a:latin typeface="Calibri"/>
                <a:cs typeface="Calibri"/>
              </a:rPr>
              <a:t>Parks</a:t>
            </a:r>
            <a:r>
              <a:rPr dirty="0" sz="2300" spc="-3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system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by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21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individual </a:t>
            </a:r>
            <a:r>
              <a:rPr dirty="0" sz="2300" i="1">
                <a:latin typeface="Calibri"/>
                <a:cs typeface="Calibri"/>
              </a:rPr>
              <a:t>Park </a:t>
            </a:r>
            <a:r>
              <a:rPr dirty="0" sz="2300" spc="-10" i="1">
                <a:latin typeface="Calibri"/>
                <a:cs typeface="Calibri"/>
              </a:rPr>
              <a:t>Sectors.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765"/>
              </a:spcBef>
            </a:pPr>
            <a:r>
              <a:rPr dirty="0" sz="2300" i="1">
                <a:latin typeface="Calibri"/>
                <a:cs typeface="Calibri"/>
              </a:rPr>
              <a:t>The</a:t>
            </a:r>
            <a:r>
              <a:rPr dirty="0" sz="2300" spc="-3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City</a:t>
            </a:r>
            <a:r>
              <a:rPr dirty="0" sz="2300" spc="-2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of</a:t>
            </a:r>
            <a:r>
              <a:rPr dirty="0" sz="2300" spc="-4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Houston</a:t>
            </a:r>
            <a:r>
              <a:rPr dirty="0" sz="2300" spc="-4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passed</a:t>
            </a:r>
            <a:r>
              <a:rPr dirty="0" sz="2300" spc="-30" i="1">
                <a:latin typeface="Calibri"/>
                <a:cs typeface="Calibri"/>
              </a:rPr>
              <a:t> </a:t>
            </a:r>
            <a:r>
              <a:rPr dirty="0" sz="2300" spc="-25" i="1">
                <a:latin typeface="Calibri"/>
                <a:cs typeface="Calibri"/>
              </a:rPr>
              <a:t>the</a:t>
            </a:r>
            <a:r>
              <a:rPr dirty="0" sz="2300" spc="-2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Parks</a:t>
            </a:r>
            <a:r>
              <a:rPr dirty="0" sz="2300" spc="-4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and</a:t>
            </a:r>
            <a:r>
              <a:rPr dirty="0" sz="2300" spc="-5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Open</a:t>
            </a:r>
            <a:r>
              <a:rPr dirty="0" sz="2300" spc="-4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Space </a:t>
            </a:r>
            <a:r>
              <a:rPr dirty="0" sz="2300" i="1">
                <a:latin typeface="Calibri"/>
                <a:cs typeface="Calibri"/>
              </a:rPr>
              <a:t>Ordinance</a:t>
            </a:r>
            <a:r>
              <a:rPr dirty="0" sz="2300" spc="-5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(Chapter</a:t>
            </a:r>
            <a:r>
              <a:rPr dirty="0" sz="2300" spc="-35" i="1">
                <a:latin typeface="Calibri"/>
                <a:cs typeface="Calibri"/>
              </a:rPr>
              <a:t> </a:t>
            </a:r>
            <a:r>
              <a:rPr dirty="0" sz="2300" spc="-25" i="1">
                <a:latin typeface="Calibri"/>
                <a:cs typeface="Calibri"/>
              </a:rPr>
              <a:t>42: </a:t>
            </a:r>
            <a:r>
              <a:rPr dirty="0" sz="2300" i="1">
                <a:latin typeface="Calibri"/>
                <a:cs typeface="Calibri"/>
              </a:rPr>
              <a:t>Subdivisions,</a:t>
            </a:r>
            <a:r>
              <a:rPr dirty="0" sz="2300" spc="-11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Developments</a:t>
            </a:r>
            <a:r>
              <a:rPr dirty="0" sz="2300" spc="-100" i="1">
                <a:latin typeface="Calibri"/>
                <a:cs typeface="Calibri"/>
              </a:rPr>
              <a:t> </a:t>
            </a:r>
            <a:r>
              <a:rPr dirty="0" sz="2300" spc="-25" i="1">
                <a:latin typeface="Calibri"/>
                <a:cs typeface="Calibri"/>
              </a:rPr>
              <a:t>and </a:t>
            </a:r>
            <a:r>
              <a:rPr dirty="0" sz="2300" i="1">
                <a:latin typeface="Calibri"/>
                <a:cs typeface="Calibri"/>
              </a:rPr>
              <a:t>Platting</a:t>
            </a:r>
            <a:r>
              <a:rPr dirty="0" sz="2300" spc="-5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Ordinance</a:t>
            </a:r>
            <a:r>
              <a:rPr dirty="0" sz="2300" spc="-7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2007-1141) </a:t>
            </a:r>
            <a:r>
              <a:rPr dirty="0" sz="2300" i="1">
                <a:latin typeface="Calibri"/>
                <a:cs typeface="Calibri"/>
              </a:rPr>
              <a:t>to</a:t>
            </a:r>
            <a:r>
              <a:rPr dirty="0" sz="2300" spc="-3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better</a:t>
            </a:r>
            <a:r>
              <a:rPr dirty="0" sz="2300" spc="-3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manage</a:t>
            </a:r>
            <a:r>
              <a:rPr dirty="0" sz="2300" spc="-3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its</a:t>
            </a:r>
            <a:r>
              <a:rPr dirty="0" sz="2300" spc="-2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large</a:t>
            </a:r>
            <a:r>
              <a:rPr dirty="0" sz="2300" spc="-40" i="1">
                <a:latin typeface="Calibri"/>
                <a:cs typeface="Calibri"/>
              </a:rPr>
              <a:t> </a:t>
            </a:r>
            <a:r>
              <a:rPr dirty="0" sz="2300" spc="-20" i="1">
                <a:latin typeface="Calibri"/>
                <a:cs typeface="Calibri"/>
              </a:rPr>
              <a:t>park </a:t>
            </a:r>
            <a:r>
              <a:rPr dirty="0" sz="2300" i="1">
                <a:latin typeface="Calibri"/>
                <a:cs typeface="Calibri"/>
              </a:rPr>
              <a:t>and</a:t>
            </a:r>
            <a:r>
              <a:rPr dirty="0" sz="2300" spc="-3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recreation</a:t>
            </a:r>
            <a:r>
              <a:rPr dirty="0" sz="2300" spc="-5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system.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preserve ordinance</dc:title>
  <dcterms:created xsi:type="dcterms:W3CDTF">2023-11-15T20:26:23Z</dcterms:created>
  <dcterms:modified xsi:type="dcterms:W3CDTF">2023-11-15T20:26:23Z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2023-11-15T00:00:00Z</vt:filetime>
  </property>
  <property fmtid="{D5CDD505-2E9C-101B-9397-08002B2CF9AE}" pid="5" name="Producer">
    <vt:lpwstr>Microsoft® PowerPoint® for Microsoft 365</vt:lpwstr>
  </property>
</Properties>
</file>