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5" r:id="rId5"/>
    <p:sldId id="259" r:id="rId6"/>
    <p:sldId id="258" r:id="rId7"/>
    <p:sldId id="260" r:id="rId8"/>
    <p:sldId id="261" r:id="rId9"/>
    <p:sldId id="281" r:id="rId10"/>
    <p:sldId id="263" r:id="rId11"/>
    <p:sldId id="266" r:id="rId12"/>
    <p:sldId id="282" r:id="rId13"/>
    <p:sldId id="267" r:id="rId14"/>
    <p:sldId id="286" r:id="rId15"/>
    <p:sldId id="28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8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4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9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8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75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7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4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1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D036987-948F-4BF5-9F1E-C2CB192F60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CD82A0-C91A-46C3-9073-8C287EA2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1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2021 patsa instructions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Wrecker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already have an existing PATSA, you will not need to pay for your trucks, as they were paid for in March</a:t>
            </a:r>
          </a:p>
          <a:p>
            <a:r>
              <a:rPr lang="en-US" dirty="0" smtClean="0"/>
              <a:t>However, upon submission of a </a:t>
            </a:r>
            <a:r>
              <a:rPr lang="en-US" b="1" dirty="0" smtClean="0"/>
              <a:t>first-time PATSA</a:t>
            </a:r>
            <a:r>
              <a:rPr lang="en-US" dirty="0" smtClean="0"/>
              <a:t>, you will be required to pay for one truck license, regardless of how many trucks you will have on the PATSA</a:t>
            </a:r>
          </a:p>
          <a:p>
            <a:pPr lvl="1"/>
            <a:r>
              <a:rPr lang="en-US" dirty="0" smtClean="0"/>
              <a:t>This fee is nonrefundable</a:t>
            </a:r>
          </a:p>
          <a:p>
            <a:pPr lvl="1"/>
            <a:r>
              <a:rPr lang="en-US" dirty="0" smtClean="0"/>
              <a:t>Payment for the rest of the trucks will be due after the contract is signed by all parties and before any inspections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Wrecker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equipment requirements have not changed</a:t>
            </a:r>
          </a:p>
          <a:p>
            <a:r>
              <a:rPr lang="en-US" dirty="0" smtClean="0"/>
              <a:t>However, medallions must be mounted at the highest point of the cab and lighted</a:t>
            </a:r>
          </a:p>
          <a:p>
            <a:r>
              <a:rPr lang="en-US" dirty="0" smtClean="0"/>
              <a:t>Tire tread must be at least 2/32”, which is industry standard</a:t>
            </a:r>
          </a:p>
          <a:p>
            <a:r>
              <a:rPr lang="en-US" dirty="0" smtClean="0"/>
              <a:t>Don’t forget, the tow company name must be on the door.  No other company will be accepted (e.g. body shops)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medallion mount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50" y="2666999"/>
            <a:ext cx="6426925" cy="3589421"/>
          </a:xfrm>
        </p:spPr>
      </p:pic>
    </p:spTree>
    <p:extLst>
      <p:ext uri="{BB962C8B-B14F-4D97-AF65-F5344CB8AC3E}">
        <p14:creationId xmlns:p14="http://schemas.microsoft.com/office/powerpoint/2010/main" val="14007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keep an updated email address on file.  All correspondence will be sent via email</a:t>
            </a:r>
          </a:p>
          <a:p>
            <a:r>
              <a:rPr lang="en-US" dirty="0" smtClean="0"/>
              <a:t>When this contract expires, extensions will be automatic, and notice of the extension will be emailed</a:t>
            </a:r>
          </a:p>
          <a:p>
            <a:pPr lvl="1"/>
            <a:r>
              <a:rPr lang="en-US" dirty="0" smtClean="0"/>
              <a:t>No more signed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out Section 5.01 with your name and address</a:t>
            </a:r>
          </a:p>
          <a:p>
            <a:r>
              <a:rPr lang="en-US" dirty="0" smtClean="0"/>
              <a:t>Your name will be auto-populated on the signature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2" y="2362200"/>
            <a:ext cx="5717377" cy="29026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95" y="2873794"/>
            <a:ext cx="5254039" cy="14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Exhibit A consists of all the trucks that will service the contract</a:t>
            </a:r>
          </a:p>
          <a:p>
            <a:r>
              <a:rPr lang="en-US" dirty="0" smtClean="0"/>
              <a:t>Vehicle registration must reflect the tow company as the owner</a:t>
            </a:r>
          </a:p>
          <a:p>
            <a:pPr lvl="1"/>
            <a:r>
              <a:rPr lang="en-US" dirty="0" smtClean="0"/>
              <a:t>If leased, a signed lease must be included</a:t>
            </a:r>
          </a:p>
          <a:p>
            <a:r>
              <a:rPr lang="en-US" dirty="0" smtClean="0"/>
              <a:t>Valid cab card and certificate of registration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vehicle registration, cab card, or certificate is due to expire within 30 days of submission it must be renewed</a:t>
            </a:r>
          </a:p>
          <a:p>
            <a:pPr lvl="1"/>
            <a:r>
              <a:rPr lang="en-US" dirty="0" smtClean="0"/>
              <a:t>This is also required whenever </a:t>
            </a:r>
            <a:r>
              <a:rPr lang="en-US" smtClean="0"/>
              <a:t>a truck is added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submitting Acord forms, the insured must match the tow company name exactly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Acord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49" y="2129338"/>
            <a:ext cx="5909092" cy="146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49" y="3884695"/>
            <a:ext cx="5908502" cy="14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 patsa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2021 PATSA is substantially similar to the previous PATSA</a:t>
            </a:r>
          </a:p>
          <a:p>
            <a:r>
              <a:rPr lang="en-US" dirty="0" smtClean="0"/>
              <a:t>This presentation highlights some of the changes and assists with completing the exhibits</a:t>
            </a:r>
          </a:p>
          <a:p>
            <a:r>
              <a:rPr lang="en-US" dirty="0" smtClean="0"/>
              <a:t>All tow companies must sign a new PATSA.  No company will be permitted to operate under the previous PATSA</a:t>
            </a:r>
          </a:p>
          <a:p>
            <a:r>
              <a:rPr lang="en-US" dirty="0" smtClean="0"/>
              <a:t>Only one copy of the exhibits is needed, and will be kept at Auto Dealers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Workers’ compensation is now required</a:t>
            </a:r>
          </a:p>
          <a:p>
            <a:pPr lvl="1"/>
            <a:r>
              <a:rPr lang="en-US" dirty="0" smtClean="0"/>
              <a:t>Occupational Safety will not be accepted</a:t>
            </a:r>
          </a:p>
          <a:p>
            <a:pPr lvl="1"/>
            <a:r>
              <a:rPr lang="en-US" dirty="0" smtClean="0"/>
              <a:t>Workers’ compensation is not needed if you have a sole proprietorship and you are the only driver</a:t>
            </a:r>
            <a:endParaRPr lang="en-US" dirty="0"/>
          </a:p>
          <a:p>
            <a:r>
              <a:rPr lang="en-US" dirty="0" smtClean="0"/>
              <a:t>Cargo on hook minimum has been raised to $100,000</a:t>
            </a:r>
          </a:p>
          <a:p>
            <a:r>
              <a:rPr lang="en-US" dirty="0" smtClean="0"/>
              <a:t>Liability remains at $1,000,000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City of Houston shall be an additional insured for cargo on hook and liability</a:t>
            </a:r>
          </a:p>
          <a:p>
            <a:r>
              <a:rPr lang="en-US" dirty="0" smtClean="0"/>
              <a:t>HPD Auto Dealers shall be listed as a certificate holder on the policy, using the Auto Dealers P.O. box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letter requirements have not changed</a:t>
            </a:r>
          </a:p>
          <a:p>
            <a:r>
              <a:rPr lang="en-US" dirty="0" smtClean="0"/>
              <a:t>A wrecker may drop at more than one VSF in the same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owner of the tow company is a business entity, the appropriate paperwork must be included</a:t>
            </a:r>
          </a:p>
          <a:p>
            <a:pPr lvl="1"/>
            <a:r>
              <a:rPr lang="en-US" dirty="0" smtClean="0"/>
              <a:t>This can be found on the Secretary of State’s website</a:t>
            </a:r>
          </a:p>
          <a:p>
            <a:r>
              <a:rPr lang="en-US" dirty="0" smtClean="0"/>
              <a:t>An assumed name certificate (DBA) is required unless the name of the tow company is the same as the owner (e.g. Big Tow Inc.)</a:t>
            </a:r>
          </a:p>
          <a:p>
            <a:pPr lvl="1"/>
            <a:r>
              <a:rPr lang="en-US" dirty="0" smtClean="0"/>
              <a:t>In that case, Big Tow Inc. must be on the side of the truck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 inspection form must be included</a:t>
            </a:r>
          </a:p>
          <a:p>
            <a:r>
              <a:rPr lang="en-US" dirty="0" smtClean="0"/>
              <a:t>If the vehicle is brand new, include the buyer paperwork that shows a vehicle inspection was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Drug Policy Compliance Agreement must be included</a:t>
            </a:r>
          </a:p>
          <a:p>
            <a:r>
              <a:rPr lang="en-US" dirty="0" smtClean="0"/>
              <a:t>Your company’s drug test policy must be included</a:t>
            </a:r>
          </a:p>
          <a:p>
            <a:pPr lvl="1"/>
            <a:r>
              <a:rPr lang="en-US" dirty="0" smtClean="0"/>
              <a:t>A model policy can be found on TDLR’s website.  Put your company’s name and information at the 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drug Policy Compliance Declaration must be included</a:t>
            </a:r>
          </a:p>
          <a:p>
            <a:r>
              <a:rPr lang="en-US" dirty="0" smtClean="0"/>
              <a:t>It must be submitted to Auto Dealers every six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contract only requires that your company is found using an internet search, rather than the Yellow pages</a:t>
            </a:r>
          </a:p>
          <a:p>
            <a:pPr lvl="1"/>
            <a:r>
              <a:rPr lang="en-US" dirty="0" smtClean="0"/>
              <a:t>Include a copy of a search that shows the name, address, and phone number</a:t>
            </a:r>
          </a:p>
          <a:p>
            <a:r>
              <a:rPr lang="en-US" dirty="0" smtClean="0"/>
              <a:t>Submit a letter showing which credit cards are accepted, and proof of acceptance of credit cards</a:t>
            </a:r>
          </a:p>
          <a:p>
            <a:pPr lvl="1"/>
            <a:r>
              <a:rPr lang="en-US" dirty="0" smtClean="0"/>
              <a:t>A letter merely stating you accept credit cars is </a:t>
            </a:r>
            <a:r>
              <a:rPr lang="en-US" b="1" dirty="0" smtClean="0"/>
              <a:t>not</a:t>
            </a:r>
            <a:r>
              <a:rPr lang="en-US" dirty="0" smtClean="0"/>
              <a:t> proof</a:t>
            </a:r>
          </a:p>
          <a:p>
            <a:pPr lvl="1"/>
            <a:r>
              <a:rPr lang="en-US" dirty="0" smtClean="0"/>
              <a:t>A letter from a merchant account or a bank statement showing credit card transactions must be included</a:t>
            </a:r>
          </a:p>
        </p:txBody>
      </p:sp>
    </p:spTree>
    <p:extLst>
      <p:ext uri="{BB962C8B-B14F-4D97-AF65-F5344CB8AC3E}">
        <p14:creationId xmlns:p14="http://schemas.microsoft.com/office/powerpoint/2010/main" val="14896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application for each wrecker driver employed by you at the time of submission must be included</a:t>
            </a:r>
          </a:p>
          <a:p>
            <a:pPr lvl="1"/>
            <a:r>
              <a:rPr lang="en-US" dirty="0" smtClean="0"/>
              <a:t>This </a:t>
            </a:r>
            <a:r>
              <a:rPr lang="en-US" b="1" dirty="0" smtClean="0"/>
              <a:t>does not </a:t>
            </a:r>
            <a:r>
              <a:rPr lang="en-US" dirty="0" smtClean="0"/>
              <a:t>replace the application for a license that is completed annually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not continue to operate under the old PATSA</a:t>
            </a:r>
          </a:p>
          <a:p>
            <a:r>
              <a:rPr lang="en-US" dirty="0" smtClean="0"/>
              <a:t>Failure to remit a new PATSA </a:t>
            </a:r>
            <a:r>
              <a:rPr lang="en-US" smtClean="0"/>
              <a:t>by </a:t>
            </a:r>
            <a:r>
              <a:rPr lang="en-US" smtClean="0"/>
              <a:t>November 1, </a:t>
            </a:r>
            <a:r>
              <a:rPr lang="en-US" dirty="0" smtClean="0"/>
              <a:t>2021, will result in medallions being taken</a:t>
            </a:r>
          </a:p>
          <a:p>
            <a:r>
              <a:rPr lang="en-US" dirty="0" smtClean="0"/>
              <a:t>Questions may be directed to an Auto Dealers supervisor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 PATSA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PATSA can be downloaded from our website.</a:t>
            </a:r>
          </a:p>
          <a:p>
            <a:r>
              <a:rPr lang="en-US" dirty="0" smtClean="0"/>
              <a:t>It is a fillable PDF, which means you can fill it out on your computer or print it out and fill it out by hand</a:t>
            </a:r>
          </a:p>
          <a:p>
            <a:r>
              <a:rPr lang="en-US" dirty="0" smtClean="0"/>
              <a:t>Place your TDLR tow company license number on the top of Page 1</a:t>
            </a:r>
          </a:p>
          <a:p>
            <a:r>
              <a:rPr lang="en-US" dirty="0" smtClean="0"/>
              <a:t>Sign the last page before returning it</a:t>
            </a:r>
          </a:p>
          <a:p>
            <a:r>
              <a:rPr lang="en-US" dirty="0" smtClean="0"/>
              <a:t>Only one copy needs to be turned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PATSA holders are now required to have a background check via </a:t>
            </a:r>
            <a:r>
              <a:rPr lang="en-US" dirty="0" err="1" smtClean="0"/>
              <a:t>Identogo</a:t>
            </a:r>
            <a:endParaRPr lang="en-US" dirty="0" smtClean="0"/>
          </a:p>
          <a:p>
            <a:r>
              <a:rPr lang="en-US" dirty="0" smtClean="0"/>
              <a:t>This must be done before submission of the new PATSA</a:t>
            </a:r>
          </a:p>
          <a:p>
            <a:r>
              <a:rPr lang="en-US" dirty="0" smtClean="0"/>
              <a:t>If you have already had a background run with Auto Dealers you do not need another (e.g. for a wrecker license)</a:t>
            </a:r>
          </a:p>
          <a:p>
            <a:r>
              <a:rPr lang="en-US" dirty="0" smtClean="0"/>
              <a:t>The forms can be found on the Auto Dealers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company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name of your tow company in Section 1.01 must be consistent throughout the contract and your paperwork, including insurance</a:t>
            </a:r>
          </a:p>
          <a:p>
            <a:r>
              <a:rPr lang="en-US" dirty="0" smtClean="0"/>
              <a:t>The owner of the tow company can be an individual or a business entity</a:t>
            </a:r>
          </a:p>
          <a:p>
            <a:r>
              <a:rPr lang="en-US" dirty="0" smtClean="0"/>
              <a:t>If it is a business entity, the corresponding paperwork (e.g. certificate of incorporation) must be included</a:t>
            </a:r>
          </a:p>
          <a:p>
            <a:r>
              <a:rPr lang="en-US" dirty="0" smtClean="0"/>
              <a:t>Regardless of ownership, a DBA is required unless your tow company name is exactly the same as your business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company name (sole proprietor)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5366084" y="2662989"/>
            <a:ext cx="729916" cy="224590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7454679" y="4267201"/>
            <a:ext cx="617621" cy="208547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860837" y="4876799"/>
            <a:ext cx="657647" cy="160422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8" y="2119598"/>
            <a:ext cx="4812793" cy="4295206"/>
          </a:xfrm>
        </p:spPr>
      </p:pic>
    </p:spTree>
    <p:extLst>
      <p:ext uri="{BB962C8B-B14F-4D97-AF65-F5344CB8AC3E}">
        <p14:creationId xmlns:p14="http://schemas.microsoft.com/office/powerpoint/2010/main" val="11194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company name (corporation)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5277853" y="2735180"/>
            <a:ext cx="681789" cy="184484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347255" y="4459706"/>
            <a:ext cx="513377" cy="136357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866022" y="5213683"/>
            <a:ext cx="633663" cy="168443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5" y="2108749"/>
            <a:ext cx="4838906" cy="4235904"/>
          </a:xfrm>
        </p:spPr>
      </p:pic>
    </p:spTree>
    <p:extLst>
      <p:ext uri="{BB962C8B-B14F-4D97-AF65-F5344CB8AC3E}">
        <p14:creationId xmlns:p14="http://schemas.microsoft.com/office/powerpoint/2010/main" val="1715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company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to mark the proper business entity (i.e. if your company is an LLC, don’t mark corporation)</a:t>
            </a:r>
          </a:p>
          <a:p>
            <a:r>
              <a:rPr lang="en-US" dirty="0" smtClean="0"/>
              <a:t>Remember, under the new contract, only your tow company name, city, and phone number can be on the front door of your trucks</a:t>
            </a:r>
          </a:p>
          <a:p>
            <a:pPr lvl="1"/>
            <a:r>
              <a:rPr lang="en-US" dirty="0" smtClean="0"/>
              <a:t>No body shops or affiliated tow companies are permitted</a:t>
            </a:r>
          </a:p>
          <a:p>
            <a:pPr lvl="1"/>
            <a:r>
              <a:rPr lang="en-US" dirty="0" smtClean="0"/>
              <a:t>This must be completed before you submit the PATSA</a:t>
            </a:r>
          </a:p>
          <a:p>
            <a:r>
              <a:rPr lang="en-US" dirty="0" smtClean="0"/>
              <a:t>Drivers must wear a shirt or vest with the tow company name on it</a:t>
            </a:r>
          </a:p>
        </p:txBody>
      </p:sp>
    </p:spTree>
    <p:extLst>
      <p:ext uri="{BB962C8B-B14F-4D97-AF65-F5344CB8AC3E}">
        <p14:creationId xmlns:p14="http://schemas.microsoft.com/office/powerpoint/2010/main" val="16830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III vest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87" y="609600"/>
            <a:ext cx="5115451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case there was any question about the proper vest for drivers to wear on scenes, this is the only acceptable vest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421</TotalTime>
  <Words>1110</Words>
  <Application>Microsoft Office PowerPoint</Application>
  <PresentationFormat>Widescreen</PresentationFormat>
  <Paragraphs>101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Century Gothic</vt:lpstr>
      <vt:lpstr>Mesh</vt:lpstr>
      <vt:lpstr>2021 patsa instructions</vt:lpstr>
      <vt:lpstr>2021 patsa</vt:lpstr>
      <vt:lpstr>2021 PATSA</vt:lpstr>
      <vt:lpstr>Background checks</vt:lpstr>
      <vt:lpstr>Tow company name</vt:lpstr>
      <vt:lpstr>Tow company name (sole proprietor)</vt:lpstr>
      <vt:lpstr>Tow company name (corporation)</vt:lpstr>
      <vt:lpstr>Tow company name</vt:lpstr>
      <vt:lpstr>Level III vest</vt:lpstr>
      <vt:lpstr>Wrecker fees</vt:lpstr>
      <vt:lpstr>Wrecker inspection</vt:lpstr>
      <vt:lpstr>Proper medallion mount</vt:lpstr>
      <vt:lpstr>Contact information</vt:lpstr>
      <vt:lpstr>Contact information</vt:lpstr>
      <vt:lpstr>Contact information</vt:lpstr>
      <vt:lpstr>Exhibit a</vt:lpstr>
      <vt:lpstr>Exhibit a</vt:lpstr>
      <vt:lpstr>Exhibit b</vt:lpstr>
      <vt:lpstr>Acord form</vt:lpstr>
      <vt:lpstr>Exhibit b</vt:lpstr>
      <vt:lpstr>Exhibit b</vt:lpstr>
      <vt:lpstr>Exhibit c</vt:lpstr>
      <vt:lpstr>Exhibit d</vt:lpstr>
      <vt:lpstr>Exhibit e</vt:lpstr>
      <vt:lpstr>Exhibit f</vt:lpstr>
      <vt:lpstr>Exhibit G</vt:lpstr>
      <vt:lpstr>Exhibit H</vt:lpstr>
      <vt:lpstr>Exhibit h</vt:lpstr>
      <vt:lpstr>PowerPoint Presentation</vt:lpstr>
    </vt:vector>
  </TitlesOfParts>
  <Company>Houston Police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Griffin, Thomas</dc:creator>
  <cp:lastModifiedBy>Griffin, Thomas</cp:lastModifiedBy>
  <cp:revision>33</cp:revision>
  <dcterms:created xsi:type="dcterms:W3CDTF">2021-04-09T21:06:13Z</dcterms:created>
  <dcterms:modified xsi:type="dcterms:W3CDTF">2021-09-28T22:04:24Z</dcterms:modified>
</cp:coreProperties>
</file>